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96"/>
  </p:notesMasterIdLst>
  <p:handoutMasterIdLst>
    <p:handoutMasterId r:id="rId97"/>
  </p:handoutMasterIdLst>
  <p:sldIdLst>
    <p:sldId id="448" r:id="rId2"/>
    <p:sldId id="449" r:id="rId3"/>
    <p:sldId id="450" r:id="rId4"/>
    <p:sldId id="451" r:id="rId5"/>
    <p:sldId id="452" r:id="rId6"/>
    <p:sldId id="453" r:id="rId7"/>
    <p:sldId id="454" r:id="rId8"/>
    <p:sldId id="455" r:id="rId9"/>
    <p:sldId id="456" r:id="rId10"/>
    <p:sldId id="457" r:id="rId11"/>
    <p:sldId id="458" r:id="rId12"/>
    <p:sldId id="543" r:id="rId13"/>
    <p:sldId id="459" r:id="rId14"/>
    <p:sldId id="460" r:id="rId15"/>
    <p:sldId id="461" r:id="rId16"/>
    <p:sldId id="462" r:id="rId17"/>
    <p:sldId id="463" r:id="rId18"/>
    <p:sldId id="465" r:id="rId19"/>
    <p:sldId id="466" r:id="rId20"/>
    <p:sldId id="467" r:id="rId21"/>
    <p:sldId id="468" r:id="rId22"/>
    <p:sldId id="469" r:id="rId23"/>
    <p:sldId id="470" r:id="rId24"/>
    <p:sldId id="471" r:id="rId25"/>
    <p:sldId id="472" r:id="rId26"/>
    <p:sldId id="473" r:id="rId27"/>
    <p:sldId id="474" r:id="rId28"/>
    <p:sldId id="475" r:id="rId29"/>
    <p:sldId id="476" r:id="rId30"/>
    <p:sldId id="477" r:id="rId31"/>
    <p:sldId id="478" r:id="rId32"/>
    <p:sldId id="479" r:id="rId33"/>
    <p:sldId id="542" r:id="rId34"/>
    <p:sldId id="480" r:id="rId35"/>
    <p:sldId id="481" r:id="rId36"/>
    <p:sldId id="482" r:id="rId37"/>
    <p:sldId id="483" r:id="rId38"/>
    <p:sldId id="484" r:id="rId39"/>
    <p:sldId id="485" r:id="rId40"/>
    <p:sldId id="486" r:id="rId41"/>
    <p:sldId id="487" r:id="rId42"/>
    <p:sldId id="488" r:id="rId43"/>
    <p:sldId id="489" r:id="rId44"/>
    <p:sldId id="490" r:id="rId45"/>
    <p:sldId id="491" r:id="rId46"/>
    <p:sldId id="538" r:id="rId47"/>
    <p:sldId id="492" r:id="rId48"/>
    <p:sldId id="493" r:id="rId49"/>
    <p:sldId id="494" r:id="rId50"/>
    <p:sldId id="544" r:id="rId51"/>
    <p:sldId id="495" r:id="rId52"/>
    <p:sldId id="496" r:id="rId53"/>
    <p:sldId id="497" r:id="rId54"/>
    <p:sldId id="498" r:id="rId55"/>
    <p:sldId id="499" r:id="rId56"/>
    <p:sldId id="500" r:id="rId57"/>
    <p:sldId id="501" r:id="rId58"/>
    <p:sldId id="502" r:id="rId59"/>
    <p:sldId id="504" r:id="rId60"/>
    <p:sldId id="505" r:id="rId61"/>
    <p:sldId id="506" r:id="rId62"/>
    <p:sldId id="507" r:id="rId63"/>
    <p:sldId id="508" r:id="rId64"/>
    <p:sldId id="509" r:id="rId65"/>
    <p:sldId id="510" r:id="rId66"/>
    <p:sldId id="511" r:id="rId67"/>
    <p:sldId id="512" r:id="rId68"/>
    <p:sldId id="513" r:id="rId69"/>
    <p:sldId id="514" r:id="rId70"/>
    <p:sldId id="515" r:id="rId71"/>
    <p:sldId id="516" r:id="rId72"/>
    <p:sldId id="517" r:id="rId73"/>
    <p:sldId id="518" r:id="rId74"/>
    <p:sldId id="519" r:id="rId75"/>
    <p:sldId id="520" r:id="rId76"/>
    <p:sldId id="521" r:id="rId77"/>
    <p:sldId id="522" r:id="rId78"/>
    <p:sldId id="523" r:id="rId79"/>
    <p:sldId id="524" r:id="rId80"/>
    <p:sldId id="525" r:id="rId81"/>
    <p:sldId id="526" r:id="rId82"/>
    <p:sldId id="527" r:id="rId83"/>
    <p:sldId id="528" r:id="rId84"/>
    <p:sldId id="529" r:id="rId85"/>
    <p:sldId id="541" r:id="rId86"/>
    <p:sldId id="531" r:id="rId87"/>
    <p:sldId id="532" r:id="rId88"/>
    <p:sldId id="533" r:id="rId89"/>
    <p:sldId id="534" r:id="rId90"/>
    <p:sldId id="539" r:id="rId91"/>
    <p:sldId id="535" r:id="rId92"/>
    <p:sldId id="536" r:id="rId93"/>
    <p:sldId id="540" r:id="rId94"/>
    <p:sldId id="537" r:id="rId95"/>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521">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CCFF"/>
    <a:srgbClr val="F03067"/>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3" autoAdjust="0"/>
    <p:restoredTop sz="91821" autoAdjust="0"/>
  </p:normalViewPr>
  <p:slideViewPr>
    <p:cSldViewPr snapToGrid="0">
      <p:cViewPr varScale="1">
        <p:scale>
          <a:sx n="63" d="100"/>
          <a:sy n="63" d="100"/>
        </p:scale>
        <p:origin x="1608" y="44"/>
      </p:cViewPr>
      <p:guideLst>
        <p:guide orient="horz" pos="816"/>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318"/>
    </p:cViewPr>
  </p:sorterViewPr>
  <p:notesViewPr>
    <p:cSldViewPr snapToGrid="0">
      <p:cViewPr varScale="1">
        <p:scale>
          <a:sx n="64" d="100"/>
          <a:sy n="64" d="100"/>
        </p:scale>
        <p:origin x="-1914"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98788"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defTabSz="908050">
              <a:defRPr sz="1200">
                <a:latin typeface="Helvetica" pitchFamily="34" charset="0"/>
              </a:defRPr>
            </a:lvl1pPr>
          </a:lstStyle>
          <a:p>
            <a:pPr>
              <a:defRPr/>
            </a:pPr>
            <a:endParaRPr lang="zh-TW" altLang="zh-TW"/>
          </a:p>
        </p:txBody>
      </p:sp>
      <p:sp>
        <p:nvSpPr>
          <p:cNvPr id="62467" name="Rectangle 3"/>
          <p:cNvSpPr>
            <a:spLocks noGrp="1" noChangeArrowheads="1"/>
          </p:cNvSpPr>
          <p:nvPr>
            <p:ph type="dt" sz="quarter" idx="1"/>
          </p:nvPr>
        </p:nvSpPr>
        <p:spPr bwMode="auto">
          <a:xfrm>
            <a:off x="3900488" y="0"/>
            <a:ext cx="3000375"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algn="r" defTabSz="908050">
              <a:defRPr sz="1200">
                <a:latin typeface="Helvetica" pitchFamily="34" charset="0"/>
              </a:defRPr>
            </a:lvl1pPr>
          </a:lstStyle>
          <a:p>
            <a:pPr>
              <a:defRPr/>
            </a:pPr>
            <a:endParaRPr lang="zh-TW" altLang="zh-TW"/>
          </a:p>
        </p:txBody>
      </p:sp>
      <p:sp>
        <p:nvSpPr>
          <p:cNvPr id="62468" name="Rectangle 4"/>
          <p:cNvSpPr>
            <a:spLocks noGrp="1" noChangeArrowheads="1"/>
          </p:cNvSpPr>
          <p:nvPr>
            <p:ph type="ftr" sz="quarter" idx="2"/>
          </p:nvPr>
        </p:nvSpPr>
        <p:spPr bwMode="auto">
          <a:xfrm>
            <a:off x="0" y="8853488"/>
            <a:ext cx="2998788"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defTabSz="908050">
              <a:defRPr sz="1200">
                <a:latin typeface="Helvetica" pitchFamily="34" charset="0"/>
              </a:defRPr>
            </a:lvl1pPr>
          </a:lstStyle>
          <a:p>
            <a:pPr>
              <a:defRPr/>
            </a:pPr>
            <a:endParaRPr lang="zh-TW" altLang="zh-TW"/>
          </a:p>
        </p:txBody>
      </p:sp>
      <p:sp>
        <p:nvSpPr>
          <p:cNvPr id="62469" name="Rectangle 5"/>
          <p:cNvSpPr>
            <a:spLocks noGrp="1" noChangeArrowheads="1"/>
          </p:cNvSpPr>
          <p:nvPr>
            <p:ph type="sldNum" sz="quarter" idx="3"/>
          </p:nvPr>
        </p:nvSpPr>
        <p:spPr bwMode="auto">
          <a:xfrm>
            <a:off x="3900488" y="8853488"/>
            <a:ext cx="3000375"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algn="r" defTabSz="908050">
              <a:defRPr sz="1200">
                <a:latin typeface="Helvetica" pitchFamily="34" charset="0"/>
              </a:defRPr>
            </a:lvl1pPr>
          </a:lstStyle>
          <a:p>
            <a:pPr>
              <a:defRPr/>
            </a:pPr>
            <a:fld id="{98502A2D-3B28-4412-9A56-925F18CF6C4B}"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98788"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defTabSz="908050">
              <a:defRPr sz="1200">
                <a:latin typeface="Helvetica" pitchFamily="34" charset="0"/>
              </a:defRPr>
            </a:lvl1pPr>
          </a:lstStyle>
          <a:p>
            <a:pPr>
              <a:defRPr/>
            </a:pPr>
            <a:endParaRPr lang="zh-TW" altLang="zh-TW"/>
          </a:p>
        </p:txBody>
      </p:sp>
      <p:sp>
        <p:nvSpPr>
          <p:cNvPr id="74755" name="Rectangle 3"/>
          <p:cNvSpPr>
            <a:spLocks noGrp="1" noChangeArrowheads="1"/>
          </p:cNvSpPr>
          <p:nvPr>
            <p:ph type="dt" idx="1"/>
          </p:nvPr>
        </p:nvSpPr>
        <p:spPr bwMode="auto">
          <a:xfrm>
            <a:off x="3900488" y="0"/>
            <a:ext cx="3000375"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algn="r" defTabSz="908050">
              <a:defRPr sz="1200">
                <a:latin typeface="Helvetica" pitchFamily="34" charset="0"/>
              </a:defRPr>
            </a:lvl1pPr>
          </a:lstStyle>
          <a:p>
            <a:pPr>
              <a:defRPr/>
            </a:pPr>
            <a:endParaRPr lang="zh-TW" altLang="zh-TW"/>
          </a:p>
        </p:txBody>
      </p:sp>
      <p:sp>
        <p:nvSpPr>
          <p:cNvPr id="53252" name="Rectangle 4"/>
          <p:cNvSpPr>
            <a:spLocks noGrp="1" noRot="1" noChangeAspect="1" noChangeArrowheads="1" noTextEdit="1"/>
          </p:cNvSpPr>
          <p:nvPr>
            <p:ph type="sldImg" idx="2"/>
          </p:nvPr>
        </p:nvSpPr>
        <p:spPr bwMode="auto">
          <a:xfrm>
            <a:off x="1073150" y="688975"/>
            <a:ext cx="4678363" cy="3508375"/>
          </a:xfrm>
          <a:prstGeom prst="rect">
            <a:avLst/>
          </a:prstGeom>
          <a:noFill/>
          <a:ln w="9525">
            <a:solidFill>
              <a:srgbClr val="000000"/>
            </a:solidFill>
            <a:miter lim="800000"/>
            <a:headEnd/>
            <a:tailEnd/>
          </a:ln>
        </p:spPr>
      </p:sp>
      <p:sp>
        <p:nvSpPr>
          <p:cNvPr id="74757" name="Rectangle 5"/>
          <p:cNvSpPr>
            <a:spLocks noGrp="1" noChangeArrowheads="1"/>
          </p:cNvSpPr>
          <p:nvPr>
            <p:ph type="body" sz="quarter" idx="3"/>
          </p:nvPr>
        </p:nvSpPr>
        <p:spPr bwMode="auto">
          <a:xfrm>
            <a:off x="900113" y="4427538"/>
            <a:ext cx="5100637" cy="4195762"/>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4758" name="Rectangle 6"/>
          <p:cNvSpPr>
            <a:spLocks noGrp="1" noChangeArrowheads="1"/>
          </p:cNvSpPr>
          <p:nvPr>
            <p:ph type="ftr" sz="quarter" idx="4"/>
          </p:nvPr>
        </p:nvSpPr>
        <p:spPr bwMode="auto">
          <a:xfrm>
            <a:off x="0" y="8853488"/>
            <a:ext cx="2998788"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defTabSz="908050">
              <a:defRPr sz="1200">
                <a:latin typeface="Helvetica" pitchFamily="34" charset="0"/>
              </a:defRPr>
            </a:lvl1pPr>
          </a:lstStyle>
          <a:p>
            <a:pPr>
              <a:defRPr/>
            </a:pPr>
            <a:endParaRPr lang="zh-TW" altLang="zh-TW"/>
          </a:p>
        </p:txBody>
      </p:sp>
      <p:sp>
        <p:nvSpPr>
          <p:cNvPr id="74759" name="Rectangle 7"/>
          <p:cNvSpPr>
            <a:spLocks noGrp="1" noChangeArrowheads="1"/>
          </p:cNvSpPr>
          <p:nvPr>
            <p:ph type="sldNum" sz="quarter" idx="5"/>
          </p:nvPr>
        </p:nvSpPr>
        <p:spPr bwMode="auto">
          <a:xfrm>
            <a:off x="3900488" y="8853488"/>
            <a:ext cx="3000375"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algn="r" defTabSz="908050">
              <a:defRPr sz="1200">
                <a:latin typeface="Helvetica" pitchFamily="34" charset="0"/>
              </a:defRPr>
            </a:lvl1pPr>
          </a:lstStyle>
          <a:p>
            <a:pPr>
              <a:defRPr/>
            </a:pPr>
            <a:fld id="{7BD386D6-668B-4035-A22F-93BFA815CF3F}"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BC8DFEC-CD40-4E44-BA1A-C85FF2326B28}" type="slidenum">
              <a:rPr lang="en-US" altLang="zh-TW" smtClean="0">
                <a:ea typeface="ＭＳ Ｐゴシック" pitchFamily="34" charset="-128"/>
              </a:rPr>
              <a:pPr/>
              <a:t>1</a:t>
            </a:fld>
            <a:endParaRPr lang="en-US" altLang="zh-TW">
              <a:ea typeface="ＭＳ Ｐゴシック" pitchFamily="34" charset="-128"/>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電腦有很多程式執行  可能會共用 </a:t>
            </a:r>
            <a:r>
              <a:rPr lang="en-US" altLang="zh-TW" dirty="0">
                <a:latin typeface="Times New Roman" pitchFamily="18" charset="0"/>
                <a:ea typeface="ＭＳ Ｐゴシック" pitchFamily="34" charset="-128"/>
              </a:rPr>
              <a:t>share data  </a:t>
            </a:r>
            <a:r>
              <a:rPr lang="zh-TW" altLang="en-US" dirty="0">
                <a:latin typeface="Times New Roman" pitchFamily="18" charset="0"/>
                <a:ea typeface="ＭＳ Ｐゴシック" pitchFamily="34" charset="-128"/>
              </a:rPr>
              <a:t>資料結構     有些</a:t>
            </a:r>
            <a:r>
              <a:rPr lang="en-US" altLang="zh-TW" dirty="0">
                <a:latin typeface="Times New Roman" pitchFamily="18" charset="0"/>
                <a:ea typeface="ＭＳ Ｐゴシック" pitchFamily="34" charset="-128"/>
              </a:rPr>
              <a:t>proc </a:t>
            </a:r>
            <a:r>
              <a:rPr lang="zh-TW" altLang="en-US" dirty="0">
                <a:latin typeface="Times New Roman" pitchFamily="18" charset="0"/>
                <a:ea typeface="ＭＳ Ｐゴシック" pitchFamily="34" charset="-128"/>
              </a:rPr>
              <a:t>讀  有些寫  就會牽涉到</a:t>
            </a:r>
            <a:r>
              <a:rPr lang="en-US" altLang="zh-TW" dirty="0">
                <a:latin typeface="Times New Roman" pitchFamily="18" charset="0"/>
                <a:ea typeface="ＭＳ Ｐゴシック" pitchFamily="34" charset="-128"/>
              </a:rPr>
              <a:t>synchro</a:t>
            </a:r>
            <a:r>
              <a:rPr lang="zh-TW" altLang="en-US" dirty="0">
                <a:latin typeface="Times New Roman" pitchFamily="18" charset="0"/>
                <a:ea typeface="ＭＳ Ｐゴシック" pitchFamily="34" charset="-128"/>
              </a:rPr>
              <a:t>問題   先後次序也有關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07955883-6E47-40BE-90DE-80DB9514EABF}" type="slidenum">
              <a:rPr lang="en-US" altLang="zh-TW" smtClean="0">
                <a:ea typeface="ＭＳ Ｐゴシック" pitchFamily="34" charset="-128"/>
              </a:rPr>
              <a:pPr/>
              <a:t>10</a:t>
            </a:fld>
            <a:endParaRPr lang="en-US" altLang="zh-TW">
              <a:ea typeface="ＭＳ Ｐゴシック" pitchFamily="34" charset="-128"/>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DF051E08-5FBB-4B49-814B-195B916E2C0A}" type="slidenum">
              <a:rPr lang="en-US" altLang="zh-TW" smtClean="0">
                <a:ea typeface="ＭＳ Ｐゴシック" pitchFamily="34" charset="-128"/>
              </a:rPr>
              <a:pPr/>
              <a:t>11</a:t>
            </a:fld>
            <a:endParaRPr lang="en-US" altLang="zh-TW">
              <a:ea typeface="ＭＳ Ｐゴシック" pitchFamily="34" charset="-128"/>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跟前面的不同  前面是只要空了有人進去就行   但可能等待的好幾個中  有一個永遠都沒被挑到    這樣也符合</a:t>
            </a:r>
            <a:r>
              <a:rPr lang="en-US" altLang="zh-TW" dirty="0">
                <a:latin typeface="Times New Roman" pitchFamily="18" charset="0"/>
                <a:ea typeface="ＭＳ Ｐゴシック" pitchFamily="34" charset="-128"/>
              </a:rPr>
              <a:t>Progress</a:t>
            </a:r>
            <a:r>
              <a:rPr lang="zh-TW" altLang="en-US" dirty="0">
                <a:latin typeface="Times New Roman" pitchFamily="18" charset="0"/>
                <a:ea typeface="ＭＳ Ｐゴシック" pitchFamily="34" charset="-128"/>
              </a:rPr>
              <a:t>   這邊就是說要加上公平性  每個提出請求的一定時間都空進空進循環過程一定次數要能進去    有限次數內要能排到進去   要有上限時間  </a:t>
            </a:r>
            <a:endParaRPr lang="en-US" altLang="zh-TW" dirty="0">
              <a:latin typeface="Times New Roman" pitchFamily="18"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FBF1E8B3-5EA2-4607-B12B-1BFF623B8649}" type="slidenum">
              <a:rPr lang="en-US" altLang="zh-TW" smtClean="0">
                <a:ea typeface="ＭＳ Ｐゴシック" pitchFamily="34" charset="-128"/>
              </a:rPr>
              <a:pPr/>
              <a:t>13</a:t>
            </a:fld>
            <a:endParaRPr lang="en-US" altLang="zh-TW">
              <a:ea typeface="ＭＳ Ｐゴシック" pitchFamily="34" charset="-128"/>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39322307-7414-451F-8E98-A23DB471330D}" type="slidenum">
              <a:rPr lang="en-US" altLang="zh-TW" smtClean="0">
                <a:ea typeface="ＭＳ Ｐゴシック" pitchFamily="34" charset="-128"/>
              </a:rPr>
              <a:pPr/>
              <a:t>14</a:t>
            </a:fld>
            <a:endParaRPr lang="en-US" altLang="zh-TW">
              <a:ea typeface="ＭＳ Ｐゴシック"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看不懂為什麼有</a:t>
            </a:r>
            <a:r>
              <a:rPr lang="en-US" altLang="zh-TW" dirty="0" err="1">
                <a:latin typeface="Times New Roman" pitchFamily="18" charset="0"/>
                <a:ea typeface="ＭＳ Ｐゴシック" pitchFamily="34" charset="-128"/>
              </a:rPr>
              <a:t>i</a:t>
            </a:r>
            <a:r>
              <a:rPr lang="zh-TW" altLang="en-US" dirty="0">
                <a:latin typeface="Times New Roman" pitchFamily="18" charset="0"/>
                <a:ea typeface="ＭＳ Ｐゴシック" pitchFamily="34" charset="-128"/>
              </a:rPr>
              <a:t>還要有</a:t>
            </a:r>
            <a:r>
              <a:rPr lang="en-US" altLang="zh-TW" dirty="0">
                <a:latin typeface="Times New Roman" pitchFamily="18" charset="0"/>
                <a:ea typeface="ＭＳ Ｐゴシック" pitchFamily="34" charset="-128"/>
              </a:rPr>
              <a:t>j  </a:t>
            </a:r>
            <a:r>
              <a:rPr lang="en-US" altLang="zh-TW" dirty="0" err="1">
                <a:latin typeface="Times New Roman" pitchFamily="18" charset="0"/>
                <a:ea typeface="ＭＳ Ｐゴシック" pitchFamily="34" charset="-128"/>
              </a:rPr>
              <a:t>j</a:t>
            </a:r>
            <a:r>
              <a:rPr lang="zh-TW" altLang="en-US" dirty="0">
                <a:latin typeface="Times New Roman" pitchFamily="18" charset="0"/>
                <a:ea typeface="ＭＳ Ｐゴシック" pitchFamily="34" charset="-128"/>
              </a:rPr>
              <a:t>是幹嘛的</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             解</a:t>
            </a:r>
            <a:r>
              <a:rPr lang="en-US" altLang="zh-TW" dirty="0" err="1">
                <a:latin typeface="Times New Roman" pitchFamily="18" charset="0"/>
                <a:ea typeface="ＭＳ Ｐゴシック" pitchFamily="34" charset="-128"/>
              </a:rPr>
              <a:t>Criti</a:t>
            </a:r>
            <a:r>
              <a:rPr lang="en-US" altLang="zh-TW" dirty="0">
                <a:latin typeface="Times New Roman" pitchFamily="18" charset="0"/>
                <a:ea typeface="ＭＳ Ｐゴシック" pitchFamily="34" charset="-128"/>
              </a:rPr>
              <a:t> Sec</a:t>
            </a:r>
            <a:r>
              <a:rPr lang="zh-TW" altLang="en-US" dirty="0">
                <a:latin typeface="Times New Roman" pitchFamily="18" charset="0"/>
                <a:ea typeface="ＭＳ Ｐゴシック" pitchFamily="34" charset="-128"/>
              </a:rPr>
              <a:t>問題 關鍵在於前面的</a:t>
            </a:r>
            <a:r>
              <a:rPr lang="en-US" altLang="zh-TW" dirty="0">
                <a:latin typeface="Times New Roman" pitchFamily="18" charset="0"/>
                <a:ea typeface="ＭＳ Ｐゴシック" pitchFamily="34" charset="-128"/>
              </a:rPr>
              <a:t>Entry Section</a:t>
            </a:r>
            <a:r>
              <a:rPr lang="zh-TW" altLang="en-US" dirty="0">
                <a:latin typeface="Times New Roman" pitchFamily="18" charset="0"/>
                <a:ea typeface="ＭＳ Ｐゴシック" pitchFamily="34" charset="-128"/>
              </a:rPr>
              <a:t>和後面的</a:t>
            </a:r>
            <a:r>
              <a:rPr lang="en-US" altLang="zh-TW" dirty="0">
                <a:latin typeface="Times New Roman" pitchFamily="18" charset="0"/>
                <a:ea typeface="ＭＳ Ｐゴシック" pitchFamily="34" charset="-128"/>
              </a:rPr>
              <a:t>Exit Section</a:t>
            </a:r>
            <a:r>
              <a:rPr lang="zh-TW" altLang="en-US" dirty="0">
                <a:latin typeface="Times New Roman" pitchFamily="18" charset="0"/>
                <a:ea typeface="ＭＳ Ｐゴシック" pitchFamily="34" charset="-128"/>
              </a:rPr>
              <a:t>怎麼寫          </a:t>
            </a:r>
            <a:r>
              <a:rPr lang="en-US" altLang="zh-TW" dirty="0">
                <a:latin typeface="Times New Roman" pitchFamily="18" charset="0"/>
                <a:ea typeface="ＭＳ Ｐゴシック" pitchFamily="34" charset="-128"/>
              </a:rPr>
              <a:t>while</a:t>
            </a:r>
            <a:r>
              <a:rPr lang="zh-TW" altLang="en-US" dirty="0">
                <a:latin typeface="Times New Roman" pitchFamily="18" charset="0"/>
                <a:ea typeface="ＭＳ Ｐゴシック" pitchFamily="34" charset="-128"/>
              </a:rPr>
              <a:t>那邊</a:t>
            </a:r>
            <a:r>
              <a:rPr lang="en-US" altLang="zh-TW" dirty="0">
                <a:latin typeface="Times New Roman" pitchFamily="18" charset="0"/>
                <a:ea typeface="ＭＳ Ｐゴシック" pitchFamily="34" charset="-128"/>
              </a:rPr>
              <a:t>j</a:t>
            </a:r>
            <a:r>
              <a:rPr lang="zh-TW" altLang="en-US" dirty="0">
                <a:latin typeface="Times New Roman" pitchFamily="18" charset="0"/>
                <a:ea typeface="ＭＳ Ｐゴシック" pitchFamily="34" charset="-128"/>
              </a:rPr>
              <a:t>準備好  且</a:t>
            </a:r>
            <a:r>
              <a:rPr lang="en-US" altLang="zh-TW" dirty="0">
                <a:latin typeface="Times New Roman" pitchFamily="18" charset="0"/>
                <a:ea typeface="ＭＳ Ｐゴシック" pitchFamily="34" charset="-128"/>
              </a:rPr>
              <a:t>turn</a:t>
            </a:r>
            <a:r>
              <a:rPr lang="zh-TW" altLang="en-US" dirty="0">
                <a:latin typeface="Times New Roman" pitchFamily="18" charset="0"/>
                <a:ea typeface="ＭＳ Ｐゴシック" pitchFamily="34" charset="-128"/>
              </a:rPr>
              <a:t>在</a:t>
            </a:r>
            <a:r>
              <a:rPr lang="en-US" altLang="zh-TW" dirty="0">
                <a:latin typeface="Times New Roman" pitchFamily="18" charset="0"/>
                <a:ea typeface="ＭＳ Ｐゴシック" pitchFamily="34" charset="-128"/>
              </a:rPr>
              <a:t>j &gt;true </a:t>
            </a:r>
            <a:r>
              <a:rPr lang="zh-TW" altLang="en-US" dirty="0">
                <a:latin typeface="Times New Roman" pitchFamily="18" charset="0"/>
                <a:ea typeface="ＭＳ Ｐゴシック" pitchFamily="34" charset="-128"/>
              </a:rPr>
              <a:t>就分號 繞迴圈不往下        如果</a:t>
            </a:r>
            <a:r>
              <a:rPr lang="en-US" altLang="zh-TW" dirty="0">
                <a:latin typeface="Times New Roman" pitchFamily="18" charset="0"/>
                <a:ea typeface="ＭＳ Ｐゴシック" pitchFamily="34" charset="-128"/>
              </a:rPr>
              <a:t>turn</a:t>
            </a:r>
            <a:r>
              <a:rPr lang="zh-TW" altLang="en-US" dirty="0">
                <a:latin typeface="Times New Roman" pitchFamily="18" charset="0"/>
                <a:ea typeface="ＭＳ Ｐゴシック" pitchFamily="34" charset="-128"/>
              </a:rPr>
              <a:t>給對方  但是對方</a:t>
            </a:r>
            <a:r>
              <a:rPr lang="en-US" altLang="zh-TW" dirty="0">
                <a:latin typeface="Times New Roman" pitchFamily="18" charset="0"/>
                <a:ea typeface="ＭＳ Ｐゴシック" pitchFamily="34" charset="-128"/>
              </a:rPr>
              <a:t>flag=false </a:t>
            </a:r>
            <a:r>
              <a:rPr lang="zh-TW" altLang="en-US" dirty="0">
                <a:latin typeface="Times New Roman" pitchFamily="18" charset="0"/>
                <a:ea typeface="ＭＳ Ｐゴシック" pitchFamily="34" charset="-128"/>
              </a:rPr>
              <a:t>代表隊方沒有要進入   自己就可以進入       設計剛好滿足</a:t>
            </a:r>
            <a:r>
              <a:rPr lang="en-US" altLang="zh-TW" dirty="0">
                <a:latin typeface="Times New Roman" pitchFamily="18" charset="0"/>
                <a:ea typeface="ＭＳ Ｐゴシック" pitchFamily="34" charset="-128"/>
              </a:rPr>
              <a:t>Mut Ex / Progress / Bound Waiting  </a:t>
            </a:r>
            <a:r>
              <a:rPr lang="zh-TW" altLang="en-US" dirty="0">
                <a:latin typeface="Times New Roman" pitchFamily="18" charset="0"/>
                <a:ea typeface="ＭＳ Ｐゴシック" pitchFamily="34" charset="-128"/>
              </a:rPr>
              <a:t>見下頁</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69BE2A38-29E0-4C3F-909B-59735C9047EA}" type="slidenum">
              <a:rPr lang="en-US" altLang="zh-TW" smtClean="0">
                <a:ea typeface="ＭＳ Ｐゴシック" pitchFamily="34" charset="-128"/>
              </a:rPr>
              <a:pPr/>
              <a:t>15</a:t>
            </a:fld>
            <a:endParaRPr lang="en-US" altLang="zh-TW">
              <a:ea typeface="ＭＳ Ｐゴシック" pitchFamily="34" charset="-128"/>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5F4E6AB2-2515-4FDF-B5E0-0CD53907444A}" type="slidenum">
              <a:rPr lang="en-US" altLang="zh-TW" smtClean="0">
                <a:ea typeface="ＭＳ Ｐゴシック" pitchFamily="34" charset="-128"/>
              </a:rPr>
              <a:pPr/>
              <a:t>16</a:t>
            </a:fld>
            <a:endParaRPr lang="en-US" altLang="zh-TW">
              <a:ea typeface="ＭＳ Ｐゴシック" pitchFamily="34" charset="-128"/>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右邊進不去   因為左邊 </a:t>
            </a:r>
            <a:r>
              <a:rPr lang="en-US" altLang="zh-TW" dirty="0">
                <a:latin typeface="Times New Roman" pitchFamily="18" charset="0"/>
                <a:ea typeface="ＭＳ Ｐゴシック" pitchFamily="34" charset="-128"/>
              </a:rPr>
              <a:t>flag </a:t>
            </a:r>
            <a:r>
              <a:rPr lang="en-US" altLang="zh-TW" dirty="0" err="1">
                <a:latin typeface="Times New Roman" pitchFamily="18" charset="0"/>
                <a:ea typeface="ＭＳ Ｐゴシック" pitchFamily="34" charset="-128"/>
              </a:rPr>
              <a:t>i</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設為</a:t>
            </a:r>
            <a:r>
              <a:rPr lang="en-US" altLang="zh-TW" dirty="0">
                <a:latin typeface="Times New Roman" pitchFamily="18" charset="0"/>
                <a:ea typeface="ＭＳ Ｐゴシック" pitchFamily="34" charset="-128"/>
              </a:rPr>
              <a:t>true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D6DC92A6-E104-4765-B0D2-BBFD53355C91}" type="slidenum">
              <a:rPr lang="en-US" altLang="zh-TW" smtClean="0">
                <a:ea typeface="ＭＳ Ｐゴシック" pitchFamily="34" charset="-128"/>
              </a:rPr>
              <a:pPr/>
              <a:t>17</a:t>
            </a:fld>
            <a:endParaRPr lang="en-US" altLang="zh-TW">
              <a:ea typeface="ＭＳ Ｐゴシック" pitchFamily="34" charset="-128"/>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左 </a:t>
            </a:r>
            <a:r>
              <a:rPr lang="en-US" altLang="zh-TW" dirty="0">
                <a:latin typeface="Times New Roman" pitchFamily="18" charset="0"/>
                <a:ea typeface="ＭＳ Ｐゴシック" pitchFamily="34" charset="-128"/>
              </a:rPr>
              <a:t>flag I </a:t>
            </a:r>
            <a:r>
              <a:rPr lang="zh-TW" altLang="en-US" dirty="0">
                <a:latin typeface="Times New Roman" pitchFamily="18" charset="0"/>
                <a:ea typeface="ＭＳ Ｐゴシック" pitchFamily="34" charset="-128"/>
              </a:rPr>
              <a:t>設為</a:t>
            </a:r>
            <a:r>
              <a:rPr lang="en-US" altLang="zh-TW" dirty="0">
                <a:latin typeface="Times New Roman" pitchFamily="18" charset="0"/>
                <a:ea typeface="ＭＳ Ｐゴシック" pitchFamily="34" charset="-128"/>
              </a:rPr>
              <a:t>false  </a:t>
            </a:r>
            <a:r>
              <a:rPr lang="zh-TW" altLang="en-US" dirty="0">
                <a:latin typeface="Times New Roman" pitchFamily="18" charset="0"/>
                <a:ea typeface="ＭＳ Ｐゴシック" pitchFamily="34" charset="-128"/>
              </a:rPr>
              <a:t>右邊就</a:t>
            </a:r>
            <a:r>
              <a:rPr lang="en-US" altLang="zh-TW" dirty="0">
                <a:latin typeface="Times New Roman" pitchFamily="18" charset="0"/>
                <a:ea typeface="ＭＳ Ｐゴシック" pitchFamily="34" charset="-128"/>
              </a:rPr>
              <a:t>false </a:t>
            </a:r>
            <a:r>
              <a:rPr lang="zh-TW" altLang="en-US" dirty="0">
                <a:latin typeface="Times New Roman" pitchFamily="18" charset="0"/>
                <a:ea typeface="ＭＳ Ｐゴシック" pitchFamily="34" charset="-128"/>
              </a:rPr>
              <a:t>就進去了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F911B120-910B-4283-A541-2834F73B8010}" type="slidenum">
              <a:rPr lang="en-US" altLang="zh-TW" smtClean="0">
                <a:ea typeface="ＭＳ Ｐゴシック" pitchFamily="34" charset="-128"/>
              </a:rPr>
              <a:pPr/>
              <a:t>18</a:t>
            </a:fld>
            <a:endParaRPr lang="en-US" altLang="zh-TW">
              <a:ea typeface="ＭＳ Ｐゴシック" pitchFamily="34" charset="-128"/>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6-4  </a:t>
            </a:r>
            <a:r>
              <a:rPr lang="zh-TW" altLang="en-US" dirty="0">
                <a:latin typeface="Times New Roman" pitchFamily="18" charset="0"/>
                <a:ea typeface="ＭＳ Ｐゴシック" pitchFamily="34" charset="-128"/>
              </a:rPr>
              <a:t>後半</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任一</a:t>
            </a:r>
            <a:r>
              <a:rPr lang="en-US" altLang="zh-TW" dirty="0">
                <a:latin typeface="Times New Roman" pitchFamily="18" charset="0"/>
                <a:ea typeface="ＭＳ Ｐゴシック" pitchFamily="34" charset="-128"/>
              </a:rPr>
              <a:t>proc </a:t>
            </a:r>
            <a:r>
              <a:rPr lang="zh-TW" altLang="en-US" dirty="0">
                <a:latin typeface="Times New Roman" pitchFamily="18" charset="0"/>
                <a:ea typeface="ＭＳ Ｐゴシック" pitchFamily="34" charset="-128"/>
              </a:rPr>
              <a:t>請求進入</a:t>
            </a:r>
            <a:r>
              <a:rPr lang="en-US" altLang="zh-TW" dirty="0" err="1">
                <a:latin typeface="Times New Roman" pitchFamily="18" charset="0"/>
                <a:ea typeface="ＭＳ Ｐゴシック" pitchFamily="34" charset="-128"/>
              </a:rPr>
              <a:t>Crit</a:t>
            </a:r>
            <a:r>
              <a:rPr lang="en-US" altLang="zh-TW" dirty="0">
                <a:latin typeface="Times New Roman" pitchFamily="18" charset="0"/>
                <a:ea typeface="ＭＳ Ｐゴシック" pitchFamily="34" charset="-128"/>
              </a:rPr>
              <a:t> Sec</a:t>
            </a:r>
            <a:r>
              <a:rPr lang="zh-TW" altLang="en-US" dirty="0">
                <a:latin typeface="Times New Roman" pitchFamily="18" charset="0"/>
                <a:ea typeface="ＭＳ Ｐゴシック" pitchFamily="34" charset="-128"/>
              </a:rPr>
              <a:t>後  一定次數內要能進去  不能無窮等待        左邊等待中   右通過</a:t>
            </a:r>
            <a:r>
              <a:rPr lang="en-US" altLang="zh-TW" dirty="0" err="1">
                <a:latin typeface="Times New Roman" pitchFamily="18" charset="0"/>
                <a:ea typeface="ＭＳ Ｐゴシック" pitchFamily="34" charset="-128"/>
              </a:rPr>
              <a:t>Criti</a:t>
            </a:r>
            <a:r>
              <a:rPr lang="en-US" altLang="zh-TW" dirty="0">
                <a:latin typeface="Times New Roman" pitchFamily="18" charset="0"/>
                <a:ea typeface="ＭＳ Ｐゴシック" pitchFamily="34" charset="-128"/>
              </a:rPr>
              <a:t> Sec   flag j=false       </a:t>
            </a:r>
            <a:r>
              <a:rPr lang="zh-TW" altLang="en-US" dirty="0">
                <a:latin typeface="Times New Roman" pitchFamily="18" charset="0"/>
                <a:ea typeface="ＭＳ Ｐゴシック" pitchFamily="34" charset="-128"/>
              </a:rPr>
              <a:t>左邊  </a:t>
            </a:r>
            <a:r>
              <a:rPr lang="en-US" altLang="zh-TW" dirty="0">
                <a:latin typeface="Times New Roman" pitchFamily="18" charset="0"/>
                <a:ea typeface="ＭＳ Ｐゴシック" pitchFamily="34" charset="-128"/>
              </a:rPr>
              <a:t>while false </a:t>
            </a:r>
            <a:r>
              <a:rPr lang="zh-TW" altLang="en-US" dirty="0">
                <a:latin typeface="Times New Roman" pitchFamily="18" charset="0"/>
                <a:ea typeface="ＭＳ Ｐゴシック" pitchFamily="34" charset="-128"/>
              </a:rPr>
              <a:t>就可繼續往下執行</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假設左等待   右執行   右結束 </a:t>
            </a:r>
            <a:r>
              <a:rPr lang="en-US" altLang="zh-TW" dirty="0">
                <a:latin typeface="Times New Roman" pitchFamily="18" charset="0"/>
                <a:ea typeface="ＭＳ Ｐゴシック" pitchFamily="34" charset="-128"/>
              </a:rPr>
              <a:t>OS</a:t>
            </a:r>
            <a:r>
              <a:rPr lang="zh-TW" altLang="en-US" dirty="0">
                <a:latin typeface="Times New Roman" pitchFamily="18" charset="0"/>
                <a:ea typeface="ＭＳ Ｐゴシック" pitchFamily="34" charset="-128"/>
              </a:rPr>
              <a:t>又把</a:t>
            </a:r>
            <a:r>
              <a:rPr lang="en-US" altLang="zh-TW" dirty="0">
                <a:latin typeface="Times New Roman" pitchFamily="18" charset="0"/>
                <a:ea typeface="ＭＳ Ｐゴシック" pitchFamily="34" charset="-128"/>
              </a:rPr>
              <a:t>CPU</a:t>
            </a:r>
            <a:r>
              <a:rPr lang="zh-TW" altLang="en-US" dirty="0">
                <a:latin typeface="Times New Roman" pitchFamily="18" charset="0"/>
                <a:ea typeface="ＭＳ Ｐゴシック" pitchFamily="34" charset="-128"/>
              </a:rPr>
              <a:t> 故意給右  看起來右</a:t>
            </a:r>
            <a:r>
              <a:rPr lang="en-US" altLang="zh-TW" dirty="0">
                <a:latin typeface="Times New Roman" pitchFamily="18" charset="0"/>
                <a:ea typeface="ＭＳ Ｐゴシック" pitchFamily="34" charset="-128"/>
              </a:rPr>
              <a:t>flag</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j=true   </a:t>
            </a:r>
            <a:r>
              <a:rPr lang="zh-TW" altLang="en-US" dirty="0">
                <a:latin typeface="Times New Roman" pitchFamily="18" charset="0"/>
                <a:ea typeface="ＭＳ Ｐゴシック" pitchFamily="34" charset="-128"/>
              </a:rPr>
              <a:t>會讓左邊還是進不去    但是因為有右設</a:t>
            </a:r>
            <a:r>
              <a:rPr lang="en-US" altLang="zh-TW" dirty="0">
                <a:latin typeface="Times New Roman" pitchFamily="18" charset="0"/>
                <a:ea typeface="ＭＳ Ｐゴシック" pitchFamily="34" charset="-128"/>
              </a:rPr>
              <a:t>turn=I</a:t>
            </a:r>
            <a:r>
              <a:rPr lang="zh-TW" altLang="en-US" dirty="0">
                <a:latin typeface="Times New Roman" pitchFamily="18" charset="0"/>
                <a:ea typeface="ＭＳ Ｐゴシック" pitchFamily="34" charset="-128"/>
              </a:rPr>
              <a:t>   所以左右多出了一個</a:t>
            </a:r>
            <a:r>
              <a:rPr lang="en-US" altLang="zh-TW" dirty="0">
                <a:latin typeface="Times New Roman" pitchFamily="18" charset="0"/>
                <a:ea typeface="ＭＳ Ｐゴシック" pitchFamily="34" charset="-128"/>
              </a:rPr>
              <a:t>false</a:t>
            </a:r>
            <a:r>
              <a:rPr lang="zh-TW" altLang="en-US" dirty="0">
                <a:latin typeface="Times New Roman" pitchFamily="18" charset="0"/>
                <a:ea typeface="ＭＳ Ｐゴシック" pitchFamily="34" charset="-128"/>
              </a:rPr>
              <a:t>條件  如果</a:t>
            </a:r>
            <a:r>
              <a:rPr lang="en-US" altLang="zh-TW" dirty="0">
                <a:latin typeface="Times New Roman" pitchFamily="18" charset="0"/>
                <a:ea typeface="ＭＳ Ｐゴシック" pitchFamily="34" charset="-128"/>
              </a:rPr>
              <a:t>CPU</a:t>
            </a:r>
            <a:r>
              <a:rPr lang="zh-TW" altLang="en-US" dirty="0">
                <a:latin typeface="Times New Roman" pitchFamily="18" charset="0"/>
                <a:ea typeface="ＭＳ Ｐゴシック" pitchFamily="34" charset="-128"/>
              </a:rPr>
              <a:t>換給左  左就可進</a:t>
            </a:r>
            <a:r>
              <a:rPr lang="en-US" altLang="zh-TW" dirty="0" err="1">
                <a:latin typeface="Times New Roman" pitchFamily="18" charset="0"/>
                <a:ea typeface="ＭＳ Ｐゴシック" pitchFamily="34" charset="-128"/>
              </a:rPr>
              <a:t>Criti</a:t>
            </a:r>
            <a:r>
              <a:rPr lang="en-US" altLang="zh-TW" dirty="0">
                <a:latin typeface="Times New Roman" pitchFamily="18" charset="0"/>
                <a:ea typeface="ＭＳ Ｐゴシック" pitchFamily="34" charset="-128"/>
              </a:rPr>
              <a:t> Sec</a:t>
            </a:r>
            <a:r>
              <a:rPr lang="zh-TW" altLang="en-US" dirty="0">
                <a:latin typeface="Times New Roman" pitchFamily="18" charset="0"/>
                <a:ea typeface="ＭＳ Ｐゴシック" pitchFamily="34" charset="-128"/>
              </a:rPr>
              <a:t>    假設</a:t>
            </a:r>
            <a:r>
              <a:rPr lang="en-US" altLang="zh-TW" dirty="0">
                <a:latin typeface="Times New Roman" pitchFamily="18" charset="0"/>
                <a:ea typeface="ＭＳ Ｐゴシック" pitchFamily="34" charset="-128"/>
              </a:rPr>
              <a:t>CPU</a:t>
            </a:r>
            <a:r>
              <a:rPr lang="zh-TW" altLang="en-US" dirty="0">
                <a:latin typeface="Times New Roman" pitchFamily="18" charset="0"/>
                <a:ea typeface="ＭＳ Ｐゴシック" pitchFamily="34" charset="-128"/>
              </a:rPr>
              <a:t>還是給右  那會右會卡在</a:t>
            </a:r>
            <a:r>
              <a:rPr lang="en-US" altLang="zh-TW" dirty="0">
                <a:latin typeface="Times New Roman" pitchFamily="18" charset="0"/>
                <a:ea typeface="ＭＳ Ｐゴシック" pitchFamily="34" charset="-128"/>
              </a:rPr>
              <a:t>while true</a:t>
            </a:r>
            <a:r>
              <a:rPr lang="zh-TW" altLang="en-US" dirty="0">
                <a:latin typeface="Times New Roman" pitchFamily="18" charset="0"/>
                <a:ea typeface="ＭＳ Ｐゴシック" pitchFamily="34" charset="-128"/>
              </a:rPr>
              <a:t>停住   時間到了就再給左  左就進</a:t>
            </a:r>
            <a:r>
              <a:rPr lang="en-US" altLang="zh-TW" dirty="0">
                <a:latin typeface="Times New Roman" pitchFamily="18" charset="0"/>
                <a:ea typeface="ＭＳ Ｐゴシック" pitchFamily="34" charset="-128"/>
              </a:rPr>
              <a:t>C Sec</a:t>
            </a:r>
            <a:r>
              <a:rPr lang="zh-TW" altLang="en-US" dirty="0">
                <a:latin typeface="Times New Roman" pitchFamily="18" charset="0"/>
                <a:ea typeface="ＭＳ Ｐゴシック" pitchFamily="34" charset="-128"/>
              </a:rPr>
              <a:t>了</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所以這邊的</a:t>
            </a:r>
            <a:r>
              <a:rPr lang="en-US" altLang="zh-TW" dirty="0">
                <a:latin typeface="Times New Roman" pitchFamily="18" charset="0"/>
                <a:ea typeface="ＭＳ Ｐゴシック" pitchFamily="34" charset="-128"/>
              </a:rPr>
              <a:t>Bounded Waiting</a:t>
            </a:r>
            <a:r>
              <a:rPr lang="zh-TW" altLang="en-US" dirty="0">
                <a:latin typeface="Times New Roman" pitchFamily="18" charset="0"/>
                <a:ea typeface="ＭＳ Ｐゴシック" pitchFamily="34" charset="-128"/>
              </a:rPr>
              <a:t>做到執行一次就不能繼續第二次  一定會換人   這邊一個關鍵是 思考的時候  要假設每個指令可能都是暫停點切到另個</a:t>
            </a:r>
            <a:r>
              <a:rPr lang="en-US" altLang="zh-TW" dirty="0">
                <a:latin typeface="Times New Roman" pitchFamily="18" charset="0"/>
                <a:ea typeface="ＭＳ Ｐゴシック" pitchFamily="34" charset="-128"/>
              </a:rPr>
              <a:t>proc    </a:t>
            </a:r>
            <a:r>
              <a:rPr lang="zh-TW" altLang="en-US" dirty="0">
                <a:latin typeface="Times New Roman" pitchFamily="18" charset="0"/>
                <a:ea typeface="ＭＳ Ｐゴシック" pitchFamily="34" charset="-128"/>
              </a:rPr>
              <a:t>順序可能交錯</a:t>
            </a:r>
            <a:endParaRPr lang="en-US" altLang="zh-TW" dirty="0">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8C156C20-54C2-43EB-AAAA-978F2FC2FCF5}" type="slidenum">
              <a:rPr lang="en-US" altLang="zh-TW" smtClean="0">
                <a:ea typeface="ＭＳ Ｐゴシック" pitchFamily="34" charset="-128"/>
              </a:rPr>
              <a:pPr/>
              <a:t>19</a:t>
            </a:fld>
            <a:endParaRPr lang="en-US" altLang="zh-TW">
              <a:ea typeface="ＭＳ Ｐゴシック" pitchFamily="34" charset="-128"/>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65273A23-6E7E-4FBB-8921-F6B79B4322D1}" type="slidenum">
              <a:rPr lang="en-US" altLang="zh-TW" smtClean="0">
                <a:ea typeface="ＭＳ Ｐゴシック" pitchFamily="34" charset="-128"/>
              </a:rPr>
              <a:pPr/>
              <a:t>20</a:t>
            </a:fld>
            <a:endParaRPr lang="en-US" altLang="zh-TW">
              <a:ea typeface="ＭＳ Ｐゴシック" pitchFamily="34" charset="-128"/>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點二  </a:t>
            </a:r>
            <a:r>
              <a:rPr lang="en-US" altLang="zh-TW" sz="1200" dirty="0">
                <a:solidFill>
                  <a:srgbClr val="FF0000"/>
                </a:solidFill>
                <a:ea typeface="ＭＳ Ｐゴシック" pitchFamily="34" charset="-128"/>
              </a:rPr>
              <a:t>disable interrupts</a:t>
            </a:r>
            <a:r>
              <a:rPr lang="zh-TW" altLang="en-US" sz="1200" dirty="0">
                <a:solidFill>
                  <a:srgbClr val="FF0000"/>
                </a:solidFill>
                <a:ea typeface="ＭＳ Ｐゴシック" pitchFamily="34" charset="-128"/>
              </a:rPr>
              <a:t>  </a:t>
            </a:r>
            <a:r>
              <a:rPr lang="en-US" altLang="zh-TW" sz="1200" dirty="0">
                <a:solidFill>
                  <a:srgbClr val="FF0000"/>
                </a:solidFill>
                <a:ea typeface="ＭＳ Ｐゴシック" pitchFamily="34" charset="-128"/>
              </a:rPr>
              <a:t>&gt;</a:t>
            </a:r>
            <a:r>
              <a:rPr lang="zh-TW" altLang="en-US" sz="1200" dirty="0">
                <a:solidFill>
                  <a:srgbClr val="FF0000"/>
                </a:solidFill>
                <a:ea typeface="ＭＳ Ｐゴシック" pitchFamily="34" charset="-128"/>
              </a:rPr>
              <a:t>  別的程式就進不來          點三   一般一個高階語言指令 可能編譯被拆成</a:t>
            </a:r>
            <a:r>
              <a:rPr lang="en-US" altLang="zh-TW" sz="1200" dirty="0">
                <a:solidFill>
                  <a:srgbClr val="FF0000"/>
                </a:solidFill>
                <a:ea typeface="ＭＳ Ｐゴシック" pitchFamily="34" charset="-128"/>
              </a:rPr>
              <a:t>8</a:t>
            </a:r>
            <a:r>
              <a:rPr lang="zh-TW" altLang="en-US" sz="1200" dirty="0">
                <a:solidFill>
                  <a:srgbClr val="FF0000"/>
                </a:solidFill>
                <a:ea typeface="ＭＳ Ｐゴシック" pitchFamily="34" charset="-128"/>
              </a:rPr>
              <a:t>個低階指令  每個都可以被</a:t>
            </a:r>
            <a:r>
              <a:rPr lang="en-US" altLang="zh-TW" sz="1200" dirty="0">
                <a:solidFill>
                  <a:srgbClr val="FF0000"/>
                </a:solidFill>
                <a:ea typeface="ＭＳ Ｐゴシック" pitchFamily="34" charset="-128"/>
              </a:rPr>
              <a:t>interrupt    </a:t>
            </a:r>
            <a:r>
              <a:rPr lang="zh-TW" altLang="en-US" sz="1200" dirty="0">
                <a:solidFill>
                  <a:srgbClr val="FF0000"/>
                </a:solidFill>
                <a:ea typeface="ＭＳ Ｐゴシック" pitchFamily="34" charset="-128"/>
              </a:rPr>
              <a:t>但使用</a:t>
            </a:r>
            <a:r>
              <a:rPr lang="en-US" altLang="zh-TW" sz="1200" dirty="0">
                <a:solidFill>
                  <a:srgbClr val="FF0000"/>
                </a:solidFill>
                <a:ea typeface="ＭＳ Ｐゴシック" pitchFamily="34" charset="-128"/>
              </a:rPr>
              <a:t>atomic </a:t>
            </a:r>
            <a:r>
              <a:rPr lang="en-US" altLang="zh-TW" sz="1200" dirty="0" err="1">
                <a:solidFill>
                  <a:srgbClr val="FF0000"/>
                </a:solidFill>
                <a:ea typeface="ＭＳ Ｐゴシック" pitchFamily="34" charset="-128"/>
              </a:rPr>
              <a:t>hardw</a:t>
            </a:r>
            <a:r>
              <a:rPr lang="en-US" altLang="zh-TW" sz="1200" dirty="0">
                <a:solidFill>
                  <a:srgbClr val="FF0000"/>
                </a:solidFill>
                <a:ea typeface="ＭＳ Ｐゴシック" pitchFamily="34" charset="-128"/>
              </a:rPr>
              <a:t> </a:t>
            </a:r>
            <a:r>
              <a:rPr lang="en-US" altLang="zh-TW" sz="1200" dirty="0" err="1">
                <a:solidFill>
                  <a:srgbClr val="FF0000"/>
                </a:solidFill>
                <a:ea typeface="ＭＳ Ｐゴシック" pitchFamily="34" charset="-128"/>
              </a:rPr>
              <a:t>inst</a:t>
            </a:r>
            <a:r>
              <a:rPr lang="en-US" altLang="zh-TW" sz="1200" dirty="0">
                <a:solidFill>
                  <a:srgbClr val="FF0000"/>
                </a:solidFill>
                <a:ea typeface="ＭＳ Ｐゴシック" pitchFamily="34" charset="-128"/>
              </a:rPr>
              <a:t> </a:t>
            </a:r>
            <a:r>
              <a:rPr lang="zh-TW" altLang="en-US" sz="1200" dirty="0">
                <a:solidFill>
                  <a:srgbClr val="FF0000"/>
                </a:solidFill>
                <a:ea typeface="ＭＳ Ｐゴシック" pitchFamily="34" charset="-128"/>
              </a:rPr>
              <a:t>拆成多個低階也不會被</a:t>
            </a:r>
            <a:r>
              <a:rPr lang="en-US" altLang="zh-TW" sz="1200" dirty="0" err="1">
                <a:solidFill>
                  <a:srgbClr val="FF0000"/>
                </a:solidFill>
                <a:ea typeface="ＭＳ Ｐゴシック" pitchFamily="34" charset="-128"/>
              </a:rPr>
              <a:t>interr</a:t>
            </a:r>
            <a:r>
              <a:rPr lang="en-US" altLang="zh-TW" sz="1200" dirty="0">
                <a:solidFill>
                  <a:srgbClr val="FF0000"/>
                </a:solidFill>
                <a:ea typeface="ＭＳ Ｐゴシック" pitchFamily="34" charset="-128"/>
              </a:rPr>
              <a:t>         </a:t>
            </a:r>
            <a:r>
              <a:rPr lang="zh-TW" altLang="en-US" sz="1200" dirty="0">
                <a:solidFill>
                  <a:srgbClr val="FF0000"/>
                </a:solidFill>
                <a:ea typeface="ＭＳ Ｐゴシック" pitchFamily="34" charset="-128"/>
              </a:rPr>
              <a:t>例如說  </a:t>
            </a:r>
            <a:r>
              <a:rPr lang="en-US" altLang="zh-TW" sz="1200" dirty="0">
                <a:solidFill>
                  <a:srgbClr val="FF0000"/>
                </a:solidFill>
                <a:ea typeface="ＭＳ Ｐゴシック" pitchFamily="34" charset="-128"/>
              </a:rPr>
              <a:t>test and set</a:t>
            </a:r>
            <a:r>
              <a:rPr lang="zh-TW" altLang="en-US" sz="1200" dirty="0">
                <a:solidFill>
                  <a:srgbClr val="FF0000"/>
                </a:solidFill>
                <a:ea typeface="ＭＳ Ｐゴシック" pitchFamily="34" charset="-128"/>
              </a:rPr>
              <a:t>的情境  或者兩個</a:t>
            </a:r>
            <a:r>
              <a:rPr lang="en-US" altLang="zh-TW" sz="1200" dirty="0">
                <a:solidFill>
                  <a:srgbClr val="FF0000"/>
                </a:solidFill>
                <a:ea typeface="ＭＳ Ｐゴシック" pitchFamily="34" charset="-128"/>
              </a:rPr>
              <a:t>mem</a:t>
            </a:r>
            <a:r>
              <a:rPr lang="zh-TW" altLang="en-US" sz="1200" dirty="0">
                <a:solidFill>
                  <a:srgbClr val="FF0000"/>
                </a:solidFill>
                <a:ea typeface="ＭＳ Ｐゴシック" pitchFamily="34" charset="-128"/>
              </a:rPr>
              <a:t>內容互換  也就是例如 </a:t>
            </a:r>
            <a:r>
              <a:rPr lang="en-US" altLang="zh-TW" sz="1200" dirty="0">
                <a:solidFill>
                  <a:srgbClr val="FF0000"/>
                </a:solidFill>
                <a:ea typeface="ＭＳ Ｐゴシック" pitchFamily="34" charset="-128"/>
              </a:rPr>
              <a:t>temp = a   </a:t>
            </a:r>
            <a:r>
              <a:rPr lang="en-US" altLang="zh-TW" sz="1200" dirty="0" err="1">
                <a:solidFill>
                  <a:srgbClr val="FF0000"/>
                </a:solidFill>
                <a:ea typeface="ＭＳ Ｐゴシック" pitchFamily="34" charset="-128"/>
              </a:rPr>
              <a:t>a</a:t>
            </a:r>
            <a:r>
              <a:rPr lang="en-US" altLang="zh-TW" sz="1200" dirty="0">
                <a:solidFill>
                  <a:srgbClr val="FF0000"/>
                </a:solidFill>
                <a:ea typeface="ＭＳ Ｐゴシック" pitchFamily="34" charset="-128"/>
              </a:rPr>
              <a:t> =b  b=temp</a:t>
            </a:r>
            <a:r>
              <a:rPr lang="zh-TW" altLang="en-US" sz="1200" dirty="0">
                <a:solidFill>
                  <a:srgbClr val="FF0000"/>
                </a:solidFill>
                <a:ea typeface="ＭＳ Ｐゴシック" pitchFamily="34" charset="-128"/>
              </a:rPr>
              <a:t>這三步會被</a:t>
            </a:r>
            <a:r>
              <a:rPr lang="en-US" altLang="zh-TW" sz="1200" dirty="0">
                <a:solidFill>
                  <a:srgbClr val="FF0000"/>
                </a:solidFill>
                <a:ea typeface="ＭＳ Ｐゴシック" pitchFamily="34" charset="-128"/>
              </a:rPr>
              <a:t>HW</a:t>
            </a:r>
            <a:r>
              <a:rPr lang="zh-TW" altLang="en-US" sz="1200" dirty="0">
                <a:solidFill>
                  <a:srgbClr val="FF0000"/>
                </a:solidFill>
                <a:ea typeface="ＭＳ Ｐゴシック" pitchFamily="34" charset="-128"/>
              </a:rPr>
              <a:t>保護</a:t>
            </a:r>
            <a:r>
              <a:rPr lang="en-US" altLang="zh-TW" sz="1200" dirty="0">
                <a:solidFill>
                  <a:srgbClr val="FF0000"/>
                </a:solidFill>
                <a:ea typeface="ＭＳ Ｐゴシック" pitchFamily="34" charset="-128"/>
              </a:rPr>
              <a:t>atomic</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61084A2C-C19D-47F2-831F-0F4E3508CBB3}" type="slidenum">
              <a:rPr lang="en-US" altLang="zh-TW" smtClean="0">
                <a:ea typeface="ＭＳ Ｐゴシック" pitchFamily="34" charset="-128"/>
              </a:rPr>
              <a:pPr/>
              <a:t>2</a:t>
            </a:fld>
            <a:endParaRPr lang="en-US" altLang="zh-TW">
              <a:ea typeface="ＭＳ Ｐゴシック" pitchFamily="34" charset="-128"/>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9D09EA4-BBEE-4D4E-AD6F-C00DF6966750}" type="slidenum">
              <a:rPr lang="en-US" altLang="zh-TW" smtClean="0">
                <a:ea typeface="ＭＳ Ｐゴシック" pitchFamily="34" charset="-128"/>
              </a:rPr>
              <a:pPr/>
              <a:t>21</a:t>
            </a:fld>
            <a:endParaRPr lang="en-US" altLang="zh-TW">
              <a:ea typeface="ＭＳ Ｐゴシック" pitchFamily="34" charset="-128"/>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Test</a:t>
            </a:r>
            <a:r>
              <a:rPr lang="zh-TW" altLang="en-US" dirty="0">
                <a:latin typeface="Times New Roman" pitchFamily="18" charset="0"/>
                <a:ea typeface="ＭＳ Ｐゴシック" pitchFamily="34" charset="-128"/>
              </a:rPr>
              <a:t>一個鎖   鎖可能是開放 或鎖住      先看一下他的狀態   然後不管他是開或鎖  就把他鎖起來      </a:t>
            </a:r>
            <a:r>
              <a:rPr lang="en-US" altLang="zh-TW" dirty="0">
                <a:latin typeface="Times New Roman" pitchFamily="18" charset="0"/>
                <a:ea typeface="ＭＳ Ｐゴシック" pitchFamily="34" charset="-128"/>
              </a:rPr>
              <a:t>ex</a:t>
            </a:r>
            <a:r>
              <a:rPr lang="zh-TW" altLang="en-US" dirty="0">
                <a:latin typeface="Times New Roman" pitchFamily="18" charset="0"/>
                <a:ea typeface="ＭＳ Ｐゴシック" pitchFamily="34" charset="-128"/>
              </a:rPr>
              <a:t>原本開 </a:t>
            </a:r>
            <a:r>
              <a:rPr lang="en-US" altLang="zh-TW" dirty="0">
                <a:latin typeface="Times New Roman" pitchFamily="18" charset="0"/>
                <a:ea typeface="ＭＳ Ｐゴシック" pitchFamily="34" charset="-128"/>
              </a:rPr>
              <a:t>&gt;</a:t>
            </a:r>
            <a:r>
              <a:rPr lang="zh-TW" altLang="en-US" dirty="0">
                <a:latin typeface="Times New Roman" pitchFamily="18" charset="0"/>
                <a:ea typeface="ＭＳ Ｐゴシック" pitchFamily="34" charset="-128"/>
              </a:rPr>
              <a:t> 看完就鎖    原本鎖   看完還是鎖起來     回傳值</a:t>
            </a:r>
            <a:r>
              <a:rPr lang="en-US" altLang="zh-TW" dirty="0">
                <a:latin typeface="Times New Roman" pitchFamily="18" charset="0"/>
                <a:ea typeface="ＭＳ Ｐゴシック" pitchFamily="34" charset="-128"/>
              </a:rPr>
              <a:t>bool</a:t>
            </a:r>
            <a:r>
              <a:rPr lang="zh-TW" altLang="en-US" dirty="0">
                <a:latin typeface="Times New Roman" pitchFamily="18" charset="0"/>
                <a:ea typeface="ＭＳ Ｐゴシック" pitchFamily="34" charset="-128"/>
              </a:rPr>
              <a:t>則是鎖原本的狀態</a:t>
            </a:r>
            <a:endParaRPr lang="en-US" altLang="zh-TW" dirty="0">
              <a:latin typeface="Times New Roman"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AEABD96B-DFE2-417C-A684-92DB1DFF9EE2}" type="slidenum">
              <a:rPr lang="en-US" altLang="zh-TW" smtClean="0">
                <a:ea typeface="ＭＳ Ｐゴシック" pitchFamily="34" charset="-128"/>
              </a:rPr>
              <a:pPr/>
              <a:t>22</a:t>
            </a:fld>
            <a:endParaRPr lang="en-US" altLang="zh-TW">
              <a:ea typeface="ＭＳ Ｐゴシック" pitchFamily="34" charset="-128"/>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6-5</a:t>
            </a:r>
            <a:r>
              <a:rPr lang="zh-TW" altLang="en-US" dirty="0">
                <a:latin typeface="Times New Roman" pitchFamily="18" charset="0"/>
                <a:ea typeface="ＭＳ Ｐゴシック" pitchFamily="34" charset="-128"/>
              </a:rPr>
              <a:t>後半   假設一開始鎖是開的   那</a:t>
            </a:r>
            <a:r>
              <a:rPr lang="en-US" altLang="zh-TW" dirty="0" err="1">
                <a:latin typeface="Times New Roman" pitchFamily="18" charset="0"/>
                <a:ea typeface="ＭＳ Ｐゴシック" pitchFamily="34" charset="-128"/>
              </a:rPr>
              <a:t>TeASe</a:t>
            </a:r>
            <a:r>
              <a:rPr lang="zh-TW" altLang="en-US" dirty="0">
                <a:latin typeface="Times New Roman" pitchFamily="18" charset="0"/>
                <a:ea typeface="ＭＳ Ｐゴシック" pitchFamily="34" charset="-128"/>
              </a:rPr>
              <a:t>會把鎖設為</a:t>
            </a:r>
            <a:r>
              <a:rPr lang="en-US" altLang="zh-TW" dirty="0">
                <a:latin typeface="Times New Roman" pitchFamily="18" charset="0"/>
                <a:ea typeface="ＭＳ Ｐゴシック" pitchFamily="34" charset="-128"/>
              </a:rPr>
              <a:t>true(</a:t>
            </a:r>
            <a:r>
              <a:rPr lang="zh-TW" altLang="en-US" dirty="0">
                <a:latin typeface="Times New Roman" pitchFamily="18" charset="0"/>
                <a:ea typeface="ＭＳ Ｐゴシック" pitchFamily="34" charset="-128"/>
              </a:rPr>
              <a:t>鎖</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所以其他人就會看到鎖起來 就不能進來 </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然後回傳</a:t>
            </a:r>
            <a:r>
              <a:rPr lang="en-US" altLang="zh-TW" dirty="0">
                <a:latin typeface="Times New Roman" pitchFamily="18" charset="0"/>
                <a:ea typeface="ＭＳ Ｐゴシック" pitchFamily="34" charset="-128"/>
              </a:rPr>
              <a:t>false(</a:t>
            </a:r>
            <a:r>
              <a:rPr lang="zh-TW" altLang="en-US" dirty="0">
                <a:latin typeface="Times New Roman" pitchFamily="18" charset="0"/>
                <a:ea typeface="ＭＳ Ｐゴシック" pitchFamily="34" charset="-128"/>
              </a:rPr>
              <a:t>開</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就可以繼續往下執行  離開</a:t>
            </a:r>
            <a:r>
              <a:rPr lang="en-US" altLang="zh-TW" dirty="0" err="1">
                <a:latin typeface="Times New Roman" pitchFamily="18" charset="0"/>
                <a:ea typeface="ＭＳ Ｐゴシック" pitchFamily="34" charset="-128"/>
              </a:rPr>
              <a:t>criti</a:t>
            </a:r>
            <a:r>
              <a:rPr lang="en-US" altLang="zh-TW" dirty="0">
                <a:latin typeface="Times New Roman" pitchFamily="18" charset="0"/>
                <a:ea typeface="ＭＳ Ｐゴシック" pitchFamily="34" charset="-128"/>
              </a:rPr>
              <a:t> Sec  </a:t>
            </a:r>
            <a:r>
              <a:rPr lang="zh-TW" altLang="en-US" dirty="0">
                <a:latin typeface="Times New Roman" pitchFamily="18" charset="0"/>
                <a:ea typeface="ＭＳ Ｐゴシック" pitchFamily="34" charset="-128"/>
              </a:rPr>
              <a:t>就把鎖打開  其他人就可以進來                假設一個程式一進來這邊看到是鎖的  就會在</a:t>
            </a:r>
            <a:r>
              <a:rPr lang="en-US" altLang="zh-TW" dirty="0">
                <a:latin typeface="Times New Roman" pitchFamily="18" charset="0"/>
                <a:ea typeface="ＭＳ Ｐゴシック" pitchFamily="34" charset="-128"/>
              </a:rPr>
              <a:t>while</a:t>
            </a:r>
            <a:r>
              <a:rPr lang="zh-TW" altLang="en-US" dirty="0">
                <a:latin typeface="Times New Roman" pitchFamily="18" charset="0"/>
                <a:ea typeface="ＭＳ Ｐゴシック" pitchFamily="34" charset="-128"/>
              </a:rPr>
              <a:t>繞圈圈  直到</a:t>
            </a:r>
            <a:r>
              <a:rPr lang="en-US" altLang="zh-TW" dirty="0">
                <a:latin typeface="Times New Roman" pitchFamily="18" charset="0"/>
                <a:ea typeface="ＭＳ Ｐゴシック" pitchFamily="34" charset="-128"/>
              </a:rPr>
              <a:t>timeout</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CPU</a:t>
            </a:r>
            <a:r>
              <a:rPr lang="zh-TW" altLang="en-US" dirty="0">
                <a:latin typeface="Times New Roman" pitchFamily="18" charset="0"/>
                <a:ea typeface="ＭＳ Ｐゴシック" pitchFamily="34" charset="-128"/>
              </a:rPr>
              <a:t> 又被拿走       這邊可以解  </a:t>
            </a:r>
            <a:r>
              <a:rPr lang="en-US" altLang="zh-TW" dirty="0" err="1">
                <a:latin typeface="Times New Roman" pitchFamily="18" charset="0"/>
                <a:ea typeface="ＭＳ Ｐゴシック" pitchFamily="34" charset="-128"/>
              </a:rPr>
              <a:t>Mutu</a:t>
            </a:r>
            <a:r>
              <a:rPr lang="en-US" altLang="zh-TW" dirty="0">
                <a:latin typeface="Times New Roman" pitchFamily="18" charset="0"/>
                <a:ea typeface="ＭＳ Ｐゴシック" pitchFamily="34" charset="-128"/>
              </a:rPr>
              <a:t> </a:t>
            </a:r>
            <a:r>
              <a:rPr lang="en-US" altLang="zh-TW" dirty="0" err="1">
                <a:latin typeface="Times New Roman" pitchFamily="18" charset="0"/>
                <a:ea typeface="ＭＳ Ｐゴシック" pitchFamily="34" charset="-128"/>
              </a:rPr>
              <a:t>Exclu</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我</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應該有</a:t>
            </a:r>
            <a:r>
              <a:rPr lang="en-US" altLang="zh-TW" dirty="0">
                <a:latin typeface="Times New Roman" pitchFamily="18" charset="0"/>
                <a:ea typeface="ＭＳ Ｐゴシック" pitchFamily="34" charset="-128"/>
              </a:rPr>
              <a:t>Progress) </a:t>
            </a:r>
            <a:r>
              <a:rPr lang="zh-TW" altLang="en-US" dirty="0">
                <a:latin typeface="Times New Roman" pitchFamily="18" charset="0"/>
                <a:ea typeface="ＭＳ Ｐゴシック" pitchFamily="34" charset="-128"/>
              </a:rPr>
              <a:t>不保證</a:t>
            </a:r>
            <a:r>
              <a:rPr lang="en-US" altLang="zh-TW" dirty="0">
                <a:latin typeface="Times New Roman" pitchFamily="18" charset="0"/>
                <a:ea typeface="ＭＳ Ｐゴシック" pitchFamily="34" charset="-128"/>
              </a:rPr>
              <a:t>bounded</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waiting</a:t>
            </a:r>
            <a:r>
              <a:rPr lang="zh-TW" altLang="en-US" dirty="0">
                <a:latin typeface="Times New Roman" pitchFamily="18" charset="0"/>
                <a:ea typeface="ＭＳ Ｐゴシック" pitchFamily="34" charset="-128"/>
              </a:rPr>
              <a:t>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54F26979-4C4C-482A-B968-AF71FBECCF0A}" type="slidenum">
              <a:rPr lang="en-US" altLang="zh-TW" smtClean="0">
                <a:ea typeface="ＭＳ Ｐゴシック" pitchFamily="34" charset="-128"/>
              </a:rPr>
              <a:pPr/>
              <a:t>23</a:t>
            </a:fld>
            <a:endParaRPr lang="en-US" altLang="zh-TW">
              <a:ea typeface="ＭＳ Ｐゴシック" pitchFamily="34" charset="-128"/>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6-6  </a:t>
            </a:r>
            <a:r>
              <a:rPr lang="zh-TW" altLang="en-US" dirty="0">
                <a:latin typeface="Times New Roman" pitchFamily="18" charset="0"/>
                <a:ea typeface="ＭＳ Ｐゴシック" pitchFamily="34" charset="-128"/>
              </a:rPr>
              <a:t>中間    這也是</a:t>
            </a:r>
            <a:r>
              <a:rPr lang="en-US" altLang="zh-TW" dirty="0">
                <a:latin typeface="Times New Roman" pitchFamily="18" charset="0"/>
                <a:ea typeface="ＭＳ Ｐゴシック" pitchFamily="34" charset="-128"/>
              </a:rPr>
              <a:t>atomic</a:t>
            </a:r>
            <a:r>
              <a:rPr lang="zh-TW" altLang="en-US" dirty="0">
                <a:latin typeface="Times New Roman" pitchFamily="18" charset="0"/>
                <a:ea typeface="ＭＳ Ｐゴシック" pitchFamily="34" charset="-128"/>
              </a:rPr>
              <a:t>指令   交換</a:t>
            </a:r>
            <a:r>
              <a:rPr lang="en-US" altLang="zh-TW" dirty="0" err="1">
                <a:latin typeface="Times New Roman" pitchFamily="18" charset="0"/>
                <a:ea typeface="ＭＳ Ｐゴシック" pitchFamily="34" charset="-128"/>
              </a:rPr>
              <a:t>boolean</a:t>
            </a:r>
            <a:r>
              <a:rPr lang="zh-TW" altLang="en-US" dirty="0">
                <a:latin typeface="Times New Roman" pitchFamily="18" charset="0"/>
                <a:ea typeface="ＭＳ Ｐゴシック" pitchFamily="34" charset="-128"/>
              </a:rPr>
              <a:t>  可以用在交換兩個鎖的值</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28240531-5706-434D-A0B9-ECDFD8956D01}" type="slidenum">
              <a:rPr lang="en-US" altLang="zh-TW" smtClean="0">
                <a:ea typeface="ＭＳ Ｐゴシック" pitchFamily="34" charset="-128"/>
              </a:rPr>
              <a:pPr/>
              <a:t>24</a:t>
            </a:fld>
            <a:endParaRPr lang="en-US" altLang="zh-TW">
              <a:ea typeface="ＭＳ Ｐゴシック" pitchFamily="34" charset="-128"/>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一開始</a:t>
            </a:r>
            <a:r>
              <a:rPr lang="en-US" altLang="zh-TW" dirty="0">
                <a:latin typeface="Times New Roman" pitchFamily="18" charset="0"/>
                <a:ea typeface="ＭＳ Ｐゴシック" pitchFamily="34" charset="-128"/>
              </a:rPr>
              <a:t>lock false    </a:t>
            </a:r>
            <a:r>
              <a:rPr lang="zh-TW" altLang="en-US" dirty="0">
                <a:latin typeface="Times New Roman" pitchFamily="18" charset="0"/>
                <a:ea typeface="ＭＳ Ｐゴシック" pitchFamily="34" charset="-128"/>
              </a:rPr>
              <a:t>把</a:t>
            </a:r>
            <a:r>
              <a:rPr lang="en-US" altLang="zh-TW" dirty="0">
                <a:latin typeface="Times New Roman" pitchFamily="18" charset="0"/>
                <a:ea typeface="ＭＳ Ｐゴシック" pitchFamily="34" charset="-128"/>
              </a:rPr>
              <a:t>key=true</a:t>
            </a:r>
            <a:r>
              <a:rPr lang="zh-TW" altLang="en-US" dirty="0">
                <a:latin typeface="Times New Roman" pitchFamily="18" charset="0"/>
                <a:ea typeface="ＭＳ Ｐゴシック" pitchFamily="34" charset="-128"/>
              </a:rPr>
              <a:t>代表準備進入</a:t>
            </a:r>
            <a:r>
              <a:rPr lang="en-US" altLang="zh-TW" dirty="0" err="1">
                <a:latin typeface="Times New Roman" pitchFamily="18" charset="0"/>
                <a:ea typeface="ＭＳ Ｐゴシック" pitchFamily="34" charset="-128"/>
              </a:rPr>
              <a:t>Criti</a:t>
            </a:r>
            <a:r>
              <a:rPr lang="en-US" altLang="zh-TW" dirty="0">
                <a:latin typeface="Times New Roman" pitchFamily="18" charset="0"/>
                <a:ea typeface="ＭＳ Ｐゴシック" pitchFamily="34" charset="-128"/>
              </a:rPr>
              <a:t> Sec   </a:t>
            </a:r>
            <a:r>
              <a:rPr lang="zh-TW" altLang="en-US" dirty="0">
                <a:latin typeface="Times New Roman" pitchFamily="18" charset="0"/>
                <a:ea typeface="ＭＳ Ｐゴシック" pitchFamily="34" charset="-128"/>
              </a:rPr>
              <a:t>接著</a:t>
            </a:r>
            <a:r>
              <a:rPr lang="en-US" altLang="zh-TW" dirty="0">
                <a:latin typeface="Times New Roman" pitchFamily="18" charset="0"/>
                <a:ea typeface="ＭＳ Ｐゴシック" pitchFamily="34" charset="-128"/>
              </a:rPr>
              <a:t>swap key lock &gt;  key</a:t>
            </a:r>
            <a:r>
              <a:rPr lang="zh-TW" altLang="en-US" dirty="0">
                <a:latin typeface="Times New Roman" pitchFamily="18" charset="0"/>
                <a:ea typeface="ＭＳ Ｐゴシック" pitchFamily="34" charset="-128"/>
              </a:rPr>
              <a:t>變</a:t>
            </a:r>
            <a:r>
              <a:rPr lang="en-US" altLang="zh-TW" dirty="0">
                <a:latin typeface="Times New Roman" pitchFamily="18" charset="0"/>
                <a:ea typeface="ＭＳ Ｐゴシック" pitchFamily="34" charset="-128"/>
              </a:rPr>
              <a:t>false </a:t>
            </a:r>
            <a:r>
              <a:rPr lang="zh-TW" altLang="en-US" dirty="0">
                <a:latin typeface="Times New Roman" pitchFamily="18" charset="0"/>
                <a:ea typeface="ＭＳ Ｐゴシック" pitchFamily="34" charset="-128"/>
              </a:rPr>
              <a:t>所以跳出</a:t>
            </a:r>
            <a:r>
              <a:rPr lang="en-US" altLang="zh-TW" dirty="0">
                <a:latin typeface="Times New Roman" pitchFamily="18" charset="0"/>
                <a:ea typeface="ＭＳ Ｐゴシック" pitchFamily="34" charset="-128"/>
              </a:rPr>
              <a:t>while</a:t>
            </a:r>
            <a:r>
              <a:rPr lang="zh-TW" altLang="en-US" dirty="0">
                <a:latin typeface="Times New Roman" pitchFamily="18" charset="0"/>
                <a:ea typeface="ＭＳ Ｐゴシック" pitchFamily="34" charset="-128"/>
              </a:rPr>
              <a:t>繼續往下</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lock</a:t>
            </a:r>
            <a:r>
              <a:rPr lang="zh-TW" altLang="en-US" dirty="0">
                <a:latin typeface="Times New Roman" pitchFamily="18" charset="0"/>
                <a:ea typeface="ＭＳ Ｐゴシック" pitchFamily="34" charset="-128"/>
              </a:rPr>
              <a:t>變</a:t>
            </a:r>
            <a:r>
              <a:rPr lang="en-US" altLang="zh-TW" dirty="0">
                <a:latin typeface="Times New Roman" pitchFamily="18" charset="0"/>
                <a:ea typeface="ＭＳ Ｐゴシック" pitchFamily="34" charset="-128"/>
              </a:rPr>
              <a:t>true</a:t>
            </a:r>
            <a:r>
              <a:rPr lang="zh-TW" altLang="en-US" dirty="0">
                <a:latin typeface="Times New Roman" pitchFamily="18" charset="0"/>
                <a:ea typeface="ＭＳ Ｐゴシック" pitchFamily="34" charset="-128"/>
              </a:rPr>
              <a:t>就鎖住不讓其他人進來  </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如果一開始</a:t>
            </a:r>
            <a:r>
              <a:rPr lang="en-US" altLang="zh-TW" dirty="0">
                <a:latin typeface="Times New Roman" pitchFamily="18" charset="0"/>
                <a:ea typeface="ＭＳ Ｐゴシック" pitchFamily="34" charset="-128"/>
              </a:rPr>
              <a:t>lock true</a:t>
            </a:r>
            <a:r>
              <a:rPr lang="zh-TW" altLang="en-US" dirty="0">
                <a:latin typeface="Times New Roman" pitchFamily="18" charset="0"/>
                <a:ea typeface="ＭＳ Ｐゴシック" pitchFamily="34" charset="-128"/>
              </a:rPr>
              <a:t>  怎進</a:t>
            </a:r>
            <a:r>
              <a:rPr lang="en-US" altLang="zh-TW" dirty="0">
                <a:latin typeface="Times New Roman" pitchFamily="18" charset="0"/>
                <a:ea typeface="ＭＳ Ｐゴシック" pitchFamily="34" charset="-128"/>
              </a:rPr>
              <a:t>while</a:t>
            </a:r>
            <a:r>
              <a:rPr lang="zh-TW" altLang="en-US" dirty="0">
                <a:latin typeface="Times New Roman" pitchFamily="18" charset="0"/>
                <a:ea typeface="ＭＳ Ｐゴシック" pitchFamily="34" charset="-128"/>
              </a:rPr>
              <a:t>怎麼換都是</a:t>
            </a:r>
            <a:r>
              <a:rPr lang="en-US" altLang="zh-TW" dirty="0">
                <a:latin typeface="Times New Roman" pitchFamily="18" charset="0"/>
                <a:ea typeface="ＭＳ Ｐゴシック" pitchFamily="34" charset="-128"/>
              </a:rPr>
              <a:t>true   </a:t>
            </a:r>
            <a:r>
              <a:rPr lang="zh-TW" altLang="en-US" dirty="0">
                <a:latin typeface="Times New Roman" pitchFamily="18" charset="0"/>
                <a:ea typeface="ＭＳ Ｐゴシック" pitchFamily="34" charset="-128"/>
              </a:rPr>
              <a:t>就會在</a:t>
            </a:r>
            <a:r>
              <a:rPr lang="en-US" altLang="zh-TW" dirty="0">
                <a:latin typeface="Times New Roman" pitchFamily="18" charset="0"/>
                <a:ea typeface="ＭＳ Ｐゴシック" pitchFamily="34" charset="-128"/>
              </a:rPr>
              <a:t>while</a:t>
            </a:r>
            <a:r>
              <a:rPr lang="zh-TW" altLang="en-US" dirty="0">
                <a:latin typeface="Times New Roman" pitchFamily="18" charset="0"/>
                <a:ea typeface="ＭＳ Ｐゴシック" pitchFamily="34" charset="-128"/>
              </a:rPr>
              <a:t>繞圈      這種方式也可以做到 </a:t>
            </a:r>
            <a:r>
              <a:rPr lang="en-US" altLang="zh-TW" dirty="0">
                <a:latin typeface="Times New Roman" pitchFamily="18" charset="0"/>
                <a:ea typeface="ＭＳ Ｐゴシック" pitchFamily="34" charset="-128"/>
              </a:rPr>
              <a:t>mutual</a:t>
            </a:r>
            <a:r>
              <a:rPr lang="zh-TW" altLang="en-US" dirty="0">
                <a:latin typeface="Times New Roman" pitchFamily="18" charset="0"/>
                <a:ea typeface="ＭＳ Ｐゴシック" pitchFamily="34" charset="-128"/>
              </a:rPr>
              <a:t>   </a:t>
            </a:r>
            <a:r>
              <a:rPr lang="en-US" altLang="zh-TW" dirty="0" err="1">
                <a:latin typeface="Times New Roman" pitchFamily="18" charset="0"/>
                <a:ea typeface="ＭＳ Ｐゴシック" pitchFamily="34" charset="-128"/>
              </a:rPr>
              <a:t>exclu</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我</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應該有</a:t>
            </a:r>
            <a:r>
              <a:rPr lang="en-US" altLang="zh-TW" dirty="0">
                <a:latin typeface="Times New Roman" pitchFamily="18" charset="0"/>
                <a:ea typeface="ＭＳ Ｐゴシック" pitchFamily="34" charset="-128"/>
              </a:rPr>
              <a:t>Progress) </a:t>
            </a:r>
            <a:r>
              <a:rPr lang="zh-TW" altLang="en-US" dirty="0">
                <a:latin typeface="Times New Roman" pitchFamily="18" charset="0"/>
                <a:ea typeface="ＭＳ Ｐゴシック" pitchFamily="34" charset="-128"/>
              </a:rPr>
              <a:t>不保證</a:t>
            </a:r>
            <a:r>
              <a:rPr lang="en-US" altLang="zh-TW" dirty="0">
                <a:latin typeface="Times New Roman" pitchFamily="18" charset="0"/>
                <a:ea typeface="ＭＳ Ｐゴシック" pitchFamily="34" charset="-128"/>
              </a:rPr>
              <a:t>bounded</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waiting</a:t>
            </a:r>
            <a:r>
              <a:rPr lang="zh-TW" altLang="en-US" dirty="0">
                <a:latin typeface="Times New Roman" pitchFamily="18" charset="0"/>
                <a:ea typeface="ＭＳ Ｐゴシック" pitchFamily="34" charset="-128"/>
              </a:rPr>
              <a:t> </a:t>
            </a:r>
            <a:endParaRPr lang="en-US" altLang="zh-TW" dirty="0">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a:t>6-6 </a:t>
            </a:r>
            <a:r>
              <a:rPr lang="zh-TW" altLang="en-US" dirty="0"/>
              <a:t>結束   這邊要加上支援</a:t>
            </a:r>
            <a:r>
              <a:rPr lang="en-US" altLang="zh-TW" dirty="0"/>
              <a:t>bound wait    </a:t>
            </a:r>
            <a:r>
              <a:rPr lang="zh-TW" altLang="en-US" dirty="0"/>
              <a:t>  </a:t>
            </a:r>
            <a:r>
              <a:rPr lang="en-US" altLang="zh-TW" dirty="0"/>
              <a:t>6-7</a:t>
            </a:r>
            <a:r>
              <a:rPr lang="zh-TW" altLang="en-US" dirty="0"/>
              <a:t>開始    如右上角圖     很多</a:t>
            </a:r>
            <a:r>
              <a:rPr lang="en-US" altLang="zh-TW" dirty="0"/>
              <a:t>proc </a:t>
            </a:r>
            <a:r>
              <a:rPr lang="zh-TW" altLang="en-US" dirty="0"/>
              <a:t>要輪    看動畫會秒懂           </a:t>
            </a:r>
            <a:r>
              <a:rPr lang="en-US" altLang="zh-TW" dirty="0"/>
              <a:t>while</a:t>
            </a:r>
            <a:r>
              <a:rPr lang="zh-TW" altLang="en-US" dirty="0"/>
              <a:t>那邊都是預設</a:t>
            </a:r>
            <a:r>
              <a:rPr lang="en-US" altLang="zh-TW" dirty="0"/>
              <a:t>lock</a:t>
            </a:r>
            <a:r>
              <a:rPr lang="zh-TW" altLang="en-US" dirty="0"/>
              <a:t>初始為</a:t>
            </a:r>
            <a:r>
              <a:rPr lang="en-US" altLang="zh-TW" dirty="0"/>
              <a:t>false  </a:t>
            </a:r>
            <a:r>
              <a:rPr lang="zh-TW" altLang="en-US" dirty="0"/>
              <a:t>所以</a:t>
            </a:r>
            <a:r>
              <a:rPr lang="en-US" altLang="zh-TW" dirty="0"/>
              <a:t>TAS</a:t>
            </a:r>
            <a:r>
              <a:rPr lang="zh-TW" altLang="en-US" dirty="0"/>
              <a:t>就回傳</a:t>
            </a:r>
            <a:r>
              <a:rPr lang="en-US" altLang="zh-TW" dirty="0"/>
              <a:t>false</a:t>
            </a:r>
            <a:r>
              <a:rPr lang="zh-TW" altLang="en-US" dirty="0"/>
              <a:t>  </a:t>
            </a:r>
            <a:r>
              <a:rPr lang="en-US" altLang="zh-TW" dirty="0"/>
              <a:t>key</a:t>
            </a:r>
            <a:r>
              <a:rPr lang="zh-TW" altLang="en-US" dirty="0"/>
              <a:t>變</a:t>
            </a:r>
            <a:r>
              <a:rPr lang="en-US" altLang="zh-TW" dirty="0"/>
              <a:t>false</a:t>
            </a:r>
            <a:r>
              <a:rPr lang="zh-TW" altLang="en-US" dirty="0"/>
              <a:t>跳出</a:t>
            </a:r>
            <a:r>
              <a:rPr lang="en-US" altLang="zh-TW" dirty="0"/>
              <a:t>while</a:t>
            </a:r>
            <a:r>
              <a:rPr lang="zh-TW" altLang="en-US" dirty="0"/>
              <a:t>往下  然後</a:t>
            </a:r>
            <a:r>
              <a:rPr lang="en-US" altLang="zh-TW" dirty="0"/>
              <a:t>lock=true</a:t>
            </a:r>
            <a:r>
              <a:rPr lang="zh-TW" altLang="en-US" dirty="0"/>
              <a:t>鎖起來       接著就看動畫  其他人會被</a:t>
            </a:r>
            <a:r>
              <a:rPr lang="en-US" altLang="zh-TW" dirty="0"/>
              <a:t>while</a:t>
            </a:r>
            <a:r>
              <a:rPr lang="zh-TW" altLang="en-US" dirty="0"/>
              <a:t>卡住      因為</a:t>
            </a:r>
            <a:r>
              <a:rPr lang="en-US" altLang="zh-TW" dirty="0" err="1"/>
              <a:t>wait,key</a:t>
            </a:r>
            <a:r>
              <a:rPr lang="en-US" altLang="zh-TW" dirty="0"/>
              <a:t> = true            </a:t>
            </a:r>
            <a:r>
              <a:rPr lang="zh-TW" altLang="en-US" dirty="0"/>
              <a:t>下面用 </a:t>
            </a:r>
            <a:r>
              <a:rPr lang="en-US" altLang="zh-TW" dirty="0"/>
              <a:t>i+1 %</a:t>
            </a:r>
            <a:r>
              <a:rPr lang="zh-TW" altLang="en-US" dirty="0"/>
              <a:t>就可以循環遍歷   就都一定繞一圈全部問的到   如果像是亂問例如</a:t>
            </a:r>
            <a:r>
              <a:rPr lang="en-US" altLang="zh-TW" dirty="0"/>
              <a:t>random</a:t>
            </a:r>
            <a:r>
              <a:rPr lang="zh-TW" altLang="en-US" dirty="0"/>
              <a:t>的方式可能會問不到 就可能會有某些永遠問不到就無法</a:t>
            </a:r>
            <a:r>
              <a:rPr lang="en-US" altLang="zh-TW" dirty="0"/>
              <a:t>bound waiting</a:t>
            </a:r>
            <a:r>
              <a:rPr lang="zh-TW" altLang="en-US" dirty="0"/>
              <a:t>  就是說這法有一定的意義     這邊循環一圈就可以做到 </a:t>
            </a:r>
            <a:r>
              <a:rPr lang="en-US" altLang="zh-TW" dirty="0"/>
              <a:t>bounded waiting</a:t>
            </a:r>
            <a:endParaRPr lang="zh-TW" altLang="en-US" dirty="0"/>
          </a:p>
        </p:txBody>
      </p:sp>
      <p:sp>
        <p:nvSpPr>
          <p:cNvPr id="4" name="投影片編號版面配置區 3"/>
          <p:cNvSpPr>
            <a:spLocks noGrp="1"/>
          </p:cNvSpPr>
          <p:nvPr>
            <p:ph type="sldNum" sz="quarter" idx="10"/>
          </p:nvPr>
        </p:nvSpPr>
        <p:spPr/>
        <p:txBody>
          <a:bodyPr/>
          <a:lstStyle/>
          <a:p>
            <a:pPr>
              <a:defRPr/>
            </a:pPr>
            <a:fld id="{7BD386D6-668B-4035-A22F-93BFA815CF3F}" type="slidenum">
              <a:rPr lang="en-US" altLang="zh-TW" smtClean="0"/>
              <a:pPr>
                <a:defRPr/>
              </a:pPr>
              <a:t>25</a:t>
            </a:fld>
            <a:endParaRPr lang="en-US" altLang="zh-TW"/>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D31D1315-8B40-4541-AD52-2353AE58100A}" type="slidenum">
              <a:rPr lang="en-US" altLang="zh-TW" smtClean="0">
                <a:ea typeface="ＭＳ Ｐゴシック" pitchFamily="34" charset="-128"/>
              </a:rPr>
              <a:pPr/>
              <a:t>26</a:t>
            </a:fld>
            <a:endParaRPr lang="en-US" altLang="zh-TW">
              <a:ea typeface="ＭＳ Ｐゴシック" pitchFamily="34" charset="-128"/>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01D7D008-F4D7-40B2-B057-210C3414DD10}" type="slidenum">
              <a:rPr lang="en-US" altLang="zh-TW" smtClean="0">
                <a:ea typeface="ＭＳ Ｐゴシック" pitchFamily="34" charset="-128"/>
              </a:rPr>
              <a:pPr/>
              <a:t>27</a:t>
            </a:fld>
            <a:endParaRPr lang="en-US" altLang="zh-TW">
              <a:ea typeface="ＭＳ Ｐゴシック" pitchFamily="34" charset="-128"/>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6-8    </a:t>
            </a:r>
            <a:r>
              <a:rPr lang="zh-TW" altLang="en-US" dirty="0">
                <a:latin typeface="Times New Roman" pitchFamily="18" charset="0"/>
                <a:ea typeface="ＭＳ Ｐゴシック" pitchFamily="34" charset="-128"/>
              </a:rPr>
              <a:t>但第一點的做法對於</a:t>
            </a:r>
            <a:r>
              <a:rPr lang="en-US" altLang="zh-TW" dirty="0">
                <a:latin typeface="Times New Roman" pitchFamily="18" charset="0"/>
                <a:ea typeface="ＭＳ Ｐゴシック" pitchFamily="34" charset="-128"/>
              </a:rPr>
              <a:t>PG</a:t>
            </a:r>
            <a:r>
              <a:rPr lang="zh-TW" altLang="en-US" dirty="0">
                <a:latin typeface="Times New Roman" pitchFamily="18" charset="0"/>
                <a:ea typeface="ＭＳ Ｐゴシック" pitchFamily="34" charset="-128"/>
              </a:rPr>
              <a:t>來說比較複雜難寫  所以創了一個</a:t>
            </a:r>
            <a:r>
              <a:rPr lang="en-US" altLang="zh-TW" dirty="0" err="1">
                <a:latin typeface="Times New Roman" pitchFamily="18" charset="0"/>
                <a:ea typeface="ＭＳ Ｐゴシック" pitchFamily="34" charset="-128"/>
              </a:rPr>
              <a:t>semap</a:t>
            </a:r>
            <a:r>
              <a:rPr lang="zh-TW" altLang="en-US" dirty="0">
                <a:latin typeface="Times New Roman" pitchFamily="18" charset="0"/>
                <a:ea typeface="ＭＳ Ｐゴシック" pitchFamily="34" charset="-128"/>
              </a:rPr>
              <a:t>好寫一點  可能是</a:t>
            </a:r>
            <a:r>
              <a:rPr lang="en-US" altLang="zh-TW" dirty="0">
                <a:latin typeface="Times New Roman" pitchFamily="18" charset="0"/>
                <a:ea typeface="ＭＳ Ｐゴシック" pitchFamily="34" charset="-128"/>
              </a:rPr>
              <a:t>int 123 0</a:t>
            </a:r>
            <a:r>
              <a:rPr lang="zh-TW" altLang="en-US" dirty="0">
                <a:latin typeface="Times New Roman" pitchFamily="18" charset="0"/>
                <a:ea typeface="ＭＳ Ｐゴシック" pitchFamily="34" charset="-128"/>
              </a:rPr>
              <a:t>負數    </a:t>
            </a:r>
            <a:r>
              <a:rPr lang="en-US" altLang="zh-TW" dirty="0" err="1">
                <a:latin typeface="Times New Roman" pitchFamily="18" charset="0"/>
                <a:ea typeface="ＭＳ Ｐゴシック" pitchFamily="34" charset="-128"/>
              </a:rPr>
              <a:t>Semap</a:t>
            </a:r>
            <a:r>
              <a:rPr lang="zh-TW" altLang="en-US" dirty="0">
                <a:latin typeface="Times New Roman" pitchFamily="18" charset="0"/>
                <a:ea typeface="ＭＳ Ｐゴシック" pitchFamily="34" charset="-128"/>
              </a:rPr>
              <a:t>可以想像過一個橋只有一個旗子  拿到才能過橋  橋</a:t>
            </a:r>
            <a:r>
              <a:rPr lang="en-US" altLang="zh-TW" dirty="0">
                <a:latin typeface="Times New Roman" pitchFamily="18" charset="0"/>
                <a:ea typeface="ＭＳ Ｐゴシック" pitchFamily="34" charset="-128"/>
              </a:rPr>
              <a:t>:Critic Sec   </a:t>
            </a:r>
            <a:r>
              <a:rPr lang="zh-TW" altLang="en-US" dirty="0">
                <a:latin typeface="Times New Roman" pitchFamily="18" charset="0"/>
                <a:ea typeface="ＭＳ Ｐゴシック" pitchFamily="34" charset="-128"/>
              </a:rPr>
              <a:t>旗子</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鎖     </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代表等待要拿旗標   旗標可拿的時候就拿走  先拿先贏  沒拿到就等   用完旗子放回去就叫</a:t>
            </a:r>
            <a:r>
              <a:rPr lang="en-US" altLang="zh-TW" dirty="0">
                <a:latin typeface="Times New Roman" pitchFamily="18" charset="0"/>
                <a:ea typeface="ＭＳ Ｐゴシック" pitchFamily="34" charset="-128"/>
              </a:rPr>
              <a:t>signal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3564AEEC-750C-471A-A3FE-CB7009A2B987}" type="slidenum">
              <a:rPr lang="en-US" altLang="zh-TW" smtClean="0">
                <a:ea typeface="ＭＳ Ｐゴシック" pitchFamily="34" charset="-128"/>
              </a:rPr>
              <a:pPr/>
              <a:t>28</a:t>
            </a:fld>
            <a:endParaRPr lang="en-US" altLang="zh-TW">
              <a:ea typeface="ＭＳ Ｐゴシック" pitchFamily="34" charset="-128"/>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看意思  </a:t>
            </a:r>
            <a:r>
              <a:rPr lang="en-US" altLang="zh-TW" dirty="0" err="1">
                <a:latin typeface="Times New Roman" pitchFamily="18" charset="0"/>
                <a:ea typeface="ＭＳ Ｐゴシック" pitchFamily="34" charset="-128"/>
              </a:rPr>
              <a:t>Semap</a:t>
            </a:r>
            <a:r>
              <a:rPr lang="en-US" altLang="zh-TW" dirty="0">
                <a:latin typeface="Times New Roman" pitchFamily="18" charset="0"/>
                <a:ea typeface="ＭＳ Ｐゴシック" pitchFamily="34" charset="-128"/>
              </a:rPr>
              <a:t> &lt;=0 </a:t>
            </a:r>
            <a:r>
              <a:rPr lang="zh-TW" altLang="en-US" dirty="0">
                <a:latin typeface="Times New Roman" pitchFamily="18" charset="0"/>
                <a:ea typeface="ＭＳ Ｐゴシック" pitchFamily="34" charset="-128"/>
              </a:rPr>
              <a:t>是被占用      </a:t>
            </a:r>
            <a:r>
              <a:rPr lang="en-US" altLang="zh-TW" dirty="0">
                <a:latin typeface="Times New Roman" pitchFamily="18" charset="0"/>
                <a:ea typeface="ＭＳ Ｐゴシック" pitchFamily="34" charset="-128"/>
              </a:rPr>
              <a:t>&gt;0</a:t>
            </a:r>
            <a:r>
              <a:rPr lang="zh-TW" altLang="en-US" dirty="0">
                <a:latin typeface="Times New Roman" pitchFamily="18" charset="0"/>
                <a:ea typeface="ＭＳ Ｐゴシック" pitchFamily="34" charset="-128"/>
              </a:rPr>
              <a:t>可用  要占用就</a:t>
            </a:r>
            <a:r>
              <a:rPr lang="en-US" altLang="zh-TW" dirty="0">
                <a:latin typeface="Times New Roman" pitchFamily="18" charset="0"/>
                <a:ea typeface="ＭＳ Ｐゴシック" pitchFamily="34" charset="-128"/>
              </a:rPr>
              <a:t>--         6-8           S</a:t>
            </a:r>
            <a:r>
              <a:rPr lang="zh-TW" altLang="en-US" dirty="0">
                <a:latin typeface="Times New Roman" pitchFamily="18" charset="0"/>
                <a:ea typeface="ＭＳ Ｐゴシック" pitchFamily="34" charset="-128"/>
              </a:rPr>
              <a:t>是</a:t>
            </a:r>
            <a:r>
              <a:rPr lang="en-US" altLang="zh-TW" dirty="0">
                <a:latin typeface="Times New Roman" pitchFamily="18" charset="0"/>
                <a:ea typeface="ＭＳ Ｐゴシック" pitchFamily="34" charset="-128"/>
              </a:rPr>
              <a:t>int   </a:t>
            </a:r>
            <a:r>
              <a:rPr lang="zh-TW" altLang="en-US" dirty="0">
                <a:latin typeface="Times New Roman" pitchFamily="18" charset="0"/>
                <a:ea typeface="ＭＳ Ｐゴシック" pitchFamily="34" charset="-128"/>
              </a:rPr>
              <a:t>呼叫</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就是做上面函數內的事情    </a:t>
            </a:r>
            <a:r>
              <a:rPr lang="en-US" altLang="zh-TW" dirty="0">
                <a:latin typeface="Times New Roman" pitchFamily="18" charset="0"/>
                <a:ea typeface="ＭＳ Ｐゴシック" pitchFamily="34" charset="-128"/>
              </a:rPr>
              <a:t>&lt;0</a:t>
            </a:r>
            <a:r>
              <a:rPr lang="zh-TW" altLang="en-US" dirty="0">
                <a:latin typeface="Times New Roman" pitchFamily="18" charset="0"/>
                <a:ea typeface="ＭＳ Ｐゴシック" pitchFamily="34" charset="-128"/>
              </a:rPr>
              <a:t>代表沒旗標可拿就等   </a:t>
            </a:r>
            <a:r>
              <a:rPr lang="en-US" altLang="zh-TW" dirty="0">
                <a:latin typeface="Times New Roman" pitchFamily="18" charset="0"/>
                <a:ea typeface="ＭＳ Ｐゴシック" pitchFamily="34" charset="-128"/>
              </a:rPr>
              <a:t>&gt;0</a:t>
            </a:r>
            <a:r>
              <a:rPr lang="zh-TW" altLang="en-US" dirty="0">
                <a:latin typeface="Times New Roman" pitchFamily="18" charset="0"/>
                <a:ea typeface="ＭＳ Ｐゴシック" pitchFamily="34" charset="-128"/>
              </a:rPr>
              <a:t>有</a:t>
            </a:r>
            <a:r>
              <a:rPr lang="en-US" altLang="zh-TW" dirty="0">
                <a:latin typeface="Times New Roman" pitchFamily="18" charset="0"/>
                <a:ea typeface="ＭＳ Ｐゴシック" pitchFamily="34" charset="-128"/>
              </a:rPr>
              <a:t>Sem</a:t>
            </a:r>
            <a:r>
              <a:rPr lang="zh-TW" altLang="en-US" dirty="0">
                <a:latin typeface="Times New Roman" pitchFamily="18" charset="0"/>
                <a:ea typeface="ＭＳ Ｐゴシック" pitchFamily="34" charset="-128"/>
              </a:rPr>
              <a:t>可拿就減一離開</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假設一個拿到  另外五個在等   拿到的用完   等待的五個誰先拿就是看</a:t>
            </a:r>
            <a:r>
              <a:rPr lang="en-US" altLang="zh-TW" dirty="0">
                <a:latin typeface="Times New Roman" pitchFamily="18" charset="0"/>
                <a:ea typeface="ＭＳ Ｐゴシック" pitchFamily="34" charset="-128"/>
              </a:rPr>
              <a:t>OS</a:t>
            </a:r>
            <a:r>
              <a:rPr lang="zh-TW" altLang="en-US" dirty="0">
                <a:latin typeface="Times New Roman" pitchFamily="18" charset="0"/>
                <a:ea typeface="ＭＳ Ｐゴシック" pitchFamily="34" charset="-128"/>
              </a:rPr>
              <a:t>怎麼安排</a:t>
            </a:r>
            <a:r>
              <a:rPr lang="en-US" altLang="zh-TW" dirty="0">
                <a:latin typeface="Times New Roman" pitchFamily="18" charset="0"/>
                <a:ea typeface="ＭＳ Ｐゴシック" pitchFamily="34" charset="-128"/>
              </a:rPr>
              <a:t>CPU</a:t>
            </a:r>
            <a:r>
              <a:rPr lang="zh-TW" altLang="en-US" dirty="0">
                <a:latin typeface="Times New Roman" pitchFamily="18" charset="0"/>
                <a:ea typeface="ＭＳ Ｐゴシック" pitchFamily="34" charset="-128"/>
              </a:rPr>
              <a:t>先給誰</a:t>
            </a:r>
            <a:endParaRPr lang="en-US" altLang="zh-TW" dirty="0">
              <a:latin typeface="Times New Roman" pitchFamily="18" charset="0"/>
              <a:ea typeface="ＭＳ Ｐゴシック" pitchFamily="34" charset="-128"/>
            </a:endParaRPr>
          </a:p>
          <a:p>
            <a:r>
              <a:rPr lang="en-US" altLang="zh-TW" dirty="0">
                <a:latin typeface="Times New Roman" pitchFamily="18" charset="0"/>
                <a:ea typeface="ＭＳ Ｐゴシック" pitchFamily="34" charset="-128"/>
              </a:rPr>
              <a:t>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9A38F69-A02B-4951-ACBF-F890C3E3FA7D}" type="slidenum">
              <a:rPr lang="en-US" altLang="zh-TW" smtClean="0">
                <a:ea typeface="ＭＳ Ｐゴシック" pitchFamily="34" charset="-128"/>
              </a:rPr>
              <a:pPr/>
              <a:t>29</a:t>
            </a:fld>
            <a:endParaRPr lang="en-US" altLang="zh-TW">
              <a:ea typeface="ＭＳ Ｐゴシック" pitchFamily="34" charset="-128"/>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ok</a:t>
            </a:r>
            <a:r>
              <a:rPr lang="zh-TW" altLang="en-US" dirty="0">
                <a:latin typeface="Times New Roman" pitchFamily="18" charset="0"/>
                <a:ea typeface="ＭＳ Ｐゴシック" pitchFamily="34" charset="-128"/>
              </a:rPr>
              <a:t>   一點</a:t>
            </a:r>
            <a:r>
              <a:rPr lang="en-US" altLang="zh-TW" dirty="0">
                <a:latin typeface="Times New Roman" pitchFamily="18" charset="0"/>
                <a:ea typeface="ＭＳ Ｐゴシック" pitchFamily="34" charset="-128"/>
              </a:rPr>
              <a:t>ex  </a:t>
            </a:r>
            <a:r>
              <a:rPr lang="zh-TW" altLang="en-US" dirty="0">
                <a:latin typeface="Times New Roman" pitchFamily="18" charset="0"/>
                <a:ea typeface="ＭＳ Ｐゴシック" pitchFamily="34" charset="-128"/>
              </a:rPr>
              <a:t>有三個</a:t>
            </a:r>
            <a:r>
              <a:rPr lang="en-US" altLang="zh-TW" dirty="0">
                <a:latin typeface="Times New Roman" pitchFamily="18" charset="0"/>
                <a:ea typeface="ＭＳ Ｐゴシック" pitchFamily="34" charset="-128"/>
              </a:rPr>
              <a:t>printer  </a:t>
            </a:r>
            <a:r>
              <a:rPr lang="zh-TW" altLang="en-US" dirty="0">
                <a:latin typeface="Times New Roman" pitchFamily="18" charset="0"/>
                <a:ea typeface="ＭＳ Ｐゴシック" pitchFamily="34" charset="-128"/>
              </a:rPr>
              <a:t>多個</a:t>
            </a:r>
            <a:r>
              <a:rPr lang="en-US" altLang="zh-TW" dirty="0">
                <a:latin typeface="Times New Roman" pitchFamily="18" charset="0"/>
                <a:ea typeface="ＭＳ Ｐゴシック" pitchFamily="34" charset="-128"/>
              </a:rPr>
              <a:t>proc  </a:t>
            </a:r>
            <a:r>
              <a:rPr lang="zh-TW" altLang="en-US" dirty="0">
                <a:latin typeface="Times New Roman" pitchFamily="18" charset="0"/>
                <a:ea typeface="ＭＳ Ｐゴシック" pitchFamily="34" charset="-128"/>
              </a:rPr>
              <a:t>就可以</a:t>
            </a:r>
            <a:r>
              <a:rPr lang="en-US" altLang="zh-TW" dirty="0" err="1">
                <a:latin typeface="Times New Roman" pitchFamily="18" charset="0"/>
                <a:ea typeface="ＭＳ Ｐゴシック" pitchFamily="34" charset="-128"/>
              </a:rPr>
              <a:t>semap</a:t>
            </a:r>
            <a:r>
              <a:rPr lang="en-US" altLang="zh-TW" dirty="0">
                <a:latin typeface="Times New Roman" pitchFamily="18" charset="0"/>
                <a:ea typeface="ＭＳ Ｐゴシック" pitchFamily="34" charset="-128"/>
              </a:rPr>
              <a:t> 0123  </a:t>
            </a:r>
            <a:r>
              <a:rPr lang="zh-TW" altLang="en-US" dirty="0">
                <a:latin typeface="Times New Roman" pitchFamily="18" charset="0"/>
                <a:ea typeface="ＭＳ Ｐゴシック" pitchFamily="34" charset="-128"/>
              </a:rPr>
              <a:t>允許同時三支各存取一個</a:t>
            </a:r>
            <a:r>
              <a:rPr lang="en-US" altLang="zh-TW" dirty="0">
                <a:latin typeface="Times New Roman" pitchFamily="18" charset="0"/>
                <a:ea typeface="ＭＳ Ｐゴシック" pitchFamily="34" charset="-128"/>
              </a:rPr>
              <a:t>printer</a:t>
            </a:r>
            <a:r>
              <a:rPr lang="zh-TW" altLang="en-US" dirty="0">
                <a:latin typeface="Times New Roman" pitchFamily="18" charset="0"/>
                <a:ea typeface="ＭＳ Ｐゴシック" pitchFamily="34" charset="-128"/>
              </a:rPr>
              <a:t>  其他人輪流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3C96DD00-B99D-4217-815A-272CA4ADEDE1}" type="slidenum">
              <a:rPr lang="en-US" altLang="zh-TW" smtClean="0">
                <a:ea typeface="ＭＳ Ｐゴシック" pitchFamily="34" charset="-128"/>
              </a:rPr>
              <a:pPr/>
              <a:t>30</a:t>
            </a:fld>
            <a:endParaRPr lang="en-US" altLang="zh-TW">
              <a:ea typeface="ＭＳ Ｐゴシック" pitchFamily="34" charset="-128"/>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有了</a:t>
            </a:r>
            <a:r>
              <a:rPr lang="en-US" altLang="zh-TW" dirty="0">
                <a:latin typeface="Times New Roman" pitchFamily="18" charset="0"/>
                <a:ea typeface="ＭＳ Ｐゴシック" pitchFamily="34" charset="-128"/>
              </a:rPr>
              <a:t>semaphore</a:t>
            </a:r>
            <a:r>
              <a:rPr lang="zh-TW" altLang="en-US" dirty="0">
                <a:latin typeface="Times New Roman" pitchFamily="18" charset="0"/>
                <a:ea typeface="ＭＳ Ｐゴシック" pitchFamily="34" charset="-128"/>
              </a:rPr>
              <a:t>  就不用寫一堆複雜的</a:t>
            </a:r>
            <a:r>
              <a:rPr lang="en-US" altLang="zh-TW" dirty="0">
                <a:latin typeface="Times New Roman" pitchFamily="18" charset="0"/>
                <a:ea typeface="ＭＳ Ｐゴシック" pitchFamily="34" charset="-128"/>
              </a:rPr>
              <a:t>mutex</a:t>
            </a:r>
            <a:r>
              <a:rPr lang="zh-TW" altLang="en-US" dirty="0">
                <a:latin typeface="Times New Roman" pitchFamily="18" charset="0"/>
                <a:ea typeface="ＭＳ Ｐゴシック" pitchFamily="34" charset="-128"/>
              </a:rPr>
              <a:t>程式碼    一個</a:t>
            </a:r>
            <a:r>
              <a:rPr lang="en-US" altLang="zh-TW" dirty="0">
                <a:latin typeface="Times New Roman" pitchFamily="18" charset="0"/>
                <a:ea typeface="ＭＳ Ｐゴシック" pitchFamily="34" charset="-128"/>
              </a:rPr>
              <a:t>wait / signal</a:t>
            </a:r>
            <a:r>
              <a:rPr lang="zh-TW" altLang="en-US" dirty="0">
                <a:latin typeface="Times New Roman" pitchFamily="18" charset="0"/>
                <a:ea typeface="ＭＳ Ｐゴシック" pitchFamily="34" charset="-128"/>
              </a:rPr>
              <a:t>搞定    當然</a:t>
            </a:r>
            <a:r>
              <a:rPr lang="en-US" altLang="zh-TW" dirty="0">
                <a:latin typeface="Times New Roman" pitchFamily="18" charset="0"/>
                <a:ea typeface="ＭＳ Ｐゴシック" pitchFamily="34" charset="-128"/>
              </a:rPr>
              <a:t>C#</a:t>
            </a:r>
            <a:r>
              <a:rPr lang="zh-TW" altLang="en-US" dirty="0">
                <a:latin typeface="Times New Roman" pitchFamily="18" charset="0"/>
                <a:ea typeface="ＭＳ Ｐゴシック" pitchFamily="34" charset="-128"/>
              </a:rPr>
              <a:t>的</a:t>
            </a:r>
            <a:r>
              <a:rPr lang="en-US" altLang="zh-TW" dirty="0">
                <a:latin typeface="Times New Roman" pitchFamily="18" charset="0"/>
                <a:ea typeface="ＭＳ Ｐゴシック" pitchFamily="34" charset="-128"/>
              </a:rPr>
              <a:t>lock</a:t>
            </a:r>
            <a:r>
              <a:rPr lang="zh-TW" altLang="en-US" dirty="0">
                <a:latin typeface="Times New Roman" pitchFamily="18" charset="0"/>
                <a:ea typeface="ＭＳ Ｐゴシック" pitchFamily="34" charset="-128"/>
              </a:rPr>
              <a:t>語法更簡單   </a:t>
            </a:r>
            <a:r>
              <a:rPr lang="en-US" altLang="zh-TW" dirty="0">
                <a:latin typeface="Times New Roman" pitchFamily="18" charset="0"/>
                <a:ea typeface="ＭＳ Ｐゴシック" pitchFamily="34" charset="-128"/>
              </a:rPr>
              <a:t>wait signal</a:t>
            </a:r>
            <a:r>
              <a:rPr lang="zh-TW" altLang="en-US" dirty="0">
                <a:latin typeface="Times New Roman" pitchFamily="18" charset="0"/>
                <a:ea typeface="ＭＳ Ｐゴシック" pitchFamily="34" charset="-128"/>
              </a:rPr>
              <a:t>就是會跑前幾頁說的東西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atomicity    the state or fact of being composed of indivisible units.</a:t>
            </a:r>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3</a:t>
            </a:fld>
            <a:endParaRPr lang="en-US" altLang="zh-TW"/>
          </a:p>
        </p:txBody>
      </p:sp>
    </p:spTree>
    <p:extLst>
      <p:ext uri="{BB962C8B-B14F-4D97-AF65-F5344CB8AC3E}">
        <p14:creationId xmlns:p14="http://schemas.microsoft.com/office/powerpoint/2010/main" val="33096489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F2D5E9E0-A78C-4466-B4F4-0E4AEBCFD316}" type="slidenum">
              <a:rPr lang="en-US" altLang="zh-TW" smtClean="0">
                <a:ea typeface="ＭＳ Ｐゴシック" pitchFamily="34" charset="-128"/>
              </a:rPr>
              <a:pPr/>
              <a:t>31</a:t>
            </a:fld>
            <a:endParaRPr lang="en-US" altLang="zh-TW">
              <a:ea typeface="ＭＳ Ｐゴシック" pitchFamily="34" charset="-128"/>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Semaphore</a:t>
            </a:r>
            <a:r>
              <a:rPr lang="zh-TW" altLang="en-US" dirty="0">
                <a:latin typeface="Times New Roman" pitchFamily="18" charset="0"/>
                <a:ea typeface="ＭＳ Ｐゴシック" pitchFamily="34" charset="-128"/>
              </a:rPr>
              <a:t>可以做到</a:t>
            </a:r>
            <a:r>
              <a:rPr lang="en-US" altLang="zh-TW" dirty="0">
                <a:latin typeface="Times New Roman" pitchFamily="18" charset="0"/>
                <a:ea typeface="ＭＳ Ｐゴシック" pitchFamily="34" charset="-128"/>
              </a:rPr>
              <a:t>mutex</a:t>
            </a:r>
            <a:r>
              <a:rPr lang="zh-TW" altLang="en-US" dirty="0">
                <a:latin typeface="Times New Roman" pitchFamily="18" charset="0"/>
                <a:ea typeface="ＭＳ Ｐゴシック" pitchFamily="34" charset="-128"/>
              </a:rPr>
              <a:t> 但不一定</a:t>
            </a:r>
            <a:r>
              <a:rPr lang="en-US" altLang="zh-TW" dirty="0">
                <a:latin typeface="Times New Roman" pitchFamily="18" charset="0"/>
                <a:ea typeface="ＭＳ Ｐゴシック" pitchFamily="34" charset="-128"/>
              </a:rPr>
              <a:t>bounded waiting  </a:t>
            </a:r>
            <a:r>
              <a:rPr lang="zh-TW" altLang="en-US" dirty="0">
                <a:latin typeface="Times New Roman" pitchFamily="18" charset="0"/>
                <a:ea typeface="ＭＳ Ｐゴシック" pitchFamily="34" charset="-128"/>
              </a:rPr>
              <a:t>因為它是給</a:t>
            </a:r>
            <a:r>
              <a:rPr lang="en-US" altLang="zh-TW" dirty="0">
                <a:latin typeface="Times New Roman" pitchFamily="18" charset="0"/>
                <a:ea typeface="ＭＳ Ｐゴシック" pitchFamily="34" charset="-128"/>
              </a:rPr>
              <a:t>OS</a:t>
            </a:r>
            <a:r>
              <a:rPr lang="zh-TW" altLang="en-US" dirty="0">
                <a:latin typeface="Times New Roman" pitchFamily="18" charset="0"/>
                <a:ea typeface="ＭＳ Ｐゴシック" pitchFamily="34" charset="-128"/>
              </a:rPr>
              <a:t>排下一個   不像之前</a:t>
            </a:r>
            <a:r>
              <a:rPr lang="en-US" altLang="zh-TW" dirty="0" err="1">
                <a:latin typeface="Times New Roman" pitchFamily="18" charset="0"/>
                <a:ea typeface="ＭＳ Ｐゴシック" pitchFamily="34" charset="-128"/>
              </a:rPr>
              <a:t>testandset</a:t>
            </a:r>
            <a:r>
              <a:rPr lang="en-US" altLang="zh-TW" dirty="0">
                <a:latin typeface="Times New Roman" pitchFamily="18" charset="0"/>
                <a:ea typeface="ＭＳ Ｐゴシック" pitchFamily="34" charset="-128"/>
              </a:rPr>
              <a:t> swap</a:t>
            </a:r>
            <a:r>
              <a:rPr lang="zh-TW" altLang="en-US" dirty="0">
                <a:latin typeface="Times New Roman" pitchFamily="18" charset="0"/>
                <a:ea typeface="ＭＳ Ｐゴシック" pitchFamily="34" charset="-128"/>
              </a:rPr>
              <a:t>那邊是</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循環找一圈</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最後一點是說  有兩個</a:t>
            </a:r>
            <a:r>
              <a:rPr lang="en-US" altLang="zh-TW" dirty="0">
                <a:latin typeface="Times New Roman" pitchFamily="18" charset="0"/>
                <a:ea typeface="ＭＳ Ｐゴシック" pitchFamily="34" charset="-128"/>
              </a:rPr>
              <a:t>proc</a:t>
            </a:r>
            <a:r>
              <a:rPr lang="zh-TW" altLang="en-US" dirty="0">
                <a:latin typeface="Times New Roman" pitchFamily="18" charset="0"/>
                <a:ea typeface="ＭＳ Ｐゴシック" pitchFamily="34" charset="-128"/>
              </a:rPr>
              <a:t>  哪個先執行  不一定要看</a:t>
            </a:r>
            <a:r>
              <a:rPr lang="en-US" altLang="zh-TW" dirty="0">
                <a:latin typeface="Times New Roman" pitchFamily="18" charset="0"/>
                <a:ea typeface="ＭＳ Ｐゴシック" pitchFamily="34" charset="-128"/>
              </a:rPr>
              <a:t>OS</a:t>
            </a:r>
            <a:r>
              <a:rPr lang="zh-TW" altLang="en-US" dirty="0">
                <a:latin typeface="Times New Roman" pitchFamily="18" charset="0"/>
                <a:ea typeface="ＭＳ Ｐゴシック" pitchFamily="34" charset="-128"/>
              </a:rPr>
              <a:t>  但是透過</a:t>
            </a:r>
            <a:r>
              <a:rPr lang="en-US" altLang="zh-TW" dirty="0" err="1">
                <a:latin typeface="Times New Roman" pitchFamily="18" charset="0"/>
                <a:ea typeface="ＭＳ Ｐゴシック" pitchFamily="34" charset="-128"/>
              </a:rPr>
              <a:t>Semap</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  但這邊想要做到一定先</a:t>
            </a:r>
            <a:r>
              <a:rPr lang="en-US" altLang="zh-TW" dirty="0">
                <a:latin typeface="Times New Roman" pitchFamily="18" charset="0"/>
                <a:ea typeface="ＭＳ Ｐゴシック" pitchFamily="34" charset="-128"/>
              </a:rPr>
              <a:t>1</a:t>
            </a:r>
            <a:r>
              <a:rPr lang="zh-TW" altLang="en-US" dirty="0">
                <a:latin typeface="Times New Roman" pitchFamily="18" charset="0"/>
                <a:ea typeface="ＭＳ Ｐゴシック" pitchFamily="34" charset="-128"/>
              </a:rPr>
              <a:t>再</a:t>
            </a:r>
            <a:r>
              <a:rPr lang="en-US" altLang="zh-TW" dirty="0">
                <a:latin typeface="Times New Roman" pitchFamily="18" charset="0"/>
                <a:ea typeface="ＭＳ Ｐゴシック" pitchFamily="34" charset="-128"/>
              </a:rPr>
              <a:t>2</a:t>
            </a:r>
            <a:r>
              <a:rPr lang="zh-TW" altLang="en-US" dirty="0">
                <a:latin typeface="Times New Roman" pitchFamily="18" charset="0"/>
                <a:ea typeface="ＭＳ Ｐゴシック" pitchFamily="34" charset="-128"/>
              </a:rPr>
              <a:t>  其實就是想做</a:t>
            </a:r>
            <a:r>
              <a:rPr lang="en-US" altLang="zh-TW" dirty="0">
                <a:latin typeface="Times New Roman" pitchFamily="18" charset="0"/>
                <a:ea typeface="ＭＳ Ｐゴシック" pitchFamily="34" charset="-128"/>
              </a:rPr>
              <a:t>Synchronize   </a:t>
            </a:r>
            <a:r>
              <a:rPr lang="zh-TW" altLang="en-US" dirty="0">
                <a:latin typeface="Times New Roman" pitchFamily="18" charset="0"/>
                <a:ea typeface="ＭＳ Ｐゴシック" pitchFamily="34" charset="-128"/>
              </a:rPr>
              <a:t>就可以先給</a:t>
            </a:r>
            <a:r>
              <a:rPr lang="en-US" altLang="zh-TW" dirty="0" err="1">
                <a:latin typeface="Times New Roman" pitchFamily="18" charset="0"/>
                <a:ea typeface="ＭＳ Ｐゴシック" pitchFamily="34" charset="-128"/>
              </a:rPr>
              <a:t>Semap</a:t>
            </a:r>
            <a:r>
              <a:rPr lang="en-US" altLang="zh-TW" dirty="0">
                <a:latin typeface="Times New Roman" pitchFamily="18" charset="0"/>
                <a:ea typeface="ＭＳ Ｐゴシック" pitchFamily="34" charset="-128"/>
              </a:rPr>
              <a:t>=0</a:t>
            </a:r>
            <a:r>
              <a:rPr lang="zh-TW" altLang="en-US" dirty="0">
                <a:latin typeface="Times New Roman" pitchFamily="18" charset="0"/>
                <a:ea typeface="ＭＳ Ｐゴシック" pitchFamily="34" charset="-128"/>
              </a:rPr>
              <a:t>   假設先跑</a:t>
            </a:r>
            <a:r>
              <a:rPr lang="en-US" altLang="zh-TW" dirty="0">
                <a:latin typeface="Times New Roman" pitchFamily="18" charset="0"/>
                <a:ea typeface="ＭＳ Ｐゴシック" pitchFamily="34" charset="-128"/>
              </a:rPr>
              <a:t>2</a:t>
            </a:r>
            <a:r>
              <a:rPr lang="zh-TW" altLang="en-US" dirty="0">
                <a:latin typeface="Times New Roman" pitchFamily="18" charset="0"/>
                <a:ea typeface="ＭＳ Ｐゴシック" pitchFamily="34" charset="-128"/>
              </a:rPr>
              <a:t>就會被</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卡住直到</a:t>
            </a:r>
            <a:r>
              <a:rPr lang="en-US" altLang="zh-TW" dirty="0">
                <a:latin typeface="Times New Roman" pitchFamily="18" charset="0"/>
                <a:ea typeface="ＭＳ Ｐゴシック" pitchFamily="34" charset="-128"/>
              </a:rPr>
              <a:t>CPU</a:t>
            </a:r>
            <a:r>
              <a:rPr lang="zh-TW" altLang="en-US" dirty="0">
                <a:latin typeface="Times New Roman" pitchFamily="18" charset="0"/>
                <a:ea typeface="ＭＳ Ｐゴシック" pitchFamily="34" charset="-128"/>
              </a:rPr>
              <a:t>時間用完   就會換到</a:t>
            </a:r>
            <a:r>
              <a:rPr lang="en-US" altLang="zh-TW" dirty="0">
                <a:latin typeface="Times New Roman" pitchFamily="18" charset="0"/>
                <a:ea typeface="ＭＳ Ｐゴシック" pitchFamily="34" charset="-128"/>
              </a:rPr>
              <a:t>1  </a:t>
            </a:r>
            <a:r>
              <a:rPr lang="zh-TW" altLang="en-US" dirty="0">
                <a:latin typeface="Times New Roman" pitchFamily="18" charset="0"/>
                <a:ea typeface="ＭＳ Ｐゴシック" pitchFamily="34" charset="-128"/>
              </a:rPr>
              <a:t>就直接通過  然後</a:t>
            </a:r>
            <a:r>
              <a:rPr lang="en-US" altLang="zh-TW" dirty="0">
                <a:latin typeface="Times New Roman" pitchFamily="18" charset="0"/>
                <a:ea typeface="ＭＳ Ｐゴシック" pitchFamily="34" charset="-128"/>
              </a:rPr>
              <a:t>signal</a:t>
            </a:r>
            <a:r>
              <a:rPr lang="zh-TW" altLang="en-US" dirty="0">
                <a:latin typeface="Times New Roman" pitchFamily="18" charset="0"/>
                <a:ea typeface="ＭＳ Ｐゴシック" pitchFamily="34" charset="-128"/>
              </a:rPr>
              <a:t>後  </a:t>
            </a:r>
            <a:r>
              <a:rPr lang="en-US" altLang="zh-TW" dirty="0">
                <a:latin typeface="Times New Roman" pitchFamily="18" charset="0"/>
                <a:ea typeface="ＭＳ Ｐゴシック" pitchFamily="34" charset="-128"/>
              </a:rPr>
              <a:t>2</a:t>
            </a:r>
            <a:r>
              <a:rPr lang="zh-TW" altLang="en-US" dirty="0">
                <a:latin typeface="Times New Roman" pitchFamily="18" charset="0"/>
                <a:ea typeface="ＭＳ Ｐゴシック" pitchFamily="34" charset="-128"/>
              </a:rPr>
              <a:t>的</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就能執行      所以</a:t>
            </a:r>
            <a:r>
              <a:rPr lang="en-US" altLang="zh-TW" dirty="0" err="1">
                <a:latin typeface="Times New Roman" pitchFamily="18" charset="0"/>
                <a:ea typeface="ＭＳ Ｐゴシック" pitchFamily="34" charset="-128"/>
              </a:rPr>
              <a:t>Sema</a:t>
            </a:r>
            <a:r>
              <a:rPr lang="zh-TW" altLang="en-US" dirty="0">
                <a:latin typeface="Times New Roman" pitchFamily="18" charset="0"/>
                <a:ea typeface="ＭＳ Ｐゴシック" pitchFamily="34" charset="-128"/>
              </a:rPr>
              <a:t>的值也跟執行流程有關可給不同值控制    給</a:t>
            </a:r>
            <a:r>
              <a:rPr lang="en-US" altLang="zh-TW" dirty="0">
                <a:latin typeface="Times New Roman" pitchFamily="18" charset="0"/>
                <a:ea typeface="ＭＳ Ｐゴシック" pitchFamily="34" charset="-128"/>
              </a:rPr>
              <a:t>0</a:t>
            </a:r>
            <a:r>
              <a:rPr lang="zh-TW" altLang="en-US" dirty="0">
                <a:latin typeface="Times New Roman" pitchFamily="18" charset="0"/>
                <a:ea typeface="ＭＳ Ｐゴシック" pitchFamily="34" charset="-128"/>
              </a:rPr>
              <a:t>就是要先等  給</a:t>
            </a:r>
            <a:r>
              <a:rPr lang="en-US" altLang="zh-TW" dirty="0">
                <a:latin typeface="Times New Roman" pitchFamily="18" charset="0"/>
                <a:ea typeface="ＭＳ Ｐゴシック" pitchFamily="34" charset="-128"/>
              </a:rPr>
              <a:t>1</a:t>
            </a:r>
            <a:r>
              <a:rPr lang="zh-TW" altLang="en-US" dirty="0">
                <a:latin typeface="Times New Roman" pitchFamily="18" charset="0"/>
                <a:ea typeface="ＭＳ Ｐゴシック" pitchFamily="34" charset="-128"/>
              </a:rPr>
              <a:t>就是可直接通過</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66906CF8-94D4-47B1-8CA4-7B65C4D7B698}" type="slidenum">
              <a:rPr lang="en-US" altLang="zh-TW" smtClean="0">
                <a:ea typeface="ＭＳ Ｐゴシック" pitchFamily="34" charset="-128"/>
              </a:rPr>
              <a:pPr/>
              <a:t>32</a:t>
            </a:fld>
            <a:endParaRPr lang="en-US" altLang="zh-TW">
              <a:ea typeface="ＭＳ Ｐゴシック" pitchFamily="34" charset="-128"/>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師有提過拉去</a:t>
            </a:r>
            <a:r>
              <a:rPr lang="en-US" altLang="zh-TW" dirty="0">
                <a:latin typeface="Times New Roman" pitchFamily="18" charset="0"/>
                <a:ea typeface="ＭＳ Ｐゴシック" pitchFamily="34" charset="-128"/>
              </a:rPr>
              <a:t>wait q  </a:t>
            </a:r>
            <a:r>
              <a:rPr lang="zh-TW" altLang="en-US" dirty="0">
                <a:latin typeface="Times New Roman" pitchFamily="18" charset="0"/>
                <a:ea typeface="ＭＳ Ｐゴシック" pitchFamily="34" charset="-128"/>
              </a:rPr>
              <a:t>後來又說</a:t>
            </a:r>
            <a:r>
              <a:rPr lang="en-US" altLang="zh-TW" dirty="0">
                <a:latin typeface="Times New Roman" pitchFamily="18" charset="0"/>
                <a:ea typeface="ＭＳ Ｐゴシック" pitchFamily="34" charset="-128"/>
              </a:rPr>
              <a:t>ready q      </a:t>
            </a:r>
            <a:r>
              <a:rPr lang="zh-TW" altLang="en-US" dirty="0">
                <a:latin typeface="Times New Roman" pitchFamily="18" charset="0"/>
                <a:ea typeface="ＭＳ Ｐゴシック" pitchFamily="34" charset="-128"/>
              </a:rPr>
              <a:t>不確定  但後面頁有</a:t>
            </a:r>
            <a:r>
              <a:rPr lang="en-US" altLang="zh-TW" dirty="0">
                <a:latin typeface="Times New Roman" pitchFamily="18" charset="0"/>
                <a:ea typeface="ＭＳ Ｐゴシック" pitchFamily="34" charset="-128"/>
              </a:rPr>
              <a:t>wait q</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EF4CEB45-F823-4806-8829-1E9AA296DC48}" type="slidenum">
              <a:rPr lang="en-US" altLang="zh-TW" smtClean="0">
                <a:ea typeface="ＭＳ Ｐゴシック" pitchFamily="34" charset="-128"/>
              </a:rPr>
              <a:pPr/>
              <a:t>34</a:t>
            </a:fld>
            <a:endParaRPr lang="en-US" altLang="zh-TW">
              <a:ea typeface="ＭＳ Ｐゴシック" pitchFamily="34" charset="-128"/>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fontAlgn="ctr"/>
            <a:r>
              <a:rPr lang="en-US" altLang="zh-TW" sz="1200" dirty="0">
                <a:ea typeface="ＭＳ Ｐゴシック" pitchFamily="34" charset="-128"/>
              </a:rPr>
              <a:t>Semaphore  </a:t>
            </a:r>
            <a:r>
              <a:rPr lang="zh-TW" altLang="en-US" sz="1200" b="0" i="0" kern="1200" dirty="0">
                <a:solidFill>
                  <a:schemeClr val="tx1"/>
                </a:solidFill>
                <a:effectLst/>
                <a:latin typeface="Times New Roman" charset="0"/>
                <a:ea typeface="MS PGothic" pitchFamily="34" charset="-128"/>
                <a:cs typeface="ＭＳ Ｐゴシック" charset="-128"/>
              </a:rPr>
              <a:t>（鐵路的）臂板信號；信號              這</a:t>
            </a:r>
            <a:r>
              <a:rPr lang="en-US" altLang="zh-TW" sz="1200" b="0" i="0" kern="1200" dirty="0" err="1">
                <a:solidFill>
                  <a:schemeClr val="tx1"/>
                </a:solidFill>
                <a:effectLst/>
                <a:latin typeface="Times New Roman" charset="0"/>
                <a:ea typeface="MS PGothic" pitchFamily="34" charset="-128"/>
                <a:cs typeface="ＭＳ Ｐゴシック" charset="-128"/>
              </a:rPr>
              <a:t>waintQ</a:t>
            </a:r>
            <a:r>
              <a:rPr lang="zh-TW" altLang="en-US" sz="1200" b="0" i="0" kern="1200" dirty="0">
                <a:solidFill>
                  <a:schemeClr val="tx1"/>
                </a:solidFill>
                <a:effectLst/>
                <a:latin typeface="Times New Roman" charset="0"/>
                <a:ea typeface="MS PGothic" pitchFamily="34" charset="-128"/>
                <a:cs typeface="ＭＳ Ｐゴシック" charset="-128"/>
              </a:rPr>
              <a:t>感覺有點像是</a:t>
            </a:r>
            <a:r>
              <a:rPr lang="en-US" altLang="zh-TW" sz="1200" b="0" i="0" kern="1200" dirty="0" err="1">
                <a:solidFill>
                  <a:schemeClr val="tx1"/>
                </a:solidFill>
                <a:effectLst/>
                <a:latin typeface="Times New Roman" charset="0"/>
                <a:ea typeface="MS PGothic" pitchFamily="34" charset="-128"/>
                <a:cs typeface="ＭＳ Ｐゴシック" charset="-128"/>
              </a:rPr>
              <a:t>LinkList</a:t>
            </a:r>
            <a:r>
              <a:rPr lang="zh-TW" altLang="en-US" sz="1200" b="0" i="0" kern="1200" dirty="0">
                <a:solidFill>
                  <a:schemeClr val="tx1"/>
                </a:solidFill>
                <a:effectLst/>
                <a:latin typeface="Times New Roman" charset="0"/>
                <a:ea typeface="MS PGothic" pitchFamily="34" charset="-128"/>
                <a:cs typeface="ＭＳ Ｐゴシック" charset="-128"/>
              </a:rPr>
              <a:t>的</a:t>
            </a:r>
            <a:r>
              <a:rPr lang="en-US" altLang="zh-TW" sz="1200" b="0" i="0" kern="1200" dirty="0">
                <a:solidFill>
                  <a:schemeClr val="tx1"/>
                </a:solidFill>
                <a:effectLst/>
                <a:latin typeface="Times New Roman" charset="0"/>
                <a:ea typeface="MS PGothic" pitchFamily="34" charset="-128"/>
                <a:cs typeface="ＭＳ Ｐゴシック" charset="-128"/>
              </a:rPr>
              <a:t>Node</a:t>
            </a:r>
            <a:r>
              <a:rPr lang="zh-TW" altLang="en-US" sz="1200" b="0" i="0" kern="1200" dirty="0">
                <a:solidFill>
                  <a:schemeClr val="tx1"/>
                </a:solidFill>
                <a:effectLst/>
                <a:latin typeface="Times New Roman" charset="0"/>
                <a:ea typeface="MS PGothic" pitchFamily="34" charset="-128"/>
                <a:cs typeface="ＭＳ Ｐゴシック" charset="-128"/>
              </a:rPr>
              <a:t>資結    </a:t>
            </a:r>
            <a:r>
              <a:rPr lang="en-US" altLang="zh-TW" sz="1200" b="0" i="0" kern="1200" dirty="0" err="1">
                <a:solidFill>
                  <a:schemeClr val="tx1"/>
                </a:solidFill>
                <a:effectLst/>
                <a:latin typeface="Times New Roman" charset="0"/>
                <a:ea typeface="MS PGothic" pitchFamily="34" charset="-128"/>
                <a:cs typeface="ＭＳ Ｐゴシック" charset="-128"/>
              </a:rPr>
              <a:t>waitingQ</a:t>
            </a:r>
            <a:r>
              <a:rPr lang="en-US" altLang="zh-TW" sz="1200" b="0" i="0" kern="1200" dirty="0">
                <a:solidFill>
                  <a:schemeClr val="tx1"/>
                </a:solidFill>
                <a:effectLst/>
                <a:latin typeface="Times New Roman" charset="0"/>
                <a:ea typeface="MS PGothic" pitchFamily="34" charset="-128"/>
                <a:cs typeface="ＭＳ Ｐゴシック" charset="-128"/>
              </a:rPr>
              <a:t>  &lt; block/wakeup   &gt; </a:t>
            </a:r>
            <a:r>
              <a:rPr lang="en-US" altLang="zh-TW" sz="1200" b="0" i="0" kern="1200" dirty="0" err="1">
                <a:solidFill>
                  <a:schemeClr val="tx1"/>
                </a:solidFill>
                <a:effectLst/>
                <a:latin typeface="Times New Roman" charset="0"/>
                <a:ea typeface="MS PGothic" pitchFamily="34" charset="-128"/>
                <a:cs typeface="ＭＳ Ｐゴシック" charset="-128"/>
              </a:rPr>
              <a:t>readyQ</a:t>
            </a:r>
            <a:r>
              <a:rPr lang="zh-TW" altLang="en-US" sz="1200" b="0" i="0" kern="1200" dirty="0">
                <a:solidFill>
                  <a:schemeClr val="tx1"/>
                </a:solidFill>
                <a:effectLst/>
                <a:latin typeface="Times New Roman" charset="0"/>
                <a:ea typeface="MS PGothic" pitchFamily="34" charset="-128"/>
                <a:cs typeface="ＭＳ Ｐゴシック" charset="-128"/>
              </a:rPr>
              <a:t>      </a:t>
            </a:r>
            <a:endParaRPr lang="en-US" altLang="zh-TW" sz="1200" b="0" i="0" kern="1200" dirty="0">
              <a:solidFill>
                <a:schemeClr val="tx1"/>
              </a:solidFill>
              <a:effectLst/>
              <a:latin typeface="Times New Roman" charset="0"/>
              <a:ea typeface="MS PGothic" pitchFamily="34" charset="-128"/>
              <a:cs typeface="ＭＳ Ｐゴシック" charset="-128"/>
            </a:endParaRPr>
          </a:p>
          <a:p>
            <a:pPr fontAlgn="ctr"/>
            <a:r>
              <a:rPr lang="en-US" altLang="zh-TW" sz="1200" b="0" i="0" kern="1200" dirty="0">
                <a:solidFill>
                  <a:schemeClr val="tx1"/>
                </a:solidFill>
                <a:effectLst/>
                <a:latin typeface="Times New Roman" charset="0"/>
                <a:ea typeface="MS PGothic" pitchFamily="34" charset="-128"/>
                <a:cs typeface="ＭＳ Ｐゴシック" charset="-128"/>
              </a:rPr>
              <a:t>pointer        OS</a:t>
            </a:r>
            <a:r>
              <a:rPr lang="zh-TW" altLang="en-US" sz="1200" b="0" i="0" kern="1200" dirty="0">
                <a:solidFill>
                  <a:schemeClr val="tx1"/>
                </a:solidFill>
                <a:effectLst/>
                <a:latin typeface="Times New Roman" charset="0"/>
                <a:ea typeface="MS PGothic" pitchFamily="34" charset="-128"/>
                <a:cs typeface="ＭＳ Ｐゴシック" charset="-128"/>
              </a:rPr>
              <a:t>基本概念  進</a:t>
            </a:r>
            <a:r>
              <a:rPr lang="en-US" altLang="zh-TW" sz="1200" b="0" i="0" kern="1200" dirty="0" err="1">
                <a:solidFill>
                  <a:schemeClr val="tx1"/>
                </a:solidFill>
                <a:effectLst/>
                <a:latin typeface="Times New Roman" charset="0"/>
                <a:ea typeface="MS PGothic" pitchFamily="34" charset="-128"/>
                <a:cs typeface="ＭＳ Ｐゴシック" charset="-128"/>
              </a:rPr>
              <a:t>ReadyQ</a:t>
            </a:r>
            <a:r>
              <a:rPr lang="zh-TW" altLang="en-US" sz="1200" b="0" i="0" kern="1200" dirty="0">
                <a:solidFill>
                  <a:schemeClr val="tx1"/>
                </a:solidFill>
                <a:effectLst/>
                <a:latin typeface="Times New Roman" charset="0"/>
                <a:ea typeface="MS PGothic" pitchFamily="34" charset="-128"/>
                <a:cs typeface="ＭＳ Ｐゴシック" charset="-128"/>
              </a:rPr>
              <a:t>不代表馬上能用</a:t>
            </a:r>
            <a:r>
              <a:rPr lang="en-US" altLang="zh-TW" sz="1200" b="0" i="0" kern="1200" dirty="0">
                <a:solidFill>
                  <a:schemeClr val="tx1"/>
                </a:solidFill>
                <a:effectLst/>
                <a:latin typeface="Times New Roman" charset="0"/>
                <a:ea typeface="MS PGothic" pitchFamily="34" charset="-128"/>
                <a:cs typeface="ＭＳ Ｐゴシック" charset="-128"/>
              </a:rPr>
              <a:t>CPU</a:t>
            </a:r>
            <a:r>
              <a:rPr lang="zh-TW" altLang="en-US" sz="1200" b="0" i="0" kern="1200" dirty="0">
                <a:solidFill>
                  <a:schemeClr val="tx1"/>
                </a:solidFill>
                <a:effectLst/>
                <a:latin typeface="Times New Roman" charset="0"/>
                <a:ea typeface="MS PGothic" pitchFamily="34" charset="-128"/>
                <a:cs typeface="ＭＳ Ｐゴシック" charset="-128"/>
              </a:rPr>
              <a:t>  是</a:t>
            </a:r>
            <a:r>
              <a:rPr lang="en-US" altLang="zh-TW" sz="1200" b="0" i="0" kern="1200" dirty="0">
                <a:solidFill>
                  <a:schemeClr val="tx1"/>
                </a:solidFill>
                <a:effectLst/>
                <a:latin typeface="Times New Roman" charset="0"/>
                <a:ea typeface="MS PGothic" pitchFamily="34" charset="-128"/>
                <a:cs typeface="ＭＳ Ｐゴシック" charset="-128"/>
              </a:rPr>
              <a:t>OS</a:t>
            </a:r>
            <a:r>
              <a:rPr lang="zh-TW" altLang="en-US" sz="1200" b="0" i="0" kern="1200" dirty="0">
                <a:solidFill>
                  <a:schemeClr val="tx1"/>
                </a:solidFill>
                <a:effectLst/>
                <a:latin typeface="Times New Roman" charset="0"/>
                <a:ea typeface="MS PGothic" pitchFamily="34" charset="-128"/>
                <a:cs typeface="ＭＳ Ｐゴシック" charset="-128"/>
              </a:rPr>
              <a:t>決定什麼時候輪到給的</a:t>
            </a:r>
            <a:endParaRPr lang="en-US" altLang="zh-TW" sz="1200" b="0" i="0" kern="1200" dirty="0">
              <a:solidFill>
                <a:schemeClr val="tx1"/>
              </a:solidFill>
              <a:effectLst/>
              <a:latin typeface="Times New Roman" charset="0"/>
              <a:ea typeface="MS PGothic" pitchFamily="34" charset="-128"/>
              <a:cs typeface="ＭＳ Ｐゴシック" charset="-128"/>
            </a:endParaRPr>
          </a:p>
          <a:p>
            <a:pPr fontAlgn="ctr"/>
            <a:endParaRPr lang="zh-TW" altLang="en-US" sz="1200" b="0" i="0" kern="1200" dirty="0">
              <a:solidFill>
                <a:schemeClr val="tx1"/>
              </a:solidFill>
              <a:effectLst/>
              <a:latin typeface="Times New Roman" charset="0"/>
              <a:ea typeface="MS PGothic" pitchFamily="34" charset="-128"/>
              <a:cs typeface="ＭＳ Ｐゴシック" charset="-128"/>
            </a:endParaRPr>
          </a:p>
          <a:p>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36A1A971-7DE0-41A8-AA07-87025B00D0BB}" type="slidenum">
              <a:rPr lang="en-US" altLang="zh-TW" smtClean="0">
                <a:ea typeface="ＭＳ Ｐゴシック" pitchFamily="34" charset="-128"/>
              </a:rPr>
              <a:pPr/>
              <a:t>35</a:t>
            </a:fld>
            <a:endParaRPr lang="en-US" altLang="zh-TW">
              <a:ea typeface="ＭＳ Ｐゴシック" pitchFamily="34" charset="-128"/>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ex </a:t>
            </a:r>
            <a:r>
              <a:rPr lang="en-US" altLang="zh-TW" dirty="0" err="1">
                <a:latin typeface="Times New Roman" pitchFamily="18" charset="0"/>
                <a:ea typeface="ＭＳ Ｐゴシック" pitchFamily="34" charset="-128"/>
              </a:rPr>
              <a:t>S.value</a:t>
            </a:r>
            <a:r>
              <a:rPr lang="zh-TW" altLang="en-US" dirty="0">
                <a:latin typeface="Times New Roman" pitchFamily="18" charset="0"/>
                <a:ea typeface="ＭＳ Ｐゴシック" pitchFamily="34" charset="-128"/>
              </a:rPr>
              <a:t>  初始為</a:t>
            </a:r>
            <a:r>
              <a:rPr lang="en-US" altLang="zh-TW" dirty="0">
                <a:latin typeface="Times New Roman" pitchFamily="18" charset="0"/>
                <a:ea typeface="ＭＳ Ｐゴシック" pitchFamily="34" charset="-128"/>
              </a:rPr>
              <a:t>2   </a:t>
            </a:r>
            <a:r>
              <a:rPr lang="zh-TW" altLang="en-US" dirty="0">
                <a:latin typeface="Times New Roman" pitchFamily="18" charset="0"/>
                <a:ea typeface="ＭＳ Ｐゴシック" pitchFamily="34" charset="-128"/>
              </a:rPr>
              <a:t>則前兩個</a:t>
            </a:r>
            <a:r>
              <a:rPr lang="en-US" altLang="zh-TW" dirty="0">
                <a:latin typeface="Times New Roman" pitchFamily="18" charset="0"/>
                <a:ea typeface="ＭＳ Ｐゴシック" pitchFamily="34" charset="-128"/>
              </a:rPr>
              <a:t>proc—</a:t>
            </a:r>
            <a:r>
              <a:rPr lang="zh-TW" altLang="en-US" dirty="0">
                <a:latin typeface="Times New Roman" pitchFamily="18" charset="0"/>
                <a:ea typeface="ＭＳ Ｐゴシック" pitchFamily="34" charset="-128"/>
              </a:rPr>
              <a:t>不用</a:t>
            </a:r>
            <a:r>
              <a:rPr lang="en-US" altLang="zh-TW" dirty="0">
                <a:latin typeface="Times New Roman" pitchFamily="18" charset="0"/>
                <a:ea typeface="ＭＳ Ｐゴシック" pitchFamily="34" charset="-128"/>
              </a:rPr>
              <a:t>block</a:t>
            </a:r>
            <a:r>
              <a:rPr lang="zh-TW" altLang="en-US" dirty="0">
                <a:latin typeface="Times New Roman" pitchFamily="18" charset="0"/>
                <a:ea typeface="ＭＳ Ｐゴシック" pitchFamily="34" charset="-128"/>
              </a:rPr>
              <a:t>直接繼續進</a:t>
            </a:r>
            <a:r>
              <a:rPr lang="en-US" altLang="zh-TW" dirty="0">
                <a:latin typeface="Times New Roman" pitchFamily="18" charset="0"/>
                <a:ea typeface="ＭＳ Ｐゴシック" pitchFamily="34" charset="-128"/>
              </a:rPr>
              <a:t>critic Sec   </a:t>
            </a:r>
            <a:r>
              <a:rPr lang="zh-TW" altLang="en-US" dirty="0">
                <a:latin typeface="Times New Roman" pitchFamily="18" charset="0"/>
                <a:ea typeface="ＭＳ Ｐゴシック" pitchFamily="34" charset="-128"/>
              </a:rPr>
              <a:t>後面的</a:t>
            </a:r>
            <a:r>
              <a:rPr lang="en-US" altLang="zh-TW" dirty="0">
                <a:latin typeface="Times New Roman" pitchFamily="18" charset="0"/>
                <a:ea typeface="ＭＳ Ｐゴシック" pitchFamily="34" charset="-128"/>
              </a:rPr>
              <a:t>proc</a:t>
            </a:r>
            <a:r>
              <a:rPr lang="zh-TW" altLang="en-US" dirty="0">
                <a:latin typeface="Times New Roman" pitchFamily="18" charset="0"/>
                <a:ea typeface="ＭＳ Ｐゴシック" pitchFamily="34" charset="-128"/>
              </a:rPr>
              <a:t>都</a:t>
            </a:r>
            <a:r>
              <a:rPr lang="en-US" altLang="zh-TW" dirty="0">
                <a:latin typeface="Times New Roman" pitchFamily="18" charset="0"/>
                <a:ea typeface="ＭＳ Ｐゴシック" pitchFamily="34" charset="-128"/>
              </a:rPr>
              <a:t>&lt;0</a:t>
            </a:r>
            <a:r>
              <a:rPr lang="zh-TW" altLang="en-US" dirty="0">
                <a:latin typeface="Times New Roman" pitchFamily="18" charset="0"/>
                <a:ea typeface="ＭＳ Ｐゴシック" pitchFamily="34" charset="-128"/>
              </a:rPr>
              <a:t>加進</a:t>
            </a:r>
            <a:r>
              <a:rPr lang="en-US" altLang="zh-TW" dirty="0" err="1">
                <a:latin typeface="Times New Roman" pitchFamily="18" charset="0"/>
                <a:ea typeface="ＭＳ Ｐゴシック" pitchFamily="34" charset="-128"/>
              </a:rPr>
              <a:t>S.list</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再</a:t>
            </a:r>
            <a:r>
              <a:rPr lang="en-US" altLang="zh-TW" dirty="0">
                <a:latin typeface="Times New Roman" pitchFamily="18" charset="0"/>
                <a:ea typeface="ＭＳ Ｐゴシック" pitchFamily="34" charset="-128"/>
              </a:rPr>
              <a:t>block      &lt;0</a:t>
            </a:r>
            <a:r>
              <a:rPr lang="zh-TW" altLang="en-US" dirty="0">
                <a:latin typeface="Times New Roman" pitchFamily="18" charset="0"/>
                <a:ea typeface="ＭＳ Ｐゴシック" pitchFamily="34" charset="-128"/>
              </a:rPr>
              <a:t>是前面說有在等的</a:t>
            </a:r>
            <a:r>
              <a:rPr lang="en-US" altLang="zh-TW" sz="1200" dirty="0">
                <a:solidFill>
                  <a:srgbClr val="FF0000"/>
                </a:solidFill>
                <a:ea typeface="ＭＳ Ｐゴシック" pitchFamily="34" charset="-128"/>
              </a:rPr>
              <a:t>Value &lt; 0  indicates the number of waiting processes</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54DE2829-AA48-49D5-A4A9-482CE59D125F}" type="slidenum">
              <a:rPr lang="en-US" altLang="zh-TW" smtClean="0">
                <a:ea typeface="ＭＳ Ｐゴシック" pitchFamily="34" charset="-128"/>
              </a:rPr>
              <a:pPr/>
              <a:t>36</a:t>
            </a:fld>
            <a:endParaRPr lang="en-US" altLang="zh-TW">
              <a:ea typeface="ＭＳ Ｐゴシック" pitchFamily="34" charset="-128"/>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不過有點怪的是</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是 </a:t>
            </a:r>
            <a:r>
              <a:rPr lang="en-US" altLang="zh-TW" dirty="0">
                <a:latin typeface="Times New Roman" pitchFamily="18" charset="0"/>
                <a:ea typeface="ＭＳ Ｐゴシック" pitchFamily="34" charset="-128"/>
              </a:rPr>
              <a:t>&lt;0</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signal</a:t>
            </a:r>
            <a:r>
              <a:rPr lang="zh-TW" altLang="en-US" dirty="0">
                <a:latin typeface="Times New Roman" pitchFamily="18" charset="0"/>
                <a:ea typeface="ＭＳ Ｐゴシック" pitchFamily="34" charset="-128"/>
              </a:rPr>
              <a:t>是 </a:t>
            </a:r>
            <a:r>
              <a:rPr lang="en-US" altLang="zh-TW" dirty="0">
                <a:latin typeface="Times New Roman" pitchFamily="18" charset="0"/>
                <a:ea typeface="ＭＳ Ｐゴシック" pitchFamily="34" charset="-128"/>
              </a:rPr>
              <a:t>&lt;=0</a:t>
            </a:r>
            <a:r>
              <a:rPr lang="zh-TW" altLang="en-US" dirty="0">
                <a:latin typeface="Times New Roman" pitchFamily="18" charset="0"/>
                <a:ea typeface="ＭＳ Ｐゴシック" pitchFamily="34" charset="-128"/>
              </a:rPr>
              <a:t>  怪    </a:t>
            </a:r>
            <a:r>
              <a:rPr lang="en-US" altLang="zh-TW" dirty="0">
                <a:latin typeface="Times New Roman" pitchFamily="18" charset="0"/>
                <a:ea typeface="ＭＳ Ｐゴシック" pitchFamily="34" charset="-128"/>
              </a:rPr>
              <a:t>&gt;&gt;&gt;</a:t>
            </a:r>
            <a:r>
              <a:rPr lang="zh-TW" altLang="en-US" dirty="0">
                <a:latin typeface="Times New Roman" pitchFamily="18" charset="0"/>
                <a:ea typeface="ＭＳ Ｐゴシック" pitchFamily="34" charset="-128"/>
              </a:rPr>
              <a:t>   因為</a:t>
            </a:r>
            <a:r>
              <a:rPr lang="en-US" altLang="zh-TW" dirty="0">
                <a:latin typeface="Times New Roman" pitchFamily="18" charset="0"/>
                <a:ea typeface="ＭＳ Ｐゴシック" pitchFamily="34" charset="-128"/>
              </a:rPr>
              <a:t>-2</a:t>
            </a:r>
            <a:r>
              <a:rPr lang="zh-TW" altLang="en-US" dirty="0">
                <a:latin typeface="Times New Roman" pitchFamily="18" charset="0"/>
                <a:ea typeface="ＭＳ Ｐゴシック" pitchFamily="34" charset="-128"/>
              </a:rPr>
              <a:t>有兩個等 </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 變負一    </a:t>
            </a:r>
            <a:r>
              <a:rPr lang="en-US" altLang="zh-TW" dirty="0">
                <a:latin typeface="Times New Roman" pitchFamily="18" charset="0"/>
                <a:ea typeface="ＭＳ Ｐゴシック" pitchFamily="34" charset="-128"/>
              </a:rPr>
              <a:t>-1</a:t>
            </a:r>
            <a:r>
              <a:rPr lang="zh-TW" altLang="en-US" dirty="0">
                <a:latin typeface="Times New Roman" pitchFamily="18" charset="0"/>
                <a:ea typeface="ＭＳ Ｐゴシック" pitchFamily="34" charset="-128"/>
              </a:rPr>
              <a:t>有一個在等 </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變</a:t>
            </a:r>
            <a:r>
              <a:rPr lang="en-US" altLang="zh-TW" dirty="0">
                <a:latin typeface="Times New Roman" pitchFamily="18" charset="0"/>
                <a:ea typeface="ＭＳ Ｐゴシック" pitchFamily="34" charset="-128"/>
              </a:rPr>
              <a:t>0</a:t>
            </a:r>
            <a:r>
              <a:rPr lang="zh-TW" altLang="en-US" dirty="0">
                <a:latin typeface="Times New Roman" pitchFamily="18" charset="0"/>
                <a:ea typeface="ＭＳ Ｐゴシック" pitchFamily="34" charset="-128"/>
              </a:rPr>
              <a:t>  就把這一個等的叫起來跑     所以這邊顯著的進步是   等待的時候不用去</a:t>
            </a:r>
            <a:r>
              <a:rPr lang="en-US" altLang="zh-TW" dirty="0">
                <a:latin typeface="Times New Roman" pitchFamily="18" charset="0"/>
                <a:ea typeface="ＭＳ Ｐゴシック" pitchFamily="34" charset="-128"/>
              </a:rPr>
              <a:t>while</a:t>
            </a:r>
            <a:r>
              <a:rPr lang="zh-TW" altLang="en-US" dirty="0">
                <a:latin typeface="Times New Roman" pitchFamily="18" charset="0"/>
                <a:ea typeface="ＭＳ Ｐゴシック" pitchFamily="34" charset="-128"/>
              </a:rPr>
              <a:t>一直跑 </a:t>
            </a:r>
            <a:r>
              <a:rPr lang="en-US" altLang="zh-TW" dirty="0">
                <a:latin typeface="Times New Roman" pitchFamily="18" charset="0"/>
                <a:ea typeface="ＭＳ Ｐゴシック" pitchFamily="34" charset="-128"/>
              </a:rPr>
              <a:t>spinlock   </a:t>
            </a:r>
            <a:r>
              <a:rPr lang="zh-TW" altLang="en-US" dirty="0">
                <a:latin typeface="Times New Roman" pitchFamily="18" charset="0"/>
                <a:ea typeface="ＭＳ Ｐゴシック" pitchFamily="34" charset="-128"/>
              </a:rPr>
              <a:t>直接加進</a:t>
            </a:r>
            <a:r>
              <a:rPr lang="en-US" altLang="zh-TW" dirty="0">
                <a:latin typeface="Times New Roman" pitchFamily="18" charset="0"/>
                <a:ea typeface="ＭＳ Ｐゴシック" pitchFamily="34" charset="-128"/>
              </a:rPr>
              <a:t>waiting q  </a:t>
            </a:r>
            <a:r>
              <a:rPr lang="zh-TW" altLang="en-US" dirty="0">
                <a:latin typeface="Times New Roman" pitchFamily="18" charset="0"/>
                <a:ea typeface="ＭＳ Ｐゴシック" pitchFamily="34" charset="-128"/>
              </a:rPr>
              <a:t>很省</a:t>
            </a:r>
            <a:r>
              <a:rPr lang="en-US" altLang="zh-TW" dirty="0">
                <a:latin typeface="Times New Roman" pitchFamily="18" charset="0"/>
                <a:ea typeface="ＭＳ Ｐゴシック" pitchFamily="34" charset="-128"/>
              </a:rPr>
              <a:t>CPU</a:t>
            </a:r>
          </a:p>
          <a:p>
            <a:r>
              <a:rPr lang="en-US" altLang="zh-TW" dirty="0">
                <a:latin typeface="Times New Roman" pitchFamily="18" charset="0"/>
                <a:ea typeface="ＭＳ Ｐゴシック" pitchFamily="34" charset="-128"/>
              </a:rPr>
              <a:t>Value = 0  indicates semaphore is just occupied and no waiting process</a:t>
            </a:r>
          </a:p>
          <a:p>
            <a:r>
              <a:rPr lang="en-US" altLang="zh-TW" dirty="0">
                <a:latin typeface="Times New Roman" pitchFamily="18" charset="0"/>
                <a:ea typeface="ＭＳ Ｐゴシック" pitchFamily="34" charset="-128"/>
              </a:rPr>
              <a:t>Value &lt; 0  indicates the number of waiting processes</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12FE0A79-8F89-4F8B-9312-9951481994C4}" type="slidenum">
              <a:rPr lang="en-US" altLang="zh-TW" smtClean="0">
                <a:ea typeface="ＭＳ Ｐゴシック" pitchFamily="34" charset="-128"/>
              </a:rPr>
              <a:pPr/>
              <a:t>37</a:t>
            </a:fld>
            <a:endParaRPr lang="en-US" altLang="zh-TW">
              <a:ea typeface="ＭＳ Ｐゴシック" pitchFamily="34" charset="-128"/>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每個</a:t>
            </a:r>
            <a:r>
              <a:rPr lang="en-US" altLang="zh-TW" dirty="0">
                <a:latin typeface="Times New Roman" pitchFamily="18" charset="0"/>
                <a:ea typeface="ＭＳ Ｐゴシック" pitchFamily="34" charset="-128"/>
              </a:rPr>
              <a:t>proc</a:t>
            </a:r>
            <a:r>
              <a:rPr lang="zh-TW" altLang="en-US" dirty="0">
                <a:latin typeface="Times New Roman" pitchFamily="18" charset="0"/>
                <a:ea typeface="ＭＳ Ｐゴシック" pitchFamily="34" charset="-128"/>
              </a:rPr>
              <a:t>都有</a:t>
            </a:r>
            <a:r>
              <a:rPr lang="en-US" altLang="zh-TW" dirty="0">
                <a:latin typeface="Times New Roman" pitchFamily="18" charset="0"/>
                <a:ea typeface="ＭＳ Ｐゴシック" pitchFamily="34" charset="-128"/>
              </a:rPr>
              <a:t>control block</a:t>
            </a:r>
            <a:r>
              <a:rPr lang="zh-TW" altLang="en-US" dirty="0">
                <a:latin typeface="Times New Roman" pitchFamily="18" charset="0"/>
                <a:ea typeface="ＭＳ Ｐゴシック" pitchFamily="34" charset="-128"/>
              </a:rPr>
              <a:t> 紀錄</a:t>
            </a:r>
            <a:r>
              <a:rPr lang="en-US" altLang="zh-TW" dirty="0">
                <a:latin typeface="Times New Roman" pitchFamily="18" charset="0"/>
                <a:ea typeface="ＭＳ Ｐゴシック" pitchFamily="34" charset="-128"/>
              </a:rPr>
              <a:t>process name, memory,….,</a:t>
            </a:r>
            <a:r>
              <a:rPr lang="zh-TW" altLang="en-US" dirty="0">
                <a:latin typeface="Times New Roman" pitchFamily="18" charset="0"/>
                <a:ea typeface="ＭＳ Ｐゴシック" pitchFamily="34" charset="-128"/>
              </a:rPr>
              <a:t>在等哪個</a:t>
            </a:r>
            <a:r>
              <a:rPr lang="en-US" altLang="zh-TW" dirty="0">
                <a:latin typeface="Times New Roman" pitchFamily="18" charset="0"/>
                <a:ea typeface="ＭＳ Ｐゴシック" pitchFamily="34" charset="-128"/>
              </a:rPr>
              <a:t>semaphore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68B6FA15-C81F-4BD1-906C-03183D4E5F7A}" type="slidenum">
              <a:rPr lang="en-US" altLang="zh-TW" smtClean="0">
                <a:ea typeface="ＭＳ Ｐゴシック" pitchFamily="34" charset="-128"/>
              </a:rPr>
              <a:pPr/>
              <a:t>38</a:t>
            </a:fld>
            <a:endParaRPr lang="en-US" altLang="zh-TW">
              <a:ea typeface="ＭＳ Ｐゴシック" pitchFamily="34" charset="-128"/>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r>
              <a:rPr lang="en-US" altLang="zh-TW" dirty="0" err="1">
                <a:latin typeface="Times New Roman" pitchFamily="18" charset="0"/>
                <a:ea typeface="ＭＳ Ｐゴシック" pitchFamily="34" charset="-128"/>
              </a:rPr>
              <a:t>semaph</a:t>
            </a:r>
            <a:r>
              <a:rPr lang="zh-TW" altLang="en-US" dirty="0">
                <a:latin typeface="Times New Roman" pitchFamily="18" charset="0"/>
                <a:ea typeface="ＭＳ Ｐゴシック" pitchFamily="34" charset="-128"/>
              </a:rPr>
              <a:t>很好用  但可能產生</a:t>
            </a:r>
            <a:r>
              <a:rPr lang="en-US" altLang="zh-TW" dirty="0">
                <a:latin typeface="Times New Roman" pitchFamily="18" charset="0"/>
                <a:ea typeface="ＭＳ Ｐゴシック" pitchFamily="34" charset="-128"/>
              </a:rPr>
              <a:t>deadlock         0</a:t>
            </a:r>
            <a:r>
              <a:rPr lang="zh-TW" altLang="en-US" dirty="0">
                <a:latin typeface="Times New Roman" pitchFamily="18" charset="0"/>
                <a:ea typeface="ＭＳ Ｐゴシック" pitchFamily="34" charset="-128"/>
              </a:rPr>
              <a:t>拿</a:t>
            </a:r>
            <a:r>
              <a:rPr lang="en-US" altLang="zh-TW" dirty="0">
                <a:latin typeface="Times New Roman" pitchFamily="18" charset="0"/>
                <a:ea typeface="ＭＳ Ｐゴシック" pitchFamily="34" charset="-128"/>
              </a:rPr>
              <a:t>S</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 1</a:t>
            </a:r>
            <a:r>
              <a:rPr lang="zh-TW" altLang="en-US" dirty="0">
                <a:latin typeface="Times New Roman" pitchFamily="18" charset="0"/>
                <a:ea typeface="ＭＳ Ｐゴシック" pitchFamily="34" charset="-128"/>
              </a:rPr>
              <a:t>拿</a:t>
            </a:r>
            <a:r>
              <a:rPr lang="en-US" altLang="zh-TW" dirty="0">
                <a:latin typeface="Times New Roman" pitchFamily="18" charset="0"/>
                <a:ea typeface="ＭＳ Ｐゴシック" pitchFamily="34" charset="-128"/>
              </a:rPr>
              <a:t>Q  &gt;</a:t>
            </a:r>
            <a:r>
              <a:rPr lang="zh-TW" altLang="en-US" dirty="0">
                <a:latin typeface="Times New Roman" pitchFamily="18" charset="0"/>
                <a:ea typeface="ＭＳ Ｐゴシック" pitchFamily="34" charset="-128"/>
              </a:rPr>
              <a:t>  接著</a:t>
            </a:r>
            <a:r>
              <a:rPr lang="en-US" altLang="zh-TW" dirty="0">
                <a:latin typeface="Times New Roman" pitchFamily="18" charset="0"/>
                <a:ea typeface="ＭＳ Ｐゴシック" pitchFamily="34" charset="-128"/>
              </a:rPr>
              <a:t>0</a:t>
            </a:r>
            <a:r>
              <a:rPr lang="zh-TW" altLang="en-US" dirty="0">
                <a:latin typeface="Times New Roman" pitchFamily="18" charset="0"/>
                <a:ea typeface="ＭＳ Ｐゴシック" pitchFamily="34" charset="-128"/>
              </a:rPr>
              <a:t>要等</a:t>
            </a:r>
            <a:r>
              <a:rPr lang="en-US" altLang="zh-TW" dirty="0">
                <a:latin typeface="Times New Roman" pitchFamily="18" charset="0"/>
                <a:ea typeface="ＭＳ Ｐゴシック" pitchFamily="34" charset="-128"/>
              </a:rPr>
              <a:t>Q  1</a:t>
            </a:r>
            <a:r>
              <a:rPr lang="zh-TW" altLang="en-US" dirty="0">
                <a:latin typeface="Times New Roman" pitchFamily="18" charset="0"/>
                <a:ea typeface="ＭＳ Ｐゴシック" pitchFamily="34" charset="-128"/>
              </a:rPr>
              <a:t>要等</a:t>
            </a:r>
            <a:r>
              <a:rPr lang="en-US" altLang="zh-TW" dirty="0">
                <a:latin typeface="Times New Roman" pitchFamily="18" charset="0"/>
                <a:ea typeface="ＭＳ Ｐゴシック" pitchFamily="34" charset="-128"/>
              </a:rPr>
              <a:t>S</a:t>
            </a:r>
            <a:r>
              <a:rPr lang="zh-TW" altLang="en-US" dirty="0">
                <a:latin typeface="Times New Roman" pitchFamily="18" charset="0"/>
                <a:ea typeface="ＭＳ Ｐゴシック" pitchFamily="34" charset="-128"/>
              </a:rPr>
              <a:t>  就死結了</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E0AE4C01-0907-4F5B-9787-5A34FEDD896F}" type="slidenum">
              <a:rPr lang="en-US" altLang="zh-TW" smtClean="0">
                <a:ea typeface="ＭＳ Ｐゴシック" pitchFamily="34" charset="-128"/>
              </a:rPr>
              <a:pPr/>
              <a:t>39</a:t>
            </a:fld>
            <a:endParaRPr lang="en-US" altLang="zh-TW">
              <a:ea typeface="ＭＳ Ｐゴシック" pitchFamily="34" charset="-128"/>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ok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91090D0D-8A63-4198-9D6A-F652887516DD}" type="slidenum">
              <a:rPr lang="en-US" altLang="zh-TW" smtClean="0">
                <a:ea typeface="ＭＳ Ｐゴシック" pitchFamily="34" charset="-128"/>
              </a:rPr>
              <a:pPr/>
              <a:t>40</a:t>
            </a:fld>
            <a:endParaRPr lang="en-US" altLang="zh-TW">
              <a:ea typeface="ＭＳ Ｐゴシック" pitchFamily="34" charset="-128"/>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C7926119-E0F0-411F-A88E-6E70A2C343D5}" type="slidenum">
              <a:rPr lang="en-US" altLang="zh-TW" smtClean="0">
                <a:ea typeface="ＭＳ Ｐゴシック" pitchFamily="34" charset="-128"/>
              </a:rPr>
              <a:pPr/>
              <a:t>41</a:t>
            </a:fld>
            <a:endParaRPr lang="en-US" altLang="zh-TW">
              <a:ea typeface="ＭＳ Ｐゴシック" pitchFamily="34" charset="-128"/>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3421A674-76D2-40C7-AB78-D0F6E5688C06}" type="slidenum">
              <a:rPr lang="en-US" altLang="zh-TW" smtClean="0">
                <a:ea typeface="ＭＳ Ｐゴシック" pitchFamily="34" charset="-128"/>
              </a:rPr>
              <a:pPr/>
              <a:t>4</a:t>
            </a:fld>
            <a:endParaRPr lang="en-US" altLang="zh-TW">
              <a:ea typeface="ＭＳ Ｐゴシック" pitchFamily="34" charset="-128"/>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1-1</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0DB6C9FE-D2B5-4D14-9B90-AA2ACF36AF2A}" type="slidenum">
              <a:rPr lang="en-US" altLang="zh-TW" smtClean="0">
                <a:ea typeface="ＭＳ Ｐゴシック" pitchFamily="34" charset="-128"/>
              </a:rPr>
              <a:pPr/>
              <a:t>42</a:t>
            </a:fld>
            <a:endParaRPr lang="en-US" altLang="zh-TW">
              <a:ea typeface="ＭＳ Ｐゴシック" pitchFamily="34" charset="-128"/>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生產者丟東西進</a:t>
            </a:r>
            <a:r>
              <a:rPr lang="en-US" altLang="zh-TW" dirty="0">
                <a:latin typeface="Times New Roman" pitchFamily="18" charset="0"/>
                <a:ea typeface="ＭＳ Ｐゴシック" pitchFamily="34" charset="-128"/>
              </a:rPr>
              <a:t>buffer   </a:t>
            </a:r>
            <a:r>
              <a:rPr lang="zh-TW" altLang="en-US" dirty="0">
                <a:latin typeface="Times New Roman" pitchFamily="18" charset="0"/>
                <a:ea typeface="ＭＳ Ｐゴシック" pitchFamily="34" charset="-128"/>
              </a:rPr>
              <a:t>消費者從</a:t>
            </a:r>
            <a:r>
              <a:rPr lang="en-US" altLang="zh-TW" dirty="0">
                <a:latin typeface="Times New Roman" pitchFamily="18" charset="0"/>
                <a:ea typeface="ＭＳ Ｐゴシック" pitchFamily="34" charset="-128"/>
              </a:rPr>
              <a:t>buffer</a:t>
            </a:r>
            <a:r>
              <a:rPr lang="zh-TW" altLang="en-US" dirty="0">
                <a:latin typeface="Times New Roman" pitchFamily="18" charset="0"/>
                <a:ea typeface="ＭＳ Ｐゴシック" pitchFamily="34" charset="-128"/>
              </a:rPr>
              <a:t>拿東西  要怎麼做到</a:t>
            </a:r>
            <a:r>
              <a:rPr lang="en-US" altLang="zh-TW" dirty="0">
                <a:latin typeface="Times New Roman" pitchFamily="18" charset="0"/>
                <a:ea typeface="ＭＳ Ｐゴシック" pitchFamily="34" charset="-128"/>
              </a:rPr>
              <a:t>synchronize ex</a:t>
            </a:r>
            <a:r>
              <a:rPr lang="zh-TW" altLang="en-US" dirty="0">
                <a:latin typeface="Times New Roman" pitchFamily="18" charset="0"/>
                <a:ea typeface="ＭＳ Ｐゴシック" pitchFamily="34" charset="-128"/>
              </a:rPr>
              <a:t>一個寫另一個不能讀  一個讀另一個不能寫</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左邊生產者最多可以連續丟</a:t>
            </a:r>
            <a:r>
              <a:rPr lang="en-US" altLang="zh-TW" dirty="0">
                <a:latin typeface="Times New Roman" pitchFamily="18" charset="0"/>
                <a:ea typeface="ＭＳ Ｐゴシック" pitchFamily="34" charset="-128"/>
              </a:rPr>
              <a:t>N</a:t>
            </a:r>
            <a:r>
              <a:rPr lang="zh-TW" altLang="en-US" dirty="0">
                <a:latin typeface="Times New Roman" pitchFamily="18" charset="0"/>
                <a:ea typeface="ＭＳ Ｐゴシック" pitchFamily="34" charset="-128"/>
              </a:rPr>
              <a:t>個資料進</a:t>
            </a:r>
            <a:r>
              <a:rPr lang="en-US" altLang="zh-TW" dirty="0">
                <a:latin typeface="Times New Roman" pitchFamily="18" charset="0"/>
                <a:ea typeface="ＭＳ Ｐゴシック" pitchFamily="34" charset="-128"/>
              </a:rPr>
              <a:t>buffer  </a:t>
            </a:r>
            <a:r>
              <a:rPr lang="zh-TW" altLang="en-US" dirty="0">
                <a:latin typeface="Times New Roman" pitchFamily="18" charset="0"/>
                <a:ea typeface="ＭＳ Ｐゴシック" pitchFamily="34" charset="-128"/>
              </a:rPr>
              <a:t>因為</a:t>
            </a:r>
            <a:r>
              <a:rPr lang="en-US" altLang="zh-TW" dirty="0">
                <a:latin typeface="Times New Roman" pitchFamily="18" charset="0"/>
                <a:ea typeface="ＭＳ Ｐゴシック" pitchFamily="34" charset="-128"/>
              </a:rPr>
              <a:t>Empty=N  wait(N)     N</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&gt; 0</a:t>
            </a:r>
            <a:r>
              <a:rPr lang="zh-TW" altLang="en-US" dirty="0">
                <a:latin typeface="Times New Roman" pitchFamily="18" charset="0"/>
                <a:ea typeface="ＭＳ Ｐゴシック" pitchFamily="34" charset="-128"/>
              </a:rPr>
              <a:t> 都能直接通過往下執行       另放的時候不能拿  也就是要</a:t>
            </a:r>
            <a:r>
              <a:rPr lang="en-US" altLang="zh-TW" dirty="0">
                <a:latin typeface="Times New Roman" pitchFamily="18" charset="0"/>
                <a:ea typeface="ＭＳ Ｐゴシック" pitchFamily="34" charset="-128"/>
              </a:rPr>
              <a:t>mutual exclusion  </a:t>
            </a:r>
            <a:r>
              <a:rPr lang="zh-TW" altLang="en-US" dirty="0">
                <a:latin typeface="Times New Roman" pitchFamily="18" charset="0"/>
                <a:ea typeface="ＭＳ Ｐゴシック" pitchFamily="34" charset="-128"/>
              </a:rPr>
              <a:t>就用</a:t>
            </a:r>
            <a:r>
              <a:rPr lang="en-US" altLang="zh-TW" dirty="0">
                <a:latin typeface="Times New Roman" pitchFamily="18" charset="0"/>
                <a:ea typeface="ＭＳ Ｐゴシック" pitchFamily="34" charset="-128"/>
              </a:rPr>
              <a:t>wait mutex</a:t>
            </a:r>
            <a:r>
              <a:rPr lang="zh-TW" altLang="en-US" dirty="0">
                <a:latin typeface="Times New Roman" pitchFamily="18" charset="0"/>
                <a:ea typeface="ＭＳ Ｐゴシック" pitchFamily="34" charset="-128"/>
              </a:rPr>
              <a:t>做到</a:t>
            </a:r>
            <a:endParaRPr lang="en-US" altLang="zh-TW" dirty="0">
              <a:latin typeface="Times New Roman" pitchFamily="18" charset="0"/>
              <a:ea typeface="ＭＳ Ｐゴシック" pitchFamily="34" charset="-128"/>
            </a:endParaRPr>
          </a:p>
          <a:p>
            <a:r>
              <a:rPr lang="en-US" altLang="zh-TW" dirty="0">
                <a:latin typeface="Times New Roman" pitchFamily="18" charset="0"/>
                <a:ea typeface="ＭＳ Ｐゴシック" pitchFamily="34" charset="-128"/>
              </a:rPr>
              <a:t>Empty=N</a:t>
            </a:r>
            <a:r>
              <a:rPr lang="zh-TW" altLang="en-US" dirty="0">
                <a:latin typeface="Times New Roman" pitchFamily="18" charset="0"/>
                <a:ea typeface="ＭＳ Ｐゴシック" pitchFamily="34" charset="-128"/>
              </a:rPr>
              <a:t>如果先跑右邊  因為</a:t>
            </a:r>
            <a:r>
              <a:rPr lang="en-US" altLang="zh-TW" dirty="0">
                <a:latin typeface="Times New Roman" pitchFamily="18" charset="0"/>
                <a:ea typeface="ＭＳ Ｐゴシック" pitchFamily="34" charset="-128"/>
              </a:rPr>
              <a:t>full=0</a:t>
            </a:r>
            <a:r>
              <a:rPr lang="zh-TW" altLang="en-US" dirty="0">
                <a:latin typeface="Times New Roman" pitchFamily="18" charset="0"/>
                <a:ea typeface="ＭＳ Ｐゴシック" pitchFamily="34" charset="-128"/>
              </a:rPr>
              <a:t> 所以消費者會先停住 </a:t>
            </a:r>
            <a:r>
              <a:rPr lang="en-US" altLang="zh-TW" dirty="0">
                <a:latin typeface="Times New Roman" pitchFamily="18" charset="0"/>
                <a:ea typeface="ＭＳ Ｐゴシック" pitchFamily="34" charset="-128"/>
              </a:rPr>
              <a:t>&gt;</a:t>
            </a:r>
            <a:r>
              <a:rPr lang="zh-TW" altLang="en-US" dirty="0">
                <a:latin typeface="Times New Roman" pitchFamily="18" charset="0"/>
                <a:ea typeface="ＭＳ Ｐゴシック" pitchFamily="34" charset="-128"/>
              </a:rPr>
              <a:t> 正確</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另外</a:t>
            </a:r>
            <a:r>
              <a:rPr lang="en-US" altLang="zh-TW" dirty="0">
                <a:latin typeface="Times New Roman" pitchFamily="18" charset="0"/>
                <a:ea typeface="ＭＳ Ｐゴシック" pitchFamily="34" charset="-128"/>
              </a:rPr>
              <a:t>signal</a:t>
            </a:r>
            <a:r>
              <a:rPr lang="zh-TW" altLang="en-US" dirty="0">
                <a:latin typeface="Times New Roman" pitchFamily="18" charset="0"/>
                <a:ea typeface="ＭＳ Ｐゴシック" pitchFamily="34" charset="-128"/>
              </a:rPr>
              <a:t>是都是對相反的</a:t>
            </a:r>
            <a:r>
              <a:rPr lang="en-US" altLang="zh-TW" dirty="0" err="1">
                <a:latin typeface="Times New Roman" pitchFamily="18" charset="0"/>
                <a:ea typeface="ＭＳ Ｐゴシック" pitchFamily="34" charset="-128"/>
              </a:rPr>
              <a:t>Sema</a:t>
            </a:r>
            <a:r>
              <a:rPr lang="zh-TW" altLang="en-US" dirty="0">
                <a:latin typeface="Times New Roman" pitchFamily="18" charset="0"/>
                <a:ea typeface="ＭＳ Ｐゴシック" pitchFamily="34" charset="-128"/>
              </a:rPr>
              <a:t> 就剛好能達成要求   生產的加完就</a:t>
            </a:r>
            <a:r>
              <a:rPr lang="en-US" altLang="zh-TW" dirty="0">
                <a:latin typeface="Times New Roman" pitchFamily="18" charset="0"/>
                <a:ea typeface="ＭＳ Ｐゴシック" pitchFamily="34" charset="-128"/>
              </a:rPr>
              <a:t>full++</a:t>
            </a:r>
            <a:r>
              <a:rPr lang="zh-TW" altLang="en-US" dirty="0">
                <a:latin typeface="Times New Roman" pitchFamily="18" charset="0"/>
                <a:ea typeface="ＭＳ Ｐゴシック" pitchFamily="34" charset="-128"/>
              </a:rPr>
              <a:t>  這樣消費者</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full </a:t>
            </a:r>
            <a:r>
              <a:rPr lang="zh-TW" altLang="en-US" dirty="0">
                <a:latin typeface="Times New Roman" pitchFamily="18" charset="0"/>
                <a:ea typeface="ＭＳ Ｐゴシック" pitchFamily="34" charset="-128"/>
              </a:rPr>
              <a:t>就知道有東西可拿了  就先</a:t>
            </a:r>
            <a:r>
              <a:rPr lang="en-US" altLang="zh-TW" dirty="0">
                <a:latin typeface="Times New Roman" pitchFamily="18" charset="0"/>
                <a:ea typeface="ＭＳ Ｐゴシック" pitchFamily="34" charset="-128"/>
              </a:rPr>
              <a:t>full--  </a:t>
            </a:r>
            <a:r>
              <a:rPr lang="zh-TW" altLang="en-US" dirty="0">
                <a:latin typeface="Times New Roman" pitchFamily="18" charset="0"/>
                <a:ea typeface="ＭＳ Ｐゴシック" pitchFamily="34" charset="-128"/>
              </a:rPr>
              <a:t>再</a:t>
            </a:r>
            <a:r>
              <a:rPr lang="en-US" altLang="zh-TW" dirty="0">
                <a:latin typeface="Times New Roman" pitchFamily="18" charset="0"/>
                <a:ea typeface="ＭＳ Ｐゴシック" pitchFamily="34" charset="-128"/>
              </a:rPr>
              <a:t>empty++</a:t>
            </a:r>
            <a:r>
              <a:rPr lang="zh-TW" altLang="en-US" dirty="0">
                <a:latin typeface="Times New Roman" pitchFamily="18" charset="0"/>
                <a:ea typeface="ＭＳ Ｐゴシック" pitchFamily="34" charset="-128"/>
              </a:rPr>
              <a:t>  告訴生產者可再放</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writer reader</a:t>
            </a:r>
            <a:r>
              <a:rPr lang="zh-TW" altLang="en-US" dirty="0"/>
              <a:t>都</a:t>
            </a:r>
            <a:endParaRPr lang="en-US" dirty="0"/>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43</a:t>
            </a:fld>
            <a:endParaRPr lang="en-US" altLang="zh-TW"/>
          </a:p>
        </p:txBody>
      </p:sp>
    </p:spTree>
    <p:extLst>
      <p:ext uri="{BB962C8B-B14F-4D97-AF65-F5344CB8AC3E}">
        <p14:creationId xmlns:p14="http://schemas.microsoft.com/office/powerpoint/2010/main" val="6182975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t>
            </a:r>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44</a:t>
            </a:fld>
            <a:endParaRPr lang="en-US" altLang="zh-TW"/>
          </a:p>
        </p:txBody>
      </p:sp>
    </p:spTree>
    <p:extLst>
      <p:ext uri="{BB962C8B-B14F-4D97-AF65-F5344CB8AC3E}">
        <p14:creationId xmlns:p14="http://schemas.microsoft.com/office/powerpoint/2010/main" val="17211332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readcount</a:t>
            </a:r>
            <a:r>
              <a:rPr lang="en-US" dirty="0"/>
              <a:t>=0</a:t>
            </a:r>
            <a:r>
              <a:rPr lang="zh-TW" altLang="en-US" dirty="0"/>
              <a:t> </a:t>
            </a:r>
            <a:r>
              <a:rPr lang="en-US" altLang="zh-TW" dirty="0"/>
              <a:t>writer</a:t>
            </a:r>
            <a:r>
              <a:rPr lang="zh-TW" altLang="en-US" dirty="0"/>
              <a:t>才能進去        </a:t>
            </a:r>
            <a:r>
              <a:rPr lang="en-US" altLang="zh-TW" dirty="0" err="1"/>
              <a:t>wrt</a:t>
            </a:r>
            <a:r>
              <a:rPr lang="zh-TW" altLang="en-US" dirty="0"/>
              <a:t>第一個</a:t>
            </a:r>
            <a:r>
              <a:rPr lang="en-US" altLang="zh-TW" dirty="0"/>
              <a:t>reader</a:t>
            </a:r>
            <a:r>
              <a:rPr lang="zh-TW" altLang="en-US" dirty="0"/>
              <a:t>用的意思</a:t>
            </a:r>
            <a:r>
              <a:rPr lang="en-US" altLang="zh-TW" dirty="0"/>
              <a:t>:</a:t>
            </a:r>
            <a:r>
              <a:rPr lang="zh-TW" altLang="en-US" dirty="0"/>
              <a:t>有</a:t>
            </a:r>
            <a:r>
              <a:rPr lang="en-US" altLang="zh-TW" dirty="0"/>
              <a:t>writer</a:t>
            </a:r>
            <a:r>
              <a:rPr lang="zh-TW" altLang="en-US" dirty="0"/>
              <a:t>在</a:t>
            </a:r>
            <a:r>
              <a:rPr lang="en-US" altLang="zh-TW" dirty="0"/>
              <a:t>CS</a:t>
            </a:r>
            <a:r>
              <a:rPr lang="zh-TW" altLang="en-US" dirty="0"/>
              <a:t>  第一個</a:t>
            </a:r>
            <a:r>
              <a:rPr lang="en-US" altLang="zh-TW" dirty="0"/>
              <a:t>reader</a:t>
            </a:r>
            <a:r>
              <a:rPr lang="zh-TW" altLang="en-US" dirty="0"/>
              <a:t>就不能進去   一但第一個</a:t>
            </a:r>
            <a:r>
              <a:rPr lang="en-US" altLang="zh-TW" dirty="0"/>
              <a:t>reader</a:t>
            </a:r>
            <a:r>
              <a:rPr lang="zh-TW" altLang="en-US" dirty="0"/>
              <a:t>進去了   之後的</a:t>
            </a:r>
            <a:r>
              <a:rPr lang="en-US" altLang="zh-TW" dirty="0"/>
              <a:t>reader</a:t>
            </a:r>
            <a:r>
              <a:rPr lang="zh-TW" altLang="en-US" dirty="0"/>
              <a:t>就能一直進去</a:t>
            </a:r>
            <a:endParaRPr lang="en-US" altLang="zh-TW" dirty="0"/>
          </a:p>
          <a:p>
            <a:r>
              <a:rPr lang="en-US" altLang="zh-TW" dirty="0" err="1"/>
              <a:t>wrt</a:t>
            </a:r>
            <a:r>
              <a:rPr lang="zh-TW" altLang="en-US" dirty="0"/>
              <a:t>最後一個</a:t>
            </a:r>
            <a:r>
              <a:rPr lang="en-US" altLang="zh-TW" dirty="0"/>
              <a:t>reader</a:t>
            </a:r>
            <a:r>
              <a:rPr lang="zh-TW" altLang="en-US" dirty="0"/>
              <a:t>用的意思</a:t>
            </a:r>
            <a:r>
              <a:rPr lang="en-US" altLang="zh-TW" dirty="0"/>
              <a:t>:</a:t>
            </a:r>
            <a:r>
              <a:rPr lang="zh-TW" altLang="en-US" dirty="0"/>
              <a:t>   最後一個</a:t>
            </a:r>
            <a:r>
              <a:rPr lang="en-US" altLang="zh-TW" dirty="0"/>
              <a:t>reader</a:t>
            </a:r>
            <a:r>
              <a:rPr lang="zh-TW" altLang="en-US" dirty="0"/>
              <a:t>離開後  </a:t>
            </a:r>
            <a:r>
              <a:rPr lang="en-US" altLang="zh-TW" dirty="0"/>
              <a:t>writer</a:t>
            </a:r>
            <a:r>
              <a:rPr lang="zh-TW" altLang="en-US" dirty="0"/>
              <a:t>就能進去</a:t>
            </a:r>
            <a:endParaRPr lang="en-US" dirty="0"/>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45</a:t>
            </a:fld>
            <a:endParaRPr lang="en-US" altLang="zh-TW"/>
          </a:p>
        </p:txBody>
      </p:sp>
    </p:spTree>
    <p:extLst>
      <p:ext uri="{BB962C8B-B14F-4D97-AF65-F5344CB8AC3E}">
        <p14:creationId xmlns:p14="http://schemas.microsoft.com/office/powerpoint/2010/main" val="21486524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6-13 </a:t>
            </a:r>
            <a:r>
              <a:rPr lang="zh-TW" altLang="en-US" dirty="0"/>
              <a:t>尾  </a:t>
            </a:r>
            <a:r>
              <a:rPr lang="en-US" altLang="zh-TW" dirty="0"/>
              <a:t>6-14</a:t>
            </a:r>
            <a:r>
              <a:rPr lang="zh-TW" altLang="en-US" dirty="0"/>
              <a:t>頭</a:t>
            </a:r>
            <a:r>
              <a:rPr lang="en-US" dirty="0"/>
              <a:t>  CS</a:t>
            </a:r>
            <a:r>
              <a:rPr lang="zh-TW" altLang="en-US" dirty="0"/>
              <a:t>懂了  </a:t>
            </a:r>
            <a:r>
              <a:rPr lang="en-US" altLang="zh-TW" dirty="0" err="1"/>
              <a:t>Crit</a:t>
            </a:r>
            <a:r>
              <a:rPr lang="en-US" altLang="zh-TW" dirty="0"/>
              <a:t> Sec     mutex </a:t>
            </a:r>
            <a:r>
              <a:rPr lang="zh-TW" altLang="en-US" dirty="0"/>
              <a:t>保證</a:t>
            </a:r>
            <a:r>
              <a:rPr lang="en-US" altLang="zh-TW" dirty="0" err="1"/>
              <a:t>readcount</a:t>
            </a:r>
            <a:r>
              <a:rPr lang="zh-TW" altLang="en-US" dirty="0"/>
              <a:t>更新的時候互斥   有</a:t>
            </a:r>
            <a:r>
              <a:rPr lang="en-US" altLang="zh-TW" dirty="0"/>
              <a:t>reader</a:t>
            </a:r>
            <a:r>
              <a:rPr lang="zh-TW" altLang="en-US" dirty="0"/>
              <a:t>進</a:t>
            </a:r>
            <a:r>
              <a:rPr lang="en-US" altLang="zh-TW" dirty="0"/>
              <a:t>CS</a:t>
            </a:r>
            <a:r>
              <a:rPr lang="zh-TW" altLang="en-US" dirty="0"/>
              <a:t>時</a:t>
            </a:r>
            <a:r>
              <a:rPr lang="en-US" altLang="zh-TW" dirty="0" err="1"/>
              <a:t>readCount</a:t>
            </a:r>
            <a:r>
              <a:rPr lang="en-US" altLang="zh-TW" dirty="0"/>
              <a:t>++  </a:t>
            </a:r>
            <a:r>
              <a:rPr lang="zh-TW" altLang="en-US" dirty="0"/>
              <a:t> 所以</a:t>
            </a:r>
            <a:r>
              <a:rPr lang="en-US" altLang="zh-TW" dirty="0" err="1"/>
              <a:t>readCou</a:t>
            </a:r>
            <a:r>
              <a:rPr lang="zh-TW" altLang="en-US" dirty="0"/>
              <a:t>算是</a:t>
            </a:r>
            <a:r>
              <a:rPr lang="en-US" altLang="zh-TW" dirty="0"/>
              <a:t>reader</a:t>
            </a:r>
            <a:r>
              <a:rPr lang="zh-TW" altLang="en-US" dirty="0"/>
              <a:t>間的</a:t>
            </a:r>
            <a:r>
              <a:rPr lang="en-US" altLang="zh-TW" dirty="0" err="1"/>
              <a:t>shareData</a:t>
            </a:r>
            <a:r>
              <a:rPr lang="zh-TW" altLang="en-US" dirty="0"/>
              <a:t> </a:t>
            </a:r>
            <a:r>
              <a:rPr lang="en-US" altLang="zh-TW" dirty="0"/>
              <a:t>   </a:t>
            </a:r>
            <a:r>
              <a:rPr lang="zh-TW" altLang="en-US" dirty="0"/>
              <a:t>要了解程式  就要自己把各種</a:t>
            </a:r>
            <a:r>
              <a:rPr lang="en-US" altLang="zh-TW" dirty="0"/>
              <a:t>combination</a:t>
            </a:r>
            <a:r>
              <a:rPr lang="zh-TW" altLang="en-US" dirty="0"/>
              <a:t>都跑一遍 最簡單例如說</a:t>
            </a:r>
            <a:r>
              <a:rPr lang="en-US" altLang="zh-TW" dirty="0"/>
              <a:t>reader</a:t>
            </a:r>
            <a:r>
              <a:rPr lang="zh-TW" altLang="en-US" dirty="0"/>
              <a:t>先跑會怎麼走  還有如果</a:t>
            </a:r>
            <a:r>
              <a:rPr lang="en-US" altLang="zh-TW" dirty="0"/>
              <a:t>writer</a:t>
            </a:r>
            <a:r>
              <a:rPr lang="zh-TW" altLang="en-US" dirty="0"/>
              <a:t>先跑會發生什麼  看看是否能滿足      若右</a:t>
            </a:r>
            <a:r>
              <a:rPr lang="en-US" altLang="zh-TW" dirty="0"/>
              <a:t>w</a:t>
            </a:r>
            <a:r>
              <a:rPr lang="zh-TW" altLang="en-US" dirty="0"/>
              <a:t>先 會先通過  第二個之後的</a:t>
            </a:r>
            <a:r>
              <a:rPr lang="en-US" altLang="zh-TW" dirty="0"/>
              <a:t>w</a:t>
            </a:r>
            <a:r>
              <a:rPr lang="zh-TW" altLang="en-US" dirty="0"/>
              <a:t>進來要等     左第一個</a:t>
            </a:r>
            <a:r>
              <a:rPr lang="en-US" altLang="zh-TW" dirty="0"/>
              <a:t>r</a:t>
            </a:r>
            <a:r>
              <a:rPr lang="zh-TW" altLang="en-US" dirty="0"/>
              <a:t>通過</a:t>
            </a:r>
            <a:r>
              <a:rPr lang="en-US" altLang="zh-TW" dirty="0"/>
              <a:t>mutex</a:t>
            </a:r>
            <a:r>
              <a:rPr lang="zh-TW" altLang="en-US" dirty="0"/>
              <a:t> 卡在</a:t>
            </a:r>
            <a:r>
              <a:rPr lang="en-US" altLang="zh-TW" dirty="0" err="1"/>
              <a:t>wrt</a:t>
            </a:r>
            <a:r>
              <a:rPr lang="en-US" altLang="zh-TW" dirty="0"/>
              <a:t>  </a:t>
            </a:r>
            <a:r>
              <a:rPr lang="zh-TW" altLang="en-US" dirty="0"/>
              <a:t>後面的</a:t>
            </a:r>
            <a:r>
              <a:rPr lang="en-US" altLang="zh-TW" dirty="0"/>
              <a:t>r</a:t>
            </a:r>
            <a:endParaRPr lang="en-US" dirty="0"/>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46</a:t>
            </a:fld>
            <a:endParaRPr lang="en-US" altLang="zh-TW"/>
          </a:p>
        </p:txBody>
      </p:sp>
    </p:spTree>
    <p:extLst>
      <p:ext uri="{BB962C8B-B14F-4D97-AF65-F5344CB8AC3E}">
        <p14:creationId xmlns:p14="http://schemas.microsoft.com/office/powerpoint/2010/main" val="41641000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右</a:t>
            </a:r>
            <a:r>
              <a:rPr lang="en-US" dirty="0"/>
              <a:t>w</a:t>
            </a:r>
            <a:r>
              <a:rPr lang="zh-TW" altLang="en-US" dirty="0"/>
              <a:t>離開  右有</a:t>
            </a:r>
            <a:r>
              <a:rPr lang="en-US" altLang="zh-TW" dirty="0"/>
              <a:t>3w</a:t>
            </a:r>
            <a:r>
              <a:rPr lang="zh-TW" altLang="en-US" dirty="0"/>
              <a:t>等  左有</a:t>
            </a:r>
            <a:r>
              <a:rPr lang="en-US" altLang="zh-TW" dirty="0"/>
              <a:t>4r</a:t>
            </a:r>
            <a:r>
              <a:rPr lang="zh-TW" altLang="en-US" dirty="0"/>
              <a:t>等  誰先進入  就是</a:t>
            </a:r>
            <a:r>
              <a:rPr lang="en-US" altLang="zh-TW" dirty="0"/>
              <a:t>OS</a:t>
            </a:r>
            <a:r>
              <a:rPr lang="zh-TW" altLang="en-US" dirty="0"/>
              <a:t>排的  看</a:t>
            </a:r>
            <a:r>
              <a:rPr lang="en-US" altLang="zh-TW" dirty="0"/>
              <a:t>CPU</a:t>
            </a:r>
            <a:r>
              <a:rPr lang="zh-TW" altLang="en-US" dirty="0"/>
              <a:t>先給誰  如果</a:t>
            </a:r>
            <a:r>
              <a:rPr lang="en-US" altLang="zh-TW" dirty="0"/>
              <a:t>r</a:t>
            </a:r>
            <a:r>
              <a:rPr lang="zh-TW" altLang="en-US" dirty="0"/>
              <a:t>先    若下個</a:t>
            </a:r>
            <a:r>
              <a:rPr lang="en-US" altLang="zh-TW" dirty="0"/>
              <a:t>w</a:t>
            </a:r>
            <a:r>
              <a:rPr lang="zh-TW" altLang="en-US" dirty="0"/>
              <a:t>先  </a:t>
            </a:r>
            <a:r>
              <a:rPr lang="en-US" altLang="zh-TW" dirty="0"/>
              <a:t>r</a:t>
            </a:r>
            <a:r>
              <a:rPr lang="zh-TW" altLang="en-US" dirty="0"/>
              <a:t>就都等   </a:t>
            </a:r>
            <a:r>
              <a:rPr lang="en-US" altLang="zh-TW" dirty="0"/>
              <a:t>w</a:t>
            </a:r>
            <a:r>
              <a:rPr lang="zh-TW" altLang="en-US" dirty="0"/>
              <a:t>結束  如果下個換</a:t>
            </a:r>
            <a:r>
              <a:rPr lang="en-US" altLang="zh-TW" dirty="0"/>
              <a:t>r   </a:t>
            </a:r>
            <a:r>
              <a:rPr lang="en-US" altLang="zh-TW" dirty="0" err="1"/>
              <a:t>r</a:t>
            </a:r>
            <a:r>
              <a:rPr lang="zh-TW" altLang="en-US" dirty="0"/>
              <a:t>會鎖</a:t>
            </a:r>
            <a:r>
              <a:rPr lang="en-US" altLang="zh-TW" dirty="0" err="1"/>
              <a:t>wrt</a:t>
            </a:r>
            <a:r>
              <a:rPr lang="zh-TW" altLang="en-US" dirty="0"/>
              <a:t>阻止之後的</a:t>
            </a:r>
            <a:r>
              <a:rPr lang="en-US" altLang="zh-TW" dirty="0"/>
              <a:t>w </a:t>
            </a:r>
            <a:r>
              <a:rPr lang="zh-TW" altLang="en-US" dirty="0"/>
              <a:t>然後</a:t>
            </a:r>
            <a:r>
              <a:rPr lang="en-US" altLang="zh-TW" dirty="0"/>
              <a:t>signal</a:t>
            </a:r>
            <a:r>
              <a:rPr lang="zh-TW" altLang="en-US" dirty="0"/>
              <a:t>打開</a:t>
            </a:r>
            <a:r>
              <a:rPr lang="en-US" altLang="zh-TW" dirty="0"/>
              <a:t>mutex  </a:t>
            </a:r>
            <a:r>
              <a:rPr lang="zh-TW" altLang="en-US" dirty="0"/>
              <a:t>下個</a:t>
            </a:r>
            <a:r>
              <a:rPr lang="en-US" altLang="zh-TW" dirty="0"/>
              <a:t>r</a:t>
            </a:r>
            <a:r>
              <a:rPr lang="zh-TW" altLang="en-US" dirty="0"/>
              <a:t>再進來  </a:t>
            </a:r>
            <a:r>
              <a:rPr lang="en-US" altLang="zh-TW" dirty="0" err="1"/>
              <a:t>readcou</a:t>
            </a:r>
            <a:r>
              <a:rPr lang="zh-TW" altLang="en-US" dirty="0"/>
              <a:t> </a:t>
            </a:r>
            <a:r>
              <a:rPr lang="en-US" altLang="zh-TW" dirty="0"/>
              <a:t>&gt;1</a:t>
            </a:r>
            <a:r>
              <a:rPr lang="zh-TW" altLang="en-US" dirty="0"/>
              <a:t>了  </a:t>
            </a:r>
            <a:r>
              <a:rPr lang="en-US" altLang="zh-TW" dirty="0"/>
              <a:t>r</a:t>
            </a:r>
            <a:r>
              <a:rPr lang="zh-TW" altLang="en-US" dirty="0"/>
              <a:t>就會一直進來一直開</a:t>
            </a:r>
            <a:r>
              <a:rPr lang="en-US" altLang="zh-TW" dirty="0"/>
              <a:t>mutex    (</a:t>
            </a:r>
            <a:r>
              <a:rPr lang="zh-TW" altLang="en-US" dirty="0"/>
              <a:t>可看出符合有</a:t>
            </a:r>
            <a:r>
              <a:rPr lang="en-US" altLang="zh-TW" dirty="0"/>
              <a:t>w</a:t>
            </a:r>
            <a:r>
              <a:rPr lang="zh-TW" altLang="en-US" dirty="0"/>
              <a:t>在等 </a:t>
            </a:r>
            <a:r>
              <a:rPr lang="en-US" altLang="zh-TW" dirty="0"/>
              <a:t>r</a:t>
            </a:r>
            <a:r>
              <a:rPr lang="zh-TW" altLang="en-US" dirty="0"/>
              <a:t>還是可一直進來   </a:t>
            </a:r>
            <a:r>
              <a:rPr lang="en-US" altLang="zh-TW" dirty="0"/>
              <a:t>r</a:t>
            </a:r>
            <a:r>
              <a:rPr lang="zh-TW" altLang="en-US" dirty="0"/>
              <a:t>清空</a:t>
            </a:r>
            <a:r>
              <a:rPr lang="en-US" altLang="zh-TW" dirty="0"/>
              <a:t>w</a:t>
            </a:r>
            <a:r>
              <a:rPr lang="zh-TW" altLang="en-US" dirty="0"/>
              <a:t>才能進來</a:t>
            </a:r>
            <a:r>
              <a:rPr lang="en-US" altLang="zh-TW" dirty="0"/>
              <a:t>)</a:t>
            </a:r>
            <a:r>
              <a:rPr lang="zh-TW" altLang="en-US" dirty="0"/>
              <a:t>   </a:t>
            </a:r>
            <a:r>
              <a:rPr lang="en-US" altLang="zh-TW" dirty="0"/>
              <a:t>r</a:t>
            </a:r>
            <a:r>
              <a:rPr lang="zh-TW" altLang="en-US" dirty="0"/>
              <a:t>一直跑完結束 到</a:t>
            </a:r>
            <a:r>
              <a:rPr lang="en-US" altLang="zh-TW" dirty="0" err="1"/>
              <a:t>recordCou</a:t>
            </a:r>
            <a:r>
              <a:rPr lang="en-US" altLang="zh-TW" dirty="0"/>
              <a:t> ==0</a:t>
            </a:r>
            <a:r>
              <a:rPr lang="zh-TW" altLang="en-US" dirty="0"/>
              <a:t>  就解開</a:t>
            </a:r>
            <a:r>
              <a:rPr lang="en-US" altLang="zh-TW" dirty="0" err="1"/>
              <a:t>wrt</a:t>
            </a:r>
            <a:r>
              <a:rPr lang="en-US" altLang="zh-TW" dirty="0"/>
              <a:t>  </a:t>
            </a:r>
            <a:r>
              <a:rPr lang="zh-TW" altLang="en-US" dirty="0"/>
              <a:t>讓</a:t>
            </a:r>
            <a:r>
              <a:rPr lang="en-US" altLang="zh-TW" dirty="0"/>
              <a:t>w</a:t>
            </a:r>
            <a:r>
              <a:rPr lang="zh-TW" altLang="en-US" dirty="0"/>
              <a:t>可進來    前面說的等待中的</a:t>
            </a:r>
            <a:r>
              <a:rPr lang="en-US" altLang="zh-TW" dirty="0"/>
              <a:t>r w </a:t>
            </a:r>
            <a:r>
              <a:rPr lang="zh-TW" altLang="en-US" dirty="0"/>
              <a:t>都是在</a:t>
            </a:r>
            <a:r>
              <a:rPr lang="en-US" altLang="zh-TW" dirty="0"/>
              <a:t>ready Q</a:t>
            </a:r>
            <a:r>
              <a:rPr lang="zh-TW" altLang="en-US" dirty="0"/>
              <a:t>裡面等</a:t>
            </a:r>
            <a:endParaRPr lang="en-US" dirty="0"/>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47</a:t>
            </a:fld>
            <a:endParaRPr lang="en-US" altLang="zh-TW"/>
          </a:p>
        </p:txBody>
      </p:sp>
    </p:spTree>
    <p:extLst>
      <p:ext uri="{BB962C8B-B14F-4D97-AF65-F5344CB8AC3E}">
        <p14:creationId xmlns:p14="http://schemas.microsoft.com/office/powerpoint/2010/main" val="11962927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A9373E33-8280-4379-87ED-073B39248EF9}" type="slidenum">
              <a:rPr lang="en-US" altLang="zh-TW" smtClean="0">
                <a:ea typeface="ＭＳ Ｐゴシック" pitchFamily="34" charset="-128"/>
              </a:rPr>
              <a:pPr/>
              <a:t>48</a:t>
            </a:fld>
            <a:endParaRPr lang="en-US" altLang="zh-TW">
              <a:ea typeface="ＭＳ Ｐゴシック" pitchFamily="34" charset="-128"/>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6-16  </a:t>
            </a:r>
            <a:r>
              <a:rPr lang="zh-TW" altLang="en-US" dirty="0">
                <a:latin typeface="Times New Roman" pitchFamily="18" charset="0"/>
                <a:ea typeface="ＭＳ Ｐゴシック" pitchFamily="34" charset="-128"/>
              </a:rPr>
              <a:t>好像兩個人中間故意只放一根筷子</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影片</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對</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   比較好探討</a:t>
            </a:r>
            <a:r>
              <a:rPr lang="en-US" altLang="zh-TW" dirty="0">
                <a:latin typeface="Times New Roman" pitchFamily="18" charset="0"/>
                <a:ea typeface="ＭＳ Ｐゴシック" pitchFamily="34" charset="-128"/>
              </a:rPr>
              <a:t>deadlock</a:t>
            </a:r>
            <a:r>
              <a:rPr lang="zh-TW" altLang="en-US" dirty="0">
                <a:latin typeface="Times New Roman" pitchFamily="18" charset="0"/>
                <a:ea typeface="ＭＳ Ｐゴシック" pitchFamily="34" charset="-128"/>
              </a:rPr>
              <a:t>         筷子就是</a:t>
            </a:r>
            <a:r>
              <a:rPr lang="en-US" altLang="zh-TW" dirty="0" err="1">
                <a:latin typeface="Times New Roman" pitchFamily="18" charset="0"/>
                <a:ea typeface="ＭＳ Ｐゴシック" pitchFamily="34" charset="-128"/>
              </a:rPr>
              <a:t>semap</a:t>
            </a:r>
            <a:r>
              <a:rPr lang="en-US" altLang="zh-TW" dirty="0">
                <a:latin typeface="Times New Roman" pitchFamily="18" charset="0"/>
                <a:ea typeface="ＭＳ Ｐゴシック" pitchFamily="34" charset="-128"/>
              </a:rPr>
              <a:t>, </a:t>
            </a:r>
            <a:r>
              <a:rPr lang="en-US" altLang="zh-TW" dirty="0" err="1">
                <a:latin typeface="Times New Roman" pitchFamily="18" charset="0"/>
                <a:ea typeface="ＭＳ Ｐゴシック" pitchFamily="34" charset="-128"/>
              </a:rPr>
              <a:t>init</a:t>
            </a:r>
            <a:r>
              <a:rPr lang="zh-TW" altLang="en-US" dirty="0">
                <a:latin typeface="Times New Roman" pitchFamily="18" charset="0"/>
                <a:ea typeface="ＭＳ Ｐゴシック" pitchFamily="34" charset="-128"/>
              </a:rPr>
              <a:t>為</a:t>
            </a:r>
            <a:r>
              <a:rPr lang="en-US" altLang="zh-TW" dirty="0">
                <a:latin typeface="Times New Roman" pitchFamily="18" charset="0"/>
                <a:ea typeface="ＭＳ Ｐゴシック" pitchFamily="34" charset="-128"/>
              </a:rPr>
              <a:t>1  </a:t>
            </a:r>
            <a:r>
              <a:rPr lang="zh-TW" altLang="en-US" dirty="0">
                <a:latin typeface="Times New Roman" pitchFamily="18" charset="0"/>
                <a:ea typeface="ＭＳ Ｐゴシック" pitchFamily="34" charset="-128"/>
              </a:rPr>
              <a:t>同時只能一個程式</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哲學家</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使用 其他程式就不能拿    哲要吃飯就要左右都拿到</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編號每根筷子</a:t>
            </a:r>
            <a:r>
              <a:rPr lang="en-US" altLang="zh-TW" dirty="0">
                <a:latin typeface="Times New Roman" pitchFamily="18" charset="0"/>
                <a:ea typeface="ＭＳ Ｐゴシック" pitchFamily="34" charset="-128"/>
              </a:rPr>
              <a:t>0-4</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80804C69-E912-4F53-BA78-DA7CF24593FD}" type="slidenum">
              <a:rPr lang="en-US" altLang="zh-TW" smtClean="0">
                <a:ea typeface="ＭＳ Ｐゴシック" pitchFamily="34" charset="-128"/>
              </a:rPr>
              <a:pPr/>
              <a:t>49</a:t>
            </a:fld>
            <a:endParaRPr lang="en-US" altLang="zh-TW">
              <a:ea typeface="ＭＳ Ｐゴシック" pitchFamily="34" charset="-128"/>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這邊還是沒看很懂  怎麼拿一根  再往右拿一根  馬上就</a:t>
            </a:r>
            <a:r>
              <a:rPr lang="en-US" altLang="zh-TW" dirty="0">
                <a:latin typeface="Times New Roman" pitchFamily="18" charset="0"/>
                <a:ea typeface="ＭＳ Ｐゴシック" pitchFamily="34" charset="-128"/>
              </a:rPr>
              <a:t>Deadlock  </a:t>
            </a:r>
            <a:r>
              <a:rPr lang="zh-TW" altLang="en-US" dirty="0">
                <a:latin typeface="Times New Roman" pitchFamily="18" charset="0"/>
                <a:ea typeface="ＭＳ Ｐゴシック" pitchFamily="34" charset="-128"/>
              </a:rPr>
              <a:t>  再看一下好了    </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看左右在不在   任一不在</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一定是隔壁摨走的</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就等待  都在就通過</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拿筷子起來</a:t>
            </a:r>
            <a:r>
              <a:rPr lang="en-US" altLang="zh-TW" dirty="0">
                <a:latin typeface="Times New Roman" pitchFamily="18" charset="0"/>
                <a:ea typeface="ＭＳ Ｐゴシック" pitchFamily="34" charset="-128"/>
              </a:rPr>
              <a:t>     </a:t>
            </a:r>
            <a:r>
              <a:rPr lang="en-US" altLang="zh-TW" dirty="0" err="1">
                <a:latin typeface="Times New Roman" pitchFamily="18" charset="0"/>
                <a:ea typeface="ＭＳ Ｐゴシック" pitchFamily="34" charset="-128"/>
              </a:rPr>
              <a:t>sugnal</a:t>
            </a:r>
            <a:r>
              <a:rPr lang="zh-TW" altLang="en-US" dirty="0">
                <a:latin typeface="Times New Roman" pitchFamily="18" charset="0"/>
                <a:ea typeface="ＭＳ Ｐゴシック" pitchFamily="34" charset="-128"/>
              </a:rPr>
              <a:t>就放筷子回去   值變</a:t>
            </a:r>
            <a:r>
              <a:rPr lang="en-US" altLang="zh-TW" dirty="0">
                <a:latin typeface="Times New Roman" pitchFamily="18" charset="0"/>
                <a:ea typeface="ＭＳ Ｐゴシック" pitchFamily="34" charset="-128"/>
              </a:rPr>
              <a:t>1         </a:t>
            </a:r>
            <a:r>
              <a:rPr lang="zh-TW" altLang="en-US" dirty="0">
                <a:latin typeface="Times New Roman" pitchFamily="18" charset="0"/>
                <a:ea typeface="ＭＳ Ｐゴシック" pitchFamily="34" charset="-128"/>
              </a:rPr>
              <a:t> 這樣寫看起來沒問題  但是如果全部人同時</a:t>
            </a:r>
            <a:r>
              <a:rPr lang="en-US" altLang="zh-TW" dirty="0">
                <a:latin typeface="Times New Roman" pitchFamily="18" charset="0"/>
                <a:ea typeface="ＭＳ Ｐゴシック" pitchFamily="34" charset="-128"/>
              </a:rPr>
              <a:t>(CPU</a:t>
            </a:r>
            <a:r>
              <a:rPr lang="zh-TW" altLang="en-US" dirty="0">
                <a:latin typeface="Times New Roman" pitchFamily="18" charset="0"/>
                <a:ea typeface="ＭＳ Ｐゴシック" pitchFamily="34" charset="-128"/>
              </a:rPr>
              <a:t>輪流全部人都執行第一個</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拿起左邊的     那就</a:t>
            </a:r>
            <a:r>
              <a:rPr lang="en-US" altLang="zh-TW" dirty="0">
                <a:latin typeface="Times New Roman" pitchFamily="18" charset="0"/>
                <a:ea typeface="ＭＳ Ｐゴシック" pitchFamily="34" charset="-128"/>
              </a:rPr>
              <a:t>deadlock</a:t>
            </a:r>
            <a:r>
              <a:rPr lang="zh-TW" altLang="en-US" dirty="0">
                <a:latin typeface="Times New Roman" pitchFamily="18" charset="0"/>
                <a:ea typeface="ＭＳ Ｐゴシック" pitchFamily="34" charset="-128"/>
              </a:rPr>
              <a:t>了  這就是</a:t>
            </a:r>
            <a:r>
              <a:rPr lang="en-US" altLang="zh-TW" dirty="0">
                <a:latin typeface="Times New Roman" pitchFamily="18" charset="0"/>
                <a:ea typeface="ＭＳ Ｐゴシック" pitchFamily="34" charset="-128"/>
              </a:rPr>
              <a:t>race condition</a:t>
            </a:r>
            <a:r>
              <a:rPr lang="zh-TW" altLang="en-US" dirty="0">
                <a:latin typeface="Times New Roman" pitchFamily="18" charset="0"/>
                <a:ea typeface="ＭＳ Ｐゴシック" pitchFamily="34" charset="-128"/>
              </a:rPr>
              <a:t>結果就會全部都餓死</a:t>
            </a:r>
            <a:endParaRPr lang="en-US" altLang="zh-TW" dirty="0">
              <a:latin typeface="Times New Roman" pitchFamily="18" charset="0"/>
              <a:ea typeface="ＭＳ Ｐゴシック" pitchFamily="34" charset="-128"/>
            </a:endParaRPr>
          </a:p>
          <a:p>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t>
            </a:r>
            <a:r>
              <a:rPr lang="zh-TW" altLang="en-US" dirty="0"/>
              <a:t>   </a:t>
            </a:r>
            <a:r>
              <a:rPr lang="en-US" altLang="zh-TW" dirty="0"/>
              <a:t>6-16</a:t>
            </a:r>
            <a:endParaRPr lang="en-US" dirty="0"/>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51</a:t>
            </a:fld>
            <a:endParaRPr lang="en-US" altLang="zh-TW"/>
          </a:p>
        </p:txBody>
      </p:sp>
    </p:spTree>
    <p:extLst>
      <p:ext uri="{BB962C8B-B14F-4D97-AF65-F5344CB8AC3E}">
        <p14:creationId xmlns:p14="http://schemas.microsoft.com/office/powerpoint/2010/main" val="2980828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0760B459-5D6A-44AD-B86A-8653D2796EC1}" type="slidenum">
              <a:rPr lang="en-US" altLang="zh-TW" smtClean="0">
                <a:ea typeface="ＭＳ Ｐゴシック" pitchFamily="34" charset="-128"/>
              </a:rPr>
              <a:pPr/>
              <a:t>52</a:t>
            </a:fld>
            <a:endParaRPr lang="en-US" altLang="zh-TW">
              <a:ea typeface="ＭＳ Ｐゴシック" pitchFamily="34" charset="-128"/>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應是先</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再</a:t>
            </a:r>
            <a:r>
              <a:rPr lang="en-US" altLang="zh-TW" dirty="0">
                <a:latin typeface="Times New Roman" pitchFamily="18" charset="0"/>
                <a:ea typeface="ＭＳ Ｐゴシック" pitchFamily="34" charset="-128"/>
              </a:rPr>
              <a:t>signal      </a:t>
            </a:r>
            <a:r>
              <a:rPr lang="zh-TW" altLang="en-US" dirty="0">
                <a:latin typeface="Times New Roman" pitchFamily="18" charset="0"/>
                <a:ea typeface="ＭＳ Ｐゴシック" pitchFamily="34" charset="-128"/>
              </a:rPr>
              <a:t>看當時情況而定   前面也有</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雙方互相</a:t>
            </a:r>
            <a:r>
              <a:rPr lang="en-US" altLang="zh-TW" dirty="0">
                <a:latin typeface="Times New Roman" pitchFamily="18" charset="0"/>
                <a:ea typeface="ＭＳ Ｐゴシック" pitchFamily="34" charset="-128"/>
              </a:rPr>
              <a:t>signal</a:t>
            </a:r>
            <a:r>
              <a:rPr lang="zh-TW" altLang="en-US" dirty="0">
                <a:latin typeface="Times New Roman" pitchFamily="18" charset="0"/>
                <a:ea typeface="ＭＳ Ｐゴシック" pitchFamily="34" charset="-128"/>
              </a:rPr>
              <a:t>另一個 </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自己的</a:t>
            </a:r>
            <a:r>
              <a:rPr lang="en-US" altLang="zh-TW" dirty="0">
                <a:latin typeface="Times New Roman" pitchFamily="18" charset="0"/>
                <a:ea typeface="ＭＳ Ｐゴシック" pitchFamily="34" charset="-128"/>
              </a:rPr>
              <a:t>  (6-16</a:t>
            </a:r>
            <a:r>
              <a:rPr lang="zh-TW" altLang="en-US" dirty="0">
                <a:latin typeface="Times New Roman" pitchFamily="18" charset="0"/>
                <a:ea typeface="ＭＳ Ｐゴシック" pitchFamily="34" charset="-128"/>
              </a:rPr>
              <a:t>尾</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01042FDA-1E1D-4542-9D81-38DA30B3F49E}" type="slidenum">
              <a:rPr lang="en-US" altLang="zh-TW" smtClean="0">
                <a:ea typeface="ＭＳ Ｐゴシック" pitchFamily="34" charset="-128"/>
              </a:rPr>
              <a:pPr/>
              <a:t>5</a:t>
            </a:fld>
            <a:endParaRPr lang="en-US" altLang="zh-TW">
              <a:ea typeface="ＭＳ Ｐゴシック" pitchFamily="34" charset="-128"/>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in </a:t>
            </a:r>
            <a:r>
              <a:rPr lang="zh-TW" altLang="en-US" dirty="0">
                <a:latin typeface="Times New Roman" pitchFamily="18" charset="0"/>
                <a:ea typeface="ＭＳ Ｐゴシック" pitchFamily="34" charset="-128"/>
              </a:rPr>
              <a:t>放進去的位置  </a:t>
            </a:r>
            <a:r>
              <a:rPr lang="en-US" altLang="zh-TW" dirty="0">
                <a:latin typeface="Times New Roman" pitchFamily="18" charset="0"/>
                <a:ea typeface="ＭＳ Ｐゴシック" pitchFamily="34" charset="-128"/>
              </a:rPr>
              <a:t>out</a:t>
            </a:r>
            <a:r>
              <a:rPr lang="zh-TW" altLang="en-US" dirty="0">
                <a:latin typeface="Times New Roman" pitchFamily="18" charset="0"/>
                <a:ea typeface="ＭＳ Ｐゴシック" pitchFamily="34" charset="-128"/>
              </a:rPr>
              <a:t>拿出的位置      這張就</a:t>
            </a:r>
            <a:r>
              <a:rPr lang="en-US" altLang="zh-TW" dirty="0">
                <a:latin typeface="Times New Roman" pitchFamily="18" charset="0"/>
                <a:ea typeface="ＭＳ Ｐゴシック" pitchFamily="34" charset="-128"/>
              </a:rPr>
              <a:t>add data to buffer    in+1   count</a:t>
            </a:r>
            <a:r>
              <a:rPr lang="zh-TW" altLang="en-US" dirty="0">
                <a:latin typeface="Times New Roman" pitchFamily="18" charset="0"/>
                <a:ea typeface="ＭＳ Ｐゴシック" pitchFamily="34" charset="-128"/>
              </a:rPr>
              <a:t>也</a:t>
            </a:r>
            <a:r>
              <a:rPr lang="en-US" altLang="zh-TW" dirty="0">
                <a:latin typeface="Times New Roman" pitchFamily="18" charset="0"/>
                <a:ea typeface="ＭＳ Ｐゴシック" pitchFamily="34" charset="-128"/>
              </a:rPr>
              <a:t>+1</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9448F48B-1D6C-490C-98D5-9C0A38A752F8}" type="slidenum">
              <a:rPr lang="en-US" altLang="zh-TW" smtClean="0">
                <a:ea typeface="ＭＳ Ｐゴシック" pitchFamily="34" charset="-128"/>
              </a:rPr>
              <a:pPr/>
              <a:t>53</a:t>
            </a:fld>
            <a:endParaRPr lang="en-US" altLang="zh-TW">
              <a:ea typeface="ＭＳ Ｐゴシック" pitchFamily="34" charset="-128"/>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6-17</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Monitor</a:t>
            </a:r>
            <a:r>
              <a:rPr lang="zh-TW" altLang="en-US" dirty="0">
                <a:latin typeface="Times New Roman" pitchFamily="18" charset="0"/>
                <a:ea typeface="ＭＳ Ｐゴシック" pitchFamily="34" charset="-128"/>
              </a:rPr>
              <a:t>就是 </a:t>
            </a:r>
            <a:r>
              <a:rPr lang="en-US" altLang="zh-TW" dirty="0">
                <a:latin typeface="Times New Roman" pitchFamily="18" charset="0"/>
                <a:ea typeface="ＭＳ Ｐゴシック" pitchFamily="34" charset="-128"/>
              </a:rPr>
              <a:t>OS</a:t>
            </a:r>
            <a:r>
              <a:rPr lang="zh-TW" altLang="en-US" dirty="0">
                <a:latin typeface="Times New Roman" pitchFamily="18" charset="0"/>
                <a:ea typeface="ＭＳ Ｐゴシック" pitchFamily="34" charset="-128"/>
              </a:rPr>
              <a:t>的一個工具幫忙把前面一堆做好   </a:t>
            </a:r>
            <a:r>
              <a:rPr lang="en-US" altLang="zh-TW" dirty="0" err="1">
                <a:latin typeface="Times New Roman" pitchFamily="18" charset="0"/>
                <a:ea typeface="ＭＳ Ｐゴシック" pitchFamily="34" charset="-128"/>
              </a:rPr>
              <a:t>mut</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ex</a:t>
            </a:r>
            <a:r>
              <a:rPr lang="zh-TW" altLang="en-US" dirty="0">
                <a:latin typeface="Times New Roman" pitchFamily="18" charset="0"/>
                <a:ea typeface="ＭＳ Ｐゴシック" pitchFamily="34" charset="-128"/>
              </a:rPr>
              <a:t> 控制等等      </a:t>
            </a:r>
            <a:r>
              <a:rPr lang="en-US" altLang="zh-TW" dirty="0">
                <a:latin typeface="Times New Roman" pitchFamily="18" charset="0"/>
                <a:ea typeface="ＭＳ Ｐゴシック" pitchFamily="34" charset="-128"/>
              </a:rPr>
              <a:t>Monitor</a:t>
            </a:r>
            <a:r>
              <a:rPr lang="zh-TW" altLang="en-US" dirty="0">
                <a:latin typeface="Times New Roman" pitchFamily="18" charset="0"/>
                <a:ea typeface="ＭＳ Ｐゴシック" pitchFamily="34" charset="-128"/>
              </a:rPr>
              <a:t>是個資料結構   要有 </a:t>
            </a:r>
            <a:r>
              <a:rPr lang="en-US" altLang="zh-TW" dirty="0">
                <a:latin typeface="Times New Roman" pitchFamily="18" charset="0"/>
                <a:ea typeface="ＭＳ Ｐゴシック" pitchFamily="34" charset="-128"/>
              </a:rPr>
              <a:t>1 name 2 shared var</a:t>
            </a:r>
            <a:r>
              <a:rPr lang="zh-TW" altLang="en-US" dirty="0">
                <a:latin typeface="Times New Roman" pitchFamily="18" charset="0"/>
                <a:ea typeface="ＭＳ Ｐゴシック" pitchFamily="34" charset="-128"/>
              </a:rPr>
              <a:t>共用變數  例如之前的</a:t>
            </a:r>
            <a:r>
              <a:rPr lang="en-US" altLang="zh-TW" dirty="0" err="1">
                <a:latin typeface="Times New Roman" pitchFamily="18" charset="0"/>
                <a:ea typeface="ＭＳ Ｐゴシック" pitchFamily="34" charset="-128"/>
              </a:rPr>
              <a:t>readerCount</a:t>
            </a:r>
            <a:r>
              <a:rPr lang="en-US" altLang="zh-TW" dirty="0">
                <a:latin typeface="Times New Roman" pitchFamily="18" charset="0"/>
                <a:ea typeface="ＭＳ Ｐゴシック" pitchFamily="34" charset="-128"/>
              </a:rPr>
              <a:t>     procedure</a:t>
            </a:r>
            <a:r>
              <a:rPr lang="zh-TW" altLang="en-US" dirty="0">
                <a:latin typeface="Times New Roman" pitchFamily="18" charset="0"/>
                <a:ea typeface="ＭＳ Ｐゴシック" pitchFamily="34" charset="-128"/>
              </a:rPr>
              <a:t>就是不同的程序例如讀</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寫     </a:t>
            </a:r>
            <a:r>
              <a:rPr lang="en-US" altLang="zh-TW" dirty="0" err="1">
                <a:latin typeface="Times New Roman" pitchFamily="18" charset="0"/>
                <a:ea typeface="ＭＳ Ｐゴシック" pitchFamily="34" charset="-128"/>
              </a:rPr>
              <a:t>init</a:t>
            </a:r>
            <a:r>
              <a:rPr lang="en-US" altLang="zh-TW" dirty="0">
                <a:latin typeface="Times New Roman" pitchFamily="18" charset="0"/>
                <a:ea typeface="ＭＳ Ｐゴシック" pitchFamily="34" charset="-128"/>
              </a:rPr>
              <a:t> code</a:t>
            </a:r>
            <a:r>
              <a:rPr lang="zh-TW" altLang="en-US" dirty="0">
                <a:latin typeface="Times New Roman" pitchFamily="18" charset="0"/>
                <a:ea typeface="ＭＳ Ｐゴシック" pitchFamily="34" charset="-128"/>
              </a:rPr>
              <a:t>例如初始</a:t>
            </a:r>
            <a:r>
              <a:rPr lang="en-US" altLang="zh-TW" dirty="0" err="1">
                <a:latin typeface="Times New Roman" pitchFamily="18" charset="0"/>
                <a:ea typeface="ＭＳ Ｐゴシック" pitchFamily="34" charset="-128"/>
              </a:rPr>
              <a:t>sema</a:t>
            </a:r>
            <a:r>
              <a:rPr lang="zh-TW" altLang="en-US" dirty="0">
                <a:latin typeface="Times New Roman" pitchFamily="18" charset="0"/>
                <a:ea typeface="ＭＳ Ｐゴシック" pitchFamily="34" charset="-128"/>
              </a:rPr>
              <a:t>的值    右邊圖示</a:t>
            </a:r>
            <a:r>
              <a:rPr lang="en-US" altLang="zh-TW" dirty="0">
                <a:latin typeface="Times New Roman" pitchFamily="18" charset="0"/>
                <a:ea typeface="ＭＳ Ｐゴシック" pitchFamily="34" charset="-128"/>
              </a:rPr>
              <a:t>monitor</a:t>
            </a:r>
            <a:r>
              <a:rPr lang="zh-TW" altLang="en-US" dirty="0">
                <a:latin typeface="Times New Roman" pitchFamily="18" charset="0"/>
                <a:ea typeface="ＭＳ Ｐゴシック" pitchFamily="34" charset="-128"/>
              </a:rPr>
              <a:t>的結構   同個時間只能有一個</a:t>
            </a:r>
            <a:r>
              <a:rPr lang="en-US" altLang="zh-TW" dirty="0">
                <a:latin typeface="Times New Roman" pitchFamily="18" charset="0"/>
                <a:ea typeface="ＭＳ Ｐゴシック" pitchFamily="34" charset="-128"/>
              </a:rPr>
              <a:t>proc</a:t>
            </a:r>
            <a:r>
              <a:rPr lang="zh-TW" altLang="en-US" dirty="0">
                <a:latin typeface="Times New Roman" pitchFamily="18" charset="0"/>
                <a:ea typeface="ＭＳ Ｐゴシック" pitchFamily="34" charset="-128"/>
              </a:rPr>
              <a:t>在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C88AE647-190B-469C-82C2-C9171113B91E}" type="slidenum">
              <a:rPr lang="en-US" altLang="zh-TW" smtClean="0">
                <a:ea typeface="ＭＳ Ｐゴシック" pitchFamily="34" charset="-128"/>
              </a:rPr>
              <a:pPr/>
              <a:t>54</a:t>
            </a:fld>
            <a:endParaRPr lang="en-US" altLang="zh-TW">
              <a:ea typeface="ＭＳ Ｐゴシック" pitchFamily="34" charset="-128"/>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橢圓形的就是</a:t>
            </a:r>
            <a:r>
              <a:rPr lang="en-US" altLang="zh-TW" dirty="0">
                <a:latin typeface="Times New Roman" pitchFamily="18" charset="0"/>
                <a:ea typeface="ＭＳ Ｐゴシック" pitchFamily="34" charset="-128"/>
              </a:rPr>
              <a:t>Monitor   </a:t>
            </a:r>
            <a:r>
              <a:rPr lang="zh-TW" altLang="en-US" dirty="0">
                <a:latin typeface="Times New Roman" pitchFamily="18" charset="0"/>
                <a:ea typeface="ＭＳ Ｐゴシック" pitchFamily="34" charset="-128"/>
              </a:rPr>
              <a:t>右上角  有幾個程式等待進入</a:t>
            </a:r>
            <a:r>
              <a:rPr lang="en-US" altLang="zh-TW" dirty="0">
                <a:latin typeface="Times New Roman" pitchFamily="18" charset="0"/>
                <a:ea typeface="ＭＳ Ｐゴシック" pitchFamily="34" charset="-128"/>
              </a:rPr>
              <a:t>Monitor  queue</a:t>
            </a:r>
            <a:r>
              <a:rPr lang="zh-TW" altLang="en-US" dirty="0">
                <a:latin typeface="Times New Roman" pitchFamily="18" charset="0"/>
                <a:ea typeface="ＭＳ Ｐゴシック" pitchFamily="34" charset="-128"/>
              </a:rPr>
              <a:t>排隊等</a:t>
            </a:r>
            <a:r>
              <a:rPr lang="en-US" altLang="zh-TW" dirty="0">
                <a:latin typeface="Times New Roman" pitchFamily="18" charset="0"/>
                <a:ea typeface="ＭＳ Ｐゴシック" pitchFamily="34" charset="-128"/>
              </a:rPr>
              <a:t>lock</a:t>
            </a:r>
            <a:r>
              <a:rPr lang="zh-TW" altLang="en-US" dirty="0">
                <a:latin typeface="Times New Roman" pitchFamily="18" charset="0"/>
                <a:ea typeface="ＭＳ Ｐゴシック" pitchFamily="34" charset="-128"/>
              </a:rPr>
              <a:t>進入</a:t>
            </a:r>
            <a:r>
              <a:rPr lang="en-US" altLang="zh-TW" dirty="0" err="1">
                <a:latin typeface="Times New Roman" pitchFamily="18" charset="0"/>
                <a:ea typeface="ＭＳ Ｐゴシック" pitchFamily="34" charset="-128"/>
              </a:rPr>
              <a:t>Crit</a:t>
            </a:r>
            <a:r>
              <a:rPr lang="en-US" altLang="zh-TW" dirty="0">
                <a:latin typeface="Times New Roman" pitchFamily="18" charset="0"/>
                <a:ea typeface="ＭＳ Ｐゴシック" pitchFamily="34" charset="-128"/>
              </a:rPr>
              <a:t>  Sec</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6-17</a:t>
            </a:r>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55</a:t>
            </a:fld>
            <a:endParaRPr lang="en-US" altLang="zh-TW"/>
          </a:p>
        </p:txBody>
      </p:sp>
    </p:spTree>
    <p:extLst>
      <p:ext uri="{BB962C8B-B14F-4D97-AF65-F5344CB8AC3E}">
        <p14:creationId xmlns:p14="http://schemas.microsoft.com/office/powerpoint/2010/main" val="12966882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6-17    condition variable  ,   Monitor</a:t>
            </a:r>
            <a:r>
              <a:rPr lang="zh-TW" altLang="en-US" dirty="0"/>
              <a:t>是</a:t>
            </a:r>
            <a:r>
              <a:rPr lang="en-US" altLang="zh-TW" dirty="0"/>
              <a:t>OS</a:t>
            </a:r>
            <a:r>
              <a:rPr lang="zh-TW" altLang="en-US" dirty="0"/>
              <a:t>所提供的機制   但若</a:t>
            </a:r>
            <a:r>
              <a:rPr lang="en-US" altLang="zh-TW" dirty="0"/>
              <a:t>Programmer</a:t>
            </a:r>
            <a:r>
              <a:rPr lang="zh-TW" altLang="en-US" dirty="0"/>
              <a:t>想要自己定義一些</a:t>
            </a:r>
            <a:r>
              <a:rPr lang="en-US" altLang="zh-TW" dirty="0"/>
              <a:t>synchronization</a:t>
            </a:r>
            <a:r>
              <a:rPr lang="zh-TW" altLang="en-US" dirty="0"/>
              <a:t>的方法可以使用     </a:t>
            </a:r>
            <a:r>
              <a:rPr lang="en-US" altLang="zh-TW" dirty="0" err="1"/>
              <a:t>cond</a:t>
            </a:r>
            <a:r>
              <a:rPr lang="en-US" altLang="zh-TW" dirty="0"/>
              <a:t> </a:t>
            </a:r>
            <a:r>
              <a:rPr lang="zh-TW" altLang="en-US" dirty="0"/>
              <a:t>是一種</a:t>
            </a:r>
            <a:r>
              <a:rPr lang="en-US" altLang="zh-TW" dirty="0"/>
              <a:t>type </a:t>
            </a:r>
            <a:r>
              <a:rPr lang="zh-TW" altLang="en-US" dirty="0"/>
              <a:t>有</a:t>
            </a:r>
            <a:r>
              <a:rPr lang="en-US" altLang="zh-TW" dirty="0"/>
              <a:t>wait sig</a:t>
            </a:r>
            <a:r>
              <a:rPr lang="zh-TW" altLang="en-US" dirty="0"/>
              <a:t>兩個操作</a:t>
            </a:r>
            <a:endParaRPr lang="en-US" altLang="zh-TW" dirty="0"/>
          </a:p>
          <a:p>
            <a:r>
              <a:rPr lang="en-US" dirty="0" err="1"/>
              <a:t>cond</a:t>
            </a:r>
            <a:r>
              <a:rPr lang="zh-TW" altLang="en-US" dirty="0"/>
              <a:t>看描述有點像是</a:t>
            </a:r>
            <a:r>
              <a:rPr lang="en-US" altLang="zh-TW" dirty="0" err="1"/>
              <a:t>semap</a:t>
            </a:r>
            <a:r>
              <a:rPr lang="zh-TW" altLang="en-US" dirty="0"/>
              <a:t>  所以所有等待特定</a:t>
            </a:r>
            <a:r>
              <a:rPr lang="en-US" altLang="zh-TW" dirty="0" err="1"/>
              <a:t>cond</a:t>
            </a:r>
            <a:r>
              <a:rPr lang="zh-TW" altLang="en-US" dirty="0"/>
              <a:t>的</a:t>
            </a:r>
            <a:r>
              <a:rPr lang="en-US" altLang="zh-TW" dirty="0"/>
              <a:t>proc</a:t>
            </a:r>
            <a:r>
              <a:rPr lang="zh-TW" altLang="en-US" dirty="0"/>
              <a:t>  可以說是形成一個</a:t>
            </a:r>
            <a:r>
              <a:rPr lang="en-US" altLang="zh-TW" dirty="0"/>
              <a:t>queue      signal</a:t>
            </a:r>
            <a:r>
              <a:rPr lang="zh-TW" altLang="en-US" dirty="0"/>
              <a:t>就是從</a:t>
            </a:r>
            <a:r>
              <a:rPr lang="en-US" altLang="zh-TW" dirty="0"/>
              <a:t>suspend proc q</a:t>
            </a:r>
            <a:r>
              <a:rPr lang="zh-TW" altLang="en-US" dirty="0"/>
              <a:t>挑一個</a:t>
            </a:r>
            <a:r>
              <a:rPr lang="en-US" altLang="zh-TW" dirty="0"/>
              <a:t>proc</a:t>
            </a:r>
            <a:r>
              <a:rPr lang="zh-TW" altLang="en-US" dirty="0"/>
              <a:t>出來執行   如果</a:t>
            </a:r>
            <a:r>
              <a:rPr lang="en-US" altLang="zh-TW" dirty="0"/>
              <a:t>q</a:t>
            </a:r>
            <a:r>
              <a:rPr lang="zh-TW" altLang="en-US" dirty="0"/>
              <a:t>裡面沒</a:t>
            </a:r>
            <a:r>
              <a:rPr lang="en-US" altLang="zh-TW" dirty="0"/>
              <a:t>proc</a:t>
            </a:r>
            <a:r>
              <a:rPr lang="zh-TW" altLang="en-US" dirty="0"/>
              <a:t>就不動作</a:t>
            </a:r>
            <a:endParaRPr lang="en-US" altLang="zh-TW" dirty="0"/>
          </a:p>
          <a:p>
            <a:r>
              <a:rPr lang="zh-TW" altLang="en-US" dirty="0"/>
              <a:t>最後兩點是說   </a:t>
            </a:r>
            <a:r>
              <a:rPr lang="en-US" altLang="zh-TW" dirty="0"/>
              <a:t>P </a:t>
            </a:r>
            <a:r>
              <a:rPr lang="zh-TW" altLang="en-US" dirty="0"/>
              <a:t>呼叫</a:t>
            </a:r>
            <a:r>
              <a:rPr lang="en-US" altLang="zh-TW" dirty="0" err="1"/>
              <a:t>x.sig</a:t>
            </a:r>
            <a:r>
              <a:rPr lang="zh-TW" altLang="en-US" dirty="0"/>
              <a:t> 理論上是要叫</a:t>
            </a:r>
            <a:r>
              <a:rPr lang="en-US" altLang="zh-TW" dirty="0"/>
              <a:t>Q</a:t>
            </a:r>
            <a:r>
              <a:rPr lang="zh-TW" altLang="en-US" dirty="0"/>
              <a:t>起來跑   但是</a:t>
            </a:r>
            <a:r>
              <a:rPr lang="en-US" altLang="zh-TW" dirty="0"/>
              <a:t>OS</a:t>
            </a:r>
            <a:r>
              <a:rPr lang="zh-TW" altLang="en-US" dirty="0"/>
              <a:t>排法  也是可以執行完</a:t>
            </a:r>
            <a:r>
              <a:rPr lang="en-US" altLang="zh-TW" dirty="0"/>
              <a:t>sig</a:t>
            </a:r>
            <a:r>
              <a:rPr lang="zh-TW" altLang="en-US" dirty="0"/>
              <a:t>這個指令  馬上繼續執行</a:t>
            </a:r>
            <a:r>
              <a:rPr lang="en-US" altLang="zh-TW" dirty="0"/>
              <a:t>P</a:t>
            </a:r>
            <a:r>
              <a:rPr lang="zh-TW" altLang="en-US" dirty="0"/>
              <a:t>   我</a:t>
            </a:r>
            <a:r>
              <a:rPr lang="en-US" altLang="zh-TW" dirty="0"/>
              <a:t>:</a:t>
            </a:r>
            <a:r>
              <a:rPr lang="zh-TW" altLang="en-US" dirty="0"/>
              <a:t>可能</a:t>
            </a:r>
            <a:r>
              <a:rPr lang="en-US" altLang="zh-TW" dirty="0"/>
              <a:t>instruction</a:t>
            </a:r>
            <a:r>
              <a:rPr lang="zh-TW" altLang="en-US" dirty="0"/>
              <a:t>都可以執行到一半跳到另個</a:t>
            </a:r>
            <a:r>
              <a:rPr lang="en-US" altLang="zh-TW" dirty="0"/>
              <a:t>proc</a:t>
            </a:r>
            <a:r>
              <a:rPr lang="zh-TW" altLang="en-US" dirty="0"/>
              <a:t> 隨時中斷跳出輪流吧          </a:t>
            </a:r>
            <a:endParaRPr lang="en-US" dirty="0"/>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56</a:t>
            </a:fld>
            <a:endParaRPr lang="en-US" altLang="zh-TW"/>
          </a:p>
        </p:txBody>
      </p:sp>
    </p:spTree>
    <p:extLst>
      <p:ext uri="{BB962C8B-B14F-4D97-AF65-F5344CB8AC3E}">
        <p14:creationId xmlns:p14="http://schemas.microsoft.com/office/powerpoint/2010/main" val="5794587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2EDCCBEF-8697-426B-B5E2-853F34250579}" type="slidenum">
              <a:rPr lang="en-US" altLang="zh-TW" smtClean="0">
                <a:ea typeface="ＭＳ Ｐゴシック" pitchFamily="34" charset="-128"/>
              </a:rPr>
              <a:pPr/>
              <a:t>57</a:t>
            </a:fld>
            <a:endParaRPr lang="en-US" altLang="zh-TW">
              <a:ea typeface="ＭＳ Ｐゴシック" pitchFamily="34" charset="-128"/>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很像是哲學家發現左右都沒筷子   就眼睛閉上睡覺  程式就被</a:t>
            </a:r>
            <a:r>
              <a:rPr lang="en-US" altLang="zh-TW" dirty="0">
                <a:latin typeface="Times New Roman" pitchFamily="18" charset="0"/>
                <a:ea typeface="ＭＳ Ｐゴシック" pitchFamily="34" charset="-128"/>
              </a:rPr>
              <a:t>suspend</a:t>
            </a:r>
            <a:r>
              <a:rPr lang="zh-TW" altLang="en-US" dirty="0">
                <a:latin typeface="Times New Roman" pitchFamily="18" charset="0"/>
                <a:ea typeface="ＭＳ Ｐゴシック" pitchFamily="34" charset="-128"/>
              </a:rPr>
              <a:t> 不會在執行   要等其他人在叫他起來才回繼續執行  所以兩邊的哲學加看到他左右筷子都會來後  會</a:t>
            </a:r>
            <a:r>
              <a:rPr lang="en-US" altLang="zh-TW" dirty="0">
                <a:latin typeface="Times New Roman" pitchFamily="18" charset="0"/>
                <a:ea typeface="ＭＳ Ｐゴシック" pitchFamily="34" charset="-128"/>
              </a:rPr>
              <a:t>signal</a:t>
            </a:r>
            <a:r>
              <a:rPr lang="zh-TW" altLang="en-US" dirty="0">
                <a:latin typeface="Times New Roman" pitchFamily="18" charset="0"/>
                <a:ea typeface="ＭＳ Ｐゴシック" pitchFamily="34" charset="-128"/>
              </a:rPr>
              <a:t>他叫他起來     一個在</a:t>
            </a:r>
            <a:r>
              <a:rPr lang="en-US" altLang="zh-TW" dirty="0">
                <a:latin typeface="Times New Roman" pitchFamily="18" charset="0"/>
                <a:ea typeface="ＭＳ Ｐゴシック" pitchFamily="34" charset="-128"/>
              </a:rPr>
              <a:t>suspend</a:t>
            </a:r>
            <a:r>
              <a:rPr lang="zh-TW" altLang="en-US" dirty="0">
                <a:latin typeface="Times New Roman" pitchFamily="18" charset="0"/>
                <a:ea typeface="ＭＳ Ｐゴシック" pitchFamily="34" charset="-128"/>
              </a:rPr>
              <a:t>的</a:t>
            </a:r>
            <a:r>
              <a:rPr lang="en-US" altLang="zh-TW" dirty="0">
                <a:latin typeface="Times New Roman" pitchFamily="18" charset="0"/>
                <a:ea typeface="ＭＳ Ｐゴシック" pitchFamily="34" charset="-128"/>
              </a:rPr>
              <a:t>proc</a:t>
            </a:r>
            <a:r>
              <a:rPr lang="zh-TW" altLang="en-US" dirty="0">
                <a:latin typeface="Times New Roman" pitchFamily="18" charset="0"/>
                <a:ea typeface="ＭＳ Ｐゴシック" pitchFamily="34" charset="-128"/>
              </a:rPr>
              <a:t>  自己不會起來</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EA9BECAB-2C3E-497B-B041-AB48B6B8CFD6}" type="slidenum">
              <a:rPr lang="en-US" altLang="zh-TW" smtClean="0">
                <a:ea typeface="ＭＳ Ｐゴシック" pitchFamily="34" charset="-128"/>
              </a:rPr>
              <a:pPr/>
              <a:t>58</a:t>
            </a:fld>
            <a:endParaRPr lang="en-US" altLang="zh-TW">
              <a:ea typeface="ＭＳ Ｐゴシック" pitchFamily="34" charset="-128"/>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可看到  </a:t>
            </a:r>
            <a:r>
              <a:rPr lang="en-US" altLang="zh-TW" dirty="0">
                <a:latin typeface="Times New Roman" pitchFamily="18" charset="0"/>
                <a:ea typeface="ＭＳ Ｐゴシック" pitchFamily="34" charset="-128"/>
              </a:rPr>
              <a:t>x  y</a:t>
            </a:r>
            <a:r>
              <a:rPr lang="zh-TW" altLang="en-US" dirty="0">
                <a:latin typeface="Times New Roman" pitchFamily="18" charset="0"/>
                <a:ea typeface="ＭＳ Ｐゴシック" pitchFamily="34" charset="-128"/>
              </a:rPr>
              <a:t> 兩個</a:t>
            </a:r>
            <a:r>
              <a:rPr lang="en-US" altLang="zh-TW" dirty="0">
                <a:latin typeface="Times New Roman" pitchFamily="18" charset="0"/>
                <a:ea typeface="ＭＳ Ｐゴシック" pitchFamily="34" charset="-128"/>
              </a:rPr>
              <a:t>q</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hungry </a:t>
            </a:r>
            <a:r>
              <a:rPr lang="zh-TW" altLang="en-US" dirty="0"/>
              <a:t>會想拿筷子</a:t>
            </a:r>
            <a:r>
              <a:rPr lang="en-US" altLang="zh-TW" dirty="0"/>
              <a:t>  </a:t>
            </a:r>
            <a:r>
              <a:rPr lang="zh-TW" altLang="en-US" dirty="0"/>
              <a:t>兩根筷子都可以拿就可以吃   </a:t>
            </a:r>
            <a:r>
              <a:rPr lang="en-US" altLang="zh-TW" dirty="0"/>
              <a:t>eating</a:t>
            </a:r>
            <a:r>
              <a:rPr lang="zh-TW" altLang="en-US" dirty="0"/>
              <a:t>完 一口後    筷子放回去  又回到</a:t>
            </a:r>
            <a:r>
              <a:rPr lang="en-US" altLang="zh-TW" dirty="0"/>
              <a:t>thinking  </a:t>
            </a:r>
            <a:r>
              <a:rPr lang="zh-TW" altLang="en-US" dirty="0"/>
              <a:t>然後又會</a:t>
            </a:r>
            <a:r>
              <a:rPr lang="en-US" altLang="zh-TW" dirty="0"/>
              <a:t>hungry  </a:t>
            </a:r>
            <a:r>
              <a:rPr lang="zh-TW" altLang="en-US" dirty="0"/>
              <a:t>循環</a:t>
            </a:r>
            <a:endParaRPr lang="en-US" dirty="0"/>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59</a:t>
            </a:fld>
            <a:endParaRPr lang="en-US" altLang="zh-TW"/>
          </a:p>
        </p:txBody>
      </p:sp>
    </p:spTree>
    <p:extLst>
      <p:ext uri="{BB962C8B-B14F-4D97-AF65-F5344CB8AC3E}">
        <p14:creationId xmlns:p14="http://schemas.microsoft.com/office/powerpoint/2010/main" val="15489466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C39E0FFF-4072-4D0F-827B-183D1F033034}" type="slidenum">
              <a:rPr lang="en-US" altLang="zh-TW" smtClean="0">
                <a:ea typeface="ＭＳ Ｐゴシック" pitchFamily="34" charset="-128"/>
              </a:rPr>
              <a:pPr/>
              <a:t>60</a:t>
            </a:fld>
            <a:endParaRPr lang="en-US" altLang="zh-TW">
              <a:ea typeface="ＭＳ Ｐゴシック" pitchFamily="34" charset="-128"/>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7751F73-9E0F-420D-832A-D9A4300454AF}" type="slidenum">
              <a:rPr lang="en-US" altLang="zh-TW" smtClean="0">
                <a:ea typeface="ＭＳ Ｐゴシック" pitchFamily="34" charset="-128"/>
              </a:rPr>
              <a:pPr/>
              <a:t>61</a:t>
            </a:fld>
            <a:endParaRPr lang="en-US" altLang="zh-TW">
              <a:ea typeface="ＭＳ Ｐゴシック" pitchFamily="34" charset="-128"/>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fontAlgn="ctr"/>
            <a:r>
              <a:rPr lang="zh-TW" altLang="en-US" sz="1200" b="0" i="0" kern="1200" dirty="0">
                <a:solidFill>
                  <a:schemeClr val="tx1"/>
                </a:solidFill>
                <a:effectLst/>
                <a:latin typeface="Times New Roman" charset="0"/>
                <a:ea typeface="MS PGothic" pitchFamily="34" charset="-128"/>
                <a:cs typeface="ＭＳ Ｐゴシック" charset="-128"/>
              </a:rPr>
              <a:t>因為</a:t>
            </a:r>
            <a:r>
              <a:rPr lang="en-US" altLang="zh-TW" sz="1200" b="0" i="0" kern="1200" dirty="0">
                <a:solidFill>
                  <a:schemeClr val="tx1"/>
                </a:solidFill>
                <a:effectLst/>
                <a:latin typeface="Times New Roman" charset="0"/>
                <a:ea typeface="MS PGothic" pitchFamily="34" charset="-128"/>
                <a:cs typeface="ＭＳ Ｐゴシック" charset="-128"/>
              </a:rPr>
              <a:t>pickup</a:t>
            </a:r>
            <a:r>
              <a:rPr lang="zh-TW" altLang="en-US" sz="1200" b="0" i="0" kern="1200" dirty="0">
                <a:solidFill>
                  <a:schemeClr val="tx1"/>
                </a:solidFill>
                <a:effectLst/>
                <a:latin typeface="Times New Roman" charset="0"/>
                <a:ea typeface="MS PGothic" pitchFamily="34" charset="-128"/>
                <a:cs typeface="ＭＳ Ｐゴシック" charset="-128"/>
              </a:rPr>
              <a:t>要兩支筷都可拿才能拿  所以要先</a:t>
            </a:r>
            <a:r>
              <a:rPr lang="en-US" altLang="zh-TW" sz="1200" b="0" i="0" kern="1200" dirty="0">
                <a:solidFill>
                  <a:schemeClr val="tx1"/>
                </a:solidFill>
                <a:effectLst/>
                <a:latin typeface="Times New Roman" charset="0"/>
                <a:ea typeface="MS PGothic" pitchFamily="34" charset="-128"/>
                <a:cs typeface="ＭＳ Ｐゴシック" charset="-128"/>
              </a:rPr>
              <a:t>test</a:t>
            </a:r>
            <a:r>
              <a:rPr lang="zh-TW" altLang="en-US" sz="1200" b="0" i="0" kern="1200" dirty="0">
                <a:solidFill>
                  <a:schemeClr val="tx1"/>
                </a:solidFill>
                <a:effectLst/>
                <a:latin typeface="Times New Roman" charset="0"/>
                <a:ea typeface="MS PGothic" pitchFamily="34" charset="-128"/>
                <a:cs typeface="ＭＳ Ｐゴシック" charset="-128"/>
              </a:rPr>
              <a:t>是否兩支都在    </a:t>
            </a:r>
            <a:r>
              <a:rPr lang="en-US" altLang="zh-TW" sz="1200" b="0" i="0" kern="1200" dirty="0">
                <a:solidFill>
                  <a:schemeClr val="tx1"/>
                </a:solidFill>
                <a:effectLst/>
                <a:latin typeface="Times New Roman" charset="0"/>
                <a:ea typeface="MS PGothic" pitchFamily="34" charset="-128"/>
                <a:cs typeface="ＭＳ Ｐゴシック" charset="-128"/>
              </a:rPr>
              <a:t>6-18 end   </a:t>
            </a:r>
            <a:r>
              <a:rPr lang="zh-TW" altLang="en-US" sz="1200" b="0" i="0" kern="1200" dirty="0">
                <a:solidFill>
                  <a:schemeClr val="tx1"/>
                </a:solidFill>
                <a:effectLst/>
                <a:latin typeface="Times New Roman" charset="0"/>
                <a:ea typeface="MS PGothic" pitchFamily="34" charset="-128"/>
                <a:cs typeface="ＭＳ Ｐゴシック" charset="-128"/>
              </a:rPr>
              <a:t>可惜之前課堂討論有說這張影片有少上傳  沒片了  我就直接再讀一次讀完</a:t>
            </a:r>
            <a:endParaRPr lang="en-US" altLang="zh-TW" sz="1200" b="0" i="0" kern="1200" dirty="0">
              <a:solidFill>
                <a:schemeClr val="tx1"/>
              </a:solidFill>
              <a:effectLst/>
              <a:latin typeface="Times New Roman" charset="0"/>
              <a:ea typeface="MS PGothic" pitchFamily="34" charset="-128"/>
              <a:cs typeface="ＭＳ Ｐゴシック" charset="-128"/>
            </a:endParaRPr>
          </a:p>
          <a:p>
            <a:pPr fontAlgn="ctr"/>
            <a:r>
              <a:rPr lang="en-US" altLang="zh-TW" sz="1200" b="0" i="0" kern="1200" dirty="0">
                <a:solidFill>
                  <a:schemeClr val="tx1"/>
                </a:solidFill>
                <a:effectLst/>
                <a:latin typeface="Times New Roman" charset="0"/>
                <a:ea typeface="MS PGothic" pitchFamily="34" charset="-128"/>
                <a:cs typeface="ＭＳ Ｐゴシック" charset="-128"/>
              </a:rPr>
              <a:t>semaphore</a:t>
            </a:r>
            <a:r>
              <a:rPr lang="zh-TW" altLang="en-US" sz="1200" b="0" i="0" kern="1200" dirty="0">
                <a:solidFill>
                  <a:schemeClr val="tx1"/>
                </a:solidFill>
                <a:effectLst/>
                <a:latin typeface="Times New Roman" charset="0"/>
                <a:ea typeface="MS PGothic" pitchFamily="34" charset="-128"/>
                <a:cs typeface="ＭＳ Ｐゴシック" charset="-128"/>
              </a:rPr>
              <a:t>  </a:t>
            </a:r>
            <a:r>
              <a:rPr lang="en-US" altLang="zh-TW" sz="1200" b="0" i="0" kern="1200" dirty="0">
                <a:solidFill>
                  <a:schemeClr val="tx1"/>
                </a:solidFill>
                <a:effectLst/>
                <a:latin typeface="Times New Roman" charset="0"/>
                <a:ea typeface="MS PGothic" pitchFamily="34" charset="-128"/>
                <a:cs typeface="ＭＳ Ｐゴシック" charset="-128"/>
              </a:rPr>
              <a:t>n.</a:t>
            </a:r>
            <a:r>
              <a:rPr lang="zh-TW" altLang="en-US" sz="1200" b="0" i="0" kern="1200" dirty="0">
                <a:solidFill>
                  <a:schemeClr val="tx1"/>
                </a:solidFill>
                <a:effectLst/>
                <a:latin typeface="Times New Roman" charset="0"/>
                <a:ea typeface="MS PGothic" pitchFamily="34" charset="-128"/>
                <a:cs typeface="ＭＳ Ｐゴシック" charset="-128"/>
              </a:rPr>
              <a:t> （鐵路的）臂板信號；信號</a:t>
            </a:r>
          </a:p>
          <a:p>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EBC1CD03-4E9A-42F7-B797-51CD0AF3247C}" type="slidenum">
              <a:rPr lang="en-US" altLang="zh-TW" smtClean="0">
                <a:ea typeface="ＭＳ Ｐゴシック" pitchFamily="34" charset="-128"/>
              </a:rPr>
              <a:pPr/>
              <a:t>63</a:t>
            </a:fld>
            <a:endParaRPr lang="en-US" altLang="zh-TW">
              <a:ea typeface="ＭＳ Ｐゴシック" pitchFamily="34" charset="-128"/>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ok</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7837511-8755-4043-85A5-8597CBA7E1FD}" type="slidenum">
              <a:rPr lang="en-US" altLang="zh-TW" smtClean="0">
                <a:ea typeface="ＭＳ Ｐゴシック" pitchFamily="34" charset="-128"/>
              </a:rPr>
              <a:pPr/>
              <a:t>6</a:t>
            </a:fld>
            <a:endParaRPr lang="en-US" altLang="zh-TW">
              <a:ea typeface="ＭＳ Ｐゴシック" pitchFamily="34" charset="-128"/>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6C55E524-BED9-4B1E-886B-B2279D2B8C48}" type="slidenum">
              <a:rPr lang="en-US" altLang="zh-TW" smtClean="0">
                <a:ea typeface="ＭＳ Ｐゴシック" pitchFamily="34" charset="-128"/>
              </a:rPr>
              <a:pPr/>
              <a:t>64</a:t>
            </a:fld>
            <a:endParaRPr lang="en-US" altLang="zh-TW">
              <a:ea typeface="ＭＳ Ｐゴシック" pitchFamily="34" charset="-128"/>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20B65592-0E32-4384-A8E2-10DA882B9303}" type="slidenum">
              <a:rPr lang="en-US" altLang="zh-TW" smtClean="0">
                <a:ea typeface="ＭＳ Ｐゴシック" pitchFamily="34" charset="-128"/>
              </a:rPr>
              <a:pPr/>
              <a:t>65</a:t>
            </a:fld>
            <a:endParaRPr lang="en-US" altLang="zh-TW">
              <a:ea typeface="ＭＳ Ｐゴシック" pitchFamily="34" charset="-128"/>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E8FB9966-45CA-4A01-90B6-7EB90ECCE2F4}" type="slidenum">
              <a:rPr lang="en-US" altLang="zh-TW" smtClean="0">
                <a:ea typeface="ＭＳ Ｐゴシック" pitchFamily="34" charset="-128"/>
              </a:rPr>
              <a:pPr/>
              <a:t>66</a:t>
            </a:fld>
            <a:endParaRPr lang="en-US" altLang="zh-TW">
              <a:ea typeface="ＭＳ Ｐゴシック" pitchFamily="34" charset="-128"/>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signal</a:t>
            </a:r>
            <a:r>
              <a:rPr lang="zh-TW" altLang="en-US" dirty="0">
                <a:latin typeface="Times New Roman" pitchFamily="18" charset="0"/>
                <a:ea typeface="ＭＳ Ｐゴシック" pitchFamily="34" charset="-128"/>
              </a:rPr>
              <a:t>自己</a:t>
            </a:r>
            <a:endParaRPr lang="en-US" altLang="zh-TW" dirty="0">
              <a:latin typeface="Times New Roman" pitchFamily="18" charset="0"/>
              <a:ea typeface="ＭＳ Ｐゴシック" pitchFamily="34"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B1033F94-7067-48E2-BEAA-9C95F4F83377}" type="slidenum">
              <a:rPr lang="en-US" altLang="zh-TW" smtClean="0">
                <a:ea typeface="ＭＳ Ｐゴシック" pitchFamily="34" charset="-128"/>
              </a:rPr>
              <a:pPr/>
              <a:t>67</a:t>
            </a:fld>
            <a:endParaRPr lang="en-US" altLang="zh-TW">
              <a:ea typeface="ＭＳ Ｐゴシック" pitchFamily="34" charset="-128"/>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E923655B-7310-47FA-B507-17E39F9991DA}" type="slidenum">
              <a:rPr lang="en-US" altLang="zh-TW" smtClean="0">
                <a:ea typeface="ＭＳ Ｐゴシック" pitchFamily="34" charset="-128"/>
              </a:rPr>
              <a:pPr/>
              <a:t>68</a:t>
            </a:fld>
            <a:endParaRPr lang="en-US" altLang="zh-TW">
              <a:ea typeface="ＭＳ Ｐゴシック" pitchFamily="34" charset="-128"/>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4288BCE4-9FD4-4001-A16C-A451EBDEF2B0}" type="slidenum">
              <a:rPr lang="en-US" altLang="zh-TW" smtClean="0">
                <a:ea typeface="ＭＳ Ｐゴシック" pitchFamily="34" charset="-128"/>
              </a:rPr>
              <a:pPr/>
              <a:t>69</a:t>
            </a:fld>
            <a:endParaRPr lang="en-US" altLang="zh-TW">
              <a:ea typeface="ＭＳ Ｐゴシック" pitchFamily="34" charset="-128"/>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有點怪   這邊</a:t>
            </a:r>
            <a:r>
              <a:rPr lang="zh-TW" altLang="en-US">
                <a:latin typeface="Times New Roman" pitchFamily="18" charset="0"/>
                <a:ea typeface="ＭＳ Ｐゴシック" pitchFamily="34" charset="-128"/>
              </a:rPr>
              <a:t>說</a:t>
            </a:r>
            <a:r>
              <a:rPr lang="en-US" altLang="zh-TW">
                <a:latin typeface="Times New Roman" pitchFamily="18" charset="0"/>
                <a:ea typeface="ＭＳ Ｐゴシック" pitchFamily="34" charset="-128"/>
              </a:rPr>
              <a:t>shortet time alloct</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AD0A38DA-4ADF-42CA-B29E-689571D00F12}" type="slidenum">
              <a:rPr lang="en-US" altLang="zh-TW" smtClean="0">
                <a:ea typeface="ＭＳ Ｐゴシック" pitchFamily="34" charset="-128"/>
              </a:rPr>
              <a:pPr/>
              <a:t>70</a:t>
            </a:fld>
            <a:endParaRPr lang="en-US" altLang="zh-TW">
              <a:ea typeface="ＭＳ Ｐゴシック" pitchFamily="34" charset="-128"/>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08024953-583A-4AB3-8192-0C324C283FA7}" type="slidenum">
              <a:rPr lang="en-US" altLang="zh-TW" smtClean="0">
                <a:ea typeface="ＭＳ Ｐゴシック" pitchFamily="34" charset="-128"/>
              </a:rPr>
              <a:pPr/>
              <a:t>71</a:t>
            </a:fld>
            <a:endParaRPr lang="en-US" altLang="zh-TW">
              <a:ea typeface="ＭＳ Ｐゴシック" pitchFamily="34" charset="-128"/>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r>
              <a:rPr lang="en-US" sz="1200" b="0" i="0" kern="1200" dirty="0">
                <a:solidFill>
                  <a:schemeClr val="tx1"/>
                </a:solidFill>
                <a:effectLst/>
                <a:latin typeface="Times New Roman" charset="0"/>
                <a:ea typeface="MS PGothic" pitchFamily="34" charset="-128"/>
                <a:cs typeface="ＭＳ Ｐゴシック" charset="-128"/>
              </a:rPr>
              <a:t>adaptive</a:t>
            </a:r>
            <a:r>
              <a:rPr lang="zh-TW" altLang="en-US" sz="1200" b="0" i="0" kern="1200" dirty="0">
                <a:solidFill>
                  <a:schemeClr val="tx1"/>
                </a:solidFill>
                <a:effectLst/>
                <a:latin typeface="Times New Roman" charset="0"/>
                <a:ea typeface="MS PGothic" pitchFamily="34" charset="-128"/>
                <a:cs typeface="ＭＳ Ｐゴシック" charset="-128"/>
              </a:rPr>
              <a:t>  美式   適合的；適應的     </a:t>
            </a:r>
            <a:r>
              <a:rPr lang="en-US" sz="1200" b="0" i="0" kern="1200" dirty="0">
                <a:solidFill>
                  <a:schemeClr val="tx1"/>
                </a:solidFill>
                <a:effectLst/>
                <a:latin typeface="Times New Roman" charset="0"/>
                <a:ea typeface="MS PGothic" pitchFamily="34" charset="-128"/>
                <a:cs typeface="ＭＳ Ｐゴシック" charset="-128"/>
              </a:rPr>
              <a:t>turnstile</a:t>
            </a:r>
            <a:r>
              <a:rPr lang="zh-TW" altLang="en-US" sz="1200" b="0" i="0" kern="1200" dirty="0">
                <a:solidFill>
                  <a:schemeClr val="tx1"/>
                </a:solidFill>
                <a:effectLst/>
                <a:latin typeface="Times New Roman" charset="0"/>
                <a:ea typeface="MS PGothic" pitchFamily="34" charset="-128"/>
                <a:cs typeface="ＭＳ Ｐゴシック" charset="-128"/>
              </a:rPr>
              <a:t>   十字轉門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A61DD635-685E-438C-85DD-EB2586D48770}" type="slidenum">
              <a:rPr lang="en-US" altLang="zh-TW" smtClean="0">
                <a:ea typeface="ＭＳ Ｐゴシック" pitchFamily="34" charset="-128"/>
              </a:rPr>
              <a:pPr/>
              <a:t>72</a:t>
            </a:fld>
            <a:endParaRPr lang="en-US" altLang="zh-TW">
              <a:ea typeface="ＭＳ Ｐゴシック" pitchFamily="34" charset="-128"/>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2AB33146-C5DC-49B4-A322-86831D87BB3E}" type="slidenum">
              <a:rPr lang="en-US" altLang="zh-TW" smtClean="0">
                <a:ea typeface="ＭＳ Ｐゴシック" pitchFamily="34" charset="-128"/>
              </a:rPr>
              <a:pPr/>
              <a:t>73</a:t>
            </a:fld>
            <a:endParaRPr lang="en-US" altLang="zh-TW">
              <a:ea typeface="ＭＳ Ｐゴシック" pitchFamily="34" charset="-128"/>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0AC9B89-C7D4-4E92-9C4C-7E26F3E5E228}" type="slidenum">
              <a:rPr lang="en-US" altLang="zh-TW" smtClean="0">
                <a:ea typeface="ＭＳ Ｐゴシック" pitchFamily="34" charset="-128"/>
              </a:rPr>
              <a:pPr/>
              <a:t>7</a:t>
            </a:fld>
            <a:endParaRPr lang="en-US" altLang="zh-TW">
              <a:ea typeface="ＭＳ Ｐゴシック" pitchFamily="34"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6-2</a:t>
            </a:r>
            <a:r>
              <a:rPr lang="zh-TW" altLang="en-US" dirty="0">
                <a:latin typeface="Times New Roman" pitchFamily="18" charset="0"/>
                <a:ea typeface="ＭＳ Ｐゴシック" pitchFamily="34" charset="-128"/>
              </a:rPr>
              <a:t>    第一點   </a:t>
            </a:r>
            <a:r>
              <a:rPr lang="zh-TW" altLang="en-US" dirty="0">
                <a:ea typeface="ＭＳ Ｐゴシック" pitchFamily="34" charset="-128"/>
              </a:rPr>
              <a:t>翻成組合語言  </a:t>
            </a:r>
            <a:r>
              <a:rPr lang="en-US" altLang="zh-TW" dirty="0">
                <a:ea typeface="ＭＳ Ｐゴシック" pitchFamily="34" charset="-128"/>
              </a:rPr>
              <a:t>Load Store</a:t>
            </a:r>
            <a:r>
              <a:rPr lang="zh-TW" altLang="en-US" dirty="0">
                <a:ea typeface="ＭＳ Ｐゴシック" pitchFamily="34" charset="-128"/>
              </a:rPr>
              <a:t>的概念                  第三點    正常順序先</a:t>
            </a:r>
            <a:r>
              <a:rPr lang="en-US" altLang="zh-TW" dirty="0">
                <a:ea typeface="ＭＳ Ｐゴシック" pitchFamily="34" charset="-128"/>
              </a:rPr>
              <a:t>prod</a:t>
            </a:r>
            <a:r>
              <a:rPr lang="zh-TW" altLang="en-US" dirty="0">
                <a:ea typeface="ＭＳ Ｐゴシック" pitchFamily="34" charset="-128"/>
              </a:rPr>
              <a:t>再</a:t>
            </a:r>
            <a:r>
              <a:rPr lang="en-US" altLang="zh-TW" dirty="0">
                <a:ea typeface="ＭＳ Ｐゴシック" pitchFamily="34" charset="-128"/>
              </a:rPr>
              <a:t>cons</a:t>
            </a:r>
            <a:r>
              <a:rPr lang="zh-TW" altLang="en-US" dirty="0">
                <a:ea typeface="ＭＳ Ｐゴシック" pitchFamily="34" charset="-128"/>
              </a:rPr>
              <a:t>應該</a:t>
            </a:r>
            <a:r>
              <a:rPr lang="en-US" altLang="zh-TW" dirty="0">
                <a:ea typeface="ＭＳ Ｐゴシック" pitchFamily="34" charset="-128"/>
              </a:rPr>
              <a:t>+1</a:t>
            </a:r>
            <a:r>
              <a:rPr lang="zh-TW" altLang="en-US" dirty="0">
                <a:ea typeface="ＭＳ Ｐゴシック" pitchFamily="34" charset="-128"/>
              </a:rPr>
              <a:t> </a:t>
            </a:r>
            <a:r>
              <a:rPr lang="en-US" altLang="zh-TW" dirty="0">
                <a:ea typeface="ＭＳ Ｐゴシック" pitchFamily="34" charset="-128"/>
              </a:rPr>
              <a:t>-1 = 5 </a:t>
            </a:r>
            <a:r>
              <a:rPr lang="zh-TW" altLang="en-US" dirty="0">
                <a:ea typeface="ＭＳ Ｐゴシック" pitchFamily="34" charset="-128"/>
              </a:rPr>
              <a:t>但這裡交錯執行</a:t>
            </a:r>
            <a:r>
              <a:rPr lang="en-US" altLang="zh-TW" dirty="0">
                <a:ea typeface="ＭＳ Ｐゴシック" pitchFamily="34" charset="-128"/>
              </a:rPr>
              <a:t>&gt; </a:t>
            </a:r>
            <a:r>
              <a:rPr lang="zh-TW" altLang="en-US" dirty="0">
                <a:ea typeface="ＭＳ Ｐゴシック" pitchFamily="34" charset="-128"/>
              </a:rPr>
              <a:t>出現了 </a:t>
            </a:r>
            <a:r>
              <a:rPr lang="en-US" altLang="zh-TW" dirty="0">
                <a:ea typeface="ＭＳ Ｐゴシック" pitchFamily="34" charset="-128"/>
              </a:rPr>
              <a:t>4  </a:t>
            </a:r>
            <a:r>
              <a:rPr lang="zh-TW" altLang="en-US" dirty="0">
                <a:ea typeface="ＭＳ Ｐゴシック" pitchFamily="34" charset="-128"/>
              </a:rPr>
              <a:t>中間被插斷   因為高階語言轉成低階語言操作步驟變多   沒特別處理可能交錯  一交錯就結果就不是原先想的依序</a:t>
            </a:r>
            <a:r>
              <a:rPr lang="en-US" altLang="zh-TW" dirty="0">
                <a:ea typeface="ＭＳ Ｐゴシック" pitchFamily="34" charset="-128"/>
              </a:rPr>
              <a:t>+</a:t>
            </a:r>
            <a:r>
              <a:rPr lang="zh-TW" altLang="en-US" dirty="0">
                <a:ea typeface="ＭＳ Ｐゴシック" pitchFamily="34" charset="-128"/>
              </a:rPr>
              <a:t>或減了    </a:t>
            </a:r>
            <a:r>
              <a:rPr lang="en-US" altLang="zh-TW" dirty="0">
                <a:ea typeface="ＭＳ Ｐゴシック" pitchFamily="34" charset="-128"/>
              </a:rPr>
              <a:t>&gt;</a:t>
            </a:r>
            <a:r>
              <a:rPr lang="zh-TW" altLang="en-US" dirty="0">
                <a:ea typeface="ＭＳ Ｐゴシック" pitchFamily="34" charset="-128"/>
              </a:rPr>
              <a:t> 有了</a:t>
            </a:r>
            <a:r>
              <a:rPr lang="en-US" altLang="zh-TW" dirty="0">
                <a:ea typeface="ＭＳ Ｐゴシック" pitchFamily="34" charset="-128"/>
              </a:rPr>
              <a:t>Critical Section</a:t>
            </a:r>
            <a:r>
              <a:rPr lang="zh-TW" altLang="en-US" dirty="0">
                <a:ea typeface="ＭＳ Ｐゴシック" pitchFamily="34" charset="-128"/>
              </a:rPr>
              <a:t>  關鍵區概念   像</a:t>
            </a:r>
            <a:r>
              <a:rPr lang="en-US" altLang="zh-TW" dirty="0">
                <a:ea typeface="ＭＳ Ｐゴシック" pitchFamily="34" charset="-128"/>
              </a:rPr>
              <a:t>count</a:t>
            </a:r>
            <a:r>
              <a:rPr lang="zh-TW" altLang="en-US" dirty="0">
                <a:ea typeface="ＭＳ Ｐゴシック" pitchFamily="34" charset="-128"/>
              </a:rPr>
              <a:t>共享值   就不能同時被多人操作  一次一個人操作</a:t>
            </a:r>
            <a:r>
              <a:rPr lang="en-US" altLang="zh-TW" dirty="0">
                <a:ea typeface="ＭＳ Ｐゴシック" pitchFamily="34" charset="-128"/>
              </a:rPr>
              <a:t>    </a:t>
            </a:r>
            <a:r>
              <a:rPr lang="zh-TW" altLang="en-US" dirty="0">
                <a:ea typeface="ＭＳ Ｐゴシック" pitchFamily="34" charset="-128"/>
              </a:rPr>
              <a:t>要設計成不能同時進入</a:t>
            </a:r>
            <a:r>
              <a:rPr lang="en-US" altLang="zh-TW" dirty="0">
                <a:ea typeface="ＭＳ Ｐゴシック" pitchFamily="34" charset="-128"/>
              </a:rPr>
              <a:t>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D803AEE7-4530-4DBE-B7CF-7D7940935E9B}" type="slidenum">
              <a:rPr lang="en-US" altLang="zh-TW" smtClean="0">
                <a:ea typeface="ＭＳ Ｐゴシック" pitchFamily="34" charset="-128"/>
              </a:rPr>
              <a:pPr/>
              <a:t>74</a:t>
            </a:fld>
            <a:endParaRPr lang="en-US" altLang="zh-TW">
              <a:ea typeface="ＭＳ Ｐゴシック" pitchFamily="34" charset="-128"/>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F4C01DFB-FACF-45CA-8F9E-8816B3EF6247}" type="slidenum">
              <a:rPr lang="en-US" altLang="zh-TW" smtClean="0">
                <a:ea typeface="ＭＳ Ｐゴシック" pitchFamily="34" charset="-128"/>
              </a:rPr>
              <a:pPr/>
              <a:t>75</a:t>
            </a:fld>
            <a:endParaRPr lang="en-US" altLang="zh-TW">
              <a:ea typeface="ＭＳ Ｐゴシック" pitchFamily="34" charset="-128"/>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DA78D2D1-73A9-42F5-880F-A6477C37F9FE}" type="slidenum">
              <a:rPr lang="en-US" altLang="zh-TW" smtClean="0">
                <a:ea typeface="ＭＳ Ｐゴシック" pitchFamily="34" charset="-128"/>
              </a:rPr>
              <a:pPr/>
              <a:t>76</a:t>
            </a:fld>
            <a:endParaRPr lang="en-US" altLang="zh-TW">
              <a:ea typeface="ＭＳ Ｐゴシック" pitchFamily="34" charset="-128"/>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B0E8F6-84AA-4949-A1C1-AFAD4C57B032}" type="slidenum">
              <a:rPr lang="en-US" altLang="zh-TW" smtClean="0">
                <a:ea typeface="ＭＳ Ｐゴシック" pitchFamily="34" charset="-128"/>
              </a:rPr>
              <a:pPr/>
              <a:t>77</a:t>
            </a:fld>
            <a:endParaRPr lang="en-US" altLang="zh-TW">
              <a:ea typeface="ＭＳ Ｐゴシック" pitchFamily="34" charset="-128"/>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0A791BE8-C1DE-44C9-B5E3-88BDBEAED6B8}" type="slidenum">
              <a:rPr lang="en-US" altLang="zh-TW" smtClean="0">
                <a:ea typeface="ＭＳ Ｐゴシック" pitchFamily="34" charset="-128"/>
              </a:rPr>
              <a:pPr/>
              <a:t>78</a:t>
            </a:fld>
            <a:endParaRPr lang="en-US" altLang="zh-TW">
              <a:ea typeface="ＭＳ Ｐゴシック" pitchFamily="34" charset="-128"/>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6BB9F7AC-8738-4920-815B-840E9321255D}" type="slidenum">
              <a:rPr lang="en-US" altLang="zh-TW" smtClean="0">
                <a:ea typeface="ＭＳ Ｐゴシック" pitchFamily="34" charset="-128"/>
              </a:rPr>
              <a:pPr/>
              <a:t>79</a:t>
            </a:fld>
            <a:endParaRPr lang="en-US" altLang="zh-TW">
              <a:ea typeface="ＭＳ Ｐゴシック" pitchFamily="34" charset="-128"/>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Idempotence  is the property of certain operations in mathematics and computer science whereby they can be applied multiple times without changing the result beyond the initial application. </a:t>
            </a:r>
          </a:p>
          <a:p>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28E7BD33-BFE6-47A2-9B3E-B8074BF69006}" type="slidenum">
              <a:rPr lang="en-US" altLang="zh-TW" smtClean="0">
                <a:ea typeface="ＭＳ Ｐゴシック" pitchFamily="34" charset="-128"/>
              </a:rPr>
              <a:pPr/>
              <a:t>80</a:t>
            </a:fld>
            <a:endParaRPr lang="en-US" altLang="zh-TW">
              <a:ea typeface="ＭＳ Ｐゴシック" pitchFamily="34" charset="-128"/>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08680CC9-6EB4-4994-92A1-01FC52866141}" type="slidenum">
              <a:rPr lang="en-US" altLang="zh-TW" smtClean="0">
                <a:ea typeface="ＭＳ Ｐゴシック" pitchFamily="34" charset="-128"/>
              </a:rPr>
              <a:pPr/>
              <a:t>81</a:t>
            </a:fld>
            <a:endParaRPr lang="en-US" altLang="zh-TW">
              <a:ea typeface="ＭＳ Ｐゴシック" pitchFamily="34" charset="-128"/>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0F000DF2-6C21-4241-90B3-F396D676E888}" type="slidenum">
              <a:rPr lang="en-US" altLang="zh-TW" smtClean="0">
                <a:ea typeface="ＭＳ Ｐゴシック" pitchFamily="34" charset="-128"/>
              </a:rPr>
              <a:pPr/>
              <a:t>82</a:t>
            </a:fld>
            <a:endParaRPr lang="en-US" altLang="zh-TW">
              <a:ea typeface="ＭＳ Ｐゴシック" pitchFamily="34" charset="-128"/>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506CF5B2-398E-4EBF-82AC-03C579EFEF16}" type="slidenum">
              <a:rPr lang="en-US" altLang="zh-TW" smtClean="0">
                <a:ea typeface="ＭＳ Ｐゴシック" pitchFamily="34" charset="-128"/>
              </a:rPr>
              <a:pPr/>
              <a:t>83</a:t>
            </a:fld>
            <a:endParaRPr lang="en-US" altLang="zh-TW">
              <a:ea typeface="ＭＳ Ｐゴシック" pitchFamily="34" charset="-128"/>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51DA25E-BBCE-4915-9B87-C67DDDA24FE7}" type="slidenum">
              <a:rPr lang="en-US" altLang="zh-TW" smtClean="0">
                <a:ea typeface="ＭＳ Ｐゴシック" pitchFamily="34" charset="-128"/>
              </a:rPr>
              <a:pPr/>
              <a:t>8</a:t>
            </a:fld>
            <a:endParaRPr lang="en-US" altLang="zh-TW">
              <a:ea typeface="ＭＳ Ｐゴシック" pitchFamily="34" charset="-128"/>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Remainder </a:t>
            </a:r>
            <a:r>
              <a:rPr lang="zh-TW" altLang="en-US" dirty="0">
                <a:latin typeface="Times New Roman" pitchFamily="18" charset="0"/>
                <a:ea typeface="ＭＳ Ｐゴシック" pitchFamily="34" charset="-128"/>
              </a:rPr>
              <a:t>剩餘            看一下動畫就很清楚  有人進</a:t>
            </a:r>
            <a:r>
              <a:rPr lang="en-US" altLang="zh-TW" dirty="0" err="1">
                <a:latin typeface="Times New Roman" pitchFamily="18" charset="0"/>
                <a:ea typeface="ＭＳ Ｐゴシック" pitchFamily="34" charset="-128"/>
              </a:rPr>
              <a:t>crtit</a:t>
            </a:r>
            <a:r>
              <a:rPr lang="en-US" altLang="zh-TW" dirty="0">
                <a:latin typeface="Times New Roman" pitchFamily="18" charset="0"/>
                <a:ea typeface="ＭＳ Ｐゴシック" pitchFamily="34" charset="-128"/>
              </a:rPr>
              <a:t> sec  </a:t>
            </a:r>
            <a:r>
              <a:rPr lang="zh-TW" altLang="en-US" dirty="0">
                <a:latin typeface="Times New Roman" pitchFamily="18" charset="0"/>
                <a:ea typeface="ＭＳ Ｐゴシック" pitchFamily="34" charset="-128"/>
              </a:rPr>
              <a:t>其他人就不能進去  要等待        </a:t>
            </a:r>
            <a:r>
              <a:rPr lang="en-US" altLang="zh-TW" dirty="0">
                <a:latin typeface="Times New Roman" pitchFamily="18" charset="0"/>
                <a:ea typeface="ＭＳ Ｐゴシック" pitchFamily="34" charset="-128"/>
              </a:rPr>
              <a:t>Entry &gt; Critical &gt; Exit &gt; </a:t>
            </a:r>
            <a:r>
              <a:rPr lang="en-US" altLang="zh-TW" dirty="0" err="1">
                <a:latin typeface="Times New Roman" pitchFamily="18" charset="0"/>
                <a:ea typeface="ＭＳ Ｐゴシック" pitchFamily="34" charset="-128"/>
              </a:rPr>
              <a:t>Remanider</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8A6A526C-1295-4A99-A63A-695A0F9B4BA7}" type="slidenum">
              <a:rPr lang="en-US" altLang="zh-TW" smtClean="0">
                <a:ea typeface="ＭＳ Ｐゴシック" pitchFamily="34" charset="-128"/>
              </a:rPr>
              <a:pPr/>
              <a:t>84</a:t>
            </a:fld>
            <a:endParaRPr lang="en-US" altLang="zh-TW">
              <a:ea typeface="ＭＳ Ｐゴシック" pitchFamily="34" charset="-128"/>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8A6A526C-1295-4A99-A63A-695A0F9B4BA7}" type="slidenum">
              <a:rPr lang="en-US" altLang="zh-TW" smtClean="0">
                <a:ea typeface="ＭＳ Ｐゴシック" pitchFamily="34" charset="-128"/>
              </a:rPr>
              <a:pPr/>
              <a:t>85</a:t>
            </a:fld>
            <a:endParaRPr lang="en-US" altLang="zh-TW">
              <a:ea typeface="ＭＳ Ｐゴシック" pitchFamily="34" charset="-128"/>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AF58DCEF-602B-401F-9275-8389AEEA3EAE}" type="slidenum">
              <a:rPr lang="en-US" altLang="zh-TW" smtClean="0">
                <a:ea typeface="ＭＳ Ｐゴシック" pitchFamily="34" charset="-128"/>
              </a:rPr>
              <a:pPr/>
              <a:t>86</a:t>
            </a:fld>
            <a:endParaRPr lang="en-US" altLang="zh-TW">
              <a:ea typeface="ＭＳ Ｐゴシック" pitchFamily="34" charset="-128"/>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4F2EE225-F8C6-4762-8FC7-A632A204E23B}" type="slidenum">
              <a:rPr lang="en-US" altLang="zh-TW" smtClean="0">
                <a:ea typeface="ＭＳ Ｐゴシック" pitchFamily="34" charset="-128"/>
              </a:rPr>
              <a:pPr/>
              <a:t>87</a:t>
            </a:fld>
            <a:endParaRPr lang="en-US" altLang="zh-TW">
              <a:ea typeface="ＭＳ Ｐゴシック" pitchFamily="34" charset="-128"/>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052FC50B-4E30-4F8C-BC68-1C2BCCA653E3}" type="slidenum">
              <a:rPr lang="en-US" altLang="zh-TW" smtClean="0">
                <a:ea typeface="ＭＳ Ｐゴシック" pitchFamily="34" charset="-128"/>
              </a:rPr>
              <a:pPr/>
              <a:t>88</a:t>
            </a:fld>
            <a:endParaRPr lang="en-US" altLang="zh-TW">
              <a:ea typeface="ＭＳ Ｐゴシック" pitchFamily="34" charset="-128"/>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9C143D6-B9F3-4726-A5FA-301A6E478286}" type="slidenum">
              <a:rPr lang="en-US" altLang="zh-TW" smtClean="0">
                <a:ea typeface="ＭＳ Ｐゴシック" pitchFamily="34" charset="-128"/>
              </a:rPr>
              <a:pPr/>
              <a:t>89</a:t>
            </a:fld>
            <a:endParaRPr lang="en-US" altLang="zh-TW">
              <a:ea typeface="ＭＳ Ｐゴシック" pitchFamily="34" charset="-128"/>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9C143D6-B9F3-4726-A5FA-301A6E478286}" type="slidenum">
              <a:rPr lang="en-US" altLang="zh-TW" smtClean="0">
                <a:ea typeface="ＭＳ Ｐゴシック" pitchFamily="34" charset="-128"/>
              </a:rPr>
              <a:pPr/>
              <a:t>90</a:t>
            </a:fld>
            <a:endParaRPr lang="en-US" altLang="zh-TW">
              <a:ea typeface="ＭＳ Ｐゴシック" pitchFamily="34" charset="-128"/>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AE4D34B1-6060-4BE1-BFC8-3A0BECB0962D}" type="slidenum">
              <a:rPr lang="en-US" altLang="zh-TW" smtClean="0">
                <a:ea typeface="ＭＳ Ｐゴシック" pitchFamily="34" charset="-128"/>
              </a:rPr>
              <a:pPr/>
              <a:t>91</a:t>
            </a:fld>
            <a:endParaRPr lang="en-US" altLang="zh-TW">
              <a:ea typeface="ＭＳ Ｐゴシック" pitchFamily="34" charset="-128"/>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r>
              <a:rPr lang="en-US" sz="1200" b="0" i="0" kern="1200" dirty="0">
                <a:solidFill>
                  <a:schemeClr val="tx1"/>
                </a:solidFill>
                <a:effectLst/>
                <a:latin typeface="Times New Roman" charset="0"/>
                <a:ea typeface="MS PGothic" pitchFamily="34" charset="-128"/>
                <a:cs typeface="ＭＳ Ｐゴシック" charset="-128"/>
              </a:rPr>
              <a:t>obsolete   </a:t>
            </a:r>
            <a:r>
              <a:rPr lang="zh-TW" altLang="en-US" sz="1200" b="0" i="0" kern="1200" dirty="0">
                <a:solidFill>
                  <a:schemeClr val="tx1"/>
                </a:solidFill>
                <a:effectLst/>
                <a:latin typeface="Times New Roman" charset="0"/>
                <a:ea typeface="MS PGothic" pitchFamily="34" charset="-128"/>
                <a:cs typeface="ＭＳ Ｐゴシック" charset="-128"/>
              </a:rPr>
              <a:t>廢棄的，淘汰的；過時的，老式的</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EB432F01-C91E-405A-92EC-708137772311}" type="slidenum">
              <a:rPr lang="en-US" altLang="zh-TW" smtClean="0">
                <a:ea typeface="ＭＳ Ｐゴシック" pitchFamily="34" charset="-128"/>
              </a:rPr>
              <a:pPr/>
              <a:t>92</a:t>
            </a:fld>
            <a:endParaRPr lang="en-US" altLang="zh-TW">
              <a:ea typeface="ＭＳ Ｐゴシック" pitchFamily="34" charset="-128"/>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AE4D34B1-6060-4BE1-BFC8-3A0BECB0962D}" type="slidenum">
              <a:rPr lang="en-US" altLang="zh-TW" smtClean="0">
                <a:ea typeface="ＭＳ Ｐゴシック" pitchFamily="34" charset="-128"/>
              </a:rPr>
              <a:pPr/>
              <a:t>93</a:t>
            </a:fld>
            <a:endParaRPr lang="en-US" altLang="zh-TW">
              <a:ea typeface="ＭＳ Ｐゴシック" pitchFamily="34" charset="-128"/>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64BDEEEA-3EA7-4F77-B837-B3CC2F065BD1}" type="slidenum">
              <a:rPr lang="en-US" altLang="zh-TW" smtClean="0">
                <a:ea typeface="ＭＳ Ｐゴシック" pitchFamily="34" charset="-128"/>
              </a:rPr>
              <a:pPr/>
              <a:t>9</a:t>
            </a:fld>
            <a:endParaRPr lang="en-US" altLang="zh-TW">
              <a:ea typeface="ＭＳ Ｐゴシック" pitchFamily="34" charset="-128"/>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請看動畫     一個</a:t>
            </a:r>
            <a:r>
              <a:rPr lang="en-US" altLang="zh-TW" dirty="0">
                <a:latin typeface="Times New Roman" pitchFamily="18" charset="0"/>
                <a:ea typeface="ＭＳ Ｐゴシック" pitchFamily="34" charset="-128"/>
              </a:rPr>
              <a:t>proc</a:t>
            </a:r>
            <a:r>
              <a:rPr lang="zh-TW" altLang="en-US" dirty="0">
                <a:latin typeface="Times New Roman" pitchFamily="18" charset="0"/>
                <a:ea typeface="ＭＳ Ｐゴシック" pitchFamily="34" charset="-128"/>
              </a:rPr>
              <a:t>可以有多個</a:t>
            </a:r>
            <a:r>
              <a:rPr lang="en-US" altLang="zh-TW" dirty="0">
                <a:latin typeface="Times New Roman" pitchFamily="18" charset="0"/>
                <a:ea typeface="ＭＳ Ｐゴシック" pitchFamily="34" charset="-128"/>
              </a:rPr>
              <a:t>critic sec   ex Proc1</a:t>
            </a:r>
            <a:r>
              <a:rPr lang="zh-TW" altLang="en-US" dirty="0">
                <a:latin typeface="Times New Roman" pitchFamily="18" charset="0"/>
                <a:ea typeface="ＭＳ Ｐゴシック" pitchFamily="34" charset="-128"/>
              </a:rPr>
              <a:t> 和</a:t>
            </a:r>
            <a:r>
              <a:rPr lang="en-US" altLang="zh-TW" dirty="0">
                <a:latin typeface="Times New Roman" pitchFamily="18" charset="0"/>
                <a:ea typeface="ＭＳ Ｐゴシック" pitchFamily="34" charset="-128"/>
              </a:rPr>
              <a:t>Proc2</a:t>
            </a:r>
            <a:r>
              <a:rPr lang="zh-TW" altLang="en-US" dirty="0">
                <a:latin typeface="Times New Roman" pitchFamily="18" charset="0"/>
                <a:ea typeface="ＭＳ Ｐゴシック" pitchFamily="34" charset="-128"/>
              </a:rPr>
              <a:t>共用某個</a:t>
            </a:r>
            <a:r>
              <a:rPr lang="en-US" altLang="zh-TW" dirty="0">
                <a:latin typeface="Times New Roman" pitchFamily="18" charset="0"/>
                <a:ea typeface="ＭＳ Ｐゴシック" pitchFamily="34" charset="-128"/>
              </a:rPr>
              <a:t>critic sec  Proc1</a:t>
            </a:r>
            <a:r>
              <a:rPr lang="zh-TW" altLang="en-US" dirty="0">
                <a:latin typeface="Times New Roman" pitchFamily="18" charset="0"/>
                <a:ea typeface="ＭＳ Ｐゴシック" pitchFamily="34" charset="-128"/>
              </a:rPr>
              <a:t>的另一段程式碼又跟</a:t>
            </a:r>
            <a:r>
              <a:rPr lang="en-US" altLang="zh-TW" dirty="0">
                <a:latin typeface="Times New Roman" pitchFamily="18" charset="0"/>
                <a:ea typeface="ＭＳ Ｐゴシック" pitchFamily="34" charset="-128"/>
              </a:rPr>
              <a:t>Proc3</a:t>
            </a:r>
            <a:r>
              <a:rPr lang="zh-TW" altLang="en-US" dirty="0">
                <a:latin typeface="Times New Roman" pitchFamily="18" charset="0"/>
                <a:ea typeface="ＭＳ Ｐゴシック" pitchFamily="34" charset="-128"/>
              </a:rPr>
              <a:t>共用</a:t>
            </a:r>
            <a:r>
              <a:rPr lang="en-US" altLang="zh-TW" dirty="0">
                <a:latin typeface="Times New Roman" pitchFamily="18" charset="0"/>
                <a:ea typeface="ＭＳ Ｐゴシック" pitchFamily="34" charset="-128"/>
              </a:rPr>
              <a:t>Critical</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Sec</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A0C5E6A0-E6D6-4F92-8E4F-B0FE073D63AE}" type="slidenum">
              <a:rPr lang="en-US" altLang="zh-TW" smtClean="0">
                <a:ea typeface="ＭＳ Ｐゴシック" pitchFamily="34" charset="-128"/>
              </a:rPr>
              <a:pPr/>
              <a:t>94</a:t>
            </a:fld>
            <a:endParaRPr lang="en-US" altLang="zh-TW">
              <a:ea typeface="ＭＳ Ｐゴシック" pitchFamily="34" charset="-128"/>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zh-TW" altLang="zh-TW"/>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zh-TW" altLang="zh-TW"/>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zh-TW" altLang="zh-TW"/>
            </a:p>
          </p:txBody>
        </p:sp>
      </p:grpSp>
      <p:pic>
        <p:nvPicPr>
          <p:cNvPr id="7"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8" name="Rectangle 10"/>
          <p:cNvSpPr>
            <a:spLocks noChangeArrowheads="1"/>
          </p:cNvSpPr>
          <p:nvPr/>
        </p:nvSpPr>
        <p:spPr bwMode="auto">
          <a:xfrm>
            <a:off x="3243263" y="4006850"/>
            <a:ext cx="2336800" cy="1887538"/>
          </a:xfrm>
          <a:prstGeom prst="rect">
            <a:avLst/>
          </a:prstGeom>
          <a:noFill/>
          <a:ln w="57150" cmpd="thinThick">
            <a:solidFill>
              <a:srgbClr val="66CCFF"/>
            </a:solidFill>
            <a:miter lim="800000"/>
            <a:headEnd/>
            <a:tailEnd/>
          </a:ln>
          <a:effectLst/>
        </p:spPr>
        <p:txBody>
          <a:bodyPr wrap="none" anchor="ctr"/>
          <a:lstStyle/>
          <a:p>
            <a:pPr>
              <a:defRPr/>
            </a:pPr>
            <a:endParaRPr lang="zh-TW" altLang="zh-TW"/>
          </a:p>
        </p:txBody>
      </p:sp>
      <p:sp>
        <p:nvSpPr>
          <p:cNvPr id="14745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576262"/>
          </a:xfrm>
        </p:spPr>
        <p:txBody>
          <a:bodyPr/>
          <a:lstStyle/>
          <a:p>
            <a:r>
              <a:rPr lang="en-US"/>
              <a:t>Click to edit Master title style</a:t>
            </a:r>
          </a:p>
        </p:txBody>
      </p:sp>
      <p:sp>
        <p:nvSpPr>
          <p:cNvPr id="3" name="Text Placeholder 2"/>
          <p:cNvSpPr>
            <a:spLocks noGrp="1"/>
          </p:cNvSpPr>
          <p:nvPr>
            <p:ph type="body" sz="half" idx="1"/>
          </p:nvPr>
        </p:nvSpPr>
        <p:spPr>
          <a:xfrm>
            <a:off x="806450" y="1233488"/>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563563"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TW" dirty="0"/>
              <a:t>Click to edit Master title style</a:t>
            </a:r>
          </a:p>
        </p:txBody>
      </p:sp>
      <p:sp>
        <p:nvSpPr>
          <p:cNvPr id="1027"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46437"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zh-TW" altLang="zh-TW" sz="2400">
              <a:latin typeface="Times New Roman" pitchFamily="18" charset="0"/>
            </a:endParaRPr>
          </a:p>
        </p:txBody>
      </p:sp>
      <p:sp>
        <p:nvSpPr>
          <p:cNvPr id="146438"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latin typeface="Verdana" charset="0"/>
              <a:ea typeface="+mn-ea"/>
            </a:endParaRPr>
          </a:p>
        </p:txBody>
      </p:sp>
      <p:sp>
        <p:nvSpPr>
          <p:cNvPr id="146439"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defRPr/>
            </a:pPr>
            <a:endParaRPr lang="zh-TW" altLang="zh-TW" sz="2400">
              <a:latin typeface="Times New Roman" pitchFamily="18" charset="0"/>
            </a:endParaRPr>
          </a:p>
        </p:txBody>
      </p:sp>
      <p:sp>
        <p:nvSpPr>
          <p:cNvPr id="146440" name="Rectangle 8"/>
          <p:cNvSpPr>
            <a:spLocks noChangeArrowheads="1"/>
          </p:cNvSpPr>
          <p:nvPr userDrawn="1"/>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zh-TW" altLang="zh-TW" sz="2400">
              <a:latin typeface="Times New Roman" pitchFamily="18" charset="0"/>
            </a:endParaRPr>
          </a:p>
        </p:txBody>
      </p:sp>
      <p:sp>
        <p:nvSpPr>
          <p:cNvPr id="146441" name="Text Box 9"/>
          <p:cNvSpPr txBox="1">
            <a:spLocks noChangeArrowheads="1"/>
          </p:cNvSpPr>
          <p:nvPr/>
        </p:nvSpPr>
        <p:spPr bwMode="auto">
          <a:xfrm>
            <a:off x="8440292" y="6507163"/>
            <a:ext cx="551754" cy="307777"/>
          </a:xfrm>
          <a:prstGeom prst="rect">
            <a:avLst/>
          </a:prstGeom>
          <a:noFill/>
          <a:ln w="9525">
            <a:noFill/>
            <a:miter lim="800000"/>
            <a:headEnd/>
            <a:tailEnd/>
          </a:ln>
          <a:effectLst/>
        </p:spPr>
        <p:txBody>
          <a:bodyPr wrap="none">
            <a:spAutoFit/>
          </a:bodyPr>
          <a:lstStyle/>
          <a:p>
            <a:pPr algn="ctr">
              <a:spcBef>
                <a:spcPct val="50000"/>
              </a:spcBef>
              <a:defRPr/>
            </a:pPr>
            <a:r>
              <a:rPr lang="en-US" altLang="zh-TW" sz="1400" b="1" dirty="0">
                <a:solidFill>
                  <a:srgbClr val="006699"/>
                </a:solidFill>
                <a:latin typeface="Helvetica" pitchFamily="34" charset="0"/>
              </a:rPr>
              <a:t>6.</a:t>
            </a:r>
            <a:fld id="{200C53B6-F49C-4AD2-B03B-91DC0AA133AC}" type="slidenum">
              <a:rPr lang="en-US" altLang="zh-TW" sz="1400" b="1" smtClean="0">
                <a:solidFill>
                  <a:srgbClr val="006699"/>
                </a:solidFill>
                <a:latin typeface="Helvetica" pitchFamily="34" charset="0"/>
              </a:rPr>
              <a:pPr algn="ctr">
                <a:spcBef>
                  <a:spcPct val="50000"/>
                </a:spcBef>
                <a:defRPr/>
              </a:pPr>
              <a:t>‹#›</a:t>
            </a:fld>
            <a:endParaRPr lang="en-US" altLang="zh-TW" sz="1400" b="1" dirty="0">
              <a:solidFill>
                <a:srgbClr val="006699"/>
              </a:solidFill>
              <a:latin typeface="Helvetica" pitchFamily="34" charset="0"/>
            </a:endParaRPr>
          </a:p>
        </p:txBody>
      </p:sp>
    </p:spTree>
  </p:cSld>
  <p:clrMap bg1="lt1" tx1="dk1" bg2="lt2" tx2="dk2" accent1="accent1" accent2="accent2" accent3="accent3" accent4="accent4" accent5="accent5" accent6="accent6" hlink="hlink" folHlink="folHlink"/>
  <p:sldLayoutIdLst>
    <p:sldLayoutId id="2147483853"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4" r:id="rId12"/>
  </p:sldLayoutIdLst>
  <p:txStyles>
    <p:titleStyle>
      <a:lvl1pPr algn="ctr" rtl="0" eaLnBrk="0" fontAlgn="base" hangingPunct="0">
        <a:spcBef>
          <a:spcPct val="0"/>
        </a:spcBef>
        <a:spcAft>
          <a:spcPct val="0"/>
        </a:spcAft>
        <a:defRPr sz="3600" b="1">
          <a:solidFill>
            <a:schemeClr val="tx1"/>
          </a:solidFill>
          <a:latin typeface="Candara" pitchFamily="34" charset="0"/>
          <a:ea typeface="MS PGothic" pitchFamily="34" charset="-128"/>
          <a:cs typeface="Candara" pitchFamily="34" charset="0"/>
        </a:defRPr>
      </a:lvl1pPr>
      <a:lvl2pPr algn="ctr" rtl="0" eaLnBrk="0" fontAlgn="base" hangingPunct="0">
        <a:spcBef>
          <a:spcPct val="0"/>
        </a:spcBef>
        <a:spcAft>
          <a:spcPct val="0"/>
        </a:spcAft>
        <a:defRPr sz="3600" b="1">
          <a:solidFill>
            <a:schemeClr val="tx1"/>
          </a:solidFill>
          <a:latin typeface="Candara" pitchFamily="34" charset="0"/>
          <a:ea typeface="MS PGothic" pitchFamily="34" charset="-128"/>
          <a:cs typeface="Candara" pitchFamily="34" charset="0"/>
        </a:defRPr>
      </a:lvl2pPr>
      <a:lvl3pPr algn="ctr" rtl="0" eaLnBrk="0" fontAlgn="base" hangingPunct="0">
        <a:spcBef>
          <a:spcPct val="0"/>
        </a:spcBef>
        <a:spcAft>
          <a:spcPct val="0"/>
        </a:spcAft>
        <a:defRPr sz="3600" b="1">
          <a:solidFill>
            <a:schemeClr val="tx1"/>
          </a:solidFill>
          <a:latin typeface="Candara" pitchFamily="34" charset="0"/>
          <a:ea typeface="MS PGothic" pitchFamily="34" charset="-128"/>
          <a:cs typeface="Candara" pitchFamily="34" charset="0"/>
        </a:defRPr>
      </a:lvl3pPr>
      <a:lvl4pPr algn="ctr" rtl="0" eaLnBrk="0" fontAlgn="base" hangingPunct="0">
        <a:spcBef>
          <a:spcPct val="0"/>
        </a:spcBef>
        <a:spcAft>
          <a:spcPct val="0"/>
        </a:spcAft>
        <a:defRPr sz="3600" b="1">
          <a:solidFill>
            <a:schemeClr val="tx1"/>
          </a:solidFill>
          <a:latin typeface="Candara" pitchFamily="34" charset="0"/>
          <a:ea typeface="MS PGothic" pitchFamily="34" charset="-128"/>
          <a:cs typeface="Candara" pitchFamily="34" charset="0"/>
        </a:defRPr>
      </a:lvl4pPr>
      <a:lvl5pPr algn="ctr" rtl="0" eaLnBrk="0" fontAlgn="base" hangingPunct="0">
        <a:spcBef>
          <a:spcPct val="0"/>
        </a:spcBef>
        <a:spcAft>
          <a:spcPct val="0"/>
        </a:spcAft>
        <a:defRPr sz="3600" b="1">
          <a:solidFill>
            <a:schemeClr val="tx1"/>
          </a:solidFill>
          <a:latin typeface="Candara" pitchFamily="34" charset="0"/>
          <a:ea typeface="MS PGothic" pitchFamily="34" charset="-128"/>
          <a:cs typeface="Candara" pitchFamily="34" charset="0"/>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b="1">
          <a:solidFill>
            <a:schemeClr val="tx1"/>
          </a:solidFill>
          <a:latin typeface="Candara" pitchFamily="34" charset="0"/>
          <a:ea typeface="MS PGothic" pitchFamily="34" charset="-128"/>
          <a:cs typeface="Candara"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b="1">
          <a:solidFill>
            <a:schemeClr val="tx1"/>
          </a:solidFill>
          <a:latin typeface="Candara" pitchFamily="34" charset="0"/>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400" b="1">
          <a:solidFill>
            <a:schemeClr val="tx1"/>
          </a:solidFill>
          <a:latin typeface="Candara" pitchFamily="34" charset="0"/>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sz="2400" b="1">
          <a:solidFill>
            <a:schemeClr val="tx1"/>
          </a:solidFill>
          <a:latin typeface="Candara" pitchFamily="34" charset="0"/>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sz="2400" b="1">
          <a:solidFill>
            <a:schemeClr val="tx1"/>
          </a:solidFill>
          <a:latin typeface="Candara" pitchFamily="34" charset="0"/>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huenlil.pixnet.net/blog/post/23999871"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medium.com/%E7%A8%8B%E5%BC%8F%E4%BA%BA%E6%9C%88%E5%88%8A/%E7%AB%B6%E7%88%AD%E6%83%85%E6%B3%81%E7%9A%84c%E8%AA%9E%E8%A8%80%E7%AF%84%E4%BE%8B-1a88df31c20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31838" y="190500"/>
            <a:ext cx="7772400" cy="2127250"/>
          </a:xfrm>
        </p:spPr>
        <p:txBody>
          <a:bodyPr/>
          <a:lstStyle/>
          <a:p>
            <a:pPr eaLnBrk="1" hangingPunct="1"/>
            <a:r>
              <a:rPr lang="en-US" altLang="zh-TW" sz="4800" dirty="0">
                <a:ea typeface="ＭＳ Ｐゴシック" pitchFamily="34" charset="-128"/>
              </a:rPr>
              <a:t>Chapter 6: Synchronization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60425" y="277813"/>
            <a:ext cx="8229600" cy="576262"/>
          </a:xfrm>
        </p:spPr>
        <p:txBody>
          <a:bodyPr/>
          <a:lstStyle/>
          <a:p>
            <a:pPr eaLnBrk="1" hangingPunct="1"/>
            <a:r>
              <a:rPr lang="en-US" altLang="zh-TW">
                <a:ea typeface="ＭＳ Ｐゴシック" pitchFamily="34" charset="-128"/>
              </a:rPr>
              <a:t>Solution to Critical-Section Problem</a:t>
            </a:r>
          </a:p>
        </p:txBody>
      </p:sp>
      <p:sp>
        <p:nvSpPr>
          <p:cNvPr id="12291" name="Rectangle 3"/>
          <p:cNvSpPr>
            <a:spLocks noGrp="1" noChangeArrowheads="1"/>
          </p:cNvSpPr>
          <p:nvPr>
            <p:ph type="body" idx="1"/>
          </p:nvPr>
        </p:nvSpPr>
        <p:spPr>
          <a:xfrm>
            <a:off x="604838" y="1028700"/>
            <a:ext cx="8229600" cy="4530725"/>
          </a:xfrm>
        </p:spPr>
        <p:txBody>
          <a:bodyPr/>
          <a:lstStyle/>
          <a:p>
            <a:pPr>
              <a:buFont typeface="Monotype Sorts" pitchFamily="2" charset="2"/>
              <a:buNone/>
            </a:pPr>
            <a:r>
              <a:rPr lang="en-US" altLang="zh-TW" sz="2400" dirty="0">
                <a:ea typeface="ＭＳ Ｐゴシック" pitchFamily="34" charset="-128"/>
              </a:rPr>
              <a:t>2.	</a:t>
            </a:r>
            <a:r>
              <a:rPr lang="en-US" altLang="zh-TW" sz="2400" b="1" dirty="0">
                <a:solidFill>
                  <a:srgbClr val="FF0000"/>
                </a:solidFill>
                <a:ea typeface="ＭＳ Ｐゴシック" pitchFamily="34" charset="-128"/>
              </a:rPr>
              <a:t>Progress(</a:t>
            </a:r>
            <a:r>
              <a:rPr lang="zh-TW" altLang="en-US" sz="2400" b="1" dirty="0">
                <a:solidFill>
                  <a:srgbClr val="FF0000"/>
                </a:solidFill>
                <a:ea typeface="ＭＳ Ｐゴシック" pitchFamily="34" charset="-128"/>
              </a:rPr>
              <a:t>要有進展</a:t>
            </a:r>
            <a:r>
              <a:rPr lang="en-US" altLang="zh-TW" sz="2400" b="1" dirty="0">
                <a:solidFill>
                  <a:srgbClr val="FF0000"/>
                </a:solidFill>
                <a:ea typeface="ＭＳ Ｐゴシック" pitchFamily="34" charset="-128"/>
              </a:rPr>
              <a:t>/</a:t>
            </a:r>
            <a:r>
              <a:rPr lang="zh-TW" altLang="en-US" sz="2400" b="1" dirty="0">
                <a:solidFill>
                  <a:srgbClr val="FF0000"/>
                </a:solidFill>
                <a:ea typeface="ＭＳ Ｐゴシック" pitchFamily="34" charset="-128"/>
              </a:rPr>
              <a:t>前進</a:t>
            </a:r>
            <a:r>
              <a:rPr lang="en-US" altLang="zh-TW" sz="2400" b="1" dirty="0">
                <a:solidFill>
                  <a:srgbClr val="FF0000"/>
                </a:solidFill>
                <a:ea typeface="ＭＳ Ｐゴシック" pitchFamily="34" charset="-128"/>
              </a:rPr>
              <a:t>/</a:t>
            </a:r>
            <a:r>
              <a:rPr lang="zh-TW" altLang="en-US" sz="2400" b="1" dirty="0">
                <a:solidFill>
                  <a:srgbClr val="FF0000"/>
                </a:solidFill>
                <a:ea typeface="ＭＳ Ｐゴシック" pitchFamily="34" charset="-128"/>
              </a:rPr>
              <a:t>進行</a:t>
            </a:r>
            <a:r>
              <a:rPr lang="en-US" altLang="zh-TW" sz="2400" b="1" dirty="0">
                <a:solidFill>
                  <a:srgbClr val="FF0000"/>
                </a:solidFill>
                <a:ea typeface="ＭＳ Ｐゴシック" pitchFamily="34" charset="-128"/>
              </a:rPr>
              <a:t>) </a:t>
            </a:r>
            <a:r>
              <a:rPr lang="en-US" altLang="zh-TW" sz="2400" dirty="0">
                <a:ea typeface="ＭＳ Ｐゴシック" pitchFamily="34" charset="-128"/>
              </a:rPr>
              <a:t>- If </a:t>
            </a:r>
            <a:r>
              <a:rPr lang="en-US" altLang="zh-TW" sz="2400" dirty="0">
                <a:solidFill>
                  <a:srgbClr val="FF0000"/>
                </a:solidFill>
                <a:ea typeface="ＭＳ Ｐゴシック" pitchFamily="34" charset="-128"/>
              </a:rPr>
              <a:t>no process</a:t>
            </a:r>
            <a:r>
              <a:rPr lang="en-US" altLang="zh-TW" sz="2400" dirty="0">
                <a:ea typeface="ＭＳ Ｐゴシック" pitchFamily="34" charset="-128"/>
              </a:rPr>
              <a:t> is executing </a:t>
            </a:r>
            <a:r>
              <a:rPr lang="en-US" altLang="zh-TW" sz="2400" dirty="0">
                <a:solidFill>
                  <a:srgbClr val="FF0000"/>
                </a:solidFill>
                <a:ea typeface="ＭＳ Ｐゴシック" pitchFamily="34" charset="-128"/>
              </a:rPr>
              <a:t>in</a:t>
            </a:r>
            <a:r>
              <a:rPr lang="en-US" altLang="zh-TW" sz="2400" dirty="0">
                <a:ea typeface="ＭＳ Ｐゴシック" pitchFamily="34" charset="-128"/>
              </a:rPr>
              <a:t> its </a:t>
            </a:r>
            <a:r>
              <a:rPr lang="en-US" altLang="zh-TW" sz="2400" dirty="0">
                <a:solidFill>
                  <a:srgbClr val="FF0000"/>
                </a:solidFill>
                <a:ea typeface="ＭＳ Ｐゴシック" pitchFamily="34" charset="-128"/>
              </a:rPr>
              <a:t>critical section </a:t>
            </a:r>
            <a:r>
              <a:rPr lang="en-US" altLang="zh-TW" sz="2400" dirty="0">
                <a:ea typeface="ＭＳ Ｐゴシック" pitchFamily="34" charset="-128"/>
              </a:rPr>
              <a:t>and there exist some processes that wish to enter their critical section, then </a:t>
            </a:r>
            <a:r>
              <a:rPr lang="en-US" altLang="zh-TW" sz="2400" dirty="0">
                <a:solidFill>
                  <a:srgbClr val="FF0000"/>
                </a:solidFill>
                <a:ea typeface="ＭＳ Ｐゴシック" pitchFamily="34" charset="-128"/>
              </a:rPr>
              <a:t>the selection of the processes </a:t>
            </a:r>
            <a:r>
              <a:rPr lang="en-US" altLang="zh-TW" sz="2400" dirty="0">
                <a:ea typeface="ＭＳ Ｐゴシック" pitchFamily="34" charset="-128"/>
              </a:rPr>
              <a:t>that will enter the critical section next </a:t>
            </a:r>
            <a:r>
              <a:rPr lang="en-US" altLang="zh-TW" sz="2400" dirty="0">
                <a:solidFill>
                  <a:srgbClr val="FF0000"/>
                </a:solidFill>
                <a:ea typeface="ＭＳ Ｐゴシック" pitchFamily="34" charset="-128"/>
              </a:rPr>
              <a:t>cannot be postponed indefinitely   </a:t>
            </a:r>
            <a:r>
              <a:rPr lang="zh-TW" altLang="en-US" sz="2400" dirty="0">
                <a:solidFill>
                  <a:srgbClr val="FF0000"/>
                </a:solidFill>
                <a:ea typeface="ＭＳ Ｐゴシック" pitchFamily="34" charset="-128"/>
              </a:rPr>
              <a:t>空出來之後要保證一定時間內換下個進去  也就是選擇花的時間要盡快</a:t>
            </a:r>
            <a:endParaRPr lang="en-US" altLang="zh-TW" sz="2400" dirty="0">
              <a:solidFill>
                <a:srgbClr val="FF0000"/>
              </a:solidFill>
              <a:ea typeface="ＭＳ Ｐゴシック" pitchFamily="34" charset="-128"/>
            </a:endParaRPr>
          </a:p>
          <a:p>
            <a:pPr>
              <a:buFont typeface="Monotype Sorts" pitchFamily="2" charset="2"/>
              <a:buNone/>
            </a:pPr>
            <a:endParaRPr lang="en-US" altLang="zh-TW" sz="2400" dirty="0">
              <a:ea typeface="ＭＳ Ｐゴシック" pitchFamily="34" charset="-128"/>
            </a:endParaRPr>
          </a:p>
        </p:txBody>
      </p:sp>
      <p:grpSp>
        <p:nvGrpSpPr>
          <p:cNvPr id="10" name="群組 9"/>
          <p:cNvGrpSpPr/>
          <p:nvPr/>
        </p:nvGrpSpPr>
        <p:grpSpPr>
          <a:xfrm>
            <a:off x="2055813" y="3081338"/>
            <a:ext cx="6972300" cy="4413250"/>
            <a:chOff x="2055813" y="3081338"/>
            <a:chExt cx="6972300" cy="4413250"/>
          </a:xfrm>
        </p:grpSpPr>
        <p:sp>
          <p:nvSpPr>
            <p:cNvPr id="12292" name="Rectangle 4"/>
            <p:cNvSpPr>
              <a:spLocks noChangeArrowheads="1"/>
            </p:cNvSpPr>
            <p:nvPr/>
          </p:nvSpPr>
          <p:spPr bwMode="auto">
            <a:xfrm>
              <a:off x="3027363" y="4848225"/>
              <a:ext cx="3341687" cy="576263"/>
            </a:xfrm>
            <a:prstGeom prst="rect">
              <a:avLst/>
            </a:prstGeom>
            <a:solidFill>
              <a:srgbClr val="FFFF00"/>
            </a:solidFill>
            <a:ln w="9525">
              <a:solidFill>
                <a:schemeClr val="tx1"/>
              </a:solidFill>
              <a:round/>
              <a:headEnd/>
              <a:tailEnd/>
            </a:ln>
          </p:spPr>
          <p:txBody>
            <a:bodyPr wrap="none"/>
            <a:lstStyle/>
            <a:p>
              <a:endParaRPr lang="zh-TW" altLang="zh-TW"/>
            </a:p>
          </p:txBody>
        </p:sp>
        <p:sp>
          <p:nvSpPr>
            <p:cNvPr id="12293" name="Rectangle 3"/>
            <p:cNvSpPr>
              <a:spLocks noChangeArrowheads="1"/>
            </p:cNvSpPr>
            <p:nvPr/>
          </p:nvSpPr>
          <p:spPr bwMode="auto">
            <a:xfrm>
              <a:off x="3000375" y="3595688"/>
              <a:ext cx="3384550" cy="666750"/>
            </a:xfrm>
            <a:prstGeom prst="rect">
              <a:avLst/>
            </a:prstGeom>
            <a:solidFill>
              <a:srgbClr val="FFFF00"/>
            </a:solidFill>
            <a:ln w="9525">
              <a:solidFill>
                <a:schemeClr val="tx1"/>
              </a:solidFill>
              <a:round/>
              <a:headEnd/>
              <a:tailEnd/>
            </a:ln>
          </p:spPr>
          <p:txBody>
            <a:bodyPr wrap="none"/>
            <a:lstStyle/>
            <a:p>
              <a:endParaRPr lang="zh-TW" altLang="zh-TW"/>
            </a:p>
          </p:txBody>
        </p:sp>
        <p:sp>
          <p:nvSpPr>
            <p:cNvPr id="12294" name="Rectangle 3"/>
            <p:cNvSpPr txBox="1">
              <a:spLocks noChangeArrowheads="1"/>
            </p:cNvSpPr>
            <p:nvPr/>
          </p:nvSpPr>
          <p:spPr bwMode="auto">
            <a:xfrm>
              <a:off x="2355850" y="3081338"/>
              <a:ext cx="6672263" cy="44132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a:t>
              </a:r>
              <a:r>
                <a:rPr kumimoji="1" lang="en-US" altLang="zh-TW" sz="2800" i="1" dirty="0">
                  <a:solidFill>
                    <a:srgbClr val="0000FF"/>
                  </a:solidFill>
                  <a:latin typeface="Helvetica" pitchFamily="34" charset="0"/>
                </a:rPr>
                <a:t>entry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a:t>
              </a:r>
              <a:r>
                <a:rPr kumimoji="1" lang="en-US" altLang="zh-TW" sz="2800" i="1" dirty="0">
                  <a:solidFill>
                    <a:srgbClr val="0000FF"/>
                  </a:solidFill>
                  <a:latin typeface="Helvetica" pitchFamily="34" charset="0"/>
                </a:rPr>
                <a:t>exit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 while (TRUE); </a:t>
              </a:r>
              <a:r>
                <a:rPr kumimoji="1" lang="en-US" altLang="zh-TW" sz="2400" dirty="0">
                  <a:solidFill>
                    <a:srgbClr val="0000FF"/>
                  </a:solidFill>
                  <a:latin typeface="Helvetica" pitchFamily="34" charset="0"/>
                </a:rPr>
                <a:t>	</a:t>
              </a:r>
              <a:endParaRPr kumimoji="1" lang="en-US" altLang="zh-TW" sz="2000" dirty="0">
                <a:solidFill>
                  <a:srgbClr val="0000FF"/>
                </a:solidFill>
                <a:latin typeface="Helvetica" pitchFamily="34" charset="0"/>
              </a:endParaRPr>
            </a:p>
          </p:txBody>
        </p:sp>
        <p:cxnSp>
          <p:nvCxnSpPr>
            <p:cNvPr id="12295" name="直線單箭頭接點 7"/>
            <p:cNvCxnSpPr>
              <a:cxnSpLocks noChangeShapeType="1"/>
            </p:cNvCxnSpPr>
            <p:nvPr/>
          </p:nvCxnSpPr>
          <p:spPr bwMode="auto">
            <a:xfrm flipV="1">
              <a:off x="2060575" y="3702050"/>
              <a:ext cx="946150" cy="1588"/>
            </a:xfrm>
            <a:prstGeom prst="straightConnector1">
              <a:avLst/>
            </a:prstGeom>
            <a:noFill/>
            <a:ln w="57150" algn="ctr">
              <a:solidFill>
                <a:schemeClr val="tx1"/>
              </a:solidFill>
              <a:round/>
              <a:headEnd/>
              <a:tailEnd type="arrow" w="med" len="med"/>
            </a:ln>
          </p:spPr>
        </p:cxnSp>
        <p:cxnSp>
          <p:nvCxnSpPr>
            <p:cNvPr id="12296" name="直線單箭頭接點 8"/>
            <p:cNvCxnSpPr>
              <a:cxnSpLocks noChangeShapeType="1"/>
            </p:cNvCxnSpPr>
            <p:nvPr/>
          </p:nvCxnSpPr>
          <p:spPr bwMode="auto">
            <a:xfrm flipV="1">
              <a:off x="2074863" y="3946525"/>
              <a:ext cx="944562" cy="3175"/>
            </a:xfrm>
            <a:prstGeom prst="straightConnector1">
              <a:avLst/>
            </a:prstGeom>
            <a:noFill/>
            <a:ln w="57150" algn="ctr">
              <a:solidFill>
                <a:schemeClr val="tx1"/>
              </a:solidFill>
              <a:round/>
              <a:headEnd/>
              <a:tailEnd type="arrow" w="med" len="med"/>
            </a:ln>
          </p:spPr>
        </p:cxnSp>
        <p:cxnSp>
          <p:nvCxnSpPr>
            <p:cNvPr id="12297" name="直線單箭頭接點 9"/>
            <p:cNvCxnSpPr>
              <a:cxnSpLocks noChangeShapeType="1"/>
            </p:cNvCxnSpPr>
            <p:nvPr/>
          </p:nvCxnSpPr>
          <p:spPr bwMode="auto">
            <a:xfrm flipV="1">
              <a:off x="2055813" y="4160838"/>
              <a:ext cx="946150" cy="3175"/>
            </a:xfrm>
            <a:prstGeom prst="straightConnector1">
              <a:avLst/>
            </a:prstGeom>
            <a:noFill/>
            <a:ln w="57150" algn="ctr">
              <a:solidFill>
                <a:schemeClr val="tx1"/>
              </a:solidFill>
              <a:round/>
              <a:headEn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out)">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90588" y="277813"/>
            <a:ext cx="8229600" cy="576262"/>
          </a:xfrm>
        </p:spPr>
        <p:txBody>
          <a:bodyPr/>
          <a:lstStyle/>
          <a:p>
            <a:pPr eaLnBrk="1" hangingPunct="1"/>
            <a:r>
              <a:rPr lang="en-US" altLang="zh-TW">
                <a:ea typeface="ＭＳ Ｐゴシック" pitchFamily="34" charset="-128"/>
              </a:rPr>
              <a:t>Solution to Critical-Section Problem</a:t>
            </a:r>
          </a:p>
        </p:txBody>
      </p:sp>
      <p:sp>
        <p:nvSpPr>
          <p:cNvPr id="13315" name="Rectangle 3"/>
          <p:cNvSpPr>
            <a:spLocks noGrp="1" noChangeArrowheads="1"/>
          </p:cNvSpPr>
          <p:nvPr>
            <p:ph type="body" idx="1"/>
          </p:nvPr>
        </p:nvSpPr>
        <p:spPr>
          <a:xfrm>
            <a:off x="588963" y="1230313"/>
            <a:ext cx="8323262" cy="4530725"/>
          </a:xfrm>
        </p:spPr>
        <p:txBody>
          <a:bodyPr/>
          <a:lstStyle/>
          <a:p>
            <a:pPr>
              <a:buFont typeface="Monotype Sorts" pitchFamily="2" charset="2"/>
              <a:buNone/>
            </a:pPr>
            <a:r>
              <a:rPr lang="en-US" altLang="zh-TW" sz="2800" dirty="0">
                <a:ea typeface="ＭＳ Ｐゴシック" pitchFamily="34" charset="-128"/>
              </a:rPr>
              <a:t>3.	</a:t>
            </a:r>
            <a:r>
              <a:rPr lang="en-US" altLang="zh-TW" sz="2800" b="1" dirty="0">
                <a:solidFill>
                  <a:srgbClr val="FF0000"/>
                </a:solidFill>
                <a:ea typeface="ＭＳ Ｐゴシック" pitchFamily="34" charset="-128"/>
              </a:rPr>
              <a:t>Bounded Waiting </a:t>
            </a:r>
            <a:r>
              <a:rPr lang="en-US" altLang="zh-TW" sz="2800" dirty="0">
                <a:ea typeface="ＭＳ Ｐゴシック" pitchFamily="34" charset="-128"/>
              </a:rPr>
              <a:t>-  A bound must exist on the number of times that other processes are allowed to enter their critical sections </a:t>
            </a:r>
            <a:r>
              <a:rPr lang="en-US" altLang="zh-TW" sz="2800" dirty="0">
                <a:solidFill>
                  <a:srgbClr val="FF0000"/>
                </a:solidFill>
                <a:ea typeface="ＭＳ Ｐゴシック" pitchFamily="34" charset="-128"/>
              </a:rPr>
              <a:t>after a process has made a request to enter its critical section and before that request is granted</a:t>
            </a:r>
          </a:p>
          <a:p>
            <a:pPr lvl="1">
              <a:buSzPct val="125000"/>
              <a:buFont typeface="Wingdings 2" pitchFamily="18" charset="2"/>
              <a:buChar char=""/>
            </a:pPr>
            <a:r>
              <a:rPr lang="en-US" altLang="zh-TW" sz="2800" dirty="0">
                <a:ea typeface="ＭＳ Ｐゴシック" pitchFamily="34" charset="-128"/>
              </a:rPr>
              <a:t>Assume that each process executes at a nonzero speed </a:t>
            </a:r>
            <a:r>
              <a:rPr lang="zh-TW" altLang="en-US" sz="2800" dirty="0">
                <a:ea typeface="ＭＳ Ｐゴシック" pitchFamily="34" charset="-128"/>
              </a:rPr>
              <a:t>  不適停住不動  才是正常工作現象</a:t>
            </a:r>
            <a:endParaRPr lang="en-US" altLang="zh-TW" sz="2800" dirty="0">
              <a:ea typeface="ＭＳ Ｐゴシック" pitchFamily="34" charset="-128"/>
            </a:endParaRPr>
          </a:p>
          <a:p>
            <a:pPr lvl="1">
              <a:buSzPct val="125000"/>
              <a:buFont typeface="Wingdings 2" pitchFamily="18" charset="2"/>
              <a:buChar char=""/>
            </a:pPr>
            <a:r>
              <a:rPr lang="en-US" altLang="zh-TW" sz="2800" dirty="0">
                <a:ea typeface="ＭＳ Ｐゴシック" pitchFamily="34" charset="-128"/>
              </a:rPr>
              <a:t>No assumption concerning relative speed of the </a:t>
            </a:r>
            <a:r>
              <a:rPr lang="en-US" altLang="zh-TW" sz="2800" dirty="0">
                <a:solidFill>
                  <a:srgbClr val="0000FF"/>
                </a:solidFill>
                <a:ea typeface="ＭＳ Ｐゴシック" pitchFamily="34" charset="-128"/>
              </a:rPr>
              <a:t>N</a:t>
            </a:r>
            <a:r>
              <a:rPr lang="en-US" altLang="zh-TW" sz="2800" dirty="0">
                <a:ea typeface="ＭＳ Ｐゴシック" pitchFamily="34" charset="-128"/>
              </a:rPr>
              <a:t> processes</a:t>
            </a:r>
            <a:r>
              <a:rPr lang="zh-TW" altLang="en-US" sz="2800" dirty="0">
                <a:ea typeface="ＭＳ Ｐゴシック" pitchFamily="34" charset="-128"/>
              </a:rPr>
              <a:t>   不假設每個程序執行快慢  就是這邊的描述就是沒有考慮這點</a:t>
            </a:r>
            <a:endParaRPr lang="en-US" altLang="zh-TW" sz="28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box(in)">
                                      <p:cBhvr>
                                        <p:cTn id="7" dur="500"/>
                                        <p:tgtEl>
                                          <p:spTgt spid="13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box(in)">
                                      <p:cBhvr>
                                        <p:cTn id="12" dur="5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9983-071F-402F-845F-E95A56C7DA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5146C1-E6E2-4DB6-B074-C6B21CD15E7E}"/>
              </a:ext>
            </a:extLst>
          </p:cNvPr>
          <p:cNvSpPr>
            <a:spLocks noGrp="1"/>
          </p:cNvSpPr>
          <p:nvPr>
            <p:ph idx="1"/>
          </p:nvPr>
        </p:nvSpPr>
        <p:spPr/>
        <p:txBody>
          <a:bodyPr/>
          <a:lstStyle/>
          <a:p>
            <a:r>
              <a:rPr lang="zh-TW" altLang="en-US" dirty="0"/>
              <a:t>總結  </a:t>
            </a:r>
            <a:r>
              <a:rPr lang="en-US" altLang="zh-TW" dirty="0"/>
              <a:t>1</a:t>
            </a:r>
            <a:r>
              <a:rPr lang="zh-TW" altLang="en-US" dirty="0"/>
              <a:t>互斥  </a:t>
            </a:r>
            <a:r>
              <a:rPr lang="en-US" altLang="zh-TW" dirty="0"/>
              <a:t>2 </a:t>
            </a:r>
            <a:r>
              <a:rPr lang="zh-TW" altLang="en-US" dirty="0"/>
              <a:t>空的時候要有</a:t>
            </a:r>
            <a:r>
              <a:rPr lang="en-US" altLang="zh-TW" dirty="0"/>
              <a:t>proc</a:t>
            </a:r>
            <a:r>
              <a:rPr lang="zh-TW" altLang="en-US" dirty="0"/>
              <a:t>進  </a:t>
            </a:r>
            <a:r>
              <a:rPr lang="en-US" altLang="zh-TW" dirty="0"/>
              <a:t>3</a:t>
            </a:r>
            <a:r>
              <a:rPr lang="zh-TW" altLang="en-US" dirty="0"/>
              <a:t> 每個</a:t>
            </a:r>
            <a:r>
              <a:rPr lang="en-US" altLang="zh-TW" dirty="0"/>
              <a:t>proc</a:t>
            </a:r>
            <a:r>
              <a:rPr lang="zh-TW" altLang="en-US" dirty="0"/>
              <a:t>一定時間次數內要進</a:t>
            </a:r>
            <a:endParaRPr lang="en-US" dirty="0"/>
          </a:p>
        </p:txBody>
      </p:sp>
    </p:spTree>
    <p:extLst>
      <p:ext uri="{BB962C8B-B14F-4D97-AF65-F5344CB8AC3E}">
        <p14:creationId xmlns:p14="http://schemas.microsoft.com/office/powerpoint/2010/main" val="3898737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TW" sz="4000">
                <a:ea typeface="ＭＳ Ｐゴシック" pitchFamily="34" charset="-128"/>
              </a:rPr>
              <a:t>Peterson’s Solution</a:t>
            </a:r>
          </a:p>
        </p:txBody>
      </p:sp>
      <p:sp>
        <p:nvSpPr>
          <p:cNvPr id="14339" name="Rectangle 3"/>
          <p:cNvSpPr>
            <a:spLocks noGrp="1" noChangeArrowheads="1"/>
          </p:cNvSpPr>
          <p:nvPr>
            <p:ph type="body" idx="1"/>
          </p:nvPr>
        </p:nvSpPr>
        <p:spPr>
          <a:xfrm>
            <a:off x="728663" y="939800"/>
            <a:ext cx="8151812" cy="4422775"/>
          </a:xfrm>
        </p:spPr>
        <p:txBody>
          <a:bodyPr/>
          <a:lstStyle/>
          <a:p>
            <a:pPr>
              <a:lnSpc>
                <a:spcPct val="90000"/>
              </a:lnSpc>
              <a:tabLst>
                <a:tab pos="744538" algn="l"/>
                <a:tab pos="1025525" algn="l"/>
                <a:tab pos="1260475" algn="l"/>
              </a:tabLst>
            </a:pPr>
            <a:r>
              <a:rPr lang="en-US" altLang="zh-TW" sz="2800" dirty="0">
                <a:ea typeface="ＭＳ Ｐゴシック" pitchFamily="34" charset="-128"/>
              </a:rPr>
              <a:t>Two-process solution</a:t>
            </a:r>
          </a:p>
          <a:p>
            <a:pPr>
              <a:lnSpc>
                <a:spcPct val="90000"/>
              </a:lnSpc>
              <a:tabLst>
                <a:tab pos="744538" algn="l"/>
                <a:tab pos="1025525" algn="l"/>
                <a:tab pos="1260475" algn="l"/>
              </a:tabLst>
            </a:pPr>
            <a:r>
              <a:rPr lang="en-US" altLang="zh-TW" sz="2800" dirty="0">
                <a:ea typeface="ＭＳ Ｐゴシック" pitchFamily="34" charset="-128"/>
              </a:rPr>
              <a:t>Assume that the LOAD and STORE instructions are atomic; that is, cannot be interrupted.</a:t>
            </a:r>
          </a:p>
          <a:p>
            <a:pPr>
              <a:lnSpc>
                <a:spcPct val="90000"/>
              </a:lnSpc>
              <a:tabLst>
                <a:tab pos="744538" algn="l"/>
                <a:tab pos="1025525" algn="l"/>
                <a:tab pos="1260475" algn="l"/>
              </a:tabLst>
            </a:pPr>
            <a:r>
              <a:rPr lang="en-US" altLang="zh-TW" sz="2800" dirty="0">
                <a:ea typeface="ＭＳ Ｐゴシック" pitchFamily="34" charset="-128"/>
              </a:rPr>
              <a:t>The two processes share two variables:</a:t>
            </a:r>
          </a:p>
          <a:p>
            <a:pPr lvl="1">
              <a:lnSpc>
                <a:spcPct val="90000"/>
              </a:lnSpc>
              <a:tabLst>
                <a:tab pos="744538" algn="l"/>
                <a:tab pos="1025525" algn="l"/>
                <a:tab pos="1260475" algn="l"/>
              </a:tabLst>
            </a:pPr>
            <a:r>
              <a:rPr lang="en-US" altLang="zh-TW" sz="2800" dirty="0">
                <a:ea typeface="ＭＳ Ｐゴシック" pitchFamily="34" charset="-128"/>
              </a:rPr>
              <a:t>int</a:t>
            </a:r>
            <a:r>
              <a:rPr lang="en-US" altLang="zh-TW" sz="2800" dirty="0">
                <a:solidFill>
                  <a:srgbClr val="FF0000"/>
                </a:solidFill>
                <a:ea typeface="ＭＳ Ｐゴシック" pitchFamily="34" charset="-128"/>
              </a:rPr>
              <a:t> turn</a:t>
            </a:r>
            <a:r>
              <a:rPr lang="en-US" altLang="zh-TW" sz="2800" dirty="0">
                <a:ea typeface="ＭＳ Ｐゴシック" pitchFamily="34" charset="-128"/>
              </a:rPr>
              <a:t>; </a:t>
            </a:r>
            <a:r>
              <a:rPr lang="zh-TW" altLang="en-US" sz="2800" dirty="0">
                <a:ea typeface="ＭＳ Ｐゴシック" pitchFamily="34" charset="-128"/>
              </a:rPr>
              <a:t>   換到誰</a:t>
            </a:r>
            <a:endParaRPr lang="en-US" altLang="zh-TW" sz="2800" dirty="0">
              <a:ea typeface="ＭＳ Ｐゴシック" pitchFamily="34" charset="-128"/>
            </a:endParaRPr>
          </a:p>
          <a:p>
            <a:pPr lvl="1">
              <a:lnSpc>
                <a:spcPct val="90000"/>
              </a:lnSpc>
              <a:tabLst>
                <a:tab pos="744538" algn="l"/>
                <a:tab pos="1025525" algn="l"/>
                <a:tab pos="1260475" algn="l"/>
              </a:tabLst>
            </a:pPr>
            <a:r>
              <a:rPr lang="en-US" altLang="zh-TW" sz="2800" dirty="0">
                <a:ea typeface="ＭＳ Ｐゴシック" pitchFamily="34" charset="-128"/>
              </a:rPr>
              <a:t>Boolean </a:t>
            </a:r>
            <a:r>
              <a:rPr lang="en-US" altLang="zh-TW" sz="2800" dirty="0">
                <a:solidFill>
                  <a:srgbClr val="FF0000"/>
                </a:solidFill>
                <a:ea typeface="ＭＳ Ｐゴシック" pitchFamily="34" charset="-128"/>
              </a:rPr>
              <a:t>flag[2]</a:t>
            </a:r>
            <a:r>
              <a:rPr lang="zh-TW" altLang="en-US" sz="2800" dirty="0">
                <a:solidFill>
                  <a:srgbClr val="FF0000"/>
                </a:solidFill>
                <a:ea typeface="ＭＳ Ｐゴシック" pitchFamily="34" charset="-128"/>
              </a:rPr>
              <a:t>      是否進入</a:t>
            </a:r>
            <a:r>
              <a:rPr lang="en-US" altLang="zh-TW" sz="2800" dirty="0">
                <a:solidFill>
                  <a:srgbClr val="FF0000"/>
                </a:solidFill>
                <a:ea typeface="ＭＳ Ｐゴシック" pitchFamily="34" charset="-128"/>
              </a:rPr>
              <a:t>C Sec</a:t>
            </a:r>
          </a:p>
          <a:p>
            <a:pPr>
              <a:lnSpc>
                <a:spcPct val="90000"/>
              </a:lnSpc>
              <a:tabLst>
                <a:tab pos="744538" algn="l"/>
                <a:tab pos="1025525" algn="l"/>
                <a:tab pos="1260475" algn="l"/>
              </a:tabLst>
            </a:pPr>
            <a:r>
              <a:rPr lang="en-US" altLang="zh-TW" sz="2800" dirty="0">
                <a:ea typeface="ＭＳ Ｐゴシック" pitchFamily="34" charset="-128"/>
              </a:rPr>
              <a:t>The variable </a:t>
            </a:r>
            <a:r>
              <a:rPr lang="en-US" altLang="zh-TW" sz="2800" dirty="0">
                <a:solidFill>
                  <a:srgbClr val="FF0000"/>
                </a:solidFill>
                <a:ea typeface="ＭＳ Ｐゴシック" pitchFamily="34" charset="-128"/>
              </a:rPr>
              <a:t>turn</a:t>
            </a:r>
            <a:r>
              <a:rPr lang="en-US" altLang="zh-TW" sz="2800" dirty="0">
                <a:ea typeface="ＭＳ Ｐゴシック" pitchFamily="34" charset="-128"/>
              </a:rPr>
              <a:t> indicates whose turn it is to enter the critical section.  </a:t>
            </a:r>
          </a:p>
          <a:p>
            <a:pPr>
              <a:lnSpc>
                <a:spcPct val="90000"/>
              </a:lnSpc>
              <a:tabLst>
                <a:tab pos="744538" algn="l"/>
                <a:tab pos="1025525" algn="l"/>
                <a:tab pos="1260475" algn="l"/>
              </a:tabLst>
            </a:pPr>
            <a:r>
              <a:rPr lang="en-US" altLang="zh-TW" sz="2800" dirty="0">
                <a:ea typeface="ＭＳ Ｐゴシック" pitchFamily="34" charset="-128"/>
              </a:rPr>
              <a:t>The </a:t>
            </a:r>
            <a:r>
              <a:rPr lang="en-US" altLang="zh-TW" sz="2800" dirty="0">
                <a:solidFill>
                  <a:srgbClr val="FF0000"/>
                </a:solidFill>
                <a:ea typeface="ＭＳ Ｐゴシック" pitchFamily="34" charset="-128"/>
              </a:rPr>
              <a:t>flag</a:t>
            </a:r>
            <a:r>
              <a:rPr lang="en-US" altLang="zh-TW" sz="2800" dirty="0">
                <a:ea typeface="ＭＳ Ｐゴシック" pitchFamily="34" charset="-128"/>
              </a:rPr>
              <a:t> array is used to indicate if a process is ready to enter the critical section. </a:t>
            </a:r>
            <a:r>
              <a:rPr lang="en-US" altLang="zh-TW" sz="2800" dirty="0">
                <a:solidFill>
                  <a:srgbClr val="FF0000"/>
                </a:solidFill>
                <a:ea typeface="ＭＳ Ｐゴシック" pitchFamily="34" charset="-128"/>
              </a:rPr>
              <a:t>flag[</a:t>
            </a:r>
            <a:r>
              <a:rPr lang="en-US" altLang="zh-TW" sz="2800" dirty="0" err="1">
                <a:solidFill>
                  <a:srgbClr val="FF0000"/>
                </a:solidFill>
                <a:ea typeface="ＭＳ Ｐゴシック" pitchFamily="34" charset="-128"/>
              </a:rPr>
              <a:t>i</a:t>
            </a:r>
            <a:r>
              <a:rPr lang="en-US" altLang="zh-TW" sz="2800" dirty="0">
                <a:solidFill>
                  <a:srgbClr val="FF0000"/>
                </a:solidFill>
                <a:ea typeface="ＭＳ Ｐゴシック" pitchFamily="34" charset="-128"/>
              </a:rPr>
              <a:t>] </a:t>
            </a:r>
            <a:r>
              <a:rPr lang="en-US" altLang="zh-TW" sz="2800" dirty="0">
                <a:ea typeface="ＭＳ Ｐゴシック" pitchFamily="34" charset="-128"/>
              </a:rPr>
              <a:t>= true implies that process </a:t>
            </a:r>
            <a:r>
              <a:rPr lang="en-US" altLang="zh-TW" sz="2800" dirty="0">
                <a:solidFill>
                  <a:srgbClr val="0000FF"/>
                </a:solidFill>
                <a:ea typeface="ＭＳ Ｐゴシック" pitchFamily="34" charset="-128"/>
              </a:rPr>
              <a:t>P</a:t>
            </a:r>
            <a:r>
              <a:rPr lang="en-US" altLang="zh-TW" sz="2800" baseline="-25000" dirty="0">
                <a:solidFill>
                  <a:srgbClr val="0000FF"/>
                </a:solidFill>
                <a:ea typeface="ＭＳ Ｐゴシック" pitchFamily="34" charset="-128"/>
              </a:rPr>
              <a:t>i</a:t>
            </a:r>
            <a:r>
              <a:rPr lang="en-US" altLang="zh-TW" sz="2800" dirty="0">
                <a:ea typeface="ＭＳ Ｐゴシック" pitchFamily="34" charset="-128"/>
              </a:rPr>
              <a:t> is ready</a:t>
            </a:r>
            <a:r>
              <a:rPr lang="zh-TW" altLang="en-US" sz="2800" dirty="0">
                <a:ea typeface="ＭＳ Ｐゴシック" pitchFamily="34" charset="-128"/>
              </a:rPr>
              <a:t>準備要進入</a:t>
            </a:r>
            <a:r>
              <a:rPr lang="en-US" altLang="zh-TW" sz="2800" dirty="0">
                <a:ea typeface="ＭＳ Ｐゴシック"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ox(in)">
                                      <p:cBhvr>
                                        <p:cTn id="7" dur="10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ox(in)">
                                      <p:cBhvr>
                                        <p:cTn id="12" dur="10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ox(in)">
                                      <p:cBhvr>
                                        <p:cTn id="17" dur="1000"/>
                                        <p:tgtEl>
                                          <p:spTgt spid="14339">
                                            <p:txEl>
                                              <p:pRg st="2" end="2"/>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4339">
                                            <p:txEl>
                                              <p:pRg st="3" end="3"/>
                                            </p:txEl>
                                          </p:spTgt>
                                        </p:tgtEl>
                                        <p:attrNameLst>
                                          <p:attrName>style.visibility</p:attrName>
                                        </p:attrNameLst>
                                      </p:cBhvr>
                                      <p:to>
                                        <p:strVal val="visible"/>
                                      </p:to>
                                    </p:set>
                                    <p:animEffect transition="in" filter="box(in)">
                                      <p:cBhvr>
                                        <p:cTn id="20" dur="1000"/>
                                        <p:tgtEl>
                                          <p:spTgt spid="14339">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animEffect transition="in" filter="box(in)">
                                      <p:cBhvr>
                                        <p:cTn id="23" dur="1000"/>
                                        <p:tgtEl>
                                          <p:spTgt spid="1433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4339">
                                            <p:txEl>
                                              <p:pRg st="5" end="5"/>
                                            </p:txEl>
                                          </p:spTgt>
                                        </p:tgtEl>
                                        <p:attrNameLst>
                                          <p:attrName>style.visibility</p:attrName>
                                        </p:attrNameLst>
                                      </p:cBhvr>
                                      <p:to>
                                        <p:strVal val="visible"/>
                                      </p:to>
                                    </p:set>
                                    <p:animEffect transition="in" filter="box(in)">
                                      <p:cBhvr>
                                        <p:cTn id="28" dur="1000"/>
                                        <p:tgtEl>
                                          <p:spTgt spid="1433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4339">
                                            <p:txEl>
                                              <p:pRg st="6" end="6"/>
                                            </p:txEl>
                                          </p:spTgt>
                                        </p:tgtEl>
                                        <p:attrNameLst>
                                          <p:attrName>style.visibility</p:attrName>
                                        </p:attrNameLst>
                                      </p:cBhvr>
                                      <p:to>
                                        <p:strVal val="visible"/>
                                      </p:to>
                                    </p:set>
                                    <p:animEffect transition="in" filter="box(in)">
                                      <p:cBhvr>
                                        <p:cTn id="33" dur="1000"/>
                                        <p:tgtEl>
                                          <p:spTgt spid="14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2362200" y="4073525"/>
            <a:ext cx="3124200" cy="606425"/>
          </a:xfrm>
          <a:prstGeom prst="rect">
            <a:avLst/>
          </a:prstGeom>
          <a:solidFill>
            <a:srgbClr val="FFFF00"/>
          </a:solidFill>
          <a:ln w="9525">
            <a:solidFill>
              <a:schemeClr val="tx1"/>
            </a:solidFill>
            <a:round/>
            <a:headEnd/>
            <a:tailEnd/>
          </a:ln>
        </p:spPr>
        <p:txBody>
          <a:bodyPr wrap="none"/>
          <a:lstStyle/>
          <a:p>
            <a:endParaRPr lang="zh-TW" altLang="zh-TW"/>
          </a:p>
        </p:txBody>
      </p:sp>
      <p:sp>
        <p:nvSpPr>
          <p:cNvPr id="15363" name="Rectangle 3"/>
          <p:cNvSpPr>
            <a:spLocks noChangeArrowheads="1"/>
          </p:cNvSpPr>
          <p:nvPr/>
        </p:nvSpPr>
        <p:spPr bwMode="auto">
          <a:xfrm>
            <a:off x="2309813" y="1720850"/>
            <a:ext cx="4510087" cy="1797050"/>
          </a:xfrm>
          <a:prstGeom prst="rect">
            <a:avLst/>
          </a:prstGeom>
          <a:solidFill>
            <a:srgbClr val="FFFF00"/>
          </a:solidFill>
          <a:ln w="9525">
            <a:solidFill>
              <a:schemeClr val="tx1"/>
            </a:solidFill>
            <a:round/>
            <a:headEnd/>
            <a:tailEnd/>
          </a:ln>
        </p:spPr>
        <p:txBody>
          <a:bodyPr wrap="none"/>
          <a:lstStyle/>
          <a:p>
            <a:endParaRPr lang="zh-TW" altLang="zh-TW"/>
          </a:p>
        </p:txBody>
      </p:sp>
      <p:sp>
        <p:nvSpPr>
          <p:cNvPr id="15364" name="Rectangle 3"/>
          <p:cNvSpPr>
            <a:spLocks noGrp="1" noChangeArrowheads="1"/>
          </p:cNvSpPr>
          <p:nvPr>
            <p:ph type="body" idx="1"/>
          </p:nvPr>
        </p:nvSpPr>
        <p:spPr>
          <a:xfrm>
            <a:off x="1519238" y="1206500"/>
            <a:ext cx="6294437" cy="4908550"/>
          </a:xfrm>
        </p:spPr>
        <p:txBody>
          <a:bodyPr/>
          <a:lstStyle/>
          <a:p>
            <a:pPr>
              <a:buFont typeface="Monotype Sorts" pitchFamily="2" charset="2"/>
              <a:buNone/>
            </a:pPr>
            <a:r>
              <a:rPr lang="en-US" altLang="zh-TW" sz="2800" dirty="0">
                <a:solidFill>
                  <a:srgbClr val="0000FF"/>
                </a:solidFill>
                <a:ea typeface="ＭＳ Ｐゴシック" pitchFamily="34" charset="-128"/>
              </a:rPr>
              <a:t>	do { </a:t>
            </a:r>
          </a:p>
          <a:p>
            <a:pPr>
              <a:buFont typeface="Monotype Sorts" pitchFamily="2" charset="2"/>
              <a:buNone/>
            </a:pPr>
            <a:r>
              <a:rPr lang="en-US" altLang="zh-TW" sz="2800" dirty="0">
                <a:solidFill>
                  <a:srgbClr val="0000FF"/>
                </a:solidFill>
                <a:ea typeface="ＭＳ Ｐゴシック" pitchFamily="34" charset="-128"/>
              </a:rPr>
              <a:t>		flag[</a:t>
            </a:r>
            <a:r>
              <a:rPr lang="en-US" altLang="zh-TW" sz="2800" dirty="0" err="1">
                <a:solidFill>
                  <a:srgbClr val="0000FF"/>
                </a:solidFill>
                <a:ea typeface="ＭＳ Ｐゴシック" pitchFamily="34" charset="-128"/>
              </a:rPr>
              <a:t>i</a:t>
            </a:r>
            <a:r>
              <a:rPr lang="en-US" altLang="zh-TW" sz="2800" dirty="0">
                <a:solidFill>
                  <a:srgbClr val="0000FF"/>
                </a:solidFill>
                <a:ea typeface="ＭＳ Ｐゴシック" pitchFamily="34" charset="-128"/>
              </a:rPr>
              <a:t>] = TRUE;     </a:t>
            </a:r>
            <a:r>
              <a:rPr lang="zh-TW" altLang="en-US" sz="1800" dirty="0">
                <a:solidFill>
                  <a:srgbClr val="0000FF"/>
                </a:solidFill>
                <a:ea typeface="ＭＳ Ｐゴシック" pitchFamily="34" charset="-128"/>
              </a:rPr>
              <a:t>把自己設為</a:t>
            </a:r>
            <a:r>
              <a:rPr lang="en-US" altLang="zh-TW" sz="1800" dirty="0">
                <a:solidFill>
                  <a:srgbClr val="0000FF"/>
                </a:solidFill>
                <a:ea typeface="ＭＳ Ｐゴシック" pitchFamily="34" charset="-128"/>
              </a:rPr>
              <a:t>true</a:t>
            </a:r>
            <a:r>
              <a:rPr lang="zh-TW" altLang="en-US" sz="1800" dirty="0">
                <a:solidFill>
                  <a:srgbClr val="0000FF"/>
                </a:solidFill>
                <a:ea typeface="ＭＳ Ｐゴシック" pitchFamily="34" charset="-128"/>
              </a:rPr>
              <a:t>準備進入</a:t>
            </a:r>
            <a:endParaRPr lang="en-US" altLang="zh-TW" sz="2800" dirty="0">
              <a:solidFill>
                <a:srgbClr val="0000FF"/>
              </a:solidFill>
              <a:ea typeface="ＭＳ Ｐゴシック" pitchFamily="34" charset="-128"/>
            </a:endParaRPr>
          </a:p>
          <a:p>
            <a:pPr>
              <a:buFont typeface="Monotype Sorts" pitchFamily="2" charset="2"/>
              <a:buNone/>
            </a:pPr>
            <a:r>
              <a:rPr lang="en-US" altLang="zh-TW" sz="2800" dirty="0">
                <a:solidFill>
                  <a:srgbClr val="0000FF"/>
                </a:solidFill>
                <a:ea typeface="ＭＳ Ｐゴシック" pitchFamily="34" charset="-128"/>
              </a:rPr>
              <a:t>		turn = j; </a:t>
            </a:r>
            <a:r>
              <a:rPr lang="zh-TW" altLang="en-US" sz="2800" dirty="0">
                <a:solidFill>
                  <a:srgbClr val="0000FF"/>
                </a:solidFill>
                <a:ea typeface="ＭＳ Ｐゴシック" pitchFamily="34" charset="-128"/>
              </a:rPr>
              <a:t>   </a:t>
            </a:r>
            <a:r>
              <a:rPr lang="zh-TW" altLang="en-US" sz="1800" dirty="0">
                <a:solidFill>
                  <a:srgbClr val="0000FF"/>
                </a:solidFill>
                <a:ea typeface="ＭＳ Ｐゴシック" pitchFamily="34" charset="-128"/>
              </a:rPr>
              <a:t>設給對方</a:t>
            </a:r>
            <a:endParaRPr lang="en-US" altLang="zh-TW" sz="2800" dirty="0">
              <a:solidFill>
                <a:srgbClr val="0000FF"/>
              </a:solidFill>
              <a:ea typeface="ＭＳ Ｐゴシック" pitchFamily="34" charset="-128"/>
            </a:endParaRPr>
          </a:p>
          <a:p>
            <a:pPr>
              <a:buFont typeface="Monotype Sorts" pitchFamily="2" charset="2"/>
              <a:buNone/>
            </a:pPr>
            <a:r>
              <a:rPr lang="en-US" altLang="zh-TW" sz="2800" dirty="0">
                <a:solidFill>
                  <a:srgbClr val="0000FF"/>
                </a:solidFill>
                <a:ea typeface="ＭＳ Ｐゴシック" pitchFamily="34" charset="-128"/>
              </a:rPr>
              <a:t>		while (flag[j] &amp;&amp; turn == j); </a:t>
            </a:r>
            <a:r>
              <a:rPr lang="zh-TW" altLang="en-US" sz="2800" dirty="0">
                <a:solidFill>
                  <a:srgbClr val="0000FF"/>
                </a:solidFill>
                <a:ea typeface="ＭＳ Ｐゴシック" pitchFamily="34" charset="-128"/>
              </a:rPr>
              <a:t>見註</a:t>
            </a:r>
            <a:endParaRPr lang="en-US" altLang="zh-TW" sz="2800" dirty="0">
              <a:solidFill>
                <a:srgbClr val="0000FF"/>
              </a:solidFill>
              <a:ea typeface="ＭＳ Ｐゴシック" pitchFamily="34" charset="-128"/>
            </a:endParaRPr>
          </a:p>
          <a:p>
            <a:pPr>
              <a:buFont typeface="Monotype Sorts" pitchFamily="2" charset="2"/>
              <a:buNone/>
            </a:pPr>
            <a:r>
              <a:rPr lang="en-US" altLang="zh-TW" sz="2800" dirty="0">
                <a:solidFill>
                  <a:srgbClr val="0000FF"/>
                </a:solidFill>
                <a:ea typeface="ＭＳ Ｐゴシック" pitchFamily="34" charset="-128"/>
              </a:rPr>
              <a:t>			critical section </a:t>
            </a:r>
          </a:p>
          <a:p>
            <a:pPr>
              <a:buFont typeface="Monotype Sorts" pitchFamily="2" charset="2"/>
              <a:buNone/>
            </a:pPr>
            <a:r>
              <a:rPr lang="en-US" altLang="zh-TW" sz="2800" dirty="0">
                <a:solidFill>
                  <a:srgbClr val="0000FF"/>
                </a:solidFill>
                <a:ea typeface="ＭＳ Ｐゴシック" pitchFamily="34" charset="-128"/>
              </a:rPr>
              <a:t>		flag[</a:t>
            </a:r>
            <a:r>
              <a:rPr lang="en-US" altLang="zh-TW" sz="2800" dirty="0" err="1">
                <a:solidFill>
                  <a:srgbClr val="0000FF"/>
                </a:solidFill>
                <a:ea typeface="ＭＳ Ｐゴシック" pitchFamily="34" charset="-128"/>
              </a:rPr>
              <a:t>i</a:t>
            </a:r>
            <a:r>
              <a:rPr lang="en-US" altLang="zh-TW" sz="2800" dirty="0">
                <a:solidFill>
                  <a:srgbClr val="0000FF"/>
                </a:solidFill>
                <a:ea typeface="ＭＳ Ｐゴシック" pitchFamily="34" charset="-128"/>
              </a:rPr>
              <a:t>] = FALSE; </a:t>
            </a:r>
          </a:p>
          <a:p>
            <a:pPr>
              <a:buFont typeface="Monotype Sorts" pitchFamily="2" charset="2"/>
              <a:buNone/>
            </a:pPr>
            <a:r>
              <a:rPr lang="en-US" altLang="zh-TW" sz="2800" dirty="0">
                <a:solidFill>
                  <a:srgbClr val="0000FF"/>
                </a:solidFill>
                <a:ea typeface="ＭＳ Ｐゴシック" pitchFamily="34" charset="-128"/>
              </a:rPr>
              <a:t>			remainder section </a:t>
            </a:r>
          </a:p>
          <a:p>
            <a:pPr>
              <a:buFont typeface="Monotype Sorts" pitchFamily="2" charset="2"/>
              <a:buNone/>
            </a:pPr>
            <a:r>
              <a:rPr lang="en-US" altLang="zh-TW" sz="2800" dirty="0">
                <a:solidFill>
                  <a:srgbClr val="0000FF"/>
                </a:solidFill>
                <a:ea typeface="ＭＳ Ｐゴシック" pitchFamily="34" charset="-128"/>
              </a:rPr>
              <a:t>	} while (TRUE); </a:t>
            </a:r>
            <a:r>
              <a:rPr lang="en-US" altLang="zh-TW" sz="2400" dirty="0">
                <a:solidFill>
                  <a:srgbClr val="0000FF"/>
                </a:solidFill>
                <a:ea typeface="ＭＳ Ｐゴシック" pitchFamily="34" charset="-128"/>
              </a:rPr>
              <a:t>	</a:t>
            </a:r>
            <a:endParaRPr lang="en-US" altLang="zh-TW" sz="2000" dirty="0">
              <a:solidFill>
                <a:srgbClr val="0000FF"/>
              </a:solidFill>
              <a:ea typeface="ＭＳ Ｐゴシック" pitchFamily="34" charset="-128"/>
            </a:endParaRPr>
          </a:p>
        </p:txBody>
      </p:sp>
      <p:sp>
        <p:nvSpPr>
          <p:cNvPr id="15365" name="Rectangle 2"/>
          <p:cNvSpPr>
            <a:spLocks noGrp="1" noChangeArrowheads="1"/>
          </p:cNvSpPr>
          <p:nvPr>
            <p:ph type="title"/>
          </p:nvPr>
        </p:nvSpPr>
        <p:spPr/>
        <p:txBody>
          <a:bodyPr/>
          <a:lstStyle/>
          <a:p>
            <a:pPr eaLnBrk="1" hangingPunct="1"/>
            <a:r>
              <a:rPr lang="en-US" altLang="zh-TW">
                <a:ea typeface="ＭＳ Ｐゴシック" pitchFamily="34" charset="-128"/>
              </a:rPr>
              <a:t>Algorithm for Process </a:t>
            </a:r>
            <a:r>
              <a:rPr lang="en-US" altLang="zh-TW">
                <a:solidFill>
                  <a:srgbClr val="0000FF"/>
                </a:solidFill>
                <a:ea typeface="ＭＳ Ｐゴシック" pitchFamily="34" charset="-128"/>
              </a:rPr>
              <a:t>P</a:t>
            </a:r>
            <a:r>
              <a:rPr lang="en-US" altLang="zh-TW" baseline="-25000">
                <a:solidFill>
                  <a:srgbClr val="0000FF"/>
                </a:solidFill>
                <a:ea typeface="ＭＳ Ｐゴシック" pitchFamily="34" charset="-128"/>
              </a:rPr>
              <a:t>i</a:t>
            </a:r>
          </a:p>
        </p:txBody>
      </p:sp>
      <p:sp>
        <p:nvSpPr>
          <p:cNvPr id="6" name="矩形 5"/>
          <p:cNvSpPr>
            <a:spLocks noChangeArrowheads="1"/>
          </p:cNvSpPr>
          <p:nvPr/>
        </p:nvSpPr>
        <p:spPr bwMode="auto">
          <a:xfrm>
            <a:off x="2334421" y="1734208"/>
            <a:ext cx="4460569" cy="599087"/>
          </a:xfrm>
          <a:prstGeom prst="rect">
            <a:avLst/>
          </a:prstGeom>
          <a:noFill/>
          <a:ln w="28575" algn="ctr">
            <a:solidFill>
              <a:srgbClr val="FF0000"/>
            </a:solidFill>
            <a:round/>
            <a:headEnd/>
            <a:tailEnd/>
          </a:ln>
        </p:spPr>
        <p:txBody>
          <a:bodyPr wrap="none"/>
          <a:lstStyle/>
          <a:p>
            <a:endParaRPr lang="zh-TW" altLang="en-US"/>
          </a:p>
        </p:txBody>
      </p:sp>
      <p:sp>
        <p:nvSpPr>
          <p:cNvPr id="7" name="矩形 6"/>
          <p:cNvSpPr>
            <a:spLocks noChangeArrowheads="1"/>
          </p:cNvSpPr>
          <p:nvPr/>
        </p:nvSpPr>
        <p:spPr bwMode="auto">
          <a:xfrm>
            <a:off x="2329161" y="2328056"/>
            <a:ext cx="4460569" cy="599087"/>
          </a:xfrm>
          <a:prstGeom prst="rect">
            <a:avLst/>
          </a:prstGeom>
          <a:noFill/>
          <a:ln w="28575" algn="ctr">
            <a:solidFill>
              <a:srgbClr val="FF0000"/>
            </a:solidFill>
            <a:round/>
            <a:headEnd/>
            <a:tailEnd/>
          </a:ln>
        </p:spPr>
        <p:txBody>
          <a:bodyPr wrap="none"/>
          <a:lstStyle/>
          <a:p>
            <a:endParaRPr lang="zh-TW" altLang="en-US"/>
          </a:p>
        </p:txBody>
      </p:sp>
      <p:sp>
        <p:nvSpPr>
          <p:cNvPr id="8" name="矩形 7"/>
          <p:cNvSpPr>
            <a:spLocks noChangeArrowheads="1"/>
          </p:cNvSpPr>
          <p:nvPr/>
        </p:nvSpPr>
        <p:spPr bwMode="auto">
          <a:xfrm>
            <a:off x="2339667" y="2921904"/>
            <a:ext cx="4460569" cy="599087"/>
          </a:xfrm>
          <a:prstGeom prst="rect">
            <a:avLst/>
          </a:prstGeom>
          <a:noFill/>
          <a:ln w="28575" algn="ctr">
            <a:solidFill>
              <a:srgbClr val="FF0000"/>
            </a:solidFill>
            <a:round/>
            <a:headEnd/>
            <a:tailEnd/>
          </a:ln>
        </p:spPr>
        <p:txBody>
          <a:bodyPr wrap="none"/>
          <a:lstStyle/>
          <a:p>
            <a:endParaRPr lang="zh-TW" altLang="en-US"/>
          </a:p>
        </p:txBody>
      </p:sp>
      <p:sp>
        <p:nvSpPr>
          <p:cNvPr id="9" name="矩形 8"/>
          <p:cNvSpPr>
            <a:spLocks noChangeArrowheads="1"/>
          </p:cNvSpPr>
          <p:nvPr/>
        </p:nvSpPr>
        <p:spPr bwMode="auto">
          <a:xfrm>
            <a:off x="2365939" y="4083328"/>
            <a:ext cx="4460569" cy="599087"/>
          </a:xfrm>
          <a:prstGeom prst="rect">
            <a:avLst/>
          </a:prstGeom>
          <a:noFill/>
          <a:ln w="28575" algn="ctr">
            <a:solidFill>
              <a:srgbClr val="FF0000"/>
            </a:solidFill>
            <a:round/>
            <a:headEnd/>
            <a:tailEnd/>
          </a:ln>
        </p:spPr>
        <p:txBody>
          <a:bodyPr wrap="none"/>
          <a:lstStyle/>
          <a:p>
            <a:endParaRPr lang="zh-TW" altLang="en-US"/>
          </a:p>
        </p:txBody>
      </p:sp>
      <p:sp>
        <p:nvSpPr>
          <p:cNvPr id="10" name="向右箭號 9"/>
          <p:cNvSpPr/>
          <p:nvPr/>
        </p:nvSpPr>
        <p:spPr bwMode="auto">
          <a:xfrm>
            <a:off x="2743201" y="3515710"/>
            <a:ext cx="567558" cy="551793"/>
          </a:xfrm>
          <a:prstGeom prst="rightArrow">
            <a:avLst/>
          </a:prstGeom>
          <a:solidFill>
            <a:srgbClr val="00B0F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1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1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1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60425" y="277813"/>
            <a:ext cx="8229600" cy="576262"/>
          </a:xfrm>
        </p:spPr>
        <p:txBody>
          <a:bodyPr/>
          <a:lstStyle/>
          <a:p>
            <a:pPr eaLnBrk="1" hangingPunct="1"/>
            <a:r>
              <a:rPr lang="en-US" altLang="zh-TW">
                <a:ea typeface="ＭＳ Ｐゴシック" pitchFamily="34" charset="-128"/>
              </a:rPr>
              <a:t>Prove this algorithm is correct</a:t>
            </a:r>
          </a:p>
        </p:txBody>
      </p:sp>
      <p:sp>
        <p:nvSpPr>
          <p:cNvPr id="16387" name="Rectangle 3"/>
          <p:cNvSpPr>
            <a:spLocks noGrp="1" noChangeArrowheads="1"/>
          </p:cNvSpPr>
          <p:nvPr>
            <p:ph type="body" idx="1"/>
          </p:nvPr>
        </p:nvSpPr>
        <p:spPr>
          <a:xfrm>
            <a:off x="636588" y="1230313"/>
            <a:ext cx="8069262" cy="4530725"/>
          </a:xfrm>
        </p:spPr>
        <p:txBody>
          <a:bodyPr/>
          <a:lstStyle/>
          <a:p>
            <a:pPr marL="514350" indent="-514350">
              <a:buFont typeface="Monotype Sorts" pitchFamily="2" charset="2"/>
              <a:buNone/>
            </a:pPr>
            <a:r>
              <a:rPr lang="en-US" altLang="zh-TW" sz="2800" b="1" dirty="0">
                <a:ea typeface="ＭＳ Ｐゴシック" pitchFamily="34" charset="-128"/>
              </a:rPr>
              <a:t>1. </a:t>
            </a:r>
            <a:r>
              <a:rPr lang="en-US" altLang="zh-TW" sz="2800" b="1" dirty="0">
                <a:solidFill>
                  <a:srgbClr val="FF0000"/>
                </a:solidFill>
                <a:ea typeface="ＭＳ Ｐゴシック" pitchFamily="34" charset="-128"/>
              </a:rPr>
              <a:t>Mutual exclusion </a:t>
            </a:r>
            <a:r>
              <a:rPr lang="en-US" altLang="zh-TW" sz="2800" b="1" dirty="0">
                <a:ea typeface="ＭＳ Ｐゴシック" pitchFamily="34" charset="-128"/>
              </a:rPr>
              <a:t>is preserved</a:t>
            </a:r>
          </a:p>
          <a:p>
            <a:pPr marL="514350" indent="-514350">
              <a:buFont typeface="Monotype Sorts" pitchFamily="2" charset="2"/>
              <a:buNone/>
            </a:pPr>
            <a:r>
              <a:rPr lang="en-US" altLang="zh-TW" sz="2800" b="1" dirty="0">
                <a:ea typeface="ＭＳ Ｐゴシック" pitchFamily="34" charset="-128"/>
              </a:rPr>
              <a:t>2.The </a:t>
            </a:r>
            <a:r>
              <a:rPr lang="en-US" altLang="zh-TW" sz="2800" b="1" dirty="0">
                <a:solidFill>
                  <a:srgbClr val="FF0000"/>
                </a:solidFill>
                <a:ea typeface="ＭＳ Ｐゴシック" pitchFamily="34" charset="-128"/>
              </a:rPr>
              <a:t>progress</a:t>
            </a:r>
            <a:r>
              <a:rPr lang="en-US" altLang="zh-TW" sz="2800" b="1" dirty="0">
                <a:ea typeface="ＭＳ Ｐゴシック" pitchFamily="34" charset="-128"/>
              </a:rPr>
              <a:t> requirement is satisfied.</a:t>
            </a:r>
          </a:p>
          <a:p>
            <a:pPr marL="514350" indent="-514350">
              <a:buFont typeface="Monotype Sorts" pitchFamily="2" charset="2"/>
              <a:buNone/>
            </a:pPr>
            <a:r>
              <a:rPr lang="en-US" altLang="zh-TW" sz="2800" b="1" dirty="0">
                <a:ea typeface="ＭＳ Ｐゴシック" pitchFamily="34" charset="-128"/>
              </a:rPr>
              <a:t>3. The </a:t>
            </a:r>
            <a:r>
              <a:rPr lang="en-US" altLang="zh-TW" sz="2800" b="1" dirty="0">
                <a:solidFill>
                  <a:srgbClr val="FF0000"/>
                </a:solidFill>
                <a:ea typeface="ＭＳ Ｐゴシック" pitchFamily="34" charset="-128"/>
              </a:rPr>
              <a:t>bounded waiting </a:t>
            </a:r>
            <a:r>
              <a:rPr lang="en-US" altLang="zh-TW" sz="2800" b="1" dirty="0">
                <a:ea typeface="ＭＳ Ｐゴシック" pitchFamily="34" charset="-128"/>
              </a:rPr>
              <a:t>requirement is met</a:t>
            </a:r>
          </a:p>
          <a:p>
            <a:pPr marL="514350" indent="-514350">
              <a:buFont typeface="Monotype Sorts" pitchFamily="2" charset="2"/>
              <a:buNone/>
            </a:pPr>
            <a:endParaRPr lang="en-US" altLang="zh-TW" sz="2800" b="1"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ox(in)">
                                      <p:cBhvr>
                                        <p:cTn id="7" dur="10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ox(in)">
                                      <p:cBhvr>
                                        <p:cTn id="12" dur="10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ox(in)">
                                      <p:cBhvr>
                                        <p:cTn id="17" dur="1000"/>
                                        <p:tgtEl>
                                          <p:spTgt spid="16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60425" y="277813"/>
            <a:ext cx="8229600" cy="576262"/>
          </a:xfrm>
        </p:spPr>
        <p:txBody>
          <a:bodyPr/>
          <a:lstStyle/>
          <a:p>
            <a:pPr eaLnBrk="1" hangingPunct="1"/>
            <a:r>
              <a:rPr lang="en-US" altLang="zh-TW">
                <a:ea typeface="ＭＳ Ｐゴシック" pitchFamily="34" charset="-128"/>
              </a:rPr>
              <a:t>Prove this algorithm is correct</a:t>
            </a:r>
          </a:p>
        </p:txBody>
      </p:sp>
      <p:sp>
        <p:nvSpPr>
          <p:cNvPr id="17411" name="Rectangle 3"/>
          <p:cNvSpPr>
            <a:spLocks noGrp="1" noChangeArrowheads="1"/>
          </p:cNvSpPr>
          <p:nvPr>
            <p:ph type="body" idx="1"/>
          </p:nvPr>
        </p:nvSpPr>
        <p:spPr>
          <a:xfrm>
            <a:off x="636588" y="1044575"/>
            <a:ext cx="8069262" cy="4530725"/>
          </a:xfrm>
        </p:spPr>
        <p:txBody>
          <a:bodyPr/>
          <a:lstStyle/>
          <a:p>
            <a:pPr marL="514350" indent="-514350">
              <a:buFont typeface="Monotype Sorts" pitchFamily="2" charset="2"/>
              <a:buNone/>
            </a:pPr>
            <a:r>
              <a:rPr lang="en-US" altLang="zh-TW" sz="2800" b="1">
                <a:ea typeface="ＭＳ Ｐゴシック" pitchFamily="34" charset="-128"/>
              </a:rPr>
              <a:t>1. Mutual exclusion is preserved</a:t>
            </a:r>
          </a:p>
          <a:p>
            <a:pPr marL="514350" indent="-514350">
              <a:buFont typeface="Monotype Sorts" pitchFamily="2" charset="2"/>
              <a:buNone/>
            </a:pPr>
            <a:endParaRPr lang="en-US" altLang="zh-TW" sz="2800" b="1">
              <a:ea typeface="ＭＳ Ｐゴシック" pitchFamily="34" charset="-128"/>
            </a:endParaRPr>
          </a:p>
        </p:txBody>
      </p:sp>
      <p:sp>
        <p:nvSpPr>
          <p:cNvPr id="17412" name="Rectangle 4"/>
          <p:cNvSpPr>
            <a:spLocks noChangeArrowheads="1"/>
          </p:cNvSpPr>
          <p:nvPr/>
        </p:nvSpPr>
        <p:spPr bwMode="auto">
          <a:xfrm>
            <a:off x="812800" y="4291013"/>
            <a:ext cx="3152775" cy="482600"/>
          </a:xfrm>
          <a:prstGeom prst="rect">
            <a:avLst/>
          </a:prstGeom>
          <a:solidFill>
            <a:srgbClr val="FFFF00"/>
          </a:solidFill>
          <a:ln w="9525">
            <a:solidFill>
              <a:schemeClr val="tx1"/>
            </a:solidFill>
            <a:round/>
            <a:headEnd/>
            <a:tailEnd/>
          </a:ln>
        </p:spPr>
        <p:txBody>
          <a:bodyPr wrap="none"/>
          <a:lstStyle/>
          <a:p>
            <a:endParaRPr lang="zh-TW" altLang="zh-TW" sz="1600"/>
          </a:p>
        </p:txBody>
      </p:sp>
      <p:sp>
        <p:nvSpPr>
          <p:cNvPr id="17413" name="Rectangle 3"/>
          <p:cNvSpPr>
            <a:spLocks noChangeArrowheads="1"/>
          </p:cNvSpPr>
          <p:nvPr/>
        </p:nvSpPr>
        <p:spPr bwMode="auto">
          <a:xfrm>
            <a:off x="790575" y="2355850"/>
            <a:ext cx="3749675" cy="1457325"/>
          </a:xfrm>
          <a:prstGeom prst="rect">
            <a:avLst/>
          </a:prstGeom>
          <a:solidFill>
            <a:srgbClr val="FFFF00"/>
          </a:solidFill>
          <a:ln w="9525">
            <a:solidFill>
              <a:schemeClr val="tx1"/>
            </a:solidFill>
            <a:round/>
            <a:headEnd/>
            <a:tailEnd/>
          </a:ln>
        </p:spPr>
        <p:txBody>
          <a:bodyPr wrap="none"/>
          <a:lstStyle/>
          <a:p>
            <a:endParaRPr lang="zh-TW" altLang="zh-TW" sz="1600"/>
          </a:p>
        </p:txBody>
      </p:sp>
      <p:sp>
        <p:nvSpPr>
          <p:cNvPr id="17414" name="Rectangle 3"/>
          <p:cNvSpPr txBox="1">
            <a:spLocks noChangeArrowheads="1"/>
          </p:cNvSpPr>
          <p:nvPr/>
        </p:nvSpPr>
        <p:spPr bwMode="auto">
          <a:xfrm>
            <a:off x="0" y="1841500"/>
            <a:ext cx="6294438" cy="49085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flag[i] = TRUE;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turn = j;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while (flag[j] &amp;&amp; turn == j);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flag[i] = FALSE;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 while (TRUE); </a:t>
            </a:r>
            <a:r>
              <a:rPr kumimoji="1" lang="en-US" altLang="zh-TW" sz="2000">
                <a:solidFill>
                  <a:srgbClr val="0000FF"/>
                </a:solidFill>
                <a:latin typeface="Helvetica" pitchFamily="34" charset="0"/>
              </a:rPr>
              <a:t>	</a:t>
            </a:r>
            <a:endParaRPr kumimoji="1" lang="en-US" altLang="zh-TW">
              <a:solidFill>
                <a:srgbClr val="0000FF"/>
              </a:solidFill>
              <a:latin typeface="Helvetica" pitchFamily="34" charset="0"/>
            </a:endParaRPr>
          </a:p>
        </p:txBody>
      </p:sp>
      <p:sp>
        <p:nvSpPr>
          <p:cNvPr id="17415" name="Rectangle 4"/>
          <p:cNvSpPr>
            <a:spLocks noChangeArrowheads="1"/>
          </p:cNvSpPr>
          <p:nvPr/>
        </p:nvSpPr>
        <p:spPr bwMode="auto">
          <a:xfrm>
            <a:off x="5226050" y="4273550"/>
            <a:ext cx="3152775" cy="482600"/>
          </a:xfrm>
          <a:prstGeom prst="rect">
            <a:avLst/>
          </a:prstGeom>
          <a:solidFill>
            <a:srgbClr val="92D050"/>
          </a:solidFill>
          <a:ln w="9525">
            <a:solidFill>
              <a:schemeClr val="tx1"/>
            </a:solidFill>
            <a:round/>
            <a:headEnd/>
            <a:tailEnd/>
          </a:ln>
        </p:spPr>
        <p:txBody>
          <a:bodyPr wrap="none"/>
          <a:lstStyle/>
          <a:p>
            <a:endParaRPr lang="zh-TW" altLang="zh-TW" sz="1600"/>
          </a:p>
        </p:txBody>
      </p:sp>
      <p:sp>
        <p:nvSpPr>
          <p:cNvPr id="17416" name="Rectangle 3"/>
          <p:cNvSpPr>
            <a:spLocks noChangeArrowheads="1"/>
          </p:cNvSpPr>
          <p:nvPr/>
        </p:nvSpPr>
        <p:spPr bwMode="auto">
          <a:xfrm>
            <a:off x="5205413" y="2338388"/>
            <a:ext cx="3749675" cy="1455737"/>
          </a:xfrm>
          <a:prstGeom prst="rect">
            <a:avLst/>
          </a:prstGeom>
          <a:solidFill>
            <a:srgbClr val="92D050"/>
          </a:solidFill>
          <a:ln w="9525">
            <a:solidFill>
              <a:schemeClr val="tx1"/>
            </a:solidFill>
            <a:round/>
            <a:headEnd/>
            <a:tailEnd/>
          </a:ln>
        </p:spPr>
        <p:txBody>
          <a:bodyPr wrap="none"/>
          <a:lstStyle/>
          <a:p>
            <a:endParaRPr lang="zh-TW" altLang="zh-TW" sz="1600"/>
          </a:p>
        </p:txBody>
      </p:sp>
      <p:sp>
        <p:nvSpPr>
          <p:cNvPr id="17417" name="Rectangle 3"/>
          <p:cNvSpPr txBox="1">
            <a:spLocks noChangeArrowheads="1"/>
          </p:cNvSpPr>
          <p:nvPr/>
        </p:nvSpPr>
        <p:spPr bwMode="auto">
          <a:xfrm>
            <a:off x="4414838" y="1824038"/>
            <a:ext cx="6294437" cy="49085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flag[j] = TRUE;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turn = i;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while (flag[i] &amp;&amp; turn == i);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flag[j] = FALSE;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 while (TRUE); </a:t>
            </a:r>
            <a:r>
              <a:rPr kumimoji="1" lang="en-US" altLang="zh-TW" sz="2000">
                <a:solidFill>
                  <a:srgbClr val="0000FF"/>
                </a:solidFill>
                <a:latin typeface="Helvetica" pitchFamily="34" charset="0"/>
              </a:rPr>
              <a:t>	</a:t>
            </a:r>
            <a:endParaRPr kumimoji="1" lang="en-US" altLang="zh-TW">
              <a:solidFill>
                <a:srgbClr val="0000FF"/>
              </a:solidFill>
              <a:latin typeface="Helvetica" pitchFamily="34" charset="0"/>
            </a:endParaRPr>
          </a:p>
        </p:txBody>
      </p:sp>
      <p:cxnSp>
        <p:nvCxnSpPr>
          <p:cNvPr id="17418" name="直線單箭頭接點 9"/>
          <p:cNvCxnSpPr>
            <a:cxnSpLocks noChangeShapeType="1"/>
          </p:cNvCxnSpPr>
          <p:nvPr/>
        </p:nvCxnSpPr>
        <p:spPr bwMode="auto">
          <a:xfrm flipV="1">
            <a:off x="4757738" y="3575050"/>
            <a:ext cx="523875" cy="4763"/>
          </a:xfrm>
          <a:prstGeom prst="straightConnector1">
            <a:avLst/>
          </a:prstGeom>
          <a:noFill/>
          <a:ln w="57150" algn="ctr">
            <a:solidFill>
              <a:schemeClr val="tx1"/>
            </a:solidFill>
            <a:round/>
            <a:headEnd/>
            <a:tailEnd type="arrow" w="med" len="med"/>
          </a:ln>
        </p:spPr>
      </p:cxnSp>
      <p:cxnSp>
        <p:nvCxnSpPr>
          <p:cNvPr id="17419" name="直線單箭頭接點 10"/>
          <p:cNvCxnSpPr>
            <a:cxnSpLocks noChangeShapeType="1"/>
          </p:cNvCxnSpPr>
          <p:nvPr/>
        </p:nvCxnSpPr>
        <p:spPr bwMode="auto">
          <a:xfrm>
            <a:off x="1333500" y="4106863"/>
            <a:ext cx="474663" cy="7937"/>
          </a:xfrm>
          <a:prstGeom prst="straightConnector1">
            <a:avLst/>
          </a:prstGeom>
          <a:noFill/>
          <a:ln w="57150" algn="ctr">
            <a:solidFill>
              <a:schemeClr val="tx1"/>
            </a:solidFill>
            <a:round/>
            <a:headEnd/>
            <a:tailEnd type="arrow"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60425" y="277813"/>
            <a:ext cx="8229600" cy="576262"/>
          </a:xfrm>
        </p:spPr>
        <p:txBody>
          <a:bodyPr/>
          <a:lstStyle/>
          <a:p>
            <a:pPr eaLnBrk="1" hangingPunct="1"/>
            <a:r>
              <a:rPr lang="en-US" altLang="zh-TW">
                <a:ea typeface="ＭＳ Ｐゴシック" pitchFamily="34" charset="-128"/>
              </a:rPr>
              <a:t>Prove this algorithm is correct</a:t>
            </a:r>
          </a:p>
        </p:txBody>
      </p:sp>
      <p:sp>
        <p:nvSpPr>
          <p:cNvPr id="18435" name="Rectangle 3"/>
          <p:cNvSpPr>
            <a:spLocks noGrp="1" noChangeArrowheads="1"/>
          </p:cNvSpPr>
          <p:nvPr>
            <p:ph type="body" idx="1"/>
          </p:nvPr>
        </p:nvSpPr>
        <p:spPr>
          <a:xfrm>
            <a:off x="636588" y="1044575"/>
            <a:ext cx="8069262" cy="4530725"/>
          </a:xfrm>
        </p:spPr>
        <p:txBody>
          <a:bodyPr/>
          <a:lstStyle/>
          <a:p>
            <a:pPr marL="514350" indent="-514350">
              <a:buFont typeface="Monotype Sorts" pitchFamily="2" charset="2"/>
              <a:buNone/>
            </a:pPr>
            <a:r>
              <a:rPr lang="en-US" altLang="zh-TW" sz="2800" b="1">
                <a:ea typeface="ＭＳ Ｐゴシック" pitchFamily="34" charset="-128"/>
              </a:rPr>
              <a:t>2. The progress requirement is satisfied.</a:t>
            </a:r>
          </a:p>
          <a:p>
            <a:pPr marL="514350" indent="-514350">
              <a:buFont typeface="Monotype Sorts" pitchFamily="2" charset="2"/>
              <a:buNone/>
            </a:pPr>
            <a:endParaRPr lang="en-US" altLang="zh-TW" sz="2800" b="1">
              <a:ea typeface="ＭＳ Ｐゴシック" pitchFamily="34" charset="-128"/>
            </a:endParaRPr>
          </a:p>
        </p:txBody>
      </p:sp>
      <p:sp>
        <p:nvSpPr>
          <p:cNvPr id="18436" name="Rectangle 4"/>
          <p:cNvSpPr>
            <a:spLocks noChangeArrowheads="1"/>
          </p:cNvSpPr>
          <p:nvPr/>
        </p:nvSpPr>
        <p:spPr bwMode="auto">
          <a:xfrm>
            <a:off x="812800" y="4291013"/>
            <a:ext cx="3152775" cy="482600"/>
          </a:xfrm>
          <a:prstGeom prst="rect">
            <a:avLst/>
          </a:prstGeom>
          <a:solidFill>
            <a:srgbClr val="FFFF00"/>
          </a:solidFill>
          <a:ln w="9525">
            <a:solidFill>
              <a:schemeClr val="tx1"/>
            </a:solidFill>
            <a:round/>
            <a:headEnd/>
            <a:tailEnd/>
          </a:ln>
        </p:spPr>
        <p:txBody>
          <a:bodyPr wrap="none"/>
          <a:lstStyle/>
          <a:p>
            <a:endParaRPr lang="zh-TW" altLang="zh-TW" sz="1600"/>
          </a:p>
        </p:txBody>
      </p:sp>
      <p:sp>
        <p:nvSpPr>
          <p:cNvPr id="18437" name="Rectangle 3"/>
          <p:cNvSpPr>
            <a:spLocks noChangeArrowheads="1"/>
          </p:cNvSpPr>
          <p:nvPr/>
        </p:nvSpPr>
        <p:spPr bwMode="auto">
          <a:xfrm>
            <a:off x="790575" y="2355850"/>
            <a:ext cx="3749675" cy="1457325"/>
          </a:xfrm>
          <a:prstGeom prst="rect">
            <a:avLst/>
          </a:prstGeom>
          <a:solidFill>
            <a:srgbClr val="FFFF00"/>
          </a:solidFill>
          <a:ln w="9525">
            <a:solidFill>
              <a:schemeClr val="tx1"/>
            </a:solidFill>
            <a:round/>
            <a:headEnd/>
            <a:tailEnd/>
          </a:ln>
        </p:spPr>
        <p:txBody>
          <a:bodyPr wrap="none"/>
          <a:lstStyle/>
          <a:p>
            <a:endParaRPr lang="zh-TW" altLang="zh-TW" sz="1600"/>
          </a:p>
        </p:txBody>
      </p:sp>
      <p:sp>
        <p:nvSpPr>
          <p:cNvPr id="18438" name="Rectangle 3"/>
          <p:cNvSpPr txBox="1">
            <a:spLocks noChangeArrowheads="1"/>
          </p:cNvSpPr>
          <p:nvPr/>
        </p:nvSpPr>
        <p:spPr bwMode="auto">
          <a:xfrm>
            <a:off x="0" y="1841500"/>
            <a:ext cx="6294438" cy="49085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flag[i] = TRUE;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turn = j;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while (flag[j] &amp;&amp; turn == j);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flag[i] = FALSE;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 while (TRUE); </a:t>
            </a:r>
            <a:r>
              <a:rPr kumimoji="1" lang="en-US" altLang="zh-TW" sz="2000">
                <a:solidFill>
                  <a:srgbClr val="0000FF"/>
                </a:solidFill>
                <a:latin typeface="Helvetica" pitchFamily="34" charset="0"/>
              </a:rPr>
              <a:t>	</a:t>
            </a:r>
            <a:endParaRPr kumimoji="1" lang="en-US" altLang="zh-TW">
              <a:solidFill>
                <a:srgbClr val="0000FF"/>
              </a:solidFill>
              <a:latin typeface="Helvetica" pitchFamily="34" charset="0"/>
            </a:endParaRPr>
          </a:p>
        </p:txBody>
      </p:sp>
      <p:sp>
        <p:nvSpPr>
          <p:cNvPr id="18439" name="Rectangle 4"/>
          <p:cNvSpPr>
            <a:spLocks noChangeArrowheads="1"/>
          </p:cNvSpPr>
          <p:nvPr/>
        </p:nvSpPr>
        <p:spPr bwMode="auto">
          <a:xfrm>
            <a:off x="5226050" y="4273550"/>
            <a:ext cx="3152775" cy="482600"/>
          </a:xfrm>
          <a:prstGeom prst="rect">
            <a:avLst/>
          </a:prstGeom>
          <a:solidFill>
            <a:srgbClr val="92D050"/>
          </a:solidFill>
          <a:ln w="9525">
            <a:solidFill>
              <a:schemeClr val="tx1"/>
            </a:solidFill>
            <a:round/>
            <a:headEnd/>
            <a:tailEnd/>
          </a:ln>
        </p:spPr>
        <p:txBody>
          <a:bodyPr wrap="none"/>
          <a:lstStyle/>
          <a:p>
            <a:endParaRPr lang="zh-TW" altLang="zh-TW" sz="1600"/>
          </a:p>
        </p:txBody>
      </p:sp>
      <p:sp>
        <p:nvSpPr>
          <p:cNvPr id="18440" name="Rectangle 3"/>
          <p:cNvSpPr>
            <a:spLocks noChangeArrowheads="1"/>
          </p:cNvSpPr>
          <p:nvPr/>
        </p:nvSpPr>
        <p:spPr bwMode="auto">
          <a:xfrm>
            <a:off x="5205413" y="2338388"/>
            <a:ext cx="3749675" cy="1455737"/>
          </a:xfrm>
          <a:prstGeom prst="rect">
            <a:avLst/>
          </a:prstGeom>
          <a:solidFill>
            <a:srgbClr val="92D050"/>
          </a:solidFill>
          <a:ln w="9525">
            <a:solidFill>
              <a:schemeClr val="tx1"/>
            </a:solidFill>
            <a:round/>
            <a:headEnd/>
            <a:tailEnd/>
          </a:ln>
        </p:spPr>
        <p:txBody>
          <a:bodyPr wrap="none"/>
          <a:lstStyle/>
          <a:p>
            <a:endParaRPr lang="zh-TW" altLang="zh-TW" sz="1600"/>
          </a:p>
        </p:txBody>
      </p:sp>
      <p:sp>
        <p:nvSpPr>
          <p:cNvPr id="18441" name="Rectangle 3"/>
          <p:cNvSpPr txBox="1">
            <a:spLocks noChangeArrowheads="1"/>
          </p:cNvSpPr>
          <p:nvPr/>
        </p:nvSpPr>
        <p:spPr bwMode="auto">
          <a:xfrm>
            <a:off x="4414838" y="1824038"/>
            <a:ext cx="6294437" cy="49085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flag[j] = TRUE;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turn = i;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while (flag[i] &amp;&amp; turn == i);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flag[j] = FALSE;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 while (TRUE); </a:t>
            </a:r>
            <a:r>
              <a:rPr kumimoji="1" lang="en-US" altLang="zh-TW" sz="2000">
                <a:solidFill>
                  <a:srgbClr val="0000FF"/>
                </a:solidFill>
                <a:latin typeface="Helvetica" pitchFamily="34" charset="0"/>
              </a:rPr>
              <a:t>	</a:t>
            </a:r>
            <a:endParaRPr kumimoji="1" lang="en-US" altLang="zh-TW">
              <a:solidFill>
                <a:srgbClr val="0000FF"/>
              </a:solidFill>
              <a:latin typeface="Helvetica" pitchFamily="34" charset="0"/>
            </a:endParaRPr>
          </a:p>
        </p:txBody>
      </p:sp>
      <p:cxnSp>
        <p:nvCxnSpPr>
          <p:cNvPr id="18442" name="直線單箭頭接點 9"/>
          <p:cNvCxnSpPr>
            <a:cxnSpLocks noChangeShapeType="1"/>
          </p:cNvCxnSpPr>
          <p:nvPr/>
        </p:nvCxnSpPr>
        <p:spPr bwMode="auto">
          <a:xfrm flipV="1">
            <a:off x="4678908" y="3575050"/>
            <a:ext cx="523875" cy="4763"/>
          </a:xfrm>
          <a:prstGeom prst="straightConnector1">
            <a:avLst/>
          </a:prstGeom>
          <a:noFill/>
          <a:ln w="57150" algn="ctr">
            <a:solidFill>
              <a:schemeClr val="tx1"/>
            </a:solidFill>
            <a:round/>
            <a:headEnd/>
            <a:tailEnd type="arrow" w="med" len="med"/>
          </a:ln>
        </p:spPr>
      </p:cxnSp>
      <p:cxnSp>
        <p:nvCxnSpPr>
          <p:cNvPr id="18443" name="直線單箭頭接點 10"/>
          <p:cNvCxnSpPr>
            <a:cxnSpLocks noChangeShapeType="1"/>
          </p:cNvCxnSpPr>
          <p:nvPr/>
        </p:nvCxnSpPr>
        <p:spPr bwMode="auto">
          <a:xfrm>
            <a:off x="449263" y="3611563"/>
            <a:ext cx="474662" cy="7937"/>
          </a:xfrm>
          <a:prstGeom prst="straightConnector1">
            <a:avLst/>
          </a:prstGeom>
          <a:noFill/>
          <a:ln w="57150" algn="ctr">
            <a:solidFill>
              <a:schemeClr val="tx1"/>
            </a:solidFill>
            <a:round/>
            <a:headEnd/>
            <a:tailEnd type="arrow" w="med" len="med"/>
          </a:ln>
        </p:spPr>
      </p:cxnSp>
      <p:cxnSp>
        <p:nvCxnSpPr>
          <p:cNvPr id="12" name="直線單箭頭接點 10"/>
          <p:cNvCxnSpPr>
            <a:cxnSpLocks noChangeShapeType="1"/>
          </p:cNvCxnSpPr>
          <p:nvPr/>
        </p:nvCxnSpPr>
        <p:spPr bwMode="auto">
          <a:xfrm>
            <a:off x="1311133" y="4047751"/>
            <a:ext cx="474662" cy="7937"/>
          </a:xfrm>
          <a:prstGeom prst="straightConnector1">
            <a:avLst/>
          </a:prstGeom>
          <a:noFill/>
          <a:ln w="57150" algn="ctr">
            <a:solidFill>
              <a:schemeClr val="tx1"/>
            </a:solidFill>
            <a:round/>
            <a:headEnd/>
            <a:tailEnd type="arrow" w="med" len="med"/>
          </a:ln>
        </p:spPr>
      </p:cxnSp>
      <p:cxnSp>
        <p:nvCxnSpPr>
          <p:cNvPr id="13" name="直線單箭頭接點 10"/>
          <p:cNvCxnSpPr>
            <a:cxnSpLocks noChangeShapeType="1"/>
          </p:cNvCxnSpPr>
          <p:nvPr/>
        </p:nvCxnSpPr>
        <p:spPr bwMode="auto">
          <a:xfrm>
            <a:off x="422977" y="4531237"/>
            <a:ext cx="474662" cy="7937"/>
          </a:xfrm>
          <a:prstGeom prst="straightConnector1">
            <a:avLst/>
          </a:prstGeom>
          <a:noFill/>
          <a:ln w="57150" algn="ctr">
            <a:solidFill>
              <a:schemeClr val="tx1"/>
            </a:solidFill>
            <a:round/>
            <a:headEnd/>
            <a:tailEnd type="arrow" w="med" len="med"/>
          </a:ln>
        </p:spPr>
      </p:cxnSp>
      <p:cxnSp>
        <p:nvCxnSpPr>
          <p:cNvPr id="14" name="直線單箭頭接點 11"/>
          <p:cNvCxnSpPr>
            <a:cxnSpLocks noChangeShapeType="1"/>
          </p:cNvCxnSpPr>
          <p:nvPr/>
        </p:nvCxnSpPr>
        <p:spPr bwMode="auto">
          <a:xfrm flipV="1">
            <a:off x="3871913" y="3735388"/>
            <a:ext cx="2482850" cy="865187"/>
          </a:xfrm>
          <a:prstGeom prst="straightConnector1">
            <a:avLst/>
          </a:prstGeom>
          <a:noFill/>
          <a:ln w="57150" algn="ctr">
            <a:solidFill>
              <a:srgbClr val="FF0000"/>
            </a:solidFill>
            <a:prstDash val="sysDash"/>
            <a:round/>
            <a:headEnd/>
            <a:tailEnd type="arrow" w="med" len="med"/>
          </a:ln>
        </p:spPr>
      </p:cxnSp>
      <p:grpSp>
        <p:nvGrpSpPr>
          <p:cNvPr id="17" name="群組 16"/>
          <p:cNvGrpSpPr/>
          <p:nvPr/>
        </p:nvGrpSpPr>
        <p:grpSpPr>
          <a:xfrm>
            <a:off x="4571985" y="3389586"/>
            <a:ext cx="1555732" cy="673713"/>
            <a:chOff x="4571985" y="3389586"/>
            <a:chExt cx="1555732" cy="673713"/>
          </a:xfrm>
        </p:grpSpPr>
        <p:cxnSp>
          <p:nvCxnSpPr>
            <p:cNvPr id="15" name="直線單箭頭接點 9"/>
            <p:cNvCxnSpPr>
              <a:cxnSpLocks noChangeShapeType="1"/>
            </p:cNvCxnSpPr>
            <p:nvPr/>
          </p:nvCxnSpPr>
          <p:spPr bwMode="auto">
            <a:xfrm flipV="1">
              <a:off x="5603842" y="4058536"/>
              <a:ext cx="523875" cy="4763"/>
            </a:xfrm>
            <a:prstGeom prst="straightConnector1">
              <a:avLst/>
            </a:prstGeom>
            <a:noFill/>
            <a:ln w="57150" algn="ctr">
              <a:solidFill>
                <a:schemeClr val="tx1"/>
              </a:solidFill>
              <a:round/>
              <a:headEnd/>
              <a:tailEnd type="arrow" w="med" len="med"/>
            </a:ln>
          </p:spPr>
        </p:cxnSp>
        <p:sp>
          <p:nvSpPr>
            <p:cNvPr id="16" name="矩形 15"/>
            <p:cNvSpPr/>
            <p:nvPr/>
          </p:nvSpPr>
          <p:spPr bwMode="auto">
            <a:xfrm>
              <a:off x="4571985" y="3389586"/>
              <a:ext cx="614855" cy="346841"/>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43"/>
                                        </p:tgtEl>
                                        <p:attrNameLst>
                                          <p:attrName>style.visibility</p:attrName>
                                        </p:attrNameLst>
                                      </p:cBhvr>
                                      <p:to>
                                        <p:strVal val="visible"/>
                                      </p:to>
                                    </p:set>
                                    <p:animEffect transition="in" filter="box(in)">
                                      <p:cBhvr>
                                        <p:cTn id="7" dur="500"/>
                                        <p:tgtEl>
                                          <p:spTgt spid="18443"/>
                                        </p:tgtEl>
                                      </p:cBhvr>
                                    </p:animEffect>
                                  </p:childTnLst>
                                  <p:subTnLst>
                                    <p:set>
                                      <p:cBhvr override="childStyle">
                                        <p:cTn dur="1" fill="hold" display="0" masterRel="nextClick" afterEffect="1"/>
                                        <p:tgtEl>
                                          <p:spTgt spid="18443"/>
                                        </p:tgtEl>
                                        <p:attrNameLst>
                                          <p:attrName>style.visibility</p:attrName>
                                        </p:attrNameLst>
                                      </p:cBhvr>
                                      <p:to>
                                        <p:strVal val="hidden"/>
                                      </p:to>
                                    </p:set>
                                  </p:subTnLst>
                                </p:cTn>
                              </p:par>
                              <p:par>
                                <p:cTn id="8" presetID="4" presetClass="entr" presetSubtype="16" fill="hold" nodeType="withEffect">
                                  <p:stCondLst>
                                    <p:cond delay="0"/>
                                  </p:stCondLst>
                                  <p:childTnLst>
                                    <p:set>
                                      <p:cBhvr>
                                        <p:cTn id="9" dur="1" fill="hold">
                                          <p:stCondLst>
                                            <p:cond delay="0"/>
                                          </p:stCondLst>
                                        </p:cTn>
                                        <p:tgtEl>
                                          <p:spTgt spid="18442"/>
                                        </p:tgtEl>
                                        <p:attrNameLst>
                                          <p:attrName>style.visibility</p:attrName>
                                        </p:attrNameLst>
                                      </p:cBhvr>
                                      <p:to>
                                        <p:strVal val="visible"/>
                                      </p:to>
                                    </p:set>
                                    <p:animEffect transition="in" filter="box(in)">
                                      <p:cBhvr>
                                        <p:cTn id="10" dur="500"/>
                                        <p:tgtEl>
                                          <p:spTgt spid="1844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ox(in)">
                                      <p:cBhvr>
                                        <p:cTn id="15"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ox(i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ox(i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ox(in)">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60425" y="277813"/>
            <a:ext cx="8229600" cy="576262"/>
          </a:xfrm>
        </p:spPr>
        <p:txBody>
          <a:bodyPr/>
          <a:lstStyle/>
          <a:p>
            <a:pPr eaLnBrk="1" hangingPunct="1"/>
            <a:r>
              <a:rPr lang="en-US" altLang="zh-TW">
                <a:ea typeface="ＭＳ Ｐゴシック" pitchFamily="34" charset="-128"/>
              </a:rPr>
              <a:t>Prove this algorithm is correct</a:t>
            </a:r>
          </a:p>
        </p:txBody>
      </p:sp>
      <p:sp>
        <p:nvSpPr>
          <p:cNvPr id="20483" name="Rectangle 3"/>
          <p:cNvSpPr>
            <a:spLocks noGrp="1" noChangeArrowheads="1"/>
          </p:cNvSpPr>
          <p:nvPr>
            <p:ph type="body" idx="1"/>
          </p:nvPr>
        </p:nvSpPr>
        <p:spPr>
          <a:xfrm>
            <a:off x="636588" y="1044575"/>
            <a:ext cx="8069262" cy="4530725"/>
          </a:xfrm>
        </p:spPr>
        <p:txBody>
          <a:bodyPr/>
          <a:lstStyle/>
          <a:p>
            <a:pPr>
              <a:buFont typeface="Monotype Sorts" pitchFamily="2" charset="2"/>
              <a:buNone/>
            </a:pPr>
            <a:r>
              <a:rPr lang="en-US" altLang="zh-TW" sz="2800" b="1">
                <a:ea typeface="ＭＳ Ｐゴシック" pitchFamily="34" charset="-128"/>
              </a:rPr>
              <a:t>3. The bounded waiting requirement is met</a:t>
            </a:r>
          </a:p>
          <a:p>
            <a:pPr>
              <a:buFont typeface="Monotype Sorts" pitchFamily="2" charset="2"/>
              <a:buNone/>
            </a:pPr>
            <a:endParaRPr lang="en-US" altLang="zh-TW" sz="2800" b="1">
              <a:ea typeface="ＭＳ Ｐゴシック" pitchFamily="34" charset="-128"/>
            </a:endParaRPr>
          </a:p>
        </p:txBody>
      </p:sp>
      <p:sp>
        <p:nvSpPr>
          <p:cNvPr id="20484" name="Rectangle 4"/>
          <p:cNvSpPr>
            <a:spLocks noChangeArrowheads="1"/>
          </p:cNvSpPr>
          <p:nvPr/>
        </p:nvSpPr>
        <p:spPr bwMode="auto">
          <a:xfrm>
            <a:off x="812800" y="4291013"/>
            <a:ext cx="3152775" cy="482600"/>
          </a:xfrm>
          <a:prstGeom prst="rect">
            <a:avLst/>
          </a:prstGeom>
          <a:solidFill>
            <a:srgbClr val="FFFF00"/>
          </a:solidFill>
          <a:ln w="9525">
            <a:solidFill>
              <a:schemeClr val="tx1"/>
            </a:solidFill>
            <a:round/>
            <a:headEnd/>
            <a:tailEnd/>
          </a:ln>
        </p:spPr>
        <p:txBody>
          <a:bodyPr wrap="none"/>
          <a:lstStyle/>
          <a:p>
            <a:endParaRPr lang="zh-TW" altLang="zh-TW" sz="1600"/>
          </a:p>
        </p:txBody>
      </p:sp>
      <p:sp>
        <p:nvSpPr>
          <p:cNvPr id="20485" name="Rectangle 3"/>
          <p:cNvSpPr>
            <a:spLocks noChangeArrowheads="1"/>
          </p:cNvSpPr>
          <p:nvPr/>
        </p:nvSpPr>
        <p:spPr bwMode="auto">
          <a:xfrm>
            <a:off x="790575" y="2355850"/>
            <a:ext cx="3749675" cy="1457325"/>
          </a:xfrm>
          <a:prstGeom prst="rect">
            <a:avLst/>
          </a:prstGeom>
          <a:solidFill>
            <a:srgbClr val="FFFF00"/>
          </a:solidFill>
          <a:ln w="9525">
            <a:solidFill>
              <a:schemeClr val="tx1"/>
            </a:solidFill>
            <a:round/>
            <a:headEnd/>
            <a:tailEnd/>
          </a:ln>
        </p:spPr>
        <p:txBody>
          <a:bodyPr wrap="none"/>
          <a:lstStyle/>
          <a:p>
            <a:endParaRPr lang="zh-TW" altLang="zh-TW" sz="1600"/>
          </a:p>
        </p:txBody>
      </p:sp>
      <p:sp>
        <p:nvSpPr>
          <p:cNvPr id="20486" name="Rectangle 3"/>
          <p:cNvSpPr txBox="1">
            <a:spLocks noChangeArrowheads="1"/>
          </p:cNvSpPr>
          <p:nvPr/>
        </p:nvSpPr>
        <p:spPr bwMode="auto">
          <a:xfrm>
            <a:off x="0" y="1841500"/>
            <a:ext cx="6294438" cy="49085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flag[i] = TRUE;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turn = j;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while (flag[j] &amp;&amp; turn == j);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flag[i] = FALSE;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 while (TRUE); </a:t>
            </a:r>
            <a:r>
              <a:rPr kumimoji="1" lang="en-US" altLang="zh-TW" sz="2000">
                <a:solidFill>
                  <a:srgbClr val="0000FF"/>
                </a:solidFill>
                <a:latin typeface="Helvetica" pitchFamily="34" charset="0"/>
              </a:rPr>
              <a:t>	</a:t>
            </a:r>
            <a:endParaRPr kumimoji="1" lang="en-US" altLang="zh-TW">
              <a:solidFill>
                <a:srgbClr val="0000FF"/>
              </a:solidFill>
              <a:latin typeface="Helvetica" pitchFamily="34" charset="0"/>
            </a:endParaRPr>
          </a:p>
        </p:txBody>
      </p:sp>
      <p:sp>
        <p:nvSpPr>
          <p:cNvPr id="20487" name="Rectangle 4"/>
          <p:cNvSpPr>
            <a:spLocks noChangeArrowheads="1"/>
          </p:cNvSpPr>
          <p:nvPr/>
        </p:nvSpPr>
        <p:spPr bwMode="auto">
          <a:xfrm>
            <a:off x="5226050" y="4273550"/>
            <a:ext cx="3152775" cy="482600"/>
          </a:xfrm>
          <a:prstGeom prst="rect">
            <a:avLst/>
          </a:prstGeom>
          <a:solidFill>
            <a:srgbClr val="92D050"/>
          </a:solidFill>
          <a:ln w="9525">
            <a:solidFill>
              <a:schemeClr val="tx1"/>
            </a:solidFill>
            <a:round/>
            <a:headEnd/>
            <a:tailEnd/>
          </a:ln>
        </p:spPr>
        <p:txBody>
          <a:bodyPr wrap="none"/>
          <a:lstStyle/>
          <a:p>
            <a:endParaRPr lang="zh-TW" altLang="zh-TW" sz="1600"/>
          </a:p>
        </p:txBody>
      </p:sp>
      <p:sp>
        <p:nvSpPr>
          <p:cNvPr id="20488" name="Rectangle 3"/>
          <p:cNvSpPr>
            <a:spLocks noChangeArrowheads="1"/>
          </p:cNvSpPr>
          <p:nvPr/>
        </p:nvSpPr>
        <p:spPr bwMode="auto">
          <a:xfrm>
            <a:off x="5205413" y="2338388"/>
            <a:ext cx="3749675" cy="1455737"/>
          </a:xfrm>
          <a:prstGeom prst="rect">
            <a:avLst/>
          </a:prstGeom>
          <a:solidFill>
            <a:srgbClr val="92D050"/>
          </a:solidFill>
          <a:ln w="9525">
            <a:solidFill>
              <a:schemeClr val="tx1"/>
            </a:solidFill>
            <a:round/>
            <a:headEnd/>
            <a:tailEnd/>
          </a:ln>
        </p:spPr>
        <p:txBody>
          <a:bodyPr wrap="none"/>
          <a:lstStyle/>
          <a:p>
            <a:endParaRPr lang="zh-TW" altLang="zh-TW" sz="1600"/>
          </a:p>
        </p:txBody>
      </p:sp>
      <p:sp>
        <p:nvSpPr>
          <p:cNvPr id="20489" name="Rectangle 3"/>
          <p:cNvSpPr txBox="1">
            <a:spLocks noChangeArrowheads="1"/>
          </p:cNvSpPr>
          <p:nvPr/>
        </p:nvSpPr>
        <p:spPr bwMode="auto">
          <a:xfrm>
            <a:off x="4414838" y="1824038"/>
            <a:ext cx="6294437" cy="49085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400" dirty="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400" dirty="0">
                <a:solidFill>
                  <a:srgbClr val="0000FF"/>
                </a:solidFill>
                <a:latin typeface="Helvetica" pitchFamily="34" charset="0"/>
              </a:rPr>
              <a:t>		flag[j] = TRUE; </a:t>
            </a:r>
          </a:p>
          <a:p>
            <a:pPr marL="342900" indent="-342900">
              <a:spcBef>
                <a:spcPct val="35000"/>
              </a:spcBef>
              <a:buClr>
                <a:srgbClr val="993300"/>
              </a:buClr>
              <a:buSzPct val="90000"/>
              <a:buFont typeface="Monotype Sorts" pitchFamily="2" charset="2"/>
              <a:buNone/>
            </a:pPr>
            <a:r>
              <a:rPr kumimoji="1" lang="en-US" altLang="zh-TW" sz="2400" dirty="0">
                <a:solidFill>
                  <a:srgbClr val="0000FF"/>
                </a:solidFill>
                <a:latin typeface="Helvetica" pitchFamily="34" charset="0"/>
              </a:rPr>
              <a:t>		turn = </a:t>
            </a:r>
            <a:r>
              <a:rPr kumimoji="1" lang="en-US" altLang="zh-TW" sz="2400" dirty="0" err="1">
                <a:solidFill>
                  <a:srgbClr val="0000FF"/>
                </a:solidFill>
                <a:latin typeface="Helvetica" pitchFamily="34" charset="0"/>
              </a:rPr>
              <a:t>i</a:t>
            </a:r>
            <a:r>
              <a:rPr kumimoji="1" lang="en-US" altLang="zh-TW" sz="2400" dirty="0">
                <a:solidFill>
                  <a:srgbClr val="0000FF"/>
                </a:solidFill>
                <a:latin typeface="Helvetica" pitchFamily="34" charset="0"/>
              </a:rPr>
              <a:t>; </a:t>
            </a:r>
          </a:p>
          <a:p>
            <a:pPr marL="342900" indent="-342900">
              <a:spcBef>
                <a:spcPct val="35000"/>
              </a:spcBef>
              <a:buClr>
                <a:srgbClr val="993300"/>
              </a:buClr>
              <a:buSzPct val="90000"/>
              <a:buFont typeface="Monotype Sorts" pitchFamily="2" charset="2"/>
              <a:buNone/>
            </a:pPr>
            <a:r>
              <a:rPr kumimoji="1" lang="en-US" altLang="zh-TW" sz="2400" dirty="0">
                <a:solidFill>
                  <a:srgbClr val="0000FF"/>
                </a:solidFill>
                <a:latin typeface="Helvetica" pitchFamily="34" charset="0"/>
              </a:rPr>
              <a:t>		while (flag[</a:t>
            </a:r>
            <a:r>
              <a:rPr kumimoji="1" lang="en-US" altLang="zh-TW" sz="2400" dirty="0" err="1">
                <a:solidFill>
                  <a:srgbClr val="0000FF"/>
                </a:solidFill>
                <a:latin typeface="Helvetica" pitchFamily="34" charset="0"/>
              </a:rPr>
              <a:t>i</a:t>
            </a:r>
            <a:r>
              <a:rPr kumimoji="1" lang="en-US" altLang="zh-TW" sz="2400" dirty="0">
                <a:solidFill>
                  <a:srgbClr val="0000FF"/>
                </a:solidFill>
                <a:latin typeface="Helvetica" pitchFamily="34" charset="0"/>
              </a:rPr>
              <a:t>] &amp;&amp; turn == </a:t>
            </a:r>
            <a:r>
              <a:rPr kumimoji="1" lang="en-US" altLang="zh-TW" sz="2400" dirty="0" err="1">
                <a:solidFill>
                  <a:srgbClr val="0000FF"/>
                </a:solidFill>
                <a:latin typeface="Helvetica" pitchFamily="34" charset="0"/>
              </a:rPr>
              <a:t>i</a:t>
            </a:r>
            <a:r>
              <a:rPr kumimoji="1" lang="en-US" altLang="zh-TW" sz="2400" dirty="0">
                <a:solidFill>
                  <a:srgbClr val="0000FF"/>
                </a:solidFill>
                <a:latin typeface="Helvetica" pitchFamily="34" charset="0"/>
              </a:rPr>
              <a:t>); </a:t>
            </a:r>
          </a:p>
          <a:p>
            <a:pPr marL="342900" indent="-342900">
              <a:spcBef>
                <a:spcPct val="35000"/>
              </a:spcBef>
              <a:buClr>
                <a:srgbClr val="993300"/>
              </a:buClr>
              <a:buSzPct val="90000"/>
              <a:buFont typeface="Monotype Sorts" pitchFamily="2" charset="2"/>
              <a:buNone/>
            </a:pPr>
            <a:r>
              <a:rPr kumimoji="1" lang="en-US" altLang="zh-TW" sz="2400" dirty="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400" dirty="0">
                <a:solidFill>
                  <a:srgbClr val="0000FF"/>
                </a:solidFill>
                <a:latin typeface="Helvetica" pitchFamily="34" charset="0"/>
              </a:rPr>
              <a:t>		flag[j] = FALSE; </a:t>
            </a:r>
          </a:p>
          <a:p>
            <a:pPr marL="342900" indent="-342900">
              <a:spcBef>
                <a:spcPct val="35000"/>
              </a:spcBef>
              <a:buClr>
                <a:srgbClr val="993300"/>
              </a:buClr>
              <a:buSzPct val="90000"/>
              <a:buFont typeface="Monotype Sorts" pitchFamily="2" charset="2"/>
              <a:buNone/>
            </a:pPr>
            <a:r>
              <a:rPr kumimoji="1" lang="en-US" altLang="zh-TW" sz="2400" dirty="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400" dirty="0">
                <a:solidFill>
                  <a:srgbClr val="0000FF"/>
                </a:solidFill>
                <a:latin typeface="Helvetica" pitchFamily="34" charset="0"/>
              </a:rPr>
              <a:t>	} while (TRUE); </a:t>
            </a:r>
            <a:r>
              <a:rPr kumimoji="1" lang="en-US" altLang="zh-TW" sz="2000" dirty="0">
                <a:solidFill>
                  <a:srgbClr val="0000FF"/>
                </a:solidFill>
                <a:latin typeface="Helvetica" pitchFamily="34" charset="0"/>
              </a:rPr>
              <a:t>	</a:t>
            </a:r>
            <a:endParaRPr kumimoji="1" lang="en-US" altLang="zh-TW" dirty="0">
              <a:solidFill>
                <a:srgbClr val="0000FF"/>
              </a:solidFill>
              <a:latin typeface="Helvetica" pitchFamily="34" charset="0"/>
            </a:endParaRPr>
          </a:p>
        </p:txBody>
      </p:sp>
      <p:cxnSp>
        <p:nvCxnSpPr>
          <p:cNvPr id="20490" name="直線單箭頭接點 9"/>
          <p:cNvCxnSpPr>
            <a:cxnSpLocks noChangeShapeType="1"/>
          </p:cNvCxnSpPr>
          <p:nvPr/>
        </p:nvCxnSpPr>
        <p:spPr bwMode="auto">
          <a:xfrm flipV="1">
            <a:off x="5610225" y="4040188"/>
            <a:ext cx="523875" cy="4762"/>
          </a:xfrm>
          <a:prstGeom prst="straightConnector1">
            <a:avLst/>
          </a:prstGeom>
          <a:noFill/>
          <a:ln w="57150" algn="ctr">
            <a:solidFill>
              <a:schemeClr val="tx1"/>
            </a:solidFill>
            <a:round/>
            <a:headEnd/>
            <a:tailEnd type="arrow" w="med" len="med"/>
          </a:ln>
        </p:spPr>
      </p:cxnSp>
      <p:cxnSp>
        <p:nvCxnSpPr>
          <p:cNvPr id="20491" name="直線單箭頭接點 10"/>
          <p:cNvCxnSpPr>
            <a:cxnSpLocks noChangeShapeType="1"/>
          </p:cNvCxnSpPr>
          <p:nvPr/>
        </p:nvCxnSpPr>
        <p:spPr bwMode="auto">
          <a:xfrm>
            <a:off x="323026" y="3595688"/>
            <a:ext cx="476250" cy="7937"/>
          </a:xfrm>
          <a:prstGeom prst="straightConnector1">
            <a:avLst/>
          </a:prstGeom>
          <a:noFill/>
          <a:ln w="57150" algn="ctr">
            <a:solidFill>
              <a:schemeClr val="tx1"/>
            </a:solidFill>
            <a:round/>
            <a:headEnd/>
            <a:tailEnd type="arrow" w="med" len="med"/>
          </a:ln>
        </p:spPr>
      </p:cxnSp>
      <p:cxnSp>
        <p:nvCxnSpPr>
          <p:cNvPr id="13" name="直線單箭頭接點 9"/>
          <p:cNvCxnSpPr>
            <a:cxnSpLocks noChangeShapeType="1"/>
          </p:cNvCxnSpPr>
          <p:nvPr/>
        </p:nvCxnSpPr>
        <p:spPr bwMode="auto">
          <a:xfrm flipV="1">
            <a:off x="4722069" y="4586738"/>
            <a:ext cx="523875" cy="4762"/>
          </a:xfrm>
          <a:prstGeom prst="straightConnector1">
            <a:avLst/>
          </a:prstGeom>
          <a:noFill/>
          <a:ln w="57150" algn="ctr">
            <a:solidFill>
              <a:schemeClr val="tx1"/>
            </a:solidFill>
            <a:round/>
            <a:headEnd/>
            <a:tailEnd type="arrow" w="med" len="med"/>
          </a:ln>
        </p:spPr>
      </p:cxnSp>
      <p:cxnSp>
        <p:nvCxnSpPr>
          <p:cNvPr id="14" name="直線單箭頭接點 9"/>
          <p:cNvCxnSpPr>
            <a:cxnSpLocks noChangeShapeType="1"/>
          </p:cNvCxnSpPr>
          <p:nvPr/>
        </p:nvCxnSpPr>
        <p:spPr bwMode="auto">
          <a:xfrm flipV="1">
            <a:off x="4669511" y="2594962"/>
            <a:ext cx="523875" cy="4762"/>
          </a:xfrm>
          <a:prstGeom prst="straightConnector1">
            <a:avLst/>
          </a:prstGeom>
          <a:noFill/>
          <a:ln w="57150" algn="ctr">
            <a:solidFill>
              <a:schemeClr val="tx1"/>
            </a:solidFill>
            <a:round/>
            <a:headEnd/>
            <a:tailEnd type="arrow" w="med" len="med"/>
          </a:ln>
        </p:spPr>
      </p:cxnSp>
      <p:cxnSp>
        <p:nvCxnSpPr>
          <p:cNvPr id="15" name="直線單箭頭接點 9"/>
          <p:cNvCxnSpPr>
            <a:cxnSpLocks noChangeShapeType="1"/>
          </p:cNvCxnSpPr>
          <p:nvPr/>
        </p:nvCxnSpPr>
        <p:spPr bwMode="auto">
          <a:xfrm flipV="1">
            <a:off x="4632719" y="3094214"/>
            <a:ext cx="523875" cy="4762"/>
          </a:xfrm>
          <a:prstGeom prst="straightConnector1">
            <a:avLst/>
          </a:prstGeom>
          <a:noFill/>
          <a:ln w="57150" algn="ctr">
            <a:solidFill>
              <a:schemeClr val="tx1"/>
            </a:solidFill>
            <a:round/>
            <a:headEnd/>
            <a:tailEnd type="arrow" w="med" len="med"/>
          </a:ln>
        </p:spPr>
      </p:cxnSp>
      <p:cxnSp>
        <p:nvCxnSpPr>
          <p:cNvPr id="16" name="直線單箭頭接點 9"/>
          <p:cNvCxnSpPr>
            <a:cxnSpLocks noChangeShapeType="1"/>
          </p:cNvCxnSpPr>
          <p:nvPr/>
        </p:nvCxnSpPr>
        <p:spPr bwMode="auto">
          <a:xfrm flipV="1">
            <a:off x="4658991" y="3593466"/>
            <a:ext cx="523875" cy="4762"/>
          </a:xfrm>
          <a:prstGeom prst="straightConnector1">
            <a:avLst/>
          </a:prstGeom>
          <a:noFill/>
          <a:ln w="57150" algn="ctr">
            <a:solidFill>
              <a:schemeClr val="tx1"/>
            </a:solidFill>
            <a:round/>
            <a:headEnd/>
            <a:tailEnd type="arrow" w="med" len="med"/>
          </a:ln>
        </p:spPr>
      </p:cxnSp>
      <p:grpSp>
        <p:nvGrpSpPr>
          <p:cNvPr id="19" name="群組 18"/>
          <p:cNvGrpSpPr/>
          <p:nvPr/>
        </p:nvGrpSpPr>
        <p:grpSpPr>
          <a:xfrm>
            <a:off x="157638" y="3452647"/>
            <a:ext cx="1676934" cy="634464"/>
            <a:chOff x="157638" y="3452647"/>
            <a:chExt cx="1676934" cy="634464"/>
          </a:xfrm>
        </p:grpSpPr>
        <p:cxnSp>
          <p:nvCxnSpPr>
            <p:cNvPr id="17" name="直線單箭頭接點 10"/>
            <p:cNvCxnSpPr>
              <a:cxnSpLocks noChangeShapeType="1"/>
            </p:cNvCxnSpPr>
            <p:nvPr/>
          </p:nvCxnSpPr>
          <p:spPr bwMode="auto">
            <a:xfrm>
              <a:off x="1358322" y="4079174"/>
              <a:ext cx="476250" cy="7937"/>
            </a:xfrm>
            <a:prstGeom prst="straightConnector1">
              <a:avLst/>
            </a:prstGeom>
            <a:noFill/>
            <a:ln w="57150" algn="ctr">
              <a:solidFill>
                <a:schemeClr val="tx1"/>
              </a:solidFill>
              <a:round/>
              <a:headEnd/>
              <a:tailEnd type="arrow" w="med" len="med"/>
            </a:ln>
          </p:spPr>
        </p:cxnSp>
        <p:sp>
          <p:nvSpPr>
            <p:cNvPr id="18" name="矩形 17"/>
            <p:cNvSpPr/>
            <p:nvPr/>
          </p:nvSpPr>
          <p:spPr bwMode="auto">
            <a:xfrm>
              <a:off x="157638" y="3452647"/>
              <a:ext cx="614855" cy="346841"/>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cxnSp>
        <p:nvCxnSpPr>
          <p:cNvPr id="20" name="直線單箭頭接點 11"/>
          <p:cNvCxnSpPr>
            <a:cxnSpLocks noChangeShapeType="1"/>
          </p:cNvCxnSpPr>
          <p:nvPr/>
        </p:nvCxnSpPr>
        <p:spPr bwMode="auto">
          <a:xfrm flipH="1" flipV="1">
            <a:off x="2585546" y="3752193"/>
            <a:ext cx="2774730" cy="740979"/>
          </a:xfrm>
          <a:prstGeom prst="straightConnector1">
            <a:avLst/>
          </a:prstGeom>
          <a:noFill/>
          <a:ln w="57150" algn="ctr">
            <a:solidFill>
              <a:srgbClr val="FF0000"/>
            </a:solidFill>
            <a:prstDash val="sysDash"/>
            <a:round/>
            <a:headEnd/>
            <a:tailEnd type="arrow" w="med" len="med"/>
          </a:ln>
        </p:spPr>
      </p:cxnSp>
      <p:cxnSp>
        <p:nvCxnSpPr>
          <p:cNvPr id="24" name="直線單箭頭接點 11"/>
          <p:cNvCxnSpPr>
            <a:cxnSpLocks noChangeShapeType="1"/>
          </p:cNvCxnSpPr>
          <p:nvPr/>
        </p:nvCxnSpPr>
        <p:spPr bwMode="auto">
          <a:xfrm flipH="1">
            <a:off x="3957145" y="3184635"/>
            <a:ext cx="1245478" cy="268014"/>
          </a:xfrm>
          <a:prstGeom prst="straightConnector1">
            <a:avLst/>
          </a:prstGeom>
          <a:noFill/>
          <a:ln w="57150" algn="ctr">
            <a:solidFill>
              <a:srgbClr val="FF0000"/>
            </a:solidFill>
            <a:prstDash val="sysDash"/>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0490"/>
                                        </p:tgtEl>
                                        <p:attrNameLst>
                                          <p:attrName>style.visibility</p:attrName>
                                        </p:attrNameLst>
                                      </p:cBhvr>
                                      <p:to>
                                        <p:strVal val="visible"/>
                                      </p:to>
                                    </p:set>
                                    <p:animEffect transition="in" filter="box(in)">
                                      <p:cBhvr>
                                        <p:cTn id="7" dur="500"/>
                                        <p:tgtEl>
                                          <p:spTgt spid="20490"/>
                                        </p:tgtEl>
                                      </p:cBhvr>
                                    </p:animEffect>
                                  </p:childTnLst>
                                  <p:subTnLst>
                                    <p:set>
                                      <p:cBhvr override="childStyle">
                                        <p:cTn dur="1" fill="hold" display="0" masterRel="nextClick" afterEffect="1"/>
                                        <p:tgtEl>
                                          <p:spTgt spid="2049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13" presetID="4" presetClass="entr" presetSubtype="16"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ox(in)">
                                      <p:cBhvr>
                                        <p:cTn id="15"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ox(in)">
                                      <p:cBhvr>
                                        <p:cTn id="2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ox(in)">
                                      <p:cBhvr>
                                        <p:cTn id="25"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6" presetID="4"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ox(in)">
                                      <p:cBhvr>
                                        <p:cTn id="28"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ox(in)">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ox(in)">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3065102" y="4678363"/>
            <a:ext cx="2589213" cy="436562"/>
          </a:xfrm>
          <a:prstGeom prst="rect">
            <a:avLst/>
          </a:prstGeom>
          <a:solidFill>
            <a:srgbClr val="FFFF00"/>
          </a:solidFill>
          <a:ln w="9525">
            <a:solidFill>
              <a:schemeClr val="tx1"/>
            </a:solidFill>
            <a:round/>
            <a:headEnd/>
            <a:tailEnd/>
          </a:ln>
        </p:spPr>
        <p:txBody>
          <a:bodyPr wrap="none"/>
          <a:lstStyle/>
          <a:p>
            <a:endParaRPr lang="zh-TW" altLang="zh-TW"/>
          </a:p>
        </p:txBody>
      </p:sp>
      <p:sp>
        <p:nvSpPr>
          <p:cNvPr id="21507" name="Rectangle 3"/>
          <p:cNvSpPr>
            <a:spLocks noChangeArrowheads="1"/>
          </p:cNvSpPr>
          <p:nvPr/>
        </p:nvSpPr>
        <p:spPr bwMode="auto">
          <a:xfrm>
            <a:off x="3057165" y="3529013"/>
            <a:ext cx="2581275" cy="454025"/>
          </a:xfrm>
          <a:prstGeom prst="rect">
            <a:avLst/>
          </a:prstGeom>
          <a:solidFill>
            <a:srgbClr val="FFFF00"/>
          </a:solidFill>
          <a:ln w="9525">
            <a:solidFill>
              <a:schemeClr val="tx1"/>
            </a:solidFill>
            <a:round/>
            <a:headEnd/>
            <a:tailEnd/>
          </a:ln>
        </p:spPr>
        <p:txBody>
          <a:bodyPr wrap="none"/>
          <a:lstStyle/>
          <a:p>
            <a:endParaRPr lang="zh-TW" altLang="zh-TW"/>
          </a:p>
        </p:txBody>
      </p:sp>
      <p:sp>
        <p:nvSpPr>
          <p:cNvPr id="21508" name="Rectangle 2"/>
          <p:cNvSpPr>
            <a:spLocks noGrp="1" noChangeArrowheads="1"/>
          </p:cNvSpPr>
          <p:nvPr>
            <p:ph type="title"/>
          </p:nvPr>
        </p:nvSpPr>
        <p:spPr/>
        <p:txBody>
          <a:bodyPr/>
          <a:lstStyle/>
          <a:p>
            <a:pPr eaLnBrk="1" hangingPunct="1"/>
            <a:r>
              <a:rPr lang="en-US" altLang="zh-TW">
                <a:ea typeface="ＭＳ Ｐゴシック" pitchFamily="34" charset="-128"/>
              </a:rPr>
              <a:t>Synchronization Hardware</a:t>
            </a:r>
          </a:p>
        </p:txBody>
      </p:sp>
      <p:sp>
        <p:nvSpPr>
          <p:cNvPr id="21509" name="Rectangle 3"/>
          <p:cNvSpPr>
            <a:spLocks noGrp="1" noChangeArrowheads="1"/>
          </p:cNvSpPr>
          <p:nvPr>
            <p:ph type="body" idx="1"/>
          </p:nvPr>
        </p:nvSpPr>
        <p:spPr>
          <a:xfrm>
            <a:off x="650875" y="1201738"/>
            <a:ext cx="8275638" cy="4422775"/>
          </a:xfrm>
        </p:spPr>
        <p:txBody>
          <a:bodyPr/>
          <a:lstStyle/>
          <a:p>
            <a:pPr>
              <a:lnSpc>
                <a:spcPct val="90000"/>
              </a:lnSpc>
              <a:tabLst>
                <a:tab pos="744538" algn="l"/>
                <a:tab pos="1025525" algn="l"/>
                <a:tab pos="1260475" algn="l"/>
              </a:tabLst>
            </a:pPr>
            <a:r>
              <a:rPr lang="en-US" altLang="zh-TW" sz="2400" dirty="0">
                <a:ea typeface="ＭＳ Ｐゴシック" pitchFamily="34" charset="-128"/>
              </a:rPr>
              <a:t>Any solution to the critical-section problem requires a simple tool – a </a:t>
            </a:r>
            <a:r>
              <a:rPr lang="en-US" altLang="zh-TW" sz="2400" b="1" dirty="0">
                <a:solidFill>
                  <a:srgbClr val="FF0000"/>
                </a:solidFill>
                <a:ea typeface="ＭＳ Ｐゴシック" pitchFamily="34" charset="-128"/>
              </a:rPr>
              <a:t>lock</a:t>
            </a:r>
            <a:r>
              <a:rPr lang="en-US" altLang="zh-TW" sz="2400" dirty="0">
                <a:ea typeface="ＭＳ Ｐゴシック" pitchFamily="34" charset="-128"/>
              </a:rPr>
              <a:t>.</a:t>
            </a:r>
          </a:p>
          <a:p>
            <a:pPr>
              <a:lnSpc>
                <a:spcPct val="90000"/>
              </a:lnSpc>
              <a:tabLst>
                <a:tab pos="744538" algn="l"/>
                <a:tab pos="1025525" algn="l"/>
                <a:tab pos="1260475" algn="l"/>
              </a:tabLst>
            </a:pPr>
            <a:r>
              <a:rPr lang="en-US" altLang="zh-TW" sz="2400" dirty="0">
                <a:solidFill>
                  <a:srgbClr val="FF0000"/>
                </a:solidFill>
                <a:ea typeface="ＭＳ Ｐゴシック" pitchFamily="34" charset="-128"/>
              </a:rPr>
              <a:t> Race</a:t>
            </a:r>
            <a:r>
              <a:rPr lang="zh-TW" altLang="en-US" sz="2400" dirty="0">
                <a:solidFill>
                  <a:srgbClr val="FF0000"/>
                </a:solidFill>
                <a:ea typeface="ＭＳ Ｐゴシック" pitchFamily="34" charset="-128"/>
              </a:rPr>
              <a:t> </a:t>
            </a:r>
            <a:r>
              <a:rPr lang="en-US" altLang="zh-TW" sz="2400" dirty="0">
                <a:solidFill>
                  <a:srgbClr val="FF0000"/>
                </a:solidFill>
                <a:ea typeface="ＭＳ Ｐゴシック" pitchFamily="34" charset="-128"/>
              </a:rPr>
              <a:t>conditions</a:t>
            </a:r>
            <a:r>
              <a:rPr lang="zh-TW" altLang="en-US" sz="2400" dirty="0">
                <a:solidFill>
                  <a:srgbClr val="FF0000"/>
                </a:solidFill>
                <a:ea typeface="ＭＳ Ｐゴシック" pitchFamily="34" charset="-128"/>
              </a:rPr>
              <a:t>兩人進入讀寫會有問題</a:t>
            </a:r>
            <a:r>
              <a:rPr lang="en-US" altLang="zh-TW" sz="2400" dirty="0">
                <a:ea typeface="ＭＳ Ｐゴシック" pitchFamily="34" charset="-128"/>
              </a:rPr>
              <a:t> are prevented by requiring that critical regions be protected by locks</a:t>
            </a:r>
          </a:p>
        </p:txBody>
      </p:sp>
      <p:sp>
        <p:nvSpPr>
          <p:cNvPr id="4" name="Content Placeholder 2"/>
          <p:cNvSpPr txBox="1">
            <a:spLocks/>
          </p:cNvSpPr>
          <p:nvPr/>
        </p:nvSpPr>
        <p:spPr bwMode="auto">
          <a:xfrm>
            <a:off x="2260240" y="2922588"/>
            <a:ext cx="7019925" cy="313690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defRPr/>
            </a:pPr>
            <a:r>
              <a:rPr kumimoji="1" lang="en-US" altLang="zh-TW" sz="2800" kern="0" dirty="0">
                <a:solidFill>
                  <a:srgbClr val="0000FF"/>
                </a:solidFill>
                <a:latin typeface="+mn-lt"/>
                <a:ea typeface="MS PGothic" pitchFamily="34" charset="-128"/>
                <a:cs typeface="ＭＳ Ｐゴシック" charset="-128"/>
              </a:rPr>
              <a:t>	do { </a:t>
            </a:r>
          </a:p>
          <a:p>
            <a:pPr marL="342900" indent="-342900">
              <a:spcBef>
                <a:spcPct val="35000"/>
              </a:spcBef>
              <a:buClr>
                <a:srgbClr val="993300"/>
              </a:buClr>
              <a:buSzPct val="90000"/>
              <a:buFont typeface="Monotype Sorts" pitchFamily="2" charset="2"/>
              <a:buNone/>
              <a:defRPr/>
            </a:pPr>
            <a:r>
              <a:rPr kumimoji="1" lang="en-US" altLang="zh-TW" sz="2800" kern="0" dirty="0">
                <a:solidFill>
                  <a:srgbClr val="0000FF"/>
                </a:solidFill>
                <a:latin typeface="+mn-lt"/>
                <a:ea typeface="MS PGothic" pitchFamily="34" charset="-128"/>
                <a:cs typeface="ＭＳ Ｐゴシック" charset="-128"/>
              </a:rPr>
              <a:t>		acquire </a:t>
            </a:r>
            <a:r>
              <a:rPr kumimoji="1" lang="en-US" altLang="zh-TW" sz="2800" b="1" kern="0" dirty="0">
                <a:solidFill>
                  <a:srgbClr val="FF0000"/>
                </a:solidFill>
                <a:latin typeface="+mn-lt"/>
                <a:ea typeface="MS PGothic" pitchFamily="34" charset="-128"/>
                <a:cs typeface="ＭＳ Ｐゴシック" charset="-128"/>
              </a:rPr>
              <a:t>lock</a:t>
            </a:r>
            <a:r>
              <a:rPr kumimoji="1" lang="en-US" altLang="zh-TW" sz="2800" kern="0" dirty="0">
                <a:solidFill>
                  <a:srgbClr val="0000FF"/>
                </a:solidFill>
                <a:latin typeface="+mn-lt"/>
                <a:ea typeface="MS PGothic" pitchFamily="34" charset="-128"/>
                <a:cs typeface="ＭＳ Ｐゴシック" charset="-128"/>
              </a:rPr>
              <a:t> </a:t>
            </a:r>
            <a:r>
              <a:rPr kumimoji="1" lang="zh-TW" altLang="en-US" sz="2800" kern="0" dirty="0">
                <a:solidFill>
                  <a:srgbClr val="0000FF"/>
                </a:solidFill>
                <a:latin typeface="+mn-lt"/>
                <a:ea typeface="MS PGothic" pitchFamily="34" charset="-128"/>
                <a:cs typeface="ＭＳ Ｐゴシック" charset="-128"/>
              </a:rPr>
              <a:t>鎖住</a:t>
            </a:r>
            <a:endParaRPr kumimoji="1" lang="en-US" altLang="zh-TW" sz="2800" kern="0" dirty="0">
              <a:solidFill>
                <a:srgbClr val="0000FF"/>
              </a:solidFill>
              <a:latin typeface="+mn-lt"/>
              <a:ea typeface="MS PGothic" pitchFamily="34" charset="-128"/>
              <a:cs typeface="ＭＳ Ｐゴシック" charset="-128"/>
            </a:endParaRPr>
          </a:p>
          <a:p>
            <a:pPr marL="342900" indent="-342900">
              <a:spcBef>
                <a:spcPct val="35000"/>
              </a:spcBef>
              <a:buClr>
                <a:srgbClr val="993300"/>
              </a:buClr>
              <a:buSzPct val="90000"/>
              <a:buFont typeface="Monotype Sorts" pitchFamily="2" charset="2"/>
              <a:buNone/>
              <a:defRPr/>
            </a:pPr>
            <a:r>
              <a:rPr kumimoji="1" lang="en-US" altLang="zh-TW" sz="2800" kern="0" dirty="0">
                <a:solidFill>
                  <a:srgbClr val="0000FF"/>
                </a:solidFill>
                <a:latin typeface="+mn-lt"/>
                <a:ea typeface="MS PGothic" pitchFamily="34" charset="-128"/>
                <a:cs typeface="ＭＳ Ｐゴシック" charset="-128"/>
              </a:rPr>
              <a:t>			critical section </a:t>
            </a:r>
          </a:p>
          <a:p>
            <a:pPr marL="342900" indent="-342900">
              <a:spcBef>
                <a:spcPct val="35000"/>
              </a:spcBef>
              <a:buClr>
                <a:srgbClr val="993300"/>
              </a:buClr>
              <a:buSzPct val="90000"/>
              <a:buFont typeface="Monotype Sorts" pitchFamily="2" charset="2"/>
              <a:buNone/>
              <a:defRPr/>
            </a:pPr>
            <a:r>
              <a:rPr kumimoji="1" lang="en-US" altLang="zh-TW" sz="2800" kern="0" dirty="0">
                <a:solidFill>
                  <a:srgbClr val="0000FF"/>
                </a:solidFill>
                <a:latin typeface="+mn-lt"/>
                <a:ea typeface="MS PGothic" pitchFamily="34" charset="-128"/>
                <a:cs typeface="ＭＳ Ｐゴシック" charset="-128"/>
              </a:rPr>
              <a:t>		release </a:t>
            </a:r>
            <a:r>
              <a:rPr kumimoji="1" lang="en-US" altLang="zh-TW" sz="2800" b="1" kern="0" dirty="0">
                <a:solidFill>
                  <a:srgbClr val="FF0000"/>
                </a:solidFill>
                <a:latin typeface="+mn-lt"/>
                <a:ea typeface="MS PGothic" pitchFamily="34" charset="-128"/>
                <a:cs typeface="ＭＳ Ｐゴシック" charset="-128"/>
              </a:rPr>
              <a:t>lock</a:t>
            </a:r>
            <a:r>
              <a:rPr kumimoji="1" lang="en-US" altLang="zh-TW" sz="2800" kern="0" dirty="0">
                <a:solidFill>
                  <a:srgbClr val="0000FF"/>
                </a:solidFill>
                <a:latin typeface="+mn-lt"/>
                <a:ea typeface="MS PGothic" pitchFamily="34" charset="-128"/>
                <a:cs typeface="ＭＳ Ｐゴシック" charset="-128"/>
              </a:rPr>
              <a:t> </a:t>
            </a:r>
            <a:r>
              <a:rPr kumimoji="1" lang="zh-TW" altLang="en-US" sz="2800" kern="0" dirty="0">
                <a:solidFill>
                  <a:srgbClr val="0000FF"/>
                </a:solidFill>
                <a:latin typeface="+mn-lt"/>
                <a:cs typeface="ＭＳ Ｐゴシック" charset="-128"/>
              </a:rPr>
              <a:t>解鎖</a:t>
            </a:r>
            <a:endParaRPr kumimoji="1" lang="en-US" altLang="zh-TW" sz="2800" kern="0" dirty="0">
              <a:solidFill>
                <a:srgbClr val="0000FF"/>
              </a:solidFill>
              <a:latin typeface="+mn-lt"/>
              <a:ea typeface="MS PGothic" pitchFamily="34" charset="-128"/>
              <a:cs typeface="ＭＳ Ｐゴシック" charset="-128"/>
            </a:endParaRPr>
          </a:p>
          <a:p>
            <a:pPr marL="342900" indent="-342900">
              <a:spcBef>
                <a:spcPct val="35000"/>
              </a:spcBef>
              <a:buClr>
                <a:srgbClr val="993300"/>
              </a:buClr>
              <a:buSzPct val="90000"/>
              <a:buFont typeface="Monotype Sorts" pitchFamily="2" charset="2"/>
              <a:buNone/>
              <a:defRPr/>
            </a:pPr>
            <a:r>
              <a:rPr kumimoji="1" lang="en-US" altLang="zh-TW" sz="2800" kern="0" dirty="0">
                <a:solidFill>
                  <a:srgbClr val="0000FF"/>
                </a:solidFill>
                <a:latin typeface="+mn-lt"/>
                <a:ea typeface="MS PGothic" pitchFamily="34" charset="-128"/>
                <a:cs typeface="ＭＳ Ｐゴシック" charset="-128"/>
              </a:rPr>
              <a:t>			remainder section </a:t>
            </a:r>
          </a:p>
          <a:p>
            <a:pPr marL="342900" indent="-342900">
              <a:spcBef>
                <a:spcPct val="35000"/>
              </a:spcBef>
              <a:buClr>
                <a:srgbClr val="993300"/>
              </a:buClr>
              <a:buSzPct val="90000"/>
              <a:buFont typeface="Monotype Sorts" pitchFamily="2" charset="2"/>
              <a:buNone/>
              <a:defRPr/>
            </a:pPr>
            <a:r>
              <a:rPr kumimoji="1" lang="en-US" altLang="zh-TW" sz="2800" kern="0" dirty="0">
                <a:solidFill>
                  <a:srgbClr val="0000FF"/>
                </a:solidFill>
                <a:latin typeface="+mn-lt"/>
                <a:ea typeface="MS PGothic" pitchFamily="34" charset="-128"/>
                <a:cs typeface="ＭＳ Ｐゴシック" charset="-128"/>
              </a:rPr>
              <a:t>	} while (TRUE); </a:t>
            </a:r>
          </a:p>
        </p:txBody>
      </p:sp>
      <p:pic>
        <p:nvPicPr>
          <p:cNvPr id="7" name="Picture 2"/>
          <p:cNvPicPr>
            <a:picLocks noChangeAspect="1" noChangeArrowheads="1"/>
          </p:cNvPicPr>
          <p:nvPr/>
        </p:nvPicPr>
        <p:blipFill>
          <a:blip r:embed="rId3"/>
          <a:srcRect/>
          <a:stretch>
            <a:fillRect/>
          </a:stretch>
        </p:blipFill>
        <p:spPr bwMode="auto">
          <a:xfrm>
            <a:off x="6860042" y="3253839"/>
            <a:ext cx="590716" cy="897081"/>
          </a:xfrm>
          <a:prstGeom prst="rect">
            <a:avLst/>
          </a:prstGeom>
          <a:noFill/>
          <a:ln w="9525">
            <a:noFill/>
            <a:miter lim="800000"/>
            <a:headEnd/>
            <a:tailEnd/>
          </a:ln>
        </p:spPr>
      </p:pic>
      <p:pic>
        <p:nvPicPr>
          <p:cNvPr id="8" name="Picture 3"/>
          <p:cNvPicPr>
            <a:picLocks noChangeAspect="1" noChangeArrowheads="1"/>
          </p:cNvPicPr>
          <p:nvPr/>
        </p:nvPicPr>
        <p:blipFill>
          <a:blip r:embed="rId4"/>
          <a:srcRect/>
          <a:stretch>
            <a:fillRect/>
          </a:stretch>
        </p:blipFill>
        <p:spPr bwMode="auto">
          <a:xfrm rot="2087971">
            <a:off x="6630886" y="3207219"/>
            <a:ext cx="945573" cy="915444"/>
          </a:xfrm>
          <a:prstGeom prst="rect">
            <a:avLst/>
          </a:prstGeom>
          <a:noFill/>
          <a:ln w="9525">
            <a:noFill/>
            <a:miter lim="800000"/>
            <a:headEnd/>
            <a:tailEnd/>
          </a:ln>
        </p:spPr>
      </p:pic>
      <p:cxnSp>
        <p:nvCxnSpPr>
          <p:cNvPr id="9" name="直線單箭頭接點 8"/>
          <p:cNvCxnSpPr/>
          <p:nvPr/>
        </p:nvCxnSpPr>
        <p:spPr bwMode="auto">
          <a:xfrm flipV="1">
            <a:off x="2601416" y="3718114"/>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0" name="直線單箭頭接點 9"/>
          <p:cNvCxnSpPr/>
          <p:nvPr/>
        </p:nvCxnSpPr>
        <p:spPr bwMode="auto">
          <a:xfrm flipV="1">
            <a:off x="2611316" y="3739889"/>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1" name="直線單箭頭接點 10"/>
          <p:cNvCxnSpPr/>
          <p:nvPr/>
        </p:nvCxnSpPr>
        <p:spPr bwMode="auto">
          <a:xfrm flipV="1">
            <a:off x="3640322" y="4373411"/>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box(in)">
                                      <p:cBhvr>
                                        <p:cTn id="7" dur="500"/>
                                        <p:tgtEl>
                                          <p:spTgt spid="215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506"/>
                                        </p:tgtEl>
                                        <p:attrNameLst>
                                          <p:attrName>style.visibility</p:attrName>
                                        </p:attrNameLst>
                                      </p:cBhvr>
                                      <p:to>
                                        <p:strVal val="visible"/>
                                      </p:to>
                                    </p:set>
                                    <p:animEffect transition="in" filter="box(in)">
                                      <p:cBhvr>
                                        <p:cTn id="12" dur="500"/>
                                        <p:tgtEl>
                                          <p:spTgt spid="2150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1507"/>
                                        </p:tgtEl>
                                        <p:attrNameLst>
                                          <p:attrName>style.visibility</p:attrName>
                                        </p:attrNameLst>
                                      </p:cBhvr>
                                      <p:to>
                                        <p:strVal val="visible"/>
                                      </p:to>
                                    </p:set>
                                    <p:animEffect transition="in" filter="box(in)">
                                      <p:cBhvr>
                                        <p:cTn id="15" dur="500"/>
                                        <p:tgtEl>
                                          <p:spTgt spid="2150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i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1509">
                                            <p:txEl>
                                              <p:pRg st="1" end="1"/>
                                            </p:txEl>
                                          </p:spTgt>
                                        </p:tgtEl>
                                        <p:attrNameLst>
                                          <p:attrName>style.visibility</p:attrName>
                                        </p:attrNameLst>
                                      </p:cBhvr>
                                      <p:to>
                                        <p:strVal val="visible"/>
                                      </p:to>
                                    </p:set>
                                    <p:animEffect transition="in" filter="box(in)">
                                      <p:cBhvr>
                                        <p:cTn id="23" dur="500"/>
                                        <p:tgtEl>
                                          <p:spTgt spid="2150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ox(in)">
                                      <p:cBhvr>
                                        <p:cTn id="28" dur="500"/>
                                        <p:tgtEl>
                                          <p:spTgt spid="7"/>
                                        </p:tgtEl>
                                      </p:cBhvr>
                                    </p:animEffect>
                                  </p:childTnLst>
                                </p:cTn>
                              </p:par>
                              <p:par>
                                <p:cTn id="29" presetID="4" presetClass="entr" presetSubtype="16"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ox(in)">
                                      <p:cBhvr>
                                        <p:cTn id="3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ox(in)">
                                      <p:cBhvr>
                                        <p:cTn id="36"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7" presetID="4" presetClass="entr" presetSubtype="16"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ox(in)">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ox(in)">
                                      <p:cBhvr>
                                        <p:cTn id="44"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45" presetID="42" presetClass="path" presetSubtype="0" repeatCount="indefinite" accel="50000" decel="50000" fill="hold" nodeType="withEffect">
                                  <p:stCondLst>
                                    <p:cond delay="0"/>
                                  </p:stCondLst>
                                  <p:childTnLst>
                                    <p:animMotion origin="layout" path="M 3.05556E-6 -0.01619 L 0.00225 0.02636 " pathEditMode="relative" rAng="0" ptsTypes="AA">
                                      <p:cBhvr>
                                        <p:cTn id="46" dur="2000" fill="hold"/>
                                        <p:tgtEl>
                                          <p:spTgt spid="10"/>
                                        </p:tgtEl>
                                        <p:attrNameLst>
                                          <p:attrName>ppt_x</p:attrName>
                                          <p:attrName>ppt_y</p:attrName>
                                        </p:attrNameLst>
                                      </p:cBhvr>
                                      <p:rCtr x="100" y="2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uiExpand="1" animBg="1"/>
      <p:bldP spid="21507" grpId="0" animBg="1"/>
      <p:bldP spid="21509" grpId="0" uiExpand="1"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TW" sz="4000">
                <a:ea typeface="ＭＳ Ｐゴシック" pitchFamily="34" charset="-128"/>
              </a:rPr>
              <a:t>Synchronization</a:t>
            </a:r>
          </a:p>
        </p:txBody>
      </p:sp>
      <p:sp>
        <p:nvSpPr>
          <p:cNvPr id="4099" name="Rectangle 3"/>
          <p:cNvSpPr>
            <a:spLocks noGrp="1" noChangeArrowheads="1"/>
          </p:cNvSpPr>
          <p:nvPr>
            <p:ph type="body" idx="1"/>
          </p:nvPr>
        </p:nvSpPr>
        <p:spPr>
          <a:xfrm>
            <a:off x="806450" y="1431925"/>
            <a:ext cx="7748588" cy="3270250"/>
          </a:xfrm>
        </p:spPr>
        <p:txBody>
          <a:bodyPr/>
          <a:lstStyle/>
          <a:p>
            <a:pPr>
              <a:lnSpc>
                <a:spcPct val="80000"/>
              </a:lnSpc>
            </a:pPr>
            <a:r>
              <a:rPr lang="en-US" altLang="zh-TW" dirty="0">
                <a:ea typeface="ＭＳ Ｐゴシック" pitchFamily="34" charset="-128"/>
              </a:rPr>
              <a:t>Background</a:t>
            </a:r>
          </a:p>
          <a:p>
            <a:pPr>
              <a:lnSpc>
                <a:spcPct val="80000"/>
              </a:lnSpc>
            </a:pPr>
            <a:r>
              <a:rPr lang="en-US" altLang="zh-TW" dirty="0">
                <a:ea typeface="ＭＳ Ｐゴシック" pitchFamily="34" charset="-128"/>
              </a:rPr>
              <a:t>The Critical-Section Problem   </a:t>
            </a:r>
            <a:r>
              <a:rPr lang="zh-TW" altLang="en-US" dirty="0">
                <a:ea typeface="ＭＳ Ｐゴシック" pitchFamily="34" charset="-128"/>
              </a:rPr>
              <a:t>到共用資料結構存取的程式   多個</a:t>
            </a:r>
            <a:r>
              <a:rPr lang="en-US" altLang="zh-TW" dirty="0">
                <a:ea typeface="ＭＳ Ｐゴシック" pitchFamily="34" charset="-128"/>
              </a:rPr>
              <a:t>proc</a:t>
            </a:r>
            <a:r>
              <a:rPr lang="zh-TW" altLang="en-US" dirty="0">
                <a:ea typeface="ＭＳ Ｐゴシック" pitchFamily="34" charset="-128"/>
              </a:rPr>
              <a:t>讀寫要特殊處理  </a:t>
            </a:r>
            <a:endParaRPr lang="en-US" altLang="zh-TW" dirty="0">
              <a:ea typeface="ＭＳ Ｐゴシック" pitchFamily="34" charset="-128"/>
            </a:endParaRPr>
          </a:p>
          <a:p>
            <a:pPr>
              <a:lnSpc>
                <a:spcPct val="80000"/>
              </a:lnSpc>
            </a:pPr>
            <a:r>
              <a:rPr lang="en-US" altLang="zh-TW" dirty="0">
                <a:ea typeface="ＭＳ Ｐゴシック" pitchFamily="34" charset="-128"/>
              </a:rPr>
              <a:t>Peterson’s Solution</a:t>
            </a:r>
          </a:p>
          <a:p>
            <a:pPr>
              <a:lnSpc>
                <a:spcPct val="80000"/>
              </a:lnSpc>
            </a:pPr>
            <a:r>
              <a:rPr lang="en-US" altLang="zh-TW" dirty="0">
                <a:ea typeface="ＭＳ Ｐゴシック" pitchFamily="34" charset="-128"/>
              </a:rPr>
              <a:t>Synchronization Hardware   </a:t>
            </a:r>
            <a:r>
              <a:rPr lang="zh-TW" altLang="en-US" dirty="0">
                <a:ea typeface="ＭＳ Ｐゴシック" pitchFamily="34" charset="-128"/>
              </a:rPr>
              <a:t>有些</a:t>
            </a:r>
            <a:r>
              <a:rPr lang="en-US" altLang="zh-TW" dirty="0">
                <a:ea typeface="ＭＳ Ｐゴシック" pitchFamily="34" charset="-128"/>
              </a:rPr>
              <a:t>OS</a:t>
            </a:r>
            <a:r>
              <a:rPr lang="zh-TW" altLang="en-US" dirty="0">
                <a:ea typeface="ＭＳ Ｐゴシック" pitchFamily="34" charset="-128"/>
              </a:rPr>
              <a:t>提供的指令可以做</a:t>
            </a:r>
            <a:r>
              <a:rPr lang="en-US" altLang="zh-TW" dirty="0">
                <a:ea typeface="ＭＳ Ｐゴシック" pitchFamily="34" charset="-128"/>
              </a:rPr>
              <a:t>synchro</a:t>
            </a:r>
          </a:p>
          <a:p>
            <a:pPr>
              <a:lnSpc>
                <a:spcPct val="80000"/>
              </a:lnSpc>
            </a:pPr>
            <a:r>
              <a:rPr lang="en-US" altLang="zh-TW" dirty="0">
                <a:ea typeface="ＭＳ Ｐゴシック" pitchFamily="34" charset="-128"/>
              </a:rPr>
              <a:t>Semaphores   </a:t>
            </a:r>
            <a:r>
              <a:rPr lang="zh-TW" altLang="en-US" dirty="0">
                <a:ea typeface="ＭＳ Ｐゴシック" pitchFamily="34" charset="-128"/>
              </a:rPr>
              <a:t>旗標   要進到</a:t>
            </a:r>
            <a:r>
              <a:rPr lang="en-US" altLang="zh-TW" dirty="0">
                <a:ea typeface="ＭＳ Ｐゴシック" pitchFamily="34" charset="-128"/>
              </a:rPr>
              <a:t>critical section</a:t>
            </a:r>
            <a:r>
              <a:rPr lang="zh-TW" altLang="en-US" dirty="0">
                <a:ea typeface="ＭＳ Ｐゴシック" pitchFamily="34" charset="-128"/>
              </a:rPr>
              <a:t> 要先拿到旗標 或 </a:t>
            </a:r>
            <a:r>
              <a:rPr lang="en-US" altLang="zh-TW" dirty="0">
                <a:ea typeface="ＭＳ Ｐゴシック" pitchFamily="34" charset="-128"/>
              </a:rPr>
              <a:t>token   </a:t>
            </a:r>
            <a:r>
              <a:rPr lang="zh-TW" altLang="en-US" dirty="0">
                <a:ea typeface="ＭＳ Ｐゴシック" pitchFamily="34" charset="-128"/>
              </a:rPr>
              <a:t>執行完釋放  其他人再進去</a:t>
            </a:r>
            <a:endParaRPr lang="en-US" altLang="zh-TW" dirty="0">
              <a:ea typeface="ＭＳ Ｐゴシック" pitchFamily="34" charset="-128"/>
            </a:endParaRPr>
          </a:p>
          <a:p>
            <a:pPr>
              <a:lnSpc>
                <a:spcPct val="80000"/>
              </a:lnSpc>
            </a:pPr>
            <a:r>
              <a:rPr lang="en-US" altLang="zh-TW" dirty="0">
                <a:ea typeface="ＭＳ Ｐゴシック" pitchFamily="34" charset="-128"/>
              </a:rPr>
              <a:t>Classic Problems of Synchronization</a:t>
            </a:r>
          </a:p>
          <a:p>
            <a:pPr>
              <a:lnSpc>
                <a:spcPct val="80000"/>
              </a:lnSpc>
            </a:pPr>
            <a:r>
              <a:rPr lang="en-US" altLang="zh-TW" dirty="0">
                <a:ea typeface="ＭＳ Ｐゴシック" pitchFamily="34" charset="-128"/>
              </a:rPr>
              <a:t>Monitors</a:t>
            </a:r>
            <a:r>
              <a:rPr lang="zh-TW" altLang="en-US" dirty="0">
                <a:ea typeface="ＭＳ Ｐゴシック" pitchFamily="34" charset="-128"/>
              </a:rPr>
              <a:t>    一種解決方案</a:t>
            </a:r>
            <a:endParaRPr lang="en-US" altLang="zh-TW" dirty="0">
              <a:ea typeface="ＭＳ Ｐゴシック" pitchFamily="34" charset="-128"/>
            </a:endParaRPr>
          </a:p>
          <a:p>
            <a:pPr>
              <a:lnSpc>
                <a:spcPct val="80000"/>
              </a:lnSpc>
            </a:pPr>
            <a:r>
              <a:rPr lang="en-US" altLang="zh-TW" dirty="0">
                <a:ea typeface="ＭＳ Ｐゴシック" pitchFamily="34" charset="-128"/>
              </a:rPr>
              <a:t>Synchronization Examples </a:t>
            </a:r>
          </a:p>
          <a:p>
            <a:pPr>
              <a:lnSpc>
                <a:spcPct val="80000"/>
              </a:lnSpc>
            </a:pPr>
            <a:r>
              <a:rPr lang="en-US" altLang="zh-TW" dirty="0">
                <a:ea typeface="ＭＳ Ｐゴシック" pitchFamily="34" charset="-128"/>
              </a:rPr>
              <a:t>Atomic Transactions   </a:t>
            </a:r>
            <a:r>
              <a:rPr lang="zh-TW" altLang="en-US" dirty="0">
                <a:ea typeface="ＭＳ Ｐゴシック" pitchFamily="34" charset="-128"/>
              </a:rPr>
              <a:t>不會被中斷   例如</a:t>
            </a:r>
            <a:r>
              <a:rPr lang="en-US" altLang="zh-TW" dirty="0">
                <a:ea typeface="ＭＳ Ｐゴシック" pitchFamily="34" charset="-128"/>
              </a:rPr>
              <a:t>timer</a:t>
            </a:r>
            <a:r>
              <a:rPr lang="zh-TW" altLang="en-US" dirty="0">
                <a:ea typeface="ＭＳ Ｐゴシック" pitchFamily="34" charset="-128"/>
              </a:rPr>
              <a:t>設定可能時間到收回       但是</a:t>
            </a:r>
            <a:r>
              <a:rPr lang="en-US" altLang="zh-TW" dirty="0">
                <a:ea typeface="ＭＳ Ｐゴシック" pitchFamily="34" charset="-128"/>
              </a:rPr>
              <a:t>atomic</a:t>
            </a:r>
            <a:r>
              <a:rPr lang="zh-TW" altLang="en-US" dirty="0">
                <a:ea typeface="ＭＳ Ｐゴシック" pitchFamily="34" charset="-128"/>
              </a:rPr>
              <a:t> 就會允許讓他全部執行完  </a:t>
            </a:r>
            <a:r>
              <a:rPr lang="en-US" altLang="zh-TW" dirty="0">
                <a:ea typeface="ＭＳ Ｐゴシック" pitchFamily="34" charset="-128"/>
              </a:rPr>
              <a:t>OS</a:t>
            </a:r>
            <a:r>
              <a:rPr lang="zh-TW" altLang="en-US" dirty="0">
                <a:ea typeface="ＭＳ Ｐゴシック" pitchFamily="34" charset="-128"/>
              </a:rPr>
              <a:t>不會去中斷他   這種指令很短不會花很多時間</a:t>
            </a:r>
            <a:endParaRPr lang="en-US" altLang="zh-TW" dirty="0">
              <a:ea typeface="ＭＳ Ｐゴシック" pitchFamily="34" charset="-128"/>
            </a:endParaRPr>
          </a:p>
        </p:txBody>
      </p:sp>
      <p:sp>
        <p:nvSpPr>
          <p:cNvPr id="4100" name="Rectangle 5"/>
          <p:cNvSpPr>
            <a:spLocks noChangeArrowheads="1"/>
          </p:cNvSpPr>
          <p:nvPr/>
        </p:nvSpPr>
        <p:spPr bwMode="auto">
          <a:xfrm>
            <a:off x="2286000" y="5116513"/>
            <a:ext cx="4078288" cy="915987"/>
          </a:xfrm>
          <a:prstGeom prst="rect">
            <a:avLst/>
          </a:prstGeom>
          <a:noFill/>
          <a:ln w="9525">
            <a:noFill/>
            <a:miter lim="800000"/>
            <a:headEnd/>
            <a:tailEnd/>
          </a:ln>
        </p:spPr>
        <p:txBody>
          <a:bodyPr>
            <a:spAutoFit/>
          </a:bodyPr>
          <a:lstStyle/>
          <a:p>
            <a:endParaRPr kumimoji="1" lang="en-US" altLang="zh-TW">
              <a:latin typeface="Helvetica" pitchFamily="34" charset="0"/>
            </a:endParaRPr>
          </a:p>
          <a:p>
            <a:endParaRPr kumimoji="1" lang="en-US" altLang="zh-TW">
              <a:latin typeface="Helvetica" pitchFamily="34" charset="0"/>
            </a:endParaRPr>
          </a:p>
          <a:p>
            <a:endParaRPr kumimoji="1" lang="en-US" altLang="zh-TW">
              <a:latin typeface="Helvetic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TW">
                <a:ea typeface="ＭＳ Ｐゴシック" pitchFamily="34" charset="-128"/>
              </a:rPr>
              <a:t>Synchronization Hardware</a:t>
            </a:r>
          </a:p>
        </p:txBody>
      </p:sp>
      <p:sp>
        <p:nvSpPr>
          <p:cNvPr id="22531" name="Rectangle 3"/>
          <p:cNvSpPr>
            <a:spLocks noGrp="1" noChangeArrowheads="1"/>
          </p:cNvSpPr>
          <p:nvPr>
            <p:ph type="body" idx="1"/>
          </p:nvPr>
        </p:nvSpPr>
        <p:spPr>
          <a:xfrm>
            <a:off x="868362" y="1177988"/>
            <a:ext cx="8275638" cy="4422775"/>
          </a:xfrm>
        </p:spPr>
        <p:txBody>
          <a:bodyPr/>
          <a:lstStyle/>
          <a:p>
            <a:pPr>
              <a:lnSpc>
                <a:spcPct val="90000"/>
              </a:lnSpc>
              <a:tabLst>
                <a:tab pos="744538" algn="l"/>
                <a:tab pos="1025525" algn="l"/>
                <a:tab pos="1260475" algn="l"/>
              </a:tabLst>
            </a:pPr>
            <a:r>
              <a:rPr lang="en-US" altLang="zh-TW" sz="2400" dirty="0">
                <a:ea typeface="ＭＳ Ｐゴシック" pitchFamily="34" charset="-128"/>
              </a:rPr>
              <a:t>Many systems provide </a:t>
            </a:r>
            <a:r>
              <a:rPr lang="en-US" altLang="zh-TW" sz="2400" dirty="0">
                <a:solidFill>
                  <a:srgbClr val="FF0000"/>
                </a:solidFill>
                <a:ea typeface="ＭＳ Ｐゴシック" pitchFamily="34" charset="-128"/>
              </a:rPr>
              <a:t>hardware support </a:t>
            </a:r>
            <a:r>
              <a:rPr lang="en-US" altLang="zh-TW" sz="2400" dirty="0">
                <a:ea typeface="ＭＳ Ｐゴシック" pitchFamily="34" charset="-128"/>
              </a:rPr>
              <a:t>for critical section code</a:t>
            </a:r>
          </a:p>
          <a:p>
            <a:pPr>
              <a:lnSpc>
                <a:spcPct val="90000"/>
              </a:lnSpc>
              <a:tabLst>
                <a:tab pos="744538" algn="l"/>
                <a:tab pos="1025525" algn="l"/>
                <a:tab pos="1260475" algn="l"/>
              </a:tabLst>
            </a:pPr>
            <a:r>
              <a:rPr lang="en-US" altLang="zh-TW" sz="2400" dirty="0">
                <a:ea typeface="ＭＳ Ｐゴシック" pitchFamily="34" charset="-128"/>
              </a:rPr>
              <a:t>Uniprocessors </a:t>
            </a:r>
            <a:r>
              <a:rPr lang="zh-TW" altLang="en-US" sz="2400" dirty="0">
                <a:ea typeface="ＭＳ Ｐゴシック" pitchFamily="34" charset="-128"/>
              </a:rPr>
              <a:t>只有單</a:t>
            </a:r>
            <a:r>
              <a:rPr lang="en-US" altLang="zh-TW" sz="2400" dirty="0">
                <a:ea typeface="ＭＳ Ｐゴシック" pitchFamily="34" charset="-128"/>
              </a:rPr>
              <a:t>CPU– could </a:t>
            </a:r>
            <a:r>
              <a:rPr lang="en-US" altLang="zh-TW" sz="2400" dirty="0">
                <a:solidFill>
                  <a:srgbClr val="FF0000"/>
                </a:solidFill>
                <a:ea typeface="ＭＳ Ｐゴシック" pitchFamily="34" charset="-128"/>
              </a:rPr>
              <a:t>disable interrupts</a:t>
            </a:r>
          </a:p>
          <a:p>
            <a:pPr lvl="1">
              <a:lnSpc>
                <a:spcPct val="90000"/>
              </a:lnSpc>
              <a:tabLst>
                <a:tab pos="744538" algn="l"/>
                <a:tab pos="1025525" algn="l"/>
                <a:tab pos="1260475" algn="l"/>
              </a:tabLst>
            </a:pPr>
            <a:r>
              <a:rPr lang="en-US" altLang="zh-TW" sz="2400" dirty="0">
                <a:ea typeface="ＭＳ Ｐゴシック" pitchFamily="34" charset="-128"/>
              </a:rPr>
              <a:t>Currently running code would execute without preemption</a:t>
            </a:r>
          </a:p>
          <a:p>
            <a:pPr lvl="1">
              <a:lnSpc>
                <a:spcPct val="90000"/>
              </a:lnSpc>
              <a:tabLst>
                <a:tab pos="744538" algn="l"/>
                <a:tab pos="1025525" algn="l"/>
                <a:tab pos="1260475" algn="l"/>
              </a:tabLst>
            </a:pPr>
            <a:r>
              <a:rPr lang="en-US" altLang="zh-TW" sz="2400" dirty="0">
                <a:ea typeface="ＭＳ Ｐゴシック" pitchFamily="34" charset="-128"/>
              </a:rPr>
              <a:t>Generally too </a:t>
            </a:r>
            <a:r>
              <a:rPr lang="en-US" altLang="zh-TW" sz="2400" dirty="0">
                <a:solidFill>
                  <a:srgbClr val="FF0000"/>
                </a:solidFill>
                <a:ea typeface="ＭＳ Ｐゴシック" pitchFamily="34" charset="-128"/>
              </a:rPr>
              <a:t>inefficient on multiprocessor </a:t>
            </a:r>
            <a:r>
              <a:rPr lang="en-US" altLang="zh-TW" sz="2400" dirty="0">
                <a:ea typeface="ＭＳ Ｐゴシック" pitchFamily="34" charset="-128"/>
              </a:rPr>
              <a:t>systems</a:t>
            </a:r>
            <a:r>
              <a:rPr lang="zh-TW" altLang="en-US" sz="2400" dirty="0">
                <a:ea typeface="ＭＳ Ｐゴシック" pitchFamily="34" charset="-128"/>
              </a:rPr>
              <a:t>因為別的程式也不能跑了</a:t>
            </a:r>
            <a:endParaRPr lang="en-US" altLang="zh-TW" sz="2400" dirty="0">
              <a:ea typeface="ＭＳ Ｐゴシック" pitchFamily="34" charset="-128"/>
            </a:endParaRPr>
          </a:p>
          <a:p>
            <a:pPr lvl="2">
              <a:lnSpc>
                <a:spcPct val="90000"/>
              </a:lnSpc>
              <a:tabLst>
                <a:tab pos="744538" algn="l"/>
                <a:tab pos="1025525" algn="l"/>
                <a:tab pos="1260475" algn="l"/>
              </a:tabLst>
            </a:pPr>
            <a:r>
              <a:rPr lang="en-US" altLang="zh-TW" sz="2400" dirty="0">
                <a:ea typeface="ＭＳ Ｐゴシック" pitchFamily="34" charset="-128"/>
              </a:rPr>
              <a:t>Operating systems using this not broadly scalable</a:t>
            </a:r>
          </a:p>
          <a:p>
            <a:pPr>
              <a:lnSpc>
                <a:spcPct val="90000"/>
              </a:lnSpc>
              <a:tabLst>
                <a:tab pos="744538" algn="l"/>
                <a:tab pos="1025525" algn="l"/>
                <a:tab pos="1260475" algn="l"/>
              </a:tabLst>
            </a:pPr>
            <a:r>
              <a:rPr lang="en-US" altLang="zh-TW" sz="2400" dirty="0">
                <a:ea typeface="ＭＳ Ｐゴシック" pitchFamily="34" charset="-128"/>
              </a:rPr>
              <a:t>Modern machines provide special </a:t>
            </a:r>
            <a:r>
              <a:rPr lang="en-US" altLang="zh-TW" sz="2400" dirty="0">
                <a:solidFill>
                  <a:srgbClr val="FF0000"/>
                </a:solidFill>
                <a:ea typeface="ＭＳ Ｐゴシック" pitchFamily="34" charset="-128"/>
              </a:rPr>
              <a:t>atomic hardware instructions</a:t>
            </a:r>
          </a:p>
          <a:p>
            <a:pPr lvl="2">
              <a:lnSpc>
                <a:spcPct val="90000"/>
              </a:lnSpc>
              <a:tabLst>
                <a:tab pos="744538" algn="l"/>
                <a:tab pos="1025525" algn="l"/>
                <a:tab pos="1260475" algn="l"/>
              </a:tabLst>
            </a:pPr>
            <a:r>
              <a:rPr lang="en-US" altLang="zh-TW" sz="2400" b="1" dirty="0">
                <a:solidFill>
                  <a:srgbClr val="FF0000"/>
                </a:solidFill>
                <a:ea typeface="ＭＳ Ｐゴシック" pitchFamily="34" charset="-128"/>
              </a:rPr>
              <a:t>Atomic = non-</a:t>
            </a:r>
            <a:r>
              <a:rPr lang="en-US" altLang="zh-TW" sz="2400" b="1" dirty="0" err="1">
                <a:solidFill>
                  <a:srgbClr val="FF0000"/>
                </a:solidFill>
                <a:ea typeface="ＭＳ Ｐゴシック" pitchFamily="34" charset="-128"/>
              </a:rPr>
              <a:t>interruptable</a:t>
            </a:r>
            <a:endParaRPr lang="en-US" altLang="zh-TW" sz="2400" b="1" dirty="0">
              <a:solidFill>
                <a:srgbClr val="FF0000"/>
              </a:solidFill>
              <a:ea typeface="ＭＳ Ｐゴシック" pitchFamily="34" charset="-128"/>
            </a:endParaRPr>
          </a:p>
          <a:p>
            <a:pPr lvl="1">
              <a:lnSpc>
                <a:spcPct val="90000"/>
              </a:lnSpc>
              <a:tabLst>
                <a:tab pos="744538" algn="l"/>
                <a:tab pos="1025525" algn="l"/>
                <a:tab pos="1260475" algn="l"/>
              </a:tabLst>
            </a:pPr>
            <a:r>
              <a:rPr lang="en-US" altLang="zh-TW" sz="2400" dirty="0">
                <a:ea typeface="ＭＳ Ｐゴシック" pitchFamily="34" charset="-128"/>
              </a:rPr>
              <a:t>Either </a:t>
            </a:r>
            <a:r>
              <a:rPr lang="en-US" altLang="zh-TW" sz="2400" dirty="0">
                <a:solidFill>
                  <a:srgbClr val="FF0000"/>
                </a:solidFill>
                <a:ea typeface="ＭＳ Ｐゴシック" pitchFamily="34" charset="-128"/>
              </a:rPr>
              <a:t>test</a:t>
            </a:r>
            <a:r>
              <a:rPr lang="en-US" altLang="zh-TW" sz="2400" dirty="0">
                <a:ea typeface="ＭＳ Ｐゴシック" pitchFamily="34" charset="-128"/>
              </a:rPr>
              <a:t> memory word and </a:t>
            </a:r>
            <a:r>
              <a:rPr lang="en-US" altLang="zh-TW" sz="2400" dirty="0">
                <a:solidFill>
                  <a:srgbClr val="FF0000"/>
                </a:solidFill>
                <a:ea typeface="ＭＳ Ｐゴシック" pitchFamily="34" charset="-128"/>
              </a:rPr>
              <a:t>set</a:t>
            </a:r>
            <a:r>
              <a:rPr lang="en-US" altLang="zh-TW" sz="2400" dirty="0">
                <a:ea typeface="ＭＳ Ｐゴシック" pitchFamily="34" charset="-128"/>
              </a:rPr>
              <a:t> value</a:t>
            </a:r>
          </a:p>
          <a:p>
            <a:pPr lvl="1">
              <a:lnSpc>
                <a:spcPct val="90000"/>
              </a:lnSpc>
              <a:tabLst>
                <a:tab pos="744538" algn="l"/>
                <a:tab pos="1025525" algn="l"/>
                <a:tab pos="1260475" algn="l"/>
              </a:tabLst>
            </a:pPr>
            <a:r>
              <a:rPr lang="en-US" altLang="zh-TW" sz="2400" dirty="0">
                <a:ea typeface="ＭＳ Ｐゴシック" pitchFamily="34" charset="-128"/>
              </a:rPr>
              <a:t>Or </a:t>
            </a:r>
            <a:r>
              <a:rPr lang="en-US" altLang="zh-TW" sz="2400" dirty="0">
                <a:solidFill>
                  <a:srgbClr val="FF0000"/>
                </a:solidFill>
                <a:ea typeface="ＭＳ Ｐゴシック" pitchFamily="34" charset="-128"/>
              </a:rPr>
              <a:t>swap contents </a:t>
            </a:r>
            <a:r>
              <a:rPr lang="en-US" altLang="zh-TW" sz="2400" dirty="0">
                <a:ea typeface="ＭＳ Ｐゴシック" pitchFamily="34" charset="-128"/>
              </a:rPr>
              <a:t>of two memory words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box(in)">
                                      <p:cBhvr>
                                        <p:cTn id="7" dur="1000"/>
                                        <p:tgtEl>
                                          <p:spTgt spid="22531">
                                            <p:txEl>
                                              <p:pRg st="1" end="1"/>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2531">
                                            <p:txEl>
                                              <p:pRg st="2" end="2"/>
                                            </p:txEl>
                                          </p:spTgt>
                                        </p:tgtEl>
                                        <p:attrNameLst>
                                          <p:attrName>style.visibility</p:attrName>
                                        </p:attrNameLst>
                                      </p:cBhvr>
                                      <p:to>
                                        <p:strVal val="visible"/>
                                      </p:to>
                                    </p:set>
                                    <p:animEffect transition="in" filter="box(in)">
                                      <p:cBhvr>
                                        <p:cTn id="10" dur="1000"/>
                                        <p:tgtEl>
                                          <p:spTgt spid="22531">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animEffect transition="in" filter="box(in)">
                                      <p:cBhvr>
                                        <p:cTn id="13" dur="1000"/>
                                        <p:tgtEl>
                                          <p:spTgt spid="22531">
                                            <p:txEl>
                                              <p:pRg st="3" end="3"/>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2531">
                                            <p:txEl>
                                              <p:pRg st="4" end="4"/>
                                            </p:txEl>
                                          </p:spTgt>
                                        </p:tgtEl>
                                        <p:attrNameLst>
                                          <p:attrName>style.visibility</p:attrName>
                                        </p:attrNameLst>
                                      </p:cBhvr>
                                      <p:to>
                                        <p:strVal val="visible"/>
                                      </p:to>
                                    </p:set>
                                    <p:animEffect transition="in" filter="box(in)">
                                      <p:cBhvr>
                                        <p:cTn id="16" dur="1000"/>
                                        <p:tgtEl>
                                          <p:spTgt spid="2253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animEffect transition="in" filter="box(in)">
                                      <p:cBhvr>
                                        <p:cTn id="21" dur="1000"/>
                                        <p:tgtEl>
                                          <p:spTgt spid="22531">
                                            <p:txEl>
                                              <p:pRg st="5" end="5"/>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2531">
                                            <p:txEl>
                                              <p:pRg st="6" end="6"/>
                                            </p:txEl>
                                          </p:spTgt>
                                        </p:tgtEl>
                                        <p:attrNameLst>
                                          <p:attrName>style.visibility</p:attrName>
                                        </p:attrNameLst>
                                      </p:cBhvr>
                                      <p:to>
                                        <p:strVal val="visible"/>
                                      </p:to>
                                    </p:set>
                                    <p:animEffect transition="in" filter="box(in)">
                                      <p:cBhvr>
                                        <p:cTn id="24" dur="1000"/>
                                        <p:tgtEl>
                                          <p:spTgt spid="22531">
                                            <p:txEl>
                                              <p:pRg st="6" end="6"/>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2531">
                                            <p:txEl>
                                              <p:pRg st="7" end="7"/>
                                            </p:txEl>
                                          </p:spTgt>
                                        </p:tgtEl>
                                        <p:attrNameLst>
                                          <p:attrName>style.visibility</p:attrName>
                                        </p:attrNameLst>
                                      </p:cBhvr>
                                      <p:to>
                                        <p:strVal val="visible"/>
                                      </p:to>
                                    </p:set>
                                    <p:animEffect transition="in" filter="box(in)">
                                      <p:cBhvr>
                                        <p:cTn id="27" dur="1000"/>
                                        <p:tgtEl>
                                          <p:spTgt spid="22531">
                                            <p:txEl>
                                              <p:pRg st="7" end="7"/>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2531">
                                            <p:txEl>
                                              <p:pRg st="8" end="8"/>
                                            </p:txEl>
                                          </p:spTgt>
                                        </p:tgtEl>
                                        <p:attrNameLst>
                                          <p:attrName>style.visibility</p:attrName>
                                        </p:attrNameLst>
                                      </p:cBhvr>
                                      <p:to>
                                        <p:strVal val="visible"/>
                                      </p:to>
                                    </p:set>
                                    <p:animEffect transition="in" filter="box(in)">
                                      <p:cBhvr>
                                        <p:cTn id="30" dur="1000"/>
                                        <p:tgtEl>
                                          <p:spTgt spid="22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TW">
                <a:ea typeface="ＭＳ Ｐゴシック" pitchFamily="34" charset="-128"/>
              </a:rPr>
              <a:t>TestAndndSet Instruction </a:t>
            </a:r>
          </a:p>
        </p:txBody>
      </p:sp>
      <p:sp>
        <p:nvSpPr>
          <p:cNvPr id="23555" name="Rectangle 3"/>
          <p:cNvSpPr>
            <a:spLocks noGrp="1" noChangeArrowheads="1"/>
          </p:cNvSpPr>
          <p:nvPr>
            <p:ph type="body" idx="1"/>
          </p:nvPr>
        </p:nvSpPr>
        <p:spPr>
          <a:xfrm>
            <a:off x="806450" y="1233488"/>
            <a:ext cx="7408863" cy="4422775"/>
          </a:xfrm>
        </p:spPr>
        <p:txBody>
          <a:bodyPr/>
          <a:lstStyle/>
          <a:p>
            <a:pPr>
              <a:lnSpc>
                <a:spcPct val="90000"/>
              </a:lnSpc>
              <a:buFont typeface="Monotype Sorts" pitchFamily="2" charset="2"/>
              <a:buNone/>
              <a:tabLst>
                <a:tab pos="744538" algn="l"/>
                <a:tab pos="1025525" algn="l"/>
                <a:tab pos="1260475" algn="l"/>
              </a:tabLst>
            </a:pPr>
            <a:endParaRPr lang="en-US" altLang="zh-TW" sz="2800" dirty="0">
              <a:ea typeface="ＭＳ Ｐゴシック" pitchFamily="34" charset="-128"/>
            </a:endParaRPr>
          </a:p>
          <a:p>
            <a:pPr>
              <a:lnSpc>
                <a:spcPct val="90000"/>
              </a:lnSpc>
              <a:tabLst>
                <a:tab pos="744538" algn="l"/>
                <a:tab pos="1025525" algn="l"/>
                <a:tab pos="1260475" algn="l"/>
              </a:tabLst>
            </a:pPr>
            <a:r>
              <a:rPr lang="en-US" altLang="zh-TW" sz="2800" dirty="0">
                <a:ea typeface="ＭＳ Ｐゴシック" pitchFamily="34" charset="-128"/>
              </a:rPr>
              <a:t>Definition:</a:t>
            </a:r>
          </a:p>
          <a:p>
            <a:pPr>
              <a:lnSpc>
                <a:spcPct val="90000"/>
              </a:lnSpc>
              <a:buFont typeface="Monotype Sorts" pitchFamily="2" charset="2"/>
              <a:buNone/>
              <a:tabLst>
                <a:tab pos="744538" algn="l"/>
                <a:tab pos="1025525" algn="l"/>
                <a:tab pos="1260475" algn="l"/>
              </a:tabLst>
            </a:pPr>
            <a:r>
              <a:rPr lang="en-US" altLang="zh-TW" sz="2800" dirty="0">
                <a:ea typeface="ＭＳ Ｐゴシック" pitchFamily="34" charset="-128"/>
              </a:rPr>
              <a:t>         </a:t>
            </a:r>
            <a:r>
              <a:rPr lang="en-US" altLang="zh-TW" sz="2800" dirty="0" err="1">
                <a:solidFill>
                  <a:srgbClr val="0000FF"/>
                </a:solidFill>
                <a:ea typeface="ＭＳ Ｐゴシック" pitchFamily="34" charset="-128"/>
              </a:rPr>
              <a:t>boolean</a:t>
            </a:r>
            <a:r>
              <a:rPr lang="en-US" altLang="zh-TW" sz="2800" dirty="0">
                <a:solidFill>
                  <a:srgbClr val="0000FF"/>
                </a:solidFill>
                <a:ea typeface="ＭＳ Ｐゴシック" pitchFamily="34" charset="-128"/>
              </a:rPr>
              <a:t> </a:t>
            </a:r>
            <a:r>
              <a:rPr lang="en-US" altLang="zh-TW" sz="2800" dirty="0" err="1">
                <a:solidFill>
                  <a:srgbClr val="0000FF"/>
                </a:solidFill>
                <a:ea typeface="ＭＳ Ｐゴシック" pitchFamily="34" charset="-128"/>
              </a:rPr>
              <a:t>TestAndSet</a:t>
            </a:r>
            <a:r>
              <a:rPr lang="en-US" altLang="zh-TW" sz="2800" dirty="0">
                <a:solidFill>
                  <a:srgbClr val="0000FF"/>
                </a:solidFill>
                <a:ea typeface="ＭＳ Ｐゴシック" pitchFamily="34" charset="-128"/>
              </a:rPr>
              <a:t> (</a:t>
            </a:r>
            <a:r>
              <a:rPr lang="en-US" altLang="zh-TW" sz="2800" dirty="0" err="1">
                <a:solidFill>
                  <a:srgbClr val="0000FF"/>
                </a:solidFill>
                <a:ea typeface="ＭＳ Ｐゴシック" pitchFamily="34" charset="-128"/>
              </a:rPr>
              <a:t>boolean</a:t>
            </a:r>
            <a:r>
              <a:rPr lang="en-US" altLang="zh-TW" sz="2800" dirty="0">
                <a:solidFill>
                  <a:srgbClr val="0000FF"/>
                </a:solidFill>
                <a:ea typeface="ＭＳ Ｐゴシック" pitchFamily="34" charset="-128"/>
              </a:rPr>
              <a:t> *target)</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a:t>
            </a:r>
            <a:r>
              <a:rPr lang="en-US" altLang="zh-TW" sz="2800" dirty="0" err="1">
                <a:solidFill>
                  <a:srgbClr val="0000FF"/>
                </a:solidFill>
                <a:ea typeface="ＭＳ Ｐゴシック" pitchFamily="34" charset="-128"/>
              </a:rPr>
              <a:t>boolean</a:t>
            </a:r>
            <a:r>
              <a:rPr lang="en-US" altLang="zh-TW" sz="2800" dirty="0">
                <a:solidFill>
                  <a:srgbClr val="0000FF"/>
                </a:solidFill>
                <a:ea typeface="ＭＳ Ｐゴシック" pitchFamily="34" charset="-128"/>
              </a:rPr>
              <a:t> </a:t>
            </a:r>
            <a:r>
              <a:rPr lang="en-US" altLang="zh-TW" sz="2800" dirty="0" err="1">
                <a:solidFill>
                  <a:srgbClr val="0000FF"/>
                </a:solidFill>
                <a:ea typeface="ＭＳ Ｐゴシック" pitchFamily="34" charset="-128"/>
              </a:rPr>
              <a:t>rv</a:t>
            </a:r>
            <a:r>
              <a:rPr lang="en-US" altLang="zh-TW" sz="2800" dirty="0">
                <a:solidFill>
                  <a:srgbClr val="0000FF"/>
                </a:solidFill>
                <a:ea typeface="ＭＳ Ｐゴシック" pitchFamily="34" charset="-128"/>
              </a:rPr>
              <a:t> = *target;   </a:t>
            </a:r>
            <a:r>
              <a:rPr lang="en-US" altLang="zh-TW" sz="2800" dirty="0">
                <a:solidFill>
                  <a:srgbClr val="FF0000"/>
                </a:solidFill>
                <a:ea typeface="ＭＳ Ｐゴシック" pitchFamily="34" charset="-128"/>
              </a:rPr>
              <a:t>/* Test */</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*target = TRUE;             </a:t>
            </a:r>
            <a:r>
              <a:rPr lang="en-US" altLang="zh-TW" sz="2800" dirty="0">
                <a:solidFill>
                  <a:srgbClr val="FF0000"/>
                </a:solidFill>
                <a:ea typeface="ＭＳ Ｐゴシック" pitchFamily="34" charset="-128"/>
              </a:rPr>
              <a:t>/* Set */</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return </a:t>
            </a:r>
            <a:r>
              <a:rPr lang="en-US" altLang="zh-TW" sz="2800" dirty="0" err="1">
                <a:solidFill>
                  <a:srgbClr val="0000FF"/>
                </a:solidFill>
                <a:ea typeface="ＭＳ Ｐゴシック" pitchFamily="34" charset="-128"/>
              </a:rPr>
              <a:t>rv</a:t>
            </a:r>
            <a:r>
              <a:rPr lang="en-US" altLang="zh-TW" sz="2800" dirty="0">
                <a:solidFill>
                  <a:srgbClr val="0000FF"/>
                </a:solidFill>
                <a:ea typeface="ＭＳ Ｐゴシック" pitchFamily="34" charset="-128"/>
              </a:rPr>
              <a:t>:</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a:t>
            </a:r>
          </a:p>
          <a:p>
            <a:pPr>
              <a:lnSpc>
                <a:spcPct val="90000"/>
              </a:lnSpc>
              <a:buFont typeface="Monotype Sorts" pitchFamily="2" charset="2"/>
              <a:buNone/>
              <a:tabLst>
                <a:tab pos="744538" algn="l"/>
                <a:tab pos="1025525" algn="l"/>
                <a:tab pos="1260475" algn="l"/>
              </a:tabLst>
            </a:pPr>
            <a:endParaRPr lang="en-US" altLang="zh-TW" sz="2800" dirty="0">
              <a:solidFill>
                <a:srgbClr val="0000FF"/>
              </a:solidFill>
              <a:ea typeface="ＭＳ Ｐゴシック" pitchFamily="34" charset="-128"/>
            </a:endParaRPr>
          </a:p>
        </p:txBody>
      </p:sp>
      <p:pic>
        <p:nvPicPr>
          <p:cNvPr id="4" name="Picture 2"/>
          <p:cNvPicPr>
            <a:picLocks noChangeAspect="1" noChangeArrowheads="1"/>
          </p:cNvPicPr>
          <p:nvPr/>
        </p:nvPicPr>
        <p:blipFill>
          <a:blip r:embed="rId3"/>
          <a:srcRect/>
          <a:stretch>
            <a:fillRect/>
          </a:stretch>
        </p:blipFill>
        <p:spPr bwMode="auto">
          <a:xfrm>
            <a:off x="6978794" y="2992580"/>
            <a:ext cx="590716" cy="897081"/>
          </a:xfrm>
          <a:prstGeom prst="rect">
            <a:avLst/>
          </a:prstGeom>
          <a:noFill/>
          <a:ln w="9525">
            <a:noFill/>
            <a:miter lim="800000"/>
            <a:headEnd/>
            <a:tailEnd/>
          </a:ln>
        </p:spPr>
      </p:pic>
      <p:pic>
        <p:nvPicPr>
          <p:cNvPr id="5" name="Picture 3"/>
          <p:cNvPicPr>
            <a:picLocks noChangeAspect="1" noChangeArrowheads="1"/>
          </p:cNvPicPr>
          <p:nvPr/>
        </p:nvPicPr>
        <p:blipFill>
          <a:blip r:embed="rId4"/>
          <a:srcRect/>
          <a:stretch>
            <a:fillRect/>
          </a:stretch>
        </p:blipFill>
        <p:spPr bwMode="auto">
          <a:xfrm rot="2087971">
            <a:off x="7794668" y="2993463"/>
            <a:ext cx="945573" cy="915444"/>
          </a:xfrm>
          <a:prstGeom prst="rect">
            <a:avLst/>
          </a:prstGeom>
          <a:noFill/>
          <a:ln w="9525">
            <a:noFill/>
            <a:miter lim="800000"/>
            <a:headEnd/>
            <a:tailEnd/>
          </a:ln>
        </p:spPr>
      </p:pic>
      <p:pic>
        <p:nvPicPr>
          <p:cNvPr id="7" name="Picture 3"/>
          <p:cNvPicPr>
            <a:picLocks noChangeAspect="1" noChangeArrowheads="1"/>
          </p:cNvPicPr>
          <p:nvPr/>
        </p:nvPicPr>
        <p:blipFill>
          <a:blip r:embed="rId4"/>
          <a:srcRect/>
          <a:stretch>
            <a:fillRect/>
          </a:stretch>
        </p:blipFill>
        <p:spPr bwMode="auto">
          <a:xfrm rot="2087971">
            <a:off x="7317676" y="3418996"/>
            <a:ext cx="945573" cy="915444"/>
          </a:xfrm>
          <a:prstGeom prst="rect">
            <a:avLst/>
          </a:prstGeom>
          <a:noFill/>
          <a:ln w="9525">
            <a:noFill/>
            <a:miter lim="800000"/>
            <a:headEnd/>
            <a:tailEnd/>
          </a:ln>
        </p:spPr>
      </p:pic>
      <p:cxnSp>
        <p:nvCxnSpPr>
          <p:cNvPr id="8" name="直線單箭頭接點 7"/>
          <p:cNvCxnSpPr/>
          <p:nvPr/>
        </p:nvCxnSpPr>
        <p:spPr bwMode="auto">
          <a:xfrm flipV="1">
            <a:off x="1366402" y="3603955"/>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9" name="直線單箭頭接點 8"/>
          <p:cNvCxnSpPr/>
          <p:nvPr/>
        </p:nvCxnSpPr>
        <p:spPr bwMode="auto">
          <a:xfrm flipV="1">
            <a:off x="1374996" y="4116266"/>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4"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11" presetID="4"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par>
                                <p:cTn id="19" presetID="4"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ox(in)">
                                      <p:cBhvr>
                                        <p:cTn id="2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2408333" y="4418013"/>
            <a:ext cx="4043362" cy="463550"/>
          </a:xfrm>
          <a:prstGeom prst="rect">
            <a:avLst/>
          </a:prstGeom>
          <a:solidFill>
            <a:srgbClr val="FFFF00"/>
          </a:solidFill>
          <a:ln w="12700">
            <a:solidFill>
              <a:schemeClr val="tx1"/>
            </a:solidFill>
            <a:miter lim="800000"/>
            <a:headEnd/>
            <a:tailEnd/>
          </a:ln>
        </p:spPr>
        <p:txBody>
          <a:bodyPr wrap="none" anchor="ctr"/>
          <a:lstStyle/>
          <a:p>
            <a:endParaRPr lang="zh-TW" altLang="en-US"/>
          </a:p>
        </p:txBody>
      </p:sp>
      <p:sp>
        <p:nvSpPr>
          <p:cNvPr id="24579" name="Rectangle 4"/>
          <p:cNvSpPr>
            <a:spLocks noChangeArrowheads="1"/>
          </p:cNvSpPr>
          <p:nvPr/>
        </p:nvSpPr>
        <p:spPr bwMode="auto">
          <a:xfrm>
            <a:off x="2363992" y="2711450"/>
            <a:ext cx="4989512" cy="1131888"/>
          </a:xfrm>
          <a:prstGeom prst="rect">
            <a:avLst/>
          </a:prstGeom>
          <a:solidFill>
            <a:srgbClr val="FFFF00"/>
          </a:solidFill>
          <a:ln w="12700">
            <a:solidFill>
              <a:schemeClr val="tx1"/>
            </a:solidFill>
            <a:miter lim="800000"/>
            <a:headEnd/>
            <a:tailEnd/>
          </a:ln>
        </p:spPr>
        <p:txBody>
          <a:bodyPr wrap="none" anchor="ctr"/>
          <a:lstStyle/>
          <a:p>
            <a:endParaRPr lang="zh-TW" altLang="en-US"/>
          </a:p>
        </p:txBody>
      </p:sp>
      <p:sp>
        <p:nvSpPr>
          <p:cNvPr id="24580" name="Rectangle 2"/>
          <p:cNvSpPr>
            <a:spLocks noGrp="1" noChangeArrowheads="1"/>
          </p:cNvSpPr>
          <p:nvPr>
            <p:ph type="title"/>
          </p:nvPr>
        </p:nvSpPr>
        <p:spPr/>
        <p:txBody>
          <a:bodyPr/>
          <a:lstStyle/>
          <a:p>
            <a:pPr eaLnBrk="1" hangingPunct="1"/>
            <a:r>
              <a:rPr lang="en-US" altLang="zh-TW">
                <a:ea typeface="ＭＳ Ｐゴシック" pitchFamily="34" charset="-128"/>
              </a:rPr>
              <a:t>Solution using TestAndSet</a:t>
            </a:r>
          </a:p>
        </p:txBody>
      </p:sp>
      <p:sp>
        <p:nvSpPr>
          <p:cNvPr id="24581" name="Rectangle 3"/>
          <p:cNvSpPr>
            <a:spLocks noGrp="1" noChangeArrowheads="1"/>
          </p:cNvSpPr>
          <p:nvPr>
            <p:ph type="body" idx="1"/>
          </p:nvPr>
        </p:nvSpPr>
        <p:spPr>
          <a:xfrm>
            <a:off x="827088" y="1354138"/>
            <a:ext cx="7835900" cy="5030787"/>
          </a:xfrm>
        </p:spPr>
        <p:txBody>
          <a:bodyPr/>
          <a:lstStyle/>
          <a:p>
            <a:pPr>
              <a:lnSpc>
                <a:spcPct val="90000"/>
              </a:lnSpc>
              <a:tabLst>
                <a:tab pos="744538" algn="l"/>
                <a:tab pos="1025525" algn="l"/>
                <a:tab pos="1260475" algn="l"/>
              </a:tabLst>
            </a:pPr>
            <a:r>
              <a:rPr lang="en-US" altLang="zh-TW" sz="2400" dirty="0">
                <a:ea typeface="ＭＳ Ｐゴシック" pitchFamily="34" charset="-128"/>
              </a:rPr>
              <a:t>Shared </a:t>
            </a:r>
            <a:r>
              <a:rPr lang="en-US" altLang="zh-TW" sz="2400" dirty="0" err="1">
                <a:ea typeface="ＭＳ Ｐゴシック" pitchFamily="34" charset="-128"/>
              </a:rPr>
              <a:t>boolean</a:t>
            </a:r>
            <a:r>
              <a:rPr lang="en-US" altLang="zh-TW" sz="2400" dirty="0">
                <a:ea typeface="ＭＳ Ｐゴシック" pitchFamily="34" charset="-128"/>
              </a:rPr>
              <a:t> variable </a:t>
            </a:r>
            <a:r>
              <a:rPr lang="en-US" altLang="zh-TW" sz="2400" b="1" dirty="0">
                <a:solidFill>
                  <a:srgbClr val="FF0000"/>
                </a:solidFill>
                <a:ea typeface="ＭＳ Ｐゴシック" pitchFamily="34" charset="-128"/>
              </a:rPr>
              <a:t>lock</a:t>
            </a:r>
            <a:r>
              <a:rPr lang="en-US" altLang="zh-TW" sz="2400" dirty="0">
                <a:ea typeface="ＭＳ Ｐゴシック" pitchFamily="34" charset="-128"/>
              </a:rPr>
              <a:t>., initialized to false.</a:t>
            </a:r>
          </a:p>
          <a:p>
            <a:pPr>
              <a:lnSpc>
                <a:spcPct val="90000"/>
              </a:lnSpc>
              <a:tabLst>
                <a:tab pos="744538" algn="l"/>
                <a:tab pos="1025525" algn="l"/>
                <a:tab pos="1260475" algn="l"/>
              </a:tabLst>
            </a:pPr>
            <a:r>
              <a:rPr lang="en-US" altLang="zh-TW" sz="2400" dirty="0">
                <a:ea typeface="ＭＳ Ｐゴシック" pitchFamily="34" charset="-128"/>
              </a:rPr>
              <a:t>Solution (Mutual-Exclusion):</a:t>
            </a:r>
          </a:p>
          <a:p>
            <a:pPr>
              <a:lnSpc>
                <a:spcPct val="90000"/>
              </a:lnSpc>
              <a:buFont typeface="Monotype Sorts" pitchFamily="2" charset="2"/>
              <a:buNone/>
              <a:tabLst>
                <a:tab pos="744538" algn="l"/>
                <a:tab pos="1025525" algn="l"/>
                <a:tab pos="1260475" algn="l"/>
              </a:tabLst>
            </a:pPr>
            <a:r>
              <a:rPr lang="en-US" altLang="zh-TW" sz="2400" dirty="0">
                <a:solidFill>
                  <a:srgbClr val="0000FF"/>
                </a:solidFill>
                <a:ea typeface="ＭＳ Ｐゴシック" pitchFamily="34" charset="-128"/>
              </a:rPr>
              <a:t>		</a:t>
            </a:r>
            <a:r>
              <a:rPr lang="en-US" altLang="zh-TW" sz="2800" dirty="0">
                <a:solidFill>
                  <a:srgbClr val="0000FF"/>
                </a:solidFill>
                <a:ea typeface="ＭＳ Ｐゴシック" pitchFamily="34" charset="-128"/>
              </a:rPr>
              <a:t>do {</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while ( </a:t>
            </a:r>
            <a:r>
              <a:rPr lang="en-US" altLang="zh-TW" sz="2800" dirty="0" err="1">
                <a:solidFill>
                  <a:srgbClr val="0000FF"/>
                </a:solidFill>
                <a:ea typeface="ＭＳ Ｐゴシック" pitchFamily="34" charset="-128"/>
              </a:rPr>
              <a:t>TestAndSet</a:t>
            </a:r>
            <a:r>
              <a:rPr lang="en-US" altLang="zh-TW" sz="2800" dirty="0">
                <a:solidFill>
                  <a:srgbClr val="0000FF"/>
                </a:solidFill>
                <a:ea typeface="ＭＳ Ｐゴシック" pitchFamily="34" charset="-128"/>
              </a:rPr>
              <a:t> (&amp;</a:t>
            </a:r>
            <a:r>
              <a:rPr lang="en-US" altLang="zh-TW" sz="2800" b="1" dirty="0">
                <a:solidFill>
                  <a:srgbClr val="FF0000"/>
                </a:solidFill>
                <a:ea typeface="ＭＳ Ｐゴシック" pitchFamily="34" charset="-128"/>
              </a:rPr>
              <a:t>lock</a:t>
            </a:r>
            <a:r>
              <a:rPr lang="en-US" altLang="zh-TW" sz="2800" dirty="0">
                <a:solidFill>
                  <a:srgbClr val="0000FF"/>
                </a:solidFill>
                <a:ea typeface="ＭＳ Ｐゴシック" pitchFamily="34" charset="-128"/>
              </a:rPr>
              <a:t> ))</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   // do nothing</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    critical section</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a:t>
            </a:r>
            <a:r>
              <a:rPr lang="en-US" altLang="zh-TW" sz="2800" b="1" dirty="0">
                <a:solidFill>
                  <a:srgbClr val="FF0000"/>
                </a:solidFill>
                <a:ea typeface="ＭＳ Ｐゴシック" pitchFamily="34" charset="-128"/>
              </a:rPr>
              <a:t>lock</a:t>
            </a:r>
            <a:r>
              <a:rPr lang="en-US" altLang="zh-TW" sz="2800" dirty="0">
                <a:solidFill>
                  <a:srgbClr val="0000FF"/>
                </a:solidFill>
                <a:ea typeface="ＭＳ Ｐゴシック" pitchFamily="34" charset="-128"/>
              </a:rPr>
              <a:t> = FALSE;</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      remainder section </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 while (TRUE);</a:t>
            </a:r>
          </a:p>
          <a:p>
            <a:pPr>
              <a:lnSpc>
                <a:spcPct val="90000"/>
              </a:lnSpc>
              <a:buFont typeface="Monotype Sorts" pitchFamily="2" charset="2"/>
              <a:buNone/>
              <a:tabLst>
                <a:tab pos="744538" algn="l"/>
                <a:tab pos="1025525" algn="l"/>
                <a:tab pos="1260475" algn="l"/>
              </a:tabLst>
            </a:pPr>
            <a:endParaRPr lang="en-US" altLang="zh-TW" sz="2400" dirty="0">
              <a:solidFill>
                <a:srgbClr val="0000FF"/>
              </a:solidFill>
              <a:ea typeface="ＭＳ Ｐゴシック" pitchFamily="34" charset="-128"/>
            </a:endParaRPr>
          </a:p>
          <a:p>
            <a:pPr>
              <a:lnSpc>
                <a:spcPct val="90000"/>
              </a:lnSpc>
              <a:buFont typeface="Monotype Sorts" pitchFamily="2" charset="2"/>
              <a:buNone/>
              <a:tabLst>
                <a:tab pos="744538" algn="l"/>
                <a:tab pos="1025525" algn="l"/>
                <a:tab pos="1260475" algn="l"/>
              </a:tabLst>
            </a:pPr>
            <a:r>
              <a:rPr lang="en-US" altLang="zh-TW" sz="2400" dirty="0">
                <a:ea typeface="ＭＳ Ｐゴシック" pitchFamily="34" charset="-128"/>
              </a:rPr>
              <a:t>               </a:t>
            </a:r>
          </a:p>
        </p:txBody>
      </p:sp>
      <p:pic>
        <p:nvPicPr>
          <p:cNvPr id="1026" name="Picture 2"/>
          <p:cNvPicPr>
            <a:picLocks noChangeAspect="1" noChangeArrowheads="1"/>
          </p:cNvPicPr>
          <p:nvPr/>
        </p:nvPicPr>
        <p:blipFill>
          <a:blip r:embed="rId3"/>
          <a:srcRect/>
          <a:stretch>
            <a:fillRect/>
          </a:stretch>
        </p:blipFill>
        <p:spPr bwMode="auto">
          <a:xfrm>
            <a:off x="7679440" y="2493817"/>
            <a:ext cx="679064" cy="1015835"/>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rot="2087971">
            <a:off x="7592788" y="2613451"/>
            <a:ext cx="945573" cy="915444"/>
          </a:xfrm>
          <a:prstGeom prst="rect">
            <a:avLst/>
          </a:prstGeom>
          <a:noFill/>
          <a:ln w="9525">
            <a:noFill/>
            <a:miter lim="800000"/>
            <a:headEnd/>
            <a:tailEnd/>
          </a:ln>
        </p:spPr>
      </p:pic>
      <p:cxnSp>
        <p:nvCxnSpPr>
          <p:cNvPr id="8" name="直線單箭頭接點 7"/>
          <p:cNvCxnSpPr/>
          <p:nvPr/>
        </p:nvCxnSpPr>
        <p:spPr bwMode="auto">
          <a:xfrm flipV="1">
            <a:off x="1924541" y="3076864"/>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9" name="直線單箭頭接點 8"/>
          <p:cNvCxnSpPr/>
          <p:nvPr/>
        </p:nvCxnSpPr>
        <p:spPr bwMode="auto">
          <a:xfrm flipV="1">
            <a:off x="2785299" y="4171531"/>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0" name="直線單箭頭接點 9"/>
          <p:cNvCxnSpPr/>
          <p:nvPr/>
        </p:nvCxnSpPr>
        <p:spPr bwMode="auto">
          <a:xfrm flipV="1">
            <a:off x="1942555" y="4668078"/>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pic>
        <p:nvPicPr>
          <p:cNvPr id="11" name="Picture 2"/>
          <p:cNvPicPr>
            <a:picLocks noChangeAspect="1" noChangeArrowheads="1"/>
          </p:cNvPicPr>
          <p:nvPr/>
        </p:nvPicPr>
        <p:blipFill>
          <a:blip r:embed="rId3"/>
          <a:srcRect/>
          <a:stretch>
            <a:fillRect/>
          </a:stretch>
        </p:blipFill>
        <p:spPr bwMode="auto">
          <a:xfrm>
            <a:off x="7724961" y="2563092"/>
            <a:ext cx="679064" cy="1015835"/>
          </a:xfrm>
          <a:prstGeom prst="rect">
            <a:avLst/>
          </a:prstGeom>
          <a:noFill/>
          <a:ln w="9525">
            <a:noFill/>
            <a:miter lim="800000"/>
            <a:headEnd/>
            <a:tailEnd/>
          </a:ln>
        </p:spPr>
      </p:pic>
      <p:pic>
        <p:nvPicPr>
          <p:cNvPr id="12" name="Picture 3"/>
          <p:cNvPicPr>
            <a:picLocks noChangeAspect="1" noChangeArrowheads="1"/>
          </p:cNvPicPr>
          <p:nvPr/>
        </p:nvPicPr>
        <p:blipFill>
          <a:blip r:embed="rId4"/>
          <a:srcRect/>
          <a:stretch>
            <a:fillRect/>
          </a:stretch>
        </p:blipFill>
        <p:spPr bwMode="auto">
          <a:xfrm rot="2087971">
            <a:off x="7602688" y="2611476"/>
            <a:ext cx="945573" cy="915444"/>
          </a:xfrm>
          <a:prstGeom prst="rect">
            <a:avLst/>
          </a:prstGeom>
          <a:noFill/>
          <a:ln w="9525">
            <a:noFill/>
            <a:miter lim="800000"/>
            <a:headEnd/>
            <a:tailEnd/>
          </a:ln>
        </p:spPr>
      </p:pic>
      <p:cxnSp>
        <p:nvCxnSpPr>
          <p:cNvPr id="13" name="直線單箭頭接點 12"/>
          <p:cNvCxnSpPr/>
          <p:nvPr/>
        </p:nvCxnSpPr>
        <p:spPr bwMode="auto">
          <a:xfrm flipV="1">
            <a:off x="1934441" y="3098639"/>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
        <p:nvSpPr>
          <p:cNvPr id="16" name="文字方塊 15"/>
          <p:cNvSpPr txBox="1"/>
          <p:nvPr/>
        </p:nvSpPr>
        <p:spPr>
          <a:xfrm>
            <a:off x="7662045" y="2144113"/>
            <a:ext cx="713657" cy="369332"/>
          </a:xfrm>
          <a:prstGeom prst="rect">
            <a:avLst/>
          </a:prstGeom>
          <a:noFill/>
        </p:spPr>
        <p:txBody>
          <a:bodyPr wrap="none" rtlCol="0">
            <a:spAutoFit/>
          </a:bodyPr>
          <a:lstStyle/>
          <a:p>
            <a:r>
              <a:rPr lang="en-US" altLang="zh-TW" b="1" dirty="0">
                <a:solidFill>
                  <a:srgbClr val="FF0000"/>
                </a:solidFill>
                <a:ea typeface="ＭＳ Ｐゴシック" pitchFamily="34" charset="-128"/>
              </a:rPr>
              <a:t>lock</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13" presetID="4" presetClass="entr" presetSubtype="16"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ox(in)">
                                      <p:cBhvr>
                                        <p:cTn id="15" dur="500"/>
                                        <p:tgtEl>
                                          <p:spTgt spid="1027"/>
                                        </p:tgtEl>
                                      </p:cBhvr>
                                    </p:animEffect>
                                  </p:childTnLst>
                                  <p:subTnLst>
                                    <p:set>
                                      <p:cBhvr override="childStyle">
                                        <p:cTn dur="1" fill="hold" display="0" masterRel="nextClick" afterEffect="1"/>
                                        <p:tgtEl>
                                          <p:spTgt spid="1027"/>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in)">
                                      <p:cBhvr>
                                        <p:cTn id="2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1" presetID="4" presetClass="entr" presetSubtype="16"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ox(i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ox(in)">
                                      <p:cBhvr>
                                        <p:cTn id="33"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34" presetID="42" presetClass="path" presetSubtype="0" repeatCount="indefinite" accel="50000" decel="50000" fill="hold" nodeType="withEffect">
                                  <p:stCondLst>
                                    <p:cond delay="0"/>
                                  </p:stCondLst>
                                  <p:childTnLst>
                                    <p:animMotion origin="layout" path="M 1.38889E-6 -3.85754E-6 L 0.00226 0.0754 " pathEditMode="relative" rAng="0" ptsTypes="AA">
                                      <p:cBhvr>
                                        <p:cTn id="35" dur="2000" fill="hold"/>
                                        <p:tgtEl>
                                          <p:spTgt spid="13"/>
                                        </p:tgtEl>
                                        <p:attrNameLst>
                                          <p:attrName>ppt_x</p:attrName>
                                          <p:attrName>ppt_y</p:attrName>
                                        </p:attrNameLst>
                                      </p:cBhvr>
                                      <p:rCtr x="100" y="3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sz="4000">
                <a:ea typeface="ＭＳ Ｐゴシック" pitchFamily="34" charset="-128"/>
              </a:rPr>
              <a:t>Swap  Instruction</a:t>
            </a:r>
          </a:p>
        </p:txBody>
      </p:sp>
      <p:sp>
        <p:nvSpPr>
          <p:cNvPr id="25603" name="Rectangle 3"/>
          <p:cNvSpPr>
            <a:spLocks noGrp="1" noChangeArrowheads="1"/>
          </p:cNvSpPr>
          <p:nvPr>
            <p:ph type="body" idx="1"/>
          </p:nvPr>
        </p:nvSpPr>
        <p:spPr>
          <a:xfrm>
            <a:off x="698500" y="474663"/>
            <a:ext cx="7872413" cy="4422775"/>
          </a:xfrm>
        </p:spPr>
        <p:txBody>
          <a:bodyPr/>
          <a:lstStyle/>
          <a:p>
            <a:pPr>
              <a:lnSpc>
                <a:spcPct val="90000"/>
              </a:lnSpc>
              <a:buFont typeface="Monotype Sorts" pitchFamily="2" charset="2"/>
              <a:buNone/>
              <a:tabLst>
                <a:tab pos="744538" algn="l"/>
                <a:tab pos="1025525" algn="l"/>
                <a:tab pos="1260475" algn="l"/>
              </a:tabLst>
            </a:pPr>
            <a:endParaRPr lang="en-US" altLang="zh-TW" sz="3200" dirty="0">
              <a:ea typeface="ＭＳ Ｐゴシック" pitchFamily="34" charset="-128"/>
            </a:endParaRPr>
          </a:p>
          <a:p>
            <a:pPr>
              <a:lnSpc>
                <a:spcPct val="90000"/>
              </a:lnSpc>
              <a:tabLst>
                <a:tab pos="744538" algn="l"/>
                <a:tab pos="1025525" algn="l"/>
                <a:tab pos="1260475" algn="l"/>
              </a:tabLst>
            </a:pPr>
            <a:r>
              <a:rPr lang="en-US" altLang="zh-TW" sz="3200" dirty="0">
                <a:ea typeface="ＭＳ Ｐゴシック" pitchFamily="34" charset="-128"/>
              </a:rPr>
              <a:t>Definition:</a:t>
            </a:r>
          </a:p>
          <a:p>
            <a:pPr>
              <a:lnSpc>
                <a:spcPct val="90000"/>
              </a:lnSpc>
              <a:tabLst>
                <a:tab pos="744538" algn="l"/>
                <a:tab pos="1025525" algn="l"/>
                <a:tab pos="1260475" algn="l"/>
              </a:tabLst>
            </a:pPr>
            <a:endParaRPr lang="en-US" altLang="zh-TW" sz="3200" dirty="0">
              <a:ea typeface="ＭＳ Ｐゴシック" pitchFamily="34" charset="-128"/>
            </a:endParaRPr>
          </a:p>
          <a:p>
            <a:pPr>
              <a:lnSpc>
                <a:spcPct val="90000"/>
              </a:lnSpc>
              <a:buFont typeface="Monotype Sorts" pitchFamily="2" charset="2"/>
              <a:buNone/>
              <a:tabLst>
                <a:tab pos="744538" algn="l"/>
                <a:tab pos="1025525" algn="l"/>
                <a:tab pos="1260475" algn="l"/>
              </a:tabLst>
            </a:pPr>
            <a:r>
              <a:rPr lang="en-US" altLang="zh-TW" sz="3200" dirty="0">
                <a:ea typeface="ＭＳ Ｐゴシック" pitchFamily="34" charset="-128"/>
              </a:rPr>
              <a:t>         </a:t>
            </a:r>
            <a:r>
              <a:rPr lang="en-US" altLang="zh-TW" sz="3200" dirty="0">
                <a:solidFill>
                  <a:srgbClr val="0000FF"/>
                </a:solidFill>
                <a:ea typeface="ＭＳ Ｐゴシック" pitchFamily="34" charset="-128"/>
              </a:rPr>
              <a:t>void Swap (</a:t>
            </a:r>
            <a:r>
              <a:rPr lang="en-US" altLang="zh-TW" sz="3200" dirty="0" err="1">
                <a:solidFill>
                  <a:srgbClr val="0000FF"/>
                </a:solidFill>
                <a:ea typeface="ＭＳ Ｐゴシック" pitchFamily="34" charset="-128"/>
              </a:rPr>
              <a:t>boolean</a:t>
            </a:r>
            <a:r>
              <a:rPr lang="en-US" altLang="zh-TW" sz="3200" dirty="0">
                <a:solidFill>
                  <a:srgbClr val="0000FF"/>
                </a:solidFill>
                <a:ea typeface="ＭＳ Ｐゴシック" pitchFamily="34" charset="-128"/>
              </a:rPr>
              <a:t> *a, </a:t>
            </a:r>
            <a:r>
              <a:rPr lang="en-US" altLang="zh-TW" sz="3200" dirty="0" err="1">
                <a:solidFill>
                  <a:srgbClr val="0000FF"/>
                </a:solidFill>
                <a:ea typeface="ＭＳ Ｐゴシック" pitchFamily="34" charset="-128"/>
              </a:rPr>
              <a:t>boolean</a:t>
            </a:r>
            <a:r>
              <a:rPr lang="en-US" altLang="zh-TW" sz="3200" dirty="0">
                <a:solidFill>
                  <a:srgbClr val="0000FF"/>
                </a:solidFill>
                <a:ea typeface="ＭＳ Ｐゴシック" pitchFamily="34" charset="-128"/>
              </a:rPr>
              <a:t> *b)</a:t>
            </a:r>
          </a:p>
          <a:p>
            <a:pPr>
              <a:lnSpc>
                <a:spcPct val="90000"/>
              </a:lnSpc>
              <a:buFont typeface="Monotype Sorts" pitchFamily="2" charset="2"/>
              <a:buNone/>
              <a:tabLst>
                <a:tab pos="744538" algn="l"/>
                <a:tab pos="1025525" algn="l"/>
                <a:tab pos="1260475" algn="l"/>
              </a:tabLst>
            </a:pPr>
            <a:r>
              <a:rPr lang="en-US" altLang="zh-TW" sz="3200" dirty="0">
                <a:solidFill>
                  <a:srgbClr val="0000FF"/>
                </a:solidFill>
                <a:ea typeface="ＭＳ Ｐゴシック" pitchFamily="34" charset="-128"/>
              </a:rPr>
              <a:t>          {</a:t>
            </a:r>
          </a:p>
          <a:p>
            <a:pPr>
              <a:lnSpc>
                <a:spcPct val="90000"/>
              </a:lnSpc>
              <a:buFont typeface="Monotype Sorts" pitchFamily="2" charset="2"/>
              <a:buNone/>
              <a:tabLst>
                <a:tab pos="744538" algn="l"/>
                <a:tab pos="1025525" algn="l"/>
                <a:tab pos="1260475" algn="l"/>
              </a:tabLst>
            </a:pPr>
            <a:r>
              <a:rPr lang="en-US" altLang="zh-TW" sz="3200" dirty="0">
                <a:solidFill>
                  <a:srgbClr val="0000FF"/>
                </a:solidFill>
                <a:ea typeface="ＭＳ Ｐゴシック" pitchFamily="34" charset="-128"/>
              </a:rPr>
              <a:t>                  </a:t>
            </a:r>
            <a:r>
              <a:rPr lang="en-US" altLang="zh-TW" sz="3200" dirty="0" err="1">
                <a:solidFill>
                  <a:srgbClr val="0000FF"/>
                </a:solidFill>
                <a:ea typeface="ＭＳ Ｐゴシック" pitchFamily="34" charset="-128"/>
              </a:rPr>
              <a:t>boolean</a:t>
            </a:r>
            <a:r>
              <a:rPr lang="en-US" altLang="zh-TW" sz="3200" dirty="0">
                <a:solidFill>
                  <a:srgbClr val="0000FF"/>
                </a:solidFill>
                <a:ea typeface="ＭＳ Ｐゴシック" pitchFamily="34" charset="-128"/>
              </a:rPr>
              <a:t> temp = *a;</a:t>
            </a:r>
          </a:p>
          <a:p>
            <a:pPr>
              <a:lnSpc>
                <a:spcPct val="90000"/>
              </a:lnSpc>
              <a:buFont typeface="Monotype Sorts" pitchFamily="2" charset="2"/>
              <a:buNone/>
              <a:tabLst>
                <a:tab pos="744538" algn="l"/>
                <a:tab pos="1025525" algn="l"/>
                <a:tab pos="1260475" algn="l"/>
              </a:tabLst>
            </a:pPr>
            <a:r>
              <a:rPr lang="en-US" altLang="zh-TW" sz="3200" dirty="0">
                <a:solidFill>
                  <a:srgbClr val="0000FF"/>
                </a:solidFill>
                <a:ea typeface="ＭＳ Ｐゴシック" pitchFamily="34" charset="-128"/>
              </a:rPr>
              <a:t>                  *a = *b;</a:t>
            </a:r>
          </a:p>
          <a:p>
            <a:pPr>
              <a:lnSpc>
                <a:spcPct val="90000"/>
              </a:lnSpc>
              <a:buFont typeface="Monotype Sorts" pitchFamily="2" charset="2"/>
              <a:buNone/>
              <a:tabLst>
                <a:tab pos="744538" algn="l"/>
                <a:tab pos="1025525" algn="l"/>
                <a:tab pos="1260475" algn="l"/>
              </a:tabLst>
            </a:pPr>
            <a:r>
              <a:rPr lang="en-US" altLang="zh-TW" sz="3200" dirty="0">
                <a:solidFill>
                  <a:srgbClr val="0000FF"/>
                </a:solidFill>
                <a:ea typeface="ＭＳ Ｐゴシック" pitchFamily="34" charset="-128"/>
              </a:rPr>
              <a:t>                  *b = temp:</a:t>
            </a:r>
          </a:p>
          <a:p>
            <a:pPr>
              <a:lnSpc>
                <a:spcPct val="90000"/>
              </a:lnSpc>
              <a:buFont typeface="Monotype Sorts" pitchFamily="2" charset="2"/>
              <a:buNone/>
              <a:tabLst>
                <a:tab pos="744538" algn="l"/>
                <a:tab pos="1025525" algn="l"/>
                <a:tab pos="1260475" algn="l"/>
              </a:tabLst>
            </a:pPr>
            <a:r>
              <a:rPr lang="en-US" altLang="zh-TW" sz="3200" dirty="0">
                <a:solidFill>
                  <a:srgbClr val="0000FF"/>
                </a:solidFill>
                <a:ea typeface="ＭＳ Ｐゴシック" pitchFamily="34" charset="-128"/>
              </a:rPr>
              <a:t>          }</a:t>
            </a:r>
          </a:p>
          <a:p>
            <a:pPr>
              <a:lnSpc>
                <a:spcPct val="90000"/>
              </a:lnSpc>
              <a:buFont typeface="Monotype Sorts" pitchFamily="2" charset="2"/>
              <a:buNone/>
              <a:tabLst>
                <a:tab pos="744538" algn="l"/>
                <a:tab pos="1025525" algn="l"/>
                <a:tab pos="1260475" algn="l"/>
              </a:tabLst>
            </a:pPr>
            <a:endParaRPr lang="en-US" altLang="zh-TW" sz="3200" dirty="0">
              <a:solidFill>
                <a:srgbClr val="0000FF"/>
              </a:solidFill>
              <a:ea typeface="ＭＳ Ｐゴシック" pitchFamily="34" charset="-128"/>
            </a:endParaRPr>
          </a:p>
        </p:txBody>
      </p:sp>
      <p:pic>
        <p:nvPicPr>
          <p:cNvPr id="4" name="Picture 2"/>
          <p:cNvPicPr>
            <a:picLocks noChangeAspect="1" noChangeArrowheads="1"/>
          </p:cNvPicPr>
          <p:nvPr/>
        </p:nvPicPr>
        <p:blipFill>
          <a:blip r:embed="rId3"/>
          <a:srcRect/>
          <a:stretch>
            <a:fillRect/>
          </a:stretch>
        </p:blipFill>
        <p:spPr bwMode="auto">
          <a:xfrm>
            <a:off x="6420654" y="3206337"/>
            <a:ext cx="590716" cy="897081"/>
          </a:xfrm>
          <a:prstGeom prst="rect">
            <a:avLst/>
          </a:prstGeom>
          <a:noFill/>
          <a:ln w="9525">
            <a:noFill/>
            <a:miter lim="800000"/>
            <a:headEnd/>
            <a:tailEnd/>
          </a:ln>
        </p:spPr>
      </p:pic>
      <p:pic>
        <p:nvPicPr>
          <p:cNvPr id="5" name="Picture 3"/>
          <p:cNvPicPr>
            <a:picLocks noChangeAspect="1" noChangeArrowheads="1"/>
          </p:cNvPicPr>
          <p:nvPr/>
        </p:nvPicPr>
        <p:blipFill>
          <a:blip r:embed="rId4"/>
          <a:srcRect/>
          <a:stretch>
            <a:fillRect/>
          </a:stretch>
        </p:blipFill>
        <p:spPr bwMode="auto">
          <a:xfrm rot="2087971">
            <a:off x="7355278" y="3207220"/>
            <a:ext cx="945573" cy="915444"/>
          </a:xfrm>
          <a:prstGeom prst="rect">
            <a:avLst/>
          </a:prstGeom>
          <a:noFill/>
          <a:ln w="9525">
            <a:noFill/>
            <a:miter lim="800000"/>
            <a:headEnd/>
            <a:tailEnd/>
          </a:ln>
        </p:spPr>
      </p:pic>
      <p:pic>
        <p:nvPicPr>
          <p:cNvPr id="6" name="Picture 2"/>
          <p:cNvPicPr>
            <a:picLocks noChangeAspect="1" noChangeArrowheads="1"/>
          </p:cNvPicPr>
          <p:nvPr/>
        </p:nvPicPr>
        <p:blipFill>
          <a:blip r:embed="rId3"/>
          <a:srcRect/>
          <a:stretch>
            <a:fillRect/>
          </a:stretch>
        </p:blipFill>
        <p:spPr bwMode="auto">
          <a:xfrm>
            <a:off x="7558706" y="4308761"/>
            <a:ext cx="590716" cy="897081"/>
          </a:xfrm>
          <a:prstGeom prst="rect">
            <a:avLst/>
          </a:prstGeom>
          <a:noFill/>
          <a:ln w="9525">
            <a:noFill/>
            <a:miter lim="800000"/>
            <a:headEnd/>
            <a:tailEnd/>
          </a:ln>
        </p:spPr>
      </p:pic>
      <p:pic>
        <p:nvPicPr>
          <p:cNvPr id="7" name="Picture 3"/>
          <p:cNvPicPr>
            <a:picLocks noChangeAspect="1" noChangeArrowheads="1"/>
          </p:cNvPicPr>
          <p:nvPr/>
        </p:nvPicPr>
        <p:blipFill>
          <a:blip r:embed="rId4"/>
          <a:srcRect/>
          <a:stretch>
            <a:fillRect/>
          </a:stretch>
        </p:blipFill>
        <p:spPr bwMode="auto">
          <a:xfrm rot="2087971">
            <a:off x="6320146" y="4274020"/>
            <a:ext cx="945573" cy="915444"/>
          </a:xfrm>
          <a:prstGeom prst="rect">
            <a:avLst/>
          </a:prstGeom>
          <a:noFill/>
          <a:ln w="9525">
            <a:noFill/>
            <a:miter lim="800000"/>
            <a:headEnd/>
            <a:tailEnd/>
          </a:ln>
        </p:spPr>
      </p:pic>
      <p:cxnSp>
        <p:nvCxnSpPr>
          <p:cNvPr id="8" name="直線單箭頭接點 7"/>
          <p:cNvCxnSpPr/>
          <p:nvPr/>
        </p:nvCxnSpPr>
        <p:spPr bwMode="auto">
          <a:xfrm flipV="1">
            <a:off x="1744786" y="4423787"/>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9" name="直線單箭頭接點 8"/>
          <p:cNvCxnSpPr/>
          <p:nvPr/>
        </p:nvCxnSpPr>
        <p:spPr bwMode="auto">
          <a:xfrm flipV="1">
            <a:off x="1753380" y="5046460"/>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par>
                                <p:cTn id="8" presetID="4"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ox(in)">
                                      <p:cBhvr>
                                        <p:cTn id="2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21" presetID="4" presetClass="entr" presetSubtype="16"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in)">
                                      <p:cBhvr>
                                        <p:cTn id="23"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4" presetID="4" presetClass="entr" presetSubtype="16"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ox(in)">
                                      <p:cBhvr>
                                        <p:cTn id="26"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1990275" y="4681538"/>
            <a:ext cx="4044950" cy="463550"/>
          </a:xfrm>
          <a:prstGeom prst="rect">
            <a:avLst/>
          </a:prstGeom>
          <a:solidFill>
            <a:srgbClr val="FFFF00"/>
          </a:solidFill>
          <a:ln w="12700">
            <a:solidFill>
              <a:schemeClr val="tx1"/>
            </a:solidFill>
            <a:miter lim="800000"/>
            <a:headEnd/>
            <a:tailEnd/>
          </a:ln>
        </p:spPr>
        <p:txBody>
          <a:bodyPr wrap="none" anchor="ctr"/>
          <a:lstStyle/>
          <a:p>
            <a:endParaRPr lang="zh-TW" altLang="en-US"/>
          </a:p>
        </p:txBody>
      </p:sp>
      <p:sp>
        <p:nvSpPr>
          <p:cNvPr id="26627" name="Rectangle 4"/>
          <p:cNvSpPr>
            <a:spLocks noChangeArrowheads="1"/>
          </p:cNvSpPr>
          <p:nvPr/>
        </p:nvSpPr>
        <p:spPr bwMode="auto">
          <a:xfrm>
            <a:off x="1961700" y="2870200"/>
            <a:ext cx="4044950" cy="1408113"/>
          </a:xfrm>
          <a:prstGeom prst="rect">
            <a:avLst/>
          </a:prstGeom>
          <a:solidFill>
            <a:srgbClr val="FFFF00"/>
          </a:solidFill>
          <a:ln w="12700">
            <a:solidFill>
              <a:schemeClr val="tx1"/>
            </a:solidFill>
            <a:miter lim="800000"/>
            <a:headEnd/>
            <a:tailEnd/>
          </a:ln>
        </p:spPr>
        <p:txBody>
          <a:bodyPr wrap="none" anchor="ctr"/>
          <a:lstStyle/>
          <a:p>
            <a:endParaRPr lang="zh-TW" altLang="en-US"/>
          </a:p>
        </p:txBody>
      </p:sp>
      <p:sp>
        <p:nvSpPr>
          <p:cNvPr id="26628" name="Rectangle 2"/>
          <p:cNvSpPr>
            <a:spLocks noGrp="1" noChangeArrowheads="1"/>
          </p:cNvSpPr>
          <p:nvPr>
            <p:ph type="title"/>
          </p:nvPr>
        </p:nvSpPr>
        <p:spPr/>
        <p:txBody>
          <a:bodyPr/>
          <a:lstStyle/>
          <a:p>
            <a:pPr eaLnBrk="1" hangingPunct="1"/>
            <a:r>
              <a:rPr lang="en-US" altLang="zh-TW" sz="4000">
                <a:ea typeface="ＭＳ Ｐゴシック" pitchFamily="34" charset="-128"/>
              </a:rPr>
              <a:t>Solution using Swap</a:t>
            </a:r>
          </a:p>
        </p:txBody>
      </p:sp>
      <p:sp>
        <p:nvSpPr>
          <p:cNvPr id="26629" name="Rectangle 3"/>
          <p:cNvSpPr>
            <a:spLocks noGrp="1" noChangeArrowheads="1"/>
          </p:cNvSpPr>
          <p:nvPr>
            <p:ph type="body" idx="1"/>
          </p:nvPr>
        </p:nvSpPr>
        <p:spPr>
          <a:xfrm>
            <a:off x="827088" y="1211263"/>
            <a:ext cx="7883525" cy="5030787"/>
          </a:xfrm>
        </p:spPr>
        <p:txBody>
          <a:bodyPr/>
          <a:lstStyle/>
          <a:p>
            <a:pPr>
              <a:lnSpc>
                <a:spcPct val="90000"/>
              </a:lnSpc>
              <a:tabLst>
                <a:tab pos="744538" algn="l"/>
                <a:tab pos="1025525" algn="l"/>
                <a:tab pos="1260475" algn="l"/>
              </a:tabLst>
            </a:pPr>
            <a:r>
              <a:rPr lang="en-US" altLang="zh-TW" sz="2400">
                <a:ea typeface="ＭＳ Ｐゴシック" pitchFamily="34" charset="-128"/>
              </a:rPr>
              <a:t>Shared Boolean variable </a:t>
            </a:r>
            <a:r>
              <a:rPr lang="en-US" altLang="zh-TW" sz="2400" b="1">
                <a:solidFill>
                  <a:srgbClr val="FF0000"/>
                </a:solidFill>
                <a:ea typeface="ＭＳ Ｐゴシック" pitchFamily="34" charset="-128"/>
              </a:rPr>
              <a:t>lock</a:t>
            </a:r>
            <a:r>
              <a:rPr lang="en-US" altLang="zh-TW" sz="2400">
                <a:ea typeface="ＭＳ Ｐゴシック" pitchFamily="34" charset="-128"/>
              </a:rPr>
              <a:t> initialized to FALSE; Each process has a local Boolean variable </a:t>
            </a:r>
            <a:r>
              <a:rPr lang="en-US" altLang="zh-TW" sz="2400" b="1">
                <a:solidFill>
                  <a:srgbClr val="FF0000"/>
                </a:solidFill>
                <a:ea typeface="ＭＳ Ｐゴシック" pitchFamily="34" charset="-128"/>
              </a:rPr>
              <a:t>key</a:t>
            </a:r>
          </a:p>
          <a:p>
            <a:pPr>
              <a:lnSpc>
                <a:spcPct val="90000"/>
              </a:lnSpc>
              <a:tabLst>
                <a:tab pos="744538" algn="l"/>
                <a:tab pos="1025525" algn="l"/>
                <a:tab pos="1260475" algn="l"/>
              </a:tabLst>
            </a:pPr>
            <a:r>
              <a:rPr lang="en-US" altLang="zh-TW" sz="2400">
                <a:ea typeface="ＭＳ Ｐゴシック" pitchFamily="34" charset="-128"/>
              </a:rPr>
              <a:t>Solution(Mutual-Exclusion):</a:t>
            </a:r>
          </a:p>
          <a:p>
            <a:pPr>
              <a:lnSpc>
                <a:spcPct val="90000"/>
              </a:lnSpc>
              <a:buFont typeface="Monotype Sorts" pitchFamily="2" charset="2"/>
              <a:buNone/>
              <a:tabLst>
                <a:tab pos="744538" algn="l"/>
                <a:tab pos="1025525" algn="l"/>
                <a:tab pos="1260475" algn="l"/>
              </a:tabLst>
            </a:pPr>
            <a:r>
              <a:rPr lang="en-US" altLang="zh-TW" sz="2400">
                <a:ea typeface="ＭＳ Ｐゴシック" pitchFamily="34" charset="-128"/>
              </a:rPr>
              <a:t>          </a:t>
            </a:r>
            <a:r>
              <a:rPr lang="en-US" altLang="zh-TW" sz="2400">
                <a:solidFill>
                  <a:srgbClr val="0000FF"/>
                </a:solidFill>
                <a:ea typeface="ＭＳ Ｐゴシック" pitchFamily="34" charset="-128"/>
              </a:rPr>
              <a:t>do {</a:t>
            </a:r>
          </a:p>
          <a:p>
            <a:pPr>
              <a:lnSpc>
                <a:spcPct val="90000"/>
              </a:lnSpc>
              <a:buFont typeface="Monotype Sorts" pitchFamily="2" charset="2"/>
              <a:buNone/>
              <a:tabLst>
                <a:tab pos="744538" algn="l"/>
                <a:tab pos="1025525" algn="l"/>
                <a:tab pos="1260475" algn="l"/>
              </a:tabLst>
            </a:pPr>
            <a:r>
              <a:rPr lang="en-US" altLang="zh-TW" sz="2400">
                <a:solidFill>
                  <a:srgbClr val="0000FF"/>
                </a:solidFill>
                <a:ea typeface="ＭＳ Ｐゴシック" pitchFamily="34" charset="-128"/>
              </a:rPr>
              <a:t>                    </a:t>
            </a:r>
            <a:r>
              <a:rPr lang="en-US" altLang="zh-TW" sz="2400" b="1">
                <a:solidFill>
                  <a:srgbClr val="FF0000"/>
                </a:solidFill>
                <a:ea typeface="ＭＳ Ｐゴシック" pitchFamily="34" charset="-128"/>
              </a:rPr>
              <a:t>key</a:t>
            </a:r>
            <a:r>
              <a:rPr lang="en-US" altLang="zh-TW" sz="2400">
                <a:solidFill>
                  <a:srgbClr val="0000FF"/>
                </a:solidFill>
                <a:ea typeface="ＭＳ Ｐゴシック" pitchFamily="34" charset="-128"/>
              </a:rPr>
              <a:t> = TRUE;</a:t>
            </a:r>
          </a:p>
          <a:p>
            <a:pPr>
              <a:lnSpc>
                <a:spcPct val="90000"/>
              </a:lnSpc>
              <a:buFont typeface="Monotype Sorts" pitchFamily="2" charset="2"/>
              <a:buNone/>
              <a:tabLst>
                <a:tab pos="744538" algn="l"/>
                <a:tab pos="1025525" algn="l"/>
                <a:tab pos="1260475" algn="l"/>
              </a:tabLst>
            </a:pPr>
            <a:r>
              <a:rPr lang="en-US" altLang="zh-TW" sz="2400">
                <a:solidFill>
                  <a:srgbClr val="0000FF"/>
                </a:solidFill>
                <a:ea typeface="ＭＳ Ｐゴシック" pitchFamily="34" charset="-128"/>
              </a:rPr>
              <a:t>                    while ( </a:t>
            </a:r>
            <a:r>
              <a:rPr lang="en-US" altLang="zh-TW" sz="2400" b="1">
                <a:solidFill>
                  <a:srgbClr val="FF0000"/>
                </a:solidFill>
                <a:ea typeface="ＭＳ Ｐゴシック" pitchFamily="34" charset="-128"/>
              </a:rPr>
              <a:t>key</a:t>
            </a:r>
            <a:r>
              <a:rPr lang="en-US" altLang="zh-TW" sz="2400">
                <a:solidFill>
                  <a:srgbClr val="0000FF"/>
                </a:solidFill>
                <a:ea typeface="ＭＳ Ｐゴシック" pitchFamily="34" charset="-128"/>
              </a:rPr>
              <a:t> == TRUE)</a:t>
            </a:r>
          </a:p>
          <a:p>
            <a:pPr>
              <a:lnSpc>
                <a:spcPct val="90000"/>
              </a:lnSpc>
              <a:buFont typeface="Monotype Sorts" pitchFamily="2" charset="2"/>
              <a:buNone/>
              <a:tabLst>
                <a:tab pos="744538" algn="l"/>
                <a:tab pos="1025525" algn="l"/>
                <a:tab pos="1260475" algn="l"/>
              </a:tabLst>
            </a:pPr>
            <a:r>
              <a:rPr lang="en-US" altLang="zh-TW" sz="2400">
                <a:solidFill>
                  <a:srgbClr val="0000FF"/>
                </a:solidFill>
                <a:ea typeface="ＭＳ Ｐゴシック" pitchFamily="34" charset="-128"/>
              </a:rPr>
              <a:t>                             Swap (&amp;</a:t>
            </a:r>
            <a:r>
              <a:rPr lang="en-US" altLang="zh-TW" sz="2400" b="1">
                <a:solidFill>
                  <a:srgbClr val="FF0000"/>
                </a:solidFill>
                <a:ea typeface="ＭＳ Ｐゴシック" pitchFamily="34" charset="-128"/>
              </a:rPr>
              <a:t>lock</a:t>
            </a:r>
            <a:r>
              <a:rPr lang="en-US" altLang="zh-TW" sz="2400">
                <a:solidFill>
                  <a:srgbClr val="0000FF"/>
                </a:solidFill>
                <a:ea typeface="ＭＳ Ｐゴシック" pitchFamily="34" charset="-128"/>
              </a:rPr>
              <a:t>, &amp;</a:t>
            </a:r>
            <a:r>
              <a:rPr lang="en-US" altLang="zh-TW" sz="2400" b="1">
                <a:solidFill>
                  <a:srgbClr val="FF0000"/>
                </a:solidFill>
                <a:ea typeface="ＭＳ Ｐゴシック" pitchFamily="34" charset="-128"/>
              </a:rPr>
              <a:t>key</a:t>
            </a:r>
            <a:r>
              <a:rPr lang="en-US" altLang="zh-TW" sz="2400">
                <a:solidFill>
                  <a:srgbClr val="0000FF"/>
                </a:solidFill>
                <a:ea typeface="ＭＳ Ｐゴシック" pitchFamily="34" charset="-128"/>
              </a:rPr>
              <a:t> );      </a:t>
            </a:r>
          </a:p>
          <a:p>
            <a:pPr>
              <a:lnSpc>
                <a:spcPct val="90000"/>
              </a:lnSpc>
              <a:buFont typeface="Monotype Sorts" pitchFamily="2" charset="2"/>
              <a:buNone/>
              <a:tabLst>
                <a:tab pos="744538" algn="l"/>
                <a:tab pos="1025525" algn="l"/>
                <a:tab pos="1260475" algn="l"/>
              </a:tabLst>
            </a:pPr>
            <a:r>
              <a:rPr lang="en-US" altLang="zh-TW" sz="2400">
                <a:solidFill>
                  <a:srgbClr val="0000FF"/>
                </a:solidFill>
                <a:ea typeface="ＭＳ Ｐゴシック" pitchFamily="34" charset="-128"/>
              </a:rPr>
              <a:t>                                 //    critical section</a:t>
            </a:r>
          </a:p>
          <a:p>
            <a:pPr>
              <a:lnSpc>
                <a:spcPct val="90000"/>
              </a:lnSpc>
              <a:buFont typeface="Monotype Sorts" pitchFamily="2" charset="2"/>
              <a:buNone/>
              <a:tabLst>
                <a:tab pos="744538" algn="l"/>
                <a:tab pos="1025525" algn="l"/>
                <a:tab pos="1260475" algn="l"/>
              </a:tabLst>
            </a:pPr>
            <a:r>
              <a:rPr lang="en-US" altLang="zh-TW" sz="2400">
                <a:solidFill>
                  <a:srgbClr val="0000FF"/>
                </a:solidFill>
                <a:ea typeface="ＭＳ Ｐゴシック" pitchFamily="34" charset="-128"/>
              </a:rPr>
              <a:t>                     </a:t>
            </a:r>
            <a:r>
              <a:rPr lang="en-US" altLang="zh-TW" sz="2400" b="1">
                <a:solidFill>
                  <a:srgbClr val="FF0000"/>
                </a:solidFill>
                <a:ea typeface="ＭＳ Ｐゴシック" pitchFamily="34" charset="-128"/>
              </a:rPr>
              <a:t>lock</a:t>
            </a:r>
            <a:r>
              <a:rPr lang="en-US" altLang="zh-TW" sz="2400">
                <a:solidFill>
                  <a:srgbClr val="0000FF"/>
                </a:solidFill>
                <a:ea typeface="ＭＳ Ｐゴシック" pitchFamily="34" charset="-128"/>
              </a:rPr>
              <a:t> = FALSE;</a:t>
            </a:r>
          </a:p>
          <a:p>
            <a:pPr>
              <a:lnSpc>
                <a:spcPct val="90000"/>
              </a:lnSpc>
              <a:buFont typeface="Monotype Sorts" pitchFamily="2" charset="2"/>
              <a:buNone/>
              <a:tabLst>
                <a:tab pos="744538" algn="l"/>
                <a:tab pos="1025525" algn="l"/>
                <a:tab pos="1260475" algn="l"/>
              </a:tabLst>
            </a:pPr>
            <a:r>
              <a:rPr lang="en-US" altLang="zh-TW" sz="2400">
                <a:solidFill>
                  <a:srgbClr val="0000FF"/>
                </a:solidFill>
                <a:ea typeface="ＭＳ Ｐゴシック" pitchFamily="34" charset="-128"/>
              </a:rPr>
              <a:t>                                //      remainder section </a:t>
            </a:r>
          </a:p>
          <a:p>
            <a:pPr>
              <a:lnSpc>
                <a:spcPct val="90000"/>
              </a:lnSpc>
              <a:buFont typeface="Monotype Sorts" pitchFamily="2" charset="2"/>
              <a:buNone/>
              <a:tabLst>
                <a:tab pos="744538" algn="l"/>
                <a:tab pos="1025525" algn="l"/>
                <a:tab pos="1260475" algn="l"/>
              </a:tabLst>
            </a:pPr>
            <a:r>
              <a:rPr lang="en-US" altLang="zh-TW" sz="2400">
                <a:solidFill>
                  <a:srgbClr val="0000FF"/>
                </a:solidFill>
                <a:ea typeface="ＭＳ Ｐゴシック" pitchFamily="34" charset="-128"/>
              </a:rPr>
              <a:t>           } while (TRUE);</a:t>
            </a:r>
          </a:p>
          <a:p>
            <a:pPr>
              <a:lnSpc>
                <a:spcPct val="90000"/>
              </a:lnSpc>
              <a:buFont typeface="Monotype Sorts" pitchFamily="2" charset="2"/>
              <a:buNone/>
              <a:tabLst>
                <a:tab pos="744538" algn="l"/>
                <a:tab pos="1025525" algn="l"/>
                <a:tab pos="1260475" algn="l"/>
              </a:tabLst>
            </a:pPr>
            <a:r>
              <a:rPr lang="en-US" altLang="zh-TW" sz="2400">
                <a:ea typeface="ＭＳ Ｐゴシック" pitchFamily="34" charset="-128"/>
              </a:rPr>
              <a:t>               </a:t>
            </a:r>
          </a:p>
        </p:txBody>
      </p:sp>
      <p:pic>
        <p:nvPicPr>
          <p:cNvPr id="6" name="Picture 2"/>
          <p:cNvPicPr>
            <a:picLocks noChangeAspect="1" noChangeArrowheads="1"/>
          </p:cNvPicPr>
          <p:nvPr/>
        </p:nvPicPr>
        <p:blipFill>
          <a:blip r:embed="rId3"/>
          <a:srcRect/>
          <a:stretch>
            <a:fillRect/>
          </a:stretch>
        </p:blipFill>
        <p:spPr bwMode="auto">
          <a:xfrm>
            <a:off x="6891140" y="2793371"/>
            <a:ext cx="679064" cy="1015835"/>
          </a:xfrm>
          <a:prstGeom prst="rect">
            <a:avLst/>
          </a:prstGeom>
          <a:noFill/>
          <a:ln w="9525">
            <a:noFill/>
            <a:miter lim="800000"/>
            <a:headEnd/>
            <a:tailEnd/>
          </a:ln>
        </p:spPr>
      </p:pic>
      <p:pic>
        <p:nvPicPr>
          <p:cNvPr id="7" name="Picture 3"/>
          <p:cNvPicPr>
            <a:picLocks noChangeAspect="1" noChangeArrowheads="1"/>
          </p:cNvPicPr>
          <p:nvPr/>
        </p:nvPicPr>
        <p:blipFill>
          <a:blip r:embed="rId4"/>
          <a:srcRect/>
          <a:stretch>
            <a:fillRect/>
          </a:stretch>
        </p:blipFill>
        <p:spPr bwMode="auto">
          <a:xfrm rot="2087971">
            <a:off x="6804488" y="2913005"/>
            <a:ext cx="945573" cy="915444"/>
          </a:xfrm>
          <a:prstGeom prst="rect">
            <a:avLst/>
          </a:prstGeom>
          <a:noFill/>
          <a:ln w="9525">
            <a:noFill/>
            <a:miter lim="800000"/>
            <a:headEnd/>
            <a:tailEnd/>
          </a:ln>
        </p:spPr>
      </p:pic>
      <p:cxnSp>
        <p:nvCxnSpPr>
          <p:cNvPr id="8" name="直線單箭頭接點 7"/>
          <p:cNvCxnSpPr/>
          <p:nvPr/>
        </p:nvCxnSpPr>
        <p:spPr bwMode="auto">
          <a:xfrm flipV="1">
            <a:off x="1530391" y="3612908"/>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9" name="直線單箭頭接點 8"/>
          <p:cNvCxnSpPr/>
          <p:nvPr/>
        </p:nvCxnSpPr>
        <p:spPr bwMode="auto">
          <a:xfrm flipV="1">
            <a:off x="2391149" y="4471085"/>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0" name="直線單箭頭接點 9"/>
          <p:cNvCxnSpPr/>
          <p:nvPr/>
        </p:nvCxnSpPr>
        <p:spPr bwMode="auto">
          <a:xfrm flipV="1">
            <a:off x="1548405" y="4967632"/>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pic>
        <p:nvPicPr>
          <p:cNvPr id="11" name="Picture 2"/>
          <p:cNvPicPr>
            <a:picLocks noChangeAspect="1" noChangeArrowheads="1"/>
          </p:cNvPicPr>
          <p:nvPr/>
        </p:nvPicPr>
        <p:blipFill>
          <a:blip r:embed="rId3"/>
          <a:srcRect/>
          <a:stretch>
            <a:fillRect/>
          </a:stretch>
        </p:blipFill>
        <p:spPr bwMode="auto">
          <a:xfrm>
            <a:off x="6936661" y="2862646"/>
            <a:ext cx="679064" cy="1015835"/>
          </a:xfrm>
          <a:prstGeom prst="rect">
            <a:avLst/>
          </a:prstGeom>
          <a:noFill/>
          <a:ln w="9525">
            <a:noFill/>
            <a:miter lim="800000"/>
            <a:headEnd/>
            <a:tailEnd/>
          </a:ln>
        </p:spPr>
      </p:pic>
      <p:pic>
        <p:nvPicPr>
          <p:cNvPr id="12" name="Picture 3"/>
          <p:cNvPicPr>
            <a:picLocks noChangeAspect="1" noChangeArrowheads="1"/>
          </p:cNvPicPr>
          <p:nvPr/>
        </p:nvPicPr>
        <p:blipFill>
          <a:blip r:embed="rId4"/>
          <a:srcRect/>
          <a:stretch>
            <a:fillRect/>
          </a:stretch>
        </p:blipFill>
        <p:spPr bwMode="auto">
          <a:xfrm rot="2087971">
            <a:off x="6814388" y="2911030"/>
            <a:ext cx="945573" cy="915444"/>
          </a:xfrm>
          <a:prstGeom prst="rect">
            <a:avLst/>
          </a:prstGeom>
          <a:noFill/>
          <a:ln w="9525">
            <a:noFill/>
            <a:miter lim="800000"/>
            <a:headEnd/>
            <a:tailEnd/>
          </a:ln>
        </p:spPr>
      </p:pic>
      <p:cxnSp>
        <p:nvCxnSpPr>
          <p:cNvPr id="13" name="直線單箭頭接點 12"/>
          <p:cNvCxnSpPr/>
          <p:nvPr/>
        </p:nvCxnSpPr>
        <p:spPr bwMode="auto">
          <a:xfrm flipV="1">
            <a:off x="1540291" y="3634683"/>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
        <p:nvSpPr>
          <p:cNvPr id="14" name="文字方塊 13"/>
          <p:cNvSpPr txBox="1"/>
          <p:nvPr/>
        </p:nvSpPr>
        <p:spPr>
          <a:xfrm>
            <a:off x="6921066" y="2427893"/>
            <a:ext cx="713657" cy="369332"/>
          </a:xfrm>
          <a:prstGeom prst="rect">
            <a:avLst/>
          </a:prstGeom>
          <a:noFill/>
        </p:spPr>
        <p:txBody>
          <a:bodyPr wrap="none" rtlCol="0">
            <a:spAutoFit/>
          </a:bodyPr>
          <a:lstStyle/>
          <a:p>
            <a:r>
              <a:rPr lang="en-US" altLang="zh-TW" b="1" dirty="0">
                <a:solidFill>
                  <a:srgbClr val="FF0000"/>
                </a:solidFill>
                <a:ea typeface="ＭＳ Ｐゴシック" pitchFamily="34" charset="-128"/>
              </a:rPr>
              <a:t>lock</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13" presetID="4" presetClass="entr" presetSubtype="16"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in)">
                                      <p:cBhvr>
                                        <p:cTn id="2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1" presetID="4" presetClass="entr" presetSubtype="16"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ox(i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ox(in)">
                                      <p:cBhvr>
                                        <p:cTn id="33"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34" presetID="42" presetClass="path" presetSubtype="0" repeatCount="indefinite" accel="50000" decel="50000" fill="hold" nodeType="withEffect">
                                  <p:stCondLst>
                                    <p:cond delay="0"/>
                                  </p:stCondLst>
                                  <p:childTnLst>
                                    <p:animMotion origin="layout" path="M 1.38889E-6 -3.85754E-6 L 0.00226 0.0754 " pathEditMode="relative" rAng="0" ptsTypes="AA">
                                      <p:cBhvr>
                                        <p:cTn id="35" dur="2000" fill="hold"/>
                                        <p:tgtEl>
                                          <p:spTgt spid="13"/>
                                        </p:tgtEl>
                                        <p:attrNameLst>
                                          <p:attrName>ppt_x</p:attrName>
                                          <p:attrName>ppt_y</p:attrName>
                                        </p:attrNameLst>
                                      </p:cBhvr>
                                      <p:rCtr x="100" y="3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1597024" y="3552825"/>
            <a:ext cx="5528989" cy="2320925"/>
          </a:xfrm>
          <a:prstGeom prst="rect">
            <a:avLst/>
          </a:prstGeom>
          <a:solidFill>
            <a:srgbClr val="FFFF00"/>
          </a:solidFill>
          <a:ln w="12700">
            <a:solidFill>
              <a:schemeClr val="tx1"/>
            </a:solidFill>
            <a:miter lim="800000"/>
            <a:headEnd/>
            <a:tailEnd/>
          </a:ln>
        </p:spPr>
        <p:txBody>
          <a:bodyPr wrap="none" anchor="ctr"/>
          <a:lstStyle/>
          <a:p>
            <a:endParaRPr lang="zh-TW" altLang="en-US"/>
          </a:p>
        </p:txBody>
      </p:sp>
      <p:sp>
        <p:nvSpPr>
          <p:cNvPr id="27651" name="Rectangle 4"/>
          <p:cNvSpPr>
            <a:spLocks noChangeArrowheads="1"/>
          </p:cNvSpPr>
          <p:nvPr/>
        </p:nvSpPr>
        <p:spPr bwMode="auto">
          <a:xfrm>
            <a:off x="1568450" y="1555750"/>
            <a:ext cx="3654425" cy="1714500"/>
          </a:xfrm>
          <a:prstGeom prst="rect">
            <a:avLst/>
          </a:prstGeom>
          <a:solidFill>
            <a:srgbClr val="FFFF00"/>
          </a:solidFill>
          <a:ln w="12700">
            <a:solidFill>
              <a:schemeClr val="tx1"/>
            </a:solidFill>
            <a:miter lim="800000"/>
            <a:headEnd/>
            <a:tailEnd/>
          </a:ln>
        </p:spPr>
        <p:txBody>
          <a:bodyPr wrap="none" anchor="ctr"/>
          <a:lstStyle/>
          <a:p>
            <a:endParaRPr lang="zh-TW" altLang="en-US"/>
          </a:p>
        </p:txBody>
      </p:sp>
      <p:sp>
        <p:nvSpPr>
          <p:cNvPr id="27652" name="Title 1"/>
          <p:cNvSpPr>
            <a:spLocks noGrp="1"/>
          </p:cNvSpPr>
          <p:nvPr>
            <p:ph type="title"/>
          </p:nvPr>
        </p:nvSpPr>
        <p:spPr>
          <a:xfrm>
            <a:off x="488729" y="228600"/>
            <a:ext cx="8716141" cy="576263"/>
          </a:xfrm>
        </p:spPr>
        <p:txBody>
          <a:bodyPr/>
          <a:lstStyle/>
          <a:p>
            <a:r>
              <a:rPr lang="en-US" altLang="zh-TW" sz="2800" dirty="0">
                <a:ea typeface="ＭＳ Ｐゴシック" pitchFamily="34" charset="-128"/>
              </a:rPr>
              <a:t>Bounded-waiting Mutual Exclusion with </a:t>
            </a:r>
            <a:r>
              <a:rPr lang="en-US" altLang="zh-TW" sz="2800" dirty="0" err="1">
                <a:ea typeface="ＭＳ Ｐゴシック" pitchFamily="34" charset="-128"/>
              </a:rPr>
              <a:t>TestandSet</a:t>
            </a:r>
            <a:r>
              <a:rPr lang="en-US" altLang="zh-TW" sz="2800" dirty="0">
                <a:ea typeface="ＭＳ Ｐゴシック" pitchFamily="34" charset="-128"/>
              </a:rPr>
              <a:t>()</a:t>
            </a:r>
          </a:p>
        </p:txBody>
      </p:sp>
      <p:sp>
        <p:nvSpPr>
          <p:cNvPr id="27653" name="Content Placeholder 2"/>
          <p:cNvSpPr>
            <a:spLocks noGrp="1"/>
          </p:cNvSpPr>
          <p:nvPr>
            <p:ph idx="1"/>
          </p:nvPr>
        </p:nvSpPr>
        <p:spPr/>
        <p:txBody>
          <a:bodyPr/>
          <a:lstStyle/>
          <a:p>
            <a:pPr>
              <a:buFont typeface="Monotype Sorts" pitchFamily="2" charset="2"/>
              <a:buNone/>
            </a:pPr>
            <a:r>
              <a:rPr lang="en-US" altLang="zh-TW" sz="1600" dirty="0">
                <a:solidFill>
                  <a:srgbClr val="0000FF"/>
                </a:solidFill>
                <a:ea typeface="ＭＳ Ｐゴシック" pitchFamily="34" charset="-128"/>
              </a:rPr>
              <a:t>	do { </a:t>
            </a:r>
          </a:p>
          <a:p>
            <a:pPr>
              <a:buFont typeface="Monotype Sorts" pitchFamily="2" charset="2"/>
              <a:buNone/>
            </a:pPr>
            <a:r>
              <a:rPr lang="en-US" altLang="zh-TW" sz="1600" dirty="0">
                <a:solidFill>
                  <a:srgbClr val="0000FF"/>
                </a:solidFill>
                <a:ea typeface="ＭＳ Ｐゴシック" pitchFamily="34" charset="-128"/>
              </a:rPr>
              <a:t>		waiting[</a:t>
            </a:r>
            <a:r>
              <a:rPr lang="en-US" altLang="zh-TW" sz="1600" dirty="0" err="1">
                <a:solidFill>
                  <a:srgbClr val="0000FF"/>
                </a:solidFill>
                <a:ea typeface="ＭＳ Ｐゴシック" pitchFamily="34" charset="-128"/>
              </a:rPr>
              <a:t>i</a:t>
            </a:r>
            <a:r>
              <a:rPr lang="en-US" altLang="zh-TW" sz="1600" dirty="0">
                <a:solidFill>
                  <a:srgbClr val="0000FF"/>
                </a:solidFill>
                <a:ea typeface="ＭＳ Ｐゴシック" pitchFamily="34" charset="-128"/>
              </a:rPr>
              <a:t>] = TRUE; </a:t>
            </a:r>
            <a:r>
              <a:rPr lang="zh-TW" altLang="en-US" sz="1600" dirty="0">
                <a:solidFill>
                  <a:srgbClr val="0000FF"/>
                </a:solidFill>
                <a:ea typeface="ＭＳ Ｐゴシック" pitchFamily="34" charset="-128"/>
              </a:rPr>
              <a:t>代表等待進入</a:t>
            </a:r>
            <a:r>
              <a:rPr lang="en-US" altLang="zh-TW" sz="1600" dirty="0" err="1">
                <a:solidFill>
                  <a:srgbClr val="0000FF"/>
                </a:solidFill>
                <a:ea typeface="ＭＳ Ｐゴシック" pitchFamily="34" charset="-128"/>
              </a:rPr>
              <a:t>Crtit</a:t>
            </a:r>
            <a:r>
              <a:rPr lang="en-US" altLang="zh-TW" sz="1600" dirty="0">
                <a:solidFill>
                  <a:srgbClr val="0000FF"/>
                </a:solidFill>
                <a:ea typeface="ＭＳ Ｐゴシック" pitchFamily="34" charset="-128"/>
              </a:rPr>
              <a:t> Sec</a:t>
            </a:r>
          </a:p>
          <a:p>
            <a:pPr>
              <a:buFont typeface="Monotype Sorts" pitchFamily="2" charset="2"/>
              <a:buNone/>
            </a:pPr>
            <a:r>
              <a:rPr lang="en-US" altLang="zh-TW" sz="1600" dirty="0">
                <a:solidFill>
                  <a:srgbClr val="0000FF"/>
                </a:solidFill>
                <a:ea typeface="ＭＳ Ｐゴシック" pitchFamily="34" charset="-128"/>
              </a:rPr>
              <a:t>		key = TRUE; </a:t>
            </a:r>
            <a:r>
              <a:rPr lang="zh-TW" altLang="en-US" sz="1600" dirty="0">
                <a:solidFill>
                  <a:srgbClr val="0000FF"/>
                </a:solidFill>
                <a:ea typeface="ＭＳ Ｐゴシック" pitchFamily="34" charset="-128"/>
              </a:rPr>
              <a:t>  也是準備進去 </a:t>
            </a:r>
            <a:endParaRPr lang="en-US" altLang="zh-TW" sz="1600" dirty="0">
              <a:solidFill>
                <a:srgbClr val="0000FF"/>
              </a:solidFill>
              <a:ea typeface="ＭＳ Ｐゴシック" pitchFamily="34" charset="-128"/>
            </a:endParaRPr>
          </a:p>
          <a:p>
            <a:pPr>
              <a:buFont typeface="Monotype Sorts" pitchFamily="2" charset="2"/>
              <a:buNone/>
            </a:pPr>
            <a:r>
              <a:rPr lang="en-US" altLang="zh-TW" sz="1600" dirty="0">
                <a:solidFill>
                  <a:srgbClr val="0000FF"/>
                </a:solidFill>
                <a:ea typeface="ＭＳ Ｐゴシック" pitchFamily="34" charset="-128"/>
              </a:rPr>
              <a:t>		while (waiting[</a:t>
            </a:r>
            <a:r>
              <a:rPr lang="en-US" altLang="zh-TW" sz="1600" dirty="0" err="1">
                <a:solidFill>
                  <a:srgbClr val="0000FF"/>
                </a:solidFill>
                <a:ea typeface="ＭＳ Ｐゴシック" pitchFamily="34" charset="-128"/>
              </a:rPr>
              <a:t>i</a:t>
            </a:r>
            <a:r>
              <a:rPr lang="en-US" altLang="zh-TW" sz="1600" dirty="0">
                <a:solidFill>
                  <a:srgbClr val="0000FF"/>
                </a:solidFill>
                <a:ea typeface="ＭＳ Ｐゴシック" pitchFamily="34" charset="-128"/>
              </a:rPr>
              <a:t>] &amp;&amp; key) </a:t>
            </a:r>
          </a:p>
          <a:p>
            <a:pPr>
              <a:buFont typeface="Monotype Sorts" pitchFamily="2" charset="2"/>
              <a:buNone/>
            </a:pPr>
            <a:r>
              <a:rPr lang="en-US" altLang="zh-TW" sz="1600" dirty="0">
                <a:solidFill>
                  <a:srgbClr val="0000FF"/>
                </a:solidFill>
                <a:ea typeface="ＭＳ Ｐゴシック" pitchFamily="34" charset="-128"/>
              </a:rPr>
              <a:t>			key = </a:t>
            </a:r>
            <a:r>
              <a:rPr lang="en-US" altLang="zh-TW" sz="1600" dirty="0" err="1">
                <a:solidFill>
                  <a:srgbClr val="0000FF"/>
                </a:solidFill>
                <a:ea typeface="ＭＳ Ｐゴシック" pitchFamily="34" charset="-128"/>
              </a:rPr>
              <a:t>TestAndSet</a:t>
            </a:r>
            <a:r>
              <a:rPr lang="en-US" altLang="zh-TW" sz="1600" dirty="0">
                <a:solidFill>
                  <a:srgbClr val="0000FF"/>
                </a:solidFill>
                <a:ea typeface="ＭＳ Ｐゴシック" pitchFamily="34" charset="-128"/>
              </a:rPr>
              <a:t>(&amp;lock); </a:t>
            </a:r>
          </a:p>
          <a:p>
            <a:pPr>
              <a:buFont typeface="Monotype Sorts" pitchFamily="2" charset="2"/>
              <a:buNone/>
            </a:pPr>
            <a:r>
              <a:rPr lang="en-US" altLang="zh-TW" sz="1600" dirty="0">
                <a:solidFill>
                  <a:srgbClr val="0000FF"/>
                </a:solidFill>
                <a:ea typeface="ＭＳ Ｐゴシック" pitchFamily="34" charset="-128"/>
              </a:rPr>
              <a:t>		waiting[</a:t>
            </a:r>
            <a:r>
              <a:rPr lang="en-US" altLang="zh-TW" sz="1600" dirty="0" err="1">
                <a:solidFill>
                  <a:srgbClr val="0000FF"/>
                </a:solidFill>
                <a:ea typeface="ＭＳ Ｐゴシック" pitchFamily="34" charset="-128"/>
              </a:rPr>
              <a:t>i</a:t>
            </a:r>
            <a:r>
              <a:rPr lang="en-US" altLang="zh-TW" sz="1600" dirty="0">
                <a:solidFill>
                  <a:srgbClr val="0000FF"/>
                </a:solidFill>
                <a:ea typeface="ＭＳ Ｐゴシック" pitchFamily="34" charset="-128"/>
              </a:rPr>
              <a:t>] = FALSE; </a:t>
            </a:r>
            <a:r>
              <a:rPr lang="zh-TW" altLang="en-US" sz="1600" dirty="0">
                <a:solidFill>
                  <a:srgbClr val="0000FF"/>
                </a:solidFill>
                <a:ea typeface="ＭＳ Ｐゴシック" pitchFamily="34" charset="-128"/>
              </a:rPr>
              <a:t>  解除等待</a:t>
            </a:r>
            <a:endParaRPr lang="en-US" altLang="zh-TW" sz="1600" dirty="0">
              <a:solidFill>
                <a:srgbClr val="0000FF"/>
              </a:solidFill>
              <a:ea typeface="ＭＳ Ｐゴシック" pitchFamily="34" charset="-128"/>
            </a:endParaRPr>
          </a:p>
          <a:p>
            <a:pPr>
              <a:buFont typeface="Monotype Sorts" pitchFamily="2" charset="2"/>
              <a:buNone/>
            </a:pPr>
            <a:r>
              <a:rPr lang="en-US" altLang="zh-TW" sz="1600" dirty="0">
                <a:solidFill>
                  <a:srgbClr val="0000FF"/>
                </a:solidFill>
                <a:ea typeface="ＭＳ Ｐゴシック" pitchFamily="34" charset="-128"/>
              </a:rPr>
              <a:t>			// critical section </a:t>
            </a:r>
          </a:p>
          <a:p>
            <a:pPr>
              <a:buFont typeface="Monotype Sorts" pitchFamily="2" charset="2"/>
              <a:buNone/>
            </a:pPr>
            <a:r>
              <a:rPr lang="en-US" altLang="zh-TW" sz="1600" dirty="0">
                <a:solidFill>
                  <a:srgbClr val="0000FF"/>
                </a:solidFill>
                <a:ea typeface="ＭＳ Ｐゴシック" pitchFamily="34" charset="-128"/>
              </a:rPr>
              <a:t>		j = (</a:t>
            </a:r>
            <a:r>
              <a:rPr lang="en-US" altLang="zh-TW" sz="1600" dirty="0" err="1">
                <a:solidFill>
                  <a:srgbClr val="0000FF"/>
                </a:solidFill>
                <a:ea typeface="ＭＳ Ｐゴシック" pitchFamily="34" charset="-128"/>
              </a:rPr>
              <a:t>i</a:t>
            </a:r>
            <a:r>
              <a:rPr lang="en-US" altLang="zh-TW" sz="1600" dirty="0">
                <a:solidFill>
                  <a:srgbClr val="0000FF"/>
                </a:solidFill>
                <a:ea typeface="ＭＳ Ｐゴシック" pitchFamily="34" charset="-128"/>
              </a:rPr>
              <a:t> + 1) % n; </a:t>
            </a:r>
          </a:p>
          <a:p>
            <a:pPr>
              <a:buFont typeface="Monotype Sorts" pitchFamily="2" charset="2"/>
              <a:buNone/>
            </a:pPr>
            <a:r>
              <a:rPr lang="en-US" altLang="zh-TW" sz="1600" dirty="0">
                <a:solidFill>
                  <a:srgbClr val="0000FF"/>
                </a:solidFill>
                <a:ea typeface="ＭＳ Ｐゴシック" pitchFamily="34" charset="-128"/>
              </a:rPr>
              <a:t>		while ((j != </a:t>
            </a:r>
            <a:r>
              <a:rPr lang="en-US" altLang="zh-TW" sz="1600" dirty="0" err="1">
                <a:solidFill>
                  <a:srgbClr val="0000FF"/>
                </a:solidFill>
                <a:ea typeface="ＭＳ Ｐゴシック" pitchFamily="34" charset="-128"/>
              </a:rPr>
              <a:t>i</a:t>
            </a:r>
            <a:r>
              <a:rPr lang="en-US" altLang="zh-TW" sz="1600" dirty="0">
                <a:solidFill>
                  <a:srgbClr val="0000FF"/>
                </a:solidFill>
                <a:ea typeface="ＭＳ Ｐゴシック" pitchFamily="34" charset="-128"/>
              </a:rPr>
              <a:t>) &amp;&amp; !waiting[j]) </a:t>
            </a:r>
            <a:r>
              <a:rPr lang="zh-TW" altLang="en-US" sz="1600" dirty="0">
                <a:solidFill>
                  <a:srgbClr val="0000FF"/>
                </a:solidFill>
                <a:ea typeface="ＭＳ Ｐゴシック" pitchFamily="34" charset="-128"/>
              </a:rPr>
              <a:t>  </a:t>
            </a:r>
            <a:r>
              <a:rPr lang="en-US" altLang="zh-TW" sz="1600" dirty="0">
                <a:solidFill>
                  <a:srgbClr val="FF0000"/>
                </a:solidFill>
                <a:ea typeface="ＭＳ Ｐゴシック" pitchFamily="34" charset="-128"/>
              </a:rPr>
              <a:t>(Find next waiting process)</a:t>
            </a:r>
          </a:p>
          <a:p>
            <a:pPr>
              <a:buFont typeface="Monotype Sorts" pitchFamily="2" charset="2"/>
              <a:buNone/>
            </a:pPr>
            <a:r>
              <a:rPr lang="en-US" altLang="zh-TW" sz="1600" dirty="0">
                <a:solidFill>
                  <a:srgbClr val="0000FF"/>
                </a:solidFill>
                <a:ea typeface="ＭＳ Ｐゴシック" pitchFamily="34" charset="-128"/>
              </a:rPr>
              <a:t>			j = (j + 1) % n; </a:t>
            </a:r>
            <a:r>
              <a:rPr lang="zh-TW" altLang="en-US" sz="1600" dirty="0">
                <a:solidFill>
                  <a:srgbClr val="0000FF"/>
                </a:solidFill>
                <a:ea typeface="ＭＳ Ｐゴシック" pitchFamily="34" charset="-128"/>
              </a:rPr>
              <a:t>     </a:t>
            </a:r>
            <a:endParaRPr lang="en-US" altLang="zh-TW" sz="1600" dirty="0">
              <a:solidFill>
                <a:srgbClr val="0000FF"/>
              </a:solidFill>
              <a:ea typeface="ＭＳ Ｐゴシック" pitchFamily="34" charset="-128"/>
            </a:endParaRPr>
          </a:p>
          <a:p>
            <a:pPr>
              <a:buFont typeface="Monotype Sorts" pitchFamily="2" charset="2"/>
              <a:buNone/>
            </a:pPr>
            <a:r>
              <a:rPr lang="en-US" altLang="zh-TW" sz="1600" dirty="0">
                <a:solidFill>
                  <a:srgbClr val="0000FF"/>
                </a:solidFill>
                <a:ea typeface="ＭＳ Ｐゴシック" pitchFamily="34" charset="-128"/>
              </a:rPr>
              <a:t>		if (j == </a:t>
            </a:r>
            <a:r>
              <a:rPr lang="en-US" altLang="zh-TW" sz="1600" dirty="0" err="1">
                <a:solidFill>
                  <a:srgbClr val="0000FF"/>
                </a:solidFill>
                <a:ea typeface="ＭＳ Ｐゴシック" pitchFamily="34" charset="-128"/>
              </a:rPr>
              <a:t>i</a:t>
            </a:r>
            <a:r>
              <a:rPr lang="en-US" altLang="zh-TW" sz="1600" dirty="0">
                <a:solidFill>
                  <a:srgbClr val="0000FF"/>
                </a:solidFill>
                <a:ea typeface="ＭＳ Ｐゴシック" pitchFamily="34" charset="-128"/>
              </a:rPr>
              <a:t>) </a:t>
            </a:r>
          </a:p>
          <a:p>
            <a:pPr>
              <a:buFont typeface="Monotype Sorts" pitchFamily="2" charset="2"/>
              <a:buNone/>
            </a:pPr>
            <a:r>
              <a:rPr lang="en-US" altLang="zh-TW" sz="1600" dirty="0">
                <a:solidFill>
                  <a:srgbClr val="0000FF"/>
                </a:solidFill>
                <a:ea typeface="ＭＳ Ｐゴシック" pitchFamily="34" charset="-128"/>
              </a:rPr>
              <a:t>			lock = FALSE; </a:t>
            </a:r>
            <a:r>
              <a:rPr lang="en-US" altLang="zh-TW" sz="1600" dirty="0">
                <a:solidFill>
                  <a:srgbClr val="FF0000"/>
                </a:solidFill>
                <a:ea typeface="ＭＳ Ｐゴシック" pitchFamily="34" charset="-128"/>
              </a:rPr>
              <a:t>(No one is waiting)</a:t>
            </a:r>
          </a:p>
          <a:p>
            <a:pPr>
              <a:buFont typeface="Monotype Sorts" pitchFamily="2" charset="2"/>
              <a:buNone/>
            </a:pPr>
            <a:r>
              <a:rPr lang="en-US" altLang="zh-TW" sz="1600" dirty="0">
                <a:solidFill>
                  <a:srgbClr val="0000FF"/>
                </a:solidFill>
                <a:ea typeface="ＭＳ Ｐゴシック" pitchFamily="34" charset="-128"/>
              </a:rPr>
              <a:t>		else </a:t>
            </a:r>
          </a:p>
          <a:p>
            <a:pPr>
              <a:buFont typeface="Monotype Sorts" pitchFamily="2" charset="2"/>
              <a:buNone/>
            </a:pPr>
            <a:r>
              <a:rPr lang="en-US" altLang="zh-TW" sz="1600" dirty="0">
                <a:solidFill>
                  <a:srgbClr val="0000FF"/>
                </a:solidFill>
                <a:ea typeface="ＭＳ Ｐゴシック" pitchFamily="34" charset="-128"/>
              </a:rPr>
              <a:t>			waiting[j] = FALSE; </a:t>
            </a:r>
            <a:r>
              <a:rPr lang="en-US" altLang="zh-TW" sz="1600" dirty="0">
                <a:solidFill>
                  <a:srgbClr val="FF0000"/>
                </a:solidFill>
                <a:ea typeface="ＭＳ Ｐゴシック" pitchFamily="34" charset="-128"/>
              </a:rPr>
              <a:t>(process j enters next)</a:t>
            </a:r>
          </a:p>
          <a:p>
            <a:pPr>
              <a:buFont typeface="Monotype Sorts" pitchFamily="2" charset="2"/>
              <a:buNone/>
            </a:pPr>
            <a:r>
              <a:rPr lang="en-US" altLang="zh-TW" sz="1600" dirty="0">
                <a:solidFill>
                  <a:srgbClr val="0000FF"/>
                </a:solidFill>
                <a:ea typeface="ＭＳ Ｐゴシック" pitchFamily="34" charset="-128"/>
              </a:rPr>
              <a:t>			// remainder section </a:t>
            </a:r>
          </a:p>
          <a:p>
            <a:pPr>
              <a:buFont typeface="Monotype Sorts" pitchFamily="2" charset="2"/>
              <a:buNone/>
            </a:pPr>
            <a:r>
              <a:rPr lang="en-US" altLang="zh-TW" sz="1600" dirty="0">
                <a:solidFill>
                  <a:srgbClr val="0000FF"/>
                </a:solidFill>
                <a:ea typeface="ＭＳ Ｐゴシック" pitchFamily="34" charset="-128"/>
              </a:rPr>
              <a:t>	} while (TRUE);</a:t>
            </a:r>
          </a:p>
        </p:txBody>
      </p:sp>
      <p:grpSp>
        <p:nvGrpSpPr>
          <p:cNvPr id="82" name="群組 81"/>
          <p:cNvGrpSpPr/>
          <p:nvPr/>
        </p:nvGrpSpPr>
        <p:grpSpPr>
          <a:xfrm>
            <a:off x="6086475" y="1552575"/>
            <a:ext cx="2552700" cy="1414265"/>
            <a:chOff x="6086475" y="1552575"/>
            <a:chExt cx="2552700" cy="1414265"/>
          </a:xfrm>
        </p:grpSpPr>
        <p:sp>
          <p:nvSpPr>
            <p:cNvPr id="83" name="矩形 82"/>
            <p:cNvSpPr/>
            <p:nvPr/>
          </p:nvSpPr>
          <p:spPr bwMode="auto">
            <a:xfrm>
              <a:off x="6086475" y="1552575"/>
              <a:ext cx="2552700" cy="140017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nvGrpSpPr>
            <p:cNvPr id="84" name="群組 67"/>
            <p:cNvGrpSpPr/>
            <p:nvPr/>
          </p:nvGrpSpPr>
          <p:grpSpPr>
            <a:xfrm>
              <a:off x="6308725" y="1627188"/>
              <a:ext cx="2104838" cy="1339652"/>
              <a:chOff x="6308725" y="1627188"/>
              <a:chExt cx="2104838" cy="1339652"/>
            </a:xfrm>
          </p:grpSpPr>
          <p:sp>
            <p:nvSpPr>
              <p:cNvPr id="85" name="Rectangle 8"/>
              <p:cNvSpPr>
                <a:spLocks noChangeArrowheads="1"/>
              </p:cNvSpPr>
              <p:nvPr/>
            </p:nvSpPr>
            <p:spPr bwMode="auto">
              <a:xfrm>
                <a:off x="6308725" y="1636713"/>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86" name="Rectangle 9"/>
              <p:cNvSpPr>
                <a:spLocks noChangeArrowheads="1"/>
              </p:cNvSpPr>
              <p:nvPr/>
            </p:nvSpPr>
            <p:spPr bwMode="auto">
              <a:xfrm>
                <a:off x="7159625" y="162718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87" name="Rectangle 10"/>
              <p:cNvSpPr>
                <a:spLocks noChangeArrowheads="1"/>
              </p:cNvSpPr>
              <p:nvPr/>
            </p:nvSpPr>
            <p:spPr bwMode="auto">
              <a:xfrm>
                <a:off x="6794500" y="1627188"/>
                <a:ext cx="241300" cy="990600"/>
              </a:xfrm>
              <a:prstGeom prst="rect">
                <a:avLst/>
              </a:prstGeom>
              <a:solidFill>
                <a:srgbClr val="92D050"/>
              </a:solidFill>
              <a:ln w="12700">
                <a:noFill/>
                <a:miter lim="800000"/>
                <a:headEnd type="none" w="sm" len="sm"/>
                <a:tailEnd type="none" w="sm" len="sm"/>
              </a:ln>
            </p:spPr>
            <p:txBody>
              <a:bodyPr wrap="none" anchor="ctr"/>
              <a:lstStyle/>
              <a:p>
                <a:endParaRPr lang="zh-TW" altLang="en-US"/>
              </a:p>
            </p:txBody>
          </p:sp>
          <p:sp>
            <p:nvSpPr>
              <p:cNvPr id="88" name="Rectangle 11"/>
              <p:cNvSpPr>
                <a:spLocks noChangeArrowheads="1"/>
              </p:cNvSpPr>
              <p:nvPr/>
            </p:nvSpPr>
            <p:spPr bwMode="auto">
              <a:xfrm>
                <a:off x="8131175" y="162718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89" name="Rectangle 12"/>
              <p:cNvSpPr>
                <a:spLocks noChangeArrowheads="1"/>
              </p:cNvSpPr>
              <p:nvPr/>
            </p:nvSpPr>
            <p:spPr bwMode="auto">
              <a:xfrm>
                <a:off x="7651750" y="162718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90" name="Rectangle 15"/>
              <p:cNvSpPr>
                <a:spLocks noChangeArrowheads="1"/>
              </p:cNvSpPr>
              <p:nvPr/>
            </p:nvSpPr>
            <p:spPr bwMode="auto">
              <a:xfrm>
                <a:off x="7664450" y="189388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sp>
            <p:nvSpPr>
              <p:cNvPr id="91" name="Rectangle 16"/>
              <p:cNvSpPr>
                <a:spLocks noChangeArrowheads="1"/>
              </p:cNvSpPr>
              <p:nvPr/>
            </p:nvSpPr>
            <p:spPr bwMode="auto">
              <a:xfrm>
                <a:off x="8140700" y="212248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sp>
            <p:nvSpPr>
              <p:cNvPr id="92" name="Rectangle 17"/>
              <p:cNvSpPr>
                <a:spLocks noChangeArrowheads="1"/>
              </p:cNvSpPr>
              <p:nvPr/>
            </p:nvSpPr>
            <p:spPr bwMode="auto">
              <a:xfrm>
                <a:off x="6800850" y="230028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cxnSp>
            <p:nvCxnSpPr>
              <p:cNvPr id="93" name="直線單箭頭接點 92"/>
              <p:cNvCxnSpPr/>
              <p:nvPr/>
            </p:nvCxnSpPr>
            <p:spPr bwMode="auto">
              <a:xfrm>
                <a:off x="6572250" y="2266950"/>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4" name="直線單箭頭接點 93"/>
              <p:cNvCxnSpPr/>
              <p:nvPr/>
            </p:nvCxnSpPr>
            <p:spPr bwMode="auto">
              <a:xfrm>
                <a:off x="7448550" y="1819275"/>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5" name="直線單箭頭接點 94"/>
              <p:cNvCxnSpPr/>
              <p:nvPr/>
            </p:nvCxnSpPr>
            <p:spPr bwMode="auto">
              <a:xfrm>
                <a:off x="7943850" y="2028825"/>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96" name="Text Box 13"/>
              <p:cNvSpPr txBox="1">
                <a:spLocks noChangeArrowheads="1"/>
              </p:cNvSpPr>
              <p:nvPr/>
            </p:nvSpPr>
            <p:spPr bwMode="auto">
              <a:xfrm>
                <a:off x="7108825" y="2649538"/>
                <a:ext cx="375424" cy="307777"/>
              </a:xfrm>
              <a:prstGeom prst="rect">
                <a:avLst/>
              </a:prstGeom>
              <a:noFill/>
              <a:ln w="12700">
                <a:noFill/>
                <a:miter lim="800000"/>
                <a:headEnd type="none" w="sm" len="sm"/>
                <a:tailEnd type="none" w="sm" len="sm"/>
              </a:ln>
            </p:spPr>
            <p:txBody>
              <a:bodyPr wrap="none">
                <a:spAutoFit/>
              </a:bodyPr>
              <a:lstStyle/>
              <a:p>
                <a:r>
                  <a:rPr lang="en-US" altLang="zh-TW" sz="1400" b="1" dirty="0">
                    <a:latin typeface="Candara" pitchFamily="34" charset="0"/>
                  </a:rPr>
                  <a:t>i+1</a:t>
                </a:r>
              </a:p>
            </p:txBody>
          </p:sp>
          <p:sp>
            <p:nvSpPr>
              <p:cNvPr id="97" name="Text Box 13"/>
              <p:cNvSpPr txBox="1">
                <a:spLocks noChangeArrowheads="1"/>
              </p:cNvSpPr>
              <p:nvPr/>
            </p:nvSpPr>
            <p:spPr bwMode="auto">
              <a:xfrm>
                <a:off x="6813550" y="2659063"/>
                <a:ext cx="229550"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i</a:t>
                </a:r>
                <a:endParaRPr lang="en-US" altLang="zh-TW" sz="1400" b="1" dirty="0">
                  <a:latin typeface="Candara" pitchFamily="34" charset="0"/>
                </a:endParaRPr>
              </a:p>
            </p:txBody>
          </p:sp>
          <p:sp>
            <p:nvSpPr>
              <p:cNvPr id="98" name="Text Box 13"/>
              <p:cNvSpPr txBox="1">
                <a:spLocks noChangeArrowheads="1"/>
              </p:cNvSpPr>
              <p:nvPr/>
            </p:nvSpPr>
            <p:spPr bwMode="auto">
              <a:xfrm>
                <a:off x="7680325" y="2640013"/>
                <a:ext cx="229550"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j</a:t>
                </a:r>
                <a:endParaRPr lang="en-US" altLang="zh-TW" sz="1400" b="1" dirty="0">
                  <a:latin typeface="Candara" pitchFamily="34" charset="0"/>
                </a:endParaRPr>
              </a:p>
            </p:txBody>
          </p:sp>
          <p:sp>
            <p:nvSpPr>
              <p:cNvPr id="99" name="Text Box 13"/>
              <p:cNvSpPr txBox="1">
                <a:spLocks noChangeArrowheads="1"/>
              </p:cNvSpPr>
              <p:nvPr/>
            </p:nvSpPr>
            <p:spPr bwMode="auto">
              <a:xfrm>
                <a:off x="8137525" y="2640013"/>
                <a:ext cx="276038"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k</a:t>
                </a:r>
                <a:endParaRPr lang="en-US" altLang="zh-TW" sz="1400" b="1" dirty="0">
                  <a:latin typeface="Candara" pitchFamily="34" charset="0"/>
                </a:endParaRPr>
              </a:p>
            </p:txBody>
          </p:sp>
        </p:grpSp>
      </p:grpSp>
      <p:grpSp>
        <p:nvGrpSpPr>
          <p:cNvPr id="100" name="群組 99"/>
          <p:cNvGrpSpPr/>
          <p:nvPr/>
        </p:nvGrpSpPr>
        <p:grpSpPr>
          <a:xfrm>
            <a:off x="6105525" y="1533525"/>
            <a:ext cx="2552700" cy="1461890"/>
            <a:chOff x="6143625" y="3048000"/>
            <a:chExt cx="2552700" cy="1461890"/>
          </a:xfrm>
        </p:grpSpPr>
        <p:sp>
          <p:nvSpPr>
            <p:cNvPr id="101" name="矩形 100"/>
            <p:cNvSpPr/>
            <p:nvPr/>
          </p:nvSpPr>
          <p:spPr bwMode="auto">
            <a:xfrm>
              <a:off x="6143625" y="3048000"/>
              <a:ext cx="2552700" cy="140017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nvGrpSpPr>
            <p:cNvPr id="102" name="群組 68"/>
            <p:cNvGrpSpPr/>
            <p:nvPr/>
          </p:nvGrpSpPr>
          <p:grpSpPr>
            <a:xfrm>
              <a:off x="6346825" y="3170238"/>
              <a:ext cx="2104838" cy="1339652"/>
              <a:chOff x="6346825" y="3170238"/>
              <a:chExt cx="2104838" cy="1339652"/>
            </a:xfrm>
          </p:grpSpPr>
          <p:sp>
            <p:nvSpPr>
              <p:cNvPr id="103" name="Rectangle 8"/>
              <p:cNvSpPr>
                <a:spLocks noChangeArrowheads="1"/>
              </p:cNvSpPr>
              <p:nvPr/>
            </p:nvSpPr>
            <p:spPr bwMode="auto">
              <a:xfrm>
                <a:off x="6346825" y="3179763"/>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04" name="Rectangle 9"/>
              <p:cNvSpPr>
                <a:spLocks noChangeArrowheads="1"/>
              </p:cNvSpPr>
              <p:nvPr/>
            </p:nvSpPr>
            <p:spPr bwMode="auto">
              <a:xfrm>
                <a:off x="7197725" y="317023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05" name="Rectangle 10"/>
              <p:cNvSpPr>
                <a:spLocks noChangeArrowheads="1"/>
              </p:cNvSpPr>
              <p:nvPr/>
            </p:nvSpPr>
            <p:spPr bwMode="auto">
              <a:xfrm>
                <a:off x="6832600" y="317023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06" name="Rectangle 11"/>
              <p:cNvSpPr>
                <a:spLocks noChangeArrowheads="1"/>
              </p:cNvSpPr>
              <p:nvPr/>
            </p:nvSpPr>
            <p:spPr bwMode="auto">
              <a:xfrm>
                <a:off x="8169275" y="317023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07" name="Rectangle 12"/>
              <p:cNvSpPr>
                <a:spLocks noChangeArrowheads="1"/>
              </p:cNvSpPr>
              <p:nvPr/>
            </p:nvSpPr>
            <p:spPr bwMode="auto">
              <a:xfrm>
                <a:off x="7689850" y="3170238"/>
                <a:ext cx="241300" cy="990600"/>
              </a:xfrm>
              <a:prstGeom prst="rect">
                <a:avLst/>
              </a:prstGeom>
              <a:solidFill>
                <a:srgbClr val="92D050"/>
              </a:solidFill>
              <a:ln w="12700">
                <a:noFill/>
                <a:miter lim="800000"/>
                <a:headEnd type="none" w="sm" len="sm"/>
                <a:tailEnd type="none" w="sm" len="sm"/>
              </a:ln>
            </p:spPr>
            <p:txBody>
              <a:bodyPr wrap="none" anchor="ctr"/>
              <a:lstStyle/>
              <a:p>
                <a:endParaRPr lang="zh-TW" altLang="en-US"/>
              </a:p>
            </p:txBody>
          </p:sp>
          <p:sp>
            <p:nvSpPr>
              <p:cNvPr id="108" name="Rectangle 15"/>
              <p:cNvSpPr>
                <a:spLocks noChangeArrowheads="1"/>
              </p:cNvSpPr>
              <p:nvPr/>
            </p:nvSpPr>
            <p:spPr bwMode="auto">
              <a:xfrm>
                <a:off x="7702550" y="343693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sp>
            <p:nvSpPr>
              <p:cNvPr id="109" name="Rectangle 16"/>
              <p:cNvSpPr>
                <a:spLocks noChangeArrowheads="1"/>
              </p:cNvSpPr>
              <p:nvPr/>
            </p:nvSpPr>
            <p:spPr bwMode="auto">
              <a:xfrm>
                <a:off x="8178800" y="366553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sp>
            <p:nvSpPr>
              <p:cNvPr id="110" name="Rectangle 17"/>
              <p:cNvSpPr>
                <a:spLocks noChangeArrowheads="1"/>
              </p:cNvSpPr>
              <p:nvPr/>
            </p:nvSpPr>
            <p:spPr bwMode="auto">
              <a:xfrm>
                <a:off x="6838950" y="384333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cxnSp>
            <p:nvCxnSpPr>
              <p:cNvPr id="111" name="直線單箭頭接點 110"/>
              <p:cNvCxnSpPr/>
              <p:nvPr/>
            </p:nvCxnSpPr>
            <p:spPr bwMode="auto">
              <a:xfrm>
                <a:off x="6610350" y="3962400"/>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12" name="直線單箭頭接點 111"/>
              <p:cNvCxnSpPr/>
              <p:nvPr/>
            </p:nvCxnSpPr>
            <p:spPr bwMode="auto">
              <a:xfrm>
                <a:off x="7486650" y="3362325"/>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13" name="直線單箭頭接點 112"/>
              <p:cNvCxnSpPr/>
              <p:nvPr/>
            </p:nvCxnSpPr>
            <p:spPr bwMode="auto">
              <a:xfrm>
                <a:off x="7981950" y="3571875"/>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114" name="Text Box 13"/>
              <p:cNvSpPr txBox="1">
                <a:spLocks noChangeArrowheads="1"/>
              </p:cNvSpPr>
              <p:nvPr/>
            </p:nvSpPr>
            <p:spPr bwMode="auto">
              <a:xfrm>
                <a:off x="7146925" y="4192588"/>
                <a:ext cx="375424" cy="307777"/>
              </a:xfrm>
              <a:prstGeom prst="rect">
                <a:avLst/>
              </a:prstGeom>
              <a:noFill/>
              <a:ln w="12700">
                <a:noFill/>
                <a:miter lim="800000"/>
                <a:headEnd type="none" w="sm" len="sm"/>
                <a:tailEnd type="none" w="sm" len="sm"/>
              </a:ln>
            </p:spPr>
            <p:txBody>
              <a:bodyPr wrap="none">
                <a:spAutoFit/>
              </a:bodyPr>
              <a:lstStyle/>
              <a:p>
                <a:r>
                  <a:rPr lang="en-US" altLang="zh-TW" sz="1400" b="1" dirty="0">
                    <a:latin typeface="Candara" pitchFamily="34" charset="0"/>
                  </a:rPr>
                  <a:t>i+1</a:t>
                </a:r>
              </a:p>
            </p:txBody>
          </p:sp>
          <p:sp>
            <p:nvSpPr>
              <p:cNvPr id="115" name="Text Box 13"/>
              <p:cNvSpPr txBox="1">
                <a:spLocks noChangeArrowheads="1"/>
              </p:cNvSpPr>
              <p:nvPr/>
            </p:nvSpPr>
            <p:spPr bwMode="auto">
              <a:xfrm>
                <a:off x="6851650" y="4202113"/>
                <a:ext cx="229550"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i</a:t>
                </a:r>
                <a:endParaRPr lang="en-US" altLang="zh-TW" sz="1400" b="1" dirty="0">
                  <a:latin typeface="Candara" pitchFamily="34" charset="0"/>
                </a:endParaRPr>
              </a:p>
            </p:txBody>
          </p:sp>
          <p:sp>
            <p:nvSpPr>
              <p:cNvPr id="116" name="Text Box 13"/>
              <p:cNvSpPr txBox="1">
                <a:spLocks noChangeArrowheads="1"/>
              </p:cNvSpPr>
              <p:nvPr/>
            </p:nvSpPr>
            <p:spPr bwMode="auto">
              <a:xfrm>
                <a:off x="7718425" y="4183063"/>
                <a:ext cx="229550"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j</a:t>
                </a:r>
                <a:endParaRPr lang="en-US" altLang="zh-TW" sz="1400" b="1" dirty="0">
                  <a:latin typeface="Candara" pitchFamily="34" charset="0"/>
                </a:endParaRPr>
              </a:p>
            </p:txBody>
          </p:sp>
          <p:sp>
            <p:nvSpPr>
              <p:cNvPr id="117" name="Text Box 13"/>
              <p:cNvSpPr txBox="1">
                <a:spLocks noChangeArrowheads="1"/>
              </p:cNvSpPr>
              <p:nvPr/>
            </p:nvSpPr>
            <p:spPr bwMode="auto">
              <a:xfrm>
                <a:off x="8175625" y="4183063"/>
                <a:ext cx="276038"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k</a:t>
                </a:r>
                <a:endParaRPr lang="en-US" altLang="zh-TW" sz="1400" b="1" dirty="0">
                  <a:latin typeface="Candara" pitchFamily="34" charset="0"/>
                </a:endParaRPr>
              </a:p>
            </p:txBody>
          </p:sp>
        </p:grpSp>
      </p:grpSp>
      <p:grpSp>
        <p:nvGrpSpPr>
          <p:cNvPr id="118" name="群組 117"/>
          <p:cNvGrpSpPr/>
          <p:nvPr/>
        </p:nvGrpSpPr>
        <p:grpSpPr>
          <a:xfrm>
            <a:off x="6162675" y="1562100"/>
            <a:ext cx="2552700" cy="1433315"/>
            <a:chOff x="6200775" y="4543425"/>
            <a:chExt cx="2552700" cy="1433315"/>
          </a:xfrm>
        </p:grpSpPr>
        <p:sp>
          <p:nvSpPr>
            <p:cNvPr id="119" name="矩形 118"/>
            <p:cNvSpPr/>
            <p:nvPr/>
          </p:nvSpPr>
          <p:spPr bwMode="auto">
            <a:xfrm>
              <a:off x="6200775" y="4543425"/>
              <a:ext cx="2552700" cy="140017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nvGrpSpPr>
            <p:cNvPr id="120" name="群組 69"/>
            <p:cNvGrpSpPr/>
            <p:nvPr/>
          </p:nvGrpSpPr>
          <p:grpSpPr>
            <a:xfrm>
              <a:off x="6346825" y="4637088"/>
              <a:ext cx="2104838" cy="1339652"/>
              <a:chOff x="6346825" y="4637088"/>
              <a:chExt cx="2104838" cy="1339652"/>
            </a:xfrm>
          </p:grpSpPr>
          <p:sp>
            <p:nvSpPr>
              <p:cNvPr id="121" name="Rectangle 8"/>
              <p:cNvSpPr>
                <a:spLocks noChangeArrowheads="1"/>
              </p:cNvSpPr>
              <p:nvPr/>
            </p:nvSpPr>
            <p:spPr bwMode="auto">
              <a:xfrm>
                <a:off x="6346825" y="4646613"/>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22" name="Rectangle 9"/>
              <p:cNvSpPr>
                <a:spLocks noChangeArrowheads="1"/>
              </p:cNvSpPr>
              <p:nvPr/>
            </p:nvSpPr>
            <p:spPr bwMode="auto">
              <a:xfrm>
                <a:off x="7197725" y="463708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23" name="Rectangle 10"/>
              <p:cNvSpPr>
                <a:spLocks noChangeArrowheads="1"/>
              </p:cNvSpPr>
              <p:nvPr/>
            </p:nvSpPr>
            <p:spPr bwMode="auto">
              <a:xfrm>
                <a:off x="6832600" y="463708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24" name="Rectangle 11"/>
              <p:cNvSpPr>
                <a:spLocks noChangeArrowheads="1"/>
              </p:cNvSpPr>
              <p:nvPr/>
            </p:nvSpPr>
            <p:spPr bwMode="auto">
              <a:xfrm>
                <a:off x="8169275" y="4637088"/>
                <a:ext cx="241300" cy="990600"/>
              </a:xfrm>
              <a:prstGeom prst="rect">
                <a:avLst/>
              </a:prstGeom>
              <a:solidFill>
                <a:srgbClr val="92D050"/>
              </a:solidFill>
              <a:ln w="12700">
                <a:noFill/>
                <a:miter lim="800000"/>
                <a:headEnd type="none" w="sm" len="sm"/>
                <a:tailEnd type="none" w="sm" len="sm"/>
              </a:ln>
            </p:spPr>
            <p:txBody>
              <a:bodyPr wrap="none" anchor="ctr"/>
              <a:lstStyle/>
              <a:p>
                <a:endParaRPr lang="zh-TW" altLang="en-US"/>
              </a:p>
            </p:txBody>
          </p:sp>
          <p:sp>
            <p:nvSpPr>
              <p:cNvPr id="125" name="Rectangle 12"/>
              <p:cNvSpPr>
                <a:spLocks noChangeArrowheads="1"/>
              </p:cNvSpPr>
              <p:nvPr/>
            </p:nvSpPr>
            <p:spPr bwMode="auto">
              <a:xfrm>
                <a:off x="7689850" y="4637088"/>
                <a:ext cx="241300" cy="990600"/>
              </a:xfrm>
              <a:prstGeom prst="rect">
                <a:avLst/>
              </a:prstGeom>
              <a:solidFill>
                <a:srgbClr val="F03067"/>
              </a:solidFill>
              <a:ln w="12700">
                <a:noFill/>
                <a:miter lim="800000"/>
                <a:headEnd type="none" w="sm" len="sm"/>
                <a:tailEnd type="none" w="sm" len="sm"/>
              </a:ln>
            </p:spPr>
            <p:txBody>
              <a:bodyPr wrap="none" anchor="ctr"/>
              <a:lstStyle/>
              <a:p>
                <a:endParaRPr lang="zh-TW" altLang="en-US"/>
              </a:p>
            </p:txBody>
          </p:sp>
          <p:sp>
            <p:nvSpPr>
              <p:cNvPr id="126" name="Rectangle 15"/>
              <p:cNvSpPr>
                <a:spLocks noChangeArrowheads="1"/>
              </p:cNvSpPr>
              <p:nvPr/>
            </p:nvSpPr>
            <p:spPr bwMode="auto">
              <a:xfrm>
                <a:off x="7702550" y="490378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sp>
            <p:nvSpPr>
              <p:cNvPr id="127" name="Rectangle 16"/>
              <p:cNvSpPr>
                <a:spLocks noChangeArrowheads="1"/>
              </p:cNvSpPr>
              <p:nvPr/>
            </p:nvSpPr>
            <p:spPr bwMode="auto">
              <a:xfrm>
                <a:off x="8178800" y="513238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sp>
            <p:nvSpPr>
              <p:cNvPr id="128" name="Rectangle 17"/>
              <p:cNvSpPr>
                <a:spLocks noChangeArrowheads="1"/>
              </p:cNvSpPr>
              <p:nvPr/>
            </p:nvSpPr>
            <p:spPr bwMode="auto">
              <a:xfrm>
                <a:off x="6838950" y="531018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cxnSp>
            <p:nvCxnSpPr>
              <p:cNvPr id="129" name="直線單箭頭接點 128"/>
              <p:cNvCxnSpPr/>
              <p:nvPr/>
            </p:nvCxnSpPr>
            <p:spPr bwMode="auto">
              <a:xfrm>
                <a:off x="6610350" y="5429250"/>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30" name="直線單箭頭接點 129"/>
              <p:cNvCxnSpPr/>
              <p:nvPr/>
            </p:nvCxnSpPr>
            <p:spPr bwMode="auto">
              <a:xfrm>
                <a:off x="7486650" y="4924425"/>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31" name="直線單箭頭接點 130"/>
              <p:cNvCxnSpPr/>
              <p:nvPr/>
            </p:nvCxnSpPr>
            <p:spPr bwMode="auto">
              <a:xfrm>
                <a:off x="7981950" y="5038725"/>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132" name="Text Box 13"/>
              <p:cNvSpPr txBox="1">
                <a:spLocks noChangeArrowheads="1"/>
              </p:cNvSpPr>
              <p:nvPr/>
            </p:nvSpPr>
            <p:spPr bwMode="auto">
              <a:xfrm>
                <a:off x="7146925" y="5659438"/>
                <a:ext cx="375424" cy="307777"/>
              </a:xfrm>
              <a:prstGeom prst="rect">
                <a:avLst/>
              </a:prstGeom>
              <a:noFill/>
              <a:ln w="12700">
                <a:noFill/>
                <a:miter lim="800000"/>
                <a:headEnd type="none" w="sm" len="sm"/>
                <a:tailEnd type="none" w="sm" len="sm"/>
              </a:ln>
            </p:spPr>
            <p:txBody>
              <a:bodyPr wrap="none">
                <a:spAutoFit/>
              </a:bodyPr>
              <a:lstStyle/>
              <a:p>
                <a:r>
                  <a:rPr lang="en-US" altLang="zh-TW" sz="1400" b="1" dirty="0">
                    <a:latin typeface="Candara" pitchFamily="34" charset="0"/>
                  </a:rPr>
                  <a:t>i+1</a:t>
                </a:r>
              </a:p>
            </p:txBody>
          </p:sp>
          <p:sp>
            <p:nvSpPr>
              <p:cNvPr id="133" name="Text Box 13"/>
              <p:cNvSpPr txBox="1">
                <a:spLocks noChangeArrowheads="1"/>
              </p:cNvSpPr>
              <p:nvPr/>
            </p:nvSpPr>
            <p:spPr bwMode="auto">
              <a:xfrm>
                <a:off x="6851650" y="5668963"/>
                <a:ext cx="229550"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i</a:t>
                </a:r>
                <a:endParaRPr lang="en-US" altLang="zh-TW" sz="1400" b="1" dirty="0">
                  <a:latin typeface="Candara" pitchFamily="34" charset="0"/>
                </a:endParaRPr>
              </a:p>
            </p:txBody>
          </p:sp>
          <p:sp>
            <p:nvSpPr>
              <p:cNvPr id="134" name="Text Box 13"/>
              <p:cNvSpPr txBox="1">
                <a:spLocks noChangeArrowheads="1"/>
              </p:cNvSpPr>
              <p:nvPr/>
            </p:nvSpPr>
            <p:spPr bwMode="auto">
              <a:xfrm>
                <a:off x="7718425" y="5649913"/>
                <a:ext cx="229550"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j</a:t>
                </a:r>
                <a:endParaRPr lang="en-US" altLang="zh-TW" sz="1400" b="1" dirty="0">
                  <a:latin typeface="Candara" pitchFamily="34" charset="0"/>
                </a:endParaRPr>
              </a:p>
            </p:txBody>
          </p:sp>
          <p:sp>
            <p:nvSpPr>
              <p:cNvPr id="135" name="Text Box 13"/>
              <p:cNvSpPr txBox="1">
                <a:spLocks noChangeArrowheads="1"/>
              </p:cNvSpPr>
              <p:nvPr/>
            </p:nvSpPr>
            <p:spPr bwMode="auto">
              <a:xfrm>
                <a:off x="8175625" y="5649913"/>
                <a:ext cx="276038"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k</a:t>
                </a:r>
                <a:endParaRPr lang="en-US" altLang="zh-TW" sz="1400" b="1" dirty="0">
                  <a:latin typeface="Candara" pitchFamily="34" charset="0"/>
                </a:endParaRPr>
              </a:p>
            </p:txBody>
          </p:sp>
        </p:grpSp>
      </p:grpSp>
      <p:grpSp>
        <p:nvGrpSpPr>
          <p:cNvPr id="136" name="群組 135"/>
          <p:cNvGrpSpPr/>
          <p:nvPr/>
        </p:nvGrpSpPr>
        <p:grpSpPr>
          <a:xfrm>
            <a:off x="6096000" y="1543050"/>
            <a:ext cx="2552700" cy="1452365"/>
            <a:chOff x="3619500" y="4495800"/>
            <a:chExt cx="2552700" cy="1452365"/>
          </a:xfrm>
        </p:grpSpPr>
        <p:sp>
          <p:nvSpPr>
            <p:cNvPr id="137" name="矩形 136"/>
            <p:cNvSpPr/>
            <p:nvPr/>
          </p:nvSpPr>
          <p:spPr bwMode="auto">
            <a:xfrm>
              <a:off x="3619500" y="4495800"/>
              <a:ext cx="2552700" cy="140017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nvGrpSpPr>
            <p:cNvPr id="138" name="群組 70"/>
            <p:cNvGrpSpPr/>
            <p:nvPr/>
          </p:nvGrpSpPr>
          <p:grpSpPr>
            <a:xfrm>
              <a:off x="3822700" y="4608513"/>
              <a:ext cx="2104838" cy="1339652"/>
              <a:chOff x="3822700" y="4608513"/>
              <a:chExt cx="2104838" cy="1339652"/>
            </a:xfrm>
          </p:grpSpPr>
          <p:sp>
            <p:nvSpPr>
              <p:cNvPr id="139" name="Rectangle 8"/>
              <p:cNvSpPr>
                <a:spLocks noChangeArrowheads="1"/>
              </p:cNvSpPr>
              <p:nvPr/>
            </p:nvSpPr>
            <p:spPr bwMode="auto">
              <a:xfrm>
                <a:off x="3822700" y="461803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40" name="Rectangle 9"/>
              <p:cNvSpPr>
                <a:spLocks noChangeArrowheads="1"/>
              </p:cNvSpPr>
              <p:nvPr/>
            </p:nvSpPr>
            <p:spPr bwMode="auto">
              <a:xfrm>
                <a:off x="4673600" y="4608513"/>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41" name="Rectangle 10"/>
              <p:cNvSpPr>
                <a:spLocks noChangeArrowheads="1"/>
              </p:cNvSpPr>
              <p:nvPr/>
            </p:nvSpPr>
            <p:spPr bwMode="auto">
              <a:xfrm>
                <a:off x="4308475" y="4608513"/>
                <a:ext cx="241300" cy="990600"/>
              </a:xfrm>
              <a:prstGeom prst="rect">
                <a:avLst/>
              </a:prstGeom>
              <a:solidFill>
                <a:srgbClr val="92D050"/>
              </a:solidFill>
              <a:ln w="12700">
                <a:noFill/>
                <a:miter lim="800000"/>
                <a:headEnd type="none" w="sm" len="sm"/>
                <a:tailEnd type="none" w="sm" len="sm"/>
              </a:ln>
            </p:spPr>
            <p:txBody>
              <a:bodyPr wrap="none" anchor="ctr"/>
              <a:lstStyle/>
              <a:p>
                <a:endParaRPr lang="zh-TW" altLang="en-US"/>
              </a:p>
            </p:txBody>
          </p:sp>
          <p:sp>
            <p:nvSpPr>
              <p:cNvPr id="142" name="Rectangle 11"/>
              <p:cNvSpPr>
                <a:spLocks noChangeArrowheads="1"/>
              </p:cNvSpPr>
              <p:nvPr/>
            </p:nvSpPr>
            <p:spPr bwMode="auto">
              <a:xfrm>
                <a:off x="5645150" y="4608513"/>
                <a:ext cx="241300" cy="990600"/>
              </a:xfrm>
              <a:prstGeom prst="rect">
                <a:avLst/>
              </a:prstGeom>
              <a:solidFill>
                <a:srgbClr val="F03067"/>
              </a:solidFill>
              <a:ln w="12700">
                <a:noFill/>
                <a:miter lim="800000"/>
                <a:headEnd type="none" w="sm" len="sm"/>
                <a:tailEnd type="none" w="sm" len="sm"/>
              </a:ln>
            </p:spPr>
            <p:txBody>
              <a:bodyPr wrap="none" anchor="ctr"/>
              <a:lstStyle/>
              <a:p>
                <a:endParaRPr lang="zh-TW" altLang="en-US"/>
              </a:p>
            </p:txBody>
          </p:sp>
          <p:sp>
            <p:nvSpPr>
              <p:cNvPr id="143" name="Rectangle 12"/>
              <p:cNvSpPr>
                <a:spLocks noChangeArrowheads="1"/>
              </p:cNvSpPr>
              <p:nvPr/>
            </p:nvSpPr>
            <p:spPr bwMode="auto">
              <a:xfrm>
                <a:off x="5165725" y="4608513"/>
                <a:ext cx="241300" cy="990600"/>
              </a:xfrm>
              <a:prstGeom prst="rect">
                <a:avLst/>
              </a:prstGeom>
              <a:solidFill>
                <a:srgbClr val="F03067"/>
              </a:solidFill>
              <a:ln w="12700">
                <a:noFill/>
                <a:miter lim="800000"/>
                <a:headEnd type="none" w="sm" len="sm"/>
                <a:tailEnd type="none" w="sm" len="sm"/>
              </a:ln>
            </p:spPr>
            <p:txBody>
              <a:bodyPr wrap="none" anchor="ctr"/>
              <a:lstStyle/>
              <a:p>
                <a:endParaRPr lang="zh-TW" altLang="en-US"/>
              </a:p>
            </p:txBody>
          </p:sp>
          <p:sp>
            <p:nvSpPr>
              <p:cNvPr id="144" name="Rectangle 15"/>
              <p:cNvSpPr>
                <a:spLocks noChangeArrowheads="1"/>
              </p:cNvSpPr>
              <p:nvPr/>
            </p:nvSpPr>
            <p:spPr bwMode="auto">
              <a:xfrm>
                <a:off x="5178425" y="4875213"/>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sp>
            <p:nvSpPr>
              <p:cNvPr id="145" name="Rectangle 16"/>
              <p:cNvSpPr>
                <a:spLocks noChangeArrowheads="1"/>
              </p:cNvSpPr>
              <p:nvPr/>
            </p:nvSpPr>
            <p:spPr bwMode="auto">
              <a:xfrm>
                <a:off x="5654675" y="5103813"/>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sp>
            <p:nvSpPr>
              <p:cNvPr id="146" name="Rectangle 17"/>
              <p:cNvSpPr>
                <a:spLocks noChangeArrowheads="1"/>
              </p:cNvSpPr>
              <p:nvPr/>
            </p:nvSpPr>
            <p:spPr bwMode="auto">
              <a:xfrm>
                <a:off x="4314825" y="5281613"/>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cxnSp>
            <p:nvCxnSpPr>
              <p:cNvPr id="147" name="直線單箭頭接點 146"/>
              <p:cNvCxnSpPr/>
              <p:nvPr/>
            </p:nvCxnSpPr>
            <p:spPr bwMode="auto">
              <a:xfrm>
                <a:off x="4086225" y="5400675"/>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48" name="直線單箭頭接點 147"/>
              <p:cNvCxnSpPr/>
              <p:nvPr/>
            </p:nvCxnSpPr>
            <p:spPr bwMode="auto">
              <a:xfrm>
                <a:off x="4962525" y="4895850"/>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49" name="直線單箭頭接點 148"/>
              <p:cNvCxnSpPr/>
              <p:nvPr/>
            </p:nvCxnSpPr>
            <p:spPr bwMode="auto">
              <a:xfrm>
                <a:off x="5448300" y="5133975"/>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150" name="Text Box 13"/>
              <p:cNvSpPr txBox="1">
                <a:spLocks noChangeArrowheads="1"/>
              </p:cNvSpPr>
              <p:nvPr/>
            </p:nvSpPr>
            <p:spPr bwMode="auto">
              <a:xfrm>
                <a:off x="4622800" y="5630863"/>
                <a:ext cx="375424" cy="307777"/>
              </a:xfrm>
              <a:prstGeom prst="rect">
                <a:avLst/>
              </a:prstGeom>
              <a:noFill/>
              <a:ln w="12700">
                <a:noFill/>
                <a:miter lim="800000"/>
                <a:headEnd type="none" w="sm" len="sm"/>
                <a:tailEnd type="none" w="sm" len="sm"/>
              </a:ln>
            </p:spPr>
            <p:txBody>
              <a:bodyPr wrap="none">
                <a:spAutoFit/>
              </a:bodyPr>
              <a:lstStyle/>
              <a:p>
                <a:r>
                  <a:rPr lang="en-US" altLang="zh-TW" sz="1400" b="1" dirty="0">
                    <a:latin typeface="Candara" pitchFamily="34" charset="0"/>
                  </a:rPr>
                  <a:t>i+1</a:t>
                </a:r>
              </a:p>
            </p:txBody>
          </p:sp>
          <p:sp>
            <p:nvSpPr>
              <p:cNvPr id="151" name="Text Box 13"/>
              <p:cNvSpPr txBox="1">
                <a:spLocks noChangeArrowheads="1"/>
              </p:cNvSpPr>
              <p:nvPr/>
            </p:nvSpPr>
            <p:spPr bwMode="auto">
              <a:xfrm>
                <a:off x="4327525" y="5640388"/>
                <a:ext cx="229550"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i</a:t>
                </a:r>
                <a:endParaRPr lang="en-US" altLang="zh-TW" sz="1400" b="1" dirty="0">
                  <a:latin typeface="Candara" pitchFamily="34" charset="0"/>
                </a:endParaRPr>
              </a:p>
            </p:txBody>
          </p:sp>
          <p:sp>
            <p:nvSpPr>
              <p:cNvPr id="152" name="Text Box 13"/>
              <p:cNvSpPr txBox="1">
                <a:spLocks noChangeArrowheads="1"/>
              </p:cNvSpPr>
              <p:nvPr/>
            </p:nvSpPr>
            <p:spPr bwMode="auto">
              <a:xfrm>
                <a:off x="5194300" y="5621338"/>
                <a:ext cx="229550"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j</a:t>
                </a:r>
                <a:endParaRPr lang="en-US" altLang="zh-TW" sz="1400" b="1" dirty="0">
                  <a:latin typeface="Candara" pitchFamily="34" charset="0"/>
                </a:endParaRPr>
              </a:p>
            </p:txBody>
          </p:sp>
          <p:sp>
            <p:nvSpPr>
              <p:cNvPr id="153" name="Text Box 13"/>
              <p:cNvSpPr txBox="1">
                <a:spLocks noChangeArrowheads="1"/>
              </p:cNvSpPr>
              <p:nvPr/>
            </p:nvSpPr>
            <p:spPr bwMode="auto">
              <a:xfrm>
                <a:off x="5651500" y="5621338"/>
                <a:ext cx="276038"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k</a:t>
                </a:r>
                <a:endParaRPr lang="en-US" altLang="zh-TW" sz="1400" b="1" dirty="0">
                  <a:latin typeface="Candara" pitchFamily="34" charset="0"/>
                </a:endParaRPr>
              </a:p>
            </p:txBody>
          </p:sp>
        </p:grpSp>
      </p:grpSp>
      <p:sp>
        <p:nvSpPr>
          <p:cNvPr id="27660" name="Freeform 14"/>
          <p:cNvSpPr>
            <a:spLocks/>
          </p:cNvSpPr>
          <p:nvPr/>
        </p:nvSpPr>
        <p:spPr bwMode="auto">
          <a:xfrm>
            <a:off x="6084888" y="2319338"/>
            <a:ext cx="2544762" cy="682625"/>
          </a:xfrm>
          <a:custGeom>
            <a:avLst/>
            <a:gdLst>
              <a:gd name="T0" fmla="*/ 2147483647 w 1332"/>
              <a:gd name="T1" fmla="*/ 2147483647 h 430"/>
              <a:gd name="T2" fmla="*/ 2147483647 w 1332"/>
              <a:gd name="T3" fmla="*/ 2147483647 h 430"/>
              <a:gd name="T4" fmla="*/ 2147483647 w 1332"/>
              <a:gd name="T5" fmla="*/ 2147483647 h 430"/>
              <a:gd name="T6" fmla="*/ 2147483647 w 1332"/>
              <a:gd name="T7" fmla="*/ 2147483647 h 430"/>
              <a:gd name="T8" fmla="*/ 2147483647 w 1332"/>
              <a:gd name="T9" fmla="*/ 2147483647 h 430"/>
              <a:gd name="T10" fmla="*/ 2147483647 w 1332"/>
              <a:gd name="T11" fmla="*/ 2147483647 h 430"/>
              <a:gd name="T12" fmla="*/ 2147483647 w 1332"/>
              <a:gd name="T13" fmla="*/ 2147483647 h 430"/>
              <a:gd name="T14" fmla="*/ 2147483647 w 1332"/>
              <a:gd name="T15" fmla="*/ 2147483647 h 430"/>
              <a:gd name="T16" fmla="*/ 2147483647 w 1332"/>
              <a:gd name="T17" fmla="*/ 2147483647 h 430"/>
              <a:gd name="T18" fmla="*/ 2147483647 w 1332"/>
              <a:gd name="T19" fmla="*/ 2147483647 h 430"/>
              <a:gd name="T20" fmla="*/ 2147483647 w 1332"/>
              <a:gd name="T21" fmla="*/ 2147483647 h 430"/>
              <a:gd name="T22" fmla="*/ 2147483647 w 1332"/>
              <a:gd name="T23" fmla="*/ 2147483647 h 4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2"/>
              <a:gd name="T37" fmla="*/ 0 h 430"/>
              <a:gd name="T38" fmla="*/ 1332 w 1332"/>
              <a:gd name="T39" fmla="*/ 430 h 43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2" h="430">
                <a:moveTo>
                  <a:pt x="679" y="404"/>
                </a:moveTo>
                <a:cubicBezTo>
                  <a:pt x="843" y="418"/>
                  <a:pt x="966" y="417"/>
                  <a:pt x="1143" y="412"/>
                </a:cubicBezTo>
                <a:cubicBezTo>
                  <a:pt x="1219" y="401"/>
                  <a:pt x="1256" y="386"/>
                  <a:pt x="1303" y="324"/>
                </a:cubicBezTo>
                <a:cubicBezTo>
                  <a:pt x="1332" y="238"/>
                  <a:pt x="1301" y="237"/>
                  <a:pt x="1247" y="172"/>
                </a:cubicBezTo>
                <a:cubicBezTo>
                  <a:pt x="1175" y="85"/>
                  <a:pt x="951" y="77"/>
                  <a:pt x="839" y="68"/>
                </a:cubicBezTo>
                <a:cubicBezTo>
                  <a:pt x="796" y="65"/>
                  <a:pt x="754" y="62"/>
                  <a:pt x="711" y="60"/>
                </a:cubicBezTo>
                <a:cubicBezTo>
                  <a:pt x="658" y="57"/>
                  <a:pt x="604" y="55"/>
                  <a:pt x="551" y="52"/>
                </a:cubicBezTo>
                <a:cubicBezTo>
                  <a:pt x="287" y="57"/>
                  <a:pt x="198" y="0"/>
                  <a:pt x="31" y="84"/>
                </a:cubicBezTo>
                <a:cubicBezTo>
                  <a:pt x="0" y="131"/>
                  <a:pt x="7" y="140"/>
                  <a:pt x="15" y="204"/>
                </a:cubicBezTo>
                <a:cubicBezTo>
                  <a:pt x="25" y="285"/>
                  <a:pt x="34" y="360"/>
                  <a:pt x="111" y="404"/>
                </a:cubicBezTo>
                <a:cubicBezTo>
                  <a:pt x="118" y="408"/>
                  <a:pt x="155" y="427"/>
                  <a:pt x="167" y="428"/>
                </a:cubicBezTo>
                <a:cubicBezTo>
                  <a:pt x="215" y="430"/>
                  <a:pt x="263" y="428"/>
                  <a:pt x="311" y="428"/>
                </a:cubicBezTo>
              </a:path>
            </a:pathLst>
          </a:custGeom>
          <a:noFill/>
          <a:ln w="57150" cap="flat" cmpd="sng">
            <a:solidFill>
              <a:srgbClr val="0000FF"/>
            </a:solidFill>
            <a:prstDash val="solid"/>
            <a:round/>
            <a:headEnd type="none" w="sm" len="sm"/>
            <a:tailEnd type="triangle" w="med" len="med"/>
          </a:ln>
        </p:spPr>
        <p:txBody>
          <a:bodyPr wrap="none" anchor="ctr"/>
          <a:lstStyle/>
          <a:p>
            <a:endParaRPr lang="zh-TW" altLang="en-US"/>
          </a:p>
        </p:txBody>
      </p:sp>
      <p:cxnSp>
        <p:nvCxnSpPr>
          <p:cNvPr id="155" name="直線單箭頭接點 154"/>
          <p:cNvCxnSpPr/>
          <p:nvPr/>
        </p:nvCxnSpPr>
        <p:spPr bwMode="auto">
          <a:xfrm flipV="1">
            <a:off x="1343025" y="1752600"/>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0" name="直線單箭頭接點 159"/>
          <p:cNvCxnSpPr/>
          <p:nvPr/>
        </p:nvCxnSpPr>
        <p:spPr bwMode="auto">
          <a:xfrm flipV="1">
            <a:off x="1348783" y="2051642"/>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1" name="直線單箭頭接點 160"/>
          <p:cNvCxnSpPr/>
          <p:nvPr/>
        </p:nvCxnSpPr>
        <p:spPr bwMode="auto">
          <a:xfrm flipV="1">
            <a:off x="1337289" y="2393814"/>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2" name="直線單箭頭接點 161"/>
          <p:cNvCxnSpPr/>
          <p:nvPr/>
        </p:nvCxnSpPr>
        <p:spPr bwMode="auto">
          <a:xfrm flipV="1">
            <a:off x="2153891" y="2744612"/>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3" name="直線單箭頭接點 162"/>
          <p:cNvCxnSpPr/>
          <p:nvPr/>
        </p:nvCxnSpPr>
        <p:spPr bwMode="auto">
          <a:xfrm flipV="1">
            <a:off x="1331553" y="3069532"/>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4" name="直線單箭頭接點 163"/>
          <p:cNvCxnSpPr/>
          <p:nvPr/>
        </p:nvCxnSpPr>
        <p:spPr bwMode="auto">
          <a:xfrm flipV="1">
            <a:off x="2260293" y="3403078"/>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5" name="直線單箭頭接點 164"/>
          <p:cNvCxnSpPr/>
          <p:nvPr/>
        </p:nvCxnSpPr>
        <p:spPr bwMode="auto">
          <a:xfrm flipV="1">
            <a:off x="1348783" y="1749732"/>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6" name="直線單箭頭接點 165"/>
          <p:cNvCxnSpPr/>
          <p:nvPr/>
        </p:nvCxnSpPr>
        <p:spPr bwMode="auto">
          <a:xfrm flipV="1">
            <a:off x="1354541" y="2048774"/>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7" name="直線單箭頭接點 166"/>
          <p:cNvCxnSpPr/>
          <p:nvPr/>
        </p:nvCxnSpPr>
        <p:spPr bwMode="auto">
          <a:xfrm flipV="1">
            <a:off x="1343047" y="2390946"/>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8" name="直線單箭頭接點 167"/>
          <p:cNvCxnSpPr/>
          <p:nvPr/>
        </p:nvCxnSpPr>
        <p:spPr bwMode="auto">
          <a:xfrm flipV="1">
            <a:off x="2159649" y="2741744"/>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9" name="直線單箭頭接點 168"/>
          <p:cNvCxnSpPr/>
          <p:nvPr/>
        </p:nvCxnSpPr>
        <p:spPr bwMode="auto">
          <a:xfrm flipV="1">
            <a:off x="1354541" y="1746864"/>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0" name="直線單箭頭接點 169"/>
          <p:cNvCxnSpPr/>
          <p:nvPr/>
        </p:nvCxnSpPr>
        <p:spPr bwMode="auto">
          <a:xfrm flipV="1">
            <a:off x="1360299" y="2045906"/>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1" name="直線單箭頭接點 170"/>
          <p:cNvCxnSpPr/>
          <p:nvPr/>
        </p:nvCxnSpPr>
        <p:spPr bwMode="auto">
          <a:xfrm flipV="1">
            <a:off x="1348805" y="2388078"/>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2" name="直線單箭頭接點 171"/>
          <p:cNvCxnSpPr/>
          <p:nvPr/>
        </p:nvCxnSpPr>
        <p:spPr bwMode="auto">
          <a:xfrm flipV="1">
            <a:off x="2165407" y="2738876"/>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3" name="直線單箭頭接點 172"/>
          <p:cNvCxnSpPr/>
          <p:nvPr/>
        </p:nvCxnSpPr>
        <p:spPr bwMode="auto">
          <a:xfrm flipV="1">
            <a:off x="2274677" y="3400210"/>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4" name="直線單箭頭接點 173"/>
          <p:cNvCxnSpPr/>
          <p:nvPr/>
        </p:nvCxnSpPr>
        <p:spPr bwMode="auto">
          <a:xfrm flipV="1">
            <a:off x="1331529" y="3716519"/>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5" name="直線單箭頭接點 174"/>
          <p:cNvCxnSpPr/>
          <p:nvPr/>
        </p:nvCxnSpPr>
        <p:spPr bwMode="auto">
          <a:xfrm flipV="1">
            <a:off x="1337241" y="4041454"/>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6" name="直線單箭頭接點 175"/>
          <p:cNvCxnSpPr/>
          <p:nvPr/>
        </p:nvCxnSpPr>
        <p:spPr bwMode="auto">
          <a:xfrm flipV="1">
            <a:off x="1325701" y="4711429"/>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7" name="直線單箭頭接點 176"/>
          <p:cNvCxnSpPr/>
          <p:nvPr/>
        </p:nvCxnSpPr>
        <p:spPr bwMode="auto">
          <a:xfrm flipV="1">
            <a:off x="2237143" y="5709192"/>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9" name="直線單箭頭接點 178"/>
          <p:cNvCxnSpPr/>
          <p:nvPr/>
        </p:nvCxnSpPr>
        <p:spPr bwMode="auto">
          <a:xfrm flipV="1">
            <a:off x="4442604" y="1958196"/>
            <a:ext cx="3165894" cy="3597215"/>
          </a:xfrm>
          <a:prstGeom prst="straightConnector1">
            <a:avLst/>
          </a:prstGeom>
          <a:solidFill>
            <a:schemeClr val="accent1"/>
          </a:solidFill>
          <a:ln w="28575" cap="flat" cmpd="sng" algn="ctr">
            <a:solidFill>
              <a:srgbClr val="FF0000"/>
            </a:solidFill>
            <a:prstDash val="sysDash"/>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box(in)">
                                      <p:cBhvr>
                                        <p:cTn id="7" dur="500"/>
                                        <p:tgtEl>
                                          <p:spTgt spid="155"/>
                                        </p:tgtEl>
                                      </p:cBhvr>
                                    </p:animEffect>
                                  </p:childTnLst>
                                  <p:subTnLst>
                                    <p:set>
                                      <p:cBhvr override="childStyle">
                                        <p:cTn dur="1" fill="hold" display="0" masterRel="nextClick" afterEffect="1"/>
                                        <p:tgtEl>
                                          <p:spTgt spid="15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box(in)">
                                      <p:cBhvr>
                                        <p:cTn id="12" dur="500"/>
                                        <p:tgtEl>
                                          <p:spTgt spid="160"/>
                                        </p:tgtEl>
                                      </p:cBhvr>
                                    </p:animEffect>
                                  </p:childTnLst>
                                  <p:subTnLst>
                                    <p:set>
                                      <p:cBhvr override="childStyle">
                                        <p:cTn dur="1" fill="hold" display="0" masterRel="nextClick" afterEffect="1"/>
                                        <p:tgtEl>
                                          <p:spTgt spid="16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box(in)">
                                      <p:cBhvr>
                                        <p:cTn id="17" dur="500"/>
                                        <p:tgtEl>
                                          <p:spTgt spid="161"/>
                                        </p:tgtEl>
                                      </p:cBhvr>
                                    </p:animEffect>
                                  </p:childTnLst>
                                  <p:subTnLst>
                                    <p:set>
                                      <p:cBhvr override="childStyle">
                                        <p:cTn dur="1" fill="hold" display="0" masterRel="nextClick" afterEffect="1"/>
                                        <p:tgtEl>
                                          <p:spTgt spid="161"/>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2"/>
                                        </p:tgtEl>
                                        <p:attrNameLst>
                                          <p:attrName>style.visibility</p:attrName>
                                        </p:attrNameLst>
                                      </p:cBhvr>
                                      <p:to>
                                        <p:strVal val="visible"/>
                                      </p:to>
                                    </p:set>
                                    <p:animEffect transition="in" filter="box(in)">
                                      <p:cBhvr>
                                        <p:cTn id="22" dur="500"/>
                                        <p:tgtEl>
                                          <p:spTgt spid="162"/>
                                        </p:tgtEl>
                                      </p:cBhvr>
                                    </p:animEffect>
                                  </p:childTnLst>
                                  <p:subTnLst>
                                    <p:set>
                                      <p:cBhvr override="childStyle">
                                        <p:cTn dur="1" fill="hold" display="0" masterRel="nextClick" afterEffect="1"/>
                                        <p:tgtEl>
                                          <p:spTgt spid="16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63"/>
                                        </p:tgtEl>
                                        <p:attrNameLst>
                                          <p:attrName>style.visibility</p:attrName>
                                        </p:attrNameLst>
                                      </p:cBhvr>
                                      <p:to>
                                        <p:strVal val="visible"/>
                                      </p:to>
                                    </p:set>
                                    <p:animEffect transition="in" filter="box(in)">
                                      <p:cBhvr>
                                        <p:cTn id="27" dur="500"/>
                                        <p:tgtEl>
                                          <p:spTgt spid="163"/>
                                        </p:tgtEl>
                                      </p:cBhvr>
                                    </p:animEffect>
                                  </p:childTnLst>
                                  <p:subTnLst>
                                    <p:set>
                                      <p:cBhvr override="childStyle">
                                        <p:cTn dur="1" fill="hold" display="0" masterRel="nextClick" afterEffect="1"/>
                                        <p:tgtEl>
                                          <p:spTgt spid="163"/>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64"/>
                                        </p:tgtEl>
                                        <p:attrNameLst>
                                          <p:attrName>style.visibility</p:attrName>
                                        </p:attrNameLst>
                                      </p:cBhvr>
                                      <p:to>
                                        <p:strVal val="visible"/>
                                      </p:to>
                                    </p:set>
                                    <p:animEffect transition="in" filter="box(in)">
                                      <p:cBhvr>
                                        <p:cTn id="32" dur="500"/>
                                        <p:tgtEl>
                                          <p:spTgt spid="164"/>
                                        </p:tgtEl>
                                      </p:cBhvr>
                                    </p:animEffect>
                                  </p:childTnLst>
                                  <p:subTnLst>
                                    <p:set>
                                      <p:cBhvr override="childStyle">
                                        <p:cTn dur="1" fill="hold" display="0" masterRel="nextClick" afterEffect="1"/>
                                        <p:tgtEl>
                                          <p:spTgt spid="164"/>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6" presetClass="entr" presetSubtype="32" fill="hold" nodeType="click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circle(out)">
                                      <p:cBhvr>
                                        <p:cTn id="37" dur="2000"/>
                                        <p:tgtEl>
                                          <p:spTgt spid="10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65"/>
                                        </p:tgtEl>
                                        <p:attrNameLst>
                                          <p:attrName>style.visibility</p:attrName>
                                        </p:attrNameLst>
                                      </p:cBhvr>
                                      <p:to>
                                        <p:strVal val="visible"/>
                                      </p:to>
                                    </p:set>
                                    <p:animEffect transition="in" filter="box(in)">
                                      <p:cBhvr>
                                        <p:cTn id="42" dur="500"/>
                                        <p:tgtEl>
                                          <p:spTgt spid="165"/>
                                        </p:tgtEl>
                                      </p:cBhvr>
                                    </p:animEffect>
                                  </p:childTnLst>
                                  <p:subTnLst>
                                    <p:set>
                                      <p:cBhvr override="childStyle">
                                        <p:cTn dur="1" fill="hold" display="0" masterRel="nextClick" afterEffect="1"/>
                                        <p:tgtEl>
                                          <p:spTgt spid="16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66"/>
                                        </p:tgtEl>
                                        <p:attrNameLst>
                                          <p:attrName>style.visibility</p:attrName>
                                        </p:attrNameLst>
                                      </p:cBhvr>
                                      <p:to>
                                        <p:strVal val="visible"/>
                                      </p:to>
                                    </p:set>
                                    <p:animEffect transition="in" filter="box(in)">
                                      <p:cBhvr>
                                        <p:cTn id="47" dur="500"/>
                                        <p:tgtEl>
                                          <p:spTgt spid="166"/>
                                        </p:tgtEl>
                                      </p:cBhvr>
                                    </p:animEffect>
                                  </p:childTnLst>
                                  <p:subTnLst>
                                    <p:set>
                                      <p:cBhvr override="childStyle">
                                        <p:cTn dur="1" fill="hold" display="0" masterRel="nextClick" afterEffect="1"/>
                                        <p:tgtEl>
                                          <p:spTgt spid="166"/>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67"/>
                                        </p:tgtEl>
                                        <p:attrNameLst>
                                          <p:attrName>style.visibility</p:attrName>
                                        </p:attrNameLst>
                                      </p:cBhvr>
                                      <p:to>
                                        <p:strVal val="visible"/>
                                      </p:to>
                                    </p:set>
                                    <p:animEffect transition="in" filter="box(in)">
                                      <p:cBhvr>
                                        <p:cTn id="52" dur="500"/>
                                        <p:tgtEl>
                                          <p:spTgt spid="167"/>
                                        </p:tgtEl>
                                      </p:cBhvr>
                                    </p:animEffect>
                                  </p:childTnLst>
                                  <p:subTnLst>
                                    <p:set>
                                      <p:cBhvr override="childStyle">
                                        <p:cTn dur="1" fill="hold" display="0" masterRel="nextClick" afterEffect="1"/>
                                        <p:tgtEl>
                                          <p:spTgt spid="167"/>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68"/>
                                        </p:tgtEl>
                                        <p:attrNameLst>
                                          <p:attrName>style.visibility</p:attrName>
                                        </p:attrNameLst>
                                      </p:cBhvr>
                                      <p:to>
                                        <p:strVal val="visible"/>
                                      </p:to>
                                    </p:set>
                                    <p:animEffect transition="in" filter="box(in)">
                                      <p:cBhvr>
                                        <p:cTn id="57" dur="500"/>
                                        <p:tgtEl>
                                          <p:spTgt spid="168"/>
                                        </p:tgtEl>
                                      </p:cBhvr>
                                    </p:animEffect>
                                  </p:childTnLst>
                                  <p:subTnLst>
                                    <p:set>
                                      <p:cBhvr override="childStyle">
                                        <p:cTn dur="1" fill="hold" display="0" masterRel="nextClick" afterEffect="1"/>
                                        <p:tgtEl>
                                          <p:spTgt spid="168"/>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6" presetClass="entr" presetSubtype="32" fill="hold" nodeType="clickEffect">
                                  <p:stCondLst>
                                    <p:cond delay="0"/>
                                  </p:stCondLst>
                                  <p:childTnLst>
                                    <p:set>
                                      <p:cBhvr>
                                        <p:cTn id="61" dur="1" fill="hold">
                                          <p:stCondLst>
                                            <p:cond delay="0"/>
                                          </p:stCondLst>
                                        </p:cTn>
                                        <p:tgtEl>
                                          <p:spTgt spid="118"/>
                                        </p:tgtEl>
                                        <p:attrNameLst>
                                          <p:attrName>style.visibility</p:attrName>
                                        </p:attrNameLst>
                                      </p:cBhvr>
                                      <p:to>
                                        <p:strVal val="visible"/>
                                      </p:to>
                                    </p:set>
                                    <p:animEffect transition="in" filter="circle(out)">
                                      <p:cBhvr>
                                        <p:cTn id="62" dur="2000"/>
                                        <p:tgtEl>
                                          <p:spTgt spid="118"/>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69"/>
                                        </p:tgtEl>
                                        <p:attrNameLst>
                                          <p:attrName>style.visibility</p:attrName>
                                        </p:attrNameLst>
                                      </p:cBhvr>
                                      <p:to>
                                        <p:strVal val="visible"/>
                                      </p:to>
                                    </p:set>
                                    <p:animEffect transition="in" filter="box(in)">
                                      <p:cBhvr>
                                        <p:cTn id="67" dur="500"/>
                                        <p:tgtEl>
                                          <p:spTgt spid="169"/>
                                        </p:tgtEl>
                                      </p:cBhvr>
                                    </p:animEffect>
                                  </p:childTnLst>
                                  <p:subTnLst>
                                    <p:set>
                                      <p:cBhvr override="childStyle">
                                        <p:cTn dur="1" fill="hold" display="0" masterRel="nextClick" afterEffect="1"/>
                                        <p:tgtEl>
                                          <p:spTgt spid="169"/>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70"/>
                                        </p:tgtEl>
                                        <p:attrNameLst>
                                          <p:attrName>style.visibility</p:attrName>
                                        </p:attrNameLst>
                                      </p:cBhvr>
                                      <p:to>
                                        <p:strVal val="visible"/>
                                      </p:to>
                                    </p:set>
                                    <p:animEffect transition="in" filter="box(in)">
                                      <p:cBhvr>
                                        <p:cTn id="72" dur="500"/>
                                        <p:tgtEl>
                                          <p:spTgt spid="170"/>
                                        </p:tgtEl>
                                      </p:cBhvr>
                                    </p:animEffect>
                                  </p:childTnLst>
                                  <p:subTnLst>
                                    <p:set>
                                      <p:cBhvr override="childStyle">
                                        <p:cTn dur="1" fill="hold" display="0" masterRel="nextClick" afterEffect="1"/>
                                        <p:tgtEl>
                                          <p:spTgt spid="170"/>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171"/>
                                        </p:tgtEl>
                                        <p:attrNameLst>
                                          <p:attrName>style.visibility</p:attrName>
                                        </p:attrNameLst>
                                      </p:cBhvr>
                                      <p:to>
                                        <p:strVal val="visible"/>
                                      </p:to>
                                    </p:set>
                                    <p:animEffect transition="in" filter="box(in)">
                                      <p:cBhvr>
                                        <p:cTn id="77" dur="500"/>
                                        <p:tgtEl>
                                          <p:spTgt spid="171"/>
                                        </p:tgtEl>
                                      </p:cBhvr>
                                    </p:animEffect>
                                  </p:childTnLst>
                                  <p:subTnLst>
                                    <p:set>
                                      <p:cBhvr override="childStyle">
                                        <p:cTn dur="1" fill="hold" display="0" masterRel="nextClick" afterEffect="1"/>
                                        <p:tgtEl>
                                          <p:spTgt spid="171"/>
                                        </p:tgtEl>
                                        <p:attrNameLst>
                                          <p:attrName>style.visibility</p:attrName>
                                        </p:attrNameLst>
                                      </p:cBhvr>
                                      <p:to>
                                        <p:strVal val="hidden"/>
                                      </p:to>
                                    </p:set>
                                  </p:sub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172"/>
                                        </p:tgtEl>
                                        <p:attrNameLst>
                                          <p:attrName>style.visibility</p:attrName>
                                        </p:attrNameLst>
                                      </p:cBhvr>
                                      <p:to>
                                        <p:strVal val="visible"/>
                                      </p:to>
                                    </p:set>
                                    <p:animEffect transition="in" filter="box(in)">
                                      <p:cBhvr>
                                        <p:cTn id="82" dur="500"/>
                                        <p:tgtEl>
                                          <p:spTgt spid="172"/>
                                        </p:tgtEl>
                                      </p:cBhvr>
                                    </p:animEffect>
                                  </p:childTnLst>
                                  <p:subTnLst>
                                    <p:set>
                                      <p:cBhvr override="childStyle">
                                        <p:cTn dur="1" fill="hold" display="0" masterRel="nextClick" afterEffect="1"/>
                                        <p:tgtEl>
                                          <p:spTgt spid="172"/>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6" presetClass="entr" presetSubtype="32" fill="hold" nodeType="clickEffect">
                                  <p:stCondLst>
                                    <p:cond delay="0"/>
                                  </p:stCondLst>
                                  <p:childTnLst>
                                    <p:set>
                                      <p:cBhvr>
                                        <p:cTn id="86" dur="1" fill="hold">
                                          <p:stCondLst>
                                            <p:cond delay="0"/>
                                          </p:stCondLst>
                                        </p:cTn>
                                        <p:tgtEl>
                                          <p:spTgt spid="136"/>
                                        </p:tgtEl>
                                        <p:attrNameLst>
                                          <p:attrName>style.visibility</p:attrName>
                                        </p:attrNameLst>
                                      </p:cBhvr>
                                      <p:to>
                                        <p:strVal val="visible"/>
                                      </p:to>
                                    </p:set>
                                    <p:animEffect transition="in" filter="circle(out)">
                                      <p:cBhvr>
                                        <p:cTn id="87" dur="2000"/>
                                        <p:tgtEl>
                                          <p:spTgt spid="136"/>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27660"/>
                                        </p:tgtEl>
                                        <p:attrNameLst>
                                          <p:attrName>style.visibility</p:attrName>
                                        </p:attrNameLst>
                                      </p:cBhvr>
                                      <p:to>
                                        <p:strVal val="visible"/>
                                      </p:to>
                                    </p:set>
                                    <p:animEffect transition="in" filter="box(in)">
                                      <p:cBhvr>
                                        <p:cTn id="92" dur="500"/>
                                        <p:tgtEl>
                                          <p:spTgt spid="27660"/>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nodeType="clickEffect">
                                  <p:stCondLst>
                                    <p:cond delay="0"/>
                                  </p:stCondLst>
                                  <p:childTnLst>
                                    <p:set>
                                      <p:cBhvr>
                                        <p:cTn id="96" dur="1" fill="hold">
                                          <p:stCondLst>
                                            <p:cond delay="0"/>
                                          </p:stCondLst>
                                        </p:cTn>
                                        <p:tgtEl>
                                          <p:spTgt spid="173"/>
                                        </p:tgtEl>
                                        <p:attrNameLst>
                                          <p:attrName>style.visibility</p:attrName>
                                        </p:attrNameLst>
                                      </p:cBhvr>
                                      <p:to>
                                        <p:strVal val="visible"/>
                                      </p:to>
                                    </p:set>
                                    <p:animEffect transition="in" filter="box(in)">
                                      <p:cBhvr>
                                        <p:cTn id="97" dur="500"/>
                                        <p:tgtEl>
                                          <p:spTgt spid="173"/>
                                        </p:tgtEl>
                                      </p:cBhvr>
                                    </p:animEffect>
                                  </p:childTnLst>
                                  <p:subTnLst>
                                    <p:set>
                                      <p:cBhvr override="childStyle">
                                        <p:cTn dur="1" fill="hold" display="0" masterRel="nextClick" afterEffect="1"/>
                                        <p:tgtEl>
                                          <p:spTgt spid="173"/>
                                        </p:tgtEl>
                                        <p:attrNameLst>
                                          <p:attrName>style.visibility</p:attrName>
                                        </p:attrNameLst>
                                      </p:cBhvr>
                                      <p:to>
                                        <p:strVal val="hidden"/>
                                      </p:to>
                                    </p:set>
                                  </p:subTnLst>
                                </p:cTn>
                              </p:par>
                            </p:childTnLst>
                          </p:cTn>
                        </p:par>
                      </p:childTnLst>
                    </p:cTn>
                  </p:par>
                  <p:par>
                    <p:cTn id="98" fill="hold">
                      <p:stCondLst>
                        <p:cond delay="indefinite"/>
                      </p:stCondLst>
                      <p:childTnLst>
                        <p:par>
                          <p:cTn id="99" fill="hold">
                            <p:stCondLst>
                              <p:cond delay="0"/>
                            </p:stCondLst>
                            <p:childTnLst>
                              <p:par>
                                <p:cTn id="100" presetID="4" presetClass="entr" presetSubtype="16" fill="hold" nodeType="clickEffect">
                                  <p:stCondLst>
                                    <p:cond delay="0"/>
                                  </p:stCondLst>
                                  <p:childTnLst>
                                    <p:set>
                                      <p:cBhvr>
                                        <p:cTn id="101" dur="1" fill="hold">
                                          <p:stCondLst>
                                            <p:cond delay="0"/>
                                          </p:stCondLst>
                                        </p:cTn>
                                        <p:tgtEl>
                                          <p:spTgt spid="174"/>
                                        </p:tgtEl>
                                        <p:attrNameLst>
                                          <p:attrName>style.visibility</p:attrName>
                                        </p:attrNameLst>
                                      </p:cBhvr>
                                      <p:to>
                                        <p:strVal val="visible"/>
                                      </p:to>
                                    </p:set>
                                    <p:animEffect transition="in" filter="box(in)">
                                      <p:cBhvr>
                                        <p:cTn id="102" dur="500"/>
                                        <p:tgtEl>
                                          <p:spTgt spid="174"/>
                                        </p:tgtEl>
                                      </p:cBhvr>
                                    </p:animEffect>
                                  </p:childTnLst>
                                  <p:subTnLst>
                                    <p:set>
                                      <p:cBhvr override="childStyle">
                                        <p:cTn dur="1" fill="hold" display="0" masterRel="nextClick" afterEffect="1"/>
                                        <p:tgtEl>
                                          <p:spTgt spid="174"/>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nodeType="clickEffect">
                                  <p:stCondLst>
                                    <p:cond delay="0"/>
                                  </p:stCondLst>
                                  <p:childTnLst>
                                    <p:set>
                                      <p:cBhvr>
                                        <p:cTn id="106" dur="1" fill="hold">
                                          <p:stCondLst>
                                            <p:cond delay="0"/>
                                          </p:stCondLst>
                                        </p:cTn>
                                        <p:tgtEl>
                                          <p:spTgt spid="175"/>
                                        </p:tgtEl>
                                        <p:attrNameLst>
                                          <p:attrName>style.visibility</p:attrName>
                                        </p:attrNameLst>
                                      </p:cBhvr>
                                      <p:to>
                                        <p:strVal val="visible"/>
                                      </p:to>
                                    </p:set>
                                    <p:animEffect transition="in" filter="box(in)">
                                      <p:cBhvr>
                                        <p:cTn id="107" dur="500"/>
                                        <p:tgtEl>
                                          <p:spTgt spid="175"/>
                                        </p:tgtEl>
                                      </p:cBhvr>
                                    </p:animEffect>
                                  </p:childTnLst>
                                  <p:subTnLst>
                                    <p:set>
                                      <p:cBhvr override="childStyle">
                                        <p:cTn dur="1" fill="hold" display="0" masterRel="nextClick" afterEffect="1"/>
                                        <p:tgtEl>
                                          <p:spTgt spid="175"/>
                                        </p:tgtEl>
                                        <p:attrNameLst>
                                          <p:attrName>style.visibility</p:attrName>
                                        </p:attrNameLst>
                                      </p:cBhvr>
                                      <p:to>
                                        <p:strVal val="hidden"/>
                                      </p:to>
                                    </p:set>
                                  </p:subTnLst>
                                </p:cTn>
                              </p:par>
                            </p:childTnLst>
                          </p:cTn>
                        </p:par>
                      </p:childTnLst>
                    </p:cTn>
                  </p:par>
                  <p:par>
                    <p:cTn id="108" fill="hold">
                      <p:stCondLst>
                        <p:cond delay="indefinite"/>
                      </p:stCondLst>
                      <p:childTnLst>
                        <p:par>
                          <p:cTn id="109" fill="hold">
                            <p:stCondLst>
                              <p:cond delay="0"/>
                            </p:stCondLst>
                            <p:childTnLst>
                              <p:par>
                                <p:cTn id="110" presetID="4" presetClass="entr" presetSubtype="16" fill="hold" nodeType="clickEffect">
                                  <p:stCondLst>
                                    <p:cond delay="0"/>
                                  </p:stCondLst>
                                  <p:childTnLst>
                                    <p:set>
                                      <p:cBhvr>
                                        <p:cTn id="111" dur="1" fill="hold">
                                          <p:stCondLst>
                                            <p:cond delay="0"/>
                                          </p:stCondLst>
                                        </p:cTn>
                                        <p:tgtEl>
                                          <p:spTgt spid="176"/>
                                        </p:tgtEl>
                                        <p:attrNameLst>
                                          <p:attrName>style.visibility</p:attrName>
                                        </p:attrNameLst>
                                      </p:cBhvr>
                                      <p:to>
                                        <p:strVal val="visible"/>
                                      </p:to>
                                    </p:set>
                                    <p:animEffect transition="in" filter="box(in)">
                                      <p:cBhvr>
                                        <p:cTn id="112" dur="500"/>
                                        <p:tgtEl>
                                          <p:spTgt spid="176"/>
                                        </p:tgtEl>
                                      </p:cBhvr>
                                    </p:animEffect>
                                  </p:childTnLst>
                                  <p:subTnLst>
                                    <p:set>
                                      <p:cBhvr override="childStyle">
                                        <p:cTn dur="1" fill="hold" display="0" masterRel="nextClick" afterEffect="1"/>
                                        <p:tgtEl>
                                          <p:spTgt spid="176"/>
                                        </p:tgtEl>
                                        <p:attrNameLst>
                                          <p:attrName>style.visibility</p:attrName>
                                        </p:attrNameLst>
                                      </p:cBhvr>
                                      <p:to>
                                        <p:strVal val="hidden"/>
                                      </p:to>
                                    </p:set>
                                  </p:sub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nodeType="clickEffect">
                                  <p:stCondLst>
                                    <p:cond delay="0"/>
                                  </p:stCondLst>
                                  <p:childTnLst>
                                    <p:set>
                                      <p:cBhvr>
                                        <p:cTn id="116" dur="1" fill="hold">
                                          <p:stCondLst>
                                            <p:cond delay="0"/>
                                          </p:stCondLst>
                                        </p:cTn>
                                        <p:tgtEl>
                                          <p:spTgt spid="177"/>
                                        </p:tgtEl>
                                        <p:attrNameLst>
                                          <p:attrName>style.visibility</p:attrName>
                                        </p:attrNameLst>
                                      </p:cBhvr>
                                      <p:to>
                                        <p:strVal val="visible"/>
                                      </p:to>
                                    </p:set>
                                    <p:animEffect transition="in" filter="box(in)">
                                      <p:cBhvr>
                                        <p:cTn id="117" dur="500"/>
                                        <p:tgtEl>
                                          <p:spTgt spid="177"/>
                                        </p:tgtEl>
                                      </p:cBhvr>
                                    </p:animEffect>
                                  </p:childTnLst>
                                  <p:subTnLst>
                                    <p:set>
                                      <p:cBhvr override="childStyle">
                                        <p:cTn dur="1" fill="hold" display="0" masterRel="nextClick" afterEffect="1"/>
                                        <p:tgtEl>
                                          <p:spTgt spid="177"/>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nodeType="clickEffect">
                                  <p:stCondLst>
                                    <p:cond delay="0"/>
                                  </p:stCondLst>
                                  <p:childTnLst>
                                    <p:set>
                                      <p:cBhvr>
                                        <p:cTn id="121" dur="1" fill="hold">
                                          <p:stCondLst>
                                            <p:cond delay="0"/>
                                          </p:stCondLst>
                                        </p:cTn>
                                        <p:tgtEl>
                                          <p:spTgt spid="179"/>
                                        </p:tgtEl>
                                        <p:attrNameLst>
                                          <p:attrName>style.visibility</p:attrName>
                                        </p:attrNameLst>
                                      </p:cBhvr>
                                      <p:to>
                                        <p:strVal val="visible"/>
                                      </p:to>
                                    </p:set>
                                    <p:animEffect transition="in" filter="box(in)">
                                      <p:cBhvr>
                                        <p:cTn id="122"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60425" y="277813"/>
            <a:ext cx="8229600" cy="576262"/>
          </a:xfrm>
        </p:spPr>
        <p:txBody>
          <a:bodyPr/>
          <a:lstStyle/>
          <a:p>
            <a:pPr eaLnBrk="1" hangingPunct="1"/>
            <a:r>
              <a:rPr lang="en-US" altLang="zh-TW">
                <a:ea typeface="ＭＳ Ｐゴシック" pitchFamily="34" charset="-128"/>
              </a:rPr>
              <a:t>Prove this algorithm is correct</a:t>
            </a:r>
          </a:p>
        </p:txBody>
      </p:sp>
      <p:sp>
        <p:nvSpPr>
          <p:cNvPr id="28675" name="Rectangle 3"/>
          <p:cNvSpPr>
            <a:spLocks noGrp="1" noChangeArrowheads="1"/>
          </p:cNvSpPr>
          <p:nvPr>
            <p:ph type="body" idx="1"/>
          </p:nvPr>
        </p:nvSpPr>
        <p:spPr>
          <a:xfrm>
            <a:off x="636588" y="1230313"/>
            <a:ext cx="8069262" cy="4530725"/>
          </a:xfrm>
        </p:spPr>
        <p:txBody>
          <a:bodyPr/>
          <a:lstStyle/>
          <a:p>
            <a:pPr marL="514350" indent="-514350">
              <a:buFont typeface="Monotype Sorts" pitchFamily="2" charset="2"/>
              <a:buNone/>
            </a:pPr>
            <a:r>
              <a:rPr lang="en-US" altLang="zh-TW" sz="2800" b="1" dirty="0">
                <a:ea typeface="ＭＳ Ｐゴシック" pitchFamily="34" charset="-128"/>
              </a:rPr>
              <a:t>1. </a:t>
            </a:r>
            <a:r>
              <a:rPr lang="en-US" altLang="zh-TW" sz="2800" b="1" dirty="0">
                <a:solidFill>
                  <a:srgbClr val="FF0000"/>
                </a:solidFill>
                <a:ea typeface="ＭＳ Ｐゴシック" pitchFamily="34" charset="-128"/>
              </a:rPr>
              <a:t>Mutual exclusion </a:t>
            </a:r>
            <a:r>
              <a:rPr lang="en-US" altLang="zh-TW" sz="2800" b="1" dirty="0">
                <a:ea typeface="ＭＳ Ｐゴシック" pitchFamily="34" charset="-128"/>
              </a:rPr>
              <a:t>is preserved</a:t>
            </a:r>
          </a:p>
          <a:p>
            <a:pPr marL="514350" indent="-514350">
              <a:buFont typeface="Monotype Sorts" pitchFamily="2" charset="2"/>
              <a:buNone/>
            </a:pPr>
            <a:r>
              <a:rPr lang="en-US" altLang="zh-TW" sz="2800" b="1" dirty="0">
                <a:ea typeface="ＭＳ Ｐゴシック" pitchFamily="34" charset="-128"/>
              </a:rPr>
              <a:t>2. The </a:t>
            </a:r>
            <a:r>
              <a:rPr lang="en-US" altLang="zh-TW" sz="2800" b="1" dirty="0">
                <a:solidFill>
                  <a:srgbClr val="FF0000"/>
                </a:solidFill>
                <a:ea typeface="ＭＳ Ｐゴシック" pitchFamily="34" charset="-128"/>
              </a:rPr>
              <a:t>progress </a:t>
            </a:r>
            <a:r>
              <a:rPr lang="en-US" altLang="zh-TW" sz="2800" b="1" dirty="0">
                <a:ea typeface="ＭＳ Ｐゴシック" pitchFamily="34" charset="-128"/>
              </a:rPr>
              <a:t>requirement is satisfied.</a:t>
            </a:r>
          </a:p>
          <a:p>
            <a:pPr marL="514350" indent="-514350">
              <a:buFont typeface="Monotype Sorts" pitchFamily="2" charset="2"/>
              <a:buNone/>
            </a:pPr>
            <a:r>
              <a:rPr lang="en-US" altLang="zh-TW" sz="2800" b="1" dirty="0">
                <a:ea typeface="ＭＳ Ｐゴシック" pitchFamily="34" charset="-128"/>
              </a:rPr>
              <a:t>3. The </a:t>
            </a:r>
            <a:r>
              <a:rPr lang="en-US" altLang="zh-TW" sz="2800" b="1" dirty="0">
                <a:solidFill>
                  <a:srgbClr val="FF0000"/>
                </a:solidFill>
                <a:ea typeface="ＭＳ Ｐゴシック" pitchFamily="34" charset="-128"/>
              </a:rPr>
              <a:t>bounded waiting </a:t>
            </a:r>
            <a:r>
              <a:rPr lang="en-US" altLang="zh-TW" sz="2800" b="1" dirty="0">
                <a:ea typeface="ＭＳ Ｐゴシック" pitchFamily="34" charset="-128"/>
              </a:rPr>
              <a:t>requirement is met</a:t>
            </a:r>
          </a:p>
          <a:p>
            <a:pPr marL="514350" indent="-514350">
              <a:buFont typeface="Monotype Sorts" pitchFamily="2" charset="2"/>
              <a:buNone/>
            </a:pPr>
            <a:endParaRPr lang="en-US" altLang="zh-TW" sz="2800" b="1"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ox(in)">
                                      <p:cBhvr>
                                        <p:cTn id="7" dur="10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ox(in)">
                                      <p:cBhvr>
                                        <p:cTn id="12" dur="10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box(in)">
                                      <p:cBhvr>
                                        <p:cTn id="17" dur="10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TW" sz="4000">
                <a:ea typeface="ＭＳ Ｐゴシック" pitchFamily="34" charset="-128"/>
              </a:rPr>
              <a:t>Semaphores</a:t>
            </a:r>
          </a:p>
        </p:txBody>
      </p:sp>
      <p:sp>
        <p:nvSpPr>
          <p:cNvPr id="29699" name="Rectangle 3"/>
          <p:cNvSpPr>
            <a:spLocks noGrp="1" noChangeArrowheads="1"/>
          </p:cNvSpPr>
          <p:nvPr>
            <p:ph type="body" idx="1"/>
          </p:nvPr>
        </p:nvSpPr>
        <p:spPr>
          <a:xfrm>
            <a:off x="671513" y="1031875"/>
            <a:ext cx="8224837" cy="5254625"/>
          </a:xfrm>
        </p:spPr>
        <p:txBody>
          <a:bodyPr/>
          <a:lstStyle/>
          <a:p>
            <a:pPr>
              <a:lnSpc>
                <a:spcPct val="90000"/>
              </a:lnSpc>
            </a:pPr>
            <a:r>
              <a:rPr lang="en-US" altLang="zh-TW" sz="2000" dirty="0">
                <a:ea typeface="ＭＳ Ｐゴシック" pitchFamily="34" charset="-128"/>
              </a:rPr>
              <a:t>The hardware-based solutions for the CS problem are complicated for application programmers to use.</a:t>
            </a:r>
            <a:r>
              <a:rPr lang="zh-TW" altLang="en-US" sz="2000" dirty="0">
                <a:ea typeface="ＭＳ Ｐゴシック" pitchFamily="34" charset="-128"/>
              </a:rPr>
              <a:t>就是前面的</a:t>
            </a:r>
            <a:r>
              <a:rPr lang="en-US" altLang="zh-TW" sz="2000" dirty="0" err="1">
                <a:ea typeface="ＭＳ Ｐゴシック" pitchFamily="34" charset="-128"/>
              </a:rPr>
              <a:t>TesASet</a:t>
            </a:r>
            <a:r>
              <a:rPr lang="en-US" altLang="zh-TW" sz="2000" dirty="0">
                <a:ea typeface="ＭＳ Ｐゴシック" pitchFamily="34" charset="-128"/>
              </a:rPr>
              <a:t>  Swap</a:t>
            </a:r>
            <a:r>
              <a:rPr lang="zh-TW" altLang="en-US" sz="2000" dirty="0">
                <a:ea typeface="ＭＳ Ｐゴシック" pitchFamily="34" charset="-128"/>
              </a:rPr>
              <a:t>寫法</a:t>
            </a:r>
            <a:endParaRPr lang="en-US" altLang="zh-TW" sz="2000" dirty="0">
              <a:ea typeface="ＭＳ Ｐゴシック" pitchFamily="34" charset="-128"/>
            </a:endParaRPr>
          </a:p>
          <a:p>
            <a:pPr>
              <a:lnSpc>
                <a:spcPct val="90000"/>
              </a:lnSpc>
            </a:pPr>
            <a:r>
              <a:rPr lang="en-US" altLang="zh-TW" sz="2000" dirty="0">
                <a:ea typeface="ＭＳ Ｐゴシック" pitchFamily="34" charset="-128"/>
              </a:rPr>
              <a:t>To overcome this difficulty, we use a synchronization tool called a </a:t>
            </a:r>
            <a:r>
              <a:rPr lang="en-US" altLang="zh-TW" sz="2000" b="1" dirty="0">
                <a:solidFill>
                  <a:srgbClr val="FF0000"/>
                </a:solidFill>
                <a:ea typeface="ＭＳ Ｐゴシック" pitchFamily="34" charset="-128"/>
              </a:rPr>
              <a:t>semaphore</a:t>
            </a:r>
            <a:r>
              <a:rPr lang="en-US" altLang="zh-TW" sz="2000" dirty="0">
                <a:ea typeface="ＭＳ Ｐゴシック" pitchFamily="34" charset="-128"/>
              </a:rPr>
              <a:t>.</a:t>
            </a:r>
          </a:p>
          <a:p>
            <a:pPr>
              <a:lnSpc>
                <a:spcPct val="90000"/>
              </a:lnSpc>
            </a:pPr>
            <a:r>
              <a:rPr lang="en-US" altLang="zh-TW" sz="2000" dirty="0">
                <a:solidFill>
                  <a:srgbClr val="FF0000"/>
                </a:solidFill>
                <a:ea typeface="ＭＳ Ｐゴシック" pitchFamily="34" charset="-128"/>
              </a:rPr>
              <a:t>Semaphore </a:t>
            </a:r>
            <a:r>
              <a:rPr lang="en-US" altLang="zh-TW" sz="2000" i="1" dirty="0">
                <a:solidFill>
                  <a:srgbClr val="FF0000"/>
                </a:solidFill>
                <a:ea typeface="ＭＳ Ｐゴシック" pitchFamily="34" charset="-128"/>
              </a:rPr>
              <a:t>S</a:t>
            </a:r>
            <a:r>
              <a:rPr lang="en-US" altLang="zh-TW" sz="2000" dirty="0">
                <a:solidFill>
                  <a:srgbClr val="FF0000"/>
                </a:solidFill>
                <a:ea typeface="ＭＳ Ｐゴシック" pitchFamily="34" charset="-128"/>
              </a:rPr>
              <a:t> – integer variable</a:t>
            </a:r>
          </a:p>
          <a:p>
            <a:pPr>
              <a:lnSpc>
                <a:spcPct val="90000"/>
              </a:lnSpc>
            </a:pPr>
            <a:r>
              <a:rPr lang="en-US" altLang="zh-TW" sz="2000" dirty="0">
                <a:ea typeface="ＭＳ Ｐゴシック" pitchFamily="34" charset="-128"/>
              </a:rPr>
              <a:t>Two standard operations modify </a:t>
            </a:r>
            <a:r>
              <a:rPr lang="en-US" altLang="zh-TW" sz="2000" dirty="0">
                <a:solidFill>
                  <a:srgbClr val="0000FF"/>
                </a:solidFill>
                <a:ea typeface="ＭＳ Ｐゴシック" pitchFamily="34" charset="-128"/>
              </a:rPr>
              <a:t>S: wait()</a:t>
            </a:r>
            <a:r>
              <a:rPr lang="en-US" altLang="zh-TW" sz="2000" dirty="0">
                <a:ea typeface="ＭＳ Ｐゴシック" pitchFamily="34" charset="-128"/>
              </a:rPr>
              <a:t> and </a:t>
            </a:r>
            <a:r>
              <a:rPr lang="en-US" altLang="zh-TW" sz="2000" dirty="0">
                <a:solidFill>
                  <a:srgbClr val="0000FF"/>
                </a:solidFill>
                <a:ea typeface="ＭＳ Ｐゴシック" pitchFamily="34" charset="-128"/>
              </a:rPr>
              <a:t>signal()</a:t>
            </a:r>
          </a:p>
          <a:p>
            <a:pPr lvl="1">
              <a:lnSpc>
                <a:spcPct val="90000"/>
              </a:lnSpc>
            </a:pPr>
            <a:r>
              <a:rPr lang="en-US" altLang="zh-TW" sz="2000" dirty="0">
                <a:ea typeface="ＭＳ Ｐゴシック" pitchFamily="34" charset="-128"/>
              </a:rPr>
              <a:t>Originally called </a:t>
            </a:r>
            <a:r>
              <a:rPr lang="en-US" altLang="zh-TW" sz="2000" dirty="0">
                <a:solidFill>
                  <a:srgbClr val="3366FF"/>
                </a:solidFill>
                <a:ea typeface="ＭＳ Ｐゴシック" pitchFamily="34" charset="-128"/>
              </a:rPr>
              <a:t>P() </a:t>
            </a:r>
            <a:r>
              <a:rPr lang="en-US" altLang="zh-TW" sz="2000" dirty="0">
                <a:ea typeface="ＭＳ Ｐゴシック" pitchFamily="34" charset="-128"/>
              </a:rPr>
              <a:t>and</a:t>
            </a:r>
            <a:r>
              <a:rPr lang="en-US" altLang="zh-TW" sz="2000" i="1" dirty="0">
                <a:ea typeface="ＭＳ Ｐゴシック" pitchFamily="34" charset="-128"/>
              </a:rPr>
              <a:t> </a:t>
            </a:r>
            <a:r>
              <a:rPr lang="en-US" altLang="zh-TW" sz="2000" dirty="0">
                <a:solidFill>
                  <a:srgbClr val="3366FF"/>
                </a:solidFill>
                <a:ea typeface="ＭＳ Ｐゴシック" pitchFamily="34" charset="-128"/>
              </a:rPr>
              <a:t>V()</a:t>
            </a:r>
          </a:p>
          <a:p>
            <a:pPr>
              <a:lnSpc>
                <a:spcPct val="90000"/>
              </a:lnSpc>
            </a:pPr>
            <a:r>
              <a:rPr lang="en-US" altLang="zh-TW" sz="2000" dirty="0">
                <a:ea typeface="ＭＳ Ｐゴシック" pitchFamily="34" charset="-128"/>
              </a:rPr>
              <a:t>Less complicated</a:t>
            </a:r>
          </a:p>
          <a:p>
            <a:pPr>
              <a:lnSpc>
                <a:spcPct val="90000"/>
              </a:lnSpc>
            </a:pPr>
            <a:endParaRPr lang="en-US" altLang="zh-TW" sz="2000" dirty="0">
              <a:solidFill>
                <a:srgbClr val="0000FF"/>
              </a:solidFill>
              <a:ea typeface="ＭＳ Ｐゴシック" pitchFamily="34" charset="-128"/>
              <a:sym typeface="Symbol" pitchFamily="18" charset="2"/>
            </a:endParaRPr>
          </a:p>
        </p:txBody>
      </p:sp>
      <p:grpSp>
        <p:nvGrpSpPr>
          <p:cNvPr id="14" name="群組 13"/>
          <p:cNvGrpSpPr/>
          <p:nvPr/>
        </p:nvGrpSpPr>
        <p:grpSpPr>
          <a:xfrm>
            <a:off x="469900" y="3541838"/>
            <a:ext cx="7861176" cy="3268662"/>
            <a:chOff x="469900" y="3541838"/>
            <a:chExt cx="7861176" cy="3268662"/>
          </a:xfrm>
        </p:grpSpPr>
        <p:sp>
          <p:nvSpPr>
            <p:cNvPr id="29705" name="Line 13"/>
            <p:cNvSpPr>
              <a:spLocks noChangeShapeType="1"/>
            </p:cNvSpPr>
            <p:nvPr/>
          </p:nvSpPr>
          <p:spPr bwMode="auto">
            <a:xfrm>
              <a:off x="3548063" y="5476875"/>
              <a:ext cx="1171575" cy="800100"/>
            </a:xfrm>
            <a:prstGeom prst="line">
              <a:avLst/>
            </a:prstGeom>
            <a:noFill/>
            <a:ln w="12700">
              <a:solidFill>
                <a:schemeClr val="tx1"/>
              </a:solidFill>
              <a:round/>
              <a:headEnd/>
              <a:tailEnd/>
            </a:ln>
          </p:spPr>
          <p:txBody>
            <a:bodyPr wrap="none" anchor="ctr"/>
            <a:lstStyle/>
            <a:p>
              <a:endParaRPr lang="zh-TW" altLang="en-US"/>
            </a:p>
          </p:txBody>
        </p:sp>
        <p:grpSp>
          <p:nvGrpSpPr>
            <p:cNvPr id="13" name="群組 12"/>
            <p:cNvGrpSpPr/>
            <p:nvPr/>
          </p:nvGrpSpPr>
          <p:grpSpPr>
            <a:xfrm>
              <a:off x="469900" y="3541838"/>
              <a:ext cx="7861176" cy="3268662"/>
              <a:chOff x="469900" y="3541838"/>
              <a:chExt cx="7861176" cy="3268662"/>
            </a:xfrm>
          </p:grpSpPr>
          <p:sp>
            <p:nvSpPr>
              <p:cNvPr id="29700" name="Rectangle 2"/>
              <p:cNvSpPr>
                <a:spLocks noChangeArrowheads="1"/>
              </p:cNvSpPr>
              <p:nvPr/>
            </p:nvSpPr>
            <p:spPr bwMode="auto">
              <a:xfrm>
                <a:off x="1404938" y="5487988"/>
                <a:ext cx="2130425" cy="830262"/>
              </a:xfrm>
              <a:prstGeom prst="rect">
                <a:avLst/>
              </a:prstGeom>
              <a:noFill/>
              <a:ln w="12700">
                <a:solidFill>
                  <a:schemeClr val="tx1"/>
                </a:solidFill>
                <a:miter lim="800000"/>
                <a:headEnd/>
                <a:tailEnd/>
              </a:ln>
            </p:spPr>
            <p:txBody>
              <a:bodyPr wrap="none" anchor="ctr"/>
              <a:lstStyle/>
              <a:p>
                <a:endParaRPr lang="zh-TW" altLang="en-US"/>
              </a:p>
            </p:txBody>
          </p:sp>
          <p:sp>
            <p:nvSpPr>
              <p:cNvPr id="29701" name="Arc 9"/>
              <p:cNvSpPr>
                <a:spLocks/>
              </p:cNvSpPr>
              <p:nvPr/>
            </p:nvSpPr>
            <p:spPr bwMode="auto">
              <a:xfrm>
                <a:off x="1649413" y="5732463"/>
                <a:ext cx="722312" cy="593725"/>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8"/>
                      <a:pt x="9642" y="25"/>
                      <a:pt x="21553" y="0"/>
                    </a:cubicBezTo>
                  </a:path>
                  <a:path w="21600" h="21600" stroke="0" extrusionOk="0">
                    <a:moveTo>
                      <a:pt x="0" y="21600"/>
                    </a:moveTo>
                    <a:cubicBezTo>
                      <a:pt x="0" y="9688"/>
                      <a:pt x="9642" y="25"/>
                      <a:pt x="21553" y="0"/>
                    </a:cubicBezTo>
                    <a:lnTo>
                      <a:pt x="21600" y="21600"/>
                    </a:lnTo>
                    <a:close/>
                  </a:path>
                </a:pathLst>
              </a:custGeom>
              <a:noFill/>
              <a:ln w="12700" cap="rnd">
                <a:solidFill>
                  <a:schemeClr val="tx1"/>
                </a:solidFill>
                <a:round/>
                <a:headEnd/>
                <a:tailEnd/>
              </a:ln>
            </p:spPr>
            <p:txBody>
              <a:bodyPr wrap="none" anchor="ctr"/>
              <a:lstStyle/>
              <a:p>
                <a:endParaRPr lang="zh-TW" altLang="en-US"/>
              </a:p>
            </p:txBody>
          </p:sp>
          <p:sp>
            <p:nvSpPr>
              <p:cNvPr id="29702" name="Arc 10"/>
              <p:cNvSpPr>
                <a:spLocks/>
              </p:cNvSpPr>
              <p:nvPr/>
            </p:nvSpPr>
            <p:spPr bwMode="auto">
              <a:xfrm>
                <a:off x="2384425" y="5732463"/>
                <a:ext cx="850900" cy="57943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p:spPr>
            <p:txBody>
              <a:bodyPr wrap="none" anchor="ctr"/>
              <a:lstStyle/>
              <a:p>
                <a:endParaRPr lang="zh-TW" altLang="en-US"/>
              </a:p>
            </p:txBody>
          </p:sp>
          <p:sp>
            <p:nvSpPr>
              <p:cNvPr id="29703" name="Rectangle 11"/>
              <p:cNvSpPr>
                <a:spLocks noChangeArrowheads="1"/>
              </p:cNvSpPr>
              <p:nvPr/>
            </p:nvSpPr>
            <p:spPr bwMode="auto">
              <a:xfrm>
                <a:off x="1655763" y="6310313"/>
                <a:ext cx="1571625" cy="57150"/>
              </a:xfrm>
              <a:prstGeom prst="rect">
                <a:avLst/>
              </a:prstGeom>
              <a:solidFill>
                <a:schemeClr val="bg1"/>
              </a:solidFill>
              <a:ln w="12700">
                <a:noFill/>
                <a:miter lim="800000"/>
                <a:headEnd/>
                <a:tailEnd/>
              </a:ln>
            </p:spPr>
            <p:txBody>
              <a:bodyPr wrap="none" anchor="ctr"/>
              <a:lstStyle/>
              <a:p>
                <a:endParaRPr lang="zh-TW" altLang="en-US"/>
              </a:p>
            </p:txBody>
          </p:sp>
          <p:sp>
            <p:nvSpPr>
              <p:cNvPr id="29704" name="Line 12"/>
              <p:cNvSpPr>
                <a:spLocks noChangeShapeType="1"/>
              </p:cNvSpPr>
              <p:nvPr/>
            </p:nvSpPr>
            <p:spPr bwMode="auto">
              <a:xfrm flipH="1">
                <a:off x="469900" y="5502275"/>
                <a:ext cx="935038" cy="706438"/>
              </a:xfrm>
              <a:prstGeom prst="line">
                <a:avLst/>
              </a:prstGeom>
              <a:noFill/>
              <a:ln w="12700">
                <a:solidFill>
                  <a:schemeClr val="tx1"/>
                </a:solidFill>
                <a:round/>
                <a:headEnd/>
                <a:tailEnd/>
              </a:ln>
            </p:spPr>
            <p:txBody>
              <a:bodyPr wrap="none" anchor="ctr"/>
              <a:lstStyle/>
              <a:p>
                <a:endParaRPr lang="zh-TW" altLang="en-US"/>
              </a:p>
            </p:txBody>
          </p:sp>
          <p:sp>
            <p:nvSpPr>
              <p:cNvPr id="29706" name="Line 14"/>
              <p:cNvSpPr>
                <a:spLocks noChangeShapeType="1"/>
              </p:cNvSpPr>
              <p:nvPr/>
            </p:nvSpPr>
            <p:spPr bwMode="auto">
              <a:xfrm>
                <a:off x="1443038" y="5159375"/>
                <a:ext cx="0" cy="315913"/>
              </a:xfrm>
              <a:prstGeom prst="line">
                <a:avLst/>
              </a:prstGeom>
              <a:noFill/>
              <a:ln w="12700">
                <a:solidFill>
                  <a:schemeClr val="tx1"/>
                </a:solidFill>
                <a:round/>
                <a:headEnd/>
                <a:tailEnd/>
              </a:ln>
            </p:spPr>
            <p:txBody>
              <a:bodyPr wrap="none" anchor="ctr"/>
              <a:lstStyle/>
              <a:p>
                <a:endParaRPr lang="zh-TW" altLang="en-US"/>
              </a:p>
            </p:txBody>
          </p:sp>
          <p:sp>
            <p:nvSpPr>
              <p:cNvPr id="29707" name="AutoShape 17"/>
              <p:cNvSpPr>
                <a:spLocks noChangeArrowheads="1"/>
              </p:cNvSpPr>
              <p:nvPr/>
            </p:nvSpPr>
            <p:spPr bwMode="auto">
              <a:xfrm>
                <a:off x="1447800" y="5127625"/>
                <a:ext cx="330200" cy="228600"/>
              </a:xfrm>
              <a:prstGeom prst="rtTriangle">
                <a:avLst/>
              </a:prstGeom>
              <a:solidFill>
                <a:srgbClr val="FF0000"/>
              </a:solidFill>
              <a:ln w="12700">
                <a:solidFill>
                  <a:schemeClr val="tx1"/>
                </a:solidFill>
                <a:miter lim="800000"/>
                <a:headEnd type="none" w="sm" len="sm"/>
                <a:tailEnd type="none" w="sm" len="sm"/>
              </a:ln>
            </p:spPr>
            <p:txBody>
              <a:bodyPr wrap="none" anchor="ctr"/>
              <a:lstStyle/>
              <a:p>
                <a:endParaRPr lang="zh-TW" altLang="en-US"/>
              </a:p>
            </p:txBody>
          </p:sp>
          <p:pic>
            <p:nvPicPr>
              <p:cNvPr id="29708" name="Picture 13" descr="http://japanesephotolog.files.wordpress.com/2011/09/kintai-bridge-yamaguchi-prefecture-japan.jpg"/>
              <p:cNvPicPr>
                <a:picLocks noChangeAspect="1" noChangeArrowheads="1"/>
              </p:cNvPicPr>
              <p:nvPr/>
            </p:nvPicPr>
            <p:blipFill>
              <a:blip r:embed="rId3"/>
              <a:srcRect/>
              <a:stretch>
                <a:fillRect/>
              </a:stretch>
            </p:blipFill>
            <p:spPr bwMode="auto">
              <a:xfrm>
                <a:off x="3973389" y="3541838"/>
                <a:ext cx="4357687" cy="3268662"/>
              </a:xfrm>
              <a:prstGeom prst="rect">
                <a:avLst/>
              </a:prstGeom>
              <a:noFill/>
              <a:ln w="9525">
                <a:noFill/>
                <a:miter lim="800000"/>
                <a:headEnd/>
                <a:tailEnd/>
              </a:ln>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ox(in)">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box(in)">
                                      <p:cBhvr>
                                        <p:cTn id="12" dur="500"/>
                                        <p:tgtEl>
                                          <p:spTgt spid="29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box(in)">
                                      <p:cBhvr>
                                        <p:cTn id="17" dur="500"/>
                                        <p:tgtEl>
                                          <p:spTgt spid="29699">
                                            <p:txEl>
                                              <p:pRg st="2" end="2"/>
                                            </p:txEl>
                                          </p:spTgt>
                                        </p:tgtEl>
                                      </p:cBhvr>
                                    </p:animEffect>
                                  </p:childTnLst>
                                </p:cTn>
                              </p:par>
                              <p:par>
                                <p:cTn id="18" presetID="6" presetClass="entr" presetSubtype="32"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ircle(out)">
                                      <p:cBhvr>
                                        <p:cTn id="20" dur="2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Effect transition="in" filter="box(in)">
                                      <p:cBhvr>
                                        <p:cTn id="25" dur="500"/>
                                        <p:tgtEl>
                                          <p:spTgt spid="29699">
                                            <p:txEl>
                                              <p:pRg st="3" end="3"/>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9699">
                                            <p:txEl>
                                              <p:pRg st="4" end="4"/>
                                            </p:txEl>
                                          </p:spTgt>
                                        </p:tgtEl>
                                        <p:attrNameLst>
                                          <p:attrName>style.visibility</p:attrName>
                                        </p:attrNameLst>
                                      </p:cBhvr>
                                      <p:to>
                                        <p:strVal val="visible"/>
                                      </p:to>
                                    </p:set>
                                    <p:animEffect transition="in" filter="box(in)">
                                      <p:cBhvr>
                                        <p:cTn id="28" dur="500"/>
                                        <p:tgtEl>
                                          <p:spTgt spid="29699">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9699">
                                            <p:txEl>
                                              <p:pRg st="5" end="5"/>
                                            </p:txEl>
                                          </p:spTgt>
                                        </p:tgtEl>
                                        <p:attrNameLst>
                                          <p:attrName>style.visibility</p:attrName>
                                        </p:attrNameLst>
                                      </p:cBhvr>
                                      <p:to>
                                        <p:strVal val="visible"/>
                                      </p:to>
                                    </p:set>
                                    <p:animEffect transition="in" filter="box(in)">
                                      <p:cBhvr>
                                        <p:cTn id="33" dur="500"/>
                                        <p:tgtEl>
                                          <p:spTgt spid="2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TW" sz="4000">
                <a:ea typeface="ＭＳ Ｐゴシック" pitchFamily="34" charset="-128"/>
              </a:rPr>
              <a:t>Semaphores</a:t>
            </a:r>
          </a:p>
        </p:txBody>
      </p:sp>
      <p:sp>
        <p:nvSpPr>
          <p:cNvPr id="30723" name="Rectangle 3"/>
          <p:cNvSpPr>
            <a:spLocks noGrp="1" noChangeArrowheads="1"/>
          </p:cNvSpPr>
          <p:nvPr>
            <p:ph type="body" idx="1"/>
          </p:nvPr>
        </p:nvSpPr>
        <p:spPr>
          <a:xfrm>
            <a:off x="410262" y="1031875"/>
            <a:ext cx="8733738" cy="5254625"/>
          </a:xfrm>
        </p:spPr>
        <p:txBody>
          <a:bodyPr/>
          <a:lstStyle/>
          <a:p>
            <a:r>
              <a:rPr lang="en-US" altLang="zh-TW" sz="2800" dirty="0">
                <a:ea typeface="ＭＳ Ｐゴシック" pitchFamily="34" charset="-128"/>
              </a:rPr>
              <a:t>Can only be accessed via two indivisible (atomic) operations</a:t>
            </a:r>
          </a:p>
          <a:p>
            <a:pPr lvl="1">
              <a:lnSpc>
                <a:spcPct val="90000"/>
              </a:lnSpc>
            </a:pPr>
            <a:r>
              <a:rPr lang="en-US" altLang="zh-TW" sz="2800" b="1" dirty="0">
                <a:solidFill>
                  <a:srgbClr val="FF0000"/>
                </a:solidFill>
                <a:ea typeface="ＭＳ Ｐゴシック" pitchFamily="34" charset="-128"/>
                <a:sym typeface="Symbol" pitchFamily="18" charset="2"/>
              </a:rPr>
              <a:t>wait (S)</a:t>
            </a:r>
            <a:r>
              <a:rPr lang="en-US" altLang="zh-TW" sz="2800" dirty="0">
                <a:solidFill>
                  <a:srgbClr val="0000FF"/>
                </a:solidFill>
                <a:ea typeface="ＭＳ Ｐゴシック" pitchFamily="34" charset="-128"/>
                <a:sym typeface="Symbol" pitchFamily="18" charset="2"/>
              </a:rPr>
              <a:t> { </a:t>
            </a:r>
          </a:p>
          <a:p>
            <a:pPr lvl="1">
              <a:lnSpc>
                <a:spcPct val="90000"/>
              </a:lnSpc>
              <a:buFont typeface="Monotype Sorts" pitchFamily="2" charset="2"/>
              <a:buNone/>
            </a:pPr>
            <a:r>
              <a:rPr lang="en-US" altLang="zh-TW" sz="2800" dirty="0">
                <a:solidFill>
                  <a:srgbClr val="0000FF"/>
                </a:solidFill>
                <a:ea typeface="ＭＳ Ｐゴシック" pitchFamily="34" charset="-128"/>
                <a:sym typeface="Symbol" pitchFamily="18" charset="2"/>
              </a:rPr>
              <a:t>           while S &lt;= 0</a:t>
            </a:r>
            <a:r>
              <a:rPr lang="zh-TW" altLang="en-US" sz="2800" dirty="0">
                <a:solidFill>
                  <a:srgbClr val="0000FF"/>
                </a:solidFill>
                <a:ea typeface="ＭＳ Ｐゴシック" pitchFamily="34" charset="-128"/>
                <a:sym typeface="Symbol" pitchFamily="18" charset="2"/>
              </a:rPr>
              <a:t>        </a:t>
            </a:r>
            <a:r>
              <a:rPr lang="en-US" altLang="zh-TW" dirty="0">
                <a:solidFill>
                  <a:srgbClr val="0000FF"/>
                </a:solidFill>
                <a:ea typeface="ＭＳ Ｐゴシック" pitchFamily="34" charset="-128"/>
                <a:sym typeface="Symbol" pitchFamily="18" charset="2"/>
              </a:rPr>
              <a:t>/* Semaphore S is occupied */</a:t>
            </a:r>
            <a:endParaRPr lang="en-US" altLang="zh-TW" sz="2800" dirty="0">
              <a:solidFill>
                <a:srgbClr val="0000FF"/>
              </a:solidFill>
              <a:ea typeface="ＭＳ Ｐゴシック" pitchFamily="34" charset="-128"/>
              <a:sym typeface="Symbol" pitchFamily="18" charset="2"/>
            </a:endParaRPr>
          </a:p>
          <a:p>
            <a:pPr lvl="1">
              <a:lnSpc>
                <a:spcPct val="90000"/>
              </a:lnSpc>
              <a:buFont typeface="Monotype Sorts" pitchFamily="2" charset="2"/>
              <a:buNone/>
            </a:pPr>
            <a:r>
              <a:rPr lang="en-US" altLang="zh-TW" sz="2800" dirty="0">
                <a:solidFill>
                  <a:srgbClr val="0000FF"/>
                </a:solidFill>
                <a:ea typeface="ＭＳ Ｐゴシック" pitchFamily="34" charset="-128"/>
                <a:sym typeface="Symbol" pitchFamily="18" charset="2"/>
              </a:rPr>
              <a:t>		          ; // no-op</a:t>
            </a:r>
          </a:p>
          <a:p>
            <a:pPr lvl="1">
              <a:lnSpc>
                <a:spcPct val="90000"/>
              </a:lnSpc>
              <a:buFont typeface="Monotype Sorts" pitchFamily="2" charset="2"/>
              <a:buNone/>
            </a:pPr>
            <a:r>
              <a:rPr lang="en-US" altLang="zh-TW" sz="2800" dirty="0">
                <a:solidFill>
                  <a:srgbClr val="0000FF"/>
                </a:solidFill>
                <a:ea typeface="ＭＳ Ｐゴシック" pitchFamily="34" charset="-128"/>
                <a:sym typeface="Symbol" pitchFamily="18" charset="2"/>
              </a:rPr>
              <a:t>              </a:t>
            </a:r>
            <a:r>
              <a:rPr lang="en-US" altLang="zh-TW" sz="2800" b="1" dirty="0">
                <a:solidFill>
                  <a:srgbClr val="0000FF"/>
                </a:solidFill>
                <a:ea typeface="ＭＳ Ｐゴシック" pitchFamily="34" charset="-128"/>
                <a:sym typeface="Symbol" pitchFamily="18" charset="2"/>
              </a:rPr>
              <a:t>S--</a:t>
            </a:r>
            <a:r>
              <a:rPr lang="en-US" altLang="zh-TW" sz="2800" dirty="0">
                <a:solidFill>
                  <a:srgbClr val="0000FF"/>
                </a:solidFill>
                <a:ea typeface="ＭＳ Ｐゴシック" pitchFamily="34" charset="-128"/>
                <a:sym typeface="Symbol" pitchFamily="18" charset="2"/>
              </a:rPr>
              <a:t>;                      </a:t>
            </a:r>
            <a:r>
              <a:rPr lang="en-US" altLang="zh-TW" dirty="0">
                <a:solidFill>
                  <a:srgbClr val="0000FF"/>
                </a:solidFill>
                <a:ea typeface="ＭＳ Ｐゴシック" pitchFamily="34" charset="-128"/>
                <a:sym typeface="Symbol" pitchFamily="18" charset="2"/>
              </a:rPr>
              <a:t>/* Semaphore S is available, get it */</a:t>
            </a:r>
            <a:endParaRPr lang="en-US" altLang="zh-TW" sz="2800" dirty="0">
              <a:solidFill>
                <a:srgbClr val="0000FF"/>
              </a:solidFill>
              <a:ea typeface="ＭＳ Ｐゴシック" pitchFamily="34" charset="-128"/>
              <a:sym typeface="Symbol" pitchFamily="18" charset="2"/>
            </a:endParaRPr>
          </a:p>
          <a:p>
            <a:pPr lvl="1">
              <a:lnSpc>
                <a:spcPct val="90000"/>
              </a:lnSpc>
              <a:buFont typeface="Monotype Sorts" pitchFamily="2" charset="2"/>
              <a:buNone/>
            </a:pPr>
            <a:r>
              <a:rPr lang="en-US" altLang="zh-TW" sz="2800" dirty="0">
                <a:solidFill>
                  <a:srgbClr val="0000FF"/>
                </a:solidFill>
                <a:ea typeface="ＭＳ Ｐゴシック" pitchFamily="34" charset="-128"/>
                <a:sym typeface="Symbol" pitchFamily="18" charset="2"/>
              </a:rPr>
              <a:t>      }                             </a:t>
            </a:r>
          </a:p>
          <a:p>
            <a:pPr lvl="1">
              <a:lnSpc>
                <a:spcPct val="90000"/>
              </a:lnSpc>
            </a:pPr>
            <a:r>
              <a:rPr lang="en-US" altLang="zh-TW" sz="2800" b="1" dirty="0">
                <a:solidFill>
                  <a:srgbClr val="FF0000"/>
                </a:solidFill>
                <a:ea typeface="ＭＳ Ｐゴシック" pitchFamily="34" charset="-128"/>
                <a:sym typeface="Symbol" pitchFamily="18" charset="2"/>
              </a:rPr>
              <a:t>signal (S)</a:t>
            </a:r>
            <a:r>
              <a:rPr lang="en-US" altLang="zh-TW" sz="2800" dirty="0">
                <a:solidFill>
                  <a:srgbClr val="0000FF"/>
                </a:solidFill>
                <a:ea typeface="ＭＳ Ｐゴシック" pitchFamily="34" charset="-128"/>
                <a:sym typeface="Symbol" pitchFamily="18" charset="2"/>
              </a:rPr>
              <a:t> { </a:t>
            </a:r>
          </a:p>
          <a:p>
            <a:pPr lvl="1">
              <a:lnSpc>
                <a:spcPct val="90000"/>
              </a:lnSpc>
              <a:buFont typeface="Monotype Sorts" pitchFamily="2" charset="2"/>
              <a:buNone/>
            </a:pPr>
            <a:r>
              <a:rPr lang="en-US" altLang="zh-TW" sz="2800" b="1" dirty="0">
                <a:solidFill>
                  <a:srgbClr val="FF0000"/>
                </a:solidFill>
                <a:ea typeface="ＭＳ Ｐゴシック" pitchFamily="34" charset="-128"/>
                <a:sym typeface="Symbol" pitchFamily="18" charset="2"/>
              </a:rPr>
              <a:t>        </a:t>
            </a:r>
            <a:r>
              <a:rPr lang="en-US" altLang="zh-TW" sz="2800" b="1" dirty="0">
                <a:solidFill>
                  <a:srgbClr val="0000FF"/>
                </a:solidFill>
                <a:ea typeface="ＭＳ Ｐゴシック" pitchFamily="34" charset="-128"/>
                <a:sym typeface="Symbol" pitchFamily="18" charset="2"/>
              </a:rPr>
              <a:t>S++;                         </a:t>
            </a:r>
            <a:r>
              <a:rPr lang="en-US" altLang="zh-TW" b="1" dirty="0">
                <a:solidFill>
                  <a:srgbClr val="0000FF"/>
                </a:solidFill>
                <a:ea typeface="ＭＳ Ｐゴシック" pitchFamily="34" charset="-128"/>
                <a:sym typeface="Symbol" pitchFamily="18" charset="2"/>
              </a:rPr>
              <a:t>/* Release the semaphore S */</a:t>
            </a:r>
            <a:endParaRPr lang="en-US" altLang="zh-TW" sz="2800" b="1" dirty="0">
              <a:solidFill>
                <a:srgbClr val="0000FF"/>
              </a:solidFill>
              <a:ea typeface="ＭＳ Ｐゴシック" pitchFamily="34" charset="-128"/>
              <a:sym typeface="Symbol" pitchFamily="18" charset="2"/>
            </a:endParaRPr>
          </a:p>
          <a:p>
            <a:pPr lvl="1">
              <a:lnSpc>
                <a:spcPct val="90000"/>
              </a:lnSpc>
              <a:buFont typeface="Monotype Sorts" pitchFamily="2" charset="2"/>
              <a:buNone/>
            </a:pPr>
            <a:r>
              <a:rPr lang="en-US" altLang="zh-TW" sz="2800" dirty="0">
                <a:solidFill>
                  <a:srgbClr val="0000FF"/>
                </a:solidFill>
                <a:ea typeface="ＭＳ Ｐゴシック" pitchFamily="34" charset="-128"/>
                <a:sym typeface="Symbol" pitchFamily="18" charset="2"/>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309563"/>
            <a:ext cx="8534400" cy="457200"/>
          </a:xfrm>
        </p:spPr>
        <p:txBody>
          <a:bodyPr/>
          <a:lstStyle/>
          <a:p>
            <a:pPr eaLnBrk="1" hangingPunct="1"/>
            <a:r>
              <a:rPr lang="en-US" altLang="zh-TW" sz="4000" dirty="0">
                <a:ea typeface="ＭＳ Ｐゴシック" pitchFamily="34" charset="-128"/>
              </a:rPr>
              <a:t>Semaphore Usage</a:t>
            </a:r>
          </a:p>
        </p:txBody>
      </p:sp>
      <p:sp>
        <p:nvSpPr>
          <p:cNvPr id="31747" name="Rectangle 3"/>
          <p:cNvSpPr>
            <a:spLocks noGrp="1" noChangeArrowheads="1"/>
          </p:cNvSpPr>
          <p:nvPr>
            <p:ph type="body" idx="1"/>
          </p:nvPr>
        </p:nvSpPr>
        <p:spPr>
          <a:xfrm>
            <a:off x="542925" y="1093788"/>
            <a:ext cx="8399463" cy="4530725"/>
          </a:xfrm>
        </p:spPr>
        <p:txBody>
          <a:bodyPr/>
          <a:lstStyle/>
          <a:p>
            <a:pPr>
              <a:tabLst>
                <a:tab pos="2005013" algn="ctr"/>
                <a:tab pos="4518025" algn="ctr"/>
              </a:tabLst>
            </a:pPr>
            <a:r>
              <a:rPr lang="en-US" altLang="zh-TW" sz="2400" b="1" dirty="0">
                <a:solidFill>
                  <a:srgbClr val="FF0000"/>
                </a:solidFill>
                <a:ea typeface="ＭＳ Ｐゴシック" pitchFamily="34" charset="-128"/>
              </a:rPr>
              <a:t>Counting semaphore</a:t>
            </a:r>
            <a:r>
              <a:rPr lang="en-US" altLang="zh-TW" sz="2400" dirty="0">
                <a:ea typeface="ＭＳ Ｐゴシック" pitchFamily="34" charset="-128"/>
              </a:rPr>
              <a:t> – integer range over an unrestricted domain</a:t>
            </a:r>
            <a:r>
              <a:rPr lang="zh-TW" altLang="en-US" sz="2400" dirty="0">
                <a:ea typeface="ＭＳ Ｐゴシック" pitchFamily="34" charset="-128"/>
              </a:rPr>
              <a:t>   不是只能</a:t>
            </a:r>
            <a:r>
              <a:rPr lang="en-US" altLang="zh-TW" sz="2400" dirty="0">
                <a:ea typeface="ＭＳ Ｐゴシック" pitchFamily="34" charset="-128"/>
              </a:rPr>
              <a:t>01  </a:t>
            </a:r>
            <a:r>
              <a:rPr lang="zh-TW" altLang="en-US" sz="2400" dirty="0">
                <a:ea typeface="ＭＳ Ｐゴシック" pitchFamily="34" charset="-128"/>
              </a:rPr>
              <a:t>可以多種數值</a:t>
            </a:r>
            <a:endParaRPr lang="en-US" altLang="zh-TW" sz="2400" dirty="0">
              <a:ea typeface="ＭＳ Ｐゴシック" pitchFamily="34" charset="-128"/>
            </a:endParaRPr>
          </a:p>
          <a:p>
            <a:pPr>
              <a:tabLst>
                <a:tab pos="2005013" algn="ctr"/>
                <a:tab pos="4518025" algn="ctr"/>
              </a:tabLst>
            </a:pPr>
            <a:r>
              <a:rPr lang="en-US" altLang="zh-TW" sz="2400" b="1" dirty="0">
                <a:solidFill>
                  <a:srgbClr val="FF0000"/>
                </a:solidFill>
                <a:ea typeface="ＭＳ Ｐゴシック" pitchFamily="34" charset="-128"/>
              </a:rPr>
              <a:t>Binary semaphore</a:t>
            </a:r>
            <a:r>
              <a:rPr lang="en-US" altLang="zh-TW" sz="2400" dirty="0">
                <a:ea typeface="ＭＳ Ｐゴシック" pitchFamily="34" charset="-128"/>
              </a:rPr>
              <a:t> – integer value can range only between 0 and</a:t>
            </a:r>
            <a:r>
              <a:rPr lang="zh-TW" altLang="en-US" sz="2400" dirty="0">
                <a:ea typeface="ＭＳ Ｐゴシック" pitchFamily="34" charset="-128"/>
              </a:rPr>
              <a:t>或</a:t>
            </a:r>
            <a:r>
              <a:rPr lang="en-US" altLang="zh-TW" sz="2400" dirty="0">
                <a:ea typeface="ＭＳ Ｐゴシック" pitchFamily="34" charset="-128"/>
              </a:rPr>
              <a:t> 1; can be </a:t>
            </a:r>
            <a:r>
              <a:rPr lang="en-US" altLang="zh-TW" sz="2400" dirty="0">
                <a:solidFill>
                  <a:srgbClr val="FF0000"/>
                </a:solidFill>
                <a:ea typeface="ＭＳ Ｐゴシック" pitchFamily="34" charset="-128"/>
              </a:rPr>
              <a:t>simpler to implement</a:t>
            </a:r>
          </a:p>
          <a:p>
            <a:pPr lvl="1">
              <a:tabLst>
                <a:tab pos="2005013" algn="ctr"/>
                <a:tab pos="4518025" algn="ctr"/>
              </a:tabLst>
            </a:pPr>
            <a:r>
              <a:rPr lang="en-US" altLang="zh-TW" sz="2400" dirty="0">
                <a:ea typeface="ＭＳ Ｐゴシック" pitchFamily="34" charset="-128"/>
                <a:sym typeface="MT Extra" pitchFamily="18" charset="2"/>
              </a:rPr>
              <a:t>Also known as </a:t>
            </a:r>
            <a:r>
              <a:rPr lang="en-US" altLang="zh-TW" sz="2400" b="1" dirty="0">
                <a:solidFill>
                  <a:srgbClr val="FF0000"/>
                </a:solidFill>
                <a:ea typeface="ＭＳ Ｐゴシック" pitchFamily="34" charset="-128"/>
                <a:sym typeface="MT Extra" pitchFamily="18" charset="2"/>
              </a:rPr>
              <a:t>mutex locks </a:t>
            </a:r>
            <a:r>
              <a:rPr lang="en-US" altLang="zh-TW" sz="2400" dirty="0">
                <a:ea typeface="ＭＳ Ｐゴシック" pitchFamily="34" charset="-128"/>
                <a:sym typeface="MT Extra" pitchFamily="18" charset="2"/>
              </a:rPr>
              <a:t>as they are locks that provide </a:t>
            </a:r>
            <a:r>
              <a:rPr lang="en-US" altLang="zh-TW" sz="2400" b="1" dirty="0">
                <a:solidFill>
                  <a:srgbClr val="FF0000"/>
                </a:solidFill>
                <a:ea typeface="ＭＳ Ｐゴシック" pitchFamily="34" charset="-128"/>
                <a:sym typeface="MT Extra" pitchFamily="18" charset="2"/>
              </a:rPr>
              <a:t>mut</a:t>
            </a:r>
            <a:r>
              <a:rPr lang="en-US" altLang="zh-TW" sz="2400" dirty="0">
                <a:ea typeface="ＭＳ Ｐゴシック" pitchFamily="34" charset="-128"/>
                <a:sym typeface="MT Extra" pitchFamily="18" charset="2"/>
              </a:rPr>
              <a:t>ual </a:t>
            </a:r>
            <a:r>
              <a:rPr lang="en-US" altLang="zh-TW" sz="2400" b="1" dirty="0">
                <a:solidFill>
                  <a:srgbClr val="FF0000"/>
                </a:solidFill>
                <a:ea typeface="ＭＳ Ｐゴシック" pitchFamily="34" charset="-128"/>
                <a:sym typeface="MT Extra" pitchFamily="18" charset="2"/>
              </a:rPr>
              <a:t>ex</a:t>
            </a:r>
            <a:r>
              <a:rPr lang="en-US" altLang="zh-TW" sz="2400" dirty="0">
                <a:ea typeface="ＭＳ Ｐゴシック" pitchFamily="34" charset="-128"/>
                <a:sym typeface="MT Extra" pitchFamily="18" charset="2"/>
              </a:rPr>
              <a:t>clusion.</a:t>
            </a:r>
            <a:r>
              <a:rPr lang="zh-TW" altLang="en-US" sz="2400" dirty="0">
                <a:ea typeface="ＭＳ Ｐゴシック" pitchFamily="34" charset="-128"/>
                <a:sym typeface="MT Extra" pitchFamily="18" charset="2"/>
              </a:rPr>
              <a:t>   </a:t>
            </a:r>
            <a:r>
              <a:rPr lang="en-US" altLang="zh-TW" dirty="0">
                <a:ea typeface="ＭＳ Ｐゴシック" pitchFamily="34" charset="-128"/>
                <a:sym typeface="MT Extra" pitchFamily="18" charset="2"/>
              </a:rPr>
              <a:t>01 </a:t>
            </a:r>
            <a:r>
              <a:rPr lang="zh-TW" altLang="en-US" dirty="0">
                <a:ea typeface="ＭＳ Ｐゴシック" pitchFamily="34" charset="-128"/>
                <a:sym typeface="MT Extra" pitchFamily="18" charset="2"/>
              </a:rPr>
              <a:t>通常拿來做</a:t>
            </a:r>
            <a:r>
              <a:rPr lang="en-US" altLang="zh-TW" dirty="0">
                <a:ea typeface="ＭＳ Ｐゴシック" pitchFamily="34" charset="-128"/>
                <a:sym typeface="MT Extra" pitchFamily="18" charset="2"/>
              </a:rPr>
              <a:t>mutex</a:t>
            </a:r>
            <a:endParaRPr lang="en-US" altLang="zh-TW" sz="2400" b="1" dirty="0">
              <a:solidFill>
                <a:srgbClr val="FF0000"/>
              </a:solidFill>
              <a:ea typeface="ＭＳ Ｐゴシック" pitchFamily="34" charset="-128"/>
            </a:endParaRPr>
          </a:p>
          <a:p>
            <a:pPr>
              <a:tabLst>
                <a:tab pos="2005013" algn="ctr"/>
                <a:tab pos="4518025" algn="ctr"/>
              </a:tabLst>
            </a:pPr>
            <a:r>
              <a:rPr lang="en-US" altLang="zh-TW" sz="2400" dirty="0">
                <a:ea typeface="ＭＳ Ｐゴシック" pitchFamily="34" charset="-128"/>
              </a:rPr>
              <a:t>We can use binary semaphore to deal with the CS problem for multiple processes. </a:t>
            </a:r>
          </a:p>
          <a:p>
            <a:pPr>
              <a:tabLst>
                <a:tab pos="2005013" algn="ctr"/>
                <a:tab pos="4518025" algn="ctr"/>
              </a:tabLst>
            </a:pPr>
            <a:r>
              <a:rPr lang="en-US" altLang="zh-TW" sz="2400" dirty="0">
                <a:ea typeface="ＭＳ Ｐゴシック" pitchFamily="34" charset="-128"/>
              </a:rPr>
              <a:t>The n processes share a semaphore, </a:t>
            </a:r>
            <a:r>
              <a:rPr lang="en-US" altLang="zh-TW" sz="2400" b="1" dirty="0">
                <a:solidFill>
                  <a:srgbClr val="FF0000"/>
                </a:solidFill>
                <a:ea typeface="ＭＳ Ｐゴシック" pitchFamily="34" charset="-128"/>
              </a:rPr>
              <a:t>mutex</a:t>
            </a:r>
            <a:r>
              <a:rPr lang="en-US" altLang="zh-TW" sz="2400" dirty="0">
                <a:ea typeface="ＭＳ Ｐゴシック" pitchFamily="34" charset="-128"/>
              </a:rPr>
              <a:t>, initialized to 1</a:t>
            </a:r>
            <a:r>
              <a:rPr lang="zh-TW" altLang="en-US" sz="2400" dirty="0">
                <a:ea typeface="ＭＳ Ｐゴシック" pitchFamily="34" charset="-128"/>
              </a:rPr>
              <a:t>下頁說明這種情況</a:t>
            </a:r>
            <a:endParaRPr lang="en-US" altLang="zh-TW" sz="24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ox(in)">
                                      <p:cBhvr>
                                        <p:cTn id="7" dur="1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box(in)">
                                      <p:cBhvr>
                                        <p:cTn id="12" dur="1000"/>
                                        <p:tgtEl>
                                          <p:spTgt spid="31747">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box(in)">
                                      <p:cBhvr>
                                        <p:cTn id="15" dur="1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box(in)">
                                      <p:cBhvr>
                                        <p:cTn id="20" dur="1000"/>
                                        <p:tgtEl>
                                          <p:spTgt spid="317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box(in)">
                                      <p:cBhvr>
                                        <p:cTn id="25" dur="10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zh-TW" sz="4000">
                <a:ea typeface="ＭＳ Ｐゴシック" pitchFamily="34" charset="-128"/>
              </a:rPr>
              <a:t>Objectives</a:t>
            </a:r>
          </a:p>
        </p:txBody>
      </p:sp>
      <p:sp>
        <p:nvSpPr>
          <p:cNvPr id="5123" name="Content Placeholder 2"/>
          <p:cNvSpPr>
            <a:spLocks noGrp="1"/>
          </p:cNvSpPr>
          <p:nvPr>
            <p:ph idx="1"/>
          </p:nvPr>
        </p:nvSpPr>
        <p:spPr>
          <a:xfrm>
            <a:off x="604838" y="1233488"/>
            <a:ext cx="8229600" cy="4530725"/>
          </a:xfrm>
        </p:spPr>
        <p:txBody>
          <a:bodyPr/>
          <a:lstStyle/>
          <a:p>
            <a:r>
              <a:rPr lang="en-US" altLang="zh-TW" sz="2800" dirty="0">
                <a:ea typeface="ＭＳ Ｐゴシック" pitchFamily="34" charset="-128"/>
              </a:rPr>
              <a:t>To introduce the </a:t>
            </a:r>
            <a:r>
              <a:rPr lang="en-US" altLang="zh-TW" sz="2800" b="1" dirty="0">
                <a:solidFill>
                  <a:srgbClr val="FF0000"/>
                </a:solidFill>
                <a:ea typeface="ＭＳ Ｐゴシック" pitchFamily="34" charset="-128"/>
              </a:rPr>
              <a:t>critical-section problem</a:t>
            </a:r>
            <a:r>
              <a:rPr lang="en-US" altLang="zh-TW" sz="2800" dirty="0">
                <a:ea typeface="ＭＳ Ｐゴシック" pitchFamily="34" charset="-128"/>
              </a:rPr>
              <a:t>, whose solutions can be used to </a:t>
            </a:r>
            <a:r>
              <a:rPr lang="en-US" altLang="zh-TW" sz="2800" dirty="0">
                <a:solidFill>
                  <a:srgbClr val="FF0000"/>
                </a:solidFill>
                <a:ea typeface="ＭＳ Ｐゴシック" pitchFamily="34" charset="-128"/>
              </a:rPr>
              <a:t>ensure the consistency of shared data</a:t>
            </a:r>
            <a:r>
              <a:rPr lang="zh-TW" altLang="en-US" sz="2800" dirty="0">
                <a:solidFill>
                  <a:srgbClr val="FF0000"/>
                </a:solidFill>
                <a:ea typeface="ＭＳ Ｐゴシック" pitchFamily="34" charset="-128"/>
              </a:rPr>
              <a:t>  資料一致性</a:t>
            </a:r>
            <a:endParaRPr lang="en-US" altLang="zh-TW" sz="2800" dirty="0">
              <a:solidFill>
                <a:srgbClr val="FF0000"/>
              </a:solidFill>
              <a:ea typeface="ＭＳ Ｐゴシック" pitchFamily="34" charset="-128"/>
            </a:endParaRPr>
          </a:p>
          <a:p>
            <a:r>
              <a:rPr lang="en-US" altLang="zh-TW" sz="2800" dirty="0">
                <a:ea typeface="ＭＳ Ｐゴシック" pitchFamily="34" charset="-128"/>
              </a:rPr>
              <a:t>To present both </a:t>
            </a:r>
            <a:r>
              <a:rPr lang="en-US" altLang="zh-TW" sz="2800" dirty="0">
                <a:solidFill>
                  <a:srgbClr val="FF0000"/>
                </a:solidFill>
                <a:ea typeface="ＭＳ Ｐゴシック" pitchFamily="34" charset="-128"/>
              </a:rPr>
              <a:t>software and hardware solutions </a:t>
            </a:r>
            <a:r>
              <a:rPr lang="en-US" altLang="zh-TW" sz="2800" dirty="0">
                <a:ea typeface="ＭＳ Ｐゴシック" pitchFamily="34" charset="-128"/>
              </a:rPr>
              <a:t>of the critical-section problem</a:t>
            </a:r>
          </a:p>
          <a:p>
            <a:r>
              <a:rPr lang="en-US" altLang="zh-TW" sz="2800" dirty="0">
                <a:ea typeface="ＭＳ Ｐゴシック" pitchFamily="34" charset="-128"/>
              </a:rPr>
              <a:t>To introduce the concept of an </a:t>
            </a:r>
            <a:r>
              <a:rPr lang="en-US" altLang="zh-TW" sz="2800" b="1" dirty="0">
                <a:solidFill>
                  <a:srgbClr val="FF0000"/>
                </a:solidFill>
                <a:ea typeface="ＭＳ Ｐゴシック" pitchFamily="34" charset="-128"/>
              </a:rPr>
              <a:t>atomic transaction </a:t>
            </a:r>
            <a:r>
              <a:rPr lang="en-US" altLang="zh-TW" sz="2800" dirty="0">
                <a:ea typeface="ＭＳ Ｐゴシック" pitchFamily="34" charset="-128"/>
              </a:rPr>
              <a:t>and describe mechanisms to ensure atomicity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ox(in)">
                                      <p:cBhvr>
                                        <p:cTn id="7" dur="10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ox(in)">
                                      <p:cBhvr>
                                        <p:cTn id="12" dur="10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ox(in)">
                                      <p:cBhvr>
                                        <p:cTn id="17" dur="1000"/>
                                        <p:tgtEl>
                                          <p:spTgt spid="5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1365250" y="4057650"/>
            <a:ext cx="3127375" cy="620713"/>
          </a:xfrm>
          <a:prstGeom prst="rect">
            <a:avLst/>
          </a:prstGeom>
          <a:solidFill>
            <a:srgbClr val="FFFF00"/>
          </a:solidFill>
          <a:ln w="12700">
            <a:solidFill>
              <a:schemeClr val="tx1"/>
            </a:solidFill>
            <a:miter lim="800000"/>
            <a:headEnd/>
            <a:tailEnd/>
          </a:ln>
        </p:spPr>
        <p:txBody>
          <a:bodyPr wrap="none" anchor="ctr"/>
          <a:lstStyle/>
          <a:p>
            <a:endParaRPr lang="zh-TW" altLang="en-US"/>
          </a:p>
        </p:txBody>
      </p:sp>
      <p:sp>
        <p:nvSpPr>
          <p:cNvPr id="32771" name="Rectangle 4"/>
          <p:cNvSpPr>
            <a:spLocks noChangeArrowheads="1"/>
          </p:cNvSpPr>
          <p:nvPr/>
        </p:nvSpPr>
        <p:spPr bwMode="auto">
          <a:xfrm>
            <a:off x="1350963" y="2944813"/>
            <a:ext cx="3127375" cy="619125"/>
          </a:xfrm>
          <a:prstGeom prst="rect">
            <a:avLst/>
          </a:prstGeom>
          <a:solidFill>
            <a:srgbClr val="FFFF00"/>
          </a:solidFill>
          <a:ln w="12700">
            <a:solidFill>
              <a:schemeClr val="tx1"/>
            </a:solidFill>
            <a:miter lim="800000"/>
            <a:headEnd/>
            <a:tailEnd/>
          </a:ln>
        </p:spPr>
        <p:txBody>
          <a:bodyPr wrap="none" anchor="ctr"/>
          <a:lstStyle/>
          <a:p>
            <a:endParaRPr lang="zh-TW" altLang="en-US"/>
          </a:p>
        </p:txBody>
      </p:sp>
      <p:sp>
        <p:nvSpPr>
          <p:cNvPr id="32772" name="Rectangle 2"/>
          <p:cNvSpPr>
            <a:spLocks noGrp="1" noChangeArrowheads="1"/>
          </p:cNvSpPr>
          <p:nvPr>
            <p:ph type="title"/>
          </p:nvPr>
        </p:nvSpPr>
        <p:spPr>
          <a:xfrm>
            <a:off x="322467" y="309563"/>
            <a:ext cx="8534400" cy="457200"/>
          </a:xfrm>
        </p:spPr>
        <p:txBody>
          <a:bodyPr/>
          <a:lstStyle/>
          <a:p>
            <a:pPr eaLnBrk="1" hangingPunct="1"/>
            <a:r>
              <a:rPr lang="en-US" altLang="zh-TW" sz="2800" dirty="0">
                <a:ea typeface="ＭＳ Ｐゴシック" pitchFamily="34" charset="-128"/>
              </a:rPr>
              <a:t>Mutual-Exclusion Implementation with semaphores</a:t>
            </a:r>
          </a:p>
        </p:txBody>
      </p:sp>
      <p:sp>
        <p:nvSpPr>
          <p:cNvPr id="32773" name="Rectangle 3"/>
          <p:cNvSpPr>
            <a:spLocks noGrp="1" noChangeArrowheads="1"/>
          </p:cNvSpPr>
          <p:nvPr>
            <p:ph type="body" idx="1"/>
          </p:nvPr>
        </p:nvSpPr>
        <p:spPr/>
        <p:txBody>
          <a:bodyPr/>
          <a:lstStyle/>
          <a:p>
            <a:pPr>
              <a:tabLst>
                <a:tab pos="2005013" algn="ctr"/>
                <a:tab pos="4518025" algn="ctr"/>
              </a:tabLst>
            </a:pPr>
            <a:r>
              <a:rPr lang="en-US" altLang="zh-TW" sz="2800">
                <a:ea typeface="ＭＳ Ｐゴシック" pitchFamily="34" charset="-128"/>
                <a:sym typeface="MT Extra" pitchFamily="18" charset="2"/>
              </a:rPr>
              <a:t>Provides mutual exclusion (for Process Pi)</a:t>
            </a:r>
          </a:p>
          <a:p>
            <a:pPr lvl="1">
              <a:buFont typeface="Monotype Sorts" pitchFamily="2" charset="2"/>
              <a:buNone/>
              <a:tabLst>
                <a:tab pos="2005013" algn="ctr"/>
                <a:tab pos="4518025" algn="ctr"/>
              </a:tabLst>
            </a:pPr>
            <a:r>
              <a:rPr lang="en-US" altLang="zh-TW" sz="2800">
                <a:solidFill>
                  <a:srgbClr val="0000FF"/>
                </a:solidFill>
                <a:ea typeface="ＭＳ Ｐゴシック" pitchFamily="34" charset="-128"/>
                <a:sym typeface="MT Extra" pitchFamily="18" charset="2"/>
              </a:rPr>
              <a:t>Semaphore </a:t>
            </a:r>
            <a:r>
              <a:rPr lang="en-US" altLang="zh-TW" sz="2800" b="1">
                <a:solidFill>
                  <a:srgbClr val="FF0000"/>
                </a:solidFill>
                <a:ea typeface="ＭＳ Ｐゴシック" pitchFamily="34" charset="-128"/>
                <a:sym typeface="MT Extra" pitchFamily="18" charset="2"/>
              </a:rPr>
              <a:t>mutex</a:t>
            </a:r>
            <a:r>
              <a:rPr lang="en-US" altLang="zh-TW" sz="2800">
                <a:solidFill>
                  <a:srgbClr val="0000FF"/>
                </a:solidFill>
                <a:ea typeface="ＭＳ Ｐゴシック" pitchFamily="34" charset="-128"/>
                <a:sym typeface="MT Extra" pitchFamily="18" charset="2"/>
              </a:rPr>
              <a:t>;    //  initialized to 1</a:t>
            </a:r>
          </a:p>
          <a:p>
            <a:pPr lvl="1">
              <a:buFont typeface="Monotype Sorts" pitchFamily="2" charset="2"/>
              <a:buNone/>
              <a:tabLst>
                <a:tab pos="2005013" algn="ctr"/>
                <a:tab pos="4518025" algn="ctr"/>
              </a:tabLst>
            </a:pPr>
            <a:r>
              <a:rPr lang="en-US" altLang="zh-TW" sz="2800">
                <a:solidFill>
                  <a:srgbClr val="0000FF"/>
                </a:solidFill>
                <a:ea typeface="ＭＳ Ｐゴシック" pitchFamily="34" charset="-128"/>
                <a:sym typeface="MT Extra" pitchFamily="18" charset="2"/>
              </a:rPr>
              <a:t>do {</a:t>
            </a:r>
          </a:p>
          <a:p>
            <a:pPr lvl="1">
              <a:buFont typeface="Monotype Sorts" pitchFamily="2" charset="2"/>
              <a:buNone/>
              <a:tabLst>
                <a:tab pos="2005013" algn="ctr"/>
                <a:tab pos="4518025" algn="ctr"/>
              </a:tabLst>
            </a:pPr>
            <a:r>
              <a:rPr lang="en-US" altLang="zh-TW" sz="2800">
                <a:solidFill>
                  <a:srgbClr val="0000FF"/>
                </a:solidFill>
                <a:ea typeface="ＭＳ Ｐゴシック" pitchFamily="34" charset="-128"/>
                <a:sym typeface="MT Extra" pitchFamily="18" charset="2"/>
              </a:rPr>
              <a:t>	wait (mutex);</a:t>
            </a:r>
          </a:p>
          <a:p>
            <a:pPr lvl="1">
              <a:buFont typeface="Monotype Sorts" pitchFamily="2" charset="2"/>
              <a:buNone/>
              <a:tabLst>
                <a:tab pos="2005013" algn="ctr"/>
                <a:tab pos="4518025" algn="ctr"/>
              </a:tabLst>
            </a:pPr>
            <a:r>
              <a:rPr lang="en-US" altLang="zh-TW" sz="2800">
                <a:solidFill>
                  <a:srgbClr val="0000FF"/>
                </a:solidFill>
                <a:ea typeface="ＭＳ Ｐゴシック" pitchFamily="34" charset="-128"/>
                <a:sym typeface="MT Extra" pitchFamily="18" charset="2"/>
              </a:rPr>
              <a:t>         // Critical Section</a:t>
            </a:r>
          </a:p>
          <a:p>
            <a:pPr lvl="1">
              <a:buFont typeface="Monotype Sorts" pitchFamily="2" charset="2"/>
              <a:buNone/>
              <a:tabLst>
                <a:tab pos="2005013" algn="ctr"/>
                <a:tab pos="4518025" algn="ctr"/>
              </a:tabLst>
            </a:pPr>
            <a:r>
              <a:rPr lang="en-US" altLang="zh-TW" sz="2800">
                <a:solidFill>
                  <a:srgbClr val="0000FF"/>
                </a:solidFill>
                <a:ea typeface="ＭＳ Ｐゴシック" pitchFamily="34" charset="-128"/>
                <a:sym typeface="MT Extra" pitchFamily="18" charset="2"/>
              </a:rPr>
              <a:t>     signal (mutex);</a:t>
            </a:r>
          </a:p>
          <a:p>
            <a:pPr lvl="1">
              <a:buFont typeface="Monotype Sorts" pitchFamily="2" charset="2"/>
              <a:buNone/>
              <a:tabLst>
                <a:tab pos="2005013" algn="ctr"/>
                <a:tab pos="4518025" algn="ctr"/>
              </a:tabLst>
            </a:pPr>
            <a:r>
              <a:rPr lang="en-US" altLang="zh-TW" sz="2800">
                <a:solidFill>
                  <a:srgbClr val="0000FF"/>
                </a:solidFill>
                <a:ea typeface="ＭＳ Ｐゴシック" pitchFamily="34" charset="-128"/>
                <a:sym typeface="MT Extra" pitchFamily="18" charset="2"/>
              </a:rPr>
              <a:t>		// remainder section</a:t>
            </a:r>
          </a:p>
          <a:p>
            <a:pPr lvl="1">
              <a:buFont typeface="Monotype Sorts" pitchFamily="2" charset="2"/>
              <a:buNone/>
              <a:tabLst>
                <a:tab pos="2005013" algn="ctr"/>
                <a:tab pos="4518025" algn="ctr"/>
              </a:tabLst>
            </a:pPr>
            <a:r>
              <a:rPr lang="en-US" altLang="zh-TW" sz="2800">
                <a:solidFill>
                  <a:srgbClr val="0000FF"/>
                </a:solidFill>
                <a:ea typeface="ＭＳ Ｐゴシック" pitchFamily="34" charset="-128"/>
                <a:sym typeface="MT Extra" pitchFamily="18" charset="2"/>
              </a:rPr>
              <a:t>} while (TRUE);</a:t>
            </a:r>
          </a:p>
          <a:p>
            <a:pPr>
              <a:buFont typeface="Monotype Sorts" pitchFamily="2" charset="2"/>
              <a:buNone/>
              <a:tabLst>
                <a:tab pos="2005013" algn="ctr"/>
                <a:tab pos="4518025" algn="ctr"/>
              </a:tabLst>
            </a:pPr>
            <a:endParaRPr lang="en-US" altLang="zh-TW" sz="2400">
              <a:solidFill>
                <a:srgbClr val="0000FF"/>
              </a:solidFill>
              <a:ea typeface="ＭＳ Ｐゴシック" pitchFamily="34" charset="-128"/>
              <a:sym typeface="MT Extra" pitchFamily="18"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309563"/>
            <a:ext cx="8534400" cy="457200"/>
          </a:xfrm>
        </p:spPr>
        <p:txBody>
          <a:bodyPr/>
          <a:lstStyle/>
          <a:p>
            <a:pPr eaLnBrk="1" hangingPunct="1"/>
            <a:r>
              <a:rPr lang="en-US" altLang="zh-TW" sz="3600">
                <a:ea typeface="ＭＳ Ｐゴシック" pitchFamily="34" charset="-128"/>
              </a:rPr>
              <a:t>Semaphore Usage</a:t>
            </a:r>
          </a:p>
        </p:txBody>
      </p:sp>
      <p:sp>
        <p:nvSpPr>
          <p:cNvPr id="33795" name="Rectangle 3"/>
          <p:cNvSpPr>
            <a:spLocks noGrp="1" noChangeArrowheads="1"/>
          </p:cNvSpPr>
          <p:nvPr>
            <p:ph type="body" idx="1"/>
          </p:nvPr>
        </p:nvSpPr>
        <p:spPr>
          <a:xfrm>
            <a:off x="542925" y="892175"/>
            <a:ext cx="8601075" cy="4530725"/>
          </a:xfrm>
        </p:spPr>
        <p:txBody>
          <a:bodyPr/>
          <a:lstStyle/>
          <a:p>
            <a:pPr>
              <a:tabLst>
                <a:tab pos="2005013" algn="ctr"/>
                <a:tab pos="4518025" algn="ctr"/>
              </a:tabLst>
            </a:pPr>
            <a:r>
              <a:rPr lang="en-US" altLang="zh-TW" sz="2400" dirty="0">
                <a:ea typeface="ＭＳ Ｐゴシック" pitchFamily="34" charset="-128"/>
              </a:rPr>
              <a:t>Counting semaphore can be used to </a:t>
            </a:r>
            <a:r>
              <a:rPr lang="en-US" altLang="zh-TW" sz="2400" dirty="0">
                <a:solidFill>
                  <a:srgbClr val="FF0000"/>
                </a:solidFill>
                <a:ea typeface="ＭＳ Ｐゴシック" pitchFamily="34" charset="-128"/>
              </a:rPr>
              <a:t>control access to a given resource consisting of a finite number of instances.</a:t>
            </a:r>
          </a:p>
          <a:p>
            <a:pPr>
              <a:tabLst>
                <a:tab pos="2005013" algn="ctr"/>
                <a:tab pos="4518025" algn="ctr"/>
              </a:tabLst>
            </a:pPr>
            <a:r>
              <a:rPr lang="en-US" altLang="zh-TW" sz="2400" dirty="0">
                <a:solidFill>
                  <a:srgbClr val="FF0000"/>
                </a:solidFill>
                <a:ea typeface="ＭＳ Ｐゴシック" pitchFamily="34" charset="-128"/>
              </a:rPr>
              <a:t>The semaphore is initialized to the number of resources available.</a:t>
            </a:r>
          </a:p>
          <a:p>
            <a:pPr>
              <a:tabLst>
                <a:tab pos="2005013" algn="ctr"/>
                <a:tab pos="4518025" algn="ctr"/>
              </a:tabLst>
            </a:pPr>
            <a:r>
              <a:rPr lang="en-US" altLang="zh-TW" sz="2400" dirty="0">
                <a:ea typeface="ＭＳ Ｐゴシック" pitchFamily="34" charset="-128"/>
              </a:rPr>
              <a:t>To use a resource</a:t>
            </a:r>
            <a:r>
              <a:rPr lang="en-US" altLang="zh-TW" sz="2400" dirty="0">
                <a:solidFill>
                  <a:srgbClr val="FF0000"/>
                </a:solidFill>
                <a:ea typeface="ＭＳ Ｐゴシック" pitchFamily="34" charset="-128"/>
              </a:rPr>
              <a:t>, wait()</a:t>
            </a:r>
          </a:p>
          <a:p>
            <a:pPr>
              <a:tabLst>
                <a:tab pos="2005013" algn="ctr"/>
                <a:tab pos="4518025" algn="ctr"/>
              </a:tabLst>
            </a:pPr>
            <a:r>
              <a:rPr lang="en-US" altLang="zh-TW" sz="2400" dirty="0">
                <a:ea typeface="ＭＳ Ｐゴシック" pitchFamily="34" charset="-128"/>
              </a:rPr>
              <a:t>To release a resource</a:t>
            </a:r>
            <a:r>
              <a:rPr lang="en-US" altLang="zh-TW" sz="2400" dirty="0">
                <a:solidFill>
                  <a:srgbClr val="FF0000"/>
                </a:solidFill>
                <a:ea typeface="ＭＳ Ｐゴシック" pitchFamily="34" charset="-128"/>
              </a:rPr>
              <a:t>, signal()</a:t>
            </a:r>
          </a:p>
          <a:p>
            <a:pPr>
              <a:tabLst>
                <a:tab pos="2005013" algn="ctr"/>
                <a:tab pos="4518025" algn="ctr"/>
              </a:tabLst>
            </a:pPr>
            <a:r>
              <a:rPr lang="en-US" altLang="zh-TW" sz="2400" dirty="0">
                <a:ea typeface="ＭＳ Ｐゴシック" pitchFamily="34" charset="-128"/>
              </a:rPr>
              <a:t>Semaphores can be used to solve various synchronization problem. </a:t>
            </a:r>
          </a:p>
          <a:p>
            <a:pPr>
              <a:tabLst>
                <a:tab pos="2005013" algn="ctr"/>
                <a:tab pos="4518025" algn="ctr"/>
              </a:tabLst>
            </a:pPr>
            <a:r>
              <a:rPr lang="en-US" altLang="zh-TW" sz="2400" dirty="0">
                <a:ea typeface="ＭＳ Ｐゴシック" pitchFamily="34" charset="-128"/>
              </a:rPr>
              <a:t>For example, we have two processes P1 and P2. </a:t>
            </a:r>
            <a:r>
              <a:rPr lang="en-US" altLang="zh-TW" sz="2400" dirty="0">
                <a:solidFill>
                  <a:srgbClr val="FF0000"/>
                </a:solidFill>
                <a:ea typeface="ＭＳ Ｐゴシック" pitchFamily="34" charset="-128"/>
              </a:rPr>
              <a:t>Execute S1 and then S2</a:t>
            </a:r>
            <a:r>
              <a:rPr lang="en-US" altLang="zh-TW" sz="2400" dirty="0">
                <a:ea typeface="ＭＳ Ｐゴシック" pitchFamily="34" charset="-128"/>
              </a:rPr>
              <a:t>:</a:t>
            </a:r>
            <a:r>
              <a:rPr lang="zh-TW" altLang="en-US" sz="2400" dirty="0">
                <a:ea typeface="ＭＳ Ｐゴシック" pitchFamily="34" charset="-128"/>
              </a:rPr>
              <a:t> </a:t>
            </a:r>
            <a:r>
              <a:rPr lang="en-US" altLang="zh-TW" sz="2400" dirty="0">
                <a:ea typeface="ＭＳ Ｐゴシック" pitchFamily="34" charset="-128"/>
              </a:rPr>
              <a:t>Synch = 0</a:t>
            </a:r>
          </a:p>
          <a:p>
            <a:pPr>
              <a:tabLst>
                <a:tab pos="2005013" algn="ctr"/>
                <a:tab pos="4518025" algn="ctr"/>
              </a:tabLst>
            </a:pPr>
            <a:endParaRPr lang="en-US" altLang="zh-TW" sz="2400" dirty="0">
              <a:ea typeface="ＭＳ Ｐゴシック" pitchFamily="34" charset="-128"/>
            </a:endParaRPr>
          </a:p>
          <a:p>
            <a:pPr>
              <a:buFont typeface="Monotype Sorts" pitchFamily="2" charset="2"/>
              <a:buNone/>
              <a:tabLst>
                <a:tab pos="2005013" algn="ctr"/>
                <a:tab pos="4518025" algn="ctr"/>
              </a:tabLst>
            </a:pPr>
            <a:endParaRPr lang="en-US" altLang="zh-TW" sz="2000" dirty="0">
              <a:solidFill>
                <a:srgbClr val="0000FF"/>
              </a:solidFill>
              <a:ea typeface="ＭＳ Ｐゴシック" pitchFamily="34" charset="-128"/>
              <a:sym typeface="MT Extra" pitchFamily="18" charset="2"/>
            </a:endParaRPr>
          </a:p>
        </p:txBody>
      </p:sp>
      <p:grpSp>
        <p:nvGrpSpPr>
          <p:cNvPr id="10" name="群組 9"/>
          <p:cNvGrpSpPr/>
          <p:nvPr/>
        </p:nvGrpSpPr>
        <p:grpSpPr>
          <a:xfrm>
            <a:off x="2849963" y="5006088"/>
            <a:ext cx="4211637" cy="1808054"/>
            <a:chOff x="2398713" y="4970463"/>
            <a:chExt cx="4211637" cy="1808054"/>
          </a:xfrm>
        </p:grpSpPr>
        <p:sp>
          <p:nvSpPr>
            <p:cNvPr id="33796" name="Rectangle 2"/>
            <p:cNvSpPr>
              <a:spLocks noChangeArrowheads="1"/>
            </p:cNvSpPr>
            <p:nvPr/>
          </p:nvSpPr>
          <p:spPr bwMode="auto">
            <a:xfrm>
              <a:off x="2398713" y="5484813"/>
              <a:ext cx="2016125" cy="873125"/>
            </a:xfrm>
            <a:prstGeom prst="rect">
              <a:avLst/>
            </a:prstGeom>
            <a:gradFill rotWithShape="0">
              <a:gsLst>
                <a:gs pos="0">
                  <a:srgbClr val="765E00"/>
                </a:gs>
                <a:gs pos="50000">
                  <a:srgbClr val="FFCC00"/>
                </a:gs>
                <a:gs pos="100000">
                  <a:srgbClr val="765E00"/>
                </a:gs>
              </a:gsLst>
              <a:lin ang="5400000" scaled="1"/>
            </a:gradFill>
            <a:ln w="12700">
              <a:solidFill>
                <a:schemeClr val="tx1"/>
              </a:solidFill>
              <a:miter lim="800000"/>
              <a:headEnd/>
              <a:tailEnd/>
            </a:ln>
          </p:spPr>
          <p:txBody>
            <a:bodyPr wrap="none" anchor="ctr"/>
            <a:lstStyle/>
            <a:p>
              <a:endParaRPr lang="zh-TW" altLang="en-US" sz="2000" b="1">
                <a:latin typeface="Candara" pitchFamily="34" charset="0"/>
              </a:endParaRPr>
            </a:p>
          </p:txBody>
        </p:sp>
        <p:sp>
          <p:nvSpPr>
            <p:cNvPr id="33797" name="Rectangle 9"/>
            <p:cNvSpPr>
              <a:spLocks noChangeArrowheads="1"/>
            </p:cNvSpPr>
            <p:nvPr/>
          </p:nvSpPr>
          <p:spPr bwMode="auto">
            <a:xfrm>
              <a:off x="2428613" y="5527675"/>
              <a:ext cx="2013373" cy="865365"/>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400" b="1" dirty="0">
                  <a:solidFill>
                    <a:srgbClr val="000000"/>
                  </a:solidFill>
                  <a:latin typeface="Candara" pitchFamily="34" charset="0"/>
                </a:rPr>
                <a:t>S1;</a:t>
              </a:r>
            </a:p>
            <a:p>
              <a:pPr marL="285750" indent="-285750">
                <a:lnSpc>
                  <a:spcPct val="90000"/>
                </a:lnSpc>
                <a:spcBef>
                  <a:spcPct val="30000"/>
                </a:spcBef>
                <a:buSzPct val="75000"/>
                <a:buFont typeface="Wingdings" pitchFamily="2" charset="2"/>
                <a:buNone/>
              </a:pPr>
              <a:r>
                <a:rPr lang="en-US" altLang="zh-TW" sz="2400" b="1" dirty="0">
                  <a:solidFill>
                    <a:srgbClr val="000000"/>
                  </a:solidFill>
                  <a:latin typeface="Candara" pitchFamily="34" charset="0"/>
                </a:rPr>
                <a:t>signal(synch);</a:t>
              </a:r>
            </a:p>
          </p:txBody>
        </p:sp>
        <p:sp>
          <p:nvSpPr>
            <p:cNvPr id="33798" name="Rectangle 10"/>
            <p:cNvSpPr>
              <a:spLocks noChangeArrowheads="1"/>
            </p:cNvSpPr>
            <p:nvPr/>
          </p:nvSpPr>
          <p:spPr bwMode="auto">
            <a:xfrm>
              <a:off x="4594225" y="5494338"/>
              <a:ext cx="2016125" cy="873125"/>
            </a:xfrm>
            <a:prstGeom prst="rect">
              <a:avLst/>
            </a:prstGeom>
            <a:gradFill rotWithShape="0">
              <a:gsLst>
                <a:gs pos="0">
                  <a:srgbClr val="765E00"/>
                </a:gs>
                <a:gs pos="50000">
                  <a:srgbClr val="FFCC00"/>
                </a:gs>
                <a:gs pos="100000">
                  <a:srgbClr val="765E00"/>
                </a:gs>
              </a:gsLst>
              <a:lin ang="5400000" scaled="1"/>
            </a:gradFill>
            <a:ln w="12700">
              <a:solidFill>
                <a:schemeClr val="tx1"/>
              </a:solidFill>
              <a:miter lim="800000"/>
              <a:headEnd/>
              <a:tailEnd/>
            </a:ln>
          </p:spPr>
          <p:txBody>
            <a:bodyPr wrap="none" anchor="ctr"/>
            <a:lstStyle/>
            <a:p>
              <a:endParaRPr lang="zh-TW" altLang="en-US" sz="2000" b="1">
                <a:latin typeface="Candara" pitchFamily="34" charset="0"/>
              </a:endParaRPr>
            </a:p>
          </p:txBody>
        </p:sp>
        <p:sp>
          <p:nvSpPr>
            <p:cNvPr id="33799" name="Rectangle 11"/>
            <p:cNvSpPr>
              <a:spLocks noChangeArrowheads="1"/>
            </p:cNvSpPr>
            <p:nvPr/>
          </p:nvSpPr>
          <p:spPr bwMode="auto">
            <a:xfrm>
              <a:off x="4731000" y="5525325"/>
              <a:ext cx="1817806" cy="865365"/>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400" b="1" dirty="0">
                  <a:solidFill>
                    <a:srgbClr val="000000"/>
                  </a:solidFill>
                  <a:latin typeface="Candara" pitchFamily="34" charset="0"/>
                </a:rPr>
                <a:t>wait(synch);</a:t>
              </a:r>
            </a:p>
            <a:p>
              <a:pPr marL="285750" indent="-285750">
                <a:lnSpc>
                  <a:spcPct val="90000"/>
                </a:lnSpc>
                <a:spcBef>
                  <a:spcPct val="30000"/>
                </a:spcBef>
                <a:buSzPct val="75000"/>
                <a:buFont typeface="Wingdings" pitchFamily="2" charset="2"/>
                <a:buNone/>
              </a:pPr>
              <a:r>
                <a:rPr lang="en-US" altLang="zh-TW" sz="2400" b="1" dirty="0">
                  <a:solidFill>
                    <a:srgbClr val="000000"/>
                  </a:solidFill>
                  <a:latin typeface="Candara" pitchFamily="34" charset="0"/>
                </a:rPr>
                <a:t>S2;</a:t>
              </a:r>
            </a:p>
          </p:txBody>
        </p:sp>
        <p:sp>
          <p:nvSpPr>
            <p:cNvPr id="33800" name="Rectangle 12"/>
            <p:cNvSpPr>
              <a:spLocks noChangeArrowheads="1"/>
            </p:cNvSpPr>
            <p:nvPr/>
          </p:nvSpPr>
          <p:spPr bwMode="auto">
            <a:xfrm>
              <a:off x="2959100" y="6356350"/>
              <a:ext cx="2930290" cy="4221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400" b="1">
                  <a:latin typeface="Candara" pitchFamily="34" charset="0"/>
                </a:rPr>
                <a:t>P1                                P2</a:t>
              </a:r>
            </a:p>
          </p:txBody>
        </p:sp>
        <p:sp>
          <p:nvSpPr>
            <p:cNvPr id="33801" name="AutoShape 14"/>
            <p:cNvSpPr>
              <a:spLocks noChangeArrowheads="1"/>
            </p:cNvSpPr>
            <p:nvPr/>
          </p:nvSpPr>
          <p:spPr bwMode="auto">
            <a:xfrm rot="16200000" flipH="1">
              <a:off x="4314826" y="4899025"/>
              <a:ext cx="400050" cy="542925"/>
            </a:xfrm>
            <a:prstGeom prst="rightArrow">
              <a:avLst>
                <a:gd name="adj1" fmla="val 50000"/>
                <a:gd name="adj2" fmla="val 50005"/>
              </a:avLst>
            </a:prstGeom>
            <a:solidFill>
              <a:srgbClr val="FFCC00"/>
            </a:solidFill>
            <a:ln w="12700">
              <a:solidFill>
                <a:schemeClr val="tx1"/>
              </a:solidFill>
              <a:miter lim="800000"/>
              <a:headEnd/>
              <a:tailEnd/>
            </a:ln>
          </p:spPr>
          <p:txBody>
            <a:bodyPr wrap="none" anchor="ctr"/>
            <a:lstStyle/>
            <a:p>
              <a:endParaRPr lang="zh-TW" altLang="en-US" sz="2000" b="1">
                <a:latin typeface="Candar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Effect transition="in" filter="box(in)">
                                      <p:cBhvr>
                                        <p:cTn id="7" dur="1000"/>
                                        <p:tgtEl>
                                          <p:spTgt spid="33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Effect transition="in" filter="box(in)">
                                      <p:cBhvr>
                                        <p:cTn id="12" dur="1000"/>
                                        <p:tgtEl>
                                          <p:spTgt spid="33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animEffect transition="in" filter="box(in)">
                                      <p:cBhvr>
                                        <p:cTn id="17" dur="1000"/>
                                        <p:tgtEl>
                                          <p:spTgt spid="337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3795">
                                            <p:txEl>
                                              <p:pRg st="4" end="4"/>
                                            </p:txEl>
                                          </p:spTgt>
                                        </p:tgtEl>
                                        <p:attrNameLst>
                                          <p:attrName>style.visibility</p:attrName>
                                        </p:attrNameLst>
                                      </p:cBhvr>
                                      <p:to>
                                        <p:strVal val="visible"/>
                                      </p:to>
                                    </p:set>
                                    <p:animEffect transition="in" filter="box(in)">
                                      <p:cBhvr>
                                        <p:cTn id="22" dur="1000"/>
                                        <p:tgtEl>
                                          <p:spTgt spid="337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3795">
                                            <p:txEl>
                                              <p:pRg st="5" end="5"/>
                                            </p:txEl>
                                          </p:spTgt>
                                        </p:tgtEl>
                                        <p:attrNameLst>
                                          <p:attrName>style.visibility</p:attrName>
                                        </p:attrNameLst>
                                      </p:cBhvr>
                                      <p:to>
                                        <p:strVal val="visible"/>
                                      </p:to>
                                    </p:set>
                                    <p:animEffect transition="in" filter="box(in)">
                                      <p:cBhvr>
                                        <p:cTn id="27" dur="1000"/>
                                        <p:tgtEl>
                                          <p:spTgt spid="33795">
                                            <p:txEl>
                                              <p:pRg st="5" end="5"/>
                                            </p:txEl>
                                          </p:spTgt>
                                        </p:tgtEl>
                                      </p:cBhvr>
                                    </p:animEffect>
                                  </p:childTnLst>
                                </p:cTn>
                              </p:par>
                              <p:par>
                                <p:cTn id="28" presetID="6" presetClass="entr" presetSubtype="32"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ircle(out)">
                                      <p:cBhvr>
                                        <p:cTn id="3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TW">
                <a:ea typeface="ＭＳ Ｐゴシック" pitchFamily="34" charset="-128"/>
              </a:rPr>
              <a:t>Semaphore Implementation</a:t>
            </a:r>
          </a:p>
        </p:txBody>
      </p:sp>
      <p:sp>
        <p:nvSpPr>
          <p:cNvPr id="34819" name="Rectangle 3"/>
          <p:cNvSpPr>
            <a:spLocks noGrp="1" noChangeArrowheads="1"/>
          </p:cNvSpPr>
          <p:nvPr>
            <p:ph type="body" idx="1"/>
          </p:nvPr>
        </p:nvSpPr>
        <p:spPr>
          <a:xfrm>
            <a:off x="228918" y="821531"/>
            <a:ext cx="8275637" cy="4530725"/>
          </a:xfrm>
        </p:spPr>
        <p:txBody>
          <a:bodyPr/>
          <a:lstStyle/>
          <a:p>
            <a:r>
              <a:rPr lang="en-US" altLang="zh-TW" sz="2800" dirty="0">
                <a:ea typeface="ＭＳ Ｐゴシック" pitchFamily="34" charset="-128"/>
              </a:rPr>
              <a:t>The main disadvantage of previous mutual-exclusion solution is the</a:t>
            </a:r>
            <a:r>
              <a:rPr lang="en-US" altLang="zh-TW" sz="2800" i="1" dirty="0">
                <a:ea typeface="ＭＳ Ｐゴシック" pitchFamily="34" charset="-128"/>
              </a:rPr>
              <a:t> </a:t>
            </a:r>
            <a:r>
              <a:rPr lang="en-US" altLang="zh-TW" sz="2800" b="1" i="1" dirty="0">
                <a:solidFill>
                  <a:srgbClr val="FF0000"/>
                </a:solidFill>
                <a:ea typeface="ＭＳ Ｐゴシック" pitchFamily="34" charset="-128"/>
              </a:rPr>
              <a:t>busy waiting </a:t>
            </a:r>
            <a:r>
              <a:rPr lang="en-US" altLang="zh-TW" sz="2800" b="1" dirty="0">
                <a:solidFill>
                  <a:srgbClr val="FF0000"/>
                </a:solidFill>
                <a:ea typeface="ＭＳ Ｐゴシック" pitchFamily="34" charset="-128"/>
              </a:rPr>
              <a:t>(CPU is wasting)</a:t>
            </a:r>
            <a:r>
              <a:rPr lang="en-US" altLang="zh-TW" sz="2800" dirty="0">
                <a:ea typeface="ＭＳ Ｐゴシック" pitchFamily="34" charset="-128"/>
              </a:rPr>
              <a:t>. </a:t>
            </a:r>
            <a:r>
              <a:rPr lang="zh-TW" altLang="en-US" sz="2800" dirty="0">
                <a:ea typeface="ＭＳ Ｐゴシック" pitchFamily="34" charset="-128"/>
              </a:rPr>
              <a:t>   就是</a:t>
            </a:r>
            <a:r>
              <a:rPr lang="en-US" altLang="zh-TW" sz="2800" dirty="0">
                <a:ea typeface="ＭＳ Ｐゴシック" pitchFamily="34" charset="-128"/>
              </a:rPr>
              <a:t>while</a:t>
            </a:r>
            <a:r>
              <a:rPr lang="zh-TW" altLang="en-US" sz="2800" dirty="0">
                <a:ea typeface="ＭＳ Ｐゴシック" pitchFamily="34" charset="-128"/>
              </a:rPr>
              <a:t>一直轉  浪費</a:t>
            </a:r>
            <a:endParaRPr lang="en-US" altLang="zh-TW" sz="2800" dirty="0">
              <a:ea typeface="ＭＳ Ｐゴシック" pitchFamily="34" charset="-128"/>
            </a:endParaRPr>
          </a:p>
          <a:p>
            <a:r>
              <a:rPr lang="en-US" altLang="zh-TW" sz="2800" dirty="0">
                <a:ea typeface="ＭＳ Ｐゴシック" pitchFamily="34" charset="-128"/>
              </a:rPr>
              <a:t>This type of semaphore is called a </a:t>
            </a:r>
            <a:r>
              <a:rPr lang="en-US" altLang="zh-TW" sz="2800" b="1" i="1" dirty="0">
                <a:solidFill>
                  <a:srgbClr val="FF0000"/>
                </a:solidFill>
                <a:ea typeface="ＭＳ Ｐゴシック" pitchFamily="34" charset="-128"/>
              </a:rPr>
              <a:t>spinlock</a:t>
            </a:r>
            <a:r>
              <a:rPr lang="en-US" altLang="zh-TW" sz="2800" b="1" dirty="0">
                <a:solidFill>
                  <a:srgbClr val="FF0000"/>
                </a:solidFill>
                <a:ea typeface="ＭＳ Ｐゴシック" pitchFamily="34" charset="-128"/>
              </a:rPr>
              <a:t>.</a:t>
            </a:r>
            <a:r>
              <a:rPr lang="zh-TW" altLang="en-US" sz="2800" dirty="0">
                <a:solidFill>
                  <a:srgbClr val="FF0000"/>
                </a:solidFill>
                <a:ea typeface="ＭＳ Ｐゴシック" pitchFamily="34" charset="-128"/>
              </a:rPr>
              <a:t>旋中的轉</a:t>
            </a:r>
            <a:r>
              <a:rPr lang="en-US" altLang="zh-TW" sz="2800" dirty="0">
                <a:solidFill>
                  <a:srgbClr val="FF0000"/>
                </a:solidFill>
                <a:ea typeface="ＭＳ Ｐゴシック" pitchFamily="34" charset="-128"/>
              </a:rPr>
              <a:t>lock</a:t>
            </a:r>
            <a:endParaRPr lang="en-US" altLang="zh-TW" sz="2800" b="1" dirty="0">
              <a:solidFill>
                <a:srgbClr val="FF0000"/>
              </a:solidFill>
              <a:ea typeface="ＭＳ Ｐゴシック" pitchFamily="34" charset="-128"/>
            </a:endParaRPr>
          </a:p>
          <a:p>
            <a:r>
              <a:rPr lang="en-US" altLang="zh-TW" sz="2800" dirty="0">
                <a:ea typeface="ＭＳ Ｐゴシック" pitchFamily="34" charset="-128"/>
              </a:rPr>
              <a:t>To overcome this, we can use the concept of </a:t>
            </a:r>
            <a:r>
              <a:rPr lang="en-US" altLang="zh-TW" sz="2800" b="1" i="1" dirty="0">
                <a:solidFill>
                  <a:srgbClr val="FF0000"/>
                </a:solidFill>
                <a:ea typeface="ＭＳ Ｐゴシック" pitchFamily="34" charset="-128"/>
              </a:rPr>
              <a:t>block</a:t>
            </a:r>
            <a:r>
              <a:rPr lang="en-US" altLang="zh-TW" sz="2800" dirty="0">
                <a:solidFill>
                  <a:srgbClr val="FFCC00"/>
                </a:solidFill>
                <a:ea typeface="ＭＳ Ｐゴシック" pitchFamily="34" charset="-128"/>
              </a:rPr>
              <a:t> </a:t>
            </a:r>
            <a:r>
              <a:rPr lang="en-US" altLang="zh-TW" sz="2800" dirty="0">
                <a:ea typeface="ＭＳ Ｐゴシック" pitchFamily="34" charset="-128"/>
              </a:rPr>
              <a:t>and</a:t>
            </a:r>
            <a:r>
              <a:rPr lang="en-US" altLang="zh-TW" sz="2800" dirty="0">
                <a:solidFill>
                  <a:srgbClr val="FFCC00"/>
                </a:solidFill>
                <a:ea typeface="ＭＳ Ｐゴシック" pitchFamily="34" charset="-128"/>
              </a:rPr>
              <a:t> </a:t>
            </a:r>
            <a:r>
              <a:rPr lang="en-US" altLang="zh-TW" sz="2800" b="1" i="1" dirty="0">
                <a:solidFill>
                  <a:srgbClr val="FF0000"/>
                </a:solidFill>
                <a:ea typeface="ＭＳ Ｐゴシック" pitchFamily="34" charset="-128"/>
              </a:rPr>
              <a:t>wakeup</a:t>
            </a:r>
            <a:r>
              <a:rPr lang="en-US" altLang="zh-TW" sz="2800" dirty="0">
                <a:solidFill>
                  <a:srgbClr val="FFCC00"/>
                </a:solidFill>
                <a:ea typeface="ＭＳ Ｐゴシック" pitchFamily="34" charset="-128"/>
              </a:rPr>
              <a:t> </a:t>
            </a:r>
            <a:r>
              <a:rPr lang="en-US" altLang="zh-TW" sz="2800" dirty="0">
                <a:ea typeface="ＭＳ Ｐゴシック" pitchFamily="34" charset="-128"/>
              </a:rPr>
              <a:t>operations. </a:t>
            </a:r>
            <a:r>
              <a:rPr lang="zh-TW" altLang="en-US" sz="2800" dirty="0">
                <a:ea typeface="ＭＳ Ｐゴシック" pitchFamily="34" charset="-128"/>
              </a:rPr>
              <a:t>    何不叫他去睡覺  英雄所見略同  我也是一開始就想到</a:t>
            </a:r>
            <a:r>
              <a:rPr lang="en-US" altLang="zh-TW" sz="2800" dirty="0">
                <a:ea typeface="ＭＳ Ｐゴシック" pitchFamily="34" charset="-128"/>
              </a:rPr>
              <a:t>lock</a:t>
            </a:r>
            <a:r>
              <a:rPr lang="zh-TW" altLang="en-US" sz="2800" dirty="0">
                <a:ea typeface="ＭＳ Ｐゴシック" pitchFamily="34" charset="-128"/>
              </a:rPr>
              <a:t>就呼叫</a:t>
            </a:r>
            <a:r>
              <a:rPr lang="en-US" altLang="zh-TW" sz="2800" dirty="0" err="1">
                <a:ea typeface="ＭＳ Ｐゴシック" pitchFamily="34" charset="-128"/>
              </a:rPr>
              <a:t>Thread.Sleep</a:t>
            </a:r>
            <a:r>
              <a:rPr lang="en-US" altLang="zh-TW" sz="2800" dirty="0">
                <a:ea typeface="ＭＳ Ｐゴシック" pitchFamily="34" charset="-128"/>
              </a:rPr>
              <a:t>()  </a:t>
            </a:r>
            <a:r>
              <a:rPr lang="zh-TW" altLang="en-US" sz="2800" dirty="0">
                <a:ea typeface="ＭＳ Ｐゴシック" pitchFamily="34" charset="-128"/>
              </a:rPr>
              <a:t>用</a:t>
            </a:r>
            <a:r>
              <a:rPr lang="en-US" altLang="zh-TW" sz="2800" dirty="0">
                <a:ea typeface="ＭＳ Ｐゴシック" pitchFamily="34" charset="-128"/>
              </a:rPr>
              <a:t>while</a:t>
            </a:r>
            <a:r>
              <a:rPr lang="zh-TW" altLang="en-US" sz="2800" dirty="0">
                <a:ea typeface="ＭＳ Ｐゴシック" pitchFamily="34" charset="-128"/>
              </a:rPr>
              <a:t>的</a:t>
            </a:r>
            <a:r>
              <a:rPr lang="en-US" altLang="zh-TW" sz="2800" dirty="0">
                <a:ea typeface="ＭＳ Ｐゴシック" pitchFamily="34" charset="-128"/>
              </a:rPr>
              <a:t>CPU</a:t>
            </a:r>
            <a:r>
              <a:rPr lang="zh-TW" altLang="en-US" sz="2800" dirty="0">
                <a:ea typeface="ＭＳ Ｐゴシック" pitchFamily="34" charset="-128"/>
              </a:rPr>
              <a:t>超高的  或說拉去</a:t>
            </a:r>
            <a:r>
              <a:rPr lang="en-US" altLang="zh-TW" sz="2800" dirty="0">
                <a:ea typeface="ＭＳ Ｐゴシック" pitchFamily="34" charset="-128"/>
              </a:rPr>
              <a:t>ready q</a:t>
            </a:r>
            <a:r>
              <a:rPr lang="zh-TW" altLang="en-US" sz="2800" dirty="0">
                <a:ea typeface="ＭＳ Ｐゴシック" pitchFamily="34" charset="-128"/>
              </a:rPr>
              <a:t>   其他人用完鎖再叫起來</a:t>
            </a:r>
            <a:endParaRPr lang="en-US" altLang="zh-TW" sz="2800" dirty="0">
              <a:ea typeface="ＭＳ Ｐゴシック" pitchFamily="34" charset="-128"/>
            </a:endParaRPr>
          </a:p>
          <a:p>
            <a:pPr lvl="1">
              <a:buFont typeface="Monotype Sorts" pitchFamily="2" charset="2"/>
              <a:buNone/>
            </a:pPr>
            <a:endParaRPr lang="en-US" altLang="zh-TW" sz="2800" dirty="0">
              <a:ea typeface="ＭＳ Ｐゴシック" pitchFamily="34" charset="-128"/>
            </a:endParaRPr>
          </a:p>
        </p:txBody>
      </p:sp>
      <p:sp>
        <p:nvSpPr>
          <p:cNvPr id="34820" name="矩形 3"/>
          <p:cNvSpPr>
            <a:spLocks noChangeArrowheads="1"/>
          </p:cNvSpPr>
          <p:nvPr/>
        </p:nvSpPr>
        <p:spPr bwMode="auto">
          <a:xfrm>
            <a:off x="-3495040" y="5231447"/>
            <a:ext cx="7782560" cy="1815882"/>
          </a:xfrm>
          <a:prstGeom prst="rect">
            <a:avLst/>
          </a:prstGeom>
          <a:noFill/>
          <a:ln w="9525">
            <a:noFill/>
            <a:miter lim="800000"/>
            <a:headEnd/>
            <a:tailEnd/>
          </a:ln>
        </p:spPr>
        <p:txBody>
          <a:bodyPr wrap="square">
            <a:spAutoFit/>
          </a:bodyPr>
          <a:lstStyle/>
          <a:p>
            <a:pPr>
              <a:buFont typeface="Monotype Sorts" pitchFamily="2" charset="2"/>
              <a:buNone/>
            </a:pPr>
            <a:r>
              <a:rPr lang="en-US" altLang="zh-TW" sz="2800" b="1" dirty="0" err="1">
                <a:solidFill>
                  <a:srgbClr val="0000FF"/>
                </a:solidFill>
                <a:latin typeface="Candara" pitchFamily="34" charset="0"/>
              </a:rPr>
              <a:t>Typedef</a:t>
            </a:r>
            <a:r>
              <a:rPr lang="en-US" altLang="zh-TW" sz="2800" b="1" dirty="0">
                <a:solidFill>
                  <a:srgbClr val="0000FF"/>
                </a:solidFill>
                <a:latin typeface="Candara" pitchFamily="34" charset="0"/>
              </a:rPr>
              <a:t> </a:t>
            </a:r>
            <a:r>
              <a:rPr lang="en-US" altLang="zh-TW" sz="2800" b="1" dirty="0" err="1">
                <a:solidFill>
                  <a:srgbClr val="0000FF"/>
                </a:solidFill>
                <a:latin typeface="Candara" pitchFamily="34" charset="0"/>
              </a:rPr>
              <a:t>struc</a:t>
            </a:r>
            <a:r>
              <a:rPr lang="en-US" altLang="zh-TW" sz="2800" b="1" dirty="0">
                <a:solidFill>
                  <a:srgbClr val="0000FF"/>
                </a:solidFill>
                <a:latin typeface="Candara" pitchFamily="34" charset="0"/>
              </a:rPr>
              <a:t>  { </a:t>
            </a:r>
          </a:p>
          <a:p>
            <a:pPr>
              <a:buFont typeface="Monotype Sorts" pitchFamily="2" charset="2"/>
              <a:buNone/>
            </a:pPr>
            <a:r>
              <a:rPr lang="en-US" altLang="zh-TW" sz="2800" b="1" dirty="0">
                <a:solidFill>
                  <a:srgbClr val="0000FF"/>
                </a:solidFill>
                <a:latin typeface="Candara" pitchFamily="34" charset="0"/>
              </a:rPr>
              <a:t>       int </a:t>
            </a:r>
            <a:r>
              <a:rPr lang="en-US" altLang="zh-TW" sz="2800" b="1" dirty="0">
                <a:solidFill>
                  <a:srgbClr val="FF0000"/>
                </a:solidFill>
                <a:latin typeface="Candara" pitchFamily="34" charset="0"/>
              </a:rPr>
              <a:t>value;</a:t>
            </a:r>
            <a:r>
              <a:rPr lang="zh-TW" altLang="en-US" sz="2800" b="1" dirty="0">
                <a:solidFill>
                  <a:srgbClr val="FF0000"/>
                </a:solidFill>
                <a:latin typeface="Candara" pitchFamily="34" charset="0"/>
              </a:rPr>
              <a:t>  還有沒有</a:t>
            </a:r>
            <a:r>
              <a:rPr lang="en-US" altLang="zh-TW" sz="2800" b="1" dirty="0" err="1">
                <a:solidFill>
                  <a:srgbClr val="FF0000"/>
                </a:solidFill>
                <a:latin typeface="Candara" pitchFamily="34" charset="0"/>
              </a:rPr>
              <a:t>Sema</a:t>
            </a:r>
            <a:r>
              <a:rPr lang="zh-TW" altLang="en-US" sz="2800" b="1" dirty="0">
                <a:solidFill>
                  <a:srgbClr val="FF0000"/>
                </a:solidFill>
                <a:latin typeface="Candara" pitchFamily="34" charset="0"/>
              </a:rPr>
              <a:t>可拿</a:t>
            </a:r>
            <a:endParaRPr lang="en-US" altLang="zh-TW" sz="2800" b="1" dirty="0">
              <a:solidFill>
                <a:srgbClr val="FF0000"/>
              </a:solidFill>
              <a:latin typeface="Candara" pitchFamily="34" charset="0"/>
            </a:endParaRPr>
          </a:p>
          <a:p>
            <a:pPr>
              <a:buFont typeface="Monotype Sorts" pitchFamily="2" charset="2"/>
              <a:buNone/>
            </a:pPr>
            <a:r>
              <a:rPr lang="en-US" altLang="zh-TW" sz="2800" b="1" dirty="0">
                <a:solidFill>
                  <a:srgbClr val="0000FF"/>
                </a:solidFill>
                <a:latin typeface="Candara" pitchFamily="34" charset="0"/>
              </a:rPr>
              <a:t>       struct  </a:t>
            </a:r>
            <a:r>
              <a:rPr lang="en-US" altLang="zh-TW" sz="2800" b="1" dirty="0">
                <a:solidFill>
                  <a:srgbClr val="FF0000"/>
                </a:solidFill>
                <a:latin typeface="Candara" pitchFamily="34" charset="0"/>
              </a:rPr>
              <a:t>process *list;</a:t>
            </a:r>
            <a:r>
              <a:rPr lang="zh-TW" altLang="en-US" sz="2800" b="1" dirty="0">
                <a:solidFill>
                  <a:srgbClr val="FF0000"/>
                </a:solidFill>
                <a:latin typeface="Candara" pitchFamily="34" charset="0"/>
              </a:rPr>
              <a:t>   有哪些</a:t>
            </a:r>
            <a:r>
              <a:rPr lang="en-US" altLang="zh-TW" sz="2800" b="1" dirty="0">
                <a:solidFill>
                  <a:srgbClr val="FF0000"/>
                </a:solidFill>
                <a:latin typeface="Candara" pitchFamily="34" charset="0"/>
              </a:rPr>
              <a:t>proc</a:t>
            </a:r>
            <a:r>
              <a:rPr lang="zh-TW" altLang="en-US" sz="2800" b="1" dirty="0">
                <a:solidFill>
                  <a:srgbClr val="FF0000"/>
                </a:solidFill>
                <a:latin typeface="Candara" pitchFamily="34" charset="0"/>
              </a:rPr>
              <a:t>在等排隊</a:t>
            </a:r>
            <a:endParaRPr lang="en-US" altLang="zh-TW" sz="2800" b="1" dirty="0">
              <a:solidFill>
                <a:srgbClr val="FF0000"/>
              </a:solidFill>
              <a:latin typeface="Candara" pitchFamily="34" charset="0"/>
            </a:endParaRPr>
          </a:p>
          <a:p>
            <a:pPr>
              <a:buFont typeface="Monotype Sorts" pitchFamily="2" charset="2"/>
              <a:buNone/>
            </a:pPr>
            <a:r>
              <a:rPr lang="en-US" altLang="zh-TW" sz="2800" b="1" dirty="0">
                <a:solidFill>
                  <a:srgbClr val="0000FF"/>
                </a:solidFill>
                <a:latin typeface="Candara" pitchFamily="34" charset="0"/>
              </a:rPr>
              <a:t>} semaphore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ox(in)">
                                      <p:cBhvr>
                                        <p:cTn id="7" dur="1000"/>
                                        <p:tgtEl>
                                          <p:spTgt spid="348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819">
                                            <p:txEl>
                                              <p:pRg st="2" end="2"/>
                                            </p:txEl>
                                          </p:spTgt>
                                        </p:tgtEl>
                                        <p:attrNameLst>
                                          <p:attrName>style.visibility</p:attrName>
                                        </p:attrNameLst>
                                      </p:cBhvr>
                                      <p:to>
                                        <p:strVal val="visible"/>
                                      </p:to>
                                    </p:set>
                                    <p:animEffect transition="in" filter="box(in)">
                                      <p:cBhvr>
                                        <p:cTn id="12" dur="1000"/>
                                        <p:tgtEl>
                                          <p:spTgt spid="34819">
                                            <p:txEl>
                                              <p:pRg st="2" end="2"/>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4820"/>
                                        </p:tgtEl>
                                        <p:attrNameLst>
                                          <p:attrName>style.visibility</p:attrName>
                                        </p:attrNameLst>
                                      </p:cBhvr>
                                      <p:to>
                                        <p:strVal val="visible"/>
                                      </p:to>
                                    </p:set>
                                    <p:animEffect transition="in" filter="box(in)">
                                      <p:cBhvr>
                                        <p:cTn id="15"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P spid="348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83A2-79BE-4D36-BB21-69447BA82F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77688F-0329-43FD-AC4C-019174050DCC}"/>
              </a:ext>
            </a:extLst>
          </p:cNvPr>
          <p:cNvSpPr>
            <a:spLocks noGrp="1"/>
          </p:cNvSpPr>
          <p:nvPr>
            <p:ph idx="1"/>
          </p:nvPr>
        </p:nvSpPr>
        <p:spPr/>
        <p:txBody>
          <a:bodyPr/>
          <a:lstStyle/>
          <a:p>
            <a:r>
              <a:rPr lang="en-US" dirty="0"/>
              <a:t>Spin lock  </a:t>
            </a:r>
            <a:r>
              <a:rPr lang="en-US" dirty="0">
                <a:hlinkClick r:id="rId2"/>
              </a:rPr>
              <a:t>https://huenlil.pixnet.net/blog/post/23999871</a:t>
            </a:r>
            <a:endParaRPr lang="en-US" dirty="0"/>
          </a:p>
          <a:p>
            <a:r>
              <a:rPr lang="zh-TW" altLang="en-US" b="0" dirty="0"/>
              <a:t>在 </a:t>
            </a:r>
            <a:r>
              <a:rPr lang="en-US" altLang="zh-TW" b="0" dirty="0"/>
              <a:t>Linux Kernel </a:t>
            </a:r>
            <a:r>
              <a:rPr lang="zh-TW" altLang="en-US" b="0" dirty="0"/>
              <a:t>裡有著許多重要的資料結構，這些資料在作業系統的運作中扮演著舉足輕重的角色。然而，</a:t>
            </a:r>
            <a:r>
              <a:rPr lang="en-US" altLang="zh-TW" b="0" dirty="0"/>
              <a:t>Linux </a:t>
            </a:r>
            <a:r>
              <a:rPr lang="zh-TW" altLang="en-US" b="0" dirty="0"/>
              <a:t>是個多任務的作業系統，也就是在同一時間裡可以同時有許多的行程在執行，所以，很有可能某個行程在依序讀取 </a:t>
            </a:r>
            <a:r>
              <a:rPr lang="en-US" altLang="zh-TW" b="0" dirty="0" err="1"/>
              <a:t>inode</a:t>
            </a:r>
            <a:r>
              <a:rPr lang="en-US" altLang="zh-TW" b="0" dirty="0"/>
              <a:t> list</a:t>
            </a:r>
            <a:r>
              <a:rPr lang="zh-TW" altLang="en-US" b="0" dirty="0"/>
              <a:t>，同時卻又有另一個在 </a:t>
            </a:r>
            <a:r>
              <a:rPr lang="en-US" altLang="zh-TW" b="0" dirty="0" err="1"/>
              <a:t>inode</a:t>
            </a:r>
            <a:r>
              <a:rPr lang="en-US" altLang="zh-TW" b="0" dirty="0"/>
              <a:t> list </a:t>
            </a:r>
            <a:r>
              <a:rPr lang="zh-TW" altLang="en-US" b="0" dirty="0"/>
              <a:t>裡加入新的 </a:t>
            </a:r>
            <a:r>
              <a:rPr lang="en-US" altLang="zh-TW" b="0" dirty="0" err="1"/>
              <a:t>inode</a:t>
            </a:r>
            <a:r>
              <a:rPr lang="zh-TW" altLang="en-US" b="0" dirty="0"/>
              <a:t>，這會造成什麼情形呢？這會造成 </a:t>
            </a:r>
            <a:r>
              <a:rPr lang="en-US" altLang="zh-TW" b="0" dirty="0" err="1"/>
              <a:t>inode</a:t>
            </a:r>
            <a:r>
              <a:rPr lang="en-US" altLang="zh-TW" b="0" dirty="0"/>
              <a:t> list </a:t>
            </a:r>
            <a:r>
              <a:rPr lang="zh-TW" altLang="en-US" b="0" dirty="0"/>
              <a:t>的不穩定。所以，在 </a:t>
            </a:r>
            <a:r>
              <a:rPr lang="en-US" altLang="zh-TW" b="0" dirty="0"/>
              <a:t>Kernel </a:t>
            </a:r>
            <a:r>
              <a:rPr lang="zh-TW" altLang="en-US" b="0" dirty="0"/>
              <a:t>裡，我們需要一個機制，可以使得當我們在修改某個重要的資料結構時，不能被中斷，即使被中斷了，這個資料結構由於還沒修改完，別的行程也都不能去讀取和修改它。</a:t>
            </a:r>
            <a:r>
              <a:rPr lang="en-US" altLang="zh-TW" b="0" dirty="0"/>
              <a:t>Linux Kernel</a:t>
            </a:r>
            <a:r>
              <a:rPr lang="zh-TW" altLang="en-US" b="0" dirty="0"/>
              <a:t>提供了 </a:t>
            </a:r>
            <a:r>
              <a:rPr lang="en-US" altLang="zh-TW" b="0" dirty="0"/>
              <a:t>spinlock </a:t>
            </a:r>
            <a:r>
              <a:rPr lang="zh-TW" altLang="en-US" b="0" dirty="0"/>
              <a:t>這個機制可以使我們做到這樣的功能。</a:t>
            </a:r>
          </a:p>
          <a:p>
            <a:r>
              <a:rPr lang="zh-TW" altLang="en-US" b="0" dirty="0"/>
              <a:t>有的人會想到當我們在修改某個重要的資料結構時，將中斷都 </a:t>
            </a:r>
            <a:r>
              <a:rPr lang="en-US" altLang="zh-TW" b="0" dirty="0"/>
              <a:t>disable </a:t>
            </a:r>
            <a:r>
              <a:rPr lang="zh-TW" altLang="en-US" b="0" dirty="0"/>
              <a:t>掉就好了，等修改完了再將中斷 </a:t>
            </a:r>
            <a:r>
              <a:rPr lang="en-US" altLang="zh-TW" b="0" dirty="0"/>
              <a:t>enable </a:t>
            </a:r>
            <a:r>
              <a:rPr lang="zh-TW" altLang="en-US" b="0" dirty="0"/>
              <a:t>不就得了，何必還要再提供一個 </a:t>
            </a:r>
            <a:r>
              <a:rPr lang="en-US" altLang="zh-TW" b="0" dirty="0"/>
              <a:t>spinlock </a:t>
            </a:r>
            <a:r>
              <a:rPr lang="zh-TW" altLang="en-US" b="0" dirty="0"/>
              <a:t>來做同樣的事。在 </a:t>
            </a:r>
            <a:r>
              <a:rPr lang="en-US" altLang="zh-TW" b="0" dirty="0" err="1"/>
              <a:t>uni</a:t>
            </a:r>
            <a:r>
              <a:rPr lang="en-US" altLang="zh-TW" b="0" dirty="0"/>
              <a:t>-processor </a:t>
            </a:r>
            <a:r>
              <a:rPr lang="zh-TW" altLang="en-US" b="0" dirty="0"/>
              <a:t>的環境底下，的確是如此。所謂 </a:t>
            </a:r>
            <a:r>
              <a:rPr lang="en-US" altLang="zh-TW" b="0" dirty="0" err="1"/>
              <a:t>uni</a:t>
            </a:r>
            <a:r>
              <a:rPr lang="en-US" altLang="zh-TW" b="0" dirty="0"/>
              <a:t>-processor </a:t>
            </a:r>
            <a:r>
              <a:rPr lang="zh-TW" altLang="en-US" b="0" dirty="0"/>
              <a:t>就是指只有一個 </a:t>
            </a:r>
            <a:r>
              <a:rPr lang="en-US" altLang="zh-TW" b="0" dirty="0"/>
              <a:t>CPU </a:t>
            </a:r>
            <a:r>
              <a:rPr lang="zh-TW" altLang="en-US" b="0" dirty="0"/>
              <a:t>的電腦，但是在</a:t>
            </a:r>
            <a:r>
              <a:rPr lang="en-US" altLang="zh-TW" b="0" dirty="0"/>
              <a:t>SMP</a:t>
            </a:r>
            <a:r>
              <a:rPr lang="zh-TW" altLang="en-US" b="0" dirty="0"/>
              <a:t>的環境下就不是這幺一回事了。</a:t>
            </a:r>
          </a:p>
          <a:p>
            <a:r>
              <a:rPr lang="zh-TW" altLang="en-US" b="0" dirty="0"/>
              <a:t>我們知道現在 </a:t>
            </a:r>
            <a:r>
              <a:rPr lang="en-US" altLang="zh-TW" b="0" dirty="0"/>
              <a:t>Linux </a:t>
            </a:r>
            <a:r>
              <a:rPr lang="zh-TW" altLang="en-US" b="0" dirty="0"/>
              <a:t>已經有支持 </a:t>
            </a:r>
            <a:r>
              <a:rPr lang="en-US" altLang="zh-TW" b="0" dirty="0"/>
              <a:t>SMP</a:t>
            </a:r>
            <a:r>
              <a:rPr lang="zh-TW" altLang="en-US" b="0" dirty="0"/>
              <a:t>，也就是可以使用多顆 </a:t>
            </a:r>
            <a:r>
              <a:rPr lang="en-US" altLang="zh-TW" b="0" dirty="0"/>
              <a:t>CPU </a:t>
            </a:r>
            <a:r>
              <a:rPr lang="zh-TW" altLang="en-US" b="0" dirty="0"/>
              <a:t>來加快系統的速度，如果當我們在修改重要的資料結構時，將執行修改工作的 </a:t>
            </a:r>
            <a:r>
              <a:rPr lang="en-US" altLang="zh-TW" b="0" dirty="0"/>
              <a:t>CPU </a:t>
            </a:r>
            <a:r>
              <a:rPr lang="zh-TW" altLang="en-US" b="0" dirty="0"/>
              <a:t>中斷 </a:t>
            </a:r>
            <a:r>
              <a:rPr lang="en-US" altLang="zh-TW" b="0" dirty="0"/>
              <a:t>disable </a:t>
            </a:r>
            <a:r>
              <a:rPr lang="zh-TW" altLang="en-US" b="0" dirty="0"/>
              <a:t>掉的話，只有目前的這個 </a:t>
            </a:r>
            <a:r>
              <a:rPr lang="en-US" altLang="zh-TW" b="0" dirty="0"/>
              <a:t>CPU </a:t>
            </a:r>
            <a:r>
              <a:rPr lang="zh-TW" altLang="en-US" b="0" dirty="0"/>
              <a:t>的執行不會被中斷，在 </a:t>
            </a:r>
            <a:r>
              <a:rPr lang="en-US" altLang="zh-TW" b="0" dirty="0"/>
              <a:t>SMP </a:t>
            </a:r>
            <a:r>
              <a:rPr lang="zh-TW" altLang="en-US" b="0" dirty="0"/>
              <a:t>環境下，還有別的 </a:t>
            </a:r>
            <a:r>
              <a:rPr lang="en-US" altLang="zh-TW" b="0" dirty="0"/>
              <a:t>CPU </a:t>
            </a:r>
            <a:r>
              <a:rPr lang="zh-TW" altLang="en-US" b="0" dirty="0"/>
              <a:t>正同時運作，如果別的 </a:t>
            </a:r>
            <a:r>
              <a:rPr lang="en-US" altLang="zh-TW" b="0" dirty="0"/>
              <a:t>CPU </a:t>
            </a:r>
            <a:r>
              <a:rPr lang="zh-TW" altLang="en-US" b="0" dirty="0"/>
              <a:t>也去修改這個資料結構的話，就會造成同時有兩個 </a:t>
            </a:r>
            <a:r>
              <a:rPr lang="en-US" altLang="zh-TW" b="0" dirty="0"/>
              <a:t>CPU </a:t>
            </a:r>
            <a:r>
              <a:rPr lang="zh-TW" altLang="en-US" b="0" dirty="0"/>
              <a:t>在修改它，不穩定性就會產生。解決方法是將全部的 </a:t>
            </a:r>
            <a:r>
              <a:rPr lang="en-US" altLang="zh-TW" b="0" dirty="0"/>
              <a:t>CPU </a:t>
            </a:r>
            <a:r>
              <a:rPr lang="zh-TW" altLang="en-US" b="0" dirty="0"/>
              <a:t>中斷都 </a:t>
            </a:r>
            <a:r>
              <a:rPr lang="en-US" altLang="zh-TW" b="0" dirty="0"/>
              <a:t>disable </a:t>
            </a:r>
            <a:r>
              <a:rPr lang="zh-TW" altLang="en-US" b="0" dirty="0"/>
              <a:t>掉，等修改完之後，再全部都 </a:t>
            </a:r>
            <a:r>
              <a:rPr lang="en-US" altLang="zh-TW" b="0" dirty="0"/>
              <a:t>enable </a:t>
            </a:r>
            <a:r>
              <a:rPr lang="zh-TW" altLang="en-US" b="0" dirty="0"/>
              <a:t>起來。但是這樣的做法其 </a:t>
            </a:r>
            <a:r>
              <a:rPr lang="en-US" altLang="zh-TW" b="0" dirty="0"/>
              <a:t>cost </a:t>
            </a:r>
            <a:r>
              <a:rPr lang="zh-TW" altLang="en-US" b="0" dirty="0"/>
              <a:t>會很大，整個系統的效能會 </a:t>
            </a:r>
            <a:r>
              <a:rPr lang="en-US" altLang="zh-TW" b="0" dirty="0"/>
              <a:t>down </a:t>
            </a:r>
            <a:r>
              <a:rPr lang="zh-TW" altLang="en-US" b="0" dirty="0"/>
              <a:t>下來。因此，</a:t>
            </a:r>
            <a:r>
              <a:rPr lang="en-US" altLang="zh-TW" b="0" dirty="0"/>
              <a:t>Linux Kernel </a:t>
            </a:r>
            <a:r>
              <a:rPr lang="zh-TW" altLang="en-US" b="0" dirty="0"/>
              <a:t>才會提供 </a:t>
            </a:r>
            <a:r>
              <a:rPr lang="en-US" altLang="zh-TW" b="0" dirty="0"/>
              <a:t>spinlock </a:t>
            </a:r>
            <a:r>
              <a:rPr lang="zh-TW" altLang="en-US" b="0" dirty="0"/>
              <a:t>這樣的機制，它不會將全部 </a:t>
            </a:r>
            <a:r>
              <a:rPr lang="en-US" altLang="zh-TW" b="0" dirty="0"/>
              <a:t>CPU </a:t>
            </a:r>
            <a:r>
              <a:rPr lang="zh-TW" altLang="en-US" b="0" dirty="0"/>
              <a:t>的中斷 </a:t>
            </a:r>
            <a:r>
              <a:rPr lang="en-US" altLang="zh-TW" b="0" dirty="0"/>
              <a:t>disable </a:t>
            </a:r>
            <a:r>
              <a:rPr lang="zh-TW" altLang="en-US" b="0" dirty="0"/>
              <a:t>掉，所以效率比上述的方法好，但同時卻又能確保資料的穩定性，不會有某個行程在修改它，另外又有一個行程在讀取或修改它的情形發生。</a:t>
            </a:r>
          </a:p>
          <a:p>
            <a:endParaRPr lang="en-US" dirty="0"/>
          </a:p>
        </p:txBody>
      </p:sp>
    </p:spTree>
    <p:extLst>
      <p:ext uri="{BB962C8B-B14F-4D97-AF65-F5344CB8AC3E}">
        <p14:creationId xmlns:p14="http://schemas.microsoft.com/office/powerpoint/2010/main" val="2619256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17088" y="174407"/>
            <a:ext cx="8077200" cy="609600"/>
          </a:xfrm>
        </p:spPr>
        <p:txBody>
          <a:bodyPr/>
          <a:lstStyle/>
          <a:p>
            <a:pPr eaLnBrk="1" hangingPunct="1"/>
            <a:r>
              <a:rPr lang="en-US" altLang="zh-TW" sz="2800" dirty="0">
                <a:ea typeface="ＭＳ Ｐゴシック" pitchFamily="34" charset="-128"/>
              </a:rPr>
              <a:t>Semaphore Implementation with no Busy waiting</a:t>
            </a:r>
            <a:r>
              <a:rPr lang="en-US" altLang="zh-TW" sz="3200" dirty="0">
                <a:ea typeface="ＭＳ Ｐゴシック" pitchFamily="34" charset="-128"/>
              </a:rPr>
              <a:t> </a:t>
            </a:r>
          </a:p>
        </p:txBody>
      </p:sp>
      <p:sp>
        <p:nvSpPr>
          <p:cNvPr id="35843" name="Rectangle 3"/>
          <p:cNvSpPr>
            <a:spLocks noGrp="1" noChangeArrowheads="1"/>
          </p:cNvSpPr>
          <p:nvPr>
            <p:ph type="body" idx="1"/>
          </p:nvPr>
        </p:nvSpPr>
        <p:spPr>
          <a:xfrm>
            <a:off x="485527" y="689918"/>
            <a:ext cx="8172945" cy="4700587"/>
          </a:xfrm>
        </p:spPr>
        <p:txBody>
          <a:bodyPr/>
          <a:lstStyle/>
          <a:p>
            <a:r>
              <a:rPr lang="en-US" altLang="zh-TW" sz="2400" dirty="0">
                <a:ea typeface="ＭＳ Ｐゴシック" pitchFamily="34" charset="-128"/>
              </a:rPr>
              <a:t>With each semaphore there is an associated </a:t>
            </a:r>
            <a:r>
              <a:rPr lang="en-US" altLang="zh-TW" sz="2400" b="1" dirty="0">
                <a:solidFill>
                  <a:srgbClr val="FF0000"/>
                </a:solidFill>
                <a:ea typeface="ＭＳ Ｐゴシック" pitchFamily="34" charset="-128"/>
              </a:rPr>
              <a:t>waiting queue</a:t>
            </a:r>
            <a:r>
              <a:rPr lang="en-US" altLang="zh-TW" sz="2400" dirty="0">
                <a:ea typeface="ＭＳ Ｐゴシック" pitchFamily="34" charset="-128"/>
              </a:rPr>
              <a:t>. Each entry in a waiting queue has two data items:</a:t>
            </a:r>
          </a:p>
          <a:p>
            <a:pPr lvl="1"/>
            <a:r>
              <a:rPr lang="en-US" altLang="zh-TW" sz="2400" dirty="0">
                <a:ea typeface="ＭＳ Ｐゴシック" pitchFamily="34" charset="-128"/>
              </a:rPr>
              <a:t> </a:t>
            </a:r>
            <a:r>
              <a:rPr lang="en-US" altLang="zh-TW" sz="2400" dirty="0">
                <a:solidFill>
                  <a:srgbClr val="FF0000"/>
                </a:solidFill>
                <a:ea typeface="ＭＳ Ｐゴシック" pitchFamily="34" charset="-128"/>
              </a:rPr>
              <a:t>value</a:t>
            </a:r>
            <a:r>
              <a:rPr lang="en-US" altLang="zh-TW" sz="2400" dirty="0">
                <a:ea typeface="ＭＳ Ｐゴシック" pitchFamily="34" charset="-128"/>
              </a:rPr>
              <a:t> (of type integer)  </a:t>
            </a:r>
          </a:p>
          <a:p>
            <a:pPr lvl="2"/>
            <a:r>
              <a:rPr lang="en-US" altLang="zh-TW" sz="2000" dirty="0">
                <a:solidFill>
                  <a:srgbClr val="FF0000"/>
                </a:solidFill>
                <a:ea typeface="ＭＳ Ｐゴシック" pitchFamily="34" charset="-128"/>
              </a:rPr>
              <a:t>Value &gt; 0 indicates semaphore is still available</a:t>
            </a:r>
          </a:p>
          <a:p>
            <a:pPr lvl="2"/>
            <a:r>
              <a:rPr lang="en-US" altLang="zh-TW" sz="2000" dirty="0">
                <a:solidFill>
                  <a:srgbClr val="FF0000"/>
                </a:solidFill>
                <a:ea typeface="ＭＳ Ｐゴシック" pitchFamily="34" charset="-128"/>
              </a:rPr>
              <a:t>Value = 0  indicates semaphore is just occupied and </a:t>
            </a:r>
          </a:p>
          <a:p>
            <a:pPr lvl="3">
              <a:buNone/>
            </a:pPr>
            <a:r>
              <a:rPr lang="en-US" altLang="zh-TW" sz="2000" dirty="0">
                <a:solidFill>
                  <a:srgbClr val="FF0000"/>
                </a:solidFill>
                <a:ea typeface="ＭＳ Ｐゴシック" pitchFamily="34" charset="-128"/>
              </a:rPr>
              <a:t>             </a:t>
            </a:r>
            <a:r>
              <a:rPr lang="zh-TW" altLang="en-US" sz="2000" dirty="0">
                <a:solidFill>
                  <a:srgbClr val="FF0000"/>
                </a:solidFill>
                <a:ea typeface="ＭＳ Ｐゴシック" pitchFamily="34" charset="-128"/>
              </a:rPr>
              <a:t>    </a:t>
            </a:r>
            <a:r>
              <a:rPr lang="en-US" altLang="zh-TW" sz="2000" dirty="0">
                <a:solidFill>
                  <a:srgbClr val="FF0000"/>
                </a:solidFill>
                <a:ea typeface="ＭＳ Ｐゴシック" pitchFamily="34" charset="-128"/>
              </a:rPr>
              <a:t>no waiting process</a:t>
            </a:r>
          </a:p>
          <a:p>
            <a:pPr lvl="2"/>
            <a:r>
              <a:rPr lang="en-US" altLang="zh-TW" sz="2000" dirty="0">
                <a:solidFill>
                  <a:srgbClr val="FF0000"/>
                </a:solidFill>
                <a:ea typeface="ＭＳ Ｐゴシック" pitchFamily="34" charset="-128"/>
              </a:rPr>
              <a:t>Value &lt; 0  indicates the number of waiting processes  </a:t>
            </a:r>
            <a:r>
              <a:rPr lang="zh-TW" altLang="en-US" sz="2000" dirty="0">
                <a:solidFill>
                  <a:srgbClr val="FF0000"/>
                </a:solidFill>
                <a:ea typeface="ＭＳ Ｐゴシック" pitchFamily="34" charset="-128"/>
              </a:rPr>
              <a:t>這邊就和前一個機制不同了  前一個用</a:t>
            </a:r>
            <a:r>
              <a:rPr lang="en-US" altLang="zh-TW" sz="2000" dirty="0">
                <a:solidFill>
                  <a:srgbClr val="FF0000"/>
                </a:solidFill>
                <a:ea typeface="ＭＳ Ｐゴシック" pitchFamily="34" charset="-128"/>
              </a:rPr>
              <a:t>while</a:t>
            </a:r>
            <a:r>
              <a:rPr lang="zh-TW" altLang="en-US" sz="2000" dirty="0">
                <a:solidFill>
                  <a:srgbClr val="FF0000"/>
                </a:solidFill>
                <a:ea typeface="ＭＳ Ｐゴシック" pitchFamily="34" charset="-128"/>
              </a:rPr>
              <a:t>不會有負值</a:t>
            </a:r>
            <a:endParaRPr lang="en-US" altLang="zh-TW" dirty="0">
              <a:solidFill>
                <a:srgbClr val="FF0000"/>
              </a:solidFill>
              <a:ea typeface="ＭＳ Ｐゴシック" pitchFamily="34" charset="-128"/>
            </a:endParaRPr>
          </a:p>
          <a:p>
            <a:pPr lvl="1"/>
            <a:r>
              <a:rPr lang="en-US" altLang="zh-TW" sz="2400" dirty="0">
                <a:ea typeface="ＭＳ Ｐゴシック" pitchFamily="34" charset="-128"/>
              </a:rPr>
              <a:t> </a:t>
            </a:r>
            <a:r>
              <a:rPr lang="en-US" altLang="zh-TW" sz="2400" dirty="0">
                <a:solidFill>
                  <a:srgbClr val="FF0000"/>
                </a:solidFill>
                <a:ea typeface="ＭＳ Ｐゴシック" pitchFamily="34" charset="-128"/>
              </a:rPr>
              <a:t>pointer</a:t>
            </a:r>
            <a:r>
              <a:rPr lang="en-US" altLang="zh-TW" sz="2400" dirty="0">
                <a:ea typeface="ＭＳ Ｐゴシック" pitchFamily="34" charset="-128"/>
              </a:rPr>
              <a:t> to next record in the list  </a:t>
            </a:r>
            <a:r>
              <a:rPr lang="en-US" altLang="zh-TW" sz="2000" dirty="0">
                <a:solidFill>
                  <a:srgbClr val="FF0000"/>
                </a:solidFill>
                <a:ea typeface="ＭＳ Ｐゴシック" pitchFamily="34" charset="-128"/>
              </a:rPr>
              <a:t>/* waiting list</a:t>
            </a:r>
            <a:r>
              <a:rPr lang="zh-TW" altLang="en-US" sz="2000" dirty="0">
                <a:solidFill>
                  <a:srgbClr val="FF0000"/>
                </a:solidFill>
                <a:ea typeface="ＭＳ Ｐゴシック" pitchFamily="34" charset="-128"/>
              </a:rPr>
              <a:t> *</a:t>
            </a:r>
            <a:r>
              <a:rPr lang="en-US" altLang="zh-TW" sz="2000" dirty="0">
                <a:solidFill>
                  <a:srgbClr val="FF0000"/>
                </a:solidFill>
                <a:ea typeface="ＭＳ Ｐゴシック" pitchFamily="34" charset="-128"/>
              </a:rPr>
              <a:t>/</a:t>
            </a:r>
            <a:endParaRPr lang="en-US" altLang="zh-TW" sz="2400" dirty="0">
              <a:solidFill>
                <a:srgbClr val="FF0000"/>
              </a:solidFill>
              <a:ea typeface="ＭＳ Ｐゴシック" pitchFamily="34" charset="-128"/>
            </a:endParaRPr>
          </a:p>
          <a:p>
            <a:r>
              <a:rPr lang="en-US" altLang="zh-TW" sz="2400" dirty="0">
                <a:ea typeface="ＭＳ Ｐゴシック" pitchFamily="34" charset="-128"/>
              </a:rPr>
              <a:t>Two operations:</a:t>
            </a:r>
          </a:p>
          <a:p>
            <a:pPr lvl="1"/>
            <a:r>
              <a:rPr lang="en-US" altLang="zh-TW" sz="2400" b="1" dirty="0">
                <a:solidFill>
                  <a:srgbClr val="FF0000"/>
                </a:solidFill>
                <a:ea typeface="ＭＳ Ｐゴシック" pitchFamily="34" charset="-128"/>
              </a:rPr>
              <a:t>block</a:t>
            </a:r>
            <a:r>
              <a:rPr lang="en-US" altLang="zh-TW" sz="2400" dirty="0">
                <a:solidFill>
                  <a:srgbClr val="3366FF"/>
                </a:solidFill>
                <a:ea typeface="ＭＳ Ｐゴシック" pitchFamily="34" charset="-128"/>
              </a:rPr>
              <a:t> </a:t>
            </a:r>
            <a:r>
              <a:rPr lang="en-US" altLang="zh-TW" sz="2400" dirty="0">
                <a:ea typeface="ＭＳ Ｐゴシック" pitchFamily="34" charset="-128"/>
              </a:rPr>
              <a:t>– </a:t>
            </a:r>
            <a:r>
              <a:rPr lang="en-US" altLang="zh-TW" sz="2400" dirty="0">
                <a:solidFill>
                  <a:srgbClr val="FF0000"/>
                </a:solidFill>
                <a:ea typeface="ＭＳ Ｐゴシック" pitchFamily="34" charset="-128"/>
              </a:rPr>
              <a:t>place</a:t>
            </a:r>
            <a:r>
              <a:rPr lang="en-US" altLang="zh-TW" sz="2400" dirty="0">
                <a:ea typeface="ＭＳ Ｐゴシック" pitchFamily="34" charset="-128"/>
              </a:rPr>
              <a:t> the process invoking the operation </a:t>
            </a:r>
            <a:r>
              <a:rPr lang="en-US" altLang="zh-TW" sz="2400" dirty="0">
                <a:solidFill>
                  <a:srgbClr val="FF0000"/>
                </a:solidFill>
                <a:ea typeface="ＭＳ Ｐゴシック" pitchFamily="34" charset="-128"/>
              </a:rPr>
              <a:t>on</a:t>
            </a:r>
            <a:r>
              <a:rPr lang="en-US" altLang="zh-TW" sz="2400" dirty="0">
                <a:ea typeface="ＭＳ Ｐゴシック" pitchFamily="34" charset="-128"/>
              </a:rPr>
              <a:t> the appropriate </a:t>
            </a:r>
            <a:r>
              <a:rPr lang="en-US" altLang="zh-TW" sz="2400" dirty="0">
                <a:solidFill>
                  <a:srgbClr val="FF0000"/>
                </a:solidFill>
                <a:ea typeface="ＭＳ Ｐゴシック" pitchFamily="34" charset="-128"/>
              </a:rPr>
              <a:t>waiting queue</a:t>
            </a:r>
            <a:r>
              <a:rPr lang="en-US" altLang="zh-TW" sz="2400" dirty="0">
                <a:ea typeface="ＭＳ Ｐゴシック" pitchFamily="34" charset="-128"/>
              </a:rPr>
              <a:t>.</a:t>
            </a:r>
            <a:r>
              <a:rPr lang="zh-TW" altLang="en-US" sz="2400" dirty="0">
                <a:ea typeface="ＭＳ Ｐゴシック" pitchFamily="34" charset="-128"/>
              </a:rPr>
              <a:t>  要等就去睡覺</a:t>
            </a:r>
            <a:endParaRPr lang="en-US" altLang="zh-TW" sz="2400" dirty="0">
              <a:ea typeface="ＭＳ Ｐゴシック" pitchFamily="34" charset="-128"/>
            </a:endParaRPr>
          </a:p>
          <a:p>
            <a:pPr lvl="1"/>
            <a:r>
              <a:rPr lang="en-US" altLang="zh-TW" sz="2400" b="1" dirty="0">
                <a:solidFill>
                  <a:srgbClr val="FF0000"/>
                </a:solidFill>
                <a:ea typeface="ＭＳ Ｐゴシック" pitchFamily="34" charset="-128"/>
              </a:rPr>
              <a:t>wakeup</a:t>
            </a:r>
            <a:r>
              <a:rPr lang="en-US" altLang="zh-TW" sz="2400" dirty="0">
                <a:solidFill>
                  <a:srgbClr val="3366FF"/>
                </a:solidFill>
                <a:ea typeface="ＭＳ Ｐゴシック" pitchFamily="34" charset="-128"/>
              </a:rPr>
              <a:t> </a:t>
            </a:r>
            <a:r>
              <a:rPr lang="en-US" altLang="zh-TW" sz="2400" dirty="0">
                <a:ea typeface="ＭＳ Ｐゴシック" pitchFamily="34" charset="-128"/>
              </a:rPr>
              <a:t>– </a:t>
            </a:r>
            <a:r>
              <a:rPr lang="en-US" altLang="zh-TW" sz="2400" dirty="0">
                <a:solidFill>
                  <a:srgbClr val="FF0000"/>
                </a:solidFill>
                <a:ea typeface="ＭＳ Ｐゴシック" pitchFamily="34" charset="-128"/>
              </a:rPr>
              <a:t>remove </a:t>
            </a:r>
            <a:r>
              <a:rPr lang="en-US" altLang="zh-TW" sz="2400" dirty="0">
                <a:ea typeface="ＭＳ Ｐゴシック" pitchFamily="34" charset="-128"/>
              </a:rPr>
              <a:t>one of processes in the </a:t>
            </a:r>
            <a:r>
              <a:rPr lang="en-US" altLang="zh-TW" sz="2400" dirty="0">
                <a:solidFill>
                  <a:srgbClr val="FF0000"/>
                </a:solidFill>
                <a:ea typeface="ＭＳ Ｐゴシック" pitchFamily="34" charset="-128"/>
              </a:rPr>
              <a:t>waiting queue </a:t>
            </a:r>
            <a:r>
              <a:rPr lang="en-US" altLang="zh-TW" sz="2400" dirty="0">
                <a:ea typeface="ＭＳ Ｐゴシック" pitchFamily="34" charset="-128"/>
              </a:rPr>
              <a:t>and </a:t>
            </a:r>
            <a:r>
              <a:rPr lang="en-US" altLang="zh-TW" sz="2400" dirty="0">
                <a:solidFill>
                  <a:srgbClr val="FF0000"/>
                </a:solidFill>
                <a:ea typeface="ＭＳ Ｐゴシック" pitchFamily="34" charset="-128"/>
              </a:rPr>
              <a:t>place</a:t>
            </a:r>
            <a:r>
              <a:rPr lang="en-US" altLang="zh-TW" sz="2400" dirty="0">
                <a:ea typeface="ＭＳ Ｐゴシック" pitchFamily="34" charset="-128"/>
              </a:rPr>
              <a:t> it in the </a:t>
            </a:r>
            <a:r>
              <a:rPr lang="en-US" altLang="zh-TW" sz="2400" dirty="0">
                <a:solidFill>
                  <a:srgbClr val="FF0000"/>
                </a:solidFill>
                <a:ea typeface="ＭＳ Ｐゴシック" pitchFamily="34" charset="-128"/>
              </a:rPr>
              <a:t>ready queue</a:t>
            </a:r>
            <a:r>
              <a:rPr lang="en-US" altLang="zh-TW" sz="2400" dirty="0">
                <a:ea typeface="ＭＳ Ｐゴシック" pitchFamily="34" charset="-128"/>
              </a:rPr>
              <a:t>.</a:t>
            </a:r>
            <a:r>
              <a:rPr lang="en-US" altLang="zh-TW" sz="2400" dirty="0">
                <a:solidFill>
                  <a:srgbClr val="0000FF"/>
                </a:solidFill>
                <a:ea typeface="ＭＳ Ｐゴシック" pitchFamily="34" charset="-128"/>
              </a:rPr>
              <a:t>   </a:t>
            </a:r>
            <a:r>
              <a:rPr lang="zh-TW" altLang="en-US" dirty="0">
                <a:solidFill>
                  <a:srgbClr val="0000FF"/>
                </a:solidFill>
                <a:ea typeface="ＭＳ Ｐゴシック" pitchFamily="34" charset="-128"/>
              </a:rPr>
              <a:t>可拿鎖就叫起來</a:t>
            </a:r>
            <a:endParaRPr lang="en-US" altLang="zh-TW" sz="2400" dirty="0">
              <a:solidFill>
                <a:srgbClr val="0000FF"/>
              </a:solidFill>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Effect transition="in" filter="box(in)">
                                      <p:cBhvr>
                                        <p:cTn id="7" dur="1000"/>
                                        <p:tgtEl>
                                          <p:spTgt spid="35843">
                                            <p:txEl>
                                              <p:pRg st="1" end="1"/>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5843">
                                            <p:txEl>
                                              <p:pRg st="2" end="2"/>
                                            </p:txEl>
                                          </p:spTgt>
                                        </p:tgtEl>
                                        <p:attrNameLst>
                                          <p:attrName>style.visibility</p:attrName>
                                        </p:attrNameLst>
                                      </p:cBhvr>
                                      <p:to>
                                        <p:strVal val="visible"/>
                                      </p:to>
                                    </p:set>
                                    <p:animEffect transition="in" filter="box(in)">
                                      <p:cBhvr>
                                        <p:cTn id="10" dur="1000"/>
                                        <p:tgtEl>
                                          <p:spTgt spid="35843">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animEffect transition="in" filter="box(in)">
                                      <p:cBhvr>
                                        <p:cTn id="13" dur="1000"/>
                                        <p:tgtEl>
                                          <p:spTgt spid="35843">
                                            <p:txEl>
                                              <p:pRg st="3" end="3"/>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5843">
                                            <p:txEl>
                                              <p:pRg st="4" end="4"/>
                                            </p:txEl>
                                          </p:spTgt>
                                        </p:tgtEl>
                                        <p:attrNameLst>
                                          <p:attrName>style.visibility</p:attrName>
                                        </p:attrNameLst>
                                      </p:cBhvr>
                                      <p:to>
                                        <p:strVal val="visible"/>
                                      </p:to>
                                    </p:set>
                                    <p:animEffect transition="in" filter="box(in)">
                                      <p:cBhvr>
                                        <p:cTn id="16" dur="1000"/>
                                        <p:tgtEl>
                                          <p:spTgt spid="35843">
                                            <p:txEl>
                                              <p:pRg st="4" end="4"/>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animEffect transition="in" filter="box(in)">
                                      <p:cBhvr>
                                        <p:cTn id="19" dur="1000"/>
                                        <p:tgtEl>
                                          <p:spTgt spid="3584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35843">
                                            <p:txEl>
                                              <p:pRg st="6" end="6"/>
                                            </p:txEl>
                                          </p:spTgt>
                                        </p:tgtEl>
                                        <p:attrNameLst>
                                          <p:attrName>style.visibility</p:attrName>
                                        </p:attrNameLst>
                                      </p:cBhvr>
                                      <p:to>
                                        <p:strVal val="visible"/>
                                      </p:to>
                                    </p:set>
                                    <p:animEffect transition="in" filter="box(in)">
                                      <p:cBhvr>
                                        <p:cTn id="24" dur="1000"/>
                                        <p:tgtEl>
                                          <p:spTgt spid="3584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5843">
                                            <p:txEl>
                                              <p:pRg st="7" end="7"/>
                                            </p:txEl>
                                          </p:spTgt>
                                        </p:tgtEl>
                                        <p:attrNameLst>
                                          <p:attrName>style.visibility</p:attrName>
                                        </p:attrNameLst>
                                      </p:cBhvr>
                                      <p:to>
                                        <p:strVal val="visible"/>
                                      </p:to>
                                    </p:set>
                                    <p:animEffect transition="in" filter="box(in)">
                                      <p:cBhvr>
                                        <p:cTn id="29" dur="1000"/>
                                        <p:tgtEl>
                                          <p:spTgt spid="3584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5843">
                                            <p:txEl>
                                              <p:pRg st="8" end="8"/>
                                            </p:txEl>
                                          </p:spTgt>
                                        </p:tgtEl>
                                        <p:attrNameLst>
                                          <p:attrName>style.visibility</p:attrName>
                                        </p:attrNameLst>
                                      </p:cBhvr>
                                      <p:to>
                                        <p:strVal val="visible"/>
                                      </p:to>
                                    </p:set>
                                    <p:animEffect transition="in" filter="box(in)">
                                      <p:cBhvr>
                                        <p:cTn id="34" dur="1000"/>
                                        <p:tgtEl>
                                          <p:spTgt spid="3584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35843">
                                            <p:txEl>
                                              <p:pRg st="9" end="9"/>
                                            </p:txEl>
                                          </p:spTgt>
                                        </p:tgtEl>
                                        <p:attrNameLst>
                                          <p:attrName>style.visibility</p:attrName>
                                        </p:attrNameLst>
                                      </p:cBhvr>
                                      <p:to>
                                        <p:strVal val="visible"/>
                                      </p:to>
                                    </p:set>
                                    <p:animEffect transition="in" filter="box(in)">
                                      <p:cBhvr>
                                        <p:cTn id="39" dur="1000"/>
                                        <p:tgtEl>
                                          <p:spTgt spid="358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27098" y="204788"/>
            <a:ext cx="8458200" cy="581025"/>
          </a:xfrm>
        </p:spPr>
        <p:txBody>
          <a:bodyPr/>
          <a:lstStyle/>
          <a:p>
            <a:pPr eaLnBrk="1" hangingPunct="1"/>
            <a:r>
              <a:rPr lang="en-US" altLang="zh-TW" sz="2800" dirty="0">
                <a:ea typeface="ＭＳ Ｐゴシック" pitchFamily="34" charset="-128"/>
              </a:rPr>
              <a:t>Semaphore Implementation with no Busy waiting</a:t>
            </a:r>
            <a:r>
              <a:rPr lang="en-US" altLang="zh-TW" sz="3200" dirty="0">
                <a:ea typeface="ＭＳ Ｐゴシック" pitchFamily="34" charset="-128"/>
              </a:rPr>
              <a:t> </a:t>
            </a:r>
            <a:endParaRPr lang="en-US" altLang="zh-TW" sz="2800" dirty="0">
              <a:ea typeface="ＭＳ Ｐゴシック" pitchFamily="34" charset="-128"/>
            </a:endParaRPr>
          </a:p>
        </p:txBody>
      </p:sp>
      <p:sp>
        <p:nvSpPr>
          <p:cNvPr id="36867" name="Rectangle 3"/>
          <p:cNvSpPr>
            <a:spLocks noGrp="1" noChangeArrowheads="1"/>
          </p:cNvSpPr>
          <p:nvPr>
            <p:ph type="body" idx="1"/>
          </p:nvPr>
        </p:nvSpPr>
        <p:spPr>
          <a:xfrm>
            <a:off x="827088" y="1282700"/>
            <a:ext cx="7851775" cy="4686300"/>
          </a:xfrm>
        </p:spPr>
        <p:txBody>
          <a:bodyPr/>
          <a:lstStyle/>
          <a:p>
            <a:pPr>
              <a:lnSpc>
                <a:spcPct val="80000"/>
              </a:lnSpc>
            </a:pPr>
            <a:r>
              <a:rPr lang="en-US" altLang="zh-TW" sz="2800" dirty="0">
                <a:ea typeface="ＭＳ Ｐゴシック" pitchFamily="34" charset="-128"/>
              </a:rPr>
              <a:t>Implementation of wait:</a:t>
            </a:r>
          </a:p>
          <a:p>
            <a:pPr>
              <a:lnSpc>
                <a:spcPct val="80000"/>
              </a:lnSpc>
              <a:buFont typeface="Monotype Sorts" pitchFamily="2" charset="2"/>
              <a:buNone/>
            </a:pPr>
            <a:r>
              <a:rPr lang="en-US" altLang="zh-TW" sz="2800" dirty="0">
                <a:solidFill>
                  <a:srgbClr val="0000FF"/>
                </a:solidFill>
                <a:ea typeface="ＭＳ Ｐゴシック" pitchFamily="34" charset="-128"/>
              </a:rPr>
              <a:t>            </a:t>
            </a:r>
            <a:r>
              <a:rPr lang="en-US" altLang="zh-TW" sz="2800" b="1" dirty="0">
                <a:solidFill>
                  <a:srgbClr val="FF0000"/>
                </a:solidFill>
                <a:ea typeface="ＭＳ Ｐゴシック" pitchFamily="34" charset="-128"/>
              </a:rPr>
              <a:t>wait(semaphore *S)</a:t>
            </a:r>
            <a:r>
              <a:rPr lang="en-US" altLang="zh-TW" sz="2800" dirty="0">
                <a:solidFill>
                  <a:srgbClr val="0000FF"/>
                </a:solidFill>
                <a:ea typeface="ＭＳ Ｐゴシック" pitchFamily="34" charset="-128"/>
              </a:rPr>
              <a:t> { </a:t>
            </a:r>
          </a:p>
          <a:p>
            <a:pPr>
              <a:lnSpc>
                <a:spcPct val="80000"/>
              </a:lnSpc>
              <a:buFont typeface="Monotype Sorts" pitchFamily="2" charset="2"/>
              <a:buNone/>
            </a:pPr>
            <a:r>
              <a:rPr lang="en-US" altLang="zh-TW" sz="2800" dirty="0">
                <a:solidFill>
                  <a:srgbClr val="0000FF"/>
                </a:solidFill>
                <a:ea typeface="ＭＳ Ｐゴシック" pitchFamily="34" charset="-128"/>
              </a:rPr>
              <a:t>			</a:t>
            </a:r>
            <a:r>
              <a:rPr lang="en-US" altLang="zh-TW" sz="2800" dirty="0" err="1">
                <a:solidFill>
                  <a:srgbClr val="0000FF"/>
                </a:solidFill>
                <a:ea typeface="ＭＳ Ｐゴシック" pitchFamily="34" charset="-128"/>
              </a:rPr>
              <a:t>S.value</a:t>
            </a:r>
            <a:r>
              <a:rPr lang="en-US" altLang="zh-TW" sz="2800" dirty="0">
                <a:solidFill>
                  <a:srgbClr val="0000FF"/>
                </a:solidFill>
                <a:ea typeface="ＭＳ Ｐゴシック" pitchFamily="34" charset="-128"/>
              </a:rPr>
              <a:t> --; </a:t>
            </a:r>
          </a:p>
          <a:p>
            <a:pPr>
              <a:lnSpc>
                <a:spcPct val="80000"/>
              </a:lnSpc>
              <a:buFont typeface="Monotype Sorts" pitchFamily="2" charset="2"/>
              <a:buNone/>
            </a:pPr>
            <a:r>
              <a:rPr lang="en-US" altLang="zh-TW" sz="2800" dirty="0">
                <a:solidFill>
                  <a:srgbClr val="0000FF"/>
                </a:solidFill>
                <a:ea typeface="ＭＳ Ｐゴシック" pitchFamily="34" charset="-128"/>
              </a:rPr>
              <a:t>			if (</a:t>
            </a:r>
            <a:r>
              <a:rPr lang="en-US" altLang="zh-TW" sz="2800" dirty="0" err="1">
                <a:solidFill>
                  <a:srgbClr val="0000FF"/>
                </a:solidFill>
                <a:ea typeface="ＭＳ Ｐゴシック" pitchFamily="34" charset="-128"/>
              </a:rPr>
              <a:t>S.value</a:t>
            </a:r>
            <a:r>
              <a:rPr lang="en-US" altLang="zh-TW" sz="2800" dirty="0">
                <a:solidFill>
                  <a:srgbClr val="0000FF"/>
                </a:solidFill>
                <a:ea typeface="ＭＳ Ｐゴシック" pitchFamily="34" charset="-128"/>
              </a:rPr>
              <a:t> &lt; 0) { </a:t>
            </a:r>
          </a:p>
          <a:p>
            <a:pPr>
              <a:lnSpc>
                <a:spcPct val="80000"/>
              </a:lnSpc>
              <a:buFont typeface="Monotype Sorts" pitchFamily="2" charset="2"/>
              <a:buNone/>
            </a:pPr>
            <a:r>
              <a:rPr lang="en-US" altLang="zh-TW" sz="2800" dirty="0">
                <a:solidFill>
                  <a:srgbClr val="0000FF"/>
                </a:solidFill>
                <a:ea typeface="ＭＳ Ｐゴシック" pitchFamily="34" charset="-128"/>
              </a:rPr>
              <a:t>				add this process to </a:t>
            </a:r>
            <a:r>
              <a:rPr lang="en-US" altLang="zh-TW" sz="2800" dirty="0" err="1">
                <a:solidFill>
                  <a:srgbClr val="0000FF"/>
                </a:solidFill>
                <a:ea typeface="ＭＳ Ｐゴシック" pitchFamily="34" charset="-128"/>
              </a:rPr>
              <a:t>S.list</a:t>
            </a:r>
            <a:r>
              <a:rPr lang="en-US" altLang="zh-TW" sz="2800" dirty="0">
                <a:solidFill>
                  <a:srgbClr val="0000FF"/>
                </a:solidFill>
                <a:ea typeface="ＭＳ Ｐゴシック" pitchFamily="34" charset="-128"/>
              </a:rPr>
              <a:t>; </a:t>
            </a:r>
          </a:p>
          <a:p>
            <a:pPr>
              <a:lnSpc>
                <a:spcPct val="80000"/>
              </a:lnSpc>
              <a:buFont typeface="Monotype Sorts" pitchFamily="2" charset="2"/>
              <a:buNone/>
            </a:pPr>
            <a:r>
              <a:rPr lang="en-US" altLang="zh-TW" sz="2800" dirty="0">
                <a:solidFill>
                  <a:srgbClr val="0000FF"/>
                </a:solidFill>
                <a:ea typeface="ＭＳ Ｐゴシック" pitchFamily="34" charset="-128"/>
              </a:rPr>
              <a:t>				</a:t>
            </a:r>
            <a:r>
              <a:rPr lang="en-US" altLang="zh-TW" sz="2800" b="1" dirty="0">
                <a:solidFill>
                  <a:srgbClr val="FF0000"/>
                </a:solidFill>
                <a:ea typeface="ＭＳ Ｐゴシック" pitchFamily="34" charset="-128"/>
              </a:rPr>
              <a:t>block(); </a:t>
            </a:r>
          </a:p>
          <a:p>
            <a:pPr>
              <a:lnSpc>
                <a:spcPct val="80000"/>
              </a:lnSpc>
              <a:buFont typeface="Monotype Sorts" pitchFamily="2" charset="2"/>
              <a:buNone/>
            </a:pPr>
            <a:r>
              <a:rPr lang="en-US" altLang="zh-TW" sz="2800" dirty="0">
                <a:solidFill>
                  <a:srgbClr val="0000FF"/>
                </a:solidFill>
                <a:ea typeface="ＭＳ Ｐゴシック" pitchFamily="34" charset="-128"/>
              </a:rPr>
              <a:t>			} </a:t>
            </a:r>
          </a:p>
          <a:p>
            <a:pPr>
              <a:lnSpc>
                <a:spcPct val="80000"/>
              </a:lnSpc>
              <a:buFont typeface="Monotype Sorts" pitchFamily="2" charset="2"/>
              <a:buNone/>
            </a:pPr>
            <a:r>
              <a:rPr lang="en-US" altLang="zh-TW" sz="2800" dirty="0">
                <a:solidFill>
                  <a:srgbClr val="0000FF"/>
                </a:solidFill>
                <a:ea typeface="ＭＳ Ｐゴシック" pitchFamily="34" charset="-128"/>
              </a:rPr>
              <a:t>		}</a:t>
            </a:r>
          </a:p>
          <a:p>
            <a:pPr>
              <a:lnSpc>
                <a:spcPct val="80000"/>
              </a:lnSpc>
              <a:buFont typeface="Monotype Sorts" pitchFamily="2" charset="2"/>
              <a:buNone/>
            </a:pPr>
            <a:r>
              <a:rPr lang="en-US" altLang="zh-TW" sz="2800" dirty="0">
                <a:solidFill>
                  <a:srgbClr val="0000FF"/>
                </a:solidFill>
                <a:ea typeface="ＭＳ Ｐゴシック" pitchFamily="34" charset="-128"/>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33544" y="158641"/>
            <a:ext cx="8458200" cy="581025"/>
          </a:xfrm>
        </p:spPr>
        <p:txBody>
          <a:bodyPr/>
          <a:lstStyle/>
          <a:p>
            <a:pPr eaLnBrk="1" hangingPunct="1"/>
            <a:r>
              <a:rPr lang="en-US" altLang="zh-TW" sz="2800" dirty="0">
                <a:ea typeface="ＭＳ Ｐゴシック" pitchFamily="34" charset="-128"/>
              </a:rPr>
              <a:t>Semaphore Implementation with no Busy waiting</a:t>
            </a:r>
            <a:r>
              <a:rPr lang="en-US" altLang="zh-TW" sz="3200" dirty="0">
                <a:ea typeface="ＭＳ Ｐゴシック" pitchFamily="34" charset="-128"/>
              </a:rPr>
              <a:t> </a:t>
            </a:r>
            <a:endParaRPr lang="en-US" altLang="zh-TW" sz="2800" dirty="0">
              <a:ea typeface="ＭＳ Ｐゴシック" pitchFamily="34" charset="-128"/>
            </a:endParaRPr>
          </a:p>
        </p:txBody>
      </p:sp>
      <p:sp>
        <p:nvSpPr>
          <p:cNvPr id="37891" name="Rectangle 3"/>
          <p:cNvSpPr>
            <a:spLocks noGrp="1" noChangeArrowheads="1"/>
          </p:cNvSpPr>
          <p:nvPr>
            <p:ph type="body" idx="1"/>
          </p:nvPr>
        </p:nvSpPr>
        <p:spPr>
          <a:xfrm>
            <a:off x="501650" y="1282700"/>
            <a:ext cx="8332788" cy="4686300"/>
          </a:xfrm>
        </p:spPr>
        <p:txBody>
          <a:bodyPr/>
          <a:lstStyle/>
          <a:p>
            <a:pPr>
              <a:lnSpc>
                <a:spcPct val="80000"/>
              </a:lnSpc>
            </a:pPr>
            <a:r>
              <a:rPr lang="en-US" altLang="zh-TW" sz="2800" dirty="0">
                <a:ea typeface="ＭＳ Ｐゴシック" pitchFamily="34" charset="-128"/>
              </a:rPr>
              <a:t>Implementation of signal:</a:t>
            </a:r>
          </a:p>
          <a:p>
            <a:pPr>
              <a:lnSpc>
                <a:spcPct val="80000"/>
              </a:lnSpc>
              <a:buFont typeface="Monotype Sorts" pitchFamily="2" charset="2"/>
              <a:buNone/>
            </a:pPr>
            <a:r>
              <a:rPr lang="en-US" altLang="zh-TW" sz="2800" dirty="0">
                <a:solidFill>
                  <a:srgbClr val="0000FF"/>
                </a:solidFill>
                <a:ea typeface="ＭＳ Ｐゴシック" pitchFamily="34" charset="-128"/>
              </a:rPr>
              <a:t>		</a:t>
            </a:r>
            <a:r>
              <a:rPr lang="en-US" altLang="zh-TW" sz="2800" b="1" dirty="0">
                <a:solidFill>
                  <a:srgbClr val="FF0000"/>
                </a:solidFill>
                <a:ea typeface="ＭＳ Ｐゴシック" pitchFamily="34" charset="-128"/>
              </a:rPr>
              <a:t>signal(semaphore *S) </a:t>
            </a:r>
            <a:r>
              <a:rPr lang="en-US" altLang="zh-TW" sz="2800" dirty="0">
                <a:solidFill>
                  <a:srgbClr val="0000FF"/>
                </a:solidFill>
                <a:ea typeface="ＭＳ Ｐゴシック" pitchFamily="34" charset="-128"/>
              </a:rPr>
              <a:t>{ </a:t>
            </a:r>
          </a:p>
          <a:p>
            <a:pPr>
              <a:lnSpc>
                <a:spcPct val="80000"/>
              </a:lnSpc>
              <a:buFont typeface="Monotype Sorts" pitchFamily="2" charset="2"/>
              <a:buNone/>
            </a:pPr>
            <a:r>
              <a:rPr lang="en-US" altLang="zh-TW" sz="2800" dirty="0">
                <a:solidFill>
                  <a:srgbClr val="0000FF"/>
                </a:solidFill>
                <a:ea typeface="ＭＳ Ｐゴシック" pitchFamily="34" charset="-128"/>
              </a:rPr>
              <a:t>			</a:t>
            </a:r>
            <a:r>
              <a:rPr lang="en-US" altLang="zh-TW" sz="2800" dirty="0" err="1">
                <a:solidFill>
                  <a:srgbClr val="0000FF"/>
                </a:solidFill>
                <a:ea typeface="ＭＳ Ｐゴシック" pitchFamily="34" charset="-128"/>
              </a:rPr>
              <a:t>S.value</a:t>
            </a:r>
            <a:r>
              <a:rPr lang="en-US" altLang="zh-TW" sz="2800" dirty="0">
                <a:solidFill>
                  <a:srgbClr val="0000FF"/>
                </a:solidFill>
                <a:ea typeface="ＭＳ Ｐゴシック" pitchFamily="34" charset="-128"/>
              </a:rPr>
              <a:t> ++; </a:t>
            </a:r>
          </a:p>
          <a:p>
            <a:pPr>
              <a:lnSpc>
                <a:spcPct val="80000"/>
              </a:lnSpc>
              <a:buFont typeface="Monotype Sorts" pitchFamily="2" charset="2"/>
              <a:buNone/>
            </a:pPr>
            <a:r>
              <a:rPr lang="en-US" altLang="zh-TW" sz="2800" dirty="0">
                <a:solidFill>
                  <a:srgbClr val="0000FF"/>
                </a:solidFill>
                <a:ea typeface="ＭＳ Ｐゴシック" pitchFamily="34" charset="-128"/>
              </a:rPr>
              <a:t>			if (</a:t>
            </a:r>
            <a:r>
              <a:rPr lang="en-US" altLang="zh-TW" sz="2800" dirty="0" err="1">
                <a:solidFill>
                  <a:srgbClr val="0000FF"/>
                </a:solidFill>
                <a:ea typeface="ＭＳ Ｐゴシック" pitchFamily="34" charset="-128"/>
              </a:rPr>
              <a:t>S.value</a:t>
            </a:r>
            <a:r>
              <a:rPr lang="en-US" altLang="zh-TW" sz="2800" dirty="0">
                <a:solidFill>
                  <a:srgbClr val="0000FF"/>
                </a:solidFill>
                <a:ea typeface="ＭＳ Ｐゴシック" pitchFamily="34" charset="-128"/>
              </a:rPr>
              <a:t> &lt;= 0) { </a:t>
            </a:r>
          </a:p>
          <a:p>
            <a:pPr>
              <a:lnSpc>
                <a:spcPct val="80000"/>
              </a:lnSpc>
              <a:buFont typeface="Monotype Sorts" pitchFamily="2" charset="2"/>
              <a:buNone/>
            </a:pPr>
            <a:r>
              <a:rPr lang="en-US" altLang="zh-TW" sz="2800" dirty="0">
                <a:solidFill>
                  <a:srgbClr val="0000FF"/>
                </a:solidFill>
                <a:ea typeface="ＭＳ Ｐゴシック" pitchFamily="34" charset="-128"/>
              </a:rPr>
              <a:t>				remove a process P from </a:t>
            </a:r>
            <a:r>
              <a:rPr lang="en-US" altLang="zh-TW" sz="2800" dirty="0" err="1">
                <a:solidFill>
                  <a:srgbClr val="0000FF"/>
                </a:solidFill>
                <a:ea typeface="ＭＳ Ｐゴシック" pitchFamily="34" charset="-128"/>
              </a:rPr>
              <a:t>S.list</a:t>
            </a:r>
            <a:r>
              <a:rPr lang="en-US" altLang="zh-TW" sz="2800" dirty="0">
                <a:solidFill>
                  <a:srgbClr val="0000FF"/>
                </a:solidFill>
                <a:ea typeface="ＭＳ Ｐゴシック" pitchFamily="34" charset="-128"/>
              </a:rPr>
              <a:t>; </a:t>
            </a:r>
          </a:p>
          <a:p>
            <a:pPr>
              <a:lnSpc>
                <a:spcPct val="80000"/>
              </a:lnSpc>
              <a:buFont typeface="Monotype Sorts" pitchFamily="2" charset="2"/>
              <a:buNone/>
            </a:pPr>
            <a:r>
              <a:rPr lang="en-US" altLang="zh-TW" sz="2800" dirty="0">
                <a:solidFill>
                  <a:srgbClr val="0000FF"/>
                </a:solidFill>
                <a:ea typeface="ＭＳ Ｐゴシック" pitchFamily="34" charset="-128"/>
              </a:rPr>
              <a:t>				</a:t>
            </a:r>
            <a:r>
              <a:rPr lang="en-US" altLang="zh-TW" sz="2800" b="1" dirty="0">
                <a:solidFill>
                  <a:srgbClr val="FF0000"/>
                </a:solidFill>
                <a:ea typeface="ＭＳ Ｐゴシック" pitchFamily="34" charset="-128"/>
              </a:rPr>
              <a:t>wakeup(P)</a:t>
            </a:r>
            <a:r>
              <a:rPr lang="en-US" altLang="zh-TW" sz="2800" dirty="0">
                <a:solidFill>
                  <a:srgbClr val="0000FF"/>
                </a:solidFill>
                <a:ea typeface="ＭＳ Ｐゴシック" pitchFamily="34" charset="-128"/>
              </a:rPr>
              <a:t>; </a:t>
            </a:r>
          </a:p>
          <a:p>
            <a:pPr>
              <a:lnSpc>
                <a:spcPct val="80000"/>
              </a:lnSpc>
              <a:buFont typeface="Monotype Sorts" pitchFamily="2" charset="2"/>
              <a:buNone/>
            </a:pPr>
            <a:r>
              <a:rPr lang="en-US" altLang="zh-TW" sz="2800" dirty="0">
                <a:solidFill>
                  <a:srgbClr val="0000FF"/>
                </a:solidFill>
                <a:ea typeface="ＭＳ Ｐゴシック" pitchFamily="34" charset="-128"/>
              </a:rPr>
              <a:t>			}</a:t>
            </a:r>
          </a:p>
          <a:p>
            <a:pPr>
              <a:lnSpc>
                <a:spcPct val="80000"/>
              </a:lnSpc>
              <a:buFont typeface="Monotype Sorts" pitchFamily="2" charset="2"/>
              <a:buNone/>
            </a:pPr>
            <a:r>
              <a:rPr lang="en-US" altLang="zh-TW" sz="2800" dirty="0">
                <a:solidFill>
                  <a:srgbClr val="0000FF"/>
                </a:solidFill>
                <a:ea typeface="ＭＳ Ｐゴシック" pitchFamily="34" charset="-128"/>
              </a:rPr>
              <a:t>		}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5556" y="142875"/>
            <a:ext cx="8077200" cy="609600"/>
          </a:xfrm>
        </p:spPr>
        <p:txBody>
          <a:bodyPr/>
          <a:lstStyle/>
          <a:p>
            <a:pPr eaLnBrk="1" hangingPunct="1"/>
            <a:r>
              <a:rPr lang="en-US" altLang="zh-TW" sz="2800" dirty="0">
                <a:ea typeface="ＭＳ Ｐゴシック" pitchFamily="34" charset="-128"/>
              </a:rPr>
              <a:t>Semaphore Implementation with no Busy waiting</a:t>
            </a:r>
            <a:r>
              <a:rPr lang="en-US" altLang="zh-TW" sz="3200" dirty="0">
                <a:ea typeface="ＭＳ Ｐゴシック" pitchFamily="34" charset="-128"/>
              </a:rPr>
              <a:t> </a:t>
            </a:r>
          </a:p>
        </p:txBody>
      </p:sp>
      <p:sp>
        <p:nvSpPr>
          <p:cNvPr id="38915" name="Rectangle 3"/>
          <p:cNvSpPr>
            <a:spLocks noGrp="1" noChangeArrowheads="1"/>
          </p:cNvSpPr>
          <p:nvPr>
            <p:ph type="body" idx="1"/>
          </p:nvPr>
        </p:nvSpPr>
        <p:spPr>
          <a:xfrm>
            <a:off x="595313" y="1100138"/>
            <a:ext cx="8239125" cy="4700587"/>
          </a:xfrm>
        </p:spPr>
        <p:txBody>
          <a:bodyPr/>
          <a:lstStyle/>
          <a:p>
            <a:r>
              <a:rPr lang="en-US" altLang="zh-TW" sz="2400" dirty="0">
                <a:ea typeface="ＭＳ Ｐゴシック" pitchFamily="34" charset="-128"/>
              </a:rPr>
              <a:t>Note that the semaphore value may be </a:t>
            </a:r>
            <a:r>
              <a:rPr lang="en-US" altLang="zh-TW" sz="2400" dirty="0">
                <a:solidFill>
                  <a:srgbClr val="FF0000"/>
                </a:solidFill>
                <a:ea typeface="ＭＳ Ｐゴシック" pitchFamily="34" charset="-128"/>
              </a:rPr>
              <a:t>negative</a:t>
            </a:r>
            <a:r>
              <a:rPr lang="en-US" altLang="zh-TW" sz="2400" dirty="0">
                <a:ea typeface="ＭＳ Ｐゴシック" pitchFamily="34" charset="-128"/>
              </a:rPr>
              <a:t>.</a:t>
            </a:r>
          </a:p>
          <a:p>
            <a:r>
              <a:rPr lang="en-US" altLang="zh-TW" sz="2400" dirty="0">
                <a:ea typeface="ＭＳ Ｐゴシック" pitchFamily="34" charset="-128"/>
              </a:rPr>
              <a:t>Its magnitude</a:t>
            </a:r>
            <a:r>
              <a:rPr lang="zh-TW" altLang="en-US" dirty="0">
                <a:ea typeface="ＭＳ Ｐゴシック" pitchFamily="34" charset="-128"/>
              </a:rPr>
              <a:t>量</a:t>
            </a:r>
            <a:r>
              <a:rPr lang="en-US" altLang="zh-TW" dirty="0">
                <a:ea typeface="ＭＳ Ｐゴシック" pitchFamily="34" charset="-128"/>
              </a:rPr>
              <a:t>,</a:t>
            </a:r>
            <a:r>
              <a:rPr lang="zh-TW" altLang="en-US" sz="2400" dirty="0">
                <a:ea typeface="ＭＳ Ｐゴシック" pitchFamily="34" charset="-128"/>
              </a:rPr>
              <a:t>大小</a:t>
            </a:r>
            <a:r>
              <a:rPr lang="en-US" altLang="zh-TW" sz="2400" dirty="0">
                <a:ea typeface="ＭＳ Ｐゴシック" pitchFamily="34" charset="-128"/>
              </a:rPr>
              <a:t> is the </a:t>
            </a:r>
            <a:r>
              <a:rPr lang="en-US" altLang="zh-TW" sz="2400" dirty="0">
                <a:solidFill>
                  <a:srgbClr val="FF0000"/>
                </a:solidFill>
                <a:ea typeface="ＭＳ Ｐゴシック" pitchFamily="34" charset="-128"/>
              </a:rPr>
              <a:t>number of processes waiting on that semaphore</a:t>
            </a:r>
            <a:r>
              <a:rPr lang="en-US" altLang="zh-TW" sz="2400" dirty="0">
                <a:ea typeface="ＭＳ Ｐゴシック" pitchFamily="34" charset="-128"/>
              </a:rPr>
              <a:t>.</a:t>
            </a:r>
          </a:p>
          <a:p>
            <a:r>
              <a:rPr lang="en-US" altLang="zh-TW" sz="2400" dirty="0">
                <a:ea typeface="ＭＳ Ｐゴシック" pitchFamily="34" charset="-128"/>
              </a:rPr>
              <a:t>The list of waiting processes can be easily implemented by a link field in each process control block (PCB).</a:t>
            </a:r>
            <a:endParaRPr lang="en-US" altLang="zh-TW" sz="2400" dirty="0">
              <a:solidFill>
                <a:srgbClr val="0000FF"/>
              </a:solidFill>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box(in)">
                                      <p:cBhvr>
                                        <p:cTn id="7" dur="500"/>
                                        <p:tgtEl>
                                          <p:spTgt spid="389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915">
                                            <p:txEl>
                                              <p:pRg st="2" end="2"/>
                                            </p:txEl>
                                          </p:spTgt>
                                        </p:tgtEl>
                                        <p:attrNameLst>
                                          <p:attrName>style.visibility</p:attrName>
                                        </p:attrNameLst>
                                      </p:cBhvr>
                                      <p:to>
                                        <p:strVal val="visible"/>
                                      </p:to>
                                    </p:set>
                                    <p:animEffect transition="in" filter="box(in)">
                                      <p:cBhvr>
                                        <p:cTn id="12" dur="500"/>
                                        <p:tgtEl>
                                          <p:spTgt spid="3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TW">
                <a:ea typeface="ＭＳ Ｐゴシック" pitchFamily="34" charset="-128"/>
              </a:rPr>
              <a:t>Deadlock and Starvation</a:t>
            </a:r>
          </a:p>
        </p:txBody>
      </p:sp>
      <p:sp>
        <p:nvSpPr>
          <p:cNvPr id="39939" name="Rectangle 3"/>
          <p:cNvSpPr>
            <a:spLocks noGrp="1" noChangeArrowheads="1"/>
          </p:cNvSpPr>
          <p:nvPr>
            <p:ph type="body" idx="1"/>
          </p:nvPr>
        </p:nvSpPr>
        <p:spPr>
          <a:xfrm>
            <a:off x="620713" y="1001713"/>
            <a:ext cx="8321675" cy="4667250"/>
          </a:xfrm>
        </p:spPr>
        <p:txBody>
          <a:bodyPr/>
          <a:lstStyle/>
          <a:p>
            <a:pPr>
              <a:lnSpc>
                <a:spcPct val="90000"/>
              </a:lnSpc>
              <a:tabLst>
                <a:tab pos="1887538" algn="ctr"/>
                <a:tab pos="4572000" algn="ctr"/>
              </a:tabLst>
            </a:pPr>
            <a:r>
              <a:rPr lang="en-US" altLang="zh-TW" sz="2400" b="1" dirty="0">
                <a:solidFill>
                  <a:srgbClr val="FF0000"/>
                </a:solidFill>
                <a:ea typeface="ＭＳ Ｐゴシック" pitchFamily="34" charset="-128"/>
              </a:rPr>
              <a:t>Deadlock</a:t>
            </a:r>
            <a:r>
              <a:rPr lang="en-US" altLang="zh-TW" sz="2400" dirty="0">
                <a:solidFill>
                  <a:srgbClr val="3366FF"/>
                </a:solidFill>
                <a:ea typeface="ＭＳ Ｐゴシック" pitchFamily="34" charset="-128"/>
              </a:rPr>
              <a:t> </a:t>
            </a:r>
            <a:r>
              <a:rPr lang="en-US" altLang="zh-TW" sz="2400" dirty="0">
                <a:ea typeface="ＭＳ Ｐゴシック" pitchFamily="34" charset="-128"/>
              </a:rPr>
              <a:t>– two or more processes are </a:t>
            </a:r>
            <a:r>
              <a:rPr lang="en-US" altLang="zh-TW" sz="2400" dirty="0">
                <a:solidFill>
                  <a:srgbClr val="FF0000"/>
                </a:solidFill>
                <a:ea typeface="ＭＳ Ｐゴシック" pitchFamily="34" charset="-128"/>
              </a:rPr>
              <a:t>waiting indefinitely </a:t>
            </a:r>
            <a:r>
              <a:rPr lang="en-US" altLang="zh-TW" sz="2400" dirty="0">
                <a:ea typeface="ＭＳ Ｐゴシック" pitchFamily="34" charset="-128"/>
              </a:rPr>
              <a:t>for an event that can be caused by only one of the waiting processes</a:t>
            </a:r>
          </a:p>
          <a:p>
            <a:pPr>
              <a:lnSpc>
                <a:spcPct val="90000"/>
              </a:lnSpc>
              <a:tabLst>
                <a:tab pos="1887538" algn="ctr"/>
                <a:tab pos="4572000" algn="ctr"/>
              </a:tabLst>
            </a:pPr>
            <a:r>
              <a:rPr lang="en-US" altLang="zh-TW" sz="2400" dirty="0">
                <a:ea typeface="ＭＳ Ｐゴシック" pitchFamily="34" charset="-128"/>
              </a:rPr>
              <a:t>Let </a:t>
            </a:r>
            <a:r>
              <a:rPr lang="en-US" altLang="zh-TW" sz="2000" b="1" dirty="0">
                <a:solidFill>
                  <a:srgbClr val="FF0000"/>
                </a:solidFill>
                <a:ea typeface="ＭＳ Ｐゴシック" pitchFamily="34" charset="-128"/>
              </a:rPr>
              <a:t>S</a:t>
            </a:r>
            <a:r>
              <a:rPr lang="en-US" altLang="zh-TW" sz="2400" dirty="0">
                <a:ea typeface="ＭＳ Ｐゴシック" pitchFamily="34" charset="-128"/>
              </a:rPr>
              <a:t> and </a:t>
            </a:r>
            <a:r>
              <a:rPr lang="en-US" altLang="zh-TW" sz="2000" b="1" dirty="0">
                <a:solidFill>
                  <a:srgbClr val="FF0000"/>
                </a:solidFill>
                <a:ea typeface="ＭＳ Ｐゴシック" pitchFamily="34" charset="-128"/>
              </a:rPr>
              <a:t>Q</a:t>
            </a:r>
            <a:r>
              <a:rPr lang="en-US" altLang="zh-TW" sz="2400" dirty="0">
                <a:ea typeface="ＭＳ Ｐゴシック" pitchFamily="34" charset="-128"/>
              </a:rPr>
              <a:t> be two semaphores initialized to 1</a:t>
            </a:r>
          </a:p>
          <a:p>
            <a:pPr>
              <a:lnSpc>
                <a:spcPct val="90000"/>
              </a:lnSpc>
              <a:tabLst>
                <a:tab pos="1887538" algn="ctr"/>
                <a:tab pos="4572000" algn="ctr"/>
              </a:tabLst>
            </a:pPr>
            <a:endParaRPr lang="en-US" altLang="zh-TW" sz="2400" dirty="0">
              <a:ea typeface="ＭＳ Ｐゴシック" pitchFamily="34" charset="-128"/>
            </a:endParaRPr>
          </a:p>
          <a:p>
            <a:pPr>
              <a:lnSpc>
                <a:spcPct val="90000"/>
              </a:lnSpc>
              <a:tabLst>
                <a:tab pos="1887538" algn="ctr"/>
                <a:tab pos="4572000" algn="ctr"/>
              </a:tabLst>
            </a:pPr>
            <a:endParaRPr lang="en-US" altLang="zh-TW" sz="2400" dirty="0">
              <a:ea typeface="ＭＳ Ｐゴシック" pitchFamily="34" charset="-128"/>
            </a:endParaRPr>
          </a:p>
          <a:p>
            <a:pPr>
              <a:lnSpc>
                <a:spcPct val="90000"/>
              </a:lnSpc>
              <a:tabLst>
                <a:tab pos="1887538" algn="ctr"/>
                <a:tab pos="4572000" algn="ctr"/>
              </a:tabLst>
            </a:pPr>
            <a:endParaRPr lang="en-US" altLang="zh-TW" sz="2400" dirty="0">
              <a:ea typeface="ＭＳ Ｐゴシック" pitchFamily="34" charset="-128"/>
            </a:endParaRPr>
          </a:p>
          <a:p>
            <a:pPr>
              <a:lnSpc>
                <a:spcPct val="90000"/>
              </a:lnSpc>
              <a:tabLst>
                <a:tab pos="1887538" algn="ctr"/>
                <a:tab pos="4572000" algn="ctr"/>
              </a:tabLst>
            </a:pPr>
            <a:endParaRPr lang="en-US" altLang="zh-TW" sz="2400" dirty="0">
              <a:ea typeface="ＭＳ Ｐゴシック" pitchFamily="34" charset="-128"/>
            </a:endParaRPr>
          </a:p>
          <a:p>
            <a:pPr>
              <a:lnSpc>
                <a:spcPct val="90000"/>
              </a:lnSpc>
              <a:buFont typeface="Monotype Sorts" pitchFamily="2" charset="2"/>
              <a:buNone/>
              <a:tabLst>
                <a:tab pos="1887538" algn="ctr"/>
                <a:tab pos="4572000" algn="ctr"/>
              </a:tabLst>
            </a:pPr>
            <a:endParaRPr lang="en-US" altLang="zh-TW" dirty="0">
              <a:ea typeface="ＭＳ Ｐゴシック" pitchFamily="34" charset="-128"/>
            </a:endParaRPr>
          </a:p>
          <a:p>
            <a:pPr>
              <a:lnSpc>
                <a:spcPct val="90000"/>
              </a:lnSpc>
              <a:buFont typeface="Monotype Sorts" pitchFamily="2" charset="2"/>
              <a:buNone/>
              <a:tabLst>
                <a:tab pos="1887538" algn="ctr"/>
                <a:tab pos="4572000" algn="ctr"/>
              </a:tabLst>
            </a:pPr>
            <a:r>
              <a:rPr lang="en-US" altLang="zh-TW" sz="2400" i="1" dirty="0">
                <a:ea typeface="ＭＳ Ｐゴシック" pitchFamily="34" charset="-128"/>
              </a:rPr>
              <a:t>		</a:t>
            </a:r>
            <a:endParaRPr lang="en-US" altLang="zh-TW" sz="2000" dirty="0">
              <a:solidFill>
                <a:srgbClr val="0000FF"/>
              </a:solidFill>
              <a:ea typeface="ＭＳ Ｐゴシック" pitchFamily="34" charset="-128"/>
            </a:endParaRPr>
          </a:p>
          <a:p>
            <a:pPr>
              <a:lnSpc>
                <a:spcPct val="90000"/>
              </a:lnSpc>
              <a:tabLst>
                <a:tab pos="1887538" algn="ctr"/>
                <a:tab pos="4572000" algn="ctr"/>
              </a:tabLst>
            </a:pPr>
            <a:r>
              <a:rPr lang="en-US" altLang="zh-TW" sz="2400" b="1" dirty="0">
                <a:solidFill>
                  <a:srgbClr val="FF0000"/>
                </a:solidFill>
                <a:ea typeface="ＭＳ Ｐゴシック" pitchFamily="34" charset="-128"/>
                <a:sym typeface="MT Extra" pitchFamily="18" charset="2"/>
              </a:rPr>
              <a:t>Starvation </a:t>
            </a:r>
            <a:r>
              <a:rPr lang="en-US" altLang="zh-TW" sz="2400" b="1" dirty="0">
                <a:solidFill>
                  <a:srgbClr val="FF0000"/>
                </a:solidFill>
                <a:ea typeface="ＭＳ Ｐゴシック" pitchFamily="34" charset="-128"/>
              </a:rPr>
              <a:t> – indefinite blocking</a:t>
            </a:r>
            <a:r>
              <a:rPr lang="en-US" altLang="zh-TW" sz="2400" dirty="0">
                <a:ea typeface="ＭＳ Ｐゴシック" pitchFamily="34" charset="-128"/>
              </a:rPr>
              <a:t>.  A process may never be removed from the semaphore queue in which it is suspended</a:t>
            </a:r>
          </a:p>
        </p:txBody>
      </p:sp>
      <p:grpSp>
        <p:nvGrpSpPr>
          <p:cNvPr id="15" name="群組 14"/>
          <p:cNvGrpSpPr/>
          <p:nvPr/>
        </p:nvGrpSpPr>
        <p:grpSpPr>
          <a:xfrm>
            <a:off x="2670175" y="2566163"/>
            <a:ext cx="3861688" cy="2601912"/>
            <a:chOff x="2670175" y="2566163"/>
            <a:chExt cx="3861688" cy="2601912"/>
          </a:xfrm>
        </p:grpSpPr>
        <p:sp>
          <p:nvSpPr>
            <p:cNvPr id="4" name="Rectangle 2"/>
            <p:cNvSpPr>
              <a:spLocks noChangeArrowheads="1"/>
            </p:cNvSpPr>
            <p:nvPr/>
          </p:nvSpPr>
          <p:spPr bwMode="auto">
            <a:xfrm>
              <a:off x="2670175" y="2930525"/>
              <a:ext cx="1701800" cy="2130425"/>
            </a:xfrm>
            <a:prstGeom prst="rect">
              <a:avLst/>
            </a:prstGeom>
            <a:solidFill>
              <a:srgbClr val="00B0F0"/>
            </a:soli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solidFill>
                  <a:srgbClr val="FFFFFF"/>
                </a:solidFill>
                <a:ea typeface="ＭＳ Ｐゴシック" charset="-128"/>
              </a:endParaRPr>
            </a:p>
          </p:txBody>
        </p:sp>
        <p:sp>
          <p:nvSpPr>
            <p:cNvPr id="39941" name="Rectangle 5"/>
            <p:cNvSpPr>
              <a:spLocks noChangeArrowheads="1"/>
            </p:cNvSpPr>
            <p:nvPr/>
          </p:nvSpPr>
          <p:spPr bwMode="auto">
            <a:xfrm>
              <a:off x="2840350" y="2585213"/>
              <a:ext cx="1484313" cy="2582862"/>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dirty="0">
                  <a:solidFill>
                    <a:srgbClr val="FFFFFF"/>
                  </a:solidFill>
                </a:rPr>
                <a:t>  </a:t>
              </a:r>
              <a:r>
                <a:rPr lang="en-US" altLang="zh-TW" sz="2000" dirty="0"/>
                <a:t> P0</a:t>
              </a:r>
            </a:p>
            <a:p>
              <a:pPr marL="285750" indent="-285750">
                <a:lnSpc>
                  <a:spcPct val="90000"/>
                </a:lnSpc>
                <a:spcBef>
                  <a:spcPct val="30000"/>
                </a:spcBef>
                <a:buSzPct val="75000"/>
                <a:buFont typeface="Wingdings" pitchFamily="2" charset="2"/>
                <a:buNone/>
              </a:pPr>
              <a:r>
                <a:rPr lang="en-US" altLang="zh-TW" sz="2000" i="1" dirty="0"/>
                <a:t>wait(S);</a:t>
              </a:r>
            </a:p>
            <a:p>
              <a:pPr marL="285750" indent="-285750">
                <a:lnSpc>
                  <a:spcPct val="90000"/>
                </a:lnSpc>
                <a:spcBef>
                  <a:spcPct val="30000"/>
                </a:spcBef>
                <a:buSzPct val="75000"/>
                <a:buFont typeface="Wingdings" pitchFamily="2" charset="2"/>
                <a:buNone/>
              </a:pPr>
              <a:r>
                <a:rPr lang="en-US" altLang="zh-TW" sz="2000" i="1" dirty="0"/>
                <a:t>wait(Q);</a:t>
              </a:r>
            </a:p>
            <a:p>
              <a:pPr marL="285750" indent="-285750">
                <a:lnSpc>
                  <a:spcPct val="90000"/>
                </a:lnSpc>
                <a:spcBef>
                  <a:spcPct val="30000"/>
                </a:spcBef>
                <a:buSzPct val="75000"/>
                <a:buFont typeface="Wingdings" pitchFamily="2" charset="2"/>
                <a:buNone/>
              </a:pPr>
              <a:r>
                <a:rPr lang="en-US" altLang="zh-TW" sz="2000" i="1" dirty="0"/>
                <a:t>    </a:t>
              </a:r>
            </a:p>
            <a:p>
              <a:pPr marL="285750" indent="-285750">
                <a:lnSpc>
                  <a:spcPct val="90000"/>
                </a:lnSpc>
                <a:spcBef>
                  <a:spcPct val="30000"/>
                </a:spcBef>
                <a:buSzPct val="75000"/>
                <a:buFont typeface="Wingdings" pitchFamily="2" charset="2"/>
                <a:buNone/>
              </a:pPr>
              <a:r>
                <a:rPr lang="en-US" altLang="zh-TW" sz="2000" i="1" dirty="0"/>
                <a:t>signal(S);</a:t>
              </a:r>
            </a:p>
            <a:p>
              <a:pPr marL="285750" indent="-285750">
                <a:lnSpc>
                  <a:spcPct val="90000"/>
                </a:lnSpc>
                <a:spcBef>
                  <a:spcPct val="30000"/>
                </a:spcBef>
                <a:buSzPct val="75000"/>
                <a:buFont typeface="Wingdings" pitchFamily="2" charset="2"/>
                <a:buNone/>
              </a:pPr>
              <a:r>
                <a:rPr lang="en-US" altLang="zh-TW" sz="2000" i="1" dirty="0"/>
                <a:t>signal(Q);</a:t>
              </a:r>
            </a:p>
            <a:p>
              <a:pPr marL="285750" indent="-285750" latinLnBrk="1">
                <a:lnSpc>
                  <a:spcPct val="90000"/>
                </a:lnSpc>
                <a:spcBef>
                  <a:spcPct val="30000"/>
                </a:spcBef>
                <a:buSzPct val="75000"/>
                <a:buFont typeface="Wingdings" pitchFamily="2" charset="2"/>
                <a:buNone/>
              </a:pPr>
              <a:endParaRPr lang="en-US" altLang="zh-TW" sz="2000" i="1" dirty="0">
                <a:solidFill>
                  <a:srgbClr val="FFFFFF"/>
                </a:solidFill>
              </a:endParaRPr>
            </a:p>
          </p:txBody>
        </p:sp>
        <p:grpSp>
          <p:nvGrpSpPr>
            <p:cNvPr id="2" name="Group 6"/>
            <p:cNvGrpSpPr>
              <a:grpSpLocks/>
            </p:cNvGrpSpPr>
            <p:nvPr/>
          </p:nvGrpSpPr>
          <p:grpSpPr bwMode="auto">
            <a:xfrm>
              <a:off x="3325813" y="3502025"/>
              <a:ext cx="285750" cy="585788"/>
              <a:chOff x="1866" y="2365"/>
              <a:chExt cx="180" cy="369"/>
            </a:xfrm>
          </p:grpSpPr>
          <p:sp>
            <p:nvSpPr>
              <p:cNvPr id="39948" name="Rectangle 7"/>
              <p:cNvSpPr>
                <a:spLocks noChangeArrowheads="1"/>
              </p:cNvSpPr>
              <p:nvPr/>
            </p:nvSpPr>
            <p:spPr bwMode="auto">
              <a:xfrm>
                <a:off x="1869" y="2365"/>
                <a:ext cx="174" cy="231"/>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a:solidFill>
                      <a:srgbClr val="FFFFFF"/>
                    </a:solidFill>
                  </a:rPr>
                  <a:t>.</a:t>
                </a:r>
              </a:p>
            </p:txBody>
          </p:sp>
          <p:sp>
            <p:nvSpPr>
              <p:cNvPr id="39949" name="Rectangle 8"/>
              <p:cNvSpPr>
                <a:spLocks noChangeArrowheads="1"/>
              </p:cNvSpPr>
              <p:nvPr/>
            </p:nvSpPr>
            <p:spPr bwMode="auto">
              <a:xfrm>
                <a:off x="1866" y="2434"/>
                <a:ext cx="174" cy="231"/>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a:solidFill>
                      <a:srgbClr val="FFFFFF"/>
                    </a:solidFill>
                  </a:rPr>
                  <a:t>.</a:t>
                </a:r>
              </a:p>
            </p:txBody>
          </p:sp>
          <p:sp>
            <p:nvSpPr>
              <p:cNvPr id="39950" name="Rectangle 9"/>
              <p:cNvSpPr>
                <a:spLocks noChangeArrowheads="1"/>
              </p:cNvSpPr>
              <p:nvPr/>
            </p:nvSpPr>
            <p:spPr bwMode="auto">
              <a:xfrm>
                <a:off x="1872" y="2503"/>
                <a:ext cx="174" cy="231"/>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a:solidFill>
                      <a:srgbClr val="FFFFFF"/>
                    </a:solidFill>
                  </a:rPr>
                  <a:t>.</a:t>
                </a:r>
              </a:p>
            </p:txBody>
          </p:sp>
        </p:grpSp>
        <p:sp>
          <p:nvSpPr>
            <p:cNvPr id="10" name="Rectangle 10"/>
            <p:cNvSpPr>
              <a:spLocks noChangeArrowheads="1"/>
            </p:cNvSpPr>
            <p:nvPr/>
          </p:nvSpPr>
          <p:spPr bwMode="auto">
            <a:xfrm>
              <a:off x="4794250" y="2911475"/>
              <a:ext cx="1701800" cy="2130425"/>
            </a:xfrm>
            <a:prstGeom prst="rect">
              <a:avLst/>
            </a:prstGeom>
            <a:solidFill>
              <a:srgbClr val="92D050"/>
            </a:soli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solidFill>
                  <a:srgbClr val="FFFFFF"/>
                </a:solidFill>
                <a:ea typeface="ＭＳ Ｐゴシック" charset="-128"/>
              </a:endParaRPr>
            </a:p>
          </p:txBody>
        </p:sp>
        <p:sp>
          <p:nvSpPr>
            <p:cNvPr id="39944" name="Rectangle 11"/>
            <p:cNvSpPr>
              <a:spLocks noChangeArrowheads="1"/>
            </p:cNvSpPr>
            <p:nvPr/>
          </p:nvSpPr>
          <p:spPr bwMode="auto">
            <a:xfrm>
              <a:off x="5047550" y="2566163"/>
              <a:ext cx="1484313" cy="2582862"/>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dirty="0"/>
                <a:t>   P1</a:t>
              </a:r>
            </a:p>
            <a:p>
              <a:pPr marL="285750" indent="-285750">
                <a:lnSpc>
                  <a:spcPct val="90000"/>
                </a:lnSpc>
                <a:spcBef>
                  <a:spcPct val="30000"/>
                </a:spcBef>
                <a:buSzPct val="75000"/>
                <a:buFont typeface="Wingdings" pitchFamily="2" charset="2"/>
                <a:buNone/>
              </a:pPr>
              <a:r>
                <a:rPr lang="en-US" altLang="zh-TW" sz="2000" i="1" dirty="0"/>
                <a:t>wait(Q);</a:t>
              </a:r>
            </a:p>
            <a:p>
              <a:pPr marL="285750" indent="-285750">
                <a:lnSpc>
                  <a:spcPct val="90000"/>
                </a:lnSpc>
                <a:spcBef>
                  <a:spcPct val="30000"/>
                </a:spcBef>
                <a:buSzPct val="75000"/>
                <a:buFont typeface="Wingdings" pitchFamily="2" charset="2"/>
                <a:buNone/>
              </a:pPr>
              <a:r>
                <a:rPr lang="en-US" altLang="zh-TW" sz="2000" i="1" dirty="0"/>
                <a:t>wait(S);</a:t>
              </a:r>
            </a:p>
            <a:p>
              <a:pPr marL="285750" indent="-285750">
                <a:lnSpc>
                  <a:spcPct val="90000"/>
                </a:lnSpc>
                <a:spcBef>
                  <a:spcPct val="30000"/>
                </a:spcBef>
                <a:buSzPct val="75000"/>
                <a:buFont typeface="Wingdings" pitchFamily="2" charset="2"/>
                <a:buNone/>
              </a:pPr>
              <a:r>
                <a:rPr lang="en-US" altLang="zh-TW" sz="2000" i="1" dirty="0"/>
                <a:t>    </a:t>
              </a:r>
            </a:p>
            <a:p>
              <a:pPr marL="285750" indent="-285750">
                <a:lnSpc>
                  <a:spcPct val="90000"/>
                </a:lnSpc>
                <a:spcBef>
                  <a:spcPct val="30000"/>
                </a:spcBef>
                <a:buSzPct val="75000"/>
                <a:buFont typeface="Wingdings" pitchFamily="2" charset="2"/>
                <a:buNone/>
              </a:pPr>
              <a:r>
                <a:rPr lang="en-US" altLang="zh-TW" sz="2000" i="1" dirty="0"/>
                <a:t>signal(Q);</a:t>
              </a:r>
            </a:p>
            <a:p>
              <a:pPr marL="285750" indent="-285750">
                <a:lnSpc>
                  <a:spcPct val="90000"/>
                </a:lnSpc>
                <a:spcBef>
                  <a:spcPct val="30000"/>
                </a:spcBef>
                <a:buSzPct val="75000"/>
                <a:buFont typeface="Wingdings" pitchFamily="2" charset="2"/>
                <a:buNone/>
              </a:pPr>
              <a:r>
                <a:rPr lang="en-US" altLang="zh-TW" sz="2000" i="1" dirty="0"/>
                <a:t>signal(S);</a:t>
              </a:r>
              <a:endParaRPr lang="en-US" altLang="zh-TW" sz="2000" dirty="0"/>
            </a:p>
            <a:p>
              <a:pPr marL="285750" indent="-285750" latinLnBrk="1">
                <a:lnSpc>
                  <a:spcPct val="90000"/>
                </a:lnSpc>
                <a:spcBef>
                  <a:spcPct val="30000"/>
                </a:spcBef>
                <a:buSzPct val="75000"/>
                <a:buFont typeface="Wingdings" pitchFamily="2" charset="2"/>
                <a:buNone/>
              </a:pPr>
              <a:endParaRPr lang="en-US" altLang="zh-TW" sz="2000" dirty="0"/>
            </a:p>
          </p:txBody>
        </p:sp>
        <p:sp>
          <p:nvSpPr>
            <p:cNvPr id="39945" name="Rectangle 12"/>
            <p:cNvSpPr>
              <a:spLocks noChangeArrowheads="1"/>
            </p:cNvSpPr>
            <p:nvPr/>
          </p:nvSpPr>
          <p:spPr bwMode="auto">
            <a:xfrm>
              <a:off x="5454650" y="3482975"/>
              <a:ext cx="276225" cy="366713"/>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a:solidFill>
                    <a:srgbClr val="FFFFFF"/>
                  </a:solidFill>
                </a:rPr>
                <a:t>.</a:t>
              </a:r>
            </a:p>
          </p:txBody>
        </p:sp>
        <p:sp>
          <p:nvSpPr>
            <p:cNvPr id="39946" name="Rectangle 13"/>
            <p:cNvSpPr>
              <a:spLocks noChangeArrowheads="1"/>
            </p:cNvSpPr>
            <p:nvPr/>
          </p:nvSpPr>
          <p:spPr bwMode="auto">
            <a:xfrm>
              <a:off x="5464175" y="3592513"/>
              <a:ext cx="276225" cy="366712"/>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a:solidFill>
                    <a:srgbClr val="FFFFFF"/>
                  </a:solidFill>
                </a:rPr>
                <a:t>.</a:t>
              </a:r>
            </a:p>
          </p:txBody>
        </p:sp>
        <p:sp>
          <p:nvSpPr>
            <p:cNvPr id="39947" name="Rectangle 14"/>
            <p:cNvSpPr>
              <a:spLocks noChangeArrowheads="1"/>
            </p:cNvSpPr>
            <p:nvPr/>
          </p:nvSpPr>
          <p:spPr bwMode="auto">
            <a:xfrm>
              <a:off x="5459413" y="3702050"/>
              <a:ext cx="276225" cy="366713"/>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a:solidFill>
                    <a:srgbClr val="FFFFFF"/>
                  </a:solidFill>
                </a:rPr>
                <a:t>.</a:t>
              </a:r>
            </a:p>
          </p:txBody>
        </p:sp>
      </p:grpSp>
      <p:cxnSp>
        <p:nvCxnSpPr>
          <p:cNvPr id="16" name="直線單箭頭接點 15"/>
          <p:cNvCxnSpPr/>
          <p:nvPr/>
        </p:nvCxnSpPr>
        <p:spPr bwMode="auto">
          <a:xfrm flipV="1">
            <a:off x="2488433" y="3138953"/>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 name="直線單箭頭接點 16"/>
          <p:cNvCxnSpPr/>
          <p:nvPr/>
        </p:nvCxnSpPr>
        <p:spPr bwMode="auto">
          <a:xfrm flipV="1">
            <a:off x="4668495" y="3122753"/>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8" name="直線單箭頭接點 17"/>
          <p:cNvCxnSpPr/>
          <p:nvPr/>
        </p:nvCxnSpPr>
        <p:spPr bwMode="auto">
          <a:xfrm flipV="1">
            <a:off x="2477272" y="3495189"/>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9" name="直線單箭頭接點 18"/>
          <p:cNvCxnSpPr/>
          <p:nvPr/>
        </p:nvCxnSpPr>
        <p:spPr bwMode="auto">
          <a:xfrm flipV="1">
            <a:off x="4650792" y="3476395"/>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
        <p:nvSpPr>
          <p:cNvPr id="20" name="文字方塊 19"/>
          <p:cNvSpPr txBox="1"/>
          <p:nvPr/>
        </p:nvSpPr>
        <p:spPr>
          <a:xfrm>
            <a:off x="6840187" y="3325091"/>
            <a:ext cx="1640193" cy="369332"/>
          </a:xfrm>
          <a:prstGeom prst="rect">
            <a:avLst/>
          </a:prstGeom>
          <a:noFill/>
        </p:spPr>
        <p:txBody>
          <a:bodyPr wrap="none" rtlCol="0">
            <a:spAutoFit/>
          </a:bodyPr>
          <a:lstStyle/>
          <a:p>
            <a:r>
              <a:rPr lang="en-US" altLang="zh-TW" b="1" dirty="0">
                <a:solidFill>
                  <a:srgbClr val="FF0000"/>
                </a:solidFill>
                <a:ea typeface="ＭＳ Ｐゴシック" pitchFamily="34" charset="-128"/>
              </a:rPr>
              <a:t>Deadlock !!</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box(in)">
                                      <p:cBhvr>
                                        <p:cTn id="7" dur="500"/>
                                        <p:tgtEl>
                                          <p:spTgt spid="39939">
                                            <p:txEl>
                                              <p:pRg st="1" end="1"/>
                                            </p:txEl>
                                          </p:spTgt>
                                        </p:tgtEl>
                                      </p:cBhvr>
                                    </p:animEffect>
                                  </p:childTnLst>
                                </p:cTn>
                              </p:par>
                              <p:par>
                                <p:cTn id="8" presetID="6" presetClass="entr" presetSubtype="32"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ircle(out)">
                                      <p:cBhvr>
                                        <p:cTn id="10" dur="2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ox(in)">
                                      <p:cBhvr>
                                        <p:cTn id="15"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ox(in)">
                                      <p:cBhvr>
                                        <p:cTn id="20"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ox(i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childTnLst>
                          </p:cTn>
                        </p:par>
                        <p:par>
                          <p:cTn id="31" fill="hold">
                            <p:stCondLst>
                              <p:cond delay="500"/>
                            </p:stCondLst>
                            <p:childTnLst>
                              <p:par>
                                <p:cTn id="32" presetID="4" presetClass="entr" presetSubtype="16"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ox(in)">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39939">
                                            <p:txEl>
                                              <p:pRg st="8" end="8"/>
                                            </p:txEl>
                                          </p:spTgt>
                                        </p:tgtEl>
                                        <p:attrNameLst>
                                          <p:attrName>style.visibility</p:attrName>
                                        </p:attrNameLst>
                                      </p:cBhvr>
                                      <p:to>
                                        <p:strVal val="visible"/>
                                      </p:to>
                                    </p:set>
                                    <p:animEffect transition="in" filter="box(in)">
                                      <p:cBhvr>
                                        <p:cTn id="39" dur="500"/>
                                        <p:tgtEl>
                                          <p:spTgt spid="399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TW" dirty="0">
                <a:ea typeface="ＭＳ Ｐゴシック" pitchFamily="34" charset="-128"/>
              </a:rPr>
              <a:t>Priority Inversion</a:t>
            </a:r>
          </a:p>
        </p:txBody>
      </p:sp>
      <p:sp>
        <p:nvSpPr>
          <p:cNvPr id="40963" name="Rectangle 3"/>
          <p:cNvSpPr>
            <a:spLocks noGrp="1" noChangeArrowheads="1"/>
          </p:cNvSpPr>
          <p:nvPr>
            <p:ph type="body" idx="1"/>
          </p:nvPr>
        </p:nvSpPr>
        <p:spPr>
          <a:xfrm>
            <a:off x="744538" y="1031875"/>
            <a:ext cx="8229600" cy="4667250"/>
          </a:xfrm>
        </p:spPr>
        <p:txBody>
          <a:bodyPr/>
          <a:lstStyle/>
          <a:p>
            <a:pPr>
              <a:lnSpc>
                <a:spcPct val="90000"/>
              </a:lnSpc>
              <a:tabLst>
                <a:tab pos="1887538" algn="ctr"/>
                <a:tab pos="4572000" algn="ctr"/>
              </a:tabLst>
            </a:pPr>
            <a:r>
              <a:rPr lang="en-US" altLang="zh-TW" sz="2400" b="1" dirty="0">
                <a:solidFill>
                  <a:srgbClr val="FF0000"/>
                </a:solidFill>
                <a:ea typeface="ＭＳ Ｐゴシック" pitchFamily="34" charset="-128"/>
              </a:rPr>
              <a:t>Priority Inversion  </a:t>
            </a:r>
            <a:r>
              <a:rPr lang="en-US" altLang="zh-TW" sz="2400" dirty="0">
                <a:ea typeface="ＭＳ Ｐゴシック" pitchFamily="34" charset="-128"/>
              </a:rPr>
              <a:t>- Scheduling problem when lower-priority process holds a lock needed by higher-priority process.</a:t>
            </a:r>
          </a:p>
          <a:p>
            <a:pPr>
              <a:lnSpc>
                <a:spcPct val="90000"/>
              </a:lnSpc>
              <a:tabLst>
                <a:tab pos="1887538" algn="ctr"/>
                <a:tab pos="4572000" algn="ctr"/>
              </a:tabLst>
            </a:pPr>
            <a:r>
              <a:rPr lang="en-US" altLang="zh-TW" sz="2400" dirty="0">
                <a:ea typeface="ＭＳ Ｐゴシック" pitchFamily="34" charset="-128"/>
              </a:rPr>
              <a:t>Three processes L, M, H with priority L &lt; M &lt; H</a:t>
            </a:r>
          </a:p>
          <a:p>
            <a:pPr>
              <a:lnSpc>
                <a:spcPct val="90000"/>
              </a:lnSpc>
              <a:tabLst>
                <a:tab pos="1887538" algn="ctr"/>
                <a:tab pos="4572000" algn="ctr"/>
              </a:tabLst>
            </a:pPr>
            <a:r>
              <a:rPr lang="en-US" altLang="zh-TW" sz="2400" dirty="0">
                <a:ea typeface="ＭＳ Ｐゴシック" pitchFamily="34" charset="-128"/>
              </a:rPr>
              <a:t>Assume process H requires resource R, which is using by process L. </a:t>
            </a:r>
            <a:r>
              <a:rPr lang="en-US" altLang="zh-TW" sz="2400" dirty="0">
                <a:solidFill>
                  <a:srgbClr val="FF0000"/>
                </a:solidFill>
                <a:ea typeface="ＭＳ Ｐゴシック" pitchFamily="34" charset="-128"/>
              </a:rPr>
              <a:t>Process H waits.</a:t>
            </a:r>
          </a:p>
          <a:p>
            <a:pPr>
              <a:lnSpc>
                <a:spcPct val="90000"/>
              </a:lnSpc>
              <a:tabLst>
                <a:tab pos="1887538" algn="ctr"/>
                <a:tab pos="4572000" algn="ctr"/>
              </a:tabLst>
            </a:pPr>
            <a:r>
              <a:rPr lang="en-US" altLang="zh-TW" sz="2400" dirty="0">
                <a:ea typeface="ＭＳ Ｐゴシック" pitchFamily="34" charset="-128"/>
              </a:rPr>
              <a:t>Assume process M becomes </a:t>
            </a:r>
            <a:r>
              <a:rPr lang="en-US" altLang="zh-TW" sz="2400" dirty="0" err="1">
                <a:ea typeface="ＭＳ Ｐゴシック" pitchFamily="34" charset="-128"/>
              </a:rPr>
              <a:t>runnable</a:t>
            </a:r>
            <a:r>
              <a:rPr lang="en-US" altLang="zh-TW" sz="2400" dirty="0">
                <a:ea typeface="ＭＳ Ｐゴシック" pitchFamily="34" charset="-128"/>
              </a:rPr>
              <a:t>, thereby preempting process L.</a:t>
            </a:r>
          </a:p>
          <a:p>
            <a:pPr>
              <a:lnSpc>
                <a:spcPct val="90000"/>
              </a:lnSpc>
              <a:tabLst>
                <a:tab pos="1887538" algn="ctr"/>
                <a:tab pos="4572000" algn="ctr"/>
              </a:tabLst>
            </a:pPr>
            <a:r>
              <a:rPr lang="en-US" altLang="zh-TW" sz="2400" dirty="0">
                <a:ea typeface="ＭＳ Ｐゴシック" pitchFamily="34" charset="-128"/>
              </a:rPr>
              <a:t>Indirectly</a:t>
            </a:r>
            <a:r>
              <a:rPr lang="zh-TW" altLang="en-US" sz="2400" dirty="0">
                <a:ea typeface="ＭＳ Ｐゴシック" pitchFamily="34" charset="-128"/>
              </a:rPr>
              <a:t>間接</a:t>
            </a:r>
            <a:r>
              <a:rPr lang="en-US" altLang="zh-TW" sz="2400" dirty="0">
                <a:ea typeface="ＭＳ Ｐゴシック" pitchFamily="34" charset="-128"/>
              </a:rPr>
              <a:t>, a process with lower priority – M – has affected how long H must wait for L to release R.</a:t>
            </a:r>
          </a:p>
          <a:p>
            <a:pPr>
              <a:lnSpc>
                <a:spcPct val="90000"/>
              </a:lnSpc>
              <a:tabLst>
                <a:tab pos="1887538" algn="ctr"/>
                <a:tab pos="4572000" algn="ctr"/>
              </a:tabLst>
            </a:pPr>
            <a:r>
              <a:rPr lang="en-US" altLang="zh-TW" sz="2400" b="1" dirty="0">
                <a:solidFill>
                  <a:srgbClr val="FF0000"/>
                </a:solidFill>
                <a:ea typeface="ＭＳ Ｐゴシック" pitchFamily="34" charset="-128"/>
              </a:rPr>
              <a:t>Priority-inheritance protocol </a:t>
            </a:r>
            <a:r>
              <a:rPr lang="en-US" altLang="zh-TW" sz="2400" dirty="0">
                <a:ea typeface="ＭＳ Ｐゴシック" pitchFamily="34" charset="-128"/>
              </a:rPr>
              <a:t>– all processes that are accessing resources needed by a higher priority process </a:t>
            </a:r>
            <a:r>
              <a:rPr lang="en-US" altLang="zh-TW" sz="2400" dirty="0">
                <a:solidFill>
                  <a:srgbClr val="FF0000"/>
                </a:solidFill>
                <a:ea typeface="ＭＳ Ｐゴシック" pitchFamily="34" charset="-128"/>
              </a:rPr>
              <a:t>inherit the higher priority </a:t>
            </a:r>
            <a:r>
              <a:rPr lang="en-US" altLang="zh-TW" sz="2400" dirty="0">
                <a:ea typeface="ＭＳ Ｐゴシック" pitchFamily="34" charset="-128"/>
              </a:rPr>
              <a:t>until they are finished with the resources.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box(in)">
                                      <p:cBhvr>
                                        <p:cTn id="7" dur="500"/>
                                        <p:tgtEl>
                                          <p:spTgt spid="409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963">
                                            <p:txEl>
                                              <p:pRg st="2" end="2"/>
                                            </p:txEl>
                                          </p:spTgt>
                                        </p:tgtEl>
                                        <p:attrNameLst>
                                          <p:attrName>style.visibility</p:attrName>
                                        </p:attrNameLst>
                                      </p:cBhvr>
                                      <p:to>
                                        <p:strVal val="visible"/>
                                      </p:to>
                                    </p:set>
                                    <p:animEffect transition="in" filter="box(in)">
                                      <p:cBhvr>
                                        <p:cTn id="12" dur="500"/>
                                        <p:tgtEl>
                                          <p:spTgt spid="409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animEffect transition="in" filter="box(in)">
                                      <p:cBhvr>
                                        <p:cTn id="17" dur="500"/>
                                        <p:tgtEl>
                                          <p:spTgt spid="409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963">
                                            <p:txEl>
                                              <p:pRg st="4" end="4"/>
                                            </p:txEl>
                                          </p:spTgt>
                                        </p:tgtEl>
                                        <p:attrNameLst>
                                          <p:attrName>style.visibility</p:attrName>
                                        </p:attrNameLst>
                                      </p:cBhvr>
                                      <p:to>
                                        <p:strVal val="visible"/>
                                      </p:to>
                                    </p:set>
                                    <p:animEffect transition="in" filter="box(in)">
                                      <p:cBhvr>
                                        <p:cTn id="22" dur="500"/>
                                        <p:tgtEl>
                                          <p:spTgt spid="409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animEffect transition="in" filter="box(in)">
                                      <p:cBhvr>
                                        <p:cTn id="27" dur="500"/>
                                        <p:tgtEl>
                                          <p:spTgt spid="40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altLang="zh-TW">
                <a:ea typeface="ＭＳ Ｐゴシック" pitchFamily="34" charset="-128"/>
              </a:rPr>
              <a:t>Background</a:t>
            </a:r>
          </a:p>
        </p:txBody>
      </p:sp>
      <p:sp>
        <p:nvSpPr>
          <p:cNvPr id="6147" name="Rectangle 5"/>
          <p:cNvSpPr>
            <a:spLocks noGrp="1" noChangeArrowheads="1"/>
          </p:cNvSpPr>
          <p:nvPr>
            <p:ph type="body" idx="1"/>
          </p:nvPr>
        </p:nvSpPr>
        <p:spPr>
          <a:xfrm>
            <a:off x="687388" y="1071563"/>
            <a:ext cx="8069262" cy="4860925"/>
          </a:xfrm>
        </p:spPr>
        <p:txBody>
          <a:bodyPr/>
          <a:lstStyle/>
          <a:p>
            <a:r>
              <a:rPr lang="en-US" altLang="zh-TW" sz="2400" dirty="0">
                <a:ea typeface="ＭＳ Ｐゴシック" pitchFamily="34" charset="-128"/>
              </a:rPr>
              <a:t>Concurrent access to </a:t>
            </a:r>
            <a:r>
              <a:rPr lang="en-US" altLang="zh-TW" sz="2400" b="1" dirty="0">
                <a:solidFill>
                  <a:srgbClr val="FF0000"/>
                </a:solidFill>
                <a:ea typeface="ＭＳ Ｐゴシック" pitchFamily="34" charset="-128"/>
              </a:rPr>
              <a:t>shared data </a:t>
            </a:r>
            <a:r>
              <a:rPr lang="en-US" altLang="zh-TW" sz="2400" dirty="0">
                <a:ea typeface="ＭＳ Ｐゴシック" pitchFamily="34" charset="-128"/>
              </a:rPr>
              <a:t>may result in data inconsistency</a:t>
            </a:r>
          </a:p>
          <a:p>
            <a:r>
              <a:rPr lang="en-US" altLang="zh-TW" sz="2400" dirty="0">
                <a:ea typeface="ＭＳ Ｐゴシック" pitchFamily="34" charset="-128"/>
              </a:rPr>
              <a:t>Maintaining data consistency requires mechanisms to ensure the </a:t>
            </a:r>
            <a:r>
              <a:rPr lang="en-US" altLang="zh-TW" sz="2400" b="1" dirty="0">
                <a:solidFill>
                  <a:srgbClr val="FF0000"/>
                </a:solidFill>
                <a:ea typeface="ＭＳ Ｐゴシック" pitchFamily="34" charset="-128"/>
              </a:rPr>
              <a:t>orderly execution</a:t>
            </a:r>
            <a:r>
              <a:rPr lang="zh-TW" altLang="en-US" sz="2400" b="1" dirty="0">
                <a:solidFill>
                  <a:srgbClr val="FF0000"/>
                </a:solidFill>
                <a:ea typeface="ＭＳ Ｐゴシック" pitchFamily="34" charset="-128"/>
              </a:rPr>
              <a:t>要有一定順序才能確保資料一致性  例如前後相依的情境關係</a:t>
            </a:r>
            <a:r>
              <a:rPr lang="en-US" altLang="zh-TW" sz="2400" b="1" dirty="0">
                <a:solidFill>
                  <a:srgbClr val="FF0000"/>
                </a:solidFill>
                <a:ea typeface="ＭＳ Ｐゴシック" pitchFamily="34" charset="-128"/>
              </a:rPr>
              <a:t> </a:t>
            </a:r>
            <a:r>
              <a:rPr lang="en-US" altLang="zh-TW" sz="2400" dirty="0">
                <a:ea typeface="ＭＳ Ｐゴシック" pitchFamily="34" charset="-128"/>
              </a:rPr>
              <a:t>of cooperating processes</a:t>
            </a:r>
          </a:p>
          <a:p>
            <a:r>
              <a:rPr lang="en-US" altLang="zh-TW" sz="2400" dirty="0">
                <a:ea typeface="ＭＳ Ｐゴシック" pitchFamily="34" charset="-128"/>
              </a:rPr>
              <a:t>Suppose that we wanted to provide a solution to the </a:t>
            </a:r>
            <a:r>
              <a:rPr lang="en-US" altLang="zh-TW" sz="2400" dirty="0">
                <a:solidFill>
                  <a:srgbClr val="FF0000"/>
                </a:solidFill>
                <a:ea typeface="ＭＳ Ｐゴシック" pitchFamily="34" charset="-128"/>
              </a:rPr>
              <a:t>consumer-producer problem </a:t>
            </a:r>
            <a:r>
              <a:rPr lang="en-US" altLang="zh-TW" sz="2400" dirty="0">
                <a:ea typeface="ＭＳ Ｐゴシック" pitchFamily="34" charset="-128"/>
              </a:rPr>
              <a:t>that fills </a:t>
            </a:r>
            <a:r>
              <a:rPr lang="en-US" altLang="zh-TW" sz="2400" b="1" dirty="0">
                <a:solidFill>
                  <a:srgbClr val="FF0000"/>
                </a:solidFill>
                <a:ea typeface="ＭＳ Ｐゴシック" pitchFamily="34" charset="-128"/>
              </a:rPr>
              <a:t>all</a:t>
            </a:r>
            <a:r>
              <a:rPr lang="en-US" altLang="zh-TW" sz="2400" dirty="0">
                <a:solidFill>
                  <a:srgbClr val="FF0000"/>
                </a:solidFill>
                <a:ea typeface="ＭＳ Ｐゴシック" pitchFamily="34" charset="-128"/>
              </a:rPr>
              <a:t> </a:t>
            </a:r>
            <a:r>
              <a:rPr lang="en-US" altLang="zh-TW" sz="2400" dirty="0">
                <a:ea typeface="ＭＳ Ｐゴシック" pitchFamily="34" charset="-128"/>
              </a:rPr>
              <a:t>the buffers. </a:t>
            </a:r>
          </a:p>
          <a:p>
            <a:r>
              <a:rPr lang="en-US" altLang="zh-TW" sz="2400" dirty="0">
                <a:ea typeface="ＭＳ Ｐゴシック" pitchFamily="34" charset="-128"/>
              </a:rPr>
              <a:t>We can do so by having an integer </a:t>
            </a:r>
            <a:r>
              <a:rPr lang="en-US" altLang="zh-TW" sz="2400" b="1" dirty="0">
                <a:solidFill>
                  <a:srgbClr val="FF0000"/>
                </a:solidFill>
                <a:ea typeface="ＭＳ Ｐゴシック" pitchFamily="34" charset="-128"/>
              </a:rPr>
              <a:t>count</a:t>
            </a:r>
            <a:r>
              <a:rPr lang="en-US" altLang="zh-TW" sz="2400" dirty="0">
                <a:ea typeface="ＭＳ Ｐゴシック" pitchFamily="34" charset="-128"/>
              </a:rPr>
              <a:t> that keeps track of the number of full buffers.  </a:t>
            </a:r>
          </a:p>
          <a:p>
            <a:r>
              <a:rPr lang="en-US" altLang="zh-TW" sz="2400" dirty="0">
                <a:ea typeface="ＭＳ Ｐゴシック" pitchFamily="34" charset="-128"/>
              </a:rPr>
              <a:t>Initially, count is set to 0. It is incremented by the producer after it produces a new buffer and is decremented by the consumer after it consumes a buffer.  ok  count</a:t>
            </a:r>
            <a:r>
              <a:rPr lang="zh-TW" altLang="en-US" sz="2400" dirty="0">
                <a:ea typeface="ＭＳ Ｐゴシック" pitchFamily="34" charset="-128"/>
              </a:rPr>
              <a:t>本身是</a:t>
            </a:r>
            <a:r>
              <a:rPr lang="en-US" altLang="zh-TW" sz="2400" dirty="0">
                <a:ea typeface="ＭＳ Ｐゴシック" pitchFamily="34" charset="-128"/>
              </a:rPr>
              <a:t>share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ox(in)">
                                      <p:cBhvr>
                                        <p:cTn id="7" dur="10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ox(in)">
                                      <p:cBhvr>
                                        <p:cTn id="12" dur="10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ox(in)">
                                      <p:cBhvr>
                                        <p:cTn id="17" dur="10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ox(in)">
                                      <p:cBhvr>
                                        <p:cTn id="22" dur="10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box(in)">
                                      <p:cBhvr>
                                        <p:cTn id="27" dur="10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14400" y="228600"/>
            <a:ext cx="8077200" cy="609600"/>
          </a:xfrm>
        </p:spPr>
        <p:txBody>
          <a:bodyPr/>
          <a:lstStyle/>
          <a:p>
            <a:pPr eaLnBrk="1" hangingPunct="1"/>
            <a:r>
              <a:rPr lang="en-US" altLang="zh-TW">
                <a:ea typeface="ＭＳ Ｐゴシック" pitchFamily="34" charset="-128"/>
              </a:rPr>
              <a:t>Classical Problems of Synchronization</a:t>
            </a:r>
          </a:p>
        </p:txBody>
      </p:sp>
      <p:sp>
        <p:nvSpPr>
          <p:cNvPr id="41987" name="Rectangle 3"/>
          <p:cNvSpPr>
            <a:spLocks noGrp="1" noChangeArrowheads="1"/>
          </p:cNvSpPr>
          <p:nvPr>
            <p:ph type="body" idx="1"/>
          </p:nvPr>
        </p:nvSpPr>
        <p:spPr/>
        <p:txBody>
          <a:bodyPr/>
          <a:lstStyle/>
          <a:p>
            <a:r>
              <a:rPr lang="en-US" altLang="zh-TW" sz="2800" dirty="0">
                <a:ea typeface="ＭＳ Ｐゴシック" pitchFamily="34" charset="-128"/>
              </a:rPr>
              <a:t>Bounded-Buffer Problem</a:t>
            </a:r>
          </a:p>
          <a:p>
            <a:r>
              <a:rPr lang="en-US" altLang="zh-TW" sz="2800" dirty="0">
                <a:ea typeface="ＭＳ Ｐゴシック" pitchFamily="34" charset="-128"/>
              </a:rPr>
              <a:t>Readers and Writers Problem</a:t>
            </a:r>
            <a:r>
              <a:rPr lang="zh-TW" altLang="en-US" sz="2800" dirty="0">
                <a:ea typeface="ＭＳ Ｐゴシック" pitchFamily="34" charset="-128"/>
              </a:rPr>
              <a:t>很多</a:t>
            </a:r>
            <a:r>
              <a:rPr lang="en-US" altLang="zh-TW" sz="2800" dirty="0">
                <a:ea typeface="ＭＳ Ｐゴシック" pitchFamily="34" charset="-128"/>
              </a:rPr>
              <a:t>writer</a:t>
            </a:r>
            <a:r>
              <a:rPr lang="zh-TW" altLang="en-US" sz="2800" dirty="0">
                <a:ea typeface="ＭＳ Ｐゴシック" pitchFamily="34" charset="-128"/>
              </a:rPr>
              <a:t>要寫進</a:t>
            </a:r>
            <a:r>
              <a:rPr lang="en-US" altLang="zh-TW" sz="2800" dirty="0">
                <a:ea typeface="ＭＳ Ｐゴシック" pitchFamily="34" charset="-128"/>
              </a:rPr>
              <a:t>critic Sec</a:t>
            </a:r>
            <a:r>
              <a:rPr lang="zh-TW" altLang="en-US" sz="2800" dirty="0">
                <a:ea typeface="ＭＳ Ｐゴシック" pitchFamily="34" charset="-128"/>
              </a:rPr>
              <a:t>的資料結構    不能多個同時寫 但可多個同時讀   寫時不能讀   讀時不能寫</a:t>
            </a:r>
            <a:endParaRPr lang="en-US" altLang="zh-TW" sz="2800" dirty="0">
              <a:ea typeface="ＭＳ Ｐゴシック" pitchFamily="34" charset="-128"/>
            </a:endParaRPr>
          </a:p>
          <a:p>
            <a:r>
              <a:rPr lang="en-US" altLang="zh-TW" sz="2800" dirty="0">
                <a:ea typeface="ＭＳ Ｐゴシック" pitchFamily="34" charset="-128"/>
              </a:rPr>
              <a:t>Dining-Philosophers Problem   </a:t>
            </a:r>
            <a:r>
              <a:rPr lang="zh-TW" altLang="en-US" sz="2800" dirty="0">
                <a:ea typeface="ＭＳ Ｐゴシック" pitchFamily="34" charset="-128"/>
              </a:rPr>
              <a:t>圓桌做哲學家拿筷子 兩根才能吃  每個人旁邊只有一根 左邊拿起來發現右邊沒筷子</a:t>
            </a:r>
            <a:endParaRPr lang="en-US" altLang="zh-TW" sz="2800" dirty="0">
              <a:ea typeface="ＭＳ Ｐゴシック"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TW" sz="3600">
                <a:ea typeface="ＭＳ Ｐゴシック" pitchFamily="34" charset="-128"/>
              </a:rPr>
              <a:t>Bounded-Buffer Problem</a:t>
            </a:r>
          </a:p>
        </p:txBody>
      </p:sp>
      <p:sp>
        <p:nvSpPr>
          <p:cNvPr id="43011" name="Rectangle 3"/>
          <p:cNvSpPr>
            <a:spLocks noGrp="1" noChangeArrowheads="1"/>
          </p:cNvSpPr>
          <p:nvPr>
            <p:ph type="body" idx="1"/>
          </p:nvPr>
        </p:nvSpPr>
        <p:spPr>
          <a:xfrm>
            <a:off x="758825" y="1277938"/>
            <a:ext cx="8091488" cy="3725862"/>
          </a:xfrm>
        </p:spPr>
        <p:txBody>
          <a:bodyPr/>
          <a:lstStyle/>
          <a:p>
            <a:r>
              <a:rPr lang="en-US" altLang="zh-TW" sz="2800" dirty="0">
                <a:ea typeface="ＭＳ Ｐゴシック" pitchFamily="34" charset="-128"/>
              </a:rPr>
              <a:t>Used to illustrate the </a:t>
            </a:r>
            <a:r>
              <a:rPr lang="en-US" altLang="zh-TW" sz="2800" dirty="0">
                <a:solidFill>
                  <a:srgbClr val="FF0000"/>
                </a:solidFill>
                <a:ea typeface="ＭＳ Ｐゴシック" pitchFamily="34" charset="-128"/>
              </a:rPr>
              <a:t>power of synchronization primitives</a:t>
            </a:r>
            <a:r>
              <a:rPr lang="zh-TW" altLang="en-US" sz="2800" dirty="0">
                <a:solidFill>
                  <a:srgbClr val="FF0000"/>
                </a:solidFill>
                <a:ea typeface="ＭＳ Ｐゴシック" pitchFamily="34" charset="-128"/>
              </a:rPr>
              <a:t>原始    看有多厲害</a:t>
            </a:r>
            <a:r>
              <a:rPr lang="en-US" altLang="zh-TW" sz="2800" dirty="0">
                <a:ea typeface="ＭＳ Ｐゴシック" pitchFamily="34" charset="-128"/>
              </a:rPr>
              <a:t>.</a:t>
            </a:r>
          </a:p>
          <a:p>
            <a:r>
              <a:rPr lang="en-US" altLang="zh-TW" sz="2800" i="1" dirty="0">
                <a:ea typeface="ＭＳ Ｐゴシック" pitchFamily="34" charset="-128"/>
              </a:rPr>
              <a:t>N</a:t>
            </a:r>
            <a:r>
              <a:rPr lang="en-US" altLang="zh-TW" sz="2800" dirty="0">
                <a:ea typeface="ＭＳ Ｐゴシック" pitchFamily="34" charset="-128"/>
              </a:rPr>
              <a:t> buffers, each can hold one item</a:t>
            </a:r>
          </a:p>
          <a:p>
            <a:r>
              <a:rPr lang="en-US" altLang="zh-TW" sz="2800" dirty="0">
                <a:ea typeface="ＭＳ Ｐゴシック" pitchFamily="34" charset="-128"/>
              </a:rPr>
              <a:t>Semaphore </a:t>
            </a:r>
            <a:r>
              <a:rPr lang="en-US" altLang="zh-TW" sz="2800" b="1" dirty="0">
                <a:solidFill>
                  <a:srgbClr val="FF0000"/>
                </a:solidFill>
                <a:ea typeface="ＭＳ Ｐゴシック" pitchFamily="34" charset="-128"/>
              </a:rPr>
              <a:t>mutex</a:t>
            </a:r>
            <a:r>
              <a:rPr lang="en-US" altLang="zh-TW" sz="2800" dirty="0">
                <a:ea typeface="ＭＳ Ｐゴシック" pitchFamily="34" charset="-128"/>
              </a:rPr>
              <a:t> initialized to the value 1</a:t>
            </a:r>
            <a:r>
              <a:rPr lang="zh-TW" altLang="en-US" sz="2800" dirty="0">
                <a:ea typeface="ＭＳ Ｐゴシック" pitchFamily="34" charset="-128"/>
              </a:rPr>
              <a:t>  一次只能一個進</a:t>
            </a:r>
            <a:r>
              <a:rPr lang="en-US" altLang="zh-TW" sz="2800" dirty="0" err="1">
                <a:ea typeface="ＭＳ Ｐゴシック" pitchFamily="34" charset="-128"/>
              </a:rPr>
              <a:t>Crit</a:t>
            </a:r>
            <a:r>
              <a:rPr lang="en-US" altLang="zh-TW" sz="2800" dirty="0">
                <a:ea typeface="ＭＳ Ｐゴシック" pitchFamily="34" charset="-128"/>
              </a:rPr>
              <a:t> Sec</a:t>
            </a:r>
          </a:p>
          <a:p>
            <a:r>
              <a:rPr lang="en-US" altLang="zh-TW" sz="2800" dirty="0">
                <a:ea typeface="ＭＳ Ｐゴシック" pitchFamily="34" charset="-128"/>
              </a:rPr>
              <a:t>Semaphore </a:t>
            </a:r>
            <a:r>
              <a:rPr lang="en-US" altLang="zh-TW" sz="2800" b="1" dirty="0">
                <a:solidFill>
                  <a:srgbClr val="FF0000"/>
                </a:solidFill>
                <a:ea typeface="ＭＳ Ｐゴシック" pitchFamily="34" charset="-128"/>
              </a:rPr>
              <a:t>full</a:t>
            </a:r>
            <a:r>
              <a:rPr lang="en-US" altLang="zh-TW" sz="2800" dirty="0">
                <a:solidFill>
                  <a:srgbClr val="FF0000"/>
                </a:solidFill>
                <a:ea typeface="ＭＳ Ｐゴシック" pitchFamily="34" charset="-128"/>
              </a:rPr>
              <a:t> </a:t>
            </a:r>
            <a:r>
              <a:rPr lang="en-US" altLang="zh-TW" sz="2800" dirty="0">
                <a:ea typeface="ＭＳ Ｐゴシック" pitchFamily="34" charset="-128"/>
              </a:rPr>
              <a:t>initialized to the value 0     buffer</a:t>
            </a:r>
            <a:r>
              <a:rPr lang="zh-TW" altLang="en-US" sz="2800" dirty="0">
                <a:ea typeface="ＭＳ Ｐゴシック" pitchFamily="34" charset="-128"/>
              </a:rPr>
              <a:t>是不是滿的</a:t>
            </a:r>
            <a:endParaRPr lang="en-US" altLang="zh-TW" sz="2800" dirty="0">
              <a:ea typeface="ＭＳ Ｐゴシック" pitchFamily="34" charset="-128"/>
            </a:endParaRPr>
          </a:p>
          <a:p>
            <a:r>
              <a:rPr lang="en-US" altLang="zh-TW" sz="2800" dirty="0">
                <a:ea typeface="ＭＳ Ｐゴシック" pitchFamily="34" charset="-128"/>
              </a:rPr>
              <a:t>Semaphore </a:t>
            </a:r>
            <a:r>
              <a:rPr lang="en-US" altLang="zh-TW" sz="2800" b="1" dirty="0">
                <a:solidFill>
                  <a:srgbClr val="FF0000"/>
                </a:solidFill>
                <a:ea typeface="ＭＳ Ｐゴシック" pitchFamily="34" charset="-128"/>
              </a:rPr>
              <a:t>empty</a:t>
            </a:r>
            <a:r>
              <a:rPr lang="en-US" altLang="zh-TW" sz="2800" dirty="0">
                <a:ea typeface="ＭＳ Ｐゴシック" pitchFamily="34" charset="-128"/>
              </a:rPr>
              <a:t> initialized to the value N.</a:t>
            </a:r>
            <a:r>
              <a:rPr lang="zh-TW" altLang="en-US" sz="2800" dirty="0">
                <a:ea typeface="ＭＳ Ｐゴシック" pitchFamily="34" charset="-128"/>
              </a:rPr>
              <a:t>  </a:t>
            </a:r>
            <a:r>
              <a:rPr lang="en-US" altLang="zh-TW" sz="2800" dirty="0">
                <a:ea typeface="ＭＳ Ｐゴシック" pitchFamily="34" charset="-128"/>
              </a:rPr>
              <a:t>buffer</a:t>
            </a:r>
            <a:r>
              <a:rPr lang="zh-TW" altLang="en-US" sz="2800" dirty="0">
                <a:ea typeface="ＭＳ Ｐゴシック" pitchFamily="34" charset="-128"/>
              </a:rPr>
              <a:t>是不是空的</a:t>
            </a:r>
            <a:endParaRPr lang="en-US" altLang="zh-TW" sz="2800" dirty="0">
              <a:ea typeface="ＭＳ Ｐゴシック" pitchFamily="34" charset="-128"/>
            </a:endParaRPr>
          </a:p>
          <a:p>
            <a:r>
              <a:rPr lang="zh-TW" altLang="en-US" sz="2800" dirty="0">
                <a:ea typeface="ＭＳ Ｐゴシック" pitchFamily="34" charset="-128"/>
              </a:rPr>
              <a:t>這裡用了三個</a:t>
            </a:r>
            <a:r>
              <a:rPr lang="en-US" altLang="zh-TW" sz="2800" dirty="0" err="1">
                <a:ea typeface="ＭＳ Ｐゴシック" pitchFamily="34" charset="-128"/>
              </a:rPr>
              <a:t>Sema</a:t>
            </a:r>
            <a:endParaRPr lang="en-US" altLang="zh-TW" sz="2800" dirty="0">
              <a:ea typeface="ＭＳ Ｐゴシック" pitchFamily="34" charset="-128"/>
            </a:endParaRPr>
          </a:p>
        </p:txBody>
      </p:sp>
      <p:sp>
        <p:nvSpPr>
          <p:cNvPr id="43012" name="Rectangle 5"/>
          <p:cNvSpPr>
            <a:spLocks noChangeArrowheads="1"/>
          </p:cNvSpPr>
          <p:nvPr/>
        </p:nvSpPr>
        <p:spPr bwMode="auto">
          <a:xfrm>
            <a:off x="2492375" y="3246438"/>
            <a:ext cx="184150" cy="366712"/>
          </a:xfrm>
          <a:prstGeom prst="rect">
            <a:avLst/>
          </a:prstGeom>
          <a:noFill/>
          <a:ln w="9525">
            <a:noFill/>
            <a:miter lim="800000"/>
            <a:headEnd/>
            <a:tailEnd/>
          </a:ln>
        </p:spPr>
        <p:txBody>
          <a:bodyPr wrap="none">
            <a:spAutoFit/>
          </a:bodyPr>
          <a:lstStyle/>
          <a:p>
            <a:endParaRPr kumimoji="1" lang="zh-TW" altLang="zh-TW">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Effect transition="in" filter="box(in)">
                                      <p:cBhvr>
                                        <p:cTn id="7" dur="1000"/>
                                        <p:tgtEl>
                                          <p:spTgt spid="430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3011">
                                            <p:txEl>
                                              <p:pRg st="2" end="2"/>
                                            </p:txEl>
                                          </p:spTgt>
                                        </p:tgtEl>
                                        <p:attrNameLst>
                                          <p:attrName>style.visibility</p:attrName>
                                        </p:attrNameLst>
                                      </p:cBhvr>
                                      <p:to>
                                        <p:strVal val="visible"/>
                                      </p:to>
                                    </p:set>
                                    <p:animEffect transition="in" filter="box(in)">
                                      <p:cBhvr>
                                        <p:cTn id="12" dur="1000"/>
                                        <p:tgtEl>
                                          <p:spTgt spid="430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3011">
                                            <p:txEl>
                                              <p:pRg st="3" end="3"/>
                                            </p:txEl>
                                          </p:spTgt>
                                        </p:tgtEl>
                                        <p:attrNameLst>
                                          <p:attrName>style.visibility</p:attrName>
                                        </p:attrNameLst>
                                      </p:cBhvr>
                                      <p:to>
                                        <p:strVal val="visible"/>
                                      </p:to>
                                    </p:set>
                                    <p:animEffect transition="in" filter="box(in)">
                                      <p:cBhvr>
                                        <p:cTn id="17" dur="1000"/>
                                        <p:tgtEl>
                                          <p:spTgt spid="430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3011">
                                            <p:txEl>
                                              <p:pRg st="4" end="4"/>
                                            </p:txEl>
                                          </p:spTgt>
                                        </p:tgtEl>
                                        <p:attrNameLst>
                                          <p:attrName>style.visibility</p:attrName>
                                        </p:attrNameLst>
                                      </p:cBhvr>
                                      <p:to>
                                        <p:strVal val="visible"/>
                                      </p:to>
                                    </p:set>
                                    <p:animEffect transition="in" filter="box(in)">
                                      <p:cBhvr>
                                        <p:cTn id="22" dur="1000"/>
                                        <p:tgtEl>
                                          <p:spTgt spid="430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3011">
                                            <p:txEl>
                                              <p:pRg st="5" end="5"/>
                                            </p:txEl>
                                          </p:spTgt>
                                        </p:tgtEl>
                                        <p:attrNameLst>
                                          <p:attrName>style.visibility</p:attrName>
                                        </p:attrNameLst>
                                      </p:cBhvr>
                                      <p:to>
                                        <p:strVal val="visible"/>
                                      </p:to>
                                    </p:set>
                                    <p:animEffect transition="in" filter="box(in)">
                                      <p:cBhvr>
                                        <p:cTn id="27" dur="1000"/>
                                        <p:tgtEl>
                                          <p:spTgt spid="43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79400" y="1581150"/>
            <a:ext cx="3951288" cy="4370388"/>
          </a:xfrm>
          <a:prstGeom prst="rect">
            <a:avLst/>
          </a:prstGeom>
          <a:gradFill rotWithShape="0">
            <a:gsLst>
              <a:gs pos="0">
                <a:srgbClr val="990B8A">
                  <a:gamma/>
                  <a:shade val="46275"/>
                  <a:invGamma/>
                </a:srgbClr>
              </a:gs>
              <a:gs pos="50000">
                <a:srgbClr val="990B8A"/>
              </a:gs>
              <a:gs pos="100000">
                <a:srgbClr val="990B8A">
                  <a:gamma/>
                  <a:shade val="46275"/>
                  <a:invGamma/>
                </a:srgbClr>
              </a:gs>
            </a:gsLst>
            <a:lin ang="5400000" scaled="1"/>
          </a:gra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ea typeface="ＭＳ Ｐゴシック" charset="-128"/>
            </a:endParaRPr>
          </a:p>
        </p:txBody>
      </p:sp>
      <p:sp>
        <p:nvSpPr>
          <p:cNvPr id="5" name="Rectangle 4"/>
          <p:cNvSpPr>
            <a:spLocks noChangeArrowheads="1"/>
          </p:cNvSpPr>
          <p:nvPr/>
        </p:nvSpPr>
        <p:spPr bwMode="auto">
          <a:xfrm>
            <a:off x="4410076" y="1593850"/>
            <a:ext cx="4389540" cy="4387850"/>
          </a:xfrm>
          <a:prstGeom prst="rect">
            <a:avLst/>
          </a:prstGeom>
          <a:gradFill rotWithShape="0">
            <a:gsLst>
              <a:gs pos="0">
                <a:srgbClr val="FFCC00">
                  <a:gamma/>
                  <a:shade val="46275"/>
                  <a:invGamma/>
                </a:srgbClr>
              </a:gs>
              <a:gs pos="50000">
                <a:srgbClr val="FFCC00"/>
              </a:gs>
              <a:gs pos="100000">
                <a:srgbClr val="FFCC00">
                  <a:gamma/>
                  <a:shade val="46275"/>
                  <a:invGamma/>
                </a:srgbClr>
              </a:gs>
            </a:gsLst>
            <a:lin ang="2700000" scaled="1"/>
          </a:gra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ea typeface="ＭＳ Ｐゴシック" charset="-128"/>
            </a:endParaRPr>
          </a:p>
        </p:txBody>
      </p:sp>
      <p:sp>
        <p:nvSpPr>
          <p:cNvPr id="44036" name="Rectangle 2"/>
          <p:cNvSpPr>
            <a:spLocks noGrp="1" noChangeArrowheads="1"/>
          </p:cNvSpPr>
          <p:nvPr>
            <p:ph type="title"/>
          </p:nvPr>
        </p:nvSpPr>
        <p:spPr/>
        <p:txBody>
          <a:bodyPr/>
          <a:lstStyle/>
          <a:p>
            <a:pPr eaLnBrk="1" hangingPunct="1"/>
            <a:r>
              <a:rPr lang="en-US" altLang="zh-TW" dirty="0">
                <a:ea typeface="ＭＳ Ｐゴシック" pitchFamily="34" charset="-128"/>
              </a:rPr>
              <a:t>Bounded Buffer Problem (Cont.)</a:t>
            </a:r>
          </a:p>
        </p:txBody>
      </p:sp>
      <p:sp>
        <p:nvSpPr>
          <p:cNvPr id="44037" name="Rectangle 3"/>
          <p:cNvSpPr>
            <a:spLocks noGrp="1" noChangeArrowheads="1"/>
          </p:cNvSpPr>
          <p:nvPr>
            <p:ph type="body" idx="1"/>
          </p:nvPr>
        </p:nvSpPr>
        <p:spPr>
          <a:xfrm>
            <a:off x="82550" y="1016000"/>
            <a:ext cx="7848600" cy="4876800"/>
          </a:xfrm>
        </p:spPr>
        <p:txBody>
          <a:bodyPr/>
          <a:lstStyle/>
          <a:p>
            <a:r>
              <a:rPr lang="en-US" altLang="zh-TW" sz="1600" dirty="0">
                <a:ea typeface="ＭＳ Ｐゴシック" pitchFamily="34" charset="-128"/>
              </a:rPr>
              <a:t>The structure of the producer process</a:t>
            </a:r>
          </a:p>
          <a:p>
            <a:pPr>
              <a:buFont typeface="Monotype Sorts" pitchFamily="2" charset="2"/>
              <a:buNone/>
            </a:pPr>
            <a:endParaRPr lang="en-US" altLang="zh-TW" sz="1600" dirty="0">
              <a:ea typeface="ＭＳ Ｐゴシック" pitchFamily="34" charset="-128"/>
            </a:endParaRPr>
          </a:p>
          <a:p>
            <a:pPr>
              <a:buFont typeface="Monotype Sorts" pitchFamily="2" charset="2"/>
              <a:buNone/>
            </a:pPr>
            <a:r>
              <a:rPr lang="en-US" altLang="zh-TW" sz="1600" dirty="0">
                <a:solidFill>
                  <a:srgbClr val="0000FF"/>
                </a:solidFill>
                <a:ea typeface="ＭＳ Ｐゴシック" pitchFamily="34" charset="-128"/>
              </a:rPr>
              <a:t>	</a:t>
            </a:r>
            <a:r>
              <a:rPr lang="en-US" altLang="zh-TW" sz="1600" dirty="0">
                <a:solidFill>
                  <a:schemeClr val="bg1"/>
                </a:solidFill>
                <a:ea typeface="ＭＳ Ｐゴシック" pitchFamily="34" charset="-128"/>
              </a:rPr>
              <a:t>do  {</a:t>
            </a:r>
            <a:br>
              <a:rPr lang="en-US" altLang="zh-TW" sz="1600" dirty="0">
                <a:solidFill>
                  <a:schemeClr val="bg1"/>
                </a:solidFill>
                <a:ea typeface="ＭＳ Ｐゴシック" pitchFamily="34" charset="-128"/>
              </a:rPr>
            </a:br>
            <a:endParaRPr lang="en-US" altLang="zh-TW" sz="1600" dirty="0">
              <a:solidFill>
                <a:schemeClr val="bg1"/>
              </a:solidFill>
              <a:ea typeface="ＭＳ Ｐゴシック" pitchFamily="34" charset="-128"/>
            </a:endParaRPr>
          </a:p>
          <a:p>
            <a:pPr>
              <a:buFont typeface="Monotype Sorts" pitchFamily="2" charset="2"/>
              <a:buNone/>
            </a:pPr>
            <a:r>
              <a:rPr lang="en-US" altLang="zh-TW" sz="1600" dirty="0">
                <a:solidFill>
                  <a:schemeClr val="bg1"/>
                </a:solidFill>
                <a:ea typeface="ＭＳ Ｐゴシック" pitchFamily="34" charset="-128"/>
              </a:rPr>
              <a:t>                         //   produce an item in </a:t>
            </a:r>
            <a:r>
              <a:rPr lang="en-US" altLang="zh-TW" sz="1600" dirty="0" err="1">
                <a:solidFill>
                  <a:schemeClr val="bg1"/>
                </a:solidFill>
                <a:ea typeface="ＭＳ Ｐゴシック" pitchFamily="34" charset="-128"/>
              </a:rPr>
              <a:t>nextp</a:t>
            </a:r>
            <a:endParaRPr lang="en-US" altLang="zh-TW" sz="1600" dirty="0">
              <a:solidFill>
                <a:schemeClr val="bg1"/>
              </a:solidFill>
              <a:ea typeface="ＭＳ Ｐゴシック" pitchFamily="34" charset="-128"/>
            </a:endParaRPr>
          </a:p>
          <a:p>
            <a:pPr>
              <a:buFont typeface="Monotype Sorts" pitchFamily="2" charset="2"/>
              <a:buNone/>
            </a:pPr>
            <a:endParaRPr lang="en-US" altLang="zh-TW" sz="1600" dirty="0">
              <a:solidFill>
                <a:schemeClr val="bg1"/>
              </a:solidFill>
              <a:ea typeface="ＭＳ Ｐゴシック" pitchFamily="34" charset="-128"/>
            </a:endParaRPr>
          </a:p>
          <a:p>
            <a:pPr>
              <a:buFont typeface="Monotype Sorts" pitchFamily="2" charset="2"/>
              <a:buNone/>
            </a:pPr>
            <a:r>
              <a:rPr lang="en-US" altLang="zh-TW" sz="1600" dirty="0">
                <a:solidFill>
                  <a:schemeClr val="bg1"/>
                </a:solidFill>
                <a:ea typeface="ＭＳ Ｐゴシック" pitchFamily="34" charset="-128"/>
              </a:rPr>
              <a:t>                   wait (empty);</a:t>
            </a:r>
          </a:p>
          <a:p>
            <a:pPr>
              <a:buFont typeface="Monotype Sorts" pitchFamily="2" charset="2"/>
              <a:buNone/>
            </a:pPr>
            <a:r>
              <a:rPr lang="en-US" altLang="zh-TW" sz="1600" dirty="0">
                <a:solidFill>
                  <a:schemeClr val="bg1"/>
                </a:solidFill>
                <a:ea typeface="ＭＳ Ｐゴシック" pitchFamily="34" charset="-128"/>
              </a:rPr>
              <a:t>                   wait (</a:t>
            </a:r>
            <a:r>
              <a:rPr lang="en-US" altLang="zh-TW" sz="1600" dirty="0" err="1">
                <a:solidFill>
                  <a:schemeClr val="bg1"/>
                </a:solidFill>
                <a:ea typeface="ＭＳ Ｐゴシック" pitchFamily="34" charset="-128"/>
              </a:rPr>
              <a:t>mutex</a:t>
            </a:r>
            <a:r>
              <a:rPr lang="en-US" altLang="zh-TW" sz="1600" dirty="0">
                <a:solidFill>
                  <a:schemeClr val="bg1"/>
                </a:solidFill>
                <a:ea typeface="ＭＳ Ｐゴシック" pitchFamily="34" charset="-128"/>
              </a:rPr>
              <a:t>);</a:t>
            </a:r>
          </a:p>
          <a:p>
            <a:pPr>
              <a:buFont typeface="Monotype Sorts" pitchFamily="2" charset="2"/>
              <a:buNone/>
            </a:pPr>
            <a:endParaRPr lang="en-US" altLang="zh-TW" sz="1600" dirty="0">
              <a:solidFill>
                <a:schemeClr val="bg1"/>
              </a:solidFill>
              <a:ea typeface="ＭＳ Ｐゴシック" pitchFamily="34" charset="-128"/>
            </a:endParaRPr>
          </a:p>
          <a:p>
            <a:pPr>
              <a:buFont typeface="Monotype Sorts" pitchFamily="2" charset="2"/>
              <a:buNone/>
            </a:pPr>
            <a:r>
              <a:rPr lang="en-US" altLang="zh-TW" sz="1600" dirty="0">
                <a:solidFill>
                  <a:schemeClr val="bg1"/>
                </a:solidFill>
                <a:ea typeface="ＭＳ Ｐゴシック" pitchFamily="34" charset="-128"/>
              </a:rPr>
              <a:t>                         //  add the item to the  buffer</a:t>
            </a:r>
          </a:p>
          <a:p>
            <a:pPr>
              <a:buFont typeface="Monotype Sorts" pitchFamily="2" charset="2"/>
              <a:buNone/>
            </a:pPr>
            <a:endParaRPr lang="en-US" altLang="zh-TW" sz="1600" dirty="0">
              <a:solidFill>
                <a:schemeClr val="bg1"/>
              </a:solidFill>
              <a:ea typeface="ＭＳ Ｐゴシック" pitchFamily="34" charset="-128"/>
            </a:endParaRPr>
          </a:p>
          <a:p>
            <a:pPr>
              <a:buFont typeface="Monotype Sorts" pitchFamily="2" charset="2"/>
              <a:buNone/>
            </a:pPr>
            <a:r>
              <a:rPr lang="en-US" altLang="zh-TW" sz="1600" dirty="0">
                <a:solidFill>
                  <a:schemeClr val="bg1"/>
                </a:solidFill>
                <a:ea typeface="ＭＳ Ｐゴシック" pitchFamily="34" charset="-128"/>
              </a:rPr>
              <a:t>                    signal (</a:t>
            </a:r>
            <a:r>
              <a:rPr lang="en-US" altLang="zh-TW" sz="1600" dirty="0" err="1">
                <a:solidFill>
                  <a:schemeClr val="bg1"/>
                </a:solidFill>
                <a:ea typeface="ＭＳ Ｐゴシック" pitchFamily="34" charset="-128"/>
              </a:rPr>
              <a:t>mutex</a:t>
            </a:r>
            <a:r>
              <a:rPr lang="en-US" altLang="zh-TW" sz="1600" dirty="0">
                <a:solidFill>
                  <a:schemeClr val="bg1"/>
                </a:solidFill>
                <a:ea typeface="ＭＳ Ｐゴシック" pitchFamily="34" charset="-128"/>
              </a:rPr>
              <a:t>);</a:t>
            </a:r>
          </a:p>
          <a:p>
            <a:pPr>
              <a:buFont typeface="Monotype Sorts" pitchFamily="2" charset="2"/>
              <a:buNone/>
            </a:pPr>
            <a:r>
              <a:rPr lang="en-US" altLang="zh-TW" sz="1600" dirty="0">
                <a:solidFill>
                  <a:schemeClr val="bg1"/>
                </a:solidFill>
                <a:ea typeface="ＭＳ Ｐゴシック" pitchFamily="34" charset="-128"/>
              </a:rPr>
              <a:t>                    signal (full);</a:t>
            </a:r>
          </a:p>
          <a:p>
            <a:pPr>
              <a:buFont typeface="Monotype Sorts" pitchFamily="2" charset="2"/>
              <a:buNone/>
            </a:pPr>
            <a:r>
              <a:rPr lang="en-US" altLang="zh-TW" sz="1600" dirty="0">
                <a:solidFill>
                  <a:schemeClr val="bg1"/>
                </a:solidFill>
                <a:ea typeface="ＭＳ Ｐゴシック" pitchFamily="34" charset="-128"/>
              </a:rPr>
              <a:t>           } while (TRUE);</a:t>
            </a:r>
          </a:p>
        </p:txBody>
      </p:sp>
      <p:sp>
        <p:nvSpPr>
          <p:cNvPr id="44038" name="Rectangle 3"/>
          <p:cNvSpPr txBox="1">
            <a:spLocks noChangeArrowheads="1"/>
          </p:cNvSpPr>
          <p:nvPr/>
        </p:nvSpPr>
        <p:spPr bwMode="auto">
          <a:xfrm>
            <a:off x="3911600" y="1047750"/>
            <a:ext cx="5821363" cy="487680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Char char="n"/>
            </a:pPr>
            <a:r>
              <a:rPr kumimoji="1" lang="en-US" altLang="zh-TW" sz="1600" b="1" dirty="0">
                <a:latin typeface="Candara" pitchFamily="34" charset="0"/>
              </a:rPr>
              <a:t>The structure of the consumer process</a:t>
            </a:r>
          </a:p>
          <a:p>
            <a:pPr marL="342900" indent="-342900">
              <a:spcBef>
                <a:spcPct val="35000"/>
              </a:spcBef>
              <a:buClr>
                <a:srgbClr val="993300"/>
              </a:buClr>
              <a:buSzPct val="90000"/>
              <a:buFont typeface="Monotype Sorts" pitchFamily="2" charset="2"/>
              <a:buNone/>
            </a:pPr>
            <a:endParaRPr kumimoji="1" lang="en-US" altLang="zh-TW" sz="1600" b="1" dirty="0">
              <a:latin typeface="Candara" pitchFamily="34" charset="0"/>
            </a:endParaRPr>
          </a:p>
          <a:p>
            <a:pPr marL="342900" indent="-342900">
              <a:spcBef>
                <a:spcPct val="35000"/>
              </a:spcBef>
              <a:buClr>
                <a:srgbClr val="993300"/>
              </a:buClr>
              <a:buSzPct val="90000"/>
              <a:buFont typeface="Monotype Sorts" pitchFamily="2" charset="2"/>
              <a:buNone/>
            </a:pPr>
            <a:r>
              <a:rPr kumimoji="1" lang="en-US" altLang="zh-TW" sz="1600" b="1" dirty="0">
                <a:solidFill>
                  <a:srgbClr val="0000FF"/>
                </a:solidFill>
                <a:latin typeface="Candara" pitchFamily="34" charset="0"/>
              </a:rPr>
              <a:t>           </a:t>
            </a:r>
            <a:r>
              <a:rPr kumimoji="1" lang="en-US" altLang="zh-TW" sz="1600" b="1" dirty="0">
                <a:latin typeface="Candara" pitchFamily="34" charset="0"/>
              </a:rPr>
              <a:t>do {</a:t>
            </a:r>
          </a:p>
          <a:p>
            <a:pPr marL="342900" indent="-342900">
              <a:spcBef>
                <a:spcPct val="35000"/>
              </a:spcBef>
              <a:buClr>
                <a:srgbClr val="993300"/>
              </a:buClr>
              <a:buSzPct val="90000"/>
              <a:buFont typeface="Monotype Sorts" pitchFamily="2" charset="2"/>
              <a:buNone/>
            </a:pPr>
            <a:r>
              <a:rPr kumimoji="1" lang="en-US" altLang="zh-TW" sz="1600" b="1" dirty="0">
                <a:latin typeface="Candara" pitchFamily="34" charset="0"/>
              </a:rPr>
              <a:t>                    wait (full);</a:t>
            </a:r>
          </a:p>
          <a:p>
            <a:pPr marL="342900" indent="-342900">
              <a:spcBef>
                <a:spcPct val="35000"/>
              </a:spcBef>
              <a:buClr>
                <a:srgbClr val="993300"/>
              </a:buClr>
              <a:buSzPct val="90000"/>
              <a:buFont typeface="Monotype Sorts" pitchFamily="2" charset="2"/>
              <a:buNone/>
            </a:pPr>
            <a:r>
              <a:rPr kumimoji="1" lang="en-US" altLang="zh-TW" sz="1600" b="1" dirty="0">
                <a:latin typeface="Candara" pitchFamily="34" charset="0"/>
              </a:rPr>
              <a:t>                    wait (</a:t>
            </a:r>
            <a:r>
              <a:rPr kumimoji="1" lang="en-US" altLang="zh-TW" sz="1600" b="1" dirty="0" err="1">
                <a:latin typeface="Candara" pitchFamily="34" charset="0"/>
              </a:rPr>
              <a:t>mutex</a:t>
            </a:r>
            <a:r>
              <a:rPr kumimoji="1" lang="en-US" altLang="zh-TW" sz="1600" b="1" dirty="0">
                <a:latin typeface="Candara" pitchFamily="34" charset="0"/>
              </a:rPr>
              <a:t>);</a:t>
            </a:r>
          </a:p>
          <a:p>
            <a:pPr marL="342900" indent="-342900">
              <a:spcBef>
                <a:spcPct val="35000"/>
              </a:spcBef>
              <a:buClr>
                <a:srgbClr val="993300"/>
              </a:buClr>
              <a:buSzPct val="90000"/>
              <a:buFont typeface="Monotype Sorts" pitchFamily="2" charset="2"/>
              <a:buNone/>
            </a:pPr>
            <a:endParaRPr kumimoji="1" lang="en-US" altLang="zh-TW" sz="1600" b="1" dirty="0">
              <a:latin typeface="Candara" pitchFamily="34" charset="0"/>
            </a:endParaRPr>
          </a:p>
          <a:p>
            <a:pPr marL="342900" indent="-342900">
              <a:spcBef>
                <a:spcPct val="35000"/>
              </a:spcBef>
              <a:buClr>
                <a:srgbClr val="993300"/>
              </a:buClr>
              <a:buSzPct val="90000"/>
              <a:buFont typeface="Monotype Sorts" pitchFamily="2" charset="2"/>
              <a:buNone/>
            </a:pPr>
            <a:r>
              <a:rPr kumimoji="1" lang="en-US" altLang="zh-TW" sz="1600" b="1" dirty="0">
                <a:latin typeface="Candara" pitchFamily="34" charset="0"/>
              </a:rPr>
              <a:t>                             //  remove an item from  buffer to </a:t>
            </a:r>
            <a:r>
              <a:rPr kumimoji="1" lang="en-US" altLang="zh-TW" sz="1600" b="1" dirty="0" err="1">
                <a:latin typeface="Candara" pitchFamily="34" charset="0"/>
              </a:rPr>
              <a:t>nextc</a:t>
            </a:r>
            <a:endParaRPr kumimoji="1" lang="en-US" altLang="zh-TW" sz="1600" b="1" dirty="0">
              <a:latin typeface="Candara" pitchFamily="34" charset="0"/>
            </a:endParaRPr>
          </a:p>
          <a:p>
            <a:pPr marL="342900" indent="-342900">
              <a:spcBef>
                <a:spcPct val="35000"/>
              </a:spcBef>
              <a:buClr>
                <a:srgbClr val="993300"/>
              </a:buClr>
              <a:buSzPct val="90000"/>
              <a:buFont typeface="Monotype Sorts" pitchFamily="2" charset="2"/>
              <a:buNone/>
            </a:pPr>
            <a:endParaRPr kumimoji="1" lang="en-US" altLang="zh-TW" sz="1600" b="1" dirty="0">
              <a:latin typeface="Candara" pitchFamily="34" charset="0"/>
            </a:endParaRPr>
          </a:p>
          <a:p>
            <a:pPr marL="342900" indent="-342900">
              <a:spcBef>
                <a:spcPct val="35000"/>
              </a:spcBef>
              <a:buClr>
                <a:srgbClr val="993300"/>
              </a:buClr>
              <a:buSzPct val="90000"/>
              <a:buFont typeface="Monotype Sorts" pitchFamily="2" charset="2"/>
              <a:buNone/>
            </a:pPr>
            <a:r>
              <a:rPr kumimoji="1" lang="en-US" altLang="zh-TW" sz="1600" b="1" dirty="0">
                <a:latin typeface="Candara" pitchFamily="34" charset="0"/>
              </a:rPr>
              <a:t>                    signal (</a:t>
            </a:r>
            <a:r>
              <a:rPr kumimoji="1" lang="en-US" altLang="zh-TW" sz="1600" b="1" dirty="0" err="1">
                <a:latin typeface="Candara" pitchFamily="34" charset="0"/>
              </a:rPr>
              <a:t>mutex</a:t>
            </a:r>
            <a:r>
              <a:rPr kumimoji="1" lang="en-US" altLang="zh-TW" sz="1600" b="1" dirty="0">
                <a:latin typeface="Candara" pitchFamily="34" charset="0"/>
              </a:rPr>
              <a:t>);</a:t>
            </a:r>
          </a:p>
          <a:p>
            <a:pPr marL="342900" indent="-342900">
              <a:spcBef>
                <a:spcPct val="35000"/>
              </a:spcBef>
              <a:buClr>
                <a:srgbClr val="993300"/>
              </a:buClr>
              <a:buSzPct val="90000"/>
              <a:buFont typeface="Monotype Sorts" pitchFamily="2" charset="2"/>
              <a:buNone/>
            </a:pPr>
            <a:r>
              <a:rPr kumimoji="1" lang="en-US" altLang="zh-TW" sz="1600" b="1" dirty="0">
                <a:latin typeface="Candara" pitchFamily="34" charset="0"/>
              </a:rPr>
              <a:t>                    signal (empty);</a:t>
            </a:r>
          </a:p>
          <a:p>
            <a:pPr marL="342900" indent="-342900">
              <a:spcBef>
                <a:spcPct val="35000"/>
              </a:spcBef>
              <a:buClr>
                <a:srgbClr val="993300"/>
              </a:buClr>
              <a:buSzPct val="90000"/>
              <a:buFont typeface="Monotype Sorts" pitchFamily="2" charset="2"/>
              <a:buNone/>
            </a:pPr>
            <a:r>
              <a:rPr kumimoji="1" lang="en-US" altLang="zh-TW" sz="1600" b="1" dirty="0">
                <a:latin typeface="Candara" pitchFamily="34" charset="0"/>
              </a:rPr>
              <a:t>             </a:t>
            </a:r>
          </a:p>
          <a:p>
            <a:pPr marL="342900" indent="-342900">
              <a:spcBef>
                <a:spcPct val="35000"/>
              </a:spcBef>
              <a:buClr>
                <a:srgbClr val="993300"/>
              </a:buClr>
              <a:buSzPct val="90000"/>
              <a:buFont typeface="Monotype Sorts" pitchFamily="2" charset="2"/>
              <a:buNone/>
            </a:pPr>
            <a:r>
              <a:rPr kumimoji="1" lang="en-US" altLang="zh-TW" sz="1600" b="1" dirty="0">
                <a:latin typeface="Candara" pitchFamily="34" charset="0"/>
              </a:rPr>
              <a:t>                            //  consume the item in </a:t>
            </a:r>
            <a:r>
              <a:rPr kumimoji="1" lang="en-US" altLang="zh-TW" sz="1600" b="1" dirty="0" err="1">
                <a:latin typeface="Candara" pitchFamily="34" charset="0"/>
              </a:rPr>
              <a:t>nextc</a:t>
            </a:r>
            <a:endParaRPr kumimoji="1" lang="en-US" altLang="zh-TW" sz="1600" b="1" dirty="0">
              <a:latin typeface="Candara" pitchFamily="34" charset="0"/>
            </a:endParaRPr>
          </a:p>
          <a:p>
            <a:pPr marL="342900" indent="-342900">
              <a:spcBef>
                <a:spcPct val="35000"/>
              </a:spcBef>
              <a:buClr>
                <a:srgbClr val="993300"/>
              </a:buClr>
              <a:buSzPct val="90000"/>
              <a:buFont typeface="Monotype Sorts" pitchFamily="2" charset="2"/>
              <a:buNone/>
            </a:pPr>
            <a:endParaRPr kumimoji="1" lang="en-US" altLang="zh-TW" sz="1600" b="1" dirty="0">
              <a:latin typeface="Candara" pitchFamily="34" charset="0"/>
            </a:endParaRPr>
          </a:p>
          <a:p>
            <a:pPr marL="342900" indent="-342900">
              <a:spcBef>
                <a:spcPct val="35000"/>
              </a:spcBef>
              <a:buClr>
                <a:srgbClr val="993300"/>
              </a:buClr>
              <a:buSzPct val="90000"/>
              <a:buFont typeface="Monotype Sorts" pitchFamily="2" charset="2"/>
              <a:buNone/>
            </a:pPr>
            <a:r>
              <a:rPr kumimoji="1" lang="en-US" altLang="zh-TW" sz="1600" b="1" dirty="0">
                <a:latin typeface="Candara" pitchFamily="34" charset="0"/>
              </a:rPr>
              <a:t>           } while (TRUE);</a:t>
            </a:r>
          </a:p>
        </p:txBody>
      </p:sp>
      <p:sp>
        <p:nvSpPr>
          <p:cNvPr id="44039" name="Freeform 10"/>
          <p:cNvSpPr>
            <a:spLocks/>
          </p:cNvSpPr>
          <p:nvPr/>
        </p:nvSpPr>
        <p:spPr bwMode="auto">
          <a:xfrm>
            <a:off x="311075" y="3440113"/>
            <a:ext cx="644525" cy="1308100"/>
          </a:xfrm>
          <a:custGeom>
            <a:avLst/>
            <a:gdLst>
              <a:gd name="T0" fmla="*/ 2147483647 w 406"/>
              <a:gd name="T1" fmla="*/ 2147483647 h 824"/>
              <a:gd name="T2" fmla="*/ 2147483647 w 406"/>
              <a:gd name="T3" fmla="*/ 2147483647 h 824"/>
              <a:gd name="T4" fmla="*/ 2147483647 w 406"/>
              <a:gd name="T5" fmla="*/ 2147483647 h 824"/>
              <a:gd name="T6" fmla="*/ 2147483647 w 406"/>
              <a:gd name="T7" fmla="*/ 2147483647 h 824"/>
              <a:gd name="T8" fmla="*/ 2147483647 w 406"/>
              <a:gd name="T9" fmla="*/ 2147483647 h 824"/>
              <a:gd name="T10" fmla="*/ 2147483647 w 406"/>
              <a:gd name="T11" fmla="*/ 2147483647 h 824"/>
              <a:gd name="T12" fmla="*/ 2147483647 w 406"/>
              <a:gd name="T13" fmla="*/ 2147483647 h 824"/>
              <a:gd name="T14" fmla="*/ 2147483647 w 406"/>
              <a:gd name="T15" fmla="*/ 0 h 824"/>
              <a:gd name="T16" fmla="*/ 0 60000 65536"/>
              <a:gd name="T17" fmla="*/ 0 60000 65536"/>
              <a:gd name="T18" fmla="*/ 0 60000 65536"/>
              <a:gd name="T19" fmla="*/ 0 60000 65536"/>
              <a:gd name="T20" fmla="*/ 0 60000 65536"/>
              <a:gd name="T21" fmla="*/ 0 60000 65536"/>
              <a:gd name="T22" fmla="*/ 0 60000 65536"/>
              <a:gd name="T23" fmla="*/ 0 60000 65536"/>
              <a:gd name="T24" fmla="*/ 0 w 406"/>
              <a:gd name="T25" fmla="*/ 0 h 824"/>
              <a:gd name="T26" fmla="*/ 406 w 406"/>
              <a:gd name="T27" fmla="*/ 824 h 8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6" h="824">
                <a:moveTo>
                  <a:pt x="334" y="824"/>
                </a:moveTo>
                <a:cubicBezTo>
                  <a:pt x="279" y="810"/>
                  <a:pt x="312" y="821"/>
                  <a:pt x="238" y="784"/>
                </a:cubicBezTo>
                <a:cubicBezTo>
                  <a:pt x="135" y="733"/>
                  <a:pt x="221" y="796"/>
                  <a:pt x="150" y="752"/>
                </a:cubicBezTo>
                <a:cubicBezTo>
                  <a:pt x="67" y="700"/>
                  <a:pt x="167" y="753"/>
                  <a:pt x="86" y="712"/>
                </a:cubicBezTo>
                <a:cubicBezTo>
                  <a:pt x="62" y="675"/>
                  <a:pt x="36" y="651"/>
                  <a:pt x="22" y="608"/>
                </a:cubicBezTo>
                <a:cubicBezTo>
                  <a:pt x="10" y="509"/>
                  <a:pt x="0" y="476"/>
                  <a:pt x="14" y="360"/>
                </a:cubicBezTo>
                <a:cubicBezTo>
                  <a:pt x="19" y="322"/>
                  <a:pt x="37" y="295"/>
                  <a:pt x="54" y="264"/>
                </a:cubicBezTo>
                <a:cubicBezTo>
                  <a:pt x="135" y="116"/>
                  <a:pt x="221" y="0"/>
                  <a:pt x="406" y="0"/>
                </a:cubicBezTo>
              </a:path>
            </a:pathLst>
          </a:custGeom>
          <a:noFill/>
          <a:ln w="57150" cap="flat" cmpd="sng">
            <a:solidFill>
              <a:srgbClr val="00B0F0"/>
            </a:solidFill>
            <a:prstDash val="solid"/>
            <a:round/>
            <a:headEnd type="none" w="sm" len="sm"/>
            <a:tailEnd type="triangle" w="med" len="med"/>
          </a:ln>
        </p:spPr>
        <p:txBody>
          <a:bodyPr wrap="none" anchor="ctr"/>
          <a:lstStyle/>
          <a:p>
            <a:endParaRPr lang="zh-TW" altLang="en-US"/>
          </a:p>
        </p:txBody>
      </p:sp>
      <p:sp>
        <p:nvSpPr>
          <p:cNvPr id="44040" name="Freeform 12"/>
          <p:cNvSpPr>
            <a:spLocks/>
          </p:cNvSpPr>
          <p:nvPr/>
        </p:nvSpPr>
        <p:spPr bwMode="auto">
          <a:xfrm flipH="1">
            <a:off x="6172063" y="2571750"/>
            <a:ext cx="631825" cy="1308100"/>
          </a:xfrm>
          <a:custGeom>
            <a:avLst/>
            <a:gdLst>
              <a:gd name="T0" fmla="*/ 2147483647 w 406"/>
              <a:gd name="T1" fmla="*/ 2147483647 h 824"/>
              <a:gd name="T2" fmla="*/ 2147483647 w 406"/>
              <a:gd name="T3" fmla="*/ 2147483647 h 824"/>
              <a:gd name="T4" fmla="*/ 2147483647 w 406"/>
              <a:gd name="T5" fmla="*/ 2147483647 h 824"/>
              <a:gd name="T6" fmla="*/ 2147483647 w 406"/>
              <a:gd name="T7" fmla="*/ 2147483647 h 824"/>
              <a:gd name="T8" fmla="*/ 2147483647 w 406"/>
              <a:gd name="T9" fmla="*/ 2147483647 h 824"/>
              <a:gd name="T10" fmla="*/ 2147483647 w 406"/>
              <a:gd name="T11" fmla="*/ 2147483647 h 824"/>
              <a:gd name="T12" fmla="*/ 2147483647 w 406"/>
              <a:gd name="T13" fmla="*/ 2147483647 h 824"/>
              <a:gd name="T14" fmla="*/ 2147483647 w 406"/>
              <a:gd name="T15" fmla="*/ 0 h 824"/>
              <a:gd name="T16" fmla="*/ 0 60000 65536"/>
              <a:gd name="T17" fmla="*/ 0 60000 65536"/>
              <a:gd name="T18" fmla="*/ 0 60000 65536"/>
              <a:gd name="T19" fmla="*/ 0 60000 65536"/>
              <a:gd name="T20" fmla="*/ 0 60000 65536"/>
              <a:gd name="T21" fmla="*/ 0 60000 65536"/>
              <a:gd name="T22" fmla="*/ 0 60000 65536"/>
              <a:gd name="T23" fmla="*/ 0 60000 65536"/>
              <a:gd name="T24" fmla="*/ 0 w 406"/>
              <a:gd name="T25" fmla="*/ 0 h 824"/>
              <a:gd name="T26" fmla="*/ 406 w 406"/>
              <a:gd name="T27" fmla="*/ 824 h 8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6" h="824">
                <a:moveTo>
                  <a:pt x="334" y="824"/>
                </a:moveTo>
                <a:cubicBezTo>
                  <a:pt x="279" y="810"/>
                  <a:pt x="312" y="821"/>
                  <a:pt x="238" y="784"/>
                </a:cubicBezTo>
                <a:cubicBezTo>
                  <a:pt x="135" y="733"/>
                  <a:pt x="221" y="796"/>
                  <a:pt x="150" y="752"/>
                </a:cubicBezTo>
                <a:cubicBezTo>
                  <a:pt x="67" y="700"/>
                  <a:pt x="167" y="753"/>
                  <a:pt x="86" y="712"/>
                </a:cubicBezTo>
                <a:cubicBezTo>
                  <a:pt x="62" y="675"/>
                  <a:pt x="36" y="651"/>
                  <a:pt x="22" y="608"/>
                </a:cubicBezTo>
                <a:cubicBezTo>
                  <a:pt x="10" y="509"/>
                  <a:pt x="0" y="476"/>
                  <a:pt x="14" y="360"/>
                </a:cubicBezTo>
                <a:cubicBezTo>
                  <a:pt x="19" y="322"/>
                  <a:pt x="37" y="295"/>
                  <a:pt x="54" y="264"/>
                </a:cubicBezTo>
                <a:cubicBezTo>
                  <a:pt x="135" y="116"/>
                  <a:pt x="221" y="0"/>
                  <a:pt x="406" y="0"/>
                </a:cubicBezTo>
              </a:path>
            </a:pathLst>
          </a:custGeom>
          <a:noFill/>
          <a:ln w="57150" cap="flat" cmpd="sng">
            <a:solidFill>
              <a:srgbClr val="00B0F0"/>
            </a:solidFill>
            <a:prstDash val="solid"/>
            <a:round/>
            <a:headEnd type="none" w="sm" len="sm"/>
            <a:tailEnd type="triangle" w="med" len="med"/>
          </a:ln>
        </p:spPr>
        <p:txBody>
          <a:bodyPr wrap="none" anchor="ctr"/>
          <a:lstStyle/>
          <a:p>
            <a:endParaRPr lang="zh-TW" altLang="en-US"/>
          </a:p>
        </p:txBody>
      </p:sp>
      <p:sp>
        <p:nvSpPr>
          <p:cNvPr id="44041" name="Line 13"/>
          <p:cNvSpPr>
            <a:spLocks noChangeShapeType="1"/>
          </p:cNvSpPr>
          <p:nvPr/>
        </p:nvSpPr>
        <p:spPr bwMode="auto">
          <a:xfrm flipH="1" flipV="1">
            <a:off x="2350950" y="3173413"/>
            <a:ext cx="2452688" cy="1011237"/>
          </a:xfrm>
          <a:prstGeom prst="line">
            <a:avLst/>
          </a:prstGeom>
          <a:noFill/>
          <a:ln w="57150">
            <a:solidFill>
              <a:srgbClr val="00B0F0"/>
            </a:solidFill>
            <a:round/>
            <a:headEnd type="none" w="sm" len="sm"/>
            <a:tailEnd type="triangle" w="sm" len="sm"/>
          </a:ln>
        </p:spPr>
        <p:txBody>
          <a:bodyPr wrap="none" anchor="ctr"/>
          <a:lstStyle/>
          <a:p>
            <a:endParaRPr lang="zh-TW" altLang="en-US"/>
          </a:p>
        </p:txBody>
      </p:sp>
      <p:sp>
        <p:nvSpPr>
          <p:cNvPr id="44042" name="Line 14"/>
          <p:cNvSpPr>
            <a:spLocks noChangeShapeType="1"/>
          </p:cNvSpPr>
          <p:nvPr/>
        </p:nvSpPr>
        <p:spPr bwMode="auto">
          <a:xfrm flipV="1">
            <a:off x="2288275" y="2247900"/>
            <a:ext cx="2517775" cy="2817813"/>
          </a:xfrm>
          <a:prstGeom prst="line">
            <a:avLst/>
          </a:prstGeom>
          <a:noFill/>
          <a:ln w="57150">
            <a:solidFill>
              <a:srgbClr val="00B0F0"/>
            </a:solidFill>
            <a:round/>
            <a:headEnd type="none" w="sm" len="sm"/>
            <a:tailEnd type="triangle" w="sm" len="sm"/>
          </a:ln>
        </p:spPr>
        <p:txBody>
          <a:bodyPr wrap="none" anchor="ctr"/>
          <a:lstStyle/>
          <a:p>
            <a:endParaRPr lang="zh-TW" altLang="en-US"/>
          </a:p>
        </p:txBody>
      </p:sp>
      <p:sp>
        <p:nvSpPr>
          <p:cNvPr id="11" name="文字方塊 10"/>
          <p:cNvSpPr txBox="1"/>
          <p:nvPr/>
        </p:nvSpPr>
        <p:spPr>
          <a:xfrm>
            <a:off x="1932256" y="6157186"/>
            <a:ext cx="3507692" cy="461665"/>
          </a:xfrm>
          <a:prstGeom prst="rect">
            <a:avLst/>
          </a:prstGeom>
          <a:noFill/>
        </p:spPr>
        <p:txBody>
          <a:bodyPr wrap="none" rtlCol="0">
            <a:spAutoFit/>
          </a:bodyPr>
          <a:lstStyle/>
          <a:p>
            <a:r>
              <a:rPr lang="en-US" altLang="zh-TW" sz="2400" b="1" dirty="0">
                <a:latin typeface="Candara" pitchFamily="34" charset="0"/>
                <a:ea typeface="ＭＳ Ｐゴシック" pitchFamily="34" charset="-128"/>
              </a:rPr>
              <a:t>Initial, Empty = N, Full = 0</a:t>
            </a:r>
            <a:endParaRPr lang="zh-TW" altLang="en-US" sz="2400" b="1" dirty="0">
              <a:latin typeface="Candara" pitchFamily="34" charset="0"/>
            </a:endParaRPr>
          </a:p>
        </p:txBody>
      </p:sp>
      <p:pic>
        <p:nvPicPr>
          <p:cNvPr id="2" name="Picture 1">
            <a:extLst>
              <a:ext uri="{FF2B5EF4-FFF2-40B4-BE49-F238E27FC236}">
                <a16:creationId xmlns:a16="http://schemas.microsoft.com/office/drawing/2014/main" id="{0EF3A65B-4FC1-41CF-96BA-FF321BB601A9}"/>
              </a:ext>
            </a:extLst>
          </p:cNvPr>
          <p:cNvPicPr>
            <a:picLocks noChangeAspect="1"/>
          </p:cNvPicPr>
          <p:nvPr/>
        </p:nvPicPr>
        <p:blipFill>
          <a:blip r:embed="rId3"/>
          <a:stretch>
            <a:fillRect/>
          </a:stretch>
        </p:blipFill>
        <p:spPr>
          <a:xfrm>
            <a:off x="-4299087" y="2330279"/>
            <a:ext cx="4176712" cy="129954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65150" y="231775"/>
            <a:ext cx="8229600" cy="576263"/>
          </a:xfrm>
          <a:noFill/>
        </p:spPr>
        <p:txBody>
          <a:bodyPr lIns="90488" tIns="44450" rIns="90488" bIns="44450"/>
          <a:lstStyle/>
          <a:p>
            <a:r>
              <a:rPr lang="en-US" altLang="zh-TW">
                <a:ea typeface="ＭＳ Ｐゴシック" pitchFamily="34" charset="-128"/>
              </a:rPr>
              <a:t>The Reader and Writers Problem</a:t>
            </a:r>
          </a:p>
        </p:txBody>
      </p:sp>
      <p:sp>
        <p:nvSpPr>
          <p:cNvPr id="45059" name="Rectangle 3"/>
          <p:cNvSpPr>
            <a:spLocks noGrp="1" noChangeArrowheads="1"/>
          </p:cNvSpPr>
          <p:nvPr>
            <p:ph type="body" idx="1"/>
          </p:nvPr>
        </p:nvSpPr>
        <p:spPr>
          <a:xfrm>
            <a:off x="520700" y="1069975"/>
            <a:ext cx="8402638" cy="3729038"/>
          </a:xfrm>
          <a:noFill/>
        </p:spPr>
        <p:txBody>
          <a:bodyPr lIns="90488" tIns="44450" rIns="90488" bIns="44450"/>
          <a:lstStyle/>
          <a:p>
            <a:r>
              <a:rPr lang="en-US" altLang="zh-TW" sz="2800" dirty="0">
                <a:ea typeface="ＭＳ Ｐゴシック" pitchFamily="34" charset="-128"/>
              </a:rPr>
              <a:t>A data object, such as a file or record, is to be shared among several concurrent processes.</a:t>
            </a:r>
          </a:p>
          <a:p>
            <a:r>
              <a:rPr lang="en-US" altLang="zh-TW" sz="2800" dirty="0">
                <a:ea typeface="ＭＳ Ｐゴシック" pitchFamily="34" charset="-128"/>
              </a:rPr>
              <a:t>The writers are required to have </a:t>
            </a:r>
            <a:r>
              <a:rPr lang="en-US" altLang="zh-TW" sz="2800" b="1" dirty="0">
                <a:solidFill>
                  <a:srgbClr val="FF0000"/>
                </a:solidFill>
                <a:ea typeface="ＭＳ Ｐゴシック" pitchFamily="34" charset="-128"/>
              </a:rPr>
              <a:t>exclusive access </a:t>
            </a:r>
            <a:r>
              <a:rPr lang="en-US" altLang="zh-TW" sz="2800" dirty="0">
                <a:ea typeface="ＭＳ Ｐゴシック" pitchFamily="34" charset="-128"/>
              </a:rPr>
              <a:t>to the shared object.</a:t>
            </a:r>
            <a:r>
              <a:rPr lang="zh-TW" altLang="en-US" sz="2800" dirty="0">
                <a:ea typeface="ＭＳ Ｐゴシック" pitchFamily="34" charset="-128"/>
              </a:rPr>
              <a:t>一次限一</a:t>
            </a:r>
            <a:r>
              <a:rPr lang="en-US" altLang="zh-TW" sz="2800" dirty="0">
                <a:ea typeface="ＭＳ Ｐゴシック" pitchFamily="34" charset="-128"/>
              </a:rPr>
              <a:t>writer</a:t>
            </a:r>
          </a:p>
          <a:p>
            <a:r>
              <a:rPr lang="en-US" altLang="zh-TW" sz="2800" dirty="0">
                <a:ea typeface="ＭＳ Ｐゴシック" pitchFamily="34" charset="-128"/>
              </a:rPr>
              <a:t>The readers-writers problem has several variations, all involving priorities.</a:t>
            </a:r>
          </a:p>
          <a:p>
            <a:r>
              <a:rPr lang="en-US" altLang="zh-TW" sz="2800" b="1" dirty="0">
                <a:solidFill>
                  <a:srgbClr val="FF0000"/>
                </a:solidFill>
                <a:ea typeface="ＭＳ Ｐゴシック" pitchFamily="34" charset="-128"/>
              </a:rPr>
              <a:t>The First problem </a:t>
            </a:r>
            <a:r>
              <a:rPr lang="en-US" altLang="zh-TW" sz="2800" dirty="0">
                <a:ea typeface="ＭＳ Ｐゴシック" pitchFamily="34" charset="-128"/>
              </a:rPr>
              <a:t>-- require </a:t>
            </a:r>
            <a:r>
              <a:rPr lang="en-US" altLang="zh-TW" sz="2800" dirty="0">
                <a:solidFill>
                  <a:srgbClr val="FF0000"/>
                </a:solidFill>
                <a:ea typeface="ＭＳ Ｐゴシック" pitchFamily="34" charset="-128"/>
              </a:rPr>
              <a:t>no reader will be kept waiting unless a writer has already obtained permission to use the shared object. </a:t>
            </a:r>
            <a:r>
              <a:rPr lang="en-US" altLang="zh-TW" sz="2800" dirty="0">
                <a:ea typeface="ＭＳ Ｐゴシック" pitchFamily="34" charset="-128"/>
              </a:rPr>
              <a:t>Thus, no reader should wait for other readers to finish even a writer is waiting.  </a:t>
            </a:r>
            <a:r>
              <a:rPr lang="zh-TW" altLang="en-US" sz="2800" dirty="0">
                <a:ea typeface="ＭＳ Ｐゴシック" pitchFamily="34" charset="-128"/>
              </a:rPr>
              <a:t>允許多個同時讀   </a:t>
            </a:r>
            <a:r>
              <a:rPr lang="en-US" altLang="zh-TW" sz="2800" dirty="0">
                <a:ea typeface="ＭＳ Ｐゴシック" pitchFamily="34" charset="-128"/>
              </a:rPr>
              <a:t>Writer</a:t>
            </a:r>
            <a:r>
              <a:rPr lang="zh-TW" altLang="en-US" sz="2800" dirty="0">
                <a:ea typeface="ＭＳ Ｐゴシック" pitchFamily="34" charset="-128"/>
              </a:rPr>
              <a:t>沒拿到</a:t>
            </a:r>
            <a:r>
              <a:rPr lang="en-US" altLang="zh-TW" sz="2800" dirty="0">
                <a:ea typeface="ＭＳ Ｐゴシック" pitchFamily="34" charset="-128"/>
              </a:rPr>
              <a:t>lock</a:t>
            </a:r>
            <a:r>
              <a:rPr lang="zh-TW" altLang="en-US" sz="2800" dirty="0">
                <a:ea typeface="ＭＳ Ｐゴシック" pitchFamily="34" charset="-128"/>
              </a:rPr>
              <a:t>前 等待中  </a:t>
            </a:r>
            <a:r>
              <a:rPr lang="en-US" altLang="zh-TW" sz="2800" dirty="0">
                <a:ea typeface="ＭＳ Ｐゴシック" pitchFamily="34" charset="-128"/>
              </a:rPr>
              <a:t>reader</a:t>
            </a:r>
            <a:r>
              <a:rPr lang="zh-TW" altLang="en-US" sz="2800" dirty="0">
                <a:ea typeface="ＭＳ Ｐゴシック" pitchFamily="34" charset="-128"/>
              </a:rPr>
              <a:t>都不用讓位都優先使用</a:t>
            </a:r>
            <a:r>
              <a:rPr lang="en-US" altLang="zh-TW" sz="2800" dirty="0">
                <a:ea typeface="ＭＳ Ｐゴシック" pitchFamily="34" charset="-128"/>
              </a:rPr>
              <a:t>lock  </a:t>
            </a:r>
            <a:r>
              <a:rPr lang="zh-TW" altLang="en-US" sz="2800" dirty="0">
                <a:ea typeface="ＭＳ Ｐゴシック" pitchFamily="34" charset="-128"/>
              </a:rPr>
              <a:t>   </a:t>
            </a:r>
            <a:endParaRPr lang="en-US" altLang="zh-TW" sz="2800" dirty="0">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box(in)">
                                      <p:cBhvr>
                                        <p:cTn id="7" dur="1000"/>
                                        <p:tgtEl>
                                          <p:spTgt spid="450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box(in)">
                                      <p:cBhvr>
                                        <p:cTn id="12" dur="1000"/>
                                        <p:tgtEl>
                                          <p:spTgt spid="450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5059">
                                            <p:txEl>
                                              <p:pRg st="3" end="3"/>
                                            </p:txEl>
                                          </p:spTgt>
                                        </p:tgtEl>
                                        <p:attrNameLst>
                                          <p:attrName>style.visibility</p:attrName>
                                        </p:attrNameLst>
                                      </p:cBhvr>
                                      <p:to>
                                        <p:strVal val="visible"/>
                                      </p:to>
                                    </p:set>
                                    <p:animEffect transition="in" filter="box(in)">
                                      <p:cBhvr>
                                        <p:cTn id="17" dur="1000"/>
                                        <p:tgtEl>
                                          <p:spTgt spid="45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65150" y="277813"/>
            <a:ext cx="8229600" cy="576262"/>
          </a:xfrm>
        </p:spPr>
        <p:txBody>
          <a:bodyPr/>
          <a:lstStyle/>
          <a:p>
            <a:r>
              <a:rPr lang="en-US" altLang="zh-TW">
                <a:ea typeface="ＭＳ Ｐゴシック" pitchFamily="34" charset="-128"/>
              </a:rPr>
              <a:t>The Reader and Writers Problem</a:t>
            </a:r>
          </a:p>
        </p:txBody>
      </p:sp>
      <p:sp>
        <p:nvSpPr>
          <p:cNvPr id="46083" name="Rectangle 3"/>
          <p:cNvSpPr>
            <a:spLocks noGrp="1" noChangeArrowheads="1"/>
          </p:cNvSpPr>
          <p:nvPr>
            <p:ph type="body" idx="1"/>
          </p:nvPr>
        </p:nvSpPr>
        <p:spPr>
          <a:xfrm>
            <a:off x="528637" y="711835"/>
            <a:ext cx="8266113" cy="4191000"/>
          </a:xfrm>
        </p:spPr>
        <p:txBody>
          <a:bodyPr/>
          <a:lstStyle/>
          <a:p>
            <a:r>
              <a:rPr lang="en-US" altLang="zh-TW" sz="2800" b="1" dirty="0">
                <a:solidFill>
                  <a:srgbClr val="FF0000"/>
                </a:solidFill>
                <a:ea typeface="ＭＳ Ｐゴシック" pitchFamily="34" charset="-128"/>
              </a:rPr>
              <a:t>The Second  problem </a:t>
            </a:r>
            <a:r>
              <a:rPr lang="en-US" altLang="zh-TW" sz="2800" dirty="0">
                <a:ea typeface="ＭＳ Ｐゴシック" pitchFamily="34" charset="-128"/>
              </a:rPr>
              <a:t>-- require once a writer is ready, that writer performs its write as soon as possible, after old readers (or writer) are completed. </a:t>
            </a:r>
            <a:r>
              <a:rPr lang="en-US" altLang="zh-TW" sz="2800" dirty="0">
                <a:solidFill>
                  <a:srgbClr val="FF0000"/>
                </a:solidFill>
                <a:ea typeface="ＭＳ Ｐゴシック" pitchFamily="34" charset="-128"/>
              </a:rPr>
              <a:t>Thus, if a writer is waiting to access the object, no new readers may start reading</a:t>
            </a:r>
            <a:r>
              <a:rPr lang="en-US" altLang="zh-TW" sz="2800" dirty="0">
                <a:ea typeface="ＭＳ Ｐゴシック" pitchFamily="34" charset="-128"/>
              </a:rPr>
              <a:t>.</a:t>
            </a:r>
          </a:p>
          <a:p>
            <a:r>
              <a:rPr lang="en-US" altLang="zh-TW" sz="2800" dirty="0">
                <a:ea typeface="ＭＳ Ｐゴシック" pitchFamily="34" charset="-128"/>
              </a:rPr>
              <a:t>writer</a:t>
            </a:r>
            <a:r>
              <a:rPr lang="zh-TW" altLang="en-US" sz="2800" dirty="0">
                <a:ea typeface="ＭＳ Ｐゴシック" pitchFamily="34" charset="-128"/>
              </a:rPr>
              <a:t>準備等待想拿</a:t>
            </a:r>
            <a:r>
              <a:rPr lang="en-US" altLang="zh-TW" sz="2800" dirty="0">
                <a:ea typeface="ＭＳ Ｐゴシック" pitchFamily="34" charset="-128"/>
              </a:rPr>
              <a:t>lock</a:t>
            </a:r>
            <a:r>
              <a:rPr lang="zh-TW" altLang="en-US" sz="2800" dirty="0">
                <a:ea typeface="ＭＳ Ｐゴシック" pitchFamily="34" charset="-128"/>
              </a:rPr>
              <a:t>的時候  不能再產生新</a:t>
            </a:r>
            <a:r>
              <a:rPr lang="en-US" altLang="zh-TW" sz="2800" dirty="0">
                <a:ea typeface="ＭＳ Ｐゴシック" pitchFamily="34" charset="-128"/>
              </a:rPr>
              <a:t>read/writer</a:t>
            </a:r>
          </a:p>
          <a:p>
            <a:r>
              <a:rPr lang="en-US" altLang="zh-TW" sz="2800" dirty="0">
                <a:ea typeface="ＭＳ Ｐゴシック" pitchFamily="34" charset="-128"/>
              </a:rPr>
              <a:t>A solution to either problem may result in </a:t>
            </a:r>
            <a:r>
              <a:rPr lang="en-US" altLang="zh-TW" sz="2800" i="1" dirty="0">
                <a:solidFill>
                  <a:srgbClr val="FF0000"/>
                </a:solidFill>
                <a:ea typeface="ＭＳ Ｐゴシック" pitchFamily="34" charset="-128"/>
              </a:rPr>
              <a:t>starvation</a:t>
            </a:r>
            <a:r>
              <a:rPr lang="en-US" altLang="zh-TW" sz="2800" dirty="0">
                <a:ea typeface="ＭＳ Ｐゴシック" pitchFamily="34" charset="-128"/>
              </a:rPr>
              <a:t>.</a:t>
            </a:r>
          </a:p>
          <a:p>
            <a:pPr lvl="1"/>
            <a:r>
              <a:rPr lang="en-US" altLang="zh-TW" sz="2800" dirty="0">
                <a:ea typeface="ＭＳ Ｐゴシック" pitchFamily="34" charset="-128"/>
              </a:rPr>
              <a:t>The first problem : Writers</a:t>
            </a:r>
          </a:p>
          <a:p>
            <a:pPr lvl="2"/>
            <a:r>
              <a:rPr lang="en-US" altLang="zh-TW" dirty="0">
                <a:ea typeface="ＭＳ Ｐゴシック" pitchFamily="34" charset="-128"/>
              </a:rPr>
              <a:t>Writers wait, but readers come in one after one </a:t>
            </a:r>
          </a:p>
          <a:p>
            <a:pPr lvl="1"/>
            <a:r>
              <a:rPr lang="en-US" altLang="zh-TW" sz="2800" dirty="0">
                <a:ea typeface="ＭＳ Ｐゴシック" pitchFamily="34" charset="-128"/>
              </a:rPr>
              <a:t>The second problem : Readers</a:t>
            </a:r>
          </a:p>
          <a:p>
            <a:pPr lvl="2"/>
            <a:r>
              <a:rPr lang="en-US" altLang="zh-TW" dirty="0">
                <a:ea typeface="ＭＳ Ｐゴシック" pitchFamily="34" charset="-128"/>
              </a:rPr>
              <a:t>Readers wait, but writers come in one after one</a:t>
            </a:r>
            <a:endParaRPr lang="en-US" altLang="zh-TW" sz="2000" dirty="0">
              <a:ea typeface="ＭＳ Ｐゴシック" pitchFamily="34" charset="-128"/>
            </a:endParaRPr>
          </a:p>
          <a:p>
            <a:endParaRPr lang="en-US" altLang="zh-TW" sz="28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Effect transition="in" filter="box(in)">
                                      <p:cBhvr>
                                        <p:cTn id="7" dur="1000"/>
                                        <p:tgtEl>
                                          <p:spTgt spid="46083">
                                            <p:txEl>
                                              <p:pRg st="2" end="2"/>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6083">
                                            <p:txEl>
                                              <p:pRg st="3" end="3"/>
                                            </p:txEl>
                                          </p:spTgt>
                                        </p:tgtEl>
                                        <p:attrNameLst>
                                          <p:attrName>style.visibility</p:attrName>
                                        </p:attrNameLst>
                                      </p:cBhvr>
                                      <p:to>
                                        <p:strVal val="visible"/>
                                      </p:to>
                                    </p:set>
                                    <p:animEffect transition="in" filter="box(in)">
                                      <p:cBhvr>
                                        <p:cTn id="10" dur="1000"/>
                                        <p:tgtEl>
                                          <p:spTgt spid="46083">
                                            <p:txEl>
                                              <p:pRg st="3" end="3"/>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6083">
                                            <p:txEl>
                                              <p:pRg st="4" end="4"/>
                                            </p:txEl>
                                          </p:spTgt>
                                        </p:tgtEl>
                                        <p:attrNameLst>
                                          <p:attrName>style.visibility</p:attrName>
                                        </p:attrNameLst>
                                      </p:cBhvr>
                                      <p:to>
                                        <p:strVal val="visible"/>
                                      </p:to>
                                    </p:set>
                                    <p:animEffect transition="in" filter="box(in)">
                                      <p:cBhvr>
                                        <p:cTn id="13" dur="1000"/>
                                        <p:tgtEl>
                                          <p:spTgt spid="46083">
                                            <p:txEl>
                                              <p:pRg st="4" end="4"/>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6083">
                                            <p:txEl>
                                              <p:pRg st="5" end="5"/>
                                            </p:txEl>
                                          </p:spTgt>
                                        </p:tgtEl>
                                        <p:attrNameLst>
                                          <p:attrName>style.visibility</p:attrName>
                                        </p:attrNameLst>
                                      </p:cBhvr>
                                      <p:to>
                                        <p:strVal val="visible"/>
                                      </p:to>
                                    </p:set>
                                    <p:animEffect transition="in" filter="box(in)">
                                      <p:cBhvr>
                                        <p:cTn id="16" dur="1000"/>
                                        <p:tgtEl>
                                          <p:spTgt spid="46083">
                                            <p:txEl>
                                              <p:pRg st="5" end="5"/>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animEffect transition="in" filter="box(in)">
                                      <p:cBhvr>
                                        <p:cTn id="19" dur="10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90600" y="-346075"/>
            <a:ext cx="7747000" cy="1143000"/>
          </a:xfrm>
          <a:noFill/>
        </p:spPr>
        <p:txBody>
          <a:bodyPr lIns="90488" tIns="44450" rIns="90488" bIns="44450"/>
          <a:lstStyle/>
          <a:p>
            <a:r>
              <a:rPr lang="en-US" altLang="zh-TW" sz="3600">
                <a:ea typeface="ＭＳ Ｐゴシック" pitchFamily="34" charset="-128"/>
              </a:rPr>
              <a:t>A solution for the first problem</a:t>
            </a:r>
          </a:p>
        </p:txBody>
      </p:sp>
      <p:sp>
        <p:nvSpPr>
          <p:cNvPr id="47107" name="Rectangle 3"/>
          <p:cNvSpPr>
            <a:spLocks noGrp="1" noChangeArrowheads="1"/>
          </p:cNvSpPr>
          <p:nvPr>
            <p:ph type="body" idx="1"/>
          </p:nvPr>
        </p:nvSpPr>
        <p:spPr>
          <a:xfrm>
            <a:off x="660400" y="846388"/>
            <a:ext cx="8142288" cy="4191000"/>
          </a:xfrm>
          <a:noFill/>
        </p:spPr>
        <p:txBody>
          <a:bodyPr lIns="90488" tIns="44450" rIns="90488" bIns="44450"/>
          <a:lstStyle/>
          <a:p>
            <a:r>
              <a:rPr lang="en-US" altLang="zh-TW" dirty="0">
                <a:ea typeface="ＭＳ Ｐゴシック" pitchFamily="34" charset="-128"/>
              </a:rPr>
              <a:t>Shared Data</a:t>
            </a:r>
            <a:endParaRPr lang="en-US" altLang="zh-TW" sz="2000" dirty="0">
              <a:ea typeface="ＭＳ Ｐゴシック" pitchFamily="34" charset="-128"/>
            </a:endParaRPr>
          </a:p>
          <a:p>
            <a:pPr lvl="1"/>
            <a:r>
              <a:rPr lang="en-US" altLang="zh-TW" sz="2000" dirty="0">
                <a:ea typeface="ＭＳ Ｐゴシック" pitchFamily="34" charset="-128"/>
              </a:rPr>
              <a:t>Semaphore </a:t>
            </a:r>
            <a:r>
              <a:rPr lang="en-US" altLang="zh-TW" sz="2000" dirty="0" err="1">
                <a:solidFill>
                  <a:srgbClr val="FF0000"/>
                </a:solidFill>
                <a:ea typeface="ＭＳ Ｐゴシック" pitchFamily="34" charset="-128"/>
              </a:rPr>
              <a:t>mutex</a:t>
            </a:r>
            <a:r>
              <a:rPr lang="en-US" altLang="zh-TW" sz="2000" dirty="0">
                <a:ea typeface="ＭＳ Ｐゴシック" pitchFamily="34" charset="-128"/>
              </a:rPr>
              <a:t> initialized to 1</a:t>
            </a:r>
          </a:p>
          <a:p>
            <a:pPr lvl="1"/>
            <a:r>
              <a:rPr lang="en-US" altLang="zh-TW" sz="2000" dirty="0">
                <a:ea typeface="ＭＳ Ｐゴシック" pitchFamily="34" charset="-128"/>
              </a:rPr>
              <a:t>Semaphore </a:t>
            </a:r>
            <a:r>
              <a:rPr lang="en-US" altLang="zh-TW" sz="2000" dirty="0" err="1">
                <a:solidFill>
                  <a:srgbClr val="FF0000"/>
                </a:solidFill>
                <a:ea typeface="ＭＳ Ｐゴシック" pitchFamily="34" charset="-128"/>
              </a:rPr>
              <a:t>wrt</a:t>
            </a:r>
            <a:r>
              <a:rPr lang="en-US" altLang="zh-TW" sz="2000" dirty="0">
                <a:ea typeface="ＭＳ Ｐゴシック" pitchFamily="34" charset="-128"/>
              </a:rPr>
              <a:t> initialized to 1</a:t>
            </a:r>
          </a:p>
          <a:p>
            <a:pPr lvl="1"/>
            <a:r>
              <a:rPr lang="en-US" altLang="zh-TW" sz="2000" dirty="0">
                <a:ea typeface="ＭＳ Ｐゴシック" pitchFamily="34" charset="-128"/>
              </a:rPr>
              <a:t>Integer </a:t>
            </a:r>
            <a:r>
              <a:rPr lang="en-US" altLang="zh-TW" sz="2000" dirty="0" err="1">
                <a:solidFill>
                  <a:srgbClr val="FF0000"/>
                </a:solidFill>
                <a:ea typeface="ＭＳ Ｐゴシック" pitchFamily="34" charset="-128"/>
              </a:rPr>
              <a:t>readcount</a:t>
            </a:r>
            <a:r>
              <a:rPr lang="en-US" altLang="zh-TW" sz="2000" dirty="0">
                <a:ea typeface="ＭＳ Ｐゴシック" pitchFamily="34" charset="-128"/>
              </a:rPr>
              <a:t> initialized to 0</a:t>
            </a:r>
            <a:endParaRPr lang="en-US" altLang="zh-TW" dirty="0">
              <a:ea typeface="ＭＳ Ｐゴシック" pitchFamily="34" charset="-128"/>
            </a:endParaRPr>
          </a:p>
          <a:p>
            <a:r>
              <a:rPr lang="en-US" altLang="zh-TW" sz="2400" dirty="0">
                <a:ea typeface="ＭＳ Ｐゴシック" pitchFamily="34" charset="-128"/>
              </a:rPr>
              <a:t>The </a:t>
            </a:r>
            <a:r>
              <a:rPr lang="en-US" altLang="zh-TW" sz="2400" b="1" i="1" dirty="0" err="1">
                <a:solidFill>
                  <a:srgbClr val="FF0000"/>
                </a:solidFill>
                <a:ea typeface="ＭＳ Ｐゴシック" pitchFamily="34" charset="-128"/>
              </a:rPr>
              <a:t>mutex</a:t>
            </a:r>
            <a:r>
              <a:rPr lang="en-US" altLang="zh-TW" sz="2400" b="1" i="1" dirty="0">
                <a:solidFill>
                  <a:srgbClr val="FF0000"/>
                </a:solidFill>
                <a:ea typeface="ＭＳ Ｐゴシック" pitchFamily="34" charset="-128"/>
              </a:rPr>
              <a:t> </a:t>
            </a:r>
            <a:r>
              <a:rPr lang="en-US" altLang="zh-TW" sz="2400" b="1" dirty="0">
                <a:solidFill>
                  <a:srgbClr val="FF0000"/>
                </a:solidFill>
                <a:ea typeface="ＭＳ Ｐゴシック" pitchFamily="34" charset="-128"/>
              </a:rPr>
              <a:t>semaphore </a:t>
            </a:r>
            <a:r>
              <a:rPr lang="en-US" altLang="zh-TW" sz="2400" dirty="0">
                <a:ea typeface="ＭＳ Ｐゴシック" pitchFamily="34" charset="-128"/>
              </a:rPr>
              <a:t>is used to ensure mutual exclusion when the variable </a:t>
            </a:r>
            <a:r>
              <a:rPr lang="en-US" altLang="zh-TW" sz="2400" dirty="0" err="1">
                <a:ea typeface="ＭＳ Ｐゴシック" pitchFamily="34" charset="-128"/>
              </a:rPr>
              <a:t>readcount</a:t>
            </a:r>
            <a:r>
              <a:rPr lang="en-US" altLang="zh-TW" sz="2400" dirty="0">
                <a:ea typeface="ＭＳ Ｐゴシック" pitchFamily="34" charset="-128"/>
              </a:rPr>
              <a:t> is updated.</a:t>
            </a:r>
          </a:p>
          <a:p>
            <a:r>
              <a:rPr lang="en-US" altLang="zh-TW" sz="2400" b="1" i="1" dirty="0" err="1">
                <a:solidFill>
                  <a:srgbClr val="FF0000"/>
                </a:solidFill>
                <a:ea typeface="ＭＳ Ｐゴシック" pitchFamily="34" charset="-128"/>
              </a:rPr>
              <a:t>Readcount</a:t>
            </a:r>
            <a:r>
              <a:rPr lang="en-US" altLang="zh-TW" sz="2400" dirty="0">
                <a:solidFill>
                  <a:srgbClr val="FFCC00"/>
                </a:solidFill>
                <a:ea typeface="ＭＳ Ｐゴシック" pitchFamily="34" charset="-128"/>
              </a:rPr>
              <a:t> </a:t>
            </a:r>
            <a:r>
              <a:rPr lang="en-US" altLang="zh-TW" sz="2400" dirty="0">
                <a:ea typeface="ＭＳ Ｐゴシック" pitchFamily="34" charset="-128"/>
              </a:rPr>
              <a:t>keeps track of how many processes are currently reading the object.</a:t>
            </a:r>
            <a:r>
              <a:rPr lang="zh-TW" altLang="en-US" sz="2400" dirty="0">
                <a:ea typeface="ＭＳ Ｐゴシック" pitchFamily="34" charset="-128"/>
              </a:rPr>
              <a:t>  有多少</a:t>
            </a:r>
            <a:r>
              <a:rPr lang="en-US" altLang="zh-TW" sz="2400" dirty="0">
                <a:ea typeface="ＭＳ Ｐゴシック" pitchFamily="34" charset="-128"/>
              </a:rPr>
              <a:t>reader</a:t>
            </a:r>
            <a:r>
              <a:rPr lang="zh-TW" altLang="en-US" sz="2400" dirty="0">
                <a:ea typeface="ＭＳ Ｐゴシック" pitchFamily="34" charset="-128"/>
              </a:rPr>
              <a:t>正在讀</a:t>
            </a:r>
            <a:endParaRPr lang="en-US" altLang="zh-TW" sz="2400" dirty="0">
              <a:ea typeface="ＭＳ Ｐゴシック" pitchFamily="34" charset="-128"/>
            </a:endParaRPr>
          </a:p>
          <a:p>
            <a:r>
              <a:rPr lang="en-US" altLang="zh-TW" sz="2400" dirty="0">
                <a:ea typeface="ＭＳ Ｐゴシック" pitchFamily="34" charset="-128"/>
              </a:rPr>
              <a:t>The </a:t>
            </a:r>
            <a:r>
              <a:rPr lang="en-US" altLang="zh-TW" sz="2400" b="1" i="1" dirty="0" err="1">
                <a:solidFill>
                  <a:srgbClr val="FF0000"/>
                </a:solidFill>
                <a:ea typeface="ＭＳ Ｐゴシック" pitchFamily="34" charset="-128"/>
              </a:rPr>
              <a:t>wrt</a:t>
            </a:r>
            <a:r>
              <a:rPr lang="en-US" altLang="zh-TW" sz="2400" b="1" i="1" dirty="0">
                <a:solidFill>
                  <a:srgbClr val="FF0000"/>
                </a:solidFill>
                <a:ea typeface="ＭＳ Ｐゴシック" pitchFamily="34" charset="-128"/>
              </a:rPr>
              <a:t> </a:t>
            </a:r>
            <a:r>
              <a:rPr lang="en-US" altLang="zh-TW" sz="2400" b="1" dirty="0">
                <a:solidFill>
                  <a:srgbClr val="FF0000"/>
                </a:solidFill>
                <a:ea typeface="ＭＳ Ｐゴシック" pitchFamily="34" charset="-128"/>
              </a:rPr>
              <a:t>semaphore </a:t>
            </a:r>
            <a:r>
              <a:rPr lang="en-US" altLang="zh-TW" sz="2400" dirty="0">
                <a:ea typeface="ＭＳ Ｐゴシック" pitchFamily="34" charset="-128"/>
              </a:rPr>
              <a:t>functions as a mutual exclusion semaphore for the writers. </a:t>
            </a:r>
          </a:p>
          <a:p>
            <a:pPr lvl="1"/>
            <a:r>
              <a:rPr lang="en-US" altLang="zh-TW" dirty="0">
                <a:ea typeface="ＭＳ Ｐゴシック" pitchFamily="34" charset="-128"/>
              </a:rPr>
              <a:t>It also is used by </a:t>
            </a:r>
            <a:r>
              <a:rPr lang="en-US" altLang="zh-TW" b="1" dirty="0">
                <a:solidFill>
                  <a:srgbClr val="FF0000"/>
                </a:solidFill>
                <a:ea typeface="ＭＳ Ｐゴシック" pitchFamily="34" charset="-128"/>
              </a:rPr>
              <a:t>the </a:t>
            </a:r>
            <a:r>
              <a:rPr lang="en-US" altLang="zh-TW" b="1" i="1" dirty="0">
                <a:solidFill>
                  <a:srgbClr val="FF0000"/>
                </a:solidFill>
                <a:ea typeface="ＭＳ Ｐゴシック" pitchFamily="34" charset="-128"/>
              </a:rPr>
              <a:t>first</a:t>
            </a:r>
            <a:r>
              <a:rPr lang="en-US" altLang="zh-TW" b="1" dirty="0">
                <a:solidFill>
                  <a:srgbClr val="FF0000"/>
                </a:solidFill>
                <a:ea typeface="ＭＳ Ｐゴシック" pitchFamily="34" charset="-128"/>
              </a:rPr>
              <a:t> or</a:t>
            </a:r>
            <a:r>
              <a:rPr lang="en-US" altLang="zh-TW" b="1" i="1" dirty="0">
                <a:solidFill>
                  <a:srgbClr val="FF0000"/>
                </a:solidFill>
                <a:ea typeface="ＭＳ Ｐゴシック" pitchFamily="34" charset="-128"/>
              </a:rPr>
              <a:t> last </a:t>
            </a:r>
            <a:r>
              <a:rPr lang="en-US" altLang="zh-TW" b="1" dirty="0">
                <a:solidFill>
                  <a:srgbClr val="FF0000"/>
                </a:solidFill>
                <a:ea typeface="ＭＳ Ｐゴシック" pitchFamily="34" charset="-128"/>
              </a:rPr>
              <a:t>reader</a:t>
            </a:r>
            <a:r>
              <a:rPr lang="en-US" altLang="zh-TW" dirty="0">
                <a:ea typeface="ＭＳ Ｐゴシック" pitchFamily="34" charset="-128"/>
              </a:rPr>
              <a:t> that enters or exits the critical section. </a:t>
            </a:r>
          </a:p>
          <a:p>
            <a:pPr lvl="1"/>
            <a:r>
              <a:rPr lang="en-US" altLang="zh-TW" dirty="0">
                <a:ea typeface="ＭＳ Ｐゴシック" pitchFamily="34" charset="-128"/>
              </a:rPr>
              <a:t>It is not used by the readers who enter or exit while other processes are in their critical sections.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box(in)">
                                      <p:cBhvr>
                                        <p:cTn id="7" dur="1000"/>
                                        <p:tgtEl>
                                          <p:spTgt spid="47107">
                                            <p:txEl>
                                              <p:pRg st="1" end="1"/>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7107">
                                            <p:txEl>
                                              <p:pRg st="2" end="2"/>
                                            </p:txEl>
                                          </p:spTgt>
                                        </p:tgtEl>
                                        <p:attrNameLst>
                                          <p:attrName>style.visibility</p:attrName>
                                        </p:attrNameLst>
                                      </p:cBhvr>
                                      <p:to>
                                        <p:strVal val="visible"/>
                                      </p:to>
                                    </p:set>
                                    <p:animEffect transition="in" filter="box(in)">
                                      <p:cBhvr>
                                        <p:cTn id="10" dur="1000"/>
                                        <p:tgtEl>
                                          <p:spTgt spid="47107">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animEffect transition="in" filter="box(in)">
                                      <p:cBhvr>
                                        <p:cTn id="13" dur="1000"/>
                                        <p:tgtEl>
                                          <p:spTgt spid="4710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7107">
                                            <p:txEl>
                                              <p:pRg st="4" end="4"/>
                                            </p:txEl>
                                          </p:spTgt>
                                        </p:tgtEl>
                                        <p:attrNameLst>
                                          <p:attrName>style.visibility</p:attrName>
                                        </p:attrNameLst>
                                      </p:cBhvr>
                                      <p:to>
                                        <p:strVal val="visible"/>
                                      </p:to>
                                    </p:set>
                                    <p:animEffect transition="in" filter="box(in)">
                                      <p:cBhvr>
                                        <p:cTn id="18" dur="1000"/>
                                        <p:tgtEl>
                                          <p:spTgt spid="4710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7107">
                                            <p:txEl>
                                              <p:pRg st="5" end="5"/>
                                            </p:txEl>
                                          </p:spTgt>
                                        </p:tgtEl>
                                        <p:attrNameLst>
                                          <p:attrName>style.visibility</p:attrName>
                                        </p:attrNameLst>
                                      </p:cBhvr>
                                      <p:to>
                                        <p:strVal val="visible"/>
                                      </p:to>
                                    </p:set>
                                    <p:animEffect transition="in" filter="box(in)">
                                      <p:cBhvr>
                                        <p:cTn id="23" dur="1000"/>
                                        <p:tgtEl>
                                          <p:spTgt spid="47107">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7107">
                                            <p:txEl>
                                              <p:pRg st="6" end="6"/>
                                            </p:txEl>
                                          </p:spTgt>
                                        </p:tgtEl>
                                        <p:attrNameLst>
                                          <p:attrName>style.visibility</p:attrName>
                                        </p:attrNameLst>
                                      </p:cBhvr>
                                      <p:to>
                                        <p:strVal val="visible"/>
                                      </p:to>
                                    </p:set>
                                    <p:animEffect transition="in" filter="box(in)">
                                      <p:cBhvr>
                                        <p:cTn id="28" dur="1000"/>
                                        <p:tgtEl>
                                          <p:spTgt spid="47107">
                                            <p:txEl>
                                              <p:pRg st="6" end="6"/>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47107">
                                            <p:txEl>
                                              <p:pRg st="7" end="7"/>
                                            </p:txEl>
                                          </p:spTgt>
                                        </p:tgtEl>
                                        <p:attrNameLst>
                                          <p:attrName>style.visibility</p:attrName>
                                        </p:attrNameLst>
                                      </p:cBhvr>
                                      <p:to>
                                        <p:strVal val="visible"/>
                                      </p:to>
                                    </p:set>
                                    <p:animEffect transition="in" filter="box(in)">
                                      <p:cBhvr>
                                        <p:cTn id="31" dur="1000"/>
                                        <p:tgtEl>
                                          <p:spTgt spid="47107">
                                            <p:txEl>
                                              <p:pRg st="7" end="7"/>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47107">
                                            <p:txEl>
                                              <p:pRg st="8" end="8"/>
                                            </p:txEl>
                                          </p:spTgt>
                                        </p:tgtEl>
                                        <p:attrNameLst>
                                          <p:attrName>style.visibility</p:attrName>
                                        </p:attrNameLst>
                                      </p:cBhvr>
                                      <p:to>
                                        <p:strVal val="visible"/>
                                      </p:to>
                                    </p:set>
                                    <p:animEffect transition="in" filter="box(in)">
                                      <p:cBhvr>
                                        <p:cTn id="34" dur="1000"/>
                                        <p:tgtEl>
                                          <p:spTgt spid="47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581150" y="2716213"/>
            <a:ext cx="3453988" cy="4141787"/>
          </a:xfrm>
          <a:prstGeom prst="rect">
            <a:avLst/>
          </a:prstGeom>
          <a:solidFill>
            <a:srgbClr val="00B0F0"/>
          </a:soli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ea typeface="ＭＳ Ｐゴシック" charset="-128"/>
            </a:endParaRPr>
          </a:p>
        </p:txBody>
      </p:sp>
      <p:sp>
        <p:nvSpPr>
          <p:cNvPr id="48131" name="AutoShape 3"/>
          <p:cNvSpPr>
            <a:spLocks noChangeArrowheads="1"/>
          </p:cNvSpPr>
          <p:nvPr/>
        </p:nvSpPr>
        <p:spPr bwMode="auto">
          <a:xfrm>
            <a:off x="1662113" y="2351088"/>
            <a:ext cx="373062" cy="430212"/>
          </a:xfrm>
          <a:prstGeom prst="rightArrow">
            <a:avLst>
              <a:gd name="adj1" fmla="val 50000"/>
              <a:gd name="adj2" fmla="val 50005"/>
            </a:avLst>
          </a:prstGeom>
          <a:solidFill>
            <a:srgbClr val="FFCC00"/>
          </a:solidFill>
          <a:ln w="12700">
            <a:solidFill>
              <a:srgbClr val="000000"/>
            </a:solidFill>
            <a:miter lim="800000"/>
            <a:headEnd/>
            <a:tailEnd/>
          </a:ln>
        </p:spPr>
        <p:txBody>
          <a:bodyPr wrap="none" anchor="ctr"/>
          <a:lstStyle/>
          <a:p>
            <a:endParaRPr lang="zh-TW" altLang="en-US"/>
          </a:p>
        </p:txBody>
      </p:sp>
      <p:sp>
        <p:nvSpPr>
          <p:cNvPr id="48132" name="AutoShape 4"/>
          <p:cNvSpPr>
            <a:spLocks noChangeArrowheads="1"/>
          </p:cNvSpPr>
          <p:nvPr/>
        </p:nvSpPr>
        <p:spPr bwMode="auto">
          <a:xfrm>
            <a:off x="1609725" y="2513013"/>
            <a:ext cx="373063" cy="430212"/>
          </a:xfrm>
          <a:prstGeom prst="rightArrow">
            <a:avLst>
              <a:gd name="adj1" fmla="val 50000"/>
              <a:gd name="adj2" fmla="val 50005"/>
            </a:avLst>
          </a:prstGeom>
          <a:solidFill>
            <a:srgbClr val="FFCC00"/>
          </a:solidFill>
          <a:ln w="12700">
            <a:solidFill>
              <a:srgbClr val="000000"/>
            </a:solidFill>
            <a:miter lim="800000"/>
            <a:headEnd/>
            <a:tailEnd/>
          </a:ln>
        </p:spPr>
        <p:txBody>
          <a:bodyPr wrap="none" anchor="ctr"/>
          <a:lstStyle/>
          <a:p>
            <a:endParaRPr lang="zh-TW" altLang="en-US"/>
          </a:p>
        </p:txBody>
      </p:sp>
      <p:sp>
        <p:nvSpPr>
          <p:cNvPr id="32773" name="Rectangle 5"/>
          <p:cNvSpPr>
            <a:spLocks noChangeArrowheads="1"/>
          </p:cNvSpPr>
          <p:nvPr/>
        </p:nvSpPr>
        <p:spPr bwMode="auto">
          <a:xfrm>
            <a:off x="5580063" y="3348038"/>
            <a:ext cx="3284537" cy="2246312"/>
          </a:xfrm>
          <a:prstGeom prst="rect">
            <a:avLst/>
          </a:prstGeom>
          <a:solidFill>
            <a:srgbClr val="92D050"/>
          </a:soli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dirty="0">
              <a:ea typeface="ＭＳ Ｐゴシック" charset="-128"/>
            </a:endParaRPr>
          </a:p>
        </p:txBody>
      </p:sp>
      <p:sp>
        <p:nvSpPr>
          <p:cNvPr id="48134" name="Rectangle 6"/>
          <p:cNvSpPr>
            <a:spLocks noGrp="1" noChangeArrowheads="1"/>
          </p:cNvSpPr>
          <p:nvPr>
            <p:ph type="title"/>
          </p:nvPr>
        </p:nvSpPr>
        <p:spPr>
          <a:xfrm>
            <a:off x="1311275" y="-339725"/>
            <a:ext cx="7162800" cy="1143000"/>
          </a:xfrm>
          <a:noFill/>
        </p:spPr>
        <p:txBody>
          <a:bodyPr lIns="90488" tIns="44450" rIns="90488" bIns="44450"/>
          <a:lstStyle/>
          <a:p>
            <a:r>
              <a:rPr lang="en-US" altLang="zh-TW" sz="3600">
                <a:ea typeface="ＭＳ Ｐゴシック" pitchFamily="34" charset="-128"/>
              </a:rPr>
              <a:t>A solution for the first problem</a:t>
            </a:r>
          </a:p>
        </p:txBody>
      </p:sp>
      <p:sp>
        <p:nvSpPr>
          <p:cNvPr id="48135" name="Rectangle 7"/>
          <p:cNvSpPr>
            <a:spLocks noGrp="1" noChangeArrowheads="1"/>
          </p:cNvSpPr>
          <p:nvPr>
            <p:ph type="body" idx="1"/>
          </p:nvPr>
        </p:nvSpPr>
        <p:spPr>
          <a:xfrm>
            <a:off x="568325" y="812521"/>
            <a:ext cx="8353425" cy="4100512"/>
          </a:xfrm>
          <a:noFill/>
        </p:spPr>
        <p:txBody>
          <a:bodyPr lIns="90488" tIns="44450" rIns="90488" bIns="44450"/>
          <a:lstStyle/>
          <a:p>
            <a:r>
              <a:rPr lang="en-US" altLang="zh-TW" sz="2000" dirty="0">
                <a:ea typeface="ＭＳ Ｐゴシック" pitchFamily="34" charset="-128"/>
              </a:rPr>
              <a:t>If a writer is in the CS and </a:t>
            </a:r>
            <a:r>
              <a:rPr lang="en-US" altLang="zh-TW" sz="2000" i="1" dirty="0">
                <a:ea typeface="ＭＳ Ｐゴシック" pitchFamily="34" charset="-128"/>
              </a:rPr>
              <a:t>n </a:t>
            </a:r>
            <a:r>
              <a:rPr lang="en-US" altLang="zh-TW" sz="2000" dirty="0">
                <a:ea typeface="ＭＳ Ｐゴシック" pitchFamily="34" charset="-128"/>
              </a:rPr>
              <a:t>readers are waiting, then </a:t>
            </a:r>
            <a:r>
              <a:rPr lang="en-US" altLang="zh-TW" sz="2000" b="1" dirty="0">
                <a:solidFill>
                  <a:srgbClr val="FF0000"/>
                </a:solidFill>
                <a:ea typeface="ＭＳ Ｐゴシック" pitchFamily="34" charset="-128"/>
              </a:rPr>
              <a:t>one</a:t>
            </a:r>
            <a:r>
              <a:rPr lang="en-US" altLang="zh-TW" sz="2000" dirty="0">
                <a:ea typeface="ＭＳ Ｐゴシック" pitchFamily="34" charset="-128"/>
              </a:rPr>
              <a:t> reader is queued on</a:t>
            </a:r>
            <a:r>
              <a:rPr lang="en-US" altLang="zh-TW" sz="2000" i="1" dirty="0">
                <a:ea typeface="ＭＳ Ｐゴシック" pitchFamily="34" charset="-128"/>
              </a:rPr>
              <a:t> </a:t>
            </a:r>
            <a:r>
              <a:rPr lang="en-US" altLang="zh-TW" sz="2000" b="1" i="1" dirty="0" err="1">
                <a:solidFill>
                  <a:srgbClr val="FF0000"/>
                </a:solidFill>
                <a:ea typeface="ＭＳ Ｐゴシック" pitchFamily="34" charset="-128"/>
              </a:rPr>
              <a:t>wrt</a:t>
            </a:r>
            <a:r>
              <a:rPr lang="en-US" altLang="zh-TW" sz="2000" b="1" i="1" dirty="0">
                <a:solidFill>
                  <a:srgbClr val="FF0000"/>
                </a:solidFill>
                <a:ea typeface="ＭＳ Ｐゴシック" pitchFamily="34" charset="-128"/>
              </a:rPr>
              <a:t> </a:t>
            </a:r>
            <a:r>
              <a:rPr lang="en-US" altLang="zh-TW" sz="2000" dirty="0">
                <a:ea typeface="ＭＳ Ｐゴシック" pitchFamily="34" charset="-128"/>
              </a:rPr>
              <a:t> and </a:t>
            </a:r>
            <a:r>
              <a:rPr lang="en-US" altLang="zh-TW" sz="2000" b="1" dirty="0">
                <a:solidFill>
                  <a:srgbClr val="FF0000"/>
                </a:solidFill>
                <a:ea typeface="ＭＳ Ｐゴシック" pitchFamily="34" charset="-128"/>
              </a:rPr>
              <a:t>n-1</a:t>
            </a:r>
            <a:r>
              <a:rPr lang="en-US" altLang="zh-TW" sz="2000" dirty="0">
                <a:ea typeface="ＭＳ Ｐゴシック" pitchFamily="34" charset="-128"/>
              </a:rPr>
              <a:t> readers are queued on </a:t>
            </a:r>
            <a:r>
              <a:rPr lang="en-US" altLang="zh-TW" sz="2000" b="1" i="1" dirty="0" err="1">
                <a:solidFill>
                  <a:srgbClr val="FF0000"/>
                </a:solidFill>
                <a:ea typeface="ＭＳ Ｐゴシック" pitchFamily="34" charset="-128"/>
              </a:rPr>
              <a:t>mutex</a:t>
            </a:r>
            <a:r>
              <a:rPr lang="en-US" altLang="zh-TW" sz="2000" dirty="0">
                <a:ea typeface="ＭＳ Ｐゴシック" pitchFamily="34" charset="-128"/>
              </a:rPr>
              <a:t>.</a:t>
            </a:r>
          </a:p>
          <a:p>
            <a:r>
              <a:rPr lang="en-US" altLang="zh-TW" sz="2000" dirty="0">
                <a:ea typeface="ＭＳ Ｐゴシック" pitchFamily="34" charset="-128"/>
              </a:rPr>
              <a:t>When a writer executes signal(</a:t>
            </a:r>
            <a:r>
              <a:rPr lang="en-US" altLang="zh-TW" sz="2000" dirty="0" err="1">
                <a:ea typeface="ＭＳ Ｐゴシック" pitchFamily="34" charset="-128"/>
              </a:rPr>
              <a:t>wrt</a:t>
            </a:r>
            <a:r>
              <a:rPr lang="en-US" altLang="zh-TW" sz="2000" dirty="0">
                <a:ea typeface="ＭＳ Ｐゴシック" pitchFamily="34" charset="-128"/>
              </a:rPr>
              <a:t>), we may assume the execution of either the waiting writers or a single reader. The selection is made by the scheduler.</a:t>
            </a:r>
          </a:p>
        </p:txBody>
      </p:sp>
      <p:sp>
        <p:nvSpPr>
          <p:cNvPr id="48137" name="AutoShape 11"/>
          <p:cNvSpPr>
            <a:spLocks noChangeArrowheads="1"/>
          </p:cNvSpPr>
          <p:nvPr/>
        </p:nvSpPr>
        <p:spPr bwMode="auto">
          <a:xfrm>
            <a:off x="1557338" y="2674938"/>
            <a:ext cx="373062" cy="430212"/>
          </a:xfrm>
          <a:prstGeom prst="rightArrow">
            <a:avLst>
              <a:gd name="adj1" fmla="val 50000"/>
              <a:gd name="adj2" fmla="val 50005"/>
            </a:avLst>
          </a:prstGeom>
          <a:solidFill>
            <a:srgbClr val="FFCC00"/>
          </a:solidFill>
          <a:ln w="12700">
            <a:solidFill>
              <a:srgbClr val="000000"/>
            </a:solidFill>
            <a:miter lim="800000"/>
            <a:headEnd/>
            <a:tailEnd/>
          </a:ln>
        </p:spPr>
        <p:txBody>
          <a:bodyPr wrap="none" anchor="ctr"/>
          <a:lstStyle/>
          <a:p>
            <a:endParaRPr lang="zh-TW" altLang="en-US"/>
          </a:p>
        </p:txBody>
      </p:sp>
      <p:sp>
        <p:nvSpPr>
          <p:cNvPr id="48138" name="Freeform 15"/>
          <p:cNvSpPr>
            <a:spLocks/>
          </p:cNvSpPr>
          <p:nvPr/>
        </p:nvSpPr>
        <p:spPr bwMode="auto">
          <a:xfrm>
            <a:off x="1562100" y="2933700"/>
            <a:ext cx="422275" cy="1049338"/>
          </a:xfrm>
          <a:custGeom>
            <a:avLst/>
            <a:gdLst>
              <a:gd name="T0" fmla="*/ 2147483647 w 273"/>
              <a:gd name="T1" fmla="*/ 2147483647 h 558"/>
              <a:gd name="T2" fmla="*/ 2147483647 w 273"/>
              <a:gd name="T3" fmla="*/ 2147483647 h 558"/>
              <a:gd name="T4" fmla="*/ 2147483647 w 273"/>
              <a:gd name="T5" fmla="*/ 2147483647 h 558"/>
              <a:gd name="T6" fmla="*/ 0 w 273"/>
              <a:gd name="T7" fmla="*/ 2147483647 h 558"/>
              <a:gd name="T8" fmla="*/ 2147483647 w 273"/>
              <a:gd name="T9" fmla="*/ 2147483647 h 558"/>
              <a:gd name="T10" fmla="*/ 2147483647 w 273"/>
              <a:gd name="T11" fmla="*/ 2147483647 h 558"/>
              <a:gd name="T12" fmla="*/ 2147483647 w 273"/>
              <a:gd name="T13" fmla="*/ 0 h 558"/>
              <a:gd name="T14" fmla="*/ 0 60000 65536"/>
              <a:gd name="T15" fmla="*/ 0 60000 65536"/>
              <a:gd name="T16" fmla="*/ 0 60000 65536"/>
              <a:gd name="T17" fmla="*/ 0 60000 65536"/>
              <a:gd name="T18" fmla="*/ 0 60000 65536"/>
              <a:gd name="T19" fmla="*/ 0 60000 65536"/>
              <a:gd name="T20" fmla="*/ 0 60000 65536"/>
              <a:gd name="T21" fmla="*/ 0 w 273"/>
              <a:gd name="T22" fmla="*/ 0 h 558"/>
              <a:gd name="T23" fmla="*/ 273 w 273"/>
              <a:gd name="T24" fmla="*/ 558 h 5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 h="558">
                <a:moveTo>
                  <a:pt x="264" y="552"/>
                </a:moveTo>
                <a:cubicBezTo>
                  <a:pt x="211" y="534"/>
                  <a:pt x="273" y="558"/>
                  <a:pt x="208" y="520"/>
                </a:cubicBezTo>
                <a:cubicBezTo>
                  <a:pt x="150" y="486"/>
                  <a:pt x="96" y="453"/>
                  <a:pt x="40" y="416"/>
                </a:cubicBezTo>
                <a:cubicBezTo>
                  <a:pt x="18" y="384"/>
                  <a:pt x="9" y="349"/>
                  <a:pt x="0" y="312"/>
                </a:cubicBezTo>
                <a:cubicBezTo>
                  <a:pt x="3" y="280"/>
                  <a:pt x="4" y="248"/>
                  <a:pt x="8" y="216"/>
                </a:cubicBezTo>
                <a:cubicBezTo>
                  <a:pt x="10" y="198"/>
                  <a:pt x="25" y="175"/>
                  <a:pt x="32" y="160"/>
                </a:cubicBezTo>
                <a:cubicBezTo>
                  <a:pt x="68" y="75"/>
                  <a:pt x="160" y="0"/>
                  <a:pt x="256" y="0"/>
                </a:cubicBezTo>
              </a:path>
            </a:pathLst>
          </a:custGeom>
          <a:noFill/>
          <a:ln w="28575" cap="flat" cmpd="sng">
            <a:solidFill>
              <a:schemeClr val="tx1"/>
            </a:solidFill>
            <a:prstDash val="solid"/>
            <a:round/>
            <a:headEnd type="none" w="sm" len="sm"/>
            <a:tailEnd type="triangle" w="med" len="med"/>
          </a:ln>
        </p:spPr>
        <p:txBody>
          <a:bodyPr wrap="none" anchor="ctr"/>
          <a:lstStyle/>
          <a:p>
            <a:endParaRPr lang="zh-TW" altLang="en-US"/>
          </a:p>
        </p:txBody>
      </p:sp>
      <p:sp>
        <p:nvSpPr>
          <p:cNvPr id="48139" name="AutoShape 17"/>
          <p:cNvSpPr>
            <a:spLocks noChangeArrowheads="1"/>
          </p:cNvSpPr>
          <p:nvPr/>
        </p:nvSpPr>
        <p:spPr bwMode="auto">
          <a:xfrm>
            <a:off x="6032500" y="3325813"/>
            <a:ext cx="373063" cy="430212"/>
          </a:xfrm>
          <a:prstGeom prst="rightArrow">
            <a:avLst>
              <a:gd name="adj1" fmla="val 50000"/>
              <a:gd name="adj2" fmla="val 50005"/>
            </a:avLst>
          </a:prstGeom>
          <a:solidFill>
            <a:srgbClr val="00B0F0"/>
          </a:solidFill>
          <a:ln w="12700">
            <a:solidFill>
              <a:srgbClr val="000000"/>
            </a:solidFill>
            <a:miter lim="800000"/>
            <a:headEnd/>
            <a:tailEnd/>
          </a:ln>
        </p:spPr>
        <p:txBody>
          <a:bodyPr wrap="none" anchor="ctr"/>
          <a:lstStyle/>
          <a:p>
            <a:endParaRPr lang="zh-TW" altLang="en-US"/>
          </a:p>
        </p:txBody>
      </p:sp>
      <p:sp>
        <p:nvSpPr>
          <p:cNvPr id="48140" name="AutoShape 18"/>
          <p:cNvSpPr>
            <a:spLocks noChangeArrowheads="1"/>
          </p:cNvSpPr>
          <p:nvPr/>
        </p:nvSpPr>
        <p:spPr bwMode="auto">
          <a:xfrm>
            <a:off x="5980113" y="3487738"/>
            <a:ext cx="373062" cy="430212"/>
          </a:xfrm>
          <a:prstGeom prst="rightArrow">
            <a:avLst>
              <a:gd name="adj1" fmla="val 50000"/>
              <a:gd name="adj2" fmla="val 50005"/>
            </a:avLst>
          </a:prstGeom>
          <a:solidFill>
            <a:srgbClr val="00B0F0"/>
          </a:solidFill>
          <a:ln w="12700">
            <a:solidFill>
              <a:srgbClr val="000000"/>
            </a:solidFill>
            <a:miter lim="800000"/>
            <a:headEnd/>
            <a:tailEnd/>
          </a:ln>
        </p:spPr>
        <p:txBody>
          <a:bodyPr wrap="none" anchor="ctr"/>
          <a:lstStyle/>
          <a:p>
            <a:endParaRPr lang="zh-TW" altLang="en-US"/>
          </a:p>
        </p:txBody>
      </p:sp>
      <p:sp>
        <p:nvSpPr>
          <p:cNvPr id="48141" name="AutoShape 19"/>
          <p:cNvSpPr>
            <a:spLocks noChangeArrowheads="1"/>
          </p:cNvSpPr>
          <p:nvPr/>
        </p:nvSpPr>
        <p:spPr bwMode="auto">
          <a:xfrm>
            <a:off x="5927725" y="3649663"/>
            <a:ext cx="373063" cy="430212"/>
          </a:xfrm>
          <a:prstGeom prst="rightArrow">
            <a:avLst>
              <a:gd name="adj1" fmla="val 50000"/>
              <a:gd name="adj2" fmla="val 50005"/>
            </a:avLst>
          </a:prstGeom>
          <a:solidFill>
            <a:srgbClr val="00B0F0"/>
          </a:solidFill>
          <a:ln w="12700">
            <a:solidFill>
              <a:srgbClr val="000000"/>
            </a:solidFill>
            <a:miter lim="800000"/>
            <a:headEnd/>
            <a:tailEnd/>
          </a:ln>
        </p:spPr>
        <p:txBody>
          <a:bodyPr wrap="none" anchor="ctr"/>
          <a:lstStyle/>
          <a:p>
            <a:endParaRPr lang="zh-TW" altLang="en-US"/>
          </a:p>
        </p:txBody>
      </p:sp>
      <p:sp>
        <p:nvSpPr>
          <p:cNvPr id="48142" name="Text Box 20"/>
          <p:cNvSpPr txBox="1">
            <a:spLocks noChangeArrowheads="1"/>
          </p:cNvSpPr>
          <p:nvPr/>
        </p:nvSpPr>
        <p:spPr bwMode="auto">
          <a:xfrm>
            <a:off x="226125" y="3560775"/>
            <a:ext cx="1327608" cy="369332"/>
          </a:xfrm>
          <a:prstGeom prst="rect">
            <a:avLst/>
          </a:prstGeom>
          <a:noFill/>
          <a:ln w="12700">
            <a:noFill/>
            <a:miter lim="800000"/>
            <a:headEnd type="none" w="sm" len="sm"/>
            <a:tailEnd type="none" w="sm" len="sm"/>
          </a:ln>
        </p:spPr>
        <p:txBody>
          <a:bodyPr wrap="none">
            <a:spAutoFit/>
          </a:bodyPr>
          <a:lstStyle/>
          <a:p>
            <a:r>
              <a:rPr lang="en-US" altLang="zh-TW" b="1" dirty="0">
                <a:latin typeface="Candara" pitchFamily="34" charset="0"/>
              </a:rPr>
              <a:t>First reader</a:t>
            </a:r>
          </a:p>
        </p:txBody>
      </p:sp>
      <p:sp>
        <p:nvSpPr>
          <p:cNvPr id="48143" name="Text Box 21"/>
          <p:cNvSpPr txBox="1">
            <a:spLocks noChangeArrowheads="1"/>
          </p:cNvSpPr>
          <p:nvPr/>
        </p:nvSpPr>
        <p:spPr bwMode="auto">
          <a:xfrm>
            <a:off x="189025" y="5796300"/>
            <a:ext cx="1320800" cy="366713"/>
          </a:xfrm>
          <a:prstGeom prst="rect">
            <a:avLst/>
          </a:prstGeom>
          <a:noFill/>
          <a:ln w="12700">
            <a:noFill/>
            <a:miter lim="800000"/>
            <a:headEnd type="none" w="sm" len="sm"/>
            <a:tailEnd type="none" w="sm" len="sm"/>
          </a:ln>
        </p:spPr>
        <p:txBody>
          <a:bodyPr wrap="none">
            <a:spAutoFit/>
          </a:bodyPr>
          <a:lstStyle/>
          <a:p>
            <a:r>
              <a:rPr lang="en-US" altLang="zh-TW" b="1" dirty="0">
                <a:latin typeface="Candara" pitchFamily="34" charset="0"/>
              </a:rPr>
              <a:t>Last reader</a:t>
            </a:r>
          </a:p>
        </p:txBody>
      </p:sp>
      <p:sp>
        <p:nvSpPr>
          <p:cNvPr id="48144" name="Rectangle 3"/>
          <p:cNvSpPr txBox="1">
            <a:spLocks noChangeArrowheads="1"/>
          </p:cNvSpPr>
          <p:nvPr/>
        </p:nvSpPr>
        <p:spPr bwMode="auto">
          <a:xfrm>
            <a:off x="4748213" y="3065463"/>
            <a:ext cx="4938712" cy="487680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dirty="0">
                <a:solidFill>
                  <a:schemeClr val="bg1"/>
                </a:solidFill>
                <a:latin typeface="Helvetica" pitchFamily="34" charset="0"/>
              </a:rPr>
              <a:t>      </a:t>
            </a:r>
          </a:p>
          <a:p>
            <a:pPr marL="342900" indent="-342900">
              <a:spcBef>
                <a:spcPct val="35000"/>
              </a:spcBef>
              <a:buClr>
                <a:srgbClr val="993300"/>
              </a:buClr>
              <a:buSzPct val="90000"/>
              <a:buFont typeface="Monotype Sorts" pitchFamily="2" charset="2"/>
              <a:buNone/>
            </a:pPr>
            <a:r>
              <a:rPr kumimoji="1" lang="en-US" altLang="zh-TW" dirty="0">
                <a:solidFill>
                  <a:schemeClr val="bg1"/>
                </a:solidFill>
                <a:latin typeface="Helvetica" pitchFamily="34" charset="0"/>
              </a:rPr>
              <a:t>              </a:t>
            </a:r>
            <a:r>
              <a:rPr kumimoji="1" lang="en-US" altLang="zh-TW" dirty="0">
                <a:latin typeface="Helvetica" pitchFamily="34" charset="0"/>
              </a:rPr>
              <a:t>do {</a:t>
            </a:r>
          </a:p>
          <a:p>
            <a:pPr marL="342900" indent="-342900">
              <a:spcBef>
                <a:spcPct val="35000"/>
              </a:spcBef>
              <a:buClr>
                <a:srgbClr val="993300"/>
              </a:buClr>
              <a:buSzPct val="90000"/>
              <a:buFont typeface="Monotype Sorts" pitchFamily="2" charset="2"/>
              <a:buNone/>
            </a:pPr>
            <a:r>
              <a:rPr kumimoji="1" lang="en-US" altLang="zh-TW" dirty="0">
                <a:latin typeface="Helvetica" pitchFamily="34" charset="0"/>
              </a:rPr>
              <a:t>                        wait (</a:t>
            </a:r>
            <a:r>
              <a:rPr kumimoji="1" lang="en-US" altLang="zh-TW" dirty="0" err="1">
                <a:latin typeface="Helvetica" pitchFamily="34" charset="0"/>
              </a:rPr>
              <a:t>wrt</a:t>
            </a:r>
            <a:r>
              <a:rPr kumimoji="1" lang="en-US" altLang="zh-TW" dirty="0">
                <a:latin typeface="Helvetica" pitchFamily="34" charset="0"/>
              </a:rPr>
              <a:t>) ;                </a:t>
            </a:r>
          </a:p>
          <a:p>
            <a:pPr marL="342900" indent="-342900">
              <a:spcBef>
                <a:spcPct val="35000"/>
              </a:spcBef>
              <a:buClr>
                <a:srgbClr val="993300"/>
              </a:buClr>
              <a:buSzPct val="90000"/>
              <a:buFont typeface="Monotype Sorts" pitchFamily="2" charset="2"/>
              <a:buNone/>
            </a:pPr>
            <a:r>
              <a:rPr kumimoji="1" lang="en-US" altLang="zh-TW" dirty="0">
                <a:latin typeface="Helvetica" pitchFamily="34" charset="0"/>
              </a:rPr>
              <a:t>                         //  writing is performed</a:t>
            </a:r>
          </a:p>
          <a:p>
            <a:pPr marL="342900" indent="-342900">
              <a:spcBef>
                <a:spcPct val="35000"/>
              </a:spcBef>
              <a:buClr>
                <a:srgbClr val="993300"/>
              </a:buClr>
              <a:buSzPct val="90000"/>
              <a:buFont typeface="Monotype Sorts" pitchFamily="2" charset="2"/>
              <a:buNone/>
            </a:pPr>
            <a:r>
              <a:rPr kumimoji="1" lang="en-US" altLang="zh-TW" dirty="0">
                <a:latin typeface="Helvetica" pitchFamily="34" charset="0"/>
              </a:rPr>
              <a:t>                        signal (</a:t>
            </a:r>
            <a:r>
              <a:rPr kumimoji="1" lang="en-US" altLang="zh-TW" dirty="0" err="1">
                <a:latin typeface="Helvetica" pitchFamily="34" charset="0"/>
              </a:rPr>
              <a:t>wrt</a:t>
            </a:r>
            <a:r>
              <a:rPr kumimoji="1" lang="en-US" altLang="zh-TW" dirty="0">
                <a:latin typeface="Helvetica" pitchFamily="34" charset="0"/>
              </a:rPr>
              <a:t>) ;</a:t>
            </a:r>
          </a:p>
          <a:p>
            <a:pPr marL="342900" indent="-342900">
              <a:spcBef>
                <a:spcPct val="35000"/>
              </a:spcBef>
              <a:buClr>
                <a:srgbClr val="993300"/>
              </a:buClr>
              <a:buSzPct val="90000"/>
              <a:buFont typeface="Monotype Sorts" pitchFamily="2" charset="2"/>
              <a:buNone/>
            </a:pPr>
            <a:r>
              <a:rPr kumimoji="1" lang="en-US" altLang="zh-TW" dirty="0">
                <a:latin typeface="Helvetica" pitchFamily="34" charset="0"/>
              </a:rPr>
              <a:t>             } while (TRUE);</a:t>
            </a:r>
          </a:p>
          <a:p>
            <a:pPr marL="342900" indent="-342900">
              <a:spcBef>
                <a:spcPct val="35000"/>
              </a:spcBef>
              <a:buClr>
                <a:srgbClr val="993300"/>
              </a:buClr>
              <a:buSzPct val="90000"/>
              <a:buFont typeface="Monotype Sorts" pitchFamily="2" charset="2"/>
              <a:buNone/>
            </a:pPr>
            <a:endParaRPr kumimoji="1" lang="en-US" altLang="zh-TW" dirty="0">
              <a:solidFill>
                <a:schemeClr val="bg1"/>
              </a:solidFill>
              <a:latin typeface="Helvetica" pitchFamily="34" charset="0"/>
            </a:endParaRPr>
          </a:p>
          <a:p>
            <a:pPr marL="342900" indent="-342900">
              <a:spcBef>
                <a:spcPct val="35000"/>
              </a:spcBef>
              <a:buClr>
                <a:srgbClr val="993300"/>
              </a:buClr>
              <a:buSzPct val="90000"/>
              <a:buFont typeface="Monotype Sorts" pitchFamily="2" charset="2"/>
              <a:buNone/>
            </a:pPr>
            <a:endParaRPr kumimoji="1" lang="en-US" altLang="zh-TW" dirty="0">
              <a:solidFill>
                <a:schemeClr val="bg1"/>
              </a:solidFill>
              <a:latin typeface="Helvetica" pitchFamily="34" charset="0"/>
            </a:endParaRPr>
          </a:p>
          <a:p>
            <a:pPr marL="342900" indent="-342900">
              <a:spcBef>
                <a:spcPct val="35000"/>
              </a:spcBef>
              <a:buClr>
                <a:srgbClr val="993300"/>
              </a:buClr>
              <a:buSzPct val="90000"/>
              <a:buFont typeface="Monotype Sorts" pitchFamily="2" charset="2"/>
              <a:buNone/>
            </a:pPr>
            <a:r>
              <a:rPr kumimoji="1" lang="en-US" altLang="zh-TW" dirty="0">
                <a:solidFill>
                  <a:schemeClr val="bg1"/>
                </a:solidFill>
                <a:latin typeface="Helvetica" pitchFamily="34" charset="0"/>
              </a:rPr>
              <a:t>       </a:t>
            </a:r>
          </a:p>
        </p:txBody>
      </p:sp>
      <p:sp>
        <p:nvSpPr>
          <p:cNvPr id="48145" name="Rectangle 3"/>
          <p:cNvSpPr txBox="1">
            <a:spLocks noChangeArrowheads="1"/>
          </p:cNvSpPr>
          <p:nvPr/>
        </p:nvSpPr>
        <p:spPr bwMode="auto">
          <a:xfrm>
            <a:off x="657225" y="1946275"/>
            <a:ext cx="7747000" cy="5065713"/>
          </a:xfrm>
          <a:prstGeom prst="rect">
            <a:avLst/>
          </a:prstGeom>
          <a:noFill/>
          <a:ln w="9525">
            <a:noFill/>
            <a:miter lim="800000"/>
            <a:headEnd/>
            <a:tailEnd/>
          </a:ln>
        </p:spPr>
        <p:txBody>
          <a:bodyPr/>
          <a:lstStyle/>
          <a:p>
            <a:pPr marL="342900" indent="-342900">
              <a:lnSpc>
                <a:spcPct val="80000"/>
              </a:lnSpc>
              <a:spcBef>
                <a:spcPct val="35000"/>
              </a:spcBef>
              <a:buClr>
                <a:srgbClr val="993300"/>
              </a:buClr>
              <a:buSzPct val="90000"/>
            </a:pPr>
            <a:endParaRPr kumimoji="1" lang="en-US" altLang="zh-TW" sz="1600" dirty="0">
              <a:latin typeface="Helvetica" pitchFamily="34" charset="0"/>
            </a:endParaRP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rgbClr val="0000FF"/>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rgbClr val="0000FF"/>
                </a:solidFill>
                <a:latin typeface="Helvetica" pitchFamily="34" charset="0"/>
              </a:rPr>
              <a:t>	do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rgbClr val="0000FF"/>
                </a:solidFill>
                <a:latin typeface="Helvetica" pitchFamily="34" charset="0"/>
              </a:rPr>
              <a:t>                       </a:t>
            </a:r>
            <a:r>
              <a:rPr kumimoji="1" lang="en-US" altLang="zh-TW" sz="1600" dirty="0">
                <a:solidFill>
                  <a:schemeClr val="bg1"/>
                </a:solidFill>
                <a:latin typeface="Helvetica" pitchFamily="34" charset="0"/>
              </a:rPr>
              <a:t>wait (</a:t>
            </a:r>
            <a:r>
              <a:rPr kumimoji="1" lang="en-US" altLang="zh-TW" sz="1600" dirty="0" err="1">
                <a:solidFill>
                  <a:schemeClr val="bg1"/>
                </a:solidFill>
                <a:latin typeface="Helvetica" pitchFamily="34" charset="0"/>
              </a:rPr>
              <a:t>mutex</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a:t>
            </a:r>
            <a:r>
              <a:rPr kumimoji="1" lang="en-US" altLang="zh-TW" sz="1600" dirty="0" err="1">
                <a:solidFill>
                  <a:schemeClr val="bg1"/>
                </a:solidFill>
                <a:latin typeface="Helvetica" pitchFamily="34" charset="0"/>
              </a:rPr>
              <a:t>readcount</a:t>
            </a:r>
            <a:r>
              <a:rPr kumimoji="1" lang="en-US" altLang="zh-TW" sz="1600" dirty="0">
                <a:solidFill>
                  <a:schemeClr val="bg1"/>
                </a:solidFill>
                <a:latin typeface="Helvetica" pitchFamily="34" charset="0"/>
              </a:rPr>
              <a:t> ++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if (</a:t>
            </a:r>
            <a:r>
              <a:rPr kumimoji="1" lang="en-US" altLang="zh-TW" sz="1600" dirty="0" err="1">
                <a:solidFill>
                  <a:schemeClr val="bg1"/>
                </a:solidFill>
                <a:latin typeface="Helvetica" pitchFamily="34" charset="0"/>
              </a:rPr>
              <a:t>readcount</a:t>
            </a:r>
            <a:r>
              <a:rPr kumimoji="1" lang="en-US" altLang="zh-TW" sz="1600" dirty="0">
                <a:solidFill>
                  <a:schemeClr val="bg1"/>
                </a:solidFill>
                <a:latin typeface="Helvetica" pitchFamily="34" charset="0"/>
              </a:rPr>
              <a:t> == 1)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wait (</a:t>
            </a:r>
            <a:r>
              <a:rPr kumimoji="1" lang="en-US" altLang="zh-TW" sz="1600" dirty="0" err="1">
                <a:solidFill>
                  <a:schemeClr val="bg1"/>
                </a:solidFill>
                <a:latin typeface="Helvetica" pitchFamily="34" charset="0"/>
              </a:rPr>
              <a:t>wrt</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signal (</a:t>
            </a:r>
            <a:r>
              <a:rPr kumimoji="1" lang="en-US" altLang="zh-TW" sz="1600" dirty="0" err="1">
                <a:solidFill>
                  <a:schemeClr val="bg1"/>
                </a:solidFill>
                <a:latin typeface="Helvetica" pitchFamily="34" charset="0"/>
              </a:rPr>
              <a:t>mutex</a:t>
            </a:r>
            <a:r>
              <a:rPr kumimoji="1" lang="en-US" altLang="zh-TW" sz="1600" dirty="0">
                <a:solidFill>
                  <a:schemeClr val="bg1"/>
                </a:solidFill>
                <a:latin typeface="Helvetica" pitchFamily="34" charset="0"/>
              </a:rPr>
              <a:t>)</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 reading is performed</a:t>
            </a:r>
          </a:p>
          <a:p>
            <a:pPr marL="342900" indent="-342900">
              <a:lnSpc>
                <a:spcPct val="80000"/>
              </a:lnSpc>
              <a:spcBef>
                <a:spcPct val="35000"/>
              </a:spcBef>
              <a:buClr>
                <a:srgbClr val="993300"/>
              </a:buClr>
              <a:buSzPct val="90000"/>
              <a:buFont typeface="Monotype Sorts" pitchFamily="2" charset="2"/>
              <a:buNone/>
            </a:pPr>
            <a:endParaRPr kumimoji="1" lang="en-US" altLang="zh-TW" sz="1600" dirty="0">
              <a:solidFill>
                <a:schemeClr val="bg1"/>
              </a:solidFill>
              <a:latin typeface="Helvetica" pitchFamily="34" charset="0"/>
            </a:endParaRP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wait (</a:t>
            </a:r>
            <a:r>
              <a:rPr kumimoji="1" lang="en-US" altLang="zh-TW" sz="1600" dirty="0" err="1">
                <a:solidFill>
                  <a:schemeClr val="bg1"/>
                </a:solidFill>
                <a:latin typeface="Helvetica" pitchFamily="34" charset="0"/>
              </a:rPr>
              <a:t>mutex</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a:t>
            </a:r>
            <a:r>
              <a:rPr kumimoji="1" lang="en-US" altLang="zh-TW" sz="1600" dirty="0" err="1">
                <a:solidFill>
                  <a:schemeClr val="bg1"/>
                </a:solidFill>
                <a:latin typeface="Helvetica" pitchFamily="34" charset="0"/>
              </a:rPr>
              <a:t>readcount</a:t>
            </a:r>
            <a:r>
              <a:rPr kumimoji="1" lang="en-US" altLang="zh-TW" sz="1600" dirty="0">
                <a:solidFill>
                  <a:schemeClr val="bg1"/>
                </a:solidFill>
                <a:latin typeface="Helvetica" pitchFamily="34" charset="0"/>
              </a:rPr>
              <a:t>  - -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if (</a:t>
            </a:r>
            <a:r>
              <a:rPr kumimoji="1" lang="en-US" altLang="zh-TW" sz="1600" dirty="0" err="1">
                <a:solidFill>
                  <a:schemeClr val="bg1"/>
                </a:solidFill>
                <a:latin typeface="Helvetica" pitchFamily="34" charset="0"/>
              </a:rPr>
              <a:t>readcount</a:t>
            </a:r>
            <a:r>
              <a:rPr kumimoji="1" lang="en-US" altLang="zh-TW" sz="1600" dirty="0">
                <a:solidFill>
                  <a:schemeClr val="bg1"/>
                </a:solidFill>
                <a:latin typeface="Helvetica" pitchFamily="34" charset="0"/>
              </a:rPr>
              <a:t>  == 0)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signal (</a:t>
            </a:r>
            <a:r>
              <a:rPr kumimoji="1" lang="en-US" altLang="zh-TW" sz="1600" dirty="0" err="1">
                <a:solidFill>
                  <a:schemeClr val="bg1"/>
                </a:solidFill>
                <a:latin typeface="Helvetica" pitchFamily="34" charset="0"/>
              </a:rPr>
              <a:t>wrt</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signal (</a:t>
            </a:r>
            <a:r>
              <a:rPr kumimoji="1" lang="en-US" altLang="zh-TW" sz="1600" dirty="0" err="1">
                <a:solidFill>
                  <a:schemeClr val="bg1"/>
                </a:solidFill>
                <a:latin typeface="Helvetica" pitchFamily="34" charset="0"/>
              </a:rPr>
              <a:t>mutex</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 while (TRUE);</a:t>
            </a:r>
          </a:p>
          <a:p>
            <a:pPr marL="342900" indent="-342900">
              <a:lnSpc>
                <a:spcPct val="80000"/>
              </a:lnSpc>
              <a:spcBef>
                <a:spcPct val="35000"/>
              </a:spcBef>
              <a:buClr>
                <a:srgbClr val="993300"/>
              </a:buClr>
              <a:buSzPct val="90000"/>
              <a:buFont typeface="Monotype Sorts" pitchFamily="2" charset="2"/>
              <a:buNone/>
            </a:pPr>
            <a:endParaRPr kumimoji="1" lang="en-US" altLang="zh-TW" sz="1600" dirty="0">
              <a:solidFill>
                <a:srgbClr val="0000FF"/>
              </a:solidFill>
              <a:latin typeface="Helvetica" pitchFamily="34" charset="0"/>
            </a:endParaRPr>
          </a:p>
          <a:p>
            <a:pPr marL="342900" indent="-342900">
              <a:lnSpc>
                <a:spcPct val="80000"/>
              </a:lnSpc>
              <a:spcBef>
                <a:spcPct val="35000"/>
              </a:spcBef>
              <a:buClr>
                <a:srgbClr val="993300"/>
              </a:buClr>
              <a:buSzPct val="90000"/>
              <a:buFont typeface="Monotype Sorts" pitchFamily="2" charset="2"/>
              <a:buNone/>
            </a:pPr>
            <a:endParaRPr kumimoji="1" lang="en-US" altLang="zh-TW" sz="1600" dirty="0">
              <a:solidFill>
                <a:srgbClr val="0000FF"/>
              </a:solidFill>
              <a:latin typeface="Helvetica" pitchFamily="34" charset="0"/>
            </a:endParaRP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rgbClr val="0000FF"/>
                </a:solidFill>
                <a:latin typeface="Helvetica" pitchFamily="34" charset="0"/>
              </a:rPr>
              <a:t>       </a:t>
            </a:r>
          </a:p>
        </p:txBody>
      </p:sp>
      <p:sp>
        <p:nvSpPr>
          <p:cNvPr id="48146" name="AutoShape 12"/>
          <p:cNvSpPr>
            <a:spLocks noChangeArrowheads="1"/>
          </p:cNvSpPr>
          <p:nvPr/>
        </p:nvSpPr>
        <p:spPr bwMode="auto">
          <a:xfrm>
            <a:off x="5945188" y="4141788"/>
            <a:ext cx="373062" cy="430212"/>
          </a:xfrm>
          <a:prstGeom prst="rightArrow">
            <a:avLst>
              <a:gd name="adj1" fmla="val 50000"/>
              <a:gd name="adj2" fmla="val 50005"/>
            </a:avLst>
          </a:prstGeom>
          <a:solidFill>
            <a:srgbClr val="F03067"/>
          </a:solidFill>
          <a:ln w="12700">
            <a:solidFill>
              <a:schemeClr val="tx1"/>
            </a:solidFill>
            <a:miter lim="800000"/>
            <a:headEnd/>
            <a:tailEnd/>
          </a:ln>
        </p:spPr>
        <p:txBody>
          <a:bodyPr wrap="none" anchor="ctr"/>
          <a:lstStyle/>
          <a:p>
            <a:endParaRPr lang="zh-TW" altLang="en-US"/>
          </a:p>
        </p:txBody>
      </p:sp>
      <p:sp>
        <p:nvSpPr>
          <p:cNvPr id="48150" name="Freeform 15"/>
          <p:cNvSpPr>
            <a:spLocks/>
          </p:cNvSpPr>
          <p:nvPr/>
        </p:nvSpPr>
        <p:spPr bwMode="auto">
          <a:xfrm>
            <a:off x="1558925" y="5224463"/>
            <a:ext cx="422275" cy="1049337"/>
          </a:xfrm>
          <a:custGeom>
            <a:avLst/>
            <a:gdLst>
              <a:gd name="T0" fmla="*/ 2147483647 w 273"/>
              <a:gd name="T1" fmla="*/ 2147483647 h 558"/>
              <a:gd name="T2" fmla="*/ 2147483647 w 273"/>
              <a:gd name="T3" fmla="*/ 2147483647 h 558"/>
              <a:gd name="T4" fmla="*/ 2147483647 w 273"/>
              <a:gd name="T5" fmla="*/ 2147483647 h 558"/>
              <a:gd name="T6" fmla="*/ 0 w 273"/>
              <a:gd name="T7" fmla="*/ 2147483647 h 558"/>
              <a:gd name="T8" fmla="*/ 2147483647 w 273"/>
              <a:gd name="T9" fmla="*/ 2147483647 h 558"/>
              <a:gd name="T10" fmla="*/ 2147483647 w 273"/>
              <a:gd name="T11" fmla="*/ 2147483647 h 558"/>
              <a:gd name="T12" fmla="*/ 2147483647 w 273"/>
              <a:gd name="T13" fmla="*/ 0 h 558"/>
              <a:gd name="T14" fmla="*/ 0 60000 65536"/>
              <a:gd name="T15" fmla="*/ 0 60000 65536"/>
              <a:gd name="T16" fmla="*/ 0 60000 65536"/>
              <a:gd name="T17" fmla="*/ 0 60000 65536"/>
              <a:gd name="T18" fmla="*/ 0 60000 65536"/>
              <a:gd name="T19" fmla="*/ 0 60000 65536"/>
              <a:gd name="T20" fmla="*/ 0 60000 65536"/>
              <a:gd name="T21" fmla="*/ 0 w 273"/>
              <a:gd name="T22" fmla="*/ 0 h 558"/>
              <a:gd name="T23" fmla="*/ 273 w 273"/>
              <a:gd name="T24" fmla="*/ 558 h 5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 h="558">
                <a:moveTo>
                  <a:pt x="264" y="552"/>
                </a:moveTo>
                <a:cubicBezTo>
                  <a:pt x="211" y="534"/>
                  <a:pt x="273" y="558"/>
                  <a:pt x="208" y="520"/>
                </a:cubicBezTo>
                <a:cubicBezTo>
                  <a:pt x="150" y="486"/>
                  <a:pt x="96" y="453"/>
                  <a:pt x="40" y="416"/>
                </a:cubicBezTo>
                <a:cubicBezTo>
                  <a:pt x="18" y="384"/>
                  <a:pt x="9" y="349"/>
                  <a:pt x="0" y="312"/>
                </a:cubicBezTo>
                <a:cubicBezTo>
                  <a:pt x="3" y="280"/>
                  <a:pt x="4" y="248"/>
                  <a:pt x="8" y="216"/>
                </a:cubicBezTo>
                <a:cubicBezTo>
                  <a:pt x="10" y="198"/>
                  <a:pt x="25" y="175"/>
                  <a:pt x="32" y="160"/>
                </a:cubicBezTo>
                <a:cubicBezTo>
                  <a:pt x="68" y="75"/>
                  <a:pt x="160" y="0"/>
                  <a:pt x="256" y="0"/>
                </a:cubicBezTo>
              </a:path>
            </a:pathLst>
          </a:custGeom>
          <a:noFill/>
          <a:ln w="28575" cap="flat" cmpd="sng">
            <a:solidFill>
              <a:schemeClr val="tx1"/>
            </a:solidFill>
            <a:prstDash val="solid"/>
            <a:round/>
            <a:headEnd type="none" w="sm" len="sm"/>
            <a:tailEnd type="triangle" w="med" len="med"/>
          </a:ln>
        </p:spPr>
        <p:txBody>
          <a:bodyPr wrap="none" anchor="ctr"/>
          <a:lstStyle/>
          <a:p>
            <a:endParaRPr lang="zh-TW" altLang="en-US"/>
          </a:p>
        </p:txBody>
      </p:sp>
      <p:sp>
        <p:nvSpPr>
          <p:cNvPr id="23" name="AutoShape 11"/>
          <p:cNvSpPr>
            <a:spLocks noChangeArrowheads="1"/>
          </p:cNvSpPr>
          <p:nvPr/>
        </p:nvSpPr>
        <p:spPr bwMode="auto">
          <a:xfrm>
            <a:off x="2719140" y="3621974"/>
            <a:ext cx="332818" cy="312470"/>
          </a:xfrm>
          <a:prstGeom prst="rightArrow">
            <a:avLst>
              <a:gd name="adj1" fmla="val 50000"/>
              <a:gd name="adj2" fmla="val 50005"/>
            </a:avLst>
          </a:prstGeom>
          <a:solidFill>
            <a:srgbClr val="FFCC00"/>
          </a:solidFill>
          <a:ln w="12700">
            <a:solidFill>
              <a:srgbClr val="000000"/>
            </a:solidFill>
            <a:miter lim="800000"/>
            <a:headEnd/>
            <a:tailEnd/>
          </a:ln>
        </p:spPr>
        <p:txBody>
          <a:bodyPr wrap="none" anchor="ctr"/>
          <a:lstStyle/>
          <a:p>
            <a:endParaRPr lang="zh-TW"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350334" y="1858963"/>
            <a:ext cx="3684803" cy="4141787"/>
          </a:xfrm>
          <a:prstGeom prst="rect">
            <a:avLst/>
          </a:prstGeom>
          <a:solidFill>
            <a:srgbClr val="00B0F0"/>
          </a:soli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ea typeface="ＭＳ Ｐゴシック" charset="-128"/>
            </a:endParaRPr>
          </a:p>
        </p:txBody>
      </p:sp>
      <p:sp>
        <p:nvSpPr>
          <p:cNvPr id="48131" name="AutoShape 3"/>
          <p:cNvSpPr>
            <a:spLocks noChangeArrowheads="1"/>
          </p:cNvSpPr>
          <p:nvPr/>
        </p:nvSpPr>
        <p:spPr bwMode="auto">
          <a:xfrm>
            <a:off x="1662113" y="1547003"/>
            <a:ext cx="373062" cy="430212"/>
          </a:xfrm>
          <a:prstGeom prst="rightArrow">
            <a:avLst>
              <a:gd name="adj1" fmla="val 50000"/>
              <a:gd name="adj2" fmla="val 50005"/>
            </a:avLst>
          </a:prstGeom>
          <a:solidFill>
            <a:srgbClr val="FFCC00"/>
          </a:solidFill>
          <a:ln w="12700">
            <a:solidFill>
              <a:srgbClr val="000000"/>
            </a:solidFill>
            <a:miter lim="800000"/>
            <a:headEnd/>
            <a:tailEnd/>
          </a:ln>
        </p:spPr>
        <p:txBody>
          <a:bodyPr wrap="none" anchor="ctr"/>
          <a:lstStyle/>
          <a:p>
            <a:endParaRPr lang="zh-TW" altLang="en-US"/>
          </a:p>
        </p:txBody>
      </p:sp>
      <p:sp>
        <p:nvSpPr>
          <p:cNvPr id="48132" name="AutoShape 4"/>
          <p:cNvSpPr>
            <a:spLocks noChangeArrowheads="1"/>
          </p:cNvSpPr>
          <p:nvPr/>
        </p:nvSpPr>
        <p:spPr bwMode="auto">
          <a:xfrm>
            <a:off x="1609725" y="1655763"/>
            <a:ext cx="373063" cy="430212"/>
          </a:xfrm>
          <a:prstGeom prst="rightArrow">
            <a:avLst>
              <a:gd name="adj1" fmla="val 50000"/>
              <a:gd name="adj2" fmla="val 50005"/>
            </a:avLst>
          </a:prstGeom>
          <a:solidFill>
            <a:srgbClr val="FFCC00"/>
          </a:solidFill>
          <a:ln w="12700">
            <a:solidFill>
              <a:srgbClr val="000000"/>
            </a:solidFill>
            <a:miter lim="800000"/>
            <a:headEnd/>
            <a:tailEnd/>
          </a:ln>
        </p:spPr>
        <p:txBody>
          <a:bodyPr wrap="none" anchor="ctr"/>
          <a:lstStyle/>
          <a:p>
            <a:endParaRPr lang="zh-TW" altLang="en-US"/>
          </a:p>
        </p:txBody>
      </p:sp>
      <p:sp>
        <p:nvSpPr>
          <p:cNvPr id="32773" name="Rectangle 5"/>
          <p:cNvSpPr>
            <a:spLocks noChangeArrowheads="1"/>
          </p:cNvSpPr>
          <p:nvPr/>
        </p:nvSpPr>
        <p:spPr bwMode="auto">
          <a:xfrm>
            <a:off x="5580063" y="2490788"/>
            <a:ext cx="3284537" cy="2246312"/>
          </a:xfrm>
          <a:prstGeom prst="rect">
            <a:avLst/>
          </a:prstGeom>
          <a:solidFill>
            <a:srgbClr val="92D050"/>
          </a:soli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dirty="0">
              <a:ea typeface="ＭＳ Ｐゴシック" charset="-128"/>
            </a:endParaRPr>
          </a:p>
        </p:txBody>
      </p:sp>
      <p:sp>
        <p:nvSpPr>
          <p:cNvPr id="48134" name="Rectangle 6"/>
          <p:cNvSpPr>
            <a:spLocks noGrp="1" noChangeArrowheads="1"/>
          </p:cNvSpPr>
          <p:nvPr>
            <p:ph type="title"/>
          </p:nvPr>
        </p:nvSpPr>
        <p:spPr>
          <a:xfrm>
            <a:off x="1311275" y="-339725"/>
            <a:ext cx="7162800" cy="1143000"/>
          </a:xfrm>
          <a:noFill/>
        </p:spPr>
        <p:txBody>
          <a:bodyPr lIns="90488" tIns="44450" rIns="90488" bIns="44450"/>
          <a:lstStyle/>
          <a:p>
            <a:r>
              <a:rPr lang="en-US" altLang="zh-TW" sz="3600">
                <a:ea typeface="ＭＳ Ｐゴシック" pitchFamily="34" charset="-128"/>
              </a:rPr>
              <a:t>A solution for the first problem</a:t>
            </a:r>
          </a:p>
        </p:txBody>
      </p:sp>
      <p:sp>
        <p:nvSpPr>
          <p:cNvPr id="48137" name="AutoShape 11"/>
          <p:cNvSpPr>
            <a:spLocks noChangeArrowheads="1"/>
          </p:cNvSpPr>
          <p:nvPr/>
        </p:nvSpPr>
        <p:spPr bwMode="auto">
          <a:xfrm>
            <a:off x="1557338" y="1817688"/>
            <a:ext cx="373062" cy="430212"/>
          </a:xfrm>
          <a:prstGeom prst="rightArrow">
            <a:avLst>
              <a:gd name="adj1" fmla="val 50000"/>
              <a:gd name="adj2" fmla="val 50005"/>
            </a:avLst>
          </a:prstGeom>
          <a:solidFill>
            <a:srgbClr val="FFCC00"/>
          </a:solidFill>
          <a:ln w="12700">
            <a:solidFill>
              <a:srgbClr val="000000"/>
            </a:solidFill>
            <a:miter lim="800000"/>
            <a:headEnd/>
            <a:tailEnd/>
          </a:ln>
        </p:spPr>
        <p:txBody>
          <a:bodyPr wrap="none" anchor="ctr"/>
          <a:lstStyle/>
          <a:p>
            <a:endParaRPr lang="zh-TW" altLang="en-US"/>
          </a:p>
        </p:txBody>
      </p:sp>
      <p:sp>
        <p:nvSpPr>
          <p:cNvPr id="48138" name="Freeform 15"/>
          <p:cNvSpPr>
            <a:spLocks/>
          </p:cNvSpPr>
          <p:nvPr/>
        </p:nvSpPr>
        <p:spPr bwMode="auto">
          <a:xfrm>
            <a:off x="1562100" y="2076450"/>
            <a:ext cx="422275" cy="1049338"/>
          </a:xfrm>
          <a:custGeom>
            <a:avLst/>
            <a:gdLst>
              <a:gd name="T0" fmla="*/ 2147483647 w 273"/>
              <a:gd name="T1" fmla="*/ 2147483647 h 558"/>
              <a:gd name="T2" fmla="*/ 2147483647 w 273"/>
              <a:gd name="T3" fmla="*/ 2147483647 h 558"/>
              <a:gd name="T4" fmla="*/ 2147483647 w 273"/>
              <a:gd name="T5" fmla="*/ 2147483647 h 558"/>
              <a:gd name="T6" fmla="*/ 0 w 273"/>
              <a:gd name="T7" fmla="*/ 2147483647 h 558"/>
              <a:gd name="T8" fmla="*/ 2147483647 w 273"/>
              <a:gd name="T9" fmla="*/ 2147483647 h 558"/>
              <a:gd name="T10" fmla="*/ 2147483647 w 273"/>
              <a:gd name="T11" fmla="*/ 2147483647 h 558"/>
              <a:gd name="T12" fmla="*/ 2147483647 w 273"/>
              <a:gd name="T13" fmla="*/ 0 h 558"/>
              <a:gd name="T14" fmla="*/ 0 60000 65536"/>
              <a:gd name="T15" fmla="*/ 0 60000 65536"/>
              <a:gd name="T16" fmla="*/ 0 60000 65536"/>
              <a:gd name="T17" fmla="*/ 0 60000 65536"/>
              <a:gd name="T18" fmla="*/ 0 60000 65536"/>
              <a:gd name="T19" fmla="*/ 0 60000 65536"/>
              <a:gd name="T20" fmla="*/ 0 60000 65536"/>
              <a:gd name="T21" fmla="*/ 0 w 273"/>
              <a:gd name="T22" fmla="*/ 0 h 558"/>
              <a:gd name="T23" fmla="*/ 273 w 273"/>
              <a:gd name="T24" fmla="*/ 558 h 5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 h="558">
                <a:moveTo>
                  <a:pt x="264" y="552"/>
                </a:moveTo>
                <a:cubicBezTo>
                  <a:pt x="211" y="534"/>
                  <a:pt x="273" y="558"/>
                  <a:pt x="208" y="520"/>
                </a:cubicBezTo>
                <a:cubicBezTo>
                  <a:pt x="150" y="486"/>
                  <a:pt x="96" y="453"/>
                  <a:pt x="40" y="416"/>
                </a:cubicBezTo>
                <a:cubicBezTo>
                  <a:pt x="18" y="384"/>
                  <a:pt x="9" y="349"/>
                  <a:pt x="0" y="312"/>
                </a:cubicBezTo>
                <a:cubicBezTo>
                  <a:pt x="3" y="280"/>
                  <a:pt x="4" y="248"/>
                  <a:pt x="8" y="216"/>
                </a:cubicBezTo>
                <a:cubicBezTo>
                  <a:pt x="10" y="198"/>
                  <a:pt x="25" y="175"/>
                  <a:pt x="32" y="160"/>
                </a:cubicBezTo>
                <a:cubicBezTo>
                  <a:pt x="68" y="75"/>
                  <a:pt x="160" y="0"/>
                  <a:pt x="256" y="0"/>
                </a:cubicBezTo>
              </a:path>
            </a:pathLst>
          </a:custGeom>
          <a:noFill/>
          <a:ln w="28575" cap="flat" cmpd="sng">
            <a:solidFill>
              <a:schemeClr val="tx1"/>
            </a:solidFill>
            <a:prstDash val="solid"/>
            <a:round/>
            <a:headEnd type="none" w="sm" len="sm"/>
            <a:tailEnd type="triangle" w="med" len="med"/>
          </a:ln>
        </p:spPr>
        <p:txBody>
          <a:bodyPr wrap="none" anchor="ctr"/>
          <a:lstStyle/>
          <a:p>
            <a:endParaRPr lang="zh-TW" altLang="en-US"/>
          </a:p>
        </p:txBody>
      </p:sp>
      <p:sp>
        <p:nvSpPr>
          <p:cNvPr id="48139" name="AutoShape 17"/>
          <p:cNvSpPr>
            <a:spLocks noChangeArrowheads="1"/>
          </p:cNvSpPr>
          <p:nvPr/>
        </p:nvSpPr>
        <p:spPr bwMode="auto">
          <a:xfrm>
            <a:off x="6032500" y="2468563"/>
            <a:ext cx="373063" cy="430212"/>
          </a:xfrm>
          <a:prstGeom prst="rightArrow">
            <a:avLst>
              <a:gd name="adj1" fmla="val 50000"/>
              <a:gd name="adj2" fmla="val 50005"/>
            </a:avLst>
          </a:prstGeom>
          <a:solidFill>
            <a:srgbClr val="00B0F0"/>
          </a:solidFill>
          <a:ln w="12700">
            <a:solidFill>
              <a:srgbClr val="000000"/>
            </a:solidFill>
            <a:miter lim="800000"/>
            <a:headEnd/>
            <a:tailEnd/>
          </a:ln>
        </p:spPr>
        <p:txBody>
          <a:bodyPr wrap="none" anchor="ctr"/>
          <a:lstStyle/>
          <a:p>
            <a:endParaRPr lang="zh-TW" altLang="en-US"/>
          </a:p>
        </p:txBody>
      </p:sp>
      <p:sp>
        <p:nvSpPr>
          <p:cNvPr id="48140" name="AutoShape 18"/>
          <p:cNvSpPr>
            <a:spLocks noChangeArrowheads="1"/>
          </p:cNvSpPr>
          <p:nvPr/>
        </p:nvSpPr>
        <p:spPr bwMode="auto">
          <a:xfrm>
            <a:off x="5980113" y="2630488"/>
            <a:ext cx="373062" cy="430212"/>
          </a:xfrm>
          <a:prstGeom prst="rightArrow">
            <a:avLst>
              <a:gd name="adj1" fmla="val 50000"/>
              <a:gd name="adj2" fmla="val 50005"/>
            </a:avLst>
          </a:prstGeom>
          <a:solidFill>
            <a:srgbClr val="00B0F0"/>
          </a:solidFill>
          <a:ln w="12700">
            <a:solidFill>
              <a:srgbClr val="000000"/>
            </a:solidFill>
            <a:miter lim="800000"/>
            <a:headEnd/>
            <a:tailEnd/>
          </a:ln>
        </p:spPr>
        <p:txBody>
          <a:bodyPr wrap="none" anchor="ctr"/>
          <a:lstStyle/>
          <a:p>
            <a:endParaRPr lang="zh-TW" altLang="en-US"/>
          </a:p>
        </p:txBody>
      </p:sp>
      <p:sp>
        <p:nvSpPr>
          <p:cNvPr id="48141" name="AutoShape 19"/>
          <p:cNvSpPr>
            <a:spLocks noChangeArrowheads="1"/>
          </p:cNvSpPr>
          <p:nvPr/>
        </p:nvSpPr>
        <p:spPr bwMode="auto">
          <a:xfrm>
            <a:off x="5927725" y="2792413"/>
            <a:ext cx="373063" cy="430212"/>
          </a:xfrm>
          <a:prstGeom prst="rightArrow">
            <a:avLst>
              <a:gd name="adj1" fmla="val 50000"/>
              <a:gd name="adj2" fmla="val 50005"/>
            </a:avLst>
          </a:prstGeom>
          <a:solidFill>
            <a:srgbClr val="00B0F0"/>
          </a:solidFill>
          <a:ln w="12700">
            <a:solidFill>
              <a:srgbClr val="000000"/>
            </a:solidFill>
            <a:miter lim="800000"/>
            <a:headEnd/>
            <a:tailEnd/>
          </a:ln>
        </p:spPr>
        <p:txBody>
          <a:bodyPr wrap="none" anchor="ctr"/>
          <a:lstStyle/>
          <a:p>
            <a:endParaRPr lang="zh-TW" altLang="en-US"/>
          </a:p>
        </p:txBody>
      </p:sp>
      <p:sp>
        <p:nvSpPr>
          <p:cNvPr id="48142" name="Text Box 20"/>
          <p:cNvSpPr txBox="1">
            <a:spLocks noChangeArrowheads="1"/>
          </p:cNvSpPr>
          <p:nvPr/>
        </p:nvSpPr>
        <p:spPr bwMode="auto">
          <a:xfrm>
            <a:off x="226125" y="2703525"/>
            <a:ext cx="1327608" cy="369332"/>
          </a:xfrm>
          <a:prstGeom prst="rect">
            <a:avLst/>
          </a:prstGeom>
          <a:noFill/>
          <a:ln w="12700">
            <a:noFill/>
            <a:miter lim="800000"/>
            <a:headEnd type="none" w="sm" len="sm"/>
            <a:tailEnd type="none" w="sm" len="sm"/>
          </a:ln>
        </p:spPr>
        <p:txBody>
          <a:bodyPr wrap="none">
            <a:spAutoFit/>
          </a:bodyPr>
          <a:lstStyle/>
          <a:p>
            <a:r>
              <a:rPr lang="en-US" altLang="zh-TW" b="1" dirty="0">
                <a:latin typeface="Candara" pitchFamily="34" charset="0"/>
              </a:rPr>
              <a:t>First reader</a:t>
            </a:r>
          </a:p>
        </p:txBody>
      </p:sp>
      <p:sp>
        <p:nvSpPr>
          <p:cNvPr id="48143" name="Text Box 21"/>
          <p:cNvSpPr txBox="1">
            <a:spLocks noChangeArrowheads="1"/>
          </p:cNvSpPr>
          <p:nvPr/>
        </p:nvSpPr>
        <p:spPr bwMode="auto">
          <a:xfrm>
            <a:off x="189025" y="4939050"/>
            <a:ext cx="1320800" cy="366713"/>
          </a:xfrm>
          <a:prstGeom prst="rect">
            <a:avLst/>
          </a:prstGeom>
          <a:noFill/>
          <a:ln w="12700">
            <a:noFill/>
            <a:miter lim="800000"/>
            <a:headEnd type="none" w="sm" len="sm"/>
            <a:tailEnd type="none" w="sm" len="sm"/>
          </a:ln>
        </p:spPr>
        <p:txBody>
          <a:bodyPr wrap="none">
            <a:spAutoFit/>
          </a:bodyPr>
          <a:lstStyle/>
          <a:p>
            <a:r>
              <a:rPr lang="en-US" altLang="zh-TW" b="1" dirty="0">
                <a:latin typeface="Candara" pitchFamily="34" charset="0"/>
              </a:rPr>
              <a:t>Last reader</a:t>
            </a:r>
          </a:p>
        </p:txBody>
      </p:sp>
      <p:sp>
        <p:nvSpPr>
          <p:cNvPr id="48144" name="Rectangle 3"/>
          <p:cNvSpPr txBox="1">
            <a:spLocks noChangeArrowheads="1"/>
          </p:cNvSpPr>
          <p:nvPr/>
        </p:nvSpPr>
        <p:spPr bwMode="auto">
          <a:xfrm>
            <a:off x="4748213" y="2227263"/>
            <a:ext cx="4938712" cy="487680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dirty="0">
                <a:solidFill>
                  <a:schemeClr val="bg1"/>
                </a:solidFill>
                <a:latin typeface="Helvetica" pitchFamily="34" charset="0"/>
              </a:rPr>
              <a:t>      </a:t>
            </a:r>
          </a:p>
          <a:p>
            <a:pPr marL="342900" indent="-342900">
              <a:spcBef>
                <a:spcPct val="35000"/>
              </a:spcBef>
              <a:buClr>
                <a:srgbClr val="993300"/>
              </a:buClr>
              <a:buSzPct val="90000"/>
              <a:buFont typeface="Monotype Sorts" pitchFamily="2" charset="2"/>
              <a:buNone/>
            </a:pPr>
            <a:r>
              <a:rPr kumimoji="1" lang="en-US" altLang="zh-TW" dirty="0">
                <a:solidFill>
                  <a:schemeClr val="bg1"/>
                </a:solidFill>
                <a:latin typeface="Helvetica" pitchFamily="34" charset="0"/>
              </a:rPr>
              <a:t>              </a:t>
            </a:r>
            <a:r>
              <a:rPr kumimoji="1" lang="en-US" altLang="zh-TW" dirty="0">
                <a:latin typeface="Helvetica" pitchFamily="34" charset="0"/>
              </a:rPr>
              <a:t>do {</a:t>
            </a:r>
          </a:p>
          <a:p>
            <a:pPr marL="342900" indent="-342900">
              <a:spcBef>
                <a:spcPct val="35000"/>
              </a:spcBef>
              <a:buClr>
                <a:srgbClr val="993300"/>
              </a:buClr>
              <a:buSzPct val="90000"/>
              <a:buFont typeface="Monotype Sorts" pitchFamily="2" charset="2"/>
              <a:buNone/>
            </a:pPr>
            <a:r>
              <a:rPr kumimoji="1" lang="en-US" altLang="zh-TW" dirty="0">
                <a:latin typeface="Helvetica" pitchFamily="34" charset="0"/>
              </a:rPr>
              <a:t>                        wait (</a:t>
            </a:r>
            <a:r>
              <a:rPr kumimoji="1" lang="en-US" altLang="zh-TW" dirty="0" err="1">
                <a:latin typeface="Helvetica" pitchFamily="34" charset="0"/>
              </a:rPr>
              <a:t>wrt</a:t>
            </a:r>
            <a:r>
              <a:rPr kumimoji="1" lang="en-US" altLang="zh-TW" dirty="0">
                <a:latin typeface="Helvetica" pitchFamily="34" charset="0"/>
              </a:rPr>
              <a:t>) ;                </a:t>
            </a:r>
          </a:p>
          <a:p>
            <a:pPr marL="342900" indent="-342900">
              <a:spcBef>
                <a:spcPct val="35000"/>
              </a:spcBef>
              <a:buClr>
                <a:srgbClr val="993300"/>
              </a:buClr>
              <a:buSzPct val="90000"/>
              <a:buFont typeface="Monotype Sorts" pitchFamily="2" charset="2"/>
              <a:buNone/>
            </a:pPr>
            <a:r>
              <a:rPr kumimoji="1" lang="en-US" altLang="zh-TW" dirty="0">
                <a:latin typeface="Helvetica" pitchFamily="34" charset="0"/>
              </a:rPr>
              <a:t>                         //  </a:t>
            </a:r>
            <a:r>
              <a:rPr kumimoji="1" lang="en-US" altLang="zh-TW" dirty="0">
                <a:solidFill>
                  <a:srgbClr val="FF0000"/>
                </a:solidFill>
                <a:latin typeface="Helvetica" pitchFamily="34" charset="0"/>
              </a:rPr>
              <a:t>writing is performed</a:t>
            </a:r>
          </a:p>
          <a:p>
            <a:pPr marL="342900" indent="-342900">
              <a:spcBef>
                <a:spcPct val="35000"/>
              </a:spcBef>
              <a:buClr>
                <a:srgbClr val="993300"/>
              </a:buClr>
              <a:buSzPct val="90000"/>
              <a:buFont typeface="Monotype Sorts" pitchFamily="2" charset="2"/>
              <a:buNone/>
            </a:pPr>
            <a:r>
              <a:rPr kumimoji="1" lang="en-US" altLang="zh-TW" dirty="0">
                <a:latin typeface="Helvetica" pitchFamily="34" charset="0"/>
              </a:rPr>
              <a:t>                        signal (</a:t>
            </a:r>
            <a:r>
              <a:rPr kumimoji="1" lang="en-US" altLang="zh-TW" dirty="0" err="1">
                <a:latin typeface="Helvetica" pitchFamily="34" charset="0"/>
              </a:rPr>
              <a:t>wrt</a:t>
            </a:r>
            <a:r>
              <a:rPr kumimoji="1" lang="en-US" altLang="zh-TW" dirty="0">
                <a:latin typeface="Helvetica" pitchFamily="34" charset="0"/>
              </a:rPr>
              <a:t>) ;</a:t>
            </a:r>
          </a:p>
          <a:p>
            <a:pPr marL="342900" indent="-342900">
              <a:spcBef>
                <a:spcPct val="35000"/>
              </a:spcBef>
              <a:buClr>
                <a:srgbClr val="993300"/>
              </a:buClr>
              <a:buSzPct val="90000"/>
              <a:buFont typeface="Monotype Sorts" pitchFamily="2" charset="2"/>
              <a:buNone/>
            </a:pPr>
            <a:r>
              <a:rPr kumimoji="1" lang="en-US" altLang="zh-TW" dirty="0">
                <a:latin typeface="Helvetica" pitchFamily="34" charset="0"/>
              </a:rPr>
              <a:t>             } while (TRUE);</a:t>
            </a:r>
          </a:p>
          <a:p>
            <a:pPr marL="342900" indent="-342900">
              <a:spcBef>
                <a:spcPct val="35000"/>
              </a:spcBef>
              <a:buClr>
                <a:srgbClr val="993300"/>
              </a:buClr>
              <a:buSzPct val="90000"/>
              <a:buFont typeface="Monotype Sorts" pitchFamily="2" charset="2"/>
              <a:buNone/>
            </a:pPr>
            <a:endParaRPr kumimoji="1" lang="en-US" altLang="zh-TW" dirty="0">
              <a:solidFill>
                <a:schemeClr val="bg1"/>
              </a:solidFill>
              <a:latin typeface="Helvetica" pitchFamily="34" charset="0"/>
            </a:endParaRPr>
          </a:p>
          <a:p>
            <a:pPr marL="342900" indent="-342900">
              <a:spcBef>
                <a:spcPct val="35000"/>
              </a:spcBef>
              <a:buClr>
                <a:srgbClr val="993300"/>
              </a:buClr>
              <a:buSzPct val="90000"/>
              <a:buFont typeface="Monotype Sorts" pitchFamily="2" charset="2"/>
              <a:buNone/>
            </a:pPr>
            <a:endParaRPr kumimoji="1" lang="en-US" altLang="zh-TW" dirty="0">
              <a:solidFill>
                <a:schemeClr val="bg1"/>
              </a:solidFill>
              <a:latin typeface="Helvetica" pitchFamily="34" charset="0"/>
            </a:endParaRPr>
          </a:p>
          <a:p>
            <a:pPr marL="342900" indent="-342900">
              <a:spcBef>
                <a:spcPct val="35000"/>
              </a:spcBef>
              <a:buClr>
                <a:srgbClr val="993300"/>
              </a:buClr>
              <a:buSzPct val="90000"/>
              <a:buFont typeface="Monotype Sorts" pitchFamily="2" charset="2"/>
              <a:buNone/>
            </a:pPr>
            <a:r>
              <a:rPr kumimoji="1" lang="en-US" altLang="zh-TW" dirty="0">
                <a:solidFill>
                  <a:schemeClr val="bg1"/>
                </a:solidFill>
                <a:latin typeface="Helvetica" pitchFamily="34" charset="0"/>
              </a:rPr>
              <a:t>       </a:t>
            </a:r>
          </a:p>
        </p:txBody>
      </p:sp>
      <p:sp>
        <p:nvSpPr>
          <p:cNvPr id="48145" name="Rectangle 3"/>
          <p:cNvSpPr txBox="1">
            <a:spLocks noChangeArrowheads="1"/>
          </p:cNvSpPr>
          <p:nvPr/>
        </p:nvSpPr>
        <p:spPr bwMode="auto">
          <a:xfrm>
            <a:off x="657225" y="1089025"/>
            <a:ext cx="7747000" cy="5065713"/>
          </a:xfrm>
          <a:prstGeom prst="rect">
            <a:avLst/>
          </a:prstGeom>
          <a:noFill/>
          <a:ln w="9525">
            <a:noFill/>
            <a:miter lim="800000"/>
            <a:headEnd/>
            <a:tailEnd/>
          </a:ln>
        </p:spPr>
        <p:txBody>
          <a:bodyPr/>
          <a:lstStyle/>
          <a:p>
            <a:pPr marL="342900" indent="-342900">
              <a:lnSpc>
                <a:spcPct val="80000"/>
              </a:lnSpc>
              <a:spcBef>
                <a:spcPct val="35000"/>
              </a:spcBef>
              <a:buClr>
                <a:srgbClr val="993300"/>
              </a:buClr>
              <a:buSzPct val="90000"/>
            </a:pPr>
            <a:endParaRPr kumimoji="1" lang="en-US" altLang="zh-TW" sz="1600" dirty="0">
              <a:latin typeface="Helvetica" pitchFamily="34" charset="0"/>
            </a:endParaRP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rgbClr val="0000FF"/>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rgbClr val="0000FF"/>
                </a:solidFill>
                <a:latin typeface="Helvetica" pitchFamily="34" charset="0"/>
              </a:rPr>
              <a:t>	do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rgbClr val="0000FF"/>
                </a:solidFill>
                <a:latin typeface="Helvetica" pitchFamily="34" charset="0"/>
              </a:rPr>
              <a:t>                       </a:t>
            </a:r>
            <a:r>
              <a:rPr kumimoji="1" lang="en-US" altLang="zh-TW" sz="1600" dirty="0">
                <a:solidFill>
                  <a:schemeClr val="bg1"/>
                </a:solidFill>
                <a:latin typeface="Helvetica" pitchFamily="34" charset="0"/>
              </a:rPr>
              <a:t>wait (</a:t>
            </a:r>
            <a:r>
              <a:rPr kumimoji="1" lang="en-US" altLang="zh-TW" sz="1600" dirty="0" err="1">
                <a:solidFill>
                  <a:schemeClr val="bg1"/>
                </a:solidFill>
                <a:latin typeface="Helvetica" pitchFamily="34" charset="0"/>
              </a:rPr>
              <a:t>mutex</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a:t>
            </a:r>
            <a:r>
              <a:rPr kumimoji="1" lang="en-US" altLang="zh-TW" sz="1600" dirty="0" err="1">
                <a:solidFill>
                  <a:schemeClr val="bg1"/>
                </a:solidFill>
                <a:latin typeface="Helvetica" pitchFamily="34" charset="0"/>
              </a:rPr>
              <a:t>readcount</a:t>
            </a:r>
            <a:r>
              <a:rPr kumimoji="1" lang="en-US" altLang="zh-TW" sz="1600" dirty="0">
                <a:solidFill>
                  <a:schemeClr val="bg1"/>
                </a:solidFill>
                <a:latin typeface="Helvetica" pitchFamily="34" charset="0"/>
              </a:rPr>
              <a:t> ++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if (</a:t>
            </a:r>
            <a:r>
              <a:rPr kumimoji="1" lang="en-US" altLang="zh-TW" sz="1600" dirty="0" err="1">
                <a:solidFill>
                  <a:schemeClr val="bg1"/>
                </a:solidFill>
                <a:latin typeface="Helvetica" pitchFamily="34" charset="0"/>
              </a:rPr>
              <a:t>readcount</a:t>
            </a:r>
            <a:r>
              <a:rPr kumimoji="1" lang="en-US" altLang="zh-TW" sz="1600" dirty="0">
                <a:solidFill>
                  <a:schemeClr val="bg1"/>
                </a:solidFill>
                <a:latin typeface="Helvetica" pitchFamily="34" charset="0"/>
              </a:rPr>
              <a:t> == 1)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wait (</a:t>
            </a:r>
            <a:r>
              <a:rPr kumimoji="1" lang="en-US" altLang="zh-TW" sz="1600" dirty="0" err="1">
                <a:solidFill>
                  <a:schemeClr val="bg1"/>
                </a:solidFill>
                <a:latin typeface="Helvetica" pitchFamily="34" charset="0"/>
              </a:rPr>
              <a:t>wrt</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signal (</a:t>
            </a:r>
            <a:r>
              <a:rPr kumimoji="1" lang="en-US" altLang="zh-TW" sz="1600" dirty="0" err="1">
                <a:solidFill>
                  <a:schemeClr val="bg1"/>
                </a:solidFill>
                <a:latin typeface="Helvetica" pitchFamily="34" charset="0"/>
              </a:rPr>
              <a:t>mutex</a:t>
            </a:r>
            <a:r>
              <a:rPr kumimoji="1" lang="en-US" altLang="zh-TW" sz="1600" dirty="0">
                <a:solidFill>
                  <a:schemeClr val="bg1"/>
                </a:solidFill>
                <a:latin typeface="Helvetica" pitchFamily="34" charset="0"/>
              </a:rPr>
              <a:t>)</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 </a:t>
            </a:r>
            <a:r>
              <a:rPr kumimoji="1" lang="en-US" altLang="zh-TW" sz="1600" dirty="0">
                <a:solidFill>
                  <a:srgbClr val="FF0000"/>
                </a:solidFill>
                <a:latin typeface="Helvetica" pitchFamily="34" charset="0"/>
              </a:rPr>
              <a:t>reading is performed</a:t>
            </a:r>
          </a:p>
          <a:p>
            <a:pPr marL="342900" indent="-342900">
              <a:lnSpc>
                <a:spcPct val="80000"/>
              </a:lnSpc>
              <a:spcBef>
                <a:spcPct val="35000"/>
              </a:spcBef>
              <a:buClr>
                <a:srgbClr val="993300"/>
              </a:buClr>
              <a:buSzPct val="90000"/>
              <a:buFont typeface="Monotype Sorts" pitchFamily="2" charset="2"/>
              <a:buNone/>
            </a:pPr>
            <a:endParaRPr kumimoji="1" lang="en-US" altLang="zh-TW" sz="1600" dirty="0">
              <a:solidFill>
                <a:schemeClr val="bg1"/>
              </a:solidFill>
              <a:latin typeface="Helvetica" pitchFamily="34" charset="0"/>
            </a:endParaRP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wait (</a:t>
            </a:r>
            <a:r>
              <a:rPr kumimoji="1" lang="en-US" altLang="zh-TW" sz="1600" dirty="0" err="1">
                <a:solidFill>
                  <a:schemeClr val="bg1"/>
                </a:solidFill>
                <a:latin typeface="Helvetica" pitchFamily="34" charset="0"/>
              </a:rPr>
              <a:t>mutex</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a:t>
            </a:r>
            <a:r>
              <a:rPr kumimoji="1" lang="en-US" altLang="zh-TW" sz="1600" dirty="0" err="1">
                <a:solidFill>
                  <a:schemeClr val="bg1"/>
                </a:solidFill>
                <a:latin typeface="Helvetica" pitchFamily="34" charset="0"/>
              </a:rPr>
              <a:t>readcount</a:t>
            </a:r>
            <a:r>
              <a:rPr kumimoji="1" lang="en-US" altLang="zh-TW" sz="1600" dirty="0">
                <a:solidFill>
                  <a:schemeClr val="bg1"/>
                </a:solidFill>
                <a:latin typeface="Helvetica" pitchFamily="34" charset="0"/>
              </a:rPr>
              <a:t>  - -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if (</a:t>
            </a:r>
            <a:r>
              <a:rPr kumimoji="1" lang="en-US" altLang="zh-TW" sz="1600" dirty="0" err="1">
                <a:solidFill>
                  <a:schemeClr val="bg1"/>
                </a:solidFill>
                <a:latin typeface="Helvetica" pitchFamily="34" charset="0"/>
              </a:rPr>
              <a:t>readcount</a:t>
            </a:r>
            <a:r>
              <a:rPr kumimoji="1" lang="en-US" altLang="zh-TW" sz="1600" dirty="0">
                <a:solidFill>
                  <a:schemeClr val="bg1"/>
                </a:solidFill>
                <a:latin typeface="Helvetica" pitchFamily="34" charset="0"/>
              </a:rPr>
              <a:t>  == 0)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signal (</a:t>
            </a:r>
            <a:r>
              <a:rPr kumimoji="1" lang="en-US" altLang="zh-TW" sz="1600" dirty="0" err="1">
                <a:solidFill>
                  <a:schemeClr val="bg1"/>
                </a:solidFill>
                <a:latin typeface="Helvetica" pitchFamily="34" charset="0"/>
              </a:rPr>
              <a:t>wrt</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signal (</a:t>
            </a:r>
            <a:r>
              <a:rPr kumimoji="1" lang="en-US" altLang="zh-TW" sz="1600" dirty="0" err="1">
                <a:solidFill>
                  <a:schemeClr val="bg1"/>
                </a:solidFill>
                <a:latin typeface="Helvetica" pitchFamily="34" charset="0"/>
              </a:rPr>
              <a:t>mutex</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 while (TRUE);</a:t>
            </a:r>
          </a:p>
          <a:p>
            <a:pPr marL="342900" indent="-342900">
              <a:lnSpc>
                <a:spcPct val="80000"/>
              </a:lnSpc>
              <a:spcBef>
                <a:spcPct val="35000"/>
              </a:spcBef>
              <a:buClr>
                <a:srgbClr val="993300"/>
              </a:buClr>
              <a:buSzPct val="90000"/>
              <a:buFont typeface="Monotype Sorts" pitchFamily="2" charset="2"/>
              <a:buNone/>
            </a:pPr>
            <a:endParaRPr kumimoji="1" lang="en-US" altLang="zh-TW" sz="1600" dirty="0">
              <a:solidFill>
                <a:srgbClr val="0000FF"/>
              </a:solidFill>
              <a:latin typeface="Helvetica" pitchFamily="34" charset="0"/>
            </a:endParaRPr>
          </a:p>
          <a:p>
            <a:pPr marL="342900" indent="-342900">
              <a:lnSpc>
                <a:spcPct val="80000"/>
              </a:lnSpc>
              <a:spcBef>
                <a:spcPct val="35000"/>
              </a:spcBef>
              <a:buClr>
                <a:srgbClr val="993300"/>
              </a:buClr>
              <a:buSzPct val="90000"/>
              <a:buFont typeface="Monotype Sorts" pitchFamily="2" charset="2"/>
              <a:buNone/>
            </a:pPr>
            <a:endParaRPr kumimoji="1" lang="en-US" altLang="zh-TW" sz="1600" dirty="0">
              <a:solidFill>
                <a:srgbClr val="0000FF"/>
              </a:solidFill>
              <a:latin typeface="Helvetica" pitchFamily="34" charset="0"/>
            </a:endParaRP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rgbClr val="0000FF"/>
                </a:solidFill>
                <a:latin typeface="Helvetica" pitchFamily="34" charset="0"/>
              </a:rPr>
              <a:t>       </a:t>
            </a:r>
          </a:p>
        </p:txBody>
      </p:sp>
      <p:sp>
        <p:nvSpPr>
          <p:cNvPr id="48146" name="AutoShape 12"/>
          <p:cNvSpPr>
            <a:spLocks noChangeArrowheads="1"/>
          </p:cNvSpPr>
          <p:nvPr/>
        </p:nvSpPr>
        <p:spPr bwMode="auto">
          <a:xfrm>
            <a:off x="5860124" y="3284538"/>
            <a:ext cx="373062" cy="430212"/>
          </a:xfrm>
          <a:prstGeom prst="rightArrow">
            <a:avLst>
              <a:gd name="adj1" fmla="val 50000"/>
              <a:gd name="adj2" fmla="val 50005"/>
            </a:avLst>
          </a:prstGeom>
          <a:solidFill>
            <a:srgbClr val="F03067"/>
          </a:solidFill>
          <a:ln w="12700">
            <a:solidFill>
              <a:schemeClr val="tx1"/>
            </a:solidFill>
            <a:miter lim="800000"/>
            <a:headEnd/>
            <a:tailEnd/>
          </a:ln>
        </p:spPr>
        <p:txBody>
          <a:bodyPr wrap="none" anchor="ctr"/>
          <a:lstStyle/>
          <a:p>
            <a:endParaRPr lang="zh-TW" altLang="en-US"/>
          </a:p>
        </p:txBody>
      </p:sp>
      <p:grpSp>
        <p:nvGrpSpPr>
          <p:cNvPr id="24" name="群組 23"/>
          <p:cNvGrpSpPr/>
          <p:nvPr/>
        </p:nvGrpSpPr>
        <p:grpSpPr>
          <a:xfrm>
            <a:off x="4122738" y="2924175"/>
            <a:ext cx="2076450" cy="976313"/>
            <a:chOff x="4122738" y="3781425"/>
            <a:chExt cx="2076450" cy="976313"/>
          </a:xfrm>
        </p:grpSpPr>
        <p:sp>
          <p:nvSpPr>
            <p:cNvPr id="48147" name="Line 13"/>
            <p:cNvSpPr>
              <a:spLocks noChangeShapeType="1"/>
            </p:cNvSpPr>
            <p:nvPr/>
          </p:nvSpPr>
          <p:spPr bwMode="auto">
            <a:xfrm flipH="1" flipV="1">
              <a:off x="4122738" y="3781425"/>
              <a:ext cx="2076450" cy="976313"/>
            </a:xfrm>
            <a:prstGeom prst="line">
              <a:avLst/>
            </a:prstGeom>
            <a:noFill/>
            <a:ln w="50800">
              <a:solidFill>
                <a:srgbClr val="FF0000"/>
              </a:solidFill>
              <a:prstDash val="sysDash"/>
              <a:round/>
              <a:headEnd/>
              <a:tailEnd type="triangle" w="med" len="med"/>
            </a:ln>
          </p:spPr>
          <p:txBody>
            <a:bodyPr wrap="none" anchor="ctr"/>
            <a:lstStyle/>
            <a:p>
              <a:endParaRPr lang="zh-TW" altLang="en-US"/>
            </a:p>
          </p:txBody>
        </p:sp>
        <p:sp>
          <p:nvSpPr>
            <p:cNvPr id="48148" name="Line 14"/>
            <p:cNvSpPr>
              <a:spLocks noChangeShapeType="1"/>
            </p:cNvSpPr>
            <p:nvPr/>
          </p:nvSpPr>
          <p:spPr bwMode="auto">
            <a:xfrm flipV="1">
              <a:off x="5484813" y="3983038"/>
              <a:ext cx="606425" cy="419100"/>
            </a:xfrm>
            <a:prstGeom prst="line">
              <a:avLst/>
            </a:prstGeom>
            <a:noFill/>
            <a:ln w="50800">
              <a:solidFill>
                <a:srgbClr val="FF0000"/>
              </a:solidFill>
              <a:prstDash val="sysDash"/>
              <a:round/>
              <a:headEnd/>
              <a:tailEnd type="triangle" w="med" len="med"/>
            </a:ln>
          </p:spPr>
          <p:txBody>
            <a:bodyPr wrap="none" anchor="ctr"/>
            <a:lstStyle/>
            <a:p>
              <a:endParaRPr lang="zh-TW" altLang="en-US"/>
            </a:p>
          </p:txBody>
        </p:sp>
      </p:grpSp>
      <p:sp>
        <p:nvSpPr>
          <p:cNvPr id="48149" name="Line 16"/>
          <p:cNvSpPr>
            <a:spLocks noChangeShapeType="1"/>
          </p:cNvSpPr>
          <p:nvPr/>
        </p:nvSpPr>
        <p:spPr bwMode="auto">
          <a:xfrm flipV="1">
            <a:off x="4214813" y="3187700"/>
            <a:ext cx="1954212" cy="1968500"/>
          </a:xfrm>
          <a:prstGeom prst="line">
            <a:avLst/>
          </a:prstGeom>
          <a:noFill/>
          <a:ln w="57150">
            <a:solidFill>
              <a:srgbClr val="FF0000"/>
            </a:solidFill>
            <a:prstDash val="sysDash"/>
            <a:round/>
            <a:headEnd type="none" w="sm" len="sm"/>
            <a:tailEnd type="triangle" w="med" len="med"/>
          </a:ln>
        </p:spPr>
        <p:txBody>
          <a:bodyPr wrap="none" anchor="ctr"/>
          <a:lstStyle/>
          <a:p>
            <a:endParaRPr lang="zh-TW" altLang="en-US"/>
          </a:p>
        </p:txBody>
      </p:sp>
      <p:sp>
        <p:nvSpPr>
          <p:cNvPr id="48150" name="Freeform 15"/>
          <p:cNvSpPr>
            <a:spLocks/>
          </p:cNvSpPr>
          <p:nvPr/>
        </p:nvSpPr>
        <p:spPr bwMode="auto">
          <a:xfrm>
            <a:off x="1558925" y="4367213"/>
            <a:ext cx="422275" cy="1049337"/>
          </a:xfrm>
          <a:custGeom>
            <a:avLst/>
            <a:gdLst>
              <a:gd name="T0" fmla="*/ 2147483647 w 273"/>
              <a:gd name="T1" fmla="*/ 2147483647 h 558"/>
              <a:gd name="T2" fmla="*/ 2147483647 w 273"/>
              <a:gd name="T3" fmla="*/ 2147483647 h 558"/>
              <a:gd name="T4" fmla="*/ 2147483647 w 273"/>
              <a:gd name="T5" fmla="*/ 2147483647 h 558"/>
              <a:gd name="T6" fmla="*/ 0 w 273"/>
              <a:gd name="T7" fmla="*/ 2147483647 h 558"/>
              <a:gd name="T8" fmla="*/ 2147483647 w 273"/>
              <a:gd name="T9" fmla="*/ 2147483647 h 558"/>
              <a:gd name="T10" fmla="*/ 2147483647 w 273"/>
              <a:gd name="T11" fmla="*/ 2147483647 h 558"/>
              <a:gd name="T12" fmla="*/ 2147483647 w 273"/>
              <a:gd name="T13" fmla="*/ 0 h 558"/>
              <a:gd name="T14" fmla="*/ 0 60000 65536"/>
              <a:gd name="T15" fmla="*/ 0 60000 65536"/>
              <a:gd name="T16" fmla="*/ 0 60000 65536"/>
              <a:gd name="T17" fmla="*/ 0 60000 65536"/>
              <a:gd name="T18" fmla="*/ 0 60000 65536"/>
              <a:gd name="T19" fmla="*/ 0 60000 65536"/>
              <a:gd name="T20" fmla="*/ 0 60000 65536"/>
              <a:gd name="T21" fmla="*/ 0 w 273"/>
              <a:gd name="T22" fmla="*/ 0 h 558"/>
              <a:gd name="T23" fmla="*/ 273 w 273"/>
              <a:gd name="T24" fmla="*/ 558 h 5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 h="558">
                <a:moveTo>
                  <a:pt x="264" y="552"/>
                </a:moveTo>
                <a:cubicBezTo>
                  <a:pt x="211" y="534"/>
                  <a:pt x="273" y="558"/>
                  <a:pt x="208" y="520"/>
                </a:cubicBezTo>
                <a:cubicBezTo>
                  <a:pt x="150" y="486"/>
                  <a:pt x="96" y="453"/>
                  <a:pt x="40" y="416"/>
                </a:cubicBezTo>
                <a:cubicBezTo>
                  <a:pt x="18" y="384"/>
                  <a:pt x="9" y="349"/>
                  <a:pt x="0" y="312"/>
                </a:cubicBezTo>
                <a:cubicBezTo>
                  <a:pt x="3" y="280"/>
                  <a:pt x="4" y="248"/>
                  <a:pt x="8" y="216"/>
                </a:cubicBezTo>
                <a:cubicBezTo>
                  <a:pt x="10" y="198"/>
                  <a:pt x="25" y="175"/>
                  <a:pt x="32" y="160"/>
                </a:cubicBezTo>
                <a:cubicBezTo>
                  <a:pt x="68" y="75"/>
                  <a:pt x="160" y="0"/>
                  <a:pt x="256" y="0"/>
                </a:cubicBezTo>
              </a:path>
            </a:pathLst>
          </a:custGeom>
          <a:noFill/>
          <a:ln w="28575" cap="flat" cmpd="sng">
            <a:solidFill>
              <a:schemeClr val="tx1"/>
            </a:solidFill>
            <a:prstDash val="solid"/>
            <a:round/>
            <a:headEnd type="none" w="sm" len="sm"/>
            <a:tailEnd type="triangle" w="med" len="med"/>
          </a:ln>
        </p:spPr>
        <p:txBody>
          <a:bodyPr wrap="none" anchor="ctr"/>
          <a:lstStyle/>
          <a:p>
            <a:endParaRPr lang="zh-TW" altLang="en-US"/>
          </a:p>
        </p:txBody>
      </p:sp>
      <p:sp>
        <p:nvSpPr>
          <p:cNvPr id="23" name="AutoShape 11"/>
          <p:cNvSpPr>
            <a:spLocks noChangeArrowheads="1"/>
          </p:cNvSpPr>
          <p:nvPr/>
        </p:nvSpPr>
        <p:spPr bwMode="auto">
          <a:xfrm>
            <a:off x="2644709" y="2764724"/>
            <a:ext cx="332818" cy="312470"/>
          </a:xfrm>
          <a:prstGeom prst="rightArrow">
            <a:avLst>
              <a:gd name="adj1" fmla="val 50000"/>
              <a:gd name="adj2" fmla="val 50005"/>
            </a:avLst>
          </a:prstGeom>
          <a:solidFill>
            <a:srgbClr val="FFCC00"/>
          </a:solidFill>
          <a:ln w="12700">
            <a:solidFill>
              <a:srgbClr val="000000"/>
            </a:solidFill>
            <a:miter lim="800000"/>
            <a:headEnd/>
            <a:tailEnd/>
          </a:ln>
        </p:spPr>
        <p:txBody>
          <a:bodyPr wrap="none" anchor="ctr"/>
          <a:lstStyle/>
          <a:p>
            <a:endParaRPr lang="zh-TW" altLang="en-US"/>
          </a:p>
        </p:txBody>
      </p:sp>
      <p:sp>
        <p:nvSpPr>
          <p:cNvPr id="35" name="矩形 34"/>
          <p:cNvSpPr/>
          <p:nvPr/>
        </p:nvSpPr>
        <p:spPr bwMode="auto">
          <a:xfrm>
            <a:off x="1451851" y="3391786"/>
            <a:ext cx="1046800" cy="680484"/>
          </a:xfrm>
          <a:prstGeom prst="rect">
            <a:avLst/>
          </a:prstGeom>
          <a:solidFill>
            <a:srgbClr val="00B0F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36" name="向右箭號 35"/>
          <p:cNvSpPr/>
          <p:nvPr/>
        </p:nvSpPr>
        <p:spPr bwMode="auto">
          <a:xfrm>
            <a:off x="1604251" y="3551718"/>
            <a:ext cx="371475" cy="400050"/>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37" name="向右箭號 36"/>
          <p:cNvSpPr/>
          <p:nvPr/>
        </p:nvSpPr>
        <p:spPr bwMode="auto">
          <a:xfrm>
            <a:off x="1756651" y="3551718"/>
            <a:ext cx="371475" cy="400050"/>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38" name="向右箭號 37"/>
          <p:cNvSpPr/>
          <p:nvPr/>
        </p:nvSpPr>
        <p:spPr bwMode="auto">
          <a:xfrm>
            <a:off x="1890001" y="3551718"/>
            <a:ext cx="371475" cy="400050"/>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39" name="向右箭號 38"/>
          <p:cNvSpPr/>
          <p:nvPr/>
        </p:nvSpPr>
        <p:spPr bwMode="auto">
          <a:xfrm>
            <a:off x="2032876" y="3561243"/>
            <a:ext cx="371475" cy="400050"/>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3.88889E-6 4.81481E-6 C -0.00539 0.00185 -0.00747 0.00555 -0.00938 0.01111 C -0.00886 0.02199 -0.01146 0.0456 -0.00122 0.05462 C 0.00139 0.05694 0.00868 0.05578 0.01041 0.05578 " pathEditMode="relative" rAng="0" ptsTypes="fffA">
                                      <p:cBhvr>
                                        <p:cTn id="6" dur="2000" fill="hold"/>
                                        <p:tgtEl>
                                          <p:spTgt spid="48146"/>
                                        </p:tgtEl>
                                        <p:attrNameLst>
                                          <p:attrName>ppt_x</p:attrName>
                                          <p:attrName>ppt_y</p:attrName>
                                        </p:attrNameLst>
                                      </p:cBhvr>
                                      <p:rCtr x="-1" y="28"/>
                                    </p:animMotion>
                                  </p:childTnLst>
                                  <p:subTnLst>
                                    <p:set>
                                      <p:cBhvr override="childStyle">
                                        <p:cTn dur="1" fill="hold" display="0" masterRel="nextClick" afterEffect="1"/>
                                        <p:tgtEl>
                                          <p:spTgt spid="4814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ox(in)">
                                      <p:cBhvr>
                                        <p:cTn id="11"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0729 4.07407E-6 C -0.00833 0.00416 -0.00885 0.00949 -0.01059 0.01342 C -0.01215 0.01689 -0.01302 0.0162 -0.0158 0.01736 C -0.02014 0.01921 -0.02465 0.02245 -0.02882 0.0243 C -0.0309 0.02523 -0.04097 0.02685 -0.04271 0.02708 C -0.04948 0.03009 -0.05469 0.03125 -0.06198 0.0324 C -0.06701 0.03472 -0.07205 0.03726 -0.07587 0.04189 C -0.07673 0.04282 -0.07726 0.04421 -0.07812 0.04467 C -0.08021 0.0456 -0.08246 0.0456 -0.08455 0.04606 C -0.08889 0.05 -0.09149 0.05486 -0.09531 0.05949 C -0.09844 0.07083 -0.0941 0.05694 -0.09844 0.06643 C -0.10035 0.07013 -0.10087 0.07592 -0.10173 0.07986 C -0.10087 0.09583 -0.10434 0.10763 -0.09201 0.11226 C -0.08785 0.11759 -0.0842 0.11666 -0.07812 0.11782 C -0.0717 0.12939 -0.07118 0.12314 -0.05677 0.12314 " pathEditMode="relative" rAng="0" ptsTypes="ffffffffffffffA">
                                      <p:cBhvr>
                                        <p:cTn id="15" dur="2000" fill="hold"/>
                                        <p:tgtEl>
                                          <p:spTgt spid="23"/>
                                        </p:tgtEl>
                                        <p:attrNameLst>
                                          <p:attrName>ppt_x</p:attrName>
                                          <p:attrName>ppt_y</p:attrName>
                                        </p:attrNameLst>
                                      </p:cBhvr>
                                      <p:rCtr x="-49" y="65"/>
                                    </p:animMotion>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5E-6 0.00162 C 0.00972 0.05 0.00643 0.10277 5E-6 0.15185 C 0.00035 0.175 0.0007 0.19768 0.00122 0.22106 C 0.00139 0.23148 -0.00121 0.24305 0.00244 0.25231 C 0.00417 0.25717 0.01025 0.25347 0.01407 0.25393 C 0.03994 0.25231 0.03108 0.25231 0.0408 0.25231 " pathEditMode="relative" rAng="0" ptsTypes="fffffA">
                                      <p:cBhvr>
                                        <p:cTn id="18" dur="2000" fill="hold"/>
                                        <p:tgtEl>
                                          <p:spTgt spid="48137"/>
                                        </p:tgtEl>
                                        <p:attrNameLst>
                                          <p:attrName>ppt_x</p:attrName>
                                          <p:attrName>ppt_y</p:attrName>
                                        </p:attrNameLst>
                                      </p:cBhvr>
                                      <p:rCtr x="20" y="128"/>
                                    </p:animMotion>
                                  </p:childTnLst>
                                </p:cTn>
                              </p:par>
                            </p:childTnLst>
                          </p:cTn>
                        </p:par>
                        <p:par>
                          <p:cTn id="19" fill="hold">
                            <p:stCondLst>
                              <p:cond delay="4000"/>
                            </p:stCondLst>
                            <p:childTnLst>
                              <p:par>
                                <p:cTn id="20" presetID="0" presetClass="path" presetSubtype="0" accel="50000" decel="50000" fill="hold" grpId="0" nodeType="afterEffect">
                                  <p:stCondLst>
                                    <p:cond delay="0"/>
                                  </p:stCondLst>
                                  <p:childTnLst>
                                    <p:animMotion origin="layout" path="M -4.16667E-6 0.0081 C 0.0125 0.06342 0.00678 0.12013 -0.00364 0.17384 C -0.00416 0.18541 -0.00243 0.23263 -0.0059 0.2375 C -0.00416 0.27824 -0.00746 0.27013 0.02431 0.27013 " pathEditMode="relative" rAng="0" ptsTypes="fffA">
                                      <p:cBhvr>
                                        <p:cTn id="21" dur="2000" fill="hold"/>
                                        <p:tgtEl>
                                          <p:spTgt spid="48132"/>
                                        </p:tgtEl>
                                        <p:attrNameLst>
                                          <p:attrName>ppt_x</p:attrName>
                                          <p:attrName>ppt_y</p:attrName>
                                        </p:attrNameLst>
                                      </p:cBhvr>
                                      <p:rCtr x="8" y="135"/>
                                    </p:animMotion>
                                  </p:childTnLst>
                                </p:cTn>
                              </p:par>
                            </p:childTnLst>
                          </p:cTn>
                        </p:par>
                        <p:par>
                          <p:cTn id="22" fill="hold">
                            <p:stCondLst>
                              <p:cond delay="6000"/>
                            </p:stCondLst>
                            <p:childTnLst>
                              <p:par>
                                <p:cTn id="23" presetID="0" presetClass="path" presetSubtype="0" accel="50000" decel="50000" fill="hold" grpId="0" nodeType="afterEffect">
                                  <p:stCondLst>
                                    <p:cond delay="0"/>
                                  </p:stCondLst>
                                  <p:childTnLst>
                                    <p:animMotion origin="layout" path="M 0.00295 0.00348 C 0.01789 0.06019 0.00539 0.01111 0.00539 0.17385 C 0.00539 0.20348 0.00261 0.22963 -0.00277 0.25764 C -0.00156 0.29699 -0.01093 0.29491 0.00295 0.29491 " pathEditMode="relative" rAng="0" ptsTypes="fffA">
                                      <p:cBhvr>
                                        <p:cTn id="24" dur="2000" fill="hold"/>
                                        <p:tgtEl>
                                          <p:spTgt spid="48131"/>
                                        </p:tgtEl>
                                        <p:attrNameLst>
                                          <p:attrName>ppt_x</p:attrName>
                                          <p:attrName>ppt_y</p:attrName>
                                        </p:attrNameLst>
                                      </p:cBhvr>
                                      <p:rCtr x="1" y="147"/>
                                    </p:animMotion>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box(in)">
                                      <p:cBhvr>
                                        <p:cTn id="29" dur="500"/>
                                        <p:tgtEl>
                                          <p:spTgt spid="35"/>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ox(in)">
                                      <p:cBhvr>
                                        <p:cTn id="32" dur="500"/>
                                        <p:tgtEl>
                                          <p:spTgt spid="3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box(in)">
                                      <p:cBhvr>
                                        <p:cTn id="35" dur="500"/>
                                        <p:tgtEl>
                                          <p:spTgt spid="38"/>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box(in)">
                                      <p:cBhvr>
                                        <p:cTn id="38" dur="500"/>
                                        <p:tgtEl>
                                          <p:spTgt spid="36"/>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box(in)">
                                      <p:cBhvr>
                                        <p:cTn id="41" dur="500"/>
                                        <p:tgtEl>
                                          <p:spTgt spid="37"/>
                                        </p:tgtEl>
                                      </p:cBhvr>
                                    </p:animEffect>
                                  </p:childTnLst>
                                </p:cTn>
                              </p:par>
                            </p:childTnLst>
                          </p:cTn>
                        </p:par>
                        <p:par>
                          <p:cTn id="42" fill="hold">
                            <p:stCondLst>
                              <p:cond delay="500"/>
                            </p:stCondLst>
                            <p:childTnLst>
                              <p:par>
                                <p:cTn id="43" presetID="0" presetClass="path" presetSubtype="0" accel="50000" decel="50000" fill="hold" nodeType="afterEffect">
                                  <p:stCondLst>
                                    <p:cond delay="0"/>
                                  </p:stCondLst>
                                  <p:childTnLst>
                                    <p:animMotion origin="layout" path="M -0.03646 0 C -0.03351 0.01204 -0.0349 0.00556 -0.03229 0.01944 C -0.03195 0.0213 -0.03125 0.025 -0.03125 0.02523 C -0.02535 0.11273 -0.02934 0.04815 -0.03125 0.26111 C -0.03125 0.26296 -0.03229 0.26667 -0.03229 0.2669 " pathEditMode="relative" rAng="0" ptsTypes="ffffA">
                                      <p:cBhvr>
                                        <p:cTn id="44" dur="2000" fill="hold"/>
                                        <p:tgtEl>
                                          <p:spTgt spid="39"/>
                                        </p:tgtEl>
                                        <p:attrNameLst>
                                          <p:attrName>ppt_x</p:attrName>
                                          <p:attrName>ppt_y</p:attrName>
                                        </p:attrNameLst>
                                      </p:cBhvr>
                                      <p:rCtr x="6" y="133"/>
                                    </p:animMotion>
                                  </p:childTnLst>
                                </p:cTn>
                              </p:par>
                            </p:childTnLst>
                          </p:cTn>
                        </p:par>
                        <p:par>
                          <p:cTn id="45" fill="hold">
                            <p:stCondLst>
                              <p:cond delay="2500"/>
                            </p:stCondLst>
                            <p:childTnLst>
                              <p:par>
                                <p:cTn id="46" presetID="0" presetClass="path" presetSubtype="0" accel="50000" decel="50000" fill="hold" nodeType="afterEffect">
                                  <p:stCondLst>
                                    <p:cond delay="0"/>
                                  </p:stCondLst>
                                  <p:childTnLst>
                                    <p:animMotion origin="layout" path="M -0.01337 -1.11111E-6 C -0.01337 0.09028 -0.01337 0.18056 -0.01337 0.27083 " pathEditMode="relative" rAng="0" ptsTypes="fA">
                                      <p:cBhvr>
                                        <p:cTn id="47" dur="2000" fill="hold"/>
                                        <p:tgtEl>
                                          <p:spTgt spid="38"/>
                                        </p:tgtEl>
                                        <p:attrNameLst>
                                          <p:attrName>ppt_x</p:attrName>
                                          <p:attrName>ppt_y</p:attrName>
                                        </p:attrNameLst>
                                      </p:cBhvr>
                                      <p:rCtr x="0" y="135"/>
                                    </p:animMotion>
                                  </p:childTnLst>
                                </p:cTn>
                              </p:par>
                            </p:childTnLst>
                          </p:cTn>
                        </p:par>
                        <p:par>
                          <p:cTn id="48" fill="hold">
                            <p:stCondLst>
                              <p:cond delay="4500"/>
                            </p:stCondLst>
                            <p:childTnLst>
                              <p:par>
                                <p:cTn id="49" presetID="0" presetClass="path" presetSubtype="0" accel="50000" decel="50000" fill="hold" nodeType="afterEffect">
                                  <p:stCondLst>
                                    <p:cond delay="0"/>
                                  </p:stCondLst>
                                  <p:childTnLst>
                                    <p:animMotion origin="layout" path="M 8.33333E-7 1.11111E-6 C -0.00035 0.09213 -0.00105 0.27639 -0.00105 0.27639 " pathEditMode="relative" ptsTypes="fA">
                                      <p:cBhvr>
                                        <p:cTn id="50" dur="2000" fill="hold"/>
                                        <p:tgtEl>
                                          <p:spTgt spid="37"/>
                                        </p:tgtEl>
                                        <p:attrNameLst>
                                          <p:attrName>ppt_x</p:attrName>
                                          <p:attrName>ppt_y</p:attrName>
                                        </p:attrNameLst>
                                      </p:cBhvr>
                                    </p:animMotion>
                                  </p:childTnLst>
                                </p:cTn>
                              </p:par>
                            </p:childTnLst>
                          </p:cTn>
                        </p:par>
                        <p:par>
                          <p:cTn id="51" fill="hold">
                            <p:stCondLst>
                              <p:cond delay="6500"/>
                            </p:stCondLst>
                            <p:childTnLst>
                              <p:par>
                                <p:cTn id="52" presetID="0" presetClass="path" presetSubtype="0" accel="50000" decel="50000" fill="hold" nodeType="afterEffect">
                                  <p:stCondLst>
                                    <p:cond delay="0"/>
                                  </p:stCondLst>
                                  <p:childTnLst>
                                    <p:animMotion origin="layout" path="M 0.00434 -0.00162 C 0.00712 0.00255 0.00677 0.00093 0.00677 0.01042 C 0.00747 0.06435 0.0073 0.11782 0.00799 0.17107 C 0.00834 0.20185 0.04983 0.19445 0.0573 0.19491 C 0.07934 0.20463 0.09289 0.20278 0.11962 0.20278 " pathEditMode="relative" rAng="0" ptsTypes="ffffA">
                                      <p:cBhvr>
                                        <p:cTn id="53" dur="2000" fill="hold"/>
                                        <p:tgtEl>
                                          <p:spTgt spid="36"/>
                                        </p:tgtEl>
                                        <p:attrNameLst>
                                          <p:attrName>ppt_x</p:attrName>
                                          <p:attrName>ppt_y</p:attrName>
                                        </p:attrNameLst>
                                      </p:cBhvr>
                                      <p:rCtr x="58" y="103"/>
                                    </p:animMotion>
                                  </p:childTnLst>
                                </p:cTn>
                              </p:par>
                            </p:childTnLst>
                          </p:cTn>
                        </p:par>
                        <p:par>
                          <p:cTn id="54" fill="hold">
                            <p:stCondLst>
                              <p:cond delay="8500"/>
                            </p:stCondLst>
                            <p:childTnLst>
                              <p:par>
                                <p:cTn id="55" presetID="22" presetClass="entr" presetSubtype="4" fill="hold" grpId="1" nodeType="afterEffect">
                                  <p:stCondLst>
                                    <p:cond delay="0"/>
                                  </p:stCondLst>
                                  <p:childTnLst>
                                    <p:set>
                                      <p:cBhvr>
                                        <p:cTn id="56" dur="1" fill="hold">
                                          <p:stCondLst>
                                            <p:cond delay="0"/>
                                          </p:stCondLst>
                                        </p:cTn>
                                        <p:tgtEl>
                                          <p:spTgt spid="48149"/>
                                        </p:tgtEl>
                                        <p:attrNameLst>
                                          <p:attrName>style.visibility</p:attrName>
                                        </p:attrNameLst>
                                      </p:cBhvr>
                                      <p:to>
                                        <p:strVal val="visible"/>
                                      </p:to>
                                    </p:set>
                                    <p:animEffect transition="in" filter="wipe(down)">
                                      <p:cBhvr>
                                        <p:cTn id="57" dur="2000"/>
                                        <p:tgtEl>
                                          <p:spTgt spid="48149"/>
                                        </p:tgtEl>
                                      </p:cBhvr>
                                    </p:animEffect>
                                  </p:childTnLst>
                                </p:cTn>
                              </p:par>
                            </p:childTnLst>
                          </p:cTn>
                        </p:par>
                        <p:par>
                          <p:cTn id="58" fill="hold">
                            <p:stCondLst>
                              <p:cond delay="10500"/>
                            </p:stCondLst>
                            <p:childTnLst>
                              <p:par>
                                <p:cTn id="59" presetID="0" presetClass="path" presetSubtype="0" accel="50000" decel="50000" fill="hold" grpId="0" nodeType="afterEffect">
                                  <p:stCondLst>
                                    <p:cond delay="0"/>
                                  </p:stCondLst>
                                  <p:childTnLst>
                                    <p:animMotion origin="layout" path="M -7.77778E-6 -2.22222E-6 C 0.00555 0.02106 0.00121 0.0662 0.00121 0.07893 " pathEditMode="relative" ptsTypes="fA">
                                      <p:cBhvr>
                                        <p:cTn id="60" dur="2000" fill="hold"/>
                                        <p:tgtEl>
                                          <p:spTgt spid="4814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nimBg="1"/>
      <p:bldP spid="48132" grpId="0" animBg="1"/>
      <p:bldP spid="48137" grpId="0" animBg="1"/>
      <p:bldP spid="48141" grpId="0" animBg="1"/>
      <p:bldP spid="48146" grpId="1" animBg="1"/>
      <p:bldP spid="48149" grpId="1" animBg="1"/>
      <p:bldP spid="23" grpId="0" animBg="1"/>
      <p:bldP spid="35" grpId="0" animBg="1"/>
      <p:bldP spid="36" grpId="0" animBg="1"/>
      <p:bldP spid="37" grpId="0" animBg="1"/>
      <p:bldP spid="38" grpId="0" animBg="1"/>
      <p:bldP spid="3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TW">
                <a:ea typeface="ＭＳ Ｐゴシック" pitchFamily="34" charset="-128"/>
              </a:rPr>
              <a:t>Dining-Philosophers Problem</a:t>
            </a:r>
          </a:p>
        </p:txBody>
      </p:sp>
      <p:sp>
        <p:nvSpPr>
          <p:cNvPr id="49155" name="Rectangle 3"/>
          <p:cNvSpPr>
            <a:spLocks noGrp="1" noChangeArrowheads="1"/>
          </p:cNvSpPr>
          <p:nvPr>
            <p:ph type="body" idx="1"/>
          </p:nvPr>
        </p:nvSpPr>
        <p:spPr>
          <a:xfrm>
            <a:off x="790575" y="4706938"/>
            <a:ext cx="7029450" cy="1247775"/>
          </a:xfrm>
        </p:spPr>
        <p:txBody>
          <a:bodyPr/>
          <a:lstStyle/>
          <a:p>
            <a:pPr>
              <a:tabLst>
                <a:tab pos="1370013" algn="l"/>
                <a:tab pos="1541463" algn="l"/>
              </a:tabLst>
            </a:pPr>
            <a:r>
              <a:rPr lang="en-US" altLang="zh-TW" sz="2800" dirty="0">
                <a:ea typeface="ＭＳ Ｐゴシック" pitchFamily="34" charset="-128"/>
              </a:rPr>
              <a:t>Shared data </a:t>
            </a:r>
          </a:p>
          <a:p>
            <a:pPr lvl="1">
              <a:tabLst>
                <a:tab pos="1370013" algn="l"/>
                <a:tab pos="1541463" algn="l"/>
              </a:tabLst>
            </a:pPr>
            <a:r>
              <a:rPr lang="en-US" altLang="zh-TW" sz="2800" dirty="0">
                <a:ea typeface="ＭＳ Ｐゴシック" pitchFamily="34" charset="-128"/>
              </a:rPr>
              <a:t>Bowl of rice (data set)</a:t>
            </a:r>
          </a:p>
          <a:p>
            <a:pPr lvl="1">
              <a:tabLst>
                <a:tab pos="1370013" algn="l"/>
                <a:tab pos="1541463" algn="l"/>
              </a:tabLst>
            </a:pPr>
            <a:r>
              <a:rPr lang="en-US" altLang="zh-TW" sz="2400" dirty="0">
                <a:ea typeface="ＭＳ Ｐゴシック" pitchFamily="34" charset="-128"/>
              </a:rPr>
              <a:t>Semaphore </a:t>
            </a:r>
            <a:r>
              <a:rPr lang="en-US" altLang="zh-TW" sz="2400" dirty="0">
                <a:solidFill>
                  <a:srgbClr val="FF0000"/>
                </a:solidFill>
                <a:ea typeface="ＭＳ Ｐゴシック" pitchFamily="34" charset="-128"/>
              </a:rPr>
              <a:t>chopstick [5]</a:t>
            </a:r>
            <a:r>
              <a:rPr lang="en-US" altLang="zh-TW" sz="2400" dirty="0">
                <a:ea typeface="ＭＳ Ｐゴシック" pitchFamily="34" charset="-128"/>
              </a:rPr>
              <a:t> initialized to 1</a:t>
            </a:r>
          </a:p>
        </p:txBody>
      </p:sp>
      <p:pic>
        <p:nvPicPr>
          <p:cNvPr id="49156" name="Picture 5"/>
          <p:cNvPicPr>
            <a:picLocks noChangeAspect="1" noChangeArrowheads="1"/>
          </p:cNvPicPr>
          <p:nvPr/>
        </p:nvPicPr>
        <p:blipFill>
          <a:blip r:embed="rId3"/>
          <a:srcRect/>
          <a:stretch>
            <a:fillRect/>
          </a:stretch>
        </p:blipFill>
        <p:spPr bwMode="auto">
          <a:xfrm>
            <a:off x="2387600" y="1196975"/>
            <a:ext cx="3489325" cy="3344863"/>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82638" y="277813"/>
            <a:ext cx="8229600" cy="576262"/>
          </a:xfrm>
        </p:spPr>
        <p:txBody>
          <a:bodyPr/>
          <a:lstStyle/>
          <a:p>
            <a:pPr eaLnBrk="1" hangingPunct="1"/>
            <a:r>
              <a:rPr lang="en-US" altLang="zh-TW">
                <a:ea typeface="ＭＳ Ｐゴシック" pitchFamily="34" charset="-128"/>
              </a:rPr>
              <a:t>Dining-Philosophers Problem (Cont.)</a:t>
            </a:r>
          </a:p>
        </p:txBody>
      </p:sp>
      <p:sp>
        <p:nvSpPr>
          <p:cNvPr id="50179" name="Rectangle 3"/>
          <p:cNvSpPr>
            <a:spLocks noGrp="1" noChangeArrowheads="1"/>
          </p:cNvSpPr>
          <p:nvPr>
            <p:ph type="body" idx="1"/>
          </p:nvPr>
        </p:nvSpPr>
        <p:spPr>
          <a:xfrm>
            <a:off x="827088" y="954088"/>
            <a:ext cx="7681912" cy="4784725"/>
          </a:xfrm>
        </p:spPr>
        <p:txBody>
          <a:bodyPr/>
          <a:lstStyle/>
          <a:p>
            <a:pPr>
              <a:defRPr/>
            </a:pPr>
            <a:r>
              <a:rPr lang="en-US" altLang="zh-TW" sz="2400" dirty="0"/>
              <a:t>Represent each chopstick by a semaphore.</a:t>
            </a:r>
          </a:p>
          <a:p>
            <a:pPr>
              <a:defRPr/>
            </a:pPr>
            <a:r>
              <a:rPr lang="en-US" altLang="zh-TW" sz="2400" b="1" dirty="0">
                <a:solidFill>
                  <a:srgbClr val="FF0000"/>
                </a:solidFill>
              </a:rPr>
              <a:t>Wait</a:t>
            </a:r>
            <a:r>
              <a:rPr lang="en-US" altLang="zh-TW" sz="2400" dirty="0"/>
              <a:t> and </a:t>
            </a:r>
            <a:r>
              <a:rPr lang="en-US" altLang="zh-TW" sz="2400" b="1" dirty="0">
                <a:solidFill>
                  <a:srgbClr val="FF0000"/>
                </a:solidFill>
              </a:rPr>
              <a:t>Signal</a:t>
            </a:r>
            <a:r>
              <a:rPr lang="en-US" altLang="zh-TW" sz="2400" dirty="0"/>
              <a:t> on the semaphores.</a:t>
            </a:r>
          </a:p>
          <a:p>
            <a:pPr>
              <a:defRPr/>
            </a:pPr>
            <a:r>
              <a:rPr lang="en-US" altLang="zh-TW" sz="2400" dirty="0" err="1"/>
              <a:t>Var</a:t>
            </a:r>
            <a:r>
              <a:rPr lang="en-US" altLang="zh-TW" sz="2400" dirty="0"/>
              <a:t> </a:t>
            </a:r>
            <a:r>
              <a:rPr lang="en-US" altLang="zh-TW" sz="2400" i="1" dirty="0"/>
              <a:t>chopstick:</a:t>
            </a:r>
            <a:r>
              <a:rPr lang="en-US" altLang="zh-TW" sz="2400" dirty="0"/>
              <a:t> array [0..4] of </a:t>
            </a:r>
            <a:r>
              <a:rPr lang="en-US" altLang="zh-TW" sz="2400" i="1" dirty="0"/>
              <a:t>semaphores;</a:t>
            </a:r>
          </a:p>
          <a:p>
            <a:pPr marL="381000" indent="-381000">
              <a:lnSpc>
                <a:spcPct val="90000"/>
              </a:lnSpc>
              <a:tabLst>
                <a:tab pos="1712913" algn="l"/>
                <a:tab pos="2005013" algn="l"/>
                <a:tab pos="2232025" algn="l"/>
                <a:tab pos="2459038" algn="l"/>
              </a:tabLst>
              <a:defRPr/>
            </a:pPr>
            <a:r>
              <a:rPr lang="en-US" altLang="zh-TW" sz="2400" dirty="0"/>
              <a:t>The structure of Philosopher</a:t>
            </a:r>
            <a:r>
              <a:rPr lang="en-US" altLang="zh-TW" sz="2400" i="1" dirty="0">
                <a:solidFill>
                  <a:srgbClr val="0000FF"/>
                </a:solidFill>
              </a:rPr>
              <a:t> </a:t>
            </a:r>
            <a:r>
              <a:rPr lang="en-US" altLang="zh-TW" sz="2400" i="1" dirty="0" err="1">
                <a:solidFill>
                  <a:srgbClr val="0000FF"/>
                </a:solidFill>
              </a:rPr>
              <a:t>i</a:t>
            </a:r>
            <a:r>
              <a:rPr lang="en-US" altLang="zh-TW" sz="2400" dirty="0"/>
              <a:t>:</a:t>
            </a:r>
          </a:p>
          <a:p>
            <a:pPr marL="1200150" lvl="2" indent="-342900">
              <a:lnSpc>
                <a:spcPct val="90000"/>
              </a:lnSpc>
              <a:buFont typeface="Webdings" pitchFamily="18" charset="2"/>
              <a:buNone/>
              <a:tabLst>
                <a:tab pos="1712913" algn="l"/>
                <a:tab pos="2005013" algn="l"/>
                <a:tab pos="2232025" algn="l"/>
                <a:tab pos="2459038" algn="l"/>
              </a:tabLst>
              <a:defRPr/>
            </a:pPr>
            <a:r>
              <a:rPr lang="en-US" altLang="zh-TW" sz="2400" dirty="0">
                <a:solidFill>
                  <a:srgbClr val="0000FF"/>
                </a:solidFill>
              </a:rPr>
              <a:t>            do  {   </a:t>
            </a:r>
            <a:r>
              <a:rPr lang="zh-TW" altLang="en-US" sz="2400" dirty="0">
                <a:solidFill>
                  <a:srgbClr val="0000FF"/>
                </a:solidFill>
              </a:rPr>
              <a:t>假設 </a:t>
            </a:r>
            <a:r>
              <a:rPr lang="en-US" altLang="zh-TW" sz="2400" dirty="0" err="1">
                <a:solidFill>
                  <a:srgbClr val="0000FF"/>
                </a:solidFill>
              </a:rPr>
              <a:t>i</a:t>
            </a:r>
            <a:r>
              <a:rPr lang="zh-TW" altLang="en-US" sz="2400" dirty="0">
                <a:solidFill>
                  <a:srgbClr val="0000FF"/>
                </a:solidFill>
              </a:rPr>
              <a:t>左   </a:t>
            </a:r>
            <a:r>
              <a:rPr lang="en-US" altLang="zh-TW" sz="2400" dirty="0">
                <a:solidFill>
                  <a:srgbClr val="0000FF"/>
                </a:solidFill>
              </a:rPr>
              <a:t>i+1</a:t>
            </a:r>
            <a:r>
              <a:rPr lang="zh-TW" altLang="en-US" sz="2400" dirty="0">
                <a:solidFill>
                  <a:srgbClr val="0000FF"/>
                </a:solidFill>
              </a:rPr>
              <a:t>右</a:t>
            </a:r>
            <a:endParaRPr lang="en-US" altLang="zh-TW" sz="2400" dirty="0">
              <a:solidFill>
                <a:srgbClr val="0000FF"/>
              </a:solidFill>
            </a:endParaRPr>
          </a:p>
          <a:p>
            <a:pPr marL="1200150" lvl="2" indent="-342900">
              <a:lnSpc>
                <a:spcPct val="90000"/>
              </a:lnSpc>
              <a:buFont typeface="Webdings" pitchFamily="18" charset="2"/>
              <a:buNone/>
              <a:tabLst>
                <a:tab pos="1712913" algn="l"/>
                <a:tab pos="2005013" algn="l"/>
                <a:tab pos="2232025" algn="l"/>
                <a:tab pos="2459038" algn="l"/>
              </a:tabLst>
              <a:defRPr/>
            </a:pPr>
            <a:r>
              <a:rPr lang="en-US" altLang="zh-TW" sz="2400" dirty="0">
                <a:solidFill>
                  <a:srgbClr val="0000FF"/>
                </a:solidFill>
              </a:rPr>
              <a:t>                      wait ( chopstick[</a:t>
            </a:r>
            <a:r>
              <a:rPr lang="en-US" altLang="zh-TW" sz="2400" dirty="0" err="1">
                <a:solidFill>
                  <a:srgbClr val="0000FF"/>
                </a:solidFill>
              </a:rPr>
              <a:t>i</a:t>
            </a:r>
            <a:r>
              <a:rPr lang="en-US" altLang="zh-TW" sz="2400" dirty="0">
                <a:solidFill>
                  <a:srgbClr val="0000FF"/>
                </a:solidFill>
              </a:rPr>
              <a:t>] ); </a:t>
            </a:r>
            <a:r>
              <a:rPr lang="zh-TW" altLang="en-US" sz="2400" dirty="0">
                <a:solidFill>
                  <a:srgbClr val="0000FF"/>
                </a:solidFill>
              </a:rPr>
              <a:t> 拿左</a:t>
            </a:r>
            <a:endParaRPr lang="en-US" altLang="zh-TW" sz="2400" dirty="0">
              <a:solidFill>
                <a:srgbClr val="0000FF"/>
              </a:solidFill>
            </a:endParaRPr>
          </a:p>
          <a:p>
            <a:pPr marL="1200150" lvl="2" indent="-342900">
              <a:lnSpc>
                <a:spcPct val="90000"/>
              </a:lnSpc>
              <a:buFont typeface="Webdings" pitchFamily="18" charset="2"/>
              <a:buNone/>
              <a:tabLst>
                <a:tab pos="1712913" algn="l"/>
                <a:tab pos="2005013" algn="l"/>
                <a:tab pos="2232025" algn="l"/>
                <a:tab pos="2459038" algn="l"/>
              </a:tabLst>
              <a:defRPr/>
            </a:pPr>
            <a:r>
              <a:rPr lang="en-US" altLang="zh-TW" sz="2400" dirty="0">
                <a:solidFill>
                  <a:srgbClr val="0000FF"/>
                </a:solidFill>
              </a:rPr>
              <a:t>	                 wait ( chopstick[ (</a:t>
            </a:r>
            <a:r>
              <a:rPr lang="en-US" altLang="zh-TW" sz="2400" dirty="0" err="1">
                <a:solidFill>
                  <a:srgbClr val="0000FF"/>
                </a:solidFill>
              </a:rPr>
              <a:t>i</a:t>
            </a:r>
            <a:r>
              <a:rPr lang="en-US" altLang="zh-TW" sz="2400" dirty="0">
                <a:solidFill>
                  <a:srgbClr val="0000FF"/>
                </a:solidFill>
              </a:rPr>
              <a:t> + 1) % 5] );</a:t>
            </a:r>
            <a:r>
              <a:rPr lang="zh-TW" altLang="en-US" sz="2400" dirty="0">
                <a:solidFill>
                  <a:srgbClr val="0000FF"/>
                </a:solidFill>
              </a:rPr>
              <a:t> 拿右</a:t>
            </a:r>
            <a:r>
              <a:rPr lang="en-US" altLang="zh-TW" sz="2400" dirty="0">
                <a:solidFill>
                  <a:srgbClr val="0000FF"/>
                </a:solidFill>
              </a:rPr>
              <a:t>	</a:t>
            </a:r>
          </a:p>
          <a:p>
            <a:pPr marL="1200150" lvl="2" indent="-342900">
              <a:lnSpc>
                <a:spcPct val="90000"/>
              </a:lnSpc>
              <a:buFont typeface="Webdings" pitchFamily="18" charset="2"/>
              <a:buNone/>
              <a:tabLst>
                <a:tab pos="1712913" algn="l"/>
                <a:tab pos="2005013" algn="l"/>
                <a:tab pos="2232025" algn="l"/>
                <a:tab pos="2459038" algn="l"/>
              </a:tabLst>
              <a:defRPr/>
            </a:pPr>
            <a:r>
              <a:rPr lang="en-US" altLang="zh-TW" sz="2400" dirty="0">
                <a:solidFill>
                  <a:srgbClr val="0000FF"/>
                </a:solidFill>
              </a:rPr>
              <a:t>	                           //  eat</a:t>
            </a:r>
          </a:p>
          <a:p>
            <a:pPr marL="1200150" lvl="2" indent="-342900">
              <a:lnSpc>
                <a:spcPct val="90000"/>
              </a:lnSpc>
              <a:buFont typeface="Webdings" pitchFamily="18" charset="2"/>
              <a:buNone/>
              <a:tabLst>
                <a:tab pos="1712913" algn="l"/>
                <a:tab pos="2005013" algn="l"/>
                <a:tab pos="2232025" algn="l"/>
                <a:tab pos="2459038" algn="l"/>
              </a:tabLst>
              <a:defRPr/>
            </a:pPr>
            <a:r>
              <a:rPr lang="en-US" altLang="zh-TW" sz="2400" dirty="0">
                <a:solidFill>
                  <a:srgbClr val="0000FF"/>
                </a:solidFill>
              </a:rPr>
              <a:t>	                  signal ( chopstick[</a:t>
            </a:r>
            <a:r>
              <a:rPr lang="en-US" altLang="zh-TW" sz="2400" dirty="0" err="1">
                <a:solidFill>
                  <a:srgbClr val="0000FF"/>
                </a:solidFill>
              </a:rPr>
              <a:t>i</a:t>
            </a:r>
            <a:r>
              <a:rPr lang="en-US" altLang="zh-TW" sz="2400" dirty="0">
                <a:solidFill>
                  <a:srgbClr val="0000FF"/>
                </a:solidFill>
              </a:rPr>
              <a:t>] );</a:t>
            </a:r>
            <a:r>
              <a:rPr lang="zh-TW" altLang="en-US" sz="2400" dirty="0">
                <a:solidFill>
                  <a:srgbClr val="0000FF"/>
                </a:solidFill>
              </a:rPr>
              <a:t> 放左</a:t>
            </a:r>
            <a:endParaRPr lang="en-US" altLang="zh-TW" sz="2400" dirty="0">
              <a:solidFill>
                <a:srgbClr val="0000FF"/>
              </a:solidFill>
            </a:endParaRPr>
          </a:p>
          <a:p>
            <a:pPr marL="1200150" lvl="2" indent="-342900">
              <a:lnSpc>
                <a:spcPct val="90000"/>
              </a:lnSpc>
              <a:buFont typeface="Webdings" pitchFamily="18" charset="2"/>
              <a:buNone/>
              <a:tabLst>
                <a:tab pos="1712913" algn="l"/>
                <a:tab pos="2005013" algn="l"/>
                <a:tab pos="2232025" algn="l"/>
                <a:tab pos="2459038" algn="l"/>
              </a:tabLst>
              <a:defRPr/>
            </a:pPr>
            <a:r>
              <a:rPr lang="en-US" altLang="zh-TW" sz="2400" dirty="0">
                <a:solidFill>
                  <a:srgbClr val="0000FF"/>
                </a:solidFill>
              </a:rPr>
              <a:t>	                  signal (chopstick[ (</a:t>
            </a:r>
            <a:r>
              <a:rPr lang="en-US" altLang="zh-TW" sz="2400" dirty="0" err="1">
                <a:solidFill>
                  <a:srgbClr val="0000FF"/>
                </a:solidFill>
              </a:rPr>
              <a:t>i</a:t>
            </a:r>
            <a:r>
              <a:rPr lang="en-US" altLang="zh-TW" sz="2400" dirty="0">
                <a:solidFill>
                  <a:srgbClr val="0000FF"/>
                </a:solidFill>
              </a:rPr>
              <a:t> + 1) % 5] );	</a:t>
            </a:r>
            <a:r>
              <a:rPr lang="zh-TW" altLang="en-US" sz="2400" dirty="0">
                <a:solidFill>
                  <a:srgbClr val="0000FF"/>
                </a:solidFill>
              </a:rPr>
              <a:t>放右</a:t>
            </a:r>
            <a:endParaRPr lang="en-US" altLang="zh-TW" sz="2400" dirty="0">
              <a:solidFill>
                <a:srgbClr val="0000FF"/>
              </a:solidFill>
            </a:endParaRPr>
          </a:p>
          <a:p>
            <a:pPr marL="1200150" lvl="2" indent="-342900">
              <a:lnSpc>
                <a:spcPct val="90000"/>
              </a:lnSpc>
              <a:buFont typeface="Webdings" pitchFamily="18" charset="2"/>
              <a:buNone/>
              <a:tabLst>
                <a:tab pos="1712913" algn="l"/>
                <a:tab pos="2005013" algn="l"/>
                <a:tab pos="2232025" algn="l"/>
                <a:tab pos="2459038" algn="l"/>
              </a:tabLst>
              <a:defRPr/>
            </a:pPr>
            <a:r>
              <a:rPr lang="en-US" altLang="zh-TW" sz="2400" dirty="0">
                <a:solidFill>
                  <a:srgbClr val="0000FF"/>
                </a:solidFill>
              </a:rPr>
              <a:t>                             //  think</a:t>
            </a:r>
          </a:p>
          <a:p>
            <a:pPr marL="1200150" lvl="2" indent="-342900">
              <a:lnSpc>
                <a:spcPct val="90000"/>
              </a:lnSpc>
              <a:buFont typeface="Webdings" pitchFamily="18" charset="2"/>
              <a:buNone/>
              <a:tabLst>
                <a:tab pos="1712913" algn="l"/>
                <a:tab pos="2005013" algn="l"/>
                <a:tab pos="2232025" algn="l"/>
                <a:tab pos="2459038" algn="l"/>
              </a:tabLst>
              <a:defRPr/>
            </a:pPr>
            <a:r>
              <a:rPr lang="en-US" altLang="zh-TW" sz="2400" dirty="0">
                <a:solidFill>
                  <a:srgbClr val="0000FF"/>
                </a:solidFill>
              </a:rPr>
              <a:t>                  } while (TRUE);</a:t>
            </a:r>
          </a:p>
        </p:txBody>
      </p:sp>
      <p:cxnSp>
        <p:nvCxnSpPr>
          <p:cNvPr id="4" name="直線單箭頭接點 3"/>
          <p:cNvCxnSpPr/>
          <p:nvPr/>
        </p:nvCxnSpPr>
        <p:spPr bwMode="auto">
          <a:xfrm flipV="1">
            <a:off x="3418618" y="3785338"/>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5" name="直線單箭頭接點 4"/>
          <p:cNvCxnSpPr/>
          <p:nvPr/>
        </p:nvCxnSpPr>
        <p:spPr bwMode="auto">
          <a:xfrm flipV="1">
            <a:off x="2961457" y="3779406"/>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6" name="直線單箭頭接點 5"/>
          <p:cNvCxnSpPr/>
          <p:nvPr/>
        </p:nvCxnSpPr>
        <p:spPr bwMode="auto">
          <a:xfrm flipV="1">
            <a:off x="2522034" y="3778605"/>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7" name="直線單箭頭接點 6"/>
          <p:cNvCxnSpPr/>
          <p:nvPr/>
        </p:nvCxnSpPr>
        <p:spPr bwMode="auto">
          <a:xfrm flipV="1">
            <a:off x="2059039" y="3775211"/>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
        <p:nvSpPr>
          <p:cNvPr id="8" name="文字方塊 7"/>
          <p:cNvSpPr txBox="1"/>
          <p:nvPr/>
        </p:nvSpPr>
        <p:spPr>
          <a:xfrm>
            <a:off x="1290746" y="4318319"/>
            <a:ext cx="1640193" cy="369332"/>
          </a:xfrm>
          <a:prstGeom prst="rect">
            <a:avLst/>
          </a:prstGeom>
          <a:noFill/>
        </p:spPr>
        <p:txBody>
          <a:bodyPr wrap="none" rtlCol="0">
            <a:spAutoFit/>
          </a:bodyPr>
          <a:lstStyle/>
          <a:p>
            <a:r>
              <a:rPr lang="en-US" altLang="zh-TW" b="1" dirty="0">
                <a:solidFill>
                  <a:srgbClr val="FF0000"/>
                </a:solidFill>
                <a:ea typeface="ＭＳ Ｐゴシック" pitchFamily="34" charset="-128"/>
              </a:rPr>
              <a:t>Deadlock !!</a:t>
            </a:r>
            <a:endParaRPr lang="zh-TW" altLang="en-US" dirty="0"/>
          </a:p>
        </p:txBody>
      </p:sp>
      <p:cxnSp>
        <p:nvCxnSpPr>
          <p:cNvPr id="9" name="直線單箭頭接點 8"/>
          <p:cNvCxnSpPr/>
          <p:nvPr/>
        </p:nvCxnSpPr>
        <p:spPr bwMode="auto">
          <a:xfrm flipV="1">
            <a:off x="1630677" y="3780591"/>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Effect transition="in" filter="box(in)">
                                      <p:cBhvr>
                                        <p:cTn id="7" dur="1000"/>
                                        <p:tgtEl>
                                          <p:spTgt spid="501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0179">
                                            <p:txEl>
                                              <p:pRg st="2" end="2"/>
                                            </p:txEl>
                                          </p:spTgt>
                                        </p:tgtEl>
                                        <p:attrNameLst>
                                          <p:attrName>style.visibility</p:attrName>
                                        </p:attrNameLst>
                                      </p:cBhvr>
                                      <p:to>
                                        <p:strVal val="visible"/>
                                      </p:to>
                                    </p:set>
                                    <p:animEffect transition="in" filter="box(in)">
                                      <p:cBhvr>
                                        <p:cTn id="12" dur="1000"/>
                                        <p:tgtEl>
                                          <p:spTgt spid="50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0179">
                                            <p:txEl>
                                              <p:pRg st="3" end="3"/>
                                            </p:txEl>
                                          </p:spTgt>
                                        </p:tgtEl>
                                        <p:attrNameLst>
                                          <p:attrName>style.visibility</p:attrName>
                                        </p:attrNameLst>
                                      </p:cBhvr>
                                      <p:to>
                                        <p:strVal val="visible"/>
                                      </p:to>
                                    </p:set>
                                    <p:animEffect transition="in" filter="box(in)">
                                      <p:cBhvr>
                                        <p:cTn id="17" dur="1000"/>
                                        <p:tgtEl>
                                          <p:spTgt spid="50179">
                                            <p:txEl>
                                              <p:pRg st="3" end="3"/>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50179">
                                            <p:txEl>
                                              <p:pRg st="4" end="4"/>
                                            </p:txEl>
                                          </p:spTgt>
                                        </p:tgtEl>
                                        <p:attrNameLst>
                                          <p:attrName>style.visibility</p:attrName>
                                        </p:attrNameLst>
                                      </p:cBhvr>
                                      <p:to>
                                        <p:strVal val="visible"/>
                                      </p:to>
                                    </p:set>
                                    <p:animEffect transition="in" filter="box(in)">
                                      <p:cBhvr>
                                        <p:cTn id="20" dur="1000"/>
                                        <p:tgtEl>
                                          <p:spTgt spid="50179">
                                            <p:txEl>
                                              <p:pRg st="4" end="4"/>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50179">
                                            <p:txEl>
                                              <p:pRg st="5" end="5"/>
                                            </p:txEl>
                                          </p:spTgt>
                                        </p:tgtEl>
                                        <p:attrNameLst>
                                          <p:attrName>style.visibility</p:attrName>
                                        </p:attrNameLst>
                                      </p:cBhvr>
                                      <p:to>
                                        <p:strVal val="visible"/>
                                      </p:to>
                                    </p:set>
                                    <p:animEffect transition="in" filter="box(in)">
                                      <p:cBhvr>
                                        <p:cTn id="23" dur="1000"/>
                                        <p:tgtEl>
                                          <p:spTgt spid="50179">
                                            <p:txEl>
                                              <p:pRg st="5" end="5"/>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50179">
                                            <p:txEl>
                                              <p:pRg st="6" end="6"/>
                                            </p:txEl>
                                          </p:spTgt>
                                        </p:tgtEl>
                                        <p:attrNameLst>
                                          <p:attrName>style.visibility</p:attrName>
                                        </p:attrNameLst>
                                      </p:cBhvr>
                                      <p:to>
                                        <p:strVal val="visible"/>
                                      </p:to>
                                    </p:set>
                                    <p:animEffect transition="in" filter="box(in)">
                                      <p:cBhvr>
                                        <p:cTn id="26" dur="1000"/>
                                        <p:tgtEl>
                                          <p:spTgt spid="50179">
                                            <p:txEl>
                                              <p:pRg st="6" end="6"/>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50179">
                                            <p:txEl>
                                              <p:pRg st="7" end="7"/>
                                            </p:txEl>
                                          </p:spTgt>
                                        </p:tgtEl>
                                        <p:attrNameLst>
                                          <p:attrName>style.visibility</p:attrName>
                                        </p:attrNameLst>
                                      </p:cBhvr>
                                      <p:to>
                                        <p:strVal val="visible"/>
                                      </p:to>
                                    </p:set>
                                    <p:animEffect transition="in" filter="box(in)">
                                      <p:cBhvr>
                                        <p:cTn id="29" dur="1000"/>
                                        <p:tgtEl>
                                          <p:spTgt spid="50179">
                                            <p:txEl>
                                              <p:pRg st="7" end="7"/>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50179">
                                            <p:txEl>
                                              <p:pRg st="8" end="8"/>
                                            </p:txEl>
                                          </p:spTgt>
                                        </p:tgtEl>
                                        <p:attrNameLst>
                                          <p:attrName>style.visibility</p:attrName>
                                        </p:attrNameLst>
                                      </p:cBhvr>
                                      <p:to>
                                        <p:strVal val="visible"/>
                                      </p:to>
                                    </p:set>
                                    <p:animEffect transition="in" filter="box(in)">
                                      <p:cBhvr>
                                        <p:cTn id="32" dur="1000"/>
                                        <p:tgtEl>
                                          <p:spTgt spid="50179">
                                            <p:txEl>
                                              <p:pRg st="8" end="8"/>
                                            </p:txEl>
                                          </p:spTgt>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50179">
                                            <p:txEl>
                                              <p:pRg st="9" end="9"/>
                                            </p:txEl>
                                          </p:spTgt>
                                        </p:tgtEl>
                                        <p:attrNameLst>
                                          <p:attrName>style.visibility</p:attrName>
                                        </p:attrNameLst>
                                      </p:cBhvr>
                                      <p:to>
                                        <p:strVal val="visible"/>
                                      </p:to>
                                    </p:set>
                                    <p:animEffect transition="in" filter="box(in)">
                                      <p:cBhvr>
                                        <p:cTn id="35" dur="1000"/>
                                        <p:tgtEl>
                                          <p:spTgt spid="50179">
                                            <p:txEl>
                                              <p:pRg st="9" end="9"/>
                                            </p:txEl>
                                          </p:spTgt>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50179">
                                            <p:txEl>
                                              <p:pRg st="10" end="10"/>
                                            </p:txEl>
                                          </p:spTgt>
                                        </p:tgtEl>
                                        <p:attrNameLst>
                                          <p:attrName>style.visibility</p:attrName>
                                        </p:attrNameLst>
                                      </p:cBhvr>
                                      <p:to>
                                        <p:strVal val="visible"/>
                                      </p:to>
                                    </p:set>
                                    <p:animEffect transition="in" filter="box(in)">
                                      <p:cBhvr>
                                        <p:cTn id="38" dur="1000"/>
                                        <p:tgtEl>
                                          <p:spTgt spid="50179">
                                            <p:txEl>
                                              <p:pRg st="10" end="10"/>
                                            </p:txEl>
                                          </p:spTgt>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50179">
                                            <p:txEl>
                                              <p:pRg st="11" end="11"/>
                                            </p:txEl>
                                          </p:spTgt>
                                        </p:tgtEl>
                                        <p:attrNameLst>
                                          <p:attrName>style.visibility</p:attrName>
                                        </p:attrNameLst>
                                      </p:cBhvr>
                                      <p:to>
                                        <p:strVal val="visible"/>
                                      </p:to>
                                    </p:set>
                                    <p:animEffect transition="in" filter="box(in)">
                                      <p:cBhvr>
                                        <p:cTn id="41" dur="1000"/>
                                        <p:tgtEl>
                                          <p:spTgt spid="50179">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ox(in)">
                                      <p:cBhvr>
                                        <p:cTn id="46" dur="500"/>
                                        <p:tgtEl>
                                          <p:spTgt spid="4"/>
                                        </p:tgtEl>
                                      </p:cBhvr>
                                    </p:animEffect>
                                  </p:childTnLst>
                                </p:cTn>
                              </p:par>
                            </p:childTnLst>
                          </p:cTn>
                        </p:par>
                        <p:par>
                          <p:cTn id="47" fill="hold">
                            <p:stCondLst>
                              <p:cond delay="500"/>
                            </p:stCondLst>
                            <p:childTnLst>
                              <p:par>
                                <p:cTn id="48" presetID="4" presetClass="entr" presetSubtype="16"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ox(in)">
                                      <p:cBhvr>
                                        <p:cTn id="50" dur="500"/>
                                        <p:tgtEl>
                                          <p:spTgt spid="5"/>
                                        </p:tgtEl>
                                      </p:cBhvr>
                                    </p:animEffect>
                                  </p:childTnLst>
                                </p:cTn>
                              </p:par>
                            </p:childTnLst>
                          </p:cTn>
                        </p:par>
                        <p:par>
                          <p:cTn id="51" fill="hold">
                            <p:stCondLst>
                              <p:cond delay="1000"/>
                            </p:stCondLst>
                            <p:childTnLst>
                              <p:par>
                                <p:cTn id="52" presetID="4" presetClass="entr" presetSubtype="16"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box(in)">
                                      <p:cBhvr>
                                        <p:cTn id="54" dur="500"/>
                                        <p:tgtEl>
                                          <p:spTgt spid="6"/>
                                        </p:tgtEl>
                                      </p:cBhvr>
                                    </p:animEffect>
                                  </p:childTnLst>
                                </p:cTn>
                              </p:par>
                            </p:childTnLst>
                          </p:cTn>
                        </p:par>
                        <p:par>
                          <p:cTn id="55" fill="hold">
                            <p:stCondLst>
                              <p:cond delay="1500"/>
                            </p:stCondLst>
                            <p:childTnLst>
                              <p:par>
                                <p:cTn id="56" presetID="4" presetClass="entr" presetSubtype="16" fill="hold"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ox(in)">
                                      <p:cBhvr>
                                        <p:cTn id="58" dur="500"/>
                                        <p:tgtEl>
                                          <p:spTgt spid="7"/>
                                        </p:tgtEl>
                                      </p:cBhvr>
                                    </p:animEffect>
                                  </p:childTnLst>
                                </p:cTn>
                              </p:par>
                            </p:childTnLst>
                          </p:cTn>
                        </p:par>
                        <p:par>
                          <p:cTn id="59" fill="hold">
                            <p:stCondLst>
                              <p:cond delay="2000"/>
                            </p:stCondLst>
                            <p:childTnLst>
                              <p:par>
                                <p:cTn id="60" presetID="4" presetClass="entr" presetSubtype="16" fill="hold"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ox(in)">
                                      <p:cBhvr>
                                        <p:cTn id="62" dur="500"/>
                                        <p:tgtEl>
                                          <p:spTgt spid="9"/>
                                        </p:tgtEl>
                                      </p:cBhvr>
                                    </p:animEffect>
                                  </p:childTnLst>
                                </p:cTn>
                              </p:par>
                            </p:childTnLst>
                          </p:cTn>
                        </p:par>
                        <p:par>
                          <p:cTn id="63" fill="hold">
                            <p:stCondLst>
                              <p:cond delay="2500"/>
                            </p:stCondLst>
                            <p:childTnLst>
                              <p:par>
                                <p:cTn id="64" presetID="4" presetClass="entr" presetSubtype="16" fill="hold" grpId="0" nodeType="after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box(in)">
                                      <p:cBhvr>
                                        <p:cTn id="6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TW">
                <a:ea typeface="ＭＳ Ｐゴシック" pitchFamily="34" charset="-128"/>
              </a:rPr>
              <a:t>Producer </a:t>
            </a:r>
          </a:p>
        </p:txBody>
      </p:sp>
      <p:sp>
        <p:nvSpPr>
          <p:cNvPr id="7171" name="Rectangle 3"/>
          <p:cNvSpPr>
            <a:spLocks noGrp="1" noChangeArrowheads="1"/>
          </p:cNvSpPr>
          <p:nvPr>
            <p:ph type="body" idx="1"/>
          </p:nvPr>
        </p:nvSpPr>
        <p:spPr>
          <a:xfrm>
            <a:off x="508000" y="1408113"/>
            <a:ext cx="7427913" cy="4946650"/>
          </a:xfrm>
        </p:spPr>
        <p:txBody>
          <a:bodyPr/>
          <a:lstStyle/>
          <a:p>
            <a:pPr>
              <a:buFont typeface="Monotype Sorts" pitchFamily="2" charset="2"/>
              <a:buNone/>
            </a:pPr>
            <a:r>
              <a:rPr lang="en-US" altLang="zh-TW" sz="2400" dirty="0">
                <a:solidFill>
                  <a:srgbClr val="0000FF"/>
                </a:solidFill>
                <a:ea typeface="ＭＳ Ｐゴシック" pitchFamily="34" charset="-128"/>
              </a:rPr>
              <a:t>while (true) {</a:t>
            </a:r>
          </a:p>
          <a:p>
            <a:pPr>
              <a:buFont typeface="Monotype Sorts" pitchFamily="2" charset="2"/>
              <a:buNone/>
            </a:pPr>
            <a:r>
              <a:rPr lang="en-US" altLang="zh-TW" sz="2400" dirty="0">
                <a:solidFill>
                  <a:srgbClr val="0000FF"/>
                </a:solidFill>
                <a:ea typeface="ＭＳ Ｐゴシック" pitchFamily="34" charset="-128"/>
              </a:rPr>
              <a:t>     </a:t>
            </a:r>
          </a:p>
          <a:p>
            <a:pPr>
              <a:buFont typeface="Monotype Sorts" pitchFamily="2" charset="2"/>
              <a:buNone/>
            </a:pPr>
            <a:r>
              <a:rPr lang="en-US" altLang="zh-TW" sz="2400" dirty="0">
                <a:solidFill>
                  <a:srgbClr val="0000FF"/>
                </a:solidFill>
                <a:ea typeface="ＭＳ Ｐゴシック" pitchFamily="34" charset="-128"/>
              </a:rPr>
              <a:t>          /*  produce an item and put in </a:t>
            </a:r>
            <a:r>
              <a:rPr lang="en-US" altLang="zh-TW" sz="2400" dirty="0" err="1">
                <a:solidFill>
                  <a:srgbClr val="0000FF"/>
                </a:solidFill>
                <a:ea typeface="ＭＳ Ｐゴシック" pitchFamily="34" charset="-128"/>
              </a:rPr>
              <a:t>nextProduced</a:t>
            </a:r>
            <a:r>
              <a:rPr lang="en-US" altLang="zh-TW" sz="2400" dirty="0">
                <a:solidFill>
                  <a:srgbClr val="0000FF"/>
                </a:solidFill>
                <a:ea typeface="ＭＳ Ｐゴシック" pitchFamily="34" charset="-128"/>
              </a:rPr>
              <a:t>  */</a:t>
            </a:r>
          </a:p>
          <a:p>
            <a:pPr>
              <a:buFont typeface="Monotype Sorts" pitchFamily="2" charset="2"/>
              <a:buNone/>
            </a:pPr>
            <a:r>
              <a:rPr lang="en-US" altLang="zh-TW" sz="2400" dirty="0">
                <a:solidFill>
                  <a:srgbClr val="0000FF"/>
                </a:solidFill>
                <a:ea typeface="ＭＳ Ｐゴシック" pitchFamily="34" charset="-128"/>
              </a:rPr>
              <a:t>	      while (count == BUFFER_SIZE)  </a:t>
            </a:r>
            <a:r>
              <a:rPr lang="zh-TW" altLang="en-US" sz="2400" dirty="0">
                <a:solidFill>
                  <a:srgbClr val="0000FF"/>
                </a:solidFill>
                <a:ea typeface="ＭＳ Ｐゴシック" pitchFamily="34" charset="-128"/>
              </a:rPr>
              <a:t>滿了</a:t>
            </a:r>
            <a:endParaRPr lang="en-US" altLang="zh-TW" sz="2400" dirty="0">
              <a:solidFill>
                <a:srgbClr val="0000FF"/>
              </a:solidFill>
              <a:ea typeface="ＭＳ Ｐゴシック" pitchFamily="34" charset="-128"/>
            </a:endParaRPr>
          </a:p>
          <a:p>
            <a:pPr>
              <a:buFont typeface="Monotype Sorts" pitchFamily="2" charset="2"/>
              <a:buNone/>
            </a:pPr>
            <a:r>
              <a:rPr lang="en-US" altLang="zh-TW" sz="2400" dirty="0">
                <a:solidFill>
                  <a:srgbClr val="0000FF"/>
                </a:solidFill>
                <a:ea typeface="ＭＳ Ｐゴシック" pitchFamily="34" charset="-128"/>
              </a:rPr>
              <a:t>			; // do nothing</a:t>
            </a:r>
            <a:r>
              <a:rPr lang="zh-TW" altLang="en-US" sz="2400" dirty="0">
                <a:solidFill>
                  <a:srgbClr val="0000FF"/>
                </a:solidFill>
                <a:ea typeface="ＭＳ Ｐゴシック" pitchFamily="34" charset="-128"/>
              </a:rPr>
              <a:t> 不能再放</a:t>
            </a:r>
            <a:r>
              <a:rPr lang="en-US" altLang="zh-TW" sz="2400" dirty="0">
                <a:solidFill>
                  <a:srgbClr val="0000FF"/>
                </a:solidFill>
                <a:ea typeface="ＭＳ Ｐゴシック" pitchFamily="34" charset="-128"/>
              </a:rPr>
              <a:t>	</a:t>
            </a:r>
          </a:p>
          <a:p>
            <a:pPr>
              <a:buFont typeface="Monotype Sorts" pitchFamily="2" charset="2"/>
              <a:buNone/>
            </a:pPr>
            <a:r>
              <a:rPr lang="en-US" altLang="zh-TW" sz="2400" dirty="0">
                <a:solidFill>
                  <a:srgbClr val="0000FF"/>
                </a:solidFill>
                <a:ea typeface="ＭＳ Ｐゴシック" pitchFamily="34" charset="-128"/>
              </a:rPr>
              <a:t>		       buffer [in] = </a:t>
            </a:r>
            <a:r>
              <a:rPr lang="en-US" altLang="zh-TW" sz="2400" dirty="0" err="1">
                <a:solidFill>
                  <a:srgbClr val="0000FF"/>
                </a:solidFill>
                <a:ea typeface="ＭＳ Ｐゴシック" pitchFamily="34" charset="-128"/>
              </a:rPr>
              <a:t>nextProduced</a:t>
            </a:r>
            <a:r>
              <a:rPr lang="en-US" altLang="zh-TW" sz="2400" dirty="0">
                <a:solidFill>
                  <a:srgbClr val="0000FF"/>
                </a:solidFill>
                <a:ea typeface="ＭＳ Ｐゴシック" pitchFamily="34" charset="-128"/>
              </a:rPr>
              <a:t>;</a:t>
            </a:r>
          </a:p>
          <a:p>
            <a:pPr>
              <a:buFont typeface="Monotype Sorts" pitchFamily="2" charset="2"/>
              <a:buNone/>
            </a:pPr>
            <a:r>
              <a:rPr lang="en-US" altLang="zh-TW" sz="2400" dirty="0">
                <a:solidFill>
                  <a:srgbClr val="0000FF"/>
                </a:solidFill>
                <a:ea typeface="ＭＳ Ｐゴシック" pitchFamily="34" charset="-128"/>
              </a:rPr>
              <a:t>		       in = (in + 1) % BUFFER_SIZE;</a:t>
            </a:r>
          </a:p>
          <a:p>
            <a:pPr>
              <a:buFont typeface="Monotype Sorts" pitchFamily="2" charset="2"/>
              <a:buNone/>
            </a:pPr>
            <a:r>
              <a:rPr lang="en-US" altLang="zh-TW" sz="2400" dirty="0">
                <a:solidFill>
                  <a:srgbClr val="0000FF"/>
                </a:solidFill>
                <a:ea typeface="ＭＳ Ｐゴシック" pitchFamily="34" charset="-128"/>
              </a:rPr>
              <a:t>		</a:t>
            </a:r>
            <a:r>
              <a:rPr lang="en-US" altLang="zh-TW" sz="2400" b="1" dirty="0">
                <a:solidFill>
                  <a:srgbClr val="FF0000"/>
                </a:solidFill>
                <a:ea typeface="ＭＳ Ｐゴシック" pitchFamily="34" charset="-128"/>
              </a:rPr>
              <a:t>       count++</a:t>
            </a:r>
            <a:r>
              <a:rPr lang="en-US" altLang="zh-TW" sz="2400" dirty="0">
                <a:solidFill>
                  <a:srgbClr val="0000FF"/>
                </a:solidFill>
                <a:ea typeface="ＭＳ Ｐゴシック" pitchFamily="34" charset="-128"/>
              </a:rPr>
              <a:t>;</a:t>
            </a:r>
          </a:p>
          <a:p>
            <a:pPr>
              <a:buFont typeface="Monotype Sorts" pitchFamily="2" charset="2"/>
              <a:buNone/>
            </a:pPr>
            <a:r>
              <a:rPr lang="en-US" altLang="zh-TW" sz="2400" dirty="0">
                <a:solidFill>
                  <a:srgbClr val="0000FF"/>
                </a:solidFill>
                <a:ea typeface="ＭＳ Ｐゴシック" pitchFamily="34" charset="-128"/>
              </a:rPr>
              <a:t>}   </a:t>
            </a:r>
          </a:p>
        </p:txBody>
      </p:sp>
      <p:graphicFrame>
        <p:nvGraphicFramePr>
          <p:cNvPr id="4" name="表格 3"/>
          <p:cNvGraphicFramePr>
            <a:graphicFrameLocks noGrp="1"/>
          </p:cNvGraphicFramePr>
          <p:nvPr/>
        </p:nvGraphicFramePr>
        <p:xfrm>
          <a:off x="7445375" y="1320800"/>
          <a:ext cx="1455738" cy="3657600"/>
        </p:xfrm>
        <a:graphic>
          <a:graphicData uri="http://schemas.openxmlformats.org/drawingml/2006/table">
            <a:tbl>
              <a:tblPr/>
              <a:tblGrid>
                <a:gridCol w="1455738">
                  <a:extLst>
                    <a:ext uri="{9D8B030D-6E8A-4147-A177-3AD203B41FA5}">
                      <a16:colId xmlns:a16="http://schemas.microsoft.com/office/drawing/2014/main" val="20000"/>
                    </a:ext>
                  </a:extLst>
                </a:gridCol>
              </a:tblGrid>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rgbClr val="FFFFFF"/>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1"/>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val="10002"/>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3"/>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val="10004"/>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5"/>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val="10006"/>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7"/>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val="10008"/>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9"/>
                  </a:ext>
                </a:extLst>
              </a:tr>
            </a:tbl>
          </a:graphicData>
        </a:graphic>
      </p:graphicFrame>
      <p:sp>
        <p:nvSpPr>
          <p:cNvPr id="7196" name="文字方塊 5"/>
          <p:cNvSpPr txBox="1">
            <a:spLocks noChangeArrowheads="1"/>
          </p:cNvSpPr>
          <p:nvPr/>
        </p:nvSpPr>
        <p:spPr bwMode="auto">
          <a:xfrm>
            <a:off x="6405563" y="3435350"/>
            <a:ext cx="427037" cy="369888"/>
          </a:xfrm>
          <a:prstGeom prst="rect">
            <a:avLst/>
          </a:prstGeom>
          <a:noFill/>
          <a:ln w="9525">
            <a:noFill/>
            <a:miter lim="800000"/>
            <a:headEnd/>
            <a:tailEnd/>
          </a:ln>
        </p:spPr>
        <p:txBody>
          <a:bodyPr wrap="none">
            <a:spAutoFit/>
          </a:bodyPr>
          <a:lstStyle/>
          <a:p>
            <a:r>
              <a:rPr lang="en-US" altLang="zh-TW"/>
              <a:t>In</a:t>
            </a:r>
            <a:endParaRPr lang="zh-TW" altLang="en-US"/>
          </a:p>
        </p:txBody>
      </p:sp>
      <p:sp>
        <p:nvSpPr>
          <p:cNvPr id="7197" name="文字方塊 6"/>
          <p:cNvSpPr txBox="1">
            <a:spLocks noChangeArrowheads="1"/>
          </p:cNvSpPr>
          <p:nvPr/>
        </p:nvSpPr>
        <p:spPr bwMode="auto">
          <a:xfrm>
            <a:off x="6480175" y="1201738"/>
            <a:ext cx="560388" cy="369887"/>
          </a:xfrm>
          <a:prstGeom prst="rect">
            <a:avLst/>
          </a:prstGeom>
          <a:noFill/>
          <a:ln w="9525">
            <a:noFill/>
            <a:miter lim="800000"/>
            <a:headEnd/>
            <a:tailEnd/>
          </a:ln>
        </p:spPr>
        <p:txBody>
          <a:bodyPr>
            <a:spAutoFit/>
          </a:bodyPr>
          <a:lstStyle/>
          <a:p>
            <a:r>
              <a:rPr lang="en-US" altLang="zh-TW"/>
              <a:t>out</a:t>
            </a:r>
            <a:endParaRPr lang="zh-TW" altLang="en-US"/>
          </a:p>
        </p:txBody>
      </p:sp>
      <p:cxnSp>
        <p:nvCxnSpPr>
          <p:cNvPr id="7198" name="直線單箭頭接點 8"/>
          <p:cNvCxnSpPr>
            <a:cxnSpLocks noChangeShapeType="1"/>
            <a:stCxn id="7196" idx="3"/>
          </p:cNvCxnSpPr>
          <p:nvPr/>
        </p:nvCxnSpPr>
        <p:spPr bwMode="auto">
          <a:xfrm>
            <a:off x="6832600" y="3619500"/>
            <a:ext cx="560388" cy="146050"/>
          </a:xfrm>
          <a:prstGeom prst="straightConnector1">
            <a:avLst/>
          </a:prstGeom>
          <a:noFill/>
          <a:ln w="9525" algn="ctr">
            <a:solidFill>
              <a:schemeClr val="tx1"/>
            </a:solidFill>
            <a:round/>
            <a:headEnd/>
            <a:tailEnd type="arrow" w="med" len="med"/>
          </a:ln>
        </p:spPr>
      </p:cxnSp>
      <p:cxnSp>
        <p:nvCxnSpPr>
          <p:cNvPr id="7199" name="直線單箭頭接點 9"/>
          <p:cNvCxnSpPr>
            <a:cxnSpLocks noChangeShapeType="1"/>
          </p:cNvCxnSpPr>
          <p:nvPr/>
        </p:nvCxnSpPr>
        <p:spPr bwMode="auto">
          <a:xfrm>
            <a:off x="7054850" y="1371600"/>
            <a:ext cx="373063" cy="101600"/>
          </a:xfrm>
          <a:prstGeom prst="straightConnector1">
            <a:avLst/>
          </a:prstGeom>
          <a:noFill/>
          <a:ln w="9525" algn="ctr">
            <a:solidFill>
              <a:schemeClr val="tx1"/>
            </a:solidFill>
            <a:round/>
            <a:headEnd/>
            <a:tailEnd type="arrow" w="med" len="med"/>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5274-90AB-4303-B83A-9C76CE7203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34025C-0D6D-4FB4-A9C7-7CBB764390DE}"/>
              </a:ext>
            </a:extLst>
          </p:cNvPr>
          <p:cNvSpPr>
            <a:spLocks noGrp="1"/>
          </p:cNvSpPr>
          <p:nvPr>
            <p:ph idx="1"/>
          </p:nvPr>
        </p:nvSpPr>
        <p:spPr/>
        <p:txBody>
          <a:bodyPr/>
          <a:lstStyle/>
          <a:p>
            <a:r>
              <a:rPr lang="zh-TW" altLang="en-US" dirty="0"/>
              <a:t>競爭危害</a:t>
            </a:r>
            <a:r>
              <a:rPr lang="zh-TW" altLang="en-US" b="0" dirty="0"/>
              <a:t>（</a:t>
            </a:r>
            <a:r>
              <a:rPr lang="en-US" altLang="zh-TW" b="0" dirty="0"/>
              <a:t>race hazard</a:t>
            </a:r>
            <a:r>
              <a:rPr lang="zh-TW" altLang="en-US" b="0" dirty="0"/>
              <a:t>）又名</a:t>
            </a:r>
            <a:r>
              <a:rPr lang="zh-TW" altLang="en-US" dirty="0"/>
              <a:t>競態條件</a:t>
            </a:r>
            <a:r>
              <a:rPr lang="zh-TW" altLang="en-US" b="0" dirty="0"/>
              <a:t>、</a:t>
            </a:r>
            <a:r>
              <a:rPr lang="zh-TW" altLang="en-US" dirty="0"/>
              <a:t>競爭條件</a:t>
            </a:r>
            <a:r>
              <a:rPr lang="zh-TW" altLang="en-US" b="0" dirty="0"/>
              <a:t>（</a:t>
            </a:r>
            <a:r>
              <a:rPr lang="en-US" altLang="zh-TW" b="0" dirty="0"/>
              <a:t>race condition</a:t>
            </a:r>
            <a:r>
              <a:rPr lang="zh-TW" altLang="en-US" b="0" dirty="0"/>
              <a:t>），它旨在描述一個系統或者進程的輸出依賴於不受控制的事件出現順序或者出現時機。此詞源自於兩個訊號試著彼此競爭，來影響誰先輸出。</a:t>
            </a:r>
            <a:endParaRPr lang="en-US" altLang="zh-TW" b="0" dirty="0"/>
          </a:p>
          <a:p>
            <a:r>
              <a:rPr lang="zh-TW" altLang="en-US" b="0" dirty="0"/>
              <a:t>這篇講的</a:t>
            </a:r>
            <a:r>
              <a:rPr lang="en-US" altLang="zh-TW" b="0" dirty="0" err="1"/>
              <a:t>ptt</a:t>
            </a:r>
            <a:r>
              <a:rPr lang="zh-TW" altLang="en-US" b="0" dirty="0"/>
              <a:t>前面也有類似的說明  不同非同步執行順序會有不同結果 </a:t>
            </a:r>
            <a:r>
              <a:rPr lang="en-US" dirty="0">
                <a:hlinkClick r:id="rId2"/>
              </a:rPr>
              <a:t>https://medium.com/%E7%A8%8B%E5%BC%8F%E4%BA%BA%E6%9C%88%E5%88%8A/%E7%AB%B6%E7%88%AD%E6%83%85%E6%B3%81%E7%9A%84c%E8%AA%9E%E8%A8%80%E7%AF%84%E4%BE%8B-1a88df31c20e</a:t>
            </a:r>
            <a:endParaRPr lang="en-US" dirty="0"/>
          </a:p>
        </p:txBody>
      </p:sp>
    </p:spTree>
    <p:extLst>
      <p:ext uri="{BB962C8B-B14F-4D97-AF65-F5344CB8AC3E}">
        <p14:creationId xmlns:p14="http://schemas.microsoft.com/office/powerpoint/2010/main" val="4015125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59502" y="277813"/>
            <a:ext cx="8229600" cy="576262"/>
          </a:xfrm>
          <a:noFill/>
        </p:spPr>
        <p:txBody>
          <a:bodyPr lIns="90488" tIns="44450" rIns="90488" bIns="44450"/>
          <a:lstStyle/>
          <a:p>
            <a:r>
              <a:rPr lang="en-US" altLang="zh-TW" sz="2800" dirty="0">
                <a:ea typeface="ＭＳ Ｐゴシック" pitchFamily="34" charset="-128"/>
              </a:rPr>
              <a:t>Several possible solutions to the deadlock problem</a:t>
            </a:r>
          </a:p>
        </p:txBody>
      </p:sp>
      <p:sp>
        <p:nvSpPr>
          <p:cNvPr id="51203" name="Rectangle 3"/>
          <p:cNvSpPr>
            <a:spLocks noGrp="1" noChangeArrowheads="1"/>
          </p:cNvSpPr>
          <p:nvPr>
            <p:ph type="body" idx="1"/>
          </p:nvPr>
        </p:nvSpPr>
        <p:spPr>
          <a:xfrm>
            <a:off x="622300" y="1168400"/>
            <a:ext cx="8228013" cy="4191000"/>
          </a:xfrm>
          <a:noFill/>
        </p:spPr>
        <p:txBody>
          <a:bodyPr lIns="90488" tIns="44450" rIns="90488" bIns="44450"/>
          <a:lstStyle/>
          <a:p>
            <a:r>
              <a:rPr lang="en-US" altLang="zh-TW" sz="2800" dirty="0">
                <a:ea typeface="ＭＳ Ｐゴシック" pitchFamily="34" charset="-128"/>
              </a:rPr>
              <a:t>Allow at most </a:t>
            </a:r>
            <a:r>
              <a:rPr lang="en-US" altLang="zh-TW" sz="2800" dirty="0">
                <a:solidFill>
                  <a:srgbClr val="FF0000"/>
                </a:solidFill>
                <a:ea typeface="ＭＳ Ｐゴシック" pitchFamily="34" charset="-128"/>
              </a:rPr>
              <a:t>four</a:t>
            </a:r>
            <a:r>
              <a:rPr lang="en-US" altLang="zh-TW" sz="2800" dirty="0">
                <a:ea typeface="ＭＳ Ｐゴシック" pitchFamily="34" charset="-128"/>
              </a:rPr>
              <a:t> philosophers to be sitting simultaneously at the table. </a:t>
            </a:r>
            <a:r>
              <a:rPr lang="zh-TW" altLang="en-US" sz="2800" dirty="0">
                <a:ea typeface="ＭＳ Ｐゴシック" pitchFamily="34" charset="-128"/>
              </a:rPr>
              <a:t>沒錯</a:t>
            </a:r>
            <a:endParaRPr lang="en-US" altLang="zh-TW" sz="2800" dirty="0">
              <a:ea typeface="ＭＳ Ｐゴシック" pitchFamily="34" charset="-128"/>
            </a:endParaRPr>
          </a:p>
          <a:p>
            <a:r>
              <a:rPr lang="en-US" altLang="zh-TW" sz="2800" dirty="0">
                <a:ea typeface="ＭＳ Ｐゴシック" pitchFamily="34" charset="-128"/>
              </a:rPr>
              <a:t>Allow a philosopher to pick up her chopsticks only if </a:t>
            </a:r>
            <a:r>
              <a:rPr lang="en-US" altLang="zh-TW" sz="2800" dirty="0">
                <a:solidFill>
                  <a:srgbClr val="FF0000"/>
                </a:solidFill>
                <a:ea typeface="ＭＳ Ｐゴシック" pitchFamily="34" charset="-128"/>
              </a:rPr>
              <a:t>both chopsticks are available </a:t>
            </a:r>
            <a:r>
              <a:rPr lang="en-US" altLang="zh-TW" sz="2800" dirty="0">
                <a:ea typeface="ＭＳ Ｐゴシック" pitchFamily="34" charset="-128"/>
              </a:rPr>
              <a:t>(note that she must pick them up in a critical section).</a:t>
            </a:r>
            <a:r>
              <a:rPr lang="zh-TW" altLang="en-US" sz="2800" dirty="0">
                <a:ea typeface="ＭＳ Ｐゴシック" pitchFamily="34" charset="-128"/>
              </a:rPr>
              <a:t>任一邊沒有就不拿</a:t>
            </a:r>
            <a:endParaRPr lang="en-US" altLang="zh-TW" sz="2800" dirty="0">
              <a:ea typeface="ＭＳ Ｐゴシック" pitchFamily="34" charset="-128"/>
            </a:endParaRPr>
          </a:p>
          <a:p>
            <a:r>
              <a:rPr lang="en-US" altLang="zh-TW" sz="2800" dirty="0">
                <a:solidFill>
                  <a:srgbClr val="FF0000"/>
                </a:solidFill>
                <a:ea typeface="ＭＳ Ｐゴシック" pitchFamily="34" charset="-128"/>
              </a:rPr>
              <a:t>Use an asymmetric solution</a:t>
            </a:r>
            <a:r>
              <a:rPr lang="en-US" altLang="zh-TW" sz="2800" dirty="0">
                <a:ea typeface="ＭＳ Ｐゴシック" pitchFamily="34" charset="-128"/>
              </a:rPr>
              <a:t>. Thus, </a:t>
            </a:r>
          </a:p>
          <a:p>
            <a:pPr lvl="1"/>
            <a:r>
              <a:rPr lang="en-US" altLang="zh-TW" sz="2800" dirty="0">
                <a:ea typeface="ＭＳ Ｐゴシック" pitchFamily="34" charset="-128"/>
              </a:rPr>
              <a:t>an </a:t>
            </a:r>
            <a:r>
              <a:rPr lang="en-US" altLang="zh-TW" sz="2800" dirty="0">
                <a:solidFill>
                  <a:srgbClr val="FF0000"/>
                </a:solidFill>
                <a:ea typeface="ＭＳ Ｐゴシック" pitchFamily="34" charset="-128"/>
              </a:rPr>
              <a:t>odd philosopher </a:t>
            </a:r>
            <a:r>
              <a:rPr lang="en-US" altLang="zh-TW" sz="2800" dirty="0">
                <a:ea typeface="ＭＳ Ｐゴシック" pitchFamily="34" charset="-128"/>
              </a:rPr>
              <a:t>picks up first her left chopstick and then her right chopstick, whereas</a:t>
            </a:r>
          </a:p>
          <a:p>
            <a:pPr lvl="1"/>
            <a:r>
              <a:rPr lang="en-US" altLang="zh-TW" sz="2800" dirty="0">
                <a:ea typeface="ＭＳ Ｐゴシック" pitchFamily="34" charset="-128"/>
              </a:rPr>
              <a:t> an </a:t>
            </a:r>
            <a:r>
              <a:rPr lang="en-US" altLang="zh-TW" sz="2800" dirty="0">
                <a:solidFill>
                  <a:srgbClr val="FF0000"/>
                </a:solidFill>
                <a:ea typeface="ＭＳ Ｐゴシック" pitchFamily="34" charset="-128"/>
              </a:rPr>
              <a:t>even philosopher</a:t>
            </a:r>
            <a:r>
              <a:rPr lang="en-US" altLang="zh-TW" sz="2800" dirty="0">
                <a:ea typeface="ＭＳ Ｐゴシック" pitchFamily="34" charset="-128"/>
              </a:rPr>
              <a:t> picks up her right chopstick and then her left chopstick.</a:t>
            </a:r>
            <a:r>
              <a:rPr lang="zh-TW" altLang="en-US" sz="2800" dirty="0">
                <a:ea typeface="ＭＳ Ｐゴシック" pitchFamily="34" charset="-128"/>
              </a:rPr>
              <a:t>這樣相鄰的會先等同一支 排出先後   不會全部拿光</a:t>
            </a:r>
            <a:endParaRPr lang="en-US" altLang="zh-TW" sz="2800" dirty="0">
              <a:ea typeface="ＭＳ Ｐゴシック" pitchFamily="34" charset="-128"/>
            </a:endParaRPr>
          </a:p>
        </p:txBody>
      </p:sp>
      <p:pic>
        <p:nvPicPr>
          <p:cNvPr id="2" name="Picture 1">
            <a:extLst>
              <a:ext uri="{FF2B5EF4-FFF2-40B4-BE49-F238E27FC236}">
                <a16:creationId xmlns:a16="http://schemas.microsoft.com/office/drawing/2014/main" id="{29F16691-1069-44B8-9A56-5BA318F3F2DD}"/>
              </a:ext>
            </a:extLst>
          </p:cNvPr>
          <p:cNvPicPr>
            <a:picLocks noChangeAspect="1"/>
          </p:cNvPicPr>
          <p:nvPr/>
        </p:nvPicPr>
        <p:blipFill>
          <a:blip r:embed="rId3"/>
          <a:stretch>
            <a:fillRect/>
          </a:stretch>
        </p:blipFill>
        <p:spPr>
          <a:xfrm>
            <a:off x="-3942080" y="1444808"/>
            <a:ext cx="3868420" cy="225216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box(in)">
                                      <p:cBhvr>
                                        <p:cTn id="7" dur="1000"/>
                                        <p:tgtEl>
                                          <p:spTgt spid="512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1203">
                                            <p:txEl>
                                              <p:pRg st="2" end="2"/>
                                            </p:txEl>
                                          </p:spTgt>
                                        </p:tgtEl>
                                        <p:attrNameLst>
                                          <p:attrName>style.visibility</p:attrName>
                                        </p:attrNameLst>
                                      </p:cBhvr>
                                      <p:to>
                                        <p:strVal val="visible"/>
                                      </p:to>
                                    </p:set>
                                    <p:animEffect transition="in" filter="box(in)">
                                      <p:cBhvr>
                                        <p:cTn id="12" dur="1000"/>
                                        <p:tgtEl>
                                          <p:spTgt spid="51203">
                                            <p:txEl>
                                              <p:pRg st="2" end="2"/>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animEffect transition="in" filter="box(in)">
                                      <p:cBhvr>
                                        <p:cTn id="15" dur="1000"/>
                                        <p:tgtEl>
                                          <p:spTgt spid="51203">
                                            <p:txEl>
                                              <p:pRg st="3" end="3"/>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51203">
                                            <p:txEl>
                                              <p:pRg st="4" end="4"/>
                                            </p:txEl>
                                          </p:spTgt>
                                        </p:tgtEl>
                                        <p:attrNameLst>
                                          <p:attrName>style.visibility</p:attrName>
                                        </p:attrNameLst>
                                      </p:cBhvr>
                                      <p:to>
                                        <p:strVal val="visible"/>
                                      </p:to>
                                    </p:set>
                                    <p:animEffect transition="in" filter="box(in)">
                                      <p:cBhvr>
                                        <p:cTn id="18" dur="1000"/>
                                        <p:tgtEl>
                                          <p:spTgt spid="51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TW">
                <a:ea typeface="ＭＳ Ｐゴシック" pitchFamily="34" charset="-128"/>
              </a:rPr>
              <a:t>Problems with Semaphores</a:t>
            </a:r>
          </a:p>
        </p:txBody>
      </p:sp>
      <p:sp>
        <p:nvSpPr>
          <p:cNvPr id="52227" name="Rectangle 3"/>
          <p:cNvSpPr>
            <a:spLocks noGrp="1" noChangeArrowheads="1"/>
          </p:cNvSpPr>
          <p:nvPr>
            <p:ph type="body" idx="1"/>
          </p:nvPr>
        </p:nvSpPr>
        <p:spPr>
          <a:xfrm>
            <a:off x="583323" y="1140806"/>
            <a:ext cx="8276895" cy="4860925"/>
          </a:xfrm>
        </p:spPr>
        <p:txBody>
          <a:bodyPr/>
          <a:lstStyle/>
          <a:p>
            <a:r>
              <a:rPr lang="en-US" altLang="zh-TW" sz="2800" dirty="0">
                <a:ea typeface="ＭＳ Ｐゴシック" pitchFamily="34" charset="-128"/>
              </a:rPr>
              <a:t> Correct use of semaphore operations: Otherwise, some problems may happen</a:t>
            </a:r>
          </a:p>
          <a:p>
            <a:r>
              <a:rPr lang="zh-TW" altLang="en-US" sz="2800" dirty="0">
                <a:ea typeface="ＭＳ Ｐゴシック" pitchFamily="34" charset="-128"/>
              </a:rPr>
              <a:t>是很好的工具  很容易寫  但寫錯也可能發生問題</a:t>
            </a:r>
            <a:br>
              <a:rPr lang="en-US" altLang="zh-TW" sz="2800" dirty="0">
                <a:ea typeface="ＭＳ Ｐゴシック" pitchFamily="34" charset="-128"/>
              </a:rPr>
            </a:br>
            <a:endParaRPr lang="en-US" altLang="zh-TW" sz="2800" dirty="0">
              <a:ea typeface="ＭＳ Ｐゴシック" pitchFamily="34" charset="-128"/>
            </a:endParaRPr>
          </a:p>
          <a:p>
            <a:pPr lvl="1"/>
            <a:r>
              <a:rPr lang="en-US" altLang="zh-TW" sz="2800" dirty="0">
                <a:ea typeface="ＭＳ Ｐゴシック" pitchFamily="34" charset="-128"/>
              </a:rPr>
              <a:t> signal (</a:t>
            </a:r>
            <a:r>
              <a:rPr lang="en-US" altLang="zh-TW" sz="2800" dirty="0" err="1">
                <a:ea typeface="ＭＳ Ｐゴシック" pitchFamily="34" charset="-128"/>
              </a:rPr>
              <a:t>mutex</a:t>
            </a:r>
            <a:r>
              <a:rPr lang="en-US" altLang="zh-TW" sz="2800" dirty="0">
                <a:ea typeface="ＭＳ Ｐゴシック" pitchFamily="34" charset="-128"/>
              </a:rPr>
              <a:t>)  ….  wait (mutex)</a:t>
            </a:r>
            <a:r>
              <a:rPr lang="zh-TW" altLang="en-US" sz="2800" dirty="0">
                <a:ea typeface="ＭＳ Ｐゴシック" pitchFamily="34" charset="-128"/>
              </a:rPr>
              <a:t>  可能有問題</a:t>
            </a:r>
            <a:endParaRPr lang="en-US" altLang="zh-TW" sz="2800" dirty="0">
              <a:ea typeface="ＭＳ Ｐゴシック" pitchFamily="34" charset="-128"/>
            </a:endParaRPr>
          </a:p>
          <a:p>
            <a:pPr lvl="1"/>
            <a:r>
              <a:rPr lang="en-US" altLang="zh-TW" sz="2800" dirty="0">
                <a:ea typeface="ＭＳ Ｐゴシック" pitchFamily="34" charset="-128"/>
              </a:rPr>
              <a:t> wait (mutex)  …  wait (mutex)</a:t>
            </a:r>
            <a:r>
              <a:rPr lang="zh-TW" altLang="en-US" sz="2800" dirty="0">
                <a:ea typeface="ＭＳ Ｐゴシック" pitchFamily="34" charset="-128"/>
              </a:rPr>
              <a:t>  有問題</a:t>
            </a:r>
            <a:endParaRPr lang="en-US" altLang="zh-TW" sz="2800" dirty="0">
              <a:ea typeface="ＭＳ Ｐゴシック" pitchFamily="34" charset="-128"/>
            </a:endParaRPr>
          </a:p>
          <a:p>
            <a:pPr lvl="1"/>
            <a:r>
              <a:rPr lang="en-US" altLang="zh-TW" sz="2800" dirty="0">
                <a:ea typeface="ＭＳ Ｐゴシック" pitchFamily="34" charset="-128"/>
              </a:rPr>
              <a:t> Omitting  of wait (</a:t>
            </a:r>
            <a:r>
              <a:rPr lang="en-US" altLang="zh-TW" sz="2800" dirty="0" err="1">
                <a:ea typeface="ＭＳ Ｐゴシック" pitchFamily="34" charset="-128"/>
              </a:rPr>
              <a:t>mutex</a:t>
            </a:r>
            <a:r>
              <a:rPr lang="en-US" altLang="zh-TW" sz="2800" dirty="0">
                <a:ea typeface="ＭＳ Ｐゴシック" pitchFamily="34" charset="-128"/>
              </a:rPr>
              <a:t>) or signal (</a:t>
            </a:r>
            <a:r>
              <a:rPr lang="en-US" altLang="zh-TW" sz="2800" dirty="0" err="1">
                <a:ea typeface="ＭＳ Ｐゴシック" pitchFamily="34" charset="-128"/>
              </a:rPr>
              <a:t>mutex</a:t>
            </a:r>
            <a:r>
              <a:rPr lang="en-US" altLang="zh-TW" sz="2800" dirty="0">
                <a:ea typeface="ＭＳ Ｐゴシック" pitchFamily="34" charset="-128"/>
              </a:rPr>
              <a:t>) (or both)</a:t>
            </a:r>
          </a:p>
          <a:p>
            <a:endParaRPr lang="en-US" altLang="zh-TW" sz="28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animEffect transition="in" filter="box(in)">
                                      <p:cBhvr>
                                        <p:cTn id="7" dur="500"/>
                                        <p:tgtEl>
                                          <p:spTgt spid="5222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2227">
                                            <p:txEl>
                                              <p:pRg st="3" end="3"/>
                                            </p:txEl>
                                          </p:spTgt>
                                        </p:tgtEl>
                                        <p:attrNameLst>
                                          <p:attrName>style.visibility</p:attrName>
                                        </p:attrNameLst>
                                      </p:cBhvr>
                                      <p:to>
                                        <p:strVal val="visible"/>
                                      </p:to>
                                    </p:set>
                                    <p:animEffect transition="in" filter="box(in)">
                                      <p:cBhvr>
                                        <p:cTn id="12" dur="500"/>
                                        <p:tgtEl>
                                          <p:spTgt spid="5222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animEffect transition="in" filter="box(in)">
                                      <p:cBhvr>
                                        <p:cTn id="17" dur="500"/>
                                        <p:tgtEl>
                                          <p:spTgt spid="52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TW">
                <a:ea typeface="ＭＳ Ｐゴシック" pitchFamily="34" charset="-128"/>
              </a:rPr>
              <a:t>Monitors</a:t>
            </a:r>
          </a:p>
        </p:txBody>
      </p:sp>
      <p:sp>
        <p:nvSpPr>
          <p:cNvPr id="53251" name="Rectangle 3"/>
          <p:cNvSpPr>
            <a:spLocks noGrp="1" noChangeArrowheads="1"/>
          </p:cNvSpPr>
          <p:nvPr>
            <p:ph type="body" idx="1"/>
          </p:nvPr>
        </p:nvSpPr>
        <p:spPr>
          <a:xfrm>
            <a:off x="765175" y="895350"/>
            <a:ext cx="7897813" cy="4860925"/>
          </a:xfrm>
        </p:spPr>
        <p:txBody>
          <a:bodyPr/>
          <a:lstStyle/>
          <a:p>
            <a:pPr>
              <a:lnSpc>
                <a:spcPct val="90000"/>
              </a:lnSpc>
            </a:pPr>
            <a:r>
              <a:rPr lang="en-US" altLang="zh-TW" sz="2400" dirty="0">
                <a:ea typeface="ＭＳ Ｐゴシック" pitchFamily="34" charset="-128"/>
              </a:rPr>
              <a:t>A </a:t>
            </a:r>
            <a:r>
              <a:rPr lang="en-US" altLang="zh-TW" sz="2400" dirty="0">
                <a:solidFill>
                  <a:srgbClr val="FF0000"/>
                </a:solidFill>
                <a:ea typeface="ＭＳ Ｐゴシック" pitchFamily="34" charset="-128"/>
              </a:rPr>
              <a:t>high-level abstraction </a:t>
            </a:r>
            <a:r>
              <a:rPr lang="en-US" altLang="zh-TW" sz="2400" dirty="0">
                <a:ea typeface="ＭＳ Ｐゴシック" pitchFamily="34" charset="-128"/>
              </a:rPr>
              <a:t>that provides a convenient and effective mechanism for </a:t>
            </a:r>
            <a:r>
              <a:rPr lang="en-US" altLang="zh-TW" sz="2400" dirty="0">
                <a:solidFill>
                  <a:srgbClr val="FF0000"/>
                </a:solidFill>
                <a:ea typeface="ＭＳ Ｐゴシック" pitchFamily="34" charset="-128"/>
              </a:rPr>
              <a:t>process synchronization</a:t>
            </a:r>
          </a:p>
          <a:p>
            <a:pPr>
              <a:lnSpc>
                <a:spcPct val="90000"/>
              </a:lnSpc>
            </a:pPr>
            <a:r>
              <a:rPr lang="en-US" altLang="zh-TW" sz="2400" dirty="0">
                <a:solidFill>
                  <a:srgbClr val="FF0000"/>
                </a:solidFill>
                <a:ea typeface="ＭＳ Ｐゴシック" pitchFamily="34" charset="-128"/>
              </a:rPr>
              <a:t>Only one process may be active within the monitor at a time</a:t>
            </a:r>
            <a:endParaRPr lang="en-US" altLang="zh-TW" sz="2000" dirty="0">
              <a:solidFill>
                <a:srgbClr val="FF0000"/>
              </a:solidFill>
              <a:ea typeface="ＭＳ Ｐゴシック" pitchFamily="34" charset="-128"/>
            </a:endParaRPr>
          </a:p>
          <a:p>
            <a:pPr lvl="2">
              <a:lnSpc>
                <a:spcPct val="90000"/>
              </a:lnSpc>
              <a:buFont typeface="Webdings" pitchFamily="18" charset="2"/>
              <a:buNone/>
            </a:pPr>
            <a:r>
              <a:rPr lang="en-US" altLang="zh-TW" sz="2400" dirty="0">
                <a:solidFill>
                  <a:srgbClr val="FF0000"/>
                </a:solidFill>
                <a:ea typeface="ＭＳ Ｐゴシック" pitchFamily="34" charset="-128"/>
              </a:rPr>
              <a:t>monitor</a:t>
            </a:r>
            <a:r>
              <a:rPr lang="en-US" altLang="zh-TW" sz="2400" dirty="0">
                <a:solidFill>
                  <a:srgbClr val="0000FF"/>
                </a:solidFill>
                <a:ea typeface="ＭＳ Ｐゴシック" pitchFamily="34" charset="-128"/>
              </a:rPr>
              <a:t> monitor-name</a:t>
            </a:r>
          </a:p>
          <a:p>
            <a:pPr lvl="2">
              <a:lnSpc>
                <a:spcPct val="90000"/>
              </a:lnSpc>
              <a:buFont typeface="Webdings" pitchFamily="18" charset="2"/>
              <a:buNone/>
            </a:pPr>
            <a:r>
              <a:rPr lang="en-US" altLang="zh-TW" sz="2400" dirty="0">
                <a:solidFill>
                  <a:srgbClr val="0000FF"/>
                </a:solidFill>
                <a:ea typeface="ＭＳ Ｐゴシック" pitchFamily="34" charset="-128"/>
              </a:rPr>
              <a:t>{	// </a:t>
            </a:r>
            <a:r>
              <a:rPr lang="en-US" altLang="zh-TW" sz="2400" dirty="0">
                <a:solidFill>
                  <a:srgbClr val="FF0000"/>
                </a:solidFill>
                <a:ea typeface="ＭＳ Ｐゴシック" pitchFamily="34" charset="-128"/>
              </a:rPr>
              <a:t>shared variable declarations </a:t>
            </a:r>
          </a:p>
          <a:p>
            <a:pPr lvl="2">
              <a:lnSpc>
                <a:spcPct val="90000"/>
              </a:lnSpc>
              <a:buFont typeface="Webdings" pitchFamily="18" charset="2"/>
              <a:buNone/>
            </a:pPr>
            <a:r>
              <a:rPr lang="en-US" altLang="zh-TW" sz="2400" dirty="0">
                <a:solidFill>
                  <a:srgbClr val="0000FF"/>
                </a:solidFill>
                <a:ea typeface="ＭＳ Ｐゴシック" pitchFamily="34" charset="-128"/>
              </a:rPr>
              <a:t>	    procedure P1 (…) { …. }</a:t>
            </a:r>
          </a:p>
          <a:p>
            <a:pPr lvl="2">
              <a:lnSpc>
                <a:spcPct val="90000"/>
              </a:lnSpc>
              <a:buFont typeface="Webdings" pitchFamily="18" charset="2"/>
              <a:buNone/>
            </a:pPr>
            <a:r>
              <a:rPr lang="en-US" altLang="zh-TW" sz="2400" dirty="0">
                <a:solidFill>
                  <a:srgbClr val="0000FF"/>
                </a:solidFill>
                <a:ea typeface="ＭＳ Ｐゴシック" pitchFamily="34" charset="-128"/>
              </a:rPr>
              <a:t>		…</a:t>
            </a:r>
          </a:p>
          <a:p>
            <a:pPr lvl="2">
              <a:lnSpc>
                <a:spcPct val="90000"/>
              </a:lnSpc>
              <a:buFont typeface="Webdings" pitchFamily="18" charset="2"/>
              <a:buNone/>
            </a:pPr>
            <a:r>
              <a:rPr lang="en-US" altLang="zh-TW" sz="2400" dirty="0">
                <a:solidFill>
                  <a:srgbClr val="0000FF"/>
                </a:solidFill>
                <a:ea typeface="ＭＳ Ｐゴシック" pitchFamily="34" charset="-128"/>
              </a:rPr>
              <a:t>	    procedure </a:t>
            </a:r>
            <a:r>
              <a:rPr lang="en-US" altLang="zh-TW" sz="2400" dirty="0" err="1">
                <a:solidFill>
                  <a:srgbClr val="0000FF"/>
                </a:solidFill>
                <a:ea typeface="ＭＳ Ｐゴシック" pitchFamily="34" charset="-128"/>
              </a:rPr>
              <a:t>Pn</a:t>
            </a:r>
            <a:r>
              <a:rPr lang="en-US" altLang="zh-TW" sz="2400" dirty="0">
                <a:solidFill>
                  <a:srgbClr val="0000FF"/>
                </a:solidFill>
                <a:ea typeface="ＭＳ Ｐゴシック" pitchFamily="34" charset="-128"/>
              </a:rPr>
              <a:t> (…) {……}</a:t>
            </a:r>
          </a:p>
          <a:p>
            <a:pPr lvl="2">
              <a:lnSpc>
                <a:spcPct val="90000"/>
              </a:lnSpc>
              <a:buFont typeface="Webdings" pitchFamily="18" charset="2"/>
              <a:buNone/>
            </a:pPr>
            <a:endParaRPr lang="en-US" altLang="zh-TW" sz="2400" dirty="0">
              <a:solidFill>
                <a:srgbClr val="0000FF"/>
              </a:solidFill>
              <a:ea typeface="ＭＳ Ｐゴシック" pitchFamily="34" charset="-128"/>
            </a:endParaRPr>
          </a:p>
          <a:p>
            <a:pPr lvl="2">
              <a:lnSpc>
                <a:spcPct val="90000"/>
              </a:lnSpc>
              <a:buFont typeface="Webdings" pitchFamily="18" charset="2"/>
              <a:buNone/>
            </a:pPr>
            <a:r>
              <a:rPr lang="en-US" altLang="zh-TW" sz="2400" dirty="0">
                <a:solidFill>
                  <a:srgbClr val="FF0000"/>
                </a:solidFill>
                <a:ea typeface="ＭＳ Ｐゴシック" pitchFamily="34" charset="-128"/>
              </a:rPr>
              <a:t>     Initialization code ( ….) { … }</a:t>
            </a:r>
          </a:p>
          <a:p>
            <a:pPr lvl="2">
              <a:lnSpc>
                <a:spcPct val="90000"/>
              </a:lnSpc>
              <a:buFont typeface="Webdings" pitchFamily="18" charset="2"/>
              <a:buNone/>
            </a:pPr>
            <a:r>
              <a:rPr lang="en-US" altLang="zh-TW" sz="2400" dirty="0">
                <a:solidFill>
                  <a:srgbClr val="0000FF"/>
                </a:solidFill>
                <a:ea typeface="ＭＳ Ｐゴシック" pitchFamily="34" charset="-128"/>
              </a:rPr>
              <a:t>		…</a:t>
            </a:r>
          </a:p>
          <a:p>
            <a:pPr lvl="2">
              <a:lnSpc>
                <a:spcPct val="90000"/>
              </a:lnSpc>
              <a:buFont typeface="Webdings" pitchFamily="18" charset="2"/>
              <a:buNone/>
            </a:pPr>
            <a:r>
              <a:rPr lang="en-US" altLang="zh-TW" sz="2400" dirty="0">
                <a:solidFill>
                  <a:srgbClr val="0000FF"/>
                </a:solidFill>
                <a:ea typeface="ＭＳ Ｐゴシック" pitchFamily="34" charset="-128"/>
              </a:rPr>
              <a:t>	}</a:t>
            </a:r>
          </a:p>
          <a:p>
            <a:pPr lvl="2">
              <a:lnSpc>
                <a:spcPct val="90000"/>
              </a:lnSpc>
              <a:buFont typeface="Webdings" pitchFamily="18" charset="2"/>
              <a:buNone/>
            </a:pPr>
            <a:endParaRPr lang="en-US" altLang="zh-TW" sz="2400" dirty="0">
              <a:solidFill>
                <a:srgbClr val="0000FF"/>
              </a:solidFill>
              <a:ea typeface="ＭＳ Ｐゴシック" pitchFamily="34" charset="-128"/>
            </a:endParaRPr>
          </a:p>
        </p:txBody>
      </p:sp>
      <p:pic>
        <p:nvPicPr>
          <p:cNvPr id="4" name="Picture 4"/>
          <p:cNvPicPr>
            <a:picLocks noChangeAspect="1" noChangeArrowheads="1"/>
          </p:cNvPicPr>
          <p:nvPr/>
        </p:nvPicPr>
        <p:blipFill>
          <a:blip r:embed="rId3"/>
          <a:srcRect/>
          <a:stretch>
            <a:fillRect/>
          </a:stretch>
        </p:blipFill>
        <p:spPr bwMode="auto">
          <a:xfrm>
            <a:off x="5999989" y="2554019"/>
            <a:ext cx="3061322" cy="292786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box(in)">
                                      <p:cBhvr>
                                        <p:cTn id="7" dur="1000"/>
                                        <p:tgtEl>
                                          <p:spTgt spid="53251">
                                            <p:txEl>
                                              <p:pRg st="1" end="1"/>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3251">
                                            <p:txEl>
                                              <p:pRg st="2" end="2"/>
                                            </p:txEl>
                                          </p:spTgt>
                                        </p:tgtEl>
                                        <p:attrNameLst>
                                          <p:attrName>style.visibility</p:attrName>
                                        </p:attrNameLst>
                                      </p:cBhvr>
                                      <p:to>
                                        <p:strVal val="visible"/>
                                      </p:to>
                                    </p:set>
                                    <p:animEffect transition="in" filter="box(in)">
                                      <p:cBhvr>
                                        <p:cTn id="10" dur="1000"/>
                                        <p:tgtEl>
                                          <p:spTgt spid="53251">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3251">
                                            <p:txEl>
                                              <p:pRg st="3" end="3"/>
                                            </p:txEl>
                                          </p:spTgt>
                                        </p:tgtEl>
                                        <p:attrNameLst>
                                          <p:attrName>style.visibility</p:attrName>
                                        </p:attrNameLst>
                                      </p:cBhvr>
                                      <p:to>
                                        <p:strVal val="visible"/>
                                      </p:to>
                                    </p:set>
                                    <p:animEffect transition="in" filter="box(in)">
                                      <p:cBhvr>
                                        <p:cTn id="13" dur="1000"/>
                                        <p:tgtEl>
                                          <p:spTgt spid="53251">
                                            <p:txEl>
                                              <p:pRg st="3" end="3"/>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3251">
                                            <p:txEl>
                                              <p:pRg st="4" end="4"/>
                                            </p:txEl>
                                          </p:spTgt>
                                        </p:tgtEl>
                                        <p:attrNameLst>
                                          <p:attrName>style.visibility</p:attrName>
                                        </p:attrNameLst>
                                      </p:cBhvr>
                                      <p:to>
                                        <p:strVal val="visible"/>
                                      </p:to>
                                    </p:set>
                                    <p:animEffect transition="in" filter="box(in)">
                                      <p:cBhvr>
                                        <p:cTn id="16" dur="1000"/>
                                        <p:tgtEl>
                                          <p:spTgt spid="53251">
                                            <p:txEl>
                                              <p:pRg st="4" end="4"/>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3251">
                                            <p:txEl>
                                              <p:pRg st="5" end="5"/>
                                            </p:txEl>
                                          </p:spTgt>
                                        </p:tgtEl>
                                        <p:attrNameLst>
                                          <p:attrName>style.visibility</p:attrName>
                                        </p:attrNameLst>
                                      </p:cBhvr>
                                      <p:to>
                                        <p:strVal val="visible"/>
                                      </p:to>
                                    </p:set>
                                    <p:animEffect transition="in" filter="box(in)">
                                      <p:cBhvr>
                                        <p:cTn id="19" dur="1000"/>
                                        <p:tgtEl>
                                          <p:spTgt spid="53251">
                                            <p:txEl>
                                              <p:pRg st="5" end="5"/>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3251">
                                            <p:txEl>
                                              <p:pRg st="6" end="6"/>
                                            </p:txEl>
                                          </p:spTgt>
                                        </p:tgtEl>
                                        <p:attrNameLst>
                                          <p:attrName>style.visibility</p:attrName>
                                        </p:attrNameLst>
                                      </p:cBhvr>
                                      <p:to>
                                        <p:strVal val="visible"/>
                                      </p:to>
                                    </p:set>
                                    <p:animEffect transition="in" filter="box(in)">
                                      <p:cBhvr>
                                        <p:cTn id="22" dur="1000"/>
                                        <p:tgtEl>
                                          <p:spTgt spid="53251">
                                            <p:txEl>
                                              <p:pRg st="6" end="6"/>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53251">
                                            <p:txEl>
                                              <p:pRg st="8" end="8"/>
                                            </p:txEl>
                                          </p:spTgt>
                                        </p:tgtEl>
                                        <p:attrNameLst>
                                          <p:attrName>style.visibility</p:attrName>
                                        </p:attrNameLst>
                                      </p:cBhvr>
                                      <p:to>
                                        <p:strVal val="visible"/>
                                      </p:to>
                                    </p:set>
                                    <p:animEffect transition="in" filter="box(in)">
                                      <p:cBhvr>
                                        <p:cTn id="25" dur="1000"/>
                                        <p:tgtEl>
                                          <p:spTgt spid="53251">
                                            <p:txEl>
                                              <p:pRg st="8" end="8"/>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53251">
                                            <p:txEl>
                                              <p:pRg st="9" end="9"/>
                                            </p:txEl>
                                          </p:spTgt>
                                        </p:tgtEl>
                                        <p:attrNameLst>
                                          <p:attrName>style.visibility</p:attrName>
                                        </p:attrNameLst>
                                      </p:cBhvr>
                                      <p:to>
                                        <p:strVal val="visible"/>
                                      </p:to>
                                    </p:set>
                                    <p:animEffect transition="in" filter="box(in)">
                                      <p:cBhvr>
                                        <p:cTn id="28" dur="1000"/>
                                        <p:tgtEl>
                                          <p:spTgt spid="53251">
                                            <p:txEl>
                                              <p:pRg st="9" end="9"/>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53251">
                                            <p:txEl>
                                              <p:pRg st="10" end="10"/>
                                            </p:txEl>
                                          </p:spTgt>
                                        </p:tgtEl>
                                        <p:attrNameLst>
                                          <p:attrName>style.visibility</p:attrName>
                                        </p:attrNameLst>
                                      </p:cBhvr>
                                      <p:to>
                                        <p:strVal val="visible"/>
                                      </p:to>
                                    </p:set>
                                    <p:animEffect transition="in" filter="box(in)">
                                      <p:cBhvr>
                                        <p:cTn id="31" dur="1000"/>
                                        <p:tgtEl>
                                          <p:spTgt spid="53251">
                                            <p:txEl>
                                              <p:pRg st="10" end="10"/>
                                            </p:txEl>
                                          </p:spTgt>
                                        </p:tgtEl>
                                      </p:cBhvr>
                                    </p:animEffect>
                                  </p:childTnLst>
                                </p:cTn>
                              </p:par>
                              <p:par>
                                <p:cTn id="32" presetID="6" presetClass="entr" presetSubtype="32"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circle(out)">
                                      <p:cBhvr>
                                        <p:cTn id="3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TW">
                <a:ea typeface="ＭＳ Ｐゴシック" pitchFamily="34" charset="-128"/>
              </a:rPr>
              <a:t>Schematic view of a Monitor</a:t>
            </a:r>
          </a:p>
        </p:txBody>
      </p:sp>
      <p:pic>
        <p:nvPicPr>
          <p:cNvPr id="54275" name="Picture 4"/>
          <p:cNvPicPr>
            <a:picLocks noChangeAspect="1" noChangeArrowheads="1"/>
          </p:cNvPicPr>
          <p:nvPr/>
        </p:nvPicPr>
        <p:blipFill>
          <a:blip r:embed="rId3"/>
          <a:srcRect/>
          <a:stretch>
            <a:fillRect/>
          </a:stretch>
        </p:blipFill>
        <p:spPr bwMode="auto">
          <a:xfrm>
            <a:off x="1491041" y="1101557"/>
            <a:ext cx="5634968" cy="5389317"/>
          </a:xfrm>
          <a:prstGeom prst="rect">
            <a:avLst/>
          </a:prstGeom>
          <a:noFill/>
          <a:ln w="9525">
            <a:noFill/>
            <a:miter lim="800000"/>
            <a:headEnd/>
            <a:tailEnd/>
          </a:ln>
        </p:spPr>
      </p:pic>
      <p:sp>
        <p:nvSpPr>
          <p:cNvPr id="4" name="文字方塊 3"/>
          <p:cNvSpPr txBox="1"/>
          <p:nvPr/>
        </p:nvSpPr>
        <p:spPr>
          <a:xfrm rot="20214505">
            <a:off x="5084498" y="2021247"/>
            <a:ext cx="2972289" cy="830997"/>
          </a:xfrm>
          <a:prstGeom prst="rect">
            <a:avLst/>
          </a:prstGeom>
          <a:noFill/>
        </p:spPr>
        <p:txBody>
          <a:bodyPr wrap="none" rtlCol="0">
            <a:spAutoFit/>
          </a:bodyPr>
          <a:lstStyle/>
          <a:p>
            <a:r>
              <a:rPr lang="en-US" altLang="zh-TW" sz="2400" b="1" dirty="0">
                <a:solidFill>
                  <a:srgbClr val="FF0000"/>
                </a:solidFill>
                <a:latin typeface="Candara" pitchFamily="34" charset="0"/>
                <a:ea typeface="ＭＳ Ｐゴシック" pitchFamily="34" charset="-128"/>
              </a:rPr>
              <a:t>Processes waiting to </a:t>
            </a:r>
          </a:p>
          <a:p>
            <a:r>
              <a:rPr lang="en-US" altLang="zh-TW" sz="2400" b="1" dirty="0">
                <a:solidFill>
                  <a:srgbClr val="FF0000"/>
                </a:solidFill>
                <a:latin typeface="Candara" pitchFamily="34" charset="0"/>
                <a:ea typeface="ＭＳ Ｐゴシック" pitchFamily="34" charset="-128"/>
              </a:rPr>
              <a:t>enter their Monitor</a:t>
            </a:r>
            <a:endParaRPr lang="zh-TW" altLang="en-US" sz="2400" b="1" dirty="0">
              <a:solidFill>
                <a:srgbClr val="FF0000"/>
              </a:solidFill>
              <a:latin typeface="Candara"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p:spPr>
        <p:txBody>
          <a:bodyPr lIns="90488" tIns="44450" rIns="90488" bIns="44450"/>
          <a:lstStyle/>
          <a:p>
            <a:r>
              <a:rPr lang="en-US" altLang="zh-TW" sz="4400">
                <a:ea typeface="ＭＳ Ｐゴシック" pitchFamily="34" charset="-128"/>
              </a:rPr>
              <a:t>Monitors</a:t>
            </a:r>
          </a:p>
        </p:txBody>
      </p:sp>
      <p:sp>
        <p:nvSpPr>
          <p:cNvPr id="39939" name="Rectangle 3"/>
          <p:cNvSpPr>
            <a:spLocks noChangeArrowheads="1"/>
          </p:cNvSpPr>
          <p:nvPr/>
        </p:nvSpPr>
        <p:spPr bwMode="auto">
          <a:xfrm>
            <a:off x="814388" y="1985963"/>
            <a:ext cx="3001962" cy="4316412"/>
          </a:xfrm>
          <a:prstGeom prst="rect">
            <a:avLst/>
          </a:prstGeom>
          <a:gradFill rotWithShape="0">
            <a:gsLst>
              <a:gs pos="0">
                <a:srgbClr val="FFCC00">
                  <a:gamma/>
                  <a:shade val="46275"/>
                  <a:invGamma/>
                </a:srgbClr>
              </a:gs>
              <a:gs pos="50000">
                <a:srgbClr val="FFCC00"/>
              </a:gs>
              <a:gs pos="100000">
                <a:srgbClr val="FFCC00">
                  <a:gamma/>
                  <a:shade val="46275"/>
                  <a:invGamma/>
                </a:srgbClr>
              </a:gs>
            </a:gsLst>
            <a:lin ang="2700000" scaled="1"/>
          </a:gra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b="1">
              <a:latin typeface="Candara" pitchFamily="34" charset="0"/>
              <a:ea typeface="ＭＳ Ｐゴシック" charset="-128"/>
            </a:endParaRPr>
          </a:p>
        </p:txBody>
      </p:sp>
      <p:sp>
        <p:nvSpPr>
          <p:cNvPr id="55300" name="Rectangle 4"/>
          <p:cNvSpPr>
            <a:spLocks noChangeArrowheads="1"/>
          </p:cNvSpPr>
          <p:nvPr/>
        </p:nvSpPr>
        <p:spPr bwMode="auto">
          <a:xfrm>
            <a:off x="960438" y="2170113"/>
            <a:ext cx="2755564" cy="4152419"/>
          </a:xfrm>
          <a:prstGeom prst="rect">
            <a:avLst/>
          </a:prstGeom>
          <a:noFill/>
          <a:ln w="254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type </a:t>
            </a:r>
            <a:r>
              <a:rPr lang="en-US" altLang="zh-TW" sz="1600" b="1" i="1">
                <a:solidFill>
                  <a:srgbClr val="000000"/>
                </a:solidFill>
                <a:latin typeface="Candara" pitchFamily="34" charset="0"/>
              </a:rPr>
              <a:t>monitor-name = </a:t>
            </a:r>
            <a:r>
              <a:rPr lang="en-US" altLang="zh-TW" sz="1600" b="1">
                <a:solidFill>
                  <a:srgbClr val="000000"/>
                </a:solidFill>
                <a:latin typeface="Candara" pitchFamily="34" charset="0"/>
              </a:rPr>
              <a:t>monitor</a:t>
            </a:r>
          </a:p>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     variable declarations</a:t>
            </a:r>
          </a:p>
          <a:p>
            <a:pPr marL="285750" indent="-285750">
              <a:lnSpc>
                <a:spcPct val="90000"/>
              </a:lnSpc>
              <a:spcBef>
                <a:spcPct val="30000"/>
              </a:spcBef>
              <a:buSzPct val="75000"/>
              <a:buFont typeface="Wingdings" pitchFamily="2" charset="2"/>
              <a:buNone/>
            </a:pPr>
            <a:endParaRPr lang="en-US" altLang="zh-TW" sz="1600" b="1">
              <a:solidFill>
                <a:srgbClr val="000000"/>
              </a:solidFill>
              <a:latin typeface="Candara" pitchFamily="34" charset="0"/>
            </a:endParaRPr>
          </a:p>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     procedure entry </a:t>
            </a:r>
            <a:r>
              <a:rPr lang="en-US" altLang="zh-TW" sz="1600" b="1" i="1">
                <a:solidFill>
                  <a:srgbClr val="000000"/>
                </a:solidFill>
                <a:latin typeface="Candara" pitchFamily="34" charset="0"/>
              </a:rPr>
              <a:t>P1(...);</a:t>
            </a:r>
          </a:p>
          <a:p>
            <a:pPr marL="285750" indent="-285750">
              <a:lnSpc>
                <a:spcPct val="90000"/>
              </a:lnSpc>
              <a:spcBef>
                <a:spcPct val="30000"/>
              </a:spcBef>
              <a:buSzPct val="75000"/>
              <a:buFont typeface="Wingdings" pitchFamily="2" charset="2"/>
              <a:buNone/>
            </a:pPr>
            <a:r>
              <a:rPr lang="en-US" altLang="zh-TW" sz="1600" b="1" i="1">
                <a:solidFill>
                  <a:srgbClr val="000000"/>
                </a:solidFill>
                <a:latin typeface="Candara" pitchFamily="34" charset="0"/>
              </a:rPr>
              <a:t>          </a:t>
            </a:r>
            <a:r>
              <a:rPr lang="en-US" altLang="zh-TW" sz="1600" b="1">
                <a:solidFill>
                  <a:srgbClr val="000000"/>
                </a:solidFill>
                <a:latin typeface="Candara" pitchFamily="34" charset="0"/>
              </a:rPr>
              <a:t>begin ... end;</a:t>
            </a:r>
          </a:p>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     </a:t>
            </a:r>
          </a:p>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     procedure entry </a:t>
            </a:r>
            <a:r>
              <a:rPr lang="en-US" altLang="zh-TW" sz="1600" b="1" i="1">
                <a:solidFill>
                  <a:srgbClr val="000000"/>
                </a:solidFill>
                <a:latin typeface="Candara" pitchFamily="34" charset="0"/>
              </a:rPr>
              <a:t>P2(...);</a:t>
            </a:r>
          </a:p>
          <a:p>
            <a:pPr marL="285750" indent="-285750">
              <a:lnSpc>
                <a:spcPct val="90000"/>
              </a:lnSpc>
              <a:spcBef>
                <a:spcPct val="30000"/>
              </a:spcBef>
              <a:buSzPct val="75000"/>
              <a:buFont typeface="Wingdings" pitchFamily="2" charset="2"/>
              <a:buNone/>
            </a:pPr>
            <a:r>
              <a:rPr lang="en-US" altLang="zh-TW" sz="1600" b="1" i="1">
                <a:solidFill>
                  <a:srgbClr val="000000"/>
                </a:solidFill>
                <a:latin typeface="Candara" pitchFamily="34" charset="0"/>
              </a:rPr>
              <a:t>          </a:t>
            </a:r>
            <a:r>
              <a:rPr lang="en-US" altLang="zh-TW" sz="1600" b="1">
                <a:solidFill>
                  <a:srgbClr val="000000"/>
                </a:solidFill>
                <a:latin typeface="Candara" pitchFamily="34" charset="0"/>
              </a:rPr>
              <a:t>begin ... end;</a:t>
            </a:r>
          </a:p>
          <a:p>
            <a:pPr marL="285750" indent="-285750">
              <a:lnSpc>
                <a:spcPct val="90000"/>
              </a:lnSpc>
              <a:spcBef>
                <a:spcPct val="30000"/>
              </a:spcBef>
              <a:buSzPct val="75000"/>
              <a:buFont typeface="Wingdings" pitchFamily="2" charset="2"/>
              <a:buNone/>
            </a:pPr>
            <a:endParaRPr lang="en-US" altLang="zh-TW" sz="1600" b="1">
              <a:solidFill>
                <a:srgbClr val="000000"/>
              </a:solidFill>
              <a:latin typeface="Candara" pitchFamily="34" charset="0"/>
            </a:endParaRPr>
          </a:p>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     procedure entry </a:t>
            </a:r>
            <a:r>
              <a:rPr lang="en-US" altLang="zh-TW" sz="1600" b="1" i="1">
                <a:solidFill>
                  <a:srgbClr val="000000"/>
                </a:solidFill>
                <a:latin typeface="Candara" pitchFamily="34" charset="0"/>
              </a:rPr>
              <a:t>Pn(...);</a:t>
            </a:r>
          </a:p>
          <a:p>
            <a:pPr marL="285750" indent="-285750">
              <a:lnSpc>
                <a:spcPct val="90000"/>
              </a:lnSpc>
              <a:spcBef>
                <a:spcPct val="30000"/>
              </a:spcBef>
              <a:buSzPct val="75000"/>
              <a:buFont typeface="Wingdings" pitchFamily="2" charset="2"/>
              <a:buNone/>
            </a:pPr>
            <a:r>
              <a:rPr lang="en-US" altLang="zh-TW" sz="1600" b="1" i="1">
                <a:solidFill>
                  <a:srgbClr val="000000"/>
                </a:solidFill>
                <a:latin typeface="Candara" pitchFamily="34" charset="0"/>
              </a:rPr>
              <a:t>          </a:t>
            </a:r>
            <a:r>
              <a:rPr lang="en-US" altLang="zh-TW" sz="1600" b="1">
                <a:solidFill>
                  <a:srgbClr val="000000"/>
                </a:solidFill>
                <a:latin typeface="Candara" pitchFamily="34" charset="0"/>
              </a:rPr>
              <a:t>begin ... end;</a:t>
            </a:r>
          </a:p>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     begin</a:t>
            </a:r>
          </a:p>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            initialization code</a:t>
            </a:r>
          </a:p>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     end.</a:t>
            </a:r>
          </a:p>
        </p:txBody>
      </p:sp>
      <p:sp>
        <p:nvSpPr>
          <p:cNvPr id="55301" name="Oval 5"/>
          <p:cNvSpPr>
            <a:spLocks noChangeArrowheads="1"/>
          </p:cNvSpPr>
          <p:nvPr/>
        </p:nvSpPr>
        <p:spPr bwMode="auto">
          <a:xfrm>
            <a:off x="4843463" y="1790700"/>
            <a:ext cx="2459037" cy="3687763"/>
          </a:xfrm>
          <a:prstGeom prst="ellipse">
            <a:avLst/>
          </a:prstGeom>
          <a:gradFill rotWithShape="0">
            <a:gsLst>
              <a:gs pos="0">
                <a:srgbClr val="990B8A"/>
              </a:gs>
              <a:gs pos="50000">
                <a:srgbClr val="470540"/>
              </a:gs>
              <a:gs pos="100000">
                <a:srgbClr val="990B8A"/>
              </a:gs>
            </a:gsLst>
            <a:lin ang="18900000" scaled="1"/>
          </a:gradFill>
          <a:ln w="12700">
            <a:solidFill>
              <a:schemeClr val="tx1"/>
            </a:solidFill>
            <a:round/>
            <a:headEnd/>
            <a:tailEnd/>
          </a:ln>
        </p:spPr>
        <p:txBody>
          <a:bodyPr wrap="none" anchor="ctr"/>
          <a:lstStyle/>
          <a:p>
            <a:endParaRPr lang="zh-TW" altLang="en-US" b="1">
              <a:latin typeface="Candara" pitchFamily="34" charset="0"/>
            </a:endParaRPr>
          </a:p>
        </p:txBody>
      </p:sp>
      <p:sp>
        <p:nvSpPr>
          <p:cNvPr id="55302" name="Rectangle 6"/>
          <p:cNvSpPr>
            <a:spLocks noChangeArrowheads="1"/>
          </p:cNvSpPr>
          <p:nvPr/>
        </p:nvSpPr>
        <p:spPr bwMode="auto">
          <a:xfrm>
            <a:off x="5272088" y="3048000"/>
            <a:ext cx="315912" cy="1116013"/>
          </a:xfrm>
          <a:prstGeom prst="rect">
            <a:avLst/>
          </a:prstGeom>
          <a:gradFill rotWithShape="0">
            <a:gsLst>
              <a:gs pos="0">
                <a:srgbClr val="765E00"/>
              </a:gs>
              <a:gs pos="50000">
                <a:srgbClr val="FFCC00"/>
              </a:gs>
              <a:gs pos="100000">
                <a:srgbClr val="765E00"/>
              </a:gs>
            </a:gsLst>
            <a:lin ang="0" scaled="1"/>
          </a:gradFill>
          <a:ln w="12700">
            <a:solidFill>
              <a:schemeClr val="tx1"/>
            </a:solidFill>
            <a:miter lim="800000"/>
            <a:headEnd/>
            <a:tailEnd/>
          </a:ln>
        </p:spPr>
        <p:txBody>
          <a:bodyPr wrap="none" anchor="ctr"/>
          <a:lstStyle/>
          <a:p>
            <a:endParaRPr lang="zh-TW" altLang="en-US" b="1">
              <a:latin typeface="Candara" pitchFamily="34" charset="0"/>
            </a:endParaRPr>
          </a:p>
        </p:txBody>
      </p:sp>
      <p:sp>
        <p:nvSpPr>
          <p:cNvPr id="55303" name="Rectangle 7"/>
          <p:cNvSpPr>
            <a:spLocks noChangeArrowheads="1"/>
          </p:cNvSpPr>
          <p:nvPr/>
        </p:nvSpPr>
        <p:spPr bwMode="auto">
          <a:xfrm>
            <a:off x="5781675" y="3043238"/>
            <a:ext cx="315913" cy="1116012"/>
          </a:xfrm>
          <a:prstGeom prst="rect">
            <a:avLst/>
          </a:prstGeom>
          <a:gradFill rotWithShape="0">
            <a:gsLst>
              <a:gs pos="0">
                <a:srgbClr val="765E00"/>
              </a:gs>
              <a:gs pos="50000">
                <a:srgbClr val="FFCC00"/>
              </a:gs>
              <a:gs pos="100000">
                <a:srgbClr val="765E00"/>
              </a:gs>
            </a:gsLst>
            <a:lin ang="0" scaled="1"/>
          </a:gradFill>
          <a:ln w="12700">
            <a:solidFill>
              <a:schemeClr val="tx1"/>
            </a:solidFill>
            <a:miter lim="800000"/>
            <a:headEnd/>
            <a:tailEnd/>
          </a:ln>
        </p:spPr>
        <p:txBody>
          <a:bodyPr wrap="none" anchor="ctr"/>
          <a:lstStyle/>
          <a:p>
            <a:endParaRPr lang="zh-TW" altLang="en-US" b="1">
              <a:latin typeface="Candara" pitchFamily="34" charset="0"/>
            </a:endParaRPr>
          </a:p>
        </p:txBody>
      </p:sp>
      <p:sp>
        <p:nvSpPr>
          <p:cNvPr id="55304" name="Rectangle 8"/>
          <p:cNvSpPr>
            <a:spLocks noChangeArrowheads="1"/>
          </p:cNvSpPr>
          <p:nvPr/>
        </p:nvSpPr>
        <p:spPr bwMode="auto">
          <a:xfrm>
            <a:off x="6619875" y="3038475"/>
            <a:ext cx="315913" cy="1116013"/>
          </a:xfrm>
          <a:prstGeom prst="rect">
            <a:avLst/>
          </a:prstGeom>
          <a:gradFill rotWithShape="0">
            <a:gsLst>
              <a:gs pos="0">
                <a:srgbClr val="765E00"/>
              </a:gs>
              <a:gs pos="50000">
                <a:srgbClr val="FFCC00"/>
              </a:gs>
              <a:gs pos="100000">
                <a:srgbClr val="765E00"/>
              </a:gs>
            </a:gsLst>
            <a:lin ang="0" scaled="1"/>
          </a:gradFill>
          <a:ln w="12700">
            <a:solidFill>
              <a:schemeClr val="tx1"/>
            </a:solidFill>
            <a:miter lim="800000"/>
            <a:headEnd/>
            <a:tailEnd/>
          </a:ln>
        </p:spPr>
        <p:txBody>
          <a:bodyPr wrap="none" anchor="ctr"/>
          <a:lstStyle/>
          <a:p>
            <a:endParaRPr lang="zh-TW" altLang="en-US" b="1">
              <a:latin typeface="Candara" pitchFamily="34" charset="0"/>
            </a:endParaRPr>
          </a:p>
        </p:txBody>
      </p:sp>
      <p:sp>
        <p:nvSpPr>
          <p:cNvPr id="55305" name="Line 9"/>
          <p:cNvSpPr>
            <a:spLocks noChangeShapeType="1"/>
          </p:cNvSpPr>
          <p:nvPr/>
        </p:nvSpPr>
        <p:spPr bwMode="auto">
          <a:xfrm>
            <a:off x="5029200" y="2670175"/>
            <a:ext cx="2087563" cy="0"/>
          </a:xfrm>
          <a:prstGeom prst="line">
            <a:avLst/>
          </a:prstGeom>
          <a:noFill/>
          <a:ln w="12700">
            <a:solidFill>
              <a:schemeClr val="bg1"/>
            </a:solidFill>
            <a:round/>
            <a:headEnd/>
            <a:tailEnd/>
          </a:ln>
        </p:spPr>
        <p:txBody>
          <a:bodyPr wrap="none" anchor="ctr"/>
          <a:lstStyle/>
          <a:p>
            <a:endParaRPr lang="zh-TW" altLang="en-US" b="1">
              <a:latin typeface="Candara" pitchFamily="34" charset="0"/>
            </a:endParaRPr>
          </a:p>
        </p:txBody>
      </p:sp>
      <p:sp>
        <p:nvSpPr>
          <p:cNvPr id="55306" name="Line 10"/>
          <p:cNvSpPr>
            <a:spLocks noChangeShapeType="1"/>
          </p:cNvSpPr>
          <p:nvPr/>
        </p:nvSpPr>
        <p:spPr bwMode="auto">
          <a:xfrm>
            <a:off x="5072063" y="4727575"/>
            <a:ext cx="1987550" cy="0"/>
          </a:xfrm>
          <a:prstGeom prst="line">
            <a:avLst/>
          </a:prstGeom>
          <a:noFill/>
          <a:ln w="12700">
            <a:solidFill>
              <a:schemeClr val="bg1"/>
            </a:solidFill>
            <a:round/>
            <a:headEnd/>
            <a:tailEnd/>
          </a:ln>
        </p:spPr>
        <p:txBody>
          <a:bodyPr wrap="none" anchor="ctr"/>
          <a:lstStyle/>
          <a:p>
            <a:endParaRPr lang="zh-TW" altLang="en-US" b="1">
              <a:latin typeface="Candara" pitchFamily="34" charset="0"/>
            </a:endParaRPr>
          </a:p>
        </p:txBody>
      </p:sp>
      <p:sp>
        <p:nvSpPr>
          <p:cNvPr id="55307" name="Rectangle 11"/>
          <p:cNvSpPr>
            <a:spLocks noChangeArrowheads="1"/>
          </p:cNvSpPr>
          <p:nvPr/>
        </p:nvSpPr>
        <p:spPr bwMode="auto">
          <a:xfrm>
            <a:off x="6686550" y="1590675"/>
            <a:ext cx="301625" cy="315913"/>
          </a:xfrm>
          <a:prstGeom prst="rect">
            <a:avLst/>
          </a:prstGeom>
          <a:solidFill>
            <a:schemeClr val="bg2"/>
          </a:solidFill>
          <a:ln w="12700">
            <a:solidFill>
              <a:schemeClr val="tx1"/>
            </a:solidFill>
            <a:miter lim="800000"/>
            <a:headEnd/>
            <a:tailEnd/>
          </a:ln>
        </p:spPr>
        <p:txBody>
          <a:bodyPr wrap="none" anchor="ctr"/>
          <a:lstStyle/>
          <a:p>
            <a:endParaRPr lang="zh-TW" altLang="en-US" b="1">
              <a:latin typeface="Candara" pitchFamily="34" charset="0"/>
            </a:endParaRPr>
          </a:p>
        </p:txBody>
      </p:sp>
      <p:sp>
        <p:nvSpPr>
          <p:cNvPr id="55308" name="Rectangle 12"/>
          <p:cNvSpPr>
            <a:spLocks noChangeArrowheads="1"/>
          </p:cNvSpPr>
          <p:nvPr/>
        </p:nvSpPr>
        <p:spPr bwMode="auto">
          <a:xfrm>
            <a:off x="7210425" y="1400175"/>
            <a:ext cx="301625" cy="315913"/>
          </a:xfrm>
          <a:prstGeom prst="rect">
            <a:avLst/>
          </a:prstGeom>
          <a:solidFill>
            <a:schemeClr val="bg2"/>
          </a:solidFill>
          <a:ln w="12700">
            <a:solidFill>
              <a:schemeClr val="tx1"/>
            </a:solidFill>
            <a:miter lim="800000"/>
            <a:headEnd/>
            <a:tailEnd/>
          </a:ln>
        </p:spPr>
        <p:txBody>
          <a:bodyPr wrap="none" anchor="ctr"/>
          <a:lstStyle/>
          <a:p>
            <a:endParaRPr lang="zh-TW" altLang="en-US" b="1">
              <a:latin typeface="Candara" pitchFamily="34" charset="0"/>
            </a:endParaRPr>
          </a:p>
        </p:txBody>
      </p:sp>
      <p:sp>
        <p:nvSpPr>
          <p:cNvPr id="55309" name="Rectangle 13"/>
          <p:cNvSpPr>
            <a:spLocks noChangeArrowheads="1"/>
          </p:cNvSpPr>
          <p:nvPr/>
        </p:nvSpPr>
        <p:spPr bwMode="auto">
          <a:xfrm>
            <a:off x="7720013" y="1195388"/>
            <a:ext cx="301625" cy="315912"/>
          </a:xfrm>
          <a:prstGeom prst="rect">
            <a:avLst/>
          </a:prstGeom>
          <a:solidFill>
            <a:schemeClr val="bg2"/>
          </a:solidFill>
          <a:ln w="12700">
            <a:solidFill>
              <a:schemeClr val="tx1"/>
            </a:solidFill>
            <a:miter lim="800000"/>
            <a:headEnd/>
            <a:tailEnd/>
          </a:ln>
        </p:spPr>
        <p:txBody>
          <a:bodyPr wrap="none" anchor="ctr"/>
          <a:lstStyle/>
          <a:p>
            <a:endParaRPr lang="zh-TW" altLang="en-US" b="1">
              <a:latin typeface="Candara" pitchFamily="34" charset="0"/>
            </a:endParaRPr>
          </a:p>
        </p:txBody>
      </p:sp>
      <p:sp>
        <p:nvSpPr>
          <p:cNvPr id="55310" name="Rectangle 14"/>
          <p:cNvSpPr>
            <a:spLocks noChangeArrowheads="1"/>
          </p:cNvSpPr>
          <p:nvPr/>
        </p:nvSpPr>
        <p:spPr bwMode="auto">
          <a:xfrm>
            <a:off x="8286750" y="1062038"/>
            <a:ext cx="301625" cy="315912"/>
          </a:xfrm>
          <a:prstGeom prst="rect">
            <a:avLst/>
          </a:prstGeom>
          <a:solidFill>
            <a:schemeClr val="bg2"/>
          </a:solidFill>
          <a:ln w="12700">
            <a:solidFill>
              <a:schemeClr val="tx1"/>
            </a:solidFill>
            <a:miter lim="800000"/>
            <a:headEnd/>
            <a:tailEnd/>
          </a:ln>
        </p:spPr>
        <p:txBody>
          <a:bodyPr wrap="none" anchor="ctr"/>
          <a:lstStyle/>
          <a:p>
            <a:endParaRPr lang="zh-TW" altLang="en-US" b="1">
              <a:latin typeface="Candara" pitchFamily="34" charset="0"/>
            </a:endParaRPr>
          </a:p>
        </p:txBody>
      </p:sp>
      <p:sp>
        <p:nvSpPr>
          <p:cNvPr id="55311" name="Line 15"/>
          <p:cNvSpPr>
            <a:spLocks noChangeShapeType="1"/>
          </p:cNvSpPr>
          <p:nvPr/>
        </p:nvSpPr>
        <p:spPr bwMode="auto">
          <a:xfrm flipV="1">
            <a:off x="6429375" y="1820863"/>
            <a:ext cx="244475" cy="184150"/>
          </a:xfrm>
          <a:prstGeom prst="line">
            <a:avLst/>
          </a:prstGeom>
          <a:noFill/>
          <a:ln w="12700">
            <a:solidFill>
              <a:schemeClr val="tx1"/>
            </a:solidFill>
            <a:round/>
            <a:headEnd/>
            <a:tailEnd/>
          </a:ln>
        </p:spPr>
        <p:txBody>
          <a:bodyPr wrap="none" anchor="ctr"/>
          <a:lstStyle/>
          <a:p>
            <a:endParaRPr lang="zh-TW" altLang="en-US" b="1">
              <a:latin typeface="Candara" pitchFamily="34" charset="0"/>
            </a:endParaRPr>
          </a:p>
        </p:txBody>
      </p:sp>
      <p:sp>
        <p:nvSpPr>
          <p:cNvPr id="55312" name="Line 16"/>
          <p:cNvSpPr>
            <a:spLocks noChangeShapeType="1"/>
          </p:cNvSpPr>
          <p:nvPr/>
        </p:nvSpPr>
        <p:spPr bwMode="auto">
          <a:xfrm flipV="1">
            <a:off x="6915150" y="1577975"/>
            <a:ext cx="330200" cy="141288"/>
          </a:xfrm>
          <a:prstGeom prst="line">
            <a:avLst/>
          </a:prstGeom>
          <a:noFill/>
          <a:ln w="12700">
            <a:solidFill>
              <a:schemeClr val="tx1"/>
            </a:solidFill>
            <a:round/>
            <a:headEnd/>
            <a:tailEnd type="triangle" w="med" len="med"/>
          </a:ln>
        </p:spPr>
        <p:txBody>
          <a:bodyPr wrap="none" anchor="ctr"/>
          <a:lstStyle/>
          <a:p>
            <a:endParaRPr lang="zh-TW" altLang="en-US" b="1">
              <a:latin typeface="Candara" pitchFamily="34" charset="0"/>
            </a:endParaRPr>
          </a:p>
        </p:txBody>
      </p:sp>
      <p:sp>
        <p:nvSpPr>
          <p:cNvPr id="55313" name="Line 17"/>
          <p:cNvSpPr>
            <a:spLocks noChangeShapeType="1"/>
          </p:cNvSpPr>
          <p:nvPr/>
        </p:nvSpPr>
        <p:spPr bwMode="auto">
          <a:xfrm flipV="1">
            <a:off x="7415213" y="1363663"/>
            <a:ext cx="358775" cy="198437"/>
          </a:xfrm>
          <a:prstGeom prst="line">
            <a:avLst/>
          </a:prstGeom>
          <a:noFill/>
          <a:ln w="12700">
            <a:solidFill>
              <a:schemeClr val="tx1"/>
            </a:solidFill>
            <a:round/>
            <a:headEnd/>
            <a:tailEnd type="triangle" w="med" len="med"/>
          </a:ln>
        </p:spPr>
        <p:txBody>
          <a:bodyPr wrap="none" anchor="ctr"/>
          <a:lstStyle/>
          <a:p>
            <a:endParaRPr lang="zh-TW" altLang="en-US" b="1">
              <a:latin typeface="Candara" pitchFamily="34" charset="0"/>
            </a:endParaRPr>
          </a:p>
        </p:txBody>
      </p:sp>
      <p:sp>
        <p:nvSpPr>
          <p:cNvPr id="55314" name="Line 18"/>
          <p:cNvSpPr>
            <a:spLocks noChangeShapeType="1"/>
          </p:cNvSpPr>
          <p:nvPr/>
        </p:nvSpPr>
        <p:spPr bwMode="auto">
          <a:xfrm flipV="1">
            <a:off x="7958138" y="1192213"/>
            <a:ext cx="330200" cy="184150"/>
          </a:xfrm>
          <a:prstGeom prst="line">
            <a:avLst/>
          </a:prstGeom>
          <a:noFill/>
          <a:ln w="12700">
            <a:solidFill>
              <a:schemeClr val="tx1"/>
            </a:solidFill>
            <a:round/>
            <a:headEnd/>
            <a:tailEnd type="triangle" w="med" len="med"/>
          </a:ln>
        </p:spPr>
        <p:txBody>
          <a:bodyPr wrap="none" anchor="ctr"/>
          <a:lstStyle/>
          <a:p>
            <a:endParaRPr lang="zh-TW" altLang="en-US" b="1">
              <a:latin typeface="Candara" pitchFamily="34" charset="0"/>
            </a:endParaRPr>
          </a:p>
        </p:txBody>
      </p:sp>
      <p:sp>
        <p:nvSpPr>
          <p:cNvPr id="55315" name="Line 19"/>
          <p:cNvSpPr>
            <a:spLocks noChangeShapeType="1"/>
          </p:cNvSpPr>
          <p:nvPr/>
        </p:nvSpPr>
        <p:spPr bwMode="auto">
          <a:xfrm>
            <a:off x="8601075" y="1241425"/>
            <a:ext cx="173038" cy="0"/>
          </a:xfrm>
          <a:prstGeom prst="line">
            <a:avLst/>
          </a:prstGeom>
          <a:noFill/>
          <a:ln w="12700">
            <a:solidFill>
              <a:schemeClr val="tx1"/>
            </a:solidFill>
            <a:round/>
            <a:headEnd/>
            <a:tailEnd/>
          </a:ln>
        </p:spPr>
        <p:txBody>
          <a:bodyPr wrap="none" anchor="ctr"/>
          <a:lstStyle/>
          <a:p>
            <a:endParaRPr lang="zh-TW" altLang="en-US" b="1">
              <a:latin typeface="Candara" pitchFamily="34" charset="0"/>
            </a:endParaRPr>
          </a:p>
        </p:txBody>
      </p:sp>
      <p:sp>
        <p:nvSpPr>
          <p:cNvPr id="55316" name="Line 20"/>
          <p:cNvSpPr>
            <a:spLocks noChangeShapeType="1"/>
          </p:cNvSpPr>
          <p:nvPr/>
        </p:nvSpPr>
        <p:spPr bwMode="auto">
          <a:xfrm>
            <a:off x="8780463" y="1247775"/>
            <a:ext cx="0" cy="73025"/>
          </a:xfrm>
          <a:prstGeom prst="line">
            <a:avLst/>
          </a:prstGeom>
          <a:noFill/>
          <a:ln w="12700">
            <a:solidFill>
              <a:schemeClr val="tx1"/>
            </a:solidFill>
            <a:round/>
            <a:headEnd/>
            <a:tailEnd/>
          </a:ln>
        </p:spPr>
        <p:txBody>
          <a:bodyPr wrap="none" anchor="ctr"/>
          <a:lstStyle/>
          <a:p>
            <a:endParaRPr lang="zh-TW" altLang="en-US" b="1">
              <a:latin typeface="Candara" pitchFamily="34" charset="0"/>
            </a:endParaRPr>
          </a:p>
        </p:txBody>
      </p:sp>
      <p:sp>
        <p:nvSpPr>
          <p:cNvPr id="55317" name="Line 21"/>
          <p:cNvSpPr>
            <a:spLocks noChangeShapeType="1"/>
          </p:cNvSpPr>
          <p:nvPr/>
        </p:nvSpPr>
        <p:spPr bwMode="auto">
          <a:xfrm>
            <a:off x="8715375" y="1341438"/>
            <a:ext cx="187325" cy="0"/>
          </a:xfrm>
          <a:prstGeom prst="line">
            <a:avLst/>
          </a:prstGeom>
          <a:noFill/>
          <a:ln w="12700">
            <a:solidFill>
              <a:schemeClr val="tx1"/>
            </a:solidFill>
            <a:round/>
            <a:headEnd/>
            <a:tailEnd/>
          </a:ln>
        </p:spPr>
        <p:txBody>
          <a:bodyPr wrap="none" anchor="ctr"/>
          <a:lstStyle/>
          <a:p>
            <a:endParaRPr lang="zh-TW" altLang="en-US" b="1">
              <a:latin typeface="Candara" pitchFamily="34" charset="0"/>
            </a:endParaRPr>
          </a:p>
        </p:txBody>
      </p:sp>
      <p:sp>
        <p:nvSpPr>
          <p:cNvPr id="55318" name="Line 22"/>
          <p:cNvSpPr>
            <a:spLocks noChangeShapeType="1"/>
          </p:cNvSpPr>
          <p:nvPr/>
        </p:nvSpPr>
        <p:spPr bwMode="auto">
          <a:xfrm>
            <a:off x="8758238" y="1384300"/>
            <a:ext cx="87312" cy="0"/>
          </a:xfrm>
          <a:prstGeom prst="line">
            <a:avLst/>
          </a:prstGeom>
          <a:noFill/>
          <a:ln w="12700">
            <a:solidFill>
              <a:schemeClr val="tx1"/>
            </a:solidFill>
            <a:round/>
            <a:headEnd/>
            <a:tailEnd/>
          </a:ln>
        </p:spPr>
        <p:txBody>
          <a:bodyPr wrap="none" anchor="ctr"/>
          <a:lstStyle/>
          <a:p>
            <a:endParaRPr lang="zh-TW" altLang="en-US" b="1">
              <a:latin typeface="Candara" pitchFamily="34" charset="0"/>
            </a:endParaRPr>
          </a:p>
        </p:txBody>
      </p:sp>
      <p:sp>
        <p:nvSpPr>
          <p:cNvPr id="55319" name="Line 23"/>
          <p:cNvSpPr>
            <a:spLocks noChangeShapeType="1"/>
          </p:cNvSpPr>
          <p:nvPr/>
        </p:nvSpPr>
        <p:spPr bwMode="auto">
          <a:xfrm>
            <a:off x="8815388" y="1427163"/>
            <a:ext cx="15875" cy="0"/>
          </a:xfrm>
          <a:prstGeom prst="line">
            <a:avLst/>
          </a:prstGeom>
          <a:noFill/>
          <a:ln w="12700">
            <a:solidFill>
              <a:schemeClr val="tx1"/>
            </a:solidFill>
            <a:round/>
            <a:headEnd/>
            <a:tailEnd/>
          </a:ln>
        </p:spPr>
        <p:txBody>
          <a:bodyPr wrap="none" anchor="ctr"/>
          <a:lstStyle/>
          <a:p>
            <a:endParaRPr lang="zh-TW" altLang="en-US" b="1">
              <a:latin typeface="Candara" pitchFamily="34" charset="0"/>
            </a:endParaRPr>
          </a:p>
        </p:txBody>
      </p:sp>
      <p:sp>
        <p:nvSpPr>
          <p:cNvPr id="55320" name="Rectangle 24"/>
          <p:cNvSpPr>
            <a:spLocks noChangeArrowheads="1"/>
          </p:cNvSpPr>
          <p:nvPr/>
        </p:nvSpPr>
        <p:spPr bwMode="auto">
          <a:xfrm>
            <a:off x="5487988" y="960438"/>
            <a:ext cx="1777732" cy="4221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400" b="1">
                <a:latin typeface="Candara" pitchFamily="34" charset="0"/>
              </a:rPr>
              <a:t>entry queue</a:t>
            </a:r>
          </a:p>
        </p:txBody>
      </p:sp>
      <p:sp>
        <p:nvSpPr>
          <p:cNvPr id="55321" name="Rectangle 25"/>
          <p:cNvSpPr>
            <a:spLocks noChangeArrowheads="1"/>
          </p:cNvSpPr>
          <p:nvPr/>
        </p:nvSpPr>
        <p:spPr bwMode="auto">
          <a:xfrm>
            <a:off x="5313363" y="2114550"/>
            <a:ext cx="1461940" cy="3667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b="1">
                <a:solidFill>
                  <a:schemeClr val="bg1"/>
                </a:solidFill>
                <a:latin typeface="Candara" pitchFamily="34" charset="0"/>
              </a:rPr>
              <a:t>shared data</a:t>
            </a:r>
          </a:p>
        </p:txBody>
      </p:sp>
      <p:sp>
        <p:nvSpPr>
          <p:cNvPr id="55322" name="Rectangle 26"/>
          <p:cNvSpPr>
            <a:spLocks noChangeArrowheads="1"/>
          </p:cNvSpPr>
          <p:nvPr/>
        </p:nvSpPr>
        <p:spPr bwMode="auto">
          <a:xfrm>
            <a:off x="5508625" y="4224338"/>
            <a:ext cx="1375378" cy="3667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b="1">
                <a:solidFill>
                  <a:schemeClr val="bg1"/>
                </a:solidFill>
                <a:latin typeface="Candara" pitchFamily="34" charset="0"/>
              </a:rPr>
              <a:t>operations</a:t>
            </a:r>
          </a:p>
        </p:txBody>
      </p:sp>
      <p:grpSp>
        <p:nvGrpSpPr>
          <p:cNvPr id="2" name="Group 27"/>
          <p:cNvGrpSpPr>
            <a:grpSpLocks/>
          </p:cNvGrpSpPr>
          <p:nvPr/>
        </p:nvGrpSpPr>
        <p:grpSpPr bwMode="auto">
          <a:xfrm>
            <a:off x="5332415" y="4833938"/>
            <a:ext cx="1544638" cy="581025"/>
            <a:chOff x="3330" y="3172"/>
            <a:chExt cx="973" cy="366"/>
          </a:xfrm>
        </p:grpSpPr>
        <p:sp>
          <p:nvSpPr>
            <p:cNvPr id="55332" name="Rectangle 28"/>
            <p:cNvSpPr>
              <a:spLocks noChangeArrowheads="1"/>
            </p:cNvSpPr>
            <p:nvPr/>
          </p:nvSpPr>
          <p:spPr bwMode="auto">
            <a:xfrm>
              <a:off x="3330" y="3172"/>
              <a:ext cx="973" cy="231"/>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b="1">
                  <a:solidFill>
                    <a:schemeClr val="bg1"/>
                  </a:solidFill>
                  <a:latin typeface="Candara" pitchFamily="34" charset="0"/>
                </a:rPr>
                <a:t>initialization</a:t>
              </a:r>
            </a:p>
          </p:txBody>
        </p:sp>
        <p:sp>
          <p:nvSpPr>
            <p:cNvPr id="55333" name="Rectangle 29"/>
            <p:cNvSpPr>
              <a:spLocks noChangeArrowheads="1"/>
            </p:cNvSpPr>
            <p:nvPr/>
          </p:nvSpPr>
          <p:spPr bwMode="auto">
            <a:xfrm>
              <a:off x="3420" y="3307"/>
              <a:ext cx="591" cy="231"/>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b="1">
                  <a:solidFill>
                    <a:schemeClr val="bg1"/>
                  </a:solidFill>
                  <a:latin typeface="Candara" pitchFamily="34" charset="0"/>
                </a:rPr>
                <a:t>    code</a:t>
              </a:r>
            </a:p>
          </p:txBody>
        </p:sp>
      </p:grpSp>
      <p:sp>
        <p:nvSpPr>
          <p:cNvPr id="55324" name="Rectangle 30"/>
          <p:cNvSpPr>
            <a:spLocks noChangeArrowheads="1"/>
          </p:cNvSpPr>
          <p:nvPr/>
        </p:nvSpPr>
        <p:spPr bwMode="auto">
          <a:xfrm>
            <a:off x="6189663" y="3433763"/>
            <a:ext cx="375104" cy="3667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b="1">
                <a:latin typeface="Candara" pitchFamily="34" charset="0"/>
              </a:rPr>
              <a:t>...</a:t>
            </a:r>
          </a:p>
        </p:txBody>
      </p:sp>
      <p:sp>
        <p:nvSpPr>
          <p:cNvPr id="55325" name="Rectangle 31"/>
          <p:cNvSpPr>
            <a:spLocks noChangeArrowheads="1"/>
          </p:cNvSpPr>
          <p:nvPr/>
        </p:nvSpPr>
        <p:spPr bwMode="auto">
          <a:xfrm>
            <a:off x="822325" y="1533525"/>
            <a:ext cx="2649765" cy="3667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Char char="l"/>
            </a:pPr>
            <a:r>
              <a:rPr lang="en-US" altLang="zh-TW" sz="2000" b="1">
                <a:latin typeface="Candara" pitchFamily="34" charset="0"/>
              </a:rPr>
              <a:t>Syntax of a monitor</a:t>
            </a:r>
          </a:p>
        </p:txBody>
      </p:sp>
      <p:sp>
        <p:nvSpPr>
          <p:cNvPr id="55326" name="Rectangle 32"/>
          <p:cNvSpPr>
            <a:spLocks noChangeArrowheads="1"/>
          </p:cNvSpPr>
          <p:nvPr/>
        </p:nvSpPr>
        <p:spPr bwMode="auto">
          <a:xfrm>
            <a:off x="4513263" y="5591175"/>
            <a:ext cx="3608361" cy="3667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Char char="l"/>
            </a:pPr>
            <a:r>
              <a:rPr lang="en-US" altLang="zh-TW" sz="2000" b="1" dirty="0">
                <a:latin typeface="Candara" pitchFamily="34" charset="0"/>
              </a:rPr>
              <a:t>Schematic view of a monitor</a:t>
            </a:r>
          </a:p>
        </p:txBody>
      </p:sp>
      <p:sp>
        <p:nvSpPr>
          <p:cNvPr id="55327" name="Line 33"/>
          <p:cNvSpPr>
            <a:spLocks noChangeShapeType="1"/>
          </p:cNvSpPr>
          <p:nvPr/>
        </p:nvSpPr>
        <p:spPr bwMode="auto">
          <a:xfrm>
            <a:off x="3830638" y="3240088"/>
            <a:ext cx="1562100" cy="266700"/>
          </a:xfrm>
          <a:prstGeom prst="line">
            <a:avLst/>
          </a:prstGeom>
          <a:noFill/>
          <a:ln w="57150">
            <a:solidFill>
              <a:srgbClr val="00B0F0"/>
            </a:solidFill>
            <a:round/>
            <a:headEnd type="none" w="sm" len="sm"/>
            <a:tailEnd type="triangle" w="sm" len="sm"/>
          </a:ln>
        </p:spPr>
        <p:txBody>
          <a:bodyPr wrap="none" anchor="ctr"/>
          <a:lstStyle/>
          <a:p>
            <a:endParaRPr lang="zh-TW" altLang="en-US" b="1">
              <a:latin typeface="Candara" pitchFamily="34" charset="0"/>
            </a:endParaRPr>
          </a:p>
        </p:txBody>
      </p:sp>
      <p:sp>
        <p:nvSpPr>
          <p:cNvPr id="55328" name="Line 34"/>
          <p:cNvSpPr>
            <a:spLocks noChangeShapeType="1"/>
          </p:cNvSpPr>
          <p:nvPr/>
        </p:nvSpPr>
        <p:spPr bwMode="auto">
          <a:xfrm flipV="1">
            <a:off x="3830638" y="3570288"/>
            <a:ext cx="2070100" cy="520700"/>
          </a:xfrm>
          <a:prstGeom prst="line">
            <a:avLst/>
          </a:prstGeom>
          <a:noFill/>
          <a:ln w="57150">
            <a:solidFill>
              <a:srgbClr val="00B0F0"/>
            </a:solidFill>
            <a:round/>
            <a:headEnd type="none" w="sm" len="sm"/>
            <a:tailEnd type="triangle" w="sm" len="sm"/>
          </a:ln>
        </p:spPr>
        <p:txBody>
          <a:bodyPr wrap="none" anchor="ctr"/>
          <a:lstStyle/>
          <a:p>
            <a:endParaRPr lang="zh-TW" altLang="en-US" b="1">
              <a:latin typeface="Candara" pitchFamily="34" charset="0"/>
            </a:endParaRPr>
          </a:p>
        </p:txBody>
      </p:sp>
      <p:sp>
        <p:nvSpPr>
          <p:cNvPr id="55329" name="Line 35"/>
          <p:cNvSpPr>
            <a:spLocks noChangeShapeType="1"/>
          </p:cNvSpPr>
          <p:nvPr/>
        </p:nvSpPr>
        <p:spPr bwMode="auto">
          <a:xfrm flipV="1">
            <a:off x="3843338" y="3938588"/>
            <a:ext cx="2933700" cy="1028700"/>
          </a:xfrm>
          <a:prstGeom prst="line">
            <a:avLst/>
          </a:prstGeom>
          <a:noFill/>
          <a:ln w="57150">
            <a:solidFill>
              <a:srgbClr val="00B0F0"/>
            </a:solidFill>
            <a:round/>
            <a:headEnd type="none" w="sm" len="sm"/>
            <a:tailEnd type="triangle" w="sm" len="sm"/>
          </a:ln>
        </p:spPr>
        <p:txBody>
          <a:bodyPr wrap="none" anchor="ctr"/>
          <a:lstStyle/>
          <a:p>
            <a:endParaRPr lang="zh-TW" altLang="en-US" b="1">
              <a:latin typeface="Candara" pitchFamily="34" charset="0"/>
            </a:endParaRPr>
          </a:p>
        </p:txBody>
      </p:sp>
      <p:sp>
        <p:nvSpPr>
          <p:cNvPr id="55330" name="Line 36"/>
          <p:cNvSpPr>
            <a:spLocks noChangeShapeType="1"/>
          </p:cNvSpPr>
          <p:nvPr/>
        </p:nvSpPr>
        <p:spPr bwMode="auto">
          <a:xfrm flipV="1">
            <a:off x="3614738" y="2427288"/>
            <a:ext cx="1676400" cy="165100"/>
          </a:xfrm>
          <a:prstGeom prst="line">
            <a:avLst/>
          </a:prstGeom>
          <a:noFill/>
          <a:ln w="57150">
            <a:solidFill>
              <a:srgbClr val="00B0F0"/>
            </a:solidFill>
            <a:round/>
            <a:headEnd type="none" w="sm" len="sm"/>
            <a:tailEnd type="triangle" w="sm" len="sm"/>
          </a:ln>
        </p:spPr>
        <p:txBody>
          <a:bodyPr wrap="none" anchor="ctr"/>
          <a:lstStyle/>
          <a:p>
            <a:endParaRPr lang="zh-TW" altLang="en-US" b="1">
              <a:latin typeface="Candara" pitchFamily="34" charset="0"/>
            </a:endParaRPr>
          </a:p>
        </p:txBody>
      </p:sp>
      <p:sp>
        <p:nvSpPr>
          <p:cNvPr id="55331" name="Line 37"/>
          <p:cNvSpPr>
            <a:spLocks noChangeShapeType="1"/>
          </p:cNvSpPr>
          <p:nvPr/>
        </p:nvSpPr>
        <p:spPr bwMode="auto">
          <a:xfrm flipV="1">
            <a:off x="3779838" y="5246688"/>
            <a:ext cx="1778000" cy="584200"/>
          </a:xfrm>
          <a:prstGeom prst="line">
            <a:avLst/>
          </a:prstGeom>
          <a:noFill/>
          <a:ln w="57150">
            <a:solidFill>
              <a:srgbClr val="00B0F0"/>
            </a:solidFill>
            <a:round/>
            <a:headEnd type="none" w="sm" len="sm"/>
            <a:tailEnd type="triangle" w="sm" len="sm"/>
          </a:ln>
        </p:spPr>
        <p:txBody>
          <a:bodyPr wrap="none" anchor="ctr"/>
          <a:lstStyle/>
          <a:p>
            <a:endParaRPr lang="zh-TW" altLang="en-US" b="1">
              <a:latin typeface="Candara" pitchFamily="34"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p:spPr>
        <p:txBody>
          <a:bodyPr lIns="90488" tIns="44450" rIns="90488" bIns="44450"/>
          <a:lstStyle/>
          <a:p>
            <a:r>
              <a:rPr lang="en-US" altLang="zh-TW" sz="4000">
                <a:ea typeface="ＭＳ Ｐゴシック" pitchFamily="34" charset="-128"/>
              </a:rPr>
              <a:t>Condition Construct</a:t>
            </a:r>
          </a:p>
        </p:txBody>
      </p:sp>
      <p:sp>
        <p:nvSpPr>
          <p:cNvPr id="56323" name="Rectangle 3"/>
          <p:cNvSpPr>
            <a:spLocks noGrp="1" noChangeArrowheads="1"/>
          </p:cNvSpPr>
          <p:nvPr>
            <p:ph type="body" idx="1"/>
          </p:nvPr>
        </p:nvSpPr>
        <p:spPr>
          <a:xfrm>
            <a:off x="527486" y="1062412"/>
            <a:ext cx="8104188" cy="4191000"/>
          </a:xfrm>
          <a:noFill/>
        </p:spPr>
        <p:txBody>
          <a:bodyPr lIns="90488" tIns="44450" rIns="90488" bIns="44450"/>
          <a:lstStyle/>
          <a:p>
            <a:r>
              <a:rPr lang="en-US" altLang="zh-TW" dirty="0">
                <a:ea typeface="ＭＳ Ｐゴシック" pitchFamily="34" charset="-128"/>
              </a:rPr>
              <a:t>A programmer who needs to write </a:t>
            </a:r>
            <a:r>
              <a:rPr lang="en-US" altLang="zh-TW" dirty="0">
                <a:solidFill>
                  <a:srgbClr val="FF0000"/>
                </a:solidFill>
                <a:ea typeface="ＭＳ Ｐゴシック" pitchFamily="34" charset="-128"/>
              </a:rPr>
              <a:t>her own tailor-made synchronization scheme </a:t>
            </a:r>
            <a:r>
              <a:rPr lang="en-US" altLang="zh-TW" dirty="0">
                <a:ea typeface="ＭＳ Ｐゴシック" pitchFamily="34" charset="-128"/>
              </a:rPr>
              <a:t>can define one or more variables of type</a:t>
            </a:r>
            <a:r>
              <a:rPr lang="en-US" altLang="zh-TW" i="1" dirty="0">
                <a:ea typeface="ＭＳ Ｐゴシック" pitchFamily="34" charset="-128"/>
              </a:rPr>
              <a:t> </a:t>
            </a:r>
            <a:r>
              <a:rPr lang="en-US" altLang="zh-TW" b="1" i="1" dirty="0">
                <a:solidFill>
                  <a:srgbClr val="FF0000"/>
                </a:solidFill>
                <a:ea typeface="ＭＳ Ｐゴシック" pitchFamily="34" charset="-128"/>
              </a:rPr>
              <a:t>condition.</a:t>
            </a:r>
          </a:p>
          <a:p>
            <a:r>
              <a:rPr lang="en-US" altLang="zh-TW" dirty="0" err="1">
                <a:ea typeface="ＭＳ Ｐゴシック" pitchFamily="34" charset="-128"/>
              </a:rPr>
              <a:t>Var</a:t>
            </a:r>
            <a:r>
              <a:rPr lang="en-US" altLang="zh-TW" dirty="0">
                <a:ea typeface="ＭＳ Ｐゴシック" pitchFamily="34" charset="-128"/>
              </a:rPr>
              <a:t> </a:t>
            </a:r>
            <a:r>
              <a:rPr lang="en-US" altLang="zh-TW" i="1" dirty="0" err="1">
                <a:ea typeface="ＭＳ Ｐゴシック" pitchFamily="34" charset="-128"/>
              </a:rPr>
              <a:t>x,y</a:t>
            </a:r>
            <a:r>
              <a:rPr lang="en-US" altLang="zh-TW" i="1" dirty="0">
                <a:ea typeface="ＭＳ Ｐゴシック" pitchFamily="34" charset="-128"/>
              </a:rPr>
              <a:t> : condition;</a:t>
            </a:r>
          </a:p>
          <a:p>
            <a:r>
              <a:rPr lang="en-US" altLang="zh-TW" dirty="0">
                <a:ea typeface="ＭＳ Ｐゴシック" pitchFamily="34" charset="-128"/>
              </a:rPr>
              <a:t>The only operations that can be invoked on a condition variable are </a:t>
            </a:r>
            <a:r>
              <a:rPr lang="en-US" altLang="zh-TW" i="1" dirty="0">
                <a:ea typeface="ＭＳ Ｐゴシック" pitchFamily="34" charset="-128"/>
              </a:rPr>
              <a:t>wait </a:t>
            </a:r>
            <a:r>
              <a:rPr lang="en-US" altLang="zh-TW" dirty="0">
                <a:ea typeface="ＭＳ Ｐゴシック" pitchFamily="34" charset="-128"/>
              </a:rPr>
              <a:t>and </a:t>
            </a:r>
            <a:r>
              <a:rPr lang="en-US" altLang="zh-TW" i="1" dirty="0">
                <a:ea typeface="ＭＳ Ｐゴシック" pitchFamily="34" charset="-128"/>
              </a:rPr>
              <a:t>signal</a:t>
            </a:r>
            <a:r>
              <a:rPr lang="en-US" altLang="zh-TW" dirty="0">
                <a:ea typeface="ＭＳ Ｐゴシック" pitchFamily="34" charset="-128"/>
              </a:rPr>
              <a:t>. For example</a:t>
            </a:r>
            <a:r>
              <a:rPr lang="en-US" altLang="zh-TW" b="1" dirty="0">
                <a:solidFill>
                  <a:srgbClr val="FF0000"/>
                </a:solidFill>
                <a:ea typeface="ＭＳ Ｐゴシック" pitchFamily="34" charset="-128"/>
              </a:rPr>
              <a:t>, </a:t>
            </a:r>
            <a:r>
              <a:rPr lang="en-US" altLang="zh-TW" b="1" i="1" dirty="0" err="1">
                <a:solidFill>
                  <a:srgbClr val="FF0000"/>
                </a:solidFill>
                <a:ea typeface="ＭＳ Ｐゴシック" pitchFamily="34" charset="-128"/>
              </a:rPr>
              <a:t>x.wait</a:t>
            </a:r>
            <a:r>
              <a:rPr lang="en-US" altLang="zh-TW" b="1" i="1" dirty="0">
                <a:solidFill>
                  <a:srgbClr val="FF0000"/>
                </a:solidFill>
                <a:ea typeface="ＭＳ Ｐゴシック" pitchFamily="34" charset="-128"/>
              </a:rPr>
              <a:t>, </a:t>
            </a:r>
            <a:r>
              <a:rPr lang="en-US" altLang="zh-TW" b="1" i="1" dirty="0" err="1">
                <a:solidFill>
                  <a:srgbClr val="FF0000"/>
                </a:solidFill>
                <a:ea typeface="ＭＳ Ｐゴシック" pitchFamily="34" charset="-128"/>
              </a:rPr>
              <a:t>x.signal</a:t>
            </a:r>
            <a:r>
              <a:rPr lang="en-US" altLang="zh-TW" i="1" dirty="0">
                <a:ea typeface="ＭＳ Ｐゴシック" pitchFamily="34" charset="-128"/>
              </a:rPr>
              <a:t>.</a:t>
            </a:r>
          </a:p>
          <a:p>
            <a:r>
              <a:rPr lang="en-US" altLang="zh-TW" dirty="0">
                <a:ea typeface="ＭＳ Ｐゴシック" pitchFamily="34" charset="-128"/>
              </a:rPr>
              <a:t>The </a:t>
            </a:r>
            <a:r>
              <a:rPr lang="en-US" altLang="zh-TW" b="1" dirty="0" err="1">
                <a:solidFill>
                  <a:srgbClr val="FF0000"/>
                </a:solidFill>
                <a:ea typeface="ＭＳ Ｐゴシック" pitchFamily="34" charset="-128"/>
              </a:rPr>
              <a:t>x.signal</a:t>
            </a:r>
            <a:r>
              <a:rPr lang="en-US" altLang="zh-TW" dirty="0">
                <a:ea typeface="ＭＳ Ｐゴシック" pitchFamily="34" charset="-128"/>
              </a:rPr>
              <a:t> resumes exactly one suspended process. </a:t>
            </a:r>
            <a:r>
              <a:rPr lang="en-US" altLang="zh-TW" dirty="0">
                <a:solidFill>
                  <a:srgbClr val="FF0000"/>
                </a:solidFill>
                <a:ea typeface="ＭＳ Ｐゴシック" pitchFamily="34" charset="-128"/>
              </a:rPr>
              <a:t>If no process is suspended, then the signal operation has no effect.</a:t>
            </a:r>
          </a:p>
          <a:p>
            <a:r>
              <a:rPr lang="en-US" altLang="zh-TW" dirty="0">
                <a:ea typeface="ＭＳ Ｐゴシック" pitchFamily="34" charset="-128"/>
              </a:rPr>
              <a:t>Suppose P invokes </a:t>
            </a:r>
            <a:r>
              <a:rPr lang="en-US" altLang="zh-TW" dirty="0" err="1">
                <a:ea typeface="ＭＳ Ｐゴシック" pitchFamily="34" charset="-128"/>
              </a:rPr>
              <a:t>x.signal</a:t>
            </a:r>
            <a:r>
              <a:rPr lang="en-US" altLang="zh-TW" dirty="0">
                <a:ea typeface="ＭＳ Ｐゴシック" pitchFamily="34" charset="-128"/>
              </a:rPr>
              <a:t> and Q is suspended with x. Two possibilities exist:</a:t>
            </a:r>
          </a:p>
          <a:p>
            <a:pPr lvl="1"/>
            <a:r>
              <a:rPr lang="en-US" altLang="zh-TW" dirty="0">
                <a:ea typeface="ＭＳ Ｐゴシック" pitchFamily="34" charset="-128"/>
              </a:rPr>
              <a:t>P either waits Q leaves or another condition</a:t>
            </a:r>
          </a:p>
          <a:p>
            <a:pPr lvl="1"/>
            <a:r>
              <a:rPr lang="en-US" altLang="zh-TW" dirty="0">
                <a:ea typeface="ＭＳ Ｐゴシック" pitchFamily="34" charset="-128"/>
              </a:rPr>
              <a:t>Q either waits P leaves or another condition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box(in)">
                                      <p:cBhvr>
                                        <p:cTn id="7" dur="1000"/>
                                        <p:tgtEl>
                                          <p:spTgt spid="563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6323">
                                            <p:txEl>
                                              <p:pRg st="2" end="2"/>
                                            </p:txEl>
                                          </p:spTgt>
                                        </p:tgtEl>
                                        <p:attrNameLst>
                                          <p:attrName>style.visibility</p:attrName>
                                        </p:attrNameLst>
                                      </p:cBhvr>
                                      <p:to>
                                        <p:strVal val="visible"/>
                                      </p:to>
                                    </p:set>
                                    <p:animEffect transition="in" filter="box(in)">
                                      <p:cBhvr>
                                        <p:cTn id="12" dur="1000"/>
                                        <p:tgtEl>
                                          <p:spTgt spid="563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6323">
                                            <p:txEl>
                                              <p:pRg st="3" end="3"/>
                                            </p:txEl>
                                          </p:spTgt>
                                        </p:tgtEl>
                                        <p:attrNameLst>
                                          <p:attrName>style.visibility</p:attrName>
                                        </p:attrNameLst>
                                      </p:cBhvr>
                                      <p:to>
                                        <p:strVal val="visible"/>
                                      </p:to>
                                    </p:set>
                                    <p:animEffect transition="in" filter="box(in)">
                                      <p:cBhvr>
                                        <p:cTn id="17" dur="1000"/>
                                        <p:tgtEl>
                                          <p:spTgt spid="563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6323">
                                            <p:txEl>
                                              <p:pRg st="4" end="4"/>
                                            </p:txEl>
                                          </p:spTgt>
                                        </p:tgtEl>
                                        <p:attrNameLst>
                                          <p:attrName>style.visibility</p:attrName>
                                        </p:attrNameLst>
                                      </p:cBhvr>
                                      <p:to>
                                        <p:strVal val="visible"/>
                                      </p:to>
                                    </p:set>
                                    <p:animEffect transition="in" filter="box(in)">
                                      <p:cBhvr>
                                        <p:cTn id="22" dur="1000"/>
                                        <p:tgtEl>
                                          <p:spTgt spid="56323">
                                            <p:txEl>
                                              <p:pRg st="4" end="4"/>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56323">
                                            <p:txEl>
                                              <p:pRg st="5" end="5"/>
                                            </p:txEl>
                                          </p:spTgt>
                                        </p:tgtEl>
                                        <p:attrNameLst>
                                          <p:attrName>style.visibility</p:attrName>
                                        </p:attrNameLst>
                                      </p:cBhvr>
                                      <p:to>
                                        <p:strVal val="visible"/>
                                      </p:to>
                                    </p:set>
                                    <p:animEffect transition="in" filter="box(in)">
                                      <p:cBhvr>
                                        <p:cTn id="25" dur="1000"/>
                                        <p:tgtEl>
                                          <p:spTgt spid="56323">
                                            <p:txEl>
                                              <p:pRg st="5" end="5"/>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56323">
                                            <p:txEl>
                                              <p:pRg st="6" end="6"/>
                                            </p:txEl>
                                          </p:spTgt>
                                        </p:tgtEl>
                                        <p:attrNameLst>
                                          <p:attrName>style.visibility</p:attrName>
                                        </p:attrNameLst>
                                      </p:cBhvr>
                                      <p:to>
                                        <p:strVal val="visible"/>
                                      </p:to>
                                    </p:set>
                                    <p:animEffect transition="in" filter="box(in)">
                                      <p:cBhvr>
                                        <p:cTn id="28" dur="1000"/>
                                        <p:tgtEl>
                                          <p:spTgt spid="563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altLang="zh-TW">
                <a:ea typeface="ＭＳ Ｐゴシック" pitchFamily="34" charset="-128"/>
              </a:rPr>
              <a:t>Condition Variables</a:t>
            </a:r>
          </a:p>
        </p:txBody>
      </p:sp>
      <p:sp>
        <p:nvSpPr>
          <p:cNvPr id="57347" name="Rectangle 5"/>
          <p:cNvSpPr>
            <a:spLocks noGrp="1" noChangeArrowheads="1"/>
          </p:cNvSpPr>
          <p:nvPr>
            <p:ph type="body" idx="1"/>
          </p:nvPr>
        </p:nvSpPr>
        <p:spPr>
          <a:xfrm>
            <a:off x="543300" y="1303883"/>
            <a:ext cx="8007350" cy="4394200"/>
          </a:xfrm>
        </p:spPr>
        <p:txBody>
          <a:bodyPr/>
          <a:lstStyle/>
          <a:p>
            <a:r>
              <a:rPr lang="en-US" altLang="zh-TW" sz="2800" dirty="0">
                <a:solidFill>
                  <a:srgbClr val="0000FF"/>
                </a:solidFill>
                <a:ea typeface="ＭＳ Ｐゴシック" pitchFamily="34" charset="-128"/>
              </a:rPr>
              <a:t>condition x, y;</a:t>
            </a:r>
          </a:p>
          <a:p>
            <a:r>
              <a:rPr lang="en-US" altLang="zh-TW" sz="2800" dirty="0">
                <a:ea typeface="ＭＳ Ｐゴシック" pitchFamily="34" charset="-128"/>
              </a:rPr>
              <a:t>Two operations on a condition variable:</a:t>
            </a:r>
          </a:p>
          <a:p>
            <a:pPr lvl="1"/>
            <a:r>
              <a:rPr lang="en-US" altLang="zh-TW" sz="2800" dirty="0" err="1">
                <a:solidFill>
                  <a:srgbClr val="0000FF"/>
                </a:solidFill>
                <a:ea typeface="ＭＳ Ｐゴシック" pitchFamily="34" charset="-128"/>
              </a:rPr>
              <a:t>x.wait</a:t>
            </a:r>
            <a:r>
              <a:rPr lang="en-US" altLang="zh-TW" sz="2800" dirty="0">
                <a:solidFill>
                  <a:srgbClr val="0000FF"/>
                </a:solidFill>
                <a:ea typeface="ＭＳ Ｐゴシック" pitchFamily="34" charset="-128"/>
              </a:rPr>
              <a:t> () </a:t>
            </a:r>
            <a:r>
              <a:rPr lang="en-US" altLang="zh-TW" sz="2800" dirty="0">
                <a:ea typeface="ＭＳ Ｐゴシック" pitchFamily="34" charset="-128"/>
              </a:rPr>
              <a:t> – a process that invokes the operation is suspended.</a:t>
            </a:r>
          </a:p>
          <a:p>
            <a:pPr lvl="1"/>
            <a:r>
              <a:rPr lang="en-US" altLang="zh-TW" sz="2800" dirty="0" err="1">
                <a:solidFill>
                  <a:srgbClr val="0000FF"/>
                </a:solidFill>
                <a:ea typeface="ＭＳ Ｐゴシック" pitchFamily="34" charset="-128"/>
              </a:rPr>
              <a:t>x.signal</a:t>
            </a:r>
            <a:r>
              <a:rPr lang="en-US" altLang="zh-TW" sz="2800" dirty="0">
                <a:solidFill>
                  <a:srgbClr val="0000FF"/>
                </a:solidFill>
                <a:ea typeface="ＭＳ Ｐゴシック" pitchFamily="34" charset="-128"/>
              </a:rPr>
              <a:t> () </a:t>
            </a:r>
            <a:r>
              <a:rPr lang="en-US" altLang="zh-TW" sz="2800" dirty="0">
                <a:ea typeface="ＭＳ Ｐゴシック" pitchFamily="34" charset="-128"/>
              </a:rPr>
              <a:t>–</a:t>
            </a:r>
            <a:r>
              <a:rPr lang="en-US" altLang="zh-TW" sz="2800" dirty="0">
                <a:solidFill>
                  <a:srgbClr val="0000FF"/>
                </a:solidFill>
                <a:ea typeface="ＭＳ Ｐゴシック" pitchFamily="34" charset="-128"/>
              </a:rPr>
              <a:t> </a:t>
            </a:r>
            <a:r>
              <a:rPr lang="en-US" altLang="zh-TW" sz="2800" dirty="0">
                <a:ea typeface="ＭＳ Ｐゴシック" pitchFamily="34" charset="-128"/>
              </a:rPr>
              <a:t>resumes one of processes</a:t>
            </a:r>
            <a:r>
              <a:rPr lang="en-US" altLang="zh-TW" sz="2800" dirty="0">
                <a:solidFill>
                  <a:srgbClr val="0000FF"/>
                </a:solidFill>
                <a:ea typeface="ＭＳ Ｐゴシック" pitchFamily="34" charset="-128"/>
              </a:rPr>
              <a:t> </a:t>
            </a:r>
            <a:r>
              <a:rPr lang="en-US" altLang="zh-TW" sz="2800" dirty="0">
                <a:solidFill>
                  <a:srgbClr val="FF0000"/>
                </a:solidFill>
                <a:ea typeface="ＭＳ Ｐゴシック" pitchFamily="34" charset="-128"/>
              </a:rPr>
              <a:t>(if any) </a:t>
            </a:r>
            <a:r>
              <a:rPr lang="en-US" altLang="zh-TW" sz="2800" dirty="0">
                <a:ea typeface="ＭＳ Ｐゴシック" pitchFamily="34" charset="-128"/>
              </a:rPr>
              <a:t>that</a:t>
            </a:r>
            <a:r>
              <a:rPr lang="zh-TW" altLang="en-US" sz="2800" dirty="0">
                <a:ea typeface="ＭＳ Ｐゴシック" pitchFamily="34" charset="-128"/>
              </a:rPr>
              <a:t> </a:t>
            </a:r>
            <a:r>
              <a:rPr lang="en-US" altLang="zh-TW" sz="2800" dirty="0">
                <a:ea typeface="ＭＳ Ｐゴシック" pitchFamily="34" charset="-128"/>
              </a:rPr>
              <a:t>invoked</a:t>
            </a:r>
            <a:r>
              <a:rPr lang="en-US" altLang="zh-TW" sz="2800" dirty="0">
                <a:solidFill>
                  <a:srgbClr val="0000FF"/>
                </a:solidFill>
                <a:ea typeface="ＭＳ Ｐゴシック" pitchFamily="34" charset="-128"/>
              </a:rPr>
              <a:t> </a:t>
            </a:r>
            <a:r>
              <a:rPr lang="en-US" altLang="zh-TW" sz="2800" dirty="0" err="1">
                <a:solidFill>
                  <a:srgbClr val="0000FF"/>
                </a:solidFill>
                <a:ea typeface="ＭＳ Ｐゴシック" pitchFamily="34" charset="-128"/>
              </a:rPr>
              <a:t>x.wait</a:t>
            </a:r>
            <a:r>
              <a:rPr lang="en-US" altLang="zh-TW" sz="2800" dirty="0">
                <a:solidFill>
                  <a:srgbClr val="0000FF"/>
                </a:solidFill>
                <a:ea typeface="ＭＳ Ｐゴシック" pitchFamily="34" charset="-128"/>
              </a:rPr>
              <a:t> ()</a:t>
            </a:r>
          </a:p>
          <a:p>
            <a:pPr lvl="1"/>
            <a:endParaRPr lang="en-US" altLang="zh-TW" sz="2800" dirty="0">
              <a:solidFill>
                <a:srgbClr val="0000FF"/>
              </a:solidFill>
              <a:ea typeface="ＭＳ Ｐゴシック" pitchFamily="34" charset="-128"/>
            </a:endParaRPr>
          </a:p>
          <a:p>
            <a:pPr lvl="1"/>
            <a:r>
              <a:rPr lang="zh-TW" altLang="en-US" sz="2800" dirty="0">
                <a:solidFill>
                  <a:srgbClr val="0000FF"/>
                </a:solidFill>
                <a:ea typeface="ＭＳ Ｐゴシック" pitchFamily="34" charset="-128"/>
              </a:rPr>
              <a:t>師是說  </a:t>
            </a:r>
            <a:r>
              <a:rPr lang="en-US" altLang="zh-TW" sz="2800" dirty="0">
                <a:solidFill>
                  <a:srgbClr val="0000FF"/>
                </a:solidFill>
                <a:ea typeface="ＭＳ Ｐゴシック" pitchFamily="34" charset="-128"/>
              </a:rPr>
              <a:t>wait()</a:t>
            </a:r>
            <a:r>
              <a:rPr lang="zh-TW" altLang="en-US" sz="2800" dirty="0">
                <a:solidFill>
                  <a:srgbClr val="0000FF"/>
                </a:solidFill>
                <a:ea typeface="ＭＳ Ｐゴシック" pitchFamily="34" charset="-128"/>
              </a:rPr>
              <a:t> 裡面的參數  可能是</a:t>
            </a:r>
            <a:r>
              <a:rPr lang="en-US" altLang="zh-TW" sz="2800" dirty="0" err="1">
                <a:solidFill>
                  <a:srgbClr val="0000FF"/>
                </a:solidFill>
                <a:ea typeface="ＭＳ Ｐゴシック" pitchFamily="34" charset="-128"/>
              </a:rPr>
              <a:t>semap</a:t>
            </a:r>
            <a:r>
              <a:rPr lang="zh-TW" altLang="en-US" sz="2800" dirty="0">
                <a:solidFill>
                  <a:srgbClr val="0000FF"/>
                </a:solidFill>
                <a:ea typeface="ＭＳ Ｐゴシック" pitchFamily="34" charset="-128"/>
              </a:rPr>
              <a:t>又好像不是影片沒很清楚說</a:t>
            </a:r>
            <a:endParaRPr lang="en-US" altLang="zh-TW" sz="2800" dirty="0">
              <a:solidFill>
                <a:srgbClr val="0000FF"/>
              </a:solidFill>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ox(in)">
                                      <p:cBhvr>
                                        <p:cTn id="7" dur="10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ox(in)">
                                      <p:cBhvr>
                                        <p:cTn id="12" dur="1000"/>
                                        <p:tgtEl>
                                          <p:spTgt spid="57347">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box(in)">
                                      <p:cBhvr>
                                        <p:cTn id="15" dur="1000"/>
                                        <p:tgtEl>
                                          <p:spTgt spid="573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57347">
                                            <p:txEl>
                                              <p:pRg st="3" end="3"/>
                                            </p:txEl>
                                          </p:spTgt>
                                        </p:tgtEl>
                                        <p:attrNameLst>
                                          <p:attrName>style.visibility</p:attrName>
                                        </p:attrNameLst>
                                      </p:cBhvr>
                                      <p:to>
                                        <p:strVal val="visible"/>
                                      </p:to>
                                    </p:set>
                                    <p:animEffect transition="in" filter="box(in)">
                                      <p:cBhvr>
                                        <p:cTn id="20" dur="1000"/>
                                        <p:tgtEl>
                                          <p:spTgt spid="57347">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57347">
                                            <p:txEl>
                                              <p:pRg st="5" end="5"/>
                                            </p:txEl>
                                          </p:spTgt>
                                        </p:tgtEl>
                                        <p:attrNameLst>
                                          <p:attrName>style.visibility</p:attrName>
                                        </p:attrNameLst>
                                      </p:cBhvr>
                                      <p:to>
                                        <p:strVal val="visible"/>
                                      </p:to>
                                    </p:set>
                                    <p:animEffect transition="in" filter="box(in)">
                                      <p:cBhvr>
                                        <p:cTn id="23" dur="1000"/>
                                        <p:tgtEl>
                                          <p:spTgt spid="57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TW">
                <a:ea typeface="ＭＳ Ｐゴシック" pitchFamily="34" charset="-128"/>
              </a:rPr>
              <a:t> Monitor with Condition Variables</a:t>
            </a:r>
          </a:p>
        </p:txBody>
      </p:sp>
      <p:pic>
        <p:nvPicPr>
          <p:cNvPr id="58371" name="Picture 4"/>
          <p:cNvPicPr>
            <a:picLocks noChangeAspect="1" noChangeArrowheads="1"/>
          </p:cNvPicPr>
          <p:nvPr/>
        </p:nvPicPr>
        <p:blipFill>
          <a:blip r:embed="rId3"/>
          <a:srcRect/>
          <a:stretch>
            <a:fillRect/>
          </a:stretch>
        </p:blipFill>
        <p:spPr bwMode="auto">
          <a:xfrm>
            <a:off x="1011238" y="1241425"/>
            <a:ext cx="7185025" cy="4941888"/>
          </a:xfrm>
          <a:prstGeom prst="rect">
            <a:avLst/>
          </a:prstGeom>
          <a:noFill/>
          <a:ln w="9525">
            <a:noFill/>
            <a:miter lim="800000"/>
            <a:headEnd/>
            <a:tailEnd/>
          </a:ln>
        </p:spPr>
      </p:pic>
      <p:sp>
        <p:nvSpPr>
          <p:cNvPr id="4" name="Rectangle 55"/>
          <p:cNvSpPr>
            <a:spLocks noChangeArrowheads="1"/>
          </p:cNvSpPr>
          <p:nvPr/>
        </p:nvSpPr>
        <p:spPr bwMode="auto">
          <a:xfrm>
            <a:off x="706110" y="3126499"/>
            <a:ext cx="1825822" cy="736099"/>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b="1" dirty="0" err="1">
                <a:solidFill>
                  <a:srgbClr val="FF0000"/>
                </a:solidFill>
                <a:latin typeface="Candara" pitchFamily="34" charset="0"/>
              </a:rPr>
              <a:t>x.wait</a:t>
            </a:r>
            <a:r>
              <a:rPr lang="en-US" altLang="zh-TW" sz="2000" b="1" dirty="0">
                <a:solidFill>
                  <a:srgbClr val="FF0000"/>
                </a:solidFill>
                <a:latin typeface="Candara" pitchFamily="34" charset="0"/>
              </a:rPr>
              <a:t>, </a:t>
            </a:r>
            <a:r>
              <a:rPr lang="en-US" altLang="zh-TW" sz="2000" b="1" dirty="0" err="1">
                <a:solidFill>
                  <a:srgbClr val="FF0000"/>
                </a:solidFill>
                <a:latin typeface="Candara" pitchFamily="34" charset="0"/>
              </a:rPr>
              <a:t>x.signal</a:t>
            </a:r>
            <a:endParaRPr lang="en-US" altLang="zh-TW" sz="2000" b="1" dirty="0">
              <a:solidFill>
                <a:srgbClr val="FF0000"/>
              </a:solidFill>
              <a:latin typeface="Candara" pitchFamily="34" charset="0"/>
            </a:endParaRPr>
          </a:p>
          <a:p>
            <a:pPr marL="285750" indent="-285750">
              <a:lnSpc>
                <a:spcPct val="90000"/>
              </a:lnSpc>
              <a:spcBef>
                <a:spcPct val="30000"/>
              </a:spcBef>
              <a:buSzPct val="75000"/>
              <a:buFont typeface="Wingdings" pitchFamily="2" charset="2"/>
              <a:buNone/>
            </a:pPr>
            <a:r>
              <a:rPr lang="en-US" altLang="zh-TW" sz="2000" b="1" dirty="0" err="1">
                <a:solidFill>
                  <a:srgbClr val="FF0000"/>
                </a:solidFill>
                <a:latin typeface="Candara" pitchFamily="34" charset="0"/>
              </a:rPr>
              <a:t>y.wait</a:t>
            </a:r>
            <a:r>
              <a:rPr lang="en-US" altLang="zh-TW" sz="2000" b="1" dirty="0">
                <a:solidFill>
                  <a:srgbClr val="FF0000"/>
                </a:solidFill>
                <a:latin typeface="Candara" pitchFamily="34" charset="0"/>
              </a:rPr>
              <a:t>, </a:t>
            </a:r>
            <a:r>
              <a:rPr lang="en-US" altLang="zh-TW" sz="2000" b="1" dirty="0" err="1">
                <a:solidFill>
                  <a:srgbClr val="FF0000"/>
                </a:solidFill>
                <a:latin typeface="Candara" pitchFamily="34" charset="0"/>
              </a:rPr>
              <a:t>y.signal</a:t>
            </a:r>
            <a:endParaRPr lang="en-US" altLang="zh-TW" sz="2000" b="1" dirty="0">
              <a:solidFill>
                <a:srgbClr val="FF0000"/>
              </a:solidFill>
              <a:latin typeface="Candara" pitchFamily="34" charset="0"/>
            </a:endParaRPr>
          </a:p>
        </p:txBody>
      </p:sp>
      <p:sp>
        <p:nvSpPr>
          <p:cNvPr id="5" name="文字方塊 4"/>
          <p:cNvSpPr txBox="1"/>
          <p:nvPr/>
        </p:nvSpPr>
        <p:spPr>
          <a:xfrm rot="20214505">
            <a:off x="6127823" y="2021256"/>
            <a:ext cx="2972289" cy="830997"/>
          </a:xfrm>
          <a:prstGeom prst="rect">
            <a:avLst/>
          </a:prstGeom>
          <a:noFill/>
        </p:spPr>
        <p:txBody>
          <a:bodyPr wrap="none" rtlCol="0">
            <a:spAutoFit/>
          </a:bodyPr>
          <a:lstStyle/>
          <a:p>
            <a:r>
              <a:rPr lang="en-US" altLang="zh-TW" sz="2400" b="1" dirty="0">
                <a:solidFill>
                  <a:srgbClr val="FF0000"/>
                </a:solidFill>
                <a:latin typeface="Candara" pitchFamily="34" charset="0"/>
                <a:ea typeface="ＭＳ Ｐゴシック" pitchFamily="34" charset="-128"/>
              </a:rPr>
              <a:t>Processes waiting to </a:t>
            </a:r>
          </a:p>
          <a:p>
            <a:r>
              <a:rPr lang="en-US" altLang="zh-TW" sz="2400" b="1" dirty="0">
                <a:solidFill>
                  <a:srgbClr val="FF0000"/>
                </a:solidFill>
                <a:latin typeface="Candara" pitchFamily="34" charset="0"/>
                <a:ea typeface="ＭＳ Ｐゴシック" pitchFamily="34" charset="-128"/>
              </a:rPr>
              <a:t>enter their Monitor</a:t>
            </a:r>
            <a:endParaRPr lang="zh-TW" altLang="en-US" sz="2400" b="1" dirty="0">
              <a:solidFill>
                <a:srgbClr val="FF0000"/>
              </a:solidFill>
              <a:latin typeface="Candara"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76300" y="339725"/>
            <a:ext cx="8229600" cy="576263"/>
          </a:xfrm>
          <a:noFill/>
        </p:spPr>
        <p:txBody>
          <a:bodyPr lIns="90488" tIns="44450" rIns="90488" bIns="44450"/>
          <a:lstStyle/>
          <a:p>
            <a:r>
              <a:rPr lang="en-US" altLang="zh-TW" sz="2800" dirty="0">
                <a:ea typeface="ＭＳ Ｐゴシック" pitchFamily="34" charset="-128"/>
              </a:rPr>
              <a:t>A </a:t>
            </a:r>
            <a:r>
              <a:rPr lang="en-US" altLang="zh-TW" sz="2800" dirty="0">
                <a:solidFill>
                  <a:srgbClr val="FF0000"/>
                </a:solidFill>
                <a:ea typeface="ＭＳ Ｐゴシック" pitchFamily="34" charset="-128"/>
              </a:rPr>
              <a:t>Deadlock-free</a:t>
            </a:r>
            <a:r>
              <a:rPr lang="en-US" altLang="zh-TW" sz="2800" dirty="0">
                <a:ea typeface="ＭＳ Ｐゴシック" pitchFamily="34" charset="-128"/>
              </a:rPr>
              <a:t> Monitor Solution for the Dining-Philosophers Problem</a:t>
            </a:r>
          </a:p>
        </p:txBody>
      </p:sp>
      <p:sp>
        <p:nvSpPr>
          <p:cNvPr id="60419" name="Rectangle 3"/>
          <p:cNvSpPr>
            <a:spLocks noGrp="1" noChangeArrowheads="1"/>
          </p:cNvSpPr>
          <p:nvPr>
            <p:ph type="body" idx="1"/>
          </p:nvPr>
        </p:nvSpPr>
        <p:spPr>
          <a:xfrm>
            <a:off x="439738" y="1019175"/>
            <a:ext cx="8432800" cy="4191000"/>
          </a:xfrm>
          <a:noFill/>
        </p:spPr>
        <p:txBody>
          <a:bodyPr lIns="90488" tIns="44450" rIns="90488" bIns="44450"/>
          <a:lstStyle/>
          <a:p>
            <a:r>
              <a:rPr lang="en-US" altLang="zh-TW" sz="2400" dirty="0">
                <a:ea typeface="ＭＳ Ｐゴシック" pitchFamily="34" charset="-128"/>
              </a:rPr>
              <a:t>A philosopher is allowed to pick up her chopsticks only if both of them are available.</a:t>
            </a:r>
          </a:p>
          <a:p>
            <a:r>
              <a:rPr lang="en-US" altLang="zh-TW" sz="2400" b="1" dirty="0">
                <a:solidFill>
                  <a:srgbClr val="FF0000"/>
                </a:solidFill>
                <a:ea typeface="ＭＳ Ｐゴシック" pitchFamily="34" charset="-128"/>
              </a:rPr>
              <a:t>Data structure</a:t>
            </a:r>
            <a:r>
              <a:rPr lang="en-US" altLang="zh-TW" sz="2400" dirty="0">
                <a:ea typeface="ＭＳ Ｐゴシック" pitchFamily="34" charset="-128"/>
              </a:rPr>
              <a:t>:  </a:t>
            </a:r>
          </a:p>
          <a:p>
            <a:pPr>
              <a:buFont typeface="Wingdings" pitchFamily="2" charset="2"/>
              <a:buNone/>
            </a:pPr>
            <a:r>
              <a:rPr lang="en-US" altLang="zh-TW" sz="2400" dirty="0">
                <a:ea typeface="ＭＳ Ｐゴシック" pitchFamily="34" charset="-128"/>
              </a:rPr>
              <a:t>      </a:t>
            </a:r>
            <a:r>
              <a:rPr lang="en-US" altLang="zh-TW" sz="2400" dirty="0" err="1">
                <a:ea typeface="ＭＳ Ｐゴシック" pitchFamily="34" charset="-128"/>
              </a:rPr>
              <a:t>Var</a:t>
            </a:r>
            <a:r>
              <a:rPr lang="en-US" altLang="zh-TW" sz="2400" dirty="0">
                <a:ea typeface="ＭＳ Ｐゴシック" pitchFamily="34" charset="-128"/>
              </a:rPr>
              <a:t> </a:t>
            </a:r>
            <a:r>
              <a:rPr lang="en-US" altLang="zh-TW" sz="2400" i="1" dirty="0">
                <a:ea typeface="ＭＳ Ｐゴシック" pitchFamily="34" charset="-128"/>
              </a:rPr>
              <a:t>state</a:t>
            </a:r>
            <a:r>
              <a:rPr lang="en-US" altLang="zh-TW" sz="2400" dirty="0">
                <a:ea typeface="ＭＳ Ｐゴシック" pitchFamily="34" charset="-128"/>
              </a:rPr>
              <a:t>: array [0..4] of (</a:t>
            </a:r>
            <a:r>
              <a:rPr lang="en-US" altLang="zh-TW" sz="2400" i="1" dirty="0">
                <a:ea typeface="ＭＳ Ｐゴシック" pitchFamily="34" charset="-128"/>
              </a:rPr>
              <a:t>thinking, hungry, eating);</a:t>
            </a:r>
          </a:p>
          <a:p>
            <a:pPr>
              <a:buFont typeface="Wingdings" pitchFamily="2" charset="2"/>
              <a:buNone/>
            </a:pPr>
            <a:r>
              <a:rPr lang="en-US" altLang="zh-TW" sz="2400" i="1" dirty="0">
                <a:ea typeface="ＭＳ Ｐゴシック" pitchFamily="34" charset="-128"/>
              </a:rPr>
              <a:t>      </a:t>
            </a:r>
            <a:r>
              <a:rPr lang="en-US" altLang="zh-TW" sz="2400" dirty="0">
                <a:ea typeface="ＭＳ Ｐゴシック" pitchFamily="34" charset="-128"/>
              </a:rPr>
              <a:t>Var </a:t>
            </a:r>
            <a:r>
              <a:rPr lang="en-US" altLang="zh-TW" sz="2400" i="1" dirty="0">
                <a:solidFill>
                  <a:srgbClr val="FF0000"/>
                </a:solidFill>
                <a:ea typeface="ＭＳ Ｐゴシック" pitchFamily="34" charset="-128"/>
              </a:rPr>
              <a:t>self</a:t>
            </a:r>
            <a:r>
              <a:rPr lang="en-US" altLang="zh-TW" sz="2400" dirty="0">
                <a:solidFill>
                  <a:srgbClr val="FF0000"/>
                </a:solidFill>
                <a:ea typeface="ＭＳ Ｐゴシック" pitchFamily="34" charset="-128"/>
              </a:rPr>
              <a:t>: array [0..4] of </a:t>
            </a:r>
            <a:r>
              <a:rPr lang="en-US" altLang="zh-TW" sz="2400" i="1" dirty="0">
                <a:solidFill>
                  <a:srgbClr val="FF0000"/>
                </a:solidFill>
                <a:ea typeface="ＭＳ Ｐゴシック" pitchFamily="34" charset="-128"/>
              </a:rPr>
              <a:t>condition</a:t>
            </a:r>
            <a:r>
              <a:rPr lang="en-US" altLang="zh-TW" sz="2400" i="1" dirty="0">
                <a:ea typeface="ＭＳ Ｐゴシック" pitchFamily="34" charset="-128"/>
              </a:rPr>
              <a:t>;  CONDITION</a:t>
            </a:r>
          </a:p>
          <a:p>
            <a:r>
              <a:rPr lang="en-US" altLang="zh-TW" sz="2400" dirty="0">
                <a:ea typeface="ＭＳ Ｐゴシック" pitchFamily="34" charset="-128"/>
              </a:rPr>
              <a:t>Philosopher</a:t>
            </a:r>
            <a:r>
              <a:rPr lang="en-US" altLang="zh-TW" sz="2400" i="1" dirty="0">
                <a:ea typeface="ＭＳ Ｐゴシック" pitchFamily="34" charset="-128"/>
              </a:rPr>
              <a:t> </a:t>
            </a:r>
            <a:r>
              <a:rPr lang="en-US" altLang="zh-TW" sz="2400" i="1" dirty="0" err="1">
                <a:ea typeface="ＭＳ Ｐゴシック" pitchFamily="34" charset="-128"/>
              </a:rPr>
              <a:t>i</a:t>
            </a:r>
            <a:r>
              <a:rPr lang="en-US" altLang="zh-TW" sz="2400" i="1" dirty="0">
                <a:ea typeface="ＭＳ Ｐゴシック" pitchFamily="34" charset="-128"/>
              </a:rPr>
              <a:t> </a:t>
            </a:r>
            <a:r>
              <a:rPr lang="en-US" altLang="zh-TW" sz="2400" dirty="0">
                <a:ea typeface="ＭＳ Ｐゴシック" pitchFamily="34" charset="-128"/>
              </a:rPr>
              <a:t>can </a:t>
            </a:r>
            <a:r>
              <a:rPr lang="en-US" altLang="zh-TW" sz="2400" dirty="0">
                <a:solidFill>
                  <a:srgbClr val="FF0000"/>
                </a:solidFill>
                <a:ea typeface="ＭＳ Ｐゴシック" pitchFamily="34" charset="-128"/>
              </a:rPr>
              <a:t>delay herself </a:t>
            </a:r>
            <a:r>
              <a:rPr lang="en-US" altLang="zh-TW" sz="2400" dirty="0">
                <a:ea typeface="ＭＳ Ｐゴシック" pitchFamily="34" charset="-128"/>
              </a:rPr>
              <a:t>when she is hungry, but is unable to obtain the chopsticks she needs.</a:t>
            </a:r>
          </a:p>
          <a:p>
            <a:r>
              <a:rPr lang="zh-TW" altLang="en-US" dirty="0">
                <a:ea typeface="ＭＳ Ｐゴシック" pitchFamily="34" charset="-128"/>
              </a:rPr>
              <a:t>拿不到兩根就呼叫</a:t>
            </a:r>
            <a:r>
              <a:rPr lang="en-US" altLang="zh-TW" dirty="0" err="1">
                <a:ea typeface="ＭＳ Ｐゴシック" pitchFamily="34" charset="-128"/>
              </a:rPr>
              <a:t>x.wait</a:t>
            </a:r>
            <a:r>
              <a:rPr lang="zh-TW" altLang="en-US" dirty="0">
                <a:ea typeface="ＭＳ Ｐゴシック" pitchFamily="34" charset="-128"/>
              </a:rPr>
              <a:t>  去</a:t>
            </a:r>
            <a:r>
              <a:rPr lang="en-US" altLang="zh-TW" dirty="0">
                <a:ea typeface="ＭＳ Ｐゴシック" pitchFamily="34" charset="-128"/>
              </a:rPr>
              <a:t>x q </a:t>
            </a:r>
            <a:r>
              <a:rPr lang="zh-TW" altLang="en-US" dirty="0">
                <a:ea typeface="ＭＳ Ｐゴシック" pitchFamily="34" charset="-128"/>
              </a:rPr>
              <a:t>排隊   然後開始</a:t>
            </a:r>
            <a:r>
              <a:rPr lang="en-US" altLang="zh-TW" dirty="0">
                <a:ea typeface="ＭＳ Ｐゴシック" pitchFamily="34" charset="-128"/>
              </a:rPr>
              <a:t>suspend</a:t>
            </a:r>
            <a:endParaRPr lang="en-US" altLang="zh-TW" sz="2400" dirty="0">
              <a:ea typeface="ＭＳ Ｐゴシック" pitchFamily="34" charset="-128"/>
            </a:endParaRPr>
          </a:p>
          <a:p>
            <a:r>
              <a:rPr lang="en-US" altLang="zh-TW" sz="2400" b="1" dirty="0">
                <a:solidFill>
                  <a:srgbClr val="FF0000"/>
                </a:solidFill>
                <a:ea typeface="ＭＳ Ｐゴシック" pitchFamily="34" charset="-128"/>
              </a:rPr>
              <a:t>Operations: </a:t>
            </a:r>
          </a:p>
          <a:p>
            <a:pPr>
              <a:buFont typeface="Wingdings" pitchFamily="2" charset="2"/>
              <a:buNone/>
            </a:pPr>
            <a:r>
              <a:rPr lang="en-US" altLang="zh-TW" sz="2400" dirty="0">
                <a:ea typeface="ＭＳ Ｐゴシック" pitchFamily="34" charset="-128"/>
              </a:rPr>
              <a:t>    </a:t>
            </a:r>
            <a:r>
              <a:rPr lang="en-US" altLang="zh-TW" sz="2400" i="1" dirty="0">
                <a:ea typeface="ＭＳ Ｐゴシック" pitchFamily="34" charset="-128"/>
              </a:rPr>
              <a:t> </a:t>
            </a:r>
            <a:r>
              <a:rPr lang="en-US" altLang="zh-TW" sz="2400" b="1" i="1" dirty="0">
                <a:solidFill>
                  <a:srgbClr val="FF0000"/>
                </a:solidFill>
                <a:ea typeface="ＭＳ Ｐゴシック" pitchFamily="34" charset="-128"/>
              </a:rPr>
              <a:t>pickup</a:t>
            </a:r>
            <a:r>
              <a:rPr lang="en-US" altLang="zh-TW" sz="2400" dirty="0">
                <a:solidFill>
                  <a:srgbClr val="FFCC00"/>
                </a:solidFill>
                <a:ea typeface="ＭＳ Ｐゴシック" pitchFamily="34" charset="-128"/>
              </a:rPr>
              <a:t> </a:t>
            </a:r>
            <a:r>
              <a:rPr lang="en-US" altLang="zh-TW" sz="2400" dirty="0">
                <a:ea typeface="ＭＳ Ｐゴシック" pitchFamily="34" charset="-128"/>
              </a:rPr>
              <a:t>and</a:t>
            </a:r>
            <a:r>
              <a:rPr lang="en-US" altLang="zh-TW" sz="2400" dirty="0">
                <a:solidFill>
                  <a:srgbClr val="FFCC00"/>
                </a:solidFill>
                <a:ea typeface="ＭＳ Ｐゴシック" pitchFamily="34" charset="-128"/>
              </a:rPr>
              <a:t> </a:t>
            </a:r>
            <a:r>
              <a:rPr lang="en-US" altLang="zh-TW" sz="2400" b="1" i="1" dirty="0">
                <a:solidFill>
                  <a:srgbClr val="FF0000"/>
                </a:solidFill>
                <a:ea typeface="ＭＳ Ｐゴシック" pitchFamily="34" charset="-128"/>
              </a:rPr>
              <a:t>putdown</a:t>
            </a:r>
            <a:r>
              <a:rPr lang="en-US" altLang="zh-TW" sz="2400" i="1" dirty="0">
                <a:ea typeface="ＭＳ Ｐゴシック" pitchFamily="34" charset="-128"/>
              </a:rPr>
              <a:t> </a:t>
            </a:r>
            <a:r>
              <a:rPr lang="en-US" altLang="zh-TW" sz="2400" dirty="0">
                <a:ea typeface="ＭＳ Ｐゴシック" pitchFamily="34" charset="-128"/>
              </a:rPr>
              <a:t>on the instance  </a:t>
            </a:r>
            <a:r>
              <a:rPr lang="en-US" altLang="zh-TW" sz="2400" i="1" dirty="0" err="1">
                <a:solidFill>
                  <a:srgbClr val="FF0000"/>
                </a:solidFill>
                <a:ea typeface="ＭＳ Ｐゴシック" pitchFamily="34" charset="-128"/>
              </a:rPr>
              <a:t>dp</a:t>
            </a:r>
            <a:r>
              <a:rPr lang="en-US" altLang="zh-TW" sz="2400" dirty="0">
                <a:ea typeface="ＭＳ Ｐゴシック" pitchFamily="34" charset="-128"/>
              </a:rPr>
              <a:t> </a:t>
            </a:r>
            <a:r>
              <a:rPr lang="zh-TW" altLang="en-US" sz="2400" dirty="0">
                <a:ea typeface="ＭＳ Ｐゴシック" pitchFamily="34" charset="-128"/>
              </a:rPr>
              <a:t>簡稱也是物件實例 </a:t>
            </a:r>
            <a:r>
              <a:rPr lang="en-US" altLang="zh-TW" sz="2400" dirty="0">
                <a:ea typeface="ＭＳ Ｐゴシック" pitchFamily="34" charset="-128"/>
              </a:rPr>
              <a:t>&gt; of the </a:t>
            </a:r>
            <a:r>
              <a:rPr lang="en-US" altLang="zh-TW" sz="2400" i="1" dirty="0">
                <a:solidFill>
                  <a:srgbClr val="FF0000"/>
                </a:solidFill>
                <a:ea typeface="ＭＳ Ｐゴシック" pitchFamily="34" charset="-128"/>
              </a:rPr>
              <a:t>dining-</a:t>
            </a:r>
          </a:p>
          <a:p>
            <a:pPr>
              <a:buFont typeface="Wingdings" pitchFamily="2" charset="2"/>
              <a:buNone/>
            </a:pPr>
            <a:r>
              <a:rPr lang="en-US" altLang="zh-TW" sz="2400" i="1" dirty="0">
                <a:solidFill>
                  <a:srgbClr val="FF0000"/>
                </a:solidFill>
                <a:ea typeface="ＭＳ Ｐゴシック" pitchFamily="34" charset="-128"/>
              </a:rPr>
              <a:t>    philosophers</a:t>
            </a:r>
            <a:r>
              <a:rPr lang="en-US" altLang="zh-TW" sz="2400" i="1" dirty="0">
                <a:ea typeface="ＭＳ Ｐゴシック" pitchFamily="34" charset="-128"/>
              </a:rPr>
              <a:t> </a:t>
            </a:r>
            <a:r>
              <a:rPr lang="en-US" altLang="zh-TW" sz="2400" dirty="0">
                <a:solidFill>
                  <a:srgbClr val="FF0000"/>
                </a:solidFill>
                <a:ea typeface="ＭＳ Ｐゴシック" pitchFamily="34" charset="-128"/>
              </a:rPr>
              <a:t>monitor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box(in)">
                                      <p:cBhvr>
                                        <p:cTn id="7" dur="1000"/>
                                        <p:tgtEl>
                                          <p:spTgt spid="60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box(in)">
                                      <p:cBhvr>
                                        <p:cTn id="12" dur="1000"/>
                                        <p:tgtEl>
                                          <p:spTgt spid="60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animEffect transition="in" filter="box(in)">
                                      <p:cBhvr>
                                        <p:cTn id="17" dur="1000"/>
                                        <p:tgtEl>
                                          <p:spTgt spid="604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0419">
                                            <p:txEl>
                                              <p:pRg st="4" end="4"/>
                                            </p:txEl>
                                          </p:spTgt>
                                        </p:tgtEl>
                                        <p:attrNameLst>
                                          <p:attrName>style.visibility</p:attrName>
                                        </p:attrNameLst>
                                      </p:cBhvr>
                                      <p:to>
                                        <p:strVal val="visible"/>
                                      </p:to>
                                    </p:set>
                                    <p:animEffect transition="in" filter="box(in)">
                                      <p:cBhvr>
                                        <p:cTn id="22" dur="1000"/>
                                        <p:tgtEl>
                                          <p:spTgt spid="604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0419">
                                            <p:txEl>
                                              <p:pRg st="5" end="5"/>
                                            </p:txEl>
                                          </p:spTgt>
                                        </p:tgtEl>
                                        <p:attrNameLst>
                                          <p:attrName>style.visibility</p:attrName>
                                        </p:attrNameLst>
                                      </p:cBhvr>
                                      <p:to>
                                        <p:strVal val="visible"/>
                                      </p:to>
                                    </p:set>
                                    <p:animEffect transition="in" filter="box(in)">
                                      <p:cBhvr>
                                        <p:cTn id="27" dur="1000"/>
                                        <p:tgtEl>
                                          <p:spTgt spid="6041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0419">
                                            <p:txEl>
                                              <p:pRg st="6" end="6"/>
                                            </p:txEl>
                                          </p:spTgt>
                                        </p:tgtEl>
                                        <p:attrNameLst>
                                          <p:attrName>style.visibility</p:attrName>
                                        </p:attrNameLst>
                                      </p:cBhvr>
                                      <p:to>
                                        <p:strVal val="visible"/>
                                      </p:to>
                                    </p:set>
                                    <p:animEffect transition="in" filter="box(in)">
                                      <p:cBhvr>
                                        <p:cTn id="32" dur="1000"/>
                                        <p:tgtEl>
                                          <p:spTgt spid="6041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0419">
                                            <p:txEl>
                                              <p:pRg st="7" end="7"/>
                                            </p:txEl>
                                          </p:spTgt>
                                        </p:tgtEl>
                                        <p:attrNameLst>
                                          <p:attrName>style.visibility</p:attrName>
                                        </p:attrNameLst>
                                      </p:cBhvr>
                                      <p:to>
                                        <p:strVal val="visible"/>
                                      </p:to>
                                    </p:set>
                                    <p:animEffect transition="in" filter="box(in)">
                                      <p:cBhvr>
                                        <p:cTn id="37" dur="1000"/>
                                        <p:tgtEl>
                                          <p:spTgt spid="60419">
                                            <p:txEl>
                                              <p:pRg st="7" end="7"/>
                                            </p:txEl>
                                          </p:spTgt>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60419">
                                            <p:txEl>
                                              <p:pRg st="8" end="8"/>
                                            </p:txEl>
                                          </p:spTgt>
                                        </p:tgtEl>
                                        <p:attrNameLst>
                                          <p:attrName>style.visibility</p:attrName>
                                        </p:attrNameLst>
                                      </p:cBhvr>
                                      <p:to>
                                        <p:strVal val="visible"/>
                                      </p:to>
                                    </p:set>
                                    <p:animEffect transition="in" filter="box(in)">
                                      <p:cBhvr>
                                        <p:cTn id="40" dur="1000"/>
                                        <p:tgtEl>
                                          <p:spTgt spid="60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TW">
                <a:ea typeface="ＭＳ Ｐゴシック" pitchFamily="34" charset="-128"/>
              </a:rPr>
              <a:t>Consumer</a:t>
            </a:r>
          </a:p>
        </p:txBody>
      </p:sp>
      <p:sp>
        <p:nvSpPr>
          <p:cNvPr id="8195" name="Rectangle 3"/>
          <p:cNvSpPr>
            <a:spLocks noGrp="1" noChangeArrowheads="1"/>
          </p:cNvSpPr>
          <p:nvPr>
            <p:ph type="body" idx="1"/>
          </p:nvPr>
        </p:nvSpPr>
        <p:spPr>
          <a:xfrm>
            <a:off x="254000" y="1022350"/>
            <a:ext cx="7835900" cy="4860925"/>
          </a:xfrm>
        </p:spPr>
        <p:txBody>
          <a:bodyPr/>
          <a:lstStyle/>
          <a:p>
            <a:pPr>
              <a:buFont typeface="Monotype Sorts" pitchFamily="2" charset="2"/>
              <a:buNone/>
            </a:pPr>
            <a:endParaRPr lang="en-US" altLang="zh-TW" sz="2800" dirty="0">
              <a:ea typeface="ＭＳ Ｐゴシック" pitchFamily="34" charset="-128"/>
            </a:endParaRPr>
          </a:p>
          <a:p>
            <a:pPr>
              <a:buFont typeface="Monotype Sorts" pitchFamily="2" charset="2"/>
              <a:buNone/>
            </a:pPr>
            <a:r>
              <a:rPr lang="en-US" altLang="zh-TW" sz="2800" dirty="0">
                <a:solidFill>
                  <a:srgbClr val="0000FF"/>
                </a:solidFill>
                <a:ea typeface="ＭＳ Ｐゴシック" pitchFamily="34" charset="-128"/>
              </a:rPr>
              <a:t>    </a:t>
            </a:r>
            <a:r>
              <a:rPr lang="en-US" altLang="zh-TW" sz="2400" dirty="0">
                <a:solidFill>
                  <a:srgbClr val="0000FF"/>
                </a:solidFill>
                <a:ea typeface="ＭＳ Ｐゴシック" pitchFamily="34" charset="-128"/>
              </a:rPr>
              <a:t>while (true)  {</a:t>
            </a:r>
          </a:p>
          <a:p>
            <a:pPr>
              <a:buFont typeface="Monotype Sorts" pitchFamily="2" charset="2"/>
              <a:buNone/>
            </a:pPr>
            <a:r>
              <a:rPr lang="en-US" altLang="zh-TW" sz="2400" dirty="0">
                <a:solidFill>
                  <a:srgbClr val="0000FF"/>
                </a:solidFill>
                <a:ea typeface="ＭＳ Ｐゴシック" pitchFamily="34" charset="-128"/>
              </a:rPr>
              <a:t>	        while (count == 0)    Buffer</a:t>
            </a:r>
            <a:r>
              <a:rPr lang="zh-TW" altLang="en-US" sz="2400" dirty="0">
                <a:solidFill>
                  <a:srgbClr val="0000FF"/>
                </a:solidFill>
                <a:ea typeface="ＭＳ Ｐゴシック" pitchFamily="34" charset="-128"/>
              </a:rPr>
              <a:t>是空的</a:t>
            </a:r>
            <a:endParaRPr lang="en-US" altLang="zh-TW" sz="2400" dirty="0">
              <a:solidFill>
                <a:srgbClr val="0000FF"/>
              </a:solidFill>
              <a:ea typeface="ＭＳ Ｐゴシック" pitchFamily="34" charset="-128"/>
            </a:endParaRPr>
          </a:p>
          <a:p>
            <a:pPr>
              <a:buFont typeface="Monotype Sorts" pitchFamily="2" charset="2"/>
              <a:buNone/>
            </a:pPr>
            <a:r>
              <a:rPr lang="en-US" altLang="zh-TW" sz="2400" dirty="0">
                <a:solidFill>
                  <a:srgbClr val="0000FF"/>
                </a:solidFill>
                <a:ea typeface="ＭＳ Ｐゴシック" pitchFamily="34" charset="-128"/>
              </a:rPr>
              <a:t>		        ; // do nothing</a:t>
            </a:r>
            <a:r>
              <a:rPr lang="zh-TW" altLang="en-US" sz="2400" dirty="0">
                <a:solidFill>
                  <a:srgbClr val="0000FF"/>
                </a:solidFill>
                <a:ea typeface="ＭＳ Ｐゴシック" pitchFamily="34" charset="-128"/>
              </a:rPr>
              <a:t>    不能拿資料</a:t>
            </a:r>
            <a:endParaRPr lang="en-US" altLang="zh-TW" sz="2400" dirty="0">
              <a:solidFill>
                <a:srgbClr val="0000FF"/>
              </a:solidFill>
              <a:ea typeface="ＭＳ Ｐゴシック" pitchFamily="34" charset="-128"/>
            </a:endParaRPr>
          </a:p>
          <a:p>
            <a:pPr>
              <a:buFont typeface="Monotype Sorts" pitchFamily="2" charset="2"/>
              <a:buNone/>
            </a:pPr>
            <a:r>
              <a:rPr lang="en-US" altLang="zh-TW" sz="2400" dirty="0">
                <a:solidFill>
                  <a:srgbClr val="0000FF"/>
                </a:solidFill>
                <a:ea typeface="ＭＳ Ｐゴシック" pitchFamily="34" charset="-128"/>
              </a:rPr>
              <a:t>		        </a:t>
            </a:r>
            <a:r>
              <a:rPr lang="en-US" altLang="zh-TW" sz="2400" dirty="0" err="1">
                <a:solidFill>
                  <a:srgbClr val="0000FF"/>
                </a:solidFill>
                <a:ea typeface="ＭＳ Ｐゴシック" pitchFamily="34" charset="-128"/>
              </a:rPr>
              <a:t>nextConsumed</a:t>
            </a:r>
            <a:r>
              <a:rPr lang="en-US" altLang="zh-TW" sz="2400" dirty="0">
                <a:solidFill>
                  <a:srgbClr val="0000FF"/>
                </a:solidFill>
                <a:ea typeface="ＭＳ Ｐゴシック" pitchFamily="34" charset="-128"/>
              </a:rPr>
              <a:t> =  buffer[out];</a:t>
            </a:r>
          </a:p>
          <a:p>
            <a:pPr>
              <a:buFont typeface="Monotype Sorts" pitchFamily="2" charset="2"/>
              <a:buNone/>
            </a:pPr>
            <a:r>
              <a:rPr lang="en-US" altLang="zh-TW" sz="2400" dirty="0">
                <a:solidFill>
                  <a:srgbClr val="0000FF"/>
                </a:solidFill>
                <a:ea typeface="ＭＳ Ｐゴシック" pitchFamily="34" charset="-128"/>
              </a:rPr>
              <a:t>		         out = (out + 1) % BUFFER_SIZE;</a:t>
            </a:r>
          </a:p>
          <a:p>
            <a:pPr>
              <a:buFont typeface="Monotype Sorts" pitchFamily="2" charset="2"/>
              <a:buNone/>
            </a:pPr>
            <a:r>
              <a:rPr lang="en-US" altLang="zh-TW" sz="2400" dirty="0">
                <a:solidFill>
                  <a:srgbClr val="0000FF"/>
                </a:solidFill>
                <a:ea typeface="ＭＳ Ｐゴシック" pitchFamily="34" charset="-128"/>
              </a:rPr>
              <a:t>	</a:t>
            </a:r>
            <a:r>
              <a:rPr lang="en-US" altLang="zh-TW" sz="2400" b="1" dirty="0">
                <a:solidFill>
                  <a:srgbClr val="FF0000"/>
                </a:solidFill>
                <a:ea typeface="ＭＳ Ｐゴシック" pitchFamily="34" charset="-128"/>
              </a:rPr>
              <a:t>                  count--;</a:t>
            </a:r>
          </a:p>
          <a:p>
            <a:pPr>
              <a:buFont typeface="Monotype Sorts" pitchFamily="2" charset="2"/>
              <a:buNone/>
            </a:pPr>
            <a:r>
              <a:rPr lang="zh-TW" altLang="en-US" sz="2400" dirty="0">
                <a:solidFill>
                  <a:srgbClr val="0000FF"/>
                </a:solidFill>
                <a:ea typeface="ＭＳ Ｐゴシック" pitchFamily="34" charset="-128"/>
              </a:rPr>
              <a:t>                        拿了資料  </a:t>
            </a:r>
            <a:r>
              <a:rPr lang="en-US" altLang="zh-TW" sz="2400" dirty="0">
                <a:solidFill>
                  <a:srgbClr val="0000FF"/>
                </a:solidFill>
                <a:ea typeface="ＭＳ Ｐゴシック" pitchFamily="34" charset="-128"/>
              </a:rPr>
              <a:t>out+1  count-1</a:t>
            </a:r>
          </a:p>
          <a:p>
            <a:pPr>
              <a:buFont typeface="Monotype Sorts" pitchFamily="2" charset="2"/>
              <a:buNone/>
            </a:pPr>
            <a:r>
              <a:rPr lang="en-US" altLang="zh-TW" sz="2400" dirty="0">
                <a:solidFill>
                  <a:srgbClr val="0000FF"/>
                </a:solidFill>
                <a:ea typeface="ＭＳ Ｐゴシック" pitchFamily="34" charset="-128"/>
              </a:rPr>
              <a:t>			/*  consume the item in </a:t>
            </a:r>
            <a:r>
              <a:rPr lang="en-US" altLang="zh-TW" sz="2400" dirty="0" err="1">
                <a:solidFill>
                  <a:srgbClr val="0000FF"/>
                </a:solidFill>
                <a:ea typeface="ＭＳ Ｐゴシック" pitchFamily="34" charset="-128"/>
              </a:rPr>
              <a:t>nextConsumed</a:t>
            </a:r>
            <a:endParaRPr lang="en-US" altLang="zh-TW" sz="2400" dirty="0">
              <a:solidFill>
                <a:srgbClr val="0000FF"/>
              </a:solidFill>
              <a:ea typeface="ＭＳ Ｐゴシック" pitchFamily="34" charset="-128"/>
            </a:endParaRPr>
          </a:p>
          <a:p>
            <a:pPr>
              <a:buFont typeface="Monotype Sorts" pitchFamily="2" charset="2"/>
              <a:buNone/>
            </a:pPr>
            <a:r>
              <a:rPr lang="en-US" altLang="zh-TW" sz="2400" dirty="0">
                <a:solidFill>
                  <a:srgbClr val="0000FF"/>
                </a:solidFill>
                <a:ea typeface="ＭＳ Ｐゴシック" pitchFamily="34" charset="-128"/>
              </a:rPr>
              <a:t>	}</a:t>
            </a:r>
          </a:p>
        </p:txBody>
      </p:sp>
      <p:graphicFrame>
        <p:nvGraphicFramePr>
          <p:cNvPr id="4" name="表格 3"/>
          <p:cNvGraphicFramePr>
            <a:graphicFrameLocks noGrp="1"/>
          </p:cNvGraphicFramePr>
          <p:nvPr/>
        </p:nvGraphicFramePr>
        <p:xfrm>
          <a:off x="7367588" y="1103313"/>
          <a:ext cx="1455737" cy="3657600"/>
        </p:xfrm>
        <a:graphic>
          <a:graphicData uri="http://schemas.openxmlformats.org/drawingml/2006/table">
            <a:tbl>
              <a:tblPr/>
              <a:tblGrid>
                <a:gridCol w="1455737">
                  <a:extLst>
                    <a:ext uri="{9D8B030D-6E8A-4147-A177-3AD203B41FA5}">
                      <a16:colId xmlns:a16="http://schemas.microsoft.com/office/drawing/2014/main" val="20000"/>
                    </a:ext>
                  </a:extLst>
                </a:gridCol>
              </a:tblGrid>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rgbClr val="FFFFFF"/>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1"/>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val="10002"/>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3"/>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val="10004"/>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5"/>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val="10006"/>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7"/>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val="10008"/>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9"/>
                  </a:ext>
                </a:extLst>
              </a:tr>
            </a:tbl>
          </a:graphicData>
        </a:graphic>
      </p:graphicFrame>
      <p:sp>
        <p:nvSpPr>
          <p:cNvPr id="8220" name="文字方塊 5"/>
          <p:cNvSpPr txBox="1">
            <a:spLocks noChangeArrowheads="1"/>
          </p:cNvSpPr>
          <p:nvPr/>
        </p:nvSpPr>
        <p:spPr bwMode="auto">
          <a:xfrm>
            <a:off x="6329363" y="3217863"/>
            <a:ext cx="427037" cy="369887"/>
          </a:xfrm>
          <a:prstGeom prst="rect">
            <a:avLst/>
          </a:prstGeom>
          <a:noFill/>
          <a:ln w="9525">
            <a:noFill/>
            <a:miter lim="800000"/>
            <a:headEnd/>
            <a:tailEnd/>
          </a:ln>
        </p:spPr>
        <p:txBody>
          <a:bodyPr wrap="none">
            <a:spAutoFit/>
          </a:bodyPr>
          <a:lstStyle/>
          <a:p>
            <a:r>
              <a:rPr lang="en-US" altLang="zh-TW"/>
              <a:t>In</a:t>
            </a:r>
            <a:endParaRPr lang="zh-TW" altLang="en-US"/>
          </a:p>
        </p:txBody>
      </p:sp>
      <p:sp>
        <p:nvSpPr>
          <p:cNvPr id="8221" name="文字方塊 6"/>
          <p:cNvSpPr txBox="1">
            <a:spLocks noChangeArrowheads="1"/>
          </p:cNvSpPr>
          <p:nvPr/>
        </p:nvSpPr>
        <p:spPr bwMode="auto">
          <a:xfrm>
            <a:off x="6402388" y="984250"/>
            <a:ext cx="560387" cy="369888"/>
          </a:xfrm>
          <a:prstGeom prst="rect">
            <a:avLst/>
          </a:prstGeom>
          <a:noFill/>
          <a:ln w="9525">
            <a:noFill/>
            <a:miter lim="800000"/>
            <a:headEnd/>
            <a:tailEnd/>
          </a:ln>
        </p:spPr>
        <p:txBody>
          <a:bodyPr>
            <a:spAutoFit/>
          </a:bodyPr>
          <a:lstStyle/>
          <a:p>
            <a:r>
              <a:rPr lang="en-US" altLang="zh-TW"/>
              <a:t>out</a:t>
            </a:r>
            <a:endParaRPr lang="zh-TW" altLang="en-US"/>
          </a:p>
        </p:txBody>
      </p:sp>
      <p:cxnSp>
        <p:nvCxnSpPr>
          <p:cNvPr id="8222" name="直線單箭頭接點 8"/>
          <p:cNvCxnSpPr>
            <a:cxnSpLocks noChangeShapeType="1"/>
            <a:stCxn id="8220" idx="3"/>
          </p:cNvCxnSpPr>
          <p:nvPr/>
        </p:nvCxnSpPr>
        <p:spPr bwMode="auto">
          <a:xfrm>
            <a:off x="6756400" y="3402013"/>
            <a:ext cx="558800" cy="147637"/>
          </a:xfrm>
          <a:prstGeom prst="straightConnector1">
            <a:avLst/>
          </a:prstGeom>
          <a:noFill/>
          <a:ln w="9525" algn="ctr">
            <a:solidFill>
              <a:schemeClr val="tx1"/>
            </a:solidFill>
            <a:round/>
            <a:headEnd/>
            <a:tailEnd type="arrow" w="med" len="med"/>
          </a:ln>
        </p:spPr>
      </p:cxnSp>
      <p:cxnSp>
        <p:nvCxnSpPr>
          <p:cNvPr id="8223" name="直線單箭頭接點 9"/>
          <p:cNvCxnSpPr>
            <a:cxnSpLocks noChangeShapeType="1"/>
          </p:cNvCxnSpPr>
          <p:nvPr/>
        </p:nvCxnSpPr>
        <p:spPr bwMode="auto">
          <a:xfrm>
            <a:off x="6977063" y="1154113"/>
            <a:ext cx="373062" cy="101600"/>
          </a:xfrm>
          <a:prstGeom prst="straightConnector1">
            <a:avLst/>
          </a:prstGeom>
          <a:noFill/>
          <a:ln w="9525" algn="ctr">
            <a:solidFill>
              <a:schemeClr val="tx1"/>
            </a:solidFill>
            <a:round/>
            <a:headEnd/>
            <a:tailEnd type="arrow" w="med" len="med"/>
          </a:ln>
        </p:spPr>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22288" y="144463"/>
            <a:ext cx="8429625" cy="638175"/>
          </a:xfrm>
        </p:spPr>
        <p:txBody>
          <a:bodyPr/>
          <a:lstStyle/>
          <a:p>
            <a:pPr eaLnBrk="1" hangingPunct="1"/>
            <a:r>
              <a:rPr lang="en-US" altLang="zh-TW" sz="3200" dirty="0">
                <a:ea typeface="ＭＳ Ｐゴシック" pitchFamily="34" charset="-128"/>
              </a:rPr>
              <a:t>Solution to Dining Philosophers (cont)</a:t>
            </a:r>
          </a:p>
        </p:txBody>
      </p:sp>
      <p:sp>
        <p:nvSpPr>
          <p:cNvPr id="61443" name="Rectangle 3"/>
          <p:cNvSpPr>
            <a:spLocks noGrp="1" noChangeArrowheads="1"/>
          </p:cNvSpPr>
          <p:nvPr>
            <p:ph type="body" idx="1"/>
          </p:nvPr>
        </p:nvSpPr>
        <p:spPr>
          <a:xfrm>
            <a:off x="539750" y="516203"/>
            <a:ext cx="8413750" cy="5268913"/>
          </a:xfrm>
        </p:spPr>
        <p:txBody>
          <a:bodyPr/>
          <a:lstStyle/>
          <a:p>
            <a:pPr>
              <a:buFont typeface="Monotype Sorts" pitchFamily="2" charset="2"/>
              <a:buNone/>
            </a:pPr>
            <a:endParaRPr lang="en-US" altLang="zh-TW" sz="2400" dirty="0">
              <a:solidFill>
                <a:srgbClr val="0000FF"/>
              </a:solidFill>
              <a:ea typeface="ＭＳ Ｐゴシック" pitchFamily="34" charset="-128"/>
            </a:endParaRPr>
          </a:p>
          <a:p>
            <a:r>
              <a:rPr lang="en-US" altLang="zh-TW" sz="2800" dirty="0">
                <a:ea typeface="ＭＳ Ｐゴシック" pitchFamily="34" charset="-128"/>
              </a:rPr>
              <a:t>Each philosopher </a:t>
            </a:r>
            <a:r>
              <a:rPr lang="en-US" altLang="zh-TW" sz="2800" i="1" dirty="0" err="1">
                <a:ea typeface="ＭＳ Ｐゴシック" pitchFamily="34" charset="-128"/>
              </a:rPr>
              <a:t>i</a:t>
            </a:r>
            <a:r>
              <a:rPr lang="en-US" altLang="zh-TW" sz="2800" i="1" dirty="0">
                <a:ea typeface="ＭＳ Ｐゴシック" pitchFamily="34" charset="-128"/>
              </a:rPr>
              <a:t> </a:t>
            </a:r>
            <a:r>
              <a:rPr lang="en-US" altLang="zh-TW" sz="2800" dirty="0">
                <a:ea typeface="ＭＳ Ｐゴシック" pitchFamily="34" charset="-128"/>
              </a:rPr>
              <a:t>must invoke the</a:t>
            </a:r>
            <a:r>
              <a:rPr lang="en-US" altLang="zh-TW" sz="2800" i="1" dirty="0">
                <a:ea typeface="ＭＳ Ｐゴシック" pitchFamily="34" charset="-128"/>
              </a:rPr>
              <a:t> </a:t>
            </a:r>
            <a:r>
              <a:rPr lang="en-US" altLang="zh-TW" sz="2800" dirty="0">
                <a:ea typeface="ＭＳ Ｐゴシック" pitchFamily="34" charset="-128"/>
              </a:rPr>
              <a:t>operations </a:t>
            </a:r>
            <a:r>
              <a:rPr lang="en-US" altLang="zh-TW" sz="2800" dirty="0">
                <a:solidFill>
                  <a:srgbClr val="0000FF"/>
                </a:solidFill>
                <a:ea typeface="ＭＳ Ｐゴシック" pitchFamily="34" charset="-128"/>
              </a:rPr>
              <a:t>pickup()</a:t>
            </a:r>
            <a:r>
              <a:rPr lang="zh-TW" altLang="en-US" sz="2800" dirty="0">
                <a:solidFill>
                  <a:srgbClr val="0000FF"/>
                </a:solidFill>
                <a:ea typeface="ＭＳ Ｐゴシック" pitchFamily="34" charset="-128"/>
              </a:rPr>
              <a:t> 拿筷 </a:t>
            </a:r>
            <a:r>
              <a:rPr lang="en-US" altLang="zh-TW" sz="2800" dirty="0">
                <a:ea typeface="ＭＳ Ｐゴシック" pitchFamily="34" charset="-128"/>
              </a:rPr>
              <a:t>and </a:t>
            </a:r>
            <a:r>
              <a:rPr lang="en-US" altLang="zh-TW" sz="2800" dirty="0">
                <a:solidFill>
                  <a:srgbClr val="0000FF"/>
                </a:solidFill>
                <a:ea typeface="ＭＳ Ｐゴシック" pitchFamily="34" charset="-128"/>
              </a:rPr>
              <a:t>putdown()</a:t>
            </a:r>
            <a:r>
              <a:rPr lang="zh-TW" altLang="en-US" sz="2800" dirty="0">
                <a:solidFill>
                  <a:srgbClr val="0000FF"/>
                </a:solidFill>
                <a:ea typeface="ＭＳ Ｐゴシック" pitchFamily="34" charset="-128"/>
              </a:rPr>
              <a:t>放筷</a:t>
            </a:r>
            <a:r>
              <a:rPr lang="en-US" altLang="zh-TW" sz="2800" dirty="0">
                <a:ea typeface="ＭＳ Ｐゴシック" pitchFamily="34" charset="-128"/>
              </a:rPr>
              <a:t> in the following sequence:</a:t>
            </a:r>
            <a:r>
              <a:rPr lang="zh-TW" altLang="en-US" sz="2800" dirty="0">
                <a:ea typeface="ＭＳ Ｐゴシック" pitchFamily="34" charset="-128"/>
              </a:rPr>
              <a:t>   見下頁詳細</a:t>
            </a:r>
            <a:endParaRPr lang="en-US" altLang="zh-TW" sz="2800" dirty="0">
              <a:ea typeface="ＭＳ Ｐゴシック" pitchFamily="34" charset="-128"/>
            </a:endParaRPr>
          </a:p>
          <a:p>
            <a:pPr>
              <a:buFont typeface="Monotype Sorts" pitchFamily="2" charset="2"/>
              <a:buNone/>
            </a:pPr>
            <a:endParaRPr lang="en-US" altLang="zh-TW" sz="2800" dirty="0">
              <a:ea typeface="ＭＳ Ｐゴシック" pitchFamily="34" charset="-128"/>
            </a:endParaRPr>
          </a:p>
          <a:p>
            <a:pPr>
              <a:buFont typeface="Monotype Sorts" pitchFamily="2" charset="2"/>
              <a:buNone/>
            </a:pPr>
            <a:r>
              <a:rPr lang="en-US" altLang="zh-TW" sz="2800" dirty="0">
                <a:solidFill>
                  <a:srgbClr val="0000FF"/>
                </a:solidFill>
                <a:ea typeface="ＭＳ Ｐゴシック" pitchFamily="34" charset="-128"/>
              </a:rPr>
              <a:t>              </a:t>
            </a:r>
          </a:p>
          <a:p>
            <a:pPr>
              <a:buFont typeface="Monotype Sorts" pitchFamily="2" charset="2"/>
              <a:buNone/>
            </a:pPr>
            <a:endParaRPr lang="en-US" altLang="zh-TW" sz="2800" dirty="0">
              <a:solidFill>
                <a:srgbClr val="0000FF"/>
              </a:solidFill>
              <a:ea typeface="ＭＳ Ｐゴシック" pitchFamily="34" charset="-128"/>
            </a:endParaRPr>
          </a:p>
          <a:p>
            <a:pPr>
              <a:buFont typeface="Monotype Sorts" pitchFamily="2" charset="2"/>
              <a:buNone/>
            </a:pPr>
            <a:r>
              <a:rPr lang="en-US" altLang="zh-TW" sz="2800" i="1" dirty="0">
                <a:solidFill>
                  <a:srgbClr val="0000FF"/>
                </a:solidFill>
                <a:ea typeface="ＭＳ Ｐゴシック" pitchFamily="34" charset="-128"/>
              </a:rPr>
              <a:t>       </a:t>
            </a:r>
          </a:p>
        </p:txBody>
      </p:sp>
      <p:sp>
        <p:nvSpPr>
          <p:cNvPr id="4" name="Rectangle 4"/>
          <p:cNvSpPr>
            <a:spLocks noChangeArrowheads="1"/>
          </p:cNvSpPr>
          <p:nvPr/>
        </p:nvSpPr>
        <p:spPr bwMode="auto">
          <a:xfrm>
            <a:off x="2227263" y="2484438"/>
            <a:ext cx="4105275" cy="3629025"/>
          </a:xfrm>
          <a:prstGeom prst="rect">
            <a:avLst/>
          </a:prstGeom>
          <a:gradFill rotWithShape="0">
            <a:gsLst>
              <a:gs pos="0">
                <a:srgbClr val="FFCC00">
                  <a:gamma/>
                  <a:shade val="46275"/>
                  <a:invGamma/>
                </a:srgbClr>
              </a:gs>
              <a:gs pos="50000">
                <a:srgbClr val="FFCC00"/>
              </a:gs>
              <a:gs pos="100000">
                <a:srgbClr val="FFCC00">
                  <a:gamma/>
                  <a:shade val="46275"/>
                  <a:invGamma/>
                </a:srgbClr>
              </a:gs>
            </a:gsLst>
            <a:lin ang="2700000" scaled="1"/>
          </a:gra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sz="2000" b="1">
              <a:latin typeface="Candara" pitchFamily="34" charset="0"/>
              <a:ea typeface="ＭＳ Ｐゴシック" charset="-128"/>
            </a:endParaRPr>
          </a:p>
        </p:txBody>
      </p:sp>
      <p:sp>
        <p:nvSpPr>
          <p:cNvPr id="61445" name="Rectangle 5"/>
          <p:cNvSpPr>
            <a:spLocks noChangeArrowheads="1"/>
          </p:cNvSpPr>
          <p:nvPr/>
        </p:nvSpPr>
        <p:spPr bwMode="auto">
          <a:xfrm>
            <a:off x="2247900" y="3327400"/>
            <a:ext cx="3409589" cy="2665858"/>
          </a:xfrm>
          <a:prstGeom prst="rect">
            <a:avLst/>
          </a:prstGeom>
          <a:noFill/>
          <a:ln w="254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b="1">
                <a:latin typeface="Candara" pitchFamily="34" charset="0"/>
              </a:rPr>
              <a:t> </a:t>
            </a:r>
            <a:r>
              <a:rPr lang="en-US" altLang="zh-TW" b="1">
                <a:solidFill>
                  <a:srgbClr val="000000"/>
                </a:solidFill>
                <a:latin typeface="Candara" pitchFamily="34" charset="0"/>
              </a:rPr>
              <a:t>dining-philosophers</a:t>
            </a:r>
            <a:r>
              <a:rPr lang="en-US" altLang="zh-TW" b="1" i="1">
                <a:solidFill>
                  <a:srgbClr val="000000"/>
                </a:solidFill>
                <a:latin typeface="Candara" pitchFamily="34" charset="0"/>
              </a:rPr>
              <a:t>.pickup(i);</a:t>
            </a:r>
          </a:p>
          <a:p>
            <a:pPr marL="285750" indent="-285750">
              <a:lnSpc>
                <a:spcPct val="90000"/>
              </a:lnSpc>
              <a:spcBef>
                <a:spcPct val="30000"/>
              </a:spcBef>
              <a:buSzPct val="75000"/>
              <a:buFont typeface="Wingdings" pitchFamily="2" charset="2"/>
              <a:buNone/>
            </a:pPr>
            <a:r>
              <a:rPr lang="en-US" altLang="zh-TW" b="1" i="1">
                <a:solidFill>
                  <a:srgbClr val="000000"/>
                </a:solidFill>
                <a:latin typeface="Candara" pitchFamily="34" charset="0"/>
              </a:rPr>
              <a:t>   	</a:t>
            </a:r>
            <a:r>
              <a:rPr lang="en-US" altLang="zh-TW" b="1">
                <a:solidFill>
                  <a:srgbClr val="000000"/>
                </a:solidFill>
                <a:latin typeface="Candara" pitchFamily="34" charset="0"/>
              </a:rPr>
              <a:t> </a:t>
            </a:r>
          </a:p>
          <a:p>
            <a:pPr marL="285750" indent="-285750">
              <a:lnSpc>
                <a:spcPct val="90000"/>
              </a:lnSpc>
              <a:spcBef>
                <a:spcPct val="30000"/>
              </a:spcBef>
              <a:buSzPct val="75000"/>
              <a:buFont typeface="Wingdings" pitchFamily="2" charset="2"/>
              <a:buNone/>
            </a:pPr>
            <a:r>
              <a:rPr lang="en-US" altLang="zh-TW" b="1">
                <a:solidFill>
                  <a:srgbClr val="000000"/>
                </a:solidFill>
                <a:latin typeface="Candara" pitchFamily="34" charset="0"/>
              </a:rPr>
              <a:t>...</a:t>
            </a:r>
          </a:p>
          <a:p>
            <a:pPr marL="285750" indent="-285750">
              <a:lnSpc>
                <a:spcPct val="90000"/>
              </a:lnSpc>
              <a:spcBef>
                <a:spcPct val="30000"/>
              </a:spcBef>
              <a:buSzPct val="75000"/>
              <a:buFont typeface="Wingdings" pitchFamily="2" charset="2"/>
              <a:buNone/>
            </a:pPr>
            <a:r>
              <a:rPr lang="en-US" altLang="zh-TW" b="1">
                <a:solidFill>
                  <a:srgbClr val="000000"/>
                </a:solidFill>
                <a:latin typeface="Candara" pitchFamily="34" charset="0"/>
              </a:rPr>
              <a:t>   	    eat</a:t>
            </a:r>
          </a:p>
          <a:p>
            <a:pPr marL="285750" indent="-285750">
              <a:lnSpc>
                <a:spcPct val="90000"/>
              </a:lnSpc>
              <a:spcBef>
                <a:spcPct val="30000"/>
              </a:spcBef>
              <a:buSzPct val="75000"/>
              <a:buFont typeface="Wingdings" pitchFamily="2" charset="2"/>
              <a:buNone/>
            </a:pPr>
            <a:endParaRPr lang="en-US" altLang="zh-TW" b="1">
              <a:solidFill>
                <a:srgbClr val="000000"/>
              </a:solidFill>
              <a:latin typeface="Candara" pitchFamily="34" charset="0"/>
            </a:endParaRPr>
          </a:p>
          <a:p>
            <a:pPr marL="285750" indent="-285750">
              <a:lnSpc>
                <a:spcPct val="90000"/>
              </a:lnSpc>
              <a:spcBef>
                <a:spcPct val="30000"/>
              </a:spcBef>
              <a:buSzPct val="75000"/>
              <a:buFont typeface="Wingdings" pitchFamily="2" charset="2"/>
              <a:buNone/>
            </a:pPr>
            <a:r>
              <a:rPr lang="en-US" altLang="zh-TW" b="1">
                <a:solidFill>
                  <a:srgbClr val="000000"/>
                </a:solidFill>
                <a:latin typeface="Candara" pitchFamily="34" charset="0"/>
              </a:rPr>
              <a:t>         ...</a:t>
            </a:r>
          </a:p>
          <a:p>
            <a:pPr marL="285750" indent="-285750">
              <a:lnSpc>
                <a:spcPct val="90000"/>
              </a:lnSpc>
              <a:spcBef>
                <a:spcPct val="30000"/>
              </a:spcBef>
              <a:buSzPct val="75000"/>
              <a:buFont typeface="Wingdings" pitchFamily="2" charset="2"/>
              <a:buNone/>
            </a:pPr>
            <a:endParaRPr lang="en-US" altLang="zh-TW" b="1">
              <a:solidFill>
                <a:srgbClr val="000000"/>
              </a:solidFill>
              <a:latin typeface="Candara" pitchFamily="34" charset="0"/>
            </a:endParaRPr>
          </a:p>
          <a:p>
            <a:pPr marL="285750" indent="-285750">
              <a:lnSpc>
                <a:spcPct val="90000"/>
              </a:lnSpc>
              <a:spcBef>
                <a:spcPct val="30000"/>
              </a:spcBef>
              <a:buSzPct val="75000"/>
              <a:buFont typeface="Wingdings" pitchFamily="2" charset="2"/>
              <a:buNone/>
            </a:pPr>
            <a:r>
              <a:rPr lang="en-US" altLang="zh-TW" b="1">
                <a:solidFill>
                  <a:srgbClr val="000000"/>
                </a:solidFill>
                <a:latin typeface="Candara" pitchFamily="34" charset="0"/>
              </a:rPr>
              <a:t> dining-philosophers</a:t>
            </a:r>
            <a:r>
              <a:rPr lang="en-US" altLang="zh-TW" b="1" i="1">
                <a:solidFill>
                  <a:srgbClr val="000000"/>
                </a:solidFill>
                <a:latin typeface="Candara" pitchFamily="34" charset="0"/>
              </a:rPr>
              <a:t>.putdown(i);</a:t>
            </a:r>
          </a:p>
        </p:txBody>
      </p:sp>
      <p:sp>
        <p:nvSpPr>
          <p:cNvPr id="61446" name="Rectangle 6"/>
          <p:cNvSpPr>
            <a:spLocks noChangeArrowheads="1"/>
          </p:cNvSpPr>
          <p:nvPr/>
        </p:nvSpPr>
        <p:spPr bwMode="auto">
          <a:xfrm>
            <a:off x="6626396" y="4068606"/>
            <a:ext cx="1338509" cy="4221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400" b="1" dirty="0">
                <a:latin typeface="Candara" pitchFamily="34" charset="0"/>
              </a:rPr>
              <a:t>Process</a:t>
            </a:r>
            <a:r>
              <a:rPr lang="en-US" altLang="zh-TW" sz="2400" b="1" i="1" dirty="0">
                <a:latin typeface="Candara" pitchFamily="34" charset="0"/>
              </a:rPr>
              <a:t> </a:t>
            </a:r>
            <a:r>
              <a:rPr lang="en-US" altLang="zh-TW" sz="2400" b="1" i="1" dirty="0" err="1">
                <a:latin typeface="Candara" pitchFamily="34" charset="0"/>
              </a:rPr>
              <a:t>i</a:t>
            </a:r>
            <a:endParaRPr lang="en-US" altLang="zh-TW" sz="2400" b="1" i="1" dirty="0">
              <a:latin typeface="Candara" pitchFamily="34" charset="0"/>
            </a:endParaRPr>
          </a:p>
        </p:txBody>
      </p:sp>
      <p:sp>
        <p:nvSpPr>
          <p:cNvPr id="61447" name="Line 7"/>
          <p:cNvSpPr>
            <a:spLocks noChangeShapeType="1"/>
          </p:cNvSpPr>
          <p:nvPr/>
        </p:nvSpPr>
        <p:spPr bwMode="auto">
          <a:xfrm>
            <a:off x="2227263" y="3217863"/>
            <a:ext cx="1687512" cy="0"/>
          </a:xfrm>
          <a:prstGeom prst="line">
            <a:avLst/>
          </a:prstGeom>
          <a:noFill/>
          <a:ln w="12700">
            <a:solidFill>
              <a:schemeClr val="tx1"/>
            </a:solidFill>
            <a:round/>
            <a:headEnd/>
            <a:tailEnd/>
          </a:ln>
        </p:spPr>
        <p:txBody>
          <a:bodyPr wrap="none" anchor="ctr"/>
          <a:lstStyle/>
          <a:p>
            <a:endParaRPr lang="zh-TW" altLang="en-US" sz="2000" b="1">
              <a:latin typeface="Candara" pitchFamily="34" charset="0"/>
            </a:endParaRPr>
          </a:p>
        </p:txBody>
      </p:sp>
      <p:sp>
        <p:nvSpPr>
          <p:cNvPr id="61448" name="Rectangle 8"/>
          <p:cNvSpPr>
            <a:spLocks noChangeArrowheads="1"/>
          </p:cNvSpPr>
          <p:nvPr/>
        </p:nvSpPr>
        <p:spPr bwMode="auto">
          <a:xfrm>
            <a:off x="2330450" y="2638425"/>
            <a:ext cx="3784691" cy="4221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400" b="1">
                <a:solidFill>
                  <a:srgbClr val="000000"/>
                </a:solidFill>
                <a:latin typeface="Candara" pitchFamily="34" charset="0"/>
              </a:rPr>
              <a:t>var dining-philosophers: dp</a:t>
            </a:r>
            <a:endParaRPr lang="en-US" altLang="zh-TW" sz="2400" b="1">
              <a:latin typeface="Candara"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641350" y="2355850"/>
            <a:ext cx="3698875" cy="1627188"/>
          </a:xfrm>
          <a:prstGeom prst="rect">
            <a:avLst/>
          </a:prstGeom>
          <a:gradFill rotWithShape="0">
            <a:gsLst>
              <a:gs pos="0">
                <a:srgbClr val="FFCC00">
                  <a:gamma/>
                  <a:shade val="46275"/>
                  <a:invGamma/>
                </a:srgbClr>
              </a:gs>
              <a:gs pos="50000">
                <a:srgbClr val="FFCC00"/>
              </a:gs>
              <a:gs pos="100000">
                <a:srgbClr val="FFCC00">
                  <a:gamma/>
                  <a:shade val="46275"/>
                  <a:invGamma/>
                </a:srgbClr>
              </a:gs>
            </a:gsLst>
            <a:lin ang="2700000" scaled="1"/>
          </a:gra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ea typeface="ＭＳ Ｐゴシック" charset="-128"/>
            </a:endParaRPr>
          </a:p>
        </p:txBody>
      </p:sp>
      <p:sp>
        <p:nvSpPr>
          <p:cNvPr id="6" name="Rectangle 4"/>
          <p:cNvSpPr>
            <a:spLocks noChangeArrowheads="1"/>
          </p:cNvSpPr>
          <p:nvPr/>
        </p:nvSpPr>
        <p:spPr bwMode="auto">
          <a:xfrm>
            <a:off x="638175" y="4119563"/>
            <a:ext cx="3698875" cy="1738312"/>
          </a:xfrm>
          <a:prstGeom prst="rect">
            <a:avLst/>
          </a:prstGeom>
          <a:gradFill rotWithShape="0">
            <a:gsLst>
              <a:gs pos="0">
                <a:srgbClr val="FFCC00">
                  <a:gamma/>
                  <a:shade val="46275"/>
                  <a:invGamma/>
                </a:srgbClr>
              </a:gs>
              <a:gs pos="50000">
                <a:srgbClr val="FFCC00"/>
              </a:gs>
              <a:gs pos="100000">
                <a:srgbClr val="FFCC00">
                  <a:gamma/>
                  <a:shade val="46275"/>
                  <a:invGamma/>
                </a:srgbClr>
              </a:gs>
            </a:gsLst>
            <a:lin ang="2700000" scaled="1"/>
          </a:gra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ea typeface="ＭＳ Ｐゴシック" charset="-128"/>
            </a:endParaRPr>
          </a:p>
        </p:txBody>
      </p:sp>
      <p:sp>
        <p:nvSpPr>
          <p:cNvPr id="7" name="Rectangle 4"/>
          <p:cNvSpPr>
            <a:spLocks noChangeArrowheads="1"/>
          </p:cNvSpPr>
          <p:nvPr/>
        </p:nvSpPr>
        <p:spPr bwMode="auto">
          <a:xfrm>
            <a:off x="5021263" y="2668588"/>
            <a:ext cx="3905250" cy="2384425"/>
          </a:xfrm>
          <a:prstGeom prst="rect">
            <a:avLst/>
          </a:prstGeom>
          <a:gradFill rotWithShape="0">
            <a:gsLst>
              <a:gs pos="0">
                <a:srgbClr val="FFCC00">
                  <a:gamma/>
                  <a:shade val="46275"/>
                  <a:invGamma/>
                </a:srgbClr>
              </a:gs>
              <a:gs pos="50000">
                <a:srgbClr val="FFCC00"/>
              </a:gs>
              <a:gs pos="100000">
                <a:srgbClr val="FFCC00">
                  <a:gamma/>
                  <a:shade val="46275"/>
                  <a:invGamma/>
                </a:srgbClr>
              </a:gs>
            </a:gsLst>
            <a:lin ang="2700000" scaled="1"/>
          </a:gra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ea typeface="ＭＳ Ｐゴシック" charset="-128"/>
            </a:endParaRPr>
          </a:p>
        </p:txBody>
      </p:sp>
      <p:sp>
        <p:nvSpPr>
          <p:cNvPr id="62469" name="Rectangle 2"/>
          <p:cNvSpPr>
            <a:spLocks noGrp="1" noChangeArrowheads="1"/>
          </p:cNvSpPr>
          <p:nvPr>
            <p:ph type="title"/>
          </p:nvPr>
        </p:nvSpPr>
        <p:spPr>
          <a:xfrm>
            <a:off x="757939" y="345748"/>
            <a:ext cx="8077200" cy="609600"/>
          </a:xfrm>
        </p:spPr>
        <p:txBody>
          <a:bodyPr/>
          <a:lstStyle/>
          <a:p>
            <a:pPr eaLnBrk="1" hangingPunct="1"/>
            <a:r>
              <a:rPr lang="en-US" altLang="zh-TW" sz="2800" dirty="0">
                <a:ea typeface="ＭＳ Ｐゴシック" pitchFamily="34" charset="-128"/>
              </a:rPr>
              <a:t>A Deadlock-free Monitor Solution for the Dining-Philosophers Problem</a:t>
            </a:r>
          </a:p>
        </p:txBody>
      </p:sp>
      <p:sp>
        <p:nvSpPr>
          <p:cNvPr id="62470" name="Rectangle 3"/>
          <p:cNvSpPr>
            <a:spLocks noGrp="1" noChangeArrowheads="1"/>
          </p:cNvSpPr>
          <p:nvPr>
            <p:ph type="body" idx="1"/>
          </p:nvPr>
        </p:nvSpPr>
        <p:spPr>
          <a:xfrm>
            <a:off x="315913" y="1047750"/>
            <a:ext cx="7123112" cy="5384800"/>
          </a:xfrm>
        </p:spPr>
        <p:txBody>
          <a:bodyPr/>
          <a:lstStyle/>
          <a:p>
            <a:pPr>
              <a:lnSpc>
                <a:spcPct val="80000"/>
              </a:lnSpc>
              <a:buFont typeface="Monotype Sorts" pitchFamily="2" charset="2"/>
              <a:buNone/>
            </a:pPr>
            <a:r>
              <a:rPr lang="en-US" altLang="zh-TW" sz="1600" dirty="0">
                <a:solidFill>
                  <a:srgbClr val="0000FF"/>
                </a:solidFill>
                <a:ea typeface="ＭＳ Ｐゴシック" pitchFamily="34" charset="-128"/>
              </a:rPr>
              <a:t>monitor </a:t>
            </a:r>
            <a:r>
              <a:rPr lang="en-US" altLang="zh-TW" sz="1600" dirty="0" err="1">
                <a:solidFill>
                  <a:srgbClr val="0000FF"/>
                </a:solidFill>
                <a:ea typeface="ＭＳ Ｐゴシック" pitchFamily="34" charset="-128"/>
              </a:rPr>
              <a:t>dp</a:t>
            </a:r>
            <a:endParaRPr lang="en-US" altLang="zh-TW" sz="1600" dirty="0">
              <a:solidFill>
                <a:srgbClr val="0000FF"/>
              </a:solidFill>
              <a:ea typeface="ＭＳ Ｐゴシック" pitchFamily="34" charset="-128"/>
            </a:endParaRPr>
          </a:p>
          <a:p>
            <a:pPr>
              <a:lnSpc>
                <a:spcPct val="80000"/>
              </a:lnSpc>
              <a:buFont typeface="Monotype Sorts" pitchFamily="2" charset="2"/>
              <a:buNone/>
            </a:pPr>
            <a:r>
              <a:rPr lang="en-US" altLang="zh-TW" sz="1600" dirty="0">
                <a:solidFill>
                  <a:srgbClr val="0000FF"/>
                </a:solidFill>
                <a:ea typeface="ＭＳ Ｐゴシック" pitchFamily="34" charset="-128"/>
              </a:rPr>
              <a:t>   { </a:t>
            </a:r>
          </a:p>
          <a:p>
            <a:pPr>
              <a:lnSpc>
                <a:spcPct val="80000"/>
              </a:lnSpc>
              <a:buFont typeface="Monotype Sorts" pitchFamily="2" charset="2"/>
              <a:buNone/>
            </a:pPr>
            <a:r>
              <a:rPr lang="en-US" altLang="zh-TW" sz="1600" dirty="0">
                <a:solidFill>
                  <a:srgbClr val="0000FF"/>
                </a:solidFill>
                <a:ea typeface="ＭＳ Ｐゴシック" pitchFamily="34" charset="-128"/>
              </a:rPr>
              <a:t>	</a:t>
            </a:r>
            <a:r>
              <a:rPr lang="en-US" altLang="zh-TW" sz="1600" dirty="0" err="1">
                <a:solidFill>
                  <a:srgbClr val="0000FF"/>
                </a:solidFill>
                <a:ea typeface="ＭＳ Ｐゴシック" pitchFamily="34" charset="-128"/>
              </a:rPr>
              <a:t>enum</a:t>
            </a:r>
            <a:r>
              <a:rPr lang="en-US" altLang="zh-TW" sz="1600" dirty="0">
                <a:solidFill>
                  <a:srgbClr val="0000FF"/>
                </a:solidFill>
                <a:ea typeface="ＭＳ Ｐゴシック" pitchFamily="34" charset="-128"/>
              </a:rPr>
              <a:t> { THINKING; HUNGRY, EATING) state [5] ;</a:t>
            </a:r>
          </a:p>
          <a:p>
            <a:pPr>
              <a:lnSpc>
                <a:spcPct val="80000"/>
              </a:lnSpc>
              <a:buFont typeface="Monotype Sorts" pitchFamily="2" charset="2"/>
              <a:buNone/>
            </a:pPr>
            <a:r>
              <a:rPr lang="en-US" altLang="zh-TW" sz="1600" dirty="0">
                <a:solidFill>
                  <a:srgbClr val="0000FF"/>
                </a:solidFill>
                <a:ea typeface="ＭＳ Ｐゴシック" pitchFamily="34" charset="-128"/>
              </a:rPr>
              <a:t>	</a:t>
            </a:r>
            <a:r>
              <a:rPr lang="en-US" altLang="zh-TW" sz="1600" dirty="0">
                <a:solidFill>
                  <a:srgbClr val="FF0000"/>
                </a:solidFill>
                <a:ea typeface="ＭＳ Ｐゴシック" pitchFamily="34" charset="-128"/>
              </a:rPr>
              <a:t>condition</a:t>
            </a:r>
            <a:r>
              <a:rPr lang="en-US" altLang="zh-TW" sz="1600" dirty="0">
                <a:solidFill>
                  <a:srgbClr val="0000FF"/>
                </a:solidFill>
                <a:ea typeface="ＭＳ Ｐゴシック" pitchFamily="34" charset="-128"/>
              </a:rPr>
              <a:t> self [5];</a:t>
            </a:r>
          </a:p>
          <a:p>
            <a:pPr>
              <a:lnSpc>
                <a:spcPct val="80000"/>
              </a:lnSpc>
              <a:buFont typeface="Monotype Sorts" pitchFamily="2" charset="2"/>
              <a:buNone/>
            </a:pPr>
            <a:endParaRPr lang="en-US" altLang="zh-TW" sz="1600" dirty="0">
              <a:solidFill>
                <a:srgbClr val="0000FF"/>
              </a:solidFill>
              <a:ea typeface="ＭＳ Ｐゴシック" pitchFamily="34" charset="-128"/>
            </a:endParaRPr>
          </a:p>
          <a:p>
            <a:pPr>
              <a:lnSpc>
                <a:spcPct val="80000"/>
              </a:lnSpc>
              <a:buFont typeface="Monotype Sorts" pitchFamily="2" charset="2"/>
              <a:buNone/>
            </a:pPr>
            <a:r>
              <a:rPr lang="en-US" altLang="zh-TW" sz="1600" dirty="0">
                <a:solidFill>
                  <a:srgbClr val="0000FF"/>
                </a:solidFill>
                <a:ea typeface="ＭＳ Ｐゴシック" pitchFamily="34" charset="-128"/>
              </a:rPr>
              <a:t>	</a:t>
            </a:r>
            <a:r>
              <a:rPr lang="en-US" altLang="zh-TW" sz="1600" dirty="0">
                <a:ea typeface="ＭＳ Ｐゴシック" pitchFamily="34" charset="-128"/>
              </a:rPr>
              <a:t>void </a:t>
            </a:r>
            <a:r>
              <a:rPr lang="en-US" altLang="zh-TW" sz="1600" b="1" dirty="0">
                <a:solidFill>
                  <a:srgbClr val="FF0000"/>
                </a:solidFill>
                <a:ea typeface="ＭＳ Ｐゴシック" pitchFamily="34" charset="-128"/>
              </a:rPr>
              <a:t>pickup</a:t>
            </a:r>
            <a:r>
              <a:rPr lang="en-US" altLang="zh-TW" sz="1600" dirty="0">
                <a:ea typeface="ＭＳ Ｐゴシック" pitchFamily="34" charset="-128"/>
              </a:rPr>
              <a:t> (</a:t>
            </a:r>
            <a:r>
              <a:rPr lang="en-US" altLang="zh-TW" sz="1600" dirty="0" err="1">
                <a:ea typeface="ＭＳ Ｐゴシック" pitchFamily="34" charset="-128"/>
              </a:rPr>
              <a:t>int</a:t>
            </a:r>
            <a:r>
              <a:rPr lang="en-US" altLang="zh-TW" sz="1600" dirty="0">
                <a:ea typeface="ＭＳ Ｐゴシック" pitchFamily="34" charset="-128"/>
              </a:rPr>
              <a:t> </a:t>
            </a:r>
            <a:r>
              <a:rPr lang="en-US" altLang="zh-TW" sz="1600" dirty="0" err="1">
                <a:ea typeface="ＭＳ Ｐゴシック" pitchFamily="34" charset="-128"/>
              </a:rPr>
              <a:t>i</a:t>
            </a:r>
            <a:r>
              <a:rPr lang="en-US" altLang="zh-TW" sz="1600" dirty="0">
                <a:ea typeface="ＭＳ Ｐゴシック" pitchFamily="34" charset="-128"/>
              </a:rPr>
              <a:t>) { </a:t>
            </a:r>
          </a:p>
          <a:p>
            <a:pPr>
              <a:lnSpc>
                <a:spcPct val="80000"/>
              </a:lnSpc>
              <a:buFont typeface="Monotype Sorts" pitchFamily="2" charset="2"/>
              <a:buNone/>
            </a:pPr>
            <a:r>
              <a:rPr lang="en-US" altLang="zh-TW" sz="1600" dirty="0">
                <a:ea typeface="ＭＳ Ｐゴシック" pitchFamily="34" charset="-128"/>
              </a:rPr>
              <a:t>	       state[</a:t>
            </a:r>
            <a:r>
              <a:rPr lang="en-US" altLang="zh-TW" sz="1600" dirty="0" err="1">
                <a:ea typeface="ＭＳ Ｐゴシック" pitchFamily="34" charset="-128"/>
              </a:rPr>
              <a:t>i</a:t>
            </a:r>
            <a:r>
              <a:rPr lang="en-US" altLang="zh-TW" sz="1600" dirty="0">
                <a:ea typeface="ＭＳ Ｐゴシック" pitchFamily="34" charset="-128"/>
              </a:rPr>
              <a:t>] = HUNGRY;</a:t>
            </a:r>
          </a:p>
          <a:p>
            <a:pPr>
              <a:lnSpc>
                <a:spcPct val="80000"/>
              </a:lnSpc>
              <a:buFont typeface="Monotype Sorts" pitchFamily="2" charset="2"/>
              <a:buNone/>
            </a:pPr>
            <a:r>
              <a:rPr lang="en-US" altLang="zh-TW" sz="1600" dirty="0">
                <a:ea typeface="ＭＳ Ｐゴシック" pitchFamily="34" charset="-128"/>
              </a:rPr>
              <a:t>	       test(</a:t>
            </a:r>
            <a:r>
              <a:rPr lang="en-US" altLang="zh-TW" sz="1600" dirty="0" err="1">
                <a:ea typeface="ＭＳ Ｐゴシック" pitchFamily="34" charset="-128"/>
              </a:rPr>
              <a:t>i</a:t>
            </a:r>
            <a:r>
              <a:rPr lang="en-US" altLang="zh-TW" sz="1600" dirty="0">
                <a:ea typeface="ＭＳ Ｐゴシック" pitchFamily="34" charset="-128"/>
              </a:rPr>
              <a:t>);</a:t>
            </a:r>
          </a:p>
          <a:p>
            <a:pPr>
              <a:lnSpc>
                <a:spcPct val="80000"/>
              </a:lnSpc>
              <a:buFont typeface="Monotype Sorts" pitchFamily="2" charset="2"/>
              <a:buNone/>
            </a:pPr>
            <a:r>
              <a:rPr lang="en-US" altLang="zh-TW" sz="1600" dirty="0">
                <a:ea typeface="ＭＳ Ｐゴシック" pitchFamily="34" charset="-128"/>
              </a:rPr>
              <a:t>	       if (state[</a:t>
            </a:r>
            <a:r>
              <a:rPr lang="en-US" altLang="zh-TW" sz="1600" dirty="0" err="1">
                <a:ea typeface="ＭＳ Ｐゴシック" pitchFamily="34" charset="-128"/>
              </a:rPr>
              <a:t>i</a:t>
            </a:r>
            <a:r>
              <a:rPr lang="en-US" altLang="zh-TW" sz="1600" dirty="0">
                <a:ea typeface="ＭＳ Ｐゴシック" pitchFamily="34" charset="-128"/>
              </a:rPr>
              <a:t>] != EATING) </a:t>
            </a:r>
            <a:r>
              <a:rPr lang="en-US" altLang="zh-TW" sz="1600" b="1" dirty="0">
                <a:solidFill>
                  <a:srgbClr val="0000FF"/>
                </a:solidFill>
                <a:ea typeface="ＭＳ Ｐゴシック" pitchFamily="34" charset="-128"/>
              </a:rPr>
              <a:t>self [</a:t>
            </a:r>
            <a:r>
              <a:rPr lang="en-US" altLang="zh-TW" sz="1600" b="1" dirty="0" err="1">
                <a:solidFill>
                  <a:srgbClr val="0000FF"/>
                </a:solidFill>
                <a:ea typeface="ＭＳ Ｐゴシック" pitchFamily="34" charset="-128"/>
              </a:rPr>
              <a:t>i</a:t>
            </a:r>
            <a:r>
              <a:rPr lang="en-US" altLang="zh-TW" sz="1600" b="1" dirty="0">
                <a:solidFill>
                  <a:srgbClr val="0000FF"/>
                </a:solidFill>
                <a:ea typeface="ＭＳ Ｐゴシック" pitchFamily="34" charset="-128"/>
              </a:rPr>
              <a:t>].wait</a:t>
            </a:r>
            <a:r>
              <a:rPr lang="en-US" altLang="zh-TW" sz="1600" dirty="0">
                <a:ea typeface="ＭＳ Ｐゴシック" pitchFamily="34" charset="-128"/>
              </a:rPr>
              <a:t>;</a:t>
            </a:r>
          </a:p>
          <a:p>
            <a:pPr>
              <a:lnSpc>
                <a:spcPct val="80000"/>
              </a:lnSpc>
              <a:buFont typeface="Monotype Sorts" pitchFamily="2" charset="2"/>
              <a:buNone/>
            </a:pPr>
            <a:r>
              <a:rPr lang="en-US" altLang="zh-TW" sz="1600" dirty="0">
                <a:ea typeface="ＭＳ Ｐゴシック" pitchFamily="34" charset="-128"/>
              </a:rPr>
              <a:t>	}</a:t>
            </a:r>
          </a:p>
          <a:p>
            <a:pPr>
              <a:lnSpc>
                <a:spcPct val="80000"/>
              </a:lnSpc>
              <a:buFont typeface="Monotype Sorts" pitchFamily="2" charset="2"/>
              <a:buNone/>
            </a:pPr>
            <a:r>
              <a:rPr lang="en-US" altLang="zh-TW" sz="1600" dirty="0">
                <a:ea typeface="ＭＳ Ｐゴシック" pitchFamily="34" charset="-128"/>
              </a:rPr>
              <a:t>	</a:t>
            </a:r>
          </a:p>
          <a:p>
            <a:pPr>
              <a:lnSpc>
                <a:spcPct val="80000"/>
              </a:lnSpc>
              <a:buFont typeface="Monotype Sorts" pitchFamily="2" charset="2"/>
              <a:buNone/>
            </a:pPr>
            <a:r>
              <a:rPr lang="en-US" altLang="zh-TW" sz="1600" dirty="0">
                <a:ea typeface="ＭＳ Ｐゴシック" pitchFamily="34" charset="-128"/>
              </a:rPr>
              <a:t>       void </a:t>
            </a:r>
            <a:r>
              <a:rPr lang="en-US" altLang="zh-TW" sz="1600" b="1" dirty="0">
                <a:solidFill>
                  <a:srgbClr val="FF0000"/>
                </a:solidFill>
                <a:ea typeface="ＭＳ Ｐゴシック" pitchFamily="34" charset="-128"/>
              </a:rPr>
              <a:t>putdown</a:t>
            </a:r>
            <a:r>
              <a:rPr lang="en-US" altLang="zh-TW" sz="1600" dirty="0">
                <a:ea typeface="ＭＳ Ｐゴシック" pitchFamily="34" charset="-128"/>
              </a:rPr>
              <a:t> (</a:t>
            </a:r>
            <a:r>
              <a:rPr lang="en-US" altLang="zh-TW" sz="1600" dirty="0" err="1">
                <a:ea typeface="ＭＳ Ｐゴシック" pitchFamily="34" charset="-128"/>
              </a:rPr>
              <a:t>int</a:t>
            </a:r>
            <a:r>
              <a:rPr lang="en-US" altLang="zh-TW" sz="1600" dirty="0">
                <a:ea typeface="ＭＳ Ｐゴシック" pitchFamily="34" charset="-128"/>
              </a:rPr>
              <a:t> </a:t>
            </a:r>
            <a:r>
              <a:rPr lang="en-US" altLang="zh-TW" sz="1600" dirty="0" err="1">
                <a:ea typeface="ＭＳ Ｐゴシック" pitchFamily="34" charset="-128"/>
              </a:rPr>
              <a:t>i</a:t>
            </a:r>
            <a:r>
              <a:rPr lang="en-US" altLang="zh-TW" sz="1600" dirty="0">
                <a:ea typeface="ＭＳ Ｐゴシック" pitchFamily="34" charset="-128"/>
              </a:rPr>
              <a:t>) { </a:t>
            </a:r>
          </a:p>
          <a:p>
            <a:pPr>
              <a:lnSpc>
                <a:spcPct val="80000"/>
              </a:lnSpc>
              <a:buFont typeface="Monotype Sorts" pitchFamily="2" charset="2"/>
              <a:buNone/>
            </a:pPr>
            <a:r>
              <a:rPr lang="en-US" altLang="zh-TW" sz="1600" dirty="0">
                <a:ea typeface="ＭＳ Ｐゴシック" pitchFamily="34" charset="-128"/>
              </a:rPr>
              <a:t>	       state[</a:t>
            </a:r>
            <a:r>
              <a:rPr lang="en-US" altLang="zh-TW" sz="1600" dirty="0" err="1">
                <a:ea typeface="ＭＳ Ｐゴシック" pitchFamily="34" charset="-128"/>
              </a:rPr>
              <a:t>i</a:t>
            </a:r>
            <a:r>
              <a:rPr lang="en-US" altLang="zh-TW" sz="1600" dirty="0">
                <a:ea typeface="ＭＳ Ｐゴシック" pitchFamily="34" charset="-128"/>
              </a:rPr>
              <a:t>] = THINKING;</a:t>
            </a:r>
          </a:p>
          <a:p>
            <a:pPr>
              <a:lnSpc>
                <a:spcPct val="80000"/>
              </a:lnSpc>
              <a:buFont typeface="Monotype Sorts" pitchFamily="2" charset="2"/>
              <a:buNone/>
            </a:pPr>
            <a:r>
              <a:rPr lang="en-US" altLang="zh-TW" sz="1600" dirty="0">
                <a:ea typeface="ＭＳ Ｐゴシック" pitchFamily="34" charset="-128"/>
              </a:rPr>
              <a:t>                   // test left and right neighbors</a:t>
            </a:r>
          </a:p>
          <a:p>
            <a:pPr>
              <a:lnSpc>
                <a:spcPct val="80000"/>
              </a:lnSpc>
              <a:buFont typeface="Monotype Sorts" pitchFamily="2" charset="2"/>
              <a:buNone/>
            </a:pPr>
            <a:r>
              <a:rPr lang="en-US" altLang="zh-TW" sz="1600" dirty="0">
                <a:ea typeface="ＭＳ Ｐゴシック" pitchFamily="34" charset="-128"/>
              </a:rPr>
              <a:t>	        test((</a:t>
            </a:r>
            <a:r>
              <a:rPr lang="en-US" altLang="zh-TW" sz="1600" dirty="0" err="1">
                <a:ea typeface="ＭＳ Ｐゴシック" pitchFamily="34" charset="-128"/>
              </a:rPr>
              <a:t>i</a:t>
            </a:r>
            <a:r>
              <a:rPr lang="en-US" altLang="zh-TW" sz="1600" dirty="0">
                <a:ea typeface="ＭＳ Ｐゴシック" pitchFamily="34" charset="-128"/>
              </a:rPr>
              <a:t> + 4) % 5);</a:t>
            </a:r>
          </a:p>
          <a:p>
            <a:pPr>
              <a:lnSpc>
                <a:spcPct val="80000"/>
              </a:lnSpc>
              <a:buFont typeface="Monotype Sorts" pitchFamily="2" charset="2"/>
              <a:buNone/>
            </a:pPr>
            <a:r>
              <a:rPr lang="en-US" altLang="zh-TW" sz="1600" dirty="0">
                <a:ea typeface="ＭＳ Ｐゴシック" pitchFamily="34" charset="-128"/>
              </a:rPr>
              <a:t>	        test((</a:t>
            </a:r>
            <a:r>
              <a:rPr lang="en-US" altLang="zh-TW" sz="1600" dirty="0" err="1">
                <a:ea typeface="ＭＳ Ｐゴシック" pitchFamily="34" charset="-128"/>
              </a:rPr>
              <a:t>i</a:t>
            </a:r>
            <a:r>
              <a:rPr lang="en-US" altLang="zh-TW" sz="1600" dirty="0">
                <a:ea typeface="ＭＳ Ｐゴシック" pitchFamily="34" charset="-128"/>
              </a:rPr>
              <a:t> + 1) % 5);</a:t>
            </a:r>
          </a:p>
          <a:p>
            <a:pPr>
              <a:lnSpc>
                <a:spcPct val="80000"/>
              </a:lnSpc>
              <a:buFont typeface="Monotype Sorts" pitchFamily="2" charset="2"/>
              <a:buNone/>
            </a:pPr>
            <a:r>
              <a:rPr lang="en-US" altLang="zh-TW" sz="1600" dirty="0">
                <a:ea typeface="ＭＳ Ｐゴシック" pitchFamily="34" charset="-128"/>
              </a:rPr>
              <a:t>        }</a:t>
            </a:r>
          </a:p>
          <a:p>
            <a:pPr>
              <a:lnSpc>
                <a:spcPct val="80000"/>
              </a:lnSpc>
              <a:buFont typeface="Monotype Sorts" pitchFamily="2" charset="2"/>
              <a:buNone/>
            </a:pPr>
            <a:r>
              <a:rPr lang="en-US" altLang="zh-TW" sz="1600" dirty="0">
                <a:solidFill>
                  <a:srgbClr val="0000FF"/>
                </a:solidFill>
                <a:ea typeface="ＭＳ Ｐゴシック" pitchFamily="34" charset="-128"/>
              </a:rPr>
              <a:t>	</a:t>
            </a:r>
          </a:p>
        </p:txBody>
      </p:sp>
      <p:sp>
        <p:nvSpPr>
          <p:cNvPr id="4" name="Rectangle 3"/>
          <p:cNvSpPr txBox="1">
            <a:spLocks noChangeArrowheads="1"/>
          </p:cNvSpPr>
          <p:nvPr/>
        </p:nvSpPr>
        <p:spPr bwMode="auto">
          <a:xfrm>
            <a:off x="4764088" y="2473325"/>
            <a:ext cx="4565650" cy="5268913"/>
          </a:xfrm>
          <a:prstGeom prst="rect">
            <a:avLst/>
          </a:prstGeom>
          <a:noFill/>
          <a:ln w="9525">
            <a:noFill/>
            <a:miter lim="800000"/>
            <a:headEnd/>
            <a:tailEnd/>
          </a:ln>
        </p:spPr>
        <p:txBody>
          <a:bodyPr/>
          <a:lstStyle/>
          <a:p>
            <a:pPr marL="342900" indent="-342900">
              <a:lnSpc>
                <a:spcPct val="80000"/>
              </a:lnSpc>
              <a:spcBef>
                <a:spcPct val="35000"/>
              </a:spcBef>
              <a:buClr>
                <a:srgbClr val="993300"/>
              </a:buClr>
              <a:buSzPct val="90000"/>
              <a:buFont typeface="Monotype Sorts" pitchFamily="2" charset="2"/>
              <a:buNone/>
              <a:defRPr/>
            </a:pPr>
            <a:endParaRPr kumimoji="1" lang="en-US" altLang="zh-TW" sz="1600" kern="0" dirty="0">
              <a:solidFill>
                <a:srgbClr val="0000FF"/>
              </a:solidFill>
              <a:latin typeface="+mn-lt"/>
              <a:ea typeface="ＭＳ Ｐゴシック" charset="-128"/>
              <a:cs typeface="ＭＳ Ｐゴシック" charset="-128"/>
            </a:endParaRP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solidFill>
                  <a:srgbClr val="0000FF"/>
                </a:solidFill>
                <a:latin typeface="+mn-lt"/>
                <a:ea typeface="ＭＳ Ｐゴシック" charset="-128"/>
                <a:cs typeface="ＭＳ Ｐゴシック" charset="-128"/>
              </a:rPr>
              <a:t>	</a:t>
            </a:r>
            <a:r>
              <a:rPr kumimoji="1" lang="en-US" altLang="zh-TW" sz="1600" kern="0" dirty="0">
                <a:latin typeface="+mn-lt"/>
                <a:ea typeface="ＭＳ Ｐゴシック" charset="-128"/>
                <a:cs typeface="ＭＳ Ｐゴシック" charset="-128"/>
              </a:rPr>
              <a:t>void </a:t>
            </a:r>
            <a:r>
              <a:rPr kumimoji="1" lang="en-US" altLang="zh-TW" sz="1600" b="1" kern="0" dirty="0">
                <a:solidFill>
                  <a:srgbClr val="FF0000"/>
                </a:solidFill>
                <a:latin typeface="+mn-lt"/>
                <a:ea typeface="ＭＳ Ｐゴシック" charset="-128"/>
                <a:cs typeface="ＭＳ Ｐゴシック" charset="-128"/>
              </a:rPr>
              <a:t>test</a:t>
            </a:r>
            <a:r>
              <a:rPr kumimoji="1" lang="en-US" altLang="zh-TW" sz="1600" kern="0" dirty="0">
                <a:latin typeface="+mn-lt"/>
                <a:ea typeface="ＭＳ Ｐゴシック" charset="-128"/>
                <a:cs typeface="ＭＳ Ｐゴシック" charset="-128"/>
              </a:rPr>
              <a:t> (</a:t>
            </a:r>
            <a:r>
              <a:rPr kumimoji="1" lang="en-US" altLang="zh-TW" sz="1600" kern="0" dirty="0" err="1">
                <a:latin typeface="+mn-lt"/>
                <a:ea typeface="ＭＳ Ｐゴシック" charset="-128"/>
                <a:cs typeface="ＭＳ Ｐゴシック" charset="-128"/>
              </a:rPr>
              <a:t>int</a:t>
            </a:r>
            <a:r>
              <a:rPr kumimoji="1" lang="en-US" altLang="zh-TW" sz="1600" kern="0" dirty="0">
                <a:latin typeface="+mn-lt"/>
                <a:ea typeface="ＭＳ Ｐゴシック" charset="-128"/>
                <a:cs typeface="ＭＳ Ｐゴシック" charset="-128"/>
              </a:rPr>
              <a:t> </a:t>
            </a:r>
            <a:r>
              <a:rPr kumimoji="1" lang="en-US" altLang="zh-TW" sz="1600" kern="0" dirty="0" err="1">
                <a:latin typeface="+mn-lt"/>
                <a:ea typeface="ＭＳ Ｐゴシック" charset="-128"/>
                <a:cs typeface="ＭＳ Ｐゴシック" charset="-128"/>
              </a:rPr>
              <a:t>i</a:t>
            </a:r>
            <a:r>
              <a:rPr kumimoji="1" lang="en-US" altLang="zh-TW" sz="1600" kern="0" dirty="0">
                <a:latin typeface="+mn-lt"/>
                <a:ea typeface="ＭＳ Ｐゴシック" charset="-128"/>
                <a:cs typeface="ＭＳ Ｐゴシック" charset="-128"/>
              </a:rPr>
              <a:t>) { </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latin typeface="+mn-lt"/>
                <a:ea typeface="ＭＳ Ｐゴシック" charset="-128"/>
                <a:cs typeface="ＭＳ Ｐゴシック" charset="-128"/>
              </a:rPr>
              <a:t>	        if ( (state[(</a:t>
            </a:r>
            <a:r>
              <a:rPr kumimoji="1" lang="en-US" altLang="zh-TW" sz="1600" kern="0" dirty="0" err="1">
                <a:latin typeface="+mn-lt"/>
                <a:ea typeface="ＭＳ Ｐゴシック" charset="-128"/>
                <a:cs typeface="ＭＳ Ｐゴシック" charset="-128"/>
              </a:rPr>
              <a:t>i</a:t>
            </a:r>
            <a:r>
              <a:rPr kumimoji="1" lang="en-US" altLang="zh-TW" sz="1600" kern="0" dirty="0">
                <a:latin typeface="+mn-lt"/>
                <a:ea typeface="ＭＳ Ｐゴシック" charset="-128"/>
                <a:cs typeface="ＭＳ Ｐゴシック" charset="-128"/>
              </a:rPr>
              <a:t> + 4) % 5] != EATING) &amp;&amp;</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latin typeface="+mn-lt"/>
                <a:ea typeface="ＭＳ Ｐゴシック" charset="-128"/>
                <a:cs typeface="ＭＳ Ｐゴシック" charset="-128"/>
              </a:rPr>
              <a:t>	        (state[</a:t>
            </a:r>
            <a:r>
              <a:rPr kumimoji="1" lang="en-US" altLang="zh-TW" sz="1600" kern="0" dirty="0" err="1">
                <a:latin typeface="+mn-lt"/>
                <a:ea typeface="ＭＳ Ｐゴシック" charset="-128"/>
                <a:cs typeface="ＭＳ Ｐゴシック" charset="-128"/>
              </a:rPr>
              <a:t>i</a:t>
            </a:r>
            <a:r>
              <a:rPr kumimoji="1" lang="en-US" altLang="zh-TW" sz="1600" kern="0" dirty="0">
                <a:latin typeface="+mn-lt"/>
                <a:ea typeface="ＭＳ Ｐゴシック" charset="-128"/>
                <a:cs typeface="ＭＳ Ｐゴシック" charset="-128"/>
              </a:rPr>
              <a:t>] == HUNGRY) &amp;&amp;</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latin typeface="+mn-lt"/>
                <a:ea typeface="ＭＳ Ｐゴシック" charset="-128"/>
                <a:cs typeface="ＭＳ Ｐゴシック" charset="-128"/>
              </a:rPr>
              <a:t>	        (state[(</a:t>
            </a:r>
            <a:r>
              <a:rPr kumimoji="1" lang="en-US" altLang="zh-TW" sz="1600" kern="0" dirty="0" err="1">
                <a:latin typeface="+mn-lt"/>
                <a:ea typeface="ＭＳ Ｐゴシック" charset="-128"/>
                <a:cs typeface="ＭＳ Ｐゴシック" charset="-128"/>
              </a:rPr>
              <a:t>i</a:t>
            </a:r>
            <a:r>
              <a:rPr kumimoji="1" lang="en-US" altLang="zh-TW" sz="1600" kern="0" dirty="0">
                <a:latin typeface="+mn-lt"/>
                <a:ea typeface="ＭＳ Ｐゴシック" charset="-128"/>
                <a:cs typeface="ＭＳ Ｐゴシック" charset="-128"/>
              </a:rPr>
              <a:t> + 1) % 5] != EATING) ) { </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latin typeface="+mn-lt"/>
                <a:ea typeface="ＭＳ Ｐゴシック" charset="-128"/>
                <a:cs typeface="ＭＳ Ｐゴシック" charset="-128"/>
              </a:rPr>
              <a:t>	             </a:t>
            </a:r>
            <a:r>
              <a:rPr kumimoji="1" lang="en-US" altLang="zh-TW" sz="1600" b="1" kern="0" dirty="0">
                <a:solidFill>
                  <a:srgbClr val="FF0000"/>
                </a:solidFill>
                <a:latin typeface="+mn-lt"/>
                <a:ea typeface="ＭＳ Ｐゴシック" charset="-128"/>
                <a:cs typeface="ＭＳ Ｐゴシック" charset="-128"/>
              </a:rPr>
              <a:t>state[</a:t>
            </a:r>
            <a:r>
              <a:rPr kumimoji="1" lang="en-US" altLang="zh-TW" sz="1600" b="1" kern="0" dirty="0" err="1">
                <a:solidFill>
                  <a:srgbClr val="FF0000"/>
                </a:solidFill>
                <a:latin typeface="+mn-lt"/>
                <a:ea typeface="ＭＳ Ｐゴシック" charset="-128"/>
                <a:cs typeface="ＭＳ Ｐゴシック" charset="-128"/>
              </a:rPr>
              <a:t>i</a:t>
            </a:r>
            <a:r>
              <a:rPr kumimoji="1" lang="en-US" altLang="zh-TW" sz="1600" b="1" kern="0" dirty="0">
                <a:solidFill>
                  <a:srgbClr val="FF0000"/>
                </a:solidFill>
                <a:latin typeface="+mn-lt"/>
                <a:ea typeface="ＭＳ Ｐゴシック" charset="-128"/>
                <a:cs typeface="ＭＳ Ｐゴシック" charset="-128"/>
              </a:rPr>
              <a:t>] = EATING ;</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solidFill>
                  <a:srgbClr val="FF0000"/>
                </a:solidFill>
                <a:latin typeface="+mn-lt"/>
                <a:ea typeface="ＭＳ Ｐゴシック" charset="-128"/>
                <a:cs typeface="ＭＳ Ｐゴシック" charset="-128"/>
              </a:rPr>
              <a:t>		    </a:t>
            </a:r>
            <a:r>
              <a:rPr kumimoji="1" lang="en-US" altLang="zh-TW" sz="1600" b="1" kern="0" dirty="0">
                <a:solidFill>
                  <a:srgbClr val="FF0000"/>
                </a:solidFill>
                <a:latin typeface="+mn-lt"/>
                <a:ea typeface="ＭＳ Ｐゴシック" charset="-128"/>
                <a:cs typeface="ＭＳ Ｐゴシック" charset="-128"/>
              </a:rPr>
              <a:t>self[</a:t>
            </a:r>
            <a:r>
              <a:rPr kumimoji="1" lang="en-US" altLang="zh-TW" sz="1600" b="1" kern="0" dirty="0" err="1">
                <a:solidFill>
                  <a:srgbClr val="FF0000"/>
                </a:solidFill>
                <a:latin typeface="+mn-lt"/>
                <a:ea typeface="ＭＳ Ｐゴシック" charset="-128"/>
                <a:cs typeface="ＭＳ Ｐゴシック" charset="-128"/>
              </a:rPr>
              <a:t>i</a:t>
            </a:r>
            <a:r>
              <a:rPr kumimoji="1" lang="en-US" altLang="zh-TW" sz="1600" b="1" kern="0" dirty="0">
                <a:solidFill>
                  <a:srgbClr val="FF0000"/>
                </a:solidFill>
                <a:latin typeface="+mn-lt"/>
                <a:ea typeface="ＭＳ Ｐゴシック" charset="-128"/>
                <a:cs typeface="ＭＳ Ｐゴシック" charset="-128"/>
              </a:rPr>
              <a:t>].signal () </a:t>
            </a:r>
            <a:r>
              <a:rPr kumimoji="1" lang="en-US" altLang="zh-TW" sz="1600" kern="0" dirty="0">
                <a:solidFill>
                  <a:srgbClr val="FF0000"/>
                </a:solidFill>
                <a:latin typeface="+mn-lt"/>
                <a:ea typeface="ＭＳ Ｐゴシック" charset="-128"/>
                <a:cs typeface="ＭＳ Ｐゴシック" charset="-128"/>
              </a:rPr>
              <a:t>;</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latin typeface="+mn-lt"/>
                <a:ea typeface="ＭＳ Ｐゴシック" charset="-128"/>
                <a:cs typeface="ＭＳ Ｐゴシック" charset="-128"/>
              </a:rPr>
              <a:t>	         }</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latin typeface="+mn-lt"/>
                <a:ea typeface="ＭＳ Ｐゴシック" charset="-128"/>
                <a:cs typeface="ＭＳ Ｐゴシック" charset="-128"/>
              </a:rPr>
              <a:t>	 }</a:t>
            </a:r>
          </a:p>
          <a:p>
            <a:pPr marL="342900" indent="-342900">
              <a:lnSpc>
                <a:spcPct val="80000"/>
              </a:lnSpc>
              <a:spcBef>
                <a:spcPct val="35000"/>
              </a:spcBef>
              <a:buClr>
                <a:srgbClr val="993300"/>
              </a:buClr>
              <a:buSzPct val="90000"/>
              <a:buFont typeface="Monotype Sorts" pitchFamily="2" charset="2"/>
              <a:buNone/>
              <a:defRPr/>
            </a:pPr>
            <a:endParaRPr kumimoji="1" lang="en-US" altLang="zh-TW" sz="1600" kern="0" dirty="0">
              <a:solidFill>
                <a:srgbClr val="0000FF"/>
              </a:solidFill>
              <a:latin typeface="+mn-lt"/>
              <a:ea typeface="ＭＳ Ｐゴシック" charset="-128"/>
              <a:cs typeface="ＭＳ Ｐゴシック" charset="-128"/>
            </a:endParaRP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solidFill>
                  <a:srgbClr val="0000FF"/>
                </a:solidFill>
                <a:latin typeface="+mn-lt"/>
                <a:ea typeface="ＭＳ Ｐゴシック" charset="-128"/>
                <a:cs typeface="ＭＳ Ｐゴシック" charset="-128"/>
              </a:rPr>
              <a:t>       </a:t>
            </a:r>
            <a:r>
              <a:rPr kumimoji="1" lang="en-US" altLang="zh-TW" sz="1600" kern="0" dirty="0" err="1">
                <a:solidFill>
                  <a:srgbClr val="0000FF"/>
                </a:solidFill>
                <a:latin typeface="+mn-lt"/>
                <a:ea typeface="ＭＳ Ｐゴシック" charset="-128"/>
                <a:cs typeface="ＭＳ Ｐゴシック" charset="-128"/>
              </a:rPr>
              <a:t>initialization_code</a:t>
            </a:r>
            <a:r>
              <a:rPr kumimoji="1" lang="en-US" altLang="zh-TW" sz="1600" kern="0" dirty="0">
                <a:solidFill>
                  <a:srgbClr val="0000FF"/>
                </a:solidFill>
                <a:latin typeface="+mn-lt"/>
                <a:ea typeface="ＭＳ Ｐゴシック" charset="-128"/>
                <a:cs typeface="ＭＳ Ｐゴシック" charset="-128"/>
              </a:rPr>
              <a:t>() { </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solidFill>
                  <a:srgbClr val="0000FF"/>
                </a:solidFill>
                <a:latin typeface="+mn-lt"/>
                <a:ea typeface="ＭＳ Ｐゴシック" charset="-128"/>
                <a:cs typeface="ＭＳ Ｐゴシック" charset="-128"/>
              </a:rPr>
              <a:t>	       for (</a:t>
            </a:r>
            <a:r>
              <a:rPr kumimoji="1" lang="en-US" altLang="zh-TW" sz="1600" kern="0" dirty="0" err="1">
                <a:solidFill>
                  <a:srgbClr val="0000FF"/>
                </a:solidFill>
                <a:latin typeface="+mn-lt"/>
                <a:ea typeface="ＭＳ Ｐゴシック" charset="-128"/>
                <a:cs typeface="ＭＳ Ｐゴシック" charset="-128"/>
              </a:rPr>
              <a:t>int</a:t>
            </a:r>
            <a:r>
              <a:rPr kumimoji="1" lang="en-US" altLang="zh-TW" sz="1600" kern="0" dirty="0">
                <a:solidFill>
                  <a:srgbClr val="0000FF"/>
                </a:solidFill>
                <a:latin typeface="+mn-lt"/>
                <a:ea typeface="ＭＳ Ｐゴシック" charset="-128"/>
                <a:cs typeface="ＭＳ Ｐゴシック" charset="-128"/>
              </a:rPr>
              <a:t> </a:t>
            </a:r>
            <a:r>
              <a:rPr kumimoji="1" lang="en-US" altLang="zh-TW" sz="1600" kern="0" dirty="0" err="1">
                <a:solidFill>
                  <a:srgbClr val="0000FF"/>
                </a:solidFill>
                <a:latin typeface="+mn-lt"/>
                <a:ea typeface="ＭＳ Ｐゴシック" charset="-128"/>
                <a:cs typeface="ＭＳ Ｐゴシック" charset="-128"/>
              </a:rPr>
              <a:t>i</a:t>
            </a:r>
            <a:r>
              <a:rPr kumimoji="1" lang="en-US" altLang="zh-TW" sz="1600" kern="0" dirty="0">
                <a:solidFill>
                  <a:srgbClr val="0000FF"/>
                </a:solidFill>
                <a:latin typeface="+mn-lt"/>
                <a:ea typeface="ＭＳ Ｐゴシック" charset="-128"/>
                <a:cs typeface="ＭＳ Ｐゴシック" charset="-128"/>
              </a:rPr>
              <a:t> = 0; </a:t>
            </a:r>
            <a:r>
              <a:rPr kumimoji="1" lang="en-US" altLang="zh-TW" sz="1600" kern="0" dirty="0" err="1">
                <a:solidFill>
                  <a:srgbClr val="0000FF"/>
                </a:solidFill>
                <a:latin typeface="+mn-lt"/>
                <a:ea typeface="ＭＳ Ｐゴシック" charset="-128"/>
                <a:cs typeface="ＭＳ Ｐゴシック" charset="-128"/>
              </a:rPr>
              <a:t>i</a:t>
            </a:r>
            <a:r>
              <a:rPr kumimoji="1" lang="en-US" altLang="zh-TW" sz="1600" kern="0" dirty="0">
                <a:solidFill>
                  <a:srgbClr val="0000FF"/>
                </a:solidFill>
                <a:latin typeface="+mn-lt"/>
                <a:ea typeface="ＭＳ Ｐゴシック" charset="-128"/>
                <a:cs typeface="ＭＳ Ｐゴシック" charset="-128"/>
              </a:rPr>
              <a:t> &lt; 5; </a:t>
            </a:r>
            <a:r>
              <a:rPr kumimoji="1" lang="en-US" altLang="zh-TW" sz="1600" kern="0" dirty="0" err="1">
                <a:solidFill>
                  <a:srgbClr val="0000FF"/>
                </a:solidFill>
                <a:latin typeface="+mn-lt"/>
                <a:ea typeface="ＭＳ Ｐゴシック" charset="-128"/>
                <a:cs typeface="ＭＳ Ｐゴシック" charset="-128"/>
              </a:rPr>
              <a:t>i</a:t>
            </a:r>
            <a:r>
              <a:rPr kumimoji="1" lang="en-US" altLang="zh-TW" sz="1600" kern="0" dirty="0">
                <a:solidFill>
                  <a:srgbClr val="0000FF"/>
                </a:solidFill>
                <a:latin typeface="+mn-lt"/>
                <a:ea typeface="ＭＳ Ｐゴシック" charset="-128"/>
                <a:cs typeface="ＭＳ Ｐゴシック" charset="-128"/>
              </a:rPr>
              <a:t>++)</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solidFill>
                  <a:srgbClr val="0000FF"/>
                </a:solidFill>
                <a:latin typeface="+mn-lt"/>
                <a:ea typeface="ＭＳ Ｐゴシック" charset="-128"/>
                <a:cs typeface="ＭＳ Ｐゴシック" charset="-128"/>
              </a:rPr>
              <a:t>	       state[</a:t>
            </a:r>
            <a:r>
              <a:rPr kumimoji="1" lang="en-US" altLang="zh-TW" sz="1600" kern="0" dirty="0" err="1">
                <a:solidFill>
                  <a:srgbClr val="0000FF"/>
                </a:solidFill>
                <a:latin typeface="+mn-lt"/>
                <a:ea typeface="ＭＳ Ｐゴシック" charset="-128"/>
                <a:cs typeface="ＭＳ Ｐゴシック" charset="-128"/>
              </a:rPr>
              <a:t>i</a:t>
            </a:r>
            <a:r>
              <a:rPr kumimoji="1" lang="en-US" altLang="zh-TW" sz="1600" kern="0" dirty="0">
                <a:solidFill>
                  <a:srgbClr val="0000FF"/>
                </a:solidFill>
                <a:latin typeface="+mn-lt"/>
                <a:ea typeface="ＭＳ Ｐゴシック" charset="-128"/>
                <a:cs typeface="ＭＳ Ｐゴシック" charset="-128"/>
              </a:rPr>
              <a:t>] = THINKING;</a:t>
            </a:r>
          </a:p>
          <a:p>
            <a:pPr marL="342900" indent="-342900">
              <a:lnSpc>
                <a:spcPct val="80000"/>
              </a:lnSpc>
              <a:spcBef>
                <a:spcPct val="35000"/>
              </a:spcBef>
              <a:buClr>
                <a:srgbClr val="993300"/>
              </a:buClr>
              <a:buSzPct val="90000"/>
              <a:buFont typeface="Monotype Sorts" pitchFamily="2" charset="2"/>
              <a:buNone/>
              <a:defRPr/>
            </a:pPr>
            <a:r>
              <a:rPr kumimoji="1" lang="en-US" altLang="zh-TW" sz="1600" i="1" kern="0" dirty="0">
                <a:solidFill>
                  <a:srgbClr val="0000FF"/>
                </a:solidFill>
                <a:latin typeface="+mn-lt"/>
                <a:ea typeface="ＭＳ Ｐゴシック" charset="-128"/>
                <a:cs typeface="ＭＳ Ｐゴシック" charset="-128"/>
              </a:rPr>
              <a:t>	</a:t>
            </a:r>
            <a:r>
              <a:rPr kumimoji="1" lang="en-US" altLang="zh-TW" sz="1600" kern="0" dirty="0">
                <a:solidFill>
                  <a:srgbClr val="0000FF"/>
                </a:solidFill>
                <a:latin typeface="+mn-lt"/>
                <a:ea typeface="ＭＳ Ｐゴシック" charset="-128"/>
                <a:cs typeface="ＭＳ Ｐゴシック" charset="-128"/>
              </a:rPr>
              <a:t>}</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solidFill>
                  <a:srgbClr val="0000FF"/>
                </a:solidFill>
                <a:latin typeface="+mn-lt"/>
                <a:ea typeface="ＭＳ Ｐゴシック" charset="-128"/>
                <a:cs typeface="ＭＳ Ｐゴシック" charset="-128"/>
              </a:rPr>
              <a:t>}</a:t>
            </a:r>
          </a:p>
        </p:txBody>
      </p:sp>
      <p:cxnSp>
        <p:nvCxnSpPr>
          <p:cNvPr id="62472" name="直線單箭頭接點 8"/>
          <p:cNvCxnSpPr>
            <a:cxnSpLocks noChangeShapeType="1"/>
          </p:cNvCxnSpPr>
          <p:nvPr/>
        </p:nvCxnSpPr>
        <p:spPr bwMode="auto">
          <a:xfrm rot="10800000">
            <a:off x="4200525" y="3533775"/>
            <a:ext cx="1643063" cy="744538"/>
          </a:xfrm>
          <a:prstGeom prst="straightConnector1">
            <a:avLst/>
          </a:prstGeom>
          <a:noFill/>
          <a:ln w="38100" algn="ctr">
            <a:solidFill>
              <a:srgbClr val="0000FF"/>
            </a:solidFill>
            <a:round/>
            <a:headEnd/>
            <a:tailEnd type="arrow" w="med" len="med"/>
          </a:ln>
        </p:spPr>
      </p:cxnSp>
      <p:sp>
        <p:nvSpPr>
          <p:cNvPr id="9" name="矩形 8"/>
          <p:cNvSpPr/>
          <p:nvPr/>
        </p:nvSpPr>
        <p:spPr>
          <a:xfrm>
            <a:off x="5125921" y="2181078"/>
            <a:ext cx="3742499" cy="369332"/>
          </a:xfrm>
          <a:prstGeom prst="rect">
            <a:avLst/>
          </a:prstGeom>
        </p:spPr>
        <p:txBody>
          <a:bodyPr wrap="none">
            <a:spAutoFit/>
          </a:bodyPr>
          <a:lstStyle/>
          <a:p>
            <a:r>
              <a:rPr lang="en-US" altLang="zh-TW" b="1" dirty="0">
                <a:solidFill>
                  <a:srgbClr val="FF0000"/>
                </a:solidFill>
                <a:latin typeface="Candara" pitchFamily="34" charset="0"/>
                <a:ea typeface="ＭＳ Ｐゴシック" pitchFamily="34" charset="-128"/>
              </a:rPr>
              <a:t>Test if both chopsticks are available</a:t>
            </a:r>
            <a:endParaRPr lang="zh-TW" altLang="en-US" b="1" dirty="0">
              <a:solidFill>
                <a:srgbClr val="FF0000"/>
              </a:solidFill>
              <a:latin typeface="Candar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2472"/>
                                        </p:tgtEl>
                                        <p:attrNameLst>
                                          <p:attrName>style.visibility</p:attrName>
                                        </p:attrNameLst>
                                      </p:cBhvr>
                                      <p:to>
                                        <p:strVal val="visible"/>
                                      </p:to>
                                    </p:set>
                                    <p:animEffect transition="in" filter="wipe(down)">
                                      <p:cBhvr>
                                        <p:cTn id="7" dur="1000"/>
                                        <p:tgtEl>
                                          <p:spTgt spid="6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TW">
                <a:ea typeface="ＭＳ Ｐゴシック" pitchFamily="34" charset="-128"/>
              </a:rPr>
              <a:t>Illustration of the algorithm</a:t>
            </a:r>
          </a:p>
        </p:txBody>
      </p:sp>
      <p:sp>
        <p:nvSpPr>
          <p:cNvPr id="52228" name="Oval 4"/>
          <p:cNvSpPr>
            <a:spLocks noChangeArrowheads="1"/>
          </p:cNvSpPr>
          <p:nvPr/>
        </p:nvSpPr>
        <p:spPr bwMode="auto">
          <a:xfrm>
            <a:off x="2028825" y="2449949"/>
            <a:ext cx="2330450" cy="2259012"/>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n w="12700">
            <a:solidFill>
              <a:schemeClr val="tx1"/>
            </a:solidFill>
            <a:round/>
            <a:headEnd/>
            <a:tailEnd/>
          </a:ln>
          <a:effectLst/>
        </p:spPr>
        <p:txBody>
          <a:bodyPr wrap="none" anchor="ctr"/>
          <a:lstStyle/>
          <a:p>
            <a:pPr>
              <a:defRPr/>
            </a:pPr>
            <a:endParaRPr lang="zh-TW" altLang="en-US" b="1">
              <a:latin typeface="Candara" pitchFamily="34" charset="0"/>
              <a:ea typeface="ＭＳ Ｐゴシック" charset="-128"/>
            </a:endParaRPr>
          </a:p>
        </p:txBody>
      </p:sp>
      <p:sp>
        <p:nvSpPr>
          <p:cNvPr id="63494" name="Oval 5"/>
          <p:cNvSpPr>
            <a:spLocks noChangeArrowheads="1"/>
          </p:cNvSpPr>
          <p:nvPr/>
        </p:nvSpPr>
        <p:spPr bwMode="auto">
          <a:xfrm>
            <a:off x="2928938" y="1806575"/>
            <a:ext cx="544512" cy="501650"/>
          </a:xfrm>
          <a:prstGeom prst="ellipse">
            <a:avLst/>
          </a:prstGeom>
          <a:solidFill>
            <a:srgbClr val="FFCC00"/>
          </a:solidFill>
          <a:ln w="12700">
            <a:solidFill>
              <a:schemeClr val="tx1"/>
            </a:solidFill>
            <a:round/>
            <a:headEnd/>
            <a:tailEnd/>
          </a:ln>
        </p:spPr>
        <p:txBody>
          <a:bodyPr wrap="none" anchor="ctr"/>
          <a:lstStyle/>
          <a:p>
            <a:endParaRPr lang="zh-TW" altLang="en-US"/>
          </a:p>
        </p:txBody>
      </p:sp>
      <p:sp>
        <p:nvSpPr>
          <p:cNvPr id="63495" name="Oval 6"/>
          <p:cNvSpPr>
            <a:spLocks noChangeArrowheads="1"/>
          </p:cNvSpPr>
          <p:nvPr/>
        </p:nvSpPr>
        <p:spPr bwMode="auto">
          <a:xfrm>
            <a:off x="1395413" y="2916238"/>
            <a:ext cx="544512" cy="501650"/>
          </a:xfrm>
          <a:prstGeom prst="ellipse">
            <a:avLst/>
          </a:prstGeom>
          <a:solidFill>
            <a:srgbClr val="FFCC00"/>
          </a:solidFill>
          <a:ln w="12700">
            <a:solidFill>
              <a:schemeClr val="tx1"/>
            </a:solidFill>
            <a:round/>
            <a:headEnd/>
            <a:tailEnd/>
          </a:ln>
        </p:spPr>
        <p:txBody>
          <a:bodyPr wrap="none" anchor="ctr"/>
          <a:lstStyle/>
          <a:p>
            <a:endParaRPr lang="zh-TW" altLang="en-US" b="1">
              <a:latin typeface="Candara" pitchFamily="34" charset="0"/>
            </a:endParaRPr>
          </a:p>
        </p:txBody>
      </p:sp>
      <p:sp>
        <p:nvSpPr>
          <p:cNvPr id="63496" name="Oval 7"/>
          <p:cNvSpPr>
            <a:spLocks noChangeArrowheads="1"/>
          </p:cNvSpPr>
          <p:nvPr/>
        </p:nvSpPr>
        <p:spPr bwMode="auto">
          <a:xfrm>
            <a:off x="1905000" y="4525963"/>
            <a:ext cx="544513" cy="501650"/>
          </a:xfrm>
          <a:prstGeom prst="ellipse">
            <a:avLst/>
          </a:prstGeom>
          <a:solidFill>
            <a:srgbClr val="FFCC00"/>
          </a:solidFill>
          <a:ln w="12700">
            <a:solidFill>
              <a:schemeClr val="tx1"/>
            </a:solidFill>
            <a:round/>
            <a:headEnd/>
            <a:tailEnd/>
          </a:ln>
        </p:spPr>
        <p:txBody>
          <a:bodyPr wrap="none" anchor="ctr"/>
          <a:lstStyle/>
          <a:p>
            <a:endParaRPr lang="zh-TW" altLang="en-US" b="1">
              <a:latin typeface="Candara" pitchFamily="34" charset="0"/>
            </a:endParaRPr>
          </a:p>
        </p:txBody>
      </p:sp>
      <p:sp>
        <p:nvSpPr>
          <p:cNvPr id="63497" name="Oval 8"/>
          <p:cNvSpPr>
            <a:spLocks noChangeArrowheads="1"/>
          </p:cNvSpPr>
          <p:nvPr/>
        </p:nvSpPr>
        <p:spPr bwMode="auto">
          <a:xfrm>
            <a:off x="3871913" y="4506913"/>
            <a:ext cx="544512" cy="501650"/>
          </a:xfrm>
          <a:prstGeom prst="ellipse">
            <a:avLst/>
          </a:prstGeom>
          <a:solidFill>
            <a:srgbClr val="FFCC00"/>
          </a:solidFill>
          <a:ln w="12700">
            <a:solidFill>
              <a:schemeClr val="tx1"/>
            </a:solidFill>
            <a:round/>
            <a:headEnd/>
            <a:tailEnd/>
          </a:ln>
        </p:spPr>
        <p:txBody>
          <a:bodyPr wrap="none" anchor="ctr"/>
          <a:lstStyle/>
          <a:p>
            <a:endParaRPr lang="zh-TW" altLang="en-US" b="1">
              <a:latin typeface="Candara" pitchFamily="34" charset="0"/>
            </a:endParaRPr>
          </a:p>
        </p:txBody>
      </p:sp>
      <p:sp>
        <p:nvSpPr>
          <p:cNvPr id="63498" name="Oval 9"/>
          <p:cNvSpPr>
            <a:spLocks noChangeArrowheads="1"/>
          </p:cNvSpPr>
          <p:nvPr/>
        </p:nvSpPr>
        <p:spPr bwMode="auto">
          <a:xfrm>
            <a:off x="4452938" y="2901950"/>
            <a:ext cx="544512" cy="501650"/>
          </a:xfrm>
          <a:prstGeom prst="ellipse">
            <a:avLst/>
          </a:prstGeom>
          <a:solidFill>
            <a:srgbClr val="FFCC00"/>
          </a:solidFill>
          <a:ln w="12700">
            <a:solidFill>
              <a:schemeClr val="tx1"/>
            </a:solidFill>
            <a:round/>
            <a:headEnd/>
            <a:tailEnd/>
          </a:ln>
        </p:spPr>
        <p:txBody>
          <a:bodyPr wrap="none" anchor="ctr"/>
          <a:lstStyle/>
          <a:p>
            <a:endParaRPr lang="zh-TW" altLang="en-US" b="1">
              <a:latin typeface="Candara" pitchFamily="34" charset="0"/>
            </a:endParaRPr>
          </a:p>
        </p:txBody>
      </p:sp>
      <p:sp>
        <p:nvSpPr>
          <p:cNvPr id="63499" name="Line 10"/>
          <p:cNvSpPr>
            <a:spLocks noChangeShapeType="1"/>
          </p:cNvSpPr>
          <p:nvPr/>
        </p:nvSpPr>
        <p:spPr bwMode="auto">
          <a:xfrm>
            <a:off x="2606675" y="2841625"/>
            <a:ext cx="217488" cy="274638"/>
          </a:xfrm>
          <a:prstGeom prst="line">
            <a:avLst/>
          </a:prstGeom>
          <a:noFill/>
          <a:ln w="25400">
            <a:solidFill>
              <a:schemeClr val="tx1"/>
            </a:solidFill>
            <a:round/>
            <a:headEnd/>
            <a:tailEnd/>
          </a:ln>
        </p:spPr>
        <p:txBody>
          <a:bodyPr wrap="none" anchor="ctr"/>
          <a:lstStyle/>
          <a:p>
            <a:endParaRPr lang="zh-TW" altLang="en-US" b="1">
              <a:latin typeface="Candara" pitchFamily="34" charset="0"/>
            </a:endParaRPr>
          </a:p>
        </p:txBody>
      </p:sp>
      <p:sp>
        <p:nvSpPr>
          <p:cNvPr id="63500" name="Line 11"/>
          <p:cNvSpPr>
            <a:spLocks noChangeShapeType="1"/>
          </p:cNvSpPr>
          <p:nvPr/>
        </p:nvSpPr>
        <p:spPr bwMode="auto">
          <a:xfrm flipH="1">
            <a:off x="3481388" y="2898775"/>
            <a:ext cx="268287" cy="288925"/>
          </a:xfrm>
          <a:prstGeom prst="line">
            <a:avLst/>
          </a:prstGeom>
          <a:noFill/>
          <a:ln w="25400">
            <a:solidFill>
              <a:schemeClr val="tx1"/>
            </a:solidFill>
            <a:round/>
            <a:headEnd/>
            <a:tailEnd/>
          </a:ln>
        </p:spPr>
        <p:txBody>
          <a:bodyPr wrap="none" anchor="ctr"/>
          <a:lstStyle/>
          <a:p>
            <a:endParaRPr lang="zh-TW" altLang="en-US" b="1">
              <a:latin typeface="Candara" pitchFamily="34" charset="0"/>
            </a:endParaRPr>
          </a:p>
        </p:txBody>
      </p:sp>
      <p:sp>
        <p:nvSpPr>
          <p:cNvPr id="63501" name="Line 12"/>
          <p:cNvSpPr>
            <a:spLocks noChangeShapeType="1"/>
          </p:cNvSpPr>
          <p:nvPr/>
        </p:nvSpPr>
        <p:spPr bwMode="auto">
          <a:xfrm>
            <a:off x="3678238" y="3784600"/>
            <a:ext cx="403225" cy="103188"/>
          </a:xfrm>
          <a:prstGeom prst="line">
            <a:avLst/>
          </a:prstGeom>
          <a:noFill/>
          <a:ln w="25400">
            <a:solidFill>
              <a:schemeClr val="tx1"/>
            </a:solidFill>
            <a:round/>
            <a:headEnd/>
            <a:tailEnd/>
          </a:ln>
        </p:spPr>
        <p:txBody>
          <a:bodyPr wrap="none" anchor="ctr"/>
          <a:lstStyle/>
          <a:p>
            <a:endParaRPr lang="zh-TW" altLang="en-US" b="1">
              <a:latin typeface="Candara" pitchFamily="34" charset="0"/>
            </a:endParaRPr>
          </a:p>
        </p:txBody>
      </p:sp>
      <p:sp>
        <p:nvSpPr>
          <p:cNvPr id="63502" name="Line 13"/>
          <p:cNvSpPr>
            <a:spLocks noChangeShapeType="1"/>
          </p:cNvSpPr>
          <p:nvPr/>
        </p:nvSpPr>
        <p:spPr bwMode="auto">
          <a:xfrm>
            <a:off x="3151188" y="4098925"/>
            <a:ext cx="0" cy="331788"/>
          </a:xfrm>
          <a:prstGeom prst="line">
            <a:avLst/>
          </a:prstGeom>
          <a:noFill/>
          <a:ln w="25400">
            <a:solidFill>
              <a:schemeClr val="tx1"/>
            </a:solidFill>
            <a:round/>
            <a:headEnd/>
            <a:tailEnd/>
          </a:ln>
        </p:spPr>
        <p:txBody>
          <a:bodyPr wrap="none" anchor="ctr"/>
          <a:lstStyle/>
          <a:p>
            <a:endParaRPr lang="zh-TW" altLang="en-US" b="1">
              <a:latin typeface="Candara" pitchFamily="34" charset="0"/>
            </a:endParaRPr>
          </a:p>
        </p:txBody>
      </p:sp>
      <p:sp>
        <p:nvSpPr>
          <p:cNvPr id="63503" name="Line 14"/>
          <p:cNvSpPr>
            <a:spLocks noChangeShapeType="1"/>
          </p:cNvSpPr>
          <p:nvPr/>
        </p:nvSpPr>
        <p:spPr bwMode="auto">
          <a:xfrm flipV="1">
            <a:off x="2249488" y="3744913"/>
            <a:ext cx="346075" cy="125412"/>
          </a:xfrm>
          <a:prstGeom prst="line">
            <a:avLst/>
          </a:prstGeom>
          <a:noFill/>
          <a:ln w="25400">
            <a:solidFill>
              <a:schemeClr val="tx1"/>
            </a:solidFill>
            <a:round/>
            <a:headEnd/>
            <a:tailEnd/>
          </a:ln>
        </p:spPr>
        <p:txBody>
          <a:bodyPr wrap="none" anchor="ctr"/>
          <a:lstStyle/>
          <a:p>
            <a:endParaRPr lang="zh-TW" altLang="en-US" b="1">
              <a:latin typeface="Candara" pitchFamily="34" charset="0"/>
            </a:endParaRPr>
          </a:p>
        </p:txBody>
      </p:sp>
      <p:sp>
        <p:nvSpPr>
          <p:cNvPr id="52239" name="Oval 15"/>
          <p:cNvSpPr>
            <a:spLocks noChangeArrowheads="1"/>
          </p:cNvSpPr>
          <p:nvPr/>
        </p:nvSpPr>
        <p:spPr bwMode="auto">
          <a:xfrm>
            <a:off x="3028950" y="2606675"/>
            <a:ext cx="330200" cy="315913"/>
          </a:xfrm>
          <a:prstGeom prst="ellipse">
            <a:avLst/>
          </a:prstGeom>
          <a:gradFill rotWithShape="0">
            <a:gsLst>
              <a:gs pos="0">
                <a:schemeClr val="folHlink">
                  <a:gamma/>
                  <a:shade val="46275"/>
                  <a:invGamma/>
                </a:schemeClr>
              </a:gs>
              <a:gs pos="100000">
                <a:schemeClr val="folHlink"/>
              </a:gs>
            </a:gsLst>
            <a:path path="shape">
              <a:fillToRect l="50000" t="50000" r="50000" b="50000"/>
            </a:path>
          </a:gradFill>
          <a:ln w="12700">
            <a:solidFill>
              <a:schemeClr val="tx1"/>
            </a:solidFill>
            <a:round/>
            <a:headEnd/>
            <a:tailEnd/>
          </a:ln>
          <a:effectLst/>
        </p:spPr>
        <p:txBody>
          <a:bodyPr wrap="none" anchor="ctr"/>
          <a:lstStyle/>
          <a:p>
            <a:pPr>
              <a:defRPr/>
            </a:pPr>
            <a:endParaRPr lang="zh-TW" altLang="en-US" b="1">
              <a:latin typeface="Candara" pitchFamily="34" charset="0"/>
              <a:ea typeface="ＭＳ Ｐゴシック" charset="-128"/>
            </a:endParaRPr>
          </a:p>
        </p:txBody>
      </p:sp>
      <p:sp>
        <p:nvSpPr>
          <p:cNvPr id="52240" name="Oval 16"/>
          <p:cNvSpPr>
            <a:spLocks noChangeArrowheads="1"/>
          </p:cNvSpPr>
          <p:nvPr/>
        </p:nvSpPr>
        <p:spPr bwMode="auto">
          <a:xfrm>
            <a:off x="3781425" y="3201988"/>
            <a:ext cx="330200" cy="315912"/>
          </a:xfrm>
          <a:prstGeom prst="ellipse">
            <a:avLst/>
          </a:prstGeom>
          <a:gradFill rotWithShape="0">
            <a:gsLst>
              <a:gs pos="0">
                <a:schemeClr val="folHlink">
                  <a:gamma/>
                  <a:shade val="46275"/>
                  <a:invGamma/>
                </a:schemeClr>
              </a:gs>
              <a:gs pos="100000">
                <a:schemeClr val="folHlink"/>
              </a:gs>
            </a:gsLst>
            <a:path path="shape">
              <a:fillToRect l="50000" t="50000" r="50000" b="50000"/>
            </a:path>
          </a:gradFill>
          <a:ln w="12700">
            <a:solidFill>
              <a:schemeClr val="tx1"/>
            </a:solidFill>
            <a:round/>
            <a:headEnd/>
            <a:tailEnd/>
          </a:ln>
          <a:effectLst/>
        </p:spPr>
        <p:txBody>
          <a:bodyPr wrap="none" anchor="ctr"/>
          <a:lstStyle/>
          <a:p>
            <a:pPr>
              <a:defRPr/>
            </a:pPr>
            <a:endParaRPr lang="zh-TW" altLang="en-US" b="1">
              <a:latin typeface="Candara" pitchFamily="34" charset="0"/>
              <a:ea typeface="ＭＳ Ｐゴシック" charset="-128"/>
            </a:endParaRPr>
          </a:p>
        </p:txBody>
      </p:sp>
      <p:sp>
        <p:nvSpPr>
          <p:cNvPr id="52241" name="Oval 17"/>
          <p:cNvSpPr>
            <a:spLocks noChangeArrowheads="1"/>
          </p:cNvSpPr>
          <p:nvPr/>
        </p:nvSpPr>
        <p:spPr bwMode="auto">
          <a:xfrm>
            <a:off x="3476625" y="4025900"/>
            <a:ext cx="330200" cy="315913"/>
          </a:xfrm>
          <a:prstGeom prst="ellipse">
            <a:avLst/>
          </a:prstGeom>
          <a:gradFill rotWithShape="0">
            <a:gsLst>
              <a:gs pos="0">
                <a:schemeClr val="folHlink">
                  <a:gamma/>
                  <a:shade val="46275"/>
                  <a:invGamma/>
                </a:schemeClr>
              </a:gs>
              <a:gs pos="100000">
                <a:schemeClr val="folHlink"/>
              </a:gs>
            </a:gsLst>
            <a:path path="shape">
              <a:fillToRect l="50000" t="50000" r="50000" b="50000"/>
            </a:path>
          </a:gradFill>
          <a:ln w="12700">
            <a:solidFill>
              <a:schemeClr val="tx1"/>
            </a:solidFill>
            <a:round/>
            <a:headEnd/>
            <a:tailEnd/>
          </a:ln>
          <a:effectLst/>
        </p:spPr>
        <p:txBody>
          <a:bodyPr wrap="none" anchor="ctr"/>
          <a:lstStyle/>
          <a:p>
            <a:pPr>
              <a:defRPr/>
            </a:pPr>
            <a:endParaRPr lang="zh-TW" altLang="en-US" b="1">
              <a:latin typeface="Candara" pitchFamily="34" charset="0"/>
              <a:ea typeface="ＭＳ Ｐゴシック" charset="-128"/>
            </a:endParaRPr>
          </a:p>
        </p:txBody>
      </p:sp>
      <p:sp>
        <p:nvSpPr>
          <p:cNvPr id="52242" name="Oval 18"/>
          <p:cNvSpPr>
            <a:spLocks noChangeArrowheads="1"/>
          </p:cNvSpPr>
          <p:nvPr/>
        </p:nvSpPr>
        <p:spPr bwMode="auto">
          <a:xfrm>
            <a:off x="2528888" y="4006850"/>
            <a:ext cx="330200" cy="315913"/>
          </a:xfrm>
          <a:prstGeom prst="ellipse">
            <a:avLst/>
          </a:prstGeom>
          <a:gradFill rotWithShape="0">
            <a:gsLst>
              <a:gs pos="0">
                <a:schemeClr val="folHlink">
                  <a:gamma/>
                  <a:shade val="46275"/>
                  <a:invGamma/>
                </a:schemeClr>
              </a:gs>
              <a:gs pos="100000">
                <a:schemeClr val="folHlink"/>
              </a:gs>
            </a:gsLst>
            <a:path path="shape">
              <a:fillToRect l="50000" t="50000" r="50000" b="50000"/>
            </a:path>
          </a:gradFill>
          <a:ln w="12700">
            <a:solidFill>
              <a:schemeClr val="tx1"/>
            </a:solidFill>
            <a:round/>
            <a:headEnd/>
            <a:tailEnd/>
          </a:ln>
          <a:effectLst/>
        </p:spPr>
        <p:txBody>
          <a:bodyPr wrap="none" anchor="ctr"/>
          <a:lstStyle/>
          <a:p>
            <a:pPr>
              <a:defRPr/>
            </a:pPr>
            <a:endParaRPr lang="zh-TW" altLang="en-US" b="1">
              <a:latin typeface="Candara" pitchFamily="34" charset="0"/>
              <a:ea typeface="ＭＳ Ｐゴシック" charset="-128"/>
            </a:endParaRPr>
          </a:p>
        </p:txBody>
      </p:sp>
      <p:sp>
        <p:nvSpPr>
          <p:cNvPr id="52243" name="Oval 19"/>
          <p:cNvSpPr>
            <a:spLocks noChangeArrowheads="1"/>
          </p:cNvSpPr>
          <p:nvPr/>
        </p:nvSpPr>
        <p:spPr bwMode="auto">
          <a:xfrm>
            <a:off x="2224088" y="3173413"/>
            <a:ext cx="330200" cy="315912"/>
          </a:xfrm>
          <a:prstGeom prst="ellipse">
            <a:avLst/>
          </a:prstGeom>
          <a:gradFill rotWithShape="0">
            <a:gsLst>
              <a:gs pos="0">
                <a:schemeClr val="folHlink">
                  <a:gamma/>
                  <a:shade val="46275"/>
                  <a:invGamma/>
                </a:schemeClr>
              </a:gs>
              <a:gs pos="100000">
                <a:schemeClr val="folHlink"/>
              </a:gs>
            </a:gsLst>
            <a:path path="shape">
              <a:fillToRect l="50000" t="50000" r="50000" b="50000"/>
            </a:path>
          </a:gradFill>
          <a:ln w="12700">
            <a:solidFill>
              <a:schemeClr val="tx1"/>
            </a:solidFill>
            <a:round/>
            <a:headEnd/>
            <a:tailEnd/>
          </a:ln>
          <a:effectLst/>
        </p:spPr>
        <p:txBody>
          <a:bodyPr wrap="none" anchor="ctr"/>
          <a:lstStyle/>
          <a:p>
            <a:pPr>
              <a:defRPr/>
            </a:pPr>
            <a:endParaRPr lang="zh-TW" altLang="en-US" b="1">
              <a:latin typeface="Candara" pitchFamily="34" charset="0"/>
              <a:ea typeface="ＭＳ Ｐゴシック" charset="-128"/>
            </a:endParaRPr>
          </a:p>
        </p:txBody>
      </p:sp>
      <p:sp>
        <p:nvSpPr>
          <p:cNvPr id="63509" name="Text Box 20"/>
          <p:cNvSpPr txBox="1">
            <a:spLocks noChangeArrowheads="1"/>
          </p:cNvSpPr>
          <p:nvPr/>
        </p:nvSpPr>
        <p:spPr bwMode="auto">
          <a:xfrm>
            <a:off x="2041525" y="4584700"/>
            <a:ext cx="308098" cy="369332"/>
          </a:xfrm>
          <a:prstGeom prst="rect">
            <a:avLst/>
          </a:prstGeom>
          <a:noFill/>
          <a:ln w="12700">
            <a:noFill/>
            <a:miter lim="800000"/>
            <a:headEnd type="none" w="sm" len="sm"/>
            <a:tailEnd type="none" w="sm" len="sm"/>
          </a:ln>
        </p:spPr>
        <p:txBody>
          <a:bodyPr wrap="none">
            <a:spAutoFit/>
          </a:bodyPr>
          <a:lstStyle/>
          <a:p>
            <a:r>
              <a:rPr lang="en-US" altLang="zh-TW" b="1">
                <a:solidFill>
                  <a:srgbClr val="000000"/>
                </a:solidFill>
                <a:latin typeface="Candara" pitchFamily="34" charset="0"/>
              </a:rPr>
              <a:t>0</a:t>
            </a:r>
          </a:p>
        </p:txBody>
      </p:sp>
      <p:sp>
        <p:nvSpPr>
          <p:cNvPr id="63510" name="Text Box 21"/>
          <p:cNvSpPr txBox="1">
            <a:spLocks noChangeArrowheads="1"/>
          </p:cNvSpPr>
          <p:nvPr/>
        </p:nvSpPr>
        <p:spPr bwMode="auto">
          <a:xfrm>
            <a:off x="3997325" y="4572000"/>
            <a:ext cx="261610" cy="369332"/>
          </a:xfrm>
          <a:prstGeom prst="rect">
            <a:avLst/>
          </a:prstGeom>
          <a:noFill/>
          <a:ln w="12700">
            <a:noFill/>
            <a:miter lim="800000"/>
            <a:headEnd type="none" w="sm" len="sm"/>
            <a:tailEnd type="none" w="sm" len="sm"/>
          </a:ln>
        </p:spPr>
        <p:txBody>
          <a:bodyPr wrap="none">
            <a:spAutoFit/>
          </a:bodyPr>
          <a:lstStyle/>
          <a:p>
            <a:r>
              <a:rPr lang="en-US" altLang="zh-TW" b="1">
                <a:solidFill>
                  <a:srgbClr val="000000"/>
                </a:solidFill>
                <a:latin typeface="Candara" pitchFamily="34" charset="0"/>
              </a:rPr>
              <a:t>1</a:t>
            </a:r>
          </a:p>
        </p:txBody>
      </p:sp>
      <p:sp>
        <p:nvSpPr>
          <p:cNvPr id="63511" name="Text Box 22"/>
          <p:cNvSpPr txBox="1">
            <a:spLocks noChangeArrowheads="1"/>
          </p:cNvSpPr>
          <p:nvPr/>
        </p:nvSpPr>
        <p:spPr bwMode="auto">
          <a:xfrm>
            <a:off x="4581525" y="2959100"/>
            <a:ext cx="295274" cy="369332"/>
          </a:xfrm>
          <a:prstGeom prst="rect">
            <a:avLst/>
          </a:prstGeom>
          <a:noFill/>
          <a:ln w="12700">
            <a:noFill/>
            <a:miter lim="800000"/>
            <a:headEnd type="none" w="sm" len="sm"/>
            <a:tailEnd type="none" w="sm" len="sm"/>
          </a:ln>
        </p:spPr>
        <p:txBody>
          <a:bodyPr wrap="none">
            <a:spAutoFit/>
          </a:bodyPr>
          <a:lstStyle/>
          <a:p>
            <a:r>
              <a:rPr lang="en-US" altLang="zh-TW" b="1">
                <a:solidFill>
                  <a:srgbClr val="000000"/>
                </a:solidFill>
                <a:latin typeface="Candara" pitchFamily="34" charset="0"/>
              </a:rPr>
              <a:t>2</a:t>
            </a:r>
          </a:p>
        </p:txBody>
      </p:sp>
      <p:sp>
        <p:nvSpPr>
          <p:cNvPr id="63512" name="Text Box 23"/>
          <p:cNvSpPr txBox="1">
            <a:spLocks noChangeArrowheads="1"/>
          </p:cNvSpPr>
          <p:nvPr/>
        </p:nvSpPr>
        <p:spPr bwMode="auto">
          <a:xfrm>
            <a:off x="3070225" y="1866900"/>
            <a:ext cx="298450" cy="366713"/>
          </a:xfrm>
          <a:prstGeom prst="rect">
            <a:avLst/>
          </a:prstGeom>
          <a:noFill/>
          <a:ln w="12700">
            <a:noFill/>
            <a:miter lim="800000"/>
            <a:headEnd type="none" w="sm" len="sm"/>
            <a:tailEnd type="none" w="sm" len="sm"/>
          </a:ln>
        </p:spPr>
        <p:txBody>
          <a:bodyPr wrap="none">
            <a:spAutoFit/>
          </a:bodyPr>
          <a:lstStyle/>
          <a:p>
            <a:r>
              <a:rPr lang="en-US" altLang="zh-TW">
                <a:solidFill>
                  <a:srgbClr val="000000"/>
                </a:solidFill>
              </a:rPr>
              <a:t>3</a:t>
            </a:r>
          </a:p>
        </p:txBody>
      </p:sp>
      <p:sp>
        <p:nvSpPr>
          <p:cNvPr id="63513" name="Text Box 24"/>
          <p:cNvSpPr txBox="1">
            <a:spLocks noChangeArrowheads="1"/>
          </p:cNvSpPr>
          <p:nvPr/>
        </p:nvSpPr>
        <p:spPr bwMode="auto">
          <a:xfrm>
            <a:off x="1533525" y="2997200"/>
            <a:ext cx="308098" cy="369332"/>
          </a:xfrm>
          <a:prstGeom prst="rect">
            <a:avLst/>
          </a:prstGeom>
          <a:noFill/>
          <a:ln w="12700">
            <a:noFill/>
            <a:miter lim="800000"/>
            <a:headEnd type="none" w="sm" len="sm"/>
            <a:tailEnd type="none" w="sm" len="sm"/>
          </a:ln>
        </p:spPr>
        <p:txBody>
          <a:bodyPr wrap="none">
            <a:spAutoFit/>
          </a:bodyPr>
          <a:lstStyle/>
          <a:p>
            <a:r>
              <a:rPr lang="en-US" altLang="zh-TW" b="1">
                <a:solidFill>
                  <a:srgbClr val="000000"/>
                </a:solidFill>
                <a:latin typeface="Candara" pitchFamily="34" charset="0"/>
              </a:rPr>
              <a:t>4</a:t>
            </a:r>
          </a:p>
        </p:txBody>
      </p:sp>
      <p:sp>
        <p:nvSpPr>
          <p:cNvPr id="63514" name="Text Box 25"/>
          <p:cNvSpPr txBox="1">
            <a:spLocks noChangeArrowheads="1"/>
          </p:cNvSpPr>
          <p:nvPr/>
        </p:nvSpPr>
        <p:spPr bwMode="auto">
          <a:xfrm>
            <a:off x="2613025" y="3521075"/>
            <a:ext cx="298450" cy="369332"/>
          </a:xfrm>
          <a:prstGeom prst="rect">
            <a:avLst/>
          </a:prstGeom>
          <a:noFill/>
          <a:ln w="12700">
            <a:noFill/>
            <a:miter lim="800000"/>
            <a:headEnd type="none" w="sm" len="sm"/>
            <a:tailEnd type="none" w="sm" len="sm"/>
          </a:ln>
        </p:spPr>
        <p:txBody>
          <a:bodyPr>
            <a:spAutoFit/>
          </a:bodyPr>
          <a:lstStyle/>
          <a:p>
            <a:r>
              <a:rPr lang="en-US" altLang="zh-TW" b="1">
                <a:solidFill>
                  <a:srgbClr val="000000"/>
                </a:solidFill>
                <a:latin typeface="Candara" pitchFamily="34" charset="0"/>
              </a:rPr>
              <a:t>0</a:t>
            </a:r>
          </a:p>
        </p:txBody>
      </p:sp>
      <p:sp>
        <p:nvSpPr>
          <p:cNvPr id="63515" name="Text Box 26"/>
          <p:cNvSpPr txBox="1">
            <a:spLocks noChangeArrowheads="1"/>
          </p:cNvSpPr>
          <p:nvPr/>
        </p:nvSpPr>
        <p:spPr bwMode="auto">
          <a:xfrm>
            <a:off x="2994025" y="3733800"/>
            <a:ext cx="261610" cy="369332"/>
          </a:xfrm>
          <a:prstGeom prst="rect">
            <a:avLst/>
          </a:prstGeom>
          <a:noFill/>
          <a:ln w="12700">
            <a:noFill/>
            <a:miter lim="800000"/>
            <a:headEnd type="none" w="sm" len="sm"/>
            <a:tailEnd type="none" w="sm" len="sm"/>
          </a:ln>
        </p:spPr>
        <p:txBody>
          <a:bodyPr wrap="none">
            <a:spAutoFit/>
          </a:bodyPr>
          <a:lstStyle/>
          <a:p>
            <a:r>
              <a:rPr lang="en-US" altLang="zh-TW" b="1">
                <a:solidFill>
                  <a:srgbClr val="000000"/>
                </a:solidFill>
                <a:latin typeface="Candara" pitchFamily="34" charset="0"/>
              </a:rPr>
              <a:t>1</a:t>
            </a:r>
          </a:p>
        </p:txBody>
      </p:sp>
      <p:sp>
        <p:nvSpPr>
          <p:cNvPr id="63516" name="Text Box 27"/>
          <p:cNvSpPr txBox="1">
            <a:spLocks noChangeArrowheads="1"/>
          </p:cNvSpPr>
          <p:nvPr/>
        </p:nvSpPr>
        <p:spPr bwMode="auto">
          <a:xfrm>
            <a:off x="3387725" y="3530600"/>
            <a:ext cx="295274" cy="369332"/>
          </a:xfrm>
          <a:prstGeom prst="rect">
            <a:avLst/>
          </a:prstGeom>
          <a:noFill/>
          <a:ln w="12700">
            <a:noFill/>
            <a:miter lim="800000"/>
            <a:headEnd type="none" w="sm" len="sm"/>
            <a:tailEnd type="none" w="sm" len="sm"/>
          </a:ln>
        </p:spPr>
        <p:txBody>
          <a:bodyPr wrap="none">
            <a:spAutoFit/>
          </a:bodyPr>
          <a:lstStyle/>
          <a:p>
            <a:r>
              <a:rPr lang="en-US" altLang="zh-TW" b="1">
                <a:solidFill>
                  <a:srgbClr val="000000"/>
                </a:solidFill>
                <a:latin typeface="Candara" pitchFamily="34" charset="0"/>
              </a:rPr>
              <a:t>2</a:t>
            </a:r>
          </a:p>
        </p:txBody>
      </p:sp>
      <p:sp>
        <p:nvSpPr>
          <p:cNvPr id="63517" name="Text Box 28"/>
          <p:cNvSpPr txBox="1">
            <a:spLocks noChangeArrowheads="1"/>
          </p:cNvSpPr>
          <p:nvPr/>
        </p:nvSpPr>
        <p:spPr bwMode="auto">
          <a:xfrm>
            <a:off x="3248025" y="3086100"/>
            <a:ext cx="293670" cy="369332"/>
          </a:xfrm>
          <a:prstGeom prst="rect">
            <a:avLst/>
          </a:prstGeom>
          <a:noFill/>
          <a:ln w="12700">
            <a:noFill/>
            <a:miter lim="800000"/>
            <a:headEnd type="none" w="sm" len="sm"/>
            <a:tailEnd type="none" w="sm" len="sm"/>
          </a:ln>
        </p:spPr>
        <p:txBody>
          <a:bodyPr wrap="none">
            <a:spAutoFit/>
          </a:bodyPr>
          <a:lstStyle/>
          <a:p>
            <a:r>
              <a:rPr lang="en-US" altLang="zh-TW" b="1">
                <a:solidFill>
                  <a:srgbClr val="000000"/>
                </a:solidFill>
                <a:latin typeface="Candara" pitchFamily="34" charset="0"/>
              </a:rPr>
              <a:t>3</a:t>
            </a:r>
          </a:p>
        </p:txBody>
      </p:sp>
      <p:sp>
        <p:nvSpPr>
          <p:cNvPr id="63518" name="Text Box 29"/>
          <p:cNvSpPr txBox="1">
            <a:spLocks noChangeArrowheads="1"/>
          </p:cNvSpPr>
          <p:nvPr/>
        </p:nvSpPr>
        <p:spPr bwMode="auto">
          <a:xfrm>
            <a:off x="2727325" y="3048000"/>
            <a:ext cx="308098" cy="369332"/>
          </a:xfrm>
          <a:prstGeom prst="rect">
            <a:avLst/>
          </a:prstGeom>
          <a:noFill/>
          <a:ln w="12700">
            <a:noFill/>
            <a:miter lim="800000"/>
            <a:headEnd type="none" w="sm" len="sm"/>
            <a:tailEnd type="none" w="sm" len="sm"/>
          </a:ln>
        </p:spPr>
        <p:txBody>
          <a:bodyPr wrap="none">
            <a:spAutoFit/>
          </a:bodyPr>
          <a:lstStyle/>
          <a:p>
            <a:r>
              <a:rPr lang="en-US" altLang="zh-TW" b="1">
                <a:solidFill>
                  <a:srgbClr val="000000"/>
                </a:solidFill>
                <a:latin typeface="Candara" pitchFamily="34" charset="0"/>
              </a:rPr>
              <a:t>4</a:t>
            </a:r>
          </a:p>
        </p:txBody>
      </p:sp>
      <p:sp>
        <p:nvSpPr>
          <p:cNvPr id="63519" name="Text Box 30"/>
          <p:cNvSpPr txBox="1">
            <a:spLocks noChangeArrowheads="1"/>
          </p:cNvSpPr>
          <p:nvPr/>
        </p:nvSpPr>
        <p:spPr bwMode="auto">
          <a:xfrm>
            <a:off x="4225925" y="5067300"/>
            <a:ext cx="3616696" cy="1477328"/>
          </a:xfrm>
          <a:prstGeom prst="rect">
            <a:avLst/>
          </a:prstGeom>
          <a:noFill/>
          <a:ln w="12700">
            <a:noFill/>
            <a:miter lim="800000"/>
            <a:headEnd type="none" w="sm" len="sm"/>
            <a:tailEnd type="none" w="sm" len="sm"/>
          </a:ln>
        </p:spPr>
        <p:txBody>
          <a:bodyPr wrap="none">
            <a:spAutoFit/>
          </a:bodyPr>
          <a:lstStyle/>
          <a:p>
            <a:r>
              <a:rPr lang="en-US" altLang="zh-TW" b="1" dirty="0">
                <a:solidFill>
                  <a:srgbClr val="FF0000"/>
                </a:solidFill>
                <a:latin typeface="Candara" pitchFamily="34" charset="0"/>
              </a:rPr>
              <a:t>Eating  --&gt; </a:t>
            </a:r>
            <a:r>
              <a:rPr lang="en-US" altLang="zh-TW" b="1" dirty="0">
                <a:latin typeface="Candara" pitchFamily="34" charset="0"/>
              </a:rPr>
              <a:t>self[1].signal  (No effect)</a:t>
            </a:r>
          </a:p>
          <a:p>
            <a:endParaRPr lang="en-US" altLang="zh-TW" b="1" dirty="0">
              <a:latin typeface="Candara" pitchFamily="34" charset="0"/>
            </a:endParaRPr>
          </a:p>
          <a:p>
            <a:r>
              <a:rPr lang="en-US" altLang="zh-TW" b="1" dirty="0">
                <a:latin typeface="Candara" pitchFamily="34" charset="0"/>
              </a:rPr>
              <a:t>Pushdown </a:t>
            </a:r>
          </a:p>
          <a:p>
            <a:r>
              <a:rPr lang="en-US" altLang="zh-TW" b="1" dirty="0">
                <a:latin typeface="Candara" pitchFamily="34" charset="0"/>
              </a:rPr>
              <a:t>  test (0) -&gt; </a:t>
            </a:r>
            <a:r>
              <a:rPr lang="en-US" altLang="zh-TW" b="1" dirty="0">
                <a:solidFill>
                  <a:srgbClr val="FF0000"/>
                </a:solidFill>
                <a:latin typeface="Candara" pitchFamily="34" charset="0"/>
              </a:rPr>
              <a:t>self[0].signal</a:t>
            </a:r>
            <a:r>
              <a:rPr lang="en-US" altLang="zh-TW" b="1" dirty="0">
                <a:latin typeface="Candara" pitchFamily="34" charset="0"/>
              </a:rPr>
              <a:t>, </a:t>
            </a:r>
          </a:p>
          <a:p>
            <a:r>
              <a:rPr lang="en-US" altLang="zh-TW" b="1" dirty="0">
                <a:latin typeface="Candara" pitchFamily="34" charset="0"/>
              </a:rPr>
              <a:t>  test (2) -&gt; </a:t>
            </a:r>
            <a:r>
              <a:rPr lang="en-US" altLang="zh-TW" b="1" dirty="0">
                <a:solidFill>
                  <a:srgbClr val="FF0000"/>
                </a:solidFill>
                <a:latin typeface="Candara" pitchFamily="34" charset="0"/>
              </a:rPr>
              <a:t>self[2].signal</a:t>
            </a:r>
          </a:p>
        </p:txBody>
      </p:sp>
      <p:sp>
        <p:nvSpPr>
          <p:cNvPr id="63520" name="Text Box 31"/>
          <p:cNvSpPr txBox="1">
            <a:spLocks noChangeArrowheads="1"/>
          </p:cNvSpPr>
          <p:nvPr/>
        </p:nvSpPr>
        <p:spPr bwMode="auto">
          <a:xfrm>
            <a:off x="1170042" y="5115034"/>
            <a:ext cx="1396536" cy="369332"/>
          </a:xfrm>
          <a:prstGeom prst="rect">
            <a:avLst/>
          </a:prstGeom>
          <a:noFill/>
          <a:ln w="12700">
            <a:noFill/>
            <a:miter lim="800000"/>
            <a:headEnd type="none" w="sm" len="sm"/>
            <a:tailEnd type="none" w="sm" len="sm"/>
          </a:ln>
        </p:spPr>
        <p:txBody>
          <a:bodyPr wrap="none">
            <a:spAutoFit/>
          </a:bodyPr>
          <a:lstStyle/>
          <a:p>
            <a:r>
              <a:rPr lang="en-US" altLang="zh-TW" b="1" dirty="0">
                <a:latin typeface="Candara" pitchFamily="34" charset="0"/>
              </a:rPr>
              <a:t>Self[0].wait </a:t>
            </a:r>
          </a:p>
        </p:txBody>
      </p:sp>
      <p:sp>
        <p:nvSpPr>
          <p:cNvPr id="63521" name="Text Box 32"/>
          <p:cNvSpPr txBox="1">
            <a:spLocks noChangeArrowheads="1"/>
          </p:cNvSpPr>
          <p:nvPr/>
        </p:nvSpPr>
        <p:spPr bwMode="auto">
          <a:xfrm>
            <a:off x="5076825" y="2959100"/>
            <a:ext cx="1334020" cy="369332"/>
          </a:xfrm>
          <a:prstGeom prst="rect">
            <a:avLst/>
          </a:prstGeom>
          <a:noFill/>
          <a:ln w="12700">
            <a:noFill/>
            <a:miter lim="800000"/>
            <a:headEnd type="none" w="sm" len="sm"/>
            <a:tailEnd type="none" w="sm" len="sm"/>
          </a:ln>
        </p:spPr>
        <p:txBody>
          <a:bodyPr wrap="none">
            <a:spAutoFit/>
          </a:bodyPr>
          <a:lstStyle/>
          <a:p>
            <a:r>
              <a:rPr lang="en-US" altLang="zh-TW" b="1" dirty="0">
                <a:latin typeface="Candara" pitchFamily="34" charset="0"/>
              </a:rPr>
              <a:t>Self[2].wait</a:t>
            </a:r>
          </a:p>
        </p:txBody>
      </p:sp>
      <p:sp>
        <p:nvSpPr>
          <p:cNvPr id="63522" name="Freeform 33"/>
          <p:cNvSpPr>
            <a:spLocks/>
          </p:cNvSpPr>
          <p:nvPr/>
        </p:nvSpPr>
        <p:spPr bwMode="auto">
          <a:xfrm>
            <a:off x="2311400" y="5448300"/>
            <a:ext cx="1943100" cy="663575"/>
          </a:xfrm>
          <a:custGeom>
            <a:avLst/>
            <a:gdLst>
              <a:gd name="T0" fmla="*/ 2147483647 w 1152"/>
              <a:gd name="T1" fmla="*/ 2147483647 h 346"/>
              <a:gd name="T2" fmla="*/ 2147483647 w 1152"/>
              <a:gd name="T3" fmla="*/ 2147483647 h 346"/>
              <a:gd name="T4" fmla="*/ 2147483647 w 1152"/>
              <a:gd name="T5" fmla="*/ 2147483647 h 346"/>
              <a:gd name="T6" fmla="*/ 2147483647 w 1152"/>
              <a:gd name="T7" fmla="*/ 2147483647 h 346"/>
              <a:gd name="T8" fmla="*/ 2147483647 w 1152"/>
              <a:gd name="T9" fmla="*/ 2147483647 h 346"/>
              <a:gd name="T10" fmla="*/ 0 w 1152"/>
              <a:gd name="T11" fmla="*/ 0 h 346"/>
              <a:gd name="T12" fmla="*/ 0 60000 65536"/>
              <a:gd name="T13" fmla="*/ 0 60000 65536"/>
              <a:gd name="T14" fmla="*/ 0 60000 65536"/>
              <a:gd name="T15" fmla="*/ 0 60000 65536"/>
              <a:gd name="T16" fmla="*/ 0 60000 65536"/>
              <a:gd name="T17" fmla="*/ 0 60000 65536"/>
              <a:gd name="T18" fmla="*/ 0 w 1152"/>
              <a:gd name="T19" fmla="*/ 0 h 346"/>
              <a:gd name="T20" fmla="*/ 1152 w 1152"/>
              <a:gd name="T21" fmla="*/ 346 h 346"/>
            </a:gdLst>
            <a:ahLst/>
            <a:cxnLst>
              <a:cxn ang="T12">
                <a:pos x="T0" y="T1"/>
              </a:cxn>
              <a:cxn ang="T13">
                <a:pos x="T2" y="T3"/>
              </a:cxn>
              <a:cxn ang="T14">
                <a:pos x="T4" y="T5"/>
              </a:cxn>
              <a:cxn ang="T15">
                <a:pos x="T6" y="T7"/>
              </a:cxn>
              <a:cxn ang="T16">
                <a:pos x="T8" y="T9"/>
              </a:cxn>
              <a:cxn ang="T17">
                <a:pos x="T10" y="T11"/>
              </a:cxn>
            </a:cxnLst>
            <a:rect l="T18" t="T19" r="T20" b="T21"/>
            <a:pathLst>
              <a:path w="1152" h="346">
                <a:moveTo>
                  <a:pt x="1152" y="328"/>
                </a:moveTo>
                <a:cubicBezTo>
                  <a:pt x="906" y="346"/>
                  <a:pt x="661" y="311"/>
                  <a:pt x="416" y="296"/>
                </a:cubicBezTo>
                <a:cubicBezTo>
                  <a:pt x="316" y="271"/>
                  <a:pt x="226" y="241"/>
                  <a:pt x="128" y="208"/>
                </a:cubicBezTo>
                <a:cubicBezTo>
                  <a:pt x="95" y="158"/>
                  <a:pt x="49" y="128"/>
                  <a:pt x="24" y="72"/>
                </a:cubicBezTo>
                <a:cubicBezTo>
                  <a:pt x="17" y="57"/>
                  <a:pt x="13" y="40"/>
                  <a:pt x="8" y="24"/>
                </a:cubicBezTo>
                <a:cubicBezTo>
                  <a:pt x="5" y="16"/>
                  <a:pt x="0" y="0"/>
                  <a:pt x="0" y="0"/>
                </a:cubicBezTo>
              </a:path>
            </a:pathLst>
          </a:custGeom>
          <a:noFill/>
          <a:ln w="28575" cap="flat" cmpd="sng">
            <a:solidFill>
              <a:schemeClr val="tx1"/>
            </a:solidFill>
            <a:prstDash val="solid"/>
            <a:round/>
            <a:headEnd type="none" w="sm" len="sm"/>
            <a:tailEnd type="triangle" w="med" len="med"/>
          </a:ln>
        </p:spPr>
        <p:txBody>
          <a:bodyPr wrap="none" anchor="ctr"/>
          <a:lstStyle/>
          <a:p>
            <a:endParaRPr lang="zh-TW" altLang="en-US" b="1">
              <a:latin typeface="Candara" pitchFamily="34" charset="0"/>
            </a:endParaRPr>
          </a:p>
        </p:txBody>
      </p:sp>
      <p:sp>
        <p:nvSpPr>
          <p:cNvPr id="63523" name="Freeform 34"/>
          <p:cNvSpPr>
            <a:spLocks/>
          </p:cNvSpPr>
          <p:nvPr/>
        </p:nvSpPr>
        <p:spPr bwMode="auto">
          <a:xfrm>
            <a:off x="6023288" y="3305393"/>
            <a:ext cx="1344613" cy="3036888"/>
          </a:xfrm>
          <a:custGeom>
            <a:avLst/>
            <a:gdLst>
              <a:gd name="T0" fmla="*/ 2147483647 w 584"/>
              <a:gd name="T1" fmla="*/ 2147483647 h 1888"/>
              <a:gd name="T2" fmla="*/ 2147483647 w 584"/>
              <a:gd name="T3" fmla="*/ 2147483647 h 1888"/>
              <a:gd name="T4" fmla="*/ 2147483647 w 584"/>
              <a:gd name="T5" fmla="*/ 2147483647 h 1888"/>
              <a:gd name="T6" fmla="*/ 2147483647 w 584"/>
              <a:gd name="T7" fmla="*/ 2147483647 h 1888"/>
              <a:gd name="T8" fmla="*/ 2147483647 w 584"/>
              <a:gd name="T9" fmla="*/ 2147483647 h 1888"/>
              <a:gd name="T10" fmla="*/ 2147483647 w 584"/>
              <a:gd name="T11" fmla="*/ 2147483647 h 1888"/>
              <a:gd name="T12" fmla="*/ 2147483647 w 584"/>
              <a:gd name="T13" fmla="*/ 2147483647 h 1888"/>
              <a:gd name="T14" fmla="*/ 2147483647 w 584"/>
              <a:gd name="T15" fmla="*/ 2147483647 h 1888"/>
              <a:gd name="T16" fmla="*/ 2147483647 w 584"/>
              <a:gd name="T17" fmla="*/ 2147483647 h 1888"/>
              <a:gd name="T18" fmla="*/ 2147483647 w 584"/>
              <a:gd name="T19" fmla="*/ 2147483647 h 1888"/>
              <a:gd name="T20" fmla="*/ 2147483647 w 584"/>
              <a:gd name="T21" fmla="*/ 2147483647 h 1888"/>
              <a:gd name="T22" fmla="*/ 2147483647 w 584"/>
              <a:gd name="T23" fmla="*/ 2147483647 h 1888"/>
              <a:gd name="T24" fmla="*/ 2147483647 w 584"/>
              <a:gd name="T25" fmla="*/ 2147483647 h 1888"/>
              <a:gd name="T26" fmla="*/ 2147483647 w 584"/>
              <a:gd name="T27" fmla="*/ 2147483647 h 1888"/>
              <a:gd name="T28" fmla="*/ 0 w 584"/>
              <a:gd name="T29" fmla="*/ 0 h 18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4"/>
              <a:gd name="T46" fmla="*/ 0 h 1888"/>
              <a:gd name="T47" fmla="*/ 584 w 584"/>
              <a:gd name="T48" fmla="*/ 1888 h 18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4" h="1888">
                <a:moveTo>
                  <a:pt x="360" y="1888"/>
                </a:moveTo>
                <a:cubicBezTo>
                  <a:pt x="386" y="1875"/>
                  <a:pt x="415" y="1870"/>
                  <a:pt x="440" y="1856"/>
                </a:cubicBezTo>
                <a:cubicBezTo>
                  <a:pt x="467" y="1841"/>
                  <a:pt x="487" y="1788"/>
                  <a:pt x="496" y="1768"/>
                </a:cubicBezTo>
                <a:cubicBezTo>
                  <a:pt x="527" y="1695"/>
                  <a:pt x="539" y="1606"/>
                  <a:pt x="552" y="1528"/>
                </a:cubicBezTo>
                <a:cubicBezTo>
                  <a:pt x="559" y="1486"/>
                  <a:pt x="563" y="1443"/>
                  <a:pt x="568" y="1400"/>
                </a:cubicBezTo>
                <a:cubicBezTo>
                  <a:pt x="571" y="1379"/>
                  <a:pt x="576" y="1336"/>
                  <a:pt x="576" y="1336"/>
                </a:cubicBezTo>
                <a:cubicBezTo>
                  <a:pt x="584" y="1110"/>
                  <a:pt x="572" y="903"/>
                  <a:pt x="544" y="680"/>
                </a:cubicBezTo>
                <a:cubicBezTo>
                  <a:pt x="531" y="578"/>
                  <a:pt x="509" y="474"/>
                  <a:pt x="448" y="392"/>
                </a:cubicBezTo>
                <a:cubicBezTo>
                  <a:pt x="411" y="280"/>
                  <a:pt x="448" y="307"/>
                  <a:pt x="368" y="280"/>
                </a:cubicBezTo>
                <a:cubicBezTo>
                  <a:pt x="307" y="199"/>
                  <a:pt x="391" y="298"/>
                  <a:pt x="296" y="232"/>
                </a:cubicBezTo>
                <a:cubicBezTo>
                  <a:pt x="274" y="217"/>
                  <a:pt x="259" y="195"/>
                  <a:pt x="240" y="176"/>
                </a:cubicBezTo>
                <a:cubicBezTo>
                  <a:pt x="222" y="158"/>
                  <a:pt x="168" y="134"/>
                  <a:pt x="144" y="120"/>
                </a:cubicBezTo>
                <a:cubicBezTo>
                  <a:pt x="144" y="120"/>
                  <a:pt x="84" y="80"/>
                  <a:pt x="72" y="72"/>
                </a:cubicBezTo>
                <a:cubicBezTo>
                  <a:pt x="56" y="61"/>
                  <a:pt x="24" y="40"/>
                  <a:pt x="24" y="40"/>
                </a:cubicBezTo>
                <a:cubicBezTo>
                  <a:pt x="5" y="11"/>
                  <a:pt x="12" y="25"/>
                  <a:pt x="0" y="0"/>
                </a:cubicBezTo>
              </a:path>
            </a:pathLst>
          </a:custGeom>
          <a:noFill/>
          <a:ln w="28575" cap="flat" cmpd="sng">
            <a:solidFill>
              <a:schemeClr val="tx1"/>
            </a:solidFill>
            <a:prstDash val="solid"/>
            <a:round/>
            <a:headEnd type="none" w="sm" len="sm"/>
            <a:tailEnd type="triangle" w="med" len="med"/>
          </a:ln>
        </p:spPr>
        <p:txBody>
          <a:bodyPr wrap="none" anchor="ctr"/>
          <a:lstStyle/>
          <a:p>
            <a:endParaRPr lang="zh-TW" altLang="en-US" b="1">
              <a:latin typeface="Candara" pitchFamily="34" charset="0"/>
            </a:endParaRPr>
          </a:p>
        </p:txBody>
      </p:sp>
      <p:sp>
        <p:nvSpPr>
          <p:cNvPr id="63524" name="Rectangle 35"/>
          <p:cNvSpPr>
            <a:spLocks noChangeArrowheads="1"/>
          </p:cNvSpPr>
          <p:nvPr/>
        </p:nvSpPr>
        <p:spPr bwMode="auto">
          <a:xfrm>
            <a:off x="581024" y="849033"/>
            <a:ext cx="8184603" cy="1200329"/>
          </a:xfrm>
          <a:prstGeom prst="rect">
            <a:avLst/>
          </a:prstGeom>
          <a:noFill/>
          <a:ln w="12700">
            <a:noFill/>
            <a:miter lim="800000"/>
            <a:headEnd type="none" w="sm" len="sm"/>
            <a:tailEnd type="none" w="sm" len="sm"/>
          </a:ln>
        </p:spPr>
        <p:txBody>
          <a:bodyPr wrap="square">
            <a:spAutoFit/>
          </a:bodyPr>
          <a:lstStyle/>
          <a:p>
            <a:pPr eaLnBrk="1" hangingPunct="1"/>
            <a:r>
              <a:rPr lang="en-US" altLang="zh-TW" sz="2400" b="1" dirty="0">
                <a:latin typeface="Candara" pitchFamily="34" charset="0"/>
              </a:rPr>
              <a:t>The </a:t>
            </a:r>
            <a:r>
              <a:rPr lang="en-US" altLang="zh-TW" sz="2400" b="1" dirty="0" err="1">
                <a:solidFill>
                  <a:srgbClr val="FF0000"/>
                </a:solidFill>
                <a:latin typeface="Candara" pitchFamily="34" charset="0"/>
              </a:rPr>
              <a:t>x.signal</a:t>
            </a:r>
            <a:r>
              <a:rPr lang="en-US" altLang="zh-TW" sz="2400" b="1" dirty="0">
                <a:latin typeface="Candara" pitchFamily="34" charset="0"/>
              </a:rPr>
              <a:t> resumes exactly one suspended process. </a:t>
            </a:r>
          </a:p>
          <a:p>
            <a:pPr eaLnBrk="1" hangingPunct="1"/>
            <a:r>
              <a:rPr lang="en-US" altLang="zh-TW" sz="2400" b="1" dirty="0">
                <a:latin typeface="Candara" pitchFamily="34" charset="0"/>
              </a:rPr>
              <a:t>If no process is suspended, then the signal operation has no effect.</a:t>
            </a:r>
          </a:p>
        </p:txBody>
      </p:sp>
      <p:sp>
        <p:nvSpPr>
          <p:cNvPr id="35" name="橢圓 34"/>
          <p:cNvSpPr/>
          <p:nvPr/>
        </p:nvSpPr>
        <p:spPr bwMode="auto">
          <a:xfrm>
            <a:off x="3862552" y="4508939"/>
            <a:ext cx="567558" cy="520262"/>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36" name="橢圓 35"/>
          <p:cNvSpPr/>
          <p:nvPr/>
        </p:nvSpPr>
        <p:spPr bwMode="auto">
          <a:xfrm>
            <a:off x="1886607" y="4519450"/>
            <a:ext cx="567558" cy="520262"/>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37" name="橢圓 36"/>
          <p:cNvSpPr/>
          <p:nvPr/>
        </p:nvSpPr>
        <p:spPr bwMode="auto">
          <a:xfrm>
            <a:off x="4435366" y="2906112"/>
            <a:ext cx="567558" cy="520262"/>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38" name="橢圓 37"/>
          <p:cNvSpPr/>
          <p:nvPr/>
        </p:nvSpPr>
        <p:spPr bwMode="auto">
          <a:xfrm>
            <a:off x="3862552" y="4524705"/>
            <a:ext cx="567558" cy="520262"/>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40" name="Text Box 31"/>
          <p:cNvSpPr txBox="1">
            <a:spLocks noChangeArrowheads="1"/>
          </p:cNvSpPr>
          <p:nvPr/>
        </p:nvSpPr>
        <p:spPr bwMode="auto">
          <a:xfrm>
            <a:off x="2489089" y="5109785"/>
            <a:ext cx="1096775" cy="369332"/>
          </a:xfrm>
          <a:prstGeom prst="rect">
            <a:avLst/>
          </a:prstGeom>
          <a:noFill/>
          <a:ln w="12700">
            <a:noFill/>
            <a:miter lim="800000"/>
            <a:headEnd type="none" w="sm" len="sm"/>
            <a:tailEnd type="none" w="sm" len="sm"/>
          </a:ln>
        </p:spPr>
        <p:txBody>
          <a:bodyPr wrap="none">
            <a:spAutoFit/>
          </a:bodyPr>
          <a:lstStyle/>
          <a:p>
            <a:r>
              <a:rPr lang="en-US" altLang="zh-TW" b="1" dirty="0">
                <a:latin typeface="Candara" pitchFamily="34" charset="0"/>
              </a:rPr>
              <a:t>--&gt; </a:t>
            </a:r>
            <a:r>
              <a:rPr lang="en-US" altLang="zh-TW" b="1" dirty="0">
                <a:solidFill>
                  <a:srgbClr val="FF0000"/>
                </a:solidFill>
                <a:latin typeface="Candara" pitchFamily="34" charset="0"/>
              </a:rPr>
              <a:t>Eating</a:t>
            </a:r>
          </a:p>
        </p:txBody>
      </p:sp>
      <p:sp>
        <p:nvSpPr>
          <p:cNvPr id="41" name="Text Box 32"/>
          <p:cNvSpPr txBox="1">
            <a:spLocks noChangeArrowheads="1"/>
          </p:cNvSpPr>
          <p:nvPr/>
        </p:nvSpPr>
        <p:spPr bwMode="auto">
          <a:xfrm>
            <a:off x="6395872" y="2953845"/>
            <a:ext cx="1096775" cy="369332"/>
          </a:xfrm>
          <a:prstGeom prst="rect">
            <a:avLst/>
          </a:prstGeom>
          <a:noFill/>
          <a:ln w="12700">
            <a:noFill/>
            <a:miter lim="800000"/>
            <a:headEnd type="none" w="sm" len="sm"/>
            <a:tailEnd type="none" w="sm" len="sm"/>
          </a:ln>
        </p:spPr>
        <p:txBody>
          <a:bodyPr wrap="none">
            <a:spAutoFit/>
          </a:bodyPr>
          <a:lstStyle/>
          <a:p>
            <a:r>
              <a:rPr lang="en-US" altLang="zh-TW" b="1" dirty="0">
                <a:latin typeface="Candara" pitchFamily="34" charset="0"/>
              </a:rPr>
              <a:t>--&gt; </a:t>
            </a:r>
            <a:r>
              <a:rPr lang="en-US" altLang="zh-TW" b="1" dirty="0">
                <a:solidFill>
                  <a:srgbClr val="FF0000"/>
                </a:solidFill>
                <a:latin typeface="Candara" pitchFamily="34" charset="0"/>
              </a:rPr>
              <a:t>Eating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in)">
                                      <p:cBhvr>
                                        <p:cTn id="7"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ox(in)">
                                      <p:cBhvr>
                                        <p:cTn id="12" dur="20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par>
                          <p:cTn id="13" fill="hold">
                            <p:stCondLst>
                              <p:cond delay="2000"/>
                            </p:stCondLst>
                            <p:childTnLst>
                              <p:par>
                                <p:cTn id="14" presetID="4" presetClass="entr" presetSubtype="16" fill="hold" grpId="0" nodeType="afterEffect">
                                  <p:stCondLst>
                                    <p:cond delay="0"/>
                                  </p:stCondLst>
                                  <p:childTnLst>
                                    <p:set>
                                      <p:cBhvr>
                                        <p:cTn id="15" dur="1" fill="hold">
                                          <p:stCondLst>
                                            <p:cond delay="0"/>
                                          </p:stCondLst>
                                        </p:cTn>
                                        <p:tgtEl>
                                          <p:spTgt spid="63520"/>
                                        </p:tgtEl>
                                        <p:attrNameLst>
                                          <p:attrName>style.visibility</p:attrName>
                                        </p:attrNameLst>
                                      </p:cBhvr>
                                      <p:to>
                                        <p:strVal val="visible"/>
                                      </p:to>
                                    </p:set>
                                    <p:animEffect transition="in" filter="box(in)">
                                      <p:cBhvr>
                                        <p:cTn id="16" dur="2000"/>
                                        <p:tgtEl>
                                          <p:spTgt spid="63520"/>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box(in)">
                                      <p:cBhvr>
                                        <p:cTn id="21" dur="20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par>
                          <p:cTn id="22" fill="hold">
                            <p:stCondLst>
                              <p:cond delay="2000"/>
                            </p:stCondLst>
                            <p:childTnLst>
                              <p:par>
                                <p:cTn id="23" presetID="4" presetClass="entr" presetSubtype="16" fill="hold" grpId="0" nodeType="afterEffect">
                                  <p:stCondLst>
                                    <p:cond delay="0"/>
                                  </p:stCondLst>
                                  <p:childTnLst>
                                    <p:set>
                                      <p:cBhvr>
                                        <p:cTn id="24" dur="1" fill="hold">
                                          <p:stCondLst>
                                            <p:cond delay="0"/>
                                          </p:stCondLst>
                                        </p:cTn>
                                        <p:tgtEl>
                                          <p:spTgt spid="63521"/>
                                        </p:tgtEl>
                                        <p:attrNameLst>
                                          <p:attrName>style.visibility</p:attrName>
                                        </p:attrNameLst>
                                      </p:cBhvr>
                                      <p:to>
                                        <p:strVal val="visible"/>
                                      </p:to>
                                    </p:set>
                                    <p:animEffect transition="in" filter="box(in)">
                                      <p:cBhvr>
                                        <p:cTn id="25" dur="2000"/>
                                        <p:tgtEl>
                                          <p:spTgt spid="63521"/>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box(in)">
                                      <p:cBhvr>
                                        <p:cTn id="30"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3522"/>
                                        </p:tgtEl>
                                        <p:attrNameLst>
                                          <p:attrName>style.visibility</p:attrName>
                                        </p:attrNameLst>
                                      </p:cBhvr>
                                      <p:to>
                                        <p:strVal val="visible"/>
                                      </p:to>
                                    </p:set>
                                    <p:animEffect transition="in" filter="wipe(down)">
                                      <p:cBhvr>
                                        <p:cTn id="35" dur="1000"/>
                                        <p:tgtEl>
                                          <p:spTgt spid="63522"/>
                                        </p:tgtEl>
                                      </p:cBhvr>
                                    </p:animEffect>
                                  </p:childTnLst>
                                </p:cTn>
                              </p:par>
                            </p:childTnLst>
                          </p:cTn>
                        </p:par>
                        <p:par>
                          <p:cTn id="36" fill="hold">
                            <p:stCondLst>
                              <p:cond delay="1000"/>
                            </p:stCondLst>
                            <p:childTnLst>
                              <p:par>
                                <p:cTn id="37" presetID="4" presetClass="entr" presetSubtype="16"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box(in)">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3523"/>
                                        </p:tgtEl>
                                        <p:attrNameLst>
                                          <p:attrName>style.visibility</p:attrName>
                                        </p:attrNameLst>
                                      </p:cBhvr>
                                      <p:to>
                                        <p:strVal val="visible"/>
                                      </p:to>
                                    </p:set>
                                    <p:animEffect transition="in" filter="wipe(down)">
                                      <p:cBhvr>
                                        <p:cTn id="44" dur="1000"/>
                                        <p:tgtEl>
                                          <p:spTgt spid="63523"/>
                                        </p:tgtEl>
                                      </p:cBhvr>
                                    </p:animEffect>
                                  </p:childTnLst>
                                </p:cTn>
                              </p:par>
                            </p:childTnLst>
                          </p:cTn>
                        </p:par>
                        <p:par>
                          <p:cTn id="45" fill="hold">
                            <p:stCondLst>
                              <p:cond delay="1000"/>
                            </p:stCondLst>
                            <p:childTnLst>
                              <p:par>
                                <p:cTn id="46" presetID="4" presetClass="entr" presetSubtype="16" fill="hold" grpId="0" nodeType="after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box(in)">
                                      <p:cBhvr>
                                        <p:cTn id="4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20" grpId="0"/>
      <p:bldP spid="63521" grpId="0"/>
      <p:bldP spid="63522" grpId="0" animBg="1"/>
      <p:bldP spid="63523" grpId="0" animBg="1"/>
      <p:bldP spid="35" grpId="0" animBg="1"/>
      <p:bldP spid="36" grpId="0" animBg="1"/>
      <p:bldP spid="37" grpId="0" animBg="1"/>
      <p:bldP spid="38" grpId="0" animBg="1"/>
      <p:bldP spid="40" grpId="0"/>
      <p:bldP spid="4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28308" y="-88355"/>
            <a:ext cx="8105775" cy="844550"/>
          </a:xfrm>
        </p:spPr>
        <p:txBody>
          <a:bodyPr/>
          <a:lstStyle/>
          <a:p>
            <a:pPr eaLnBrk="1" hangingPunct="1"/>
            <a:r>
              <a:rPr lang="en-US" altLang="zh-TW" sz="3200" dirty="0">
                <a:ea typeface="ＭＳ Ｐゴシック" pitchFamily="34" charset="-128"/>
              </a:rPr>
              <a:t>Monitor Implementation Using Semaphores</a:t>
            </a:r>
          </a:p>
        </p:txBody>
      </p:sp>
      <p:sp>
        <p:nvSpPr>
          <p:cNvPr id="64515" name="Rectangle 3"/>
          <p:cNvSpPr>
            <a:spLocks noGrp="1" noChangeArrowheads="1"/>
          </p:cNvSpPr>
          <p:nvPr>
            <p:ph type="body" idx="1"/>
          </p:nvPr>
        </p:nvSpPr>
        <p:spPr>
          <a:xfrm>
            <a:off x="532004" y="909249"/>
            <a:ext cx="8463134" cy="4462463"/>
          </a:xfrm>
        </p:spPr>
        <p:txBody>
          <a:bodyPr/>
          <a:lstStyle/>
          <a:p>
            <a:pPr>
              <a:tabLst>
                <a:tab pos="1890713" algn="l"/>
                <a:tab pos="2338388" algn="l"/>
                <a:tab pos="2511425" algn="l"/>
              </a:tabLst>
            </a:pPr>
            <a:r>
              <a:rPr lang="en-US" altLang="zh-TW" dirty="0">
                <a:ea typeface="ＭＳ Ｐゴシック" pitchFamily="34" charset="-128"/>
              </a:rPr>
              <a:t>A possible implementation of the monitor mechanism using semaphores.</a:t>
            </a:r>
          </a:p>
          <a:p>
            <a:pPr>
              <a:tabLst>
                <a:tab pos="1890713" algn="l"/>
                <a:tab pos="2338388" algn="l"/>
                <a:tab pos="2511425" algn="l"/>
              </a:tabLst>
            </a:pPr>
            <a:r>
              <a:rPr lang="en-US" altLang="zh-TW" dirty="0">
                <a:solidFill>
                  <a:srgbClr val="FF0000"/>
                </a:solidFill>
                <a:ea typeface="ＭＳ Ｐゴシック" pitchFamily="34" charset="-128"/>
              </a:rPr>
              <a:t>For each monitor, a semaphore </a:t>
            </a:r>
            <a:r>
              <a:rPr lang="en-US" altLang="zh-TW" dirty="0" err="1">
                <a:solidFill>
                  <a:srgbClr val="FF0000"/>
                </a:solidFill>
                <a:ea typeface="ＭＳ Ｐゴシック" pitchFamily="34" charset="-128"/>
              </a:rPr>
              <a:t>mutex</a:t>
            </a:r>
            <a:r>
              <a:rPr lang="en-US" altLang="zh-TW" dirty="0">
                <a:solidFill>
                  <a:srgbClr val="FF0000"/>
                </a:solidFill>
                <a:ea typeface="ＭＳ Ｐゴシック" pitchFamily="34" charset="-128"/>
              </a:rPr>
              <a:t> (init to 1) is provided</a:t>
            </a:r>
            <a:r>
              <a:rPr lang="en-US" altLang="zh-TW" dirty="0">
                <a:ea typeface="ＭＳ Ｐゴシック" pitchFamily="34" charset="-128"/>
              </a:rPr>
              <a:t>.</a:t>
            </a:r>
          </a:p>
          <a:p>
            <a:pPr>
              <a:tabLst>
                <a:tab pos="1890713" algn="l"/>
                <a:tab pos="2338388" algn="l"/>
                <a:tab pos="2511425" algn="l"/>
              </a:tabLst>
            </a:pPr>
            <a:r>
              <a:rPr lang="en-US" altLang="zh-TW" dirty="0">
                <a:ea typeface="ＭＳ Ｐゴシック" pitchFamily="34" charset="-128"/>
              </a:rPr>
              <a:t>A process must execute wait (</a:t>
            </a:r>
            <a:r>
              <a:rPr lang="en-US" altLang="zh-TW" dirty="0" err="1">
                <a:ea typeface="ＭＳ Ｐゴシック" pitchFamily="34" charset="-128"/>
              </a:rPr>
              <a:t>mutex</a:t>
            </a:r>
            <a:r>
              <a:rPr lang="en-US" altLang="zh-TW" dirty="0">
                <a:ea typeface="ＭＳ Ｐゴシック" pitchFamily="34" charset="-128"/>
              </a:rPr>
              <a:t>) before entering the monitor and must execute signal (</a:t>
            </a:r>
            <a:r>
              <a:rPr lang="en-US" altLang="zh-TW" dirty="0" err="1">
                <a:ea typeface="ＭＳ Ｐゴシック" pitchFamily="34" charset="-128"/>
              </a:rPr>
              <a:t>mutex</a:t>
            </a:r>
            <a:r>
              <a:rPr lang="en-US" altLang="zh-TW" dirty="0">
                <a:ea typeface="ＭＳ Ｐゴシック" pitchFamily="34" charset="-128"/>
              </a:rPr>
              <a:t>) after leaving the monitor</a:t>
            </a:r>
          </a:p>
          <a:p>
            <a:pPr>
              <a:tabLst>
                <a:tab pos="1890713" algn="l"/>
                <a:tab pos="2338388" algn="l"/>
                <a:tab pos="2511425" algn="l"/>
              </a:tabLst>
            </a:pPr>
            <a:r>
              <a:rPr lang="en-US" altLang="zh-TW" dirty="0">
                <a:ea typeface="ＭＳ Ｐゴシック" pitchFamily="34" charset="-128"/>
              </a:rPr>
              <a:t>Since </a:t>
            </a:r>
            <a:r>
              <a:rPr lang="en-US" altLang="zh-TW" dirty="0">
                <a:solidFill>
                  <a:srgbClr val="FF0000"/>
                </a:solidFill>
                <a:ea typeface="ＭＳ Ｐゴシック" pitchFamily="34" charset="-128"/>
              </a:rPr>
              <a:t>a signaling process must wait until the resumed process either leaves or waits</a:t>
            </a:r>
            <a:r>
              <a:rPr lang="en-US" altLang="zh-TW" dirty="0">
                <a:ea typeface="ＭＳ Ｐゴシック" pitchFamily="34" charset="-128"/>
              </a:rPr>
              <a:t>, an additional semaphore, </a:t>
            </a:r>
            <a:r>
              <a:rPr lang="en-US" altLang="zh-TW" b="1" dirty="0">
                <a:solidFill>
                  <a:srgbClr val="FF0000"/>
                </a:solidFill>
                <a:ea typeface="ＭＳ Ｐゴシック" pitchFamily="34" charset="-128"/>
              </a:rPr>
              <a:t>next</a:t>
            </a:r>
            <a:r>
              <a:rPr lang="en-US" altLang="zh-TW" dirty="0">
                <a:ea typeface="ＭＳ Ｐゴシック" pitchFamily="34" charset="-128"/>
              </a:rPr>
              <a:t>, is introduced (init to 0).</a:t>
            </a:r>
          </a:p>
          <a:p>
            <a:pPr>
              <a:tabLst>
                <a:tab pos="1890713" algn="l"/>
                <a:tab pos="2338388" algn="l"/>
                <a:tab pos="2511425" algn="l"/>
              </a:tabLst>
            </a:pPr>
            <a:r>
              <a:rPr lang="en-US" altLang="zh-TW" dirty="0">
                <a:ea typeface="ＭＳ Ｐゴシック" pitchFamily="34" charset="-128"/>
              </a:rPr>
              <a:t>The signaling processes can use </a:t>
            </a:r>
            <a:r>
              <a:rPr lang="en-US" altLang="zh-TW" i="1" dirty="0">
                <a:solidFill>
                  <a:srgbClr val="FF0000"/>
                </a:solidFill>
                <a:ea typeface="ＭＳ Ｐゴシック" pitchFamily="34" charset="-128"/>
              </a:rPr>
              <a:t>next</a:t>
            </a:r>
            <a:r>
              <a:rPr lang="en-US" altLang="zh-TW" dirty="0">
                <a:ea typeface="ＭＳ Ｐゴシック" pitchFamily="34" charset="-128"/>
              </a:rPr>
              <a:t> to suspend themselves.</a:t>
            </a:r>
          </a:p>
          <a:p>
            <a:pPr>
              <a:tabLst>
                <a:tab pos="1890713" algn="l"/>
                <a:tab pos="2338388" algn="l"/>
                <a:tab pos="2511425" algn="l"/>
              </a:tabLst>
            </a:pPr>
            <a:r>
              <a:rPr lang="en-US" altLang="zh-TW" dirty="0">
                <a:ea typeface="ＭＳ Ｐゴシック" pitchFamily="34" charset="-128"/>
              </a:rPr>
              <a:t>An integer variable </a:t>
            </a:r>
            <a:r>
              <a:rPr lang="en-US" altLang="zh-TW" b="1" dirty="0" err="1">
                <a:solidFill>
                  <a:srgbClr val="FF0000"/>
                </a:solidFill>
                <a:ea typeface="ＭＳ Ｐゴシック" pitchFamily="34" charset="-128"/>
              </a:rPr>
              <a:t>next_count</a:t>
            </a:r>
            <a:r>
              <a:rPr lang="en-US" altLang="zh-TW" dirty="0">
                <a:ea typeface="ＭＳ Ｐゴシック" pitchFamily="34" charset="-128"/>
              </a:rPr>
              <a:t> is also provided to count the number of processes suspended on next.</a:t>
            </a:r>
          </a:p>
          <a:p>
            <a:pPr>
              <a:tabLst>
                <a:tab pos="1890713" algn="l"/>
                <a:tab pos="2338388" algn="l"/>
                <a:tab pos="2511425" algn="l"/>
              </a:tabLst>
            </a:pPr>
            <a:endParaRPr lang="en-US" altLang="zh-TW"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with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left)">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wipe(left)">
                                      <p:cBhvr>
                                        <p:cTn id="12" dur="500"/>
                                        <p:tgtEl>
                                          <p:spTgt spid="64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wipe(left)">
                                      <p:cBhvr>
                                        <p:cTn id="17" dur="500"/>
                                        <p:tgtEl>
                                          <p:spTgt spid="64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64515">
                                            <p:txEl>
                                              <p:pRg st="3" end="3"/>
                                            </p:txEl>
                                          </p:spTgt>
                                        </p:tgtEl>
                                        <p:attrNameLst>
                                          <p:attrName>style.visibility</p:attrName>
                                        </p:attrNameLst>
                                      </p:cBhvr>
                                      <p:to>
                                        <p:strVal val="visible"/>
                                      </p:to>
                                    </p:set>
                                    <p:animEffect transition="in" filter="wipe(left)">
                                      <p:cBhvr>
                                        <p:cTn id="22" dur="500"/>
                                        <p:tgtEl>
                                          <p:spTgt spid="645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1" nodeType="clickEffect">
                                  <p:stCondLst>
                                    <p:cond delay="0"/>
                                  </p:stCondLst>
                                  <p:childTnLst>
                                    <p:set>
                                      <p:cBhvr>
                                        <p:cTn id="26" dur="1" fill="hold">
                                          <p:stCondLst>
                                            <p:cond delay="0"/>
                                          </p:stCondLst>
                                        </p:cTn>
                                        <p:tgtEl>
                                          <p:spTgt spid="64515">
                                            <p:txEl>
                                              <p:pRg st="4" end="4"/>
                                            </p:txEl>
                                          </p:spTgt>
                                        </p:tgtEl>
                                        <p:attrNameLst>
                                          <p:attrName>style.visibility</p:attrName>
                                        </p:attrNameLst>
                                      </p:cBhvr>
                                      <p:to>
                                        <p:strVal val="visible"/>
                                      </p:to>
                                    </p:set>
                                    <p:animEffect transition="in" filter="wipe(left)">
                                      <p:cBhvr>
                                        <p:cTn id="27" dur="500"/>
                                        <p:tgtEl>
                                          <p:spTgt spid="645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1" nodeType="clickEffect">
                                  <p:stCondLst>
                                    <p:cond delay="0"/>
                                  </p:stCondLst>
                                  <p:childTnLst>
                                    <p:set>
                                      <p:cBhvr>
                                        <p:cTn id="31" dur="1" fill="hold">
                                          <p:stCondLst>
                                            <p:cond delay="0"/>
                                          </p:stCondLst>
                                        </p:cTn>
                                        <p:tgtEl>
                                          <p:spTgt spid="64515">
                                            <p:txEl>
                                              <p:pRg st="5" end="5"/>
                                            </p:txEl>
                                          </p:spTgt>
                                        </p:tgtEl>
                                        <p:attrNameLst>
                                          <p:attrName>style.visibility</p:attrName>
                                        </p:attrNameLst>
                                      </p:cBhvr>
                                      <p:to>
                                        <p:strVal val="visible"/>
                                      </p:to>
                                    </p:set>
                                    <p:animEffect transition="in" filter="wipe(left)">
                                      <p:cBhvr>
                                        <p:cTn id="32" dur="500"/>
                                        <p:tgtEl>
                                          <p:spTgt spid="64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1"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a:srcRect/>
          <a:stretch>
            <a:fillRect/>
          </a:stretch>
        </p:blipFill>
        <p:spPr bwMode="auto">
          <a:xfrm>
            <a:off x="5673320" y="2316302"/>
            <a:ext cx="3348973" cy="3202978"/>
          </a:xfrm>
          <a:prstGeom prst="rect">
            <a:avLst/>
          </a:prstGeom>
          <a:noFill/>
          <a:ln w="9525">
            <a:noFill/>
            <a:miter lim="800000"/>
            <a:headEnd/>
            <a:tailEnd/>
          </a:ln>
        </p:spPr>
      </p:pic>
      <p:sp>
        <p:nvSpPr>
          <p:cNvPr id="65538" name="Rectangle 2"/>
          <p:cNvSpPr>
            <a:spLocks noGrp="1" noChangeArrowheads="1"/>
          </p:cNvSpPr>
          <p:nvPr>
            <p:ph type="title"/>
          </p:nvPr>
        </p:nvSpPr>
        <p:spPr>
          <a:xfrm>
            <a:off x="675607" y="-167185"/>
            <a:ext cx="7715250" cy="844550"/>
          </a:xfrm>
        </p:spPr>
        <p:txBody>
          <a:bodyPr/>
          <a:lstStyle/>
          <a:p>
            <a:pPr eaLnBrk="1" hangingPunct="1"/>
            <a:r>
              <a:rPr lang="en-US" altLang="zh-TW" sz="2800" dirty="0">
                <a:ea typeface="ＭＳ Ｐゴシック" pitchFamily="34" charset="-128"/>
              </a:rPr>
              <a:t>Monitor Implementation Using Semaphores</a:t>
            </a:r>
          </a:p>
        </p:txBody>
      </p:sp>
      <p:sp>
        <p:nvSpPr>
          <p:cNvPr id="65539" name="Rectangle 3"/>
          <p:cNvSpPr>
            <a:spLocks noGrp="1" noChangeArrowheads="1"/>
          </p:cNvSpPr>
          <p:nvPr>
            <p:ph type="body" idx="1"/>
          </p:nvPr>
        </p:nvSpPr>
        <p:spPr>
          <a:xfrm>
            <a:off x="393700" y="963613"/>
            <a:ext cx="7043738" cy="4462462"/>
          </a:xfrm>
        </p:spPr>
        <p:txBody>
          <a:bodyPr/>
          <a:lstStyle/>
          <a:p>
            <a:pPr>
              <a:lnSpc>
                <a:spcPct val="80000"/>
              </a:lnSpc>
              <a:tabLst>
                <a:tab pos="1890713" algn="l"/>
                <a:tab pos="2338388" algn="l"/>
                <a:tab pos="2511425" algn="l"/>
              </a:tabLst>
            </a:pPr>
            <a:r>
              <a:rPr lang="en-US" altLang="zh-TW" sz="2000" dirty="0">
                <a:ea typeface="ＭＳ Ｐゴシック" pitchFamily="34" charset="-128"/>
              </a:rPr>
              <a:t>Variables </a:t>
            </a:r>
          </a:p>
          <a:p>
            <a:pPr>
              <a:lnSpc>
                <a:spcPct val="80000"/>
              </a:lnSpc>
              <a:spcBef>
                <a:spcPct val="15000"/>
              </a:spcBef>
              <a:buFont typeface="Monotype Sorts" pitchFamily="2" charset="2"/>
              <a:buNone/>
              <a:tabLst>
                <a:tab pos="1890713" algn="l"/>
                <a:tab pos="2338388" algn="l"/>
                <a:tab pos="2511425" algn="l"/>
              </a:tabLst>
            </a:pPr>
            <a:r>
              <a:rPr lang="en-US" altLang="zh-TW" sz="2000" dirty="0">
                <a:ea typeface="ＭＳ Ｐゴシック" pitchFamily="34" charset="-128"/>
              </a:rPr>
              <a:t>		</a:t>
            </a:r>
            <a:r>
              <a:rPr lang="en-US" altLang="zh-TW" sz="2000" dirty="0">
                <a:solidFill>
                  <a:srgbClr val="0000FF"/>
                </a:solidFill>
                <a:ea typeface="ＭＳ Ｐゴシック" pitchFamily="34" charset="-128"/>
              </a:rPr>
              <a:t>semaphore </a:t>
            </a:r>
            <a:r>
              <a:rPr lang="en-US" altLang="zh-TW" sz="2000" dirty="0" err="1">
                <a:solidFill>
                  <a:srgbClr val="0000FF"/>
                </a:solidFill>
                <a:ea typeface="ＭＳ Ｐゴシック" pitchFamily="34" charset="-128"/>
              </a:rPr>
              <a:t>mutex</a:t>
            </a:r>
            <a:r>
              <a:rPr lang="en-US" altLang="zh-TW" sz="2000" dirty="0">
                <a:solidFill>
                  <a:srgbClr val="0000FF"/>
                </a:solidFill>
                <a:ea typeface="ＭＳ Ｐゴシック" pitchFamily="34" charset="-128"/>
              </a:rPr>
              <a:t>;  // (initially  = 1)</a:t>
            </a:r>
          </a:p>
          <a:p>
            <a:pPr>
              <a:lnSpc>
                <a:spcPct val="80000"/>
              </a:lnSpc>
              <a:spcBef>
                <a:spcPct val="15000"/>
              </a:spcBef>
              <a:buFont typeface="Monotype Sorts" pitchFamily="2" charset="2"/>
              <a:buNone/>
              <a:tabLst>
                <a:tab pos="1890713" algn="l"/>
                <a:tab pos="2338388" algn="l"/>
                <a:tab pos="2511425" algn="l"/>
              </a:tabLst>
            </a:pPr>
            <a:r>
              <a:rPr lang="en-US" altLang="zh-TW" sz="2000" dirty="0">
                <a:solidFill>
                  <a:srgbClr val="0000FF"/>
                </a:solidFill>
                <a:ea typeface="ＭＳ Ｐゴシック" pitchFamily="34" charset="-128"/>
              </a:rPr>
              <a:t>		semaphore next;     // (initially  = 0)</a:t>
            </a:r>
          </a:p>
          <a:p>
            <a:pPr>
              <a:lnSpc>
                <a:spcPct val="80000"/>
              </a:lnSpc>
              <a:spcBef>
                <a:spcPct val="15000"/>
              </a:spcBef>
              <a:buFont typeface="Monotype Sorts" pitchFamily="2" charset="2"/>
              <a:buNone/>
              <a:tabLst>
                <a:tab pos="1890713" algn="l"/>
                <a:tab pos="2338388" algn="l"/>
                <a:tab pos="2511425" algn="l"/>
              </a:tabLst>
            </a:pPr>
            <a:r>
              <a:rPr lang="en-US" altLang="zh-TW" sz="2000" dirty="0">
                <a:solidFill>
                  <a:srgbClr val="0000FF"/>
                </a:solidFill>
                <a:ea typeface="ＭＳ Ｐゴシック" pitchFamily="34" charset="-128"/>
              </a:rPr>
              <a:t>		</a:t>
            </a:r>
            <a:r>
              <a:rPr lang="en-US" altLang="zh-TW" sz="2000" dirty="0" err="1">
                <a:solidFill>
                  <a:srgbClr val="0000FF"/>
                </a:solidFill>
                <a:ea typeface="ＭＳ Ｐゴシック" pitchFamily="34" charset="-128"/>
              </a:rPr>
              <a:t>int</a:t>
            </a:r>
            <a:r>
              <a:rPr lang="en-US" altLang="zh-TW" sz="2000" dirty="0">
                <a:solidFill>
                  <a:srgbClr val="0000FF"/>
                </a:solidFill>
                <a:ea typeface="ＭＳ Ｐゴシック" pitchFamily="34" charset="-128"/>
              </a:rPr>
              <a:t> next-count = 0;</a:t>
            </a:r>
            <a:br>
              <a:rPr lang="en-US" altLang="zh-TW" sz="2000" dirty="0">
                <a:solidFill>
                  <a:srgbClr val="0000FF"/>
                </a:solidFill>
                <a:ea typeface="ＭＳ Ｐゴシック" pitchFamily="34" charset="-128"/>
              </a:rPr>
            </a:br>
            <a:endParaRPr lang="en-US" altLang="zh-TW" sz="2000" dirty="0">
              <a:solidFill>
                <a:srgbClr val="0000FF"/>
              </a:solidFill>
              <a:ea typeface="ＭＳ Ｐゴシック" pitchFamily="34" charset="-128"/>
            </a:endParaRPr>
          </a:p>
          <a:p>
            <a:pPr>
              <a:lnSpc>
                <a:spcPct val="80000"/>
              </a:lnSpc>
              <a:tabLst>
                <a:tab pos="1890713" algn="l"/>
                <a:tab pos="2338388" algn="l"/>
                <a:tab pos="2511425" algn="l"/>
              </a:tabLst>
            </a:pPr>
            <a:r>
              <a:rPr lang="en-US" altLang="zh-TW" sz="2000" dirty="0">
                <a:ea typeface="ＭＳ Ｐゴシック" pitchFamily="34" charset="-128"/>
              </a:rPr>
              <a:t>Each external procedure </a:t>
            </a:r>
            <a:r>
              <a:rPr lang="en-US" altLang="zh-TW" sz="2000" b="1" i="1" dirty="0">
                <a:ea typeface="ＭＳ Ｐゴシック" pitchFamily="34" charset="-128"/>
              </a:rPr>
              <a:t>F</a:t>
            </a:r>
            <a:r>
              <a:rPr lang="en-US" altLang="zh-TW" sz="2000" dirty="0">
                <a:ea typeface="ＭＳ Ｐゴシック" pitchFamily="34" charset="-128"/>
              </a:rPr>
              <a:t>  will be replaced by</a:t>
            </a:r>
          </a:p>
          <a:p>
            <a:pPr>
              <a:lnSpc>
                <a:spcPct val="80000"/>
              </a:lnSpc>
              <a:tabLst>
                <a:tab pos="1890713" algn="l"/>
                <a:tab pos="2338388" algn="l"/>
                <a:tab pos="2511425" algn="l"/>
              </a:tabLst>
            </a:pPr>
            <a:endParaRPr lang="en-US" altLang="zh-TW" sz="2000" dirty="0">
              <a:ea typeface="ＭＳ Ｐゴシック" pitchFamily="34" charset="-128"/>
            </a:endParaRPr>
          </a:p>
          <a:p>
            <a:pPr>
              <a:lnSpc>
                <a:spcPct val="80000"/>
              </a:lnSpc>
              <a:spcBef>
                <a:spcPct val="15000"/>
              </a:spcBef>
              <a:buFont typeface="Monotype Sorts" pitchFamily="2" charset="2"/>
              <a:buNone/>
              <a:tabLst>
                <a:tab pos="1890713" algn="l"/>
                <a:tab pos="2338388" algn="l"/>
                <a:tab pos="2511425" algn="l"/>
              </a:tabLst>
            </a:pPr>
            <a:r>
              <a:rPr lang="en-US" altLang="zh-TW" sz="2000" dirty="0">
                <a:ea typeface="ＭＳ Ｐゴシック" pitchFamily="34" charset="-128"/>
              </a:rPr>
              <a:t>	   </a:t>
            </a:r>
            <a:r>
              <a:rPr lang="en-US" altLang="zh-TW" sz="2000" dirty="0">
                <a:solidFill>
                  <a:srgbClr val="0000FF"/>
                </a:solidFill>
                <a:ea typeface="ＭＳ Ｐゴシック" pitchFamily="34" charset="-128"/>
              </a:rPr>
              <a:t>wait(</a:t>
            </a:r>
            <a:r>
              <a:rPr lang="en-US" altLang="zh-TW" sz="2000" dirty="0" err="1">
                <a:solidFill>
                  <a:srgbClr val="0000FF"/>
                </a:solidFill>
                <a:ea typeface="ＭＳ Ｐゴシック" pitchFamily="34" charset="-128"/>
              </a:rPr>
              <a:t>mutex</a:t>
            </a:r>
            <a:r>
              <a:rPr lang="en-US" altLang="zh-TW" sz="2000" dirty="0">
                <a:solidFill>
                  <a:srgbClr val="0000FF"/>
                </a:solidFill>
                <a:ea typeface="ＭＳ Ｐゴシック" pitchFamily="34" charset="-128"/>
              </a:rPr>
              <a:t>);			     </a:t>
            </a:r>
          </a:p>
          <a:p>
            <a:pPr>
              <a:lnSpc>
                <a:spcPct val="80000"/>
              </a:lnSpc>
              <a:spcBef>
                <a:spcPct val="15000"/>
              </a:spcBef>
              <a:buFont typeface="Monotype Sorts" pitchFamily="2" charset="2"/>
              <a:buNone/>
              <a:tabLst>
                <a:tab pos="1890713" algn="l"/>
                <a:tab pos="2338388" algn="l"/>
                <a:tab pos="2511425" algn="l"/>
              </a:tabLst>
            </a:pPr>
            <a:r>
              <a:rPr lang="en-US" altLang="zh-TW" sz="2000" dirty="0">
                <a:solidFill>
                  <a:srgbClr val="0000FF"/>
                </a:solidFill>
                <a:ea typeface="ＭＳ Ｐゴシック" pitchFamily="34" charset="-128"/>
              </a:rPr>
              <a:t>             …	                                                        </a:t>
            </a:r>
          </a:p>
          <a:p>
            <a:pPr>
              <a:lnSpc>
                <a:spcPct val="80000"/>
              </a:lnSpc>
              <a:spcBef>
                <a:spcPct val="15000"/>
              </a:spcBef>
              <a:buFont typeface="Monotype Sorts" pitchFamily="2" charset="2"/>
              <a:buNone/>
              <a:tabLst>
                <a:tab pos="1890713" algn="l"/>
                <a:tab pos="2338388" algn="l"/>
                <a:tab pos="2511425" algn="l"/>
              </a:tabLst>
            </a:pPr>
            <a:r>
              <a:rPr lang="en-US" altLang="zh-TW" sz="2000" dirty="0">
                <a:solidFill>
                  <a:srgbClr val="0000FF"/>
                </a:solidFill>
                <a:ea typeface="ＭＳ Ｐゴシック" pitchFamily="34" charset="-128"/>
              </a:rPr>
              <a:t>             body of F </a:t>
            </a:r>
            <a:endParaRPr lang="en-US" altLang="zh-TW" sz="2000" i="1" dirty="0">
              <a:solidFill>
                <a:srgbClr val="0000FF"/>
              </a:solidFill>
              <a:ea typeface="ＭＳ Ｐゴシック" pitchFamily="34" charset="-128"/>
            </a:endParaRPr>
          </a:p>
          <a:p>
            <a:pPr>
              <a:lnSpc>
                <a:spcPct val="80000"/>
              </a:lnSpc>
              <a:spcBef>
                <a:spcPct val="15000"/>
              </a:spcBef>
              <a:buFont typeface="Monotype Sorts" pitchFamily="2" charset="2"/>
              <a:buNone/>
              <a:tabLst>
                <a:tab pos="1890713" algn="l"/>
                <a:tab pos="2338388" algn="l"/>
                <a:tab pos="2511425" algn="l"/>
              </a:tabLst>
            </a:pPr>
            <a:r>
              <a:rPr lang="en-US" altLang="zh-TW" sz="2000" i="1" dirty="0">
                <a:solidFill>
                  <a:srgbClr val="0000FF"/>
                </a:solidFill>
                <a:ea typeface="ＭＳ Ｐゴシック" pitchFamily="34" charset="-128"/>
              </a:rPr>
              <a:t>             </a:t>
            </a:r>
            <a:r>
              <a:rPr lang="en-US" altLang="zh-TW" sz="2000" dirty="0">
                <a:solidFill>
                  <a:srgbClr val="0000FF"/>
                </a:solidFill>
                <a:ea typeface="ＭＳ Ｐゴシック" pitchFamily="34" charset="-128"/>
              </a:rPr>
              <a:t>…</a:t>
            </a:r>
          </a:p>
          <a:p>
            <a:pPr>
              <a:lnSpc>
                <a:spcPct val="80000"/>
              </a:lnSpc>
              <a:spcBef>
                <a:spcPct val="15000"/>
              </a:spcBef>
              <a:buFont typeface="Monotype Sorts" pitchFamily="2" charset="2"/>
              <a:buNone/>
              <a:tabLst>
                <a:tab pos="1890713" algn="l"/>
                <a:tab pos="2338388" algn="l"/>
                <a:tab pos="2511425" algn="l"/>
              </a:tabLst>
            </a:pPr>
            <a:r>
              <a:rPr lang="en-US" altLang="zh-TW" sz="2000" dirty="0">
                <a:solidFill>
                  <a:srgbClr val="0000FF"/>
                </a:solidFill>
                <a:ea typeface="ＭＳ Ｐゴシック" pitchFamily="34" charset="-128"/>
              </a:rPr>
              <a:t>          if (</a:t>
            </a:r>
            <a:r>
              <a:rPr lang="en-US" altLang="zh-TW" sz="2000" dirty="0" err="1">
                <a:solidFill>
                  <a:srgbClr val="0000FF"/>
                </a:solidFill>
                <a:ea typeface="ＭＳ Ｐゴシック" pitchFamily="34" charset="-128"/>
              </a:rPr>
              <a:t>next_count</a:t>
            </a:r>
            <a:r>
              <a:rPr lang="en-US" altLang="zh-TW" sz="2000" dirty="0">
                <a:solidFill>
                  <a:srgbClr val="0000FF"/>
                </a:solidFill>
                <a:ea typeface="ＭＳ Ｐゴシック" pitchFamily="34" charset="-128"/>
              </a:rPr>
              <a:t> &gt; 0)</a:t>
            </a:r>
          </a:p>
          <a:p>
            <a:pPr>
              <a:lnSpc>
                <a:spcPct val="80000"/>
              </a:lnSpc>
              <a:spcBef>
                <a:spcPct val="15000"/>
              </a:spcBef>
              <a:buFont typeface="Monotype Sorts" pitchFamily="2" charset="2"/>
              <a:buNone/>
              <a:tabLst>
                <a:tab pos="1890713" algn="l"/>
                <a:tab pos="2338388" algn="l"/>
                <a:tab pos="2511425" algn="l"/>
              </a:tabLst>
            </a:pPr>
            <a:r>
              <a:rPr lang="en-US" altLang="zh-TW" sz="2000" dirty="0">
                <a:solidFill>
                  <a:srgbClr val="0000FF"/>
                </a:solidFill>
                <a:ea typeface="ＭＳ Ｐゴシック" pitchFamily="34" charset="-128"/>
              </a:rPr>
              <a:t>	            signal(next)</a:t>
            </a:r>
          </a:p>
          <a:p>
            <a:pPr>
              <a:lnSpc>
                <a:spcPct val="80000"/>
              </a:lnSpc>
              <a:spcBef>
                <a:spcPct val="15000"/>
              </a:spcBef>
              <a:buFont typeface="Monotype Sorts" pitchFamily="2" charset="2"/>
              <a:buNone/>
              <a:tabLst>
                <a:tab pos="1890713" algn="l"/>
                <a:tab pos="2338388" algn="l"/>
                <a:tab pos="2511425" algn="l"/>
              </a:tabLst>
            </a:pPr>
            <a:r>
              <a:rPr lang="en-US" altLang="zh-TW" sz="2000" dirty="0">
                <a:solidFill>
                  <a:srgbClr val="0000FF"/>
                </a:solidFill>
                <a:ea typeface="ＭＳ Ｐゴシック" pitchFamily="34" charset="-128"/>
              </a:rPr>
              <a:t>	     else </a:t>
            </a:r>
          </a:p>
          <a:p>
            <a:pPr>
              <a:lnSpc>
                <a:spcPct val="80000"/>
              </a:lnSpc>
              <a:spcBef>
                <a:spcPct val="15000"/>
              </a:spcBef>
              <a:buFont typeface="Monotype Sorts" pitchFamily="2" charset="2"/>
              <a:buNone/>
              <a:tabLst>
                <a:tab pos="1890713" algn="l"/>
                <a:tab pos="2338388" algn="l"/>
                <a:tab pos="2511425" algn="l"/>
              </a:tabLst>
            </a:pPr>
            <a:r>
              <a:rPr lang="en-US" altLang="zh-TW" sz="2000" dirty="0">
                <a:solidFill>
                  <a:srgbClr val="0000FF"/>
                </a:solidFill>
                <a:ea typeface="ＭＳ Ｐゴシック" pitchFamily="34" charset="-128"/>
              </a:rPr>
              <a:t>	           signal(</a:t>
            </a:r>
            <a:r>
              <a:rPr lang="en-US" altLang="zh-TW" sz="2000" dirty="0" err="1">
                <a:solidFill>
                  <a:srgbClr val="0000FF"/>
                </a:solidFill>
                <a:ea typeface="ＭＳ Ｐゴシック" pitchFamily="34" charset="-128"/>
              </a:rPr>
              <a:t>mutex</a:t>
            </a:r>
            <a:r>
              <a:rPr lang="en-US" altLang="zh-TW" sz="2000" dirty="0">
                <a:solidFill>
                  <a:srgbClr val="0000FF"/>
                </a:solidFill>
                <a:ea typeface="ＭＳ Ｐゴシック" pitchFamily="34" charset="-128"/>
              </a:rPr>
              <a:t>);</a:t>
            </a:r>
            <a:br>
              <a:rPr lang="en-US" altLang="zh-TW" sz="2000" dirty="0">
                <a:solidFill>
                  <a:srgbClr val="0000FF"/>
                </a:solidFill>
                <a:ea typeface="ＭＳ Ｐゴシック" pitchFamily="34" charset="-128"/>
              </a:rPr>
            </a:br>
            <a:endParaRPr lang="en-US" altLang="zh-TW" sz="2000" dirty="0">
              <a:solidFill>
                <a:srgbClr val="0000FF"/>
              </a:solidFill>
              <a:ea typeface="ＭＳ Ｐゴシック" pitchFamily="34" charset="-128"/>
            </a:endParaRPr>
          </a:p>
          <a:p>
            <a:pPr>
              <a:lnSpc>
                <a:spcPct val="80000"/>
              </a:lnSpc>
              <a:tabLst>
                <a:tab pos="1890713" algn="l"/>
                <a:tab pos="2338388" algn="l"/>
                <a:tab pos="2511425" algn="l"/>
              </a:tabLst>
            </a:pPr>
            <a:r>
              <a:rPr lang="en-US" altLang="zh-TW" sz="2000" dirty="0">
                <a:ea typeface="ＭＳ Ｐゴシック" pitchFamily="34" charset="-128"/>
              </a:rPr>
              <a:t>Mutual exclusion within a monitor is ensured.</a:t>
            </a:r>
          </a:p>
        </p:txBody>
      </p:sp>
      <p:sp>
        <p:nvSpPr>
          <p:cNvPr id="6" name="矩形 5"/>
          <p:cNvSpPr/>
          <p:nvPr/>
        </p:nvSpPr>
        <p:spPr bwMode="auto">
          <a:xfrm>
            <a:off x="655073" y="3057111"/>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7" name="矩形 6"/>
          <p:cNvSpPr/>
          <p:nvPr/>
        </p:nvSpPr>
        <p:spPr bwMode="auto">
          <a:xfrm>
            <a:off x="643697" y="4230053"/>
            <a:ext cx="2863778" cy="127211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8" name="文字方塊 7"/>
          <p:cNvSpPr txBox="1"/>
          <p:nvPr/>
        </p:nvSpPr>
        <p:spPr>
          <a:xfrm rot="20173778">
            <a:off x="7724467" y="2884706"/>
            <a:ext cx="1293816" cy="307777"/>
          </a:xfrm>
          <a:prstGeom prst="rect">
            <a:avLst/>
          </a:prstGeom>
          <a:noFill/>
        </p:spPr>
        <p:txBody>
          <a:bodyPr wrap="none" rtlCol="0">
            <a:spAutoFit/>
          </a:bodyPr>
          <a:lstStyle/>
          <a:p>
            <a:r>
              <a:rPr lang="en-US" altLang="zh-TW" sz="1400" dirty="0">
                <a:solidFill>
                  <a:srgbClr val="0000FF"/>
                </a:solidFill>
                <a:ea typeface="ＭＳ Ｐゴシック" pitchFamily="34" charset="-128"/>
              </a:rPr>
              <a:t>wait(</a:t>
            </a:r>
            <a:r>
              <a:rPr lang="en-US" altLang="zh-TW" sz="1400" dirty="0" err="1">
                <a:solidFill>
                  <a:srgbClr val="0000FF"/>
                </a:solidFill>
                <a:ea typeface="ＭＳ Ｐゴシック" pitchFamily="34" charset="-128"/>
              </a:rPr>
              <a:t>mutex</a:t>
            </a:r>
            <a:r>
              <a:rPr lang="en-US" altLang="zh-TW" sz="1400" dirty="0">
                <a:solidFill>
                  <a:srgbClr val="0000FF"/>
                </a:solidFill>
                <a:ea typeface="ＭＳ Ｐゴシック" pitchFamily="34" charset="-128"/>
              </a:rPr>
              <a:t>)</a:t>
            </a:r>
            <a:endParaRPr lang="zh-TW"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ox(in)">
                                      <p:cBhvr>
                                        <p:cTn id="7" dur="1000"/>
                                        <p:tgtEl>
                                          <p:spTgt spid="65539">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5539">
                                            <p:txEl>
                                              <p:pRg st="1" end="1"/>
                                            </p:txEl>
                                          </p:spTgt>
                                        </p:tgtEl>
                                        <p:attrNameLst>
                                          <p:attrName>style.visibility</p:attrName>
                                        </p:attrNameLst>
                                      </p:cBhvr>
                                      <p:to>
                                        <p:strVal val="visible"/>
                                      </p:to>
                                    </p:set>
                                    <p:animEffect transition="in" filter="box(in)">
                                      <p:cBhvr>
                                        <p:cTn id="10" dur="1000"/>
                                        <p:tgtEl>
                                          <p:spTgt spid="65539">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Effect transition="in" filter="box(in)">
                                      <p:cBhvr>
                                        <p:cTn id="13" dur="1000"/>
                                        <p:tgtEl>
                                          <p:spTgt spid="65539">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65539">
                                            <p:txEl>
                                              <p:pRg st="3" end="3"/>
                                            </p:txEl>
                                          </p:spTgt>
                                        </p:tgtEl>
                                        <p:attrNameLst>
                                          <p:attrName>style.visibility</p:attrName>
                                        </p:attrNameLst>
                                      </p:cBhvr>
                                      <p:to>
                                        <p:strVal val="visible"/>
                                      </p:to>
                                    </p:set>
                                    <p:animEffect transition="in" filter="box(in)">
                                      <p:cBhvr>
                                        <p:cTn id="16" dur="1000"/>
                                        <p:tgtEl>
                                          <p:spTgt spid="6553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65539">
                                            <p:txEl>
                                              <p:pRg st="4" end="4"/>
                                            </p:txEl>
                                          </p:spTgt>
                                        </p:tgtEl>
                                        <p:attrNameLst>
                                          <p:attrName>style.visibility</p:attrName>
                                        </p:attrNameLst>
                                      </p:cBhvr>
                                      <p:to>
                                        <p:strVal val="visible"/>
                                      </p:to>
                                    </p:set>
                                    <p:animEffect transition="in" filter="box(in)">
                                      <p:cBhvr>
                                        <p:cTn id="21" dur="1000"/>
                                        <p:tgtEl>
                                          <p:spTgt spid="65539">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65539">
                                            <p:txEl>
                                              <p:pRg st="6" end="6"/>
                                            </p:txEl>
                                          </p:spTgt>
                                        </p:tgtEl>
                                        <p:attrNameLst>
                                          <p:attrName>style.visibility</p:attrName>
                                        </p:attrNameLst>
                                      </p:cBhvr>
                                      <p:to>
                                        <p:strVal val="visible"/>
                                      </p:to>
                                    </p:set>
                                    <p:animEffect transition="in" filter="box(in)">
                                      <p:cBhvr>
                                        <p:cTn id="24" dur="1000"/>
                                        <p:tgtEl>
                                          <p:spTgt spid="65539">
                                            <p:txEl>
                                              <p:pRg st="6" end="6"/>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65539">
                                            <p:txEl>
                                              <p:pRg st="7" end="7"/>
                                            </p:txEl>
                                          </p:spTgt>
                                        </p:tgtEl>
                                        <p:attrNameLst>
                                          <p:attrName>style.visibility</p:attrName>
                                        </p:attrNameLst>
                                      </p:cBhvr>
                                      <p:to>
                                        <p:strVal val="visible"/>
                                      </p:to>
                                    </p:set>
                                    <p:animEffect transition="in" filter="box(in)">
                                      <p:cBhvr>
                                        <p:cTn id="27" dur="1000"/>
                                        <p:tgtEl>
                                          <p:spTgt spid="65539">
                                            <p:txEl>
                                              <p:pRg st="7" end="7"/>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65539">
                                            <p:txEl>
                                              <p:pRg st="8" end="8"/>
                                            </p:txEl>
                                          </p:spTgt>
                                        </p:tgtEl>
                                        <p:attrNameLst>
                                          <p:attrName>style.visibility</p:attrName>
                                        </p:attrNameLst>
                                      </p:cBhvr>
                                      <p:to>
                                        <p:strVal val="visible"/>
                                      </p:to>
                                    </p:set>
                                    <p:animEffect transition="in" filter="box(in)">
                                      <p:cBhvr>
                                        <p:cTn id="30" dur="1000"/>
                                        <p:tgtEl>
                                          <p:spTgt spid="65539">
                                            <p:txEl>
                                              <p:pRg st="8" end="8"/>
                                            </p:txEl>
                                          </p:spTgt>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65539">
                                            <p:txEl>
                                              <p:pRg st="9" end="9"/>
                                            </p:txEl>
                                          </p:spTgt>
                                        </p:tgtEl>
                                        <p:attrNameLst>
                                          <p:attrName>style.visibility</p:attrName>
                                        </p:attrNameLst>
                                      </p:cBhvr>
                                      <p:to>
                                        <p:strVal val="visible"/>
                                      </p:to>
                                    </p:set>
                                    <p:animEffect transition="in" filter="box(in)">
                                      <p:cBhvr>
                                        <p:cTn id="33" dur="1000"/>
                                        <p:tgtEl>
                                          <p:spTgt spid="65539">
                                            <p:txEl>
                                              <p:pRg st="9" end="9"/>
                                            </p:txEl>
                                          </p:spTgt>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65539">
                                            <p:txEl>
                                              <p:pRg st="10" end="10"/>
                                            </p:txEl>
                                          </p:spTgt>
                                        </p:tgtEl>
                                        <p:attrNameLst>
                                          <p:attrName>style.visibility</p:attrName>
                                        </p:attrNameLst>
                                      </p:cBhvr>
                                      <p:to>
                                        <p:strVal val="visible"/>
                                      </p:to>
                                    </p:set>
                                    <p:animEffect transition="in" filter="box(in)">
                                      <p:cBhvr>
                                        <p:cTn id="36" dur="1000"/>
                                        <p:tgtEl>
                                          <p:spTgt spid="65539">
                                            <p:txEl>
                                              <p:pRg st="10" end="10"/>
                                            </p:txEl>
                                          </p:spTgt>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65539">
                                            <p:txEl>
                                              <p:pRg st="11" end="11"/>
                                            </p:txEl>
                                          </p:spTgt>
                                        </p:tgtEl>
                                        <p:attrNameLst>
                                          <p:attrName>style.visibility</p:attrName>
                                        </p:attrNameLst>
                                      </p:cBhvr>
                                      <p:to>
                                        <p:strVal val="visible"/>
                                      </p:to>
                                    </p:set>
                                    <p:animEffect transition="in" filter="box(in)">
                                      <p:cBhvr>
                                        <p:cTn id="39" dur="1000"/>
                                        <p:tgtEl>
                                          <p:spTgt spid="65539">
                                            <p:txEl>
                                              <p:pRg st="11" end="11"/>
                                            </p:txEl>
                                          </p:spTgt>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65539">
                                            <p:txEl>
                                              <p:pRg st="12" end="12"/>
                                            </p:txEl>
                                          </p:spTgt>
                                        </p:tgtEl>
                                        <p:attrNameLst>
                                          <p:attrName>style.visibility</p:attrName>
                                        </p:attrNameLst>
                                      </p:cBhvr>
                                      <p:to>
                                        <p:strVal val="visible"/>
                                      </p:to>
                                    </p:set>
                                    <p:animEffect transition="in" filter="box(in)">
                                      <p:cBhvr>
                                        <p:cTn id="42" dur="1000"/>
                                        <p:tgtEl>
                                          <p:spTgt spid="65539">
                                            <p:txEl>
                                              <p:pRg st="12" end="12"/>
                                            </p:txEl>
                                          </p:spTgt>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65539">
                                            <p:txEl>
                                              <p:pRg st="13" end="13"/>
                                            </p:txEl>
                                          </p:spTgt>
                                        </p:tgtEl>
                                        <p:attrNameLst>
                                          <p:attrName>style.visibility</p:attrName>
                                        </p:attrNameLst>
                                      </p:cBhvr>
                                      <p:to>
                                        <p:strVal val="visible"/>
                                      </p:to>
                                    </p:set>
                                    <p:animEffect transition="in" filter="box(in)">
                                      <p:cBhvr>
                                        <p:cTn id="45" dur="1000"/>
                                        <p:tgtEl>
                                          <p:spTgt spid="65539">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65539">
                                            <p:txEl>
                                              <p:pRg st="14" end="14"/>
                                            </p:txEl>
                                          </p:spTgt>
                                        </p:tgtEl>
                                        <p:attrNameLst>
                                          <p:attrName>style.visibility</p:attrName>
                                        </p:attrNameLst>
                                      </p:cBhvr>
                                      <p:to>
                                        <p:strVal val="visible"/>
                                      </p:to>
                                    </p:set>
                                    <p:animEffect transition="in" filter="box(in)">
                                      <p:cBhvr>
                                        <p:cTn id="50" dur="1000"/>
                                        <p:tgtEl>
                                          <p:spTgt spid="65539">
                                            <p:txEl>
                                              <p:pRg st="14" end="1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ox(in)">
                                      <p:cBhvr>
                                        <p:cTn id="55" dur="3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box(in)">
                                      <p:cBhvr>
                                        <p:cTn id="60" dur="3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P spid="6" grpId="0" animBg="1"/>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92525" y="392719"/>
            <a:ext cx="8229600" cy="576263"/>
          </a:xfrm>
        </p:spPr>
        <p:txBody>
          <a:bodyPr/>
          <a:lstStyle/>
          <a:p>
            <a:pPr eaLnBrk="1" hangingPunct="1"/>
            <a:r>
              <a:rPr lang="en-US" altLang="zh-TW" sz="2800" dirty="0">
                <a:ea typeface="ＭＳ Ｐゴシック" pitchFamily="34" charset="-128"/>
              </a:rPr>
              <a:t>Monitor (Condition Variable) Implementation Using Semaphores</a:t>
            </a:r>
          </a:p>
        </p:txBody>
      </p:sp>
      <p:sp>
        <p:nvSpPr>
          <p:cNvPr id="66563" name="Rectangle 3"/>
          <p:cNvSpPr>
            <a:spLocks noGrp="1" noChangeArrowheads="1"/>
          </p:cNvSpPr>
          <p:nvPr>
            <p:ph type="body" idx="1"/>
          </p:nvPr>
        </p:nvSpPr>
        <p:spPr>
          <a:xfrm>
            <a:off x="362590" y="1015782"/>
            <a:ext cx="8229600" cy="4530725"/>
          </a:xfrm>
        </p:spPr>
        <p:txBody>
          <a:bodyPr/>
          <a:lstStyle/>
          <a:p>
            <a:pPr>
              <a:lnSpc>
                <a:spcPct val="90000"/>
              </a:lnSpc>
              <a:spcBef>
                <a:spcPct val="15000"/>
              </a:spcBef>
              <a:tabLst>
                <a:tab pos="1833563" algn="l"/>
                <a:tab pos="2222500" algn="l"/>
              </a:tabLst>
            </a:pPr>
            <a:r>
              <a:rPr lang="en-US" altLang="zh-TW" sz="2400" dirty="0">
                <a:ea typeface="ＭＳ Ｐゴシック" pitchFamily="34" charset="-128"/>
              </a:rPr>
              <a:t>For each </a:t>
            </a:r>
            <a:r>
              <a:rPr lang="en-US" altLang="zh-TW" sz="2400" dirty="0">
                <a:solidFill>
                  <a:srgbClr val="FF0000"/>
                </a:solidFill>
                <a:ea typeface="ＭＳ Ｐゴシック" pitchFamily="34" charset="-128"/>
              </a:rPr>
              <a:t>condition variable </a:t>
            </a:r>
            <a:r>
              <a:rPr lang="en-US" altLang="zh-TW" sz="2400" b="1" i="1" dirty="0">
                <a:solidFill>
                  <a:srgbClr val="FF0000"/>
                </a:solidFill>
                <a:ea typeface="ＭＳ Ｐゴシック" pitchFamily="34" charset="-128"/>
              </a:rPr>
              <a:t>x</a:t>
            </a:r>
            <a:r>
              <a:rPr lang="en-US" altLang="zh-TW" sz="2400" dirty="0">
                <a:ea typeface="ＭＳ Ｐゴシック" pitchFamily="34" charset="-128"/>
              </a:rPr>
              <a:t>, we have:</a:t>
            </a:r>
          </a:p>
          <a:p>
            <a:pPr>
              <a:lnSpc>
                <a:spcPct val="90000"/>
              </a:lnSpc>
              <a:spcBef>
                <a:spcPct val="15000"/>
              </a:spcBef>
              <a:buFont typeface="Monotype Sorts" pitchFamily="2" charset="2"/>
              <a:buNone/>
              <a:tabLst>
                <a:tab pos="1833563" algn="l"/>
                <a:tab pos="2222500" algn="l"/>
              </a:tabLst>
            </a:pPr>
            <a:endParaRPr lang="en-US" altLang="zh-TW" sz="2400" dirty="0">
              <a:ea typeface="ＭＳ Ｐゴシック" pitchFamily="34" charset="-128"/>
            </a:endParaRPr>
          </a:p>
          <a:p>
            <a:pPr>
              <a:lnSpc>
                <a:spcPct val="90000"/>
              </a:lnSpc>
              <a:spcBef>
                <a:spcPct val="15000"/>
              </a:spcBef>
              <a:buFont typeface="Monotype Sorts" pitchFamily="2" charset="2"/>
              <a:buNone/>
              <a:tabLst>
                <a:tab pos="1833563" algn="l"/>
                <a:tab pos="2222500" algn="l"/>
              </a:tabLst>
            </a:pPr>
            <a:r>
              <a:rPr lang="en-US" altLang="zh-TW" sz="2400" dirty="0">
                <a:ea typeface="ＭＳ Ｐゴシック" pitchFamily="34" charset="-128"/>
              </a:rPr>
              <a:t>	</a:t>
            </a:r>
            <a:r>
              <a:rPr lang="zh-TW" altLang="en-US" sz="2400" dirty="0">
                <a:ea typeface="ＭＳ Ｐゴシック" pitchFamily="34" charset="-128"/>
              </a:rPr>
              <a:t>        </a:t>
            </a:r>
            <a:r>
              <a:rPr lang="en-US" altLang="zh-TW" sz="2400" dirty="0">
                <a:solidFill>
                  <a:srgbClr val="0000FF"/>
                </a:solidFill>
                <a:ea typeface="ＭＳ Ｐゴシック" pitchFamily="34" charset="-128"/>
              </a:rPr>
              <a:t>semaphore </a:t>
            </a:r>
            <a:r>
              <a:rPr lang="en-US" altLang="zh-TW" sz="2400" dirty="0" err="1">
                <a:solidFill>
                  <a:srgbClr val="FF0000"/>
                </a:solidFill>
                <a:ea typeface="ＭＳ Ｐゴシック" pitchFamily="34" charset="-128"/>
              </a:rPr>
              <a:t>x_sem</a:t>
            </a:r>
            <a:r>
              <a:rPr lang="en-US" altLang="zh-TW" sz="2400" dirty="0">
                <a:solidFill>
                  <a:srgbClr val="0000FF"/>
                </a:solidFill>
                <a:ea typeface="ＭＳ Ｐゴシック" pitchFamily="34" charset="-128"/>
              </a:rPr>
              <a:t>; // (initially  = 0)</a:t>
            </a:r>
          </a:p>
          <a:p>
            <a:pPr>
              <a:lnSpc>
                <a:spcPct val="90000"/>
              </a:lnSpc>
              <a:spcBef>
                <a:spcPct val="15000"/>
              </a:spcBef>
              <a:buFont typeface="Monotype Sorts" pitchFamily="2" charset="2"/>
              <a:buNone/>
              <a:tabLst>
                <a:tab pos="1833563" algn="l"/>
                <a:tab pos="2222500" algn="l"/>
              </a:tabLst>
            </a:pPr>
            <a:r>
              <a:rPr lang="en-US" altLang="zh-TW" sz="2400" dirty="0">
                <a:solidFill>
                  <a:srgbClr val="0000FF"/>
                </a:solidFill>
                <a:ea typeface="ＭＳ Ｐゴシック" pitchFamily="34" charset="-128"/>
              </a:rPr>
              <a:t>	</a:t>
            </a:r>
            <a:r>
              <a:rPr lang="zh-TW" altLang="en-US" sz="2400" dirty="0">
                <a:solidFill>
                  <a:srgbClr val="0000FF"/>
                </a:solidFill>
                <a:ea typeface="ＭＳ Ｐゴシック" pitchFamily="34" charset="-128"/>
              </a:rPr>
              <a:t>        </a:t>
            </a:r>
            <a:r>
              <a:rPr lang="en-US" altLang="zh-TW" sz="2400" dirty="0" err="1">
                <a:solidFill>
                  <a:srgbClr val="0000FF"/>
                </a:solidFill>
                <a:ea typeface="ＭＳ Ｐゴシック" pitchFamily="34" charset="-128"/>
              </a:rPr>
              <a:t>int</a:t>
            </a:r>
            <a:r>
              <a:rPr lang="en-US" altLang="zh-TW" sz="2400" dirty="0">
                <a:solidFill>
                  <a:srgbClr val="0000FF"/>
                </a:solidFill>
                <a:ea typeface="ＭＳ Ｐゴシック" pitchFamily="34" charset="-128"/>
              </a:rPr>
              <a:t> x-count = 0;</a:t>
            </a:r>
            <a:br>
              <a:rPr lang="en-US" altLang="zh-TW" sz="2400" dirty="0">
                <a:solidFill>
                  <a:srgbClr val="0000FF"/>
                </a:solidFill>
                <a:ea typeface="ＭＳ Ｐゴシック" pitchFamily="34" charset="-128"/>
              </a:rPr>
            </a:br>
            <a:endParaRPr lang="en-US" altLang="zh-TW" sz="2400" dirty="0">
              <a:solidFill>
                <a:srgbClr val="0000FF"/>
              </a:solidFill>
              <a:ea typeface="ＭＳ Ｐゴシック" pitchFamily="34" charset="-128"/>
            </a:endParaRPr>
          </a:p>
          <a:p>
            <a:pPr>
              <a:lnSpc>
                <a:spcPct val="90000"/>
              </a:lnSpc>
              <a:spcBef>
                <a:spcPct val="15000"/>
              </a:spcBef>
              <a:tabLst>
                <a:tab pos="1833563" algn="l"/>
                <a:tab pos="2222500" algn="l"/>
              </a:tabLst>
            </a:pPr>
            <a:r>
              <a:rPr lang="en-US" altLang="zh-TW" sz="2400" dirty="0">
                <a:ea typeface="ＭＳ Ｐゴシック" pitchFamily="34" charset="-128"/>
              </a:rPr>
              <a:t>The operation </a:t>
            </a:r>
            <a:r>
              <a:rPr lang="en-US" altLang="zh-TW" sz="2400" dirty="0" err="1">
                <a:solidFill>
                  <a:srgbClr val="FF0000"/>
                </a:solidFill>
                <a:ea typeface="ＭＳ Ｐゴシック" pitchFamily="34" charset="-128"/>
              </a:rPr>
              <a:t>x.wait</a:t>
            </a:r>
            <a:r>
              <a:rPr lang="en-US" altLang="zh-TW" sz="2400" b="1" dirty="0">
                <a:ea typeface="ＭＳ Ｐゴシック" pitchFamily="34" charset="-128"/>
              </a:rPr>
              <a:t> </a:t>
            </a:r>
            <a:r>
              <a:rPr lang="en-US" altLang="zh-TW" sz="2400" dirty="0">
                <a:ea typeface="ＭＳ Ｐゴシック" pitchFamily="34" charset="-128"/>
              </a:rPr>
              <a:t>can be implemented as:</a:t>
            </a:r>
          </a:p>
          <a:p>
            <a:pPr>
              <a:lnSpc>
                <a:spcPct val="90000"/>
              </a:lnSpc>
              <a:spcBef>
                <a:spcPct val="15000"/>
              </a:spcBef>
              <a:buFont typeface="Monotype Sorts" pitchFamily="2" charset="2"/>
              <a:buNone/>
              <a:tabLst>
                <a:tab pos="1833563" algn="l"/>
                <a:tab pos="2222500" algn="l"/>
              </a:tabLst>
            </a:pPr>
            <a:r>
              <a:rPr lang="en-US" altLang="zh-TW" sz="2400" dirty="0">
                <a:ea typeface="ＭＳ Ｐゴシック" pitchFamily="34" charset="-128"/>
              </a:rPr>
              <a:t>		</a:t>
            </a:r>
          </a:p>
          <a:p>
            <a:pPr>
              <a:lnSpc>
                <a:spcPct val="90000"/>
              </a:lnSpc>
              <a:spcBef>
                <a:spcPct val="15000"/>
              </a:spcBef>
              <a:buFont typeface="Monotype Sorts" pitchFamily="2" charset="2"/>
              <a:buNone/>
              <a:tabLst>
                <a:tab pos="1833563" algn="l"/>
                <a:tab pos="2222500" algn="l"/>
              </a:tabLst>
            </a:pPr>
            <a:r>
              <a:rPr lang="en-US" altLang="zh-TW" sz="2400" dirty="0">
                <a:ea typeface="ＭＳ Ｐゴシック" pitchFamily="34" charset="-128"/>
              </a:rPr>
              <a:t>	</a:t>
            </a:r>
            <a:r>
              <a:rPr lang="zh-TW" altLang="en-US" sz="2400" dirty="0">
                <a:ea typeface="ＭＳ Ｐゴシック" pitchFamily="34" charset="-128"/>
              </a:rPr>
              <a:t>        </a:t>
            </a:r>
            <a:r>
              <a:rPr lang="en-US" altLang="zh-TW" sz="2400" dirty="0">
                <a:solidFill>
                  <a:srgbClr val="0000FF"/>
                </a:solidFill>
                <a:ea typeface="ＭＳ Ｐゴシック" pitchFamily="34" charset="-128"/>
              </a:rPr>
              <a:t>x-count++;</a:t>
            </a:r>
          </a:p>
          <a:p>
            <a:pPr>
              <a:lnSpc>
                <a:spcPct val="90000"/>
              </a:lnSpc>
              <a:spcBef>
                <a:spcPct val="15000"/>
              </a:spcBef>
              <a:buFont typeface="Monotype Sorts" pitchFamily="2" charset="2"/>
              <a:buNone/>
              <a:tabLst>
                <a:tab pos="1833563" algn="l"/>
                <a:tab pos="2222500" algn="l"/>
              </a:tabLst>
            </a:pPr>
            <a:r>
              <a:rPr lang="en-US" altLang="zh-TW" sz="2400" dirty="0">
                <a:solidFill>
                  <a:srgbClr val="0000FF"/>
                </a:solidFill>
                <a:ea typeface="ＭＳ Ｐゴシック" pitchFamily="34" charset="-128"/>
              </a:rPr>
              <a:t>	</a:t>
            </a:r>
            <a:r>
              <a:rPr lang="zh-TW" altLang="en-US" sz="2400" dirty="0">
                <a:solidFill>
                  <a:srgbClr val="0000FF"/>
                </a:solidFill>
                <a:ea typeface="ＭＳ Ｐゴシック" pitchFamily="34" charset="-128"/>
              </a:rPr>
              <a:t>        </a:t>
            </a:r>
            <a:r>
              <a:rPr lang="en-US" altLang="zh-TW" sz="2400" dirty="0">
                <a:solidFill>
                  <a:srgbClr val="0000FF"/>
                </a:solidFill>
                <a:ea typeface="ＭＳ Ｐゴシック" pitchFamily="34" charset="-128"/>
              </a:rPr>
              <a:t>if (</a:t>
            </a:r>
            <a:r>
              <a:rPr lang="en-US" altLang="zh-TW" sz="2400" dirty="0" err="1">
                <a:solidFill>
                  <a:srgbClr val="0000FF"/>
                </a:solidFill>
                <a:ea typeface="ＭＳ Ｐゴシック" pitchFamily="34" charset="-128"/>
              </a:rPr>
              <a:t>next_count</a:t>
            </a:r>
            <a:r>
              <a:rPr lang="en-US" altLang="zh-TW" sz="2400" dirty="0">
                <a:solidFill>
                  <a:srgbClr val="0000FF"/>
                </a:solidFill>
                <a:ea typeface="ＭＳ Ｐゴシック" pitchFamily="34" charset="-128"/>
              </a:rPr>
              <a:t> &gt; 0)</a:t>
            </a:r>
          </a:p>
          <a:p>
            <a:pPr>
              <a:lnSpc>
                <a:spcPct val="90000"/>
              </a:lnSpc>
              <a:spcBef>
                <a:spcPct val="15000"/>
              </a:spcBef>
              <a:buFont typeface="Monotype Sorts" pitchFamily="2" charset="2"/>
              <a:buNone/>
              <a:tabLst>
                <a:tab pos="1833563" algn="l"/>
                <a:tab pos="2222500" algn="l"/>
              </a:tabLst>
            </a:pPr>
            <a:r>
              <a:rPr lang="en-US" altLang="zh-TW" sz="2400" dirty="0">
                <a:solidFill>
                  <a:srgbClr val="0000FF"/>
                </a:solidFill>
                <a:ea typeface="ＭＳ Ｐゴシック" pitchFamily="34" charset="-128"/>
              </a:rPr>
              <a:t>		signal(next);</a:t>
            </a:r>
          </a:p>
          <a:p>
            <a:pPr>
              <a:lnSpc>
                <a:spcPct val="90000"/>
              </a:lnSpc>
              <a:spcBef>
                <a:spcPct val="15000"/>
              </a:spcBef>
              <a:buFont typeface="Monotype Sorts" pitchFamily="2" charset="2"/>
              <a:buNone/>
              <a:tabLst>
                <a:tab pos="1833563" algn="l"/>
                <a:tab pos="2222500" algn="l"/>
              </a:tabLst>
            </a:pPr>
            <a:r>
              <a:rPr lang="en-US" altLang="zh-TW" sz="2400" dirty="0">
                <a:solidFill>
                  <a:srgbClr val="0000FF"/>
                </a:solidFill>
                <a:ea typeface="ＭＳ Ｐゴシック" pitchFamily="34" charset="-128"/>
              </a:rPr>
              <a:t>	</a:t>
            </a:r>
            <a:r>
              <a:rPr lang="zh-TW" altLang="en-US" sz="2400" dirty="0">
                <a:solidFill>
                  <a:srgbClr val="0000FF"/>
                </a:solidFill>
                <a:ea typeface="ＭＳ Ｐゴシック" pitchFamily="34" charset="-128"/>
              </a:rPr>
              <a:t>         </a:t>
            </a:r>
            <a:r>
              <a:rPr lang="en-US" altLang="zh-TW" sz="2400" dirty="0">
                <a:solidFill>
                  <a:srgbClr val="0000FF"/>
                </a:solidFill>
                <a:ea typeface="ＭＳ Ｐゴシック" pitchFamily="34" charset="-128"/>
              </a:rPr>
              <a:t>else</a:t>
            </a:r>
          </a:p>
          <a:p>
            <a:pPr>
              <a:lnSpc>
                <a:spcPct val="90000"/>
              </a:lnSpc>
              <a:spcBef>
                <a:spcPct val="15000"/>
              </a:spcBef>
              <a:buFont typeface="Monotype Sorts" pitchFamily="2" charset="2"/>
              <a:buNone/>
              <a:tabLst>
                <a:tab pos="1833563" algn="l"/>
                <a:tab pos="2222500" algn="l"/>
              </a:tabLst>
            </a:pPr>
            <a:r>
              <a:rPr lang="en-US" altLang="zh-TW" sz="2400" dirty="0">
                <a:solidFill>
                  <a:srgbClr val="0000FF"/>
                </a:solidFill>
                <a:ea typeface="ＭＳ Ｐゴシック" pitchFamily="34" charset="-128"/>
              </a:rPr>
              <a:t>	</a:t>
            </a:r>
            <a:r>
              <a:rPr lang="zh-TW" altLang="en-US" dirty="0">
                <a:solidFill>
                  <a:srgbClr val="0000FF"/>
                </a:solidFill>
                <a:ea typeface="ＭＳ Ｐゴシック" pitchFamily="34" charset="-128"/>
              </a:rPr>
              <a:t>                      </a:t>
            </a:r>
            <a:r>
              <a:rPr lang="en-US" altLang="zh-TW" sz="2400" dirty="0">
                <a:solidFill>
                  <a:srgbClr val="0000FF"/>
                </a:solidFill>
                <a:ea typeface="ＭＳ Ｐゴシック" pitchFamily="34" charset="-128"/>
              </a:rPr>
              <a:t>signal(</a:t>
            </a:r>
            <a:r>
              <a:rPr lang="en-US" altLang="zh-TW" sz="2400" dirty="0" err="1">
                <a:solidFill>
                  <a:srgbClr val="0000FF"/>
                </a:solidFill>
                <a:ea typeface="ＭＳ Ｐゴシック" pitchFamily="34" charset="-128"/>
              </a:rPr>
              <a:t>mutex</a:t>
            </a:r>
            <a:r>
              <a:rPr lang="en-US" altLang="zh-TW" sz="2400" dirty="0">
                <a:solidFill>
                  <a:srgbClr val="0000FF"/>
                </a:solidFill>
                <a:ea typeface="ＭＳ Ｐゴシック" pitchFamily="34" charset="-128"/>
              </a:rPr>
              <a:t>);</a:t>
            </a:r>
          </a:p>
          <a:p>
            <a:pPr>
              <a:lnSpc>
                <a:spcPct val="90000"/>
              </a:lnSpc>
              <a:spcBef>
                <a:spcPct val="15000"/>
              </a:spcBef>
              <a:buFont typeface="Monotype Sorts" pitchFamily="2" charset="2"/>
              <a:buNone/>
              <a:tabLst>
                <a:tab pos="1833563" algn="l"/>
                <a:tab pos="2222500" algn="l"/>
              </a:tabLst>
            </a:pPr>
            <a:r>
              <a:rPr lang="en-US" altLang="zh-TW" sz="2400" dirty="0">
                <a:solidFill>
                  <a:srgbClr val="0000FF"/>
                </a:solidFill>
                <a:ea typeface="ＭＳ Ｐゴシック" pitchFamily="34" charset="-128"/>
              </a:rPr>
              <a:t>	</a:t>
            </a:r>
            <a:r>
              <a:rPr lang="zh-TW" altLang="en-US" sz="2400" dirty="0">
                <a:solidFill>
                  <a:srgbClr val="0000FF"/>
                </a:solidFill>
                <a:ea typeface="ＭＳ Ｐゴシック" pitchFamily="34" charset="-128"/>
              </a:rPr>
              <a:t>         </a:t>
            </a:r>
            <a:r>
              <a:rPr lang="en-US" altLang="zh-TW" sz="2400" dirty="0">
                <a:solidFill>
                  <a:srgbClr val="0000FF"/>
                </a:solidFill>
                <a:ea typeface="ＭＳ Ｐゴシック" pitchFamily="34" charset="-128"/>
              </a:rPr>
              <a:t>wait(</a:t>
            </a:r>
            <a:r>
              <a:rPr lang="en-US" altLang="zh-TW" sz="2400" dirty="0" err="1">
                <a:solidFill>
                  <a:srgbClr val="0000FF"/>
                </a:solidFill>
                <a:ea typeface="ＭＳ Ｐゴシック" pitchFamily="34" charset="-128"/>
              </a:rPr>
              <a:t>x_sem</a:t>
            </a:r>
            <a:r>
              <a:rPr lang="en-US" altLang="zh-TW" sz="2400" dirty="0">
                <a:solidFill>
                  <a:srgbClr val="0000FF"/>
                </a:solidFill>
                <a:ea typeface="ＭＳ Ｐゴシック" pitchFamily="34" charset="-128"/>
              </a:rPr>
              <a:t>);</a:t>
            </a:r>
          </a:p>
          <a:p>
            <a:pPr>
              <a:lnSpc>
                <a:spcPct val="90000"/>
              </a:lnSpc>
              <a:spcBef>
                <a:spcPct val="15000"/>
              </a:spcBef>
              <a:buFont typeface="Monotype Sorts" pitchFamily="2" charset="2"/>
              <a:buNone/>
              <a:tabLst>
                <a:tab pos="1833563" algn="l"/>
                <a:tab pos="2222500" algn="l"/>
              </a:tabLst>
            </a:pPr>
            <a:r>
              <a:rPr lang="en-US" altLang="zh-TW" sz="2400" dirty="0">
                <a:solidFill>
                  <a:srgbClr val="0000FF"/>
                </a:solidFill>
                <a:ea typeface="ＭＳ Ｐゴシック" pitchFamily="34" charset="-128"/>
              </a:rPr>
              <a:t>	</a:t>
            </a:r>
            <a:r>
              <a:rPr lang="zh-TW" altLang="en-US" sz="2400" dirty="0">
                <a:solidFill>
                  <a:srgbClr val="0000FF"/>
                </a:solidFill>
                <a:ea typeface="ＭＳ Ｐゴシック" pitchFamily="34" charset="-128"/>
              </a:rPr>
              <a:t>          </a:t>
            </a:r>
            <a:r>
              <a:rPr lang="en-US" altLang="zh-TW" sz="2400" dirty="0">
                <a:solidFill>
                  <a:srgbClr val="0000FF"/>
                </a:solidFill>
                <a:ea typeface="ＭＳ Ｐゴシック" pitchFamily="34" charset="-128"/>
              </a:rPr>
              <a:t>x-count--;</a:t>
            </a:r>
          </a:p>
          <a:p>
            <a:pPr>
              <a:lnSpc>
                <a:spcPct val="90000"/>
              </a:lnSpc>
              <a:spcBef>
                <a:spcPct val="15000"/>
              </a:spcBef>
              <a:buFont typeface="Monotype Sorts" pitchFamily="2" charset="2"/>
              <a:buNone/>
              <a:tabLst>
                <a:tab pos="1833563" algn="l"/>
                <a:tab pos="2222500" algn="l"/>
              </a:tabLst>
            </a:pPr>
            <a:r>
              <a:rPr lang="en-US" altLang="zh-TW" sz="2400" b="1" dirty="0">
                <a:ea typeface="ＭＳ Ｐゴシック" pitchFamily="34" charset="-128"/>
              </a:rPr>
              <a:t>		</a:t>
            </a:r>
          </a:p>
        </p:txBody>
      </p:sp>
      <p:pic>
        <p:nvPicPr>
          <p:cNvPr id="4" name="Picture 4"/>
          <p:cNvPicPr>
            <a:picLocks noChangeAspect="1" noChangeArrowheads="1"/>
          </p:cNvPicPr>
          <p:nvPr/>
        </p:nvPicPr>
        <p:blipFill>
          <a:blip r:embed="rId3"/>
          <a:srcRect/>
          <a:stretch>
            <a:fillRect/>
          </a:stretch>
        </p:blipFill>
        <p:spPr bwMode="auto">
          <a:xfrm>
            <a:off x="4437437" y="3431794"/>
            <a:ext cx="4422775" cy="3041650"/>
          </a:xfrm>
          <a:prstGeom prst="rect">
            <a:avLst/>
          </a:prstGeom>
          <a:noFill/>
          <a:ln w="9525">
            <a:noFill/>
            <a:miter lim="800000"/>
            <a:headEnd/>
            <a:tailEnd/>
          </a:ln>
        </p:spPr>
      </p:pic>
      <p:sp>
        <p:nvSpPr>
          <p:cNvPr id="5" name="矩形 4"/>
          <p:cNvSpPr/>
          <p:nvPr/>
        </p:nvSpPr>
        <p:spPr bwMode="auto">
          <a:xfrm>
            <a:off x="1078161" y="3671271"/>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6" name="矩形 5"/>
          <p:cNvSpPr/>
          <p:nvPr/>
        </p:nvSpPr>
        <p:spPr bwMode="auto">
          <a:xfrm>
            <a:off x="1066785" y="4082983"/>
            <a:ext cx="3136724" cy="1512599"/>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7" name="矩形 6"/>
          <p:cNvSpPr/>
          <p:nvPr/>
        </p:nvSpPr>
        <p:spPr bwMode="auto">
          <a:xfrm>
            <a:off x="1069058" y="5627459"/>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8" name="矩形 7"/>
          <p:cNvSpPr/>
          <p:nvPr/>
        </p:nvSpPr>
        <p:spPr bwMode="auto">
          <a:xfrm>
            <a:off x="1071330" y="5984580"/>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9" name="文字方塊 8"/>
          <p:cNvSpPr txBox="1"/>
          <p:nvPr/>
        </p:nvSpPr>
        <p:spPr>
          <a:xfrm rot="20173778">
            <a:off x="7551047" y="4051355"/>
            <a:ext cx="1293816" cy="307777"/>
          </a:xfrm>
          <a:prstGeom prst="rect">
            <a:avLst/>
          </a:prstGeom>
          <a:noFill/>
        </p:spPr>
        <p:txBody>
          <a:bodyPr wrap="none" rtlCol="0">
            <a:spAutoFit/>
          </a:bodyPr>
          <a:lstStyle/>
          <a:p>
            <a:r>
              <a:rPr lang="en-US" altLang="zh-TW" sz="1400" dirty="0">
                <a:solidFill>
                  <a:srgbClr val="0000FF"/>
                </a:solidFill>
                <a:ea typeface="ＭＳ Ｐゴシック" pitchFamily="34" charset="-128"/>
              </a:rPr>
              <a:t>wait(</a:t>
            </a:r>
            <a:r>
              <a:rPr lang="en-US" altLang="zh-TW" sz="1400" dirty="0" err="1">
                <a:solidFill>
                  <a:srgbClr val="0000FF"/>
                </a:solidFill>
                <a:ea typeface="ＭＳ Ｐゴシック" pitchFamily="34" charset="-128"/>
              </a:rPr>
              <a:t>mutex</a:t>
            </a:r>
            <a:r>
              <a:rPr lang="en-US" altLang="zh-TW" sz="1400" dirty="0">
                <a:solidFill>
                  <a:srgbClr val="0000FF"/>
                </a:solidFill>
                <a:ea typeface="ＭＳ Ｐゴシック" pitchFamily="34" charset="-128"/>
              </a:rPr>
              <a:t>)</a:t>
            </a:r>
            <a:endParaRPr lang="zh-TW"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3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3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3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3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8" name="Picture 4"/>
          <p:cNvPicPr>
            <a:picLocks noChangeAspect="1" noChangeArrowheads="1"/>
          </p:cNvPicPr>
          <p:nvPr/>
        </p:nvPicPr>
        <p:blipFill>
          <a:blip r:embed="rId3"/>
          <a:srcRect/>
          <a:stretch>
            <a:fillRect/>
          </a:stretch>
        </p:blipFill>
        <p:spPr bwMode="auto">
          <a:xfrm>
            <a:off x="4291823" y="3376593"/>
            <a:ext cx="4422775" cy="3041650"/>
          </a:xfrm>
          <a:prstGeom prst="rect">
            <a:avLst/>
          </a:prstGeom>
          <a:noFill/>
          <a:ln w="9525">
            <a:noFill/>
            <a:miter lim="800000"/>
            <a:headEnd/>
            <a:tailEnd/>
          </a:ln>
        </p:spPr>
      </p:pic>
      <p:sp>
        <p:nvSpPr>
          <p:cNvPr id="67586" name="Rectangle 2"/>
          <p:cNvSpPr>
            <a:spLocks noGrp="1" noChangeArrowheads="1"/>
          </p:cNvSpPr>
          <p:nvPr>
            <p:ph type="title"/>
          </p:nvPr>
        </p:nvSpPr>
        <p:spPr>
          <a:xfrm>
            <a:off x="284087" y="157708"/>
            <a:ext cx="8229600" cy="576262"/>
          </a:xfrm>
        </p:spPr>
        <p:txBody>
          <a:bodyPr/>
          <a:lstStyle/>
          <a:p>
            <a:pPr eaLnBrk="1" hangingPunct="1"/>
            <a:r>
              <a:rPr lang="en-US" altLang="zh-TW" sz="2800" dirty="0">
                <a:ea typeface="ＭＳ Ｐゴシック" pitchFamily="34" charset="-128"/>
              </a:rPr>
              <a:t>Monitor Implementation Using Semaphores</a:t>
            </a:r>
          </a:p>
        </p:txBody>
      </p:sp>
      <p:sp>
        <p:nvSpPr>
          <p:cNvPr id="67587" name="Rectangle 3"/>
          <p:cNvSpPr>
            <a:spLocks noGrp="1" noChangeArrowheads="1"/>
          </p:cNvSpPr>
          <p:nvPr>
            <p:ph type="body" idx="1"/>
          </p:nvPr>
        </p:nvSpPr>
        <p:spPr>
          <a:xfrm>
            <a:off x="554194" y="996998"/>
            <a:ext cx="8229600" cy="4530725"/>
          </a:xfrm>
        </p:spPr>
        <p:txBody>
          <a:bodyPr/>
          <a:lstStyle/>
          <a:p>
            <a:pPr>
              <a:tabLst>
                <a:tab pos="1371600" algn="l"/>
                <a:tab pos="1717675" algn="l"/>
                <a:tab pos="2338388" algn="l"/>
              </a:tabLst>
            </a:pPr>
            <a:r>
              <a:rPr lang="en-US" altLang="zh-TW" sz="2400" dirty="0">
                <a:ea typeface="ＭＳ Ｐゴシック" pitchFamily="34" charset="-128"/>
              </a:rPr>
              <a:t>The operation </a:t>
            </a:r>
            <a:r>
              <a:rPr lang="en-US" altLang="zh-TW" sz="2400" dirty="0" err="1">
                <a:solidFill>
                  <a:srgbClr val="FF0000"/>
                </a:solidFill>
                <a:ea typeface="ＭＳ Ｐゴシック" pitchFamily="34" charset="-128"/>
              </a:rPr>
              <a:t>x.signal</a:t>
            </a:r>
            <a:r>
              <a:rPr lang="en-US" altLang="zh-TW" sz="2400" dirty="0">
                <a:solidFill>
                  <a:srgbClr val="0000FF"/>
                </a:solidFill>
                <a:ea typeface="ＭＳ Ｐゴシック" pitchFamily="34" charset="-128"/>
              </a:rPr>
              <a:t> </a:t>
            </a:r>
            <a:r>
              <a:rPr lang="en-US" altLang="zh-TW" sz="2400" dirty="0">
                <a:ea typeface="ＭＳ Ｐゴシック" pitchFamily="34" charset="-128"/>
              </a:rPr>
              <a:t>can be implemented as:</a:t>
            </a:r>
            <a:br>
              <a:rPr lang="en-US" altLang="zh-TW" sz="2400" dirty="0">
                <a:ea typeface="ＭＳ Ｐゴシック" pitchFamily="34" charset="-128"/>
              </a:rPr>
            </a:br>
            <a:endParaRPr lang="en-US" altLang="zh-TW" sz="2400" dirty="0">
              <a:ea typeface="ＭＳ Ｐゴシック" pitchFamily="34" charset="-128"/>
            </a:endParaRPr>
          </a:p>
          <a:p>
            <a:pPr>
              <a:spcBef>
                <a:spcPct val="15000"/>
              </a:spcBef>
              <a:buFont typeface="Monotype Sorts" pitchFamily="2" charset="2"/>
              <a:buNone/>
              <a:tabLst>
                <a:tab pos="1371600" algn="l"/>
                <a:tab pos="1717675" algn="l"/>
                <a:tab pos="2338388" algn="l"/>
              </a:tabLst>
            </a:pPr>
            <a:r>
              <a:rPr lang="en-US" altLang="zh-TW" sz="2400" dirty="0">
                <a:ea typeface="ＭＳ Ｐゴシック" pitchFamily="34" charset="-128"/>
              </a:rPr>
              <a:t>		</a:t>
            </a:r>
            <a:r>
              <a:rPr lang="en-US" altLang="zh-TW" sz="2400" dirty="0">
                <a:solidFill>
                  <a:srgbClr val="0000FF"/>
                </a:solidFill>
                <a:ea typeface="ＭＳ Ｐゴシック" pitchFamily="34" charset="-128"/>
              </a:rPr>
              <a:t>if (x-count &gt; 0) {</a:t>
            </a:r>
          </a:p>
          <a:p>
            <a:pPr>
              <a:spcBef>
                <a:spcPct val="15000"/>
              </a:spcBef>
              <a:buFont typeface="Monotype Sorts" pitchFamily="2" charset="2"/>
              <a:buNone/>
              <a:tabLst>
                <a:tab pos="1371600" algn="l"/>
                <a:tab pos="1717675" algn="l"/>
                <a:tab pos="2338388" algn="l"/>
              </a:tabLst>
            </a:pPr>
            <a:r>
              <a:rPr lang="en-US" altLang="zh-TW" sz="2400" dirty="0">
                <a:solidFill>
                  <a:srgbClr val="0000FF"/>
                </a:solidFill>
                <a:ea typeface="ＭＳ Ｐゴシック" pitchFamily="34" charset="-128"/>
              </a:rPr>
              <a:t>			</a:t>
            </a:r>
            <a:r>
              <a:rPr lang="en-US" altLang="zh-TW" sz="2400" dirty="0" err="1">
                <a:solidFill>
                  <a:srgbClr val="0000FF"/>
                </a:solidFill>
                <a:ea typeface="ＭＳ Ｐゴシック" pitchFamily="34" charset="-128"/>
              </a:rPr>
              <a:t>next_count</a:t>
            </a:r>
            <a:r>
              <a:rPr lang="en-US" altLang="zh-TW" sz="2400" dirty="0">
                <a:solidFill>
                  <a:srgbClr val="0000FF"/>
                </a:solidFill>
                <a:ea typeface="ＭＳ Ｐゴシック" pitchFamily="34" charset="-128"/>
              </a:rPr>
              <a:t>++;</a:t>
            </a:r>
          </a:p>
          <a:p>
            <a:pPr>
              <a:spcBef>
                <a:spcPct val="15000"/>
              </a:spcBef>
              <a:buFont typeface="Monotype Sorts" pitchFamily="2" charset="2"/>
              <a:buNone/>
              <a:tabLst>
                <a:tab pos="1371600" algn="l"/>
                <a:tab pos="1717675" algn="l"/>
                <a:tab pos="2338388" algn="l"/>
              </a:tabLst>
            </a:pPr>
            <a:r>
              <a:rPr lang="en-US" altLang="zh-TW" sz="2400" dirty="0">
                <a:solidFill>
                  <a:srgbClr val="0000FF"/>
                </a:solidFill>
                <a:ea typeface="ＭＳ Ｐゴシック" pitchFamily="34" charset="-128"/>
              </a:rPr>
              <a:t>			signal(</a:t>
            </a:r>
            <a:r>
              <a:rPr lang="en-US" altLang="zh-TW" sz="2400" dirty="0" err="1">
                <a:solidFill>
                  <a:srgbClr val="0000FF"/>
                </a:solidFill>
                <a:ea typeface="ＭＳ Ｐゴシック" pitchFamily="34" charset="-128"/>
              </a:rPr>
              <a:t>x_sem</a:t>
            </a:r>
            <a:r>
              <a:rPr lang="en-US" altLang="zh-TW" sz="2400" dirty="0">
                <a:solidFill>
                  <a:srgbClr val="0000FF"/>
                </a:solidFill>
                <a:ea typeface="ＭＳ Ｐゴシック" pitchFamily="34" charset="-128"/>
              </a:rPr>
              <a:t>);</a:t>
            </a:r>
          </a:p>
          <a:p>
            <a:pPr>
              <a:spcBef>
                <a:spcPct val="15000"/>
              </a:spcBef>
              <a:buFont typeface="Monotype Sorts" pitchFamily="2" charset="2"/>
              <a:buNone/>
              <a:tabLst>
                <a:tab pos="1371600" algn="l"/>
                <a:tab pos="1717675" algn="l"/>
                <a:tab pos="2338388" algn="l"/>
              </a:tabLst>
            </a:pPr>
            <a:r>
              <a:rPr lang="en-US" altLang="zh-TW" sz="2400" dirty="0">
                <a:solidFill>
                  <a:srgbClr val="0000FF"/>
                </a:solidFill>
                <a:ea typeface="ＭＳ Ｐゴシック" pitchFamily="34" charset="-128"/>
              </a:rPr>
              <a:t>			wait(next);</a:t>
            </a:r>
          </a:p>
          <a:p>
            <a:pPr>
              <a:spcBef>
                <a:spcPct val="15000"/>
              </a:spcBef>
              <a:buFont typeface="Monotype Sorts" pitchFamily="2" charset="2"/>
              <a:buNone/>
              <a:tabLst>
                <a:tab pos="1371600" algn="l"/>
                <a:tab pos="1717675" algn="l"/>
                <a:tab pos="2338388" algn="l"/>
              </a:tabLst>
            </a:pPr>
            <a:r>
              <a:rPr lang="en-US" altLang="zh-TW" sz="2400" dirty="0">
                <a:solidFill>
                  <a:srgbClr val="0000FF"/>
                </a:solidFill>
                <a:ea typeface="ＭＳ Ｐゴシック" pitchFamily="34" charset="-128"/>
              </a:rPr>
              <a:t>			</a:t>
            </a:r>
            <a:r>
              <a:rPr lang="en-US" altLang="zh-TW" sz="2400" dirty="0" err="1">
                <a:solidFill>
                  <a:srgbClr val="0000FF"/>
                </a:solidFill>
                <a:ea typeface="ＭＳ Ｐゴシック" pitchFamily="34" charset="-128"/>
              </a:rPr>
              <a:t>next_count</a:t>
            </a:r>
            <a:r>
              <a:rPr lang="en-US" altLang="zh-TW" sz="2400" dirty="0">
                <a:solidFill>
                  <a:srgbClr val="0000FF"/>
                </a:solidFill>
                <a:ea typeface="ＭＳ Ｐゴシック" pitchFamily="34" charset="-128"/>
              </a:rPr>
              <a:t>--;</a:t>
            </a:r>
          </a:p>
          <a:p>
            <a:pPr>
              <a:spcBef>
                <a:spcPct val="15000"/>
              </a:spcBef>
              <a:buFont typeface="Monotype Sorts" pitchFamily="2" charset="2"/>
              <a:buNone/>
              <a:tabLst>
                <a:tab pos="1371600" algn="l"/>
                <a:tab pos="1717675" algn="l"/>
                <a:tab pos="2338388" algn="l"/>
              </a:tabLst>
            </a:pPr>
            <a:r>
              <a:rPr lang="en-US" altLang="zh-TW" sz="2400" dirty="0">
                <a:solidFill>
                  <a:srgbClr val="0000FF"/>
                </a:solidFill>
                <a:ea typeface="ＭＳ Ｐゴシック" pitchFamily="34" charset="-128"/>
              </a:rPr>
              <a:t>		}</a:t>
            </a:r>
          </a:p>
          <a:p>
            <a:pPr>
              <a:spcBef>
                <a:spcPct val="15000"/>
              </a:spcBef>
              <a:buFont typeface="Monotype Sorts" pitchFamily="2" charset="2"/>
              <a:buNone/>
              <a:tabLst>
                <a:tab pos="1371600" algn="l"/>
                <a:tab pos="1717675" algn="l"/>
                <a:tab pos="2338388" algn="l"/>
              </a:tabLst>
            </a:pPr>
            <a:endParaRPr lang="en-US" altLang="zh-TW" dirty="0">
              <a:solidFill>
                <a:srgbClr val="0000FF"/>
              </a:solidFill>
              <a:ea typeface="ＭＳ Ｐゴシック" pitchFamily="34" charset="-128"/>
            </a:endParaRPr>
          </a:p>
          <a:p>
            <a:pPr>
              <a:spcBef>
                <a:spcPct val="15000"/>
              </a:spcBef>
              <a:buFont typeface="Monotype Sorts" pitchFamily="2" charset="2"/>
              <a:buNone/>
              <a:tabLst>
                <a:tab pos="1371600" algn="l"/>
                <a:tab pos="1717675" algn="l"/>
                <a:tab pos="2338388" algn="l"/>
              </a:tabLst>
            </a:pPr>
            <a:r>
              <a:rPr lang="en-US" altLang="zh-TW" sz="2400" dirty="0">
                <a:solidFill>
                  <a:srgbClr val="0000FF"/>
                </a:solidFill>
                <a:ea typeface="ＭＳ Ｐゴシック" pitchFamily="34" charset="-128"/>
              </a:rPr>
              <a:t>What happen if  x-count &lt;= 0 ?</a:t>
            </a:r>
          </a:p>
          <a:p>
            <a:pPr>
              <a:spcBef>
                <a:spcPct val="15000"/>
              </a:spcBef>
              <a:buFont typeface="Monotype Sorts" pitchFamily="2" charset="2"/>
              <a:buNone/>
              <a:tabLst>
                <a:tab pos="1371600" algn="l"/>
                <a:tab pos="1717675" algn="l"/>
                <a:tab pos="2338388" algn="l"/>
              </a:tabLst>
            </a:pPr>
            <a:r>
              <a:rPr lang="zh-TW" altLang="en-US" dirty="0">
                <a:solidFill>
                  <a:srgbClr val="0000FF"/>
                </a:solidFill>
                <a:ea typeface="ＭＳ Ｐゴシック" pitchFamily="34" charset="-128"/>
              </a:rPr>
              <a:t>  </a:t>
            </a:r>
            <a:r>
              <a:rPr lang="en-US" altLang="zh-TW" dirty="0">
                <a:solidFill>
                  <a:srgbClr val="FF0000"/>
                </a:solidFill>
                <a:ea typeface="ＭＳ Ｐゴシック" pitchFamily="34" charset="-128"/>
              </a:rPr>
              <a:t>Nothing will happen !!</a:t>
            </a:r>
            <a:endParaRPr lang="en-US" altLang="zh-TW" sz="2400" dirty="0">
              <a:solidFill>
                <a:srgbClr val="FF0000"/>
              </a:solidFill>
              <a:ea typeface="ＭＳ Ｐゴシック" pitchFamily="34" charset="-128"/>
            </a:endParaRPr>
          </a:p>
          <a:p>
            <a:pPr>
              <a:spcBef>
                <a:spcPct val="15000"/>
              </a:spcBef>
              <a:buFont typeface="Monotype Sorts" pitchFamily="2" charset="2"/>
              <a:buNone/>
              <a:tabLst>
                <a:tab pos="1371600" algn="l"/>
                <a:tab pos="1717675" algn="l"/>
                <a:tab pos="2338388" algn="l"/>
              </a:tabLst>
            </a:pPr>
            <a:r>
              <a:rPr lang="en-US" altLang="zh-TW" sz="2400" b="1" dirty="0">
                <a:ea typeface="ＭＳ Ｐゴシック" pitchFamily="34" charset="-128"/>
              </a:rPr>
              <a:t>		</a:t>
            </a:r>
            <a:r>
              <a:rPr lang="en-US" altLang="zh-TW" sz="2400" dirty="0">
                <a:ea typeface="ＭＳ Ｐゴシック" pitchFamily="34" charset="-128"/>
              </a:rPr>
              <a:t>	</a:t>
            </a:r>
          </a:p>
        </p:txBody>
      </p:sp>
      <p:sp>
        <p:nvSpPr>
          <p:cNvPr id="5" name="矩形 4"/>
          <p:cNvSpPr/>
          <p:nvPr/>
        </p:nvSpPr>
        <p:spPr bwMode="auto">
          <a:xfrm>
            <a:off x="1774209" y="1842439"/>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6" name="矩形 5"/>
          <p:cNvSpPr/>
          <p:nvPr/>
        </p:nvSpPr>
        <p:spPr bwMode="auto">
          <a:xfrm>
            <a:off x="1776481" y="2240503"/>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7" name="矩形 6"/>
          <p:cNvSpPr/>
          <p:nvPr/>
        </p:nvSpPr>
        <p:spPr bwMode="auto">
          <a:xfrm>
            <a:off x="1778753" y="2693159"/>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8" name="矩形 7"/>
          <p:cNvSpPr/>
          <p:nvPr/>
        </p:nvSpPr>
        <p:spPr bwMode="auto">
          <a:xfrm>
            <a:off x="1781025" y="3091223"/>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9" name="矩形 8"/>
          <p:cNvSpPr/>
          <p:nvPr/>
        </p:nvSpPr>
        <p:spPr bwMode="auto">
          <a:xfrm>
            <a:off x="1769649" y="3516583"/>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0" name="文字方塊 9"/>
          <p:cNvSpPr txBox="1"/>
          <p:nvPr/>
        </p:nvSpPr>
        <p:spPr>
          <a:xfrm rot="20173778">
            <a:off x="7519516" y="3925230"/>
            <a:ext cx="1293816" cy="307777"/>
          </a:xfrm>
          <a:prstGeom prst="rect">
            <a:avLst/>
          </a:prstGeom>
          <a:noFill/>
        </p:spPr>
        <p:txBody>
          <a:bodyPr wrap="none" rtlCol="0">
            <a:spAutoFit/>
          </a:bodyPr>
          <a:lstStyle/>
          <a:p>
            <a:r>
              <a:rPr lang="en-US" altLang="zh-TW" sz="1400" dirty="0">
                <a:solidFill>
                  <a:srgbClr val="0000FF"/>
                </a:solidFill>
                <a:ea typeface="ＭＳ Ｐゴシック" pitchFamily="34" charset="-128"/>
              </a:rPr>
              <a:t>wait(</a:t>
            </a:r>
            <a:r>
              <a:rPr lang="en-US" altLang="zh-TW" sz="1400" dirty="0" err="1">
                <a:solidFill>
                  <a:srgbClr val="0000FF"/>
                </a:solidFill>
                <a:ea typeface="ＭＳ Ｐゴシック" pitchFamily="34" charset="-128"/>
              </a:rPr>
              <a:t>mutex</a:t>
            </a:r>
            <a:r>
              <a:rPr lang="en-US" altLang="zh-TW" sz="1400" dirty="0">
                <a:solidFill>
                  <a:srgbClr val="0000FF"/>
                </a:solidFill>
                <a:ea typeface="ＭＳ Ｐゴシック" pitchFamily="34" charset="-128"/>
              </a:rPr>
              <a:t>)</a:t>
            </a:r>
            <a:endParaRPr lang="zh-TW"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3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3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3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3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3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7587">
                                            <p:txEl>
                                              <p:pRg st="8" end="8"/>
                                            </p:txEl>
                                          </p:spTgt>
                                        </p:tgtEl>
                                        <p:attrNameLst>
                                          <p:attrName>style.visibility</p:attrName>
                                        </p:attrNameLst>
                                      </p:cBhvr>
                                      <p:to>
                                        <p:strVal val="visible"/>
                                      </p:to>
                                    </p:set>
                                    <p:animEffect transition="in" filter="box(in)">
                                      <p:cBhvr>
                                        <p:cTn id="32" dur="500"/>
                                        <p:tgtEl>
                                          <p:spTgt spid="6758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67587">
                                            <p:txEl>
                                              <p:pRg st="9" end="9"/>
                                            </p:txEl>
                                          </p:spTgt>
                                        </p:tgtEl>
                                        <p:attrNameLst>
                                          <p:attrName>style.visibility</p:attrName>
                                        </p:attrNameLst>
                                      </p:cBhvr>
                                      <p:to>
                                        <p:strVal val="visible"/>
                                      </p:to>
                                    </p:set>
                                    <p:animEffect transition="in" filter="box(in)">
                                      <p:cBhvr>
                                        <p:cTn id="37" dur="500"/>
                                        <p:tgtEl>
                                          <p:spTgt spid="675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38671" y="-25291"/>
            <a:ext cx="7715250" cy="844550"/>
          </a:xfrm>
        </p:spPr>
        <p:txBody>
          <a:bodyPr/>
          <a:lstStyle/>
          <a:p>
            <a:pPr eaLnBrk="1" hangingPunct="1"/>
            <a:r>
              <a:rPr lang="en-US" altLang="zh-TW" sz="3200" dirty="0">
                <a:ea typeface="ＭＳ Ｐゴシック" pitchFamily="34" charset="-128"/>
              </a:rPr>
              <a:t>Resuming Processes within a Monitor</a:t>
            </a:r>
          </a:p>
        </p:txBody>
      </p:sp>
      <p:sp>
        <p:nvSpPr>
          <p:cNvPr id="68611" name="Rectangle 3"/>
          <p:cNvSpPr>
            <a:spLocks noGrp="1" noChangeArrowheads="1"/>
          </p:cNvSpPr>
          <p:nvPr>
            <p:ph type="body" idx="1"/>
          </p:nvPr>
        </p:nvSpPr>
        <p:spPr>
          <a:xfrm>
            <a:off x="585569" y="987139"/>
            <a:ext cx="8080375" cy="4462463"/>
          </a:xfrm>
        </p:spPr>
        <p:txBody>
          <a:bodyPr/>
          <a:lstStyle/>
          <a:p>
            <a:pPr>
              <a:tabLst>
                <a:tab pos="1890713" algn="l"/>
                <a:tab pos="2338388" algn="l"/>
                <a:tab pos="2511425" algn="l"/>
              </a:tabLst>
            </a:pPr>
            <a:r>
              <a:rPr lang="en-US" altLang="zh-TW" sz="2400" dirty="0">
                <a:ea typeface="ＭＳ Ｐゴシック" pitchFamily="34" charset="-128"/>
              </a:rPr>
              <a:t>If several processes are suspended on </a:t>
            </a:r>
            <a:r>
              <a:rPr lang="en-US" altLang="zh-TW" sz="2400" dirty="0">
                <a:solidFill>
                  <a:srgbClr val="FF0000"/>
                </a:solidFill>
                <a:ea typeface="ＭＳ Ｐゴシック" pitchFamily="34" charset="-128"/>
              </a:rPr>
              <a:t>condition x</a:t>
            </a:r>
            <a:r>
              <a:rPr lang="en-US" altLang="zh-TW" sz="2400" dirty="0">
                <a:ea typeface="ＭＳ Ｐゴシック" pitchFamily="34" charset="-128"/>
              </a:rPr>
              <a:t>, and an </a:t>
            </a:r>
            <a:r>
              <a:rPr lang="en-US" altLang="zh-TW" sz="2400" dirty="0" err="1">
                <a:solidFill>
                  <a:srgbClr val="FF0000"/>
                </a:solidFill>
                <a:ea typeface="ＭＳ Ｐゴシック" pitchFamily="34" charset="-128"/>
              </a:rPr>
              <a:t>x.signal</a:t>
            </a:r>
            <a:r>
              <a:rPr lang="en-US" altLang="zh-TW" sz="2400" dirty="0">
                <a:solidFill>
                  <a:srgbClr val="FF0000"/>
                </a:solidFill>
                <a:ea typeface="ＭＳ Ｐゴシック" pitchFamily="34" charset="-128"/>
              </a:rPr>
              <a:t>() </a:t>
            </a:r>
            <a:r>
              <a:rPr lang="en-US" altLang="zh-TW" sz="2400" dirty="0">
                <a:ea typeface="ＭＳ Ｐゴシック" pitchFamily="34" charset="-128"/>
              </a:rPr>
              <a:t>operation is executed by some process, how do we determine </a:t>
            </a:r>
            <a:r>
              <a:rPr lang="en-US" altLang="zh-TW" sz="2400" dirty="0">
                <a:solidFill>
                  <a:srgbClr val="FF0000"/>
                </a:solidFill>
                <a:ea typeface="ＭＳ Ｐゴシック" pitchFamily="34" charset="-128"/>
              </a:rPr>
              <a:t>which of the suspended processes should be resumed next </a:t>
            </a:r>
            <a:r>
              <a:rPr lang="en-US" altLang="zh-TW" sz="2400" dirty="0">
                <a:ea typeface="ＭＳ Ｐゴシック" pitchFamily="34" charset="-128"/>
              </a:rPr>
              <a:t>?</a:t>
            </a:r>
          </a:p>
          <a:p>
            <a:pPr>
              <a:tabLst>
                <a:tab pos="1890713" algn="l"/>
                <a:tab pos="2338388" algn="l"/>
                <a:tab pos="2511425" algn="l"/>
              </a:tabLst>
            </a:pPr>
            <a:r>
              <a:rPr lang="en-US" altLang="zh-TW" sz="2400" dirty="0">
                <a:ea typeface="ＭＳ Ｐゴシック" pitchFamily="34" charset="-128"/>
              </a:rPr>
              <a:t>FCFS ordering is simple, but may not adequate</a:t>
            </a:r>
          </a:p>
          <a:p>
            <a:pPr>
              <a:tabLst>
                <a:tab pos="1890713" algn="l"/>
                <a:tab pos="2338388" algn="l"/>
                <a:tab pos="2511425" algn="l"/>
              </a:tabLst>
            </a:pPr>
            <a:r>
              <a:rPr lang="en-US" altLang="zh-TW" sz="2400" dirty="0">
                <a:ea typeface="ＭＳ Ｐゴシック" pitchFamily="34" charset="-128"/>
              </a:rPr>
              <a:t>Conditional-wait construct </a:t>
            </a:r>
          </a:p>
          <a:p>
            <a:pPr>
              <a:buFont typeface="Monotype Sorts" pitchFamily="2" charset="2"/>
              <a:buNone/>
              <a:tabLst>
                <a:tab pos="1890713" algn="l"/>
                <a:tab pos="2338388" algn="l"/>
                <a:tab pos="2511425" algn="l"/>
              </a:tabLst>
            </a:pPr>
            <a:r>
              <a:rPr lang="en-US" altLang="zh-TW" sz="2400" dirty="0">
                <a:solidFill>
                  <a:srgbClr val="FF0000"/>
                </a:solidFill>
                <a:ea typeface="ＭＳ Ｐゴシック" pitchFamily="34" charset="-128"/>
              </a:rPr>
              <a:t>           </a:t>
            </a:r>
            <a:r>
              <a:rPr lang="en-US" altLang="zh-TW" sz="2400" dirty="0" err="1">
                <a:solidFill>
                  <a:srgbClr val="FF0000"/>
                </a:solidFill>
                <a:ea typeface="ＭＳ Ｐゴシック" pitchFamily="34" charset="-128"/>
              </a:rPr>
              <a:t>x.wait</a:t>
            </a:r>
            <a:r>
              <a:rPr lang="en-US" altLang="zh-TW" sz="2400" dirty="0">
                <a:solidFill>
                  <a:srgbClr val="FF0000"/>
                </a:solidFill>
                <a:ea typeface="ＭＳ Ｐゴシック" pitchFamily="34" charset="-128"/>
              </a:rPr>
              <a:t> (c) </a:t>
            </a:r>
          </a:p>
          <a:p>
            <a:pPr lvl="1">
              <a:tabLst>
                <a:tab pos="1890713" algn="l"/>
                <a:tab pos="2338388" algn="l"/>
                <a:tab pos="2511425" algn="l"/>
              </a:tabLst>
            </a:pPr>
            <a:r>
              <a:rPr lang="en-US" altLang="zh-TW" i="1" dirty="0">
                <a:ea typeface="ＭＳ Ｐゴシック" pitchFamily="34" charset="-128"/>
              </a:rPr>
              <a:t>c</a:t>
            </a:r>
            <a:r>
              <a:rPr lang="en-US" altLang="zh-TW" dirty="0">
                <a:ea typeface="ＭＳ Ｐゴシック" pitchFamily="34" charset="-128"/>
              </a:rPr>
              <a:t> is an integer expression that is evaluated when the wait() operation is executed.</a:t>
            </a:r>
          </a:p>
          <a:p>
            <a:pPr lvl="1">
              <a:tabLst>
                <a:tab pos="1890713" algn="l"/>
                <a:tab pos="2338388" algn="l"/>
                <a:tab pos="2511425" algn="l"/>
              </a:tabLst>
            </a:pPr>
            <a:r>
              <a:rPr lang="en-US" altLang="zh-TW" i="1" dirty="0">
                <a:solidFill>
                  <a:srgbClr val="FF0000"/>
                </a:solidFill>
                <a:ea typeface="ＭＳ Ｐゴシック" pitchFamily="34" charset="-128"/>
              </a:rPr>
              <a:t>c</a:t>
            </a:r>
            <a:r>
              <a:rPr lang="en-US" altLang="zh-TW" dirty="0">
                <a:solidFill>
                  <a:srgbClr val="FF0000"/>
                </a:solidFill>
                <a:ea typeface="ＭＳ Ｐゴシック" pitchFamily="34" charset="-128"/>
              </a:rPr>
              <a:t> is called a priority number</a:t>
            </a:r>
            <a:r>
              <a:rPr lang="en-US" altLang="zh-TW" dirty="0">
                <a:ea typeface="ＭＳ Ｐゴシック" pitchFamily="34" charset="-128"/>
              </a:rPr>
              <a:t>.</a:t>
            </a:r>
          </a:p>
          <a:p>
            <a:pPr>
              <a:tabLst>
                <a:tab pos="1890713" algn="l"/>
                <a:tab pos="2338388" algn="l"/>
                <a:tab pos="2511425" algn="l"/>
              </a:tabLst>
            </a:pPr>
            <a:r>
              <a:rPr lang="en-US" altLang="zh-TW" sz="2400" dirty="0">
                <a:ea typeface="ＭＳ Ｐゴシック" pitchFamily="34" charset="-128"/>
              </a:rPr>
              <a:t>When </a:t>
            </a:r>
            <a:r>
              <a:rPr lang="en-US" altLang="zh-TW" sz="2400" dirty="0" err="1">
                <a:ea typeface="ＭＳ Ｐゴシック" pitchFamily="34" charset="-128"/>
              </a:rPr>
              <a:t>x.signal</a:t>
            </a:r>
            <a:r>
              <a:rPr lang="en-US" altLang="zh-TW" sz="2400" dirty="0">
                <a:ea typeface="ＭＳ Ｐゴシック" pitchFamily="34" charset="-128"/>
              </a:rPr>
              <a:t> () is executed, the process with </a:t>
            </a:r>
            <a:r>
              <a:rPr lang="en-US" altLang="zh-TW" sz="2400" dirty="0">
                <a:solidFill>
                  <a:srgbClr val="FF0000"/>
                </a:solidFill>
                <a:ea typeface="ＭＳ Ｐゴシック" pitchFamily="34" charset="-128"/>
              </a:rPr>
              <a:t>smallest priority number </a:t>
            </a:r>
            <a:r>
              <a:rPr lang="en-US" altLang="zh-TW" sz="2400" dirty="0">
                <a:ea typeface="ＭＳ Ｐゴシック" pitchFamily="34" charset="-128"/>
              </a:rPr>
              <a:t>is resumed next.</a:t>
            </a:r>
          </a:p>
          <a:p>
            <a:pPr>
              <a:tabLst>
                <a:tab pos="1890713" algn="l"/>
                <a:tab pos="2338388" algn="l"/>
                <a:tab pos="2511425" algn="l"/>
              </a:tabLst>
            </a:pPr>
            <a:endParaRPr lang="en-US" altLang="zh-TW" sz="2400" dirty="0">
              <a:ea typeface="ＭＳ Ｐゴシック" pitchFamily="34" charset="-128"/>
            </a:endParaRPr>
          </a:p>
          <a:p>
            <a:pPr>
              <a:tabLst>
                <a:tab pos="1890713" algn="l"/>
                <a:tab pos="2338388" algn="l"/>
                <a:tab pos="2511425" algn="l"/>
              </a:tabLst>
            </a:pPr>
            <a:endParaRPr lang="en-US" altLang="zh-TW" sz="24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Effect transition="in" filter="box(in)">
                                      <p:cBhvr>
                                        <p:cTn id="7" dur="1000"/>
                                        <p:tgtEl>
                                          <p:spTgt spid="686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8611">
                                            <p:txEl>
                                              <p:pRg st="2" end="2"/>
                                            </p:txEl>
                                          </p:spTgt>
                                        </p:tgtEl>
                                        <p:attrNameLst>
                                          <p:attrName>style.visibility</p:attrName>
                                        </p:attrNameLst>
                                      </p:cBhvr>
                                      <p:to>
                                        <p:strVal val="visible"/>
                                      </p:to>
                                    </p:set>
                                    <p:animEffect transition="in" filter="box(in)">
                                      <p:cBhvr>
                                        <p:cTn id="12" dur="1000"/>
                                        <p:tgtEl>
                                          <p:spTgt spid="68611">
                                            <p:txEl>
                                              <p:pRg st="2" end="2"/>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8611">
                                            <p:txEl>
                                              <p:pRg st="3" end="3"/>
                                            </p:txEl>
                                          </p:spTgt>
                                        </p:tgtEl>
                                        <p:attrNameLst>
                                          <p:attrName>style.visibility</p:attrName>
                                        </p:attrNameLst>
                                      </p:cBhvr>
                                      <p:to>
                                        <p:strVal val="visible"/>
                                      </p:to>
                                    </p:set>
                                    <p:animEffect transition="in" filter="box(in)">
                                      <p:cBhvr>
                                        <p:cTn id="15" dur="1000"/>
                                        <p:tgtEl>
                                          <p:spTgt spid="68611">
                                            <p:txEl>
                                              <p:pRg st="3" end="3"/>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68611">
                                            <p:txEl>
                                              <p:pRg st="4" end="4"/>
                                            </p:txEl>
                                          </p:spTgt>
                                        </p:tgtEl>
                                        <p:attrNameLst>
                                          <p:attrName>style.visibility</p:attrName>
                                        </p:attrNameLst>
                                      </p:cBhvr>
                                      <p:to>
                                        <p:strVal val="visible"/>
                                      </p:to>
                                    </p:set>
                                    <p:animEffect transition="in" filter="box(in)">
                                      <p:cBhvr>
                                        <p:cTn id="18" dur="1000"/>
                                        <p:tgtEl>
                                          <p:spTgt spid="68611">
                                            <p:txEl>
                                              <p:pRg st="4" end="4"/>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68611">
                                            <p:txEl>
                                              <p:pRg st="5" end="5"/>
                                            </p:txEl>
                                          </p:spTgt>
                                        </p:tgtEl>
                                        <p:attrNameLst>
                                          <p:attrName>style.visibility</p:attrName>
                                        </p:attrNameLst>
                                      </p:cBhvr>
                                      <p:to>
                                        <p:strVal val="visible"/>
                                      </p:to>
                                    </p:set>
                                    <p:animEffect transition="in" filter="box(in)">
                                      <p:cBhvr>
                                        <p:cTn id="21" dur="1000"/>
                                        <p:tgtEl>
                                          <p:spTgt spid="6861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68611">
                                            <p:txEl>
                                              <p:pRg st="6" end="6"/>
                                            </p:txEl>
                                          </p:spTgt>
                                        </p:tgtEl>
                                        <p:attrNameLst>
                                          <p:attrName>style.visibility</p:attrName>
                                        </p:attrNameLst>
                                      </p:cBhvr>
                                      <p:to>
                                        <p:strVal val="visible"/>
                                      </p:to>
                                    </p:set>
                                    <p:animEffect transition="in" filter="box(in)">
                                      <p:cBhvr>
                                        <p:cTn id="26" dur="1000"/>
                                        <p:tgtEl>
                                          <p:spTgt spid="686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16892" y="246281"/>
            <a:ext cx="8229600" cy="576262"/>
          </a:xfrm>
        </p:spPr>
        <p:txBody>
          <a:bodyPr/>
          <a:lstStyle/>
          <a:p>
            <a:pPr eaLnBrk="1" hangingPunct="1"/>
            <a:r>
              <a:rPr lang="en-US" altLang="zh-TW" sz="3200" dirty="0">
                <a:ea typeface="ＭＳ Ｐゴシック" pitchFamily="34" charset="-128"/>
              </a:rPr>
              <a:t>A Monitor to Allocate Single Resource</a:t>
            </a:r>
          </a:p>
        </p:txBody>
      </p:sp>
      <p:sp>
        <p:nvSpPr>
          <p:cNvPr id="69635" name="Rectangle 3"/>
          <p:cNvSpPr>
            <a:spLocks noGrp="1" noChangeArrowheads="1"/>
          </p:cNvSpPr>
          <p:nvPr>
            <p:ph type="body" idx="1"/>
          </p:nvPr>
        </p:nvSpPr>
        <p:spPr>
          <a:xfrm>
            <a:off x="914400" y="592138"/>
            <a:ext cx="8229600" cy="4530725"/>
          </a:xfrm>
        </p:spPr>
        <p:txBody>
          <a:bodyPr/>
          <a:lstStyle/>
          <a:p>
            <a:pPr>
              <a:buFont typeface="Monotype Sorts" pitchFamily="2" charset="2"/>
              <a:buNone/>
              <a:tabLst>
                <a:tab pos="1371600" algn="l"/>
                <a:tab pos="1717675" algn="l"/>
                <a:tab pos="2338388" algn="l"/>
              </a:tabLst>
            </a:pPr>
            <a:endParaRPr lang="en-US" altLang="zh-TW" sz="2000" dirty="0">
              <a:ea typeface="ＭＳ Ｐゴシック" pitchFamily="34" charset="-128"/>
            </a:endParaRP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monitor </a:t>
            </a:r>
            <a:r>
              <a:rPr lang="en-US" altLang="zh-TW" sz="2000" dirty="0" err="1">
                <a:solidFill>
                  <a:srgbClr val="0000FF"/>
                </a:solidFill>
                <a:ea typeface="ＭＳ Ｐゴシック" pitchFamily="34" charset="-128"/>
              </a:rPr>
              <a:t>ResourceAllocator</a:t>
            </a:r>
            <a:r>
              <a:rPr lang="en-US" altLang="zh-TW" sz="2000" dirty="0">
                <a:solidFill>
                  <a:srgbClr val="0000FF"/>
                </a:solidFill>
                <a:ea typeface="ＭＳ Ｐゴシック" pitchFamily="34" charset="-128"/>
              </a:rPr>
              <a:t>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a:t>
            </a:r>
            <a:r>
              <a:rPr lang="en-US" altLang="zh-TW" sz="2000" dirty="0" err="1">
                <a:solidFill>
                  <a:srgbClr val="0000FF"/>
                </a:solidFill>
                <a:ea typeface="ＭＳ Ｐゴシック" pitchFamily="34" charset="-128"/>
              </a:rPr>
              <a:t>boolean</a:t>
            </a:r>
            <a:r>
              <a:rPr lang="en-US" altLang="zh-TW" sz="2000" dirty="0">
                <a:solidFill>
                  <a:srgbClr val="0000FF"/>
                </a:solidFill>
                <a:ea typeface="ＭＳ Ｐゴシック" pitchFamily="34" charset="-128"/>
              </a:rPr>
              <a:t> busy;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condition x;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void </a:t>
            </a:r>
            <a:r>
              <a:rPr lang="en-US" altLang="zh-TW" sz="2000" dirty="0">
                <a:solidFill>
                  <a:srgbClr val="FF0000"/>
                </a:solidFill>
                <a:ea typeface="ＭＳ Ｐゴシック" pitchFamily="34" charset="-128"/>
              </a:rPr>
              <a:t>acquire(</a:t>
            </a:r>
            <a:r>
              <a:rPr lang="en-US" altLang="zh-TW" sz="2000" dirty="0" err="1">
                <a:solidFill>
                  <a:srgbClr val="FF0000"/>
                </a:solidFill>
                <a:ea typeface="ＭＳ Ｐゴシック" pitchFamily="34" charset="-128"/>
              </a:rPr>
              <a:t>int</a:t>
            </a:r>
            <a:r>
              <a:rPr lang="en-US" altLang="zh-TW" sz="2000" dirty="0">
                <a:solidFill>
                  <a:srgbClr val="FF0000"/>
                </a:solidFill>
                <a:ea typeface="ＭＳ Ｐゴシック" pitchFamily="34" charset="-128"/>
              </a:rPr>
              <a:t> time)</a:t>
            </a:r>
            <a:r>
              <a:rPr lang="en-US" altLang="zh-TW" sz="2000" dirty="0">
                <a:solidFill>
                  <a:srgbClr val="0000FF"/>
                </a:solidFill>
                <a:ea typeface="ＭＳ Ｐゴシック" pitchFamily="34" charset="-128"/>
              </a:rPr>
              <a:t> {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if (busy)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a:t>
            </a:r>
            <a:r>
              <a:rPr lang="en-US" altLang="zh-TW" sz="2000" dirty="0" err="1">
                <a:solidFill>
                  <a:srgbClr val="FF0000"/>
                </a:solidFill>
                <a:ea typeface="ＭＳ Ｐゴシック" pitchFamily="34" charset="-128"/>
              </a:rPr>
              <a:t>x.wait</a:t>
            </a:r>
            <a:r>
              <a:rPr lang="en-US" altLang="zh-TW" sz="2000" dirty="0">
                <a:solidFill>
                  <a:srgbClr val="FF0000"/>
                </a:solidFill>
                <a:ea typeface="ＭＳ Ｐゴシック" pitchFamily="34" charset="-128"/>
              </a:rPr>
              <a:t>(time)</a:t>
            </a:r>
            <a:r>
              <a:rPr lang="en-US" altLang="zh-TW" sz="2000" dirty="0">
                <a:solidFill>
                  <a:srgbClr val="0000FF"/>
                </a:solidFill>
                <a:ea typeface="ＭＳ Ｐゴシック" pitchFamily="34" charset="-128"/>
              </a:rPr>
              <a:t>;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busy = TRUE;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void </a:t>
            </a:r>
            <a:r>
              <a:rPr lang="en-US" altLang="zh-TW" sz="2000" dirty="0">
                <a:solidFill>
                  <a:srgbClr val="FF0000"/>
                </a:solidFill>
                <a:ea typeface="ＭＳ Ｐゴシック" pitchFamily="34" charset="-128"/>
              </a:rPr>
              <a:t>release() </a:t>
            </a:r>
            <a:r>
              <a:rPr lang="en-US" altLang="zh-TW" sz="2000" dirty="0">
                <a:solidFill>
                  <a:srgbClr val="0000FF"/>
                </a:solidFill>
                <a:ea typeface="ＭＳ Ｐゴシック" pitchFamily="34" charset="-128"/>
              </a:rPr>
              <a:t>{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busy = FALSE;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a:t>
            </a:r>
            <a:r>
              <a:rPr lang="en-US" altLang="zh-TW" sz="2000" dirty="0" err="1">
                <a:solidFill>
                  <a:srgbClr val="FF0000"/>
                </a:solidFill>
                <a:ea typeface="ＭＳ Ｐゴシック" pitchFamily="34" charset="-128"/>
              </a:rPr>
              <a:t>x.signal</a:t>
            </a:r>
            <a:r>
              <a:rPr lang="en-US" altLang="zh-TW" sz="2000" dirty="0">
                <a:solidFill>
                  <a:srgbClr val="FF0000"/>
                </a:solidFill>
                <a:ea typeface="ＭＳ Ｐゴシック" pitchFamily="34" charset="-128"/>
              </a:rPr>
              <a:t>();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initialization code()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busy = FALSE;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a:t>
            </a:r>
            <a:r>
              <a:rPr lang="en-US" altLang="zh-TW" sz="2000" b="1" dirty="0">
                <a:ea typeface="ＭＳ Ｐゴシック" pitchFamily="34" charset="-128"/>
              </a:rPr>
              <a:t>		</a:t>
            </a:r>
            <a:r>
              <a:rPr lang="en-US" altLang="zh-TW" sz="2000" dirty="0">
                <a:ea typeface="ＭＳ Ｐゴシック" pitchFamily="34" charset="-128"/>
              </a:rPr>
              <a:t>	</a:t>
            </a:r>
          </a:p>
        </p:txBody>
      </p:sp>
      <p:sp>
        <p:nvSpPr>
          <p:cNvPr id="69636" name="Freeform 34"/>
          <p:cNvSpPr>
            <a:spLocks/>
          </p:cNvSpPr>
          <p:nvPr/>
        </p:nvSpPr>
        <p:spPr bwMode="auto">
          <a:xfrm>
            <a:off x="4088630" y="3485850"/>
            <a:ext cx="771525" cy="1566863"/>
          </a:xfrm>
          <a:custGeom>
            <a:avLst/>
            <a:gdLst>
              <a:gd name="T0" fmla="*/ 2147483647 w 584"/>
              <a:gd name="T1" fmla="*/ 2147483647 h 1888"/>
              <a:gd name="T2" fmla="*/ 2147483647 w 584"/>
              <a:gd name="T3" fmla="*/ 2147483647 h 1888"/>
              <a:gd name="T4" fmla="*/ 2147483647 w 584"/>
              <a:gd name="T5" fmla="*/ 2147483647 h 1888"/>
              <a:gd name="T6" fmla="*/ 2147483647 w 584"/>
              <a:gd name="T7" fmla="*/ 2147483647 h 1888"/>
              <a:gd name="T8" fmla="*/ 2147483647 w 584"/>
              <a:gd name="T9" fmla="*/ 2147483647 h 1888"/>
              <a:gd name="T10" fmla="*/ 2147483647 w 584"/>
              <a:gd name="T11" fmla="*/ 2147483647 h 1888"/>
              <a:gd name="T12" fmla="*/ 2147483647 w 584"/>
              <a:gd name="T13" fmla="*/ 2147483647 h 1888"/>
              <a:gd name="T14" fmla="*/ 2147483647 w 584"/>
              <a:gd name="T15" fmla="*/ 2147483647 h 1888"/>
              <a:gd name="T16" fmla="*/ 2147483647 w 584"/>
              <a:gd name="T17" fmla="*/ 2147483647 h 1888"/>
              <a:gd name="T18" fmla="*/ 2147483647 w 584"/>
              <a:gd name="T19" fmla="*/ 2147483647 h 1888"/>
              <a:gd name="T20" fmla="*/ 2147483647 w 584"/>
              <a:gd name="T21" fmla="*/ 2147483647 h 1888"/>
              <a:gd name="T22" fmla="*/ 2147483647 w 584"/>
              <a:gd name="T23" fmla="*/ 2147483647 h 1888"/>
              <a:gd name="T24" fmla="*/ 2147483647 w 584"/>
              <a:gd name="T25" fmla="*/ 2147483647 h 1888"/>
              <a:gd name="T26" fmla="*/ 2147483647 w 584"/>
              <a:gd name="T27" fmla="*/ 2147483647 h 1888"/>
              <a:gd name="T28" fmla="*/ 0 w 584"/>
              <a:gd name="T29" fmla="*/ 0 h 18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4"/>
              <a:gd name="T46" fmla="*/ 0 h 1888"/>
              <a:gd name="T47" fmla="*/ 584 w 584"/>
              <a:gd name="T48" fmla="*/ 1888 h 18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4" h="1888">
                <a:moveTo>
                  <a:pt x="360" y="1888"/>
                </a:moveTo>
                <a:cubicBezTo>
                  <a:pt x="386" y="1875"/>
                  <a:pt x="415" y="1870"/>
                  <a:pt x="440" y="1856"/>
                </a:cubicBezTo>
                <a:cubicBezTo>
                  <a:pt x="467" y="1841"/>
                  <a:pt x="487" y="1788"/>
                  <a:pt x="496" y="1768"/>
                </a:cubicBezTo>
                <a:cubicBezTo>
                  <a:pt x="527" y="1695"/>
                  <a:pt x="539" y="1606"/>
                  <a:pt x="552" y="1528"/>
                </a:cubicBezTo>
                <a:cubicBezTo>
                  <a:pt x="559" y="1486"/>
                  <a:pt x="563" y="1443"/>
                  <a:pt x="568" y="1400"/>
                </a:cubicBezTo>
                <a:cubicBezTo>
                  <a:pt x="571" y="1379"/>
                  <a:pt x="576" y="1336"/>
                  <a:pt x="576" y="1336"/>
                </a:cubicBezTo>
                <a:cubicBezTo>
                  <a:pt x="584" y="1110"/>
                  <a:pt x="572" y="903"/>
                  <a:pt x="544" y="680"/>
                </a:cubicBezTo>
                <a:cubicBezTo>
                  <a:pt x="531" y="578"/>
                  <a:pt x="509" y="474"/>
                  <a:pt x="448" y="392"/>
                </a:cubicBezTo>
                <a:cubicBezTo>
                  <a:pt x="411" y="280"/>
                  <a:pt x="448" y="307"/>
                  <a:pt x="368" y="280"/>
                </a:cubicBezTo>
                <a:cubicBezTo>
                  <a:pt x="307" y="199"/>
                  <a:pt x="391" y="298"/>
                  <a:pt x="296" y="232"/>
                </a:cubicBezTo>
                <a:cubicBezTo>
                  <a:pt x="274" y="217"/>
                  <a:pt x="259" y="195"/>
                  <a:pt x="240" y="176"/>
                </a:cubicBezTo>
                <a:cubicBezTo>
                  <a:pt x="222" y="158"/>
                  <a:pt x="168" y="134"/>
                  <a:pt x="144" y="120"/>
                </a:cubicBezTo>
                <a:cubicBezTo>
                  <a:pt x="144" y="120"/>
                  <a:pt x="84" y="80"/>
                  <a:pt x="72" y="72"/>
                </a:cubicBezTo>
                <a:cubicBezTo>
                  <a:pt x="56" y="61"/>
                  <a:pt x="24" y="40"/>
                  <a:pt x="24" y="40"/>
                </a:cubicBezTo>
                <a:cubicBezTo>
                  <a:pt x="5" y="11"/>
                  <a:pt x="12" y="25"/>
                  <a:pt x="0" y="0"/>
                </a:cubicBezTo>
              </a:path>
            </a:pathLst>
          </a:custGeom>
          <a:noFill/>
          <a:ln w="28575" cap="flat" cmpd="sng">
            <a:solidFill>
              <a:schemeClr val="tx1"/>
            </a:solidFill>
            <a:prstDash val="solid"/>
            <a:round/>
            <a:headEnd type="none" w="sm" len="sm"/>
            <a:tailEnd type="triangle" w="med" len="med"/>
          </a:ln>
        </p:spPr>
        <p:txBody>
          <a:bodyPr wrap="none" anchor="ctr"/>
          <a:lstStyle/>
          <a:p>
            <a:endParaRPr lang="zh-TW" altLang="en-US"/>
          </a:p>
        </p:txBody>
      </p:sp>
      <p:sp>
        <p:nvSpPr>
          <p:cNvPr id="69637" name="文字方塊 5"/>
          <p:cNvSpPr txBox="1">
            <a:spLocks noChangeArrowheads="1"/>
          </p:cNvSpPr>
          <p:nvPr/>
        </p:nvSpPr>
        <p:spPr bwMode="auto">
          <a:xfrm>
            <a:off x="4890608" y="3868516"/>
            <a:ext cx="4014788" cy="707886"/>
          </a:xfrm>
          <a:prstGeom prst="rect">
            <a:avLst/>
          </a:prstGeom>
          <a:noFill/>
          <a:ln w="9525">
            <a:noFill/>
            <a:miter lim="800000"/>
            <a:headEnd/>
            <a:tailEnd/>
          </a:ln>
        </p:spPr>
        <p:txBody>
          <a:bodyPr>
            <a:spAutoFit/>
          </a:bodyPr>
          <a:lstStyle/>
          <a:p>
            <a:r>
              <a:rPr lang="en-US" altLang="zh-TW" sz="2000" b="1" dirty="0">
                <a:latin typeface="Candara" pitchFamily="34" charset="0"/>
              </a:rPr>
              <a:t>The process with smallest priority number is resumed next</a:t>
            </a:r>
            <a:endParaRPr lang="zh-TW" altLang="en-US" sz="2000" b="1" dirty="0">
              <a:latin typeface="Candara" pitchFamily="34" charset="0"/>
            </a:endParaRPr>
          </a:p>
        </p:txBody>
      </p:sp>
      <p:cxnSp>
        <p:nvCxnSpPr>
          <p:cNvPr id="69638" name="直線接點 7"/>
          <p:cNvCxnSpPr>
            <a:cxnSpLocks noChangeShapeType="1"/>
          </p:cNvCxnSpPr>
          <p:nvPr/>
        </p:nvCxnSpPr>
        <p:spPr bwMode="auto">
          <a:xfrm flipV="1">
            <a:off x="3633134" y="5025821"/>
            <a:ext cx="927100" cy="46038"/>
          </a:xfrm>
          <a:prstGeom prst="line">
            <a:avLst/>
          </a:prstGeom>
          <a:noFill/>
          <a:ln w="28575" algn="ctr">
            <a:solidFill>
              <a:schemeClr val="tx1"/>
            </a:solidFill>
            <a:round/>
            <a:headEnd/>
            <a:tailEnd/>
          </a:ln>
        </p:spPr>
      </p:cxnSp>
      <p:sp>
        <p:nvSpPr>
          <p:cNvPr id="7" name="矩形 6"/>
          <p:cNvSpPr/>
          <p:nvPr/>
        </p:nvSpPr>
        <p:spPr bwMode="auto">
          <a:xfrm>
            <a:off x="955343" y="2361063"/>
            <a:ext cx="3548418" cy="1774209"/>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8" name="矩形 7"/>
          <p:cNvSpPr/>
          <p:nvPr/>
        </p:nvSpPr>
        <p:spPr bwMode="auto">
          <a:xfrm>
            <a:off x="971263" y="4123928"/>
            <a:ext cx="3548418" cy="1458008"/>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3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3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43629" y="-9525"/>
            <a:ext cx="7715250" cy="844550"/>
          </a:xfrm>
        </p:spPr>
        <p:txBody>
          <a:bodyPr/>
          <a:lstStyle/>
          <a:p>
            <a:pPr eaLnBrk="1" hangingPunct="1"/>
            <a:r>
              <a:rPr lang="en-US" altLang="zh-TW" sz="3200" dirty="0">
                <a:ea typeface="ＭＳ Ｐゴシック" pitchFamily="34" charset="-128"/>
              </a:rPr>
              <a:t>Resuming Processes within a Monitor</a:t>
            </a:r>
          </a:p>
        </p:txBody>
      </p:sp>
      <p:sp>
        <p:nvSpPr>
          <p:cNvPr id="70659" name="Rectangle 3"/>
          <p:cNvSpPr>
            <a:spLocks noGrp="1" noChangeArrowheads="1"/>
          </p:cNvSpPr>
          <p:nvPr>
            <p:ph type="body" idx="1"/>
          </p:nvPr>
        </p:nvSpPr>
        <p:spPr>
          <a:xfrm>
            <a:off x="885825" y="1082675"/>
            <a:ext cx="8080375" cy="4462463"/>
          </a:xfrm>
        </p:spPr>
        <p:txBody>
          <a:bodyPr/>
          <a:lstStyle/>
          <a:p>
            <a:pPr>
              <a:tabLst>
                <a:tab pos="1890713" algn="l"/>
                <a:tab pos="2338388" algn="l"/>
                <a:tab pos="2511425" algn="l"/>
              </a:tabLst>
            </a:pPr>
            <a:r>
              <a:rPr lang="en-US" altLang="zh-TW" sz="2400" dirty="0">
                <a:ea typeface="ＭＳ Ｐゴシック" pitchFamily="34" charset="-128"/>
              </a:rPr>
              <a:t>The monitor allocates the resource that has the shortest  time-allocation request.</a:t>
            </a:r>
          </a:p>
          <a:p>
            <a:pPr>
              <a:tabLst>
                <a:tab pos="1890713" algn="l"/>
                <a:tab pos="2338388" algn="l"/>
                <a:tab pos="2511425" algn="l"/>
              </a:tabLst>
            </a:pPr>
            <a:r>
              <a:rPr lang="en-US" altLang="zh-TW" sz="2400" dirty="0">
                <a:ea typeface="ＭＳ Ｐゴシック" pitchFamily="34" charset="-128"/>
              </a:rPr>
              <a:t>A process that needs to access the resource in question must observe the following sequence:</a:t>
            </a:r>
          </a:p>
          <a:p>
            <a:pPr>
              <a:buFont typeface="Monotype Sorts" pitchFamily="2" charset="2"/>
              <a:buNone/>
              <a:tabLst>
                <a:tab pos="1890713" algn="l"/>
                <a:tab pos="2338388" algn="l"/>
                <a:tab pos="2511425" algn="l"/>
              </a:tabLst>
            </a:pPr>
            <a:r>
              <a:rPr lang="en-US" altLang="zh-TW" sz="2400" dirty="0">
                <a:ea typeface="ＭＳ Ｐゴシック" pitchFamily="34" charset="-128"/>
              </a:rPr>
              <a:t>          </a:t>
            </a:r>
            <a:r>
              <a:rPr lang="en-US" altLang="zh-TW" sz="2400" dirty="0" err="1">
                <a:solidFill>
                  <a:srgbClr val="FF0000"/>
                </a:solidFill>
                <a:ea typeface="ＭＳ Ｐゴシック" pitchFamily="34" charset="-128"/>
              </a:rPr>
              <a:t>R.acquire</a:t>
            </a:r>
            <a:r>
              <a:rPr lang="en-US" altLang="zh-TW" sz="2400" dirty="0">
                <a:solidFill>
                  <a:srgbClr val="FF0000"/>
                </a:solidFill>
                <a:ea typeface="ＭＳ Ｐゴシック" pitchFamily="34" charset="-128"/>
              </a:rPr>
              <a:t> (t);    </a:t>
            </a:r>
            <a:r>
              <a:rPr lang="en-US" altLang="zh-TW" sz="2400" dirty="0">
                <a:solidFill>
                  <a:srgbClr val="FF0000"/>
                </a:solidFill>
                <a:ea typeface="ＭＳ Ｐゴシック" pitchFamily="34" charset="-128"/>
                <a:sym typeface="Wingdings" pitchFamily="2" charset="2"/>
              </a:rPr>
              <a:t> </a:t>
            </a:r>
            <a:r>
              <a:rPr lang="en-US" altLang="zh-TW" sz="2400" dirty="0">
                <a:solidFill>
                  <a:srgbClr val="FF0000"/>
                </a:solidFill>
                <a:ea typeface="ＭＳ Ｐゴシック" pitchFamily="34" charset="-128"/>
              </a:rPr>
              <a:t>Get the resource, or wait for it !!</a:t>
            </a:r>
          </a:p>
          <a:p>
            <a:pPr>
              <a:buFont typeface="Monotype Sorts" pitchFamily="2" charset="2"/>
              <a:buNone/>
              <a:tabLst>
                <a:tab pos="1890713" algn="l"/>
                <a:tab pos="2338388" algn="l"/>
                <a:tab pos="2511425" algn="l"/>
              </a:tabLst>
            </a:pPr>
            <a:r>
              <a:rPr lang="en-US" altLang="zh-TW" sz="2400" dirty="0">
                <a:solidFill>
                  <a:srgbClr val="0033CC"/>
                </a:solidFill>
                <a:ea typeface="ＭＳ Ｐゴシック" pitchFamily="34" charset="-128"/>
              </a:rPr>
              <a:t>           …..</a:t>
            </a:r>
          </a:p>
          <a:p>
            <a:pPr>
              <a:buFont typeface="Monotype Sorts" pitchFamily="2" charset="2"/>
              <a:buNone/>
              <a:tabLst>
                <a:tab pos="1890713" algn="l"/>
                <a:tab pos="2338388" algn="l"/>
                <a:tab pos="2511425" algn="l"/>
              </a:tabLst>
            </a:pPr>
            <a:r>
              <a:rPr lang="en-US" altLang="zh-TW" sz="2400" dirty="0">
                <a:solidFill>
                  <a:srgbClr val="0033CC"/>
                </a:solidFill>
                <a:ea typeface="ＭＳ Ｐゴシック" pitchFamily="34" charset="-128"/>
              </a:rPr>
              <a:t>              access the resource</a:t>
            </a:r>
          </a:p>
          <a:p>
            <a:pPr>
              <a:buFont typeface="Monotype Sorts" pitchFamily="2" charset="2"/>
              <a:buNone/>
              <a:tabLst>
                <a:tab pos="1890713" algn="l"/>
                <a:tab pos="2338388" algn="l"/>
                <a:tab pos="2511425" algn="l"/>
              </a:tabLst>
            </a:pPr>
            <a:r>
              <a:rPr lang="en-US" altLang="zh-TW" sz="2400" dirty="0">
                <a:solidFill>
                  <a:srgbClr val="0033CC"/>
                </a:solidFill>
                <a:ea typeface="ＭＳ Ｐゴシック" pitchFamily="34" charset="-128"/>
              </a:rPr>
              <a:t>          ……</a:t>
            </a:r>
          </a:p>
          <a:p>
            <a:pPr>
              <a:buFont typeface="Monotype Sorts" pitchFamily="2" charset="2"/>
              <a:buNone/>
              <a:tabLst>
                <a:tab pos="1890713" algn="l"/>
                <a:tab pos="2338388" algn="l"/>
                <a:tab pos="2511425" algn="l"/>
              </a:tabLst>
            </a:pPr>
            <a:r>
              <a:rPr lang="en-US" altLang="zh-TW" sz="2400" dirty="0">
                <a:solidFill>
                  <a:srgbClr val="0033CC"/>
                </a:solidFill>
                <a:ea typeface="ＭＳ Ｐゴシック" pitchFamily="34" charset="-128"/>
              </a:rPr>
              <a:t>          </a:t>
            </a:r>
            <a:r>
              <a:rPr lang="en-US" altLang="zh-TW" sz="2400" dirty="0">
                <a:solidFill>
                  <a:srgbClr val="FF0000"/>
                </a:solidFill>
                <a:ea typeface="ＭＳ Ｐゴシック" pitchFamily="34" charset="-128"/>
              </a:rPr>
              <a:t>R. release(); </a:t>
            </a:r>
          </a:p>
          <a:p>
            <a:pPr>
              <a:buFont typeface="Monotype Sorts" pitchFamily="2" charset="2"/>
              <a:buNone/>
              <a:tabLst>
                <a:tab pos="1890713" algn="l"/>
                <a:tab pos="2338388" algn="l"/>
                <a:tab pos="2511425" algn="l"/>
              </a:tabLst>
            </a:pPr>
            <a:r>
              <a:rPr lang="en-US" altLang="zh-TW" sz="2400" dirty="0">
                <a:ea typeface="ＭＳ Ｐゴシック" pitchFamily="34" charset="-128"/>
              </a:rPr>
              <a:t>Where R is an instance of type </a:t>
            </a:r>
            <a:r>
              <a:rPr lang="en-US" altLang="zh-TW" sz="2400" dirty="0" err="1">
                <a:ea typeface="ＭＳ Ｐゴシック" pitchFamily="34" charset="-128"/>
              </a:rPr>
              <a:t>ResourceAllocator</a:t>
            </a:r>
            <a:r>
              <a:rPr lang="en-US" altLang="zh-TW" sz="2400" dirty="0">
                <a:ea typeface="ＭＳ Ｐゴシック" pitchFamily="34" charset="-128"/>
              </a:rPr>
              <a:t>.</a:t>
            </a:r>
          </a:p>
          <a:p>
            <a:pPr>
              <a:buFont typeface="Monotype Sorts" pitchFamily="2" charset="2"/>
              <a:buNone/>
              <a:tabLst>
                <a:tab pos="1890713" algn="l"/>
                <a:tab pos="2338388" algn="l"/>
                <a:tab pos="2511425" algn="l"/>
              </a:tabLst>
            </a:pPr>
            <a:endParaRPr lang="en-US" altLang="zh-TW" sz="2400" dirty="0">
              <a:ea typeface="ＭＳ Ｐゴシック" pitchFamily="34" charset="-128"/>
            </a:endParaRPr>
          </a:p>
          <a:p>
            <a:pPr>
              <a:tabLst>
                <a:tab pos="1890713" algn="l"/>
                <a:tab pos="2338388" algn="l"/>
                <a:tab pos="2511425" algn="l"/>
              </a:tabLst>
            </a:pPr>
            <a:endParaRPr lang="en-US" altLang="zh-TW" sz="2400" dirty="0">
              <a:ea typeface="ＭＳ Ｐゴシック" pitchFamily="34" charset="-128"/>
            </a:endParaRPr>
          </a:p>
          <a:p>
            <a:pPr>
              <a:tabLst>
                <a:tab pos="1890713" algn="l"/>
                <a:tab pos="2338388" algn="l"/>
                <a:tab pos="2511425" algn="l"/>
              </a:tabLst>
            </a:pPr>
            <a:endParaRPr lang="en-US" altLang="zh-TW" sz="24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Effect transition="in" filter="box(in)">
                                      <p:cBhvr>
                                        <p:cTn id="7" dur="1000"/>
                                        <p:tgtEl>
                                          <p:spTgt spid="70659">
                                            <p:txEl>
                                              <p:pRg st="1" end="1"/>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0659">
                                            <p:txEl>
                                              <p:pRg st="2" end="2"/>
                                            </p:txEl>
                                          </p:spTgt>
                                        </p:tgtEl>
                                        <p:attrNameLst>
                                          <p:attrName>style.visibility</p:attrName>
                                        </p:attrNameLst>
                                      </p:cBhvr>
                                      <p:to>
                                        <p:strVal val="visible"/>
                                      </p:to>
                                    </p:set>
                                    <p:animEffect transition="in" filter="box(in)">
                                      <p:cBhvr>
                                        <p:cTn id="10" dur="1000"/>
                                        <p:tgtEl>
                                          <p:spTgt spid="70659">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animEffect transition="in" filter="box(in)">
                                      <p:cBhvr>
                                        <p:cTn id="13" dur="1000"/>
                                        <p:tgtEl>
                                          <p:spTgt spid="70659">
                                            <p:txEl>
                                              <p:pRg st="3" end="3"/>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0659">
                                            <p:txEl>
                                              <p:pRg st="4" end="4"/>
                                            </p:txEl>
                                          </p:spTgt>
                                        </p:tgtEl>
                                        <p:attrNameLst>
                                          <p:attrName>style.visibility</p:attrName>
                                        </p:attrNameLst>
                                      </p:cBhvr>
                                      <p:to>
                                        <p:strVal val="visible"/>
                                      </p:to>
                                    </p:set>
                                    <p:animEffect transition="in" filter="box(in)">
                                      <p:cBhvr>
                                        <p:cTn id="16" dur="1000"/>
                                        <p:tgtEl>
                                          <p:spTgt spid="70659">
                                            <p:txEl>
                                              <p:pRg st="4" end="4"/>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70659">
                                            <p:txEl>
                                              <p:pRg st="5" end="5"/>
                                            </p:txEl>
                                          </p:spTgt>
                                        </p:tgtEl>
                                        <p:attrNameLst>
                                          <p:attrName>style.visibility</p:attrName>
                                        </p:attrNameLst>
                                      </p:cBhvr>
                                      <p:to>
                                        <p:strVal val="visible"/>
                                      </p:to>
                                    </p:set>
                                    <p:animEffect transition="in" filter="box(in)">
                                      <p:cBhvr>
                                        <p:cTn id="19" dur="1000"/>
                                        <p:tgtEl>
                                          <p:spTgt spid="70659">
                                            <p:txEl>
                                              <p:pRg st="5" end="5"/>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70659">
                                            <p:txEl>
                                              <p:pRg st="6" end="6"/>
                                            </p:txEl>
                                          </p:spTgt>
                                        </p:tgtEl>
                                        <p:attrNameLst>
                                          <p:attrName>style.visibility</p:attrName>
                                        </p:attrNameLst>
                                      </p:cBhvr>
                                      <p:to>
                                        <p:strVal val="visible"/>
                                      </p:to>
                                    </p:set>
                                    <p:animEffect transition="in" filter="box(in)">
                                      <p:cBhvr>
                                        <p:cTn id="22" dur="1000"/>
                                        <p:tgtEl>
                                          <p:spTgt spid="70659">
                                            <p:txEl>
                                              <p:pRg st="6" end="6"/>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70659">
                                            <p:txEl>
                                              <p:pRg st="7" end="7"/>
                                            </p:txEl>
                                          </p:spTgt>
                                        </p:tgtEl>
                                        <p:attrNameLst>
                                          <p:attrName>style.visibility</p:attrName>
                                        </p:attrNameLst>
                                      </p:cBhvr>
                                      <p:to>
                                        <p:strVal val="visible"/>
                                      </p:to>
                                    </p:set>
                                    <p:animEffect transition="in" filter="box(in)">
                                      <p:cBhvr>
                                        <p:cTn id="25" dur="1000"/>
                                        <p:tgtEl>
                                          <p:spTgt spid="706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pPr eaLnBrk="1" hangingPunct="1"/>
            <a:r>
              <a:rPr lang="en-US" altLang="zh-TW" sz="4000">
                <a:ea typeface="ＭＳ Ｐゴシック" pitchFamily="34" charset="-128"/>
              </a:rPr>
              <a:t>Race Condition</a:t>
            </a:r>
          </a:p>
        </p:txBody>
      </p:sp>
      <p:sp>
        <p:nvSpPr>
          <p:cNvPr id="9219" name="Rectangle 1027"/>
          <p:cNvSpPr>
            <a:spLocks noGrp="1" noChangeArrowheads="1"/>
          </p:cNvSpPr>
          <p:nvPr>
            <p:ph type="body" idx="1"/>
          </p:nvPr>
        </p:nvSpPr>
        <p:spPr>
          <a:xfrm>
            <a:off x="641350" y="967442"/>
            <a:ext cx="8067675" cy="4818062"/>
          </a:xfrm>
        </p:spPr>
        <p:txBody>
          <a:bodyPr/>
          <a:lstStyle/>
          <a:p>
            <a:r>
              <a:rPr lang="en-US" altLang="zh-TW" dirty="0">
                <a:solidFill>
                  <a:srgbClr val="0000FF"/>
                </a:solidFill>
                <a:ea typeface="ＭＳ Ｐゴシック" pitchFamily="34" charset="-128"/>
              </a:rPr>
              <a:t>count++</a:t>
            </a:r>
            <a:r>
              <a:rPr lang="en-US" altLang="zh-TW" dirty="0">
                <a:ea typeface="ＭＳ Ｐゴシック" pitchFamily="34" charset="-128"/>
              </a:rPr>
              <a:t> could be implemented as</a:t>
            </a:r>
            <a:r>
              <a:rPr lang="zh-TW" altLang="en-US" dirty="0">
                <a:ea typeface="ＭＳ Ｐゴシック" pitchFamily="34" charset="-128"/>
              </a:rPr>
              <a:t>   </a:t>
            </a:r>
            <a:r>
              <a:rPr lang="en-US" altLang="zh-TW" dirty="0">
                <a:ea typeface="ＭＳ Ｐゴシック" pitchFamily="34" charset="-128"/>
              </a:rPr>
              <a:t>(</a:t>
            </a:r>
            <a:r>
              <a:rPr lang="zh-TW" altLang="en-US" dirty="0">
                <a:ea typeface="ＭＳ Ｐゴシック" pitchFamily="34" charset="-128"/>
              </a:rPr>
              <a:t>類</a:t>
            </a:r>
            <a:r>
              <a:rPr lang="en-US" altLang="zh-TW" dirty="0">
                <a:ea typeface="ＭＳ Ｐゴシック" pitchFamily="34" charset="-128"/>
              </a:rPr>
              <a:t>producer</a:t>
            </a:r>
            <a:r>
              <a:rPr lang="zh-TW" altLang="en-US" dirty="0">
                <a:ea typeface="ＭＳ Ｐゴシック" pitchFamily="34" charset="-128"/>
              </a:rPr>
              <a:t>概念</a:t>
            </a:r>
            <a:br>
              <a:rPr lang="en-US" altLang="zh-TW" dirty="0">
                <a:ea typeface="ＭＳ Ｐゴシック" pitchFamily="34" charset="-128"/>
              </a:rPr>
            </a:br>
            <a:r>
              <a:rPr lang="en-US" altLang="zh-TW" dirty="0">
                <a:ea typeface="ＭＳ Ｐゴシック" pitchFamily="34" charset="-128"/>
              </a:rPr>
              <a:t>     </a:t>
            </a:r>
            <a:r>
              <a:rPr lang="en-US" altLang="zh-TW" b="1" dirty="0">
                <a:solidFill>
                  <a:srgbClr val="0000FF"/>
                </a:solidFill>
                <a:ea typeface="ＭＳ Ｐゴシック" pitchFamily="34" charset="-128"/>
              </a:rPr>
              <a:t>register1 = count</a:t>
            </a:r>
            <a:br>
              <a:rPr lang="en-US" altLang="zh-TW" b="1" dirty="0">
                <a:solidFill>
                  <a:srgbClr val="0000FF"/>
                </a:solidFill>
                <a:ea typeface="ＭＳ Ｐゴシック" pitchFamily="34" charset="-128"/>
              </a:rPr>
            </a:br>
            <a:r>
              <a:rPr lang="en-US" altLang="zh-TW" b="1" dirty="0">
                <a:solidFill>
                  <a:srgbClr val="0000FF"/>
                </a:solidFill>
                <a:ea typeface="ＭＳ Ｐゴシック" pitchFamily="34" charset="-128"/>
              </a:rPr>
              <a:t>     register1 = register1 + 1</a:t>
            </a:r>
            <a:br>
              <a:rPr lang="en-US" altLang="zh-TW" b="1" dirty="0">
                <a:solidFill>
                  <a:srgbClr val="0000FF"/>
                </a:solidFill>
                <a:ea typeface="ＭＳ Ｐゴシック" pitchFamily="34" charset="-128"/>
              </a:rPr>
            </a:br>
            <a:r>
              <a:rPr lang="en-US" altLang="zh-TW" b="1" dirty="0">
                <a:solidFill>
                  <a:srgbClr val="0000FF"/>
                </a:solidFill>
                <a:ea typeface="ＭＳ Ｐゴシック" pitchFamily="34" charset="-128"/>
              </a:rPr>
              <a:t>     count = register1</a:t>
            </a:r>
          </a:p>
          <a:p>
            <a:r>
              <a:rPr lang="en-US" altLang="zh-TW" dirty="0">
                <a:solidFill>
                  <a:srgbClr val="FF0000"/>
                </a:solidFill>
                <a:ea typeface="ＭＳ Ｐゴシック" pitchFamily="34" charset="-128"/>
              </a:rPr>
              <a:t>count-- </a:t>
            </a:r>
            <a:r>
              <a:rPr lang="en-US" altLang="zh-TW" dirty="0">
                <a:ea typeface="ＭＳ Ｐゴシック" pitchFamily="34" charset="-128"/>
              </a:rPr>
              <a:t>could be implemented as</a:t>
            </a:r>
            <a:r>
              <a:rPr lang="zh-TW" altLang="en-US" dirty="0">
                <a:ea typeface="ＭＳ Ｐゴシック" pitchFamily="34" charset="-128"/>
              </a:rPr>
              <a:t>    </a:t>
            </a:r>
            <a:r>
              <a:rPr lang="en-US" altLang="zh-TW" dirty="0">
                <a:ea typeface="ＭＳ Ｐゴシック" pitchFamily="34" charset="-128"/>
              </a:rPr>
              <a:t>(consumer</a:t>
            </a:r>
            <a:br>
              <a:rPr lang="en-US" altLang="zh-TW" dirty="0">
                <a:ea typeface="ＭＳ Ｐゴシック" pitchFamily="34" charset="-128"/>
              </a:rPr>
            </a:br>
            <a:r>
              <a:rPr lang="en-US" altLang="zh-TW" dirty="0">
                <a:ea typeface="ＭＳ Ｐゴシック" pitchFamily="34" charset="-128"/>
              </a:rPr>
              <a:t>     </a:t>
            </a:r>
            <a:r>
              <a:rPr lang="en-US" altLang="zh-TW" b="1" dirty="0">
                <a:solidFill>
                  <a:srgbClr val="FF0000"/>
                </a:solidFill>
                <a:ea typeface="ＭＳ Ｐゴシック" pitchFamily="34" charset="-128"/>
              </a:rPr>
              <a:t>register2 = count</a:t>
            </a:r>
            <a:br>
              <a:rPr lang="en-US" altLang="zh-TW" b="1" dirty="0">
                <a:solidFill>
                  <a:srgbClr val="FF0000"/>
                </a:solidFill>
                <a:ea typeface="ＭＳ Ｐゴシック" pitchFamily="34" charset="-128"/>
              </a:rPr>
            </a:br>
            <a:r>
              <a:rPr lang="en-US" altLang="zh-TW" b="1" dirty="0">
                <a:solidFill>
                  <a:srgbClr val="FF0000"/>
                </a:solidFill>
                <a:ea typeface="ＭＳ Ｐゴシック" pitchFamily="34" charset="-128"/>
              </a:rPr>
              <a:t>     register2 = register2 - 1</a:t>
            </a:r>
            <a:br>
              <a:rPr lang="en-US" altLang="zh-TW" b="1" dirty="0">
                <a:solidFill>
                  <a:srgbClr val="FF0000"/>
                </a:solidFill>
                <a:ea typeface="ＭＳ Ｐゴシック" pitchFamily="34" charset="-128"/>
              </a:rPr>
            </a:br>
            <a:r>
              <a:rPr lang="en-US" altLang="zh-TW" b="1" dirty="0">
                <a:solidFill>
                  <a:srgbClr val="FF0000"/>
                </a:solidFill>
                <a:ea typeface="ＭＳ Ｐゴシック" pitchFamily="34" charset="-128"/>
              </a:rPr>
              <a:t>     count = register2</a:t>
            </a:r>
          </a:p>
          <a:p>
            <a:pPr>
              <a:lnSpc>
                <a:spcPct val="90000"/>
              </a:lnSpc>
            </a:pPr>
            <a:r>
              <a:rPr lang="en-US" altLang="zh-TW" dirty="0">
                <a:ea typeface="ＭＳ Ｐゴシック" pitchFamily="34" charset="-128"/>
              </a:rPr>
              <a:t>Consider this execution interleaving with “count = 5” initially:</a:t>
            </a:r>
          </a:p>
          <a:p>
            <a:pPr lvl="1">
              <a:lnSpc>
                <a:spcPct val="90000"/>
              </a:lnSpc>
              <a:buFont typeface="Monotype Sorts" pitchFamily="2" charset="2"/>
              <a:buNone/>
            </a:pPr>
            <a:r>
              <a:rPr lang="en-US" altLang="zh-TW" dirty="0">
                <a:ea typeface="ＭＳ Ｐゴシック" pitchFamily="34" charset="-128"/>
              </a:rPr>
              <a:t>	</a:t>
            </a:r>
            <a:r>
              <a:rPr lang="en-US" altLang="zh-TW" sz="2000" dirty="0">
                <a:ea typeface="ＭＳ Ｐゴシック" pitchFamily="34" charset="-128"/>
              </a:rPr>
              <a:t>S0: producer execute </a:t>
            </a:r>
            <a:r>
              <a:rPr lang="en-US" altLang="zh-TW" sz="2000" dirty="0">
                <a:solidFill>
                  <a:srgbClr val="0000FF"/>
                </a:solidFill>
                <a:ea typeface="ＭＳ Ｐゴシック" pitchFamily="34" charset="-128"/>
              </a:rPr>
              <a:t>register1 = count</a:t>
            </a:r>
            <a:r>
              <a:rPr lang="en-US" altLang="zh-TW" sz="2000" dirty="0">
                <a:ea typeface="ＭＳ Ｐゴシック" pitchFamily="34" charset="-128"/>
              </a:rPr>
              <a:t>   {register1 = 5}</a:t>
            </a:r>
            <a:br>
              <a:rPr lang="en-US" altLang="zh-TW" sz="2000" dirty="0">
                <a:ea typeface="ＭＳ Ｐゴシック" pitchFamily="34" charset="-128"/>
              </a:rPr>
            </a:br>
            <a:r>
              <a:rPr lang="en-US" altLang="zh-TW" sz="2000" dirty="0">
                <a:ea typeface="ＭＳ Ｐゴシック" pitchFamily="34" charset="-128"/>
              </a:rPr>
              <a:t>S1: producer execute </a:t>
            </a:r>
            <a:r>
              <a:rPr lang="en-US" altLang="zh-TW" sz="2000" dirty="0">
                <a:solidFill>
                  <a:srgbClr val="0000FF"/>
                </a:solidFill>
                <a:ea typeface="ＭＳ Ｐゴシック" pitchFamily="34" charset="-128"/>
              </a:rPr>
              <a:t>register1 = register1 + 1  </a:t>
            </a:r>
            <a:r>
              <a:rPr lang="en-US" altLang="zh-TW" sz="2000" dirty="0">
                <a:ea typeface="ＭＳ Ｐゴシック" pitchFamily="34" charset="-128"/>
              </a:rPr>
              <a:t> {register1 = 6} </a:t>
            </a:r>
            <a:br>
              <a:rPr lang="en-US" altLang="zh-TW" sz="2000" dirty="0">
                <a:ea typeface="ＭＳ Ｐゴシック" pitchFamily="34" charset="-128"/>
              </a:rPr>
            </a:br>
            <a:r>
              <a:rPr lang="en-US" altLang="zh-TW" sz="2000" dirty="0">
                <a:ea typeface="ＭＳ Ｐゴシック" pitchFamily="34" charset="-128"/>
              </a:rPr>
              <a:t>S2: consumer execute </a:t>
            </a:r>
            <a:r>
              <a:rPr lang="en-US" altLang="zh-TW" sz="2000" dirty="0">
                <a:solidFill>
                  <a:srgbClr val="FF0000"/>
                </a:solidFill>
                <a:ea typeface="ＭＳ Ｐゴシック" pitchFamily="34" charset="-128"/>
              </a:rPr>
              <a:t>register2 = count   </a:t>
            </a:r>
            <a:r>
              <a:rPr lang="en-US" altLang="zh-TW" sz="2000" dirty="0">
                <a:ea typeface="ＭＳ Ｐゴシック" pitchFamily="34" charset="-128"/>
              </a:rPr>
              <a:t>{register2 = 5} </a:t>
            </a:r>
            <a:br>
              <a:rPr lang="en-US" altLang="zh-TW" sz="2000" dirty="0">
                <a:ea typeface="ＭＳ Ｐゴシック" pitchFamily="34" charset="-128"/>
              </a:rPr>
            </a:br>
            <a:r>
              <a:rPr lang="en-US" altLang="zh-TW" sz="2000" dirty="0">
                <a:ea typeface="ＭＳ Ｐゴシック" pitchFamily="34" charset="-128"/>
              </a:rPr>
              <a:t>S3: consumer execute </a:t>
            </a:r>
            <a:r>
              <a:rPr lang="en-US" altLang="zh-TW" sz="2000" dirty="0">
                <a:solidFill>
                  <a:srgbClr val="FF0000"/>
                </a:solidFill>
                <a:ea typeface="ＭＳ Ｐゴシック" pitchFamily="34" charset="-128"/>
              </a:rPr>
              <a:t>register2 = register2 - 1   </a:t>
            </a:r>
            <a:r>
              <a:rPr lang="en-US" altLang="zh-TW" sz="2000" dirty="0">
                <a:ea typeface="ＭＳ Ｐゴシック" pitchFamily="34" charset="-128"/>
              </a:rPr>
              <a:t>{register2 = 4} </a:t>
            </a:r>
            <a:br>
              <a:rPr lang="en-US" altLang="zh-TW" sz="2000" dirty="0">
                <a:ea typeface="ＭＳ Ｐゴシック" pitchFamily="34" charset="-128"/>
              </a:rPr>
            </a:br>
            <a:r>
              <a:rPr lang="en-US" altLang="zh-TW" sz="2000" dirty="0">
                <a:ea typeface="ＭＳ Ｐゴシック" pitchFamily="34" charset="-128"/>
              </a:rPr>
              <a:t>S4: producer execute </a:t>
            </a:r>
            <a:r>
              <a:rPr lang="en-US" altLang="zh-TW" sz="2000" dirty="0">
                <a:solidFill>
                  <a:srgbClr val="0000FF"/>
                </a:solidFill>
                <a:ea typeface="ＭＳ Ｐゴシック" pitchFamily="34" charset="-128"/>
              </a:rPr>
              <a:t>count = register1</a:t>
            </a:r>
            <a:r>
              <a:rPr lang="en-US" altLang="zh-TW" sz="2000" dirty="0">
                <a:ea typeface="ＭＳ Ｐゴシック" pitchFamily="34" charset="-128"/>
              </a:rPr>
              <a:t>   {count = 6 } </a:t>
            </a:r>
            <a:br>
              <a:rPr lang="en-US" altLang="zh-TW" sz="2000" dirty="0">
                <a:ea typeface="ＭＳ Ｐゴシック" pitchFamily="34" charset="-128"/>
              </a:rPr>
            </a:br>
            <a:r>
              <a:rPr lang="en-US" altLang="zh-TW" sz="2000" dirty="0">
                <a:ea typeface="ＭＳ Ｐゴシック" pitchFamily="34" charset="-128"/>
              </a:rPr>
              <a:t>S5: consumer execute </a:t>
            </a:r>
            <a:r>
              <a:rPr lang="en-US" altLang="zh-TW" sz="2000" dirty="0">
                <a:solidFill>
                  <a:srgbClr val="FF0000"/>
                </a:solidFill>
                <a:ea typeface="ＭＳ Ｐゴシック" pitchFamily="34" charset="-128"/>
              </a:rPr>
              <a:t>count = register2   </a:t>
            </a:r>
            <a:r>
              <a:rPr lang="en-US" altLang="zh-TW" sz="2000" dirty="0">
                <a:ea typeface="ＭＳ Ｐゴシック" pitchFamily="34" charset="-128"/>
              </a:rPr>
              <a:t>{count = 4}</a:t>
            </a:r>
          </a:p>
          <a:p>
            <a:pPr lvl="1">
              <a:lnSpc>
                <a:spcPct val="90000"/>
              </a:lnSpc>
              <a:buFont typeface="Monotype Sorts" pitchFamily="2" charset="2"/>
              <a:buNone/>
            </a:pPr>
            <a:endParaRPr lang="en-US" altLang="zh-TW" sz="2000" dirty="0">
              <a:ea typeface="ＭＳ Ｐゴシック" pitchFamily="34" charset="-128"/>
            </a:endParaRPr>
          </a:p>
        </p:txBody>
      </p:sp>
      <p:sp>
        <p:nvSpPr>
          <p:cNvPr id="4" name="矩形 3"/>
          <p:cNvSpPr>
            <a:spLocks noChangeArrowheads="1"/>
          </p:cNvSpPr>
          <p:nvPr/>
        </p:nvSpPr>
        <p:spPr bwMode="auto">
          <a:xfrm>
            <a:off x="631693" y="1403135"/>
            <a:ext cx="4460569" cy="346838"/>
          </a:xfrm>
          <a:prstGeom prst="rect">
            <a:avLst/>
          </a:prstGeom>
          <a:noFill/>
          <a:ln w="28575" algn="ctr">
            <a:solidFill>
              <a:srgbClr val="FF0000"/>
            </a:solidFill>
            <a:round/>
            <a:headEnd/>
            <a:tailEnd/>
          </a:ln>
        </p:spPr>
        <p:txBody>
          <a:bodyPr wrap="none"/>
          <a:lstStyle/>
          <a:p>
            <a:endParaRPr lang="zh-TW" altLang="en-US"/>
          </a:p>
        </p:txBody>
      </p:sp>
      <p:sp>
        <p:nvSpPr>
          <p:cNvPr id="5" name="矩形 4"/>
          <p:cNvSpPr>
            <a:spLocks noChangeArrowheads="1"/>
          </p:cNvSpPr>
          <p:nvPr/>
        </p:nvSpPr>
        <p:spPr bwMode="auto">
          <a:xfrm>
            <a:off x="626433" y="1744727"/>
            <a:ext cx="4460569" cy="346838"/>
          </a:xfrm>
          <a:prstGeom prst="rect">
            <a:avLst/>
          </a:prstGeom>
          <a:noFill/>
          <a:ln w="28575" algn="ctr">
            <a:solidFill>
              <a:srgbClr val="FF0000"/>
            </a:solidFill>
            <a:round/>
            <a:headEnd/>
            <a:tailEnd/>
          </a:ln>
        </p:spPr>
        <p:txBody>
          <a:bodyPr wrap="none"/>
          <a:lstStyle/>
          <a:p>
            <a:endParaRPr lang="zh-TW" altLang="en-US"/>
          </a:p>
        </p:txBody>
      </p:sp>
      <p:sp>
        <p:nvSpPr>
          <p:cNvPr id="6" name="矩形 5"/>
          <p:cNvSpPr>
            <a:spLocks noChangeArrowheads="1"/>
          </p:cNvSpPr>
          <p:nvPr/>
        </p:nvSpPr>
        <p:spPr bwMode="auto">
          <a:xfrm>
            <a:off x="668471" y="2984981"/>
            <a:ext cx="4460569" cy="346838"/>
          </a:xfrm>
          <a:prstGeom prst="rect">
            <a:avLst/>
          </a:prstGeom>
          <a:noFill/>
          <a:ln w="28575" algn="ctr">
            <a:solidFill>
              <a:srgbClr val="FF0000"/>
            </a:solidFill>
            <a:round/>
            <a:headEnd/>
            <a:tailEnd/>
          </a:ln>
        </p:spPr>
        <p:txBody>
          <a:bodyPr wrap="none"/>
          <a:lstStyle/>
          <a:p>
            <a:endParaRPr lang="zh-TW" altLang="en-US" dirty="0"/>
          </a:p>
        </p:txBody>
      </p:sp>
      <p:sp>
        <p:nvSpPr>
          <p:cNvPr id="7" name="矩形 6"/>
          <p:cNvSpPr>
            <a:spLocks noChangeArrowheads="1"/>
          </p:cNvSpPr>
          <p:nvPr/>
        </p:nvSpPr>
        <p:spPr bwMode="auto">
          <a:xfrm>
            <a:off x="663211" y="3342339"/>
            <a:ext cx="4460569" cy="346838"/>
          </a:xfrm>
          <a:prstGeom prst="rect">
            <a:avLst/>
          </a:prstGeom>
          <a:noFill/>
          <a:ln w="28575" algn="ctr">
            <a:solidFill>
              <a:srgbClr val="FF0000"/>
            </a:solidFill>
            <a:round/>
            <a:headEnd/>
            <a:tailEnd/>
          </a:ln>
        </p:spPr>
        <p:txBody>
          <a:bodyPr wrap="none"/>
          <a:lstStyle/>
          <a:p>
            <a:endParaRPr lang="zh-TW" altLang="en-US" dirty="0"/>
          </a:p>
        </p:txBody>
      </p:sp>
      <p:sp>
        <p:nvSpPr>
          <p:cNvPr id="8" name="矩形 7"/>
          <p:cNvSpPr>
            <a:spLocks noChangeArrowheads="1"/>
          </p:cNvSpPr>
          <p:nvPr/>
        </p:nvSpPr>
        <p:spPr bwMode="auto">
          <a:xfrm>
            <a:off x="626419" y="2107331"/>
            <a:ext cx="4460569" cy="346838"/>
          </a:xfrm>
          <a:prstGeom prst="rect">
            <a:avLst/>
          </a:prstGeom>
          <a:noFill/>
          <a:ln w="28575" algn="ctr">
            <a:solidFill>
              <a:srgbClr val="FF0000"/>
            </a:solidFill>
            <a:round/>
            <a:headEnd/>
            <a:tailEnd/>
          </a:ln>
        </p:spPr>
        <p:txBody>
          <a:bodyPr wrap="none"/>
          <a:lstStyle/>
          <a:p>
            <a:endParaRPr lang="zh-TW" altLang="en-US" dirty="0"/>
          </a:p>
        </p:txBody>
      </p:sp>
      <p:sp>
        <p:nvSpPr>
          <p:cNvPr id="9" name="矩形 8"/>
          <p:cNvSpPr>
            <a:spLocks noChangeArrowheads="1"/>
          </p:cNvSpPr>
          <p:nvPr/>
        </p:nvSpPr>
        <p:spPr bwMode="auto">
          <a:xfrm>
            <a:off x="668457" y="3725969"/>
            <a:ext cx="4460569" cy="346838"/>
          </a:xfrm>
          <a:prstGeom prst="rect">
            <a:avLst/>
          </a:prstGeom>
          <a:noFill/>
          <a:ln w="28575" algn="ctr">
            <a:solidFill>
              <a:srgbClr val="FF0000"/>
            </a:solidFill>
            <a:round/>
            <a:headEnd/>
            <a:tailEnd/>
          </a:ln>
        </p:spPr>
        <p:txBody>
          <a:bodyPr wrap="none"/>
          <a:lstStyle/>
          <a:p>
            <a:endParaRPr lang="zh-TW" altLang="en-US" dirty="0"/>
          </a:p>
        </p:txBody>
      </p:sp>
      <p:sp>
        <p:nvSpPr>
          <p:cNvPr id="10" name="向右箭號 9"/>
          <p:cNvSpPr/>
          <p:nvPr/>
        </p:nvSpPr>
        <p:spPr bwMode="auto">
          <a:xfrm>
            <a:off x="961697" y="4934608"/>
            <a:ext cx="378372" cy="3783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1" name="向右箭號 10"/>
          <p:cNvSpPr/>
          <p:nvPr/>
        </p:nvSpPr>
        <p:spPr bwMode="auto">
          <a:xfrm>
            <a:off x="972203" y="5260434"/>
            <a:ext cx="378372" cy="3783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2" name="向右箭號 11"/>
          <p:cNvSpPr/>
          <p:nvPr/>
        </p:nvSpPr>
        <p:spPr bwMode="auto">
          <a:xfrm>
            <a:off x="982709" y="5507430"/>
            <a:ext cx="378372" cy="3783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3" name="向右箭號 12"/>
          <p:cNvSpPr/>
          <p:nvPr/>
        </p:nvSpPr>
        <p:spPr bwMode="auto">
          <a:xfrm>
            <a:off x="993215" y="5785958"/>
            <a:ext cx="378372" cy="3783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4" name="向右箭號 13"/>
          <p:cNvSpPr/>
          <p:nvPr/>
        </p:nvSpPr>
        <p:spPr bwMode="auto">
          <a:xfrm>
            <a:off x="1003721" y="6048720"/>
            <a:ext cx="378372" cy="3783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5" name="向右箭號 14"/>
          <p:cNvSpPr/>
          <p:nvPr/>
        </p:nvSpPr>
        <p:spPr bwMode="auto">
          <a:xfrm>
            <a:off x="1014227" y="6327248"/>
            <a:ext cx="378372" cy="3783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ox(in)">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ox(in)">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ox(in)">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23" presetID="4"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in)">
                                      <p:cBhvr>
                                        <p:cTn id="2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in)">
                                      <p:cBhvr>
                                        <p:cTn id="30" dur="1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31" presetID="4" presetClass="entr" presetSubtype="16"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ox(in)">
                                      <p:cBhvr>
                                        <p:cTn id="33"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ox(in)">
                                      <p:cBhvr>
                                        <p:cTn id="38" dur="1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39" presetID="4" presetClass="entr" presetSubtype="16"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ox(in)">
                                      <p:cBhvr>
                                        <p:cTn id="41"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box(in)">
                                      <p:cBhvr>
                                        <p:cTn id="46"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47" presetID="4" presetClass="entr" presetSubtype="16"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box(in)">
                                      <p:cBhvr>
                                        <p:cTn id="49"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ox(in)">
                                      <p:cBhvr>
                                        <p:cTn id="54"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55" presetID="4"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ox(in)">
                                      <p:cBhvr>
                                        <p:cTn id="5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ox(in)">
                                      <p:cBhvr>
                                        <p:cTn id="62" dur="1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63" presetID="4" presetClass="entr" presetSubtype="16"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box(in)">
                                      <p:cBhvr>
                                        <p:cTn id="65"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TW">
                <a:ea typeface="ＭＳ Ｐゴシック" pitchFamily="34" charset="-128"/>
              </a:rPr>
              <a:t>Synchronization Examples</a:t>
            </a:r>
          </a:p>
        </p:txBody>
      </p:sp>
      <p:sp>
        <p:nvSpPr>
          <p:cNvPr id="71683" name="Rectangle 3"/>
          <p:cNvSpPr>
            <a:spLocks noGrp="1" noChangeArrowheads="1"/>
          </p:cNvSpPr>
          <p:nvPr>
            <p:ph type="body" idx="1"/>
          </p:nvPr>
        </p:nvSpPr>
        <p:spPr/>
        <p:txBody>
          <a:bodyPr/>
          <a:lstStyle/>
          <a:p>
            <a:r>
              <a:rPr lang="en-US" altLang="zh-TW" sz="3200" dirty="0">
                <a:ea typeface="ＭＳ Ｐゴシック" pitchFamily="34" charset="-128"/>
              </a:rPr>
              <a:t>Solaris</a:t>
            </a:r>
          </a:p>
          <a:p>
            <a:r>
              <a:rPr lang="en-US" altLang="zh-TW" sz="3200" dirty="0">
                <a:ea typeface="ＭＳ Ｐゴシック" pitchFamily="34" charset="-128"/>
              </a:rPr>
              <a:t>Windows XP</a:t>
            </a:r>
          </a:p>
          <a:p>
            <a:r>
              <a:rPr lang="en-US" altLang="zh-TW" sz="3200" dirty="0">
                <a:ea typeface="ＭＳ Ｐゴシック" pitchFamily="34" charset="-128"/>
              </a:rPr>
              <a:t>Linux</a:t>
            </a:r>
          </a:p>
          <a:p>
            <a:r>
              <a:rPr lang="en-US" altLang="zh-TW" sz="3200" dirty="0" err="1">
                <a:ea typeface="ＭＳ Ｐゴシック" pitchFamily="34" charset="-128"/>
              </a:rPr>
              <a:t>Pthreads</a:t>
            </a:r>
            <a:endParaRPr lang="en-US" altLang="zh-TW" sz="3200" dirty="0">
              <a:ea typeface="ＭＳ Ｐゴシック" pitchFamily="34" charset="-128"/>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TW">
                <a:ea typeface="ＭＳ Ｐゴシック" pitchFamily="34" charset="-128"/>
              </a:rPr>
              <a:t>Solaris Synchronization</a:t>
            </a:r>
          </a:p>
        </p:txBody>
      </p:sp>
      <p:sp>
        <p:nvSpPr>
          <p:cNvPr id="72707" name="Rectangle 3"/>
          <p:cNvSpPr>
            <a:spLocks noGrp="1" noChangeArrowheads="1"/>
          </p:cNvSpPr>
          <p:nvPr>
            <p:ph type="body" idx="1"/>
          </p:nvPr>
        </p:nvSpPr>
        <p:spPr>
          <a:xfrm>
            <a:off x="538427" y="1091594"/>
            <a:ext cx="8414503" cy="4530725"/>
          </a:xfrm>
        </p:spPr>
        <p:txBody>
          <a:bodyPr/>
          <a:lstStyle/>
          <a:p>
            <a:r>
              <a:rPr lang="en-US" altLang="zh-TW" sz="2800" dirty="0">
                <a:ea typeface="ＭＳ Ｐゴシック" pitchFamily="34" charset="-128"/>
              </a:rPr>
              <a:t>Implements a variety of </a:t>
            </a:r>
            <a:r>
              <a:rPr lang="en-US" altLang="zh-TW" sz="2800" dirty="0">
                <a:solidFill>
                  <a:srgbClr val="FF0000"/>
                </a:solidFill>
                <a:ea typeface="ＭＳ Ｐゴシック" pitchFamily="34" charset="-128"/>
              </a:rPr>
              <a:t>locks</a:t>
            </a:r>
            <a:r>
              <a:rPr lang="en-US" altLang="zh-TW" sz="2800" dirty="0">
                <a:ea typeface="ＭＳ Ｐゴシック" pitchFamily="34" charset="-128"/>
              </a:rPr>
              <a:t> to support multitasking, multithreading (including real-time threads), and multiprocessing</a:t>
            </a:r>
          </a:p>
          <a:p>
            <a:r>
              <a:rPr lang="en-US" altLang="zh-TW" sz="2800" dirty="0">
                <a:ea typeface="ＭＳ Ｐゴシック" pitchFamily="34" charset="-128"/>
              </a:rPr>
              <a:t>Uses </a:t>
            </a:r>
            <a:r>
              <a:rPr lang="en-US" altLang="zh-TW" sz="2800" dirty="0">
                <a:solidFill>
                  <a:srgbClr val="FF0000"/>
                </a:solidFill>
                <a:ea typeface="ＭＳ Ｐゴシック" pitchFamily="34" charset="-128"/>
              </a:rPr>
              <a:t>adaptive </a:t>
            </a:r>
            <a:r>
              <a:rPr lang="en-US" altLang="zh-TW" sz="2800" dirty="0" err="1">
                <a:solidFill>
                  <a:srgbClr val="FF0000"/>
                </a:solidFill>
                <a:ea typeface="ＭＳ Ｐゴシック" pitchFamily="34" charset="-128"/>
              </a:rPr>
              <a:t>mutexes</a:t>
            </a:r>
            <a:r>
              <a:rPr lang="en-US" altLang="zh-TW" sz="2800" dirty="0">
                <a:solidFill>
                  <a:srgbClr val="FF0000"/>
                </a:solidFill>
                <a:ea typeface="ＭＳ Ｐゴシック" pitchFamily="34" charset="-128"/>
              </a:rPr>
              <a:t> </a:t>
            </a:r>
            <a:r>
              <a:rPr lang="en-US" altLang="zh-TW" sz="2800" dirty="0">
                <a:ea typeface="ＭＳ Ｐゴシック" pitchFamily="34" charset="-128"/>
              </a:rPr>
              <a:t>for efficiency when protecting data from </a:t>
            </a:r>
            <a:r>
              <a:rPr lang="en-US" altLang="zh-TW" sz="2800" dirty="0">
                <a:solidFill>
                  <a:srgbClr val="FF0000"/>
                </a:solidFill>
                <a:ea typeface="ＭＳ Ｐゴシック" pitchFamily="34" charset="-128"/>
              </a:rPr>
              <a:t>short </a:t>
            </a:r>
            <a:r>
              <a:rPr lang="en-US" altLang="zh-TW" sz="2800" dirty="0">
                <a:ea typeface="ＭＳ Ｐゴシック" pitchFamily="34" charset="-128"/>
              </a:rPr>
              <a:t>code segments</a:t>
            </a:r>
          </a:p>
          <a:p>
            <a:r>
              <a:rPr lang="en-US" altLang="zh-TW" sz="2800" dirty="0">
                <a:ea typeface="ＭＳ Ｐゴシック" pitchFamily="34" charset="-128"/>
              </a:rPr>
              <a:t>Uses </a:t>
            </a:r>
            <a:r>
              <a:rPr lang="en-US" altLang="zh-TW" sz="2800" dirty="0">
                <a:solidFill>
                  <a:srgbClr val="FF0000"/>
                </a:solidFill>
                <a:ea typeface="ＭＳ Ｐゴシック" pitchFamily="34" charset="-128"/>
              </a:rPr>
              <a:t>condition variables </a:t>
            </a:r>
            <a:r>
              <a:rPr lang="en-US" altLang="zh-TW" sz="2800" dirty="0">
                <a:ea typeface="ＭＳ Ｐゴシック" pitchFamily="34" charset="-128"/>
              </a:rPr>
              <a:t>and </a:t>
            </a:r>
            <a:r>
              <a:rPr lang="en-US" altLang="zh-TW" sz="2800" dirty="0">
                <a:solidFill>
                  <a:srgbClr val="FF0000"/>
                </a:solidFill>
                <a:ea typeface="ＭＳ Ｐゴシック" pitchFamily="34" charset="-128"/>
              </a:rPr>
              <a:t>readers-writers locks </a:t>
            </a:r>
            <a:r>
              <a:rPr lang="en-US" altLang="zh-TW" sz="2800" dirty="0">
                <a:ea typeface="ＭＳ Ｐゴシック" pitchFamily="34" charset="-128"/>
              </a:rPr>
              <a:t>when </a:t>
            </a:r>
            <a:r>
              <a:rPr lang="en-US" altLang="zh-TW" sz="2800" dirty="0">
                <a:solidFill>
                  <a:srgbClr val="FF0000"/>
                </a:solidFill>
                <a:ea typeface="ＭＳ Ｐゴシック" pitchFamily="34" charset="-128"/>
              </a:rPr>
              <a:t>longer</a:t>
            </a:r>
            <a:r>
              <a:rPr lang="en-US" altLang="zh-TW" sz="2800" dirty="0">
                <a:ea typeface="ＭＳ Ｐゴシック" pitchFamily="34" charset="-128"/>
              </a:rPr>
              <a:t> sections of code need access to data</a:t>
            </a:r>
          </a:p>
          <a:p>
            <a:r>
              <a:rPr lang="en-US" altLang="zh-TW" sz="2800" dirty="0">
                <a:ea typeface="ＭＳ Ｐゴシック" pitchFamily="34" charset="-128"/>
              </a:rPr>
              <a:t>Uses </a:t>
            </a:r>
            <a:r>
              <a:rPr lang="en-US" altLang="zh-TW" sz="2800" dirty="0">
                <a:solidFill>
                  <a:srgbClr val="FF0000"/>
                </a:solidFill>
                <a:ea typeface="ＭＳ Ｐゴシック" pitchFamily="34" charset="-128"/>
              </a:rPr>
              <a:t>turnstiles</a:t>
            </a:r>
            <a:r>
              <a:rPr lang="en-US" altLang="zh-TW" sz="2800" dirty="0">
                <a:ea typeface="ＭＳ Ｐゴシック" pitchFamily="34" charset="-128"/>
              </a:rPr>
              <a:t> to order the list of threads waiting to acquire either an adaptive </a:t>
            </a:r>
            <a:r>
              <a:rPr lang="en-US" altLang="zh-TW" sz="2800" dirty="0" err="1">
                <a:ea typeface="ＭＳ Ｐゴシック" pitchFamily="34" charset="-128"/>
              </a:rPr>
              <a:t>mutex</a:t>
            </a:r>
            <a:r>
              <a:rPr lang="en-US" altLang="zh-TW" sz="2800" dirty="0">
                <a:ea typeface="ＭＳ Ｐゴシック" pitchFamily="34" charset="-128"/>
              </a:rPr>
              <a:t> or reader-writer 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ox(in)">
                                      <p:cBhvr>
                                        <p:cTn id="7" dur="1000"/>
                                        <p:tgtEl>
                                          <p:spTgt spid="7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box(in)">
                                      <p:cBhvr>
                                        <p:cTn id="12" dur="1000"/>
                                        <p:tgtEl>
                                          <p:spTgt spid="72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box(in)">
                                      <p:cBhvr>
                                        <p:cTn id="17" dur="1000"/>
                                        <p:tgtEl>
                                          <p:spTgt spid="72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box(in)">
                                      <p:cBhvr>
                                        <p:cTn id="22" dur="1000"/>
                                        <p:tgtEl>
                                          <p:spTgt spid="727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TW">
                <a:ea typeface="ＭＳ Ｐゴシック" pitchFamily="34" charset="-128"/>
              </a:rPr>
              <a:t>Windows XP Synchronization</a:t>
            </a:r>
          </a:p>
        </p:txBody>
      </p:sp>
      <p:sp>
        <p:nvSpPr>
          <p:cNvPr id="73731" name="Rectangle 3"/>
          <p:cNvSpPr>
            <a:spLocks noGrp="1" noChangeArrowheads="1"/>
          </p:cNvSpPr>
          <p:nvPr>
            <p:ph type="body" idx="1"/>
          </p:nvPr>
        </p:nvSpPr>
        <p:spPr>
          <a:xfrm>
            <a:off x="538428" y="1233488"/>
            <a:ext cx="8229600" cy="4530725"/>
          </a:xfrm>
        </p:spPr>
        <p:txBody>
          <a:bodyPr/>
          <a:lstStyle/>
          <a:p>
            <a:r>
              <a:rPr lang="en-US" altLang="zh-TW" sz="2800" dirty="0">
                <a:ea typeface="ＭＳ Ｐゴシック" pitchFamily="34" charset="-128"/>
              </a:rPr>
              <a:t>Uses </a:t>
            </a:r>
            <a:r>
              <a:rPr lang="en-US" altLang="zh-TW" sz="2800" dirty="0">
                <a:solidFill>
                  <a:srgbClr val="FF0000"/>
                </a:solidFill>
                <a:ea typeface="ＭＳ Ｐゴシック" pitchFamily="34" charset="-128"/>
              </a:rPr>
              <a:t>interrupt masks </a:t>
            </a:r>
            <a:r>
              <a:rPr lang="en-US" altLang="zh-TW" sz="2800" dirty="0">
                <a:ea typeface="ＭＳ Ｐゴシック" pitchFamily="34" charset="-128"/>
              </a:rPr>
              <a:t>to protect access to global resources on </a:t>
            </a:r>
            <a:r>
              <a:rPr lang="en-US" altLang="zh-TW" sz="2800" dirty="0" err="1">
                <a:ea typeface="ＭＳ Ｐゴシック" pitchFamily="34" charset="-128"/>
              </a:rPr>
              <a:t>uniprocessor</a:t>
            </a:r>
            <a:r>
              <a:rPr lang="en-US" altLang="zh-TW" sz="2800" dirty="0">
                <a:ea typeface="ＭＳ Ｐゴシック" pitchFamily="34" charset="-128"/>
              </a:rPr>
              <a:t> systems</a:t>
            </a:r>
          </a:p>
          <a:p>
            <a:r>
              <a:rPr lang="en-US" altLang="zh-TW" sz="2800" dirty="0">
                <a:ea typeface="ＭＳ Ｐゴシック" pitchFamily="34" charset="-128"/>
              </a:rPr>
              <a:t>Uses </a:t>
            </a:r>
            <a:r>
              <a:rPr lang="en-US" altLang="zh-TW" sz="2800" dirty="0">
                <a:solidFill>
                  <a:srgbClr val="FF0000"/>
                </a:solidFill>
                <a:ea typeface="ＭＳ Ｐゴシック" pitchFamily="34" charset="-128"/>
              </a:rPr>
              <a:t>spinlocks</a:t>
            </a:r>
            <a:r>
              <a:rPr lang="en-US" altLang="zh-TW" sz="2800" dirty="0">
                <a:solidFill>
                  <a:srgbClr val="3366FF"/>
                </a:solidFill>
                <a:ea typeface="ＭＳ Ｐゴシック" pitchFamily="34" charset="-128"/>
              </a:rPr>
              <a:t> </a:t>
            </a:r>
            <a:r>
              <a:rPr lang="en-US" altLang="zh-TW" sz="2800" dirty="0">
                <a:ea typeface="ＭＳ Ｐゴシック" pitchFamily="34" charset="-128"/>
              </a:rPr>
              <a:t>on multiprocessor systems</a:t>
            </a:r>
          </a:p>
          <a:p>
            <a:r>
              <a:rPr lang="en-US" altLang="zh-TW" sz="2800" dirty="0">
                <a:ea typeface="ＭＳ Ｐゴシック" pitchFamily="34" charset="-128"/>
              </a:rPr>
              <a:t>Also provides </a:t>
            </a:r>
            <a:r>
              <a:rPr lang="en-US" altLang="zh-TW" sz="2800" dirty="0">
                <a:solidFill>
                  <a:srgbClr val="FF0000"/>
                </a:solidFill>
                <a:ea typeface="ＭＳ Ｐゴシック" pitchFamily="34" charset="-128"/>
              </a:rPr>
              <a:t>dispatcher objects </a:t>
            </a:r>
            <a:r>
              <a:rPr lang="en-US" altLang="zh-TW" sz="2800" dirty="0">
                <a:ea typeface="ＭＳ Ｐゴシック" pitchFamily="34" charset="-128"/>
              </a:rPr>
              <a:t>which may act as either </a:t>
            </a:r>
            <a:r>
              <a:rPr lang="en-US" altLang="zh-TW" sz="2800" dirty="0" err="1">
                <a:solidFill>
                  <a:srgbClr val="0070C0"/>
                </a:solidFill>
                <a:ea typeface="ＭＳ Ｐゴシック" pitchFamily="34" charset="-128"/>
              </a:rPr>
              <a:t>mutexes</a:t>
            </a:r>
            <a:r>
              <a:rPr lang="en-US" altLang="zh-TW" sz="2800" dirty="0">
                <a:ea typeface="ＭＳ Ｐゴシック" pitchFamily="34" charset="-128"/>
              </a:rPr>
              <a:t> and </a:t>
            </a:r>
            <a:r>
              <a:rPr lang="en-US" altLang="zh-TW" sz="2800" dirty="0">
                <a:solidFill>
                  <a:srgbClr val="0070C0"/>
                </a:solidFill>
                <a:ea typeface="ＭＳ Ｐゴシック" pitchFamily="34" charset="-128"/>
              </a:rPr>
              <a:t>semaphores</a:t>
            </a:r>
          </a:p>
          <a:p>
            <a:r>
              <a:rPr lang="en-US" altLang="zh-TW" sz="2800" dirty="0">
                <a:ea typeface="ＭＳ Ｐゴシック" pitchFamily="34" charset="-128"/>
              </a:rPr>
              <a:t>Dispatcher objects may also provide </a:t>
            </a:r>
            <a:r>
              <a:rPr lang="en-US" altLang="zh-TW" sz="2800" dirty="0">
                <a:solidFill>
                  <a:srgbClr val="FF0000"/>
                </a:solidFill>
                <a:ea typeface="ＭＳ Ｐゴシック" pitchFamily="34" charset="-128"/>
              </a:rPr>
              <a:t>events</a:t>
            </a:r>
          </a:p>
          <a:p>
            <a:pPr lvl="1"/>
            <a:r>
              <a:rPr lang="en-US" altLang="zh-TW" sz="2800" dirty="0">
                <a:ea typeface="ＭＳ Ｐゴシック" pitchFamily="34" charset="-128"/>
              </a:rPr>
              <a:t>An event acts much like a condition variable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ox(in)">
                                      <p:cBhvr>
                                        <p:cTn id="7" dur="10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ox(in)">
                                      <p:cBhvr>
                                        <p:cTn id="12" dur="1000"/>
                                        <p:tgtEl>
                                          <p:spTgt spid="73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box(in)">
                                      <p:cBhvr>
                                        <p:cTn id="17" dur="1000"/>
                                        <p:tgtEl>
                                          <p:spTgt spid="73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3731">
                                            <p:txEl>
                                              <p:pRg st="3" end="3"/>
                                            </p:txEl>
                                          </p:spTgt>
                                        </p:tgtEl>
                                        <p:attrNameLst>
                                          <p:attrName>style.visibility</p:attrName>
                                        </p:attrNameLst>
                                      </p:cBhvr>
                                      <p:to>
                                        <p:strVal val="visible"/>
                                      </p:to>
                                    </p:set>
                                    <p:animEffect transition="in" filter="box(in)">
                                      <p:cBhvr>
                                        <p:cTn id="22" dur="1000"/>
                                        <p:tgtEl>
                                          <p:spTgt spid="73731">
                                            <p:txEl>
                                              <p:pRg st="3" end="3"/>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73731">
                                            <p:txEl>
                                              <p:pRg st="4" end="4"/>
                                            </p:txEl>
                                          </p:spTgt>
                                        </p:tgtEl>
                                        <p:attrNameLst>
                                          <p:attrName>style.visibility</p:attrName>
                                        </p:attrNameLst>
                                      </p:cBhvr>
                                      <p:to>
                                        <p:strVal val="visible"/>
                                      </p:to>
                                    </p:set>
                                    <p:animEffect transition="in" filter="box(in)">
                                      <p:cBhvr>
                                        <p:cTn id="25" dur="1000"/>
                                        <p:tgtEl>
                                          <p:spTgt spid="73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TW">
                <a:ea typeface="ＭＳ Ｐゴシック" pitchFamily="34" charset="-128"/>
              </a:rPr>
              <a:t>Linux Synchronization</a:t>
            </a:r>
          </a:p>
        </p:txBody>
      </p:sp>
      <p:sp>
        <p:nvSpPr>
          <p:cNvPr id="74755" name="Rectangle 3"/>
          <p:cNvSpPr>
            <a:spLocks noGrp="1" noChangeArrowheads="1"/>
          </p:cNvSpPr>
          <p:nvPr>
            <p:ph type="body" idx="1"/>
          </p:nvPr>
        </p:nvSpPr>
        <p:spPr/>
        <p:txBody>
          <a:bodyPr/>
          <a:lstStyle/>
          <a:p>
            <a:r>
              <a:rPr lang="en-US" altLang="zh-TW" sz="2800" dirty="0">
                <a:ea typeface="ＭＳ Ｐゴシック" pitchFamily="34" charset="-128"/>
              </a:rPr>
              <a:t>Linux:</a:t>
            </a:r>
          </a:p>
          <a:p>
            <a:pPr lvl="1"/>
            <a:r>
              <a:rPr lang="en-US" altLang="zh-TW" sz="2800" dirty="0">
                <a:ea typeface="ＭＳ Ｐゴシック" pitchFamily="34" charset="-128"/>
              </a:rPr>
              <a:t>Prior to kernel Version 2.6, </a:t>
            </a:r>
            <a:r>
              <a:rPr lang="en-US" altLang="zh-TW" sz="2800" dirty="0">
                <a:solidFill>
                  <a:srgbClr val="FF0000"/>
                </a:solidFill>
                <a:ea typeface="ＭＳ Ｐゴシック" pitchFamily="34" charset="-128"/>
              </a:rPr>
              <a:t>disables interrupts </a:t>
            </a:r>
            <a:r>
              <a:rPr lang="en-US" altLang="zh-TW" sz="2800" dirty="0">
                <a:ea typeface="ＭＳ Ｐゴシック" pitchFamily="34" charset="-128"/>
              </a:rPr>
              <a:t>to implement short critical sections</a:t>
            </a:r>
          </a:p>
          <a:p>
            <a:pPr lvl="1"/>
            <a:r>
              <a:rPr lang="en-US" altLang="zh-TW" sz="2800" dirty="0">
                <a:ea typeface="ＭＳ Ｐゴシック" pitchFamily="34" charset="-128"/>
              </a:rPr>
              <a:t>Version 2.6 and later, </a:t>
            </a:r>
            <a:r>
              <a:rPr lang="en-US" altLang="zh-TW" sz="2800" dirty="0">
                <a:solidFill>
                  <a:srgbClr val="FF0000"/>
                </a:solidFill>
                <a:ea typeface="ＭＳ Ｐゴシック" pitchFamily="34" charset="-128"/>
              </a:rPr>
              <a:t>fully preemptive</a:t>
            </a:r>
          </a:p>
          <a:p>
            <a:r>
              <a:rPr lang="en-US" altLang="zh-TW" sz="2800" dirty="0">
                <a:ea typeface="ＭＳ Ｐゴシック" pitchFamily="34" charset="-128"/>
              </a:rPr>
              <a:t>Linux provides:</a:t>
            </a:r>
          </a:p>
          <a:p>
            <a:pPr lvl="1"/>
            <a:r>
              <a:rPr lang="en-US" altLang="zh-TW" sz="2800" dirty="0">
                <a:solidFill>
                  <a:srgbClr val="FF0000"/>
                </a:solidFill>
                <a:ea typeface="ＭＳ Ｐゴシック" pitchFamily="34" charset="-128"/>
              </a:rPr>
              <a:t>semaphores</a:t>
            </a:r>
          </a:p>
          <a:p>
            <a:pPr lvl="1"/>
            <a:r>
              <a:rPr lang="en-US" altLang="zh-TW" sz="2800" dirty="0">
                <a:solidFill>
                  <a:srgbClr val="FF0000"/>
                </a:solidFill>
                <a:ea typeface="ＭＳ Ｐゴシック" pitchFamily="34" charset="-128"/>
              </a:rPr>
              <a:t>spin locks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box(in)">
                                      <p:cBhvr>
                                        <p:cTn id="7" dur="1000"/>
                                        <p:tgtEl>
                                          <p:spTgt spid="7475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4755">
                                            <p:txEl>
                                              <p:pRg st="1" end="1"/>
                                            </p:txEl>
                                          </p:spTgt>
                                        </p:tgtEl>
                                        <p:attrNameLst>
                                          <p:attrName>style.visibility</p:attrName>
                                        </p:attrNameLst>
                                      </p:cBhvr>
                                      <p:to>
                                        <p:strVal val="visible"/>
                                      </p:to>
                                    </p:set>
                                    <p:animEffect transition="in" filter="box(in)">
                                      <p:cBhvr>
                                        <p:cTn id="10" dur="1000"/>
                                        <p:tgtEl>
                                          <p:spTgt spid="7475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animEffect transition="in" filter="box(in)">
                                      <p:cBhvr>
                                        <p:cTn id="13" dur="1000"/>
                                        <p:tgtEl>
                                          <p:spTgt spid="747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74755">
                                            <p:txEl>
                                              <p:pRg st="3" end="3"/>
                                            </p:txEl>
                                          </p:spTgt>
                                        </p:tgtEl>
                                        <p:attrNameLst>
                                          <p:attrName>style.visibility</p:attrName>
                                        </p:attrNameLst>
                                      </p:cBhvr>
                                      <p:to>
                                        <p:strVal val="visible"/>
                                      </p:to>
                                    </p:set>
                                    <p:animEffect transition="in" filter="box(in)">
                                      <p:cBhvr>
                                        <p:cTn id="18" dur="1000"/>
                                        <p:tgtEl>
                                          <p:spTgt spid="74755">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74755">
                                            <p:txEl>
                                              <p:pRg st="4" end="4"/>
                                            </p:txEl>
                                          </p:spTgt>
                                        </p:tgtEl>
                                        <p:attrNameLst>
                                          <p:attrName>style.visibility</p:attrName>
                                        </p:attrNameLst>
                                      </p:cBhvr>
                                      <p:to>
                                        <p:strVal val="visible"/>
                                      </p:to>
                                    </p:set>
                                    <p:animEffect transition="in" filter="box(in)">
                                      <p:cBhvr>
                                        <p:cTn id="21" dur="1000"/>
                                        <p:tgtEl>
                                          <p:spTgt spid="74755">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74755">
                                            <p:txEl>
                                              <p:pRg st="5" end="5"/>
                                            </p:txEl>
                                          </p:spTgt>
                                        </p:tgtEl>
                                        <p:attrNameLst>
                                          <p:attrName>style.visibility</p:attrName>
                                        </p:attrNameLst>
                                      </p:cBhvr>
                                      <p:to>
                                        <p:strVal val="visible"/>
                                      </p:to>
                                    </p:set>
                                    <p:animEffect transition="in" filter="box(in)">
                                      <p:cBhvr>
                                        <p:cTn id="24" dur="1000"/>
                                        <p:tgtEl>
                                          <p:spTgt spid="74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TW">
                <a:ea typeface="ＭＳ Ｐゴシック" pitchFamily="34" charset="-128"/>
              </a:rPr>
              <a:t>Pthreads Synchronization</a:t>
            </a:r>
          </a:p>
        </p:txBody>
      </p:sp>
      <p:sp>
        <p:nvSpPr>
          <p:cNvPr id="75779" name="Rectangle 3"/>
          <p:cNvSpPr>
            <a:spLocks noGrp="1" noChangeArrowheads="1"/>
          </p:cNvSpPr>
          <p:nvPr>
            <p:ph type="body" sz="half" idx="1"/>
          </p:nvPr>
        </p:nvSpPr>
        <p:spPr>
          <a:xfrm>
            <a:off x="1027113" y="1106488"/>
            <a:ext cx="6264275" cy="4613275"/>
          </a:xfrm>
        </p:spPr>
        <p:txBody>
          <a:bodyPr/>
          <a:lstStyle/>
          <a:p>
            <a:r>
              <a:rPr lang="en-US" altLang="zh-TW" sz="2800" dirty="0" err="1">
                <a:ea typeface="ＭＳ Ｐゴシック" pitchFamily="34" charset="-128"/>
              </a:rPr>
              <a:t>Pthreads</a:t>
            </a:r>
            <a:r>
              <a:rPr lang="en-US" altLang="zh-TW" sz="2800" dirty="0">
                <a:ea typeface="ＭＳ Ｐゴシック" pitchFamily="34" charset="-128"/>
              </a:rPr>
              <a:t> API is OS-independent</a:t>
            </a:r>
          </a:p>
          <a:p>
            <a:r>
              <a:rPr lang="en-US" altLang="zh-TW" sz="2800" dirty="0">
                <a:ea typeface="ＭＳ Ｐゴシック" pitchFamily="34" charset="-128"/>
              </a:rPr>
              <a:t>It provides:</a:t>
            </a:r>
          </a:p>
          <a:p>
            <a:pPr lvl="1"/>
            <a:r>
              <a:rPr lang="en-US" altLang="zh-TW" sz="2800" dirty="0" err="1">
                <a:solidFill>
                  <a:srgbClr val="FF0000"/>
                </a:solidFill>
                <a:ea typeface="ＭＳ Ｐゴシック" pitchFamily="34" charset="-128"/>
              </a:rPr>
              <a:t>mutex</a:t>
            </a:r>
            <a:r>
              <a:rPr lang="en-US" altLang="zh-TW" sz="2800" dirty="0">
                <a:solidFill>
                  <a:srgbClr val="FF0000"/>
                </a:solidFill>
                <a:ea typeface="ＭＳ Ｐゴシック" pitchFamily="34" charset="-128"/>
              </a:rPr>
              <a:t> locks</a:t>
            </a:r>
          </a:p>
          <a:p>
            <a:pPr lvl="1"/>
            <a:r>
              <a:rPr lang="en-US" altLang="zh-TW" sz="2800" dirty="0">
                <a:solidFill>
                  <a:srgbClr val="FF0000"/>
                </a:solidFill>
                <a:ea typeface="ＭＳ Ｐゴシック" pitchFamily="34" charset="-128"/>
              </a:rPr>
              <a:t>condition variables</a:t>
            </a:r>
          </a:p>
          <a:p>
            <a:r>
              <a:rPr lang="en-US" altLang="zh-TW" sz="2800" dirty="0">
                <a:ea typeface="ＭＳ Ｐゴシック" pitchFamily="34" charset="-128"/>
              </a:rPr>
              <a:t>Non-portable extensions include:</a:t>
            </a:r>
          </a:p>
          <a:p>
            <a:pPr lvl="1"/>
            <a:r>
              <a:rPr lang="en-US" altLang="zh-TW" sz="2800" dirty="0">
                <a:solidFill>
                  <a:srgbClr val="FF0000"/>
                </a:solidFill>
                <a:ea typeface="ＭＳ Ｐゴシック" pitchFamily="34" charset="-128"/>
              </a:rPr>
              <a:t>read-write locks</a:t>
            </a:r>
          </a:p>
          <a:p>
            <a:pPr lvl="1"/>
            <a:r>
              <a:rPr lang="en-US" altLang="zh-TW" sz="2800" dirty="0">
                <a:solidFill>
                  <a:srgbClr val="FF0000"/>
                </a:solidFill>
                <a:ea typeface="ＭＳ Ｐゴシック" pitchFamily="34" charset="-128"/>
              </a:rPr>
              <a:t>spin locks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box(in)">
                                      <p:cBhvr>
                                        <p:cTn id="7" dur="1000"/>
                                        <p:tgtEl>
                                          <p:spTgt spid="75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5779">
                                            <p:txEl>
                                              <p:pRg st="1" end="1"/>
                                            </p:txEl>
                                          </p:spTgt>
                                        </p:tgtEl>
                                        <p:attrNameLst>
                                          <p:attrName>style.visibility</p:attrName>
                                        </p:attrNameLst>
                                      </p:cBhvr>
                                      <p:to>
                                        <p:strVal val="visible"/>
                                      </p:to>
                                    </p:set>
                                    <p:animEffect transition="in" filter="box(in)">
                                      <p:cBhvr>
                                        <p:cTn id="12" dur="1000"/>
                                        <p:tgtEl>
                                          <p:spTgt spid="75779">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animEffect transition="in" filter="box(in)">
                                      <p:cBhvr>
                                        <p:cTn id="15" dur="1000"/>
                                        <p:tgtEl>
                                          <p:spTgt spid="75779">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75779">
                                            <p:txEl>
                                              <p:pRg st="3" end="3"/>
                                            </p:txEl>
                                          </p:spTgt>
                                        </p:tgtEl>
                                        <p:attrNameLst>
                                          <p:attrName>style.visibility</p:attrName>
                                        </p:attrNameLst>
                                      </p:cBhvr>
                                      <p:to>
                                        <p:strVal val="visible"/>
                                      </p:to>
                                    </p:set>
                                    <p:animEffect transition="in" filter="box(in)">
                                      <p:cBhvr>
                                        <p:cTn id="18" dur="1000"/>
                                        <p:tgtEl>
                                          <p:spTgt spid="757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animEffect transition="in" filter="box(in)">
                                      <p:cBhvr>
                                        <p:cTn id="23" dur="1000"/>
                                        <p:tgtEl>
                                          <p:spTgt spid="75779">
                                            <p:txEl>
                                              <p:pRg st="4" end="4"/>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75779">
                                            <p:txEl>
                                              <p:pRg st="5" end="5"/>
                                            </p:txEl>
                                          </p:spTgt>
                                        </p:tgtEl>
                                        <p:attrNameLst>
                                          <p:attrName>style.visibility</p:attrName>
                                        </p:attrNameLst>
                                      </p:cBhvr>
                                      <p:to>
                                        <p:strVal val="visible"/>
                                      </p:to>
                                    </p:set>
                                    <p:animEffect transition="in" filter="box(in)">
                                      <p:cBhvr>
                                        <p:cTn id="26" dur="1000"/>
                                        <p:tgtEl>
                                          <p:spTgt spid="75779">
                                            <p:txEl>
                                              <p:pRg st="5" end="5"/>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75779">
                                            <p:txEl>
                                              <p:pRg st="6" end="6"/>
                                            </p:txEl>
                                          </p:spTgt>
                                        </p:tgtEl>
                                        <p:attrNameLst>
                                          <p:attrName>style.visibility</p:attrName>
                                        </p:attrNameLst>
                                      </p:cBhvr>
                                      <p:to>
                                        <p:strVal val="visible"/>
                                      </p:to>
                                    </p:set>
                                    <p:animEffect transition="in" filter="box(in)">
                                      <p:cBhvr>
                                        <p:cTn id="29" dur="1000"/>
                                        <p:tgtEl>
                                          <p:spTgt spid="757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TW" dirty="0">
                <a:ea typeface="ＭＳ Ｐゴシック" pitchFamily="34" charset="-128"/>
              </a:rPr>
              <a:t>Atomic </a:t>
            </a:r>
            <a:r>
              <a:rPr lang="en-US" altLang="zh-TW" dirty="0">
                <a:solidFill>
                  <a:srgbClr val="FF0000"/>
                </a:solidFill>
                <a:ea typeface="ＭＳ Ｐゴシック" pitchFamily="34" charset="-128"/>
              </a:rPr>
              <a:t>Transactions</a:t>
            </a:r>
          </a:p>
        </p:txBody>
      </p:sp>
      <p:sp>
        <p:nvSpPr>
          <p:cNvPr id="76803" name="Rectangle 3"/>
          <p:cNvSpPr>
            <a:spLocks noGrp="1" noChangeArrowheads="1"/>
          </p:cNvSpPr>
          <p:nvPr>
            <p:ph type="body" idx="1"/>
          </p:nvPr>
        </p:nvSpPr>
        <p:spPr>
          <a:xfrm>
            <a:off x="923925" y="1071563"/>
            <a:ext cx="7783513" cy="4935537"/>
          </a:xfrm>
        </p:spPr>
        <p:txBody>
          <a:bodyPr/>
          <a:lstStyle/>
          <a:p>
            <a:r>
              <a:rPr lang="en-US" altLang="zh-TW" sz="2800" dirty="0">
                <a:ea typeface="ＭＳ Ｐゴシック" pitchFamily="34" charset="-128"/>
              </a:rPr>
              <a:t>Make sure that </a:t>
            </a:r>
            <a:r>
              <a:rPr lang="en-US" altLang="zh-TW" sz="2800" dirty="0">
                <a:solidFill>
                  <a:srgbClr val="FF0000"/>
                </a:solidFill>
                <a:ea typeface="ＭＳ Ｐゴシック" pitchFamily="34" charset="-128"/>
              </a:rPr>
              <a:t>a critical section </a:t>
            </a:r>
            <a:r>
              <a:rPr lang="en-US" altLang="zh-TW" sz="2800" dirty="0">
                <a:ea typeface="ＭＳ Ｐゴシック" pitchFamily="34" charset="-128"/>
              </a:rPr>
              <a:t>forms </a:t>
            </a:r>
            <a:r>
              <a:rPr lang="en-US" altLang="zh-TW" sz="2800" dirty="0">
                <a:solidFill>
                  <a:srgbClr val="FF0000"/>
                </a:solidFill>
                <a:ea typeface="ＭＳ Ｐゴシック" pitchFamily="34" charset="-128"/>
              </a:rPr>
              <a:t>a single logical unit of work</a:t>
            </a:r>
            <a:r>
              <a:rPr lang="en-US" altLang="zh-TW" sz="2800" dirty="0">
                <a:ea typeface="ＭＳ Ｐゴシック" pitchFamily="34" charset="-128"/>
              </a:rPr>
              <a:t> that either is performed in its entirety or is nor performed at all.</a:t>
            </a:r>
          </a:p>
          <a:p>
            <a:r>
              <a:rPr lang="en-US" altLang="zh-TW" sz="2800" dirty="0">
                <a:solidFill>
                  <a:srgbClr val="FF0000"/>
                </a:solidFill>
                <a:ea typeface="ＭＳ Ｐゴシック" pitchFamily="34" charset="-128"/>
              </a:rPr>
              <a:t>Consistency of data</a:t>
            </a:r>
            <a:r>
              <a:rPr lang="en-US" altLang="zh-TW" sz="2800" dirty="0">
                <a:ea typeface="ＭＳ Ｐゴシック" pitchFamily="34" charset="-128"/>
              </a:rPr>
              <a:t>, along with storage and retrieval of data, is a concern often associated with database systems.</a:t>
            </a:r>
          </a:p>
          <a:p>
            <a:r>
              <a:rPr lang="en-US" altLang="zh-TW" sz="2800" dirty="0">
                <a:ea typeface="ＭＳ Ｐゴシック" pitchFamily="34" charset="-128"/>
              </a:rPr>
              <a:t>System Model</a:t>
            </a:r>
          </a:p>
          <a:p>
            <a:r>
              <a:rPr lang="en-US" altLang="zh-TW" sz="2800" dirty="0">
                <a:ea typeface="ＭＳ Ｐゴシック" pitchFamily="34" charset="-128"/>
              </a:rPr>
              <a:t>Log-based Recovery</a:t>
            </a:r>
          </a:p>
          <a:p>
            <a:r>
              <a:rPr lang="en-US" altLang="zh-TW" sz="2800" dirty="0">
                <a:ea typeface="ＭＳ Ｐゴシック" pitchFamily="34" charset="-128"/>
              </a:rPr>
              <a:t>Checkpoints</a:t>
            </a:r>
          </a:p>
          <a:p>
            <a:r>
              <a:rPr lang="en-US" altLang="zh-TW" sz="2800" dirty="0">
                <a:ea typeface="ＭＳ Ｐゴシック" pitchFamily="34" charset="-128"/>
              </a:rPr>
              <a:t>Concurrent Atomic Transactions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ox(in)">
                                      <p:cBhvr>
                                        <p:cTn id="7" dur="1000"/>
                                        <p:tgtEl>
                                          <p:spTgt spid="76803">
                                            <p:txEl>
                                              <p:pRg st="0" end="0"/>
                                            </p:txEl>
                                          </p:spTgt>
                                        </p:tgtEl>
                                      </p:cBhvr>
                                    </p:animEffect>
                                  </p:childTnLst>
                                  <p:subTnLst>
                                    <p:animClr clrSpc="rgb" dir="cw">
                                      <p:cBhvr override="childStyle">
                                        <p:cTn dur="1" fill="hold" display="0" masterRel="nextClick" afterEffect="1"/>
                                        <p:tgtEl>
                                          <p:spTgt spid="76803">
                                            <p:txEl>
                                              <p:pRg st="0" end="0"/>
                                            </p:txEl>
                                          </p:spTgt>
                                        </p:tgtEl>
                                        <p:attrNameLst>
                                          <p:attrName>ppt_c</p:attrName>
                                        </p:attrNameLst>
                                      </p:cBhvr>
                                      <p:to>
                                        <a:schemeClr val="tx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box(in)">
                                      <p:cBhvr>
                                        <p:cTn id="12" dur="1000"/>
                                        <p:tgtEl>
                                          <p:spTgt spid="76803">
                                            <p:txEl>
                                              <p:pRg st="1" end="1"/>
                                            </p:txEl>
                                          </p:spTgt>
                                        </p:tgtEl>
                                      </p:cBhvr>
                                    </p:animEffect>
                                  </p:childTnLst>
                                  <p:subTnLst>
                                    <p:animClr clrSpc="rgb" dir="cw">
                                      <p:cBhvr override="childStyle">
                                        <p:cTn dur="1" fill="hold" display="0" masterRel="nextClick" afterEffect="1"/>
                                        <p:tgtEl>
                                          <p:spTgt spid="76803">
                                            <p:txEl>
                                              <p:pRg st="1" end="1"/>
                                            </p:txEl>
                                          </p:spTgt>
                                        </p:tgtEl>
                                        <p:attrNameLst>
                                          <p:attrName>ppt_c</p:attrName>
                                        </p:attrNameLst>
                                      </p:cBhvr>
                                      <p:to>
                                        <a:schemeClr val="tx2"/>
                                      </p:to>
                                    </p:animClr>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6803">
                                            <p:txEl>
                                              <p:pRg st="2" end="2"/>
                                            </p:txEl>
                                          </p:spTgt>
                                        </p:tgtEl>
                                        <p:attrNameLst>
                                          <p:attrName>style.visibility</p:attrName>
                                        </p:attrNameLst>
                                      </p:cBhvr>
                                      <p:to>
                                        <p:strVal val="visible"/>
                                      </p:to>
                                    </p:set>
                                    <p:animEffect transition="in" filter="box(in)">
                                      <p:cBhvr>
                                        <p:cTn id="17" dur="1000"/>
                                        <p:tgtEl>
                                          <p:spTgt spid="76803">
                                            <p:txEl>
                                              <p:pRg st="2" end="2"/>
                                            </p:txEl>
                                          </p:spTgt>
                                        </p:tgtEl>
                                      </p:cBhvr>
                                    </p:animEffect>
                                  </p:childTnLst>
                                  <p:subTnLst>
                                    <p:animClr clrSpc="rgb" dir="cw">
                                      <p:cBhvr override="childStyle">
                                        <p:cTn dur="1" fill="hold" display="0" masterRel="nextClick" afterEffect="1"/>
                                        <p:tgtEl>
                                          <p:spTgt spid="76803">
                                            <p:txEl>
                                              <p:pRg st="2" end="2"/>
                                            </p:txEl>
                                          </p:spTgt>
                                        </p:tgtEl>
                                        <p:attrNameLst>
                                          <p:attrName>ppt_c</p:attrName>
                                        </p:attrNameLst>
                                      </p:cBhvr>
                                      <p:to>
                                        <a:schemeClr val="tx2"/>
                                      </p:to>
                                    </p:animClr>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6803">
                                            <p:txEl>
                                              <p:pRg st="3" end="3"/>
                                            </p:txEl>
                                          </p:spTgt>
                                        </p:tgtEl>
                                        <p:attrNameLst>
                                          <p:attrName>style.visibility</p:attrName>
                                        </p:attrNameLst>
                                      </p:cBhvr>
                                      <p:to>
                                        <p:strVal val="visible"/>
                                      </p:to>
                                    </p:set>
                                    <p:animEffect transition="in" filter="box(in)">
                                      <p:cBhvr>
                                        <p:cTn id="22" dur="1000"/>
                                        <p:tgtEl>
                                          <p:spTgt spid="76803">
                                            <p:txEl>
                                              <p:pRg st="3" end="3"/>
                                            </p:txEl>
                                          </p:spTgt>
                                        </p:tgtEl>
                                      </p:cBhvr>
                                    </p:animEffect>
                                  </p:childTnLst>
                                  <p:subTnLst>
                                    <p:animClr clrSpc="rgb" dir="cw">
                                      <p:cBhvr override="childStyle">
                                        <p:cTn dur="1" fill="hold" display="0" masterRel="nextClick" afterEffect="1"/>
                                        <p:tgtEl>
                                          <p:spTgt spid="76803">
                                            <p:txEl>
                                              <p:pRg st="3" end="3"/>
                                            </p:txEl>
                                          </p:spTgt>
                                        </p:tgtEl>
                                        <p:attrNameLst>
                                          <p:attrName>ppt_c</p:attrName>
                                        </p:attrNameLst>
                                      </p:cBhvr>
                                      <p:to>
                                        <a:schemeClr val="tx2"/>
                                      </p:to>
                                    </p:animClr>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6803">
                                            <p:txEl>
                                              <p:pRg st="4" end="4"/>
                                            </p:txEl>
                                          </p:spTgt>
                                        </p:tgtEl>
                                        <p:attrNameLst>
                                          <p:attrName>style.visibility</p:attrName>
                                        </p:attrNameLst>
                                      </p:cBhvr>
                                      <p:to>
                                        <p:strVal val="visible"/>
                                      </p:to>
                                    </p:set>
                                    <p:animEffect transition="in" filter="box(in)">
                                      <p:cBhvr>
                                        <p:cTn id="27" dur="1000"/>
                                        <p:tgtEl>
                                          <p:spTgt spid="76803">
                                            <p:txEl>
                                              <p:pRg st="4" end="4"/>
                                            </p:txEl>
                                          </p:spTgt>
                                        </p:tgtEl>
                                      </p:cBhvr>
                                    </p:animEffect>
                                  </p:childTnLst>
                                  <p:subTnLst>
                                    <p:animClr clrSpc="rgb" dir="cw">
                                      <p:cBhvr override="childStyle">
                                        <p:cTn dur="1" fill="hold" display="0" masterRel="nextClick" afterEffect="1"/>
                                        <p:tgtEl>
                                          <p:spTgt spid="76803">
                                            <p:txEl>
                                              <p:pRg st="4" end="4"/>
                                            </p:txEl>
                                          </p:spTgt>
                                        </p:tgtEl>
                                        <p:attrNameLst>
                                          <p:attrName>ppt_c</p:attrName>
                                        </p:attrNameLst>
                                      </p:cBhvr>
                                      <p:to>
                                        <a:schemeClr val="tx2"/>
                                      </p:to>
                                    </p:animClr>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6803">
                                            <p:txEl>
                                              <p:pRg st="5" end="5"/>
                                            </p:txEl>
                                          </p:spTgt>
                                        </p:tgtEl>
                                        <p:attrNameLst>
                                          <p:attrName>style.visibility</p:attrName>
                                        </p:attrNameLst>
                                      </p:cBhvr>
                                      <p:to>
                                        <p:strVal val="visible"/>
                                      </p:to>
                                    </p:set>
                                    <p:animEffect transition="in" filter="box(in)">
                                      <p:cBhvr>
                                        <p:cTn id="32" dur="1000"/>
                                        <p:tgtEl>
                                          <p:spTgt spid="76803">
                                            <p:txEl>
                                              <p:pRg st="5" end="5"/>
                                            </p:txEl>
                                          </p:spTgt>
                                        </p:tgtEl>
                                      </p:cBhvr>
                                    </p:animEffect>
                                  </p:childTnLst>
                                  <p:subTnLst>
                                    <p:animClr clrSpc="rgb" dir="cw">
                                      <p:cBhvr override="childStyle">
                                        <p:cTn dur="1" fill="hold" display="0" masterRel="nextClick" afterEffect="1"/>
                                        <p:tgtEl>
                                          <p:spTgt spid="76803">
                                            <p:txEl>
                                              <p:pRg st="5" end="5"/>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TW">
                <a:ea typeface="ＭＳ Ｐゴシック" pitchFamily="34" charset="-128"/>
              </a:rPr>
              <a:t>System Model</a:t>
            </a:r>
          </a:p>
        </p:txBody>
      </p:sp>
      <p:sp>
        <p:nvSpPr>
          <p:cNvPr id="77827" name="Rectangle 3"/>
          <p:cNvSpPr>
            <a:spLocks noGrp="1" noChangeArrowheads="1"/>
          </p:cNvSpPr>
          <p:nvPr>
            <p:ph type="body" idx="1"/>
          </p:nvPr>
        </p:nvSpPr>
        <p:spPr>
          <a:xfrm>
            <a:off x="603250" y="982663"/>
            <a:ext cx="8172450" cy="4687887"/>
          </a:xfrm>
        </p:spPr>
        <p:txBody>
          <a:bodyPr/>
          <a:lstStyle/>
          <a:p>
            <a:r>
              <a:rPr lang="en-US" altLang="zh-TW" sz="2200" dirty="0">
                <a:ea typeface="ＭＳ Ｐゴシック" pitchFamily="34" charset="-128"/>
              </a:rPr>
              <a:t>Assures that operations (a collection of instructions) happen as </a:t>
            </a:r>
            <a:r>
              <a:rPr lang="en-US" altLang="zh-TW" sz="2200" dirty="0">
                <a:solidFill>
                  <a:srgbClr val="FF0000"/>
                </a:solidFill>
                <a:ea typeface="ＭＳ Ｐゴシック" pitchFamily="34" charset="-128"/>
              </a:rPr>
              <a:t>a single logical unit of work</a:t>
            </a:r>
            <a:r>
              <a:rPr lang="en-US" altLang="zh-TW" sz="2200" dirty="0">
                <a:ea typeface="ＭＳ Ｐゴシック" pitchFamily="34" charset="-128"/>
              </a:rPr>
              <a:t>, in its </a:t>
            </a:r>
            <a:r>
              <a:rPr lang="en-US" altLang="zh-TW" sz="2200" dirty="0">
                <a:solidFill>
                  <a:srgbClr val="FF0000"/>
                </a:solidFill>
                <a:ea typeface="ＭＳ Ｐゴシック" pitchFamily="34" charset="-128"/>
              </a:rPr>
              <a:t>entirety, or not at all</a:t>
            </a:r>
          </a:p>
          <a:p>
            <a:r>
              <a:rPr lang="en-US" altLang="zh-TW" sz="2200" dirty="0">
                <a:ea typeface="ＭＳ Ｐゴシック" pitchFamily="34" charset="-128"/>
              </a:rPr>
              <a:t>Related to field of database systems</a:t>
            </a:r>
          </a:p>
          <a:p>
            <a:r>
              <a:rPr lang="en-US" altLang="zh-TW" sz="2200" dirty="0">
                <a:ea typeface="ＭＳ Ｐゴシック" pitchFamily="34" charset="-128"/>
              </a:rPr>
              <a:t>Challenge is assuring </a:t>
            </a:r>
            <a:r>
              <a:rPr lang="en-US" altLang="zh-TW" sz="2200" dirty="0">
                <a:solidFill>
                  <a:srgbClr val="FF0000"/>
                </a:solidFill>
                <a:ea typeface="ＭＳ Ｐゴシック" pitchFamily="34" charset="-128"/>
              </a:rPr>
              <a:t>atomicity</a:t>
            </a:r>
            <a:r>
              <a:rPr lang="en-US" altLang="zh-TW" sz="2200" dirty="0">
                <a:ea typeface="ＭＳ Ｐゴシック" pitchFamily="34" charset="-128"/>
              </a:rPr>
              <a:t> despite computer system failures</a:t>
            </a:r>
          </a:p>
          <a:p>
            <a:r>
              <a:rPr lang="en-US" altLang="zh-TW" sz="2200" b="1" dirty="0">
                <a:solidFill>
                  <a:srgbClr val="FF0000"/>
                </a:solidFill>
                <a:ea typeface="ＭＳ Ｐゴシック" pitchFamily="34" charset="-128"/>
              </a:rPr>
              <a:t>Transaction </a:t>
            </a:r>
            <a:r>
              <a:rPr lang="en-US" altLang="zh-TW" sz="2200" dirty="0">
                <a:ea typeface="ＭＳ Ｐゴシック" pitchFamily="34" charset="-128"/>
              </a:rPr>
              <a:t>- collection of instructions or operations that performs single logical function</a:t>
            </a:r>
          </a:p>
          <a:p>
            <a:pPr lvl="1"/>
            <a:r>
              <a:rPr lang="en-US" altLang="zh-TW" sz="2200" dirty="0">
                <a:ea typeface="ＭＳ Ｐゴシック" pitchFamily="34" charset="-128"/>
              </a:rPr>
              <a:t>Here we are concerned with changes to stable storage – disk</a:t>
            </a:r>
          </a:p>
          <a:p>
            <a:pPr lvl="1"/>
            <a:r>
              <a:rPr lang="en-US" altLang="zh-TW" sz="2200" dirty="0">
                <a:ea typeface="ＭＳ Ｐゴシック" pitchFamily="34" charset="-128"/>
              </a:rPr>
              <a:t>Transaction is series of </a:t>
            </a:r>
            <a:r>
              <a:rPr lang="en-US" altLang="zh-TW" sz="2200" dirty="0">
                <a:solidFill>
                  <a:srgbClr val="0000FF"/>
                </a:solidFill>
                <a:ea typeface="ＭＳ Ｐゴシック" pitchFamily="34" charset="-128"/>
              </a:rPr>
              <a:t>read</a:t>
            </a:r>
            <a:r>
              <a:rPr lang="en-US" altLang="zh-TW" sz="2200" dirty="0">
                <a:ea typeface="ＭＳ Ｐゴシック" pitchFamily="34" charset="-128"/>
              </a:rPr>
              <a:t> and </a:t>
            </a:r>
            <a:r>
              <a:rPr lang="en-US" altLang="zh-TW" sz="2200" dirty="0">
                <a:solidFill>
                  <a:srgbClr val="0000FF"/>
                </a:solidFill>
                <a:ea typeface="ＭＳ Ｐゴシック" pitchFamily="34" charset="-128"/>
              </a:rPr>
              <a:t>write</a:t>
            </a:r>
            <a:r>
              <a:rPr lang="en-US" altLang="zh-TW" sz="2200" dirty="0">
                <a:ea typeface="ＭＳ Ｐゴシック" pitchFamily="34" charset="-128"/>
              </a:rPr>
              <a:t> operations</a:t>
            </a:r>
          </a:p>
          <a:p>
            <a:pPr lvl="1"/>
            <a:r>
              <a:rPr lang="en-US" altLang="zh-TW" sz="2200" dirty="0">
                <a:ea typeface="ＭＳ Ｐゴシック" pitchFamily="34" charset="-128"/>
              </a:rPr>
              <a:t>Terminated by </a:t>
            </a:r>
            <a:r>
              <a:rPr lang="en-US" altLang="zh-TW" sz="2200" dirty="0">
                <a:solidFill>
                  <a:srgbClr val="0000FF"/>
                </a:solidFill>
                <a:ea typeface="ＭＳ Ｐゴシック" pitchFamily="34" charset="-128"/>
              </a:rPr>
              <a:t>commit</a:t>
            </a:r>
            <a:r>
              <a:rPr lang="en-US" altLang="zh-TW" sz="2200" dirty="0">
                <a:ea typeface="ＭＳ Ｐゴシック" pitchFamily="34" charset="-128"/>
              </a:rPr>
              <a:t>  (transaction successful) or </a:t>
            </a:r>
            <a:r>
              <a:rPr lang="en-US" altLang="zh-TW" sz="2200" dirty="0">
                <a:solidFill>
                  <a:srgbClr val="0000FF"/>
                </a:solidFill>
                <a:ea typeface="ＭＳ Ｐゴシック" pitchFamily="34" charset="-128"/>
              </a:rPr>
              <a:t>abort</a:t>
            </a:r>
            <a:r>
              <a:rPr lang="en-US" altLang="zh-TW" sz="2200" dirty="0">
                <a:ea typeface="ＭＳ Ｐゴシック" pitchFamily="34" charset="-128"/>
              </a:rPr>
              <a:t> (transaction failed) operation</a:t>
            </a:r>
          </a:p>
          <a:p>
            <a:pPr lvl="1"/>
            <a:r>
              <a:rPr lang="en-US" altLang="zh-TW" sz="2200" dirty="0">
                <a:ea typeface="ＭＳ Ｐゴシック" pitchFamily="34" charset="-128"/>
              </a:rPr>
              <a:t>Aborted transaction must be </a:t>
            </a:r>
            <a:r>
              <a:rPr lang="en-US" altLang="zh-TW" sz="2200" dirty="0">
                <a:solidFill>
                  <a:srgbClr val="3366FF"/>
                </a:solidFill>
                <a:ea typeface="ＭＳ Ｐゴシック" pitchFamily="34" charset="-128"/>
              </a:rPr>
              <a:t>rolled back </a:t>
            </a:r>
            <a:r>
              <a:rPr lang="en-US" altLang="zh-TW" sz="2200" dirty="0">
                <a:ea typeface="ＭＳ Ｐゴシック" pitchFamily="34" charset="-128"/>
              </a:rPr>
              <a:t>to undo any changes it performed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box(in)">
                                      <p:cBhvr>
                                        <p:cTn id="7" dur="1000"/>
                                        <p:tgtEl>
                                          <p:spTgt spid="77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box(in)">
                                      <p:cBhvr>
                                        <p:cTn id="12" dur="1000"/>
                                        <p:tgtEl>
                                          <p:spTgt spid="77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7827">
                                            <p:txEl>
                                              <p:pRg st="2" end="2"/>
                                            </p:txEl>
                                          </p:spTgt>
                                        </p:tgtEl>
                                        <p:attrNameLst>
                                          <p:attrName>style.visibility</p:attrName>
                                        </p:attrNameLst>
                                      </p:cBhvr>
                                      <p:to>
                                        <p:strVal val="visible"/>
                                      </p:to>
                                    </p:set>
                                    <p:animEffect transition="in" filter="box(in)">
                                      <p:cBhvr>
                                        <p:cTn id="17" dur="1000"/>
                                        <p:tgtEl>
                                          <p:spTgt spid="778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7827">
                                            <p:txEl>
                                              <p:pRg st="3" end="3"/>
                                            </p:txEl>
                                          </p:spTgt>
                                        </p:tgtEl>
                                        <p:attrNameLst>
                                          <p:attrName>style.visibility</p:attrName>
                                        </p:attrNameLst>
                                      </p:cBhvr>
                                      <p:to>
                                        <p:strVal val="visible"/>
                                      </p:to>
                                    </p:set>
                                    <p:animEffect transition="in" filter="box(in)">
                                      <p:cBhvr>
                                        <p:cTn id="22" dur="1000"/>
                                        <p:tgtEl>
                                          <p:spTgt spid="778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7827">
                                            <p:txEl>
                                              <p:pRg st="4" end="4"/>
                                            </p:txEl>
                                          </p:spTgt>
                                        </p:tgtEl>
                                        <p:attrNameLst>
                                          <p:attrName>style.visibility</p:attrName>
                                        </p:attrNameLst>
                                      </p:cBhvr>
                                      <p:to>
                                        <p:strVal val="visible"/>
                                      </p:to>
                                    </p:set>
                                    <p:animEffect transition="in" filter="box(in)">
                                      <p:cBhvr>
                                        <p:cTn id="27" dur="1000"/>
                                        <p:tgtEl>
                                          <p:spTgt spid="778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7827">
                                            <p:txEl>
                                              <p:pRg st="5" end="5"/>
                                            </p:txEl>
                                          </p:spTgt>
                                        </p:tgtEl>
                                        <p:attrNameLst>
                                          <p:attrName>style.visibility</p:attrName>
                                        </p:attrNameLst>
                                      </p:cBhvr>
                                      <p:to>
                                        <p:strVal val="visible"/>
                                      </p:to>
                                    </p:set>
                                    <p:animEffect transition="in" filter="box(in)">
                                      <p:cBhvr>
                                        <p:cTn id="32" dur="1000"/>
                                        <p:tgtEl>
                                          <p:spTgt spid="778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77827">
                                            <p:txEl>
                                              <p:pRg st="6" end="6"/>
                                            </p:txEl>
                                          </p:spTgt>
                                        </p:tgtEl>
                                        <p:attrNameLst>
                                          <p:attrName>style.visibility</p:attrName>
                                        </p:attrNameLst>
                                      </p:cBhvr>
                                      <p:to>
                                        <p:strVal val="visible"/>
                                      </p:to>
                                    </p:set>
                                    <p:animEffect transition="in" filter="box(in)">
                                      <p:cBhvr>
                                        <p:cTn id="37" dur="1000"/>
                                        <p:tgtEl>
                                          <p:spTgt spid="778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77827">
                                            <p:txEl>
                                              <p:pRg st="7" end="7"/>
                                            </p:txEl>
                                          </p:spTgt>
                                        </p:tgtEl>
                                        <p:attrNameLst>
                                          <p:attrName>style.visibility</p:attrName>
                                        </p:attrNameLst>
                                      </p:cBhvr>
                                      <p:to>
                                        <p:strVal val="visible"/>
                                      </p:to>
                                    </p:set>
                                    <p:animEffect transition="in" filter="box(in)">
                                      <p:cBhvr>
                                        <p:cTn id="42" dur="1000"/>
                                        <p:tgtEl>
                                          <p:spTgt spid="77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TW">
                <a:ea typeface="ＭＳ Ｐゴシック" pitchFamily="34" charset="-128"/>
              </a:rPr>
              <a:t>Types of Storage Media</a:t>
            </a:r>
          </a:p>
        </p:txBody>
      </p:sp>
      <p:sp>
        <p:nvSpPr>
          <p:cNvPr id="78851" name="Rectangle 3"/>
          <p:cNvSpPr>
            <a:spLocks noGrp="1" noChangeArrowheads="1"/>
          </p:cNvSpPr>
          <p:nvPr>
            <p:ph type="body" idx="1"/>
          </p:nvPr>
        </p:nvSpPr>
        <p:spPr>
          <a:xfrm>
            <a:off x="695324" y="930275"/>
            <a:ext cx="8259489" cy="3019425"/>
          </a:xfrm>
        </p:spPr>
        <p:txBody>
          <a:bodyPr/>
          <a:lstStyle/>
          <a:p>
            <a:r>
              <a:rPr lang="en-US" altLang="zh-TW" b="1" dirty="0">
                <a:solidFill>
                  <a:srgbClr val="FF0000"/>
                </a:solidFill>
                <a:ea typeface="ＭＳ Ｐゴシック" pitchFamily="34" charset="-128"/>
              </a:rPr>
              <a:t>Volatile storage </a:t>
            </a:r>
            <a:r>
              <a:rPr lang="en-US" altLang="zh-TW" dirty="0">
                <a:ea typeface="ＭＳ Ｐゴシック" pitchFamily="34" charset="-128"/>
              </a:rPr>
              <a:t>– information stored here does not survive system crashes</a:t>
            </a:r>
          </a:p>
          <a:p>
            <a:pPr lvl="1"/>
            <a:r>
              <a:rPr lang="en-US" altLang="zh-TW" dirty="0">
                <a:ea typeface="ＭＳ Ｐゴシック" pitchFamily="34" charset="-128"/>
              </a:rPr>
              <a:t>Example:  main memory, cache</a:t>
            </a:r>
          </a:p>
          <a:p>
            <a:r>
              <a:rPr lang="en-US" altLang="zh-TW" b="1" dirty="0">
                <a:solidFill>
                  <a:srgbClr val="FF0000"/>
                </a:solidFill>
                <a:ea typeface="ＭＳ Ｐゴシック" pitchFamily="34" charset="-128"/>
              </a:rPr>
              <a:t>Nonvolatile storage </a:t>
            </a:r>
            <a:r>
              <a:rPr lang="en-US" altLang="zh-TW" dirty="0">
                <a:ea typeface="ＭＳ Ｐゴシック" pitchFamily="34" charset="-128"/>
              </a:rPr>
              <a:t>– Information usually survives crashes</a:t>
            </a:r>
          </a:p>
          <a:p>
            <a:pPr lvl="1"/>
            <a:r>
              <a:rPr lang="en-US" altLang="zh-TW" dirty="0">
                <a:ea typeface="ＭＳ Ｐゴシック" pitchFamily="34" charset="-128"/>
              </a:rPr>
              <a:t>Example:  disk and tape</a:t>
            </a:r>
          </a:p>
          <a:p>
            <a:r>
              <a:rPr lang="en-US" altLang="zh-TW" b="1" dirty="0">
                <a:solidFill>
                  <a:srgbClr val="FF0000"/>
                </a:solidFill>
                <a:ea typeface="ＭＳ Ｐゴシック" pitchFamily="34" charset="-128"/>
              </a:rPr>
              <a:t>Stable storage </a:t>
            </a:r>
            <a:r>
              <a:rPr lang="en-US" altLang="zh-TW" dirty="0">
                <a:ea typeface="ＭＳ Ｐゴシック" pitchFamily="34" charset="-128"/>
              </a:rPr>
              <a:t>– Information never lost</a:t>
            </a:r>
          </a:p>
          <a:p>
            <a:pPr lvl="1"/>
            <a:r>
              <a:rPr lang="en-US" altLang="zh-TW" dirty="0">
                <a:ea typeface="ＭＳ Ｐゴシック" pitchFamily="34" charset="-128"/>
              </a:rPr>
              <a:t>Not actually possible, so approximated via </a:t>
            </a:r>
            <a:r>
              <a:rPr lang="en-US" altLang="zh-TW" dirty="0">
                <a:solidFill>
                  <a:srgbClr val="FF0000"/>
                </a:solidFill>
                <a:ea typeface="ＭＳ Ｐゴシック" pitchFamily="34" charset="-128"/>
              </a:rPr>
              <a:t>replication</a:t>
            </a:r>
            <a:r>
              <a:rPr lang="en-US" altLang="zh-TW" dirty="0">
                <a:ea typeface="ＭＳ Ｐゴシック" pitchFamily="34" charset="-128"/>
              </a:rPr>
              <a:t> or </a:t>
            </a:r>
            <a:r>
              <a:rPr lang="en-US" altLang="zh-TW" dirty="0">
                <a:solidFill>
                  <a:srgbClr val="FF0000"/>
                </a:solidFill>
                <a:ea typeface="ＭＳ Ｐゴシック" pitchFamily="34" charset="-128"/>
              </a:rPr>
              <a:t>RAID</a:t>
            </a:r>
            <a:r>
              <a:rPr lang="en-US" altLang="zh-TW" dirty="0">
                <a:ea typeface="ＭＳ Ｐゴシック" pitchFamily="34" charset="-128"/>
              </a:rPr>
              <a:t> to devices with independent failure modes</a:t>
            </a:r>
          </a:p>
        </p:txBody>
      </p:sp>
      <p:sp>
        <p:nvSpPr>
          <p:cNvPr id="78852" name="Text Box 4"/>
          <p:cNvSpPr txBox="1">
            <a:spLocks noChangeArrowheads="1"/>
          </p:cNvSpPr>
          <p:nvPr/>
        </p:nvSpPr>
        <p:spPr bwMode="auto">
          <a:xfrm>
            <a:off x="566349" y="4982278"/>
            <a:ext cx="8278103" cy="1508105"/>
          </a:xfrm>
          <a:prstGeom prst="rect">
            <a:avLst/>
          </a:prstGeom>
          <a:noFill/>
          <a:ln w="9525">
            <a:noFill/>
            <a:miter lim="800000"/>
            <a:headEnd/>
            <a:tailEnd/>
          </a:ln>
        </p:spPr>
        <p:txBody>
          <a:bodyPr wrap="square">
            <a:spAutoFit/>
          </a:bodyPr>
          <a:lstStyle/>
          <a:p>
            <a:pPr>
              <a:spcBef>
                <a:spcPct val="35000"/>
              </a:spcBef>
              <a:buClr>
                <a:srgbClr val="993300"/>
              </a:buClr>
              <a:buSzPct val="90000"/>
              <a:buFont typeface="Monotype Sorts" pitchFamily="2" charset="2"/>
              <a:buNone/>
            </a:pPr>
            <a:r>
              <a:rPr kumimoji="1" lang="en-US" altLang="zh-TW" sz="2800" b="1" dirty="0">
                <a:latin typeface="Candara" pitchFamily="34" charset="0"/>
              </a:rPr>
              <a:t>Goal is to </a:t>
            </a:r>
            <a:r>
              <a:rPr kumimoji="1" lang="en-US" altLang="zh-TW" sz="2800" b="1" dirty="0">
                <a:solidFill>
                  <a:srgbClr val="FF0000"/>
                </a:solidFill>
                <a:latin typeface="Candara" pitchFamily="34" charset="0"/>
              </a:rPr>
              <a:t>assure transaction atomicity </a:t>
            </a:r>
            <a:r>
              <a:rPr kumimoji="1" lang="en-US" altLang="zh-TW" sz="2800" b="1" dirty="0">
                <a:latin typeface="Candara" pitchFamily="34" charset="0"/>
              </a:rPr>
              <a:t>where failures cause loss of information on volatile storage</a:t>
            </a:r>
          </a:p>
          <a:p>
            <a:pPr>
              <a:spcBef>
                <a:spcPct val="50000"/>
              </a:spcBef>
            </a:pPr>
            <a:endParaRPr lang="en-US" altLang="zh-TW" sz="2400" b="1" dirty="0">
              <a:latin typeface="Candar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wipe(left)">
                                      <p:cBhvr>
                                        <p:cTn id="7" dur="1000"/>
                                        <p:tgtEl>
                                          <p:spTgt spid="7885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8851">
                                            <p:txEl>
                                              <p:pRg st="1" end="1"/>
                                            </p:txEl>
                                          </p:spTgt>
                                        </p:tgtEl>
                                        <p:attrNameLst>
                                          <p:attrName>style.visibility</p:attrName>
                                        </p:attrNameLst>
                                      </p:cBhvr>
                                      <p:to>
                                        <p:strVal val="visible"/>
                                      </p:to>
                                    </p:set>
                                    <p:animEffect transition="in" filter="wipe(left)">
                                      <p:cBhvr>
                                        <p:cTn id="10" dur="1000"/>
                                        <p:tgtEl>
                                          <p:spTgt spid="788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animEffect transition="in" filter="wipe(left)">
                                      <p:cBhvr>
                                        <p:cTn id="15" dur="1000"/>
                                        <p:tgtEl>
                                          <p:spTgt spid="7885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8851">
                                            <p:txEl>
                                              <p:pRg st="3" end="3"/>
                                            </p:txEl>
                                          </p:spTgt>
                                        </p:tgtEl>
                                        <p:attrNameLst>
                                          <p:attrName>style.visibility</p:attrName>
                                        </p:attrNameLst>
                                      </p:cBhvr>
                                      <p:to>
                                        <p:strVal val="visible"/>
                                      </p:to>
                                    </p:set>
                                    <p:animEffect transition="in" filter="wipe(left)">
                                      <p:cBhvr>
                                        <p:cTn id="18" dur="1000"/>
                                        <p:tgtEl>
                                          <p:spTgt spid="7885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8851">
                                            <p:txEl>
                                              <p:pRg st="4" end="4"/>
                                            </p:txEl>
                                          </p:spTgt>
                                        </p:tgtEl>
                                        <p:attrNameLst>
                                          <p:attrName>style.visibility</p:attrName>
                                        </p:attrNameLst>
                                      </p:cBhvr>
                                      <p:to>
                                        <p:strVal val="visible"/>
                                      </p:to>
                                    </p:set>
                                    <p:animEffect transition="in" filter="wipe(left)">
                                      <p:cBhvr>
                                        <p:cTn id="23" dur="1000"/>
                                        <p:tgtEl>
                                          <p:spTgt spid="78851">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8851">
                                            <p:txEl>
                                              <p:pRg st="5" end="5"/>
                                            </p:txEl>
                                          </p:spTgt>
                                        </p:tgtEl>
                                        <p:attrNameLst>
                                          <p:attrName>style.visibility</p:attrName>
                                        </p:attrNameLst>
                                      </p:cBhvr>
                                      <p:to>
                                        <p:strVal val="visible"/>
                                      </p:to>
                                    </p:set>
                                    <p:animEffect transition="in" filter="wipe(left)">
                                      <p:cBhvr>
                                        <p:cTn id="26" dur="1000"/>
                                        <p:tgtEl>
                                          <p:spTgt spid="7885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78852"/>
                                        </p:tgtEl>
                                        <p:attrNameLst>
                                          <p:attrName>style.visibility</p:attrName>
                                        </p:attrNameLst>
                                      </p:cBhvr>
                                      <p:to>
                                        <p:strVal val="visible"/>
                                      </p:to>
                                    </p:set>
                                    <p:animEffect transition="in" filter="box(in)">
                                      <p:cBhvr>
                                        <p:cTn id="31" dur="10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7885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TW">
                <a:ea typeface="ＭＳ Ｐゴシック" pitchFamily="34" charset="-128"/>
              </a:rPr>
              <a:t>Log-Based Recovery</a:t>
            </a:r>
          </a:p>
        </p:txBody>
      </p:sp>
      <p:sp>
        <p:nvSpPr>
          <p:cNvPr id="79875" name="Rectangle 3"/>
          <p:cNvSpPr>
            <a:spLocks noGrp="1" noChangeArrowheads="1"/>
          </p:cNvSpPr>
          <p:nvPr>
            <p:ph type="body" idx="1"/>
          </p:nvPr>
        </p:nvSpPr>
        <p:spPr>
          <a:xfrm>
            <a:off x="639763" y="1019175"/>
            <a:ext cx="8229600" cy="4530725"/>
          </a:xfrm>
        </p:spPr>
        <p:txBody>
          <a:bodyPr/>
          <a:lstStyle/>
          <a:p>
            <a:r>
              <a:rPr lang="en-US" altLang="zh-TW" sz="2000" dirty="0">
                <a:ea typeface="ＭＳ Ｐゴシック" pitchFamily="34" charset="-128"/>
              </a:rPr>
              <a:t>Record to stable storage information about all modifications by a transaction</a:t>
            </a:r>
          </a:p>
          <a:p>
            <a:r>
              <a:rPr lang="en-US" altLang="zh-TW" sz="2000" dirty="0">
                <a:ea typeface="ＭＳ Ｐゴシック" pitchFamily="34" charset="-128"/>
              </a:rPr>
              <a:t>Most common is </a:t>
            </a:r>
            <a:r>
              <a:rPr lang="en-US" altLang="zh-TW" sz="2000" dirty="0">
                <a:solidFill>
                  <a:srgbClr val="FF0000"/>
                </a:solidFill>
                <a:ea typeface="ＭＳ Ｐゴシック" pitchFamily="34" charset="-128"/>
              </a:rPr>
              <a:t>write-ahead logging</a:t>
            </a:r>
          </a:p>
          <a:p>
            <a:pPr lvl="1"/>
            <a:r>
              <a:rPr lang="en-US" altLang="zh-TW" sz="2000" dirty="0">
                <a:ea typeface="ＭＳ Ｐゴシック" pitchFamily="34" charset="-128"/>
              </a:rPr>
              <a:t>Log on stable storage, each log record describes single transaction write operation, including</a:t>
            </a:r>
          </a:p>
          <a:p>
            <a:pPr lvl="2"/>
            <a:r>
              <a:rPr lang="en-US" altLang="zh-TW" sz="2000" dirty="0">
                <a:ea typeface="ＭＳ Ｐゴシック" pitchFamily="34" charset="-128"/>
              </a:rPr>
              <a:t>Transaction name</a:t>
            </a:r>
          </a:p>
          <a:p>
            <a:pPr lvl="2"/>
            <a:r>
              <a:rPr lang="en-US" altLang="zh-TW" sz="2000" dirty="0">
                <a:ea typeface="ＭＳ Ｐゴシック" pitchFamily="34" charset="-128"/>
              </a:rPr>
              <a:t>Data item name</a:t>
            </a:r>
          </a:p>
          <a:p>
            <a:pPr lvl="2"/>
            <a:r>
              <a:rPr lang="en-US" altLang="zh-TW" sz="2000" dirty="0">
                <a:ea typeface="ＭＳ Ｐゴシック" pitchFamily="34" charset="-128"/>
              </a:rPr>
              <a:t>Old value</a:t>
            </a:r>
          </a:p>
          <a:p>
            <a:pPr lvl="2"/>
            <a:r>
              <a:rPr lang="en-US" altLang="zh-TW" sz="2000" dirty="0">
                <a:ea typeface="ＭＳ Ｐゴシック" pitchFamily="34" charset="-128"/>
              </a:rPr>
              <a:t>New value</a:t>
            </a:r>
          </a:p>
          <a:p>
            <a:pPr lvl="1"/>
            <a:r>
              <a:rPr lang="en-US" altLang="zh-TW" sz="2000" dirty="0">
                <a:ea typeface="ＭＳ Ｐゴシック" pitchFamily="34" charset="-128"/>
              </a:rPr>
              <a:t>&lt;T</a:t>
            </a:r>
            <a:r>
              <a:rPr lang="en-US" altLang="zh-TW" sz="2000" baseline="-25000" dirty="0">
                <a:ea typeface="ＭＳ Ｐゴシック" pitchFamily="34" charset="-128"/>
              </a:rPr>
              <a:t>i</a:t>
            </a:r>
            <a:r>
              <a:rPr lang="en-US" altLang="zh-TW" sz="2000" dirty="0">
                <a:ea typeface="ＭＳ Ｐゴシック" pitchFamily="34" charset="-128"/>
              </a:rPr>
              <a:t> starts&gt; written to log when transaction T</a:t>
            </a:r>
            <a:r>
              <a:rPr lang="en-US" altLang="zh-TW" sz="2000" baseline="-25000" dirty="0">
                <a:ea typeface="ＭＳ Ｐゴシック" pitchFamily="34" charset="-128"/>
              </a:rPr>
              <a:t>i</a:t>
            </a:r>
            <a:r>
              <a:rPr lang="en-US" altLang="zh-TW" sz="2000" dirty="0">
                <a:ea typeface="ＭＳ Ｐゴシック" pitchFamily="34" charset="-128"/>
              </a:rPr>
              <a:t> starts</a:t>
            </a:r>
          </a:p>
          <a:p>
            <a:pPr lvl="1"/>
            <a:r>
              <a:rPr lang="en-US" altLang="zh-TW" sz="2000" dirty="0">
                <a:ea typeface="ＭＳ Ｐゴシック" pitchFamily="34" charset="-128"/>
              </a:rPr>
              <a:t>&lt;T</a:t>
            </a:r>
            <a:r>
              <a:rPr lang="en-US" altLang="zh-TW" sz="2000" baseline="-25000" dirty="0">
                <a:ea typeface="ＭＳ Ｐゴシック" pitchFamily="34" charset="-128"/>
              </a:rPr>
              <a:t>i </a:t>
            </a:r>
            <a:r>
              <a:rPr lang="en-US" altLang="zh-TW" sz="2000" dirty="0">
                <a:ea typeface="ＭＳ Ｐゴシック" pitchFamily="34" charset="-128"/>
              </a:rPr>
              <a:t>commits&gt; written when T</a:t>
            </a:r>
            <a:r>
              <a:rPr lang="en-US" altLang="zh-TW" sz="2000" baseline="-25000" dirty="0">
                <a:ea typeface="ＭＳ Ｐゴシック" pitchFamily="34" charset="-128"/>
              </a:rPr>
              <a:t>i</a:t>
            </a:r>
            <a:r>
              <a:rPr lang="en-US" altLang="zh-TW" sz="2000" dirty="0">
                <a:ea typeface="ＭＳ Ｐゴシック" pitchFamily="34" charset="-128"/>
              </a:rPr>
              <a:t> commits</a:t>
            </a:r>
          </a:p>
          <a:p>
            <a:r>
              <a:rPr lang="en-US" altLang="zh-TW" sz="2400" dirty="0">
                <a:ea typeface="ＭＳ Ｐゴシック" pitchFamily="34" charset="-128"/>
              </a:rPr>
              <a:t>Log entry must reach stable storage before operation on data occurs</a:t>
            </a:r>
          </a:p>
          <a:p>
            <a:pPr lvl="2"/>
            <a:endParaRPr lang="en-US" altLang="zh-TW" sz="2400" dirty="0">
              <a:ea typeface="ＭＳ Ｐゴシック" pitchFamily="34" charset="-128"/>
            </a:endParaRPr>
          </a:p>
          <a:p>
            <a:pPr lvl="2"/>
            <a:endParaRPr lang="en-US" altLang="zh-TW" sz="24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wipe(left)">
                                      <p:cBhvr>
                                        <p:cTn id="7" dur="1000"/>
                                        <p:tgtEl>
                                          <p:spTgt spid="79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wipe(left)">
                                      <p:cBhvr>
                                        <p:cTn id="12" dur="1000"/>
                                        <p:tgtEl>
                                          <p:spTgt spid="7987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animEffect transition="in" filter="wipe(left)">
                                      <p:cBhvr>
                                        <p:cTn id="15" dur="1000"/>
                                        <p:tgtEl>
                                          <p:spTgt spid="7987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9875">
                                            <p:txEl>
                                              <p:pRg st="3" end="3"/>
                                            </p:txEl>
                                          </p:spTgt>
                                        </p:tgtEl>
                                        <p:attrNameLst>
                                          <p:attrName>style.visibility</p:attrName>
                                        </p:attrNameLst>
                                      </p:cBhvr>
                                      <p:to>
                                        <p:strVal val="visible"/>
                                      </p:to>
                                    </p:set>
                                    <p:animEffect transition="in" filter="wipe(left)">
                                      <p:cBhvr>
                                        <p:cTn id="18" dur="1000"/>
                                        <p:tgtEl>
                                          <p:spTgt spid="7987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9875">
                                            <p:txEl>
                                              <p:pRg st="4" end="4"/>
                                            </p:txEl>
                                          </p:spTgt>
                                        </p:tgtEl>
                                        <p:attrNameLst>
                                          <p:attrName>style.visibility</p:attrName>
                                        </p:attrNameLst>
                                      </p:cBhvr>
                                      <p:to>
                                        <p:strVal val="visible"/>
                                      </p:to>
                                    </p:set>
                                    <p:animEffect transition="in" filter="wipe(left)">
                                      <p:cBhvr>
                                        <p:cTn id="21" dur="1000"/>
                                        <p:tgtEl>
                                          <p:spTgt spid="7987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9875">
                                            <p:txEl>
                                              <p:pRg st="5" end="5"/>
                                            </p:txEl>
                                          </p:spTgt>
                                        </p:tgtEl>
                                        <p:attrNameLst>
                                          <p:attrName>style.visibility</p:attrName>
                                        </p:attrNameLst>
                                      </p:cBhvr>
                                      <p:to>
                                        <p:strVal val="visible"/>
                                      </p:to>
                                    </p:set>
                                    <p:animEffect transition="in" filter="wipe(left)">
                                      <p:cBhvr>
                                        <p:cTn id="24" dur="1000"/>
                                        <p:tgtEl>
                                          <p:spTgt spid="7987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9875">
                                            <p:txEl>
                                              <p:pRg st="6" end="6"/>
                                            </p:txEl>
                                          </p:spTgt>
                                        </p:tgtEl>
                                        <p:attrNameLst>
                                          <p:attrName>style.visibility</p:attrName>
                                        </p:attrNameLst>
                                      </p:cBhvr>
                                      <p:to>
                                        <p:strVal val="visible"/>
                                      </p:to>
                                    </p:set>
                                    <p:animEffect transition="in" filter="wipe(left)">
                                      <p:cBhvr>
                                        <p:cTn id="27" dur="1000"/>
                                        <p:tgtEl>
                                          <p:spTgt spid="7987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9875">
                                            <p:txEl>
                                              <p:pRg st="7" end="7"/>
                                            </p:txEl>
                                          </p:spTgt>
                                        </p:tgtEl>
                                        <p:attrNameLst>
                                          <p:attrName>style.visibility</p:attrName>
                                        </p:attrNameLst>
                                      </p:cBhvr>
                                      <p:to>
                                        <p:strVal val="visible"/>
                                      </p:to>
                                    </p:set>
                                    <p:animEffect transition="in" filter="wipe(left)">
                                      <p:cBhvr>
                                        <p:cTn id="30" dur="1000"/>
                                        <p:tgtEl>
                                          <p:spTgt spid="79875">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79875">
                                            <p:txEl>
                                              <p:pRg st="8" end="8"/>
                                            </p:txEl>
                                          </p:spTgt>
                                        </p:tgtEl>
                                        <p:attrNameLst>
                                          <p:attrName>style.visibility</p:attrName>
                                        </p:attrNameLst>
                                      </p:cBhvr>
                                      <p:to>
                                        <p:strVal val="visible"/>
                                      </p:to>
                                    </p:set>
                                    <p:animEffect transition="in" filter="wipe(left)">
                                      <p:cBhvr>
                                        <p:cTn id="33" dur="1000"/>
                                        <p:tgtEl>
                                          <p:spTgt spid="7987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9875">
                                            <p:txEl>
                                              <p:pRg st="9" end="9"/>
                                            </p:txEl>
                                          </p:spTgt>
                                        </p:tgtEl>
                                        <p:attrNameLst>
                                          <p:attrName>style.visibility</p:attrName>
                                        </p:attrNameLst>
                                      </p:cBhvr>
                                      <p:to>
                                        <p:strVal val="visible"/>
                                      </p:to>
                                    </p:set>
                                    <p:animEffect transition="in" filter="wipe(left)">
                                      <p:cBhvr>
                                        <p:cTn id="38" dur="1000"/>
                                        <p:tgtEl>
                                          <p:spTgt spid="798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TW">
                <a:ea typeface="ＭＳ Ｐゴシック" pitchFamily="34" charset="-128"/>
              </a:rPr>
              <a:t>Log-Based Recovery Algorithm</a:t>
            </a:r>
          </a:p>
        </p:txBody>
      </p:sp>
      <p:sp>
        <p:nvSpPr>
          <p:cNvPr id="80899" name="Rectangle 3"/>
          <p:cNvSpPr>
            <a:spLocks noGrp="1" noChangeArrowheads="1"/>
          </p:cNvSpPr>
          <p:nvPr>
            <p:ph type="body" idx="1"/>
          </p:nvPr>
        </p:nvSpPr>
        <p:spPr>
          <a:xfrm>
            <a:off x="663575" y="984250"/>
            <a:ext cx="8229600" cy="4530725"/>
          </a:xfrm>
        </p:spPr>
        <p:txBody>
          <a:bodyPr/>
          <a:lstStyle/>
          <a:p>
            <a:r>
              <a:rPr lang="en-US" altLang="zh-TW" dirty="0">
                <a:ea typeface="ＭＳ Ｐゴシック" pitchFamily="34" charset="-128"/>
              </a:rPr>
              <a:t>Using the log, system can handle any volatile memory errors</a:t>
            </a:r>
          </a:p>
          <a:p>
            <a:pPr lvl="1"/>
            <a:r>
              <a:rPr lang="en-US" altLang="zh-TW" dirty="0">
                <a:ea typeface="ＭＳ Ｐゴシック" pitchFamily="34" charset="-128"/>
              </a:rPr>
              <a:t>Undo(T</a:t>
            </a:r>
            <a:r>
              <a:rPr lang="en-US" altLang="zh-TW" baseline="-25000" dirty="0">
                <a:ea typeface="ＭＳ Ｐゴシック" pitchFamily="34" charset="-128"/>
              </a:rPr>
              <a:t>i</a:t>
            </a:r>
            <a:r>
              <a:rPr lang="en-US" altLang="zh-TW" dirty="0">
                <a:ea typeface="ＭＳ Ｐゴシック" pitchFamily="34" charset="-128"/>
              </a:rPr>
              <a:t>) restores value of all data updated by T</a:t>
            </a:r>
            <a:r>
              <a:rPr lang="en-US" altLang="zh-TW" baseline="-25000" dirty="0">
                <a:ea typeface="ＭＳ Ｐゴシック" pitchFamily="34" charset="-128"/>
              </a:rPr>
              <a:t>i</a:t>
            </a:r>
          </a:p>
          <a:p>
            <a:pPr lvl="1"/>
            <a:r>
              <a:rPr lang="en-US" altLang="zh-TW" dirty="0">
                <a:ea typeface="ＭＳ Ｐゴシック" pitchFamily="34" charset="-128"/>
              </a:rPr>
              <a:t>Redo(T</a:t>
            </a:r>
            <a:r>
              <a:rPr lang="en-US" altLang="zh-TW" baseline="-25000" dirty="0">
                <a:ea typeface="ＭＳ Ｐゴシック" pitchFamily="34" charset="-128"/>
              </a:rPr>
              <a:t>i</a:t>
            </a:r>
            <a:r>
              <a:rPr lang="en-US" altLang="zh-TW" dirty="0">
                <a:ea typeface="ＭＳ Ｐゴシック" pitchFamily="34" charset="-128"/>
              </a:rPr>
              <a:t>) sets values of all data in transaction T</a:t>
            </a:r>
            <a:r>
              <a:rPr lang="en-US" altLang="zh-TW" baseline="-25000" dirty="0">
                <a:ea typeface="ＭＳ Ｐゴシック" pitchFamily="34" charset="-128"/>
              </a:rPr>
              <a:t>i</a:t>
            </a:r>
            <a:r>
              <a:rPr lang="en-US" altLang="zh-TW" dirty="0">
                <a:ea typeface="ＭＳ Ｐゴシック" pitchFamily="34" charset="-128"/>
              </a:rPr>
              <a:t> to new values</a:t>
            </a:r>
          </a:p>
          <a:p>
            <a:r>
              <a:rPr lang="en-US" altLang="zh-TW" dirty="0">
                <a:ea typeface="ＭＳ Ｐゴシック" pitchFamily="34" charset="-128"/>
              </a:rPr>
              <a:t>Undo(T</a:t>
            </a:r>
            <a:r>
              <a:rPr lang="en-US" altLang="zh-TW" baseline="-25000" dirty="0">
                <a:ea typeface="ＭＳ Ｐゴシック" pitchFamily="34" charset="-128"/>
              </a:rPr>
              <a:t>i</a:t>
            </a:r>
            <a:r>
              <a:rPr lang="en-US" altLang="zh-TW" dirty="0">
                <a:ea typeface="ＭＳ Ｐゴシック" pitchFamily="34" charset="-128"/>
              </a:rPr>
              <a:t>) and redo(T</a:t>
            </a:r>
            <a:r>
              <a:rPr lang="en-US" altLang="zh-TW" baseline="-25000" dirty="0">
                <a:ea typeface="ＭＳ Ｐゴシック" pitchFamily="34" charset="-128"/>
              </a:rPr>
              <a:t>i</a:t>
            </a:r>
            <a:r>
              <a:rPr lang="en-US" altLang="zh-TW" dirty="0">
                <a:ea typeface="ＭＳ Ｐゴシック" pitchFamily="34" charset="-128"/>
              </a:rPr>
              <a:t>) must be </a:t>
            </a:r>
            <a:r>
              <a:rPr lang="en-US" altLang="zh-TW" b="1" dirty="0">
                <a:solidFill>
                  <a:srgbClr val="FF0000"/>
                </a:solidFill>
                <a:ea typeface="ＭＳ Ｐゴシック" pitchFamily="34" charset="-128"/>
              </a:rPr>
              <a:t>idempotent</a:t>
            </a:r>
          </a:p>
          <a:p>
            <a:pPr lvl="1"/>
            <a:r>
              <a:rPr lang="en-US" altLang="zh-TW" dirty="0">
                <a:ea typeface="ＭＳ Ｐゴシック" pitchFamily="34" charset="-128"/>
              </a:rPr>
              <a:t>Multiple executions must have the same result as one execution</a:t>
            </a:r>
          </a:p>
          <a:p>
            <a:r>
              <a:rPr lang="en-US" altLang="zh-TW" dirty="0">
                <a:ea typeface="ＭＳ Ｐゴシック" pitchFamily="34" charset="-128"/>
              </a:rPr>
              <a:t>If system fails, restore state of all updated data via log</a:t>
            </a:r>
          </a:p>
          <a:p>
            <a:pPr lvl="1"/>
            <a:r>
              <a:rPr lang="en-US" altLang="zh-TW" dirty="0">
                <a:ea typeface="ＭＳ Ｐゴシック" pitchFamily="34" charset="-128"/>
              </a:rPr>
              <a:t>If log contains &lt;T</a:t>
            </a:r>
            <a:r>
              <a:rPr lang="en-US" altLang="zh-TW" baseline="-25000" dirty="0">
                <a:ea typeface="ＭＳ Ｐゴシック" pitchFamily="34" charset="-128"/>
              </a:rPr>
              <a:t>i</a:t>
            </a:r>
            <a:r>
              <a:rPr lang="en-US" altLang="zh-TW" dirty="0">
                <a:ea typeface="ＭＳ Ｐゴシック" pitchFamily="34" charset="-128"/>
              </a:rPr>
              <a:t> starts&gt; without &lt;T</a:t>
            </a:r>
            <a:r>
              <a:rPr lang="en-US" altLang="zh-TW" baseline="-25000" dirty="0">
                <a:ea typeface="ＭＳ Ｐゴシック" pitchFamily="34" charset="-128"/>
              </a:rPr>
              <a:t>i</a:t>
            </a:r>
            <a:r>
              <a:rPr lang="en-US" altLang="zh-TW" dirty="0">
                <a:ea typeface="ＭＳ Ｐゴシック" pitchFamily="34" charset="-128"/>
              </a:rPr>
              <a:t> commits&gt;, undo(T</a:t>
            </a:r>
            <a:r>
              <a:rPr lang="en-US" altLang="zh-TW" baseline="-25000" dirty="0">
                <a:ea typeface="ＭＳ Ｐゴシック" pitchFamily="34" charset="-128"/>
              </a:rPr>
              <a:t>i</a:t>
            </a:r>
            <a:r>
              <a:rPr lang="en-US" altLang="zh-TW" dirty="0">
                <a:ea typeface="ＭＳ Ｐゴシック" pitchFamily="34" charset="-128"/>
              </a:rPr>
              <a:t>)</a:t>
            </a:r>
          </a:p>
          <a:p>
            <a:pPr lvl="1"/>
            <a:r>
              <a:rPr lang="en-US" altLang="zh-TW" dirty="0">
                <a:ea typeface="ＭＳ Ｐゴシック" pitchFamily="34" charset="-128"/>
              </a:rPr>
              <a:t>If log contains &lt;T</a:t>
            </a:r>
            <a:r>
              <a:rPr lang="en-US" altLang="zh-TW" baseline="-25000" dirty="0">
                <a:ea typeface="ＭＳ Ｐゴシック" pitchFamily="34" charset="-128"/>
              </a:rPr>
              <a:t>i</a:t>
            </a:r>
            <a:r>
              <a:rPr lang="en-US" altLang="zh-TW" dirty="0">
                <a:ea typeface="ＭＳ Ｐゴシック" pitchFamily="34" charset="-128"/>
              </a:rPr>
              <a:t> starts&gt; and &lt;T</a:t>
            </a:r>
            <a:r>
              <a:rPr lang="en-US" altLang="zh-TW" baseline="-25000" dirty="0">
                <a:ea typeface="ＭＳ Ｐゴシック" pitchFamily="34" charset="-128"/>
              </a:rPr>
              <a:t>i</a:t>
            </a:r>
            <a:r>
              <a:rPr lang="en-US" altLang="zh-TW" dirty="0">
                <a:ea typeface="ＭＳ Ｐゴシック" pitchFamily="34" charset="-128"/>
              </a:rPr>
              <a:t> commits&gt;, redo(T</a:t>
            </a:r>
            <a:r>
              <a:rPr lang="en-US" altLang="zh-TW" baseline="-25000" dirty="0">
                <a:ea typeface="ＭＳ Ｐゴシック" pitchFamily="34" charset="-128"/>
              </a:rPr>
              <a:t>i</a:t>
            </a:r>
            <a:r>
              <a:rPr lang="en-US" altLang="zh-TW" dirty="0">
                <a:ea typeface="ＭＳ Ｐゴシック"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wipe(left)">
                                      <p:cBhvr>
                                        <p:cTn id="7" dur="1000"/>
                                        <p:tgtEl>
                                          <p:spTgt spid="808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0899">
                                            <p:txEl>
                                              <p:pRg st="1" end="1"/>
                                            </p:txEl>
                                          </p:spTgt>
                                        </p:tgtEl>
                                        <p:attrNameLst>
                                          <p:attrName>style.visibility</p:attrName>
                                        </p:attrNameLst>
                                      </p:cBhvr>
                                      <p:to>
                                        <p:strVal val="visible"/>
                                      </p:to>
                                    </p:set>
                                    <p:animEffect transition="in" filter="wipe(left)">
                                      <p:cBhvr>
                                        <p:cTn id="10" dur="1000"/>
                                        <p:tgtEl>
                                          <p:spTgt spid="8089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animEffect transition="in" filter="wipe(left)">
                                      <p:cBhvr>
                                        <p:cTn id="13" dur="1000"/>
                                        <p:tgtEl>
                                          <p:spTgt spid="8089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0899">
                                            <p:txEl>
                                              <p:pRg st="3" end="3"/>
                                            </p:txEl>
                                          </p:spTgt>
                                        </p:tgtEl>
                                        <p:attrNameLst>
                                          <p:attrName>style.visibility</p:attrName>
                                        </p:attrNameLst>
                                      </p:cBhvr>
                                      <p:to>
                                        <p:strVal val="visible"/>
                                      </p:to>
                                    </p:set>
                                    <p:animEffect transition="in" filter="wipe(left)">
                                      <p:cBhvr>
                                        <p:cTn id="18" dur="1000"/>
                                        <p:tgtEl>
                                          <p:spTgt spid="808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0899">
                                            <p:txEl>
                                              <p:pRg st="4" end="4"/>
                                            </p:txEl>
                                          </p:spTgt>
                                        </p:tgtEl>
                                        <p:attrNameLst>
                                          <p:attrName>style.visibility</p:attrName>
                                        </p:attrNameLst>
                                      </p:cBhvr>
                                      <p:to>
                                        <p:strVal val="visible"/>
                                      </p:to>
                                    </p:set>
                                    <p:animEffect transition="in" filter="wipe(left)">
                                      <p:cBhvr>
                                        <p:cTn id="21" dur="1000"/>
                                        <p:tgtEl>
                                          <p:spTgt spid="8089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0899">
                                            <p:txEl>
                                              <p:pRg st="5" end="5"/>
                                            </p:txEl>
                                          </p:spTgt>
                                        </p:tgtEl>
                                        <p:attrNameLst>
                                          <p:attrName>style.visibility</p:attrName>
                                        </p:attrNameLst>
                                      </p:cBhvr>
                                      <p:to>
                                        <p:strVal val="visible"/>
                                      </p:to>
                                    </p:set>
                                    <p:animEffect transition="in" filter="wipe(left)">
                                      <p:cBhvr>
                                        <p:cTn id="26" dur="1000"/>
                                        <p:tgtEl>
                                          <p:spTgt spid="8089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0899">
                                            <p:txEl>
                                              <p:pRg st="6" end="6"/>
                                            </p:txEl>
                                          </p:spTgt>
                                        </p:tgtEl>
                                        <p:attrNameLst>
                                          <p:attrName>style.visibility</p:attrName>
                                        </p:attrNameLst>
                                      </p:cBhvr>
                                      <p:to>
                                        <p:strVal val="visible"/>
                                      </p:to>
                                    </p:set>
                                    <p:animEffect transition="in" filter="wipe(left)">
                                      <p:cBhvr>
                                        <p:cTn id="29" dur="1000"/>
                                        <p:tgtEl>
                                          <p:spTgt spid="80899">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0899">
                                            <p:txEl>
                                              <p:pRg st="7" end="7"/>
                                            </p:txEl>
                                          </p:spTgt>
                                        </p:tgtEl>
                                        <p:attrNameLst>
                                          <p:attrName>style.visibility</p:attrName>
                                        </p:attrNameLst>
                                      </p:cBhvr>
                                      <p:to>
                                        <p:strVal val="visible"/>
                                      </p:to>
                                    </p:set>
                                    <p:animEffect transition="in" filter="wipe(left)">
                                      <p:cBhvr>
                                        <p:cTn id="32" dur="1000"/>
                                        <p:tgtEl>
                                          <p:spTgt spid="808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2051050" y="3097213"/>
            <a:ext cx="3341688" cy="576262"/>
          </a:xfrm>
          <a:prstGeom prst="rect">
            <a:avLst/>
          </a:prstGeom>
          <a:solidFill>
            <a:srgbClr val="FFFF00"/>
          </a:solidFill>
          <a:ln w="9525">
            <a:solidFill>
              <a:schemeClr val="tx1"/>
            </a:solidFill>
            <a:round/>
            <a:headEnd/>
            <a:tailEnd/>
          </a:ln>
        </p:spPr>
        <p:txBody>
          <a:bodyPr wrap="none"/>
          <a:lstStyle/>
          <a:p>
            <a:endParaRPr lang="zh-TW" altLang="zh-TW"/>
          </a:p>
        </p:txBody>
      </p:sp>
      <p:sp>
        <p:nvSpPr>
          <p:cNvPr id="10243" name="Rectangle 3"/>
          <p:cNvSpPr>
            <a:spLocks noChangeArrowheads="1"/>
          </p:cNvSpPr>
          <p:nvPr/>
        </p:nvSpPr>
        <p:spPr bwMode="auto">
          <a:xfrm>
            <a:off x="2024063" y="1844675"/>
            <a:ext cx="3384550" cy="666750"/>
          </a:xfrm>
          <a:prstGeom prst="rect">
            <a:avLst/>
          </a:prstGeom>
          <a:solidFill>
            <a:srgbClr val="FFFF00"/>
          </a:solidFill>
          <a:ln w="9525">
            <a:solidFill>
              <a:schemeClr val="tx1"/>
            </a:solidFill>
            <a:round/>
            <a:headEnd/>
            <a:tailEnd/>
          </a:ln>
        </p:spPr>
        <p:txBody>
          <a:bodyPr wrap="none"/>
          <a:lstStyle/>
          <a:p>
            <a:endParaRPr lang="zh-TW" altLang="zh-TW"/>
          </a:p>
        </p:txBody>
      </p:sp>
      <p:sp>
        <p:nvSpPr>
          <p:cNvPr id="10244" name="Rectangle 3"/>
          <p:cNvSpPr>
            <a:spLocks noGrp="1" noChangeArrowheads="1"/>
          </p:cNvSpPr>
          <p:nvPr>
            <p:ph type="body" idx="1"/>
          </p:nvPr>
        </p:nvSpPr>
        <p:spPr>
          <a:xfrm>
            <a:off x="1379538" y="1330325"/>
            <a:ext cx="6672262" cy="4413250"/>
          </a:xfrm>
        </p:spPr>
        <p:txBody>
          <a:bodyPr/>
          <a:lstStyle/>
          <a:p>
            <a:pPr>
              <a:buFont typeface="Monotype Sorts" pitchFamily="2" charset="2"/>
              <a:buNone/>
            </a:pPr>
            <a:r>
              <a:rPr lang="en-US" altLang="zh-TW" sz="2800">
                <a:solidFill>
                  <a:srgbClr val="0000FF"/>
                </a:solidFill>
                <a:ea typeface="ＭＳ Ｐゴシック" pitchFamily="34" charset="-128"/>
              </a:rPr>
              <a:t>	do { </a:t>
            </a:r>
          </a:p>
          <a:p>
            <a:pPr>
              <a:buFont typeface="Monotype Sorts" pitchFamily="2" charset="2"/>
              <a:buNone/>
            </a:pPr>
            <a:r>
              <a:rPr lang="en-US" altLang="zh-TW" sz="2800">
                <a:solidFill>
                  <a:srgbClr val="0000FF"/>
                </a:solidFill>
                <a:ea typeface="ＭＳ Ｐゴシック" pitchFamily="34" charset="-128"/>
              </a:rPr>
              <a:t>		</a:t>
            </a:r>
            <a:r>
              <a:rPr lang="en-US" altLang="zh-TW" sz="2800" i="1">
                <a:solidFill>
                  <a:srgbClr val="0000FF"/>
                </a:solidFill>
                <a:ea typeface="ＭＳ Ｐゴシック" pitchFamily="34" charset="-128"/>
              </a:rPr>
              <a:t>entry section </a:t>
            </a:r>
          </a:p>
          <a:p>
            <a:pPr>
              <a:buFont typeface="Monotype Sorts" pitchFamily="2" charset="2"/>
              <a:buNone/>
            </a:pPr>
            <a:r>
              <a:rPr lang="en-US" altLang="zh-TW" sz="2800">
                <a:solidFill>
                  <a:srgbClr val="0000FF"/>
                </a:solidFill>
                <a:ea typeface="ＭＳ Ｐゴシック" pitchFamily="34" charset="-128"/>
              </a:rPr>
              <a:t>			critical section </a:t>
            </a:r>
          </a:p>
          <a:p>
            <a:pPr>
              <a:buFont typeface="Monotype Sorts" pitchFamily="2" charset="2"/>
              <a:buNone/>
            </a:pPr>
            <a:r>
              <a:rPr lang="en-US" altLang="zh-TW" sz="2800">
                <a:solidFill>
                  <a:srgbClr val="0000FF"/>
                </a:solidFill>
                <a:ea typeface="ＭＳ Ｐゴシック" pitchFamily="34" charset="-128"/>
              </a:rPr>
              <a:t>		</a:t>
            </a:r>
            <a:r>
              <a:rPr lang="en-US" altLang="zh-TW" sz="2800" i="1">
                <a:solidFill>
                  <a:srgbClr val="0000FF"/>
                </a:solidFill>
                <a:ea typeface="ＭＳ Ｐゴシック" pitchFamily="34" charset="-128"/>
              </a:rPr>
              <a:t>exit section </a:t>
            </a:r>
          </a:p>
          <a:p>
            <a:pPr>
              <a:buFont typeface="Monotype Sorts" pitchFamily="2" charset="2"/>
              <a:buNone/>
            </a:pPr>
            <a:r>
              <a:rPr lang="en-US" altLang="zh-TW" sz="2800">
                <a:solidFill>
                  <a:srgbClr val="0000FF"/>
                </a:solidFill>
                <a:ea typeface="ＭＳ Ｐゴシック" pitchFamily="34" charset="-128"/>
              </a:rPr>
              <a:t>			remainder section </a:t>
            </a:r>
          </a:p>
          <a:p>
            <a:pPr>
              <a:buFont typeface="Monotype Sorts" pitchFamily="2" charset="2"/>
              <a:buNone/>
            </a:pPr>
            <a:r>
              <a:rPr lang="en-US" altLang="zh-TW" sz="2800">
                <a:solidFill>
                  <a:srgbClr val="0000FF"/>
                </a:solidFill>
                <a:ea typeface="ＭＳ Ｐゴシック" pitchFamily="34" charset="-128"/>
              </a:rPr>
              <a:t>	} while (TRUE); </a:t>
            </a:r>
            <a:r>
              <a:rPr lang="en-US" altLang="zh-TW" sz="2400">
                <a:solidFill>
                  <a:srgbClr val="0000FF"/>
                </a:solidFill>
                <a:ea typeface="ＭＳ Ｐゴシック" pitchFamily="34" charset="-128"/>
              </a:rPr>
              <a:t>	</a:t>
            </a:r>
            <a:endParaRPr lang="en-US" altLang="zh-TW" sz="2000">
              <a:solidFill>
                <a:srgbClr val="0000FF"/>
              </a:solidFill>
              <a:ea typeface="ＭＳ Ｐゴシック" pitchFamily="34" charset="-128"/>
            </a:endParaRPr>
          </a:p>
        </p:txBody>
      </p:sp>
      <p:sp>
        <p:nvSpPr>
          <p:cNvPr id="10245" name="Rectangle 2"/>
          <p:cNvSpPr>
            <a:spLocks noGrp="1" noChangeArrowheads="1"/>
          </p:cNvSpPr>
          <p:nvPr>
            <p:ph type="title"/>
          </p:nvPr>
        </p:nvSpPr>
        <p:spPr/>
        <p:txBody>
          <a:bodyPr/>
          <a:lstStyle/>
          <a:p>
            <a:pPr eaLnBrk="1" hangingPunct="1"/>
            <a:r>
              <a:rPr lang="en-US" altLang="zh-TW">
                <a:ea typeface="ＭＳ Ｐゴシック" pitchFamily="34" charset="-128"/>
              </a:rPr>
              <a:t>Critical-Section Problem</a:t>
            </a:r>
            <a:endParaRPr lang="en-US" altLang="zh-TW" baseline="-25000">
              <a:solidFill>
                <a:srgbClr val="0000FF"/>
              </a:solidFill>
              <a:ea typeface="ＭＳ Ｐゴシック" pitchFamily="34" charset="-128"/>
            </a:endParaRPr>
          </a:p>
        </p:txBody>
      </p:sp>
      <p:sp>
        <p:nvSpPr>
          <p:cNvPr id="10246" name="文字方塊 5"/>
          <p:cNvSpPr txBox="1">
            <a:spLocks noChangeArrowheads="1"/>
          </p:cNvSpPr>
          <p:nvPr/>
        </p:nvSpPr>
        <p:spPr bwMode="auto">
          <a:xfrm>
            <a:off x="1255713" y="5176838"/>
            <a:ext cx="7091362" cy="461962"/>
          </a:xfrm>
          <a:prstGeom prst="rect">
            <a:avLst/>
          </a:prstGeom>
          <a:noFill/>
          <a:ln w="9525">
            <a:noFill/>
            <a:miter lim="800000"/>
            <a:headEnd/>
            <a:tailEnd/>
          </a:ln>
        </p:spPr>
        <p:txBody>
          <a:bodyPr wrap="none">
            <a:spAutoFit/>
          </a:bodyPr>
          <a:lstStyle/>
          <a:p>
            <a:r>
              <a:rPr lang="en-US" altLang="zh-TW" sz="2400" b="1"/>
              <a:t>General structure of a typical Process </a:t>
            </a:r>
            <a:r>
              <a:rPr lang="en-US" altLang="zh-TW" sz="2400" b="1">
                <a:solidFill>
                  <a:srgbClr val="0000FF"/>
                </a:solidFill>
              </a:rPr>
              <a:t>P</a:t>
            </a:r>
            <a:r>
              <a:rPr lang="en-US" altLang="zh-TW" sz="2400" b="1" baseline="-25000">
                <a:solidFill>
                  <a:srgbClr val="0000FF"/>
                </a:solidFill>
              </a:rPr>
              <a:t>i</a:t>
            </a:r>
            <a:endParaRPr lang="zh-TW" altLang="en-US" sz="2400" b="1"/>
          </a:p>
        </p:txBody>
      </p:sp>
      <p:sp>
        <p:nvSpPr>
          <p:cNvPr id="7" name="向右箭號 6"/>
          <p:cNvSpPr/>
          <p:nvPr/>
        </p:nvSpPr>
        <p:spPr bwMode="auto">
          <a:xfrm>
            <a:off x="1613317" y="1707948"/>
            <a:ext cx="378372" cy="3783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9" name="向右箭號 8"/>
          <p:cNvSpPr/>
          <p:nvPr/>
        </p:nvSpPr>
        <p:spPr bwMode="auto">
          <a:xfrm>
            <a:off x="1576552" y="1939160"/>
            <a:ext cx="425669" cy="457200"/>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0" name="向右箭號 9"/>
          <p:cNvSpPr/>
          <p:nvPr/>
        </p:nvSpPr>
        <p:spPr bwMode="auto">
          <a:xfrm>
            <a:off x="2753742" y="2548774"/>
            <a:ext cx="425669" cy="457200"/>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nvGrpSpPr>
          <p:cNvPr id="15" name="群組 14"/>
          <p:cNvGrpSpPr/>
          <p:nvPr/>
        </p:nvGrpSpPr>
        <p:grpSpPr>
          <a:xfrm>
            <a:off x="1566073" y="2522483"/>
            <a:ext cx="1681623" cy="1077325"/>
            <a:chOff x="1566073" y="2522483"/>
            <a:chExt cx="1681623" cy="1077325"/>
          </a:xfrm>
        </p:grpSpPr>
        <p:sp>
          <p:nvSpPr>
            <p:cNvPr id="11" name="向右箭號 10"/>
            <p:cNvSpPr/>
            <p:nvPr/>
          </p:nvSpPr>
          <p:spPr bwMode="auto">
            <a:xfrm>
              <a:off x="1566073" y="3142608"/>
              <a:ext cx="425669" cy="457200"/>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4" name="向右箭號 13"/>
            <p:cNvSpPr/>
            <p:nvPr/>
          </p:nvSpPr>
          <p:spPr bwMode="auto">
            <a:xfrm>
              <a:off x="2695903" y="2522483"/>
              <a:ext cx="551793" cy="55179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repeatCount="indefinite"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18" presetID="42" presetClass="path" presetSubtype="0" repeatCount="indefinite" accel="50000" decel="50000" fill="hold" grpId="1" nodeType="withEffect">
                                  <p:stCondLst>
                                    <p:cond delay="0"/>
                                  </p:stCondLst>
                                  <p:childTnLst>
                                    <p:animMotion origin="layout" path="M 1.38889E-6 -2.22222E-6 L 1.38889E-6 0.05972 " pathEditMode="relative" rAng="0" ptsTypes="AA">
                                      <p:cBhvr>
                                        <p:cTn id="19" dur="3000" fill="hold"/>
                                        <p:tgtEl>
                                          <p:spTgt spid="7"/>
                                        </p:tgtEl>
                                        <p:attrNameLst>
                                          <p:attrName>ppt_x</p:attrName>
                                          <p:attrName>ppt_y</p:attrName>
                                        </p:attrNameLst>
                                      </p:cBhvr>
                                      <p:rCtr x="0" y="30"/>
                                    </p:animMotion>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1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TW">
                <a:ea typeface="ＭＳ Ｐゴシック" pitchFamily="34" charset="-128"/>
              </a:rPr>
              <a:t>Checkpoints</a:t>
            </a:r>
          </a:p>
        </p:txBody>
      </p:sp>
      <p:sp>
        <p:nvSpPr>
          <p:cNvPr id="81923" name="Rectangle 3"/>
          <p:cNvSpPr>
            <a:spLocks noGrp="1" noChangeArrowheads="1"/>
          </p:cNvSpPr>
          <p:nvPr>
            <p:ph type="body" idx="1"/>
          </p:nvPr>
        </p:nvSpPr>
        <p:spPr>
          <a:xfrm>
            <a:off x="592138" y="947738"/>
            <a:ext cx="8229600" cy="4530725"/>
          </a:xfrm>
        </p:spPr>
        <p:txBody>
          <a:bodyPr/>
          <a:lstStyle/>
          <a:p>
            <a:pPr marL="381000" indent="-381000" defTabSz="465138"/>
            <a:r>
              <a:rPr lang="en-US" altLang="zh-TW" sz="2400" dirty="0">
                <a:ea typeface="ＭＳ Ｐゴシック" pitchFamily="34" charset="-128"/>
              </a:rPr>
              <a:t>Log could become long, and recovery could take long</a:t>
            </a:r>
          </a:p>
          <a:p>
            <a:pPr marL="381000" indent="-381000" defTabSz="465138"/>
            <a:r>
              <a:rPr lang="en-US" altLang="zh-TW" sz="2400" b="1" dirty="0">
                <a:solidFill>
                  <a:srgbClr val="FF0000"/>
                </a:solidFill>
                <a:ea typeface="ＭＳ Ｐゴシック" pitchFamily="34" charset="-128"/>
              </a:rPr>
              <a:t>Checkpoints</a:t>
            </a:r>
            <a:r>
              <a:rPr lang="en-US" altLang="zh-TW" sz="2400" dirty="0">
                <a:ea typeface="ＭＳ Ｐゴシック" pitchFamily="34" charset="-128"/>
              </a:rPr>
              <a:t> shorten log and recovery time.</a:t>
            </a:r>
          </a:p>
          <a:p>
            <a:pPr marL="381000" indent="-381000" defTabSz="465138"/>
            <a:r>
              <a:rPr lang="en-US" altLang="zh-TW" sz="2400" dirty="0">
                <a:ea typeface="ＭＳ Ｐゴシック" pitchFamily="34" charset="-128"/>
              </a:rPr>
              <a:t>Checkpoint scheme:</a:t>
            </a:r>
          </a:p>
          <a:p>
            <a:pPr marL="800100" lvl="1" indent="-342900" defTabSz="465138">
              <a:buFont typeface="Monotype Sorts" pitchFamily="2" charset="2"/>
              <a:buAutoNum type="arabicPeriod"/>
            </a:pPr>
            <a:r>
              <a:rPr lang="en-US" altLang="zh-TW" sz="2400" dirty="0">
                <a:ea typeface="ＭＳ Ｐゴシック" pitchFamily="34" charset="-128"/>
              </a:rPr>
              <a:t>Output </a:t>
            </a:r>
            <a:r>
              <a:rPr lang="en-US" altLang="zh-TW" sz="2400" dirty="0">
                <a:solidFill>
                  <a:srgbClr val="FF0000"/>
                </a:solidFill>
                <a:ea typeface="ＭＳ Ｐゴシック" pitchFamily="34" charset="-128"/>
              </a:rPr>
              <a:t>all log records </a:t>
            </a:r>
            <a:r>
              <a:rPr lang="en-US" altLang="zh-TW" sz="2400" dirty="0">
                <a:ea typeface="ＭＳ Ｐゴシック" pitchFamily="34" charset="-128"/>
              </a:rPr>
              <a:t>currently in volatile storage to stable storage</a:t>
            </a:r>
          </a:p>
          <a:p>
            <a:pPr marL="800100" lvl="1" indent="-342900" defTabSz="465138">
              <a:buFont typeface="Monotype Sorts" pitchFamily="2" charset="2"/>
              <a:buAutoNum type="arabicPeriod"/>
            </a:pPr>
            <a:r>
              <a:rPr lang="en-US" altLang="zh-TW" sz="2400" dirty="0">
                <a:ea typeface="ＭＳ Ｐゴシック" pitchFamily="34" charset="-128"/>
              </a:rPr>
              <a:t>Output </a:t>
            </a:r>
            <a:r>
              <a:rPr lang="en-US" altLang="zh-TW" sz="2400" dirty="0">
                <a:solidFill>
                  <a:srgbClr val="FF0000"/>
                </a:solidFill>
                <a:ea typeface="ＭＳ Ｐゴシック" pitchFamily="34" charset="-128"/>
              </a:rPr>
              <a:t>all modified data </a:t>
            </a:r>
            <a:r>
              <a:rPr lang="en-US" altLang="zh-TW" sz="2400" dirty="0">
                <a:ea typeface="ＭＳ Ｐゴシック" pitchFamily="34" charset="-128"/>
              </a:rPr>
              <a:t>from volatile to stable storage</a:t>
            </a:r>
          </a:p>
          <a:p>
            <a:pPr marL="800100" lvl="1" indent="-342900" defTabSz="465138">
              <a:buFont typeface="Monotype Sorts" pitchFamily="2" charset="2"/>
              <a:buAutoNum type="arabicPeriod"/>
            </a:pPr>
            <a:r>
              <a:rPr lang="en-US" altLang="zh-TW" sz="2400" dirty="0">
                <a:ea typeface="ＭＳ Ｐゴシック" pitchFamily="34" charset="-128"/>
              </a:rPr>
              <a:t>Output </a:t>
            </a:r>
            <a:r>
              <a:rPr lang="en-US" altLang="zh-TW" sz="2400" dirty="0">
                <a:solidFill>
                  <a:srgbClr val="FF0000"/>
                </a:solidFill>
                <a:ea typeface="ＭＳ Ｐゴシック" pitchFamily="34" charset="-128"/>
              </a:rPr>
              <a:t>a log record &lt;checkpoint&gt; </a:t>
            </a:r>
            <a:r>
              <a:rPr lang="en-US" altLang="zh-TW" sz="2400" dirty="0">
                <a:ea typeface="ＭＳ Ｐゴシック" pitchFamily="34" charset="-128"/>
              </a:rPr>
              <a:t>to the log on stable storage</a:t>
            </a:r>
          </a:p>
          <a:p>
            <a:pPr marL="381000" indent="-381000" defTabSz="465138"/>
            <a:r>
              <a:rPr lang="en-US" altLang="zh-TW" sz="2400" dirty="0">
                <a:ea typeface="ＭＳ Ｐゴシック" pitchFamily="34" charset="-128"/>
              </a:rPr>
              <a:t>Now recovery only includes Ti, such that Ti started executing before the most recent checkpoint, and all transactions after Ti </a:t>
            </a:r>
          </a:p>
          <a:p>
            <a:pPr marL="381000" indent="-381000" defTabSz="465138"/>
            <a:r>
              <a:rPr lang="en-US" altLang="zh-TW" sz="2400" dirty="0">
                <a:ea typeface="ＭＳ Ｐゴシック" pitchFamily="34" charset="-128"/>
              </a:rPr>
              <a:t>All other transactions already on stable storage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wipe(left)">
                                      <p:cBhvr>
                                        <p:cTn id="7" dur="1000"/>
                                        <p:tgtEl>
                                          <p:spTgt spid="81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wipe(left)">
                                      <p:cBhvr>
                                        <p:cTn id="12" dur="1000"/>
                                        <p:tgtEl>
                                          <p:spTgt spid="81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animEffect transition="in" filter="wipe(left)">
                                      <p:cBhvr>
                                        <p:cTn id="17" dur="1000"/>
                                        <p:tgtEl>
                                          <p:spTgt spid="8192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1923">
                                            <p:txEl>
                                              <p:pRg st="3" end="3"/>
                                            </p:txEl>
                                          </p:spTgt>
                                        </p:tgtEl>
                                        <p:attrNameLst>
                                          <p:attrName>style.visibility</p:attrName>
                                        </p:attrNameLst>
                                      </p:cBhvr>
                                      <p:to>
                                        <p:strVal val="visible"/>
                                      </p:to>
                                    </p:set>
                                    <p:animEffect transition="in" filter="wipe(left)">
                                      <p:cBhvr>
                                        <p:cTn id="20" dur="1000"/>
                                        <p:tgtEl>
                                          <p:spTgt spid="8192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1923">
                                            <p:txEl>
                                              <p:pRg st="4" end="4"/>
                                            </p:txEl>
                                          </p:spTgt>
                                        </p:tgtEl>
                                        <p:attrNameLst>
                                          <p:attrName>style.visibility</p:attrName>
                                        </p:attrNameLst>
                                      </p:cBhvr>
                                      <p:to>
                                        <p:strVal val="visible"/>
                                      </p:to>
                                    </p:set>
                                    <p:animEffect transition="in" filter="wipe(left)">
                                      <p:cBhvr>
                                        <p:cTn id="23" dur="1000"/>
                                        <p:tgtEl>
                                          <p:spTgt spid="8192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1923">
                                            <p:txEl>
                                              <p:pRg st="5" end="5"/>
                                            </p:txEl>
                                          </p:spTgt>
                                        </p:tgtEl>
                                        <p:attrNameLst>
                                          <p:attrName>style.visibility</p:attrName>
                                        </p:attrNameLst>
                                      </p:cBhvr>
                                      <p:to>
                                        <p:strVal val="visible"/>
                                      </p:to>
                                    </p:set>
                                    <p:animEffect transition="in" filter="wipe(left)">
                                      <p:cBhvr>
                                        <p:cTn id="26" dur="1000"/>
                                        <p:tgtEl>
                                          <p:spTgt spid="8192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1923">
                                            <p:txEl>
                                              <p:pRg st="6" end="6"/>
                                            </p:txEl>
                                          </p:spTgt>
                                        </p:tgtEl>
                                        <p:attrNameLst>
                                          <p:attrName>style.visibility</p:attrName>
                                        </p:attrNameLst>
                                      </p:cBhvr>
                                      <p:to>
                                        <p:strVal val="visible"/>
                                      </p:to>
                                    </p:set>
                                    <p:animEffect transition="in" filter="wipe(left)">
                                      <p:cBhvr>
                                        <p:cTn id="31" dur="1000"/>
                                        <p:tgtEl>
                                          <p:spTgt spid="8192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1923">
                                            <p:txEl>
                                              <p:pRg st="7" end="7"/>
                                            </p:txEl>
                                          </p:spTgt>
                                        </p:tgtEl>
                                        <p:attrNameLst>
                                          <p:attrName>style.visibility</p:attrName>
                                        </p:attrNameLst>
                                      </p:cBhvr>
                                      <p:to>
                                        <p:strVal val="visible"/>
                                      </p:to>
                                    </p:set>
                                    <p:animEffect transition="in" filter="wipe(left)">
                                      <p:cBhvr>
                                        <p:cTn id="36" dur="1000"/>
                                        <p:tgtEl>
                                          <p:spTgt spid="819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TW">
                <a:ea typeface="ＭＳ Ｐゴシック" pitchFamily="34" charset="-128"/>
              </a:rPr>
              <a:t>Concurrent Transactions</a:t>
            </a:r>
          </a:p>
        </p:txBody>
      </p:sp>
      <p:sp>
        <p:nvSpPr>
          <p:cNvPr id="82947" name="Rectangle 3"/>
          <p:cNvSpPr>
            <a:spLocks noGrp="1" noChangeArrowheads="1"/>
          </p:cNvSpPr>
          <p:nvPr>
            <p:ph type="body" idx="1"/>
          </p:nvPr>
        </p:nvSpPr>
        <p:spPr>
          <a:xfrm>
            <a:off x="569960" y="1186190"/>
            <a:ext cx="8229600" cy="4530725"/>
          </a:xfrm>
        </p:spPr>
        <p:txBody>
          <a:bodyPr/>
          <a:lstStyle/>
          <a:p>
            <a:r>
              <a:rPr lang="en-US" altLang="zh-TW" sz="2800" dirty="0">
                <a:ea typeface="ＭＳ Ｐゴシック" pitchFamily="34" charset="-128"/>
              </a:rPr>
              <a:t>Must be equivalent to serial execution – </a:t>
            </a:r>
            <a:r>
              <a:rPr lang="en-US" altLang="zh-TW" sz="2800" b="1" dirty="0" err="1">
                <a:solidFill>
                  <a:srgbClr val="FF0000"/>
                </a:solidFill>
                <a:ea typeface="ＭＳ Ｐゴシック" pitchFamily="34" charset="-128"/>
              </a:rPr>
              <a:t>serializability</a:t>
            </a:r>
            <a:endParaRPr lang="en-US" altLang="zh-TW" sz="2800" b="1" dirty="0">
              <a:solidFill>
                <a:srgbClr val="FF0000"/>
              </a:solidFill>
              <a:ea typeface="ＭＳ Ｐゴシック" pitchFamily="34" charset="-128"/>
            </a:endParaRPr>
          </a:p>
          <a:p>
            <a:r>
              <a:rPr lang="en-US" altLang="zh-TW" sz="2800" dirty="0">
                <a:ea typeface="ＭＳ Ｐゴシック" pitchFamily="34" charset="-128"/>
              </a:rPr>
              <a:t>Could perform all transactions in critical section</a:t>
            </a:r>
          </a:p>
          <a:p>
            <a:pPr lvl="1"/>
            <a:r>
              <a:rPr lang="en-US" altLang="zh-TW" sz="2800" dirty="0">
                <a:ea typeface="ＭＳ Ｐゴシック" pitchFamily="34" charset="-128"/>
              </a:rPr>
              <a:t>Inefficient, too restrictive</a:t>
            </a:r>
          </a:p>
          <a:p>
            <a:r>
              <a:rPr lang="en-US" altLang="zh-TW" sz="2800" b="1" dirty="0">
                <a:solidFill>
                  <a:srgbClr val="FF0000"/>
                </a:solidFill>
                <a:ea typeface="ＭＳ Ｐゴシック" pitchFamily="34" charset="-128"/>
              </a:rPr>
              <a:t>Concurrency-control algorithms </a:t>
            </a:r>
            <a:r>
              <a:rPr lang="en-US" altLang="zh-TW" sz="2800" dirty="0">
                <a:ea typeface="ＭＳ Ｐゴシック" pitchFamily="34" charset="-128"/>
              </a:rPr>
              <a:t>provide </a:t>
            </a:r>
            <a:r>
              <a:rPr lang="en-US" altLang="zh-TW" sz="2800" dirty="0" err="1">
                <a:ea typeface="ＭＳ Ｐゴシック" pitchFamily="34" charset="-128"/>
              </a:rPr>
              <a:t>serializability</a:t>
            </a:r>
            <a:endParaRPr lang="en-US" altLang="zh-TW" sz="2800" dirty="0">
              <a:ea typeface="ＭＳ Ｐゴシック" pitchFamily="34" charset="-128"/>
            </a:endParaRPr>
          </a:p>
          <a:p>
            <a:pPr>
              <a:buFont typeface="Monotype Sorts" pitchFamily="2" charset="2"/>
              <a:buNone/>
            </a:pPr>
            <a:endParaRPr lang="en-US" altLang="zh-TW" sz="28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wipe(left)">
                                      <p:cBhvr>
                                        <p:cTn id="7" dur="1000"/>
                                        <p:tgtEl>
                                          <p:spTgt spid="82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wipe(left)">
                                      <p:cBhvr>
                                        <p:cTn id="12" dur="1000"/>
                                        <p:tgtEl>
                                          <p:spTgt spid="8294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animEffect transition="in" filter="wipe(left)">
                                      <p:cBhvr>
                                        <p:cTn id="15" dur="1000"/>
                                        <p:tgtEl>
                                          <p:spTgt spid="829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2947">
                                            <p:txEl>
                                              <p:pRg st="3" end="3"/>
                                            </p:txEl>
                                          </p:spTgt>
                                        </p:tgtEl>
                                        <p:attrNameLst>
                                          <p:attrName>style.visibility</p:attrName>
                                        </p:attrNameLst>
                                      </p:cBhvr>
                                      <p:to>
                                        <p:strVal val="visible"/>
                                      </p:to>
                                    </p:set>
                                    <p:animEffect transition="in" filter="wipe(left)">
                                      <p:cBhvr>
                                        <p:cTn id="20" dur="1000"/>
                                        <p:tgtEl>
                                          <p:spTgt spid="829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TW">
                <a:ea typeface="ＭＳ Ｐゴシック" pitchFamily="34" charset="-128"/>
              </a:rPr>
              <a:t>Serializability</a:t>
            </a:r>
          </a:p>
        </p:txBody>
      </p:sp>
      <p:sp>
        <p:nvSpPr>
          <p:cNvPr id="83971" name="Rectangle 3"/>
          <p:cNvSpPr>
            <a:spLocks noGrp="1" noChangeArrowheads="1"/>
          </p:cNvSpPr>
          <p:nvPr>
            <p:ph type="body" idx="1"/>
          </p:nvPr>
        </p:nvSpPr>
        <p:spPr>
          <a:xfrm>
            <a:off x="747713" y="995363"/>
            <a:ext cx="8159804" cy="4530725"/>
          </a:xfrm>
        </p:spPr>
        <p:txBody>
          <a:bodyPr/>
          <a:lstStyle/>
          <a:p>
            <a:r>
              <a:rPr lang="en-US" altLang="zh-TW" sz="2800" dirty="0">
                <a:ea typeface="ＭＳ Ｐゴシック" pitchFamily="34" charset="-128"/>
              </a:rPr>
              <a:t>Consider two data items A and B</a:t>
            </a:r>
          </a:p>
          <a:p>
            <a:r>
              <a:rPr lang="en-US" altLang="zh-TW" sz="2800" dirty="0">
                <a:ea typeface="ＭＳ Ｐゴシック" pitchFamily="34" charset="-128"/>
              </a:rPr>
              <a:t>Consider Transactions T</a:t>
            </a:r>
            <a:r>
              <a:rPr lang="en-US" altLang="zh-TW" sz="2800" baseline="-25000" dirty="0">
                <a:ea typeface="ＭＳ Ｐゴシック" pitchFamily="34" charset="-128"/>
              </a:rPr>
              <a:t>0 </a:t>
            </a:r>
            <a:r>
              <a:rPr lang="en-US" altLang="zh-TW" sz="2800" dirty="0">
                <a:ea typeface="ＭＳ Ｐゴシック" pitchFamily="34" charset="-128"/>
              </a:rPr>
              <a:t>and T</a:t>
            </a:r>
            <a:r>
              <a:rPr lang="en-US" altLang="zh-TW" sz="2800" baseline="-25000" dirty="0">
                <a:ea typeface="ＭＳ Ｐゴシック" pitchFamily="34" charset="-128"/>
              </a:rPr>
              <a:t>1</a:t>
            </a:r>
          </a:p>
          <a:p>
            <a:r>
              <a:rPr lang="en-US" altLang="zh-TW" sz="2800" dirty="0">
                <a:ea typeface="ＭＳ Ｐゴシック" pitchFamily="34" charset="-128"/>
              </a:rPr>
              <a:t>Execute T</a:t>
            </a:r>
            <a:r>
              <a:rPr lang="en-US" altLang="zh-TW" sz="2800" baseline="-25000" dirty="0">
                <a:ea typeface="ＭＳ Ｐゴシック" pitchFamily="34" charset="-128"/>
              </a:rPr>
              <a:t>0</a:t>
            </a:r>
            <a:r>
              <a:rPr lang="en-US" altLang="zh-TW" sz="2800" dirty="0">
                <a:ea typeface="ＭＳ Ｐゴシック" pitchFamily="34" charset="-128"/>
              </a:rPr>
              <a:t>, T</a:t>
            </a:r>
            <a:r>
              <a:rPr lang="en-US" altLang="zh-TW" sz="2800" baseline="-25000" dirty="0">
                <a:ea typeface="ＭＳ Ｐゴシック" pitchFamily="34" charset="-128"/>
              </a:rPr>
              <a:t>1</a:t>
            </a:r>
            <a:r>
              <a:rPr lang="en-US" altLang="zh-TW" sz="2800" dirty="0">
                <a:ea typeface="ＭＳ Ｐゴシック" pitchFamily="34" charset="-128"/>
              </a:rPr>
              <a:t> atomically</a:t>
            </a:r>
          </a:p>
          <a:p>
            <a:r>
              <a:rPr lang="en-US" altLang="zh-TW" sz="2800" dirty="0">
                <a:ea typeface="ＭＳ Ｐゴシック" pitchFamily="34" charset="-128"/>
              </a:rPr>
              <a:t>Execution sequence called </a:t>
            </a:r>
            <a:r>
              <a:rPr lang="en-US" altLang="zh-TW" sz="2800" b="1" dirty="0">
                <a:solidFill>
                  <a:srgbClr val="FF0000"/>
                </a:solidFill>
                <a:ea typeface="ＭＳ Ｐゴシック" pitchFamily="34" charset="-128"/>
              </a:rPr>
              <a:t>schedule</a:t>
            </a:r>
          </a:p>
          <a:p>
            <a:r>
              <a:rPr lang="en-US" altLang="zh-TW" sz="2800" dirty="0">
                <a:ea typeface="ＭＳ Ｐゴシック" pitchFamily="34" charset="-128"/>
              </a:rPr>
              <a:t>Atomically executed transaction order called </a:t>
            </a:r>
            <a:r>
              <a:rPr lang="en-US" altLang="zh-TW" sz="2800" b="1" dirty="0">
                <a:solidFill>
                  <a:srgbClr val="FF0000"/>
                </a:solidFill>
                <a:ea typeface="ＭＳ Ｐゴシック" pitchFamily="34" charset="-128"/>
              </a:rPr>
              <a:t>serial schedule</a:t>
            </a:r>
          </a:p>
          <a:p>
            <a:r>
              <a:rPr lang="en-US" altLang="zh-TW" sz="2800" dirty="0">
                <a:ea typeface="ＭＳ Ｐゴシック" pitchFamily="34" charset="-128"/>
              </a:rPr>
              <a:t>For </a:t>
            </a:r>
            <a:r>
              <a:rPr lang="en-US" altLang="zh-TW" sz="2800" i="1" dirty="0">
                <a:ea typeface="ＭＳ Ｐゴシック" pitchFamily="34" charset="-128"/>
              </a:rPr>
              <a:t>N</a:t>
            </a:r>
            <a:r>
              <a:rPr lang="en-US" altLang="zh-TW" sz="2800" dirty="0">
                <a:ea typeface="ＭＳ Ｐゴシック" pitchFamily="34" charset="-128"/>
              </a:rPr>
              <a:t> transactions, there are </a:t>
            </a:r>
            <a:r>
              <a:rPr lang="en-US" altLang="zh-TW" sz="2800" i="1" dirty="0">
                <a:ea typeface="ＭＳ Ｐゴシック" pitchFamily="34" charset="-128"/>
              </a:rPr>
              <a:t>N!</a:t>
            </a:r>
            <a:r>
              <a:rPr lang="en-US" altLang="zh-TW" sz="2800" dirty="0">
                <a:ea typeface="ＭＳ Ｐゴシック" pitchFamily="34" charset="-128"/>
              </a:rPr>
              <a:t> valid serial schedules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wipe(left)">
                                      <p:cBhvr>
                                        <p:cTn id="7" dur="10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wipe(left)">
                                      <p:cBhvr>
                                        <p:cTn id="12" dur="1000"/>
                                        <p:tgtEl>
                                          <p:spTgt spid="83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wipe(left)">
                                      <p:cBhvr>
                                        <p:cTn id="17" dur="1000"/>
                                        <p:tgtEl>
                                          <p:spTgt spid="83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971">
                                            <p:txEl>
                                              <p:pRg st="3" end="3"/>
                                            </p:txEl>
                                          </p:spTgt>
                                        </p:tgtEl>
                                        <p:attrNameLst>
                                          <p:attrName>style.visibility</p:attrName>
                                        </p:attrNameLst>
                                      </p:cBhvr>
                                      <p:to>
                                        <p:strVal val="visible"/>
                                      </p:to>
                                    </p:set>
                                    <p:animEffect transition="in" filter="wipe(left)">
                                      <p:cBhvr>
                                        <p:cTn id="22" dur="1000"/>
                                        <p:tgtEl>
                                          <p:spTgt spid="83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3971">
                                            <p:txEl>
                                              <p:pRg st="4" end="4"/>
                                            </p:txEl>
                                          </p:spTgt>
                                        </p:tgtEl>
                                        <p:attrNameLst>
                                          <p:attrName>style.visibility</p:attrName>
                                        </p:attrNameLst>
                                      </p:cBhvr>
                                      <p:to>
                                        <p:strVal val="visible"/>
                                      </p:to>
                                    </p:set>
                                    <p:animEffect transition="in" filter="wipe(left)">
                                      <p:cBhvr>
                                        <p:cTn id="27" dur="1000"/>
                                        <p:tgtEl>
                                          <p:spTgt spid="839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3971">
                                            <p:txEl>
                                              <p:pRg st="5" end="5"/>
                                            </p:txEl>
                                          </p:spTgt>
                                        </p:tgtEl>
                                        <p:attrNameLst>
                                          <p:attrName>style.visibility</p:attrName>
                                        </p:attrNameLst>
                                      </p:cBhvr>
                                      <p:to>
                                        <p:strVal val="visible"/>
                                      </p:to>
                                    </p:set>
                                    <p:animEffect transition="in" filter="wipe(left)">
                                      <p:cBhvr>
                                        <p:cTn id="32" dur="1000"/>
                                        <p:tgtEl>
                                          <p:spTgt spid="83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715963" y="0"/>
            <a:ext cx="8077200" cy="884238"/>
          </a:xfrm>
        </p:spPr>
        <p:txBody>
          <a:bodyPr/>
          <a:lstStyle/>
          <a:p>
            <a:pPr eaLnBrk="1" hangingPunct="1"/>
            <a:r>
              <a:rPr lang="en-US" altLang="zh-TW">
                <a:ea typeface="ＭＳ Ｐゴシック" pitchFamily="34" charset="-128"/>
              </a:rPr>
              <a:t>Schedule 1: T</a:t>
            </a:r>
            <a:r>
              <a:rPr lang="en-US" altLang="zh-TW" baseline="-25000">
                <a:ea typeface="ＭＳ Ｐゴシック" pitchFamily="34" charset="-128"/>
              </a:rPr>
              <a:t>0</a:t>
            </a:r>
            <a:r>
              <a:rPr lang="en-US" altLang="zh-TW">
                <a:ea typeface="ＭＳ Ｐゴシック" pitchFamily="34" charset="-128"/>
              </a:rPr>
              <a:t> then T</a:t>
            </a:r>
            <a:r>
              <a:rPr lang="en-US" altLang="zh-TW" baseline="-25000">
                <a:ea typeface="ＭＳ Ｐゴシック" pitchFamily="34" charset="-128"/>
              </a:rPr>
              <a:t>1</a:t>
            </a:r>
          </a:p>
        </p:txBody>
      </p:sp>
      <p:pic>
        <p:nvPicPr>
          <p:cNvPr id="84995" name="Picture 3"/>
          <p:cNvPicPr>
            <a:picLocks noChangeAspect="1" noChangeArrowheads="1"/>
          </p:cNvPicPr>
          <p:nvPr/>
        </p:nvPicPr>
        <p:blipFill>
          <a:blip r:embed="rId3"/>
          <a:srcRect l="19115" t="2287" r="19363" b="2287"/>
          <a:stretch>
            <a:fillRect/>
          </a:stretch>
        </p:blipFill>
        <p:spPr bwMode="auto">
          <a:xfrm>
            <a:off x="2265363" y="1001713"/>
            <a:ext cx="4278312" cy="4975225"/>
          </a:xfrm>
          <a:prstGeom prst="rect">
            <a:avLst/>
          </a:prstGeom>
          <a:noFill/>
          <a:ln w="38100" cmpd="dbl">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TW">
                <a:ea typeface="ＭＳ Ｐゴシック" pitchFamily="34" charset="-128"/>
              </a:rPr>
              <a:t>Nonserial Schedule</a:t>
            </a:r>
          </a:p>
        </p:txBody>
      </p:sp>
      <p:sp>
        <p:nvSpPr>
          <p:cNvPr id="86019" name="Rectangle 3"/>
          <p:cNvSpPr>
            <a:spLocks noGrp="1" noChangeArrowheads="1"/>
          </p:cNvSpPr>
          <p:nvPr>
            <p:ph type="body" idx="1"/>
          </p:nvPr>
        </p:nvSpPr>
        <p:spPr>
          <a:xfrm>
            <a:off x="553215" y="948998"/>
            <a:ext cx="6178662" cy="4530725"/>
          </a:xfrm>
        </p:spPr>
        <p:txBody>
          <a:bodyPr/>
          <a:lstStyle/>
          <a:p>
            <a:r>
              <a:rPr lang="en-US" altLang="zh-TW" dirty="0" err="1">
                <a:solidFill>
                  <a:srgbClr val="FF0000"/>
                </a:solidFill>
                <a:ea typeface="ＭＳ Ｐゴシック" pitchFamily="34" charset="-128"/>
              </a:rPr>
              <a:t>Nonserial</a:t>
            </a:r>
            <a:r>
              <a:rPr lang="en-US" altLang="zh-TW" dirty="0">
                <a:solidFill>
                  <a:srgbClr val="FF0000"/>
                </a:solidFill>
                <a:ea typeface="ＭＳ Ｐゴシック" pitchFamily="34" charset="-128"/>
              </a:rPr>
              <a:t> schedule </a:t>
            </a:r>
            <a:r>
              <a:rPr lang="en-US" altLang="zh-TW" dirty="0">
                <a:ea typeface="ＭＳ Ｐゴシック" pitchFamily="34" charset="-128"/>
              </a:rPr>
              <a:t>allows overlapped execute</a:t>
            </a:r>
          </a:p>
          <a:p>
            <a:pPr lvl="1"/>
            <a:r>
              <a:rPr lang="en-US" altLang="zh-TW" dirty="0">
                <a:ea typeface="ＭＳ Ｐゴシック" pitchFamily="34" charset="-128"/>
              </a:rPr>
              <a:t>Resulting execution not necessarily incorrect</a:t>
            </a:r>
          </a:p>
          <a:p>
            <a:r>
              <a:rPr lang="en-US" altLang="zh-TW" dirty="0">
                <a:ea typeface="ＭＳ Ｐゴシック" pitchFamily="34" charset="-128"/>
              </a:rPr>
              <a:t>Consider schedule S, operations </a:t>
            </a:r>
            <a:r>
              <a:rPr lang="en-US" altLang="zh-TW" dirty="0" err="1">
                <a:ea typeface="ＭＳ Ｐゴシック" pitchFamily="34" charset="-128"/>
              </a:rPr>
              <a:t>O</a:t>
            </a:r>
            <a:r>
              <a:rPr lang="en-US" altLang="zh-TW" baseline="-25000" dirty="0" err="1">
                <a:ea typeface="ＭＳ Ｐゴシック" pitchFamily="34" charset="-128"/>
              </a:rPr>
              <a:t>i</a:t>
            </a:r>
            <a:r>
              <a:rPr lang="en-US" altLang="zh-TW" baseline="-25000" dirty="0">
                <a:ea typeface="ＭＳ Ｐゴシック" pitchFamily="34" charset="-128"/>
              </a:rPr>
              <a:t> </a:t>
            </a:r>
            <a:r>
              <a:rPr lang="en-US" altLang="zh-TW" dirty="0">
                <a:ea typeface="ＭＳ Ｐゴシック" pitchFamily="34" charset="-128"/>
              </a:rPr>
              <a:t>, </a:t>
            </a:r>
            <a:r>
              <a:rPr lang="en-US" altLang="zh-TW" dirty="0" err="1">
                <a:ea typeface="ＭＳ Ｐゴシック" pitchFamily="34" charset="-128"/>
              </a:rPr>
              <a:t>O</a:t>
            </a:r>
            <a:r>
              <a:rPr lang="en-US" altLang="zh-TW" baseline="-25000" dirty="0" err="1">
                <a:ea typeface="ＭＳ Ｐゴシック" pitchFamily="34" charset="-128"/>
              </a:rPr>
              <a:t>j</a:t>
            </a:r>
            <a:r>
              <a:rPr lang="en-US" altLang="zh-TW" baseline="-25000" dirty="0">
                <a:ea typeface="ＭＳ Ｐゴシック" pitchFamily="34" charset="-128"/>
              </a:rPr>
              <a:t> </a:t>
            </a:r>
            <a:r>
              <a:rPr lang="en-US" altLang="zh-TW" dirty="0">
                <a:ea typeface="ＭＳ Ｐゴシック" pitchFamily="34" charset="-128"/>
              </a:rPr>
              <a:t>of Transactions T</a:t>
            </a:r>
            <a:r>
              <a:rPr lang="en-US" altLang="zh-TW" baseline="-25000" dirty="0">
                <a:ea typeface="ＭＳ Ｐゴシック" pitchFamily="34" charset="-128"/>
              </a:rPr>
              <a:t>i </a:t>
            </a:r>
            <a:r>
              <a:rPr lang="en-US" altLang="zh-TW" dirty="0">
                <a:ea typeface="ＭＳ Ｐゴシック" pitchFamily="34" charset="-128"/>
              </a:rPr>
              <a:t> and </a:t>
            </a:r>
            <a:r>
              <a:rPr lang="en-US" altLang="zh-TW" dirty="0" err="1">
                <a:ea typeface="ＭＳ Ｐゴシック" pitchFamily="34" charset="-128"/>
              </a:rPr>
              <a:t>T</a:t>
            </a:r>
            <a:r>
              <a:rPr lang="en-US" altLang="zh-TW" baseline="-25000" dirty="0" err="1">
                <a:ea typeface="ＭＳ Ｐゴシック" pitchFamily="34" charset="-128"/>
              </a:rPr>
              <a:t>j</a:t>
            </a:r>
            <a:r>
              <a:rPr lang="en-US" altLang="zh-TW" baseline="-25000" dirty="0">
                <a:ea typeface="ＭＳ Ｐゴシック" pitchFamily="34" charset="-128"/>
              </a:rPr>
              <a:t>,  </a:t>
            </a:r>
          </a:p>
          <a:p>
            <a:pPr lvl="1"/>
            <a:r>
              <a:rPr lang="en-US" altLang="zh-TW" dirty="0">
                <a:solidFill>
                  <a:srgbClr val="FF0000"/>
                </a:solidFill>
                <a:ea typeface="ＭＳ Ｐゴシック" pitchFamily="34" charset="-128"/>
              </a:rPr>
              <a:t>Conflict </a:t>
            </a:r>
            <a:r>
              <a:rPr lang="en-US" altLang="zh-TW" dirty="0">
                <a:ea typeface="ＭＳ Ｐゴシック" pitchFamily="34" charset="-128"/>
              </a:rPr>
              <a:t>if access same data item, with at least one write</a:t>
            </a:r>
          </a:p>
          <a:p>
            <a:r>
              <a:rPr lang="en-US" altLang="zh-TW" dirty="0">
                <a:ea typeface="ＭＳ Ｐゴシック" pitchFamily="34" charset="-128"/>
              </a:rPr>
              <a:t>If </a:t>
            </a:r>
            <a:r>
              <a:rPr lang="en-US" altLang="zh-TW" dirty="0" err="1">
                <a:ea typeface="ＭＳ Ｐゴシック" pitchFamily="34" charset="-128"/>
              </a:rPr>
              <a:t>O</a:t>
            </a:r>
            <a:r>
              <a:rPr lang="en-US" altLang="zh-TW" baseline="-25000" dirty="0" err="1">
                <a:ea typeface="ＭＳ Ｐゴシック" pitchFamily="34" charset="-128"/>
              </a:rPr>
              <a:t>i</a:t>
            </a:r>
            <a:r>
              <a:rPr lang="en-US" altLang="zh-TW" dirty="0">
                <a:ea typeface="ＭＳ Ｐゴシック" pitchFamily="34" charset="-128"/>
              </a:rPr>
              <a:t>, </a:t>
            </a:r>
            <a:r>
              <a:rPr lang="en-US" altLang="zh-TW" dirty="0" err="1">
                <a:ea typeface="ＭＳ Ｐゴシック" pitchFamily="34" charset="-128"/>
              </a:rPr>
              <a:t>O</a:t>
            </a:r>
            <a:r>
              <a:rPr lang="en-US" altLang="zh-TW" baseline="-25000" dirty="0" err="1">
                <a:ea typeface="ＭＳ Ｐゴシック" pitchFamily="34" charset="-128"/>
              </a:rPr>
              <a:t>j</a:t>
            </a:r>
            <a:r>
              <a:rPr lang="en-US" altLang="zh-TW" dirty="0">
                <a:ea typeface="ＭＳ Ｐゴシック" pitchFamily="34" charset="-128"/>
              </a:rPr>
              <a:t> are consecutive and operations of different transactions &amp; </a:t>
            </a:r>
            <a:r>
              <a:rPr lang="en-US" altLang="zh-TW" dirty="0" err="1">
                <a:ea typeface="ＭＳ Ｐゴシック" pitchFamily="34" charset="-128"/>
              </a:rPr>
              <a:t>O</a:t>
            </a:r>
            <a:r>
              <a:rPr lang="en-US" altLang="zh-TW" baseline="-25000" dirty="0" err="1">
                <a:ea typeface="ＭＳ Ｐゴシック" pitchFamily="34" charset="-128"/>
              </a:rPr>
              <a:t>i</a:t>
            </a:r>
            <a:r>
              <a:rPr lang="en-US" altLang="zh-TW" dirty="0">
                <a:ea typeface="ＭＳ Ｐゴシック" pitchFamily="34" charset="-128"/>
              </a:rPr>
              <a:t> and </a:t>
            </a:r>
            <a:r>
              <a:rPr lang="en-US" altLang="zh-TW" dirty="0" err="1">
                <a:ea typeface="ＭＳ Ｐゴシック" pitchFamily="34" charset="-128"/>
              </a:rPr>
              <a:t>O</a:t>
            </a:r>
            <a:r>
              <a:rPr lang="en-US" altLang="zh-TW" baseline="-25000" dirty="0" err="1">
                <a:ea typeface="ＭＳ Ｐゴシック" pitchFamily="34" charset="-128"/>
              </a:rPr>
              <a:t>j</a:t>
            </a:r>
            <a:r>
              <a:rPr lang="en-US" altLang="zh-TW" dirty="0">
                <a:ea typeface="ＭＳ Ｐゴシック" pitchFamily="34" charset="-128"/>
              </a:rPr>
              <a:t> don’t conflict</a:t>
            </a:r>
          </a:p>
          <a:p>
            <a:pPr lvl="1"/>
            <a:r>
              <a:rPr lang="en-US" altLang="zh-TW" dirty="0">
                <a:ea typeface="ＭＳ Ｐゴシック" pitchFamily="34" charset="-128"/>
              </a:rPr>
              <a:t>Then S’ with swapped order </a:t>
            </a:r>
            <a:r>
              <a:rPr lang="en-US" altLang="zh-TW" dirty="0" err="1">
                <a:ea typeface="ＭＳ Ｐゴシック" pitchFamily="34" charset="-128"/>
              </a:rPr>
              <a:t>O</a:t>
            </a:r>
            <a:r>
              <a:rPr lang="en-US" altLang="zh-TW" baseline="-25000" dirty="0" err="1">
                <a:ea typeface="ＭＳ Ｐゴシック" pitchFamily="34" charset="-128"/>
              </a:rPr>
              <a:t>j</a:t>
            </a:r>
            <a:r>
              <a:rPr lang="en-US" altLang="zh-TW" dirty="0">
                <a:ea typeface="ＭＳ Ｐゴシック" pitchFamily="34" charset="-128"/>
              </a:rPr>
              <a:t> </a:t>
            </a:r>
            <a:r>
              <a:rPr lang="en-US" altLang="zh-TW" dirty="0" err="1">
                <a:ea typeface="ＭＳ Ｐゴシック" pitchFamily="34" charset="-128"/>
              </a:rPr>
              <a:t>O</a:t>
            </a:r>
            <a:r>
              <a:rPr lang="en-US" altLang="zh-TW" baseline="-25000" dirty="0" err="1">
                <a:ea typeface="ＭＳ Ｐゴシック" pitchFamily="34" charset="-128"/>
              </a:rPr>
              <a:t>i</a:t>
            </a:r>
            <a:r>
              <a:rPr lang="en-US" altLang="zh-TW" baseline="-25000" dirty="0">
                <a:ea typeface="ＭＳ Ｐゴシック" pitchFamily="34" charset="-128"/>
              </a:rPr>
              <a:t> </a:t>
            </a:r>
            <a:r>
              <a:rPr lang="en-US" altLang="zh-TW" dirty="0">
                <a:ea typeface="ＭＳ Ｐゴシック" pitchFamily="34" charset="-128"/>
              </a:rPr>
              <a:t>equivalent to S</a:t>
            </a:r>
          </a:p>
          <a:p>
            <a:pPr lvl="2"/>
            <a:endParaRPr lang="en-US" altLang="zh-TW" dirty="0">
              <a:ea typeface="ＭＳ Ｐゴシック" pitchFamily="34" charset="-128"/>
            </a:endParaRPr>
          </a:p>
        </p:txBody>
      </p:sp>
      <p:pic>
        <p:nvPicPr>
          <p:cNvPr id="5" name="Picture 3"/>
          <p:cNvPicPr>
            <a:picLocks noChangeAspect="1" noChangeArrowheads="1"/>
          </p:cNvPicPr>
          <p:nvPr/>
        </p:nvPicPr>
        <p:blipFill>
          <a:blip r:embed="rId3"/>
          <a:srcRect l="18951" t="3987" r="19218" b="4343"/>
          <a:stretch>
            <a:fillRect/>
          </a:stretch>
        </p:blipFill>
        <p:spPr bwMode="auto">
          <a:xfrm>
            <a:off x="6764556" y="1924887"/>
            <a:ext cx="2332146" cy="2594129"/>
          </a:xfrm>
          <a:prstGeom prst="rect">
            <a:avLst/>
          </a:prstGeom>
          <a:noFill/>
          <a:ln w="38100" cmpd="dbl">
            <a:noFill/>
            <a:miter lim="800000"/>
            <a:headEnd/>
            <a:tailEnd/>
          </a:ln>
        </p:spPr>
      </p:pic>
      <p:sp>
        <p:nvSpPr>
          <p:cNvPr id="6" name="矩形 5"/>
          <p:cNvSpPr/>
          <p:nvPr/>
        </p:nvSpPr>
        <p:spPr bwMode="auto">
          <a:xfrm>
            <a:off x="6873764" y="2585551"/>
            <a:ext cx="2159875" cy="55179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nvGrpSpPr>
          <p:cNvPr id="7" name="群組 6"/>
          <p:cNvGrpSpPr/>
          <p:nvPr/>
        </p:nvGrpSpPr>
        <p:grpSpPr>
          <a:xfrm>
            <a:off x="6889529" y="3058518"/>
            <a:ext cx="2049517" cy="617154"/>
            <a:chOff x="1418897" y="4067503"/>
            <a:chExt cx="2680138" cy="837871"/>
          </a:xfrm>
        </p:grpSpPr>
        <p:grpSp>
          <p:nvGrpSpPr>
            <p:cNvPr id="8" name="群組 13"/>
            <p:cNvGrpSpPr/>
            <p:nvPr/>
          </p:nvGrpSpPr>
          <p:grpSpPr>
            <a:xfrm>
              <a:off x="1418897" y="4067503"/>
              <a:ext cx="1277006" cy="835572"/>
              <a:chOff x="9348952" y="977461"/>
              <a:chExt cx="1275036" cy="867103"/>
            </a:xfrm>
          </p:grpSpPr>
          <p:pic>
            <p:nvPicPr>
              <p:cNvPr id="12" name="Picture 2"/>
              <p:cNvPicPr>
                <a:picLocks noChangeAspect="1" noChangeArrowheads="1"/>
              </p:cNvPicPr>
              <p:nvPr/>
            </p:nvPicPr>
            <p:blipFill>
              <a:blip r:embed="rId4"/>
              <a:srcRect/>
              <a:stretch>
                <a:fillRect/>
              </a:stretch>
            </p:blipFill>
            <p:spPr bwMode="auto">
              <a:xfrm>
                <a:off x="9355848" y="977461"/>
                <a:ext cx="1268140" cy="390197"/>
              </a:xfrm>
              <a:prstGeom prst="rect">
                <a:avLst/>
              </a:prstGeom>
              <a:noFill/>
              <a:ln w="9525">
                <a:noFill/>
                <a:miter lim="800000"/>
                <a:headEnd/>
                <a:tailEnd/>
              </a:ln>
            </p:spPr>
          </p:pic>
          <p:sp>
            <p:nvSpPr>
              <p:cNvPr id="13" name="矩形 12"/>
              <p:cNvSpPr/>
              <p:nvPr/>
            </p:nvSpPr>
            <p:spPr bwMode="auto">
              <a:xfrm>
                <a:off x="9348952" y="1403129"/>
                <a:ext cx="1229710" cy="44143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grpSp>
          <p:nvGrpSpPr>
            <p:cNvPr id="9" name="群組 14"/>
            <p:cNvGrpSpPr/>
            <p:nvPr/>
          </p:nvGrpSpPr>
          <p:grpSpPr>
            <a:xfrm>
              <a:off x="2911037" y="4177862"/>
              <a:ext cx="1187998" cy="727512"/>
              <a:chOff x="9485257" y="2075792"/>
              <a:chExt cx="1230040" cy="827362"/>
            </a:xfrm>
          </p:grpSpPr>
          <p:pic>
            <p:nvPicPr>
              <p:cNvPr id="10" name="Picture 3"/>
              <p:cNvPicPr>
                <a:picLocks noChangeAspect="1" noChangeArrowheads="1"/>
              </p:cNvPicPr>
              <p:nvPr/>
            </p:nvPicPr>
            <p:blipFill>
              <a:blip r:embed="rId5"/>
              <a:srcRect/>
              <a:stretch>
                <a:fillRect/>
              </a:stretch>
            </p:blipFill>
            <p:spPr bwMode="auto">
              <a:xfrm>
                <a:off x="9485257" y="2538247"/>
                <a:ext cx="1227415" cy="364907"/>
              </a:xfrm>
              <a:prstGeom prst="rect">
                <a:avLst/>
              </a:prstGeom>
              <a:noFill/>
              <a:ln w="9525">
                <a:noFill/>
                <a:miter lim="800000"/>
                <a:headEnd/>
                <a:tailEnd/>
              </a:ln>
            </p:spPr>
          </p:pic>
          <p:sp>
            <p:nvSpPr>
              <p:cNvPr id="11" name="矩形 10"/>
              <p:cNvSpPr/>
              <p:nvPr/>
            </p:nvSpPr>
            <p:spPr bwMode="auto">
              <a:xfrm>
                <a:off x="9485587" y="2075792"/>
                <a:ext cx="1229710" cy="44143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grpSp>
      <p:sp>
        <p:nvSpPr>
          <p:cNvPr id="14" name="矩形 13"/>
          <p:cNvSpPr/>
          <p:nvPr/>
        </p:nvSpPr>
        <p:spPr bwMode="auto">
          <a:xfrm>
            <a:off x="6836979" y="3668115"/>
            <a:ext cx="2196662" cy="493987"/>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5" name="矩形 14"/>
          <p:cNvSpPr/>
          <p:nvPr/>
        </p:nvSpPr>
        <p:spPr bwMode="auto">
          <a:xfrm>
            <a:off x="6863254" y="3095336"/>
            <a:ext cx="2201918" cy="609567"/>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animEffect transition="in" filter="wipe(left)">
                                      <p:cBhvr>
                                        <p:cTn id="7" dur="1000"/>
                                        <p:tgtEl>
                                          <p:spTgt spid="860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19">
                                            <p:txEl>
                                              <p:pRg st="2" end="2"/>
                                            </p:txEl>
                                          </p:spTgt>
                                        </p:tgtEl>
                                        <p:attrNameLst>
                                          <p:attrName>style.visibility</p:attrName>
                                        </p:attrNameLst>
                                      </p:cBhvr>
                                      <p:to>
                                        <p:strVal val="visible"/>
                                      </p:to>
                                    </p:set>
                                    <p:animEffect transition="in" filter="wipe(left)">
                                      <p:cBhvr>
                                        <p:cTn id="12" dur="1000"/>
                                        <p:tgtEl>
                                          <p:spTgt spid="86019">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6019">
                                            <p:txEl>
                                              <p:pRg st="3" end="3"/>
                                            </p:txEl>
                                          </p:spTgt>
                                        </p:tgtEl>
                                        <p:attrNameLst>
                                          <p:attrName>style.visibility</p:attrName>
                                        </p:attrNameLst>
                                      </p:cBhvr>
                                      <p:to>
                                        <p:strVal val="visible"/>
                                      </p:to>
                                    </p:set>
                                    <p:animEffect transition="in" filter="wipe(left)">
                                      <p:cBhvr>
                                        <p:cTn id="15" dur="1000"/>
                                        <p:tgtEl>
                                          <p:spTgt spid="8601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ox(in)">
                                      <p:cBhvr>
                                        <p:cTn id="20" dur="1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ox(in)">
                                      <p:cBhvr>
                                        <p:cTn id="25" dur="10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6019">
                                            <p:txEl>
                                              <p:pRg st="4" end="4"/>
                                            </p:txEl>
                                          </p:spTgt>
                                        </p:tgtEl>
                                        <p:attrNameLst>
                                          <p:attrName>style.visibility</p:attrName>
                                        </p:attrNameLst>
                                      </p:cBhvr>
                                      <p:to>
                                        <p:strVal val="visible"/>
                                      </p:to>
                                    </p:set>
                                    <p:animEffect transition="in" filter="wipe(left)">
                                      <p:cBhvr>
                                        <p:cTn id="30" dur="1000"/>
                                        <p:tgtEl>
                                          <p:spTgt spid="86019">
                                            <p:txEl>
                                              <p:pRg st="4" end="4"/>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86019">
                                            <p:txEl>
                                              <p:pRg st="5" end="5"/>
                                            </p:txEl>
                                          </p:spTgt>
                                        </p:tgtEl>
                                        <p:attrNameLst>
                                          <p:attrName>style.visibility</p:attrName>
                                        </p:attrNameLst>
                                      </p:cBhvr>
                                      <p:to>
                                        <p:strVal val="visible"/>
                                      </p:to>
                                    </p:set>
                                    <p:animEffect transition="in" filter="wipe(left)">
                                      <p:cBhvr>
                                        <p:cTn id="33" dur="1000"/>
                                        <p:tgtEl>
                                          <p:spTgt spid="8601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ox(in)">
                                      <p:cBhvr>
                                        <p:cTn id="38" dur="10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ox(in)">
                                      <p:cBhvr>
                                        <p:cTn id="4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uiExpand="1" build="p"/>
      <p:bldP spid="6" grpId="0" animBg="1"/>
      <p:bldP spid="14" grpId="0" animBg="1"/>
      <p:bldP spid="1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TW">
                <a:ea typeface="ＭＳ Ｐゴシック" pitchFamily="34" charset="-128"/>
              </a:rPr>
              <a:t>Nonserial Schedule</a:t>
            </a:r>
          </a:p>
        </p:txBody>
      </p:sp>
      <p:sp>
        <p:nvSpPr>
          <p:cNvPr id="86019" name="Rectangle 3"/>
          <p:cNvSpPr>
            <a:spLocks noGrp="1" noChangeArrowheads="1"/>
          </p:cNvSpPr>
          <p:nvPr>
            <p:ph type="body" idx="1"/>
          </p:nvPr>
        </p:nvSpPr>
        <p:spPr>
          <a:xfrm>
            <a:off x="663575" y="1075133"/>
            <a:ext cx="8102053" cy="4530725"/>
          </a:xfrm>
        </p:spPr>
        <p:txBody>
          <a:bodyPr/>
          <a:lstStyle/>
          <a:p>
            <a:r>
              <a:rPr lang="en-US" altLang="zh-TW" sz="2800" dirty="0">
                <a:ea typeface="ＭＳ Ｐゴシック" pitchFamily="34" charset="-128"/>
              </a:rPr>
              <a:t>We say that S is </a:t>
            </a:r>
            <a:r>
              <a:rPr lang="en-US" altLang="zh-TW" sz="2800" dirty="0">
                <a:solidFill>
                  <a:srgbClr val="FF0000"/>
                </a:solidFill>
                <a:ea typeface="ＭＳ Ｐゴシック" pitchFamily="34" charset="-128"/>
              </a:rPr>
              <a:t>conflict </a:t>
            </a:r>
            <a:r>
              <a:rPr lang="en-US" altLang="zh-TW" sz="2800" dirty="0" err="1">
                <a:solidFill>
                  <a:srgbClr val="FF0000"/>
                </a:solidFill>
                <a:ea typeface="ＭＳ Ｐゴシック" pitchFamily="34" charset="-128"/>
              </a:rPr>
              <a:t>serializable</a:t>
            </a:r>
            <a:r>
              <a:rPr lang="en-US" altLang="zh-TW" sz="2800" dirty="0">
                <a:solidFill>
                  <a:srgbClr val="3366FF"/>
                </a:solidFill>
                <a:ea typeface="ＭＳ Ｐゴシック" pitchFamily="34" charset="-128"/>
              </a:rPr>
              <a:t>, </a:t>
            </a:r>
            <a:r>
              <a:rPr lang="en-US" altLang="zh-TW" sz="2800" dirty="0">
                <a:ea typeface="ＭＳ Ｐゴシック" pitchFamily="34" charset="-128"/>
              </a:rPr>
              <a:t>if it can be transformed into a serial schedule S’ by a series of swaps of </a:t>
            </a:r>
            <a:r>
              <a:rPr lang="en-US" altLang="zh-TW" sz="2800" dirty="0" err="1">
                <a:ea typeface="ＭＳ Ｐゴシック" pitchFamily="34" charset="-128"/>
              </a:rPr>
              <a:t>nonconflicting</a:t>
            </a:r>
            <a:r>
              <a:rPr lang="en-US" altLang="zh-TW" sz="2800" dirty="0">
                <a:ea typeface="ＭＳ Ｐゴシック" pitchFamily="34" charset="-128"/>
              </a:rPr>
              <a:t> operations.</a:t>
            </a:r>
            <a:endParaRPr lang="en-US" altLang="zh-TW" sz="2800" dirty="0">
              <a:solidFill>
                <a:srgbClr val="3366FF"/>
              </a:solidFill>
              <a:ea typeface="ＭＳ Ｐゴシック" pitchFamily="34" charset="-128"/>
            </a:endParaRPr>
          </a:p>
          <a:p>
            <a:pPr lvl="2"/>
            <a:endParaRPr lang="en-US" altLang="zh-TW" sz="2800" dirty="0">
              <a:ea typeface="ＭＳ Ｐゴシック" pitchFamily="34" charset="-128"/>
            </a:endParaRPr>
          </a:p>
        </p:txBody>
      </p:sp>
      <p:pic>
        <p:nvPicPr>
          <p:cNvPr id="4" name="Picture 3"/>
          <p:cNvPicPr>
            <a:picLocks noChangeAspect="1" noChangeArrowheads="1"/>
          </p:cNvPicPr>
          <p:nvPr/>
        </p:nvPicPr>
        <p:blipFill>
          <a:blip r:embed="rId3"/>
          <a:srcRect l="18951" t="3987" r="19218" b="4343"/>
          <a:stretch>
            <a:fillRect/>
          </a:stretch>
        </p:blipFill>
        <p:spPr bwMode="auto">
          <a:xfrm>
            <a:off x="1230861" y="2573767"/>
            <a:ext cx="3151953" cy="3506030"/>
          </a:xfrm>
          <a:prstGeom prst="rect">
            <a:avLst/>
          </a:prstGeom>
          <a:noFill/>
          <a:ln w="38100" cmpd="dbl">
            <a:noFill/>
            <a:miter lim="800000"/>
            <a:headEnd/>
            <a:tailEnd/>
          </a:ln>
        </p:spPr>
      </p:pic>
      <p:pic>
        <p:nvPicPr>
          <p:cNvPr id="5" name="Picture 3"/>
          <p:cNvPicPr>
            <a:picLocks noChangeAspect="1" noChangeArrowheads="1"/>
          </p:cNvPicPr>
          <p:nvPr/>
        </p:nvPicPr>
        <p:blipFill>
          <a:blip r:embed="rId4"/>
          <a:srcRect l="19115" t="2287" r="19363" b="2287"/>
          <a:stretch>
            <a:fillRect/>
          </a:stretch>
        </p:blipFill>
        <p:spPr bwMode="auto">
          <a:xfrm>
            <a:off x="4961266" y="2617077"/>
            <a:ext cx="3160366" cy="3675172"/>
          </a:xfrm>
          <a:prstGeom prst="rect">
            <a:avLst/>
          </a:prstGeom>
          <a:noFill/>
          <a:ln w="38100" cmpd="dbl">
            <a:noFill/>
            <a:miter lim="800000"/>
            <a:headEnd/>
            <a:tailEnd/>
          </a:ln>
        </p:spPr>
      </p:pic>
      <p:sp>
        <p:nvSpPr>
          <p:cNvPr id="6" name="文字方塊 5"/>
          <p:cNvSpPr txBox="1"/>
          <p:nvPr/>
        </p:nvSpPr>
        <p:spPr>
          <a:xfrm>
            <a:off x="2648607" y="6283710"/>
            <a:ext cx="344966" cy="461665"/>
          </a:xfrm>
          <a:prstGeom prst="rect">
            <a:avLst/>
          </a:prstGeom>
          <a:noFill/>
        </p:spPr>
        <p:txBody>
          <a:bodyPr wrap="none" rtlCol="0">
            <a:spAutoFit/>
          </a:bodyPr>
          <a:lstStyle/>
          <a:p>
            <a:r>
              <a:rPr lang="en-US" altLang="zh-TW" sz="2400" b="1" dirty="0">
                <a:solidFill>
                  <a:srgbClr val="FF0000"/>
                </a:solidFill>
                <a:latin typeface="Candara" pitchFamily="34" charset="0"/>
              </a:rPr>
              <a:t>S</a:t>
            </a:r>
            <a:endParaRPr lang="zh-TW" altLang="en-US" sz="2400" b="1" dirty="0">
              <a:solidFill>
                <a:srgbClr val="FF0000"/>
              </a:solidFill>
              <a:latin typeface="Candara" pitchFamily="34" charset="0"/>
            </a:endParaRPr>
          </a:p>
        </p:txBody>
      </p:sp>
      <p:sp>
        <p:nvSpPr>
          <p:cNvPr id="7" name="文字方塊 6"/>
          <p:cNvSpPr txBox="1"/>
          <p:nvPr/>
        </p:nvSpPr>
        <p:spPr>
          <a:xfrm>
            <a:off x="6395545" y="6317505"/>
            <a:ext cx="421910" cy="461665"/>
          </a:xfrm>
          <a:prstGeom prst="rect">
            <a:avLst/>
          </a:prstGeom>
          <a:noFill/>
        </p:spPr>
        <p:txBody>
          <a:bodyPr wrap="none" rtlCol="0">
            <a:spAutoFit/>
          </a:bodyPr>
          <a:lstStyle/>
          <a:p>
            <a:r>
              <a:rPr lang="en-US" altLang="zh-TW" sz="2400" b="1" dirty="0">
                <a:solidFill>
                  <a:srgbClr val="FF0000"/>
                </a:solidFill>
                <a:latin typeface="Candara" pitchFamily="34" charset="0"/>
              </a:rPr>
              <a:t>S’</a:t>
            </a:r>
            <a:endParaRPr lang="zh-TW" altLang="en-US" sz="2400" b="1" dirty="0">
              <a:solidFill>
                <a:srgbClr val="FF0000"/>
              </a:solidFill>
              <a:latin typeface="Candara" pitchFamily="34" charset="0"/>
            </a:endParaRPr>
          </a:p>
        </p:txBody>
      </p:sp>
      <p:sp>
        <p:nvSpPr>
          <p:cNvPr id="8" name="矩形 7"/>
          <p:cNvSpPr/>
          <p:nvPr/>
        </p:nvSpPr>
        <p:spPr bwMode="auto">
          <a:xfrm>
            <a:off x="1245476" y="4177862"/>
            <a:ext cx="2979683" cy="740979"/>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9" name="向右箭號 8"/>
          <p:cNvSpPr/>
          <p:nvPr/>
        </p:nvSpPr>
        <p:spPr bwMode="auto">
          <a:xfrm>
            <a:off x="4445876" y="4430110"/>
            <a:ext cx="536027" cy="55179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nvGrpSpPr>
          <p:cNvPr id="16" name="群組 15"/>
          <p:cNvGrpSpPr/>
          <p:nvPr/>
        </p:nvGrpSpPr>
        <p:grpSpPr>
          <a:xfrm>
            <a:off x="1418897" y="4146333"/>
            <a:ext cx="2680138" cy="837871"/>
            <a:chOff x="1418897" y="4067503"/>
            <a:chExt cx="2680138" cy="837871"/>
          </a:xfrm>
        </p:grpSpPr>
        <p:grpSp>
          <p:nvGrpSpPr>
            <p:cNvPr id="14" name="群組 13"/>
            <p:cNvGrpSpPr/>
            <p:nvPr/>
          </p:nvGrpSpPr>
          <p:grpSpPr>
            <a:xfrm>
              <a:off x="1418897" y="4067503"/>
              <a:ext cx="1277006" cy="835572"/>
              <a:chOff x="9348952" y="977461"/>
              <a:chExt cx="1275036" cy="867103"/>
            </a:xfrm>
          </p:grpSpPr>
          <p:pic>
            <p:nvPicPr>
              <p:cNvPr id="1026" name="Picture 2"/>
              <p:cNvPicPr>
                <a:picLocks noChangeAspect="1" noChangeArrowheads="1"/>
              </p:cNvPicPr>
              <p:nvPr/>
            </p:nvPicPr>
            <p:blipFill>
              <a:blip r:embed="rId5"/>
              <a:srcRect/>
              <a:stretch>
                <a:fillRect/>
              </a:stretch>
            </p:blipFill>
            <p:spPr bwMode="auto">
              <a:xfrm>
                <a:off x="9355848" y="977461"/>
                <a:ext cx="1268140" cy="390197"/>
              </a:xfrm>
              <a:prstGeom prst="rect">
                <a:avLst/>
              </a:prstGeom>
              <a:noFill/>
              <a:ln w="9525">
                <a:noFill/>
                <a:miter lim="800000"/>
                <a:headEnd/>
                <a:tailEnd/>
              </a:ln>
            </p:spPr>
          </p:pic>
          <p:sp>
            <p:nvSpPr>
              <p:cNvPr id="12" name="矩形 11"/>
              <p:cNvSpPr/>
              <p:nvPr/>
            </p:nvSpPr>
            <p:spPr bwMode="auto">
              <a:xfrm>
                <a:off x="9348952" y="1403129"/>
                <a:ext cx="1229710" cy="44143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grpSp>
          <p:nvGrpSpPr>
            <p:cNvPr id="15" name="群組 14"/>
            <p:cNvGrpSpPr/>
            <p:nvPr/>
          </p:nvGrpSpPr>
          <p:grpSpPr>
            <a:xfrm>
              <a:off x="2911037" y="4177862"/>
              <a:ext cx="1187998" cy="727512"/>
              <a:chOff x="9485257" y="2075792"/>
              <a:chExt cx="1230040" cy="827362"/>
            </a:xfrm>
          </p:grpSpPr>
          <p:pic>
            <p:nvPicPr>
              <p:cNvPr id="1027" name="Picture 3"/>
              <p:cNvPicPr>
                <a:picLocks noChangeAspect="1" noChangeArrowheads="1"/>
              </p:cNvPicPr>
              <p:nvPr/>
            </p:nvPicPr>
            <p:blipFill>
              <a:blip r:embed="rId6"/>
              <a:srcRect/>
              <a:stretch>
                <a:fillRect/>
              </a:stretch>
            </p:blipFill>
            <p:spPr bwMode="auto">
              <a:xfrm>
                <a:off x="9485257" y="2538247"/>
                <a:ext cx="1227415" cy="364907"/>
              </a:xfrm>
              <a:prstGeom prst="rect">
                <a:avLst/>
              </a:prstGeom>
              <a:noFill/>
              <a:ln w="9525">
                <a:noFill/>
                <a:miter lim="800000"/>
                <a:headEnd/>
                <a:tailEnd/>
              </a:ln>
            </p:spPr>
          </p:pic>
          <p:sp>
            <p:nvSpPr>
              <p:cNvPr id="13" name="矩形 12"/>
              <p:cNvSpPr/>
              <p:nvPr/>
            </p:nvSpPr>
            <p:spPr bwMode="auto">
              <a:xfrm>
                <a:off x="9485587" y="2075792"/>
                <a:ext cx="1229710" cy="44143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grpSp>
      <p:sp>
        <p:nvSpPr>
          <p:cNvPr id="17" name="矩形 16"/>
          <p:cNvSpPr/>
          <p:nvPr/>
        </p:nvSpPr>
        <p:spPr bwMode="auto">
          <a:xfrm>
            <a:off x="1240221" y="3794234"/>
            <a:ext cx="2979683" cy="740979"/>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8" name="矩形 17"/>
          <p:cNvSpPr/>
          <p:nvPr/>
        </p:nvSpPr>
        <p:spPr bwMode="auto">
          <a:xfrm>
            <a:off x="1234966" y="4529992"/>
            <a:ext cx="2979683" cy="740979"/>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wipe(left)">
                                      <p:cBhvr>
                                        <p:cTn id="7" dur="1000"/>
                                        <p:tgtEl>
                                          <p:spTgt spid="86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10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10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uiExpand="1" build="p"/>
      <p:bldP spid="8" grpId="0" animBg="1"/>
      <p:bldP spid="17" grpId="0" animBg="1"/>
      <p:bldP spid="1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32031" y="277813"/>
            <a:ext cx="8229600" cy="576262"/>
          </a:xfrm>
        </p:spPr>
        <p:txBody>
          <a:bodyPr/>
          <a:lstStyle/>
          <a:p>
            <a:pPr eaLnBrk="1" hangingPunct="1"/>
            <a:r>
              <a:rPr lang="en-US" altLang="zh-TW" dirty="0">
                <a:ea typeface="ＭＳ Ｐゴシック" pitchFamily="34" charset="-128"/>
              </a:rPr>
              <a:t>Locking</a:t>
            </a:r>
            <a:r>
              <a:rPr lang="en-US" altLang="zh-TW" sz="4400" dirty="0">
                <a:solidFill>
                  <a:schemeClr val="tx2"/>
                </a:solidFill>
                <a:ea typeface="ＭＳ Ｐゴシック" pitchFamily="34" charset="-128"/>
              </a:rPr>
              <a:t> </a:t>
            </a:r>
            <a:r>
              <a:rPr lang="en-US" altLang="zh-TW" dirty="0">
                <a:ea typeface="ＭＳ Ｐゴシック" pitchFamily="34" charset="-128"/>
              </a:rPr>
              <a:t>Protocol</a:t>
            </a:r>
          </a:p>
        </p:txBody>
      </p:sp>
      <p:sp>
        <p:nvSpPr>
          <p:cNvPr id="88067" name="Rectangle 3"/>
          <p:cNvSpPr>
            <a:spLocks noGrp="1" noChangeArrowheads="1"/>
          </p:cNvSpPr>
          <p:nvPr>
            <p:ph type="body" idx="1"/>
          </p:nvPr>
        </p:nvSpPr>
        <p:spPr>
          <a:xfrm>
            <a:off x="700088" y="1008063"/>
            <a:ext cx="8229600" cy="4530725"/>
          </a:xfrm>
        </p:spPr>
        <p:txBody>
          <a:bodyPr/>
          <a:lstStyle/>
          <a:p>
            <a:r>
              <a:rPr lang="en-US" altLang="zh-TW" sz="2400" dirty="0">
                <a:ea typeface="ＭＳ Ｐゴシック" pitchFamily="34" charset="-128"/>
              </a:rPr>
              <a:t>One way to ensure </a:t>
            </a:r>
            <a:r>
              <a:rPr lang="en-US" altLang="zh-TW" sz="2400" dirty="0" err="1">
                <a:ea typeface="ＭＳ Ｐゴシック" pitchFamily="34" charset="-128"/>
              </a:rPr>
              <a:t>serializability</a:t>
            </a:r>
            <a:r>
              <a:rPr lang="en-US" altLang="zh-TW" sz="2400" dirty="0">
                <a:ea typeface="ＭＳ Ｐゴシック" pitchFamily="34" charset="-128"/>
              </a:rPr>
              <a:t> is to associate </a:t>
            </a:r>
            <a:r>
              <a:rPr lang="en-US" altLang="zh-TW" sz="2400" dirty="0">
                <a:solidFill>
                  <a:srgbClr val="FF0000"/>
                </a:solidFill>
                <a:ea typeface="ＭＳ Ｐゴシック" pitchFamily="34" charset="-128"/>
              </a:rPr>
              <a:t>a lock with each data item </a:t>
            </a:r>
            <a:r>
              <a:rPr lang="en-US" altLang="zh-TW" sz="2400" dirty="0">
                <a:ea typeface="ＭＳ Ｐゴシック" pitchFamily="34" charset="-128"/>
              </a:rPr>
              <a:t>and each transaction follows locking protocol for access control.</a:t>
            </a:r>
          </a:p>
          <a:p>
            <a:r>
              <a:rPr lang="en-US" altLang="zh-TW" sz="2400" dirty="0">
                <a:ea typeface="ＭＳ Ｐゴシック" pitchFamily="34" charset="-128"/>
              </a:rPr>
              <a:t>Locks</a:t>
            </a:r>
          </a:p>
          <a:p>
            <a:pPr lvl="1"/>
            <a:r>
              <a:rPr lang="en-US" altLang="zh-TW" sz="2400" dirty="0">
                <a:solidFill>
                  <a:srgbClr val="FF0000"/>
                </a:solidFill>
                <a:ea typeface="ＭＳ Ｐゴシック" pitchFamily="34" charset="-128"/>
              </a:rPr>
              <a:t>Shared</a:t>
            </a:r>
            <a:r>
              <a:rPr lang="en-US" altLang="zh-TW" sz="2400" dirty="0">
                <a:solidFill>
                  <a:srgbClr val="3366FF"/>
                </a:solidFill>
                <a:ea typeface="ＭＳ Ｐゴシック" pitchFamily="34" charset="-128"/>
              </a:rPr>
              <a:t> </a:t>
            </a:r>
            <a:r>
              <a:rPr lang="en-US" altLang="zh-TW" sz="2400" dirty="0">
                <a:ea typeface="ＭＳ Ｐゴシック" pitchFamily="34" charset="-128"/>
              </a:rPr>
              <a:t>– T</a:t>
            </a:r>
            <a:r>
              <a:rPr lang="en-US" altLang="zh-TW" sz="2400" baseline="-25000" dirty="0">
                <a:ea typeface="ＭＳ Ｐゴシック" pitchFamily="34" charset="-128"/>
              </a:rPr>
              <a:t>i</a:t>
            </a:r>
            <a:r>
              <a:rPr lang="en-US" altLang="zh-TW" sz="2400" dirty="0">
                <a:ea typeface="ＭＳ Ｐゴシック" pitchFamily="34" charset="-128"/>
              </a:rPr>
              <a:t> has shared-mode lock (S) on item Q, </a:t>
            </a:r>
            <a:r>
              <a:rPr lang="en-US" altLang="zh-TW" sz="2400" dirty="0">
                <a:solidFill>
                  <a:srgbClr val="FF0000"/>
                </a:solidFill>
                <a:ea typeface="ＭＳ Ｐゴシック" pitchFamily="34" charset="-128"/>
              </a:rPr>
              <a:t>T</a:t>
            </a:r>
            <a:r>
              <a:rPr lang="en-US" altLang="zh-TW" sz="2400" baseline="-25000" dirty="0">
                <a:solidFill>
                  <a:srgbClr val="FF0000"/>
                </a:solidFill>
                <a:ea typeface="ＭＳ Ｐゴシック" pitchFamily="34" charset="-128"/>
              </a:rPr>
              <a:t>i</a:t>
            </a:r>
            <a:r>
              <a:rPr lang="en-US" altLang="zh-TW" sz="2400" dirty="0">
                <a:solidFill>
                  <a:srgbClr val="FF0000"/>
                </a:solidFill>
                <a:ea typeface="ＭＳ Ｐゴシック" pitchFamily="34" charset="-128"/>
              </a:rPr>
              <a:t> can read Q but not write Q</a:t>
            </a:r>
          </a:p>
          <a:p>
            <a:pPr lvl="1"/>
            <a:r>
              <a:rPr lang="en-US" altLang="zh-TW" sz="2400" dirty="0">
                <a:solidFill>
                  <a:srgbClr val="FF0000"/>
                </a:solidFill>
                <a:ea typeface="ＭＳ Ｐゴシック" pitchFamily="34" charset="-128"/>
              </a:rPr>
              <a:t>Exclusive</a:t>
            </a:r>
            <a:r>
              <a:rPr lang="en-US" altLang="zh-TW" sz="2400" dirty="0">
                <a:solidFill>
                  <a:srgbClr val="3366FF"/>
                </a:solidFill>
                <a:ea typeface="ＭＳ Ｐゴシック" pitchFamily="34" charset="-128"/>
              </a:rPr>
              <a:t> </a:t>
            </a:r>
            <a:r>
              <a:rPr lang="en-US" altLang="zh-TW" sz="2400" dirty="0">
                <a:ea typeface="ＭＳ Ｐゴシック" pitchFamily="34" charset="-128"/>
              </a:rPr>
              <a:t>– Ti has exclusive-mode lock (X) on Q, </a:t>
            </a:r>
            <a:r>
              <a:rPr lang="en-US" altLang="zh-TW" sz="2400" dirty="0">
                <a:solidFill>
                  <a:srgbClr val="FF0000"/>
                </a:solidFill>
                <a:ea typeface="ＭＳ Ｐゴシック" pitchFamily="34" charset="-128"/>
              </a:rPr>
              <a:t>T</a:t>
            </a:r>
            <a:r>
              <a:rPr lang="en-US" altLang="zh-TW" sz="2400" baseline="-25000" dirty="0">
                <a:solidFill>
                  <a:srgbClr val="FF0000"/>
                </a:solidFill>
                <a:ea typeface="ＭＳ Ｐゴシック" pitchFamily="34" charset="-128"/>
              </a:rPr>
              <a:t>i</a:t>
            </a:r>
            <a:r>
              <a:rPr lang="en-US" altLang="zh-TW" sz="2400" dirty="0">
                <a:solidFill>
                  <a:srgbClr val="FF0000"/>
                </a:solidFill>
                <a:ea typeface="ＭＳ Ｐゴシック" pitchFamily="34" charset="-128"/>
              </a:rPr>
              <a:t> can read and write Q</a:t>
            </a:r>
          </a:p>
          <a:p>
            <a:r>
              <a:rPr lang="en-US" altLang="zh-TW" sz="2400" dirty="0">
                <a:ea typeface="ＭＳ Ｐゴシック" pitchFamily="34" charset="-128"/>
              </a:rPr>
              <a:t>Require every transaction on item Q acquire appropriate lock</a:t>
            </a:r>
          </a:p>
          <a:p>
            <a:r>
              <a:rPr lang="en-US" altLang="zh-TW" sz="2400" dirty="0">
                <a:ea typeface="ＭＳ Ｐゴシック" pitchFamily="34" charset="-128"/>
              </a:rPr>
              <a:t>If lock already held, new request may have to wait</a:t>
            </a:r>
          </a:p>
          <a:p>
            <a:pPr lvl="1"/>
            <a:r>
              <a:rPr lang="en-US" altLang="zh-TW" sz="2400" dirty="0">
                <a:ea typeface="ＭＳ Ｐゴシック" pitchFamily="34" charset="-128"/>
              </a:rPr>
              <a:t>Similar to readers-writers algorithm</a:t>
            </a:r>
          </a:p>
          <a:p>
            <a:endParaRPr lang="en-US" altLang="zh-TW" sz="24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wipe(left)">
                                      <p:cBhvr>
                                        <p:cTn id="7" dur="1000"/>
                                        <p:tgtEl>
                                          <p:spTgt spid="88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wipe(left)">
                                      <p:cBhvr>
                                        <p:cTn id="12" dur="1000"/>
                                        <p:tgtEl>
                                          <p:spTgt spid="8806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animEffect transition="in" filter="wipe(left)">
                                      <p:cBhvr>
                                        <p:cTn id="15" dur="1000"/>
                                        <p:tgtEl>
                                          <p:spTgt spid="8806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8067">
                                            <p:txEl>
                                              <p:pRg st="3" end="3"/>
                                            </p:txEl>
                                          </p:spTgt>
                                        </p:tgtEl>
                                        <p:attrNameLst>
                                          <p:attrName>style.visibility</p:attrName>
                                        </p:attrNameLst>
                                      </p:cBhvr>
                                      <p:to>
                                        <p:strVal val="visible"/>
                                      </p:to>
                                    </p:set>
                                    <p:animEffect transition="in" filter="wipe(left)">
                                      <p:cBhvr>
                                        <p:cTn id="18" dur="1000"/>
                                        <p:tgtEl>
                                          <p:spTgt spid="880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8067">
                                            <p:txEl>
                                              <p:pRg st="4" end="4"/>
                                            </p:txEl>
                                          </p:spTgt>
                                        </p:tgtEl>
                                        <p:attrNameLst>
                                          <p:attrName>style.visibility</p:attrName>
                                        </p:attrNameLst>
                                      </p:cBhvr>
                                      <p:to>
                                        <p:strVal val="visible"/>
                                      </p:to>
                                    </p:set>
                                    <p:animEffect transition="in" filter="wipe(left)">
                                      <p:cBhvr>
                                        <p:cTn id="23" dur="1000"/>
                                        <p:tgtEl>
                                          <p:spTgt spid="8806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8067">
                                            <p:txEl>
                                              <p:pRg st="5" end="5"/>
                                            </p:txEl>
                                          </p:spTgt>
                                        </p:tgtEl>
                                        <p:attrNameLst>
                                          <p:attrName>style.visibility</p:attrName>
                                        </p:attrNameLst>
                                      </p:cBhvr>
                                      <p:to>
                                        <p:strVal val="visible"/>
                                      </p:to>
                                    </p:set>
                                    <p:animEffect transition="in" filter="wipe(left)">
                                      <p:cBhvr>
                                        <p:cTn id="28" dur="1000"/>
                                        <p:tgtEl>
                                          <p:spTgt spid="88067">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88067">
                                            <p:txEl>
                                              <p:pRg st="6" end="6"/>
                                            </p:txEl>
                                          </p:spTgt>
                                        </p:tgtEl>
                                        <p:attrNameLst>
                                          <p:attrName>style.visibility</p:attrName>
                                        </p:attrNameLst>
                                      </p:cBhvr>
                                      <p:to>
                                        <p:strVal val="visible"/>
                                      </p:to>
                                    </p:set>
                                    <p:animEffect transition="in" filter="wipe(left)">
                                      <p:cBhvr>
                                        <p:cTn id="31" dur="1000"/>
                                        <p:tgtEl>
                                          <p:spTgt spid="88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TW">
                <a:ea typeface="ＭＳ Ｐゴシック" pitchFamily="34" charset="-128"/>
              </a:rPr>
              <a:t>Two-phase Locking Protocol</a:t>
            </a:r>
          </a:p>
        </p:txBody>
      </p:sp>
      <p:sp>
        <p:nvSpPr>
          <p:cNvPr id="89091" name="Rectangle 3"/>
          <p:cNvSpPr>
            <a:spLocks noGrp="1" noChangeArrowheads="1"/>
          </p:cNvSpPr>
          <p:nvPr>
            <p:ph type="body" idx="1"/>
          </p:nvPr>
        </p:nvSpPr>
        <p:spPr>
          <a:xfrm>
            <a:off x="711200" y="912813"/>
            <a:ext cx="8278813" cy="4530725"/>
          </a:xfrm>
        </p:spPr>
        <p:txBody>
          <a:bodyPr/>
          <a:lstStyle/>
          <a:p>
            <a:r>
              <a:rPr lang="en-US" altLang="zh-TW" sz="2400" dirty="0">
                <a:ea typeface="ＭＳ Ｐゴシック" pitchFamily="34" charset="-128"/>
              </a:rPr>
              <a:t>The two-phase locking protocol </a:t>
            </a:r>
            <a:r>
              <a:rPr lang="en-US" altLang="zh-TW" sz="2400" dirty="0">
                <a:solidFill>
                  <a:srgbClr val="FF0000"/>
                </a:solidFill>
                <a:ea typeface="ＭＳ Ｐゴシック" pitchFamily="34" charset="-128"/>
              </a:rPr>
              <a:t>ensures conflict </a:t>
            </a:r>
            <a:r>
              <a:rPr lang="en-US" altLang="zh-TW" sz="2400" dirty="0" err="1">
                <a:solidFill>
                  <a:srgbClr val="FF0000"/>
                </a:solidFill>
                <a:ea typeface="ＭＳ Ｐゴシック" pitchFamily="34" charset="-128"/>
              </a:rPr>
              <a:t>serializability</a:t>
            </a:r>
            <a:endParaRPr lang="en-US" altLang="zh-TW" sz="2400" dirty="0">
              <a:solidFill>
                <a:srgbClr val="FF0000"/>
              </a:solidFill>
              <a:ea typeface="ＭＳ Ｐゴシック" pitchFamily="34" charset="-128"/>
            </a:endParaRPr>
          </a:p>
          <a:p>
            <a:r>
              <a:rPr lang="en-US" altLang="zh-TW" sz="2400" dirty="0">
                <a:ea typeface="ＭＳ Ｐゴシック" pitchFamily="34" charset="-128"/>
              </a:rPr>
              <a:t>Each transaction issues lock and unlock requests in two phases</a:t>
            </a:r>
          </a:p>
          <a:p>
            <a:pPr lvl="1"/>
            <a:r>
              <a:rPr lang="en-US" altLang="zh-TW" sz="2400" b="1" dirty="0">
                <a:solidFill>
                  <a:srgbClr val="FF0000"/>
                </a:solidFill>
                <a:ea typeface="ＭＳ Ｐゴシック" pitchFamily="34" charset="-128"/>
              </a:rPr>
              <a:t>Growing</a:t>
            </a:r>
            <a:r>
              <a:rPr lang="en-US" altLang="zh-TW" sz="2400" dirty="0">
                <a:ea typeface="ＭＳ Ｐゴシック" pitchFamily="34" charset="-128"/>
              </a:rPr>
              <a:t> – A transaction may obtain locks but may not release any locks</a:t>
            </a:r>
          </a:p>
          <a:p>
            <a:pPr lvl="1"/>
            <a:r>
              <a:rPr lang="en-US" altLang="zh-TW" sz="2400" b="1" dirty="0">
                <a:solidFill>
                  <a:srgbClr val="FF0000"/>
                </a:solidFill>
                <a:ea typeface="ＭＳ Ｐゴシック" pitchFamily="34" charset="-128"/>
              </a:rPr>
              <a:t>Shrinking </a:t>
            </a:r>
            <a:r>
              <a:rPr lang="en-US" altLang="zh-TW" sz="2400" dirty="0">
                <a:ea typeface="ＭＳ Ｐゴシック" pitchFamily="34" charset="-128"/>
              </a:rPr>
              <a:t>– A transaction may release locks but may not obtain any new locks.</a:t>
            </a:r>
          </a:p>
          <a:p>
            <a:r>
              <a:rPr lang="en-US" altLang="zh-TW" sz="2400" dirty="0">
                <a:ea typeface="ＭＳ Ｐゴシック" pitchFamily="34" charset="-128"/>
              </a:rPr>
              <a:t>Initially, a transaction is a the growing phase. The transaction acquires locks as needed. Once the transaction releases a lock, it enters the shrinking phase, and no more lock requests can be issued</a:t>
            </a:r>
          </a:p>
          <a:p>
            <a:r>
              <a:rPr lang="en-US" altLang="zh-TW" sz="2400" dirty="0">
                <a:ea typeface="ＭＳ Ｐゴシック" pitchFamily="34" charset="-128"/>
              </a:rPr>
              <a:t>Does not prevent deadlock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wipe(left)">
                                      <p:cBhvr>
                                        <p:cTn id="7" dur="10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wipe(left)">
                                      <p:cBhvr>
                                        <p:cTn id="12" dur="1000"/>
                                        <p:tgtEl>
                                          <p:spTgt spid="8909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animEffect transition="in" filter="wipe(left)">
                                      <p:cBhvr>
                                        <p:cTn id="15" dur="1000"/>
                                        <p:tgtEl>
                                          <p:spTgt spid="8909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9091">
                                            <p:txEl>
                                              <p:pRg st="3" end="3"/>
                                            </p:txEl>
                                          </p:spTgt>
                                        </p:tgtEl>
                                        <p:attrNameLst>
                                          <p:attrName>style.visibility</p:attrName>
                                        </p:attrNameLst>
                                      </p:cBhvr>
                                      <p:to>
                                        <p:strVal val="visible"/>
                                      </p:to>
                                    </p:set>
                                    <p:animEffect transition="in" filter="wipe(left)">
                                      <p:cBhvr>
                                        <p:cTn id="18" dur="1000"/>
                                        <p:tgtEl>
                                          <p:spTgt spid="8909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9091">
                                            <p:txEl>
                                              <p:pRg st="4" end="4"/>
                                            </p:txEl>
                                          </p:spTgt>
                                        </p:tgtEl>
                                        <p:attrNameLst>
                                          <p:attrName>style.visibility</p:attrName>
                                        </p:attrNameLst>
                                      </p:cBhvr>
                                      <p:to>
                                        <p:strVal val="visible"/>
                                      </p:to>
                                    </p:set>
                                    <p:animEffect transition="in" filter="wipe(left)">
                                      <p:cBhvr>
                                        <p:cTn id="23" dur="1000"/>
                                        <p:tgtEl>
                                          <p:spTgt spid="8909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9091">
                                            <p:txEl>
                                              <p:pRg st="5" end="5"/>
                                            </p:txEl>
                                          </p:spTgt>
                                        </p:tgtEl>
                                        <p:attrNameLst>
                                          <p:attrName>style.visibility</p:attrName>
                                        </p:attrNameLst>
                                      </p:cBhvr>
                                      <p:to>
                                        <p:strVal val="visible"/>
                                      </p:to>
                                    </p:set>
                                    <p:animEffect transition="in" filter="wipe(left)">
                                      <p:cBhvr>
                                        <p:cTn id="28" dur="1000"/>
                                        <p:tgtEl>
                                          <p:spTgt spid="89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zh-TW" dirty="0">
                <a:ea typeface="ＭＳ Ｐゴシック" pitchFamily="34" charset="-128"/>
              </a:rPr>
              <a:t>Timestamp-based Protocols</a:t>
            </a:r>
          </a:p>
        </p:txBody>
      </p:sp>
      <p:sp>
        <p:nvSpPr>
          <p:cNvPr id="90115" name="Rectangle 3"/>
          <p:cNvSpPr>
            <a:spLocks noGrp="1" noChangeArrowheads="1"/>
          </p:cNvSpPr>
          <p:nvPr>
            <p:ph type="body" idx="1"/>
          </p:nvPr>
        </p:nvSpPr>
        <p:spPr>
          <a:xfrm>
            <a:off x="723900" y="960438"/>
            <a:ext cx="8229600" cy="4530725"/>
          </a:xfrm>
        </p:spPr>
        <p:txBody>
          <a:bodyPr/>
          <a:lstStyle/>
          <a:p>
            <a:r>
              <a:rPr lang="en-US" altLang="zh-TW" sz="2400" dirty="0">
                <a:ea typeface="ＭＳ Ｐゴシック" pitchFamily="34" charset="-128"/>
              </a:rPr>
              <a:t>Select order among transactions </a:t>
            </a:r>
            <a:r>
              <a:rPr lang="en-US" altLang="zh-TW" sz="2400" dirty="0">
                <a:solidFill>
                  <a:srgbClr val="FF0000"/>
                </a:solidFill>
                <a:ea typeface="ＭＳ Ｐゴシック" pitchFamily="34" charset="-128"/>
              </a:rPr>
              <a:t>in advance – timestamp-ordering</a:t>
            </a:r>
          </a:p>
          <a:p>
            <a:r>
              <a:rPr lang="en-US" altLang="zh-TW" sz="2400" dirty="0">
                <a:ea typeface="ＭＳ Ｐゴシック" pitchFamily="34" charset="-128"/>
              </a:rPr>
              <a:t>Transaction T</a:t>
            </a:r>
            <a:r>
              <a:rPr lang="en-US" altLang="zh-TW" sz="2400" baseline="-25000" dirty="0">
                <a:ea typeface="ＭＳ Ｐゴシック" pitchFamily="34" charset="-128"/>
              </a:rPr>
              <a:t>i </a:t>
            </a:r>
            <a:r>
              <a:rPr lang="en-US" altLang="zh-TW" sz="2400" dirty="0">
                <a:ea typeface="ＭＳ Ｐゴシック" pitchFamily="34" charset="-128"/>
              </a:rPr>
              <a:t>associated with </a:t>
            </a:r>
            <a:r>
              <a:rPr lang="en-US" altLang="zh-TW" sz="2400" dirty="0">
                <a:solidFill>
                  <a:srgbClr val="FF0000"/>
                </a:solidFill>
                <a:ea typeface="ＭＳ Ｐゴシック" pitchFamily="34" charset="-128"/>
              </a:rPr>
              <a:t>timestamp TS(T</a:t>
            </a:r>
            <a:r>
              <a:rPr lang="en-US" altLang="zh-TW" sz="2400" baseline="-25000" dirty="0">
                <a:solidFill>
                  <a:srgbClr val="FF0000"/>
                </a:solidFill>
                <a:ea typeface="ＭＳ Ｐゴシック" pitchFamily="34" charset="-128"/>
              </a:rPr>
              <a:t>i</a:t>
            </a:r>
            <a:r>
              <a:rPr lang="en-US" altLang="zh-TW" sz="2400" dirty="0">
                <a:solidFill>
                  <a:srgbClr val="FF0000"/>
                </a:solidFill>
                <a:ea typeface="ＭＳ Ｐゴシック" pitchFamily="34" charset="-128"/>
              </a:rPr>
              <a:t>) </a:t>
            </a:r>
            <a:r>
              <a:rPr lang="en-US" altLang="zh-TW" sz="2400" dirty="0">
                <a:ea typeface="ＭＳ Ｐゴシック" pitchFamily="34" charset="-128"/>
              </a:rPr>
              <a:t>before T</a:t>
            </a:r>
            <a:r>
              <a:rPr lang="en-US" altLang="zh-TW" sz="2400" baseline="-25000" dirty="0">
                <a:ea typeface="ＭＳ Ｐゴシック" pitchFamily="34" charset="-128"/>
              </a:rPr>
              <a:t>i</a:t>
            </a:r>
            <a:r>
              <a:rPr lang="en-US" altLang="zh-TW" sz="2400" dirty="0">
                <a:ea typeface="ＭＳ Ｐゴシック" pitchFamily="34" charset="-128"/>
              </a:rPr>
              <a:t> starts</a:t>
            </a:r>
          </a:p>
          <a:p>
            <a:pPr lvl="1"/>
            <a:r>
              <a:rPr lang="en-US" altLang="zh-TW" sz="2400" dirty="0">
                <a:ea typeface="ＭＳ Ｐゴシック" pitchFamily="34" charset="-128"/>
              </a:rPr>
              <a:t>TS(T</a:t>
            </a:r>
            <a:r>
              <a:rPr lang="en-US" altLang="zh-TW" sz="2400" baseline="-25000" dirty="0">
                <a:ea typeface="ＭＳ Ｐゴシック" pitchFamily="34" charset="-128"/>
              </a:rPr>
              <a:t>i</a:t>
            </a:r>
            <a:r>
              <a:rPr lang="en-US" altLang="zh-TW" sz="2400" dirty="0">
                <a:ea typeface="ＭＳ Ｐゴシック" pitchFamily="34" charset="-128"/>
              </a:rPr>
              <a:t>) &lt; TS(</a:t>
            </a:r>
            <a:r>
              <a:rPr lang="en-US" altLang="zh-TW" sz="2400" dirty="0" err="1">
                <a:ea typeface="ＭＳ Ｐゴシック" pitchFamily="34" charset="-128"/>
              </a:rPr>
              <a:t>T</a:t>
            </a:r>
            <a:r>
              <a:rPr lang="en-US" altLang="zh-TW" sz="2400" baseline="-25000" dirty="0" err="1">
                <a:ea typeface="ＭＳ Ｐゴシック" pitchFamily="34" charset="-128"/>
              </a:rPr>
              <a:t>j</a:t>
            </a:r>
            <a:r>
              <a:rPr lang="en-US" altLang="zh-TW" sz="2400" dirty="0">
                <a:ea typeface="ＭＳ Ｐゴシック" pitchFamily="34" charset="-128"/>
              </a:rPr>
              <a:t>) if T</a:t>
            </a:r>
            <a:r>
              <a:rPr lang="en-US" altLang="zh-TW" sz="2400" baseline="-25000" dirty="0">
                <a:ea typeface="ＭＳ Ｐゴシック" pitchFamily="34" charset="-128"/>
              </a:rPr>
              <a:t>i</a:t>
            </a:r>
            <a:r>
              <a:rPr lang="en-US" altLang="zh-TW" sz="2400" dirty="0">
                <a:ea typeface="ＭＳ Ｐゴシック" pitchFamily="34" charset="-128"/>
              </a:rPr>
              <a:t> entered system before </a:t>
            </a:r>
            <a:r>
              <a:rPr lang="en-US" altLang="zh-TW" sz="2400" dirty="0" err="1">
                <a:ea typeface="ＭＳ Ｐゴシック" pitchFamily="34" charset="-128"/>
              </a:rPr>
              <a:t>T</a:t>
            </a:r>
            <a:r>
              <a:rPr lang="en-US" altLang="zh-TW" sz="2400" baseline="-25000" dirty="0" err="1">
                <a:ea typeface="ＭＳ Ｐゴシック" pitchFamily="34" charset="-128"/>
              </a:rPr>
              <a:t>j</a:t>
            </a:r>
            <a:endParaRPr lang="en-US" altLang="zh-TW" sz="2400" baseline="-25000" dirty="0">
              <a:ea typeface="ＭＳ Ｐゴシック" pitchFamily="34" charset="-128"/>
            </a:endParaRPr>
          </a:p>
          <a:p>
            <a:pPr lvl="1"/>
            <a:r>
              <a:rPr lang="en-US" altLang="zh-TW" sz="2400" dirty="0">
                <a:ea typeface="ＭＳ Ｐゴシック" pitchFamily="34" charset="-128"/>
              </a:rPr>
              <a:t>TS can be generated from system clock or as logical counter incremented at each entry of transaction</a:t>
            </a:r>
          </a:p>
          <a:p>
            <a:r>
              <a:rPr lang="en-US" altLang="zh-TW" sz="2400" dirty="0">
                <a:solidFill>
                  <a:srgbClr val="FF0000"/>
                </a:solidFill>
                <a:ea typeface="ＭＳ Ｐゴシック" pitchFamily="34" charset="-128"/>
              </a:rPr>
              <a:t>Timestamps determine </a:t>
            </a:r>
            <a:r>
              <a:rPr lang="en-US" altLang="zh-TW" sz="2400" dirty="0" err="1">
                <a:solidFill>
                  <a:srgbClr val="FF0000"/>
                </a:solidFill>
                <a:ea typeface="ＭＳ Ｐゴシック" pitchFamily="34" charset="-128"/>
              </a:rPr>
              <a:t>serializability</a:t>
            </a:r>
            <a:r>
              <a:rPr lang="en-US" altLang="zh-TW" sz="2400" dirty="0">
                <a:solidFill>
                  <a:srgbClr val="FF0000"/>
                </a:solidFill>
                <a:ea typeface="ＭＳ Ｐゴシック" pitchFamily="34" charset="-128"/>
              </a:rPr>
              <a:t> order</a:t>
            </a:r>
          </a:p>
          <a:p>
            <a:pPr lvl="1"/>
            <a:r>
              <a:rPr lang="en-US" altLang="zh-TW" sz="2400" dirty="0">
                <a:ea typeface="ＭＳ Ｐゴシック" pitchFamily="34" charset="-128"/>
              </a:rPr>
              <a:t>If TS(T</a:t>
            </a:r>
            <a:r>
              <a:rPr lang="en-US" altLang="zh-TW" sz="2400" baseline="-25000" dirty="0">
                <a:ea typeface="ＭＳ Ｐゴシック" pitchFamily="34" charset="-128"/>
              </a:rPr>
              <a:t>i</a:t>
            </a:r>
            <a:r>
              <a:rPr lang="en-US" altLang="zh-TW" sz="2400" dirty="0">
                <a:ea typeface="ＭＳ Ｐゴシック" pitchFamily="34" charset="-128"/>
              </a:rPr>
              <a:t>) &lt; TS(</a:t>
            </a:r>
            <a:r>
              <a:rPr lang="en-US" altLang="zh-TW" sz="2400" dirty="0" err="1">
                <a:ea typeface="ＭＳ Ｐゴシック" pitchFamily="34" charset="-128"/>
              </a:rPr>
              <a:t>T</a:t>
            </a:r>
            <a:r>
              <a:rPr lang="en-US" altLang="zh-TW" sz="2400" baseline="-25000" dirty="0" err="1">
                <a:ea typeface="ＭＳ Ｐゴシック" pitchFamily="34" charset="-128"/>
              </a:rPr>
              <a:t>j</a:t>
            </a:r>
            <a:r>
              <a:rPr lang="en-US" altLang="zh-TW" sz="2400" dirty="0">
                <a:ea typeface="ＭＳ Ｐゴシック" pitchFamily="34" charset="-128"/>
              </a:rPr>
              <a:t>), system must ensure produced schedule equivalent to serial schedule where T</a:t>
            </a:r>
            <a:r>
              <a:rPr lang="en-US" altLang="zh-TW" sz="2400" baseline="-25000" dirty="0">
                <a:ea typeface="ＭＳ Ｐゴシック" pitchFamily="34" charset="-128"/>
              </a:rPr>
              <a:t>i</a:t>
            </a:r>
            <a:r>
              <a:rPr lang="en-US" altLang="zh-TW" sz="2400" dirty="0">
                <a:ea typeface="ＭＳ Ｐゴシック" pitchFamily="34" charset="-128"/>
              </a:rPr>
              <a:t> appears before </a:t>
            </a:r>
            <a:r>
              <a:rPr lang="en-US" altLang="zh-TW" sz="2400" dirty="0" err="1">
                <a:ea typeface="ＭＳ Ｐゴシック" pitchFamily="34" charset="-128"/>
              </a:rPr>
              <a:t>T</a:t>
            </a:r>
            <a:r>
              <a:rPr lang="en-US" altLang="zh-TW" sz="2400" baseline="-25000" dirty="0" err="1">
                <a:ea typeface="ＭＳ Ｐゴシック" pitchFamily="34" charset="-128"/>
              </a:rPr>
              <a:t>j</a:t>
            </a:r>
            <a:endParaRPr lang="en-US" altLang="zh-TW" sz="2400" baseline="-25000" dirty="0">
              <a:ea typeface="ＭＳ Ｐゴシック" pitchFamily="34" charset="-128"/>
            </a:endParaRPr>
          </a:p>
          <a:p>
            <a:pPr>
              <a:buFont typeface="Monotype Sorts" pitchFamily="2" charset="2"/>
              <a:buNone/>
            </a:pPr>
            <a:endParaRPr lang="en-US" altLang="zh-TW" sz="2400" dirty="0">
              <a:ea typeface="ＭＳ Ｐゴシック" pitchFamily="34" charset="-128"/>
            </a:endParaRPr>
          </a:p>
          <a:p>
            <a:pPr lvl="1"/>
            <a:endParaRPr lang="en-US" altLang="zh-TW" sz="24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wipe(left)">
                                      <p:cBhvr>
                                        <p:cTn id="7" dur="1000"/>
                                        <p:tgtEl>
                                          <p:spTgt spid="90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Effect transition="in" filter="wipe(left)">
                                      <p:cBhvr>
                                        <p:cTn id="12" dur="1000"/>
                                        <p:tgtEl>
                                          <p:spTgt spid="9011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animEffect transition="in" filter="wipe(left)">
                                      <p:cBhvr>
                                        <p:cTn id="15" dur="1000"/>
                                        <p:tgtEl>
                                          <p:spTgt spid="9011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0115">
                                            <p:txEl>
                                              <p:pRg st="3" end="3"/>
                                            </p:txEl>
                                          </p:spTgt>
                                        </p:tgtEl>
                                        <p:attrNameLst>
                                          <p:attrName>style.visibility</p:attrName>
                                        </p:attrNameLst>
                                      </p:cBhvr>
                                      <p:to>
                                        <p:strVal val="visible"/>
                                      </p:to>
                                    </p:set>
                                    <p:animEffect transition="in" filter="wipe(left)">
                                      <p:cBhvr>
                                        <p:cTn id="18" dur="1000"/>
                                        <p:tgtEl>
                                          <p:spTgt spid="9011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animEffect transition="in" filter="wipe(left)">
                                      <p:cBhvr>
                                        <p:cTn id="23" dur="1000"/>
                                        <p:tgtEl>
                                          <p:spTgt spid="90115">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0115">
                                            <p:txEl>
                                              <p:pRg st="5" end="5"/>
                                            </p:txEl>
                                          </p:spTgt>
                                        </p:tgtEl>
                                        <p:attrNameLst>
                                          <p:attrName>style.visibility</p:attrName>
                                        </p:attrNameLst>
                                      </p:cBhvr>
                                      <p:to>
                                        <p:strVal val="visible"/>
                                      </p:to>
                                    </p:set>
                                    <p:animEffect transition="in" filter="wipe(left)">
                                      <p:cBhvr>
                                        <p:cTn id="26" dur="1000"/>
                                        <p:tgtEl>
                                          <p:spTgt spid="90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srcRect l="19115" t="2287" r="19363" b="2287"/>
          <a:stretch>
            <a:fillRect/>
          </a:stretch>
        </p:blipFill>
        <p:spPr bwMode="auto">
          <a:xfrm>
            <a:off x="6585114" y="2055294"/>
            <a:ext cx="2558886" cy="2975714"/>
          </a:xfrm>
          <a:prstGeom prst="rect">
            <a:avLst/>
          </a:prstGeom>
          <a:noFill/>
          <a:ln w="38100" cmpd="dbl">
            <a:noFill/>
            <a:miter lim="800000"/>
            <a:headEnd/>
            <a:tailEnd/>
          </a:ln>
        </p:spPr>
      </p:pic>
      <p:sp>
        <p:nvSpPr>
          <p:cNvPr id="91138" name="Rectangle 2"/>
          <p:cNvSpPr>
            <a:spLocks noGrp="1" noChangeArrowheads="1"/>
          </p:cNvSpPr>
          <p:nvPr>
            <p:ph type="title"/>
          </p:nvPr>
        </p:nvSpPr>
        <p:spPr>
          <a:xfrm>
            <a:off x="441420" y="214422"/>
            <a:ext cx="8229600" cy="576262"/>
          </a:xfrm>
        </p:spPr>
        <p:txBody>
          <a:bodyPr/>
          <a:lstStyle/>
          <a:p>
            <a:pPr eaLnBrk="1" hangingPunct="1"/>
            <a:r>
              <a:rPr lang="en-US" altLang="zh-TW" sz="3200" dirty="0">
                <a:ea typeface="ＭＳ Ｐゴシック" pitchFamily="34" charset="-128"/>
              </a:rPr>
              <a:t>Timestamp-based Protocol Implementation</a:t>
            </a:r>
          </a:p>
        </p:txBody>
      </p:sp>
      <p:sp>
        <p:nvSpPr>
          <p:cNvPr id="91139" name="Rectangle 3"/>
          <p:cNvSpPr>
            <a:spLocks noGrp="1" noChangeArrowheads="1"/>
          </p:cNvSpPr>
          <p:nvPr>
            <p:ph type="body" idx="1"/>
          </p:nvPr>
        </p:nvSpPr>
        <p:spPr>
          <a:xfrm>
            <a:off x="427746" y="1008383"/>
            <a:ext cx="6792861" cy="4530725"/>
          </a:xfrm>
        </p:spPr>
        <p:txBody>
          <a:bodyPr/>
          <a:lstStyle/>
          <a:p>
            <a:pPr>
              <a:lnSpc>
                <a:spcPct val="90000"/>
              </a:lnSpc>
            </a:pPr>
            <a:r>
              <a:rPr lang="en-US" altLang="zh-TW" sz="2800" dirty="0">
                <a:ea typeface="ＭＳ Ｐゴシック" pitchFamily="34" charset="-128"/>
              </a:rPr>
              <a:t>Data item Q gets two timestamps</a:t>
            </a:r>
          </a:p>
          <a:p>
            <a:pPr lvl="1">
              <a:lnSpc>
                <a:spcPct val="90000"/>
              </a:lnSpc>
            </a:pPr>
            <a:r>
              <a:rPr lang="en-US" altLang="zh-TW" dirty="0">
                <a:solidFill>
                  <a:srgbClr val="FF0000"/>
                </a:solidFill>
                <a:ea typeface="ＭＳ Ｐゴシック" pitchFamily="34" charset="-128"/>
              </a:rPr>
              <a:t>W-timestamp(Q) </a:t>
            </a:r>
            <a:r>
              <a:rPr lang="en-US" altLang="zh-TW" dirty="0">
                <a:ea typeface="ＭＳ Ｐゴシック" pitchFamily="34" charset="-128"/>
              </a:rPr>
              <a:t>– largest timestamp of any transaction that executed write(Q) successfully</a:t>
            </a:r>
          </a:p>
          <a:p>
            <a:pPr lvl="1">
              <a:lnSpc>
                <a:spcPct val="90000"/>
              </a:lnSpc>
            </a:pPr>
            <a:r>
              <a:rPr lang="en-US" altLang="zh-TW" dirty="0">
                <a:solidFill>
                  <a:srgbClr val="FF0000"/>
                </a:solidFill>
                <a:ea typeface="ＭＳ Ｐゴシック" pitchFamily="34" charset="-128"/>
              </a:rPr>
              <a:t>R-timestamp(Q) </a:t>
            </a:r>
            <a:r>
              <a:rPr lang="en-US" altLang="zh-TW" dirty="0">
                <a:ea typeface="ＭＳ Ｐゴシック" pitchFamily="34" charset="-128"/>
              </a:rPr>
              <a:t>– largest timestamp of successful read(Q)</a:t>
            </a:r>
          </a:p>
          <a:p>
            <a:pPr lvl="1">
              <a:lnSpc>
                <a:spcPct val="90000"/>
              </a:lnSpc>
            </a:pPr>
            <a:r>
              <a:rPr lang="en-US" altLang="zh-TW" dirty="0">
                <a:ea typeface="ＭＳ Ｐゴシック" pitchFamily="34" charset="-128"/>
              </a:rPr>
              <a:t>Updated whenever read(Q) or write(Q) executed</a:t>
            </a:r>
          </a:p>
          <a:p>
            <a:pPr>
              <a:lnSpc>
                <a:spcPct val="90000"/>
              </a:lnSpc>
            </a:pPr>
            <a:r>
              <a:rPr lang="en-US" altLang="zh-TW" sz="2800" dirty="0">
                <a:solidFill>
                  <a:srgbClr val="FF0000"/>
                </a:solidFill>
                <a:ea typeface="ＭＳ Ｐゴシック" pitchFamily="34" charset="-128"/>
              </a:rPr>
              <a:t>Timestamp-ordering protocol </a:t>
            </a:r>
            <a:r>
              <a:rPr lang="en-US" altLang="zh-TW" sz="2800" dirty="0">
                <a:ea typeface="ＭＳ Ｐゴシック" pitchFamily="34" charset="-128"/>
              </a:rPr>
              <a:t>assures any </a:t>
            </a:r>
            <a:r>
              <a:rPr lang="en-US" altLang="zh-TW" sz="2800" dirty="0">
                <a:solidFill>
                  <a:srgbClr val="FF0000"/>
                </a:solidFill>
                <a:ea typeface="ＭＳ Ｐゴシック" pitchFamily="34" charset="-128"/>
              </a:rPr>
              <a:t>conflicting read and write </a:t>
            </a:r>
            <a:r>
              <a:rPr lang="en-US" altLang="zh-TW" sz="2800" dirty="0">
                <a:ea typeface="ＭＳ Ｐゴシック" pitchFamily="34" charset="-128"/>
              </a:rPr>
              <a:t>executed in timestamp order</a:t>
            </a:r>
          </a:p>
        </p:txBody>
      </p:sp>
      <p:sp>
        <p:nvSpPr>
          <p:cNvPr id="5" name="矩形 4"/>
          <p:cNvSpPr/>
          <p:nvPr/>
        </p:nvSpPr>
        <p:spPr bwMode="auto">
          <a:xfrm>
            <a:off x="6716110" y="2475186"/>
            <a:ext cx="1056290" cy="29954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6" name="矩形 5"/>
          <p:cNvSpPr/>
          <p:nvPr/>
        </p:nvSpPr>
        <p:spPr bwMode="auto">
          <a:xfrm>
            <a:off x="7893269" y="4046482"/>
            <a:ext cx="1056290" cy="29954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7" name="矩形 6"/>
          <p:cNvSpPr/>
          <p:nvPr/>
        </p:nvSpPr>
        <p:spPr bwMode="auto">
          <a:xfrm>
            <a:off x="6726620" y="2785241"/>
            <a:ext cx="1056290" cy="29954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8" name="矩形 7"/>
          <p:cNvSpPr/>
          <p:nvPr/>
        </p:nvSpPr>
        <p:spPr bwMode="auto">
          <a:xfrm>
            <a:off x="7888015" y="3741683"/>
            <a:ext cx="1056290" cy="29954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9" name="矩形 8"/>
          <p:cNvSpPr/>
          <p:nvPr/>
        </p:nvSpPr>
        <p:spPr bwMode="auto">
          <a:xfrm>
            <a:off x="7898521" y="4035977"/>
            <a:ext cx="1056290" cy="29954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Effect transition="in" filter="wipe(left)">
                                      <p:cBhvr>
                                        <p:cTn id="7" dur="1000"/>
                                        <p:tgtEl>
                                          <p:spTgt spid="911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39">
                                            <p:txEl>
                                              <p:pRg st="2" end="2"/>
                                            </p:txEl>
                                          </p:spTgt>
                                        </p:tgtEl>
                                        <p:attrNameLst>
                                          <p:attrName>style.visibility</p:attrName>
                                        </p:attrNameLst>
                                      </p:cBhvr>
                                      <p:to>
                                        <p:strVal val="visible"/>
                                      </p:to>
                                    </p:set>
                                    <p:animEffect transition="in" filter="wipe(left)">
                                      <p:cBhvr>
                                        <p:cTn id="12" dur="1000"/>
                                        <p:tgtEl>
                                          <p:spTgt spid="911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139">
                                            <p:txEl>
                                              <p:pRg st="3" end="3"/>
                                            </p:txEl>
                                          </p:spTgt>
                                        </p:tgtEl>
                                        <p:attrNameLst>
                                          <p:attrName>style.visibility</p:attrName>
                                        </p:attrNameLst>
                                      </p:cBhvr>
                                      <p:to>
                                        <p:strVal val="visible"/>
                                      </p:to>
                                    </p:set>
                                    <p:animEffect transition="in" filter="wipe(left)">
                                      <p:cBhvr>
                                        <p:cTn id="17" dur="1000"/>
                                        <p:tgtEl>
                                          <p:spTgt spid="911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139">
                                            <p:txEl>
                                              <p:pRg st="4" end="4"/>
                                            </p:txEl>
                                          </p:spTgt>
                                        </p:tgtEl>
                                        <p:attrNameLst>
                                          <p:attrName>style.visibility</p:attrName>
                                        </p:attrNameLst>
                                      </p:cBhvr>
                                      <p:to>
                                        <p:strVal val="visible"/>
                                      </p:to>
                                    </p:set>
                                    <p:animEffect transition="in" filter="wipe(left)">
                                      <p:cBhvr>
                                        <p:cTn id="22" dur="1000"/>
                                        <p:tgtEl>
                                          <p:spTgt spid="911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28" presetID="4" presetClass="entr" presetSubtype="16"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ox(in)">
                                      <p:cBhvr>
                                        <p:cTn id="3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ox(in)">
                                      <p:cBhvr>
                                        <p:cTn id="35" dur="500"/>
                                        <p:tgtEl>
                                          <p:spTgt spid="7"/>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ox(in)">
                                      <p:cBhvr>
                                        <p:cTn id="3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ox(in)">
                                      <p:cBhvr>
                                        <p:cTn id="4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uiExpand="1" build="p"/>
      <p:bldP spid="5" grpId="0" animBg="1"/>
      <p:bldP spid="6" grpId="0" animBg="1"/>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60425" y="277813"/>
            <a:ext cx="8229600" cy="576262"/>
          </a:xfrm>
        </p:spPr>
        <p:txBody>
          <a:bodyPr/>
          <a:lstStyle/>
          <a:p>
            <a:pPr eaLnBrk="1" hangingPunct="1"/>
            <a:r>
              <a:rPr lang="en-US" altLang="zh-TW">
                <a:ea typeface="ＭＳ Ｐゴシック" pitchFamily="34" charset="-128"/>
              </a:rPr>
              <a:t>Solution to Critical-Section Problem</a:t>
            </a:r>
          </a:p>
        </p:txBody>
      </p:sp>
      <p:sp>
        <p:nvSpPr>
          <p:cNvPr id="11267" name="Rectangle 3"/>
          <p:cNvSpPr>
            <a:spLocks noGrp="1" noChangeArrowheads="1"/>
          </p:cNvSpPr>
          <p:nvPr>
            <p:ph type="body" idx="1"/>
          </p:nvPr>
        </p:nvSpPr>
        <p:spPr>
          <a:xfrm>
            <a:off x="636588" y="1230313"/>
            <a:ext cx="8069262" cy="4530725"/>
          </a:xfrm>
        </p:spPr>
        <p:txBody>
          <a:bodyPr/>
          <a:lstStyle/>
          <a:p>
            <a:pPr>
              <a:buFont typeface="Monotype Sorts" pitchFamily="2" charset="2"/>
              <a:buNone/>
            </a:pPr>
            <a:r>
              <a:rPr lang="en-US" altLang="zh-TW" sz="2800" dirty="0">
                <a:ea typeface="ＭＳ Ｐゴシック" pitchFamily="34" charset="-128"/>
              </a:rPr>
              <a:t>1.	</a:t>
            </a:r>
            <a:r>
              <a:rPr lang="en-US" altLang="zh-TW" sz="2800" b="1" dirty="0">
                <a:solidFill>
                  <a:srgbClr val="FF0000"/>
                </a:solidFill>
                <a:ea typeface="ＭＳ Ｐゴシック" pitchFamily="34" charset="-128"/>
              </a:rPr>
              <a:t>Mutual(</a:t>
            </a:r>
            <a:r>
              <a:rPr lang="zh-TW" altLang="en-US" sz="2800" b="1" dirty="0">
                <a:solidFill>
                  <a:srgbClr val="FF0000"/>
                </a:solidFill>
                <a:ea typeface="ＭＳ Ｐゴシック" pitchFamily="34" charset="-128"/>
              </a:rPr>
              <a:t>相</a:t>
            </a:r>
            <a:r>
              <a:rPr lang="en-US" altLang="zh-TW" sz="2800" b="1" dirty="0">
                <a:solidFill>
                  <a:srgbClr val="FF0000"/>
                </a:solidFill>
                <a:ea typeface="ＭＳ Ｐゴシック" pitchFamily="34" charset="-128"/>
              </a:rPr>
              <a:t>)</a:t>
            </a:r>
            <a:r>
              <a:rPr lang="zh-TW" altLang="en-US" sz="2800" b="1" dirty="0">
                <a:solidFill>
                  <a:srgbClr val="FF0000"/>
                </a:solidFill>
                <a:ea typeface="ＭＳ Ｐゴシック" pitchFamily="34" charset="-128"/>
              </a:rPr>
              <a:t>互</a:t>
            </a:r>
            <a:r>
              <a:rPr lang="en-US" altLang="zh-TW" sz="2800" b="1" dirty="0">
                <a:solidFill>
                  <a:srgbClr val="FF0000"/>
                </a:solidFill>
                <a:ea typeface="ＭＳ Ｐゴシック" pitchFamily="34" charset="-128"/>
              </a:rPr>
              <a:t> Exclusion</a:t>
            </a:r>
            <a:r>
              <a:rPr lang="zh-TW" altLang="en-US" sz="2800" b="1" dirty="0">
                <a:solidFill>
                  <a:srgbClr val="FF0000"/>
                </a:solidFill>
                <a:ea typeface="ＭＳ Ｐゴシック" pitchFamily="34" charset="-128"/>
              </a:rPr>
              <a:t>斥</a:t>
            </a:r>
            <a:r>
              <a:rPr lang="en-US" altLang="zh-TW" sz="2800" b="1" dirty="0">
                <a:solidFill>
                  <a:srgbClr val="FF0000"/>
                </a:solidFill>
                <a:ea typeface="ＭＳ Ｐゴシック" pitchFamily="34" charset="-128"/>
              </a:rPr>
              <a:t> </a:t>
            </a:r>
            <a:r>
              <a:rPr lang="en-US" altLang="zh-TW" sz="2800" dirty="0">
                <a:ea typeface="ＭＳ Ｐゴシック" pitchFamily="34" charset="-128"/>
              </a:rPr>
              <a:t>- If process </a:t>
            </a:r>
            <a:r>
              <a:rPr lang="en-US" altLang="zh-TW" sz="2800" dirty="0">
                <a:solidFill>
                  <a:srgbClr val="0000FF"/>
                </a:solidFill>
                <a:ea typeface="ＭＳ Ｐゴシック" pitchFamily="34" charset="-128"/>
              </a:rPr>
              <a:t>P</a:t>
            </a:r>
            <a:r>
              <a:rPr lang="en-US" altLang="zh-TW" sz="2800" baseline="-25000" dirty="0">
                <a:solidFill>
                  <a:srgbClr val="0000FF"/>
                </a:solidFill>
                <a:ea typeface="ＭＳ Ｐゴシック" pitchFamily="34" charset="-128"/>
              </a:rPr>
              <a:t>i</a:t>
            </a:r>
            <a:r>
              <a:rPr lang="en-US" altLang="zh-TW" sz="2800" dirty="0">
                <a:ea typeface="ＭＳ Ｐゴシック" pitchFamily="34" charset="-128"/>
              </a:rPr>
              <a:t> is executing in its critical section, then no other processes can be executing in their critical sections</a:t>
            </a:r>
          </a:p>
          <a:p>
            <a:pPr>
              <a:buFont typeface="Monotype Sorts" pitchFamily="2" charset="2"/>
              <a:buNone/>
            </a:pPr>
            <a:endParaRPr lang="en-US" altLang="zh-TW" sz="2800" dirty="0">
              <a:ea typeface="ＭＳ Ｐゴシック" pitchFamily="34" charset="-128"/>
            </a:endParaRPr>
          </a:p>
        </p:txBody>
      </p:sp>
      <p:grpSp>
        <p:nvGrpSpPr>
          <p:cNvPr id="13" name="群組 12"/>
          <p:cNvGrpSpPr/>
          <p:nvPr/>
        </p:nvGrpSpPr>
        <p:grpSpPr>
          <a:xfrm>
            <a:off x="-15875" y="2740025"/>
            <a:ext cx="10917238" cy="4427538"/>
            <a:chOff x="-15875" y="2740025"/>
            <a:chExt cx="10917238" cy="4427538"/>
          </a:xfrm>
        </p:grpSpPr>
        <p:sp>
          <p:nvSpPr>
            <p:cNvPr id="11268" name="Rectangle 4"/>
            <p:cNvSpPr>
              <a:spLocks noChangeArrowheads="1"/>
            </p:cNvSpPr>
            <p:nvPr/>
          </p:nvSpPr>
          <p:spPr bwMode="auto">
            <a:xfrm>
              <a:off x="655638" y="4506913"/>
              <a:ext cx="3341687" cy="576262"/>
            </a:xfrm>
            <a:prstGeom prst="rect">
              <a:avLst/>
            </a:prstGeom>
            <a:solidFill>
              <a:srgbClr val="FFFF00"/>
            </a:solidFill>
            <a:ln w="9525">
              <a:solidFill>
                <a:schemeClr val="tx1"/>
              </a:solidFill>
              <a:round/>
              <a:headEnd/>
              <a:tailEnd/>
            </a:ln>
          </p:spPr>
          <p:txBody>
            <a:bodyPr wrap="none"/>
            <a:lstStyle/>
            <a:p>
              <a:endParaRPr lang="zh-TW" altLang="zh-TW"/>
            </a:p>
          </p:txBody>
        </p:sp>
        <p:sp>
          <p:nvSpPr>
            <p:cNvPr id="11269" name="Rectangle 3"/>
            <p:cNvSpPr>
              <a:spLocks noChangeArrowheads="1"/>
            </p:cNvSpPr>
            <p:nvPr/>
          </p:nvSpPr>
          <p:spPr bwMode="auto">
            <a:xfrm>
              <a:off x="628650" y="3254375"/>
              <a:ext cx="3384550" cy="666750"/>
            </a:xfrm>
            <a:prstGeom prst="rect">
              <a:avLst/>
            </a:prstGeom>
            <a:solidFill>
              <a:srgbClr val="FFFF00"/>
            </a:solidFill>
            <a:ln w="9525">
              <a:solidFill>
                <a:schemeClr val="tx1"/>
              </a:solidFill>
              <a:round/>
              <a:headEnd/>
              <a:tailEnd/>
            </a:ln>
          </p:spPr>
          <p:txBody>
            <a:bodyPr wrap="none"/>
            <a:lstStyle/>
            <a:p>
              <a:endParaRPr lang="zh-TW" altLang="zh-TW"/>
            </a:p>
          </p:txBody>
        </p:sp>
        <p:sp>
          <p:nvSpPr>
            <p:cNvPr id="11270" name="Rectangle 3"/>
            <p:cNvSpPr txBox="1">
              <a:spLocks noChangeArrowheads="1"/>
            </p:cNvSpPr>
            <p:nvPr/>
          </p:nvSpPr>
          <p:spPr bwMode="auto">
            <a:xfrm>
              <a:off x="-15875" y="2740025"/>
              <a:ext cx="6672263" cy="44132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a:t>
              </a:r>
              <a:r>
                <a:rPr kumimoji="1" lang="en-US" altLang="zh-TW" sz="2800" i="1" dirty="0">
                  <a:solidFill>
                    <a:srgbClr val="0000FF"/>
                  </a:solidFill>
                  <a:latin typeface="Helvetica" pitchFamily="34" charset="0"/>
                </a:rPr>
                <a:t>entry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a:t>
              </a:r>
              <a:r>
                <a:rPr kumimoji="1" lang="en-US" altLang="zh-TW" sz="2800" i="1" dirty="0">
                  <a:solidFill>
                    <a:srgbClr val="0000FF"/>
                  </a:solidFill>
                  <a:latin typeface="Helvetica" pitchFamily="34" charset="0"/>
                </a:rPr>
                <a:t>exit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 while (TRUE); </a:t>
              </a:r>
              <a:r>
                <a:rPr kumimoji="1" lang="en-US" altLang="zh-TW" sz="2400" dirty="0">
                  <a:solidFill>
                    <a:srgbClr val="0000FF"/>
                  </a:solidFill>
                  <a:latin typeface="Helvetica" pitchFamily="34" charset="0"/>
                </a:rPr>
                <a:t>	</a:t>
              </a:r>
              <a:endParaRPr kumimoji="1" lang="en-US" altLang="zh-TW" sz="2000" dirty="0">
                <a:solidFill>
                  <a:srgbClr val="0000FF"/>
                </a:solidFill>
                <a:latin typeface="Helvetica" pitchFamily="34" charset="0"/>
              </a:endParaRPr>
            </a:p>
          </p:txBody>
        </p:sp>
        <p:cxnSp>
          <p:nvCxnSpPr>
            <p:cNvPr id="11271" name="直線單箭頭接點 8"/>
            <p:cNvCxnSpPr>
              <a:cxnSpLocks noChangeShapeType="1"/>
            </p:cNvCxnSpPr>
            <p:nvPr/>
          </p:nvCxnSpPr>
          <p:spPr bwMode="auto">
            <a:xfrm flipV="1">
              <a:off x="1054100" y="4200525"/>
              <a:ext cx="790575" cy="14288"/>
            </a:xfrm>
            <a:prstGeom prst="straightConnector1">
              <a:avLst/>
            </a:prstGeom>
            <a:noFill/>
            <a:ln w="57150" algn="ctr">
              <a:solidFill>
                <a:schemeClr val="tx1"/>
              </a:solidFill>
              <a:round/>
              <a:headEnd/>
              <a:tailEnd type="arrow" w="med" len="med"/>
            </a:ln>
          </p:spPr>
        </p:cxnSp>
        <p:sp>
          <p:nvSpPr>
            <p:cNvPr id="11272" name="Rectangle 4"/>
            <p:cNvSpPr>
              <a:spLocks noChangeArrowheads="1"/>
            </p:cNvSpPr>
            <p:nvPr/>
          </p:nvSpPr>
          <p:spPr bwMode="auto">
            <a:xfrm>
              <a:off x="4900613" y="4521200"/>
              <a:ext cx="3341687" cy="576263"/>
            </a:xfrm>
            <a:prstGeom prst="rect">
              <a:avLst/>
            </a:prstGeom>
            <a:solidFill>
              <a:srgbClr val="92D050"/>
            </a:solidFill>
            <a:ln w="9525">
              <a:solidFill>
                <a:schemeClr val="tx1"/>
              </a:solidFill>
              <a:round/>
              <a:headEnd/>
              <a:tailEnd/>
            </a:ln>
          </p:spPr>
          <p:txBody>
            <a:bodyPr wrap="none"/>
            <a:lstStyle/>
            <a:p>
              <a:endParaRPr lang="zh-TW" altLang="zh-TW"/>
            </a:p>
          </p:txBody>
        </p:sp>
        <p:sp>
          <p:nvSpPr>
            <p:cNvPr id="11273" name="Rectangle 3"/>
            <p:cNvSpPr>
              <a:spLocks noChangeArrowheads="1"/>
            </p:cNvSpPr>
            <p:nvPr/>
          </p:nvSpPr>
          <p:spPr bwMode="auto">
            <a:xfrm>
              <a:off x="4873625" y="3268663"/>
              <a:ext cx="3384550" cy="666750"/>
            </a:xfrm>
            <a:prstGeom prst="rect">
              <a:avLst/>
            </a:prstGeom>
            <a:solidFill>
              <a:srgbClr val="92D050"/>
            </a:solidFill>
            <a:ln w="9525">
              <a:solidFill>
                <a:schemeClr val="tx1"/>
              </a:solidFill>
              <a:round/>
              <a:headEnd/>
              <a:tailEnd/>
            </a:ln>
          </p:spPr>
          <p:txBody>
            <a:bodyPr wrap="none"/>
            <a:lstStyle/>
            <a:p>
              <a:endParaRPr lang="zh-TW" altLang="zh-TW"/>
            </a:p>
          </p:txBody>
        </p:sp>
        <p:sp>
          <p:nvSpPr>
            <p:cNvPr id="11274" name="Rectangle 3"/>
            <p:cNvSpPr txBox="1">
              <a:spLocks noChangeArrowheads="1"/>
            </p:cNvSpPr>
            <p:nvPr/>
          </p:nvSpPr>
          <p:spPr bwMode="auto">
            <a:xfrm>
              <a:off x="4229100" y="2754313"/>
              <a:ext cx="6672263" cy="44132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a:t>
              </a:r>
              <a:r>
                <a:rPr kumimoji="1" lang="en-US" altLang="zh-TW" sz="2800" i="1" dirty="0">
                  <a:solidFill>
                    <a:srgbClr val="0000FF"/>
                  </a:solidFill>
                  <a:latin typeface="Helvetica" pitchFamily="34" charset="0"/>
                </a:rPr>
                <a:t>entry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a:t>
              </a:r>
              <a:r>
                <a:rPr kumimoji="1" lang="en-US" altLang="zh-TW" sz="2800" i="1" dirty="0">
                  <a:solidFill>
                    <a:srgbClr val="0000FF"/>
                  </a:solidFill>
                  <a:latin typeface="Helvetica" pitchFamily="34" charset="0"/>
                </a:rPr>
                <a:t>exit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 while (TRUE); </a:t>
              </a:r>
              <a:r>
                <a:rPr kumimoji="1" lang="en-US" altLang="zh-TW" sz="2400" dirty="0">
                  <a:solidFill>
                    <a:srgbClr val="0000FF"/>
                  </a:solidFill>
                  <a:latin typeface="Helvetica" pitchFamily="34" charset="0"/>
                </a:rPr>
                <a:t>	</a:t>
              </a:r>
              <a:endParaRPr kumimoji="1" lang="en-US" altLang="zh-TW" sz="2000" dirty="0">
                <a:solidFill>
                  <a:srgbClr val="0000FF"/>
                </a:solidFill>
                <a:latin typeface="Helvetica" pitchFamily="34" charset="0"/>
              </a:endParaRPr>
            </a:p>
          </p:txBody>
        </p:sp>
      </p:grpSp>
      <p:sp>
        <p:nvSpPr>
          <p:cNvPr id="14" name="向右箭號 13"/>
          <p:cNvSpPr/>
          <p:nvPr/>
        </p:nvSpPr>
        <p:spPr bwMode="auto">
          <a:xfrm>
            <a:off x="4482729" y="3158420"/>
            <a:ext cx="378372" cy="3783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5" name="向右箭號 14"/>
          <p:cNvSpPr/>
          <p:nvPr/>
        </p:nvSpPr>
        <p:spPr bwMode="auto">
          <a:xfrm>
            <a:off x="4508834" y="3279246"/>
            <a:ext cx="362607" cy="37837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out)">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repeatCount="indefinite"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3" presetID="42" presetClass="path" presetSubtype="0" repeatCount="indefinite" accel="50000" decel="50000" fill="hold" grpId="1" nodeType="withEffect">
                                  <p:stCondLst>
                                    <p:cond delay="0"/>
                                  </p:stCondLst>
                                  <p:childTnLst>
                                    <p:animMotion origin="layout" path="M 1.38889E-6 -2.22222E-6 L 1.38889E-6 0.05972 " pathEditMode="relative" rAng="0" ptsTypes="AA">
                                      <p:cBhvr>
                                        <p:cTn id="14" dur="3000" fill="hold"/>
                                        <p:tgtEl>
                                          <p:spTgt spid="14"/>
                                        </p:tgtEl>
                                        <p:attrNameLst>
                                          <p:attrName>ppt_x</p:attrName>
                                          <p:attrName>ppt_y</p:attrName>
                                        </p:attrNameLst>
                                      </p:cBhvr>
                                      <p:rCtr x="0" y="30"/>
                                    </p:animMotion>
                                  </p:childTnLst>
                                </p:cTn>
                              </p:par>
                              <p:par>
                                <p:cTn id="15" presetID="4" presetClass="entr" presetSubtype="16" repeatCount="indefinite"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par>
                                <p:cTn id="18" presetID="42" presetClass="path" presetSubtype="0" repeatCount="indefinite" accel="50000" decel="50000" fill="hold" grpId="1" nodeType="withEffect">
                                  <p:stCondLst>
                                    <p:cond delay="0"/>
                                  </p:stCondLst>
                                  <p:childTnLst>
                                    <p:animMotion origin="layout" path="M 0.00174 0.00023 L -1.38889E-6 0.06018 " pathEditMode="relative" rAng="0" ptsTypes="AA">
                                      <p:cBhvr>
                                        <p:cTn id="19" dur="2000" fill="hold"/>
                                        <p:tgtEl>
                                          <p:spTgt spid="15"/>
                                        </p:tgtEl>
                                        <p:attrNameLst>
                                          <p:attrName>ppt_x</p:attrName>
                                          <p:attrName>ppt_y</p:attrName>
                                        </p:attrNameLst>
                                      </p:cBhvr>
                                      <p:rCtr x="-1" y="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41420" y="230188"/>
            <a:ext cx="8229600" cy="576262"/>
          </a:xfrm>
        </p:spPr>
        <p:txBody>
          <a:bodyPr/>
          <a:lstStyle/>
          <a:p>
            <a:pPr eaLnBrk="1" hangingPunct="1"/>
            <a:r>
              <a:rPr lang="en-US" altLang="zh-TW" sz="3200" dirty="0">
                <a:ea typeface="ＭＳ Ｐゴシック" pitchFamily="34" charset="-128"/>
              </a:rPr>
              <a:t>Timestamp-based Protocol Implementation</a:t>
            </a:r>
          </a:p>
        </p:txBody>
      </p:sp>
      <p:sp>
        <p:nvSpPr>
          <p:cNvPr id="91139" name="Rectangle 3"/>
          <p:cNvSpPr>
            <a:spLocks noGrp="1" noChangeArrowheads="1"/>
          </p:cNvSpPr>
          <p:nvPr>
            <p:ph type="body" idx="1"/>
          </p:nvPr>
        </p:nvSpPr>
        <p:spPr>
          <a:xfrm>
            <a:off x="711527" y="1276412"/>
            <a:ext cx="7754554" cy="4530725"/>
          </a:xfrm>
        </p:spPr>
        <p:txBody>
          <a:bodyPr/>
          <a:lstStyle/>
          <a:p>
            <a:pPr>
              <a:lnSpc>
                <a:spcPct val="90000"/>
              </a:lnSpc>
            </a:pPr>
            <a:r>
              <a:rPr lang="en-US" altLang="zh-TW" sz="2800" dirty="0">
                <a:solidFill>
                  <a:srgbClr val="FF0000"/>
                </a:solidFill>
                <a:ea typeface="ＭＳ Ｐゴシック" pitchFamily="34" charset="-128"/>
              </a:rPr>
              <a:t>Suppose T</a:t>
            </a:r>
            <a:r>
              <a:rPr lang="en-US" altLang="zh-TW" sz="2800" baseline="-25000" dirty="0">
                <a:solidFill>
                  <a:srgbClr val="FF0000"/>
                </a:solidFill>
                <a:ea typeface="ＭＳ Ｐゴシック" pitchFamily="34" charset="-128"/>
              </a:rPr>
              <a:t>i </a:t>
            </a:r>
            <a:r>
              <a:rPr lang="en-US" altLang="zh-TW" sz="2800" dirty="0">
                <a:solidFill>
                  <a:srgbClr val="FF0000"/>
                </a:solidFill>
                <a:ea typeface="ＭＳ Ｐゴシック" pitchFamily="34" charset="-128"/>
              </a:rPr>
              <a:t>executes read(Q)</a:t>
            </a:r>
          </a:p>
          <a:p>
            <a:pPr lvl="1">
              <a:lnSpc>
                <a:spcPct val="90000"/>
              </a:lnSpc>
            </a:pPr>
            <a:r>
              <a:rPr lang="en-US" altLang="zh-TW" sz="2800" dirty="0">
                <a:ea typeface="ＭＳ Ｐゴシック" pitchFamily="34" charset="-128"/>
              </a:rPr>
              <a:t>If </a:t>
            </a:r>
            <a:r>
              <a:rPr lang="en-US" altLang="zh-TW" sz="2800" dirty="0">
                <a:solidFill>
                  <a:srgbClr val="FF0000"/>
                </a:solidFill>
                <a:ea typeface="ＭＳ Ｐゴシック" pitchFamily="34" charset="-128"/>
              </a:rPr>
              <a:t>TS(T</a:t>
            </a:r>
            <a:r>
              <a:rPr lang="en-US" altLang="zh-TW" sz="2800" baseline="-25000" dirty="0">
                <a:solidFill>
                  <a:srgbClr val="FF0000"/>
                </a:solidFill>
                <a:ea typeface="ＭＳ Ｐゴシック" pitchFamily="34" charset="-128"/>
              </a:rPr>
              <a:t>i</a:t>
            </a:r>
            <a:r>
              <a:rPr lang="en-US" altLang="zh-TW" sz="2800" dirty="0">
                <a:solidFill>
                  <a:srgbClr val="FF0000"/>
                </a:solidFill>
                <a:ea typeface="ＭＳ Ｐゴシック" pitchFamily="34" charset="-128"/>
              </a:rPr>
              <a:t>) &lt; W-timestamp(Q), </a:t>
            </a:r>
            <a:r>
              <a:rPr lang="en-US" altLang="zh-TW" sz="2800" dirty="0">
                <a:ea typeface="ＭＳ Ｐゴシック" pitchFamily="34" charset="-128"/>
              </a:rPr>
              <a:t>Ti needs to read value of Q that was already overwritten</a:t>
            </a:r>
          </a:p>
          <a:p>
            <a:pPr lvl="2">
              <a:lnSpc>
                <a:spcPct val="90000"/>
              </a:lnSpc>
            </a:pPr>
            <a:r>
              <a:rPr lang="en-US" altLang="zh-TW" sz="2800" dirty="0">
                <a:solidFill>
                  <a:srgbClr val="0000FF"/>
                </a:solidFill>
                <a:ea typeface="ＭＳ Ｐゴシック" pitchFamily="34" charset="-128"/>
              </a:rPr>
              <a:t>read</a:t>
            </a:r>
            <a:r>
              <a:rPr lang="en-US" altLang="zh-TW" sz="2800" dirty="0">
                <a:ea typeface="ＭＳ Ｐゴシック" pitchFamily="34" charset="-128"/>
              </a:rPr>
              <a:t> operation rejected and T</a:t>
            </a:r>
            <a:r>
              <a:rPr lang="en-US" altLang="zh-TW" sz="2800" baseline="-25000" dirty="0">
                <a:ea typeface="ＭＳ Ｐゴシック" pitchFamily="34" charset="-128"/>
              </a:rPr>
              <a:t>i</a:t>
            </a:r>
            <a:r>
              <a:rPr lang="en-US" altLang="zh-TW" sz="2800" dirty="0">
                <a:ea typeface="ＭＳ Ｐゴシック" pitchFamily="34" charset="-128"/>
              </a:rPr>
              <a:t> rolled back</a:t>
            </a:r>
          </a:p>
          <a:p>
            <a:pPr lvl="1">
              <a:lnSpc>
                <a:spcPct val="90000"/>
              </a:lnSpc>
            </a:pPr>
            <a:r>
              <a:rPr lang="en-US" altLang="zh-TW" sz="2800" dirty="0">
                <a:ea typeface="ＭＳ Ｐゴシック" pitchFamily="34" charset="-128"/>
              </a:rPr>
              <a:t>If </a:t>
            </a:r>
            <a:r>
              <a:rPr lang="en-US" altLang="zh-TW" sz="2800" dirty="0">
                <a:solidFill>
                  <a:srgbClr val="FF0000"/>
                </a:solidFill>
                <a:ea typeface="ＭＳ Ｐゴシック" pitchFamily="34" charset="-128"/>
              </a:rPr>
              <a:t>TS(T</a:t>
            </a:r>
            <a:r>
              <a:rPr lang="en-US" altLang="zh-TW" sz="2800" baseline="-25000" dirty="0">
                <a:solidFill>
                  <a:srgbClr val="FF0000"/>
                </a:solidFill>
                <a:ea typeface="ＭＳ Ｐゴシック" pitchFamily="34" charset="-128"/>
              </a:rPr>
              <a:t>i</a:t>
            </a:r>
            <a:r>
              <a:rPr lang="en-US" altLang="zh-TW" sz="2800" dirty="0">
                <a:solidFill>
                  <a:srgbClr val="FF0000"/>
                </a:solidFill>
                <a:ea typeface="ＭＳ Ｐゴシック" pitchFamily="34" charset="-128"/>
              </a:rPr>
              <a:t>) ≥ W-timestamp(Q)</a:t>
            </a:r>
          </a:p>
          <a:p>
            <a:pPr lvl="2">
              <a:lnSpc>
                <a:spcPct val="90000"/>
              </a:lnSpc>
            </a:pPr>
            <a:r>
              <a:rPr lang="en-US" altLang="zh-TW" sz="2800" dirty="0">
                <a:solidFill>
                  <a:srgbClr val="0000FF"/>
                </a:solidFill>
                <a:ea typeface="ＭＳ Ｐゴシック" pitchFamily="34" charset="-128"/>
              </a:rPr>
              <a:t>read</a:t>
            </a:r>
            <a:r>
              <a:rPr lang="en-US" altLang="zh-TW" sz="2800" dirty="0">
                <a:ea typeface="ＭＳ Ｐゴシック" pitchFamily="34" charset="-128"/>
              </a:rPr>
              <a:t> executed, R-timestamp(Q) set to max(R-timestamp(Q), TS(T</a:t>
            </a:r>
            <a:r>
              <a:rPr lang="en-US" altLang="zh-TW" sz="2800" baseline="-25000" dirty="0">
                <a:ea typeface="ＭＳ Ｐゴシック" pitchFamily="34" charset="-128"/>
              </a:rPr>
              <a:t>i</a:t>
            </a:r>
            <a:r>
              <a:rPr lang="en-US" altLang="zh-TW" sz="2800" dirty="0">
                <a:ea typeface="ＭＳ Ｐゴシック"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Effect transition="in" filter="wipe(left)">
                                      <p:cBhvr>
                                        <p:cTn id="7" dur="1000"/>
                                        <p:tgtEl>
                                          <p:spTgt spid="91139">
                                            <p:txEl>
                                              <p:pRg st="1" end="1"/>
                                            </p:txEl>
                                          </p:spTgt>
                                        </p:tgtEl>
                                      </p:cBhvr>
                                    </p:animEffect>
                                  </p:childTnLst>
                                </p:cTn>
                              </p:par>
                              <p:par>
                                <p:cTn id="8" presetID="22" presetClass="entr" presetSubtype="8" fill="hold" grpId="1" nodeType="withEffect">
                                  <p:stCondLst>
                                    <p:cond delay="0"/>
                                  </p:stCondLst>
                                  <p:childTnLst>
                                    <p:set>
                                      <p:cBhvr>
                                        <p:cTn id="9" dur="1" fill="hold">
                                          <p:stCondLst>
                                            <p:cond delay="0"/>
                                          </p:stCondLst>
                                        </p:cTn>
                                        <p:tgtEl>
                                          <p:spTgt spid="91139">
                                            <p:txEl>
                                              <p:pRg st="2" end="2"/>
                                            </p:txEl>
                                          </p:spTgt>
                                        </p:tgtEl>
                                        <p:attrNameLst>
                                          <p:attrName>style.visibility</p:attrName>
                                        </p:attrNameLst>
                                      </p:cBhvr>
                                      <p:to>
                                        <p:strVal val="visible"/>
                                      </p:to>
                                    </p:set>
                                    <p:animEffect transition="in" filter="wipe(left)">
                                      <p:cBhvr>
                                        <p:cTn id="10" dur="1000"/>
                                        <p:tgtEl>
                                          <p:spTgt spid="9113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1" nodeType="clickEffect">
                                  <p:stCondLst>
                                    <p:cond delay="0"/>
                                  </p:stCondLst>
                                  <p:childTnLst>
                                    <p:set>
                                      <p:cBhvr>
                                        <p:cTn id="14" dur="1" fill="hold">
                                          <p:stCondLst>
                                            <p:cond delay="0"/>
                                          </p:stCondLst>
                                        </p:cTn>
                                        <p:tgtEl>
                                          <p:spTgt spid="91139">
                                            <p:txEl>
                                              <p:pRg st="3" end="3"/>
                                            </p:txEl>
                                          </p:spTgt>
                                        </p:tgtEl>
                                        <p:attrNameLst>
                                          <p:attrName>style.visibility</p:attrName>
                                        </p:attrNameLst>
                                      </p:cBhvr>
                                      <p:to>
                                        <p:strVal val="visible"/>
                                      </p:to>
                                    </p:set>
                                    <p:animEffect transition="in" filter="wipe(left)">
                                      <p:cBhvr>
                                        <p:cTn id="15" dur="1000"/>
                                        <p:tgtEl>
                                          <p:spTgt spid="91139">
                                            <p:txEl>
                                              <p:pRg st="3" end="3"/>
                                            </p:txEl>
                                          </p:spTgt>
                                        </p:tgtEl>
                                      </p:cBhvr>
                                    </p:animEffect>
                                  </p:childTnLst>
                                </p:cTn>
                              </p:par>
                              <p:par>
                                <p:cTn id="16" presetID="22" presetClass="entr" presetSubtype="8" fill="hold" grpId="1" nodeType="withEffect">
                                  <p:stCondLst>
                                    <p:cond delay="0"/>
                                  </p:stCondLst>
                                  <p:childTnLst>
                                    <p:set>
                                      <p:cBhvr>
                                        <p:cTn id="17" dur="1" fill="hold">
                                          <p:stCondLst>
                                            <p:cond delay="0"/>
                                          </p:stCondLst>
                                        </p:cTn>
                                        <p:tgtEl>
                                          <p:spTgt spid="91139">
                                            <p:txEl>
                                              <p:pRg st="4" end="4"/>
                                            </p:txEl>
                                          </p:spTgt>
                                        </p:tgtEl>
                                        <p:attrNameLst>
                                          <p:attrName>style.visibility</p:attrName>
                                        </p:attrNameLst>
                                      </p:cBhvr>
                                      <p:to>
                                        <p:strVal val="visible"/>
                                      </p:to>
                                    </p:set>
                                    <p:animEffect transition="in" filter="wipe(left)">
                                      <p:cBhvr>
                                        <p:cTn id="18" dur="1000"/>
                                        <p:tgtEl>
                                          <p:spTgt spid="91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1"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TW" dirty="0">
                <a:ea typeface="ＭＳ Ｐゴシック" pitchFamily="34" charset="-128"/>
              </a:rPr>
              <a:t>Timestamp-ordering Protocol</a:t>
            </a:r>
          </a:p>
        </p:txBody>
      </p:sp>
      <p:sp>
        <p:nvSpPr>
          <p:cNvPr id="92163" name="Rectangle 3"/>
          <p:cNvSpPr>
            <a:spLocks noGrp="1" noChangeArrowheads="1"/>
          </p:cNvSpPr>
          <p:nvPr>
            <p:ph type="body" idx="1"/>
          </p:nvPr>
        </p:nvSpPr>
        <p:spPr>
          <a:xfrm>
            <a:off x="671949" y="929233"/>
            <a:ext cx="8040687" cy="4530725"/>
          </a:xfrm>
        </p:spPr>
        <p:txBody>
          <a:bodyPr/>
          <a:lstStyle/>
          <a:p>
            <a:r>
              <a:rPr lang="en-US" altLang="zh-TW" sz="2800" dirty="0">
                <a:solidFill>
                  <a:srgbClr val="FF0000"/>
                </a:solidFill>
                <a:ea typeface="ＭＳ Ｐゴシック" pitchFamily="34" charset="-128"/>
              </a:rPr>
              <a:t>Suppose Ti executes write(Q)</a:t>
            </a:r>
          </a:p>
          <a:p>
            <a:pPr lvl="1"/>
            <a:r>
              <a:rPr lang="en-US" altLang="zh-TW" sz="2800" dirty="0">
                <a:solidFill>
                  <a:srgbClr val="FF0000"/>
                </a:solidFill>
                <a:ea typeface="ＭＳ Ｐゴシック" pitchFamily="34" charset="-128"/>
              </a:rPr>
              <a:t>If TS(T</a:t>
            </a:r>
            <a:r>
              <a:rPr lang="en-US" altLang="zh-TW" sz="2800" baseline="-25000" dirty="0">
                <a:solidFill>
                  <a:srgbClr val="FF0000"/>
                </a:solidFill>
                <a:ea typeface="ＭＳ Ｐゴシック" pitchFamily="34" charset="-128"/>
              </a:rPr>
              <a:t>i</a:t>
            </a:r>
            <a:r>
              <a:rPr lang="en-US" altLang="zh-TW" sz="2800" dirty="0">
                <a:solidFill>
                  <a:srgbClr val="FF0000"/>
                </a:solidFill>
                <a:ea typeface="ＭＳ Ｐゴシック" pitchFamily="34" charset="-128"/>
              </a:rPr>
              <a:t>) &lt; R-timestamp(Q)</a:t>
            </a:r>
            <a:r>
              <a:rPr lang="en-US" altLang="zh-TW" sz="2800" dirty="0">
                <a:ea typeface="ＭＳ Ｐゴシック" pitchFamily="34" charset="-128"/>
              </a:rPr>
              <a:t>, value Q produced by T</a:t>
            </a:r>
            <a:r>
              <a:rPr lang="en-US" altLang="zh-TW" sz="2800" baseline="-25000" dirty="0">
                <a:ea typeface="ＭＳ Ｐゴシック" pitchFamily="34" charset="-128"/>
              </a:rPr>
              <a:t>i</a:t>
            </a:r>
            <a:r>
              <a:rPr lang="en-US" altLang="zh-TW" sz="2800" dirty="0">
                <a:ea typeface="ＭＳ Ｐゴシック" pitchFamily="34" charset="-128"/>
              </a:rPr>
              <a:t> was needed previously and T</a:t>
            </a:r>
            <a:r>
              <a:rPr lang="en-US" altLang="zh-TW" sz="2800" baseline="-25000" dirty="0">
                <a:ea typeface="ＭＳ Ｐゴシック" pitchFamily="34" charset="-128"/>
              </a:rPr>
              <a:t>i</a:t>
            </a:r>
            <a:r>
              <a:rPr lang="en-US" altLang="zh-TW" sz="2800" dirty="0">
                <a:ea typeface="ＭＳ Ｐゴシック" pitchFamily="34" charset="-128"/>
              </a:rPr>
              <a:t> assumed it would never be produced</a:t>
            </a:r>
          </a:p>
          <a:p>
            <a:pPr lvl="2"/>
            <a:r>
              <a:rPr lang="en-US" altLang="zh-TW" sz="2800" dirty="0">
                <a:solidFill>
                  <a:srgbClr val="0000FF"/>
                </a:solidFill>
                <a:ea typeface="ＭＳ Ｐゴシック" pitchFamily="34" charset="-128"/>
              </a:rPr>
              <a:t>Write</a:t>
            </a:r>
            <a:r>
              <a:rPr lang="en-US" altLang="zh-TW" sz="2800" dirty="0">
                <a:ea typeface="ＭＳ Ｐゴシック" pitchFamily="34" charset="-128"/>
              </a:rPr>
              <a:t> operation rejected, T</a:t>
            </a:r>
            <a:r>
              <a:rPr lang="en-US" altLang="zh-TW" sz="2800" baseline="-25000" dirty="0">
                <a:ea typeface="ＭＳ Ｐゴシック" pitchFamily="34" charset="-128"/>
              </a:rPr>
              <a:t>i</a:t>
            </a:r>
            <a:r>
              <a:rPr lang="en-US" altLang="zh-TW" sz="2800" dirty="0">
                <a:ea typeface="ＭＳ Ｐゴシック" pitchFamily="34" charset="-128"/>
              </a:rPr>
              <a:t> rolled back</a:t>
            </a:r>
          </a:p>
          <a:p>
            <a:pPr lvl="1"/>
            <a:r>
              <a:rPr lang="en-US" altLang="zh-TW" sz="2800" dirty="0">
                <a:solidFill>
                  <a:srgbClr val="FF0000"/>
                </a:solidFill>
                <a:ea typeface="ＭＳ Ｐゴシック" pitchFamily="34" charset="-128"/>
              </a:rPr>
              <a:t>If TS(T</a:t>
            </a:r>
            <a:r>
              <a:rPr lang="en-US" altLang="zh-TW" sz="2800" baseline="-25000" dirty="0">
                <a:solidFill>
                  <a:srgbClr val="FF0000"/>
                </a:solidFill>
                <a:ea typeface="ＭＳ Ｐゴシック" pitchFamily="34" charset="-128"/>
              </a:rPr>
              <a:t>i</a:t>
            </a:r>
            <a:r>
              <a:rPr lang="en-US" altLang="zh-TW" sz="2800" dirty="0">
                <a:solidFill>
                  <a:srgbClr val="FF0000"/>
                </a:solidFill>
                <a:ea typeface="ＭＳ Ｐゴシック" pitchFamily="34" charset="-128"/>
              </a:rPr>
              <a:t>) &lt; W-timestamp(Q), </a:t>
            </a:r>
            <a:r>
              <a:rPr lang="en-US" altLang="zh-TW" sz="2800" dirty="0">
                <a:ea typeface="ＭＳ Ｐゴシック" pitchFamily="34" charset="-128"/>
              </a:rPr>
              <a:t>T</a:t>
            </a:r>
            <a:r>
              <a:rPr lang="en-US" altLang="zh-TW" sz="2800" baseline="-25000" dirty="0">
                <a:ea typeface="ＭＳ Ｐゴシック" pitchFamily="34" charset="-128"/>
              </a:rPr>
              <a:t>i</a:t>
            </a:r>
            <a:r>
              <a:rPr lang="en-US" altLang="zh-TW" sz="2800" dirty="0">
                <a:ea typeface="ＭＳ Ｐゴシック" pitchFamily="34" charset="-128"/>
              </a:rPr>
              <a:t> attempting to write obsolete value of Q</a:t>
            </a:r>
          </a:p>
          <a:p>
            <a:pPr lvl="2"/>
            <a:r>
              <a:rPr lang="en-US" altLang="zh-TW" sz="2800" dirty="0">
                <a:solidFill>
                  <a:srgbClr val="0000FF"/>
                </a:solidFill>
                <a:ea typeface="ＭＳ Ｐゴシック" pitchFamily="34" charset="-128"/>
              </a:rPr>
              <a:t>Write</a:t>
            </a:r>
            <a:r>
              <a:rPr lang="en-US" altLang="zh-TW" sz="2800" dirty="0">
                <a:ea typeface="ＭＳ Ｐゴシック" pitchFamily="34" charset="-128"/>
              </a:rPr>
              <a:t> operation rejected and T</a:t>
            </a:r>
            <a:r>
              <a:rPr lang="en-US" altLang="zh-TW" sz="2800" baseline="-25000" dirty="0">
                <a:ea typeface="ＭＳ Ｐゴシック" pitchFamily="34" charset="-128"/>
              </a:rPr>
              <a:t>i</a:t>
            </a:r>
            <a:r>
              <a:rPr lang="en-US" altLang="zh-TW" sz="2800" dirty="0">
                <a:ea typeface="ＭＳ Ｐゴシック" pitchFamily="34" charset="-128"/>
              </a:rPr>
              <a:t> rolled back</a:t>
            </a:r>
          </a:p>
          <a:p>
            <a:pPr lvl="1"/>
            <a:r>
              <a:rPr lang="en-US" altLang="zh-TW" sz="2800" dirty="0">
                <a:ea typeface="ＭＳ Ｐゴシック" pitchFamily="34" charset="-128"/>
              </a:rPr>
              <a:t>Otherwise, </a:t>
            </a:r>
            <a:r>
              <a:rPr lang="en-US" altLang="zh-TW" sz="2800" dirty="0">
                <a:solidFill>
                  <a:srgbClr val="0000FF"/>
                </a:solidFill>
                <a:ea typeface="ＭＳ Ｐゴシック" pitchFamily="34" charset="-128"/>
              </a:rPr>
              <a:t>write</a:t>
            </a:r>
            <a:r>
              <a:rPr lang="en-US" altLang="zh-TW" sz="2800" dirty="0">
                <a:ea typeface="ＭＳ Ｐゴシック" pitchFamily="34" charset="-128"/>
              </a:rPr>
              <a:t> executed</a:t>
            </a:r>
          </a:p>
          <a:p>
            <a:r>
              <a:rPr lang="en-US" altLang="zh-TW" dirty="0">
                <a:ea typeface="ＭＳ Ｐゴシック" pitchFamily="34" charset="-128"/>
              </a:rPr>
              <a:t>A transaction T</a:t>
            </a:r>
            <a:r>
              <a:rPr lang="en-US" altLang="zh-TW" baseline="-25000" dirty="0">
                <a:ea typeface="ＭＳ Ｐゴシック" pitchFamily="34" charset="-128"/>
              </a:rPr>
              <a:t>i</a:t>
            </a:r>
            <a:r>
              <a:rPr lang="en-US" altLang="zh-TW" dirty="0">
                <a:ea typeface="ＭＳ Ｐゴシック" pitchFamily="34" charset="-128"/>
              </a:rPr>
              <a:t> is rolled back as a result of either a read or write operation is assigned a new timestamp and is restarted</a:t>
            </a:r>
          </a:p>
          <a:p>
            <a:pPr lvl="1"/>
            <a:endParaRPr lang="en-US" altLang="zh-TW" sz="2800" dirty="0">
              <a:ea typeface="ＭＳ Ｐゴシック" pitchFamily="34" charset="-128"/>
            </a:endParaRPr>
          </a:p>
          <a:p>
            <a:endParaRPr lang="en-US" altLang="zh-TW" sz="28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animEffect transition="in" filter="wipe(left)">
                                      <p:cBhvr>
                                        <p:cTn id="7" dur="1000"/>
                                        <p:tgtEl>
                                          <p:spTgt spid="9216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2163">
                                            <p:txEl>
                                              <p:pRg st="2" end="2"/>
                                            </p:txEl>
                                          </p:spTgt>
                                        </p:tgtEl>
                                        <p:attrNameLst>
                                          <p:attrName>style.visibility</p:attrName>
                                        </p:attrNameLst>
                                      </p:cBhvr>
                                      <p:to>
                                        <p:strVal val="visible"/>
                                      </p:to>
                                    </p:set>
                                    <p:animEffect transition="in" filter="wipe(left)">
                                      <p:cBhvr>
                                        <p:cTn id="10" dur="1000"/>
                                        <p:tgtEl>
                                          <p:spTgt spid="9216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2163">
                                            <p:txEl>
                                              <p:pRg st="3" end="3"/>
                                            </p:txEl>
                                          </p:spTgt>
                                        </p:tgtEl>
                                        <p:attrNameLst>
                                          <p:attrName>style.visibility</p:attrName>
                                        </p:attrNameLst>
                                      </p:cBhvr>
                                      <p:to>
                                        <p:strVal val="visible"/>
                                      </p:to>
                                    </p:set>
                                    <p:animEffect transition="in" filter="wipe(left)">
                                      <p:cBhvr>
                                        <p:cTn id="15" dur="1000"/>
                                        <p:tgtEl>
                                          <p:spTgt spid="92163">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2163">
                                            <p:txEl>
                                              <p:pRg st="4" end="4"/>
                                            </p:txEl>
                                          </p:spTgt>
                                        </p:tgtEl>
                                        <p:attrNameLst>
                                          <p:attrName>style.visibility</p:attrName>
                                        </p:attrNameLst>
                                      </p:cBhvr>
                                      <p:to>
                                        <p:strVal val="visible"/>
                                      </p:to>
                                    </p:set>
                                    <p:animEffect transition="in" filter="wipe(left)">
                                      <p:cBhvr>
                                        <p:cTn id="18" dur="1000"/>
                                        <p:tgtEl>
                                          <p:spTgt spid="92163">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92163">
                                            <p:txEl>
                                              <p:pRg st="5" end="5"/>
                                            </p:txEl>
                                          </p:spTgt>
                                        </p:tgtEl>
                                        <p:attrNameLst>
                                          <p:attrName>style.visibility</p:attrName>
                                        </p:attrNameLst>
                                      </p:cBhvr>
                                      <p:to>
                                        <p:strVal val="visible"/>
                                      </p:to>
                                    </p:set>
                                    <p:animEffect transition="in" filter="wipe(left)">
                                      <p:cBhvr>
                                        <p:cTn id="21" dur="1000"/>
                                        <p:tgtEl>
                                          <p:spTgt spid="9216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2163">
                                            <p:txEl>
                                              <p:pRg st="6" end="6"/>
                                            </p:txEl>
                                          </p:spTgt>
                                        </p:tgtEl>
                                        <p:attrNameLst>
                                          <p:attrName>style.visibility</p:attrName>
                                        </p:attrNameLst>
                                      </p:cBhvr>
                                      <p:to>
                                        <p:strVal val="visible"/>
                                      </p:to>
                                    </p:set>
                                    <p:animEffect transition="in" filter="wipe(left)">
                                      <p:cBhvr>
                                        <p:cTn id="26" dur="1000"/>
                                        <p:tgtEl>
                                          <p:spTgt spid="92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41888" y="215900"/>
            <a:ext cx="8975452" cy="609600"/>
          </a:xfrm>
        </p:spPr>
        <p:txBody>
          <a:bodyPr/>
          <a:lstStyle/>
          <a:p>
            <a:pPr eaLnBrk="1" hangingPunct="1"/>
            <a:r>
              <a:rPr lang="en-US" altLang="zh-TW" sz="3200" dirty="0">
                <a:ea typeface="ＭＳ Ｐゴシック" pitchFamily="34" charset="-128"/>
              </a:rPr>
              <a:t> Timestamp-ordering Protocol Example</a:t>
            </a:r>
          </a:p>
        </p:txBody>
      </p:sp>
      <p:pic>
        <p:nvPicPr>
          <p:cNvPr id="93187" name="Picture 3"/>
          <p:cNvPicPr>
            <a:picLocks noChangeAspect="1" noChangeArrowheads="1"/>
          </p:cNvPicPr>
          <p:nvPr/>
        </p:nvPicPr>
        <p:blipFill>
          <a:blip r:embed="rId3"/>
          <a:srcRect l="10501" t="4010" r="11266" b="6343"/>
          <a:stretch>
            <a:fillRect/>
          </a:stretch>
        </p:blipFill>
        <p:spPr bwMode="auto">
          <a:xfrm>
            <a:off x="4646666" y="3461738"/>
            <a:ext cx="3346451" cy="2876000"/>
          </a:xfrm>
          <a:prstGeom prst="rect">
            <a:avLst/>
          </a:prstGeom>
          <a:noFill/>
          <a:ln w="38100" cmpd="dbl">
            <a:noFill/>
            <a:miter lim="800000"/>
            <a:headEnd/>
            <a:tailEnd/>
          </a:ln>
        </p:spPr>
      </p:pic>
      <p:sp>
        <p:nvSpPr>
          <p:cNvPr id="4" name="Rectangle 3"/>
          <p:cNvSpPr txBox="1">
            <a:spLocks noChangeArrowheads="1"/>
          </p:cNvSpPr>
          <p:nvPr/>
        </p:nvSpPr>
        <p:spPr bwMode="auto">
          <a:xfrm>
            <a:off x="735013" y="1008063"/>
            <a:ext cx="8140974"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2" charset="2"/>
              <a:buChar char="n"/>
              <a:tabLst/>
              <a:defRPr/>
            </a:pPr>
            <a:r>
              <a:rPr kumimoji="1" lang="en-US" altLang="zh-TW" sz="2800" b="1" i="0" u="none" strike="noStrike" kern="0" cap="none" spc="0" normalizeH="0" baseline="0" noProof="0" dirty="0">
                <a:ln>
                  <a:noFill/>
                </a:ln>
                <a:solidFill>
                  <a:schemeClr val="tx1"/>
                </a:solidFill>
                <a:effectLst/>
                <a:uLnTx/>
                <a:uFillTx/>
                <a:latin typeface="Candara" pitchFamily="34" charset="0"/>
                <a:ea typeface="ＭＳ Ｐゴシック" pitchFamily="34" charset="-128"/>
                <a:cs typeface="Candara" pitchFamily="34" charset="0"/>
              </a:rPr>
              <a:t>Assume a transaction is assigned a timestamp immediately before its first instruction.</a:t>
            </a:r>
          </a:p>
          <a:p>
            <a:pPr marL="342900" lvl="0" indent="-342900">
              <a:spcBef>
                <a:spcPct val="35000"/>
              </a:spcBef>
              <a:buClr>
                <a:srgbClr val="993300"/>
              </a:buClr>
              <a:buSzPct val="90000"/>
              <a:buFont typeface="Monotype Sorts" pitchFamily="2" charset="2"/>
              <a:buChar char="n"/>
            </a:pPr>
            <a:r>
              <a:rPr kumimoji="1" lang="en-US" altLang="zh-TW" sz="2800" b="1" kern="0" dirty="0">
                <a:latin typeface="Candara" pitchFamily="34" charset="0"/>
                <a:ea typeface="ＭＳ Ｐゴシック" pitchFamily="34" charset="-128"/>
                <a:cs typeface="Candara" pitchFamily="34" charset="0"/>
              </a:rPr>
              <a:t>Thus,</a:t>
            </a:r>
            <a:r>
              <a:rPr kumimoji="1" lang="en-US" altLang="zh-TW" sz="2400" b="1" kern="0" dirty="0">
                <a:latin typeface="Candara" pitchFamily="34" charset="0"/>
                <a:ea typeface="ＭＳ Ｐゴシック" pitchFamily="34" charset="-128"/>
                <a:cs typeface="Candara" pitchFamily="34" charset="0"/>
              </a:rPr>
              <a:t> </a:t>
            </a:r>
            <a:r>
              <a:rPr lang="en-US" altLang="zh-TW" sz="2800" b="1" dirty="0">
                <a:solidFill>
                  <a:srgbClr val="FF0000"/>
                </a:solidFill>
                <a:latin typeface="Candara" pitchFamily="34" charset="0"/>
                <a:ea typeface="ＭＳ Ｐゴシック" pitchFamily="34" charset="-128"/>
              </a:rPr>
              <a:t>TS(T</a:t>
            </a:r>
            <a:r>
              <a:rPr lang="en-US" altLang="zh-TW" sz="2800" b="1" baseline="-25000" dirty="0">
                <a:solidFill>
                  <a:srgbClr val="FF0000"/>
                </a:solidFill>
                <a:latin typeface="Candara" pitchFamily="34" charset="0"/>
                <a:ea typeface="ＭＳ Ｐゴシック" pitchFamily="34" charset="-128"/>
              </a:rPr>
              <a:t>2</a:t>
            </a:r>
            <a:r>
              <a:rPr lang="en-US" altLang="zh-TW" sz="2800" b="1" dirty="0">
                <a:solidFill>
                  <a:srgbClr val="FF0000"/>
                </a:solidFill>
                <a:latin typeface="Candara" pitchFamily="34" charset="0"/>
                <a:ea typeface="ＭＳ Ｐゴシック" pitchFamily="34" charset="-128"/>
              </a:rPr>
              <a:t>) &lt; TS(T</a:t>
            </a:r>
            <a:r>
              <a:rPr lang="en-US" altLang="zh-TW" sz="2800" b="1" baseline="-25000" dirty="0">
                <a:solidFill>
                  <a:srgbClr val="FF0000"/>
                </a:solidFill>
                <a:latin typeface="Candara" pitchFamily="34" charset="0"/>
                <a:ea typeface="ＭＳ Ｐゴシック" pitchFamily="34" charset="-128"/>
              </a:rPr>
              <a:t>3</a:t>
            </a:r>
            <a:r>
              <a:rPr lang="en-US" altLang="zh-TW" sz="2800" b="1" dirty="0">
                <a:solidFill>
                  <a:srgbClr val="FF0000"/>
                </a:solidFill>
                <a:latin typeface="Candara" pitchFamily="34" charset="0"/>
                <a:ea typeface="ＭＳ Ｐゴシック" pitchFamily="34" charset="-128"/>
              </a:rPr>
              <a:t>)</a:t>
            </a:r>
          </a:p>
          <a:p>
            <a:pPr marL="342900" lvl="0" indent="-342900">
              <a:spcBef>
                <a:spcPct val="35000"/>
              </a:spcBef>
              <a:buClr>
                <a:srgbClr val="993300"/>
              </a:buClr>
              <a:buSzPct val="90000"/>
              <a:buFont typeface="Monotype Sorts" pitchFamily="2" charset="2"/>
              <a:buChar char="n"/>
            </a:pPr>
            <a:r>
              <a:rPr lang="en-US" altLang="zh-TW" sz="2800" b="1" dirty="0">
                <a:latin typeface="Candara" pitchFamily="34" charset="0"/>
                <a:ea typeface="ＭＳ Ｐゴシック" pitchFamily="34" charset="-128"/>
              </a:rPr>
              <a:t>The following schedule is possible under Timestamp Protocol</a:t>
            </a:r>
            <a:endParaRPr kumimoji="1" lang="en-US" altLang="zh-TW" sz="2800" b="1" u="none" strike="noStrike" kern="0" cap="none" spc="0" normalizeH="0" baseline="0" noProof="0" dirty="0">
              <a:ln>
                <a:noFill/>
              </a:ln>
              <a:solidFill>
                <a:srgbClr val="FF0000"/>
              </a:solidFill>
              <a:effectLst/>
              <a:uLnTx/>
              <a:uFillTx/>
              <a:latin typeface="Candara" pitchFamily="34" charset="0"/>
              <a:ea typeface="ＭＳ Ｐゴシック"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2" charset="2"/>
              <a:buChar char="n"/>
              <a:tabLst/>
              <a:defRPr/>
            </a:pPr>
            <a:endParaRPr kumimoji="1" lang="en-US" altLang="zh-TW" sz="2400" b="1" i="0" u="none" strike="noStrike" kern="0" cap="none" spc="0" normalizeH="0" baseline="0" noProof="0" dirty="0">
              <a:ln>
                <a:noFill/>
              </a:ln>
              <a:solidFill>
                <a:schemeClr val="tx1"/>
              </a:solidFill>
              <a:effectLst/>
              <a:uLnTx/>
              <a:uFillTx/>
              <a:latin typeface="Candara" pitchFamily="34" charset="0"/>
              <a:ea typeface="ＭＳ Ｐゴシック" pitchFamily="34" charset="-128"/>
              <a:cs typeface="Candara" pitchFamily="34" charset="0"/>
            </a:endParaRPr>
          </a:p>
        </p:txBody>
      </p:sp>
      <p:sp>
        <p:nvSpPr>
          <p:cNvPr id="5" name="矩形 4"/>
          <p:cNvSpPr/>
          <p:nvPr/>
        </p:nvSpPr>
        <p:spPr bwMode="auto">
          <a:xfrm>
            <a:off x="4903075" y="3957144"/>
            <a:ext cx="1277008" cy="346842"/>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6" name="矩形 5"/>
          <p:cNvSpPr/>
          <p:nvPr/>
        </p:nvSpPr>
        <p:spPr bwMode="auto">
          <a:xfrm>
            <a:off x="6490138" y="4692868"/>
            <a:ext cx="1203434" cy="383629"/>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7" name="矩形 6"/>
          <p:cNvSpPr/>
          <p:nvPr/>
        </p:nvSpPr>
        <p:spPr bwMode="auto">
          <a:xfrm>
            <a:off x="4834757" y="5071240"/>
            <a:ext cx="1345325" cy="399394"/>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8" name="矩形 7"/>
          <p:cNvSpPr/>
          <p:nvPr/>
        </p:nvSpPr>
        <p:spPr bwMode="auto">
          <a:xfrm>
            <a:off x="6484884" y="5870028"/>
            <a:ext cx="1271750" cy="388882"/>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1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18" presetID="4" presetClass="entr" presetSubtype="16"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ox(in)">
                                      <p:cBhvr>
                                        <p:cTn id="2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in)">
                                      <p:cBhvr>
                                        <p:cTn id="2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6" presetID="4" presetClass="entr" presetSubtype="16"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in)">
                                      <p:cBhvr>
                                        <p:cTn id="2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uiExpand="1" build="allAtOnce"/>
      <p:bldP spid="5" grpId="0" animBg="1"/>
      <p:bldP spid="6" grpId="0" animBg="1"/>
      <p:bldP spid="7" grpId="0" animBg="1"/>
      <p:bldP spid="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TW">
                <a:ea typeface="ＭＳ Ｐゴシック" pitchFamily="34" charset="-128"/>
              </a:rPr>
              <a:t>Timestamp-ordering Protocol</a:t>
            </a:r>
          </a:p>
        </p:txBody>
      </p:sp>
      <p:sp>
        <p:nvSpPr>
          <p:cNvPr id="92163" name="Rectangle 3"/>
          <p:cNvSpPr>
            <a:spLocks noGrp="1" noChangeArrowheads="1"/>
          </p:cNvSpPr>
          <p:nvPr>
            <p:ph type="body" idx="1"/>
          </p:nvPr>
        </p:nvSpPr>
        <p:spPr>
          <a:xfrm>
            <a:off x="735013" y="1008063"/>
            <a:ext cx="8040687" cy="4530725"/>
          </a:xfrm>
        </p:spPr>
        <p:txBody>
          <a:bodyPr/>
          <a:lstStyle/>
          <a:p>
            <a:r>
              <a:rPr lang="en-US" altLang="zh-TW" sz="2800" dirty="0">
                <a:ea typeface="ＭＳ Ｐゴシック" pitchFamily="34" charset="-128"/>
              </a:rPr>
              <a:t>This algorithm </a:t>
            </a:r>
            <a:r>
              <a:rPr lang="en-US" altLang="zh-TW" sz="2800" dirty="0">
                <a:solidFill>
                  <a:srgbClr val="FF0000"/>
                </a:solidFill>
                <a:ea typeface="ＭＳ Ｐゴシック" pitchFamily="34" charset="-128"/>
              </a:rPr>
              <a:t>ensures </a:t>
            </a:r>
          </a:p>
          <a:p>
            <a:pPr lvl="1"/>
            <a:r>
              <a:rPr lang="en-US" altLang="zh-TW" sz="2800" dirty="0">
                <a:solidFill>
                  <a:srgbClr val="FF0000"/>
                </a:solidFill>
                <a:ea typeface="ＭＳ Ｐゴシック" pitchFamily="34" charset="-128"/>
              </a:rPr>
              <a:t>conflict </a:t>
            </a:r>
            <a:r>
              <a:rPr lang="en-US" altLang="zh-TW" sz="2800" dirty="0" err="1">
                <a:solidFill>
                  <a:srgbClr val="FF0000"/>
                </a:solidFill>
                <a:ea typeface="ＭＳ Ｐゴシック" pitchFamily="34" charset="-128"/>
              </a:rPr>
              <a:t>serializability</a:t>
            </a:r>
            <a:r>
              <a:rPr lang="en-US" altLang="zh-TW" sz="2800" dirty="0">
                <a:solidFill>
                  <a:srgbClr val="FF0000"/>
                </a:solidFill>
                <a:ea typeface="ＭＳ Ｐゴシック" pitchFamily="34" charset="-128"/>
              </a:rPr>
              <a:t> – </a:t>
            </a:r>
            <a:r>
              <a:rPr lang="en-US" altLang="zh-TW" sz="2800" dirty="0">
                <a:ea typeface="ＭＳ Ｐゴシック" pitchFamily="34" charset="-128"/>
              </a:rPr>
              <a:t>conflicting operations are processed in timestamp order, and </a:t>
            </a:r>
          </a:p>
          <a:p>
            <a:pPr lvl="1"/>
            <a:r>
              <a:rPr lang="en-US" altLang="zh-TW" sz="2800" dirty="0">
                <a:solidFill>
                  <a:srgbClr val="FF0000"/>
                </a:solidFill>
                <a:ea typeface="ＭＳ Ｐゴシック" pitchFamily="34" charset="-128"/>
              </a:rPr>
              <a:t>freedom from deadlock – </a:t>
            </a:r>
            <a:r>
              <a:rPr lang="en-US" altLang="zh-TW" sz="2800" dirty="0">
                <a:ea typeface="ＭＳ Ｐゴシック" pitchFamily="34" charset="-128"/>
              </a:rPr>
              <a:t>no transactions ever waits</a:t>
            </a:r>
            <a:endParaRPr lang="en-US" altLang="zh-TW" sz="2800" dirty="0">
              <a:solidFill>
                <a:srgbClr val="FF0000"/>
              </a:solidFill>
              <a:ea typeface="ＭＳ Ｐゴシック" pitchFamily="34" charset="-128"/>
            </a:endParaRPr>
          </a:p>
          <a:p>
            <a:endParaRPr lang="en-US" altLang="zh-TW" sz="28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animEffect transition="in" filter="wipe(left)">
                                      <p:cBhvr>
                                        <p:cTn id="7" dur="1000"/>
                                        <p:tgtEl>
                                          <p:spTgt spid="921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3">
                                            <p:txEl>
                                              <p:pRg st="2" end="2"/>
                                            </p:txEl>
                                          </p:spTgt>
                                        </p:tgtEl>
                                        <p:attrNameLst>
                                          <p:attrName>style.visibility</p:attrName>
                                        </p:attrNameLst>
                                      </p:cBhvr>
                                      <p:to>
                                        <p:strVal val="visible"/>
                                      </p:to>
                                    </p:set>
                                    <p:animEffect transition="in" filter="wipe(left)">
                                      <p:cBhvr>
                                        <p:cTn id="12" dur="1000"/>
                                        <p:tgtEl>
                                          <p:spTgt spid="92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p:txBody>
          <a:bodyPr/>
          <a:lstStyle/>
          <a:p>
            <a:pPr eaLnBrk="1" hangingPunct="1"/>
            <a:r>
              <a:rPr lang="en-US" altLang="zh-TW" sz="6000" dirty="0">
                <a:ea typeface="ＭＳ Ｐゴシック" pitchFamily="34" charset="-128"/>
              </a:rPr>
              <a:t>End of Chapter 6</a:t>
            </a:r>
          </a:p>
        </p:txBody>
      </p:sp>
    </p:spTree>
  </p:cSld>
  <p:clrMapOvr>
    <a:masterClrMapping/>
  </p:clrMapOvr>
</p:sld>
</file>

<file path=ppt/theme/theme1.xml><?xml version="1.0" encoding="utf-8"?>
<a:theme xmlns:a="http://schemas.openxmlformats.org/drawingml/2006/main" name="1_os-8">
  <a:themeElements>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1_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1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48294</TotalTime>
  <Words>8083</Words>
  <Application>Microsoft Office PowerPoint</Application>
  <PresentationFormat>On-screen Show (4:3)</PresentationFormat>
  <Paragraphs>1103</Paragraphs>
  <Slides>94</Slides>
  <Notes>90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Monotype Sorts</vt:lpstr>
      <vt:lpstr>Arial</vt:lpstr>
      <vt:lpstr>Candara</vt:lpstr>
      <vt:lpstr>Helvetica</vt:lpstr>
      <vt:lpstr>Times New Roman</vt:lpstr>
      <vt:lpstr>Verdana</vt:lpstr>
      <vt:lpstr>Webdings</vt:lpstr>
      <vt:lpstr>Wingdings</vt:lpstr>
      <vt:lpstr>Wingdings 2</vt:lpstr>
      <vt:lpstr>1_os-8</vt:lpstr>
      <vt:lpstr>Chapter 6: Synchronization</vt:lpstr>
      <vt:lpstr>Synchronization</vt:lpstr>
      <vt:lpstr>Objectives</vt:lpstr>
      <vt:lpstr>Background</vt:lpstr>
      <vt:lpstr>Producer </vt:lpstr>
      <vt:lpstr>Consumer</vt:lpstr>
      <vt:lpstr>Race Condition</vt:lpstr>
      <vt:lpstr>Critical-Section Problem</vt:lpstr>
      <vt:lpstr>Solution to Critical-Section Problem</vt:lpstr>
      <vt:lpstr>Solution to Critical-Section Problem</vt:lpstr>
      <vt:lpstr>Solution to Critical-Section Problem</vt:lpstr>
      <vt:lpstr>PowerPoint Presentation</vt:lpstr>
      <vt:lpstr>Peterson’s Solution</vt:lpstr>
      <vt:lpstr>Algorithm for Process Pi</vt:lpstr>
      <vt:lpstr>Prove this algorithm is correct</vt:lpstr>
      <vt:lpstr>Prove this algorithm is correct</vt:lpstr>
      <vt:lpstr>Prove this algorithm is correct</vt:lpstr>
      <vt:lpstr>Prove this algorithm is correct</vt:lpstr>
      <vt:lpstr>Synchronization Hardware</vt:lpstr>
      <vt:lpstr>Synchronization Hardware</vt:lpstr>
      <vt:lpstr>TestAndndSet Instruction </vt:lpstr>
      <vt:lpstr>Solution using TestAndSet</vt:lpstr>
      <vt:lpstr>Swap  Instruction</vt:lpstr>
      <vt:lpstr>Solution using Swap</vt:lpstr>
      <vt:lpstr>Bounded-waiting Mutual Exclusion with TestandSet()</vt:lpstr>
      <vt:lpstr>Prove this algorithm is correct</vt:lpstr>
      <vt:lpstr>Semaphores</vt:lpstr>
      <vt:lpstr>Semaphores</vt:lpstr>
      <vt:lpstr>Semaphore Usage</vt:lpstr>
      <vt:lpstr>Mutual-Exclusion Implementation with semaphores</vt:lpstr>
      <vt:lpstr>Semaphore Usage</vt:lpstr>
      <vt:lpstr>Semaphore Implementation</vt:lpstr>
      <vt:lpstr>PowerPoint Presentation</vt:lpstr>
      <vt:lpstr>Semaphore Implementation with no Busy waiting </vt:lpstr>
      <vt:lpstr>Semaphore Implementation with no Busy waiting </vt:lpstr>
      <vt:lpstr>Semaphore Implementation with no Busy waiting </vt:lpstr>
      <vt:lpstr>Semaphore Implementation with no Busy waiting </vt:lpstr>
      <vt:lpstr>Deadlock and Starvation</vt:lpstr>
      <vt:lpstr>Priority Inversion</vt:lpstr>
      <vt:lpstr>Classical Problems of Synchronization</vt:lpstr>
      <vt:lpstr>Bounded-Buffer Problem</vt:lpstr>
      <vt:lpstr>Bounded Buffer Problem (Cont.)</vt:lpstr>
      <vt:lpstr>The Reader and Writers Problem</vt:lpstr>
      <vt:lpstr>The Reader and Writers Problem</vt:lpstr>
      <vt:lpstr>A solution for the first problem</vt:lpstr>
      <vt:lpstr>A solution for the first problem</vt:lpstr>
      <vt:lpstr>A solution for the first problem</vt:lpstr>
      <vt:lpstr>Dining-Philosophers Problem</vt:lpstr>
      <vt:lpstr>Dining-Philosophers Problem (Cont.)</vt:lpstr>
      <vt:lpstr>PowerPoint Presentation</vt:lpstr>
      <vt:lpstr>Several possible solutions to the deadlock problem</vt:lpstr>
      <vt:lpstr>Problems with Semaphores</vt:lpstr>
      <vt:lpstr>Monitors</vt:lpstr>
      <vt:lpstr>Schematic view of a Monitor</vt:lpstr>
      <vt:lpstr>Monitors</vt:lpstr>
      <vt:lpstr>Condition Construct</vt:lpstr>
      <vt:lpstr>Condition Variables</vt:lpstr>
      <vt:lpstr> Monitor with Condition Variables</vt:lpstr>
      <vt:lpstr>A Deadlock-free Monitor Solution for the Dining-Philosophers Problem</vt:lpstr>
      <vt:lpstr>Solution to Dining Philosophers (cont)</vt:lpstr>
      <vt:lpstr>A Deadlock-free Monitor Solution for the Dining-Philosophers Problem</vt:lpstr>
      <vt:lpstr>Illustration of the algorithm</vt:lpstr>
      <vt:lpstr>Monitor Implementation Using Semaphores</vt:lpstr>
      <vt:lpstr>Monitor Implementation Using Semaphores</vt:lpstr>
      <vt:lpstr>Monitor (Condition Variable) Implementation Using Semaphores</vt:lpstr>
      <vt:lpstr>Monitor Implementation Using Semaphores</vt:lpstr>
      <vt:lpstr>Resuming Processes within a Monitor</vt:lpstr>
      <vt:lpstr>A Monitor to Allocate Single Resource</vt:lpstr>
      <vt:lpstr>Resuming Processes within a Monitor</vt:lpstr>
      <vt:lpstr>Synchronization Examples</vt:lpstr>
      <vt:lpstr>Solaris Synchronization</vt:lpstr>
      <vt:lpstr>Windows XP Synchronization</vt:lpstr>
      <vt:lpstr>Linux Synchronization</vt:lpstr>
      <vt:lpstr>Pthreads Synchronization</vt:lpstr>
      <vt:lpstr>Atomic Transactions</vt:lpstr>
      <vt:lpstr>System Model</vt:lpstr>
      <vt:lpstr>Types of Storage Media</vt:lpstr>
      <vt:lpstr>Log-Based Recovery</vt:lpstr>
      <vt:lpstr>Log-Based Recovery Algorithm</vt:lpstr>
      <vt:lpstr>Checkpoints</vt:lpstr>
      <vt:lpstr>Concurrent Transactions</vt:lpstr>
      <vt:lpstr>Serializability</vt:lpstr>
      <vt:lpstr>Schedule 1: T0 then T1</vt:lpstr>
      <vt:lpstr>Nonserial Schedule</vt:lpstr>
      <vt:lpstr>Nonserial Schedule</vt:lpstr>
      <vt:lpstr>Locking Protocol</vt:lpstr>
      <vt:lpstr>Two-phase Locking Protocol</vt:lpstr>
      <vt:lpstr>Timestamp-based Protocols</vt:lpstr>
      <vt:lpstr>Timestamp-based Protocol Implementation</vt:lpstr>
      <vt:lpstr>Timestamp-based Protocol Implementation</vt:lpstr>
      <vt:lpstr>Timestamp-ordering Protocol</vt:lpstr>
      <vt:lpstr> Timestamp-ordering Protocol Example</vt:lpstr>
      <vt:lpstr>Timestamp-ordering Protocol</vt:lpstr>
      <vt:lpstr>End of Chapter 6</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Processes</dc:title>
  <dc:creator>Marilyn Turnamian</dc:creator>
  <cp:lastModifiedBy>簡 洋</cp:lastModifiedBy>
  <cp:revision>276</cp:revision>
  <cp:lastPrinted>2001-06-14T14:14:54Z</cp:lastPrinted>
  <dcterms:created xsi:type="dcterms:W3CDTF">2008-07-20T15:16:37Z</dcterms:created>
  <dcterms:modified xsi:type="dcterms:W3CDTF">2020-05-02T15:00:57Z</dcterms:modified>
</cp:coreProperties>
</file>