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94"/>
  </p:notesMasterIdLst>
  <p:handoutMasterIdLst>
    <p:handoutMasterId r:id="rId95"/>
  </p:handoutMasterIdLst>
  <p:sldIdLst>
    <p:sldId id="448" r:id="rId2"/>
    <p:sldId id="449" r:id="rId3"/>
    <p:sldId id="450" r:id="rId4"/>
    <p:sldId id="451" r:id="rId5"/>
    <p:sldId id="452" r:id="rId6"/>
    <p:sldId id="453" r:id="rId7"/>
    <p:sldId id="454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62" r:id="rId16"/>
    <p:sldId id="463" r:id="rId17"/>
    <p:sldId id="465" r:id="rId18"/>
    <p:sldId id="466" r:id="rId19"/>
    <p:sldId id="467" r:id="rId20"/>
    <p:sldId id="468" r:id="rId21"/>
    <p:sldId id="469" r:id="rId22"/>
    <p:sldId id="470" r:id="rId23"/>
    <p:sldId id="471" r:id="rId24"/>
    <p:sldId id="472" r:id="rId25"/>
    <p:sldId id="473" r:id="rId26"/>
    <p:sldId id="474" r:id="rId27"/>
    <p:sldId id="475" r:id="rId28"/>
    <p:sldId id="476" r:id="rId29"/>
    <p:sldId id="477" r:id="rId30"/>
    <p:sldId id="478" r:id="rId31"/>
    <p:sldId id="479" r:id="rId32"/>
    <p:sldId id="542" r:id="rId33"/>
    <p:sldId id="480" r:id="rId34"/>
    <p:sldId id="481" r:id="rId35"/>
    <p:sldId id="482" r:id="rId36"/>
    <p:sldId id="483" r:id="rId37"/>
    <p:sldId id="484" r:id="rId38"/>
    <p:sldId id="485" r:id="rId39"/>
    <p:sldId id="486" r:id="rId40"/>
    <p:sldId id="487" r:id="rId41"/>
    <p:sldId id="488" r:id="rId42"/>
    <p:sldId id="489" r:id="rId43"/>
    <p:sldId id="490" r:id="rId44"/>
    <p:sldId id="491" r:id="rId45"/>
    <p:sldId id="538" r:id="rId46"/>
    <p:sldId id="492" r:id="rId47"/>
    <p:sldId id="493" r:id="rId48"/>
    <p:sldId id="494" r:id="rId49"/>
    <p:sldId id="495" r:id="rId50"/>
    <p:sldId id="496" r:id="rId51"/>
    <p:sldId id="497" r:id="rId52"/>
    <p:sldId id="498" r:id="rId53"/>
    <p:sldId id="499" r:id="rId54"/>
    <p:sldId id="500" r:id="rId55"/>
    <p:sldId id="501" r:id="rId56"/>
    <p:sldId id="502" r:id="rId57"/>
    <p:sldId id="504" r:id="rId58"/>
    <p:sldId id="505" r:id="rId59"/>
    <p:sldId id="506" r:id="rId60"/>
    <p:sldId id="507" r:id="rId61"/>
    <p:sldId id="508" r:id="rId62"/>
    <p:sldId id="509" r:id="rId63"/>
    <p:sldId id="510" r:id="rId64"/>
    <p:sldId id="511" r:id="rId65"/>
    <p:sldId id="512" r:id="rId66"/>
    <p:sldId id="513" r:id="rId67"/>
    <p:sldId id="514" r:id="rId68"/>
    <p:sldId id="515" r:id="rId69"/>
    <p:sldId id="516" r:id="rId70"/>
    <p:sldId id="517" r:id="rId71"/>
    <p:sldId id="518" r:id="rId72"/>
    <p:sldId id="519" r:id="rId73"/>
    <p:sldId id="520" r:id="rId74"/>
    <p:sldId id="521" r:id="rId75"/>
    <p:sldId id="522" r:id="rId76"/>
    <p:sldId id="523" r:id="rId77"/>
    <p:sldId id="524" r:id="rId78"/>
    <p:sldId id="525" r:id="rId79"/>
    <p:sldId id="526" r:id="rId80"/>
    <p:sldId id="527" r:id="rId81"/>
    <p:sldId id="528" r:id="rId82"/>
    <p:sldId id="529" r:id="rId83"/>
    <p:sldId id="541" r:id="rId84"/>
    <p:sldId id="531" r:id="rId85"/>
    <p:sldId id="532" r:id="rId86"/>
    <p:sldId id="533" r:id="rId87"/>
    <p:sldId id="534" r:id="rId88"/>
    <p:sldId id="539" r:id="rId89"/>
    <p:sldId id="535" r:id="rId90"/>
    <p:sldId id="536" r:id="rId91"/>
    <p:sldId id="540" r:id="rId92"/>
    <p:sldId id="537" r:id="rId93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CCFF"/>
    <a:srgbClr val="F03067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3" autoAdjust="0"/>
    <p:restoredTop sz="91821" autoAdjust="0"/>
  </p:normalViewPr>
  <p:slideViewPr>
    <p:cSldViewPr snapToGrid="0">
      <p:cViewPr>
        <p:scale>
          <a:sx n="66" d="100"/>
          <a:sy n="66" d="100"/>
        </p:scale>
        <p:origin x="1508" y="-100"/>
      </p:cViewPr>
      <p:guideLst>
        <p:guide orient="horz" pos="816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18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98502A2D-3B28-4412-9A56-925F18CF6C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88975"/>
            <a:ext cx="46783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7BD386D6-668B-4035-A22F-93BFA815CF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C8DFEC-CD40-4E44-BA1A-C85FF2326B28}" type="slidenum">
              <a:rPr lang="en-US" altLang="zh-TW" smtClean="0">
                <a:ea typeface="ＭＳ Ｐゴシック" pitchFamily="34" charset="-128"/>
              </a:rPr>
              <a:pPr/>
              <a:t>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955883-6E47-40BE-90DE-80DB9514EABF}" type="slidenum">
              <a:rPr lang="en-US" altLang="zh-TW" smtClean="0">
                <a:ea typeface="ＭＳ Ｐゴシック" pitchFamily="34" charset="-128"/>
              </a:rPr>
              <a:pPr/>
              <a:t>10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51E08-5FBB-4B49-814B-195B916E2C0A}" type="slidenum">
              <a:rPr lang="en-US" altLang="zh-TW" smtClean="0">
                <a:ea typeface="ＭＳ Ｐゴシック" pitchFamily="34" charset="-128"/>
              </a:rPr>
              <a:pPr/>
              <a:t>11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F1E8B3-5EA2-4607-B12B-1BFF623B8649}" type="slidenum">
              <a:rPr lang="en-US" altLang="zh-TW" smtClean="0">
                <a:ea typeface="ＭＳ Ｐゴシック" pitchFamily="34" charset="-128"/>
              </a:rPr>
              <a:pPr/>
              <a:t>12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22307-7414-451F-8E98-A23DB471330D}" type="slidenum">
              <a:rPr lang="en-US" altLang="zh-TW" smtClean="0">
                <a:ea typeface="ＭＳ Ｐゴシック" pitchFamily="34" charset="-128"/>
              </a:rPr>
              <a:pPr/>
              <a:t>13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看不懂為什麼有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i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還要有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j  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j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是幹嘛的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?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BE2A38-29E0-4C3F-909B-59735C9047EA}" type="slidenum">
              <a:rPr lang="en-US" altLang="zh-TW" smtClean="0">
                <a:ea typeface="ＭＳ Ｐゴシック" pitchFamily="34" charset="-128"/>
              </a:rPr>
              <a:pPr/>
              <a:t>14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4E6AB2-2515-4FDF-B5E0-0CD53907444A}" type="slidenum">
              <a:rPr lang="en-US" altLang="zh-TW" smtClean="0">
                <a:ea typeface="ＭＳ Ｐゴシック" pitchFamily="34" charset="-128"/>
              </a:rPr>
              <a:pPr/>
              <a:t>15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DC92A6-E104-4765-B0D2-BBFD53355C91}" type="slidenum">
              <a:rPr lang="en-US" altLang="zh-TW" smtClean="0">
                <a:ea typeface="ＭＳ Ｐゴシック" pitchFamily="34" charset="-128"/>
              </a:rPr>
              <a:pPr/>
              <a:t>16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11B120-910B-4283-A541-2834F73B8010}" type="slidenum">
              <a:rPr lang="en-US" altLang="zh-TW" smtClean="0">
                <a:ea typeface="ＭＳ Ｐゴシック" pitchFamily="34" charset="-128"/>
              </a:rPr>
              <a:pPr/>
              <a:t>17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156C20-54C2-43EB-AAAA-978F2FC2FCF5}" type="slidenum">
              <a:rPr lang="en-US" altLang="zh-TW" smtClean="0">
                <a:ea typeface="ＭＳ Ｐゴシック" pitchFamily="34" charset="-128"/>
              </a:rPr>
              <a:pPr/>
              <a:t>18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273A23-6E7E-4FBB-8921-F6B79B4322D1}" type="slidenum">
              <a:rPr lang="en-US" altLang="zh-TW" smtClean="0">
                <a:ea typeface="ＭＳ Ｐゴシック" pitchFamily="34" charset="-128"/>
              </a:rPr>
              <a:pPr/>
              <a:t>19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084A2C-C19D-47F2-831F-0F4E3508CBB3}" type="slidenum">
              <a:rPr lang="en-US" altLang="zh-TW" smtClean="0">
                <a:ea typeface="ＭＳ Ｐゴシック" pitchFamily="34" charset="-128"/>
              </a:rPr>
              <a:pPr/>
              <a:t>2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D09EA4-BBEE-4D4E-AD6F-C00DF6966750}" type="slidenum">
              <a:rPr lang="en-US" altLang="zh-TW" smtClean="0">
                <a:ea typeface="ＭＳ Ｐゴシック" pitchFamily="34" charset="-128"/>
              </a:rPr>
              <a:pPr/>
              <a:t>20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ABD96B-DFE2-417C-A684-92DB1DFF9EE2}" type="slidenum">
              <a:rPr lang="en-US" altLang="zh-TW" smtClean="0">
                <a:ea typeface="ＭＳ Ｐゴシック" pitchFamily="34" charset="-128"/>
              </a:rPr>
              <a:pPr/>
              <a:t>21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F26979-4C4C-482A-B968-AF71FBECCF0A}" type="slidenum">
              <a:rPr lang="en-US" altLang="zh-TW" smtClean="0">
                <a:ea typeface="ＭＳ Ｐゴシック" pitchFamily="34" charset="-128"/>
              </a:rPr>
              <a:pPr/>
              <a:t>22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40531-5706-434D-A0B9-ECDFD8956D01}" type="slidenum">
              <a:rPr lang="en-US" altLang="zh-TW" smtClean="0">
                <a:ea typeface="ＭＳ Ｐゴシック" pitchFamily="34" charset="-128"/>
              </a:rPr>
              <a:pPr/>
              <a:t>23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386D6-668B-4035-A22F-93BFA815CF3F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1D1315-8B40-4541-AD52-2353AE58100A}" type="slidenum">
              <a:rPr lang="en-US" altLang="zh-TW" smtClean="0">
                <a:ea typeface="ＭＳ Ｐゴシック" pitchFamily="34" charset="-128"/>
              </a:rPr>
              <a:pPr/>
              <a:t>25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7D008-F4D7-40B2-B057-210C3414DD10}" type="slidenum">
              <a:rPr lang="en-US" altLang="zh-TW" smtClean="0">
                <a:ea typeface="ＭＳ Ｐゴシック" pitchFamily="34" charset="-128"/>
              </a:rPr>
              <a:pPr/>
              <a:t>26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4AEEC-750C-471A-A3FE-CB7009A2B987}" type="slidenum">
              <a:rPr lang="en-US" altLang="zh-TW" smtClean="0">
                <a:ea typeface="ＭＳ Ｐゴシック" pitchFamily="34" charset="-128"/>
              </a:rPr>
              <a:pPr/>
              <a:t>27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看意思  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Semap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 &lt;=0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是被占用     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&gt;0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可用  要占用就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--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38F69-A02B-4951-ACBF-F890C3E3FA7D}" type="slidenum">
              <a:rPr lang="en-US" altLang="zh-TW" smtClean="0">
                <a:ea typeface="ＭＳ Ｐゴシック" pitchFamily="34" charset="-128"/>
              </a:rPr>
              <a:pPr/>
              <a:t>28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ok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6DD00-B99D-4217-815A-272CA4ADEDE1}" type="slidenum">
              <a:rPr lang="en-US" altLang="zh-TW" smtClean="0">
                <a:ea typeface="ＭＳ Ｐゴシック" pitchFamily="34" charset="-128"/>
              </a:rPr>
              <a:pPr/>
              <a:t>29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atomicity    the state or fact of being composed of indivisible units.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386D6-668B-4035-A22F-93BFA815CF3F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96489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D5E9E0-A78C-4466-B4F4-0E4AEBCFD316}" type="slidenum">
              <a:rPr lang="en-US" altLang="zh-TW" smtClean="0">
                <a:ea typeface="ＭＳ Ｐゴシック" pitchFamily="34" charset="-128"/>
              </a:rPr>
              <a:pPr/>
              <a:t>30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906CF8-94D4-47B1-8CA4-7B65C4D7B698}" type="slidenum">
              <a:rPr lang="en-US" altLang="zh-TW" smtClean="0">
                <a:ea typeface="ＭＳ Ｐゴシック" pitchFamily="34" charset="-128"/>
              </a:rPr>
              <a:pPr/>
              <a:t>31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CEB45-F823-4806-8829-1E9AA296DC48}" type="slidenum">
              <a:rPr lang="en-US" altLang="zh-TW" smtClean="0">
                <a:ea typeface="ＭＳ Ｐゴシック" pitchFamily="34" charset="-128"/>
              </a:rPr>
              <a:pPr/>
              <a:t>33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fontAlgn="ctr"/>
            <a:r>
              <a:rPr lang="en-US" altLang="zh-TW" sz="1200" dirty="0">
                <a:ea typeface="ＭＳ Ｐゴシック" pitchFamily="34" charset="-128"/>
              </a:rPr>
              <a:t>Semaphore 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（鐵路的）臂板信號；信號              這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waintQ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感覺有點像是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LinkList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Node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資結   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waitingQ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  &lt; block/wakeup   &gt;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readQ</a:t>
            </a:r>
            <a:endParaRPr lang="zh-TW" altLang="en-US" sz="1200" b="0" i="0" kern="1200" dirty="0">
              <a:solidFill>
                <a:schemeClr val="tx1"/>
              </a:solidFill>
              <a:effectLst/>
              <a:latin typeface="Times New Roman" charset="0"/>
              <a:ea typeface="MS PGothic" pitchFamily="34" charset="-128"/>
              <a:cs typeface="ＭＳ Ｐゴシック" charset="-128"/>
            </a:endParaRPr>
          </a:p>
          <a:p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A1A971-7DE0-41A8-AA07-87025B00D0BB}" type="slidenum">
              <a:rPr lang="en-US" altLang="zh-TW" smtClean="0">
                <a:ea typeface="ＭＳ Ｐゴシック" pitchFamily="34" charset="-128"/>
              </a:rPr>
              <a:pPr/>
              <a:t>34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DE2829-AA48-49D5-A4A9-482CE59D125F}" type="slidenum">
              <a:rPr lang="en-US" altLang="zh-TW" smtClean="0">
                <a:ea typeface="ＭＳ Ｐゴシック" pitchFamily="34" charset="-128"/>
              </a:rPr>
              <a:pPr/>
              <a:t>35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不過有點怪的是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wait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是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&lt;0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signal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是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&lt;=0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怪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FE0A79-8F89-4F8B-9312-9951481994C4}" type="slidenum">
              <a:rPr lang="en-US" altLang="zh-TW" smtClean="0">
                <a:ea typeface="ＭＳ Ｐゴシック" pitchFamily="34" charset="-128"/>
              </a:rPr>
              <a:pPr/>
              <a:t>36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B6FA15-C81F-4BD1-906C-03183D4E5F7A}" type="slidenum">
              <a:rPr lang="en-US" altLang="zh-TW" smtClean="0">
                <a:ea typeface="ＭＳ Ｐゴシック" pitchFamily="34" charset="-128"/>
              </a:rPr>
              <a:pPr/>
              <a:t>37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AE4C01-0907-4F5B-9787-5A34FEDD896F}" type="slidenum">
              <a:rPr lang="en-US" altLang="zh-TW" smtClean="0">
                <a:ea typeface="ＭＳ Ｐゴシック" pitchFamily="34" charset="-128"/>
              </a:rPr>
              <a:pPr/>
              <a:t>38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090D0D-8A63-4198-9D6A-F652887516DD}" type="slidenum">
              <a:rPr lang="en-US" altLang="zh-TW" smtClean="0">
                <a:ea typeface="ＭＳ Ｐゴシック" pitchFamily="34" charset="-128"/>
              </a:rPr>
              <a:pPr/>
              <a:t>39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926119-E0F0-411F-A88E-6E70A2C343D5}" type="slidenum">
              <a:rPr lang="en-US" altLang="zh-TW" smtClean="0">
                <a:ea typeface="ＭＳ Ｐゴシック" pitchFamily="34" charset="-128"/>
              </a:rPr>
              <a:pPr/>
              <a:t>40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21A674-76D2-40C7-AB78-D0F6E5688C06}" type="slidenum">
              <a:rPr lang="en-US" altLang="zh-TW" smtClean="0">
                <a:ea typeface="ＭＳ Ｐゴシック" pitchFamily="34" charset="-128"/>
              </a:rPr>
              <a:pPr/>
              <a:t>4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6C9FE-D2B5-4D14-9B90-AA2ACF36AF2A}" type="slidenum">
              <a:rPr lang="en-US" altLang="zh-TW" smtClean="0">
                <a:ea typeface="ＭＳ Ｐゴシック" pitchFamily="34" charset="-128"/>
              </a:rPr>
              <a:pPr/>
              <a:t>41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373E33-8280-4379-87ED-073B39248EF9}" type="slidenum">
              <a:rPr lang="en-US" altLang="zh-TW" smtClean="0">
                <a:ea typeface="ＭＳ Ｐゴシック" pitchFamily="34" charset="-128"/>
              </a:rPr>
              <a:pPr/>
              <a:t>47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好像兩個人中間故意只放一根筷子   比較好探討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deadlock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804C69-E912-4F53-BA78-DA7CF24593FD}" type="slidenum">
              <a:rPr lang="en-US" altLang="zh-TW" smtClean="0">
                <a:ea typeface="ＭＳ Ｐゴシック" pitchFamily="34" charset="-128"/>
              </a:rPr>
              <a:pPr/>
              <a:t>48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這邊還是沒看很懂  怎麼拿一根  再往右拿一根  馬上就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Deadlock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再看一下好了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386D6-668B-4035-A22F-93BFA815CF3F}" type="slidenum">
              <a:rPr lang="en-US" altLang="zh-TW" smtClean="0"/>
              <a:pPr>
                <a:defRPr/>
              </a:pPr>
              <a:t>49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0828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0B459-5D6A-44AD-B86A-8653D2796EC1}" type="slidenum">
              <a:rPr lang="en-US" altLang="zh-TW" smtClean="0">
                <a:ea typeface="ＭＳ Ｐゴシック" pitchFamily="34" charset="-128"/>
              </a:rPr>
              <a:pPr/>
              <a:t>50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應是先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wait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再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signal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48F48B-1D6C-490C-98D5-9C0A38A752F8}" type="slidenum">
              <a:rPr lang="en-US" altLang="zh-TW" smtClean="0">
                <a:ea typeface="ＭＳ Ｐゴシック" pitchFamily="34" charset="-128"/>
              </a:rPr>
              <a:pPr/>
              <a:t>51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k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8AE647-190B-469C-82C2-C9171113B91E}" type="slidenum">
              <a:rPr lang="en-US" altLang="zh-TW" smtClean="0">
                <a:ea typeface="ＭＳ Ｐゴシック" pitchFamily="34" charset="-128"/>
              </a:rPr>
              <a:pPr/>
              <a:t>52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DCCBEF-8697-426B-B5E2-853F34250579}" type="slidenum">
              <a:rPr lang="en-US" altLang="zh-TW" smtClean="0">
                <a:ea typeface="ＭＳ Ｐゴシック" pitchFamily="34" charset="-128"/>
              </a:rPr>
              <a:pPr/>
              <a:t>55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9BECAB-2C3E-497B-B041-AB48B6B8CFD6}" type="slidenum">
              <a:rPr lang="en-US" altLang="zh-TW" smtClean="0">
                <a:ea typeface="ＭＳ Ｐゴシック" pitchFamily="34" charset="-128"/>
              </a:rPr>
              <a:pPr/>
              <a:t>56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9E0FFF-4072-4D0F-827B-183D1F033034}" type="slidenum">
              <a:rPr lang="en-US" altLang="zh-TW" smtClean="0">
                <a:ea typeface="ＭＳ Ｐゴシック" pitchFamily="34" charset="-128"/>
              </a:rPr>
              <a:pPr/>
              <a:t>58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042FDA-1E1D-4542-9D81-38DA30B3F49E}" type="slidenum">
              <a:rPr lang="en-US" altLang="zh-TW" smtClean="0">
                <a:ea typeface="ＭＳ Ｐゴシック" pitchFamily="34" charset="-128"/>
              </a:rPr>
              <a:pPr/>
              <a:t>5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751F73-9E0F-420D-832A-D9A4300454AF}" type="slidenum">
              <a:rPr lang="en-US" altLang="zh-TW" smtClean="0">
                <a:ea typeface="ＭＳ Ｐゴシック" pitchFamily="34" charset="-128"/>
              </a:rPr>
              <a:pPr/>
              <a:t>59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fontAlgn="ctr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n.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（鐵路的）臂板信號；信號</a:t>
            </a:r>
          </a:p>
          <a:p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C1CD03-4E9A-42F7-B797-51CD0AF3247C}" type="slidenum">
              <a:rPr lang="en-US" altLang="zh-TW" smtClean="0">
                <a:ea typeface="ＭＳ Ｐゴシック" pitchFamily="34" charset="-128"/>
              </a:rPr>
              <a:pPr/>
              <a:t>61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5E524-BED9-4B1E-886B-B2279D2B8C48}" type="slidenum">
              <a:rPr lang="en-US" altLang="zh-TW" smtClean="0">
                <a:ea typeface="ＭＳ Ｐゴシック" pitchFamily="34" charset="-128"/>
              </a:rPr>
              <a:pPr/>
              <a:t>62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B65592-0E32-4384-A8E2-10DA882B9303}" type="slidenum">
              <a:rPr lang="en-US" altLang="zh-TW" smtClean="0">
                <a:ea typeface="ＭＳ Ｐゴシック" pitchFamily="34" charset="-128"/>
              </a:rPr>
              <a:pPr/>
              <a:t>63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FB9966-45CA-4A01-90B6-7EB90ECCE2F4}" type="slidenum">
              <a:rPr lang="en-US" altLang="zh-TW" smtClean="0">
                <a:ea typeface="ＭＳ Ｐゴシック" pitchFamily="34" charset="-128"/>
              </a:rPr>
              <a:pPr/>
              <a:t>64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ssignal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自己 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irgt’0338 pv5     []\\\\\\\\\\\\\\\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033F94-7067-48E2-BEAA-9C95F4F83377}" type="slidenum">
              <a:rPr lang="en-US" altLang="zh-TW" smtClean="0">
                <a:ea typeface="ＭＳ Ｐゴシック" pitchFamily="34" charset="-128"/>
              </a:rPr>
              <a:pPr/>
              <a:t>65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23655B-7310-47FA-B507-17E39F9991DA}" type="slidenum">
              <a:rPr lang="en-US" altLang="zh-TW" smtClean="0">
                <a:ea typeface="ＭＳ Ｐゴシック" pitchFamily="34" charset="-128"/>
              </a:rPr>
              <a:pPr/>
              <a:t>66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8BCE4-9FD4-4001-A16C-A451EBDEF2B0}" type="slidenum">
              <a:rPr lang="en-US" altLang="zh-TW" smtClean="0">
                <a:ea typeface="ＭＳ Ｐゴシック" pitchFamily="34" charset="-128"/>
              </a:rPr>
              <a:pPr/>
              <a:t>67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有點怪   這邊</a:t>
            </a:r>
            <a:r>
              <a:rPr lang="zh-TW" altLang="en-US">
                <a:latin typeface="Times New Roman" pitchFamily="18" charset="0"/>
                <a:ea typeface="ＭＳ Ｐゴシック" pitchFamily="34" charset="-128"/>
              </a:rPr>
              <a:t>說</a:t>
            </a:r>
            <a:r>
              <a:rPr lang="en-US" altLang="zh-TW">
                <a:latin typeface="Times New Roman" pitchFamily="18" charset="0"/>
                <a:ea typeface="ＭＳ Ｐゴシック" pitchFamily="34" charset="-128"/>
              </a:rPr>
              <a:t>shortet time alloct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0A38DA-4ADF-42CA-B29E-689571D00F12}" type="slidenum">
              <a:rPr lang="en-US" altLang="zh-TW" smtClean="0">
                <a:ea typeface="ＭＳ Ｐゴシック" pitchFamily="34" charset="-128"/>
              </a:rPr>
              <a:pPr/>
              <a:t>68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24953-583A-4AB3-8192-0C324C283FA7}" type="slidenum">
              <a:rPr lang="en-US" altLang="zh-TW" smtClean="0">
                <a:ea typeface="ＭＳ Ｐゴシック" pitchFamily="34" charset="-128"/>
              </a:rPr>
              <a:pPr/>
              <a:t>69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adaptive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  美式   適合的；適應的   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turnstile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   十字轉門       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837511-8755-4043-85A5-8597CBA7E1FD}" type="slidenum">
              <a:rPr lang="en-US" altLang="zh-TW" smtClean="0">
                <a:ea typeface="ＭＳ Ｐゴシック" pitchFamily="34" charset="-128"/>
              </a:rPr>
              <a:pPr/>
              <a:t>6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DD635-685E-438C-85DD-EB2586D48770}" type="slidenum">
              <a:rPr lang="en-US" altLang="zh-TW" smtClean="0">
                <a:ea typeface="ＭＳ Ｐゴシック" pitchFamily="34" charset="-128"/>
              </a:rPr>
              <a:pPr/>
              <a:t>70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B33146-C5DC-49B4-A322-86831D87BB3E}" type="slidenum">
              <a:rPr lang="en-US" altLang="zh-TW" smtClean="0">
                <a:ea typeface="ＭＳ Ｐゴシック" pitchFamily="34" charset="-128"/>
              </a:rPr>
              <a:pPr/>
              <a:t>71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03AEE7-4530-4DBE-B7CF-7D7940935E9B}" type="slidenum">
              <a:rPr lang="en-US" altLang="zh-TW" smtClean="0">
                <a:ea typeface="ＭＳ Ｐゴシック" pitchFamily="34" charset="-128"/>
              </a:rPr>
              <a:pPr/>
              <a:t>72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C01DFB-FACF-45CA-8F9E-8816B3EF6247}" type="slidenum">
              <a:rPr lang="en-US" altLang="zh-TW" smtClean="0">
                <a:ea typeface="ＭＳ Ｐゴシック" pitchFamily="34" charset="-128"/>
              </a:rPr>
              <a:pPr/>
              <a:t>73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78D2D1-73A9-42F5-880F-A6477C37F9FE}" type="slidenum">
              <a:rPr lang="en-US" altLang="zh-TW" smtClean="0">
                <a:ea typeface="ＭＳ Ｐゴシック" pitchFamily="34" charset="-128"/>
              </a:rPr>
              <a:pPr/>
              <a:t>74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B0E8F6-84AA-4949-A1C1-AFAD4C57B032}" type="slidenum">
              <a:rPr lang="en-US" altLang="zh-TW" smtClean="0">
                <a:ea typeface="ＭＳ Ｐゴシック" pitchFamily="34" charset="-128"/>
              </a:rPr>
              <a:pPr/>
              <a:t>75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91BE8-C1DE-44C9-B5E3-88BDBEAED6B8}" type="slidenum">
              <a:rPr lang="en-US" altLang="zh-TW" smtClean="0">
                <a:ea typeface="ＭＳ Ｐゴシック" pitchFamily="34" charset="-128"/>
              </a:rPr>
              <a:pPr/>
              <a:t>76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B9F7AC-8738-4920-815B-840E9321255D}" type="slidenum">
              <a:rPr lang="en-US" altLang="zh-TW" smtClean="0">
                <a:ea typeface="ＭＳ Ｐゴシック" pitchFamily="34" charset="-128"/>
              </a:rPr>
              <a:pPr/>
              <a:t>77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Idempotence  is the property of certain operations in mathematics and computer science whereby they can be applied multiple times without changing the result beyond the initial application. </a:t>
            </a:r>
          </a:p>
          <a:p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E7BD33-BFE6-47A2-9B3E-B8074BF69006}" type="slidenum">
              <a:rPr lang="en-US" altLang="zh-TW" smtClean="0">
                <a:ea typeface="ＭＳ Ｐゴシック" pitchFamily="34" charset="-128"/>
              </a:rPr>
              <a:pPr/>
              <a:t>78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680CC9-6EB4-4994-92A1-01FC52866141}" type="slidenum">
              <a:rPr lang="en-US" altLang="zh-TW" smtClean="0">
                <a:ea typeface="ＭＳ Ｐゴシック" pitchFamily="34" charset="-128"/>
              </a:rPr>
              <a:pPr/>
              <a:t>79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AC9B89-C7D4-4E92-9C4C-7E26F3E5E228}" type="slidenum">
              <a:rPr lang="en-US" altLang="zh-TW" smtClean="0">
                <a:ea typeface="ＭＳ Ｐゴシック" pitchFamily="34" charset="-128"/>
              </a:rPr>
              <a:pPr/>
              <a:t>7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000DF2-6C21-4241-90B3-F396D676E888}" type="slidenum">
              <a:rPr lang="en-US" altLang="zh-TW" smtClean="0">
                <a:ea typeface="ＭＳ Ｐゴシック" pitchFamily="34" charset="-128"/>
              </a:rPr>
              <a:pPr/>
              <a:t>80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6CF5B2-398E-4EBF-82AC-03C579EFEF16}" type="slidenum">
              <a:rPr lang="en-US" altLang="zh-TW" smtClean="0">
                <a:ea typeface="ＭＳ Ｐゴシック" pitchFamily="34" charset="-128"/>
              </a:rPr>
              <a:pPr/>
              <a:t>81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6A526C-1295-4A99-A63A-695A0F9B4BA7}" type="slidenum">
              <a:rPr lang="en-US" altLang="zh-TW" smtClean="0">
                <a:ea typeface="ＭＳ Ｐゴシック" pitchFamily="34" charset="-128"/>
              </a:rPr>
              <a:pPr/>
              <a:t>82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6A526C-1295-4A99-A63A-695A0F9B4BA7}" type="slidenum">
              <a:rPr lang="en-US" altLang="zh-TW" smtClean="0">
                <a:ea typeface="ＭＳ Ｐゴシック" pitchFamily="34" charset="-128"/>
              </a:rPr>
              <a:pPr/>
              <a:t>83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58DCEF-602B-401F-9275-8389AEEA3EAE}" type="slidenum">
              <a:rPr lang="en-US" altLang="zh-TW" smtClean="0">
                <a:ea typeface="ＭＳ Ｐゴシック" pitchFamily="34" charset="-128"/>
              </a:rPr>
              <a:pPr/>
              <a:t>84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2EE225-F8C6-4762-8FC7-A632A204E23B}" type="slidenum">
              <a:rPr lang="en-US" altLang="zh-TW" smtClean="0">
                <a:ea typeface="ＭＳ Ｐゴシック" pitchFamily="34" charset="-128"/>
              </a:rPr>
              <a:pPr/>
              <a:t>85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2FC50B-4E30-4F8C-BC68-1C2BCCA653E3}" type="slidenum">
              <a:rPr lang="en-US" altLang="zh-TW" smtClean="0">
                <a:ea typeface="ＭＳ Ｐゴシック" pitchFamily="34" charset="-128"/>
              </a:rPr>
              <a:pPr/>
              <a:t>86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C143D6-B9F3-4726-A5FA-301A6E478286}" type="slidenum">
              <a:rPr lang="en-US" altLang="zh-TW" smtClean="0">
                <a:ea typeface="ＭＳ Ｐゴシック" pitchFamily="34" charset="-128"/>
              </a:rPr>
              <a:pPr/>
              <a:t>87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C143D6-B9F3-4726-A5FA-301A6E478286}" type="slidenum">
              <a:rPr lang="en-US" altLang="zh-TW" smtClean="0">
                <a:ea typeface="ＭＳ Ｐゴシック" pitchFamily="34" charset="-128"/>
              </a:rPr>
              <a:pPr/>
              <a:t>88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4D34B1-6060-4BE1-BFC8-3A0BECB0962D}" type="slidenum">
              <a:rPr lang="en-US" altLang="zh-TW" smtClean="0">
                <a:ea typeface="ＭＳ Ｐゴシック" pitchFamily="34" charset="-128"/>
              </a:rPr>
              <a:pPr/>
              <a:t>89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obsolete  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廢棄的，淘汰的；過時的，老式的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1DA25E-BBCE-4915-9B87-C67DDDA24FE7}" type="slidenum">
              <a:rPr lang="en-US" altLang="zh-TW" smtClean="0">
                <a:ea typeface="ＭＳ Ｐゴシック" pitchFamily="34" charset="-128"/>
              </a:rPr>
              <a:pPr/>
              <a:t>8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Remainder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剩餘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32F01-C91E-405A-92EC-708137772311}" type="slidenum">
              <a:rPr lang="en-US" altLang="zh-TW" smtClean="0">
                <a:ea typeface="ＭＳ Ｐゴシック" pitchFamily="34" charset="-128"/>
              </a:rPr>
              <a:pPr/>
              <a:t>90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4D34B1-6060-4BE1-BFC8-3A0BECB0962D}" type="slidenum">
              <a:rPr lang="en-US" altLang="zh-TW" smtClean="0">
                <a:ea typeface="ＭＳ Ｐゴシック" pitchFamily="34" charset="-128"/>
              </a:rPr>
              <a:pPr/>
              <a:t>91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C5E6A0-E6D6-4F92-8E4F-B0FE073D63AE}" type="slidenum">
              <a:rPr lang="en-US" altLang="zh-TW" smtClean="0">
                <a:ea typeface="ＭＳ Ｐゴシック" pitchFamily="34" charset="-128"/>
              </a:rPr>
              <a:pPr/>
              <a:t>92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BDEEEA-3EA7-4F77-B837-B3CC2F065BD1}" type="slidenum">
              <a:rPr lang="en-US" altLang="zh-TW" smtClean="0">
                <a:ea typeface="ＭＳ Ｐゴシック" pitchFamily="34" charset="-128"/>
              </a:rPr>
              <a:pPr/>
              <a:t>9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</p:grpSp>
      <p:pic>
        <p:nvPicPr>
          <p:cNvPr id="7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24326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zh-TW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Verdana" charset="0"/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0" name="Rectangle 8"/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8440292" y="6507163"/>
            <a:ext cx="55175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400" b="1" dirty="0">
                <a:solidFill>
                  <a:srgbClr val="006699"/>
                </a:solidFill>
                <a:latin typeface="Helvetica" pitchFamily="34" charset="0"/>
              </a:rPr>
              <a:t>6.</a:t>
            </a:r>
            <a:fld id="{200C53B6-F49C-4AD2-B03B-91DC0AA133AC}" type="slidenum">
              <a:rPr lang="en-US" altLang="zh-TW" sz="1400" b="1" smtClean="0">
                <a:solidFill>
                  <a:srgbClr val="006699"/>
                </a:solidFill>
                <a:latin typeface="Helvetica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400" b="1" dirty="0">
              <a:solidFill>
                <a:srgbClr val="006699"/>
              </a:solidFill>
              <a:latin typeface="Helvetic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huenlil.pixnet.net/blog/post/23999871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190500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ea typeface="ＭＳ Ｐゴシック" pitchFamily="34" charset="-128"/>
              </a:rPr>
              <a:t>Chapter 6: Synchronization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Solution to Critical-Section Problem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1028700"/>
            <a:ext cx="8229600" cy="45307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400" dirty="0">
                <a:ea typeface="ＭＳ Ｐゴシック" pitchFamily="34" charset="-128"/>
              </a:rPr>
              <a:t>2.	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Progress </a:t>
            </a:r>
            <a:r>
              <a:rPr lang="en-US" altLang="zh-TW" sz="2400" dirty="0">
                <a:ea typeface="ＭＳ Ｐゴシック" pitchFamily="34" charset="-128"/>
              </a:rPr>
              <a:t>- If no process is executing in its critical section and there exist some processes that wish to enter their critical section, then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the selection of the processes </a:t>
            </a:r>
            <a:r>
              <a:rPr lang="en-US" altLang="zh-TW" sz="2400" dirty="0">
                <a:ea typeface="ＭＳ Ｐゴシック" pitchFamily="34" charset="-128"/>
              </a:rPr>
              <a:t>that will enter the critical section next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cannot be postponed indefinitely</a:t>
            </a:r>
          </a:p>
          <a:p>
            <a:pPr>
              <a:buFont typeface="Monotype Sorts" pitchFamily="2" charset="2"/>
              <a:buNone/>
            </a:pPr>
            <a:endParaRPr lang="en-US" altLang="zh-TW" sz="2400" dirty="0">
              <a:ea typeface="ＭＳ Ｐゴシック" pitchFamily="34" charset="-128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055813" y="3081338"/>
            <a:ext cx="6972300" cy="4413250"/>
            <a:chOff x="2055813" y="3081338"/>
            <a:chExt cx="6972300" cy="4413250"/>
          </a:xfrm>
        </p:grpSpPr>
        <p:sp>
          <p:nvSpPr>
            <p:cNvPr id="12292" name="Rectangle 4"/>
            <p:cNvSpPr>
              <a:spLocks noChangeArrowheads="1"/>
            </p:cNvSpPr>
            <p:nvPr/>
          </p:nvSpPr>
          <p:spPr bwMode="auto">
            <a:xfrm>
              <a:off x="3027363" y="4848225"/>
              <a:ext cx="3341687" cy="5762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zh-TW"/>
            </a:p>
          </p:txBody>
        </p:sp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3000375" y="3595688"/>
              <a:ext cx="3384550" cy="66675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zh-TW"/>
            </a:p>
          </p:txBody>
        </p:sp>
        <p:sp>
          <p:nvSpPr>
            <p:cNvPr id="12294" name="Rectangle 3"/>
            <p:cNvSpPr txBox="1">
              <a:spLocks noChangeArrowheads="1"/>
            </p:cNvSpPr>
            <p:nvPr/>
          </p:nvSpPr>
          <p:spPr bwMode="auto">
            <a:xfrm>
              <a:off x="2355850" y="3081338"/>
              <a:ext cx="6672263" cy="441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do {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</a:t>
              </a:r>
              <a:r>
                <a:rPr kumimoji="1" lang="en-US" altLang="zh-TW" sz="2800" i="1" dirty="0">
                  <a:solidFill>
                    <a:srgbClr val="0000FF"/>
                  </a:solidFill>
                  <a:latin typeface="Helvetica" pitchFamily="34" charset="0"/>
                </a:rPr>
                <a:t>entry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	critical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</a:t>
              </a:r>
              <a:r>
                <a:rPr kumimoji="1" lang="en-US" altLang="zh-TW" sz="2800" i="1" dirty="0">
                  <a:solidFill>
                    <a:srgbClr val="0000FF"/>
                  </a:solidFill>
                  <a:latin typeface="Helvetica" pitchFamily="34" charset="0"/>
                </a:rPr>
                <a:t>exit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	remainder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} while (TRUE); </a:t>
              </a:r>
              <a:r>
                <a:rPr kumimoji="1" lang="en-US" altLang="zh-TW" sz="2400" dirty="0">
                  <a:solidFill>
                    <a:srgbClr val="0000FF"/>
                  </a:solidFill>
                  <a:latin typeface="Helvetica" pitchFamily="34" charset="0"/>
                </a:rPr>
                <a:t>	</a:t>
              </a:r>
              <a:endParaRPr kumimoji="1" lang="en-US" altLang="zh-TW" sz="2000" dirty="0">
                <a:solidFill>
                  <a:srgbClr val="0000FF"/>
                </a:solidFill>
                <a:latin typeface="Helvetica" pitchFamily="34" charset="0"/>
              </a:endParaRPr>
            </a:p>
          </p:txBody>
        </p:sp>
        <p:cxnSp>
          <p:nvCxnSpPr>
            <p:cNvPr id="12295" name="直線單箭頭接點 7"/>
            <p:cNvCxnSpPr>
              <a:cxnSpLocks noChangeShapeType="1"/>
            </p:cNvCxnSpPr>
            <p:nvPr/>
          </p:nvCxnSpPr>
          <p:spPr bwMode="auto">
            <a:xfrm flipV="1">
              <a:off x="2060575" y="3702050"/>
              <a:ext cx="946150" cy="1588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2296" name="直線單箭頭接點 8"/>
            <p:cNvCxnSpPr>
              <a:cxnSpLocks noChangeShapeType="1"/>
            </p:cNvCxnSpPr>
            <p:nvPr/>
          </p:nvCxnSpPr>
          <p:spPr bwMode="auto">
            <a:xfrm flipV="1">
              <a:off x="2074863" y="3946525"/>
              <a:ext cx="944562" cy="3175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2297" name="直線單箭頭接點 9"/>
            <p:cNvCxnSpPr>
              <a:cxnSpLocks noChangeShapeType="1"/>
            </p:cNvCxnSpPr>
            <p:nvPr/>
          </p:nvCxnSpPr>
          <p:spPr bwMode="auto">
            <a:xfrm flipV="1">
              <a:off x="2055813" y="4160838"/>
              <a:ext cx="946150" cy="3175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058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Solution to Critical-Section Problem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8963" y="1230313"/>
            <a:ext cx="8323262" cy="45307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dirty="0">
                <a:ea typeface="ＭＳ Ｐゴシック" pitchFamily="34" charset="-128"/>
              </a:rPr>
              <a:t>3.	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Bounded Waiting </a:t>
            </a:r>
            <a:r>
              <a:rPr lang="en-US" altLang="zh-TW" sz="2800" dirty="0">
                <a:ea typeface="ＭＳ Ｐゴシック" pitchFamily="34" charset="-128"/>
              </a:rPr>
              <a:t>-  A bound must exist on the number of times that other processes are allowed to enter their critical sections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after a process has made a request to enter its critical section and before that request is granted</a:t>
            </a:r>
          </a:p>
          <a:p>
            <a:pPr lvl="1">
              <a:buSzPct val="125000"/>
              <a:buFont typeface="Wingdings 2" pitchFamily="18" charset="2"/>
              <a:buChar char=""/>
            </a:pPr>
            <a:r>
              <a:rPr lang="en-US" altLang="zh-TW" sz="2800" dirty="0">
                <a:ea typeface="ＭＳ Ｐゴシック" pitchFamily="34" charset="-128"/>
              </a:rPr>
              <a:t>Assume that each process executes at a nonzero speed </a:t>
            </a:r>
          </a:p>
          <a:p>
            <a:pPr lvl="1">
              <a:buSzPct val="125000"/>
              <a:buFont typeface="Wingdings 2" pitchFamily="18" charset="2"/>
              <a:buChar char=""/>
            </a:pPr>
            <a:r>
              <a:rPr lang="en-US" altLang="zh-TW" sz="2800" dirty="0">
                <a:ea typeface="ＭＳ Ｐゴシック" pitchFamily="34" charset="-128"/>
              </a:rPr>
              <a:t>No assumption concerning relative speed of the 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N</a:t>
            </a:r>
            <a:r>
              <a:rPr lang="en-US" altLang="zh-TW" sz="2800" dirty="0">
                <a:ea typeface="ＭＳ Ｐゴシック" pitchFamily="34" charset="-128"/>
              </a:rPr>
              <a:t>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ＭＳ Ｐゴシック" pitchFamily="34" charset="-128"/>
              </a:rPr>
              <a:t>Peterson’s Solution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8663" y="939800"/>
            <a:ext cx="8151812" cy="44227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Two-process solution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Assume that the LOAD and STORE instructions are atomic; that is, cannot be interrupted.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The two processes share two variables:</a:t>
            </a: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 err="1">
                <a:ea typeface="ＭＳ Ｐゴシック" pitchFamily="34" charset="-128"/>
              </a:rPr>
              <a:t>int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 turn</a:t>
            </a:r>
            <a:r>
              <a:rPr lang="en-US" altLang="zh-TW" sz="2800" dirty="0">
                <a:ea typeface="ＭＳ Ｐゴシック" pitchFamily="34" charset="-128"/>
              </a:rPr>
              <a:t>; </a:t>
            </a: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Boolean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flag[2]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The variable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turn</a:t>
            </a:r>
            <a:r>
              <a:rPr lang="en-US" altLang="zh-TW" sz="2800" dirty="0">
                <a:ea typeface="ＭＳ Ｐゴシック" pitchFamily="34" charset="-128"/>
              </a:rPr>
              <a:t> indicates whose turn it is to enter the critical section.  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The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flag</a:t>
            </a:r>
            <a:r>
              <a:rPr lang="en-US" altLang="zh-TW" sz="2800" dirty="0">
                <a:ea typeface="ＭＳ Ｐゴシック" pitchFamily="34" charset="-128"/>
              </a:rPr>
              <a:t> array is used to indicate if a process is ready to enter the critical section.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flag[</a:t>
            </a:r>
            <a:r>
              <a:rPr lang="en-US" altLang="zh-TW" sz="2800" dirty="0" err="1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] </a:t>
            </a:r>
            <a:r>
              <a:rPr lang="en-US" altLang="zh-TW" sz="2800" dirty="0">
                <a:ea typeface="ＭＳ Ｐゴシック" pitchFamily="34" charset="-128"/>
              </a:rPr>
              <a:t>= true implies that process 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P</a:t>
            </a:r>
            <a:r>
              <a:rPr lang="en-US" altLang="zh-TW" sz="2800" baseline="-25000" dirty="0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 is ready!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1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2362200" y="4073525"/>
            <a:ext cx="3124200" cy="6064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309813" y="1720850"/>
            <a:ext cx="4510087" cy="1797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9238" y="1206500"/>
            <a:ext cx="6294437" cy="49085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do {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flag[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] = TRUE;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turn = j;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while (flag[j] &amp;&amp; turn == j);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critical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flag[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] = FALSE;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remainder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} while (TRUE); 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endParaRPr lang="en-US" altLang="zh-TW" sz="20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Algorithm for Process </a:t>
            </a:r>
            <a:r>
              <a:rPr lang="en-US" altLang="zh-TW">
                <a:solidFill>
                  <a:srgbClr val="0000FF"/>
                </a:solidFill>
                <a:ea typeface="ＭＳ Ｐゴシック" pitchFamily="34" charset="-128"/>
              </a:rPr>
              <a:t>P</a:t>
            </a:r>
            <a:r>
              <a:rPr lang="en-US" altLang="zh-TW" baseline="-25000">
                <a:solidFill>
                  <a:srgbClr val="0000FF"/>
                </a:solidFill>
                <a:ea typeface="ＭＳ Ｐゴシック" pitchFamily="34" charset="-128"/>
              </a:rPr>
              <a:t>i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334421" y="1734208"/>
            <a:ext cx="4460569" cy="59908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329161" y="2328056"/>
            <a:ext cx="4460569" cy="59908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339667" y="2921904"/>
            <a:ext cx="4460569" cy="59908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365939" y="4083328"/>
            <a:ext cx="4460569" cy="59908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0" name="向右箭號 9"/>
          <p:cNvSpPr/>
          <p:nvPr/>
        </p:nvSpPr>
        <p:spPr bwMode="auto">
          <a:xfrm>
            <a:off x="2743201" y="3515710"/>
            <a:ext cx="567558" cy="551793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Prove this algorithm is correct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230313"/>
            <a:ext cx="8069262" cy="4530725"/>
          </a:xfrm>
        </p:spPr>
        <p:txBody>
          <a:bodyPr/>
          <a:lstStyle/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dirty="0">
                <a:ea typeface="ＭＳ Ｐゴシック" pitchFamily="34" charset="-128"/>
              </a:rPr>
              <a:t>1.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Mutual exclusion </a:t>
            </a:r>
            <a:r>
              <a:rPr lang="en-US" altLang="zh-TW" sz="2800" b="1" dirty="0">
                <a:ea typeface="ＭＳ Ｐゴシック" pitchFamily="34" charset="-128"/>
              </a:rPr>
              <a:t>is preserved</a:t>
            </a:r>
          </a:p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dirty="0">
                <a:ea typeface="ＭＳ Ｐゴシック" pitchFamily="34" charset="-128"/>
              </a:rPr>
              <a:t>2.The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progress</a:t>
            </a:r>
            <a:r>
              <a:rPr lang="en-US" altLang="zh-TW" sz="2800" b="1" dirty="0">
                <a:ea typeface="ＭＳ Ｐゴシック" pitchFamily="34" charset="-128"/>
              </a:rPr>
              <a:t> requirement is satisfied.</a:t>
            </a:r>
          </a:p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dirty="0">
                <a:ea typeface="ＭＳ Ｐゴシック" pitchFamily="34" charset="-128"/>
              </a:rPr>
              <a:t>3. The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bounded waiting </a:t>
            </a:r>
            <a:r>
              <a:rPr lang="en-US" altLang="zh-TW" sz="2800" b="1" dirty="0">
                <a:ea typeface="ＭＳ Ｐゴシック" pitchFamily="34" charset="-128"/>
              </a:rPr>
              <a:t>requirement is met</a:t>
            </a:r>
          </a:p>
          <a:p>
            <a:pPr marL="514350" indent="-514350">
              <a:buFont typeface="Monotype Sorts" pitchFamily="2" charset="2"/>
              <a:buNone/>
            </a:pPr>
            <a:endParaRPr lang="en-US" altLang="zh-TW" sz="2800" b="1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Prove this algorithm is correct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044575"/>
            <a:ext cx="8069262" cy="4530725"/>
          </a:xfrm>
        </p:spPr>
        <p:txBody>
          <a:bodyPr/>
          <a:lstStyle/>
          <a:p>
            <a:pPr marL="514350" indent="-514350">
              <a:buFont typeface="Monotype Sorts" pitchFamily="2" charset="2"/>
              <a:buNone/>
            </a:pPr>
            <a:r>
              <a:rPr lang="en-US" altLang="zh-TW" sz="2800" b="1">
                <a:ea typeface="ＭＳ Ｐゴシック" pitchFamily="34" charset="-128"/>
              </a:rPr>
              <a:t>1. Mutual exclusion is preserved</a:t>
            </a:r>
          </a:p>
          <a:p>
            <a:pPr marL="514350" indent="-514350">
              <a:buFont typeface="Monotype Sorts" pitchFamily="2" charset="2"/>
              <a:buNone/>
            </a:pPr>
            <a:endParaRPr lang="en-US" altLang="zh-TW" sz="2800" b="1">
              <a:ea typeface="ＭＳ Ｐゴシック" pitchFamily="34" charset="-128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812800" y="4291013"/>
            <a:ext cx="3152775" cy="482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790575" y="2355850"/>
            <a:ext cx="3749675" cy="14573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7414" name="Rectangle 3"/>
          <p:cNvSpPr txBox="1">
            <a:spLocks noChangeArrowheads="1"/>
          </p:cNvSpPr>
          <p:nvPr/>
        </p:nvSpPr>
        <p:spPr bwMode="auto">
          <a:xfrm>
            <a:off x="0" y="1841500"/>
            <a:ext cx="6294438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flag[i] = TRUE;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turn = j;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while (flag[j] &amp;&amp; turn == j);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flag[i] = FALSE;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} while (TRUE); </a:t>
            </a:r>
            <a:r>
              <a:rPr kumimoji="1" lang="en-US" altLang="zh-TW" sz="2000">
                <a:solidFill>
                  <a:srgbClr val="0000FF"/>
                </a:solidFill>
                <a:latin typeface="Helvetica" pitchFamily="34" charset="0"/>
              </a:rPr>
              <a:t>	</a:t>
            </a:r>
            <a:endParaRPr kumimoji="1" lang="en-US" altLang="zh-TW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5226050" y="4273550"/>
            <a:ext cx="3152775" cy="482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7416" name="Rectangle 3"/>
          <p:cNvSpPr>
            <a:spLocks noChangeArrowheads="1"/>
          </p:cNvSpPr>
          <p:nvPr/>
        </p:nvSpPr>
        <p:spPr bwMode="auto">
          <a:xfrm>
            <a:off x="5205413" y="2338388"/>
            <a:ext cx="3749675" cy="145573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7417" name="Rectangle 3"/>
          <p:cNvSpPr txBox="1">
            <a:spLocks noChangeArrowheads="1"/>
          </p:cNvSpPr>
          <p:nvPr/>
        </p:nvSpPr>
        <p:spPr bwMode="auto">
          <a:xfrm>
            <a:off x="4414838" y="1824038"/>
            <a:ext cx="6294437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flag[j] = TRUE;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turn = i;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while (flag[i] &amp;&amp; turn == i);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flag[j] = FALSE;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} while (TRUE); </a:t>
            </a:r>
            <a:r>
              <a:rPr kumimoji="1" lang="en-US" altLang="zh-TW" sz="2000">
                <a:solidFill>
                  <a:srgbClr val="0000FF"/>
                </a:solidFill>
                <a:latin typeface="Helvetica" pitchFamily="34" charset="0"/>
              </a:rPr>
              <a:t>	</a:t>
            </a:r>
            <a:endParaRPr kumimoji="1" lang="en-US" altLang="zh-TW">
              <a:solidFill>
                <a:srgbClr val="0000FF"/>
              </a:solidFill>
              <a:latin typeface="Helvetica" pitchFamily="34" charset="0"/>
            </a:endParaRPr>
          </a:p>
        </p:txBody>
      </p:sp>
      <p:cxnSp>
        <p:nvCxnSpPr>
          <p:cNvPr id="17418" name="直線單箭頭接點 9"/>
          <p:cNvCxnSpPr>
            <a:cxnSpLocks noChangeShapeType="1"/>
          </p:cNvCxnSpPr>
          <p:nvPr/>
        </p:nvCxnSpPr>
        <p:spPr bwMode="auto">
          <a:xfrm flipV="1">
            <a:off x="4757738" y="3575050"/>
            <a:ext cx="523875" cy="4763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419" name="直線單箭頭接點 10"/>
          <p:cNvCxnSpPr>
            <a:cxnSpLocks noChangeShapeType="1"/>
          </p:cNvCxnSpPr>
          <p:nvPr/>
        </p:nvCxnSpPr>
        <p:spPr bwMode="auto">
          <a:xfrm>
            <a:off x="1333500" y="4106863"/>
            <a:ext cx="474663" cy="793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Prove this algorithm is correct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044575"/>
            <a:ext cx="8069262" cy="4530725"/>
          </a:xfrm>
        </p:spPr>
        <p:txBody>
          <a:bodyPr/>
          <a:lstStyle/>
          <a:p>
            <a:pPr marL="514350" indent="-514350">
              <a:buFont typeface="Monotype Sorts" pitchFamily="2" charset="2"/>
              <a:buNone/>
            </a:pPr>
            <a:r>
              <a:rPr lang="en-US" altLang="zh-TW" sz="2800" b="1">
                <a:ea typeface="ＭＳ Ｐゴシック" pitchFamily="34" charset="-128"/>
              </a:rPr>
              <a:t>2. The progress requirement is satisfied.</a:t>
            </a:r>
          </a:p>
          <a:p>
            <a:pPr marL="514350" indent="-514350">
              <a:buFont typeface="Monotype Sorts" pitchFamily="2" charset="2"/>
              <a:buNone/>
            </a:pPr>
            <a:endParaRPr lang="en-US" altLang="zh-TW" sz="2800" b="1">
              <a:ea typeface="ＭＳ Ｐゴシック" pitchFamily="34" charset="-128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812800" y="4291013"/>
            <a:ext cx="3152775" cy="482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790575" y="2355850"/>
            <a:ext cx="3749675" cy="14573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8438" name="Rectangle 3"/>
          <p:cNvSpPr txBox="1">
            <a:spLocks noChangeArrowheads="1"/>
          </p:cNvSpPr>
          <p:nvPr/>
        </p:nvSpPr>
        <p:spPr bwMode="auto">
          <a:xfrm>
            <a:off x="0" y="1841500"/>
            <a:ext cx="6294438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flag[i] = TRUE;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turn = j;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while (flag[j] &amp;&amp; turn == j);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flag[i] = FALSE;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} while (TRUE); </a:t>
            </a:r>
            <a:r>
              <a:rPr kumimoji="1" lang="en-US" altLang="zh-TW" sz="2000">
                <a:solidFill>
                  <a:srgbClr val="0000FF"/>
                </a:solidFill>
                <a:latin typeface="Helvetica" pitchFamily="34" charset="0"/>
              </a:rPr>
              <a:t>	</a:t>
            </a:r>
            <a:endParaRPr kumimoji="1" lang="en-US" altLang="zh-TW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18439" name="Rectangle 4"/>
          <p:cNvSpPr>
            <a:spLocks noChangeArrowheads="1"/>
          </p:cNvSpPr>
          <p:nvPr/>
        </p:nvSpPr>
        <p:spPr bwMode="auto">
          <a:xfrm>
            <a:off x="5226050" y="4273550"/>
            <a:ext cx="3152775" cy="482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8440" name="Rectangle 3"/>
          <p:cNvSpPr>
            <a:spLocks noChangeArrowheads="1"/>
          </p:cNvSpPr>
          <p:nvPr/>
        </p:nvSpPr>
        <p:spPr bwMode="auto">
          <a:xfrm>
            <a:off x="5205413" y="2338388"/>
            <a:ext cx="3749675" cy="145573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8441" name="Rectangle 3"/>
          <p:cNvSpPr txBox="1">
            <a:spLocks noChangeArrowheads="1"/>
          </p:cNvSpPr>
          <p:nvPr/>
        </p:nvSpPr>
        <p:spPr bwMode="auto">
          <a:xfrm>
            <a:off x="4414838" y="1824038"/>
            <a:ext cx="6294437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flag[j] = TRUE;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turn = i;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while (flag[i] &amp;&amp; turn == i);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flag[j] = FALSE;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} while (TRUE); </a:t>
            </a:r>
            <a:r>
              <a:rPr kumimoji="1" lang="en-US" altLang="zh-TW" sz="2000">
                <a:solidFill>
                  <a:srgbClr val="0000FF"/>
                </a:solidFill>
                <a:latin typeface="Helvetica" pitchFamily="34" charset="0"/>
              </a:rPr>
              <a:t>	</a:t>
            </a:r>
            <a:endParaRPr kumimoji="1" lang="en-US" altLang="zh-TW">
              <a:solidFill>
                <a:srgbClr val="0000FF"/>
              </a:solidFill>
              <a:latin typeface="Helvetica" pitchFamily="34" charset="0"/>
            </a:endParaRPr>
          </a:p>
        </p:txBody>
      </p:sp>
      <p:cxnSp>
        <p:nvCxnSpPr>
          <p:cNvPr id="18442" name="直線單箭頭接點 9"/>
          <p:cNvCxnSpPr>
            <a:cxnSpLocks noChangeShapeType="1"/>
          </p:cNvCxnSpPr>
          <p:nvPr/>
        </p:nvCxnSpPr>
        <p:spPr bwMode="auto">
          <a:xfrm flipV="1">
            <a:off x="4678908" y="3575050"/>
            <a:ext cx="523875" cy="4763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443" name="直線單箭頭接點 10"/>
          <p:cNvCxnSpPr>
            <a:cxnSpLocks noChangeShapeType="1"/>
          </p:cNvCxnSpPr>
          <p:nvPr/>
        </p:nvCxnSpPr>
        <p:spPr bwMode="auto">
          <a:xfrm>
            <a:off x="449263" y="3611563"/>
            <a:ext cx="474662" cy="793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直線單箭頭接點 10"/>
          <p:cNvCxnSpPr>
            <a:cxnSpLocks noChangeShapeType="1"/>
          </p:cNvCxnSpPr>
          <p:nvPr/>
        </p:nvCxnSpPr>
        <p:spPr bwMode="auto">
          <a:xfrm>
            <a:off x="1311133" y="4047751"/>
            <a:ext cx="474662" cy="793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直線單箭頭接點 10"/>
          <p:cNvCxnSpPr>
            <a:cxnSpLocks noChangeShapeType="1"/>
          </p:cNvCxnSpPr>
          <p:nvPr/>
        </p:nvCxnSpPr>
        <p:spPr bwMode="auto">
          <a:xfrm>
            <a:off x="422977" y="4531237"/>
            <a:ext cx="474662" cy="793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" name="直線單箭頭接點 11"/>
          <p:cNvCxnSpPr>
            <a:cxnSpLocks noChangeShapeType="1"/>
          </p:cNvCxnSpPr>
          <p:nvPr/>
        </p:nvCxnSpPr>
        <p:spPr bwMode="auto">
          <a:xfrm flipV="1">
            <a:off x="3871913" y="3735388"/>
            <a:ext cx="2482850" cy="865187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ysDash"/>
            <a:round/>
            <a:headEnd/>
            <a:tailEnd type="arrow" w="med" len="med"/>
          </a:ln>
        </p:spPr>
      </p:cxnSp>
      <p:grpSp>
        <p:nvGrpSpPr>
          <p:cNvPr id="17" name="群組 16"/>
          <p:cNvGrpSpPr/>
          <p:nvPr/>
        </p:nvGrpSpPr>
        <p:grpSpPr>
          <a:xfrm>
            <a:off x="4571985" y="3389586"/>
            <a:ext cx="1555732" cy="673713"/>
            <a:chOff x="4571985" y="3389586"/>
            <a:chExt cx="1555732" cy="673713"/>
          </a:xfrm>
        </p:grpSpPr>
        <p:cxnSp>
          <p:nvCxnSpPr>
            <p:cNvPr id="15" name="直線單箭頭接點 9"/>
            <p:cNvCxnSpPr>
              <a:cxnSpLocks noChangeShapeType="1"/>
            </p:cNvCxnSpPr>
            <p:nvPr/>
          </p:nvCxnSpPr>
          <p:spPr bwMode="auto">
            <a:xfrm flipV="1">
              <a:off x="5603842" y="4058536"/>
              <a:ext cx="523875" cy="4763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6" name="矩形 15"/>
            <p:cNvSpPr/>
            <p:nvPr/>
          </p:nvSpPr>
          <p:spPr bwMode="auto">
            <a:xfrm>
              <a:off x="4571985" y="3389586"/>
              <a:ext cx="614855" cy="3468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Prove this algorithm is correct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044575"/>
            <a:ext cx="8069262" cy="45307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b="1">
                <a:ea typeface="ＭＳ Ｐゴシック" pitchFamily="34" charset="-128"/>
              </a:rPr>
              <a:t>3. The bounded waiting requirement is met</a:t>
            </a:r>
          </a:p>
          <a:p>
            <a:pPr>
              <a:buFont typeface="Monotype Sorts" pitchFamily="2" charset="2"/>
              <a:buNone/>
            </a:pPr>
            <a:endParaRPr lang="en-US" altLang="zh-TW" sz="2800" b="1">
              <a:ea typeface="ＭＳ Ｐゴシック" pitchFamily="34" charset="-128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812800" y="4291013"/>
            <a:ext cx="3152775" cy="482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790575" y="2355850"/>
            <a:ext cx="3749675" cy="14573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20486" name="Rectangle 3"/>
          <p:cNvSpPr txBox="1">
            <a:spLocks noChangeArrowheads="1"/>
          </p:cNvSpPr>
          <p:nvPr/>
        </p:nvSpPr>
        <p:spPr bwMode="auto">
          <a:xfrm>
            <a:off x="0" y="1841500"/>
            <a:ext cx="6294438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flag[i] = TRUE;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turn = j;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while (flag[j] &amp;&amp; turn == j);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flag[i] = FALSE;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} while (TRUE); </a:t>
            </a:r>
            <a:r>
              <a:rPr kumimoji="1" lang="en-US" altLang="zh-TW" sz="2000">
                <a:solidFill>
                  <a:srgbClr val="0000FF"/>
                </a:solidFill>
                <a:latin typeface="Helvetica" pitchFamily="34" charset="0"/>
              </a:rPr>
              <a:t>	</a:t>
            </a:r>
            <a:endParaRPr kumimoji="1" lang="en-US" altLang="zh-TW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5226050" y="4273550"/>
            <a:ext cx="3152775" cy="482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20488" name="Rectangle 3"/>
          <p:cNvSpPr>
            <a:spLocks noChangeArrowheads="1"/>
          </p:cNvSpPr>
          <p:nvPr/>
        </p:nvSpPr>
        <p:spPr bwMode="auto">
          <a:xfrm>
            <a:off x="5205413" y="2338388"/>
            <a:ext cx="3749675" cy="145573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20489" name="Rectangle 3"/>
          <p:cNvSpPr txBox="1">
            <a:spLocks noChangeArrowheads="1"/>
          </p:cNvSpPr>
          <p:nvPr/>
        </p:nvSpPr>
        <p:spPr bwMode="auto">
          <a:xfrm>
            <a:off x="4414838" y="1824038"/>
            <a:ext cx="6294437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	flag[j] = TRUE;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	turn = </a:t>
            </a:r>
            <a:r>
              <a:rPr kumimoji="1" lang="en-US" altLang="zh-TW" sz="2400" dirty="0" err="1">
                <a:solidFill>
                  <a:srgbClr val="0000FF"/>
                </a:solidFill>
                <a:latin typeface="Helvetica" pitchFamily="34" charset="0"/>
              </a:rPr>
              <a:t>i</a:t>
            </a: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	while (flag[</a:t>
            </a:r>
            <a:r>
              <a:rPr kumimoji="1" lang="en-US" altLang="zh-TW" sz="2400" dirty="0" err="1">
                <a:solidFill>
                  <a:srgbClr val="0000FF"/>
                </a:solidFill>
                <a:latin typeface="Helvetica" pitchFamily="34" charset="0"/>
              </a:rPr>
              <a:t>i</a:t>
            </a: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] &amp;&amp; turn == </a:t>
            </a:r>
            <a:r>
              <a:rPr kumimoji="1" lang="en-US" altLang="zh-TW" sz="2400" dirty="0" err="1">
                <a:solidFill>
                  <a:srgbClr val="0000FF"/>
                </a:solidFill>
                <a:latin typeface="Helvetica" pitchFamily="34" charset="0"/>
              </a:rPr>
              <a:t>i</a:t>
            </a: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);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	flag[j] = FALSE;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} while (TRUE); </a:t>
            </a:r>
            <a:r>
              <a:rPr kumimoji="1" lang="en-US" altLang="zh-TW" sz="2000" dirty="0">
                <a:solidFill>
                  <a:srgbClr val="0000FF"/>
                </a:solidFill>
                <a:latin typeface="Helvetica" pitchFamily="34" charset="0"/>
              </a:rPr>
              <a:t>	</a:t>
            </a:r>
            <a:endParaRPr kumimoji="1" lang="en-US" altLang="zh-TW" dirty="0">
              <a:solidFill>
                <a:srgbClr val="0000FF"/>
              </a:solidFill>
              <a:latin typeface="Helvetica" pitchFamily="34" charset="0"/>
            </a:endParaRPr>
          </a:p>
        </p:txBody>
      </p:sp>
      <p:cxnSp>
        <p:nvCxnSpPr>
          <p:cNvPr id="20490" name="直線單箭頭接點 9"/>
          <p:cNvCxnSpPr>
            <a:cxnSpLocks noChangeShapeType="1"/>
          </p:cNvCxnSpPr>
          <p:nvPr/>
        </p:nvCxnSpPr>
        <p:spPr bwMode="auto">
          <a:xfrm flipV="1">
            <a:off x="5610225" y="4040188"/>
            <a:ext cx="523875" cy="4762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491" name="直線單箭頭接點 10"/>
          <p:cNvCxnSpPr>
            <a:cxnSpLocks noChangeShapeType="1"/>
          </p:cNvCxnSpPr>
          <p:nvPr/>
        </p:nvCxnSpPr>
        <p:spPr bwMode="auto">
          <a:xfrm>
            <a:off x="323026" y="3595688"/>
            <a:ext cx="476250" cy="793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直線單箭頭接點 9"/>
          <p:cNvCxnSpPr>
            <a:cxnSpLocks noChangeShapeType="1"/>
          </p:cNvCxnSpPr>
          <p:nvPr/>
        </p:nvCxnSpPr>
        <p:spPr bwMode="auto">
          <a:xfrm flipV="1">
            <a:off x="4722069" y="4586738"/>
            <a:ext cx="523875" cy="4762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" name="直線單箭頭接點 9"/>
          <p:cNvCxnSpPr>
            <a:cxnSpLocks noChangeShapeType="1"/>
          </p:cNvCxnSpPr>
          <p:nvPr/>
        </p:nvCxnSpPr>
        <p:spPr bwMode="auto">
          <a:xfrm flipV="1">
            <a:off x="4669511" y="2594962"/>
            <a:ext cx="523875" cy="4762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" name="直線單箭頭接點 9"/>
          <p:cNvCxnSpPr>
            <a:cxnSpLocks noChangeShapeType="1"/>
          </p:cNvCxnSpPr>
          <p:nvPr/>
        </p:nvCxnSpPr>
        <p:spPr bwMode="auto">
          <a:xfrm flipV="1">
            <a:off x="4632719" y="3094214"/>
            <a:ext cx="523875" cy="4762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" name="直線單箭頭接點 9"/>
          <p:cNvCxnSpPr>
            <a:cxnSpLocks noChangeShapeType="1"/>
          </p:cNvCxnSpPr>
          <p:nvPr/>
        </p:nvCxnSpPr>
        <p:spPr bwMode="auto">
          <a:xfrm flipV="1">
            <a:off x="4658991" y="3593466"/>
            <a:ext cx="523875" cy="4762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19" name="群組 18"/>
          <p:cNvGrpSpPr/>
          <p:nvPr/>
        </p:nvGrpSpPr>
        <p:grpSpPr>
          <a:xfrm>
            <a:off x="157638" y="3452647"/>
            <a:ext cx="1676934" cy="634464"/>
            <a:chOff x="157638" y="3452647"/>
            <a:chExt cx="1676934" cy="634464"/>
          </a:xfrm>
        </p:grpSpPr>
        <p:cxnSp>
          <p:nvCxnSpPr>
            <p:cNvPr id="17" name="直線單箭頭接點 10"/>
            <p:cNvCxnSpPr>
              <a:cxnSpLocks noChangeShapeType="1"/>
            </p:cNvCxnSpPr>
            <p:nvPr/>
          </p:nvCxnSpPr>
          <p:spPr bwMode="auto">
            <a:xfrm>
              <a:off x="1358322" y="4079174"/>
              <a:ext cx="476250" cy="7937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8" name="矩形 17"/>
            <p:cNvSpPr/>
            <p:nvPr/>
          </p:nvSpPr>
          <p:spPr bwMode="auto">
            <a:xfrm>
              <a:off x="157638" y="3452647"/>
              <a:ext cx="614855" cy="3468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</p:grpSp>
      <p:cxnSp>
        <p:nvCxnSpPr>
          <p:cNvPr id="20" name="直線單箭頭接點 11"/>
          <p:cNvCxnSpPr>
            <a:cxnSpLocks noChangeShapeType="1"/>
          </p:cNvCxnSpPr>
          <p:nvPr/>
        </p:nvCxnSpPr>
        <p:spPr bwMode="auto">
          <a:xfrm flipH="1" flipV="1">
            <a:off x="2585546" y="3752193"/>
            <a:ext cx="2774730" cy="740979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ysDash"/>
            <a:round/>
            <a:headEnd/>
            <a:tailEnd type="arrow" w="med" len="med"/>
          </a:ln>
        </p:spPr>
      </p:cxnSp>
      <p:cxnSp>
        <p:nvCxnSpPr>
          <p:cNvPr id="24" name="直線單箭頭接點 11"/>
          <p:cNvCxnSpPr>
            <a:cxnSpLocks noChangeShapeType="1"/>
          </p:cNvCxnSpPr>
          <p:nvPr/>
        </p:nvCxnSpPr>
        <p:spPr bwMode="auto">
          <a:xfrm flipH="1">
            <a:off x="3957145" y="3184635"/>
            <a:ext cx="1245478" cy="268014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ysDash"/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3065102" y="4678363"/>
            <a:ext cx="2589213" cy="4365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057165" y="3529013"/>
            <a:ext cx="2581275" cy="4540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Synchronization Hardware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201738"/>
            <a:ext cx="8275638" cy="44227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Any solution to the critical-section problem requires a simple tool – a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400" dirty="0">
                <a:ea typeface="ＭＳ Ｐゴシック" pitchFamily="34" charset="-128"/>
              </a:rPr>
              <a:t>.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 Race</a:t>
            </a:r>
            <a:r>
              <a:rPr lang="zh-TW" altLang="en-US" sz="2400" dirty="0"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conditions are prevented by requiring that critical regions be protected by locks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60240" y="2922588"/>
            <a:ext cx="7019925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		acquire </a:t>
            </a:r>
            <a:r>
              <a:rPr kumimoji="1" lang="en-US" altLang="zh-TW" sz="2800" b="1" kern="0" dirty="0">
                <a:solidFill>
                  <a:srgbClr val="FF0000"/>
                </a:solidFill>
                <a:latin typeface="+mn-lt"/>
                <a:ea typeface="MS PGothic" pitchFamily="34" charset="-128"/>
                <a:cs typeface="ＭＳ Ｐゴシック" charset="-128"/>
              </a:rPr>
              <a:t>lock</a:t>
            </a: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		release </a:t>
            </a:r>
            <a:r>
              <a:rPr kumimoji="1" lang="en-US" altLang="zh-TW" sz="2800" b="1" kern="0" dirty="0">
                <a:solidFill>
                  <a:srgbClr val="FF0000"/>
                </a:solidFill>
                <a:latin typeface="+mn-lt"/>
                <a:ea typeface="MS PGothic" pitchFamily="34" charset="-128"/>
                <a:cs typeface="ＭＳ Ｐゴシック" charset="-128"/>
              </a:rPr>
              <a:t>lock</a:t>
            </a: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	} while (TRUE);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0042" y="3253839"/>
            <a:ext cx="590716" cy="89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6630886" y="3207219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單箭頭接點 8"/>
          <p:cNvCxnSpPr/>
          <p:nvPr/>
        </p:nvCxnSpPr>
        <p:spPr bwMode="auto">
          <a:xfrm flipV="1">
            <a:off x="2601416" y="371811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" name="直線單箭頭接點 9"/>
          <p:cNvCxnSpPr/>
          <p:nvPr/>
        </p:nvCxnSpPr>
        <p:spPr bwMode="auto">
          <a:xfrm flipV="1">
            <a:off x="2611316" y="3739889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" name="直線單箭頭接點 10"/>
          <p:cNvCxnSpPr/>
          <p:nvPr/>
        </p:nvCxnSpPr>
        <p:spPr bwMode="auto">
          <a:xfrm flipV="1">
            <a:off x="3640322" y="4373411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01619 L 0.00225 0.0263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uiExpand="1" animBg="1"/>
      <p:bldP spid="21507" grpId="0" animBg="1"/>
      <p:bldP spid="21509" grpId="0" uiExpand="1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Synchronization Hardware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362" y="1177988"/>
            <a:ext cx="8275638" cy="44227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Many systems provide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hardware support </a:t>
            </a:r>
            <a:r>
              <a:rPr lang="en-US" altLang="zh-TW" sz="2400" dirty="0">
                <a:ea typeface="ＭＳ Ｐゴシック" pitchFamily="34" charset="-128"/>
              </a:rPr>
              <a:t>for critical section code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 err="1">
                <a:ea typeface="ＭＳ Ｐゴシック" pitchFamily="34" charset="-128"/>
              </a:rPr>
              <a:t>Uniprocessors</a:t>
            </a:r>
            <a:r>
              <a:rPr lang="en-US" altLang="zh-TW" sz="2400" dirty="0">
                <a:ea typeface="ＭＳ Ｐゴシック" pitchFamily="34" charset="-128"/>
              </a:rPr>
              <a:t> – could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disable interrupts</a:t>
            </a: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Currently running code would execute without preemption</a:t>
            </a: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Generally too inefficient on multiprocessor systems</a:t>
            </a:r>
          </a:p>
          <a:p>
            <a:pPr lvl="2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Operating systems using this not broadly scalable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Modern machines provide special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atomic hardware instructions</a:t>
            </a:r>
          </a:p>
          <a:p>
            <a:pPr lvl="2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Atomic = non-</a:t>
            </a:r>
            <a:r>
              <a:rPr lang="en-US" altLang="zh-TW" sz="2400" b="1" dirty="0" err="1">
                <a:solidFill>
                  <a:srgbClr val="FF0000"/>
                </a:solidFill>
                <a:ea typeface="ＭＳ Ｐゴシック" pitchFamily="34" charset="-128"/>
              </a:rPr>
              <a:t>interruptable</a:t>
            </a:r>
            <a:endParaRPr lang="en-US" altLang="zh-TW" sz="2400" b="1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Either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test</a:t>
            </a:r>
            <a:r>
              <a:rPr lang="en-US" altLang="zh-TW" sz="2400" dirty="0">
                <a:ea typeface="ＭＳ Ｐゴシック" pitchFamily="34" charset="-128"/>
              </a:rPr>
              <a:t> memory word and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set</a:t>
            </a:r>
            <a:r>
              <a:rPr lang="en-US" altLang="zh-TW" sz="2400" dirty="0">
                <a:ea typeface="ＭＳ Ｐゴシック" pitchFamily="34" charset="-128"/>
              </a:rPr>
              <a:t> value</a:t>
            </a: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Or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swap contents </a:t>
            </a:r>
            <a:r>
              <a:rPr lang="en-US" altLang="zh-TW" sz="2400" dirty="0">
                <a:ea typeface="ＭＳ Ｐゴシック" pitchFamily="34" charset="-128"/>
              </a:rPr>
              <a:t>of two memory 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ＭＳ Ｐゴシック" pitchFamily="34" charset="-128"/>
              </a:rPr>
              <a:t>Synchronization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431925"/>
            <a:ext cx="7748588" cy="3270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3200" dirty="0">
                <a:ea typeface="ＭＳ Ｐゴシック" pitchFamily="34" charset="-128"/>
              </a:rPr>
              <a:t>Background</a:t>
            </a:r>
          </a:p>
          <a:p>
            <a:pPr>
              <a:lnSpc>
                <a:spcPct val="80000"/>
              </a:lnSpc>
            </a:pPr>
            <a:r>
              <a:rPr lang="en-US" altLang="zh-TW" sz="3200" dirty="0">
                <a:ea typeface="ＭＳ Ｐゴシック" pitchFamily="34" charset="-128"/>
              </a:rPr>
              <a:t>The Critical-Section Problem</a:t>
            </a:r>
          </a:p>
          <a:p>
            <a:pPr>
              <a:lnSpc>
                <a:spcPct val="80000"/>
              </a:lnSpc>
            </a:pPr>
            <a:r>
              <a:rPr lang="en-US" altLang="zh-TW" sz="3200" dirty="0">
                <a:ea typeface="ＭＳ Ｐゴシック" pitchFamily="34" charset="-128"/>
              </a:rPr>
              <a:t>Peterson’s Solution</a:t>
            </a:r>
          </a:p>
          <a:p>
            <a:pPr>
              <a:lnSpc>
                <a:spcPct val="80000"/>
              </a:lnSpc>
            </a:pPr>
            <a:r>
              <a:rPr lang="en-US" altLang="zh-TW" sz="3200" dirty="0">
                <a:ea typeface="ＭＳ Ｐゴシック" pitchFamily="34" charset="-128"/>
              </a:rPr>
              <a:t>Synchronization Hardware</a:t>
            </a:r>
          </a:p>
          <a:p>
            <a:pPr>
              <a:lnSpc>
                <a:spcPct val="80000"/>
              </a:lnSpc>
            </a:pPr>
            <a:r>
              <a:rPr lang="en-US" altLang="zh-TW" sz="3200" dirty="0">
                <a:ea typeface="ＭＳ Ｐゴシック" pitchFamily="34" charset="-128"/>
              </a:rPr>
              <a:t>Semaphores</a:t>
            </a:r>
          </a:p>
          <a:p>
            <a:pPr>
              <a:lnSpc>
                <a:spcPct val="80000"/>
              </a:lnSpc>
            </a:pPr>
            <a:r>
              <a:rPr lang="en-US" altLang="zh-TW" sz="3200" dirty="0">
                <a:ea typeface="ＭＳ Ｐゴシック" pitchFamily="34" charset="-128"/>
              </a:rPr>
              <a:t>Classic Problems of Synchronization</a:t>
            </a:r>
          </a:p>
          <a:p>
            <a:pPr>
              <a:lnSpc>
                <a:spcPct val="80000"/>
              </a:lnSpc>
            </a:pPr>
            <a:r>
              <a:rPr lang="en-US" altLang="zh-TW" sz="3200" dirty="0">
                <a:ea typeface="ＭＳ Ｐゴシック" pitchFamily="34" charset="-128"/>
              </a:rPr>
              <a:t>Monitors</a:t>
            </a:r>
          </a:p>
          <a:p>
            <a:pPr>
              <a:lnSpc>
                <a:spcPct val="80000"/>
              </a:lnSpc>
            </a:pPr>
            <a:r>
              <a:rPr lang="en-US" altLang="zh-TW" sz="3200" dirty="0">
                <a:ea typeface="ＭＳ Ｐゴシック" pitchFamily="34" charset="-128"/>
              </a:rPr>
              <a:t>Synchronization Examples </a:t>
            </a:r>
          </a:p>
          <a:p>
            <a:pPr>
              <a:lnSpc>
                <a:spcPct val="80000"/>
              </a:lnSpc>
            </a:pPr>
            <a:r>
              <a:rPr lang="en-US" altLang="zh-TW" sz="3200" dirty="0">
                <a:ea typeface="ＭＳ Ｐゴシック" pitchFamily="34" charset="-128"/>
              </a:rPr>
              <a:t>Atomic Transactions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2286000" y="5116513"/>
            <a:ext cx="407828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1" lang="en-US" altLang="zh-TW">
              <a:latin typeface="Helvetica" pitchFamily="34" charset="0"/>
            </a:endParaRPr>
          </a:p>
          <a:p>
            <a:endParaRPr kumimoji="1" lang="en-US" altLang="zh-TW">
              <a:latin typeface="Helvetica" pitchFamily="34" charset="0"/>
            </a:endParaRPr>
          </a:p>
          <a:p>
            <a:endParaRPr kumimoji="1" lang="en-US" altLang="zh-TW"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TestAndndSet Instruction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408863" cy="442277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sz="28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Definition: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        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TestAndSet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(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*target)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rv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= *target;  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/* Test */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 *target = TRUE;            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/* Set */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 return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rv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sz="28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78794" y="2992580"/>
            <a:ext cx="590716" cy="89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7794668" y="2993463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7317676" y="3418996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單箭頭接點 7"/>
          <p:cNvCxnSpPr/>
          <p:nvPr/>
        </p:nvCxnSpPr>
        <p:spPr bwMode="auto">
          <a:xfrm flipV="1">
            <a:off x="1366402" y="3603955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直線單箭頭接點 8"/>
          <p:cNvCxnSpPr/>
          <p:nvPr/>
        </p:nvCxnSpPr>
        <p:spPr bwMode="auto">
          <a:xfrm flipV="1">
            <a:off x="1374996" y="4116266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2408333" y="4418013"/>
            <a:ext cx="4043362" cy="4635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2363992" y="2711450"/>
            <a:ext cx="4989512" cy="113188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Solution using TestAndSet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54138"/>
            <a:ext cx="7835900" cy="503078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Shared </a:t>
            </a:r>
            <a:r>
              <a:rPr lang="en-US" altLang="zh-TW" sz="2400" dirty="0" err="1">
                <a:ea typeface="ＭＳ Ｐゴシック" pitchFamily="34" charset="-128"/>
              </a:rPr>
              <a:t>boolean</a:t>
            </a:r>
            <a:r>
              <a:rPr lang="en-US" altLang="zh-TW" sz="2400" dirty="0">
                <a:ea typeface="ＭＳ Ｐゴシック" pitchFamily="34" charset="-128"/>
              </a:rPr>
              <a:t> variable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400" dirty="0">
                <a:ea typeface="ＭＳ Ｐゴシック" pitchFamily="34" charset="-128"/>
              </a:rPr>
              <a:t>., initialized to false.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Solution (Mutual-Exclusion):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do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       while (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TestAndSet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(&amp;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))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                   ;   // do nothing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                 //    critical section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      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= FALSE;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                 //      remainder section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} while (TRUE);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sz="24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            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79440" y="2493817"/>
            <a:ext cx="679064" cy="101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7592788" y="2613451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單箭頭接點 7"/>
          <p:cNvCxnSpPr/>
          <p:nvPr/>
        </p:nvCxnSpPr>
        <p:spPr bwMode="auto">
          <a:xfrm flipV="1">
            <a:off x="1924541" y="307686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直線單箭頭接點 8"/>
          <p:cNvCxnSpPr/>
          <p:nvPr/>
        </p:nvCxnSpPr>
        <p:spPr bwMode="auto">
          <a:xfrm flipV="1">
            <a:off x="2785299" y="4171531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" name="直線單箭頭接點 9"/>
          <p:cNvCxnSpPr/>
          <p:nvPr/>
        </p:nvCxnSpPr>
        <p:spPr bwMode="auto">
          <a:xfrm flipV="1">
            <a:off x="1942555" y="4668078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24961" y="2563092"/>
            <a:ext cx="679064" cy="101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7602688" y="2611476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線單箭頭接點 12"/>
          <p:cNvCxnSpPr/>
          <p:nvPr/>
        </p:nvCxnSpPr>
        <p:spPr bwMode="auto">
          <a:xfrm flipV="1">
            <a:off x="1934441" y="3098639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6" name="文字方塊 15"/>
          <p:cNvSpPr txBox="1"/>
          <p:nvPr/>
        </p:nvSpPr>
        <p:spPr>
          <a:xfrm>
            <a:off x="7662045" y="2144113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85754E-6 L 0.00226 0.075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3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ＭＳ Ｐゴシック" pitchFamily="34" charset="-128"/>
              </a:rPr>
              <a:t>Swap  Instruction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74663"/>
            <a:ext cx="7872413" cy="442277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sz="32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>
                <a:ea typeface="ＭＳ Ｐゴシック" pitchFamily="34" charset="-128"/>
              </a:rPr>
              <a:t>Definition: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endParaRPr lang="en-US" altLang="zh-TW" sz="32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>
                <a:ea typeface="ＭＳ Ｐゴシック" pitchFamily="34" charset="-128"/>
              </a:rPr>
              <a:t>         </a:t>
            </a: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void Swap (</a:t>
            </a:r>
            <a:r>
              <a:rPr lang="en-US" altLang="zh-TW" sz="3200" dirty="0" err="1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 *a, </a:t>
            </a:r>
            <a:r>
              <a:rPr lang="en-US" altLang="zh-TW" sz="3200" dirty="0" err="1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 *b)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         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                  </a:t>
            </a:r>
            <a:r>
              <a:rPr lang="en-US" altLang="zh-TW" sz="3200" dirty="0" err="1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 temp = *a;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                  *a = *b;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                  *b = temp: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       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sz="32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0654" y="3206337"/>
            <a:ext cx="590716" cy="89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7355278" y="3207220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8706" y="4308761"/>
            <a:ext cx="590716" cy="89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6320146" y="4274020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單箭頭接點 7"/>
          <p:cNvCxnSpPr/>
          <p:nvPr/>
        </p:nvCxnSpPr>
        <p:spPr bwMode="auto">
          <a:xfrm flipV="1">
            <a:off x="1744786" y="4423787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直線單箭頭接點 8"/>
          <p:cNvCxnSpPr/>
          <p:nvPr/>
        </p:nvCxnSpPr>
        <p:spPr bwMode="auto">
          <a:xfrm flipV="1">
            <a:off x="1753380" y="5046460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1990275" y="4681538"/>
            <a:ext cx="4044950" cy="4635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1961700" y="2870200"/>
            <a:ext cx="4044950" cy="140811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ＭＳ Ｐゴシック" pitchFamily="34" charset="-128"/>
              </a:rPr>
              <a:t>Solution using Swap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11263"/>
            <a:ext cx="7883525" cy="503078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ea typeface="ＭＳ Ｐゴシック" pitchFamily="34" charset="-128"/>
              </a:rPr>
              <a:t>Shared Boolean variable </a:t>
            </a:r>
            <a:r>
              <a:rPr lang="en-US" altLang="zh-TW" sz="2400" b="1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400">
                <a:ea typeface="ＭＳ Ｐゴシック" pitchFamily="34" charset="-128"/>
              </a:rPr>
              <a:t> initialized to FALSE; Each process has a local Boolean variable </a:t>
            </a:r>
            <a:r>
              <a:rPr lang="en-US" altLang="zh-TW" sz="2400" b="1">
                <a:solidFill>
                  <a:srgbClr val="FF0000"/>
                </a:solidFill>
                <a:ea typeface="ＭＳ Ｐゴシック" pitchFamily="34" charset="-128"/>
              </a:rPr>
              <a:t>key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ea typeface="ＭＳ Ｐゴシック" pitchFamily="34" charset="-128"/>
              </a:rPr>
              <a:t>Solution(Mutual-Exclusion):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ea typeface="ＭＳ Ｐゴシック" pitchFamily="34" charset="-128"/>
              </a:rPr>
              <a:t>          </a:t>
            </a: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do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                   </a:t>
            </a:r>
            <a:r>
              <a:rPr lang="en-US" altLang="zh-TW" sz="2400" b="1">
                <a:solidFill>
                  <a:srgbClr val="FF0000"/>
                </a:solidFill>
                <a:ea typeface="ＭＳ Ｐゴシック" pitchFamily="34" charset="-128"/>
              </a:rPr>
              <a:t>key</a:t>
            </a: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= TRUE;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                   while ( </a:t>
            </a:r>
            <a:r>
              <a:rPr lang="en-US" altLang="zh-TW" sz="2400" b="1">
                <a:solidFill>
                  <a:srgbClr val="FF0000"/>
                </a:solidFill>
                <a:ea typeface="ＭＳ Ｐゴシック" pitchFamily="34" charset="-128"/>
              </a:rPr>
              <a:t>key</a:t>
            </a: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== TRUE)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                            Swap (&amp;</a:t>
            </a:r>
            <a:r>
              <a:rPr lang="en-US" altLang="zh-TW" sz="2400" b="1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, &amp;</a:t>
            </a:r>
            <a:r>
              <a:rPr lang="en-US" altLang="zh-TW" sz="2400" b="1">
                <a:solidFill>
                  <a:srgbClr val="FF0000"/>
                </a:solidFill>
                <a:ea typeface="ＭＳ Ｐゴシック" pitchFamily="34" charset="-128"/>
              </a:rPr>
              <a:t>key</a:t>
            </a: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);  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                                //    critical section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                    </a:t>
            </a:r>
            <a:r>
              <a:rPr lang="en-US" altLang="zh-TW" sz="2400" b="1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= FALSE;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                               //      remainder section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          } while (TRUE);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ea typeface="ＭＳ Ｐゴシック" pitchFamily="34" charset="-128"/>
              </a:rPr>
              <a:t>              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91140" y="2793371"/>
            <a:ext cx="679064" cy="101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6804488" y="2913005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單箭頭接點 7"/>
          <p:cNvCxnSpPr/>
          <p:nvPr/>
        </p:nvCxnSpPr>
        <p:spPr bwMode="auto">
          <a:xfrm flipV="1">
            <a:off x="1530391" y="3612908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直線單箭頭接點 8"/>
          <p:cNvCxnSpPr/>
          <p:nvPr/>
        </p:nvCxnSpPr>
        <p:spPr bwMode="auto">
          <a:xfrm flipV="1">
            <a:off x="2391149" y="4471085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" name="直線單箭頭接點 9"/>
          <p:cNvCxnSpPr/>
          <p:nvPr/>
        </p:nvCxnSpPr>
        <p:spPr bwMode="auto">
          <a:xfrm flipV="1">
            <a:off x="1548405" y="4967632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6661" y="2862646"/>
            <a:ext cx="679064" cy="101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6814388" y="2911030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線單箭頭接點 12"/>
          <p:cNvCxnSpPr/>
          <p:nvPr/>
        </p:nvCxnSpPr>
        <p:spPr bwMode="auto">
          <a:xfrm flipV="1">
            <a:off x="1540291" y="3634683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" name="文字方塊 13"/>
          <p:cNvSpPr txBox="1"/>
          <p:nvPr/>
        </p:nvSpPr>
        <p:spPr>
          <a:xfrm>
            <a:off x="6921066" y="2427893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85754E-6 L 0.00226 0.075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3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1597024" y="3552825"/>
            <a:ext cx="5528989" cy="2320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1568450" y="1555750"/>
            <a:ext cx="3654425" cy="17145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2" name="Title 1"/>
          <p:cNvSpPr>
            <a:spLocks noGrp="1"/>
          </p:cNvSpPr>
          <p:nvPr>
            <p:ph type="title"/>
          </p:nvPr>
        </p:nvSpPr>
        <p:spPr>
          <a:xfrm>
            <a:off x="488729" y="228600"/>
            <a:ext cx="8716141" cy="576263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Bounded-waiting Mutual Exclusion with </a:t>
            </a:r>
            <a:r>
              <a:rPr lang="en-US" altLang="zh-TW" sz="2800" dirty="0" err="1">
                <a:ea typeface="ＭＳ Ｐゴシック" pitchFamily="34" charset="-128"/>
              </a:rPr>
              <a:t>TestandSet</a:t>
            </a:r>
            <a:r>
              <a:rPr lang="en-US" altLang="zh-TW" sz="2800" dirty="0">
                <a:ea typeface="ＭＳ Ｐゴシック" pitchFamily="34" charset="-128"/>
              </a:rPr>
              <a:t>()</a:t>
            </a:r>
          </a:p>
        </p:txBody>
      </p:sp>
      <p:sp>
        <p:nvSpPr>
          <p:cNvPr id="276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do {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waiting[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] = TRUE;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key = TRUE;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while (waiting[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] &amp;&amp; key)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	key = 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TestAndSet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(&amp;lock);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waiting[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] = FALSE;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	// critical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j = (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 + 1) % n;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while ((j != 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) &amp;&amp; !waiting[j]) </a:t>
            </a:r>
            <a:r>
              <a:rPr lang="zh-TW" altLang="en-US" sz="1600" dirty="0">
                <a:solidFill>
                  <a:srgbClr val="0000FF"/>
                </a:solidFill>
                <a:ea typeface="ＭＳ Ｐゴシック" pitchFamily="34" charset="-128"/>
              </a:rPr>
              <a:t>  </a:t>
            </a:r>
            <a:r>
              <a:rPr lang="en-US" altLang="zh-TW" sz="1600" dirty="0">
                <a:solidFill>
                  <a:srgbClr val="FF0000"/>
                </a:solidFill>
                <a:ea typeface="ＭＳ Ｐゴシック" pitchFamily="34" charset="-128"/>
              </a:rPr>
              <a:t>(Find next waiting process)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	j = (j + 1) % n; </a:t>
            </a:r>
            <a:r>
              <a:rPr lang="zh-TW" altLang="en-US" sz="1600" dirty="0">
                <a:solidFill>
                  <a:srgbClr val="0000FF"/>
                </a:solidFill>
                <a:ea typeface="ＭＳ Ｐゴシック" pitchFamily="34" charset="-128"/>
              </a:rPr>
              <a:t>     </a:t>
            </a:r>
            <a:endParaRPr lang="en-US" altLang="zh-TW" sz="16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if (j == 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)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	lock = FALSE; </a:t>
            </a:r>
            <a:r>
              <a:rPr lang="en-US" altLang="zh-TW" sz="1600" dirty="0">
                <a:solidFill>
                  <a:srgbClr val="FF0000"/>
                </a:solidFill>
                <a:ea typeface="ＭＳ Ｐゴシック" pitchFamily="34" charset="-128"/>
              </a:rPr>
              <a:t>(No one is waiting)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else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	waiting[j] = FALSE; </a:t>
            </a:r>
            <a:r>
              <a:rPr lang="en-US" altLang="zh-TW" sz="1600" dirty="0">
                <a:solidFill>
                  <a:srgbClr val="FF0000"/>
                </a:solidFill>
                <a:ea typeface="ＭＳ Ｐゴシック" pitchFamily="34" charset="-128"/>
              </a:rPr>
              <a:t>(process j enters next)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	// remainder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} while (TRUE);</a:t>
            </a:r>
          </a:p>
        </p:txBody>
      </p:sp>
      <p:grpSp>
        <p:nvGrpSpPr>
          <p:cNvPr id="82" name="群組 81"/>
          <p:cNvGrpSpPr/>
          <p:nvPr/>
        </p:nvGrpSpPr>
        <p:grpSpPr>
          <a:xfrm>
            <a:off x="6086475" y="1552575"/>
            <a:ext cx="2552700" cy="1414265"/>
            <a:chOff x="6086475" y="1552575"/>
            <a:chExt cx="2552700" cy="1414265"/>
          </a:xfrm>
        </p:grpSpPr>
        <p:sp>
          <p:nvSpPr>
            <p:cNvPr id="83" name="矩形 82"/>
            <p:cNvSpPr/>
            <p:nvPr/>
          </p:nvSpPr>
          <p:spPr bwMode="auto">
            <a:xfrm>
              <a:off x="6086475" y="1552575"/>
              <a:ext cx="2552700" cy="14001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grpSp>
          <p:nvGrpSpPr>
            <p:cNvPr id="84" name="群組 67"/>
            <p:cNvGrpSpPr/>
            <p:nvPr/>
          </p:nvGrpSpPr>
          <p:grpSpPr>
            <a:xfrm>
              <a:off x="6308725" y="1627188"/>
              <a:ext cx="2104838" cy="1339652"/>
              <a:chOff x="6308725" y="1627188"/>
              <a:chExt cx="2104838" cy="1339652"/>
            </a:xfrm>
          </p:grpSpPr>
          <p:sp>
            <p:nvSpPr>
              <p:cNvPr id="85" name="Rectangle 8"/>
              <p:cNvSpPr>
                <a:spLocks noChangeArrowheads="1"/>
              </p:cNvSpPr>
              <p:nvPr/>
            </p:nvSpPr>
            <p:spPr bwMode="auto">
              <a:xfrm>
                <a:off x="6308725" y="1636713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6" name="Rectangle 9"/>
              <p:cNvSpPr>
                <a:spLocks noChangeArrowheads="1"/>
              </p:cNvSpPr>
              <p:nvPr/>
            </p:nvSpPr>
            <p:spPr bwMode="auto">
              <a:xfrm>
                <a:off x="7159625" y="162718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7" name="Rectangle 10"/>
              <p:cNvSpPr>
                <a:spLocks noChangeArrowheads="1"/>
              </p:cNvSpPr>
              <p:nvPr/>
            </p:nvSpPr>
            <p:spPr bwMode="auto">
              <a:xfrm>
                <a:off x="6794500" y="1627188"/>
                <a:ext cx="241300" cy="990600"/>
              </a:xfrm>
              <a:prstGeom prst="rect">
                <a:avLst/>
              </a:prstGeom>
              <a:solidFill>
                <a:srgbClr val="92D05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8" name="Rectangle 11"/>
              <p:cNvSpPr>
                <a:spLocks noChangeArrowheads="1"/>
              </p:cNvSpPr>
              <p:nvPr/>
            </p:nvSpPr>
            <p:spPr bwMode="auto">
              <a:xfrm>
                <a:off x="8131175" y="162718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9" name="Rectangle 12"/>
              <p:cNvSpPr>
                <a:spLocks noChangeArrowheads="1"/>
              </p:cNvSpPr>
              <p:nvPr/>
            </p:nvSpPr>
            <p:spPr bwMode="auto">
              <a:xfrm>
                <a:off x="7651750" y="162718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0" name="Rectangle 15"/>
              <p:cNvSpPr>
                <a:spLocks noChangeArrowheads="1"/>
              </p:cNvSpPr>
              <p:nvPr/>
            </p:nvSpPr>
            <p:spPr bwMode="auto">
              <a:xfrm>
                <a:off x="7664450" y="189388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1" name="Rectangle 16"/>
              <p:cNvSpPr>
                <a:spLocks noChangeArrowheads="1"/>
              </p:cNvSpPr>
              <p:nvPr/>
            </p:nvSpPr>
            <p:spPr bwMode="auto">
              <a:xfrm>
                <a:off x="8140700" y="212248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2" name="Rectangle 17"/>
              <p:cNvSpPr>
                <a:spLocks noChangeArrowheads="1"/>
              </p:cNvSpPr>
              <p:nvPr/>
            </p:nvSpPr>
            <p:spPr bwMode="auto">
              <a:xfrm>
                <a:off x="6800850" y="230028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93" name="直線單箭頭接點 92"/>
              <p:cNvCxnSpPr/>
              <p:nvPr/>
            </p:nvCxnSpPr>
            <p:spPr bwMode="auto">
              <a:xfrm>
                <a:off x="6572250" y="2266950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94" name="直線單箭頭接點 93"/>
              <p:cNvCxnSpPr/>
              <p:nvPr/>
            </p:nvCxnSpPr>
            <p:spPr bwMode="auto">
              <a:xfrm>
                <a:off x="7448550" y="181927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95" name="直線單箭頭接點 94"/>
              <p:cNvCxnSpPr/>
              <p:nvPr/>
            </p:nvCxnSpPr>
            <p:spPr bwMode="auto">
              <a:xfrm>
                <a:off x="7943850" y="202882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96" name="Text Box 13"/>
              <p:cNvSpPr txBox="1">
                <a:spLocks noChangeArrowheads="1"/>
              </p:cNvSpPr>
              <p:nvPr/>
            </p:nvSpPr>
            <p:spPr bwMode="auto">
              <a:xfrm>
                <a:off x="7108825" y="2649538"/>
                <a:ext cx="375424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>
                    <a:latin typeface="Candara" pitchFamily="34" charset="0"/>
                  </a:rPr>
                  <a:t>i+1</a:t>
                </a:r>
              </a:p>
            </p:txBody>
          </p:sp>
          <p:sp>
            <p:nvSpPr>
              <p:cNvPr id="97" name="Text Box 13"/>
              <p:cNvSpPr txBox="1">
                <a:spLocks noChangeArrowheads="1"/>
              </p:cNvSpPr>
              <p:nvPr/>
            </p:nvSpPr>
            <p:spPr bwMode="auto">
              <a:xfrm>
                <a:off x="6813550" y="2659063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i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98" name="Text Box 13"/>
              <p:cNvSpPr txBox="1">
                <a:spLocks noChangeArrowheads="1"/>
              </p:cNvSpPr>
              <p:nvPr/>
            </p:nvSpPr>
            <p:spPr bwMode="auto">
              <a:xfrm>
                <a:off x="7680325" y="2640013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j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99" name="Text Box 13"/>
              <p:cNvSpPr txBox="1">
                <a:spLocks noChangeArrowheads="1"/>
              </p:cNvSpPr>
              <p:nvPr/>
            </p:nvSpPr>
            <p:spPr bwMode="auto">
              <a:xfrm>
                <a:off x="8137525" y="2640013"/>
                <a:ext cx="276038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k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</p:grpSp>
      </p:grpSp>
      <p:grpSp>
        <p:nvGrpSpPr>
          <p:cNvPr id="100" name="群組 99"/>
          <p:cNvGrpSpPr/>
          <p:nvPr/>
        </p:nvGrpSpPr>
        <p:grpSpPr>
          <a:xfrm>
            <a:off x="6105525" y="1533525"/>
            <a:ext cx="2552700" cy="1461890"/>
            <a:chOff x="6143625" y="3048000"/>
            <a:chExt cx="2552700" cy="1461890"/>
          </a:xfrm>
        </p:grpSpPr>
        <p:sp>
          <p:nvSpPr>
            <p:cNvPr id="101" name="矩形 100"/>
            <p:cNvSpPr/>
            <p:nvPr/>
          </p:nvSpPr>
          <p:spPr bwMode="auto">
            <a:xfrm>
              <a:off x="6143625" y="3048000"/>
              <a:ext cx="2552700" cy="14001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grpSp>
          <p:nvGrpSpPr>
            <p:cNvPr id="102" name="群組 68"/>
            <p:cNvGrpSpPr/>
            <p:nvPr/>
          </p:nvGrpSpPr>
          <p:grpSpPr>
            <a:xfrm>
              <a:off x="6346825" y="3170238"/>
              <a:ext cx="2104838" cy="1339652"/>
              <a:chOff x="6346825" y="3170238"/>
              <a:chExt cx="2104838" cy="1339652"/>
            </a:xfrm>
          </p:grpSpPr>
          <p:sp>
            <p:nvSpPr>
              <p:cNvPr id="103" name="Rectangle 8"/>
              <p:cNvSpPr>
                <a:spLocks noChangeArrowheads="1"/>
              </p:cNvSpPr>
              <p:nvPr/>
            </p:nvSpPr>
            <p:spPr bwMode="auto">
              <a:xfrm>
                <a:off x="6346825" y="3179763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4" name="Rectangle 9"/>
              <p:cNvSpPr>
                <a:spLocks noChangeArrowheads="1"/>
              </p:cNvSpPr>
              <p:nvPr/>
            </p:nvSpPr>
            <p:spPr bwMode="auto">
              <a:xfrm>
                <a:off x="7197725" y="317023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5" name="Rectangle 10"/>
              <p:cNvSpPr>
                <a:spLocks noChangeArrowheads="1"/>
              </p:cNvSpPr>
              <p:nvPr/>
            </p:nvSpPr>
            <p:spPr bwMode="auto">
              <a:xfrm>
                <a:off x="6832600" y="317023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6" name="Rectangle 11"/>
              <p:cNvSpPr>
                <a:spLocks noChangeArrowheads="1"/>
              </p:cNvSpPr>
              <p:nvPr/>
            </p:nvSpPr>
            <p:spPr bwMode="auto">
              <a:xfrm>
                <a:off x="8169275" y="317023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7" name="Rectangle 12"/>
              <p:cNvSpPr>
                <a:spLocks noChangeArrowheads="1"/>
              </p:cNvSpPr>
              <p:nvPr/>
            </p:nvSpPr>
            <p:spPr bwMode="auto">
              <a:xfrm>
                <a:off x="7689850" y="3170238"/>
                <a:ext cx="241300" cy="990600"/>
              </a:xfrm>
              <a:prstGeom prst="rect">
                <a:avLst/>
              </a:prstGeom>
              <a:solidFill>
                <a:srgbClr val="92D05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8" name="Rectangle 15"/>
              <p:cNvSpPr>
                <a:spLocks noChangeArrowheads="1"/>
              </p:cNvSpPr>
              <p:nvPr/>
            </p:nvSpPr>
            <p:spPr bwMode="auto">
              <a:xfrm>
                <a:off x="7702550" y="343693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9" name="Rectangle 16"/>
              <p:cNvSpPr>
                <a:spLocks noChangeArrowheads="1"/>
              </p:cNvSpPr>
              <p:nvPr/>
            </p:nvSpPr>
            <p:spPr bwMode="auto">
              <a:xfrm>
                <a:off x="8178800" y="366553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0" name="Rectangle 17"/>
              <p:cNvSpPr>
                <a:spLocks noChangeArrowheads="1"/>
              </p:cNvSpPr>
              <p:nvPr/>
            </p:nvSpPr>
            <p:spPr bwMode="auto">
              <a:xfrm>
                <a:off x="6838950" y="384333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111" name="直線單箭頭接點 110"/>
              <p:cNvCxnSpPr/>
              <p:nvPr/>
            </p:nvCxnSpPr>
            <p:spPr bwMode="auto">
              <a:xfrm>
                <a:off x="6610350" y="3962400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12" name="直線單箭頭接點 111"/>
              <p:cNvCxnSpPr/>
              <p:nvPr/>
            </p:nvCxnSpPr>
            <p:spPr bwMode="auto">
              <a:xfrm>
                <a:off x="7486650" y="336232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13" name="直線單箭頭接點 112"/>
              <p:cNvCxnSpPr/>
              <p:nvPr/>
            </p:nvCxnSpPr>
            <p:spPr bwMode="auto">
              <a:xfrm>
                <a:off x="7981950" y="357187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14" name="Text Box 13"/>
              <p:cNvSpPr txBox="1">
                <a:spLocks noChangeArrowheads="1"/>
              </p:cNvSpPr>
              <p:nvPr/>
            </p:nvSpPr>
            <p:spPr bwMode="auto">
              <a:xfrm>
                <a:off x="7146925" y="4192588"/>
                <a:ext cx="375424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>
                    <a:latin typeface="Candara" pitchFamily="34" charset="0"/>
                  </a:rPr>
                  <a:t>i+1</a:t>
                </a:r>
              </a:p>
            </p:txBody>
          </p:sp>
          <p:sp>
            <p:nvSpPr>
              <p:cNvPr id="115" name="Text Box 13"/>
              <p:cNvSpPr txBox="1">
                <a:spLocks noChangeArrowheads="1"/>
              </p:cNvSpPr>
              <p:nvPr/>
            </p:nvSpPr>
            <p:spPr bwMode="auto">
              <a:xfrm>
                <a:off x="6851650" y="4202113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i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16" name="Text Box 13"/>
              <p:cNvSpPr txBox="1">
                <a:spLocks noChangeArrowheads="1"/>
              </p:cNvSpPr>
              <p:nvPr/>
            </p:nvSpPr>
            <p:spPr bwMode="auto">
              <a:xfrm>
                <a:off x="7718425" y="4183063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j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17" name="Text Box 13"/>
              <p:cNvSpPr txBox="1">
                <a:spLocks noChangeArrowheads="1"/>
              </p:cNvSpPr>
              <p:nvPr/>
            </p:nvSpPr>
            <p:spPr bwMode="auto">
              <a:xfrm>
                <a:off x="8175625" y="4183063"/>
                <a:ext cx="276038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k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</p:grpSp>
      </p:grpSp>
      <p:grpSp>
        <p:nvGrpSpPr>
          <p:cNvPr id="118" name="群組 117"/>
          <p:cNvGrpSpPr/>
          <p:nvPr/>
        </p:nvGrpSpPr>
        <p:grpSpPr>
          <a:xfrm>
            <a:off x="6162675" y="1562100"/>
            <a:ext cx="2552700" cy="1433315"/>
            <a:chOff x="6200775" y="4543425"/>
            <a:chExt cx="2552700" cy="1433315"/>
          </a:xfrm>
        </p:grpSpPr>
        <p:sp>
          <p:nvSpPr>
            <p:cNvPr id="119" name="矩形 118"/>
            <p:cNvSpPr/>
            <p:nvPr/>
          </p:nvSpPr>
          <p:spPr bwMode="auto">
            <a:xfrm>
              <a:off x="6200775" y="4543425"/>
              <a:ext cx="2552700" cy="14001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grpSp>
          <p:nvGrpSpPr>
            <p:cNvPr id="120" name="群組 69"/>
            <p:cNvGrpSpPr/>
            <p:nvPr/>
          </p:nvGrpSpPr>
          <p:grpSpPr>
            <a:xfrm>
              <a:off x="6346825" y="4637088"/>
              <a:ext cx="2104838" cy="1339652"/>
              <a:chOff x="6346825" y="4637088"/>
              <a:chExt cx="2104838" cy="1339652"/>
            </a:xfrm>
          </p:grpSpPr>
          <p:sp>
            <p:nvSpPr>
              <p:cNvPr id="121" name="Rectangle 8"/>
              <p:cNvSpPr>
                <a:spLocks noChangeArrowheads="1"/>
              </p:cNvSpPr>
              <p:nvPr/>
            </p:nvSpPr>
            <p:spPr bwMode="auto">
              <a:xfrm>
                <a:off x="6346825" y="4646613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2" name="Rectangle 9"/>
              <p:cNvSpPr>
                <a:spLocks noChangeArrowheads="1"/>
              </p:cNvSpPr>
              <p:nvPr/>
            </p:nvSpPr>
            <p:spPr bwMode="auto">
              <a:xfrm>
                <a:off x="7197725" y="463708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" name="Rectangle 10"/>
              <p:cNvSpPr>
                <a:spLocks noChangeArrowheads="1"/>
              </p:cNvSpPr>
              <p:nvPr/>
            </p:nvSpPr>
            <p:spPr bwMode="auto">
              <a:xfrm>
                <a:off x="6832600" y="463708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4" name="Rectangle 11"/>
              <p:cNvSpPr>
                <a:spLocks noChangeArrowheads="1"/>
              </p:cNvSpPr>
              <p:nvPr/>
            </p:nvSpPr>
            <p:spPr bwMode="auto">
              <a:xfrm>
                <a:off x="8169275" y="4637088"/>
                <a:ext cx="241300" cy="990600"/>
              </a:xfrm>
              <a:prstGeom prst="rect">
                <a:avLst/>
              </a:prstGeom>
              <a:solidFill>
                <a:srgbClr val="92D05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5" name="Rectangle 12"/>
              <p:cNvSpPr>
                <a:spLocks noChangeArrowheads="1"/>
              </p:cNvSpPr>
              <p:nvPr/>
            </p:nvSpPr>
            <p:spPr bwMode="auto">
              <a:xfrm>
                <a:off x="7689850" y="4637088"/>
                <a:ext cx="241300" cy="990600"/>
              </a:xfrm>
              <a:prstGeom prst="rect">
                <a:avLst/>
              </a:prstGeom>
              <a:solidFill>
                <a:srgbClr val="F03067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6" name="Rectangle 15"/>
              <p:cNvSpPr>
                <a:spLocks noChangeArrowheads="1"/>
              </p:cNvSpPr>
              <p:nvPr/>
            </p:nvSpPr>
            <p:spPr bwMode="auto">
              <a:xfrm>
                <a:off x="7702550" y="490378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7" name="Rectangle 16"/>
              <p:cNvSpPr>
                <a:spLocks noChangeArrowheads="1"/>
              </p:cNvSpPr>
              <p:nvPr/>
            </p:nvSpPr>
            <p:spPr bwMode="auto">
              <a:xfrm>
                <a:off x="8178800" y="513238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8" name="Rectangle 17"/>
              <p:cNvSpPr>
                <a:spLocks noChangeArrowheads="1"/>
              </p:cNvSpPr>
              <p:nvPr/>
            </p:nvSpPr>
            <p:spPr bwMode="auto">
              <a:xfrm>
                <a:off x="6838950" y="531018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129" name="直線單箭頭接點 128"/>
              <p:cNvCxnSpPr/>
              <p:nvPr/>
            </p:nvCxnSpPr>
            <p:spPr bwMode="auto">
              <a:xfrm>
                <a:off x="6610350" y="5429250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30" name="直線單箭頭接點 129"/>
              <p:cNvCxnSpPr/>
              <p:nvPr/>
            </p:nvCxnSpPr>
            <p:spPr bwMode="auto">
              <a:xfrm>
                <a:off x="7486650" y="492442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31" name="直線單箭頭接點 130"/>
              <p:cNvCxnSpPr/>
              <p:nvPr/>
            </p:nvCxnSpPr>
            <p:spPr bwMode="auto">
              <a:xfrm>
                <a:off x="7981950" y="503872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32" name="Text Box 13"/>
              <p:cNvSpPr txBox="1">
                <a:spLocks noChangeArrowheads="1"/>
              </p:cNvSpPr>
              <p:nvPr/>
            </p:nvSpPr>
            <p:spPr bwMode="auto">
              <a:xfrm>
                <a:off x="7146925" y="5659438"/>
                <a:ext cx="375424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>
                    <a:latin typeface="Candara" pitchFamily="34" charset="0"/>
                  </a:rPr>
                  <a:t>i+1</a:t>
                </a:r>
              </a:p>
            </p:txBody>
          </p:sp>
          <p:sp>
            <p:nvSpPr>
              <p:cNvPr id="133" name="Text Box 13"/>
              <p:cNvSpPr txBox="1">
                <a:spLocks noChangeArrowheads="1"/>
              </p:cNvSpPr>
              <p:nvPr/>
            </p:nvSpPr>
            <p:spPr bwMode="auto">
              <a:xfrm>
                <a:off x="6851650" y="5668963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i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34" name="Text Box 13"/>
              <p:cNvSpPr txBox="1">
                <a:spLocks noChangeArrowheads="1"/>
              </p:cNvSpPr>
              <p:nvPr/>
            </p:nvSpPr>
            <p:spPr bwMode="auto">
              <a:xfrm>
                <a:off x="7718425" y="5649913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j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35" name="Text Box 13"/>
              <p:cNvSpPr txBox="1">
                <a:spLocks noChangeArrowheads="1"/>
              </p:cNvSpPr>
              <p:nvPr/>
            </p:nvSpPr>
            <p:spPr bwMode="auto">
              <a:xfrm>
                <a:off x="8175625" y="5649913"/>
                <a:ext cx="276038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k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</p:grpSp>
      </p:grpSp>
      <p:grpSp>
        <p:nvGrpSpPr>
          <p:cNvPr id="136" name="群組 135"/>
          <p:cNvGrpSpPr/>
          <p:nvPr/>
        </p:nvGrpSpPr>
        <p:grpSpPr>
          <a:xfrm>
            <a:off x="6096000" y="1543050"/>
            <a:ext cx="2552700" cy="1452365"/>
            <a:chOff x="3619500" y="4495800"/>
            <a:chExt cx="2552700" cy="1452365"/>
          </a:xfrm>
        </p:grpSpPr>
        <p:sp>
          <p:nvSpPr>
            <p:cNvPr id="137" name="矩形 136"/>
            <p:cNvSpPr/>
            <p:nvPr/>
          </p:nvSpPr>
          <p:spPr bwMode="auto">
            <a:xfrm>
              <a:off x="3619500" y="4495800"/>
              <a:ext cx="2552700" cy="14001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grpSp>
          <p:nvGrpSpPr>
            <p:cNvPr id="138" name="群組 70"/>
            <p:cNvGrpSpPr/>
            <p:nvPr/>
          </p:nvGrpSpPr>
          <p:grpSpPr>
            <a:xfrm>
              <a:off x="3822700" y="4608513"/>
              <a:ext cx="2104838" cy="1339652"/>
              <a:chOff x="3822700" y="4608513"/>
              <a:chExt cx="2104838" cy="1339652"/>
            </a:xfrm>
          </p:grpSpPr>
          <p:sp>
            <p:nvSpPr>
              <p:cNvPr id="139" name="Rectangle 8"/>
              <p:cNvSpPr>
                <a:spLocks noChangeArrowheads="1"/>
              </p:cNvSpPr>
              <p:nvPr/>
            </p:nvSpPr>
            <p:spPr bwMode="auto">
              <a:xfrm>
                <a:off x="3822700" y="461803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0" name="Rectangle 9"/>
              <p:cNvSpPr>
                <a:spLocks noChangeArrowheads="1"/>
              </p:cNvSpPr>
              <p:nvPr/>
            </p:nvSpPr>
            <p:spPr bwMode="auto">
              <a:xfrm>
                <a:off x="4673600" y="4608513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1" name="Rectangle 10"/>
              <p:cNvSpPr>
                <a:spLocks noChangeArrowheads="1"/>
              </p:cNvSpPr>
              <p:nvPr/>
            </p:nvSpPr>
            <p:spPr bwMode="auto">
              <a:xfrm>
                <a:off x="4308475" y="4608513"/>
                <a:ext cx="241300" cy="990600"/>
              </a:xfrm>
              <a:prstGeom prst="rect">
                <a:avLst/>
              </a:prstGeom>
              <a:solidFill>
                <a:srgbClr val="92D05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2" name="Rectangle 11"/>
              <p:cNvSpPr>
                <a:spLocks noChangeArrowheads="1"/>
              </p:cNvSpPr>
              <p:nvPr/>
            </p:nvSpPr>
            <p:spPr bwMode="auto">
              <a:xfrm>
                <a:off x="5645150" y="4608513"/>
                <a:ext cx="241300" cy="990600"/>
              </a:xfrm>
              <a:prstGeom prst="rect">
                <a:avLst/>
              </a:prstGeom>
              <a:solidFill>
                <a:srgbClr val="F03067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3" name="Rectangle 12"/>
              <p:cNvSpPr>
                <a:spLocks noChangeArrowheads="1"/>
              </p:cNvSpPr>
              <p:nvPr/>
            </p:nvSpPr>
            <p:spPr bwMode="auto">
              <a:xfrm>
                <a:off x="5165725" y="4608513"/>
                <a:ext cx="241300" cy="990600"/>
              </a:xfrm>
              <a:prstGeom prst="rect">
                <a:avLst/>
              </a:prstGeom>
              <a:solidFill>
                <a:srgbClr val="F03067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4" name="Rectangle 15"/>
              <p:cNvSpPr>
                <a:spLocks noChangeArrowheads="1"/>
              </p:cNvSpPr>
              <p:nvPr/>
            </p:nvSpPr>
            <p:spPr bwMode="auto">
              <a:xfrm>
                <a:off x="5178425" y="4875213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5" name="Rectangle 16"/>
              <p:cNvSpPr>
                <a:spLocks noChangeArrowheads="1"/>
              </p:cNvSpPr>
              <p:nvPr/>
            </p:nvSpPr>
            <p:spPr bwMode="auto">
              <a:xfrm>
                <a:off x="5654675" y="5103813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6" name="Rectangle 17"/>
              <p:cNvSpPr>
                <a:spLocks noChangeArrowheads="1"/>
              </p:cNvSpPr>
              <p:nvPr/>
            </p:nvSpPr>
            <p:spPr bwMode="auto">
              <a:xfrm>
                <a:off x="4314825" y="5281613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147" name="直線單箭頭接點 146"/>
              <p:cNvCxnSpPr/>
              <p:nvPr/>
            </p:nvCxnSpPr>
            <p:spPr bwMode="auto">
              <a:xfrm>
                <a:off x="4086225" y="540067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48" name="直線單箭頭接點 147"/>
              <p:cNvCxnSpPr/>
              <p:nvPr/>
            </p:nvCxnSpPr>
            <p:spPr bwMode="auto">
              <a:xfrm>
                <a:off x="4962525" y="4895850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49" name="直線單箭頭接點 148"/>
              <p:cNvCxnSpPr/>
              <p:nvPr/>
            </p:nvCxnSpPr>
            <p:spPr bwMode="auto">
              <a:xfrm>
                <a:off x="5448300" y="513397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50" name="Text Box 13"/>
              <p:cNvSpPr txBox="1">
                <a:spLocks noChangeArrowheads="1"/>
              </p:cNvSpPr>
              <p:nvPr/>
            </p:nvSpPr>
            <p:spPr bwMode="auto">
              <a:xfrm>
                <a:off x="4622800" y="5630863"/>
                <a:ext cx="375424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>
                    <a:latin typeface="Candara" pitchFamily="34" charset="0"/>
                  </a:rPr>
                  <a:t>i+1</a:t>
                </a:r>
              </a:p>
            </p:txBody>
          </p:sp>
          <p:sp>
            <p:nvSpPr>
              <p:cNvPr id="151" name="Text Box 13"/>
              <p:cNvSpPr txBox="1">
                <a:spLocks noChangeArrowheads="1"/>
              </p:cNvSpPr>
              <p:nvPr/>
            </p:nvSpPr>
            <p:spPr bwMode="auto">
              <a:xfrm>
                <a:off x="4327525" y="5640388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i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52" name="Text Box 13"/>
              <p:cNvSpPr txBox="1">
                <a:spLocks noChangeArrowheads="1"/>
              </p:cNvSpPr>
              <p:nvPr/>
            </p:nvSpPr>
            <p:spPr bwMode="auto">
              <a:xfrm>
                <a:off x="5194300" y="5621338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j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53" name="Text Box 13"/>
              <p:cNvSpPr txBox="1">
                <a:spLocks noChangeArrowheads="1"/>
              </p:cNvSpPr>
              <p:nvPr/>
            </p:nvSpPr>
            <p:spPr bwMode="auto">
              <a:xfrm>
                <a:off x="5651500" y="5621338"/>
                <a:ext cx="276038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k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</p:grpSp>
      </p:grpSp>
      <p:sp>
        <p:nvSpPr>
          <p:cNvPr id="27660" name="Freeform 14"/>
          <p:cNvSpPr>
            <a:spLocks/>
          </p:cNvSpPr>
          <p:nvPr/>
        </p:nvSpPr>
        <p:spPr bwMode="auto">
          <a:xfrm>
            <a:off x="6084888" y="2319338"/>
            <a:ext cx="2544762" cy="682625"/>
          </a:xfrm>
          <a:custGeom>
            <a:avLst/>
            <a:gdLst>
              <a:gd name="T0" fmla="*/ 2147483647 w 1332"/>
              <a:gd name="T1" fmla="*/ 2147483647 h 430"/>
              <a:gd name="T2" fmla="*/ 2147483647 w 1332"/>
              <a:gd name="T3" fmla="*/ 2147483647 h 430"/>
              <a:gd name="T4" fmla="*/ 2147483647 w 1332"/>
              <a:gd name="T5" fmla="*/ 2147483647 h 430"/>
              <a:gd name="T6" fmla="*/ 2147483647 w 1332"/>
              <a:gd name="T7" fmla="*/ 2147483647 h 430"/>
              <a:gd name="T8" fmla="*/ 2147483647 w 1332"/>
              <a:gd name="T9" fmla="*/ 2147483647 h 430"/>
              <a:gd name="T10" fmla="*/ 2147483647 w 1332"/>
              <a:gd name="T11" fmla="*/ 2147483647 h 430"/>
              <a:gd name="T12" fmla="*/ 2147483647 w 1332"/>
              <a:gd name="T13" fmla="*/ 2147483647 h 430"/>
              <a:gd name="T14" fmla="*/ 2147483647 w 1332"/>
              <a:gd name="T15" fmla="*/ 2147483647 h 430"/>
              <a:gd name="T16" fmla="*/ 2147483647 w 1332"/>
              <a:gd name="T17" fmla="*/ 2147483647 h 430"/>
              <a:gd name="T18" fmla="*/ 2147483647 w 1332"/>
              <a:gd name="T19" fmla="*/ 2147483647 h 430"/>
              <a:gd name="T20" fmla="*/ 2147483647 w 1332"/>
              <a:gd name="T21" fmla="*/ 2147483647 h 430"/>
              <a:gd name="T22" fmla="*/ 2147483647 w 1332"/>
              <a:gd name="T23" fmla="*/ 2147483647 h 4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32"/>
              <a:gd name="T37" fmla="*/ 0 h 430"/>
              <a:gd name="T38" fmla="*/ 1332 w 1332"/>
              <a:gd name="T39" fmla="*/ 430 h 43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32" h="430">
                <a:moveTo>
                  <a:pt x="679" y="404"/>
                </a:moveTo>
                <a:cubicBezTo>
                  <a:pt x="843" y="418"/>
                  <a:pt x="966" y="417"/>
                  <a:pt x="1143" y="412"/>
                </a:cubicBezTo>
                <a:cubicBezTo>
                  <a:pt x="1219" y="401"/>
                  <a:pt x="1256" y="386"/>
                  <a:pt x="1303" y="324"/>
                </a:cubicBezTo>
                <a:cubicBezTo>
                  <a:pt x="1332" y="238"/>
                  <a:pt x="1301" y="237"/>
                  <a:pt x="1247" y="172"/>
                </a:cubicBezTo>
                <a:cubicBezTo>
                  <a:pt x="1175" y="85"/>
                  <a:pt x="951" y="77"/>
                  <a:pt x="839" y="68"/>
                </a:cubicBezTo>
                <a:cubicBezTo>
                  <a:pt x="796" y="65"/>
                  <a:pt x="754" y="62"/>
                  <a:pt x="711" y="60"/>
                </a:cubicBezTo>
                <a:cubicBezTo>
                  <a:pt x="658" y="57"/>
                  <a:pt x="604" y="55"/>
                  <a:pt x="551" y="52"/>
                </a:cubicBezTo>
                <a:cubicBezTo>
                  <a:pt x="287" y="57"/>
                  <a:pt x="198" y="0"/>
                  <a:pt x="31" y="84"/>
                </a:cubicBezTo>
                <a:cubicBezTo>
                  <a:pt x="0" y="131"/>
                  <a:pt x="7" y="140"/>
                  <a:pt x="15" y="204"/>
                </a:cubicBezTo>
                <a:cubicBezTo>
                  <a:pt x="25" y="285"/>
                  <a:pt x="34" y="360"/>
                  <a:pt x="111" y="404"/>
                </a:cubicBezTo>
                <a:cubicBezTo>
                  <a:pt x="118" y="408"/>
                  <a:pt x="155" y="427"/>
                  <a:pt x="167" y="428"/>
                </a:cubicBezTo>
                <a:cubicBezTo>
                  <a:pt x="215" y="430"/>
                  <a:pt x="263" y="428"/>
                  <a:pt x="311" y="428"/>
                </a:cubicBezTo>
              </a:path>
            </a:pathLst>
          </a:custGeom>
          <a:noFill/>
          <a:ln w="571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55" name="直線單箭頭接點 154"/>
          <p:cNvCxnSpPr/>
          <p:nvPr/>
        </p:nvCxnSpPr>
        <p:spPr bwMode="auto">
          <a:xfrm flipV="1">
            <a:off x="1343025" y="1752600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0" name="直線單箭頭接點 159"/>
          <p:cNvCxnSpPr/>
          <p:nvPr/>
        </p:nvCxnSpPr>
        <p:spPr bwMode="auto">
          <a:xfrm flipV="1">
            <a:off x="1348783" y="2051642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1" name="直線單箭頭接點 160"/>
          <p:cNvCxnSpPr/>
          <p:nvPr/>
        </p:nvCxnSpPr>
        <p:spPr bwMode="auto">
          <a:xfrm flipV="1">
            <a:off x="1337289" y="239381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2" name="直線單箭頭接點 161"/>
          <p:cNvCxnSpPr/>
          <p:nvPr/>
        </p:nvCxnSpPr>
        <p:spPr bwMode="auto">
          <a:xfrm flipV="1">
            <a:off x="2153891" y="2744612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3" name="直線單箭頭接點 162"/>
          <p:cNvCxnSpPr/>
          <p:nvPr/>
        </p:nvCxnSpPr>
        <p:spPr bwMode="auto">
          <a:xfrm flipV="1">
            <a:off x="1331553" y="3069532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4" name="直線單箭頭接點 163"/>
          <p:cNvCxnSpPr/>
          <p:nvPr/>
        </p:nvCxnSpPr>
        <p:spPr bwMode="auto">
          <a:xfrm flipV="1">
            <a:off x="2260293" y="3403078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5" name="直線單箭頭接點 164"/>
          <p:cNvCxnSpPr/>
          <p:nvPr/>
        </p:nvCxnSpPr>
        <p:spPr bwMode="auto">
          <a:xfrm flipV="1">
            <a:off x="1348783" y="1749732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6" name="直線單箭頭接點 165"/>
          <p:cNvCxnSpPr/>
          <p:nvPr/>
        </p:nvCxnSpPr>
        <p:spPr bwMode="auto">
          <a:xfrm flipV="1">
            <a:off x="1354541" y="204877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7" name="直線單箭頭接點 166"/>
          <p:cNvCxnSpPr/>
          <p:nvPr/>
        </p:nvCxnSpPr>
        <p:spPr bwMode="auto">
          <a:xfrm flipV="1">
            <a:off x="1343047" y="2390946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8" name="直線單箭頭接點 167"/>
          <p:cNvCxnSpPr/>
          <p:nvPr/>
        </p:nvCxnSpPr>
        <p:spPr bwMode="auto">
          <a:xfrm flipV="1">
            <a:off x="2159649" y="274174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9" name="直線單箭頭接點 168"/>
          <p:cNvCxnSpPr/>
          <p:nvPr/>
        </p:nvCxnSpPr>
        <p:spPr bwMode="auto">
          <a:xfrm flipV="1">
            <a:off x="1354541" y="174686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0" name="直線單箭頭接點 169"/>
          <p:cNvCxnSpPr/>
          <p:nvPr/>
        </p:nvCxnSpPr>
        <p:spPr bwMode="auto">
          <a:xfrm flipV="1">
            <a:off x="1360299" y="2045906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1" name="直線單箭頭接點 170"/>
          <p:cNvCxnSpPr/>
          <p:nvPr/>
        </p:nvCxnSpPr>
        <p:spPr bwMode="auto">
          <a:xfrm flipV="1">
            <a:off x="1348805" y="2388078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2" name="直線單箭頭接點 171"/>
          <p:cNvCxnSpPr/>
          <p:nvPr/>
        </p:nvCxnSpPr>
        <p:spPr bwMode="auto">
          <a:xfrm flipV="1">
            <a:off x="2165407" y="2738876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3" name="直線單箭頭接點 172"/>
          <p:cNvCxnSpPr/>
          <p:nvPr/>
        </p:nvCxnSpPr>
        <p:spPr bwMode="auto">
          <a:xfrm flipV="1">
            <a:off x="2274677" y="3400210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4" name="直線單箭頭接點 173"/>
          <p:cNvCxnSpPr/>
          <p:nvPr/>
        </p:nvCxnSpPr>
        <p:spPr bwMode="auto">
          <a:xfrm flipV="1">
            <a:off x="1331529" y="3716519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5" name="直線單箭頭接點 174"/>
          <p:cNvCxnSpPr/>
          <p:nvPr/>
        </p:nvCxnSpPr>
        <p:spPr bwMode="auto">
          <a:xfrm flipV="1">
            <a:off x="1337241" y="404145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6" name="直線單箭頭接點 175"/>
          <p:cNvCxnSpPr/>
          <p:nvPr/>
        </p:nvCxnSpPr>
        <p:spPr bwMode="auto">
          <a:xfrm flipV="1">
            <a:off x="1325701" y="4711429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7" name="直線單箭頭接點 176"/>
          <p:cNvCxnSpPr/>
          <p:nvPr/>
        </p:nvCxnSpPr>
        <p:spPr bwMode="auto">
          <a:xfrm flipV="1">
            <a:off x="2237143" y="5709192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9" name="直線單箭頭接點 178"/>
          <p:cNvCxnSpPr/>
          <p:nvPr/>
        </p:nvCxnSpPr>
        <p:spPr bwMode="auto">
          <a:xfrm flipV="1">
            <a:off x="4442604" y="1958196"/>
            <a:ext cx="3165894" cy="35972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2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7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Prove this algorithm is correct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230313"/>
            <a:ext cx="8069262" cy="4530725"/>
          </a:xfrm>
        </p:spPr>
        <p:txBody>
          <a:bodyPr/>
          <a:lstStyle/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dirty="0">
                <a:ea typeface="ＭＳ Ｐゴシック" pitchFamily="34" charset="-128"/>
              </a:rPr>
              <a:t>1.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Mutual exclusion </a:t>
            </a:r>
            <a:r>
              <a:rPr lang="en-US" altLang="zh-TW" sz="2800" b="1" dirty="0">
                <a:ea typeface="ＭＳ Ｐゴシック" pitchFamily="34" charset="-128"/>
              </a:rPr>
              <a:t>is preserved</a:t>
            </a:r>
          </a:p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dirty="0">
                <a:ea typeface="ＭＳ Ｐゴシック" pitchFamily="34" charset="-128"/>
              </a:rPr>
              <a:t>2. The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progress </a:t>
            </a:r>
            <a:r>
              <a:rPr lang="en-US" altLang="zh-TW" sz="2800" b="1" dirty="0">
                <a:ea typeface="ＭＳ Ｐゴシック" pitchFamily="34" charset="-128"/>
              </a:rPr>
              <a:t>requirement is satisfied.</a:t>
            </a:r>
          </a:p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dirty="0">
                <a:ea typeface="ＭＳ Ｐゴシック" pitchFamily="34" charset="-128"/>
              </a:rPr>
              <a:t>3. The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bounded waiting </a:t>
            </a:r>
            <a:r>
              <a:rPr lang="en-US" altLang="zh-TW" sz="2800" b="1" dirty="0">
                <a:ea typeface="ＭＳ Ｐゴシック" pitchFamily="34" charset="-128"/>
              </a:rPr>
              <a:t>requirement is met</a:t>
            </a:r>
          </a:p>
          <a:p>
            <a:pPr marL="514350" indent="-514350">
              <a:buFont typeface="Monotype Sorts" pitchFamily="2" charset="2"/>
              <a:buNone/>
            </a:pPr>
            <a:endParaRPr lang="en-US" altLang="zh-TW" sz="2800" b="1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ＭＳ Ｐゴシック" pitchFamily="34" charset="-128"/>
              </a:rPr>
              <a:t>Semaphores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031875"/>
            <a:ext cx="8224837" cy="5254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ea typeface="ＭＳ Ｐゴシック" pitchFamily="34" charset="-128"/>
              </a:rPr>
              <a:t>The hardware-based solutions for the CS problem are complicated for application programmers to use.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ea typeface="ＭＳ Ｐゴシック" pitchFamily="34" charset="-128"/>
              </a:rPr>
              <a:t>To overcome this difficulty, we use a synchronization tool called a </a:t>
            </a:r>
            <a:r>
              <a:rPr lang="en-US" altLang="zh-TW" sz="2000" b="1" dirty="0">
                <a:solidFill>
                  <a:srgbClr val="FF0000"/>
                </a:solidFill>
                <a:ea typeface="ＭＳ Ｐゴシック" pitchFamily="34" charset="-128"/>
              </a:rPr>
              <a:t>semaphore</a:t>
            </a:r>
            <a:r>
              <a:rPr lang="en-US" altLang="zh-TW" sz="2000" dirty="0">
                <a:ea typeface="ＭＳ Ｐゴシック" pitchFamily="34" charset="-128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Semaphore </a:t>
            </a:r>
            <a:r>
              <a:rPr lang="en-US" altLang="zh-TW" sz="2000" i="1" dirty="0">
                <a:solidFill>
                  <a:srgbClr val="FF0000"/>
                </a:solidFill>
                <a:ea typeface="ＭＳ Ｐゴシック" pitchFamily="34" charset="-128"/>
              </a:rPr>
              <a:t>S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 – integer variable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ea typeface="ＭＳ Ｐゴシック" pitchFamily="34" charset="-128"/>
              </a:rPr>
              <a:t>Two standard operations modify 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S: wait()</a:t>
            </a:r>
            <a:r>
              <a:rPr lang="en-US" altLang="zh-TW" sz="2000" dirty="0">
                <a:ea typeface="ＭＳ Ｐゴシック" pitchFamily="34" charset="-128"/>
              </a:rPr>
              <a:t> and 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signal()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ＭＳ Ｐゴシック" pitchFamily="34" charset="-128"/>
              </a:rPr>
              <a:t>Originally called </a:t>
            </a:r>
            <a:r>
              <a:rPr lang="en-US" altLang="zh-TW" sz="2000" dirty="0">
                <a:solidFill>
                  <a:srgbClr val="3366FF"/>
                </a:solidFill>
                <a:ea typeface="ＭＳ Ｐゴシック" pitchFamily="34" charset="-128"/>
              </a:rPr>
              <a:t>P() </a:t>
            </a:r>
            <a:r>
              <a:rPr lang="en-US" altLang="zh-TW" sz="2000" dirty="0">
                <a:ea typeface="ＭＳ Ｐゴシック" pitchFamily="34" charset="-128"/>
              </a:rPr>
              <a:t>and</a:t>
            </a:r>
            <a:r>
              <a:rPr lang="en-US" altLang="zh-TW" sz="2000" i="1" dirty="0">
                <a:ea typeface="ＭＳ Ｐゴシック" pitchFamily="34" charset="-128"/>
              </a:rPr>
              <a:t> </a:t>
            </a:r>
            <a:r>
              <a:rPr lang="en-US" altLang="zh-TW" sz="2000" dirty="0">
                <a:solidFill>
                  <a:srgbClr val="3366FF"/>
                </a:solidFill>
                <a:ea typeface="ＭＳ Ｐゴシック" pitchFamily="34" charset="-128"/>
              </a:rPr>
              <a:t>V()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ea typeface="ＭＳ Ｐゴシック" pitchFamily="34" charset="-128"/>
              </a:rPr>
              <a:t>Less complicated</a:t>
            </a:r>
          </a:p>
          <a:p>
            <a:pPr>
              <a:lnSpc>
                <a:spcPct val="90000"/>
              </a:lnSpc>
            </a:pPr>
            <a:endParaRPr lang="en-US" altLang="zh-TW" sz="2000" dirty="0">
              <a:solidFill>
                <a:srgbClr val="0000FF"/>
              </a:solidFill>
              <a:ea typeface="ＭＳ Ｐゴシック" pitchFamily="34" charset="-128"/>
              <a:sym typeface="Symbol" pitchFamily="18" charset="2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469900" y="3541838"/>
            <a:ext cx="7861176" cy="3268662"/>
            <a:chOff x="469900" y="3541838"/>
            <a:chExt cx="7861176" cy="3268662"/>
          </a:xfrm>
        </p:grpSpPr>
        <p:sp>
          <p:nvSpPr>
            <p:cNvPr id="29705" name="Line 13"/>
            <p:cNvSpPr>
              <a:spLocks noChangeShapeType="1"/>
            </p:cNvSpPr>
            <p:nvPr/>
          </p:nvSpPr>
          <p:spPr bwMode="auto">
            <a:xfrm>
              <a:off x="3548063" y="5476875"/>
              <a:ext cx="1171575" cy="800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469900" y="3541838"/>
              <a:ext cx="7861176" cy="3268662"/>
              <a:chOff x="469900" y="3541838"/>
              <a:chExt cx="7861176" cy="3268662"/>
            </a:xfrm>
          </p:grpSpPr>
          <p:sp>
            <p:nvSpPr>
              <p:cNvPr id="29700" name="Rectangle 2"/>
              <p:cNvSpPr>
                <a:spLocks noChangeArrowheads="1"/>
              </p:cNvSpPr>
              <p:nvPr/>
            </p:nvSpPr>
            <p:spPr bwMode="auto">
              <a:xfrm>
                <a:off x="1404938" y="5487988"/>
                <a:ext cx="2130425" cy="83026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01" name="Arc 9"/>
              <p:cNvSpPr>
                <a:spLocks/>
              </p:cNvSpPr>
              <p:nvPr/>
            </p:nvSpPr>
            <p:spPr bwMode="auto">
              <a:xfrm>
                <a:off x="1649413" y="5732463"/>
                <a:ext cx="722312" cy="593725"/>
              </a:xfrm>
              <a:custGeom>
                <a:avLst/>
                <a:gdLst>
                  <a:gd name="T0" fmla="*/ 0 w 21600"/>
                  <a:gd name="T1" fmla="*/ 2147483647 h 21600"/>
                  <a:gd name="T2" fmla="*/ 2147483647 w 21600"/>
                  <a:gd name="T3" fmla="*/ 0 h 21600"/>
                  <a:gd name="T4" fmla="*/ 2147483647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88"/>
                      <a:pt x="9642" y="25"/>
                      <a:pt x="21553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88"/>
                      <a:pt x="9642" y="25"/>
                      <a:pt x="2155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02" name="Arc 10"/>
              <p:cNvSpPr>
                <a:spLocks/>
              </p:cNvSpPr>
              <p:nvPr/>
            </p:nvSpPr>
            <p:spPr bwMode="auto">
              <a:xfrm>
                <a:off x="2384425" y="5732463"/>
                <a:ext cx="850900" cy="579437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03" name="Rectangle 11"/>
              <p:cNvSpPr>
                <a:spLocks noChangeArrowheads="1"/>
              </p:cNvSpPr>
              <p:nvPr/>
            </p:nvSpPr>
            <p:spPr bwMode="auto">
              <a:xfrm>
                <a:off x="1655763" y="6310313"/>
                <a:ext cx="1571625" cy="5715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04" name="Line 12"/>
              <p:cNvSpPr>
                <a:spLocks noChangeShapeType="1"/>
              </p:cNvSpPr>
              <p:nvPr/>
            </p:nvSpPr>
            <p:spPr bwMode="auto">
              <a:xfrm flipH="1">
                <a:off x="469900" y="5502275"/>
                <a:ext cx="935038" cy="7064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06" name="Line 14"/>
              <p:cNvSpPr>
                <a:spLocks noChangeShapeType="1"/>
              </p:cNvSpPr>
              <p:nvPr/>
            </p:nvSpPr>
            <p:spPr bwMode="auto">
              <a:xfrm>
                <a:off x="1443038" y="5159375"/>
                <a:ext cx="0" cy="3159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07" name="AutoShape 17"/>
              <p:cNvSpPr>
                <a:spLocks noChangeArrowheads="1"/>
              </p:cNvSpPr>
              <p:nvPr/>
            </p:nvSpPr>
            <p:spPr bwMode="auto">
              <a:xfrm>
                <a:off x="1447800" y="5127625"/>
                <a:ext cx="330200" cy="228600"/>
              </a:xfrm>
              <a:prstGeom prst="rtTriangl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pic>
            <p:nvPicPr>
              <p:cNvPr id="29708" name="Picture 13" descr="http://japanesephotolog.files.wordpress.com/2011/09/kintai-bridge-yamaguchi-prefecture-japan.jp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973389" y="3541838"/>
                <a:ext cx="4357687" cy="3268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ＭＳ Ｐゴシック" pitchFamily="34" charset="-128"/>
              </a:rPr>
              <a:t>Semaphores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262" y="1031875"/>
            <a:ext cx="8733738" cy="52546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Can only be accessed via two indivisible (atomic) operations</a:t>
            </a:r>
          </a:p>
          <a:p>
            <a:pPr lvl="1"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  <a:sym typeface="Symbol" pitchFamily="18" charset="2"/>
              </a:rPr>
              <a:t>wait (S)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{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          while S &lt;= 0</a:t>
            </a:r>
            <a:r>
              <a:rPr lang="zh-TW" altLang="en-US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       </a:t>
            </a:r>
            <a:r>
              <a:rPr lang="en-US" altLang="zh-TW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/* Semaphore S is occupied */</a:t>
            </a:r>
            <a:endParaRPr lang="en-US" altLang="zh-TW" sz="2800" dirty="0">
              <a:solidFill>
                <a:srgbClr val="0000FF"/>
              </a:solidFill>
              <a:ea typeface="ＭＳ Ｐゴシック" pitchFamily="34" charset="-128"/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		          ; // no-op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             </a:t>
            </a:r>
            <a:r>
              <a:rPr lang="en-US" altLang="zh-TW" sz="2800" b="1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S--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;                      </a:t>
            </a:r>
            <a:r>
              <a:rPr lang="en-US" altLang="zh-TW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/* Semaphore S is available, get it */</a:t>
            </a:r>
            <a:endParaRPr lang="en-US" altLang="zh-TW" sz="2800" dirty="0">
              <a:solidFill>
                <a:srgbClr val="0000FF"/>
              </a:solidFill>
              <a:ea typeface="ＭＳ Ｐゴシック" pitchFamily="34" charset="-128"/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     }                             </a:t>
            </a:r>
          </a:p>
          <a:p>
            <a:pPr lvl="1"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  <a:sym typeface="Symbol" pitchFamily="18" charset="2"/>
              </a:rPr>
              <a:t>signal (S)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{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  <a:sym typeface="Symbol" pitchFamily="18" charset="2"/>
              </a:rPr>
              <a:t>        </a:t>
            </a:r>
            <a:r>
              <a:rPr lang="en-US" altLang="zh-TW" sz="2800" b="1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S++;                         </a:t>
            </a:r>
            <a:r>
              <a:rPr lang="en-US" altLang="zh-TW" b="1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/* Release the semaphore S */</a:t>
            </a:r>
            <a:endParaRPr lang="en-US" altLang="zh-TW" sz="2800" b="1" dirty="0">
              <a:solidFill>
                <a:srgbClr val="0000FF"/>
              </a:solidFill>
              <a:ea typeface="ＭＳ Ｐゴシック" pitchFamily="34" charset="-128"/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    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9563"/>
            <a:ext cx="8534400" cy="4572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ea typeface="ＭＳ Ｐゴシック" pitchFamily="34" charset="-128"/>
              </a:rPr>
              <a:t>Semaphore Usage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093788"/>
            <a:ext cx="8399463" cy="4530725"/>
          </a:xfrm>
        </p:spPr>
        <p:txBody>
          <a:bodyPr/>
          <a:lstStyle/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Counting semaphore</a:t>
            </a:r>
            <a:r>
              <a:rPr lang="en-US" altLang="zh-TW" sz="2400" dirty="0">
                <a:ea typeface="ＭＳ Ｐゴシック" pitchFamily="34" charset="-128"/>
              </a:rPr>
              <a:t> – integer range over an unrestricted domain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Binary semaphore</a:t>
            </a:r>
            <a:r>
              <a:rPr lang="en-US" altLang="zh-TW" sz="2400" dirty="0">
                <a:ea typeface="ＭＳ Ｐゴシック" pitchFamily="34" charset="-128"/>
              </a:rPr>
              <a:t> – integer value can range only between 0 and 1; can be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simpler to implement</a:t>
            </a:r>
          </a:p>
          <a:p>
            <a:pPr lvl="1"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ea typeface="ＭＳ Ｐゴシック" pitchFamily="34" charset="-128"/>
                <a:sym typeface="MT Extra" pitchFamily="18" charset="2"/>
              </a:rPr>
              <a:t>Also known as </a:t>
            </a:r>
            <a:r>
              <a:rPr lang="en-US" altLang="zh-TW" sz="2400" b="1" dirty="0" err="1">
                <a:solidFill>
                  <a:srgbClr val="FF0000"/>
                </a:solidFill>
                <a:ea typeface="ＭＳ Ｐゴシック" pitchFamily="34" charset="-128"/>
                <a:sym typeface="MT Extra" pitchFamily="18" charset="2"/>
              </a:rPr>
              <a:t>mutex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  <a:sym typeface="MT Extra" pitchFamily="18" charset="2"/>
              </a:rPr>
              <a:t> locks </a:t>
            </a:r>
            <a:r>
              <a:rPr lang="en-US" altLang="zh-TW" sz="2400" dirty="0">
                <a:ea typeface="ＭＳ Ｐゴシック" pitchFamily="34" charset="-128"/>
                <a:sym typeface="MT Extra" pitchFamily="18" charset="2"/>
              </a:rPr>
              <a:t>as they are locks that provide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  <a:sym typeface="MT Extra" pitchFamily="18" charset="2"/>
              </a:rPr>
              <a:t>mut</a:t>
            </a:r>
            <a:r>
              <a:rPr lang="en-US" altLang="zh-TW" sz="2400" dirty="0">
                <a:ea typeface="ＭＳ Ｐゴシック" pitchFamily="34" charset="-128"/>
                <a:sym typeface="MT Extra" pitchFamily="18" charset="2"/>
              </a:rPr>
              <a:t>ual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  <a:sym typeface="MT Extra" pitchFamily="18" charset="2"/>
              </a:rPr>
              <a:t>ex</a:t>
            </a:r>
            <a:r>
              <a:rPr lang="en-US" altLang="zh-TW" sz="2400" dirty="0">
                <a:ea typeface="ＭＳ Ｐゴシック" pitchFamily="34" charset="-128"/>
                <a:sym typeface="MT Extra" pitchFamily="18" charset="2"/>
              </a:rPr>
              <a:t>clusion.</a:t>
            </a:r>
            <a:endParaRPr lang="en-US" altLang="zh-TW" sz="2400" b="1" dirty="0">
              <a:solidFill>
                <a:srgbClr val="FF0000"/>
              </a:solidFill>
              <a:ea typeface="ＭＳ Ｐゴシック" pitchFamily="34" charset="-128"/>
            </a:endParaRP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We can use binary semaphore to deal with the CS problem for multiple processes. 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The n processes share a semaphore, </a:t>
            </a:r>
            <a:r>
              <a:rPr lang="en-US" altLang="zh-TW" sz="2400" b="1" dirty="0" err="1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sz="2400" dirty="0">
                <a:ea typeface="ＭＳ Ｐゴシック" pitchFamily="34" charset="-128"/>
              </a:rPr>
              <a:t>, initialized to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1365250" y="4057650"/>
            <a:ext cx="3127375" cy="62071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1350963" y="2944813"/>
            <a:ext cx="3127375" cy="6191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322467" y="309563"/>
            <a:ext cx="8534400" cy="45720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ＭＳ Ｐゴシック" pitchFamily="34" charset="-128"/>
              </a:rPr>
              <a:t>Mutual-Exclusion Implementation with semaphores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800">
                <a:ea typeface="ＭＳ Ｐゴシック" pitchFamily="34" charset="-128"/>
                <a:sym typeface="MT Extra" pitchFamily="18" charset="2"/>
              </a:rPr>
              <a:t>Provides mutual exclusion (for Process Pi)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Semaphore </a:t>
            </a:r>
            <a:r>
              <a:rPr lang="en-US" altLang="zh-TW" sz="2800" b="1">
                <a:solidFill>
                  <a:srgbClr val="FF0000"/>
                </a:solidFill>
                <a:ea typeface="ＭＳ Ｐゴシック" pitchFamily="34" charset="-128"/>
                <a:sym typeface="MT Extra" pitchFamily="18" charset="2"/>
              </a:rPr>
              <a:t>mutex</a:t>
            </a: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;    //  initialized to 1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do {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	wait (mutex);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         // Critical Section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     signal (mutex);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		// remainder section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} while (TRUE);</a:t>
            </a:r>
          </a:p>
          <a:p>
            <a:pPr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endParaRPr lang="en-US" altLang="zh-TW" sz="2400">
              <a:solidFill>
                <a:srgbClr val="0000FF"/>
              </a:solidFill>
              <a:ea typeface="ＭＳ Ｐゴシック" pitchFamily="34" charset="-128"/>
              <a:sym typeface="MT Extra" pitchFamily="18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ＭＳ Ｐゴシック" pitchFamily="34" charset="-128"/>
              </a:rPr>
              <a:t>Objectives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4838" y="1233488"/>
            <a:ext cx="8229600" cy="45307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To introduce the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critical-section problem</a:t>
            </a:r>
            <a:r>
              <a:rPr lang="en-US" altLang="zh-TW" sz="2800" dirty="0">
                <a:ea typeface="ＭＳ Ｐゴシック" pitchFamily="34" charset="-128"/>
              </a:rPr>
              <a:t>, whose solutions can be used to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ensure the consistency of shared data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To present both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software and hardware solutions </a:t>
            </a:r>
            <a:r>
              <a:rPr lang="en-US" altLang="zh-TW" sz="2800" dirty="0">
                <a:ea typeface="ＭＳ Ｐゴシック" pitchFamily="34" charset="-128"/>
              </a:rPr>
              <a:t>of the critical-section problem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To introduce the concept of an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atomic transaction </a:t>
            </a:r>
            <a:r>
              <a:rPr lang="en-US" altLang="zh-TW" sz="2800" dirty="0">
                <a:ea typeface="ＭＳ Ｐゴシック" pitchFamily="34" charset="-128"/>
              </a:rPr>
              <a:t>and describe mechanisms to ensure atomicity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9563"/>
            <a:ext cx="8534400" cy="457200"/>
          </a:xfrm>
        </p:spPr>
        <p:txBody>
          <a:bodyPr/>
          <a:lstStyle/>
          <a:p>
            <a:pPr eaLnBrk="1" hangingPunct="1"/>
            <a:r>
              <a:rPr lang="en-US" altLang="zh-TW" sz="3600">
                <a:ea typeface="ＭＳ Ｐゴシック" pitchFamily="34" charset="-128"/>
              </a:rPr>
              <a:t>Semaphore Usage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892175"/>
            <a:ext cx="8601075" cy="4530725"/>
          </a:xfrm>
        </p:spPr>
        <p:txBody>
          <a:bodyPr/>
          <a:lstStyle/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Counting semaphore can be used to control access to a given resource consisting of a finite number of instances.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The semaphore is initialized to the number of resources available.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To use a resource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, wait()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To release a resource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, signal()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Semaphores can be used to solve various synchronization problem. 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For example, we have two processes P1 and P2.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Execute S1 and then S2</a:t>
            </a:r>
            <a:r>
              <a:rPr lang="en-US" altLang="zh-TW" sz="2400" dirty="0">
                <a:ea typeface="ＭＳ Ｐゴシック" pitchFamily="34" charset="-128"/>
              </a:rPr>
              <a:t>:</a:t>
            </a:r>
            <a:r>
              <a:rPr lang="zh-TW" altLang="en-US" sz="2400" dirty="0"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Synch = 0</a:t>
            </a:r>
          </a:p>
          <a:p>
            <a:pPr>
              <a:tabLst>
                <a:tab pos="2005013" algn="ctr"/>
                <a:tab pos="4518025" algn="ctr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endParaRPr lang="en-US" altLang="zh-TW" sz="2000" dirty="0">
              <a:solidFill>
                <a:srgbClr val="0000FF"/>
              </a:solidFill>
              <a:ea typeface="ＭＳ Ｐゴシック" pitchFamily="34" charset="-128"/>
              <a:sym typeface="MT Extra" pitchFamily="18" charset="2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849963" y="5006088"/>
            <a:ext cx="4211637" cy="1808054"/>
            <a:chOff x="2398713" y="4970463"/>
            <a:chExt cx="4211637" cy="1808054"/>
          </a:xfrm>
        </p:grpSpPr>
        <p:sp>
          <p:nvSpPr>
            <p:cNvPr id="33796" name="Rectangle 2"/>
            <p:cNvSpPr>
              <a:spLocks noChangeArrowheads="1"/>
            </p:cNvSpPr>
            <p:nvPr/>
          </p:nvSpPr>
          <p:spPr bwMode="auto">
            <a:xfrm>
              <a:off x="2398713" y="5484813"/>
              <a:ext cx="2016125" cy="873125"/>
            </a:xfrm>
            <a:prstGeom prst="rect">
              <a:avLst/>
            </a:prstGeom>
            <a:gradFill rotWithShape="0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2000" b="1">
                <a:latin typeface="Candara" pitchFamily="34" charset="0"/>
              </a:endParaRPr>
            </a:p>
          </p:txBody>
        </p:sp>
        <p:sp>
          <p:nvSpPr>
            <p:cNvPr id="33797" name="Rectangle 9"/>
            <p:cNvSpPr>
              <a:spLocks noChangeArrowheads="1"/>
            </p:cNvSpPr>
            <p:nvPr/>
          </p:nvSpPr>
          <p:spPr bwMode="auto">
            <a:xfrm>
              <a:off x="2428613" y="5527675"/>
              <a:ext cx="2013373" cy="865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400" b="1" dirty="0">
                  <a:solidFill>
                    <a:srgbClr val="000000"/>
                  </a:solidFill>
                  <a:latin typeface="Candara" pitchFamily="34" charset="0"/>
                </a:rPr>
                <a:t>S1;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400" b="1" dirty="0">
                  <a:solidFill>
                    <a:srgbClr val="000000"/>
                  </a:solidFill>
                  <a:latin typeface="Candara" pitchFamily="34" charset="0"/>
                </a:rPr>
                <a:t>signal(synch);</a:t>
              </a:r>
            </a:p>
          </p:txBody>
        </p:sp>
        <p:sp>
          <p:nvSpPr>
            <p:cNvPr id="33798" name="Rectangle 10"/>
            <p:cNvSpPr>
              <a:spLocks noChangeArrowheads="1"/>
            </p:cNvSpPr>
            <p:nvPr/>
          </p:nvSpPr>
          <p:spPr bwMode="auto">
            <a:xfrm>
              <a:off x="4594225" y="5494338"/>
              <a:ext cx="2016125" cy="873125"/>
            </a:xfrm>
            <a:prstGeom prst="rect">
              <a:avLst/>
            </a:prstGeom>
            <a:gradFill rotWithShape="0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2000" b="1">
                <a:latin typeface="Candara" pitchFamily="34" charset="0"/>
              </a:endParaRPr>
            </a:p>
          </p:txBody>
        </p:sp>
        <p:sp>
          <p:nvSpPr>
            <p:cNvPr id="33799" name="Rectangle 11"/>
            <p:cNvSpPr>
              <a:spLocks noChangeArrowheads="1"/>
            </p:cNvSpPr>
            <p:nvPr/>
          </p:nvSpPr>
          <p:spPr bwMode="auto">
            <a:xfrm>
              <a:off x="4731000" y="5525325"/>
              <a:ext cx="1817806" cy="865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400" b="1" dirty="0">
                  <a:solidFill>
                    <a:srgbClr val="000000"/>
                  </a:solidFill>
                  <a:latin typeface="Candara" pitchFamily="34" charset="0"/>
                </a:rPr>
                <a:t>wait(synch);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400" b="1" dirty="0">
                  <a:solidFill>
                    <a:srgbClr val="000000"/>
                  </a:solidFill>
                  <a:latin typeface="Candara" pitchFamily="34" charset="0"/>
                </a:rPr>
                <a:t>S2;</a:t>
              </a:r>
            </a:p>
          </p:txBody>
        </p:sp>
        <p:sp>
          <p:nvSpPr>
            <p:cNvPr id="33800" name="Rectangle 12"/>
            <p:cNvSpPr>
              <a:spLocks noChangeArrowheads="1"/>
            </p:cNvSpPr>
            <p:nvPr/>
          </p:nvSpPr>
          <p:spPr bwMode="auto">
            <a:xfrm>
              <a:off x="2959100" y="6356350"/>
              <a:ext cx="2930290" cy="422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400" b="1">
                  <a:latin typeface="Candara" pitchFamily="34" charset="0"/>
                </a:rPr>
                <a:t>P1                                P2</a:t>
              </a:r>
            </a:p>
          </p:txBody>
        </p:sp>
        <p:sp>
          <p:nvSpPr>
            <p:cNvPr id="33801" name="AutoShape 14"/>
            <p:cNvSpPr>
              <a:spLocks noChangeArrowheads="1"/>
            </p:cNvSpPr>
            <p:nvPr/>
          </p:nvSpPr>
          <p:spPr bwMode="auto">
            <a:xfrm rot="16200000" flipH="1">
              <a:off x="4314826" y="4899025"/>
              <a:ext cx="400050" cy="542925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2000" b="1">
                <a:latin typeface="Candar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Semaphore Implementation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985838"/>
            <a:ext cx="8275637" cy="45307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The main disadvantage of previous mutual-exclusion solution is the</a:t>
            </a:r>
            <a:r>
              <a:rPr lang="en-US" altLang="zh-TW" sz="2800" i="1" dirty="0">
                <a:ea typeface="ＭＳ Ｐゴシック" pitchFamily="34" charset="-128"/>
              </a:rPr>
              <a:t> </a:t>
            </a:r>
            <a:r>
              <a:rPr lang="en-US" altLang="zh-TW" sz="2800" b="1" i="1" dirty="0">
                <a:solidFill>
                  <a:srgbClr val="FF0000"/>
                </a:solidFill>
                <a:ea typeface="ＭＳ Ｐゴシック" pitchFamily="34" charset="-128"/>
              </a:rPr>
              <a:t>busy waiting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(CPU is wasting)</a:t>
            </a:r>
            <a:r>
              <a:rPr lang="en-US" altLang="zh-TW" sz="2800" dirty="0">
                <a:ea typeface="ＭＳ Ｐゴシック" pitchFamily="34" charset="-128"/>
              </a:rPr>
              <a:t>. 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This type of semaphore is called a </a:t>
            </a:r>
            <a:r>
              <a:rPr lang="en-US" altLang="zh-TW" sz="2800" b="1" i="1" dirty="0">
                <a:solidFill>
                  <a:srgbClr val="FF0000"/>
                </a:solidFill>
                <a:ea typeface="ＭＳ Ｐゴシック" pitchFamily="34" charset="-128"/>
              </a:rPr>
              <a:t>spinlock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.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To overcome this, we can use the concept of </a:t>
            </a:r>
            <a:r>
              <a:rPr lang="en-US" altLang="zh-TW" sz="2800" b="1" i="1" dirty="0">
                <a:solidFill>
                  <a:srgbClr val="FF0000"/>
                </a:solidFill>
                <a:ea typeface="ＭＳ Ｐゴシック" pitchFamily="34" charset="-128"/>
              </a:rPr>
              <a:t>block</a:t>
            </a:r>
            <a:r>
              <a:rPr lang="en-US" altLang="zh-TW" sz="2800" dirty="0">
                <a:solidFill>
                  <a:srgbClr val="FFCC00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and</a:t>
            </a:r>
            <a:r>
              <a:rPr lang="en-US" altLang="zh-TW" sz="2800" dirty="0">
                <a:solidFill>
                  <a:srgbClr val="FFCC00"/>
                </a:solidFill>
                <a:ea typeface="ＭＳ Ｐゴシック" pitchFamily="34" charset="-128"/>
              </a:rPr>
              <a:t> </a:t>
            </a:r>
            <a:r>
              <a:rPr lang="en-US" altLang="zh-TW" sz="2800" b="1" i="1" dirty="0">
                <a:solidFill>
                  <a:srgbClr val="FF0000"/>
                </a:solidFill>
                <a:ea typeface="ＭＳ Ｐゴシック" pitchFamily="34" charset="-128"/>
              </a:rPr>
              <a:t>wakeup</a:t>
            </a:r>
            <a:r>
              <a:rPr lang="en-US" altLang="zh-TW" sz="2800" dirty="0">
                <a:solidFill>
                  <a:srgbClr val="FFCC00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operations. </a:t>
            </a:r>
          </a:p>
          <a:p>
            <a:pPr lvl="1">
              <a:buFont typeface="Monotype Sorts" pitchFamily="2" charset="2"/>
              <a:buNone/>
            </a:pPr>
            <a:endParaRPr lang="en-US" altLang="zh-TW" sz="2800" dirty="0">
              <a:ea typeface="ＭＳ Ｐゴシック" pitchFamily="34" charset="-128"/>
            </a:endParaRPr>
          </a:p>
        </p:txBody>
      </p:sp>
      <p:sp>
        <p:nvSpPr>
          <p:cNvPr id="34820" name="矩形 3"/>
          <p:cNvSpPr>
            <a:spLocks noChangeArrowheads="1"/>
          </p:cNvSpPr>
          <p:nvPr/>
        </p:nvSpPr>
        <p:spPr bwMode="auto">
          <a:xfrm>
            <a:off x="1836738" y="4219575"/>
            <a:ext cx="5897562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zh-TW" sz="2800" b="1" dirty="0" err="1">
                <a:solidFill>
                  <a:srgbClr val="0000FF"/>
                </a:solidFill>
                <a:latin typeface="Candara" pitchFamily="34" charset="0"/>
              </a:rPr>
              <a:t>Typedef</a:t>
            </a: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 </a:t>
            </a:r>
            <a:r>
              <a:rPr lang="en-US" altLang="zh-TW" sz="2800" b="1" dirty="0" err="1">
                <a:solidFill>
                  <a:srgbClr val="0000FF"/>
                </a:solidFill>
                <a:latin typeface="Candara" pitchFamily="34" charset="0"/>
              </a:rPr>
              <a:t>struc</a:t>
            </a: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  {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       </a:t>
            </a:r>
            <a:r>
              <a:rPr lang="en-US" altLang="zh-TW" sz="2800" b="1" dirty="0" err="1">
                <a:solidFill>
                  <a:srgbClr val="0000FF"/>
                </a:solidFill>
                <a:latin typeface="Candara" pitchFamily="34" charset="0"/>
              </a:rPr>
              <a:t>int</a:t>
            </a: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Candara" pitchFamily="34" charset="0"/>
              </a:rPr>
              <a:t>value;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       </a:t>
            </a:r>
            <a:r>
              <a:rPr lang="en-US" altLang="zh-TW" sz="2800" b="1" dirty="0" err="1">
                <a:solidFill>
                  <a:srgbClr val="0000FF"/>
                </a:solidFill>
                <a:latin typeface="Candara" pitchFamily="34" charset="0"/>
              </a:rPr>
              <a:t>struct</a:t>
            </a: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  </a:t>
            </a:r>
            <a:r>
              <a:rPr lang="en-US" altLang="zh-TW" sz="2800" b="1" dirty="0">
                <a:solidFill>
                  <a:srgbClr val="FF0000"/>
                </a:solidFill>
                <a:latin typeface="Candara" pitchFamily="34" charset="0"/>
              </a:rPr>
              <a:t>process *list;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} semaphore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  <p:bldP spid="348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83A2-79BE-4D36-BB21-69447BA8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7688F-0329-43FD-AC4C-019174050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Spin lock  </a:t>
            </a:r>
            <a:r>
              <a:rPr lang="en-US" dirty="0">
                <a:hlinkClick r:id="rId2"/>
              </a:rPr>
              <a:t>https://huenlil.pixnet.net/blog/post/23999871</a:t>
            </a:r>
            <a:endParaRPr lang="en-US" dirty="0"/>
          </a:p>
          <a:p>
            <a:r>
              <a:rPr lang="zh-TW" altLang="en-US" b="0" dirty="0"/>
              <a:t>在 </a:t>
            </a:r>
            <a:r>
              <a:rPr lang="en-US" altLang="zh-TW" b="0" dirty="0"/>
              <a:t>Linux Kernel </a:t>
            </a:r>
            <a:r>
              <a:rPr lang="zh-TW" altLang="en-US" b="0" dirty="0"/>
              <a:t>裡有著許多重要的資料結構，這些資料在作業系統的運作中扮演著舉足輕重的角色。然而，</a:t>
            </a:r>
            <a:r>
              <a:rPr lang="en-US" altLang="zh-TW" b="0" dirty="0"/>
              <a:t>Linux </a:t>
            </a:r>
            <a:r>
              <a:rPr lang="zh-TW" altLang="en-US" b="0" dirty="0"/>
              <a:t>是個多任務的作業系統，也就是在同一時間裡可以同時有許多的行程在執行，所以，很有可能某個行程在依序讀取 </a:t>
            </a:r>
            <a:r>
              <a:rPr lang="en-US" altLang="zh-TW" b="0" dirty="0" err="1"/>
              <a:t>inode</a:t>
            </a:r>
            <a:r>
              <a:rPr lang="en-US" altLang="zh-TW" b="0" dirty="0"/>
              <a:t> list</a:t>
            </a:r>
            <a:r>
              <a:rPr lang="zh-TW" altLang="en-US" b="0" dirty="0"/>
              <a:t>，同時卻又有另一個在 </a:t>
            </a:r>
            <a:r>
              <a:rPr lang="en-US" altLang="zh-TW" b="0" dirty="0" err="1"/>
              <a:t>inode</a:t>
            </a:r>
            <a:r>
              <a:rPr lang="en-US" altLang="zh-TW" b="0" dirty="0"/>
              <a:t> list </a:t>
            </a:r>
            <a:r>
              <a:rPr lang="zh-TW" altLang="en-US" b="0" dirty="0"/>
              <a:t>裡加入新的 </a:t>
            </a:r>
            <a:r>
              <a:rPr lang="en-US" altLang="zh-TW" b="0" dirty="0" err="1"/>
              <a:t>inode</a:t>
            </a:r>
            <a:r>
              <a:rPr lang="zh-TW" altLang="en-US" b="0" dirty="0"/>
              <a:t>，這會造成什麼情形呢？這會造成 </a:t>
            </a:r>
            <a:r>
              <a:rPr lang="en-US" altLang="zh-TW" b="0" dirty="0" err="1"/>
              <a:t>inode</a:t>
            </a:r>
            <a:r>
              <a:rPr lang="en-US" altLang="zh-TW" b="0" dirty="0"/>
              <a:t> list </a:t>
            </a:r>
            <a:r>
              <a:rPr lang="zh-TW" altLang="en-US" b="0" dirty="0"/>
              <a:t>的不穩定。所以，在 </a:t>
            </a:r>
            <a:r>
              <a:rPr lang="en-US" altLang="zh-TW" b="0" dirty="0"/>
              <a:t>Kernel </a:t>
            </a:r>
            <a:r>
              <a:rPr lang="zh-TW" altLang="en-US" b="0" dirty="0"/>
              <a:t>裡，我們需要一個機制，可以使得當我們在修改某個重要的資料結構時，不能被中斷，即使被中斷了，這個資料結構由於還沒修改完，別的行程也都不能去讀取和修改它。</a:t>
            </a:r>
            <a:r>
              <a:rPr lang="en-US" altLang="zh-TW" b="0" dirty="0"/>
              <a:t>Linux Kernel</a:t>
            </a:r>
            <a:r>
              <a:rPr lang="zh-TW" altLang="en-US" b="0" dirty="0"/>
              <a:t>提供了 </a:t>
            </a:r>
            <a:r>
              <a:rPr lang="en-US" altLang="zh-TW" b="0" dirty="0"/>
              <a:t>spinlock </a:t>
            </a:r>
            <a:r>
              <a:rPr lang="zh-TW" altLang="en-US" b="0" dirty="0"/>
              <a:t>這個機制可以使我們做到這樣的功能。</a:t>
            </a:r>
          </a:p>
          <a:p>
            <a:r>
              <a:rPr lang="zh-TW" altLang="en-US" b="0" dirty="0"/>
              <a:t>有的人會想到當我們在修改某個重要的資料結構時，將中斷都 </a:t>
            </a:r>
            <a:r>
              <a:rPr lang="en-US" altLang="zh-TW" b="0" dirty="0"/>
              <a:t>disable </a:t>
            </a:r>
            <a:r>
              <a:rPr lang="zh-TW" altLang="en-US" b="0" dirty="0"/>
              <a:t>掉就好了，等修改完了再將中斷 </a:t>
            </a:r>
            <a:r>
              <a:rPr lang="en-US" altLang="zh-TW" b="0" dirty="0"/>
              <a:t>enable </a:t>
            </a:r>
            <a:r>
              <a:rPr lang="zh-TW" altLang="en-US" b="0" dirty="0"/>
              <a:t>不就得了，何必還要再提供一個 </a:t>
            </a:r>
            <a:r>
              <a:rPr lang="en-US" altLang="zh-TW" b="0" dirty="0"/>
              <a:t>spinlock </a:t>
            </a:r>
            <a:r>
              <a:rPr lang="zh-TW" altLang="en-US" b="0" dirty="0"/>
              <a:t>來做同樣的事。在 </a:t>
            </a:r>
            <a:r>
              <a:rPr lang="en-US" altLang="zh-TW" b="0" dirty="0" err="1"/>
              <a:t>uni</a:t>
            </a:r>
            <a:r>
              <a:rPr lang="en-US" altLang="zh-TW" b="0" dirty="0"/>
              <a:t>-processor </a:t>
            </a:r>
            <a:r>
              <a:rPr lang="zh-TW" altLang="en-US" b="0" dirty="0"/>
              <a:t>的環境底下，的確是如此。所謂 </a:t>
            </a:r>
            <a:r>
              <a:rPr lang="en-US" altLang="zh-TW" b="0" dirty="0" err="1"/>
              <a:t>uni</a:t>
            </a:r>
            <a:r>
              <a:rPr lang="en-US" altLang="zh-TW" b="0" dirty="0"/>
              <a:t>-processor </a:t>
            </a:r>
            <a:r>
              <a:rPr lang="zh-TW" altLang="en-US" b="0" dirty="0"/>
              <a:t>就是指只有一個 </a:t>
            </a:r>
            <a:r>
              <a:rPr lang="en-US" altLang="zh-TW" b="0" dirty="0"/>
              <a:t>CPU </a:t>
            </a:r>
            <a:r>
              <a:rPr lang="zh-TW" altLang="en-US" b="0" dirty="0"/>
              <a:t>的電腦，但是在</a:t>
            </a:r>
            <a:r>
              <a:rPr lang="en-US" altLang="zh-TW" b="0" dirty="0"/>
              <a:t>SMP</a:t>
            </a:r>
            <a:r>
              <a:rPr lang="zh-TW" altLang="en-US" b="0" dirty="0"/>
              <a:t>的環境下就不是這幺一回事了。</a:t>
            </a:r>
          </a:p>
          <a:p>
            <a:r>
              <a:rPr lang="zh-TW" altLang="en-US" b="0" dirty="0"/>
              <a:t>我們知道現在 </a:t>
            </a:r>
            <a:r>
              <a:rPr lang="en-US" altLang="zh-TW" b="0" dirty="0"/>
              <a:t>Linux </a:t>
            </a:r>
            <a:r>
              <a:rPr lang="zh-TW" altLang="en-US" b="0" dirty="0"/>
              <a:t>已經有支持 </a:t>
            </a:r>
            <a:r>
              <a:rPr lang="en-US" altLang="zh-TW" b="0" dirty="0"/>
              <a:t>SMP</a:t>
            </a:r>
            <a:r>
              <a:rPr lang="zh-TW" altLang="en-US" b="0" dirty="0"/>
              <a:t>，也就是可以使用多顆 </a:t>
            </a:r>
            <a:r>
              <a:rPr lang="en-US" altLang="zh-TW" b="0" dirty="0"/>
              <a:t>CPU </a:t>
            </a:r>
            <a:r>
              <a:rPr lang="zh-TW" altLang="en-US" b="0" dirty="0"/>
              <a:t>來加快系統的速度，如果當我們在修改重要的資料結構時，將執行修改工作的 </a:t>
            </a:r>
            <a:r>
              <a:rPr lang="en-US" altLang="zh-TW" b="0" dirty="0"/>
              <a:t>CPU </a:t>
            </a:r>
            <a:r>
              <a:rPr lang="zh-TW" altLang="en-US" b="0" dirty="0"/>
              <a:t>中斷 </a:t>
            </a:r>
            <a:r>
              <a:rPr lang="en-US" altLang="zh-TW" b="0" dirty="0"/>
              <a:t>disable </a:t>
            </a:r>
            <a:r>
              <a:rPr lang="zh-TW" altLang="en-US" b="0" dirty="0"/>
              <a:t>掉的話，只有目前的這個 </a:t>
            </a:r>
            <a:r>
              <a:rPr lang="en-US" altLang="zh-TW" b="0" dirty="0"/>
              <a:t>CPU </a:t>
            </a:r>
            <a:r>
              <a:rPr lang="zh-TW" altLang="en-US" b="0" dirty="0"/>
              <a:t>的執行不會被中斷，在 </a:t>
            </a:r>
            <a:r>
              <a:rPr lang="en-US" altLang="zh-TW" b="0" dirty="0"/>
              <a:t>SMP </a:t>
            </a:r>
            <a:r>
              <a:rPr lang="zh-TW" altLang="en-US" b="0" dirty="0"/>
              <a:t>環境下，還有別的 </a:t>
            </a:r>
            <a:r>
              <a:rPr lang="en-US" altLang="zh-TW" b="0" dirty="0"/>
              <a:t>CPU </a:t>
            </a:r>
            <a:r>
              <a:rPr lang="zh-TW" altLang="en-US" b="0" dirty="0"/>
              <a:t>正同時運作，如果別的 </a:t>
            </a:r>
            <a:r>
              <a:rPr lang="en-US" altLang="zh-TW" b="0" dirty="0"/>
              <a:t>CPU </a:t>
            </a:r>
            <a:r>
              <a:rPr lang="zh-TW" altLang="en-US" b="0" dirty="0"/>
              <a:t>也去修改這個資料結構的話，就會造成同時有兩個 </a:t>
            </a:r>
            <a:r>
              <a:rPr lang="en-US" altLang="zh-TW" b="0" dirty="0"/>
              <a:t>CPU </a:t>
            </a:r>
            <a:r>
              <a:rPr lang="zh-TW" altLang="en-US" b="0" dirty="0"/>
              <a:t>在修改它，不穩定性就會產生。解決方法是將全部的 </a:t>
            </a:r>
            <a:r>
              <a:rPr lang="en-US" altLang="zh-TW" b="0" dirty="0"/>
              <a:t>CPU </a:t>
            </a:r>
            <a:r>
              <a:rPr lang="zh-TW" altLang="en-US" b="0" dirty="0"/>
              <a:t>中斷都 </a:t>
            </a:r>
            <a:r>
              <a:rPr lang="en-US" altLang="zh-TW" b="0" dirty="0"/>
              <a:t>disable </a:t>
            </a:r>
            <a:r>
              <a:rPr lang="zh-TW" altLang="en-US" b="0" dirty="0"/>
              <a:t>掉，等修改完之後，再全部都 </a:t>
            </a:r>
            <a:r>
              <a:rPr lang="en-US" altLang="zh-TW" b="0" dirty="0"/>
              <a:t>enable </a:t>
            </a:r>
            <a:r>
              <a:rPr lang="zh-TW" altLang="en-US" b="0" dirty="0"/>
              <a:t>起來。但是這樣的做法其 </a:t>
            </a:r>
            <a:r>
              <a:rPr lang="en-US" altLang="zh-TW" b="0" dirty="0"/>
              <a:t>cost </a:t>
            </a:r>
            <a:r>
              <a:rPr lang="zh-TW" altLang="en-US" b="0" dirty="0"/>
              <a:t>會很大，整個系統的效能會 </a:t>
            </a:r>
            <a:r>
              <a:rPr lang="en-US" altLang="zh-TW" b="0" dirty="0"/>
              <a:t>down </a:t>
            </a:r>
            <a:r>
              <a:rPr lang="zh-TW" altLang="en-US" b="0" dirty="0"/>
              <a:t>下來。因此，</a:t>
            </a:r>
            <a:r>
              <a:rPr lang="en-US" altLang="zh-TW" b="0" dirty="0"/>
              <a:t>Linux Kernel </a:t>
            </a:r>
            <a:r>
              <a:rPr lang="zh-TW" altLang="en-US" b="0" dirty="0"/>
              <a:t>才會提供 </a:t>
            </a:r>
            <a:r>
              <a:rPr lang="en-US" altLang="zh-TW" b="0" dirty="0"/>
              <a:t>spinlock </a:t>
            </a:r>
            <a:r>
              <a:rPr lang="zh-TW" altLang="en-US" b="0" dirty="0"/>
              <a:t>這樣的機制，它不會將全部 </a:t>
            </a:r>
            <a:r>
              <a:rPr lang="en-US" altLang="zh-TW" b="0" dirty="0"/>
              <a:t>CPU </a:t>
            </a:r>
            <a:r>
              <a:rPr lang="zh-TW" altLang="en-US" b="0" dirty="0"/>
              <a:t>的中斷 </a:t>
            </a:r>
            <a:r>
              <a:rPr lang="en-US" altLang="zh-TW" b="0" dirty="0"/>
              <a:t>disable </a:t>
            </a:r>
            <a:r>
              <a:rPr lang="zh-TW" altLang="en-US" b="0" dirty="0"/>
              <a:t>掉，所以效率比上述的方法好，但同時卻又能確保資料的穩定性，不會有某個行程在修改它，另外又有一個行程在讀取或修改它的情形發生。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56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7088" y="174407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ＭＳ Ｐゴシック" pitchFamily="34" charset="-128"/>
              </a:rPr>
              <a:t>Semaphore Implementation with no Busy waiting</a:t>
            </a:r>
            <a:r>
              <a:rPr lang="en-US" altLang="zh-TW" sz="3200" dirty="0">
                <a:ea typeface="ＭＳ Ｐゴシック" pitchFamily="34" charset="-128"/>
              </a:rPr>
              <a:t>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549" y="862638"/>
            <a:ext cx="8172945" cy="4700587"/>
          </a:xfrm>
        </p:spPr>
        <p:txBody>
          <a:bodyPr/>
          <a:lstStyle/>
          <a:p>
            <a:r>
              <a:rPr lang="en-US" altLang="zh-TW" sz="2400" dirty="0">
                <a:ea typeface="ＭＳ Ｐゴシック" pitchFamily="34" charset="-128"/>
              </a:rPr>
              <a:t>With each semaphore there is an associated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waiting queue</a:t>
            </a:r>
            <a:r>
              <a:rPr lang="en-US" altLang="zh-TW" sz="2400" dirty="0">
                <a:ea typeface="ＭＳ Ｐゴシック" pitchFamily="34" charset="-128"/>
              </a:rPr>
              <a:t>. Each entry in a waiting queue has two data items:</a:t>
            </a:r>
          </a:p>
          <a:p>
            <a:pPr lvl="1"/>
            <a:r>
              <a:rPr lang="en-US" altLang="zh-TW" sz="2400" dirty="0">
                <a:ea typeface="ＭＳ Ｐゴシック" pitchFamily="34" charset="-128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value</a:t>
            </a:r>
            <a:r>
              <a:rPr lang="en-US" altLang="zh-TW" sz="2400" dirty="0">
                <a:ea typeface="ＭＳ Ｐゴシック" pitchFamily="34" charset="-128"/>
              </a:rPr>
              <a:t> (of type integer)  </a:t>
            </a:r>
          </a:p>
          <a:p>
            <a:pPr lvl="2"/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Value &gt; 0 indicates semaphore is still available</a:t>
            </a:r>
          </a:p>
          <a:p>
            <a:pPr lvl="2"/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Value = 0  indicates semaphore is just occupied and </a:t>
            </a:r>
          </a:p>
          <a:p>
            <a:pPr lvl="3">
              <a:buNone/>
            </a:pP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             </a:t>
            </a:r>
            <a:r>
              <a:rPr lang="zh-TW" altLang="en-US" sz="2000" dirty="0">
                <a:solidFill>
                  <a:srgbClr val="FF0000"/>
                </a:solidFill>
                <a:ea typeface="ＭＳ Ｐゴシック" pitchFamily="34" charset="-128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no waiting process</a:t>
            </a:r>
          </a:p>
          <a:p>
            <a:pPr lvl="2"/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Value &lt; 0  indicates the number of waiting processes</a:t>
            </a:r>
            <a:endParaRPr lang="en-US" altLang="zh-TW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lvl="1"/>
            <a:r>
              <a:rPr lang="en-US" altLang="zh-TW" sz="2400" dirty="0">
                <a:ea typeface="ＭＳ Ｐゴシック" pitchFamily="34" charset="-128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pointer</a:t>
            </a:r>
            <a:r>
              <a:rPr lang="en-US" altLang="zh-TW" sz="2400" dirty="0">
                <a:ea typeface="ＭＳ Ｐゴシック" pitchFamily="34" charset="-128"/>
              </a:rPr>
              <a:t> to next record in the list       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/* waiting list</a:t>
            </a:r>
            <a:r>
              <a:rPr lang="zh-TW" altLang="en-US" sz="2000" dirty="0">
                <a:solidFill>
                  <a:srgbClr val="FF0000"/>
                </a:solidFill>
                <a:ea typeface="ＭＳ Ｐゴシック" pitchFamily="34" charset="-128"/>
              </a:rPr>
              <a:t> *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/</a:t>
            </a:r>
            <a:endParaRPr lang="en-US" altLang="zh-TW" sz="2400" dirty="0">
              <a:solidFill>
                <a:srgbClr val="FF0000"/>
              </a:solidFill>
              <a:ea typeface="ＭＳ Ｐゴシック" pitchFamily="34" charset="-128"/>
            </a:endParaRPr>
          </a:p>
          <a:p>
            <a:r>
              <a:rPr lang="en-US" altLang="zh-TW" sz="2400" dirty="0">
                <a:ea typeface="ＭＳ Ｐゴシック" pitchFamily="34" charset="-128"/>
              </a:rPr>
              <a:t>Two operations: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block</a:t>
            </a:r>
            <a:r>
              <a:rPr lang="en-US" altLang="zh-TW" sz="2400" dirty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–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place</a:t>
            </a:r>
            <a:r>
              <a:rPr lang="en-US" altLang="zh-TW" sz="2400" dirty="0">
                <a:ea typeface="ＭＳ Ｐゴシック" pitchFamily="34" charset="-128"/>
              </a:rPr>
              <a:t> the process invoking the operation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on</a:t>
            </a:r>
            <a:r>
              <a:rPr lang="en-US" altLang="zh-TW" sz="2400" dirty="0">
                <a:ea typeface="ＭＳ Ｐゴシック" pitchFamily="34" charset="-128"/>
              </a:rPr>
              <a:t> the appropriate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waiting queue</a:t>
            </a:r>
            <a:r>
              <a:rPr lang="en-US" altLang="zh-TW" sz="2400" dirty="0">
                <a:ea typeface="ＭＳ Ｐゴシック" pitchFamily="34" charset="-128"/>
              </a:rPr>
              <a:t>.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wakeup</a:t>
            </a:r>
            <a:r>
              <a:rPr lang="en-US" altLang="zh-TW" sz="2400" dirty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–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remove </a:t>
            </a:r>
            <a:r>
              <a:rPr lang="en-US" altLang="zh-TW" sz="2400" dirty="0">
                <a:ea typeface="ＭＳ Ｐゴシック" pitchFamily="34" charset="-128"/>
              </a:rPr>
              <a:t>one of processes in the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waiting queue </a:t>
            </a:r>
            <a:r>
              <a:rPr lang="en-US" altLang="zh-TW" sz="2400" dirty="0">
                <a:ea typeface="ＭＳ Ｐゴシック" pitchFamily="34" charset="-128"/>
              </a:rPr>
              <a:t>and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place</a:t>
            </a:r>
            <a:r>
              <a:rPr lang="en-US" altLang="zh-TW" sz="2400" dirty="0">
                <a:ea typeface="ＭＳ Ｐゴシック" pitchFamily="34" charset="-128"/>
              </a:rPr>
              <a:t> it in the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ready queue</a:t>
            </a:r>
            <a:r>
              <a:rPr lang="en-US" altLang="zh-TW" sz="2400" dirty="0">
                <a:ea typeface="ＭＳ Ｐゴシック" pitchFamily="34" charset="-128"/>
              </a:rPr>
              <a:t>.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10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98" y="204788"/>
            <a:ext cx="8458200" cy="581025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ＭＳ Ｐゴシック" pitchFamily="34" charset="-128"/>
              </a:rPr>
              <a:t>Semaphore Implementation with no Busy waiting</a:t>
            </a:r>
            <a:r>
              <a:rPr lang="en-US" altLang="zh-TW" sz="3200" dirty="0">
                <a:ea typeface="ＭＳ Ｐゴシック" pitchFamily="34" charset="-128"/>
              </a:rPr>
              <a:t> </a:t>
            </a:r>
            <a:endParaRPr lang="en-US" altLang="zh-TW" sz="2800" dirty="0">
              <a:ea typeface="ＭＳ Ｐゴシック" pitchFamily="34" charset="-128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82700"/>
            <a:ext cx="7851775" cy="46863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 dirty="0">
                <a:ea typeface="ＭＳ Ｐゴシック" pitchFamily="34" charset="-128"/>
              </a:rPr>
              <a:t>Implementation of wait: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wait(semaphore *S)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S.value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--;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if (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S.value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&lt; 0)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	add this process to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S.list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	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block();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}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33544" y="158641"/>
            <a:ext cx="8458200" cy="581025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ＭＳ Ｐゴシック" pitchFamily="34" charset="-128"/>
              </a:rPr>
              <a:t>Semaphore Implementation with no Busy waiting</a:t>
            </a:r>
            <a:r>
              <a:rPr lang="en-US" altLang="zh-TW" sz="3200" dirty="0">
                <a:ea typeface="ＭＳ Ｐゴシック" pitchFamily="34" charset="-128"/>
              </a:rPr>
              <a:t> </a:t>
            </a:r>
            <a:endParaRPr lang="en-US" altLang="zh-TW" sz="2800" dirty="0">
              <a:ea typeface="ＭＳ Ｐゴシック" pitchFamily="34" charset="-128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282700"/>
            <a:ext cx="8332788" cy="46863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 dirty="0">
                <a:ea typeface="ＭＳ Ｐゴシック" pitchFamily="34" charset="-128"/>
              </a:rPr>
              <a:t>Implementation of signal: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signal(semaphore *S) 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S.value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++;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if (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S.value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&lt;= 0)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	remove a process P from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S.list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	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wakeup(P)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}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85556" y="142875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ＭＳ Ｐゴシック" pitchFamily="34" charset="-128"/>
              </a:rPr>
              <a:t>Semaphore Implementation with no Busy waiting</a:t>
            </a:r>
            <a:r>
              <a:rPr lang="en-US" altLang="zh-TW" sz="3200" dirty="0">
                <a:ea typeface="ＭＳ Ｐゴシック" pitchFamily="34" charset="-128"/>
              </a:rPr>
              <a:t>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100138"/>
            <a:ext cx="8239125" cy="4700587"/>
          </a:xfrm>
        </p:spPr>
        <p:txBody>
          <a:bodyPr/>
          <a:lstStyle/>
          <a:p>
            <a:r>
              <a:rPr lang="en-US" altLang="zh-TW" sz="2400" dirty="0">
                <a:ea typeface="ＭＳ Ｐゴシック" pitchFamily="34" charset="-128"/>
              </a:rPr>
              <a:t>Note that the semaphore value may be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negative</a:t>
            </a:r>
            <a:r>
              <a:rPr lang="en-US" altLang="zh-TW" sz="2400" dirty="0">
                <a:ea typeface="ＭＳ Ｐゴシック" pitchFamily="34" charset="-128"/>
              </a:rPr>
              <a:t>.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Its magnitude is the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number of processes waiting on that semaphore</a:t>
            </a:r>
            <a:r>
              <a:rPr lang="en-US" altLang="zh-TW" sz="2400" dirty="0">
                <a:ea typeface="ＭＳ Ｐゴシック" pitchFamily="34" charset="-128"/>
              </a:rPr>
              <a:t>.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The list of waiting processes can be easily implemented by a link field in each process control block (PCB).</a:t>
            </a:r>
            <a:endParaRPr lang="en-US" altLang="zh-TW" sz="24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Deadlock and Starvation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1001713"/>
            <a:ext cx="8321675" cy="46672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Deadlock</a:t>
            </a:r>
            <a:r>
              <a:rPr lang="en-US" altLang="zh-TW" sz="2400" dirty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– two or more processes are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waiting indefinitely </a:t>
            </a:r>
            <a:r>
              <a:rPr lang="en-US" altLang="zh-TW" sz="2400" dirty="0">
                <a:ea typeface="ＭＳ Ｐゴシック" pitchFamily="34" charset="-128"/>
              </a:rPr>
              <a:t>for an event that can be caused by only one of the waiting processes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Let </a:t>
            </a:r>
            <a:r>
              <a:rPr lang="en-US" altLang="zh-TW" sz="2000" b="1" dirty="0">
                <a:solidFill>
                  <a:srgbClr val="FF0000"/>
                </a:solidFill>
                <a:ea typeface="ＭＳ Ｐゴシック" pitchFamily="34" charset="-128"/>
              </a:rPr>
              <a:t>S</a:t>
            </a:r>
            <a:r>
              <a:rPr lang="en-US" altLang="zh-TW" sz="2400" dirty="0">
                <a:ea typeface="ＭＳ Ｐゴシック" pitchFamily="34" charset="-128"/>
              </a:rPr>
              <a:t> and </a:t>
            </a:r>
            <a:r>
              <a:rPr lang="en-US" altLang="zh-TW" sz="2000" b="1" dirty="0">
                <a:solidFill>
                  <a:srgbClr val="FF0000"/>
                </a:solidFill>
                <a:ea typeface="ＭＳ Ｐゴシック" pitchFamily="34" charset="-128"/>
              </a:rPr>
              <a:t>Q</a:t>
            </a:r>
            <a:r>
              <a:rPr lang="en-US" altLang="zh-TW" sz="2400" dirty="0">
                <a:ea typeface="ＭＳ Ｐゴシック" pitchFamily="34" charset="-128"/>
              </a:rPr>
              <a:t> be two semaphores initialized to 1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87538" algn="ctr"/>
                <a:tab pos="4572000" algn="ctr"/>
              </a:tabLst>
            </a:pPr>
            <a:endParaRPr lang="en-US" altLang="zh-TW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87538" algn="ctr"/>
                <a:tab pos="4572000" algn="ctr"/>
              </a:tabLst>
            </a:pPr>
            <a:r>
              <a:rPr lang="en-US" altLang="zh-TW" sz="2400" i="1" dirty="0">
                <a:ea typeface="ＭＳ Ｐゴシック" pitchFamily="34" charset="-128"/>
              </a:rPr>
              <a:t>		</a:t>
            </a:r>
            <a:endParaRPr lang="en-US" altLang="zh-TW" sz="20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  <a:sym typeface="MT Extra" pitchFamily="18" charset="2"/>
              </a:rPr>
              <a:t>Starvation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 – indefinite blocking</a:t>
            </a:r>
            <a:r>
              <a:rPr lang="en-US" altLang="zh-TW" sz="2400" dirty="0">
                <a:ea typeface="ＭＳ Ｐゴシック" pitchFamily="34" charset="-128"/>
              </a:rPr>
              <a:t>.  A process may never be removed from the semaphore queue in which it is suspended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2670175" y="2566163"/>
            <a:ext cx="3861688" cy="2601912"/>
            <a:chOff x="2670175" y="2566163"/>
            <a:chExt cx="3861688" cy="2601912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2670175" y="2930525"/>
              <a:ext cx="1701800" cy="213042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solidFill>
                  <a:srgbClr val="FFFFFF"/>
                </a:solidFill>
                <a:ea typeface="ＭＳ Ｐゴシック" charset="-128"/>
              </a:endParaRPr>
            </a:p>
          </p:txBody>
        </p:sp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>
              <a:off x="2840350" y="2585213"/>
              <a:ext cx="1484313" cy="25828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dirty="0">
                  <a:solidFill>
                    <a:srgbClr val="FFFFFF"/>
                  </a:solidFill>
                </a:rPr>
                <a:t>  </a:t>
              </a:r>
              <a:r>
                <a:rPr lang="en-US" altLang="zh-TW" sz="2000" dirty="0"/>
                <a:t> P0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wait(S);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wait(Q);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    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signal(S);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signal(Q);</a:t>
              </a:r>
            </a:p>
            <a:p>
              <a:pPr marL="285750" indent="-285750" latinLnBrk="1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endParaRPr lang="en-US" altLang="zh-TW" sz="2000" i="1" dirty="0">
                <a:solidFill>
                  <a:srgbClr val="FFFFFF"/>
                </a:solidFill>
              </a:endParaRPr>
            </a:p>
          </p:txBody>
        </p:sp>
        <p:grpSp>
          <p:nvGrpSpPr>
            <p:cNvPr id="2" name="Group 6"/>
            <p:cNvGrpSpPr>
              <a:grpSpLocks/>
            </p:cNvGrpSpPr>
            <p:nvPr/>
          </p:nvGrpSpPr>
          <p:grpSpPr bwMode="auto">
            <a:xfrm>
              <a:off x="3325813" y="3502025"/>
              <a:ext cx="285750" cy="585788"/>
              <a:chOff x="1866" y="2365"/>
              <a:chExt cx="180" cy="369"/>
            </a:xfrm>
          </p:grpSpPr>
          <p:sp>
            <p:nvSpPr>
              <p:cNvPr id="39948" name="Rectangle 7"/>
              <p:cNvSpPr>
                <a:spLocks noChangeArrowheads="1"/>
              </p:cNvSpPr>
              <p:nvPr/>
            </p:nvSpPr>
            <p:spPr bwMode="auto">
              <a:xfrm>
                <a:off x="1869" y="2365"/>
                <a:ext cx="17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marL="285750" indent="-285750">
                  <a:lnSpc>
                    <a:spcPct val="90000"/>
                  </a:lnSpc>
                  <a:spcBef>
                    <a:spcPct val="30000"/>
                  </a:spcBef>
                  <a:buSzPct val="75000"/>
                  <a:buFont typeface="Wingdings" pitchFamily="2" charset="2"/>
                  <a:buNone/>
                </a:pPr>
                <a:r>
                  <a:rPr lang="en-US" altLang="zh-TW" sz="2000">
                    <a:solidFill>
                      <a:srgbClr val="FFFFFF"/>
                    </a:solidFill>
                  </a:rPr>
                  <a:t>.</a:t>
                </a:r>
              </a:p>
            </p:txBody>
          </p:sp>
          <p:sp>
            <p:nvSpPr>
              <p:cNvPr id="39949" name="Rectangle 8"/>
              <p:cNvSpPr>
                <a:spLocks noChangeArrowheads="1"/>
              </p:cNvSpPr>
              <p:nvPr/>
            </p:nvSpPr>
            <p:spPr bwMode="auto">
              <a:xfrm>
                <a:off x="1866" y="2434"/>
                <a:ext cx="17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marL="285750" indent="-285750">
                  <a:lnSpc>
                    <a:spcPct val="90000"/>
                  </a:lnSpc>
                  <a:spcBef>
                    <a:spcPct val="30000"/>
                  </a:spcBef>
                  <a:buSzPct val="75000"/>
                  <a:buFont typeface="Wingdings" pitchFamily="2" charset="2"/>
                  <a:buNone/>
                </a:pPr>
                <a:r>
                  <a:rPr lang="en-US" altLang="zh-TW" sz="2000">
                    <a:solidFill>
                      <a:srgbClr val="FFFFFF"/>
                    </a:solidFill>
                  </a:rPr>
                  <a:t>.</a:t>
                </a:r>
              </a:p>
            </p:txBody>
          </p:sp>
          <p:sp>
            <p:nvSpPr>
              <p:cNvPr id="39950" name="Rectangle 9"/>
              <p:cNvSpPr>
                <a:spLocks noChangeArrowheads="1"/>
              </p:cNvSpPr>
              <p:nvPr/>
            </p:nvSpPr>
            <p:spPr bwMode="auto">
              <a:xfrm>
                <a:off x="1872" y="2503"/>
                <a:ext cx="17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marL="285750" indent="-285750">
                  <a:lnSpc>
                    <a:spcPct val="90000"/>
                  </a:lnSpc>
                  <a:spcBef>
                    <a:spcPct val="30000"/>
                  </a:spcBef>
                  <a:buSzPct val="75000"/>
                  <a:buFont typeface="Wingdings" pitchFamily="2" charset="2"/>
                  <a:buNone/>
                </a:pPr>
                <a:r>
                  <a:rPr lang="en-US" altLang="zh-TW" sz="2000">
                    <a:solidFill>
                      <a:srgbClr val="FFFFFF"/>
                    </a:solidFill>
                  </a:rPr>
                  <a:t>.</a:t>
                </a:r>
              </a:p>
            </p:txBody>
          </p:sp>
        </p:grp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794250" y="2911475"/>
              <a:ext cx="1701800" cy="2130425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solidFill>
                  <a:srgbClr val="FFFFFF"/>
                </a:solidFill>
                <a:ea typeface="ＭＳ Ｐゴシック" charset="-128"/>
              </a:endParaRPr>
            </a:p>
          </p:txBody>
        </p:sp>
        <p:sp>
          <p:nvSpPr>
            <p:cNvPr id="39944" name="Rectangle 11"/>
            <p:cNvSpPr>
              <a:spLocks noChangeArrowheads="1"/>
            </p:cNvSpPr>
            <p:nvPr/>
          </p:nvSpPr>
          <p:spPr bwMode="auto">
            <a:xfrm>
              <a:off x="5047550" y="2566163"/>
              <a:ext cx="1484313" cy="25828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dirty="0"/>
                <a:t>   P1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wait(Q);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wait(S);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    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signal(Q);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signal(S);</a:t>
              </a:r>
              <a:endParaRPr lang="en-US" altLang="zh-TW" sz="2000" dirty="0"/>
            </a:p>
            <a:p>
              <a:pPr marL="285750" indent="-285750" latinLnBrk="1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endParaRPr lang="en-US" altLang="zh-TW" sz="2000" dirty="0"/>
            </a:p>
          </p:txBody>
        </p:sp>
        <p:sp>
          <p:nvSpPr>
            <p:cNvPr id="39945" name="Rectangle 12"/>
            <p:cNvSpPr>
              <a:spLocks noChangeArrowheads="1"/>
            </p:cNvSpPr>
            <p:nvPr/>
          </p:nvSpPr>
          <p:spPr bwMode="auto">
            <a:xfrm>
              <a:off x="5454650" y="3482975"/>
              <a:ext cx="276225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>
                  <a:solidFill>
                    <a:srgbClr val="FFFFFF"/>
                  </a:solidFill>
                </a:rPr>
                <a:t>.</a:t>
              </a:r>
            </a:p>
          </p:txBody>
        </p:sp>
        <p:sp>
          <p:nvSpPr>
            <p:cNvPr id="39946" name="Rectangle 13"/>
            <p:cNvSpPr>
              <a:spLocks noChangeArrowheads="1"/>
            </p:cNvSpPr>
            <p:nvPr/>
          </p:nvSpPr>
          <p:spPr bwMode="auto">
            <a:xfrm>
              <a:off x="5464175" y="3592513"/>
              <a:ext cx="276225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>
                  <a:solidFill>
                    <a:srgbClr val="FFFFFF"/>
                  </a:solidFill>
                </a:rPr>
                <a:t>.</a:t>
              </a:r>
            </a:p>
          </p:txBody>
        </p:sp>
        <p:sp>
          <p:nvSpPr>
            <p:cNvPr id="39947" name="Rectangle 14"/>
            <p:cNvSpPr>
              <a:spLocks noChangeArrowheads="1"/>
            </p:cNvSpPr>
            <p:nvPr/>
          </p:nvSpPr>
          <p:spPr bwMode="auto">
            <a:xfrm>
              <a:off x="5459413" y="3702050"/>
              <a:ext cx="276225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>
                  <a:solidFill>
                    <a:srgbClr val="FFFFFF"/>
                  </a:solidFill>
                </a:rPr>
                <a:t>.</a:t>
              </a:r>
            </a:p>
          </p:txBody>
        </p:sp>
      </p:grpSp>
      <p:cxnSp>
        <p:nvCxnSpPr>
          <p:cNvPr id="16" name="直線單箭頭接點 15"/>
          <p:cNvCxnSpPr/>
          <p:nvPr/>
        </p:nvCxnSpPr>
        <p:spPr bwMode="auto">
          <a:xfrm flipV="1">
            <a:off x="2488433" y="3138953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直線單箭頭接點 16"/>
          <p:cNvCxnSpPr/>
          <p:nvPr/>
        </p:nvCxnSpPr>
        <p:spPr bwMode="auto">
          <a:xfrm flipV="1">
            <a:off x="4668495" y="3122753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直線單箭頭接點 17"/>
          <p:cNvCxnSpPr/>
          <p:nvPr/>
        </p:nvCxnSpPr>
        <p:spPr bwMode="auto">
          <a:xfrm flipV="1">
            <a:off x="2477272" y="3495189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直線單箭頭接點 18"/>
          <p:cNvCxnSpPr/>
          <p:nvPr/>
        </p:nvCxnSpPr>
        <p:spPr bwMode="auto">
          <a:xfrm flipV="1">
            <a:off x="4650792" y="3476395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6840187" y="3325091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Deadlock !!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uiExpand="1" build="p"/>
      <p:bldP spid="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ＭＳ Ｐゴシック" pitchFamily="34" charset="-128"/>
              </a:rPr>
              <a:t>Priority Inversion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4538" y="1031875"/>
            <a:ext cx="8229600" cy="46672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Priority Inversion  </a:t>
            </a:r>
            <a:r>
              <a:rPr lang="en-US" altLang="zh-TW" sz="2400" dirty="0">
                <a:ea typeface="ＭＳ Ｐゴシック" pitchFamily="34" charset="-128"/>
              </a:rPr>
              <a:t>- Scheduling problem when lower-priority process holds a lock needed by higher-priority process.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Three processes L, M, H with priority L &lt; M &lt; H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Assume process H requires resource R, which is using by process L.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Process H waits.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Assume process M becomes </a:t>
            </a:r>
            <a:r>
              <a:rPr lang="en-US" altLang="zh-TW" sz="2400" dirty="0" err="1">
                <a:ea typeface="ＭＳ Ｐゴシック" pitchFamily="34" charset="-128"/>
              </a:rPr>
              <a:t>runnable</a:t>
            </a:r>
            <a:r>
              <a:rPr lang="en-US" altLang="zh-TW" sz="2400" dirty="0">
                <a:ea typeface="ＭＳ Ｐゴシック" pitchFamily="34" charset="-128"/>
              </a:rPr>
              <a:t>, thereby preempting process L.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Indirectly, a process with lower priority – M – has affected how long H must wait for L to release R.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Priority-inheritance protocol </a:t>
            </a:r>
            <a:r>
              <a:rPr lang="en-US" altLang="zh-TW" sz="2400" dirty="0">
                <a:ea typeface="ＭＳ Ｐゴシック" pitchFamily="34" charset="-128"/>
              </a:rPr>
              <a:t>– all processes that are accessing resources needed by a higher priority process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inherit the higher priority </a:t>
            </a:r>
            <a:r>
              <a:rPr lang="en-US" altLang="zh-TW" sz="2400" dirty="0">
                <a:ea typeface="ＭＳ Ｐゴシック" pitchFamily="34" charset="-128"/>
              </a:rPr>
              <a:t>until they are finished with the resources.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Classical Problems of Synchronization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>
                <a:ea typeface="ＭＳ Ｐゴシック" pitchFamily="34" charset="-128"/>
              </a:rPr>
              <a:t>Bounded-Buffer Problem</a:t>
            </a:r>
          </a:p>
          <a:p>
            <a:r>
              <a:rPr lang="en-US" altLang="zh-TW" sz="2800">
                <a:ea typeface="ＭＳ Ｐゴシック" pitchFamily="34" charset="-128"/>
              </a:rPr>
              <a:t>Readers and Writers Problem</a:t>
            </a:r>
          </a:p>
          <a:p>
            <a:r>
              <a:rPr lang="en-US" altLang="zh-TW" sz="2800">
                <a:ea typeface="ＭＳ Ｐゴシック" pitchFamily="34" charset="-128"/>
              </a:rPr>
              <a:t>Dining-Philosophers Problem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Background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7388" y="1071563"/>
            <a:ext cx="8069262" cy="4860925"/>
          </a:xfrm>
        </p:spPr>
        <p:txBody>
          <a:bodyPr/>
          <a:lstStyle/>
          <a:p>
            <a:r>
              <a:rPr lang="en-US" altLang="zh-TW" sz="2400" dirty="0">
                <a:ea typeface="ＭＳ Ｐゴシック" pitchFamily="34" charset="-128"/>
              </a:rPr>
              <a:t>Concurrent access to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shared data </a:t>
            </a:r>
            <a:r>
              <a:rPr lang="en-US" altLang="zh-TW" sz="2400" dirty="0">
                <a:ea typeface="ＭＳ Ｐゴシック" pitchFamily="34" charset="-128"/>
              </a:rPr>
              <a:t>may result in data inconsistency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Maintaining data consistency requires mechanisms to ensure the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orderly execution </a:t>
            </a:r>
            <a:r>
              <a:rPr lang="en-US" altLang="zh-TW" sz="2400" dirty="0">
                <a:ea typeface="ＭＳ Ｐゴシック" pitchFamily="34" charset="-128"/>
              </a:rPr>
              <a:t>of cooperating processes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Suppose that we wanted to provide a solution to the consumer-producer problem that fills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all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the buffers. 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We can do so by having an integer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count</a:t>
            </a:r>
            <a:r>
              <a:rPr lang="en-US" altLang="zh-TW" sz="2400" dirty="0">
                <a:ea typeface="ＭＳ Ｐゴシック" pitchFamily="34" charset="-128"/>
              </a:rPr>
              <a:t> that keeps track of the number of full buffers.  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Initially, count is set to 0. It is incremented by the producer after it produces a new buffer and is decremented by the consumer after it consumes a buffer.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>
                <a:ea typeface="ＭＳ Ｐゴシック" pitchFamily="34" charset="-128"/>
              </a:rPr>
              <a:t>Bounded-Buffer Problem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8825" y="1277938"/>
            <a:ext cx="8091488" cy="3725862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Used to illustrate the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power of synchronization primitives</a:t>
            </a:r>
            <a:r>
              <a:rPr lang="en-US" altLang="zh-TW" sz="2800" dirty="0">
                <a:ea typeface="ＭＳ Ｐゴシック" pitchFamily="34" charset="-128"/>
              </a:rPr>
              <a:t>.</a:t>
            </a:r>
          </a:p>
          <a:p>
            <a:r>
              <a:rPr lang="en-US" altLang="zh-TW" sz="2800" i="1" dirty="0">
                <a:ea typeface="ＭＳ Ｐゴシック" pitchFamily="34" charset="-128"/>
              </a:rPr>
              <a:t>N</a:t>
            </a:r>
            <a:r>
              <a:rPr lang="en-US" altLang="zh-TW" sz="2800" dirty="0">
                <a:ea typeface="ＭＳ Ｐゴシック" pitchFamily="34" charset="-128"/>
              </a:rPr>
              <a:t> buffers, each can hold one item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Semaphore </a:t>
            </a:r>
            <a:r>
              <a:rPr lang="en-US" altLang="zh-TW" sz="2800" b="1" dirty="0" err="1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sz="2800" dirty="0">
                <a:ea typeface="ＭＳ Ｐゴシック" pitchFamily="34" charset="-128"/>
              </a:rPr>
              <a:t> initialized to the value 1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Semaphore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full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initialized to the value 0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Semaphore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empty</a:t>
            </a:r>
            <a:r>
              <a:rPr lang="en-US" altLang="zh-TW" sz="2800" dirty="0">
                <a:ea typeface="ＭＳ Ｐゴシック" pitchFamily="34" charset="-128"/>
              </a:rPr>
              <a:t> initialized to the value N.</a:t>
            </a:r>
          </a:p>
          <a:p>
            <a:endParaRPr lang="en-US" altLang="zh-TW" sz="2800" dirty="0">
              <a:ea typeface="ＭＳ Ｐゴシック" pitchFamily="34" charset="-128"/>
            </a:endParaRP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2492375" y="32464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kumimoji="1" lang="zh-TW" altLang="zh-TW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9400" y="1581150"/>
            <a:ext cx="3951288" cy="4370388"/>
          </a:xfrm>
          <a:prstGeom prst="rect">
            <a:avLst/>
          </a:prstGeom>
          <a:gradFill rotWithShape="0">
            <a:gsLst>
              <a:gs pos="0">
                <a:srgbClr val="990B8A">
                  <a:gamma/>
                  <a:shade val="46275"/>
                  <a:invGamma/>
                </a:srgbClr>
              </a:gs>
              <a:gs pos="50000">
                <a:srgbClr val="990B8A"/>
              </a:gs>
              <a:gs pos="100000">
                <a:srgbClr val="990B8A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10076" y="1593850"/>
            <a:ext cx="4389540" cy="4387850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ＭＳ Ｐゴシック" pitchFamily="34" charset="-128"/>
              </a:rPr>
              <a:t>Bounded Buffer Problem (Cont.)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" y="1016000"/>
            <a:ext cx="7848600" cy="4876800"/>
          </a:xfrm>
        </p:spPr>
        <p:txBody>
          <a:bodyPr/>
          <a:lstStyle/>
          <a:p>
            <a:r>
              <a:rPr lang="en-US" altLang="zh-TW" sz="1600" dirty="0">
                <a:ea typeface="ＭＳ Ｐゴシック" pitchFamily="34" charset="-128"/>
              </a:rPr>
              <a:t>The structure of the producer process</a:t>
            </a:r>
          </a:p>
          <a:p>
            <a:pPr>
              <a:buFont typeface="Monotype Sorts" pitchFamily="2" charset="2"/>
              <a:buNone/>
            </a:pPr>
            <a:endParaRPr lang="en-US" altLang="zh-TW" sz="1600" dirty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do  {</a:t>
            </a:r>
            <a:b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</a:br>
            <a:endParaRPr lang="en-US" altLang="zh-TW" sz="16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                         //   produce an item in </a:t>
            </a:r>
            <a:r>
              <a:rPr lang="en-US" altLang="zh-TW" sz="1600" dirty="0" err="1">
                <a:solidFill>
                  <a:schemeClr val="bg1"/>
                </a:solidFill>
                <a:ea typeface="ＭＳ Ｐゴシック" pitchFamily="34" charset="-128"/>
              </a:rPr>
              <a:t>nextp</a:t>
            </a:r>
            <a:endParaRPr lang="en-US" altLang="zh-TW" sz="16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endParaRPr lang="en-US" altLang="zh-TW" sz="16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                   wait (empty);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                   wait (</a:t>
            </a:r>
            <a:r>
              <a:rPr lang="en-US" altLang="zh-TW" sz="1600" dirty="0" err="1">
                <a:solidFill>
                  <a:schemeClr val="bg1"/>
                </a:solidFill>
                <a:ea typeface="ＭＳ Ｐゴシック" pitchFamily="34" charset="-128"/>
              </a:rPr>
              <a:t>mutex</a:t>
            </a: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altLang="zh-TW" sz="16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                         //  add the item to the  buffer</a:t>
            </a:r>
          </a:p>
          <a:p>
            <a:pPr>
              <a:buFont typeface="Monotype Sorts" pitchFamily="2" charset="2"/>
              <a:buNone/>
            </a:pPr>
            <a:endParaRPr lang="en-US" altLang="zh-TW" sz="16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                    signal (</a:t>
            </a:r>
            <a:r>
              <a:rPr lang="en-US" altLang="zh-TW" sz="1600" dirty="0" err="1">
                <a:solidFill>
                  <a:schemeClr val="bg1"/>
                </a:solidFill>
                <a:ea typeface="ＭＳ Ｐゴシック" pitchFamily="34" charset="-128"/>
              </a:rPr>
              <a:t>mutex</a:t>
            </a: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);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                    signal (full);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           } while (TRUE);</a:t>
            </a:r>
          </a:p>
        </p:txBody>
      </p:sp>
      <p:sp>
        <p:nvSpPr>
          <p:cNvPr id="44038" name="Rectangle 3"/>
          <p:cNvSpPr txBox="1">
            <a:spLocks noChangeArrowheads="1"/>
          </p:cNvSpPr>
          <p:nvPr/>
        </p:nvSpPr>
        <p:spPr bwMode="auto">
          <a:xfrm>
            <a:off x="3911600" y="1047750"/>
            <a:ext cx="582136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TW" sz="1600" b="1" dirty="0">
                <a:latin typeface="Candara" pitchFamily="34" charset="0"/>
              </a:rPr>
              <a:t>The structure of the consumer process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solidFill>
                  <a:srgbClr val="0000FF"/>
                </a:solidFill>
                <a:latin typeface="Candara" pitchFamily="34" charset="0"/>
              </a:rPr>
              <a:t>           </a:t>
            </a:r>
            <a:r>
              <a:rPr kumimoji="1" lang="en-US" altLang="zh-TW" sz="1600" b="1" dirty="0">
                <a:latin typeface="Candara" pitchFamily="34" charset="0"/>
              </a:rPr>
              <a:t>do {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       wait (full);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       wait (</a:t>
            </a:r>
            <a:r>
              <a:rPr kumimoji="1" lang="en-US" altLang="zh-TW" sz="1600" b="1" dirty="0" err="1">
                <a:latin typeface="Candara" pitchFamily="34" charset="0"/>
              </a:rPr>
              <a:t>mutex</a:t>
            </a:r>
            <a:r>
              <a:rPr kumimoji="1" lang="en-US" altLang="zh-TW" sz="1600" b="1" dirty="0">
                <a:latin typeface="Candara" pitchFamily="34" charset="0"/>
              </a:rPr>
              <a:t>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                //  remove an item from  buffer to </a:t>
            </a:r>
            <a:r>
              <a:rPr kumimoji="1" lang="en-US" altLang="zh-TW" sz="1600" b="1" dirty="0" err="1">
                <a:latin typeface="Candara" pitchFamily="34" charset="0"/>
              </a:rPr>
              <a:t>nextc</a:t>
            </a: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       signal (</a:t>
            </a:r>
            <a:r>
              <a:rPr kumimoji="1" lang="en-US" altLang="zh-TW" sz="1600" b="1" dirty="0" err="1">
                <a:latin typeface="Candara" pitchFamily="34" charset="0"/>
              </a:rPr>
              <a:t>mutex</a:t>
            </a:r>
            <a:r>
              <a:rPr kumimoji="1" lang="en-US" altLang="zh-TW" sz="1600" b="1" dirty="0">
                <a:latin typeface="Candara" pitchFamily="34" charset="0"/>
              </a:rPr>
              <a:t>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       signal (empty);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               //  consume the item in </a:t>
            </a:r>
            <a:r>
              <a:rPr kumimoji="1" lang="en-US" altLang="zh-TW" sz="1600" b="1" dirty="0" err="1">
                <a:latin typeface="Candara" pitchFamily="34" charset="0"/>
              </a:rPr>
              <a:t>nextc</a:t>
            </a: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} while (TRUE);</a:t>
            </a:r>
          </a:p>
        </p:txBody>
      </p:sp>
      <p:sp>
        <p:nvSpPr>
          <p:cNvPr id="44039" name="Freeform 10"/>
          <p:cNvSpPr>
            <a:spLocks/>
          </p:cNvSpPr>
          <p:nvPr/>
        </p:nvSpPr>
        <p:spPr bwMode="auto">
          <a:xfrm>
            <a:off x="311075" y="3440113"/>
            <a:ext cx="644525" cy="1308100"/>
          </a:xfrm>
          <a:custGeom>
            <a:avLst/>
            <a:gdLst>
              <a:gd name="T0" fmla="*/ 2147483647 w 406"/>
              <a:gd name="T1" fmla="*/ 2147483647 h 824"/>
              <a:gd name="T2" fmla="*/ 2147483647 w 406"/>
              <a:gd name="T3" fmla="*/ 2147483647 h 824"/>
              <a:gd name="T4" fmla="*/ 2147483647 w 406"/>
              <a:gd name="T5" fmla="*/ 2147483647 h 824"/>
              <a:gd name="T6" fmla="*/ 2147483647 w 406"/>
              <a:gd name="T7" fmla="*/ 2147483647 h 824"/>
              <a:gd name="T8" fmla="*/ 2147483647 w 406"/>
              <a:gd name="T9" fmla="*/ 2147483647 h 824"/>
              <a:gd name="T10" fmla="*/ 2147483647 w 406"/>
              <a:gd name="T11" fmla="*/ 2147483647 h 824"/>
              <a:gd name="T12" fmla="*/ 2147483647 w 406"/>
              <a:gd name="T13" fmla="*/ 2147483647 h 824"/>
              <a:gd name="T14" fmla="*/ 2147483647 w 406"/>
              <a:gd name="T15" fmla="*/ 0 h 8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6"/>
              <a:gd name="T25" fmla="*/ 0 h 824"/>
              <a:gd name="T26" fmla="*/ 406 w 406"/>
              <a:gd name="T27" fmla="*/ 824 h 82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6" h="824">
                <a:moveTo>
                  <a:pt x="334" y="824"/>
                </a:moveTo>
                <a:cubicBezTo>
                  <a:pt x="279" y="810"/>
                  <a:pt x="312" y="821"/>
                  <a:pt x="238" y="784"/>
                </a:cubicBezTo>
                <a:cubicBezTo>
                  <a:pt x="135" y="733"/>
                  <a:pt x="221" y="796"/>
                  <a:pt x="150" y="752"/>
                </a:cubicBezTo>
                <a:cubicBezTo>
                  <a:pt x="67" y="700"/>
                  <a:pt x="167" y="753"/>
                  <a:pt x="86" y="712"/>
                </a:cubicBezTo>
                <a:cubicBezTo>
                  <a:pt x="62" y="675"/>
                  <a:pt x="36" y="651"/>
                  <a:pt x="22" y="608"/>
                </a:cubicBezTo>
                <a:cubicBezTo>
                  <a:pt x="10" y="509"/>
                  <a:pt x="0" y="476"/>
                  <a:pt x="14" y="360"/>
                </a:cubicBezTo>
                <a:cubicBezTo>
                  <a:pt x="19" y="322"/>
                  <a:pt x="37" y="295"/>
                  <a:pt x="54" y="264"/>
                </a:cubicBezTo>
                <a:cubicBezTo>
                  <a:pt x="135" y="116"/>
                  <a:pt x="221" y="0"/>
                  <a:pt x="406" y="0"/>
                </a:cubicBezTo>
              </a:path>
            </a:pathLst>
          </a:custGeom>
          <a:noFill/>
          <a:ln w="5715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0" name="Freeform 12"/>
          <p:cNvSpPr>
            <a:spLocks/>
          </p:cNvSpPr>
          <p:nvPr/>
        </p:nvSpPr>
        <p:spPr bwMode="auto">
          <a:xfrm flipH="1">
            <a:off x="6172063" y="2571750"/>
            <a:ext cx="631825" cy="1308100"/>
          </a:xfrm>
          <a:custGeom>
            <a:avLst/>
            <a:gdLst>
              <a:gd name="T0" fmla="*/ 2147483647 w 406"/>
              <a:gd name="T1" fmla="*/ 2147483647 h 824"/>
              <a:gd name="T2" fmla="*/ 2147483647 w 406"/>
              <a:gd name="T3" fmla="*/ 2147483647 h 824"/>
              <a:gd name="T4" fmla="*/ 2147483647 w 406"/>
              <a:gd name="T5" fmla="*/ 2147483647 h 824"/>
              <a:gd name="T6" fmla="*/ 2147483647 w 406"/>
              <a:gd name="T7" fmla="*/ 2147483647 h 824"/>
              <a:gd name="T8" fmla="*/ 2147483647 w 406"/>
              <a:gd name="T9" fmla="*/ 2147483647 h 824"/>
              <a:gd name="T10" fmla="*/ 2147483647 w 406"/>
              <a:gd name="T11" fmla="*/ 2147483647 h 824"/>
              <a:gd name="T12" fmla="*/ 2147483647 w 406"/>
              <a:gd name="T13" fmla="*/ 2147483647 h 824"/>
              <a:gd name="T14" fmla="*/ 2147483647 w 406"/>
              <a:gd name="T15" fmla="*/ 0 h 8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6"/>
              <a:gd name="T25" fmla="*/ 0 h 824"/>
              <a:gd name="T26" fmla="*/ 406 w 406"/>
              <a:gd name="T27" fmla="*/ 824 h 82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6" h="824">
                <a:moveTo>
                  <a:pt x="334" y="824"/>
                </a:moveTo>
                <a:cubicBezTo>
                  <a:pt x="279" y="810"/>
                  <a:pt x="312" y="821"/>
                  <a:pt x="238" y="784"/>
                </a:cubicBezTo>
                <a:cubicBezTo>
                  <a:pt x="135" y="733"/>
                  <a:pt x="221" y="796"/>
                  <a:pt x="150" y="752"/>
                </a:cubicBezTo>
                <a:cubicBezTo>
                  <a:pt x="67" y="700"/>
                  <a:pt x="167" y="753"/>
                  <a:pt x="86" y="712"/>
                </a:cubicBezTo>
                <a:cubicBezTo>
                  <a:pt x="62" y="675"/>
                  <a:pt x="36" y="651"/>
                  <a:pt x="22" y="608"/>
                </a:cubicBezTo>
                <a:cubicBezTo>
                  <a:pt x="10" y="509"/>
                  <a:pt x="0" y="476"/>
                  <a:pt x="14" y="360"/>
                </a:cubicBezTo>
                <a:cubicBezTo>
                  <a:pt x="19" y="322"/>
                  <a:pt x="37" y="295"/>
                  <a:pt x="54" y="264"/>
                </a:cubicBezTo>
                <a:cubicBezTo>
                  <a:pt x="135" y="116"/>
                  <a:pt x="221" y="0"/>
                  <a:pt x="406" y="0"/>
                </a:cubicBezTo>
              </a:path>
            </a:pathLst>
          </a:custGeom>
          <a:noFill/>
          <a:ln w="5715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1" name="Line 13"/>
          <p:cNvSpPr>
            <a:spLocks noChangeShapeType="1"/>
          </p:cNvSpPr>
          <p:nvPr/>
        </p:nvSpPr>
        <p:spPr bwMode="auto">
          <a:xfrm flipH="1" flipV="1">
            <a:off x="2350950" y="3173413"/>
            <a:ext cx="2452688" cy="1011237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2" name="Line 14"/>
          <p:cNvSpPr>
            <a:spLocks noChangeShapeType="1"/>
          </p:cNvSpPr>
          <p:nvPr/>
        </p:nvSpPr>
        <p:spPr bwMode="auto">
          <a:xfrm flipV="1">
            <a:off x="2288275" y="2247900"/>
            <a:ext cx="2517775" cy="2817813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911936" y="6246424"/>
            <a:ext cx="3507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Candara" pitchFamily="34" charset="0"/>
                <a:ea typeface="ＭＳ Ｐゴシック" pitchFamily="34" charset="-128"/>
              </a:rPr>
              <a:t>Initial, Empty = N, Full = 0</a:t>
            </a:r>
            <a:endParaRPr lang="zh-TW" altLang="en-US" sz="2400" b="1" dirty="0"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65150" y="231775"/>
            <a:ext cx="8229600" cy="576263"/>
          </a:xfrm>
          <a:noFill/>
        </p:spPr>
        <p:txBody>
          <a:bodyPr lIns="90488" tIns="44450" rIns="90488" bIns="44450"/>
          <a:lstStyle/>
          <a:p>
            <a:r>
              <a:rPr lang="en-US" altLang="zh-TW">
                <a:ea typeface="ＭＳ Ｐゴシック" pitchFamily="34" charset="-128"/>
              </a:rPr>
              <a:t>The Reader and Writers Problem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069975"/>
            <a:ext cx="8402638" cy="3729038"/>
          </a:xfrm>
          <a:noFill/>
        </p:spPr>
        <p:txBody>
          <a:bodyPr lIns="90488" tIns="44450" rIns="90488" bIns="44450"/>
          <a:lstStyle/>
          <a:p>
            <a:r>
              <a:rPr lang="en-US" altLang="zh-TW" sz="2800" dirty="0">
                <a:ea typeface="ＭＳ Ｐゴシック" pitchFamily="34" charset="-128"/>
              </a:rPr>
              <a:t>A data object, such as a file or record, is to be shared among several concurrent processes.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The writers are required to have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exclusive access </a:t>
            </a:r>
            <a:r>
              <a:rPr lang="en-US" altLang="zh-TW" sz="2800" dirty="0">
                <a:ea typeface="ＭＳ Ｐゴシック" pitchFamily="34" charset="-128"/>
              </a:rPr>
              <a:t>to the shared object.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The readers-writers problem has several variations, all involving priorities.</a:t>
            </a:r>
          </a:p>
          <a:p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The First problem </a:t>
            </a:r>
            <a:r>
              <a:rPr lang="en-US" altLang="zh-TW" sz="2800" dirty="0">
                <a:ea typeface="ＭＳ Ｐゴシック" pitchFamily="34" charset="-128"/>
              </a:rPr>
              <a:t>-- require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no reader will be kept waiting unless a writer has already obtained permission to use the shared object. </a:t>
            </a:r>
            <a:r>
              <a:rPr lang="en-US" altLang="zh-TW" sz="2800" dirty="0">
                <a:ea typeface="ＭＳ Ｐゴシック" pitchFamily="34" charset="-128"/>
              </a:rPr>
              <a:t>Thus, no reader should wait for other readers to finish even a writer is waiting.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65150" y="277813"/>
            <a:ext cx="8229600" cy="576262"/>
          </a:xfrm>
        </p:spPr>
        <p:txBody>
          <a:bodyPr/>
          <a:lstStyle/>
          <a:p>
            <a:r>
              <a:rPr lang="en-US" altLang="zh-TW">
                <a:ea typeface="ＭＳ Ｐゴシック" pitchFamily="34" charset="-128"/>
              </a:rPr>
              <a:t>The Reader and Writers Problem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063625"/>
            <a:ext cx="8266113" cy="4191000"/>
          </a:xfrm>
        </p:spPr>
        <p:txBody>
          <a:bodyPr/>
          <a:lstStyle/>
          <a:p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The Second  problem </a:t>
            </a:r>
            <a:r>
              <a:rPr lang="en-US" altLang="zh-TW" sz="2800" dirty="0">
                <a:ea typeface="ＭＳ Ｐゴシック" pitchFamily="34" charset="-128"/>
              </a:rPr>
              <a:t>-- require once a writer is ready, that writer performs its write as soon as possible, after old readers (or writer) are completed.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Thus, if a writer is waiting to access the object, no new readers may start reading</a:t>
            </a:r>
            <a:r>
              <a:rPr lang="en-US" altLang="zh-TW" sz="2800" dirty="0">
                <a:ea typeface="ＭＳ Ｐゴシック" pitchFamily="34" charset="-128"/>
              </a:rPr>
              <a:t>.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A solution to either problem may result in </a:t>
            </a:r>
            <a:r>
              <a:rPr lang="en-US" altLang="zh-TW" sz="2800" i="1" dirty="0">
                <a:solidFill>
                  <a:srgbClr val="FF0000"/>
                </a:solidFill>
                <a:ea typeface="ＭＳ Ｐゴシック" pitchFamily="34" charset="-128"/>
              </a:rPr>
              <a:t>starvation</a:t>
            </a:r>
            <a:r>
              <a:rPr lang="en-US" altLang="zh-TW" sz="2800" dirty="0">
                <a:ea typeface="ＭＳ Ｐゴシック" pitchFamily="34" charset="-128"/>
              </a:rPr>
              <a:t>.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The first problem : Writers</a:t>
            </a:r>
          </a:p>
          <a:p>
            <a:pPr lvl="2"/>
            <a:r>
              <a:rPr lang="en-US" altLang="zh-TW" dirty="0">
                <a:ea typeface="ＭＳ Ｐゴシック" pitchFamily="34" charset="-128"/>
              </a:rPr>
              <a:t>Writers wait, but readers come in one after one 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The second problem : Readers</a:t>
            </a:r>
          </a:p>
          <a:p>
            <a:pPr lvl="2"/>
            <a:r>
              <a:rPr lang="en-US" altLang="zh-TW" dirty="0">
                <a:ea typeface="ＭＳ Ｐゴシック" pitchFamily="34" charset="-128"/>
              </a:rPr>
              <a:t>Readers wait, but writers come in one after one</a:t>
            </a:r>
            <a:endParaRPr lang="en-US" altLang="zh-TW" sz="2000" dirty="0">
              <a:ea typeface="ＭＳ Ｐゴシック" pitchFamily="34" charset="-128"/>
            </a:endParaRPr>
          </a:p>
          <a:p>
            <a:endParaRPr lang="en-US" altLang="zh-TW" sz="28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346075"/>
            <a:ext cx="7747000" cy="1143000"/>
          </a:xfrm>
          <a:noFill/>
        </p:spPr>
        <p:txBody>
          <a:bodyPr lIns="90488" tIns="44450" rIns="90488" bIns="44450"/>
          <a:lstStyle/>
          <a:p>
            <a:r>
              <a:rPr lang="en-US" altLang="zh-TW" sz="3600">
                <a:ea typeface="ＭＳ Ｐゴシック" pitchFamily="34" charset="-128"/>
              </a:rPr>
              <a:t>A solution for the first problem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846388"/>
            <a:ext cx="8142288" cy="4191000"/>
          </a:xfrm>
          <a:noFill/>
        </p:spPr>
        <p:txBody>
          <a:bodyPr lIns="90488" tIns="44450" rIns="90488" bIns="44450"/>
          <a:lstStyle/>
          <a:p>
            <a:r>
              <a:rPr lang="en-US" altLang="zh-TW" dirty="0">
                <a:ea typeface="ＭＳ Ｐゴシック" pitchFamily="34" charset="-128"/>
              </a:rPr>
              <a:t>Shared Data</a:t>
            </a:r>
            <a:endParaRPr lang="en-US" altLang="zh-TW" sz="2000" dirty="0">
              <a:ea typeface="ＭＳ Ｐゴシック" pitchFamily="34" charset="-128"/>
            </a:endParaRPr>
          </a:p>
          <a:p>
            <a:pPr lvl="1"/>
            <a:r>
              <a:rPr lang="en-US" altLang="zh-TW" sz="2000" dirty="0">
                <a:ea typeface="ＭＳ Ｐゴシック" pitchFamily="34" charset="-128"/>
              </a:rPr>
              <a:t>Semaphore </a:t>
            </a:r>
            <a:r>
              <a:rPr lang="en-US" altLang="zh-TW" sz="2000" dirty="0" err="1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sz="2000" dirty="0">
                <a:ea typeface="ＭＳ Ｐゴシック" pitchFamily="34" charset="-128"/>
              </a:rPr>
              <a:t> initialized to 1</a:t>
            </a:r>
          </a:p>
          <a:p>
            <a:pPr lvl="1"/>
            <a:r>
              <a:rPr lang="en-US" altLang="zh-TW" sz="2000" dirty="0">
                <a:ea typeface="ＭＳ Ｐゴシック" pitchFamily="34" charset="-128"/>
              </a:rPr>
              <a:t>Semaphore </a:t>
            </a:r>
            <a:r>
              <a:rPr lang="en-US" altLang="zh-TW" sz="2000" dirty="0" err="1">
                <a:solidFill>
                  <a:srgbClr val="FF0000"/>
                </a:solidFill>
                <a:ea typeface="ＭＳ Ｐゴシック" pitchFamily="34" charset="-128"/>
              </a:rPr>
              <a:t>wrt</a:t>
            </a:r>
            <a:r>
              <a:rPr lang="en-US" altLang="zh-TW" sz="2000" dirty="0">
                <a:ea typeface="ＭＳ Ｐゴシック" pitchFamily="34" charset="-128"/>
              </a:rPr>
              <a:t> initialized to 1</a:t>
            </a:r>
          </a:p>
          <a:p>
            <a:pPr lvl="1"/>
            <a:r>
              <a:rPr lang="en-US" altLang="zh-TW" sz="2000" dirty="0">
                <a:ea typeface="ＭＳ Ｐゴシック" pitchFamily="34" charset="-128"/>
              </a:rPr>
              <a:t>Integer </a:t>
            </a:r>
            <a:r>
              <a:rPr lang="en-US" altLang="zh-TW" sz="2000" dirty="0" err="1">
                <a:solidFill>
                  <a:srgbClr val="FF0000"/>
                </a:solidFill>
                <a:ea typeface="ＭＳ Ｐゴシック" pitchFamily="34" charset="-128"/>
              </a:rPr>
              <a:t>readcount</a:t>
            </a:r>
            <a:r>
              <a:rPr lang="en-US" altLang="zh-TW" sz="2000" dirty="0">
                <a:ea typeface="ＭＳ Ｐゴシック" pitchFamily="34" charset="-128"/>
              </a:rPr>
              <a:t> initialized to 0</a:t>
            </a:r>
            <a:endParaRPr lang="en-US" altLang="zh-TW" dirty="0">
              <a:ea typeface="ＭＳ Ｐゴシック" pitchFamily="34" charset="-128"/>
            </a:endParaRPr>
          </a:p>
          <a:p>
            <a:r>
              <a:rPr lang="en-US" altLang="zh-TW" sz="2400" dirty="0">
                <a:ea typeface="ＭＳ Ｐゴシック" pitchFamily="34" charset="-128"/>
              </a:rPr>
              <a:t>The </a:t>
            </a:r>
            <a:r>
              <a:rPr lang="en-US" altLang="zh-TW" sz="2400" b="1" i="1" dirty="0" err="1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sz="2400" b="1" i="1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semaphore </a:t>
            </a:r>
            <a:r>
              <a:rPr lang="en-US" altLang="zh-TW" sz="2400" dirty="0">
                <a:ea typeface="ＭＳ Ｐゴシック" pitchFamily="34" charset="-128"/>
              </a:rPr>
              <a:t>is used to ensure mutual exclusion when the variable </a:t>
            </a:r>
            <a:r>
              <a:rPr lang="en-US" altLang="zh-TW" sz="2400" dirty="0" err="1">
                <a:ea typeface="ＭＳ Ｐゴシック" pitchFamily="34" charset="-128"/>
              </a:rPr>
              <a:t>readcount</a:t>
            </a:r>
            <a:r>
              <a:rPr lang="en-US" altLang="zh-TW" sz="2400" dirty="0">
                <a:ea typeface="ＭＳ Ｐゴシック" pitchFamily="34" charset="-128"/>
              </a:rPr>
              <a:t> is updated.</a:t>
            </a:r>
          </a:p>
          <a:p>
            <a:r>
              <a:rPr lang="en-US" altLang="zh-TW" sz="2400" b="1" i="1" dirty="0" err="1">
                <a:solidFill>
                  <a:srgbClr val="FF0000"/>
                </a:solidFill>
                <a:ea typeface="ＭＳ Ｐゴシック" pitchFamily="34" charset="-128"/>
              </a:rPr>
              <a:t>Readcount</a:t>
            </a:r>
            <a:r>
              <a:rPr lang="en-US" altLang="zh-TW" sz="2400" dirty="0">
                <a:solidFill>
                  <a:srgbClr val="FFCC00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keeps track of how many processes are currently reading the object.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The </a:t>
            </a:r>
            <a:r>
              <a:rPr lang="en-US" altLang="zh-TW" sz="2400" b="1" i="1" dirty="0" err="1">
                <a:solidFill>
                  <a:srgbClr val="FF0000"/>
                </a:solidFill>
                <a:ea typeface="ＭＳ Ｐゴシック" pitchFamily="34" charset="-128"/>
              </a:rPr>
              <a:t>wrt</a:t>
            </a:r>
            <a:r>
              <a:rPr lang="en-US" altLang="zh-TW" sz="2400" b="1" i="1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semaphore </a:t>
            </a:r>
            <a:r>
              <a:rPr lang="en-US" altLang="zh-TW" sz="2400" dirty="0">
                <a:ea typeface="ＭＳ Ｐゴシック" pitchFamily="34" charset="-128"/>
              </a:rPr>
              <a:t>functions as a mutual exclusion semaphore for the writers. 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It also is used by </a:t>
            </a: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the </a:t>
            </a:r>
            <a:r>
              <a:rPr lang="en-US" altLang="zh-TW" b="1" i="1" dirty="0">
                <a:solidFill>
                  <a:srgbClr val="FF0000"/>
                </a:solidFill>
                <a:ea typeface="ＭＳ Ｐゴシック" pitchFamily="34" charset="-128"/>
              </a:rPr>
              <a:t>first</a:t>
            </a: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 or</a:t>
            </a:r>
            <a:r>
              <a:rPr lang="en-US" altLang="zh-TW" b="1" i="1" dirty="0">
                <a:solidFill>
                  <a:srgbClr val="FF0000"/>
                </a:solidFill>
                <a:ea typeface="ＭＳ Ｐゴシック" pitchFamily="34" charset="-128"/>
              </a:rPr>
              <a:t> last </a:t>
            </a: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reader</a:t>
            </a:r>
            <a:r>
              <a:rPr lang="en-US" altLang="zh-TW" dirty="0">
                <a:ea typeface="ＭＳ Ｐゴシック" pitchFamily="34" charset="-128"/>
              </a:rPr>
              <a:t> that enters or exits the critical section. 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It is not used by the readers who enter or exit while other processes are in their critical sections.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1000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581150" y="2716213"/>
            <a:ext cx="3453988" cy="414178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auto">
          <a:xfrm>
            <a:off x="1662113" y="235108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1609725" y="251301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5580063" y="3348038"/>
            <a:ext cx="3284537" cy="224631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ea typeface="ＭＳ Ｐゴシック" charset="-128"/>
            </a:endParaRP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title"/>
          </p:nvPr>
        </p:nvSpPr>
        <p:spPr>
          <a:xfrm>
            <a:off x="1311275" y="-339725"/>
            <a:ext cx="7162800" cy="1143000"/>
          </a:xfrm>
          <a:noFill/>
        </p:spPr>
        <p:txBody>
          <a:bodyPr lIns="90488" tIns="44450" rIns="90488" bIns="44450"/>
          <a:lstStyle/>
          <a:p>
            <a:r>
              <a:rPr lang="en-US" altLang="zh-TW" sz="3600">
                <a:ea typeface="ＭＳ Ｐゴシック" pitchFamily="34" charset="-128"/>
              </a:rPr>
              <a:t>A solution for the first problem</a:t>
            </a:r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68325" y="812521"/>
            <a:ext cx="8353425" cy="4100512"/>
          </a:xfrm>
          <a:noFill/>
        </p:spPr>
        <p:txBody>
          <a:bodyPr lIns="90488" tIns="44450" rIns="90488" bIns="44450"/>
          <a:lstStyle/>
          <a:p>
            <a:r>
              <a:rPr lang="en-US" altLang="zh-TW" sz="2000" dirty="0">
                <a:ea typeface="ＭＳ Ｐゴシック" pitchFamily="34" charset="-128"/>
              </a:rPr>
              <a:t>If a writer is in the CS and </a:t>
            </a:r>
            <a:r>
              <a:rPr lang="en-US" altLang="zh-TW" sz="2000" i="1" dirty="0">
                <a:ea typeface="ＭＳ Ｐゴシック" pitchFamily="34" charset="-128"/>
              </a:rPr>
              <a:t>n </a:t>
            </a:r>
            <a:r>
              <a:rPr lang="en-US" altLang="zh-TW" sz="2000" dirty="0">
                <a:ea typeface="ＭＳ Ｐゴシック" pitchFamily="34" charset="-128"/>
              </a:rPr>
              <a:t>readers are waiting, then </a:t>
            </a:r>
            <a:r>
              <a:rPr lang="en-US" altLang="zh-TW" sz="2000" b="1" dirty="0">
                <a:solidFill>
                  <a:srgbClr val="FF0000"/>
                </a:solidFill>
                <a:ea typeface="ＭＳ Ｐゴシック" pitchFamily="34" charset="-128"/>
              </a:rPr>
              <a:t>one</a:t>
            </a:r>
            <a:r>
              <a:rPr lang="en-US" altLang="zh-TW" sz="2000" dirty="0">
                <a:ea typeface="ＭＳ Ｐゴシック" pitchFamily="34" charset="-128"/>
              </a:rPr>
              <a:t> reader is queued on</a:t>
            </a:r>
            <a:r>
              <a:rPr lang="en-US" altLang="zh-TW" sz="2000" i="1" dirty="0">
                <a:ea typeface="ＭＳ Ｐゴシック" pitchFamily="34" charset="-128"/>
              </a:rPr>
              <a:t> </a:t>
            </a:r>
            <a:r>
              <a:rPr lang="en-US" altLang="zh-TW" sz="2000" b="1" i="1" dirty="0" err="1">
                <a:solidFill>
                  <a:srgbClr val="FF0000"/>
                </a:solidFill>
                <a:ea typeface="ＭＳ Ｐゴシック" pitchFamily="34" charset="-128"/>
              </a:rPr>
              <a:t>wrt</a:t>
            </a:r>
            <a:r>
              <a:rPr lang="en-US" altLang="zh-TW" sz="2000" b="1" i="1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000" dirty="0">
                <a:ea typeface="ＭＳ Ｐゴシック" pitchFamily="34" charset="-128"/>
              </a:rPr>
              <a:t> and </a:t>
            </a:r>
            <a:r>
              <a:rPr lang="en-US" altLang="zh-TW" sz="2000" b="1" dirty="0">
                <a:solidFill>
                  <a:srgbClr val="FF0000"/>
                </a:solidFill>
                <a:ea typeface="ＭＳ Ｐゴシック" pitchFamily="34" charset="-128"/>
              </a:rPr>
              <a:t>n-1</a:t>
            </a:r>
            <a:r>
              <a:rPr lang="en-US" altLang="zh-TW" sz="2000" dirty="0">
                <a:ea typeface="ＭＳ Ｐゴシック" pitchFamily="34" charset="-128"/>
              </a:rPr>
              <a:t> readers are queued on </a:t>
            </a:r>
            <a:r>
              <a:rPr lang="en-US" altLang="zh-TW" sz="2000" b="1" i="1" dirty="0" err="1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sz="2000" dirty="0">
                <a:ea typeface="ＭＳ Ｐゴシック" pitchFamily="34" charset="-128"/>
              </a:rPr>
              <a:t>.</a:t>
            </a:r>
          </a:p>
          <a:p>
            <a:r>
              <a:rPr lang="en-US" altLang="zh-TW" sz="2000" dirty="0">
                <a:ea typeface="ＭＳ Ｐゴシック" pitchFamily="34" charset="-128"/>
              </a:rPr>
              <a:t>When a writer executes signal(</a:t>
            </a:r>
            <a:r>
              <a:rPr lang="en-US" altLang="zh-TW" sz="2000" dirty="0" err="1">
                <a:ea typeface="ＭＳ Ｐゴシック" pitchFamily="34" charset="-128"/>
              </a:rPr>
              <a:t>wrt</a:t>
            </a:r>
            <a:r>
              <a:rPr lang="en-US" altLang="zh-TW" sz="2000" dirty="0">
                <a:ea typeface="ＭＳ Ｐゴシック" pitchFamily="34" charset="-128"/>
              </a:rPr>
              <a:t>), we may assume the execution of either the waiting writers or a single reader. The selection is made by the scheduler.</a:t>
            </a:r>
          </a:p>
        </p:txBody>
      </p:sp>
      <p:sp>
        <p:nvSpPr>
          <p:cNvPr id="48137" name="AutoShape 11"/>
          <p:cNvSpPr>
            <a:spLocks noChangeArrowheads="1"/>
          </p:cNvSpPr>
          <p:nvPr/>
        </p:nvSpPr>
        <p:spPr bwMode="auto">
          <a:xfrm>
            <a:off x="1557338" y="267493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8" name="Freeform 15"/>
          <p:cNvSpPr>
            <a:spLocks/>
          </p:cNvSpPr>
          <p:nvPr/>
        </p:nvSpPr>
        <p:spPr bwMode="auto">
          <a:xfrm>
            <a:off x="1562100" y="2933700"/>
            <a:ext cx="422275" cy="1049338"/>
          </a:xfrm>
          <a:custGeom>
            <a:avLst/>
            <a:gdLst>
              <a:gd name="T0" fmla="*/ 2147483647 w 273"/>
              <a:gd name="T1" fmla="*/ 2147483647 h 558"/>
              <a:gd name="T2" fmla="*/ 2147483647 w 273"/>
              <a:gd name="T3" fmla="*/ 2147483647 h 558"/>
              <a:gd name="T4" fmla="*/ 2147483647 w 273"/>
              <a:gd name="T5" fmla="*/ 2147483647 h 558"/>
              <a:gd name="T6" fmla="*/ 0 w 273"/>
              <a:gd name="T7" fmla="*/ 2147483647 h 558"/>
              <a:gd name="T8" fmla="*/ 2147483647 w 273"/>
              <a:gd name="T9" fmla="*/ 2147483647 h 558"/>
              <a:gd name="T10" fmla="*/ 2147483647 w 273"/>
              <a:gd name="T11" fmla="*/ 2147483647 h 558"/>
              <a:gd name="T12" fmla="*/ 2147483647 w 273"/>
              <a:gd name="T13" fmla="*/ 0 h 5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"/>
              <a:gd name="T22" fmla="*/ 0 h 558"/>
              <a:gd name="T23" fmla="*/ 273 w 273"/>
              <a:gd name="T24" fmla="*/ 558 h 5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" h="558">
                <a:moveTo>
                  <a:pt x="264" y="552"/>
                </a:moveTo>
                <a:cubicBezTo>
                  <a:pt x="211" y="534"/>
                  <a:pt x="273" y="558"/>
                  <a:pt x="208" y="520"/>
                </a:cubicBezTo>
                <a:cubicBezTo>
                  <a:pt x="150" y="486"/>
                  <a:pt x="96" y="453"/>
                  <a:pt x="40" y="416"/>
                </a:cubicBezTo>
                <a:cubicBezTo>
                  <a:pt x="18" y="384"/>
                  <a:pt x="9" y="349"/>
                  <a:pt x="0" y="312"/>
                </a:cubicBezTo>
                <a:cubicBezTo>
                  <a:pt x="3" y="280"/>
                  <a:pt x="4" y="248"/>
                  <a:pt x="8" y="216"/>
                </a:cubicBezTo>
                <a:cubicBezTo>
                  <a:pt x="10" y="198"/>
                  <a:pt x="25" y="175"/>
                  <a:pt x="32" y="160"/>
                </a:cubicBezTo>
                <a:cubicBezTo>
                  <a:pt x="68" y="75"/>
                  <a:pt x="160" y="0"/>
                  <a:pt x="2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9" name="AutoShape 17"/>
          <p:cNvSpPr>
            <a:spLocks noChangeArrowheads="1"/>
          </p:cNvSpPr>
          <p:nvPr/>
        </p:nvSpPr>
        <p:spPr bwMode="auto">
          <a:xfrm>
            <a:off x="6032500" y="332581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0" name="AutoShape 18"/>
          <p:cNvSpPr>
            <a:spLocks noChangeArrowheads="1"/>
          </p:cNvSpPr>
          <p:nvPr/>
        </p:nvSpPr>
        <p:spPr bwMode="auto">
          <a:xfrm>
            <a:off x="5980113" y="348773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1" name="AutoShape 19"/>
          <p:cNvSpPr>
            <a:spLocks noChangeArrowheads="1"/>
          </p:cNvSpPr>
          <p:nvPr/>
        </p:nvSpPr>
        <p:spPr bwMode="auto">
          <a:xfrm>
            <a:off x="5927725" y="364966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2" name="Text Box 20"/>
          <p:cNvSpPr txBox="1">
            <a:spLocks noChangeArrowheads="1"/>
          </p:cNvSpPr>
          <p:nvPr/>
        </p:nvSpPr>
        <p:spPr bwMode="auto">
          <a:xfrm>
            <a:off x="226125" y="3560775"/>
            <a:ext cx="132760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First reader</a:t>
            </a:r>
          </a:p>
        </p:txBody>
      </p:sp>
      <p:sp>
        <p:nvSpPr>
          <p:cNvPr id="48143" name="Text Box 21"/>
          <p:cNvSpPr txBox="1">
            <a:spLocks noChangeArrowheads="1"/>
          </p:cNvSpPr>
          <p:nvPr/>
        </p:nvSpPr>
        <p:spPr bwMode="auto">
          <a:xfrm>
            <a:off x="189025" y="5796300"/>
            <a:ext cx="1320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Last reader</a:t>
            </a:r>
          </a:p>
        </p:txBody>
      </p:sp>
      <p:sp>
        <p:nvSpPr>
          <p:cNvPr id="48144" name="Rectangle 3"/>
          <p:cNvSpPr txBox="1">
            <a:spLocks noChangeArrowheads="1"/>
          </p:cNvSpPr>
          <p:nvPr/>
        </p:nvSpPr>
        <p:spPr bwMode="auto">
          <a:xfrm>
            <a:off x="4748213" y="3065463"/>
            <a:ext cx="493871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        </a:t>
            </a:r>
            <a:r>
              <a:rPr kumimoji="1" lang="en-US" altLang="zh-TW" dirty="0">
                <a:latin typeface="Helvetica" pitchFamily="34" charset="0"/>
              </a:rPr>
              <a:t>do {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wait (</a:t>
            </a:r>
            <a:r>
              <a:rPr kumimoji="1" lang="en-US" altLang="zh-TW" dirty="0" err="1">
                <a:latin typeface="Helvetica" pitchFamily="34" charset="0"/>
              </a:rPr>
              <a:t>wrt</a:t>
            </a:r>
            <a:r>
              <a:rPr kumimoji="1" lang="en-US" altLang="zh-TW" dirty="0">
                <a:latin typeface="Helvetica" pitchFamily="34" charset="0"/>
              </a:rPr>
              <a:t>) ;               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 //  writing is performed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signal (</a:t>
            </a:r>
            <a:r>
              <a:rPr kumimoji="1" lang="en-US" altLang="zh-TW" dirty="0" err="1">
                <a:latin typeface="Helvetica" pitchFamily="34" charset="0"/>
              </a:rPr>
              <a:t>wrt</a:t>
            </a:r>
            <a:r>
              <a:rPr kumimoji="1" lang="en-US" altLang="zh-TW" dirty="0">
                <a:latin typeface="Helvetica" pitchFamily="34" charset="0"/>
              </a:rPr>
              <a:t>) 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} while (TRUE);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 </a:t>
            </a:r>
          </a:p>
        </p:txBody>
      </p:sp>
      <p:sp>
        <p:nvSpPr>
          <p:cNvPr id="48145" name="Rectangle 3"/>
          <p:cNvSpPr txBox="1">
            <a:spLocks noChangeArrowheads="1"/>
          </p:cNvSpPr>
          <p:nvPr/>
        </p:nvSpPr>
        <p:spPr bwMode="auto">
          <a:xfrm>
            <a:off x="657225" y="1946275"/>
            <a:ext cx="7747000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endParaRPr kumimoji="1" lang="en-US" altLang="zh-TW" sz="1600" dirty="0"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      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	do {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                       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wait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++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if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== 1)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			          wait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wrt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signal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       // reading is performed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wait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- -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if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== 0)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			         signal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wrt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signal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} while (TRUE);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solidFill>
                <a:srgbClr val="0000FF"/>
              </a:solidFill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solidFill>
                <a:srgbClr val="0000FF"/>
              </a:solidFill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       </a:t>
            </a:r>
          </a:p>
        </p:txBody>
      </p:sp>
      <p:sp>
        <p:nvSpPr>
          <p:cNvPr id="48146" name="AutoShape 12"/>
          <p:cNvSpPr>
            <a:spLocks noChangeArrowheads="1"/>
          </p:cNvSpPr>
          <p:nvPr/>
        </p:nvSpPr>
        <p:spPr bwMode="auto">
          <a:xfrm>
            <a:off x="5945188" y="414178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0306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50" name="Freeform 15"/>
          <p:cNvSpPr>
            <a:spLocks/>
          </p:cNvSpPr>
          <p:nvPr/>
        </p:nvSpPr>
        <p:spPr bwMode="auto">
          <a:xfrm>
            <a:off x="1558925" y="5224463"/>
            <a:ext cx="422275" cy="1049337"/>
          </a:xfrm>
          <a:custGeom>
            <a:avLst/>
            <a:gdLst>
              <a:gd name="T0" fmla="*/ 2147483647 w 273"/>
              <a:gd name="T1" fmla="*/ 2147483647 h 558"/>
              <a:gd name="T2" fmla="*/ 2147483647 w 273"/>
              <a:gd name="T3" fmla="*/ 2147483647 h 558"/>
              <a:gd name="T4" fmla="*/ 2147483647 w 273"/>
              <a:gd name="T5" fmla="*/ 2147483647 h 558"/>
              <a:gd name="T6" fmla="*/ 0 w 273"/>
              <a:gd name="T7" fmla="*/ 2147483647 h 558"/>
              <a:gd name="T8" fmla="*/ 2147483647 w 273"/>
              <a:gd name="T9" fmla="*/ 2147483647 h 558"/>
              <a:gd name="T10" fmla="*/ 2147483647 w 273"/>
              <a:gd name="T11" fmla="*/ 2147483647 h 558"/>
              <a:gd name="T12" fmla="*/ 2147483647 w 273"/>
              <a:gd name="T13" fmla="*/ 0 h 5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"/>
              <a:gd name="T22" fmla="*/ 0 h 558"/>
              <a:gd name="T23" fmla="*/ 273 w 273"/>
              <a:gd name="T24" fmla="*/ 558 h 5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" h="558">
                <a:moveTo>
                  <a:pt x="264" y="552"/>
                </a:moveTo>
                <a:cubicBezTo>
                  <a:pt x="211" y="534"/>
                  <a:pt x="273" y="558"/>
                  <a:pt x="208" y="520"/>
                </a:cubicBezTo>
                <a:cubicBezTo>
                  <a:pt x="150" y="486"/>
                  <a:pt x="96" y="453"/>
                  <a:pt x="40" y="416"/>
                </a:cubicBezTo>
                <a:cubicBezTo>
                  <a:pt x="18" y="384"/>
                  <a:pt x="9" y="349"/>
                  <a:pt x="0" y="312"/>
                </a:cubicBezTo>
                <a:cubicBezTo>
                  <a:pt x="3" y="280"/>
                  <a:pt x="4" y="248"/>
                  <a:pt x="8" y="216"/>
                </a:cubicBezTo>
                <a:cubicBezTo>
                  <a:pt x="10" y="198"/>
                  <a:pt x="25" y="175"/>
                  <a:pt x="32" y="160"/>
                </a:cubicBezTo>
                <a:cubicBezTo>
                  <a:pt x="68" y="75"/>
                  <a:pt x="160" y="0"/>
                  <a:pt x="2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2719140" y="3621974"/>
            <a:ext cx="332818" cy="312470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350334" y="1858963"/>
            <a:ext cx="3684803" cy="414178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auto">
          <a:xfrm>
            <a:off x="1662113" y="1547003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1609725" y="165576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5580063" y="2490788"/>
            <a:ext cx="3284537" cy="224631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ea typeface="ＭＳ Ｐゴシック" charset="-128"/>
            </a:endParaRP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title"/>
          </p:nvPr>
        </p:nvSpPr>
        <p:spPr>
          <a:xfrm>
            <a:off x="1311275" y="-339725"/>
            <a:ext cx="7162800" cy="1143000"/>
          </a:xfrm>
          <a:noFill/>
        </p:spPr>
        <p:txBody>
          <a:bodyPr lIns="90488" tIns="44450" rIns="90488" bIns="44450"/>
          <a:lstStyle/>
          <a:p>
            <a:r>
              <a:rPr lang="en-US" altLang="zh-TW" sz="3600">
                <a:ea typeface="ＭＳ Ｐゴシック" pitchFamily="34" charset="-128"/>
              </a:rPr>
              <a:t>A solution for the first problem</a:t>
            </a:r>
          </a:p>
        </p:txBody>
      </p:sp>
      <p:sp>
        <p:nvSpPr>
          <p:cNvPr id="48137" name="AutoShape 11"/>
          <p:cNvSpPr>
            <a:spLocks noChangeArrowheads="1"/>
          </p:cNvSpPr>
          <p:nvPr/>
        </p:nvSpPr>
        <p:spPr bwMode="auto">
          <a:xfrm>
            <a:off x="1557338" y="181768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8" name="Freeform 15"/>
          <p:cNvSpPr>
            <a:spLocks/>
          </p:cNvSpPr>
          <p:nvPr/>
        </p:nvSpPr>
        <p:spPr bwMode="auto">
          <a:xfrm>
            <a:off x="1562100" y="2076450"/>
            <a:ext cx="422275" cy="1049338"/>
          </a:xfrm>
          <a:custGeom>
            <a:avLst/>
            <a:gdLst>
              <a:gd name="T0" fmla="*/ 2147483647 w 273"/>
              <a:gd name="T1" fmla="*/ 2147483647 h 558"/>
              <a:gd name="T2" fmla="*/ 2147483647 w 273"/>
              <a:gd name="T3" fmla="*/ 2147483647 h 558"/>
              <a:gd name="T4" fmla="*/ 2147483647 w 273"/>
              <a:gd name="T5" fmla="*/ 2147483647 h 558"/>
              <a:gd name="T6" fmla="*/ 0 w 273"/>
              <a:gd name="T7" fmla="*/ 2147483647 h 558"/>
              <a:gd name="T8" fmla="*/ 2147483647 w 273"/>
              <a:gd name="T9" fmla="*/ 2147483647 h 558"/>
              <a:gd name="T10" fmla="*/ 2147483647 w 273"/>
              <a:gd name="T11" fmla="*/ 2147483647 h 558"/>
              <a:gd name="T12" fmla="*/ 2147483647 w 273"/>
              <a:gd name="T13" fmla="*/ 0 h 5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"/>
              <a:gd name="T22" fmla="*/ 0 h 558"/>
              <a:gd name="T23" fmla="*/ 273 w 273"/>
              <a:gd name="T24" fmla="*/ 558 h 5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" h="558">
                <a:moveTo>
                  <a:pt x="264" y="552"/>
                </a:moveTo>
                <a:cubicBezTo>
                  <a:pt x="211" y="534"/>
                  <a:pt x="273" y="558"/>
                  <a:pt x="208" y="520"/>
                </a:cubicBezTo>
                <a:cubicBezTo>
                  <a:pt x="150" y="486"/>
                  <a:pt x="96" y="453"/>
                  <a:pt x="40" y="416"/>
                </a:cubicBezTo>
                <a:cubicBezTo>
                  <a:pt x="18" y="384"/>
                  <a:pt x="9" y="349"/>
                  <a:pt x="0" y="312"/>
                </a:cubicBezTo>
                <a:cubicBezTo>
                  <a:pt x="3" y="280"/>
                  <a:pt x="4" y="248"/>
                  <a:pt x="8" y="216"/>
                </a:cubicBezTo>
                <a:cubicBezTo>
                  <a:pt x="10" y="198"/>
                  <a:pt x="25" y="175"/>
                  <a:pt x="32" y="160"/>
                </a:cubicBezTo>
                <a:cubicBezTo>
                  <a:pt x="68" y="75"/>
                  <a:pt x="160" y="0"/>
                  <a:pt x="2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9" name="AutoShape 17"/>
          <p:cNvSpPr>
            <a:spLocks noChangeArrowheads="1"/>
          </p:cNvSpPr>
          <p:nvPr/>
        </p:nvSpPr>
        <p:spPr bwMode="auto">
          <a:xfrm>
            <a:off x="6032500" y="246856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0" name="AutoShape 18"/>
          <p:cNvSpPr>
            <a:spLocks noChangeArrowheads="1"/>
          </p:cNvSpPr>
          <p:nvPr/>
        </p:nvSpPr>
        <p:spPr bwMode="auto">
          <a:xfrm>
            <a:off x="5980113" y="263048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1" name="AutoShape 19"/>
          <p:cNvSpPr>
            <a:spLocks noChangeArrowheads="1"/>
          </p:cNvSpPr>
          <p:nvPr/>
        </p:nvSpPr>
        <p:spPr bwMode="auto">
          <a:xfrm>
            <a:off x="5927725" y="279241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2" name="Text Box 20"/>
          <p:cNvSpPr txBox="1">
            <a:spLocks noChangeArrowheads="1"/>
          </p:cNvSpPr>
          <p:nvPr/>
        </p:nvSpPr>
        <p:spPr bwMode="auto">
          <a:xfrm>
            <a:off x="226125" y="2703525"/>
            <a:ext cx="132760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First reader</a:t>
            </a:r>
          </a:p>
        </p:txBody>
      </p:sp>
      <p:sp>
        <p:nvSpPr>
          <p:cNvPr id="48143" name="Text Box 21"/>
          <p:cNvSpPr txBox="1">
            <a:spLocks noChangeArrowheads="1"/>
          </p:cNvSpPr>
          <p:nvPr/>
        </p:nvSpPr>
        <p:spPr bwMode="auto">
          <a:xfrm>
            <a:off x="189025" y="4939050"/>
            <a:ext cx="1320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Last reader</a:t>
            </a:r>
          </a:p>
        </p:txBody>
      </p:sp>
      <p:sp>
        <p:nvSpPr>
          <p:cNvPr id="48144" name="Rectangle 3"/>
          <p:cNvSpPr txBox="1">
            <a:spLocks noChangeArrowheads="1"/>
          </p:cNvSpPr>
          <p:nvPr/>
        </p:nvSpPr>
        <p:spPr bwMode="auto">
          <a:xfrm>
            <a:off x="4748213" y="2227263"/>
            <a:ext cx="493871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        </a:t>
            </a:r>
            <a:r>
              <a:rPr kumimoji="1" lang="en-US" altLang="zh-TW" dirty="0">
                <a:latin typeface="Helvetica" pitchFamily="34" charset="0"/>
              </a:rPr>
              <a:t>do {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wait (</a:t>
            </a:r>
            <a:r>
              <a:rPr kumimoji="1" lang="en-US" altLang="zh-TW" dirty="0" err="1">
                <a:latin typeface="Helvetica" pitchFamily="34" charset="0"/>
              </a:rPr>
              <a:t>wrt</a:t>
            </a:r>
            <a:r>
              <a:rPr kumimoji="1" lang="en-US" altLang="zh-TW" dirty="0">
                <a:latin typeface="Helvetica" pitchFamily="34" charset="0"/>
              </a:rPr>
              <a:t>) ;               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 //  </a:t>
            </a:r>
            <a:r>
              <a:rPr kumimoji="1" lang="en-US" altLang="zh-TW" dirty="0">
                <a:solidFill>
                  <a:srgbClr val="FF0000"/>
                </a:solidFill>
                <a:latin typeface="Helvetica" pitchFamily="34" charset="0"/>
              </a:rPr>
              <a:t>writing is performed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signal (</a:t>
            </a:r>
            <a:r>
              <a:rPr kumimoji="1" lang="en-US" altLang="zh-TW" dirty="0" err="1">
                <a:latin typeface="Helvetica" pitchFamily="34" charset="0"/>
              </a:rPr>
              <a:t>wrt</a:t>
            </a:r>
            <a:r>
              <a:rPr kumimoji="1" lang="en-US" altLang="zh-TW" dirty="0">
                <a:latin typeface="Helvetica" pitchFamily="34" charset="0"/>
              </a:rPr>
              <a:t>) 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} while (TRUE);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 </a:t>
            </a:r>
          </a:p>
        </p:txBody>
      </p:sp>
      <p:sp>
        <p:nvSpPr>
          <p:cNvPr id="48145" name="Rectangle 3"/>
          <p:cNvSpPr txBox="1">
            <a:spLocks noChangeArrowheads="1"/>
          </p:cNvSpPr>
          <p:nvPr/>
        </p:nvSpPr>
        <p:spPr bwMode="auto">
          <a:xfrm>
            <a:off x="657225" y="1089025"/>
            <a:ext cx="7747000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endParaRPr kumimoji="1" lang="en-US" altLang="zh-TW" sz="1600" dirty="0"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      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	do {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                       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wait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++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if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== 1)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			          wait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wrt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signal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       // </a:t>
            </a:r>
            <a:r>
              <a:rPr kumimoji="1" lang="en-US" altLang="zh-TW" sz="1600" dirty="0">
                <a:solidFill>
                  <a:srgbClr val="FF0000"/>
                </a:solidFill>
                <a:latin typeface="Helvetica" pitchFamily="34" charset="0"/>
              </a:rPr>
              <a:t>reading is performed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wait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- -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if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== 0)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			         signal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wrt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signal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} while (TRUE);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solidFill>
                <a:srgbClr val="0000FF"/>
              </a:solidFill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solidFill>
                <a:srgbClr val="0000FF"/>
              </a:solidFill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       </a:t>
            </a:r>
          </a:p>
        </p:txBody>
      </p:sp>
      <p:sp>
        <p:nvSpPr>
          <p:cNvPr id="48146" name="AutoShape 12"/>
          <p:cNvSpPr>
            <a:spLocks noChangeArrowheads="1"/>
          </p:cNvSpPr>
          <p:nvPr/>
        </p:nvSpPr>
        <p:spPr bwMode="auto">
          <a:xfrm>
            <a:off x="5860124" y="328453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0306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4" name="群組 23"/>
          <p:cNvGrpSpPr/>
          <p:nvPr/>
        </p:nvGrpSpPr>
        <p:grpSpPr>
          <a:xfrm>
            <a:off x="4122738" y="2924175"/>
            <a:ext cx="2076450" cy="976313"/>
            <a:chOff x="4122738" y="3781425"/>
            <a:chExt cx="2076450" cy="976313"/>
          </a:xfrm>
        </p:grpSpPr>
        <p:sp>
          <p:nvSpPr>
            <p:cNvPr id="48147" name="Line 13"/>
            <p:cNvSpPr>
              <a:spLocks noChangeShapeType="1"/>
            </p:cNvSpPr>
            <p:nvPr/>
          </p:nvSpPr>
          <p:spPr bwMode="auto">
            <a:xfrm flipH="1" flipV="1">
              <a:off x="4122738" y="3781425"/>
              <a:ext cx="2076450" cy="976313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148" name="Line 14"/>
            <p:cNvSpPr>
              <a:spLocks noChangeShapeType="1"/>
            </p:cNvSpPr>
            <p:nvPr/>
          </p:nvSpPr>
          <p:spPr bwMode="auto">
            <a:xfrm flipV="1">
              <a:off x="5484813" y="3983038"/>
              <a:ext cx="606425" cy="4191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8149" name="Line 16"/>
          <p:cNvSpPr>
            <a:spLocks noChangeShapeType="1"/>
          </p:cNvSpPr>
          <p:nvPr/>
        </p:nvSpPr>
        <p:spPr bwMode="auto">
          <a:xfrm flipV="1">
            <a:off x="4214813" y="3187700"/>
            <a:ext cx="1954212" cy="1968500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ash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50" name="Freeform 15"/>
          <p:cNvSpPr>
            <a:spLocks/>
          </p:cNvSpPr>
          <p:nvPr/>
        </p:nvSpPr>
        <p:spPr bwMode="auto">
          <a:xfrm>
            <a:off x="1558925" y="4367213"/>
            <a:ext cx="422275" cy="1049337"/>
          </a:xfrm>
          <a:custGeom>
            <a:avLst/>
            <a:gdLst>
              <a:gd name="T0" fmla="*/ 2147483647 w 273"/>
              <a:gd name="T1" fmla="*/ 2147483647 h 558"/>
              <a:gd name="T2" fmla="*/ 2147483647 w 273"/>
              <a:gd name="T3" fmla="*/ 2147483647 h 558"/>
              <a:gd name="T4" fmla="*/ 2147483647 w 273"/>
              <a:gd name="T5" fmla="*/ 2147483647 h 558"/>
              <a:gd name="T6" fmla="*/ 0 w 273"/>
              <a:gd name="T7" fmla="*/ 2147483647 h 558"/>
              <a:gd name="T8" fmla="*/ 2147483647 w 273"/>
              <a:gd name="T9" fmla="*/ 2147483647 h 558"/>
              <a:gd name="T10" fmla="*/ 2147483647 w 273"/>
              <a:gd name="T11" fmla="*/ 2147483647 h 558"/>
              <a:gd name="T12" fmla="*/ 2147483647 w 273"/>
              <a:gd name="T13" fmla="*/ 0 h 5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"/>
              <a:gd name="T22" fmla="*/ 0 h 558"/>
              <a:gd name="T23" fmla="*/ 273 w 273"/>
              <a:gd name="T24" fmla="*/ 558 h 5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" h="558">
                <a:moveTo>
                  <a:pt x="264" y="552"/>
                </a:moveTo>
                <a:cubicBezTo>
                  <a:pt x="211" y="534"/>
                  <a:pt x="273" y="558"/>
                  <a:pt x="208" y="520"/>
                </a:cubicBezTo>
                <a:cubicBezTo>
                  <a:pt x="150" y="486"/>
                  <a:pt x="96" y="453"/>
                  <a:pt x="40" y="416"/>
                </a:cubicBezTo>
                <a:cubicBezTo>
                  <a:pt x="18" y="384"/>
                  <a:pt x="9" y="349"/>
                  <a:pt x="0" y="312"/>
                </a:cubicBezTo>
                <a:cubicBezTo>
                  <a:pt x="3" y="280"/>
                  <a:pt x="4" y="248"/>
                  <a:pt x="8" y="216"/>
                </a:cubicBezTo>
                <a:cubicBezTo>
                  <a:pt x="10" y="198"/>
                  <a:pt x="25" y="175"/>
                  <a:pt x="32" y="160"/>
                </a:cubicBezTo>
                <a:cubicBezTo>
                  <a:pt x="68" y="75"/>
                  <a:pt x="160" y="0"/>
                  <a:pt x="2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2644709" y="2764724"/>
            <a:ext cx="332818" cy="312470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矩形 34"/>
          <p:cNvSpPr/>
          <p:nvPr/>
        </p:nvSpPr>
        <p:spPr bwMode="auto">
          <a:xfrm>
            <a:off x="1451851" y="3391786"/>
            <a:ext cx="1046800" cy="680484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6" name="向右箭號 35"/>
          <p:cNvSpPr/>
          <p:nvPr/>
        </p:nvSpPr>
        <p:spPr bwMode="auto">
          <a:xfrm>
            <a:off x="1604251" y="3551718"/>
            <a:ext cx="371475" cy="40005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7" name="向右箭號 36"/>
          <p:cNvSpPr/>
          <p:nvPr/>
        </p:nvSpPr>
        <p:spPr bwMode="auto">
          <a:xfrm>
            <a:off x="1756651" y="3551718"/>
            <a:ext cx="371475" cy="40005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8" name="向右箭號 37"/>
          <p:cNvSpPr/>
          <p:nvPr/>
        </p:nvSpPr>
        <p:spPr bwMode="auto">
          <a:xfrm>
            <a:off x="1890001" y="3551718"/>
            <a:ext cx="371475" cy="40005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9" name="向右箭號 38"/>
          <p:cNvSpPr/>
          <p:nvPr/>
        </p:nvSpPr>
        <p:spPr bwMode="auto">
          <a:xfrm>
            <a:off x="2032876" y="3561243"/>
            <a:ext cx="371475" cy="40005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81481E-6 C -0.00539 0.00185 -0.00747 0.00555 -0.00938 0.01111 C -0.00886 0.02199 -0.01146 0.0456 -0.00122 0.05462 C 0.00139 0.05694 0.00868 0.05578 0.01041 0.05578 " pathEditMode="relative" rAng="0" ptsTypes="fffA">
                                      <p:cBhvr>
                                        <p:cTn id="6" dur="2000" fill="hold"/>
                                        <p:tgtEl>
                                          <p:spTgt spid="48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2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29 4.07407E-6 C -0.00833 0.00416 -0.00885 0.00949 -0.01059 0.01342 C -0.01215 0.01689 -0.01302 0.0162 -0.0158 0.01736 C -0.02014 0.01921 -0.02465 0.02245 -0.02882 0.0243 C -0.0309 0.02523 -0.04097 0.02685 -0.04271 0.02708 C -0.04948 0.03009 -0.05469 0.03125 -0.06198 0.0324 C -0.06701 0.03472 -0.07205 0.03726 -0.07587 0.04189 C -0.07673 0.04282 -0.07726 0.04421 -0.07812 0.04467 C -0.08021 0.0456 -0.08246 0.0456 -0.08455 0.04606 C -0.08889 0.05 -0.09149 0.05486 -0.09531 0.05949 C -0.09844 0.07083 -0.0941 0.05694 -0.09844 0.06643 C -0.10035 0.07013 -0.10087 0.07592 -0.10173 0.07986 C -0.10087 0.09583 -0.10434 0.10763 -0.09201 0.11226 C -0.08785 0.11759 -0.0842 0.11666 -0.07812 0.11782 C -0.0717 0.12939 -0.07118 0.12314 -0.05677 0.12314 " pathEditMode="relative" rAng="0" ptsTypes="ffffffffffffffA"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" y="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0162 C 0.00972 0.05 0.00643 0.10277 5E-6 0.15185 C 0.00035 0.175 0.0007 0.19768 0.00122 0.22106 C 0.00139 0.23148 -0.00121 0.24305 0.00244 0.25231 C 0.00417 0.25717 0.01025 0.25347 0.01407 0.25393 C 0.03994 0.25231 0.03108 0.25231 0.0408 0.25231 " pathEditMode="relative" rAng="0" ptsTypes="fffffA">
                                      <p:cBhvr>
                                        <p:cTn id="18" dur="20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81 C 0.0125 0.06342 0.00678 0.12013 -0.00364 0.17384 C -0.00416 0.18541 -0.00243 0.23263 -0.0059 0.2375 C -0.00416 0.27824 -0.00746 0.27013 0.02431 0.27013 " pathEditMode="relative" rAng="0" ptsTypes="fffA">
                                      <p:cBhvr>
                                        <p:cTn id="21" dur="20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0.00348 C 0.01789 0.06019 0.00539 0.01111 0.00539 0.17385 C 0.00539 0.20348 0.00261 0.22963 -0.00277 0.25764 C -0.00156 0.29699 -0.01093 0.29491 0.00295 0.29491 " pathEditMode="relative" rAng="0" ptsTypes="fffA">
                                      <p:cBhvr>
                                        <p:cTn id="24" dur="20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46 0 C -0.03351 0.01204 -0.0349 0.00556 -0.03229 0.01944 C -0.03195 0.0213 -0.03125 0.025 -0.03125 0.02523 C -0.02535 0.11273 -0.02934 0.04815 -0.03125 0.26111 C -0.03125 0.26296 -0.03229 0.26667 -0.03229 0.2669 " pathEditMode="relative" rAng="0" ptsTypes="ffffA"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" y="1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37 -1.11111E-6 C -0.01337 0.09028 -0.01337 0.18056 -0.01337 0.27083 " pathEditMode="relative" rAng="0" ptsTypes="fA">
                                      <p:cBhvr>
                                        <p:cTn id="4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C -0.00035 0.09213 -0.00105 0.27639 -0.00105 0.27639 " pathEditMode="relative" ptsTypes="fA">
                                      <p:cBhvr>
                                        <p:cTn id="5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0.00162 C 0.00712 0.00255 0.00677 0.00093 0.00677 0.01042 C 0.00747 0.06435 0.0073 0.11782 0.00799 0.17107 C 0.00834 0.20185 0.04983 0.19445 0.0573 0.19491 C 0.07934 0.20463 0.09289 0.20278 0.11962 0.20278 " pathEditMode="relative" rAng="0" ptsTypes="ffffA">
                                      <p:cBhvr>
                                        <p:cTn id="5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1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500"/>
                            </p:stCondLst>
                            <p:childTnLst>
                              <p:par>
                                <p:cTn id="55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0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50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-2.22222E-6 C 0.00555 0.02106 0.00121 0.0662 0.00121 0.07893 " pathEditMode="relative" ptsTypes="fA">
                                      <p:cBhvr>
                                        <p:cTn id="60" dur="20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nimBg="1"/>
      <p:bldP spid="48132" grpId="0" animBg="1"/>
      <p:bldP spid="48137" grpId="0" animBg="1"/>
      <p:bldP spid="48141" grpId="0" animBg="1"/>
      <p:bldP spid="48146" grpId="1" animBg="1"/>
      <p:bldP spid="48149" grpId="1" animBg="1"/>
      <p:bldP spid="23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Dining-Philosophers Problem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575" y="4706938"/>
            <a:ext cx="7029450" cy="1247775"/>
          </a:xfrm>
        </p:spPr>
        <p:txBody>
          <a:bodyPr/>
          <a:lstStyle/>
          <a:p>
            <a:pPr>
              <a:tabLst>
                <a:tab pos="1370013" algn="l"/>
                <a:tab pos="1541463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Shared data </a:t>
            </a:r>
          </a:p>
          <a:p>
            <a:pPr lvl="1">
              <a:tabLst>
                <a:tab pos="1370013" algn="l"/>
                <a:tab pos="1541463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Bowl of rice (data set)</a:t>
            </a:r>
          </a:p>
          <a:p>
            <a:pPr lvl="1">
              <a:tabLst>
                <a:tab pos="1370013" algn="l"/>
                <a:tab pos="1541463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Semaphore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chopstick [5]</a:t>
            </a:r>
            <a:r>
              <a:rPr lang="en-US" altLang="zh-TW" sz="2400" dirty="0">
                <a:ea typeface="ＭＳ Ｐゴシック" pitchFamily="34" charset="-128"/>
              </a:rPr>
              <a:t> initialized to 1</a:t>
            </a:r>
          </a:p>
        </p:txBody>
      </p:sp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7600" y="1196975"/>
            <a:ext cx="3489325" cy="334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8263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Dining-Philosophers Problem (Cont.)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954088"/>
            <a:ext cx="7681912" cy="4784725"/>
          </a:xfrm>
        </p:spPr>
        <p:txBody>
          <a:bodyPr/>
          <a:lstStyle/>
          <a:p>
            <a:pPr>
              <a:defRPr/>
            </a:pPr>
            <a:r>
              <a:rPr lang="en-US" altLang="zh-TW" sz="2400" dirty="0"/>
              <a:t>Represent each chopstick by a semaphore.</a:t>
            </a:r>
          </a:p>
          <a:p>
            <a:pPr>
              <a:defRPr/>
            </a:pPr>
            <a:r>
              <a:rPr lang="en-US" altLang="zh-TW" sz="2400" b="1" dirty="0">
                <a:solidFill>
                  <a:srgbClr val="FF0000"/>
                </a:solidFill>
              </a:rPr>
              <a:t>Wait</a:t>
            </a:r>
            <a:r>
              <a:rPr lang="en-US" altLang="zh-TW" sz="2400" dirty="0"/>
              <a:t> and </a:t>
            </a:r>
            <a:r>
              <a:rPr lang="en-US" altLang="zh-TW" sz="2400" b="1" dirty="0">
                <a:solidFill>
                  <a:srgbClr val="FF0000"/>
                </a:solidFill>
              </a:rPr>
              <a:t>Signal</a:t>
            </a:r>
            <a:r>
              <a:rPr lang="en-US" altLang="zh-TW" sz="2400" dirty="0"/>
              <a:t> on the semaphores.</a:t>
            </a:r>
          </a:p>
          <a:p>
            <a:pPr>
              <a:defRPr/>
            </a:pPr>
            <a:r>
              <a:rPr lang="en-US" altLang="zh-TW" sz="2400" dirty="0" err="1"/>
              <a:t>Var</a:t>
            </a:r>
            <a:r>
              <a:rPr lang="en-US" altLang="zh-TW" sz="2400" dirty="0"/>
              <a:t> </a:t>
            </a:r>
            <a:r>
              <a:rPr lang="en-US" altLang="zh-TW" sz="2400" i="1" dirty="0"/>
              <a:t>chopstick:</a:t>
            </a:r>
            <a:r>
              <a:rPr lang="en-US" altLang="zh-TW" sz="2400" dirty="0"/>
              <a:t> array [0..4] of </a:t>
            </a:r>
            <a:r>
              <a:rPr lang="en-US" altLang="zh-TW" sz="2400" i="1" dirty="0"/>
              <a:t>semaphores;</a:t>
            </a:r>
          </a:p>
          <a:p>
            <a:pPr marL="381000" indent="-381000">
              <a:lnSpc>
                <a:spcPct val="90000"/>
              </a:lnSpc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/>
              <a:t>The structure of Philosopher</a:t>
            </a:r>
            <a:r>
              <a:rPr lang="en-US" altLang="zh-TW" sz="2400" i="1" dirty="0">
                <a:solidFill>
                  <a:srgbClr val="0000FF"/>
                </a:solidFill>
              </a:rPr>
              <a:t> </a:t>
            </a:r>
            <a:r>
              <a:rPr lang="en-US" altLang="zh-TW" sz="2400" i="1" dirty="0" err="1">
                <a:solidFill>
                  <a:srgbClr val="0000FF"/>
                </a:solidFill>
              </a:rPr>
              <a:t>i</a:t>
            </a:r>
            <a:r>
              <a:rPr lang="en-US" altLang="zh-TW" sz="2400" dirty="0"/>
              <a:t>: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            do  { 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                      wait ( chopstick[</a:t>
            </a:r>
            <a:r>
              <a:rPr lang="en-US" altLang="zh-TW" sz="2400" dirty="0" err="1">
                <a:solidFill>
                  <a:srgbClr val="0000FF"/>
                </a:solidFill>
              </a:rPr>
              <a:t>i</a:t>
            </a:r>
            <a:r>
              <a:rPr lang="en-US" altLang="zh-TW" sz="2400" dirty="0">
                <a:solidFill>
                  <a:srgbClr val="0000FF"/>
                </a:solidFill>
              </a:rPr>
              <a:t>] );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	                 wait ( chopstick[ (</a:t>
            </a:r>
            <a:r>
              <a:rPr lang="en-US" altLang="zh-TW" sz="2400" dirty="0" err="1">
                <a:solidFill>
                  <a:srgbClr val="0000FF"/>
                </a:solidFill>
              </a:rPr>
              <a:t>i</a:t>
            </a:r>
            <a:r>
              <a:rPr lang="en-US" altLang="zh-TW" sz="2400" dirty="0">
                <a:solidFill>
                  <a:srgbClr val="0000FF"/>
                </a:solidFill>
              </a:rPr>
              <a:t> + 1) % 5] );	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	                           //  eat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	                  signal ( chopstick[</a:t>
            </a:r>
            <a:r>
              <a:rPr lang="en-US" altLang="zh-TW" sz="2400" dirty="0" err="1">
                <a:solidFill>
                  <a:srgbClr val="0000FF"/>
                </a:solidFill>
              </a:rPr>
              <a:t>i</a:t>
            </a:r>
            <a:r>
              <a:rPr lang="en-US" altLang="zh-TW" sz="2400" dirty="0">
                <a:solidFill>
                  <a:srgbClr val="0000FF"/>
                </a:solidFill>
              </a:rPr>
              <a:t>] );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	                  signal (chopstick[ (</a:t>
            </a:r>
            <a:r>
              <a:rPr lang="en-US" altLang="zh-TW" sz="2400" dirty="0" err="1">
                <a:solidFill>
                  <a:srgbClr val="0000FF"/>
                </a:solidFill>
              </a:rPr>
              <a:t>i</a:t>
            </a:r>
            <a:r>
              <a:rPr lang="en-US" altLang="zh-TW" sz="2400" dirty="0">
                <a:solidFill>
                  <a:srgbClr val="0000FF"/>
                </a:solidFill>
              </a:rPr>
              <a:t> + 1) % 5] );	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                             //  think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                  } while (TRUE);</a:t>
            </a:r>
          </a:p>
        </p:txBody>
      </p:sp>
      <p:cxnSp>
        <p:nvCxnSpPr>
          <p:cNvPr id="4" name="直線單箭頭接點 3"/>
          <p:cNvCxnSpPr/>
          <p:nvPr/>
        </p:nvCxnSpPr>
        <p:spPr bwMode="auto">
          <a:xfrm flipV="1">
            <a:off x="3418618" y="3785338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" name="直線單箭頭接點 4"/>
          <p:cNvCxnSpPr/>
          <p:nvPr/>
        </p:nvCxnSpPr>
        <p:spPr bwMode="auto">
          <a:xfrm flipV="1">
            <a:off x="2961457" y="3779406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" name="直線單箭頭接點 5"/>
          <p:cNvCxnSpPr/>
          <p:nvPr/>
        </p:nvCxnSpPr>
        <p:spPr bwMode="auto">
          <a:xfrm flipV="1">
            <a:off x="2522034" y="3778605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" name="直線單箭頭接點 6"/>
          <p:cNvCxnSpPr/>
          <p:nvPr/>
        </p:nvCxnSpPr>
        <p:spPr bwMode="auto">
          <a:xfrm flipV="1">
            <a:off x="2059039" y="3775211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" name="文字方塊 7"/>
          <p:cNvSpPr txBox="1"/>
          <p:nvPr/>
        </p:nvSpPr>
        <p:spPr>
          <a:xfrm>
            <a:off x="1290746" y="4318319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Deadlock !!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 bwMode="auto">
          <a:xfrm flipV="1">
            <a:off x="1630677" y="3780591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1000"/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1000"/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uiExpand="1" build="p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59502" y="277813"/>
            <a:ext cx="8229600" cy="576262"/>
          </a:xfrm>
          <a:noFill/>
        </p:spPr>
        <p:txBody>
          <a:bodyPr lIns="90488" tIns="44450" rIns="90488" bIns="44450"/>
          <a:lstStyle/>
          <a:p>
            <a:r>
              <a:rPr lang="en-US" altLang="zh-TW" sz="2800" dirty="0">
                <a:ea typeface="ＭＳ Ｐゴシック" pitchFamily="34" charset="-128"/>
              </a:rPr>
              <a:t>Several possible solutions to the deadlock problem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168400"/>
            <a:ext cx="8228013" cy="4191000"/>
          </a:xfrm>
          <a:noFill/>
        </p:spPr>
        <p:txBody>
          <a:bodyPr lIns="90488" tIns="44450" rIns="90488" bIns="44450"/>
          <a:lstStyle/>
          <a:p>
            <a:r>
              <a:rPr lang="en-US" altLang="zh-TW" sz="2800" dirty="0">
                <a:ea typeface="ＭＳ Ｐゴシック" pitchFamily="34" charset="-128"/>
              </a:rPr>
              <a:t>Allow at most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four</a:t>
            </a:r>
            <a:r>
              <a:rPr lang="en-US" altLang="zh-TW" sz="2800" dirty="0">
                <a:ea typeface="ＭＳ Ｐゴシック" pitchFamily="34" charset="-128"/>
              </a:rPr>
              <a:t> philosophers to be sitting simultaneously at the table.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Allow a philosopher to pick up her chopsticks only if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both chopsticks are available </a:t>
            </a:r>
            <a:r>
              <a:rPr lang="en-US" altLang="zh-TW" sz="2800" dirty="0">
                <a:ea typeface="ＭＳ Ｐゴシック" pitchFamily="34" charset="-128"/>
              </a:rPr>
              <a:t>(note that she must pick them up in a critical section).</a:t>
            </a:r>
          </a:p>
          <a:p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Use an asymmetric solution</a:t>
            </a:r>
            <a:r>
              <a:rPr lang="en-US" altLang="zh-TW" sz="2800" dirty="0">
                <a:ea typeface="ＭＳ Ｐゴシック" pitchFamily="34" charset="-128"/>
              </a:rPr>
              <a:t>. Thus, 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an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odd philosopher </a:t>
            </a:r>
            <a:r>
              <a:rPr lang="en-US" altLang="zh-TW" sz="2800" dirty="0">
                <a:ea typeface="ＭＳ Ｐゴシック" pitchFamily="34" charset="-128"/>
              </a:rPr>
              <a:t>picks up first her left chopstick and then her right chopstick, whereas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 an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even philosopher</a:t>
            </a:r>
            <a:r>
              <a:rPr lang="en-US" altLang="zh-TW" sz="2800" dirty="0">
                <a:ea typeface="ＭＳ Ｐゴシック" pitchFamily="34" charset="-128"/>
              </a:rPr>
              <a:t> picks up her right chopstick and then her left chopstick.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Producer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408113"/>
            <a:ext cx="7427913" cy="49466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while (true) 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   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         /*  produce an item and put in 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nextProduced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 */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      while (count == BUFFER_SIZE)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	; // do nothing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       buffer [in] = 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nextProduced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       in = (in + 1) % BUFFER_SIZE;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       count++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}  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445375" y="1320800"/>
          <a:ext cx="1455738" cy="3657600"/>
        </p:xfrm>
        <a:graphic>
          <a:graphicData uri="http://schemas.openxmlformats.org/drawingml/2006/table">
            <a:tbl>
              <a:tblPr/>
              <a:tblGrid>
                <a:gridCol w="145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196" name="文字方塊 5"/>
          <p:cNvSpPr txBox="1">
            <a:spLocks noChangeArrowheads="1"/>
          </p:cNvSpPr>
          <p:nvPr/>
        </p:nvSpPr>
        <p:spPr bwMode="auto">
          <a:xfrm>
            <a:off x="6405563" y="3435350"/>
            <a:ext cx="427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In</a:t>
            </a:r>
            <a:endParaRPr lang="zh-TW" altLang="en-US"/>
          </a:p>
        </p:txBody>
      </p:sp>
      <p:sp>
        <p:nvSpPr>
          <p:cNvPr id="7197" name="文字方塊 6"/>
          <p:cNvSpPr txBox="1">
            <a:spLocks noChangeArrowheads="1"/>
          </p:cNvSpPr>
          <p:nvPr/>
        </p:nvSpPr>
        <p:spPr bwMode="auto">
          <a:xfrm>
            <a:off x="6480175" y="1201738"/>
            <a:ext cx="5603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out</a:t>
            </a:r>
            <a:endParaRPr lang="zh-TW" altLang="en-US"/>
          </a:p>
        </p:txBody>
      </p:sp>
      <p:cxnSp>
        <p:nvCxnSpPr>
          <p:cNvPr id="7198" name="直線單箭頭接點 8"/>
          <p:cNvCxnSpPr>
            <a:cxnSpLocks noChangeShapeType="1"/>
            <a:stCxn id="7196" idx="3"/>
          </p:cNvCxnSpPr>
          <p:nvPr/>
        </p:nvCxnSpPr>
        <p:spPr bwMode="auto">
          <a:xfrm>
            <a:off x="6832600" y="3619500"/>
            <a:ext cx="560388" cy="146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99" name="直線單箭頭接點 9"/>
          <p:cNvCxnSpPr>
            <a:cxnSpLocks noChangeShapeType="1"/>
          </p:cNvCxnSpPr>
          <p:nvPr/>
        </p:nvCxnSpPr>
        <p:spPr bwMode="auto">
          <a:xfrm>
            <a:off x="7054850" y="1371600"/>
            <a:ext cx="373063" cy="101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Problems with Semaphores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3323" y="1140806"/>
            <a:ext cx="8276895" cy="48609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 Correct use of semaphore operations: Otherwise, some problems may happen</a:t>
            </a:r>
            <a:br>
              <a:rPr lang="en-US" altLang="zh-TW" sz="2800" dirty="0">
                <a:ea typeface="ＭＳ Ｐゴシック" pitchFamily="34" charset="-128"/>
              </a:rPr>
            </a:br>
            <a:endParaRPr lang="en-US" altLang="zh-TW" sz="2800" dirty="0">
              <a:ea typeface="ＭＳ Ｐゴシック" pitchFamily="34" charset="-128"/>
            </a:endParaRP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 signal (</a:t>
            </a:r>
            <a:r>
              <a:rPr lang="en-US" altLang="zh-TW" sz="2800" dirty="0" err="1">
                <a:ea typeface="ＭＳ Ｐゴシック" pitchFamily="34" charset="-128"/>
              </a:rPr>
              <a:t>mutex</a:t>
            </a:r>
            <a:r>
              <a:rPr lang="en-US" altLang="zh-TW" sz="2800" dirty="0">
                <a:ea typeface="ＭＳ Ｐゴシック" pitchFamily="34" charset="-128"/>
              </a:rPr>
              <a:t>)  ….  wait (</a:t>
            </a:r>
            <a:r>
              <a:rPr lang="en-US" altLang="zh-TW" sz="2800" dirty="0" err="1">
                <a:ea typeface="ＭＳ Ｐゴシック" pitchFamily="34" charset="-128"/>
              </a:rPr>
              <a:t>mutex</a:t>
            </a:r>
            <a:r>
              <a:rPr lang="en-US" altLang="zh-TW" sz="2800" dirty="0">
                <a:ea typeface="ＭＳ Ｐゴシック" pitchFamily="34" charset="-128"/>
              </a:rPr>
              <a:t>)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 wait (</a:t>
            </a:r>
            <a:r>
              <a:rPr lang="en-US" altLang="zh-TW" sz="2800" dirty="0" err="1">
                <a:ea typeface="ＭＳ Ｐゴシック" pitchFamily="34" charset="-128"/>
              </a:rPr>
              <a:t>mutex</a:t>
            </a:r>
            <a:r>
              <a:rPr lang="en-US" altLang="zh-TW" sz="2800" dirty="0">
                <a:ea typeface="ＭＳ Ｐゴシック" pitchFamily="34" charset="-128"/>
              </a:rPr>
              <a:t>)  …  wait (</a:t>
            </a:r>
            <a:r>
              <a:rPr lang="en-US" altLang="zh-TW" sz="2800" dirty="0" err="1">
                <a:ea typeface="ＭＳ Ｐゴシック" pitchFamily="34" charset="-128"/>
              </a:rPr>
              <a:t>mutex</a:t>
            </a:r>
            <a:r>
              <a:rPr lang="en-US" altLang="zh-TW" sz="2800" dirty="0">
                <a:ea typeface="ＭＳ Ｐゴシック" pitchFamily="34" charset="-128"/>
              </a:rPr>
              <a:t>)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 Omitting  of wait (</a:t>
            </a:r>
            <a:r>
              <a:rPr lang="en-US" altLang="zh-TW" sz="2800" dirty="0" err="1">
                <a:ea typeface="ＭＳ Ｐゴシック" pitchFamily="34" charset="-128"/>
              </a:rPr>
              <a:t>mutex</a:t>
            </a:r>
            <a:r>
              <a:rPr lang="en-US" altLang="zh-TW" sz="2800" dirty="0">
                <a:ea typeface="ＭＳ Ｐゴシック" pitchFamily="34" charset="-128"/>
              </a:rPr>
              <a:t>) or signal (</a:t>
            </a:r>
            <a:r>
              <a:rPr lang="en-US" altLang="zh-TW" sz="2800" dirty="0" err="1">
                <a:ea typeface="ＭＳ Ｐゴシック" pitchFamily="34" charset="-128"/>
              </a:rPr>
              <a:t>mutex</a:t>
            </a:r>
            <a:r>
              <a:rPr lang="en-US" altLang="zh-TW" sz="2800" dirty="0">
                <a:ea typeface="ＭＳ Ｐゴシック" pitchFamily="34" charset="-128"/>
              </a:rPr>
              <a:t>) (or both)</a:t>
            </a:r>
          </a:p>
          <a:p>
            <a:endParaRPr lang="en-US" altLang="zh-TW" sz="28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Monitors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895350"/>
            <a:ext cx="7897813" cy="4860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ea typeface="ＭＳ Ｐゴシック" pitchFamily="34" charset="-128"/>
              </a:rPr>
              <a:t>A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high-level abstraction </a:t>
            </a:r>
            <a:r>
              <a:rPr lang="en-US" altLang="zh-TW" sz="2400" dirty="0">
                <a:ea typeface="ＭＳ Ｐゴシック" pitchFamily="34" charset="-128"/>
              </a:rPr>
              <a:t>that provides a convenient and effective mechanism for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process synchronization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Only one process may be active within the monitor at a time</a:t>
            </a:r>
            <a:endParaRPr lang="en-US" altLang="zh-TW" sz="2000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monitor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monitor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-name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{	//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shared variable declarations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    procedure P1 (…) { …. }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…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    procedure 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Pn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(…) {……}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endParaRPr lang="en-US" altLang="zh-TW" sz="24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     Initialization code ( ….) { … }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…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}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endParaRPr lang="en-US" altLang="zh-TW" sz="24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99989" y="2554019"/>
            <a:ext cx="3061322" cy="2927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Schematic view of a Monitor</a:t>
            </a:r>
          </a:p>
        </p:txBody>
      </p:sp>
      <p:pic>
        <p:nvPicPr>
          <p:cNvPr id="5427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1041" y="1101557"/>
            <a:ext cx="5634968" cy="5389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 rot="20214505">
            <a:off x="5084498" y="2021247"/>
            <a:ext cx="2972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Processes waiting to </a:t>
            </a:r>
          </a:p>
          <a:p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enter their Monitor</a:t>
            </a:r>
            <a:endParaRPr lang="zh-TW" altLang="en-US" sz="2400" b="1" dirty="0">
              <a:solidFill>
                <a:srgbClr val="FF0000"/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zh-TW" sz="4400">
                <a:ea typeface="ＭＳ Ｐゴシック" pitchFamily="34" charset="-128"/>
              </a:rPr>
              <a:t>Monitors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814388" y="1985963"/>
            <a:ext cx="3001962" cy="4316412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960438" y="2170113"/>
            <a:ext cx="2755564" cy="415241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type </a:t>
            </a: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monitor-name = </a:t>
            </a: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monitor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variable declarations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endParaRPr lang="en-US" altLang="zh-TW" sz="1600" b="1">
              <a:solidFill>
                <a:srgbClr val="000000"/>
              </a:solidFill>
              <a:latin typeface="Candara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procedure entry </a:t>
            </a: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P1(...);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          </a:t>
            </a: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begin ... end;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procedure entry </a:t>
            </a: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P2(...);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          </a:t>
            </a: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begin ... end;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endParaRPr lang="en-US" altLang="zh-TW" sz="1600" b="1">
              <a:solidFill>
                <a:srgbClr val="000000"/>
              </a:solidFill>
              <a:latin typeface="Candara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procedure entry </a:t>
            </a: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Pn(...);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          </a:t>
            </a: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begin ... end;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begin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       initialization code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end.</a:t>
            </a:r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4843463" y="1790700"/>
            <a:ext cx="2459037" cy="3687763"/>
          </a:xfrm>
          <a:prstGeom prst="ellipse">
            <a:avLst/>
          </a:prstGeom>
          <a:gradFill rotWithShape="0">
            <a:gsLst>
              <a:gs pos="0">
                <a:srgbClr val="990B8A"/>
              </a:gs>
              <a:gs pos="50000">
                <a:srgbClr val="470540"/>
              </a:gs>
              <a:gs pos="100000">
                <a:srgbClr val="990B8A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5272088" y="3048000"/>
            <a:ext cx="315912" cy="1116013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5781675" y="3043238"/>
            <a:ext cx="315913" cy="1116012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6619875" y="3038475"/>
            <a:ext cx="315913" cy="1116013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5029200" y="2670175"/>
            <a:ext cx="2087563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5072063" y="4727575"/>
            <a:ext cx="198755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6686550" y="1590675"/>
            <a:ext cx="301625" cy="31591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7210425" y="1400175"/>
            <a:ext cx="301625" cy="31591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7720013" y="1195388"/>
            <a:ext cx="301625" cy="31591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8286750" y="1062038"/>
            <a:ext cx="301625" cy="31591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 flipV="1">
            <a:off x="6429375" y="1820863"/>
            <a:ext cx="244475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 flipV="1">
            <a:off x="6915150" y="1577975"/>
            <a:ext cx="330200" cy="141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 flipV="1">
            <a:off x="7415213" y="1363663"/>
            <a:ext cx="358775" cy="198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 flipV="1">
            <a:off x="7958138" y="1192213"/>
            <a:ext cx="330200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>
            <a:off x="8601075" y="1241425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>
            <a:off x="8780463" y="1247775"/>
            <a:ext cx="0" cy="7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>
            <a:off x="8715375" y="1341438"/>
            <a:ext cx="187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>
            <a:off x="8758238" y="1384300"/>
            <a:ext cx="87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>
            <a:off x="8815388" y="1427163"/>
            <a:ext cx="15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20" name="Rectangle 24"/>
          <p:cNvSpPr>
            <a:spLocks noChangeArrowheads="1"/>
          </p:cNvSpPr>
          <p:nvPr/>
        </p:nvSpPr>
        <p:spPr bwMode="auto">
          <a:xfrm>
            <a:off x="5487988" y="960438"/>
            <a:ext cx="1777732" cy="4221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400" b="1">
                <a:latin typeface="Candara" pitchFamily="34" charset="0"/>
              </a:rPr>
              <a:t>entry queue</a:t>
            </a:r>
          </a:p>
        </p:txBody>
      </p:sp>
      <p:sp>
        <p:nvSpPr>
          <p:cNvPr id="55321" name="Rectangle 25"/>
          <p:cNvSpPr>
            <a:spLocks noChangeArrowheads="1"/>
          </p:cNvSpPr>
          <p:nvPr/>
        </p:nvSpPr>
        <p:spPr bwMode="auto">
          <a:xfrm>
            <a:off x="5313363" y="2114550"/>
            <a:ext cx="146194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>
                <a:solidFill>
                  <a:schemeClr val="bg1"/>
                </a:solidFill>
                <a:latin typeface="Candara" pitchFamily="34" charset="0"/>
              </a:rPr>
              <a:t>shared data</a:t>
            </a:r>
          </a:p>
        </p:txBody>
      </p:sp>
      <p:sp>
        <p:nvSpPr>
          <p:cNvPr id="55322" name="Rectangle 26"/>
          <p:cNvSpPr>
            <a:spLocks noChangeArrowheads="1"/>
          </p:cNvSpPr>
          <p:nvPr/>
        </p:nvSpPr>
        <p:spPr bwMode="auto">
          <a:xfrm>
            <a:off x="5508625" y="4224338"/>
            <a:ext cx="1375378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>
                <a:solidFill>
                  <a:schemeClr val="bg1"/>
                </a:solidFill>
                <a:latin typeface="Candara" pitchFamily="34" charset="0"/>
              </a:rPr>
              <a:t>operations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332415" y="4833938"/>
            <a:ext cx="1544638" cy="581025"/>
            <a:chOff x="3330" y="3172"/>
            <a:chExt cx="973" cy="366"/>
          </a:xfrm>
        </p:grpSpPr>
        <p:sp>
          <p:nvSpPr>
            <p:cNvPr id="55332" name="Rectangle 28"/>
            <p:cNvSpPr>
              <a:spLocks noChangeArrowheads="1"/>
            </p:cNvSpPr>
            <p:nvPr/>
          </p:nvSpPr>
          <p:spPr bwMode="auto">
            <a:xfrm>
              <a:off x="3330" y="3172"/>
              <a:ext cx="97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b="1">
                  <a:solidFill>
                    <a:schemeClr val="bg1"/>
                  </a:solidFill>
                  <a:latin typeface="Candara" pitchFamily="34" charset="0"/>
                </a:rPr>
                <a:t>initialization</a:t>
              </a:r>
            </a:p>
          </p:txBody>
        </p:sp>
        <p:sp>
          <p:nvSpPr>
            <p:cNvPr id="55333" name="Rectangle 29"/>
            <p:cNvSpPr>
              <a:spLocks noChangeArrowheads="1"/>
            </p:cNvSpPr>
            <p:nvPr/>
          </p:nvSpPr>
          <p:spPr bwMode="auto">
            <a:xfrm>
              <a:off x="3420" y="3307"/>
              <a:ext cx="59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b="1">
                  <a:solidFill>
                    <a:schemeClr val="bg1"/>
                  </a:solidFill>
                  <a:latin typeface="Candara" pitchFamily="34" charset="0"/>
                </a:rPr>
                <a:t>    code</a:t>
              </a:r>
            </a:p>
          </p:txBody>
        </p:sp>
      </p:grpSp>
      <p:sp>
        <p:nvSpPr>
          <p:cNvPr id="55324" name="Rectangle 30"/>
          <p:cNvSpPr>
            <a:spLocks noChangeArrowheads="1"/>
          </p:cNvSpPr>
          <p:nvPr/>
        </p:nvSpPr>
        <p:spPr bwMode="auto">
          <a:xfrm>
            <a:off x="6189663" y="3433763"/>
            <a:ext cx="375104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>
                <a:latin typeface="Candara" pitchFamily="34" charset="0"/>
              </a:rPr>
              <a:t>...</a:t>
            </a:r>
          </a:p>
        </p:txBody>
      </p:sp>
      <p:sp>
        <p:nvSpPr>
          <p:cNvPr id="55325" name="Rectangle 31"/>
          <p:cNvSpPr>
            <a:spLocks noChangeArrowheads="1"/>
          </p:cNvSpPr>
          <p:nvPr/>
        </p:nvSpPr>
        <p:spPr bwMode="auto">
          <a:xfrm>
            <a:off x="822325" y="1533525"/>
            <a:ext cx="264976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Char char="l"/>
            </a:pPr>
            <a:r>
              <a:rPr lang="en-US" altLang="zh-TW" sz="2000" b="1">
                <a:latin typeface="Candara" pitchFamily="34" charset="0"/>
              </a:rPr>
              <a:t>Syntax of a monitor</a:t>
            </a:r>
          </a:p>
        </p:txBody>
      </p:sp>
      <p:sp>
        <p:nvSpPr>
          <p:cNvPr id="55326" name="Rectangle 32"/>
          <p:cNvSpPr>
            <a:spLocks noChangeArrowheads="1"/>
          </p:cNvSpPr>
          <p:nvPr/>
        </p:nvSpPr>
        <p:spPr bwMode="auto">
          <a:xfrm>
            <a:off x="4513263" y="5591175"/>
            <a:ext cx="3608361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Char char="l"/>
            </a:pPr>
            <a:r>
              <a:rPr lang="en-US" altLang="zh-TW" sz="2000" b="1" dirty="0">
                <a:latin typeface="Candara" pitchFamily="34" charset="0"/>
              </a:rPr>
              <a:t>Schematic view of a monitor</a:t>
            </a:r>
          </a:p>
        </p:txBody>
      </p:sp>
      <p:sp>
        <p:nvSpPr>
          <p:cNvPr id="55327" name="Line 33"/>
          <p:cNvSpPr>
            <a:spLocks noChangeShapeType="1"/>
          </p:cNvSpPr>
          <p:nvPr/>
        </p:nvSpPr>
        <p:spPr bwMode="auto">
          <a:xfrm>
            <a:off x="3830638" y="3240088"/>
            <a:ext cx="1562100" cy="2667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28" name="Line 34"/>
          <p:cNvSpPr>
            <a:spLocks noChangeShapeType="1"/>
          </p:cNvSpPr>
          <p:nvPr/>
        </p:nvSpPr>
        <p:spPr bwMode="auto">
          <a:xfrm flipV="1">
            <a:off x="3830638" y="3570288"/>
            <a:ext cx="2070100" cy="5207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29" name="Line 35"/>
          <p:cNvSpPr>
            <a:spLocks noChangeShapeType="1"/>
          </p:cNvSpPr>
          <p:nvPr/>
        </p:nvSpPr>
        <p:spPr bwMode="auto">
          <a:xfrm flipV="1">
            <a:off x="3843338" y="3938588"/>
            <a:ext cx="2933700" cy="10287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30" name="Line 36"/>
          <p:cNvSpPr>
            <a:spLocks noChangeShapeType="1"/>
          </p:cNvSpPr>
          <p:nvPr/>
        </p:nvSpPr>
        <p:spPr bwMode="auto">
          <a:xfrm flipV="1">
            <a:off x="3614738" y="2427288"/>
            <a:ext cx="1676400" cy="1651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31" name="Line 37"/>
          <p:cNvSpPr>
            <a:spLocks noChangeShapeType="1"/>
          </p:cNvSpPr>
          <p:nvPr/>
        </p:nvSpPr>
        <p:spPr bwMode="auto">
          <a:xfrm flipV="1">
            <a:off x="3779838" y="5246688"/>
            <a:ext cx="1778000" cy="5842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zh-TW" sz="4000">
                <a:ea typeface="ＭＳ Ｐゴシック" pitchFamily="34" charset="-128"/>
              </a:rPr>
              <a:t>Condition Construct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486" y="1062412"/>
            <a:ext cx="8104188" cy="4191000"/>
          </a:xfrm>
          <a:noFill/>
        </p:spPr>
        <p:txBody>
          <a:bodyPr lIns="90488" tIns="44450" rIns="90488" bIns="44450"/>
          <a:lstStyle/>
          <a:p>
            <a:r>
              <a:rPr lang="en-US" altLang="zh-TW" dirty="0">
                <a:ea typeface="ＭＳ Ｐゴシック" pitchFamily="34" charset="-128"/>
              </a:rPr>
              <a:t>A programmer who needs to write 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her own tailor-made synchronization scheme </a:t>
            </a:r>
            <a:r>
              <a:rPr lang="en-US" altLang="zh-TW" dirty="0">
                <a:ea typeface="ＭＳ Ｐゴシック" pitchFamily="34" charset="-128"/>
              </a:rPr>
              <a:t>can define one or more variables of type</a:t>
            </a:r>
            <a:r>
              <a:rPr lang="en-US" altLang="zh-TW" i="1" dirty="0">
                <a:ea typeface="ＭＳ Ｐゴシック" pitchFamily="34" charset="-128"/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  <a:ea typeface="ＭＳ Ｐゴシック" pitchFamily="34" charset="-128"/>
              </a:rPr>
              <a:t>condition.</a:t>
            </a:r>
          </a:p>
          <a:p>
            <a:r>
              <a:rPr lang="en-US" altLang="zh-TW" dirty="0" err="1">
                <a:ea typeface="ＭＳ Ｐゴシック" pitchFamily="34" charset="-128"/>
              </a:rPr>
              <a:t>Var</a:t>
            </a:r>
            <a:r>
              <a:rPr lang="en-US" altLang="zh-TW" dirty="0">
                <a:ea typeface="ＭＳ Ｐゴシック" pitchFamily="34" charset="-128"/>
              </a:rPr>
              <a:t> </a:t>
            </a:r>
            <a:r>
              <a:rPr lang="en-US" altLang="zh-TW" i="1" dirty="0" err="1">
                <a:ea typeface="ＭＳ Ｐゴシック" pitchFamily="34" charset="-128"/>
              </a:rPr>
              <a:t>x,y</a:t>
            </a:r>
            <a:r>
              <a:rPr lang="en-US" altLang="zh-TW" i="1" dirty="0">
                <a:ea typeface="ＭＳ Ｐゴシック" pitchFamily="34" charset="-128"/>
              </a:rPr>
              <a:t> : condition;</a:t>
            </a:r>
          </a:p>
          <a:p>
            <a:r>
              <a:rPr lang="en-US" altLang="zh-TW" dirty="0">
                <a:ea typeface="ＭＳ Ｐゴシック" pitchFamily="34" charset="-128"/>
              </a:rPr>
              <a:t>The only operations that can be invoked on a condition variable are </a:t>
            </a:r>
            <a:r>
              <a:rPr lang="en-US" altLang="zh-TW" i="1" dirty="0">
                <a:ea typeface="ＭＳ Ｐゴシック" pitchFamily="34" charset="-128"/>
              </a:rPr>
              <a:t>wait </a:t>
            </a:r>
            <a:r>
              <a:rPr lang="en-US" altLang="zh-TW" dirty="0">
                <a:ea typeface="ＭＳ Ｐゴシック" pitchFamily="34" charset="-128"/>
              </a:rPr>
              <a:t>and </a:t>
            </a:r>
            <a:r>
              <a:rPr lang="en-US" altLang="zh-TW" i="1" dirty="0">
                <a:ea typeface="ＭＳ Ｐゴシック" pitchFamily="34" charset="-128"/>
              </a:rPr>
              <a:t>signal</a:t>
            </a:r>
            <a:r>
              <a:rPr lang="en-US" altLang="zh-TW" dirty="0">
                <a:ea typeface="ＭＳ Ｐゴシック" pitchFamily="34" charset="-128"/>
              </a:rPr>
              <a:t>. For example</a:t>
            </a: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, </a:t>
            </a:r>
            <a:r>
              <a:rPr lang="en-US" altLang="zh-TW" b="1" i="1" dirty="0" err="1">
                <a:solidFill>
                  <a:srgbClr val="FF0000"/>
                </a:solidFill>
                <a:ea typeface="ＭＳ Ｐゴシック" pitchFamily="34" charset="-128"/>
              </a:rPr>
              <a:t>x.wait</a:t>
            </a:r>
            <a:r>
              <a:rPr lang="en-US" altLang="zh-TW" b="1" i="1" dirty="0">
                <a:solidFill>
                  <a:srgbClr val="FF0000"/>
                </a:solidFill>
                <a:ea typeface="ＭＳ Ｐゴシック" pitchFamily="34" charset="-128"/>
              </a:rPr>
              <a:t>, </a:t>
            </a:r>
            <a:r>
              <a:rPr lang="en-US" altLang="zh-TW" b="1" i="1" dirty="0" err="1">
                <a:solidFill>
                  <a:srgbClr val="FF0000"/>
                </a:solidFill>
                <a:ea typeface="ＭＳ Ｐゴシック" pitchFamily="34" charset="-128"/>
              </a:rPr>
              <a:t>x.signal</a:t>
            </a:r>
            <a:r>
              <a:rPr lang="en-US" altLang="zh-TW" i="1" dirty="0">
                <a:ea typeface="ＭＳ Ｐゴシック" pitchFamily="34" charset="-128"/>
              </a:rPr>
              <a:t>.</a:t>
            </a:r>
          </a:p>
          <a:p>
            <a:r>
              <a:rPr lang="en-US" altLang="zh-TW" dirty="0">
                <a:ea typeface="ＭＳ Ｐゴシック" pitchFamily="34" charset="-128"/>
              </a:rPr>
              <a:t>The </a:t>
            </a:r>
            <a:r>
              <a:rPr lang="en-US" altLang="zh-TW" b="1" dirty="0" err="1">
                <a:solidFill>
                  <a:srgbClr val="FF0000"/>
                </a:solidFill>
                <a:ea typeface="ＭＳ Ｐゴシック" pitchFamily="34" charset="-128"/>
              </a:rPr>
              <a:t>x.signal</a:t>
            </a:r>
            <a:r>
              <a:rPr lang="en-US" altLang="zh-TW" dirty="0">
                <a:ea typeface="ＭＳ Ｐゴシック" pitchFamily="34" charset="-128"/>
              </a:rPr>
              <a:t> resumes exactly one suspended process. 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If no process is suspended, then the signal operation has no effect.</a:t>
            </a:r>
          </a:p>
          <a:p>
            <a:r>
              <a:rPr lang="en-US" altLang="zh-TW" dirty="0">
                <a:ea typeface="ＭＳ Ｐゴシック" pitchFamily="34" charset="-128"/>
              </a:rPr>
              <a:t>Suppose P invokes </a:t>
            </a:r>
            <a:r>
              <a:rPr lang="en-US" altLang="zh-TW" dirty="0" err="1">
                <a:ea typeface="ＭＳ Ｐゴシック" pitchFamily="34" charset="-128"/>
              </a:rPr>
              <a:t>x.signal</a:t>
            </a:r>
            <a:r>
              <a:rPr lang="en-US" altLang="zh-TW" dirty="0">
                <a:ea typeface="ＭＳ Ｐゴシック" pitchFamily="34" charset="-128"/>
              </a:rPr>
              <a:t> and Q is suspended with x. Two possibilities exist: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P either waits Q leaves or another condition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Q either waits P leaves or another condition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Condition Variables</a:t>
            </a:r>
          </a:p>
        </p:txBody>
      </p:sp>
      <p:sp>
        <p:nvSpPr>
          <p:cNvPr id="573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3300" y="1303883"/>
            <a:ext cx="8007350" cy="4394200"/>
          </a:xfrm>
        </p:spPr>
        <p:txBody>
          <a:bodyPr/>
          <a:lstStyle/>
          <a:p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condition x, y;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Two operations on a condition variable:</a:t>
            </a:r>
          </a:p>
          <a:p>
            <a:pPr lvl="1"/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x.wait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() </a:t>
            </a:r>
            <a:r>
              <a:rPr lang="en-US" altLang="zh-TW" sz="2800" dirty="0">
                <a:ea typeface="ＭＳ Ｐゴシック" pitchFamily="34" charset="-128"/>
              </a:rPr>
              <a:t> – a process that invokes the operation is suspended.</a:t>
            </a:r>
          </a:p>
          <a:p>
            <a:pPr lvl="1"/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x.signal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() </a:t>
            </a:r>
            <a:r>
              <a:rPr lang="en-US" altLang="zh-TW" sz="2800" dirty="0">
                <a:ea typeface="ＭＳ Ｐゴシック" pitchFamily="34" charset="-128"/>
              </a:rPr>
              <a:t>–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resumes one of processes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(if any) </a:t>
            </a:r>
            <a:r>
              <a:rPr lang="en-US" altLang="zh-TW" sz="2800" dirty="0">
                <a:ea typeface="ＭＳ Ｐゴシック" pitchFamily="34" charset="-128"/>
              </a:rPr>
              <a:t>that</a:t>
            </a:r>
            <a:r>
              <a:rPr lang="zh-TW" altLang="en-US" sz="2800" dirty="0"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invoked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x.wait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 Monitor with Condition Variables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1238" y="1241425"/>
            <a:ext cx="7185025" cy="494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55"/>
          <p:cNvSpPr>
            <a:spLocks noChangeArrowheads="1"/>
          </p:cNvSpPr>
          <p:nvPr/>
        </p:nvSpPr>
        <p:spPr bwMode="auto">
          <a:xfrm>
            <a:off x="706110" y="3126499"/>
            <a:ext cx="1825822" cy="7360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 dirty="0" err="1">
                <a:solidFill>
                  <a:srgbClr val="FF0000"/>
                </a:solidFill>
                <a:latin typeface="Candara" pitchFamily="34" charset="0"/>
              </a:rPr>
              <a:t>x.wait</a:t>
            </a:r>
            <a:r>
              <a:rPr lang="en-US" altLang="zh-TW" sz="2000" b="1" dirty="0">
                <a:solidFill>
                  <a:srgbClr val="FF0000"/>
                </a:solidFill>
                <a:latin typeface="Candara" pitchFamily="34" charset="0"/>
              </a:rPr>
              <a:t>, </a:t>
            </a:r>
            <a:r>
              <a:rPr lang="en-US" altLang="zh-TW" sz="2000" b="1" dirty="0" err="1">
                <a:solidFill>
                  <a:srgbClr val="FF0000"/>
                </a:solidFill>
                <a:latin typeface="Candara" pitchFamily="34" charset="0"/>
              </a:rPr>
              <a:t>x.signal</a:t>
            </a:r>
            <a:endParaRPr lang="en-US" altLang="zh-TW" sz="2000" b="1" dirty="0">
              <a:solidFill>
                <a:srgbClr val="FF0000"/>
              </a:solidFill>
              <a:latin typeface="Candara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 dirty="0" err="1">
                <a:solidFill>
                  <a:srgbClr val="FF0000"/>
                </a:solidFill>
                <a:latin typeface="Candara" pitchFamily="34" charset="0"/>
              </a:rPr>
              <a:t>y.wait</a:t>
            </a:r>
            <a:r>
              <a:rPr lang="en-US" altLang="zh-TW" sz="2000" b="1" dirty="0">
                <a:solidFill>
                  <a:srgbClr val="FF0000"/>
                </a:solidFill>
                <a:latin typeface="Candara" pitchFamily="34" charset="0"/>
              </a:rPr>
              <a:t>, </a:t>
            </a:r>
            <a:r>
              <a:rPr lang="en-US" altLang="zh-TW" sz="2000" b="1" dirty="0" err="1">
                <a:solidFill>
                  <a:srgbClr val="FF0000"/>
                </a:solidFill>
                <a:latin typeface="Candara" pitchFamily="34" charset="0"/>
              </a:rPr>
              <a:t>y.signal</a:t>
            </a:r>
            <a:endParaRPr lang="en-US" altLang="zh-TW" sz="2000" b="1" dirty="0">
              <a:solidFill>
                <a:srgbClr val="FF0000"/>
              </a:solidFill>
              <a:latin typeface="Candara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 rot="20214505">
            <a:off x="6127823" y="2021256"/>
            <a:ext cx="2972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Processes waiting to </a:t>
            </a:r>
          </a:p>
          <a:p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enter their Monitor</a:t>
            </a:r>
            <a:endParaRPr lang="zh-TW" altLang="en-US" sz="2400" b="1" dirty="0">
              <a:solidFill>
                <a:srgbClr val="FF0000"/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339725"/>
            <a:ext cx="8229600" cy="576263"/>
          </a:xfrm>
          <a:noFill/>
        </p:spPr>
        <p:txBody>
          <a:bodyPr lIns="90488" tIns="44450" rIns="90488" bIns="44450"/>
          <a:lstStyle/>
          <a:p>
            <a:r>
              <a:rPr lang="en-US" altLang="zh-TW" sz="2800">
                <a:ea typeface="ＭＳ Ｐゴシック" pitchFamily="34" charset="-128"/>
              </a:rPr>
              <a:t>A Deadlock-free Monitor Solution for the Dining-Philosophers Problem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019175"/>
            <a:ext cx="8432800" cy="4191000"/>
          </a:xfrm>
          <a:noFill/>
        </p:spPr>
        <p:txBody>
          <a:bodyPr lIns="90488" tIns="44450" rIns="90488" bIns="44450"/>
          <a:lstStyle/>
          <a:p>
            <a:r>
              <a:rPr lang="en-US" altLang="zh-TW" sz="2400" dirty="0">
                <a:ea typeface="ＭＳ Ｐゴシック" pitchFamily="34" charset="-128"/>
              </a:rPr>
              <a:t>A philosopher is allowed to pick up her chopsticks only if both of them are available.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Data structure</a:t>
            </a:r>
            <a:r>
              <a:rPr lang="en-US" altLang="zh-TW" sz="2400" dirty="0">
                <a:ea typeface="ＭＳ Ｐゴシック" pitchFamily="34" charset="-128"/>
              </a:rPr>
              <a:t>:  </a:t>
            </a:r>
          </a:p>
          <a:p>
            <a:pPr>
              <a:buFont typeface="Wingdings" pitchFamily="2" charset="2"/>
              <a:buNone/>
            </a:pPr>
            <a:r>
              <a:rPr lang="en-US" altLang="zh-TW" sz="2400" dirty="0">
                <a:ea typeface="ＭＳ Ｐゴシック" pitchFamily="34" charset="-128"/>
              </a:rPr>
              <a:t>      </a:t>
            </a:r>
            <a:r>
              <a:rPr lang="en-US" altLang="zh-TW" sz="2400" dirty="0" err="1">
                <a:ea typeface="ＭＳ Ｐゴシック" pitchFamily="34" charset="-128"/>
              </a:rPr>
              <a:t>Var</a:t>
            </a:r>
            <a:r>
              <a:rPr lang="en-US" altLang="zh-TW" sz="2400" dirty="0">
                <a:ea typeface="ＭＳ Ｐゴシック" pitchFamily="34" charset="-128"/>
              </a:rPr>
              <a:t> </a:t>
            </a:r>
            <a:r>
              <a:rPr lang="en-US" altLang="zh-TW" sz="2400" i="1" dirty="0">
                <a:ea typeface="ＭＳ Ｐゴシック" pitchFamily="34" charset="-128"/>
              </a:rPr>
              <a:t>state</a:t>
            </a:r>
            <a:r>
              <a:rPr lang="en-US" altLang="zh-TW" sz="2400" dirty="0">
                <a:ea typeface="ＭＳ Ｐゴシック" pitchFamily="34" charset="-128"/>
              </a:rPr>
              <a:t>: array [0..4] of (</a:t>
            </a:r>
            <a:r>
              <a:rPr lang="en-US" altLang="zh-TW" sz="2400" i="1" dirty="0">
                <a:ea typeface="ＭＳ Ｐゴシック" pitchFamily="34" charset="-128"/>
              </a:rPr>
              <a:t>thinking, hungry, eating);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 i="1" dirty="0">
                <a:ea typeface="ＭＳ Ｐゴシック" pitchFamily="34" charset="-128"/>
              </a:rPr>
              <a:t>      </a:t>
            </a:r>
            <a:r>
              <a:rPr lang="en-US" altLang="zh-TW" sz="2400" dirty="0" err="1">
                <a:ea typeface="ＭＳ Ｐゴシック" pitchFamily="34" charset="-128"/>
              </a:rPr>
              <a:t>Var</a:t>
            </a:r>
            <a:r>
              <a:rPr lang="en-US" altLang="zh-TW" sz="2400" dirty="0">
                <a:ea typeface="ＭＳ Ｐゴシック" pitchFamily="34" charset="-128"/>
              </a:rPr>
              <a:t> </a:t>
            </a:r>
            <a:r>
              <a:rPr lang="en-US" altLang="zh-TW" sz="2400" i="1" dirty="0">
                <a:solidFill>
                  <a:srgbClr val="FF0000"/>
                </a:solidFill>
                <a:ea typeface="ＭＳ Ｐゴシック" pitchFamily="34" charset="-128"/>
              </a:rPr>
              <a:t>self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: array [0..4] of </a:t>
            </a:r>
            <a:r>
              <a:rPr lang="en-US" altLang="zh-TW" sz="2400" i="1" dirty="0">
                <a:solidFill>
                  <a:srgbClr val="FF0000"/>
                </a:solidFill>
                <a:ea typeface="ＭＳ Ｐゴシック" pitchFamily="34" charset="-128"/>
              </a:rPr>
              <a:t>condition</a:t>
            </a:r>
            <a:r>
              <a:rPr lang="en-US" altLang="zh-TW" sz="2400" i="1" dirty="0">
                <a:ea typeface="ＭＳ Ｐゴシック" pitchFamily="34" charset="-128"/>
              </a:rPr>
              <a:t>;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Philosopher</a:t>
            </a:r>
            <a:r>
              <a:rPr lang="en-US" altLang="zh-TW" sz="2400" i="1" dirty="0">
                <a:ea typeface="ＭＳ Ｐゴシック" pitchFamily="34" charset="-128"/>
              </a:rPr>
              <a:t> </a:t>
            </a:r>
            <a:r>
              <a:rPr lang="en-US" altLang="zh-TW" sz="2400" i="1" dirty="0" err="1">
                <a:ea typeface="ＭＳ Ｐゴシック" pitchFamily="34" charset="-128"/>
              </a:rPr>
              <a:t>i</a:t>
            </a:r>
            <a:r>
              <a:rPr lang="en-US" altLang="zh-TW" sz="2400" i="1" dirty="0"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can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delay herself </a:t>
            </a:r>
            <a:r>
              <a:rPr lang="en-US" altLang="zh-TW" sz="2400" dirty="0">
                <a:ea typeface="ＭＳ Ｐゴシック" pitchFamily="34" charset="-128"/>
              </a:rPr>
              <a:t>when she is hungry, but is unable to obtain the chopsticks she needs.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Operations: </a:t>
            </a:r>
          </a:p>
          <a:p>
            <a:pPr>
              <a:buFont typeface="Wingdings" pitchFamily="2" charset="2"/>
              <a:buNone/>
            </a:pPr>
            <a:r>
              <a:rPr lang="en-US" altLang="zh-TW" sz="2400" dirty="0">
                <a:ea typeface="ＭＳ Ｐゴシック" pitchFamily="34" charset="-128"/>
              </a:rPr>
              <a:t>    </a:t>
            </a:r>
            <a:r>
              <a:rPr lang="en-US" altLang="zh-TW" sz="2400" i="1" dirty="0">
                <a:ea typeface="ＭＳ Ｐゴシック" pitchFamily="34" charset="-128"/>
              </a:rPr>
              <a:t> </a:t>
            </a:r>
            <a:r>
              <a:rPr lang="en-US" altLang="zh-TW" sz="2400" b="1" i="1" dirty="0">
                <a:solidFill>
                  <a:srgbClr val="FF0000"/>
                </a:solidFill>
                <a:ea typeface="ＭＳ Ｐゴシック" pitchFamily="34" charset="-128"/>
              </a:rPr>
              <a:t>pickup</a:t>
            </a:r>
            <a:r>
              <a:rPr lang="en-US" altLang="zh-TW" sz="2400" dirty="0">
                <a:solidFill>
                  <a:srgbClr val="FFCC00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and</a:t>
            </a:r>
            <a:r>
              <a:rPr lang="en-US" altLang="zh-TW" sz="2400" dirty="0">
                <a:solidFill>
                  <a:srgbClr val="FFCC00"/>
                </a:solidFill>
                <a:ea typeface="ＭＳ Ｐゴシック" pitchFamily="34" charset="-128"/>
              </a:rPr>
              <a:t> </a:t>
            </a:r>
            <a:r>
              <a:rPr lang="en-US" altLang="zh-TW" sz="2400" b="1" i="1" dirty="0">
                <a:solidFill>
                  <a:srgbClr val="FF0000"/>
                </a:solidFill>
                <a:ea typeface="ＭＳ Ｐゴシック" pitchFamily="34" charset="-128"/>
              </a:rPr>
              <a:t>putdown</a:t>
            </a:r>
            <a:r>
              <a:rPr lang="en-US" altLang="zh-TW" sz="2400" i="1" dirty="0"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on the instance  </a:t>
            </a:r>
            <a:r>
              <a:rPr lang="en-US" altLang="zh-TW" sz="2400" i="1" dirty="0" err="1">
                <a:ea typeface="ＭＳ Ｐゴシック" pitchFamily="34" charset="-128"/>
              </a:rPr>
              <a:t>dp</a:t>
            </a:r>
            <a:r>
              <a:rPr lang="en-US" altLang="zh-TW" sz="2400" dirty="0">
                <a:ea typeface="ＭＳ Ｐゴシック" pitchFamily="34" charset="-128"/>
              </a:rPr>
              <a:t> of the </a:t>
            </a:r>
            <a:r>
              <a:rPr lang="en-US" altLang="zh-TW" sz="2400" i="1" dirty="0">
                <a:ea typeface="ＭＳ Ｐゴシック" pitchFamily="34" charset="-128"/>
              </a:rPr>
              <a:t>dining-</a:t>
            </a:r>
          </a:p>
          <a:p>
            <a:pPr>
              <a:buFont typeface="Wingdings" pitchFamily="2" charset="2"/>
              <a:buNone/>
            </a:pPr>
            <a:r>
              <a:rPr lang="en-US" altLang="zh-TW" sz="2400" i="1" dirty="0">
                <a:ea typeface="ＭＳ Ｐゴシック" pitchFamily="34" charset="-128"/>
              </a:rPr>
              <a:t>    philosophers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monitor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144463"/>
            <a:ext cx="8429625" cy="638175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ＭＳ Ｐゴシック" pitchFamily="34" charset="-128"/>
              </a:rPr>
              <a:t>Solution to Dining Philosophers (cont)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516203"/>
            <a:ext cx="8413750" cy="5268913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z="2400" dirty="0">
              <a:solidFill>
                <a:srgbClr val="0000FF"/>
              </a:solidFill>
              <a:ea typeface="ＭＳ Ｐゴシック" pitchFamily="34" charset="-128"/>
            </a:endParaRPr>
          </a:p>
          <a:p>
            <a:r>
              <a:rPr lang="en-US" altLang="zh-TW" sz="2800" dirty="0">
                <a:ea typeface="ＭＳ Ｐゴシック" pitchFamily="34" charset="-128"/>
              </a:rPr>
              <a:t>Each philosopher </a:t>
            </a:r>
            <a:r>
              <a:rPr lang="en-US" altLang="zh-TW" sz="2800" i="1" dirty="0" err="1">
                <a:ea typeface="ＭＳ Ｐゴシック" pitchFamily="34" charset="-128"/>
              </a:rPr>
              <a:t>i</a:t>
            </a:r>
            <a:r>
              <a:rPr lang="en-US" altLang="zh-TW" sz="2800" i="1" dirty="0"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must invoke the</a:t>
            </a:r>
            <a:r>
              <a:rPr lang="en-US" altLang="zh-TW" sz="2800" i="1" dirty="0"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operations 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pickup()</a:t>
            </a:r>
            <a:r>
              <a:rPr lang="zh-TW" altLang="en-US" sz="28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and 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putdown()</a:t>
            </a:r>
            <a:r>
              <a:rPr lang="en-US" altLang="zh-TW" sz="2800" dirty="0">
                <a:ea typeface="ＭＳ Ｐゴシック" pitchFamily="34" charset="-128"/>
              </a:rPr>
              <a:t> in the following sequence:</a:t>
            </a:r>
          </a:p>
          <a:p>
            <a:pPr>
              <a:buFont typeface="Monotype Sorts" pitchFamily="2" charset="2"/>
              <a:buNone/>
            </a:pPr>
            <a:endParaRPr lang="en-US" altLang="zh-TW" sz="2800" dirty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</a:t>
            </a:r>
          </a:p>
          <a:p>
            <a:pPr>
              <a:buFont typeface="Monotype Sorts" pitchFamily="2" charset="2"/>
              <a:buNone/>
            </a:pPr>
            <a:endParaRPr lang="en-US" altLang="zh-TW" sz="28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800" i="1" dirty="0">
                <a:solidFill>
                  <a:srgbClr val="0000FF"/>
                </a:solidFill>
                <a:ea typeface="ＭＳ Ｐゴシック" pitchFamily="34" charset="-128"/>
              </a:rPr>
              <a:t>      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27263" y="2484438"/>
            <a:ext cx="4105275" cy="3629025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 sz="2000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2247900" y="3327400"/>
            <a:ext cx="3409589" cy="266585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b="1">
                <a:latin typeface="Candara" pitchFamily="34" charset="0"/>
              </a:rPr>
              <a:t> </a:t>
            </a:r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dining-philosophers</a:t>
            </a:r>
            <a:r>
              <a:rPr lang="en-US" altLang="zh-TW" b="1" i="1">
                <a:solidFill>
                  <a:srgbClr val="000000"/>
                </a:solidFill>
                <a:latin typeface="Candara" pitchFamily="34" charset="0"/>
              </a:rPr>
              <a:t>.pickup(i);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b="1" i="1">
                <a:solidFill>
                  <a:srgbClr val="000000"/>
                </a:solidFill>
                <a:latin typeface="Candara" pitchFamily="34" charset="0"/>
              </a:rPr>
              <a:t>   	</a:t>
            </a:r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 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...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   	    eat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endParaRPr lang="en-US" altLang="zh-TW" b="1">
              <a:solidFill>
                <a:srgbClr val="000000"/>
              </a:solidFill>
              <a:latin typeface="Candara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         ...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endParaRPr lang="en-US" altLang="zh-TW" b="1">
              <a:solidFill>
                <a:srgbClr val="000000"/>
              </a:solidFill>
              <a:latin typeface="Candara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 dining-philosophers</a:t>
            </a:r>
            <a:r>
              <a:rPr lang="en-US" altLang="zh-TW" b="1" i="1">
                <a:solidFill>
                  <a:srgbClr val="000000"/>
                </a:solidFill>
                <a:latin typeface="Candara" pitchFamily="34" charset="0"/>
              </a:rPr>
              <a:t>.putdown(i);</a:t>
            </a: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6626396" y="4068606"/>
            <a:ext cx="1338509" cy="4221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400" b="1" dirty="0">
                <a:latin typeface="Candara" pitchFamily="34" charset="0"/>
              </a:rPr>
              <a:t>Process</a:t>
            </a:r>
            <a:r>
              <a:rPr lang="en-US" altLang="zh-TW" sz="2400" b="1" i="1" dirty="0">
                <a:latin typeface="Candara" pitchFamily="34" charset="0"/>
              </a:rPr>
              <a:t> </a:t>
            </a:r>
            <a:r>
              <a:rPr lang="en-US" altLang="zh-TW" sz="2400" b="1" i="1" dirty="0" err="1">
                <a:latin typeface="Candara" pitchFamily="34" charset="0"/>
              </a:rPr>
              <a:t>i</a:t>
            </a:r>
            <a:endParaRPr lang="en-US" altLang="zh-TW" sz="2400" b="1" i="1" dirty="0">
              <a:latin typeface="Candara" pitchFamily="34" charset="0"/>
            </a:endParaRPr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2227263" y="3217863"/>
            <a:ext cx="1687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000" b="1">
              <a:latin typeface="Candara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2330450" y="2638425"/>
            <a:ext cx="3784691" cy="4221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400" b="1">
                <a:solidFill>
                  <a:srgbClr val="000000"/>
                </a:solidFill>
                <a:latin typeface="Candara" pitchFamily="34" charset="0"/>
              </a:rPr>
              <a:t>var dining-philosophers: dp</a:t>
            </a:r>
            <a:endParaRPr lang="en-US" altLang="zh-TW" sz="2400" b="1"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1350" y="2355850"/>
            <a:ext cx="3698875" cy="1627188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38175" y="4119563"/>
            <a:ext cx="3698875" cy="1738312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021263" y="2668588"/>
            <a:ext cx="3905250" cy="2384425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757939" y="345748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ＭＳ Ｐゴシック" pitchFamily="34" charset="-128"/>
              </a:rPr>
              <a:t>A Deadlock-free Monitor Solution for the Dining-Philosophers Problem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913" y="1047750"/>
            <a:ext cx="7123112" cy="53848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monitor 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dp</a:t>
            </a:r>
            <a:endParaRPr lang="en-US" altLang="zh-TW" sz="16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  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enum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 { THINKING; HUNGRY, EATING) state [5] 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en-US" altLang="zh-TW" sz="1600" dirty="0">
                <a:solidFill>
                  <a:srgbClr val="FF0000"/>
                </a:solidFill>
                <a:ea typeface="ＭＳ Ｐゴシック" pitchFamily="34" charset="-128"/>
              </a:rPr>
              <a:t>condition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 self [5];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16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en-US" altLang="zh-TW" sz="1600" dirty="0">
                <a:ea typeface="ＭＳ Ｐゴシック" pitchFamily="34" charset="-128"/>
              </a:rPr>
              <a:t>void </a:t>
            </a:r>
            <a:r>
              <a:rPr lang="en-US" altLang="zh-TW" sz="1600" b="1" dirty="0">
                <a:solidFill>
                  <a:srgbClr val="FF0000"/>
                </a:solidFill>
                <a:ea typeface="ＭＳ Ｐゴシック" pitchFamily="34" charset="-128"/>
              </a:rPr>
              <a:t>pickup</a:t>
            </a:r>
            <a:r>
              <a:rPr lang="en-US" altLang="zh-TW" sz="1600" dirty="0">
                <a:ea typeface="ＭＳ Ｐゴシック" pitchFamily="34" charset="-128"/>
              </a:rPr>
              <a:t> (</a:t>
            </a:r>
            <a:r>
              <a:rPr lang="en-US" altLang="zh-TW" sz="1600" dirty="0" err="1">
                <a:ea typeface="ＭＳ Ｐゴシック" pitchFamily="34" charset="-128"/>
              </a:rPr>
              <a:t>int</a:t>
            </a:r>
            <a:r>
              <a:rPr lang="en-US" altLang="zh-TW" sz="1600" dirty="0">
                <a:ea typeface="ＭＳ Ｐゴシック" pitchFamily="34" charset="-128"/>
              </a:rPr>
              <a:t> </a:t>
            </a:r>
            <a:r>
              <a:rPr lang="en-US" altLang="zh-TW" sz="1600" dirty="0" err="1">
                <a:ea typeface="ＭＳ Ｐゴシック" pitchFamily="34" charset="-128"/>
              </a:rPr>
              <a:t>i</a:t>
            </a:r>
            <a:r>
              <a:rPr lang="en-US" altLang="zh-TW" sz="1600" dirty="0">
                <a:ea typeface="ＭＳ Ｐゴシック" pitchFamily="34" charset="-128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	       state[</a:t>
            </a:r>
            <a:r>
              <a:rPr lang="en-US" altLang="zh-TW" sz="1600" dirty="0" err="1">
                <a:ea typeface="ＭＳ Ｐゴシック" pitchFamily="34" charset="-128"/>
              </a:rPr>
              <a:t>i</a:t>
            </a:r>
            <a:r>
              <a:rPr lang="en-US" altLang="zh-TW" sz="1600" dirty="0">
                <a:ea typeface="ＭＳ Ｐゴシック" pitchFamily="34" charset="-128"/>
              </a:rPr>
              <a:t>] = HUNGRY;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	       test(</a:t>
            </a:r>
            <a:r>
              <a:rPr lang="en-US" altLang="zh-TW" sz="1600" dirty="0" err="1">
                <a:ea typeface="ＭＳ Ｐゴシック" pitchFamily="34" charset="-128"/>
              </a:rPr>
              <a:t>i</a:t>
            </a:r>
            <a:r>
              <a:rPr lang="en-US" altLang="zh-TW" sz="1600" dirty="0">
                <a:ea typeface="ＭＳ Ｐゴシック" pitchFamily="34" charset="-128"/>
              </a:rPr>
              <a:t>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	       if (state[</a:t>
            </a:r>
            <a:r>
              <a:rPr lang="en-US" altLang="zh-TW" sz="1600" dirty="0" err="1">
                <a:ea typeface="ＭＳ Ｐゴシック" pitchFamily="34" charset="-128"/>
              </a:rPr>
              <a:t>i</a:t>
            </a:r>
            <a:r>
              <a:rPr lang="en-US" altLang="zh-TW" sz="1600" dirty="0">
                <a:ea typeface="ＭＳ Ｐゴシック" pitchFamily="34" charset="-128"/>
              </a:rPr>
              <a:t>] != EATING) </a:t>
            </a:r>
            <a:r>
              <a:rPr lang="en-US" altLang="zh-TW" sz="1600" b="1" dirty="0">
                <a:solidFill>
                  <a:srgbClr val="0000FF"/>
                </a:solidFill>
                <a:ea typeface="ＭＳ Ｐゴシック" pitchFamily="34" charset="-128"/>
              </a:rPr>
              <a:t>self [</a:t>
            </a:r>
            <a:r>
              <a:rPr lang="en-US" altLang="zh-TW" sz="1600" b="1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b="1" dirty="0">
                <a:solidFill>
                  <a:srgbClr val="0000FF"/>
                </a:solidFill>
                <a:ea typeface="ＭＳ Ｐゴシック" pitchFamily="34" charset="-128"/>
              </a:rPr>
              <a:t>].wait</a:t>
            </a:r>
            <a:r>
              <a:rPr lang="en-US" altLang="zh-TW" sz="1600" dirty="0">
                <a:ea typeface="ＭＳ Ｐゴシック" pitchFamily="34" charset="-128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	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       void </a:t>
            </a:r>
            <a:r>
              <a:rPr lang="en-US" altLang="zh-TW" sz="1600" b="1" dirty="0">
                <a:solidFill>
                  <a:srgbClr val="FF0000"/>
                </a:solidFill>
                <a:ea typeface="ＭＳ Ｐゴシック" pitchFamily="34" charset="-128"/>
              </a:rPr>
              <a:t>putdown</a:t>
            </a:r>
            <a:r>
              <a:rPr lang="en-US" altLang="zh-TW" sz="1600" dirty="0">
                <a:ea typeface="ＭＳ Ｐゴシック" pitchFamily="34" charset="-128"/>
              </a:rPr>
              <a:t> (</a:t>
            </a:r>
            <a:r>
              <a:rPr lang="en-US" altLang="zh-TW" sz="1600" dirty="0" err="1">
                <a:ea typeface="ＭＳ Ｐゴシック" pitchFamily="34" charset="-128"/>
              </a:rPr>
              <a:t>int</a:t>
            </a:r>
            <a:r>
              <a:rPr lang="en-US" altLang="zh-TW" sz="1600" dirty="0">
                <a:ea typeface="ＭＳ Ｐゴシック" pitchFamily="34" charset="-128"/>
              </a:rPr>
              <a:t> </a:t>
            </a:r>
            <a:r>
              <a:rPr lang="en-US" altLang="zh-TW" sz="1600" dirty="0" err="1">
                <a:ea typeface="ＭＳ Ｐゴシック" pitchFamily="34" charset="-128"/>
              </a:rPr>
              <a:t>i</a:t>
            </a:r>
            <a:r>
              <a:rPr lang="en-US" altLang="zh-TW" sz="1600" dirty="0">
                <a:ea typeface="ＭＳ Ｐゴシック" pitchFamily="34" charset="-128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	       state[</a:t>
            </a:r>
            <a:r>
              <a:rPr lang="en-US" altLang="zh-TW" sz="1600" dirty="0" err="1">
                <a:ea typeface="ＭＳ Ｐゴシック" pitchFamily="34" charset="-128"/>
              </a:rPr>
              <a:t>i</a:t>
            </a:r>
            <a:r>
              <a:rPr lang="en-US" altLang="zh-TW" sz="1600" dirty="0">
                <a:ea typeface="ＭＳ Ｐゴシック" pitchFamily="34" charset="-128"/>
              </a:rPr>
              <a:t>] = THINKING;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                   // test left and right neighbors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	        test((</a:t>
            </a:r>
            <a:r>
              <a:rPr lang="en-US" altLang="zh-TW" sz="1600" dirty="0" err="1">
                <a:ea typeface="ＭＳ Ｐゴシック" pitchFamily="34" charset="-128"/>
              </a:rPr>
              <a:t>i</a:t>
            </a:r>
            <a:r>
              <a:rPr lang="en-US" altLang="zh-TW" sz="1600" dirty="0">
                <a:ea typeface="ＭＳ Ｐゴシック" pitchFamily="34" charset="-128"/>
              </a:rPr>
              <a:t> + 4) % 5);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	        test((</a:t>
            </a:r>
            <a:r>
              <a:rPr lang="en-US" altLang="zh-TW" sz="1600" dirty="0" err="1">
                <a:ea typeface="ＭＳ Ｐゴシック" pitchFamily="34" charset="-128"/>
              </a:rPr>
              <a:t>i</a:t>
            </a:r>
            <a:r>
              <a:rPr lang="en-US" altLang="zh-TW" sz="1600" dirty="0">
                <a:ea typeface="ＭＳ Ｐゴシック" pitchFamily="34" charset="-128"/>
              </a:rPr>
              <a:t> + 1) % 5);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    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64088" y="2473325"/>
            <a:ext cx="4565650" cy="526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endParaRPr kumimoji="1" lang="en-US" altLang="zh-TW" sz="1600" kern="0" dirty="0">
              <a:solidFill>
                <a:srgbClr val="0000FF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	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void </a:t>
            </a:r>
            <a:r>
              <a:rPr kumimoji="1" lang="en-US" altLang="zh-TW" sz="1600" b="1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test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 (</a:t>
            </a:r>
            <a:r>
              <a:rPr kumimoji="1" lang="en-US" altLang="zh-TW" sz="1600" kern="0" dirty="0" err="1">
                <a:latin typeface="+mn-lt"/>
                <a:ea typeface="ＭＳ Ｐゴシック" charset="-128"/>
                <a:cs typeface="ＭＳ Ｐゴシック" charset="-128"/>
              </a:rPr>
              <a:t>int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kumimoji="1" lang="en-US" altLang="zh-TW" sz="1600" kern="0" dirty="0" err="1"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) {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	        if ( (state[(</a:t>
            </a:r>
            <a:r>
              <a:rPr kumimoji="1" lang="en-US" altLang="zh-TW" sz="1600" kern="0" dirty="0" err="1"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 + 4) % 5] != EATING) &amp;&amp;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	        (state[</a:t>
            </a:r>
            <a:r>
              <a:rPr kumimoji="1" lang="en-US" altLang="zh-TW" sz="1600" kern="0" dirty="0" err="1"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] == HUNGRY) &amp;&amp;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	        (state[(</a:t>
            </a:r>
            <a:r>
              <a:rPr kumimoji="1" lang="en-US" altLang="zh-TW" sz="1600" kern="0" dirty="0" err="1"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 + 1) % 5] != EATING) ) {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	             </a:t>
            </a:r>
            <a:r>
              <a:rPr kumimoji="1" lang="en-US" altLang="zh-TW" sz="1600" b="1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state[</a:t>
            </a:r>
            <a:r>
              <a:rPr kumimoji="1" lang="en-US" altLang="zh-TW" sz="1600" b="1" kern="0" dirty="0" err="1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b="1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] = EATING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		    </a:t>
            </a:r>
            <a:r>
              <a:rPr kumimoji="1" lang="en-US" altLang="zh-TW" sz="1600" b="1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self[</a:t>
            </a:r>
            <a:r>
              <a:rPr kumimoji="1" lang="en-US" altLang="zh-TW" sz="1600" b="1" kern="0" dirty="0" err="1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b="1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].signal () </a:t>
            </a:r>
            <a:r>
              <a:rPr kumimoji="1" lang="en-US" altLang="zh-TW" sz="1600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	         }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	 }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endParaRPr kumimoji="1" lang="en-US" altLang="zh-TW" sz="1600" kern="0" dirty="0">
              <a:solidFill>
                <a:srgbClr val="0000FF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       </a:t>
            </a:r>
            <a:r>
              <a:rPr kumimoji="1" lang="en-US" altLang="zh-TW" sz="1600" kern="0" dirty="0" err="1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initialization_code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() {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	       for (</a:t>
            </a:r>
            <a:r>
              <a:rPr kumimoji="1" lang="en-US" altLang="zh-TW" sz="1600" kern="0" dirty="0" err="1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int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kumimoji="1" lang="en-US" altLang="zh-TW" sz="1600" kern="0" dirty="0" err="1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 = 0; </a:t>
            </a:r>
            <a:r>
              <a:rPr kumimoji="1" lang="en-US" altLang="zh-TW" sz="1600" kern="0" dirty="0" err="1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 &lt; 5; </a:t>
            </a:r>
            <a:r>
              <a:rPr kumimoji="1" lang="en-US" altLang="zh-TW" sz="1600" kern="0" dirty="0" err="1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++)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	       state[</a:t>
            </a:r>
            <a:r>
              <a:rPr kumimoji="1" lang="en-US" altLang="zh-TW" sz="1600" kern="0" dirty="0" err="1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] = THINKING;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i="1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	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}</a:t>
            </a:r>
          </a:p>
        </p:txBody>
      </p:sp>
      <p:cxnSp>
        <p:nvCxnSpPr>
          <p:cNvPr id="62472" name="直線單箭頭接點 8"/>
          <p:cNvCxnSpPr>
            <a:cxnSpLocks noChangeShapeType="1"/>
          </p:cNvCxnSpPr>
          <p:nvPr/>
        </p:nvCxnSpPr>
        <p:spPr bwMode="auto">
          <a:xfrm rot="10800000">
            <a:off x="4200525" y="3533775"/>
            <a:ext cx="1643063" cy="744538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</p:spPr>
      </p:cxnSp>
      <p:sp>
        <p:nvSpPr>
          <p:cNvPr id="9" name="矩形 8"/>
          <p:cNvSpPr/>
          <p:nvPr/>
        </p:nvSpPr>
        <p:spPr>
          <a:xfrm>
            <a:off x="5125921" y="2181078"/>
            <a:ext cx="3742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Test if both chopsticks are available</a:t>
            </a:r>
            <a:endParaRPr lang="zh-TW" altLang="en-US" b="1" dirty="0">
              <a:solidFill>
                <a:srgbClr val="FF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Consumer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1022350"/>
            <a:ext cx="7835900" cy="48609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z="280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</a:rPr>
              <a:t>    </a:t>
            </a: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while (true)  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	        while (count == 0)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		        ; // do nothing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		        nextConsumed =  buffer[out];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		         out = (out + 1) % BUFFER_SIZE;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en-US" altLang="zh-TW" sz="2400" b="1">
                <a:solidFill>
                  <a:srgbClr val="FF0000"/>
                </a:solidFill>
                <a:ea typeface="ＭＳ Ｐゴシック" pitchFamily="34" charset="-128"/>
              </a:rPr>
              <a:t>                  count--;</a:t>
            </a:r>
          </a:p>
          <a:p>
            <a:pPr>
              <a:buFont typeface="Monotype Sorts" pitchFamily="2" charset="2"/>
              <a:buNone/>
            </a:pPr>
            <a:endParaRPr lang="en-US" altLang="zh-TW" sz="240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			/*  consume the item in nextConsumed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	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367588" y="1103313"/>
          <a:ext cx="1455737" cy="3657600"/>
        </p:xfrm>
        <a:graphic>
          <a:graphicData uri="http://schemas.openxmlformats.org/drawingml/2006/table">
            <a:tbl>
              <a:tblPr/>
              <a:tblGrid>
                <a:gridCol w="1455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220" name="文字方塊 5"/>
          <p:cNvSpPr txBox="1">
            <a:spLocks noChangeArrowheads="1"/>
          </p:cNvSpPr>
          <p:nvPr/>
        </p:nvSpPr>
        <p:spPr bwMode="auto">
          <a:xfrm>
            <a:off x="6329363" y="3217863"/>
            <a:ext cx="427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In</a:t>
            </a:r>
            <a:endParaRPr lang="zh-TW" altLang="en-US"/>
          </a:p>
        </p:txBody>
      </p:sp>
      <p:sp>
        <p:nvSpPr>
          <p:cNvPr id="8221" name="文字方塊 6"/>
          <p:cNvSpPr txBox="1">
            <a:spLocks noChangeArrowheads="1"/>
          </p:cNvSpPr>
          <p:nvPr/>
        </p:nvSpPr>
        <p:spPr bwMode="auto">
          <a:xfrm>
            <a:off x="6402388" y="984250"/>
            <a:ext cx="5603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out</a:t>
            </a:r>
            <a:endParaRPr lang="zh-TW" altLang="en-US"/>
          </a:p>
        </p:txBody>
      </p:sp>
      <p:cxnSp>
        <p:nvCxnSpPr>
          <p:cNvPr id="8222" name="直線單箭頭接點 8"/>
          <p:cNvCxnSpPr>
            <a:cxnSpLocks noChangeShapeType="1"/>
            <a:stCxn id="8220" idx="3"/>
          </p:cNvCxnSpPr>
          <p:nvPr/>
        </p:nvCxnSpPr>
        <p:spPr bwMode="auto">
          <a:xfrm>
            <a:off x="6756400" y="3402013"/>
            <a:ext cx="558800" cy="1476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23" name="直線單箭頭接點 9"/>
          <p:cNvCxnSpPr>
            <a:cxnSpLocks noChangeShapeType="1"/>
          </p:cNvCxnSpPr>
          <p:nvPr/>
        </p:nvCxnSpPr>
        <p:spPr bwMode="auto">
          <a:xfrm>
            <a:off x="6977063" y="1154113"/>
            <a:ext cx="373062" cy="101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itchFamily="34" charset="-128"/>
              </a:rPr>
              <a:t>Illustration of the algorithm</a:t>
            </a: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2028825" y="2449949"/>
            <a:ext cx="2330450" cy="2259012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63494" name="Oval 5"/>
          <p:cNvSpPr>
            <a:spLocks noChangeArrowheads="1"/>
          </p:cNvSpPr>
          <p:nvPr/>
        </p:nvSpPr>
        <p:spPr bwMode="auto">
          <a:xfrm>
            <a:off x="2928938" y="1806575"/>
            <a:ext cx="544512" cy="50165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495" name="Oval 6"/>
          <p:cNvSpPr>
            <a:spLocks noChangeArrowheads="1"/>
          </p:cNvSpPr>
          <p:nvPr/>
        </p:nvSpPr>
        <p:spPr bwMode="auto">
          <a:xfrm>
            <a:off x="1395413" y="2916238"/>
            <a:ext cx="544512" cy="50165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496" name="Oval 7"/>
          <p:cNvSpPr>
            <a:spLocks noChangeArrowheads="1"/>
          </p:cNvSpPr>
          <p:nvPr/>
        </p:nvSpPr>
        <p:spPr bwMode="auto">
          <a:xfrm>
            <a:off x="1905000" y="4525963"/>
            <a:ext cx="544513" cy="50165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497" name="Oval 8"/>
          <p:cNvSpPr>
            <a:spLocks noChangeArrowheads="1"/>
          </p:cNvSpPr>
          <p:nvPr/>
        </p:nvSpPr>
        <p:spPr bwMode="auto">
          <a:xfrm>
            <a:off x="3871913" y="4506913"/>
            <a:ext cx="544512" cy="50165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498" name="Oval 9"/>
          <p:cNvSpPr>
            <a:spLocks noChangeArrowheads="1"/>
          </p:cNvSpPr>
          <p:nvPr/>
        </p:nvSpPr>
        <p:spPr bwMode="auto">
          <a:xfrm>
            <a:off x="4452938" y="2901950"/>
            <a:ext cx="544512" cy="50165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499" name="Line 10"/>
          <p:cNvSpPr>
            <a:spLocks noChangeShapeType="1"/>
          </p:cNvSpPr>
          <p:nvPr/>
        </p:nvSpPr>
        <p:spPr bwMode="auto">
          <a:xfrm>
            <a:off x="2606675" y="2841625"/>
            <a:ext cx="217488" cy="2746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500" name="Line 11"/>
          <p:cNvSpPr>
            <a:spLocks noChangeShapeType="1"/>
          </p:cNvSpPr>
          <p:nvPr/>
        </p:nvSpPr>
        <p:spPr bwMode="auto">
          <a:xfrm flipH="1">
            <a:off x="3481388" y="2898775"/>
            <a:ext cx="268287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501" name="Line 12"/>
          <p:cNvSpPr>
            <a:spLocks noChangeShapeType="1"/>
          </p:cNvSpPr>
          <p:nvPr/>
        </p:nvSpPr>
        <p:spPr bwMode="auto">
          <a:xfrm>
            <a:off x="3678238" y="3784600"/>
            <a:ext cx="403225" cy="103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502" name="Line 13"/>
          <p:cNvSpPr>
            <a:spLocks noChangeShapeType="1"/>
          </p:cNvSpPr>
          <p:nvPr/>
        </p:nvSpPr>
        <p:spPr bwMode="auto">
          <a:xfrm>
            <a:off x="3151188" y="4098925"/>
            <a:ext cx="0" cy="3317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503" name="Line 14"/>
          <p:cNvSpPr>
            <a:spLocks noChangeShapeType="1"/>
          </p:cNvSpPr>
          <p:nvPr/>
        </p:nvSpPr>
        <p:spPr bwMode="auto">
          <a:xfrm flipV="1">
            <a:off x="2249488" y="3744913"/>
            <a:ext cx="346075" cy="125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2239" name="Oval 15"/>
          <p:cNvSpPr>
            <a:spLocks noChangeArrowheads="1"/>
          </p:cNvSpPr>
          <p:nvPr/>
        </p:nvSpPr>
        <p:spPr bwMode="auto">
          <a:xfrm>
            <a:off x="3028950" y="2606675"/>
            <a:ext cx="330200" cy="315913"/>
          </a:xfrm>
          <a:prstGeom prst="ellipse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52240" name="Oval 16"/>
          <p:cNvSpPr>
            <a:spLocks noChangeArrowheads="1"/>
          </p:cNvSpPr>
          <p:nvPr/>
        </p:nvSpPr>
        <p:spPr bwMode="auto">
          <a:xfrm>
            <a:off x="3781425" y="3201988"/>
            <a:ext cx="330200" cy="315912"/>
          </a:xfrm>
          <a:prstGeom prst="ellipse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52241" name="Oval 17"/>
          <p:cNvSpPr>
            <a:spLocks noChangeArrowheads="1"/>
          </p:cNvSpPr>
          <p:nvPr/>
        </p:nvSpPr>
        <p:spPr bwMode="auto">
          <a:xfrm>
            <a:off x="3476625" y="4025900"/>
            <a:ext cx="330200" cy="315913"/>
          </a:xfrm>
          <a:prstGeom prst="ellipse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52242" name="Oval 18"/>
          <p:cNvSpPr>
            <a:spLocks noChangeArrowheads="1"/>
          </p:cNvSpPr>
          <p:nvPr/>
        </p:nvSpPr>
        <p:spPr bwMode="auto">
          <a:xfrm>
            <a:off x="2528888" y="4006850"/>
            <a:ext cx="330200" cy="315913"/>
          </a:xfrm>
          <a:prstGeom prst="ellipse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52243" name="Oval 19"/>
          <p:cNvSpPr>
            <a:spLocks noChangeArrowheads="1"/>
          </p:cNvSpPr>
          <p:nvPr/>
        </p:nvSpPr>
        <p:spPr bwMode="auto">
          <a:xfrm>
            <a:off x="2224088" y="3173413"/>
            <a:ext cx="330200" cy="315912"/>
          </a:xfrm>
          <a:prstGeom prst="ellipse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63509" name="Text Box 20"/>
          <p:cNvSpPr txBox="1">
            <a:spLocks noChangeArrowheads="1"/>
          </p:cNvSpPr>
          <p:nvPr/>
        </p:nvSpPr>
        <p:spPr bwMode="auto">
          <a:xfrm>
            <a:off x="2041525" y="4584700"/>
            <a:ext cx="30809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0</a:t>
            </a:r>
          </a:p>
        </p:txBody>
      </p:sp>
      <p:sp>
        <p:nvSpPr>
          <p:cNvPr id="63510" name="Text Box 21"/>
          <p:cNvSpPr txBox="1">
            <a:spLocks noChangeArrowheads="1"/>
          </p:cNvSpPr>
          <p:nvPr/>
        </p:nvSpPr>
        <p:spPr bwMode="auto">
          <a:xfrm>
            <a:off x="3997325" y="4572000"/>
            <a:ext cx="26161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1</a:t>
            </a:r>
          </a:p>
        </p:txBody>
      </p:sp>
      <p:sp>
        <p:nvSpPr>
          <p:cNvPr id="63511" name="Text Box 22"/>
          <p:cNvSpPr txBox="1">
            <a:spLocks noChangeArrowheads="1"/>
          </p:cNvSpPr>
          <p:nvPr/>
        </p:nvSpPr>
        <p:spPr bwMode="auto">
          <a:xfrm>
            <a:off x="4581525" y="2959100"/>
            <a:ext cx="29527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2</a:t>
            </a:r>
          </a:p>
        </p:txBody>
      </p:sp>
      <p:sp>
        <p:nvSpPr>
          <p:cNvPr id="63512" name="Text Box 23"/>
          <p:cNvSpPr txBox="1">
            <a:spLocks noChangeArrowheads="1"/>
          </p:cNvSpPr>
          <p:nvPr/>
        </p:nvSpPr>
        <p:spPr bwMode="auto">
          <a:xfrm>
            <a:off x="3070225" y="18669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3513" name="Text Box 24"/>
          <p:cNvSpPr txBox="1">
            <a:spLocks noChangeArrowheads="1"/>
          </p:cNvSpPr>
          <p:nvPr/>
        </p:nvSpPr>
        <p:spPr bwMode="auto">
          <a:xfrm>
            <a:off x="1533525" y="2997200"/>
            <a:ext cx="30809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4</a:t>
            </a:r>
          </a:p>
        </p:txBody>
      </p:sp>
      <p:sp>
        <p:nvSpPr>
          <p:cNvPr id="63514" name="Text Box 25"/>
          <p:cNvSpPr txBox="1">
            <a:spLocks noChangeArrowheads="1"/>
          </p:cNvSpPr>
          <p:nvPr/>
        </p:nvSpPr>
        <p:spPr bwMode="auto">
          <a:xfrm>
            <a:off x="2613025" y="3521075"/>
            <a:ext cx="29845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0</a:t>
            </a:r>
          </a:p>
        </p:txBody>
      </p:sp>
      <p:sp>
        <p:nvSpPr>
          <p:cNvPr id="63515" name="Text Box 26"/>
          <p:cNvSpPr txBox="1">
            <a:spLocks noChangeArrowheads="1"/>
          </p:cNvSpPr>
          <p:nvPr/>
        </p:nvSpPr>
        <p:spPr bwMode="auto">
          <a:xfrm>
            <a:off x="2994025" y="3733800"/>
            <a:ext cx="26161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1</a:t>
            </a:r>
          </a:p>
        </p:txBody>
      </p:sp>
      <p:sp>
        <p:nvSpPr>
          <p:cNvPr id="63516" name="Text Box 27"/>
          <p:cNvSpPr txBox="1">
            <a:spLocks noChangeArrowheads="1"/>
          </p:cNvSpPr>
          <p:nvPr/>
        </p:nvSpPr>
        <p:spPr bwMode="auto">
          <a:xfrm>
            <a:off x="3387725" y="3530600"/>
            <a:ext cx="29527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2</a:t>
            </a:r>
          </a:p>
        </p:txBody>
      </p:sp>
      <p:sp>
        <p:nvSpPr>
          <p:cNvPr id="63517" name="Text Box 28"/>
          <p:cNvSpPr txBox="1">
            <a:spLocks noChangeArrowheads="1"/>
          </p:cNvSpPr>
          <p:nvPr/>
        </p:nvSpPr>
        <p:spPr bwMode="auto">
          <a:xfrm>
            <a:off x="3248025" y="3086100"/>
            <a:ext cx="2936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3</a:t>
            </a:r>
          </a:p>
        </p:txBody>
      </p:sp>
      <p:sp>
        <p:nvSpPr>
          <p:cNvPr id="63518" name="Text Box 29"/>
          <p:cNvSpPr txBox="1">
            <a:spLocks noChangeArrowheads="1"/>
          </p:cNvSpPr>
          <p:nvPr/>
        </p:nvSpPr>
        <p:spPr bwMode="auto">
          <a:xfrm>
            <a:off x="2727325" y="3048000"/>
            <a:ext cx="30809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4</a:t>
            </a:r>
          </a:p>
        </p:txBody>
      </p:sp>
      <p:sp>
        <p:nvSpPr>
          <p:cNvPr id="63519" name="Text Box 30"/>
          <p:cNvSpPr txBox="1">
            <a:spLocks noChangeArrowheads="1"/>
          </p:cNvSpPr>
          <p:nvPr/>
        </p:nvSpPr>
        <p:spPr bwMode="auto">
          <a:xfrm>
            <a:off x="4225925" y="5067300"/>
            <a:ext cx="3616696" cy="14773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Candara" pitchFamily="34" charset="0"/>
              </a:rPr>
              <a:t>Eating  --&gt; </a:t>
            </a:r>
            <a:r>
              <a:rPr lang="en-US" altLang="zh-TW" b="1" dirty="0">
                <a:latin typeface="Candara" pitchFamily="34" charset="0"/>
              </a:rPr>
              <a:t>self[1].signal  (No effect)</a:t>
            </a:r>
          </a:p>
          <a:p>
            <a:endParaRPr lang="en-US" altLang="zh-TW" b="1" dirty="0">
              <a:latin typeface="Candara" pitchFamily="34" charset="0"/>
            </a:endParaRPr>
          </a:p>
          <a:p>
            <a:r>
              <a:rPr lang="en-US" altLang="zh-TW" b="1" dirty="0">
                <a:latin typeface="Candara" pitchFamily="34" charset="0"/>
              </a:rPr>
              <a:t>Pushdown </a:t>
            </a:r>
          </a:p>
          <a:p>
            <a:r>
              <a:rPr lang="en-US" altLang="zh-TW" b="1" dirty="0">
                <a:latin typeface="Candara" pitchFamily="34" charset="0"/>
              </a:rPr>
              <a:t>  test (0) -&gt; </a:t>
            </a:r>
            <a:r>
              <a:rPr lang="en-US" altLang="zh-TW" b="1" dirty="0">
                <a:solidFill>
                  <a:srgbClr val="FF0000"/>
                </a:solidFill>
                <a:latin typeface="Candara" pitchFamily="34" charset="0"/>
              </a:rPr>
              <a:t>self[0].signal</a:t>
            </a:r>
            <a:r>
              <a:rPr lang="en-US" altLang="zh-TW" b="1" dirty="0">
                <a:latin typeface="Candara" pitchFamily="34" charset="0"/>
              </a:rPr>
              <a:t>, </a:t>
            </a:r>
          </a:p>
          <a:p>
            <a:r>
              <a:rPr lang="en-US" altLang="zh-TW" b="1" dirty="0">
                <a:latin typeface="Candara" pitchFamily="34" charset="0"/>
              </a:rPr>
              <a:t>  test (2) -&gt; </a:t>
            </a:r>
            <a:r>
              <a:rPr lang="en-US" altLang="zh-TW" b="1" dirty="0">
                <a:solidFill>
                  <a:srgbClr val="FF0000"/>
                </a:solidFill>
                <a:latin typeface="Candara" pitchFamily="34" charset="0"/>
              </a:rPr>
              <a:t>self[2].signal</a:t>
            </a:r>
          </a:p>
        </p:txBody>
      </p:sp>
      <p:sp>
        <p:nvSpPr>
          <p:cNvPr id="63520" name="Text Box 31"/>
          <p:cNvSpPr txBox="1">
            <a:spLocks noChangeArrowheads="1"/>
          </p:cNvSpPr>
          <p:nvPr/>
        </p:nvSpPr>
        <p:spPr bwMode="auto">
          <a:xfrm>
            <a:off x="1170042" y="5115034"/>
            <a:ext cx="139653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Self[0].wait </a:t>
            </a:r>
          </a:p>
        </p:txBody>
      </p:sp>
      <p:sp>
        <p:nvSpPr>
          <p:cNvPr id="63521" name="Text Box 32"/>
          <p:cNvSpPr txBox="1">
            <a:spLocks noChangeArrowheads="1"/>
          </p:cNvSpPr>
          <p:nvPr/>
        </p:nvSpPr>
        <p:spPr bwMode="auto">
          <a:xfrm>
            <a:off x="5076825" y="2959100"/>
            <a:ext cx="133402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Self[2].wait</a:t>
            </a:r>
          </a:p>
        </p:txBody>
      </p:sp>
      <p:sp>
        <p:nvSpPr>
          <p:cNvPr id="63522" name="Freeform 33"/>
          <p:cNvSpPr>
            <a:spLocks/>
          </p:cNvSpPr>
          <p:nvPr/>
        </p:nvSpPr>
        <p:spPr bwMode="auto">
          <a:xfrm>
            <a:off x="2311400" y="5448300"/>
            <a:ext cx="1943100" cy="663575"/>
          </a:xfrm>
          <a:custGeom>
            <a:avLst/>
            <a:gdLst>
              <a:gd name="T0" fmla="*/ 2147483647 w 1152"/>
              <a:gd name="T1" fmla="*/ 2147483647 h 346"/>
              <a:gd name="T2" fmla="*/ 2147483647 w 1152"/>
              <a:gd name="T3" fmla="*/ 2147483647 h 346"/>
              <a:gd name="T4" fmla="*/ 2147483647 w 1152"/>
              <a:gd name="T5" fmla="*/ 2147483647 h 346"/>
              <a:gd name="T6" fmla="*/ 2147483647 w 1152"/>
              <a:gd name="T7" fmla="*/ 2147483647 h 346"/>
              <a:gd name="T8" fmla="*/ 2147483647 w 1152"/>
              <a:gd name="T9" fmla="*/ 2147483647 h 346"/>
              <a:gd name="T10" fmla="*/ 0 w 1152"/>
              <a:gd name="T11" fmla="*/ 0 h 3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2"/>
              <a:gd name="T19" fmla="*/ 0 h 346"/>
              <a:gd name="T20" fmla="*/ 1152 w 1152"/>
              <a:gd name="T21" fmla="*/ 346 h 3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2" h="346">
                <a:moveTo>
                  <a:pt x="1152" y="328"/>
                </a:moveTo>
                <a:cubicBezTo>
                  <a:pt x="906" y="346"/>
                  <a:pt x="661" y="311"/>
                  <a:pt x="416" y="296"/>
                </a:cubicBezTo>
                <a:cubicBezTo>
                  <a:pt x="316" y="271"/>
                  <a:pt x="226" y="241"/>
                  <a:pt x="128" y="208"/>
                </a:cubicBezTo>
                <a:cubicBezTo>
                  <a:pt x="95" y="158"/>
                  <a:pt x="49" y="128"/>
                  <a:pt x="24" y="72"/>
                </a:cubicBezTo>
                <a:cubicBezTo>
                  <a:pt x="17" y="57"/>
                  <a:pt x="13" y="40"/>
                  <a:pt x="8" y="24"/>
                </a:cubicBezTo>
                <a:cubicBezTo>
                  <a:pt x="5" y="16"/>
                  <a:pt x="0" y="0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523" name="Freeform 34"/>
          <p:cNvSpPr>
            <a:spLocks/>
          </p:cNvSpPr>
          <p:nvPr/>
        </p:nvSpPr>
        <p:spPr bwMode="auto">
          <a:xfrm>
            <a:off x="6023288" y="3305393"/>
            <a:ext cx="1344613" cy="3036888"/>
          </a:xfrm>
          <a:custGeom>
            <a:avLst/>
            <a:gdLst>
              <a:gd name="T0" fmla="*/ 2147483647 w 584"/>
              <a:gd name="T1" fmla="*/ 2147483647 h 1888"/>
              <a:gd name="T2" fmla="*/ 2147483647 w 584"/>
              <a:gd name="T3" fmla="*/ 2147483647 h 1888"/>
              <a:gd name="T4" fmla="*/ 2147483647 w 584"/>
              <a:gd name="T5" fmla="*/ 2147483647 h 1888"/>
              <a:gd name="T6" fmla="*/ 2147483647 w 584"/>
              <a:gd name="T7" fmla="*/ 2147483647 h 1888"/>
              <a:gd name="T8" fmla="*/ 2147483647 w 584"/>
              <a:gd name="T9" fmla="*/ 2147483647 h 1888"/>
              <a:gd name="T10" fmla="*/ 2147483647 w 584"/>
              <a:gd name="T11" fmla="*/ 2147483647 h 1888"/>
              <a:gd name="T12" fmla="*/ 2147483647 w 584"/>
              <a:gd name="T13" fmla="*/ 2147483647 h 1888"/>
              <a:gd name="T14" fmla="*/ 2147483647 w 584"/>
              <a:gd name="T15" fmla="*/ 2147483647 h 1888"/>
              <a:gd name="T16" fmla="*/ 2147483647 w 584"/>
              <a:gd name="T17" fmla="*/ 2147483647 h 1888"/>
              <a:gd name="T18" fmla="*/ 2147483647 w 584"/>
              <a:gd name="T19" fmla="*/ 2147483647 h 1888"/>
              <a:gd name="T20" fmla="*/ 2147483647 w 584"/>
              <a:gd name="T21" fmla="*/ 2147483647 h 1888"/>
              <a:gd name="T22" fmla="*/ 2147483647 w 584"/>
              <a:gd name="T23" fmla="*/ 2147483647 h 1888"/>
              <a:gd name="T24" fmla="*/ 2147483647 w 584"/>
              <a:gd name="T25" fmla="*/ 2147483647 h 1888"/>
              <a:gd name="T26" fmla="*/ 2147483647 w 584"/>
              <a:gd name="T27" fmla="*/ 2147483647 h 1888"/>
              <a:gd name="T28" fmla="*/ 0 w 584"/>
              <a:gd name="T29" fmla="*/ 0 h 18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84"/>
              <a:gd name="T46" fmla="*/ 0 h 1888"/>
              <a:gd name="T47" fmla="*/ 584 w 584"/>
              <a:gd name="T48" fmla="*/ 1888 h 18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84" h="1888">
                <a:moveTo>
                  <a:pt x="360" y="1888"/>
                </a:moveTo>
                <a:cubicBezTo>
                  <a:pt x="386" y="1875"/>
                  <a:pt x="415" y="1870"/>
                  <a:pt x="440" y="1856"/>
                </a:cubicBezTo>
                <a:cubicBezTo>
                  <a:pt x="467" y="1841"/>
                  <a:pt x="487" y="1788"/>
                  <a:pt x="496" y="1768"/>
                </a:cubicBezTo>
                <a:cubicBezTo>
                  <a:pt x="527" y="1695"/>
                  <a:pt x="539" y="1606"/>
                  <a:pt x="552" y="1528"/>
                </a:cubicBezTo>
                <a:cubicBezTo>
                  <a:pt x="559" y="1486"/>
                  <a:pt x="563" y="1443"/>
                  <a:pt x="568" y="1400"/>
                </a:cubicBezTo>
                <a:cubicBezTo>
                  <a:pt x="571" y="1379"/>
                  <a:pt x="576" y="1336"/>
                  <a:pt x="576" y="1336"/>
                </a:cubicBezTo>
                <a:cubicBezTo>
                  <a:pt x="584" y="1110"/>
                  <a:pt x="572" y="903"/>
                  <a:pt x="544" y="680"/>
                </a:cubicBezTo>
                <a:cubicBezTo>
                  <a:pt x="531" y="578"/>
                  <a:pt x="509" y="474"/>
                  <a:pt x="448" y="392"/>
                </a:cubicBezTo>
                <a:cubicBezTo>
                  <a:pt x="411" y="280"/>
                  <a:pt x="448" y="307"/>
                  <a:pt x="368" y="280"/>
                </a:cubicBezTo>
                <a:cubicBezTo>
                  <a:pt x="307" y="199"/>
                  <a:pt x="391" y="298"/>
                  <a:pt x="296" y="232"/>
                </a:cubicBezTo>
                <a:cubicBezTo>
                  <a:pt x="274" y="217"/>
                  <a:pt x="259" y="195"/>
                  <a:pt x="240" y="176"/>
                </a:cubicBezTo>
                <a:cubicBezTo>
                  <a:pt x="222" y="158"/>
                  <a:pt x="168" y="134"/>
                  <a:pt x="144" y="120"/>
                </a:cubicBezTo>
                <a:cubicBezTo>
                  <a:pt x="144" y="120"/>
                  <a:pt x="84" y="80"/>
                  <a:pt x="72" y="72"/>
                </a:cubicBezTo>
                <a:cubicBezTo>
                  <a:pt x="56" y="61"/>
                  <a:pt x="24" y="40"/>
                  <a:pt x="24" y="40"/>
                </a:cubicBezTo>
                <a:cubicBezTo>
                  <a:pt x="5" y="11"/>
                  <a:pt x="12" y="25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524" name="Rectangle 35"/>
          <p:cNvSpPr>
            <a:spLocks noChangeArrowheads="1"/>
          </p:cNvSpPr>
          <p:nvPr/>
        </p:nvSpPr>
        <p:spPr bwMode="auto">
          <a:xfrm>
            <a:off x="581024" y="849033"/>
            <a:ext cx="8184603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400" b="1" dirty="0">
                <a:latin typeface="Candara" pitchFamily="34" charset="0"/>
              </a:rPr>
              <a:t>The </a:t>
            </a:r>
            <a:r>
              <a:rPr lang="en-US" altLang="zh-TW" sz="2400" b="1" dirty="0" err="1">
                <a:solidFill>
                  <a:srgbClr val="FF0000"/>
                </a:solidFill>
                <a:latin typeface="Candara" pitchFamily="34" charset="0"/>
              </a:rPr>
              <a:t>x.signal</a:t>
            </a:r>
            <a:r>
              <a:rPr lang="en-US" altLang="zh-TW" sz="2400" b="1" dirty="0">
                <a:latin typeface="Candara" pitchFamily="34" charset="0"/>
              </a:rPr>
              <a:t> resumes exactly one suspended process. </a:t>
            </a:r>
          </a:p>
          <a:p>
            <a:pPr eaLnBrk="1" hangingPunct="1"/>
            <a:r>
              <a:rPr lang="en-US" altLang="zh-TW" sz="2400" b="1" dirty="0">
                <a:latin typeface="Candara" pitchFamily="34" charset="0"/>
              </a:rPr>
              <a:t>If no process is suspended, then the signal operation has no effect.</a:t>
            </a:r>
          </a:p>
        </p:txBody>
      </p:sp>
      <p:sp>
        <p:nvSpPr>
          <p:cNvPr id="35" name="橢圓 34"/>
          <p:cNvSpPr/>
          <p:nvPr/>
        </p:nvSpPr>
        <p:spPr bwMode="auto">
          <a:xfrm>
            <a:off x="3862552" y="4508939"/>
            <a:ext cx="567558" cy="5202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6" name="橢圓 35"/>
          <p:cNvSpPr/>
          <p:nvPr/>
        </p:nvSpPr>
        <p:spPr bwMode="auto">
          <a:xfrm>
            <a:off x="1886607" y="4519450"/>
            <a:ext cx="567558" cy="5202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7" name="橢圓 36"/>
          <p:cNvSpPr/>
          <p:nvPr/>
        </p:nvSpPr>
        <p:spPr bwMode="auto">
          <a:xfrm>
            <a:off x="4435366" y="2906112"/>
            <a:ext cx="567558" cy="5202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8" name="橢圓 37"/>
          <p:cNvSpPr/>
          <p:nvPr/>
        </p:nvSpPr>
        <p:spPr bwMode="auto">
          <a:xfrm>
            <a:off x="3862552" y="4524705"/>
            <a:ext cx="567558" cy="5202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2489089" y="5109785"/>
            <a:ext cx="109677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--&gt; </a:t>
            </a:r>
            <a:r>
              <a:rPr lang="en-US" altLang="zh-TW" b="1" dirty="0">
                <a:solidFill>
                  <a:srgbClr val="FF0000"/>
                </a:solidFill>
                <a:latin typeface="Candara" pitchFamily="34" charset="0"/>
              </a:rPr>
              <a:t>Eating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6395872" y="2953845"/>
            <a:ext cx="109677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--&gt; </a:t>
            </a:r>
            <a:r>
              <a:rPr lang="en-US" altLang="zh-TW" b="1" dirty="0">
                <a:solidFill>
                  <a:srgbClr val="FF0000"/>
                </a:solidFill>
                <a:latin typeface="Candara" pitchFamily="34" charset="0"/>
              </a:rPr>
              <a:t>Eating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6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6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6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20" grpId="0"/>
      <p:bldP spid="63521" grpId="0"/>
      <p:bldP spid="63522" grpId="0" animBg="1"/>
      <p:bldP spid="63523" grpId="0" animBg="1"/>
      <p:bldP spid="35" grpId="0" animBg="1"/>
      <p:bldP spid="36" grpId="0" animBg="1"/>
      <p:bldP spid="37" grpId="0" animBg="1"/>
      <p:bldP spid="38" grpId="0" animBg="1"/>
      <p:bldP spid="40" grpId="0"/>
      <p:bldP spid="4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308" y="-88355"/>
            <a:ext cx="8105775" cy="844550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ＭＳ Ｐゴシック" pitchFamily="34" charset="-128"/>
              </a:rPr>
              <a:t>Monitor Implementation Using Semaphores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004" y="909249"/>
            <a:ext cx="8463134" cy="4462463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dirty="0">
                <a:ea typeface="ＭＳ Ｐゴシック" pitchFamily="34" charset="-128"/>
              </a:rPr>
              <a:t>A possible implementation of the monitor mechanism using semaphores.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For each monitor, a semaphore </a:t>
            </a:r>
            <a:r>
              <a:rPr lang="en-US" altLang="zh-TW" dirty="0" err="1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 (init to 1) is provided</a:t>
            </a:r>
            <a:r>
              <a:rPr lang="en-US" altLang="zh-TW" dirty="0">
                <a:ea typeface="ＭＳ Ｐゴシック" pitchFamily="34" charset="-128"/>
              </a:rPr>
              <a:t>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dirty="0">
                <a:ea typeface="ＭＳ Ｐゴシック" pitchFamily="34" charset="-128"/>
              </a:rPr>
              <a:t>A process must execute wait (</a:t>
            </a:r>
            <a:r>
              <a:rPr lang="en-US" altLang="zh-TW" dirty="0" err="1">
                <a:ea typeface="ＭＳ Ｐゴシック" pitchFamily="34" charset="-128"/>
              </a:rPr>
              <a:t>mutex</a:t>
            </a:r>
            <a:r>
              <a:rPr lang="en-US" altLang="zh-TW" dirty="0">
                <a:ea typeface="ＭＳ Ｐゴシック" pitchFamily="34" charset="-128"/>
              </a:rPr>
              <a:t>) before entering the monitor and must execute signal (</a:t>
            </a:r>
            <a:r>
              <a:rPr lang="en-US" altLang="zh-TW" dirty="0" err="1">
                <a:ea typeface="ＭＳ Ｐゴシック" pitchFamily="34" charset="-128"/>
              </a:rPr>
              <a:t>mutex</a:t>
            </a:r>
            <a:r>
              <a:rPr lang="en-US" altLang="zh-TW" dirty="0">
                <a:ea typeface="ＭＳ Ｐゴシック" pitchFamily="34" charset="-128"/>
              </a:rPr>
              <a:t>) after leaving the monitor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dirty="0">
                <a:ea typeface="ＭＳ Ｐゴシック" pitchFamily="34" charset="-128"/>
              </a:rPr>
              <a:t>Since 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a signaling process must wait until the resumed process either leaves or waits</a:t>
            </a:r>
            <a:r>
              <a:rPr lang="en-US" altLang="zh-TW" dirty="0">
                <a:ea typeface="ＭＳ Ｐゴシック" pitchFamily="34" charset="-128"/>
              </a:rPr>
              <a:t>, an additional semaphore, </a:t>
            </a: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next</a:t>
            </a:r>
            <a:r>
              <a:rPr lang="en-US" altLang="zh-TW" dirty="0">
                <a:ea typeface="ＭＳ Ｐゴシック" pitchFamily="34" charset="-128"/>
              </a:rPr>
              <a:t>, is introduced (init to 0).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dirty="0">
                <a:ea typeface="ＭＳ Ｐゴシック" pitchFamily="34" charset="-128"/>
              </a:rPr>
              <a:t>The signaling processes can use </a:t>
            </a:r>
            <a:r>
              <a:rPr lang="en-US" altLang="zh-TW" i="1" dirty="0">
                <a:solidFill>
                  <a:srgbClr val="FF0000"/>
                </a:solidFill>
                <a:ea typeface="ＭＳ Ｐゴシック" pitchFamily="34" charset="-128"/>
              </a:rPr>
              <a:t>next</a:t>
            </a:r>
            <a:r>
              <a:rPr lang="en-US" altLang="zh-TW" dirty="0">
                <a:ea typeface="ＭＳ Ｐゴシック" pitchFamily="34" charset="-128"/>
              </a:rPr>
              <a:t> to suspend themselves.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dirty="0">
                <a:ea typeface="ＭＳ Ｐゴシック" pitchFamily="34" charset="-128"/>
              </a:rPr>
              <a:t>An integer variable </a:t>
            </a:r>
            <a:r>
              <a:rPr lang="en-US" altLang="zh-TW" b="1" dirty="0" err="1">
                <a:solidFill>
                  <a:srgbClr val="FF0000"/>
                </a:solidFill>
                <a:ea typeface="ＭＳ Ｐゴシック" pitchFamily="34" charset="-128"/>
              </a:rPr>
              <a:t>next_count</a:t>
            </a:r>
            <a:r>
              <a:rPr lang="en-US" altLang="zh-TW" dirty="0">
                <a:ea typeface="ＭＳ Ｐゴシック" pitchFamily="34" charset="-128"/>
              </a:rPr>
              <a:t> is also provided to count the number of processes suspended on next.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endParaRPr lang="en-US" altLang="zh-TW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1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73320" y="2316302"/>
            <a:ext cx="3348973" cy="3202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75607" y="-167185"/>
            <a:ext cx="7715250" cy="84455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ＭＳ Ｐゴシック" pitchFamily="34" charset="-128"/>
              </a:rPr>
              <a:t>Monitor Implementation Using Semaphores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963613"/>
            <a:ext cx="7043738" cy="4462462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ea typeface="ＭＳ Ｐゴシック" pitchFamily="34" charset="-128"/>
              </a:rPr>
              <a:t>Variables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ea typeface="ＭＳ Ｐゴシック" pitchFamily="34" charset="-128"/>
              </a:rPr>
              <a:t>		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semaphore </a:t>
            </a:r>
            <a:r>
              <a:rPr lang="en-US" altLang="zh-TW" sz="2000" dirty="0" err="1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;  // (initially  = 1)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	semaphore next;     // (initially  = 0)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000" dirty="0" err="1">
                <a:solidFill>
                  <a:srgbClr val="0000FF"/>
                </a:solidFill>
                <a:ea typeface="ＭＳ Ｐゴシック" pitchFamily="34" charset="-128"/>
              </a:rPr>
              <a:t>int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 next-count = 0;</a:t>
            </a:r>
            <a:b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</a:br>
            <a:endParaRPr lang="en-US" altLang="zh-TW" sz="20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ea typeface="ＭＳ Ｐゴシック" pitchFamily="34" charset="-128"/>
              </a:rPr>
              <a:t>Each external procedure </a:t>
            </a:r>
            <a:r>
              <a:rPr lang="en-US" altLang="zh-TW" sz="2000" b="1" i="1" dirty="0">
                <a:ea typeface="ＭＳ Ｐゴシック" pitchFamily="34" charset="-128"/>
              </a:rPr>
              <a:t>F</a:t>
            </a:r>
            <a:r>
              <a:rPr lang="en-US" altLang="zh-TW" sz="2000" dirty="0">
                <a:ea typeface="ＭＳ Ｐゴシック" pitchFamily="34" charset="-128"/>
              </a:rPr>
              <a:t>  will be replaced by</a:t>
            </a:r>
          </a:p>
          <a:p>
            <a:pPr>
              <a:lnSpc>
                <a:spcPct val="80000"/>
              </a:lnSpc>
              <a:tabLst>
                <a:tab pos="1890713" algn="l"/>
                <a:tab pos="2338388" algn="l"/>
                <a:tab pos="2511425" algn="l"/>
              </a:tabLst>
            </a:pPr>
            <a:endParaRPr lang="en-US" altLang="zh-TW" sz="2000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ea typeface="ＭＳ Ｐゴシック" pitchFamily="34" charset="-128"/>
              </a:rPr>
              <a:t>	   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wait(</a:t>
            </a:r>
            <a:r>
              <a:rPr lang="en-US" altLang="zh-TW" sz="2000" dirty="0" err="1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);			    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             …	                                                       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             body of F </a:t>
            </a:r>
            <a:endParaRPr lang="en-US" altLang="zh-TW" sz="2000" i="1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i="1" dirty="0">
                <a:solidFill>
                  <a:srgbClr val="0000FF"/>
                </a:solidFill>
                <a:ea typeface="ＭＳ Ｐゴシック" pitchFamily="34" charset="-128"/>
              </a:rPr>
              <a:t>             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…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          if (</a:t>
            </a:r>
            <a:r>
              <a:rPr lang="en-US" altLang="zh-TW" sz="2000" dirty="0" err="1">
                <a:solidFill>
                  <a:srgbClr val="0000FF"/>
                </a:solidFill>
                <a:ea typeface="ＭＳ Ｐゴシック" pitchFamily="34" charset="-128"/>
              </a:rPr>
              <a:t>next_count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 &gt; 0)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            signal(next)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     else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           signal(</a:t>
            </a:r>
            <a:r>
              <a:rPr lang="en-US" altLang="zh-TW" sz="2000" dirty="0" err="1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);</a:t>
            </a:r>
            <a:b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</a:br>
            <a:endParaRPr lang="en-US" altLang="zh-TW" sz="20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ea typeface="ＭＳ Ｐゴシック" pitchFamily="34" charset="-128"/>
              </a:rPr>
              <a:t>Mutual exclusion within a monitor is ensured.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655073" y="3057111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43697" y="4230053"/>
            <a:ext cx="2863778" cy="127211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 rot="20173778">
            <a:off x="7724467" y="2884706"/>
            <a:ext cx="1293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00FF"/>
                </a:solidFill>
                <a:ea typeface="ＭＳ Ｐゴシック" pitchFamily="34" charset="-128"/>
              </a:rPr>
              <a:t>wait(</a:t>
            </a:r>
            <a:r>
              <a:rPr lang="en-US" altLang="zh-TW" sz="1400" dirty="0" err="1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1400" dirty="0">
                <a:solidFill>
                  <a:srgbClr val="0000FF"/>
                </a:solidFill>
                <a:ea typeface="ＭＳ Ｐゴシック" pitchFamily="34" charset="-128"/>
              </a:rPr>
              <a:t>)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1000"/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1000"/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6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1000"/>
                                        <p:tgtEl>
                                          <p:spTgt spid="65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1000"/>
                                        <p:tgtEl>
                                          <p:spTgt spid="65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uiExpand="1" build="p"/>
      <p:bldP spid="6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92525" y="39271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ＭＳ Ｐゴシック" pitchFamily="34" charset="-128"/>
              </a:rPr>
              <a:t>Monitor (Condition Variable) Implementation Using Semaphores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590" y="1015782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  <a:tabLst>
                <a:tab pos="1833563" algn="l"/>
                <a:tab pos="2222500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For each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condition variable </a:t>
            </a:r>
            <a:r>
              <a:rPr lang="en-US" altLang="zh-TW" sz="2400" b="1" i="1" dirty="0">
                <a:solidFill>
                  <a:srgbClr val="FF0000"/>
                </a:solidFill>
                <a:ea typeface="ＭＳ Ｐゴシック" pitchFamily="34" charset="-128"/>
              </a:rPr>
              <a:t>x</a:t>
            </a:r>
            <a:r>
              <a:rPr lang="en-US" altLang="zh-TW" sz="2400" dirty="0">
                <a:ea typeface="ＭＳ Ｐゴシック" pitchFamily="34" charset="-128"/>
              </a:rPr>
              <a:t>, we have: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	</a:t>
            </a:r>
            <a:r>
              <a:rPr lang="zh-TW" altLang="en-US" sz="2400" dirty="0">
                <a:ea typeface="ＭＳ Ｐゴシック" pitchFamily="34" charset="-128"/>
              </a:rPr>
              <a:t>        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semaphore </a:t>
            </a:r>
            <a:r>
              <a:rPr lang="en-US" altLang="zh-TW" sz="2400" dirty="0" err="1">
                <a:solidFill>
                  <a:srgbClr val="FF0000"/>
                </a:solidFill>
                <a:ea typeface="ＭＳ Ｐゴシック" pitchFamily="34" charset="-128"/>
              </a:rPr>
              <a:t>x_sem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; // (initially  = 0)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zh-TW" altLang="en-US" sz="2400" dirty="0">
                <a:solidFill>
                  <a:srgbClr val="0000FF"/>
                </a:solidFill>
                <a:ea typeface="ＭＳ Ｐゴシック" pitchFamily="34" charset="-128"/>
              </a:rPr>
              <a:t>        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int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x-count = 0;</a:t>
            </a:r>
            <a:b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</a:br>
            <a:endParaRPr lang="en-US" altLang="zh-TW" sz="24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tabLst>
                <a:tab pos="1833563" algn="l"/>
                <a:tab pos="2222500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The operation </a:t>
            </a:r>
            <a:r>
              <a:rPr lang="en-US" altLang="zh-TW" sz="2400" dirty="0" err="1">
                <a:solidFill>
                  <a:srgbClr val="FF0000"/>
                </a:solidFill>
                <a:ea typeface="ＭＳ Ｐゴシック" pitchFamily="34" charset="-128"/>
              </a:rPr>
              <a:t>x.wait</a:t>
            </a:r>
            <a:r>
              <a:rPr lang="en-US" altLang="zh-TW" sz="2400" b="1" dirty="0"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can be implemented as: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		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	</a:t>
            </a:r>
            <a:r>
              <a:rPr lang="zh-TW" altLang="en-US" sz="2400" dirty="0">
                <a:ea typeface="ＭＳ Ｐゴシック" pitchFamily="34" charset="-128"/>
              </a:rPr>
              <a:t>        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x-count++;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zh-TW" altLang="en-US" sz="2400" dirty="0">
                <a:solidFill>
                  <a:srgbClr val="0000FF"/>
                </a:solidFill>
                <a:ea typeface="ＭＳ Ｐゴシック" pitchFamily="34" charset="-128"/>
              </a:rPr>
              <a:t>        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if (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next_count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&gt; 0)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signal(next);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zh-TW" altLang="en-US" sz="2400" dirty="0">
                <a:solidFill>
                  <a:srgbClr val="0000FF"/>
                </a:solidFill>
                <a:ea typeface="ＭＳ Ｐゴシック" pitchFamily="34" charset="-128"/>
              </a:rPr>
              <a:t>         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else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zh-TW" altLang="en-US" dirty="0">
                <a:solidFill>
                  <a:srgbClr val="0000FF"/>
                </a:solidFill>
                <a:ea typeface="ＭＳ Ｐゴシック" pitchFamily="34" charset="-128"/>
              </a:rPr>
              <a:t>                      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signal(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zh-TW" altLang="en-US" sz="2400" dirty="0">
                <a:solidFill>
                  <a:srgbClr val="0000FF"/>
                </a:solidFill>
                <a:ea typeface="ＭＳ Ｐゴシック" pitchFamily="34" charset="-128"/>
              </a:rPr>
              <a:t>         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wait(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x_sem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zh-TW" altLang="en-US" sz="2400" dirty="0">
                <a:solidFill>
                  <a:srgbClr val="0000FF"/>
                </a:solidFill>
                <a:ea typeface="ＭＳ Ｐゴシック" pitchFamily="34" charset="-128"/>
              </a:rPr>
              <a:t>          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x-count--;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b="1" dirty="0">
                <a:ea typeface="ＭＳ Ｐゴシック" pitchFamily="34" charset="-128"/>
              </a:rPr>
              <a:t>		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37437" y="3431794"/>
            <a:ext cx="4422775" cy="304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 bwMode="auto">
          <a:xfrm>
            <a:off x="1078161" y="3671271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066785" y="4082983"/>
            <a:ext cx="3136724" cy="151259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069058" y="5627459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071330" y="5984580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 rot="20173778">
            <a:off x="7551047" y="4051355"/>
            <a:ext cx="1293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00FF"/>
                </a:solidFill>
                <a:ea typeface="ＭＳ Ｐゴシック" pitchFamily="34" charset="-128"/>
              </a:rPr>
              <a:t>wait(</a:t>
            </a:r>
            <a:r>
              <a:rPr lang="en-US" altLang="zh-TW" sz="1400" dirty="0" err="1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1400" dirty="0">
                <a:solidFill>
                  <a:srgbClr val="0000FF"/>
                </a:solidFill>
                <a:ea typeface="ＭＳ Ｐゴシック" pitchFamily="34" charset="-128"/>
              </a:rPr>
              <a:t>)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91823" y="3376593"/>
            <a:ext cx="4422775" cy="304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84087" y="15770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ＭＳ Ｐゴシック" pitchFamily="34" charset="-128"/>
              </a:rPr>
              <a:t>Monitor Implementation Using Semaphores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194" y="996998"/>
            <a:ext cx="8229600" cy="4530725"/>
          </a:xfrm>
        </p:spPr>
        <p:txBody>
          <a:bodyPr/>
          <a:lstStyle/>
          <a:p>
            <a:pPr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The operation </a:t>
            </a:r>
            <a:r>
              <a:rPr lang="en-US" altLang="zh-TW" sz="2400" dirty="0" err="1">
                <a:solidFill>
                  <a:srgbClr val="FF0000"/>
                </a:solidFill>
                <a:ea typeface="ＭＳ Ｐゴシック" pitchFamily="34" charset="-128"/>
              </a:rPr>
              <a:t>x.signal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can be implemented as:</a:t>
            </a:r>
            <a:br>
              <a:rPr lang="en-US" altLang="zh-TW" sz="2400" dirty="0">
                <a:ea typeface="ＭＳ Ｐゴシック" pitchFamily="34" charset="-128"/>
              </a:rPr>
            </a:br>
            <a:endParaRPr lang="en-US" altLang="zh-TW" sz="2400" dirty="0">
              <a:ea typeface="ＭＳ Ｐゴシック" pitchFamily="34" charset="-128"/>
            </a:endParaRP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		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if (x-count &gt; 0) {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	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next_count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++;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	signal(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x_sem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);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	wait(next);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	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next_count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--;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}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endParaRPr lang="en-US" altLang="zh-TW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What happen if  x-count &lt;= 0 ?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zh-TW" altLang="en-US" dirty="0">
                <a:solidFill>
                  <a:srgbClr val="0000FF"/>
                </a:solidFill>
                <a:ea typeface="ＭＳ Ｐゴシック" pitchFamily="34" charset="-128"/>
              </a:rPr>
              <a:t>  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Nothing will happen !!</a:t>
            </a:r>
            <a:endParaRPr lang="en-US" altLang="zh-TW" sz="2400" dirty="0">
              <a:solidFill>
                <a:srgbClr val="FF0000"/>
              </a:solidFill>
              <a:ea typeface="ＭＳ Ｐゴシック" pitchFamily="34" charset="-128"/>
            </a:endParaRP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b="1" dirty="0">
                <a:ea typeface="ＭＳ Ｐゴシック" pitchFamily="34" charset="-128"/>
              </a:rPr>
              <a:t>		</a:t>
            </a:r>
            <a:r>
              <a:rPr lang="en-US" altLang="zh-TW" sz="2400" dirty="0">
                <a:ea typeface="ＭＳ Ｐゴシック" pitchFamily="34" charset="-128"/>
              </a:rPr>
              <a:t>	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774209" y="1842439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776481" y="2240503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778753" y="2693159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781025" y="3091223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769649" y="3516583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 rot="20173778">
            <a:off x="7519516" y="3925230"/>
            <a:ext cx="1293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00FF"/>
                </a:solidFill>
                <a:ea typeface="ＭＳ Ｐゴシック" pitchFamily="34" charset="-128"/>
              </a:rPr>
              <a:t>wait(</a:t>
            </a:r>
            <a:r>
              <a:rPr lang="en-US" altLang="zh-TW" sz="1400" dirty="0" err="1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1400" dirty="0">
                <a:solidFill>
                  <a:srgbClr val="0000FF"/>
                </a:solidFill>
                <a:ea typeface="ＭＳ Ｐゴシック" pitchFamily="34" charset="-128"/>
              </a:rPr>
              <a:t>)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671" y="-25291"/>
            <a:ext cx="7715250" cy="844550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ＭＳ Ｐゴシック" pitchFamily="34" charset="-128"/>
              </a:rPr>
              <a:t>Resuming Processes within a Monitor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569" y="987139"/>
            <a:ext cx="8080375" cy="4462463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If several processes are suspended on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condition x</a:t>
            </a:r>
            <a:r>
              <a:rPr lang="en-US" altLang="zh-TW" sz="2400" dirty="0">
                <a:ea typeface="ＭＳ Ｐゴシック" pitchFamily="34" charset="-128"/>
              </a:rPr>
              <a:t>, and an </a:t>
            </a:r>
            <a:r>
              <a:rPr lang="en-US" altLang="zh-TW" sz="2400" dirty="0" err="1">
                <a:solidFill>
                  <a:srgbClr val="FF0000"/>
                </a:solidFill>
                <a:ea typeface="ＭＳ Ｐゴシック" pitchFamily="34" charset="-128"/>
              </a:rPr>
              <a:t>x.signal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() </a:t>
            </a:r>
            <a:r>
              <a:rPr lang="en-US" altLang="zh-TW" sz="2400" dirty="0">
                <a:ea typeface="ＭＳ Ｐゴシック" pitchFamily="34" charset="-128"/>
              </a:rPr>
              <a:t>operation is executed by some process, how do we determine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which of the suspended processes should be resumed next </a:t>
            </a:r>
            <a:r>
              <a:rPr lang="en-US" altLang="zh-TW" sz="2400" dirty="0">
                <a:ea typeface="ＭＳ Ｐゴシック" pitchFamily="34" charset="-128"/>
              </a:rPr>
              <a:t>?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FCFS ordering is simple, but may not adequate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Conditional-wait construct 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           </a:t>
            </a:r>
            <a:r>
              <a:rPr lang="en-US" altLang="zh-TW" sz="2400" dirty="0" err="1">
                <a:solidFill>
                  <a:srgbClr val="FF0000"/>
                </a:solidFill>
                <a:ea typeface="ＭＳ Ｐゴシック" pitchFamily="34" charset="-128"/>
              </a:rPr>
              <a:t>x.wait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 (c) </a:t>
            </a:r>
          </a:p>
          <a:p>
            <a:pPr lvl="1"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i="1" dirty="0">
                <a:ea typeface="ＭＳ Ｐゴシック" pitchFamily="34" charset="-128"/>
              </a:rPr>
              <a:t>c</a:t>
            </a:r>
            <a:r>
              <a:rPr lang="en-US" altLang="zh-TW" dirty="0">
                <a:ea typeface="ＭＳ Ｐゴシック" pitchFamily="34" charset="-128"/>
              </a:rPr>
              <a:t> is an integer expression that is evaluated when the wait() operation is executed.</a:t>
            </a:r>
          </a:p>
          <a:p>
            <a:pPr lvl="1"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i="1" dirty="0">
                <a:solidFill>
                  <a:srgbClr val="FF0000"/>
                </a:solidFill>
                <a:ea typeface="ＭＳ Ｐゴシック" pitchFamily="34" charset="-128"/>
              </a:rPr>
              <a:t>c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 is called a priority number</a:t>
            </a:r>
            <a:r>
              <a:rPr lang="en-US" altLang="zh-TW" dirty="0">
                <a:ea typeface="ＭＳ Ｐゴシック" pitchFamily="34" charset="-128"/>
              </a:rPr>
              <a:t>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When </a:t>
            </a:r>
            <a:r>
              <a:rPr lang="en-US" altLang="zh-TW" sz="2400" dirty="0" err="1">
                <a:ea typeface="ＭＳ Ｐゴシック" pitchFamily="34" charset="-128"/>
              </a:rPr>
              <a:t>x.signal</a:t>
            </a:r>
            <a:r>
              <a:rPr lang="en-US" altLang="zh-TW" sz="2400" dirty="0">
                <a:ea typeface="ＭＳ Ｐゴシック" pitchFamily="34" charset="-128"/>
              </a:rPr>
              <a:t> () is executed, the process with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smallest priority number </a:t>
            </a:r>
            <a:r>
              <a:rPr lang="en-US" altLang="zh-TW" sz="2400" dirty="0">
                <a:ea typeface="ＭＳ Ｐゴシック" pitchFamily="34" charset="-128"/>
              </a:rPr>
              <a:t>is resumed next.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endParaRPr lang="en-US" altLang="zh-TW" sz="24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6892" y="246281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ＭＳ Ｐゴシック" pitchFamily="34" charset="-128"/>
              </a:rPr>
              <a:t>A Monitor to Allocate Single Resource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592138"/>
            <a:ext cx="8229600" cy="4530725"/>
          </a:xfrm>
        </p:spPr>
        <p:txBody>
          <a:bodyPr/>
          <a:lstStyle/>
          <a:p>
            <a:pPr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endParaRPr lang="en-US" altLang="zh-TW" sz="2000" dirty="0">
              <a:ea typeface="ＭＳ Ｐゴシック" pitchFamily="34" charset="-128"/>
            </a:endParaRP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monitor </a:t>
            </a:r>
            <a:r>
              <a:rPr lang="en-US" altLang="zh-TW" sz="2000" dirty="0" err="1">
                <a:solidFill>
                  <a:srgbClr val="0000FF"/>
                </a:solidFill>
                <a:ea typeface="ＭＳ Ｐゴシック" pitchFamily="34" charset="-128"/>
              </a:rPr>
              <a:t>ResourceAllocator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{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en-US" altLang="zh-TW" sz="2000" dirty="0" err="1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 busy;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condition x;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void 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acquire(</a:t>
            </a:r>
            <a:r>
              <a:rPr lang="en-US" altLang="zh-TW" sz="2000" dirty="0" err="1">
                <a:solidFill>
                  <a:srgbClr val="FF0000"/>
                </a:solidFill>
                <a:ea typeface="ＭＳ Ｐゴシック" pitchFamily="34" charset="-128"/>
              </a:rPr>
              <a:t>int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 time)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 {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	if (busy)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		</a:t>
            </a:r>
            <a:r>
              <a:rPr lang="en-US" altLang="zh-TW" sz="2000" dirty="0" err="1">
                <a:solidFill>
                  <a:srgbClr val="FF0000"/>
                </a:solidFill>
                <a:ea typeface="ＭＳ Ｐゴシック" pitchFamily="34" charset="-128"/>
              </a:rPr>
              <a:t>x.wait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(time)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	busy = TRUE;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}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void 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release() 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{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	busy = FALSE;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000" dirty="0" err="1">
                <a:solidFill>
                  <a:srgbClr val="FF0000"/>
                </a:solidFill>
                <a:ea typeface="ＭＳ Ｐゴシック" pitchFamily="34" charset="-128"/>
              </a:rPr>
              <a:t>x.signal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();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}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initialization code() {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 busy = FALSE;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}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}</a:t>
            </a:r>
            <a:r>
              <a:rPr lang="en-US" altLang="zh-TW" sz="2000" b="1" dirty="0">
                <a:ea typeface="ＭＳ Ｐゴシック" pitchFamily="34" charset="-128"/>
              </a:rPr>
              <a:t>		</a:t>
            </a:r>
            <a:r>
              <a:rPr lang="en-US" altLang="zh-TW" sz="2000" dirty="0">
                <a:ea typeface="ＭＳ Ｐゴシック" pitchFamily="34" charset="-128"/>
              </a:rPr>
              <a:t>	</a:t>
            </a:r>
          </a:p>
        </p:txBody>
      </p:sp>
      <p:sp>
        <p:nvSpPr>
          <p:cNvPr id="69636" name="Freeform 34"/>
          <p:cNvSpPr>
            <a:spLocks/>
          </p:cNvSpPr>
          <p:nvPr/>
        </p:nvSpPr>
        <p:spPr bwMode="auto">
          <a:xfrm>
            <a:off x="4088630" y="3485850"/>
            <a:ext cx="771525" cy="1566863"/>
          </a:xfrm>
          <a:custGeom>
            <a:avLst/>
            <a:gdLst>
              <a:gd name="T0" fmla="*/ 2147483647 w 584"/>
              <a:gd name="T1" fmla="*/ 2147483647 h 1888"/>
              <a:gd name="T2" fmla="*/ 2147483647 w 584"/>
              <a:gd name="T3" fmla="*/ 2147483647 h 1888"/>
              <a:gd name="T4" fmla="*/ 2147483647 w 584"/>
              <a:gd name="T5" fmla="*/ 2147483647 h 1888"/>
              <a:gd name="T6" fmla="*/ 2147483647 w 584"/>
              <a:gd name="T7" fmla="*/ 2147483647 h 1888"/>
              <a:gd name="T8" fmla="*/ 2147483647 w 584"/>
              <a:gd name="T9" fmla="*/ 2147483647 h 1888"/>
              <a:gd name="T10" fmla="*/ 2147483647 w 584"/>
              <a:gd name="T11" fmla="*/ 2147483647 h 1888"/>
              <a:gd name="T12" fmla="*/ 2147483647 w 584"/>
              <a:gd name="T13" fmla="*/ 2147483647 h 1888"/>
              <a:gd name="T14" fmla="*/ 2147483647 w 584"/>
              <a:gd name="T15" fmla="*/ 2147483647 h 1888"/>
              <a:gd name="T16" fmla="*/ 2147483647 w 584"/>
              <a:gd name="T17" fmla="*/ 2147483647 h 1888"/>
              <a:gd name="T18" fmla="*/ 2147483647 w 584"/>
              <a:gd name="T19" fmla="*/ 2147483647 h 1888"/>
              <a:gd name="T20" fmla="*/ 2147483647 w 584"/>
              <a:gd name="T21" fmla="*/ 2147483647 h 1888"/>
              <a:gd name="T22" fmla="*/ 2147483647 w 584"/>
              <a:gd name="T23" fmla="*/ 2147483647 h 1888"/>
              <a:gd name="T24" fmla="*/ 2147483647 w 584"/>
              <a:gd name="T25" fmla="*/ 2147483647 h 1888"/>
              <a:gd name="T26" fmla="*/ 2147483647 w 584"/>
              <a:gd name="T27" fmla="*/ 2147483647 h 1888"/>
              <a:gd name="T28" fmla="*/ 0 w 584"/>
              <a:gd name="T29" fmla="*/ 0 h 18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84"/>
              <a:gd name="T46" fmla="*/ 0 h 1888"/>
              <a:gd name="T47" fmla="*/ 584 w 584"/>
              <a:gd name="T48" fmla="*/ 1888 h 18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84" h="1888">
                <a:moveTo>
                  <a:pt x="360" y="1888"/>
                </a:moveTo>
                <a:cubicBezTo>
                  <a:pt x="386" y="1875"/>
                  <a:pt x="415" y="1870"/>
                  <a:pt x="440" y="1856"/>
                </a:cubicBezTo>
                <a:cubicBezTo>
                  <a:pt x="467" y="1841"/>
                  <a:pt x="487" y="1788"/>
                  <a:pt x="496" y="1768"/>
                </a:cubicBezTo>
                <a:cubicBezTo>
                  <a:pt x="527" y="1695"/>
                  <a:pt x="539" y="1606"/>
                  <a:pt x="552" y="1528"/>
                </a:cubicBezTo>
                <a:cubicBezTo>
                  <a:pt x="559" y="1486"/>
                  <a:pt x="563" y="1443"/>
                  <a:pt x="568" y="1400"/>
                </a:cubicBezTo>
                <a:cubicBezTo>
                  <a:pt x="571" y="1379"/>
                  <a:pt x="576" y="1336"/>
                  <a:pt x="576" y="1336"/>
                </a:cubicBezTo>
                <a:cubicBezTo>
                  <a:pt x="584" y="1110"/>
                  <a:pt x="572" y="903"/>
                  <a:pt x="544" y="680"/>
                </a:cubicBezTo>
                <a:cubicBezTo>
                  <a:pt x="531" y="578"/>
                  <a:pt x="509" y="474"/>
                  <a:pt x="448" y="392"/>
                </a:cubicBezTo>
                <a:cubicBezTo>
                  <a:pt x="411" y="280"/>
                  <a:pt x="448" y="307"/>
                  <a:pt x="368" y="280"/>
                </a:cubicBezTo>
                <a:cubicBezTo>
                  <a:pt x="307" y="199"/>
                  <a:pt x="391" y="298"/>
                  <a:pt x="296" y="232"/>
                </a:cubicBezTo>
                <a:cubicBezTo>
                  <a:pt x="274" y="217"/>
                  <a:pt x="259" y="195"/>
                  <a:pt x="240" y="176"/>
                </a:cubicBezTo>
                <a:cubicBezTo>
                  <a:pt x="222" y="158"/>
                  <a:pt x="168" y="134"/>
                  <a:pt x="144" y="120"/>
                </a:cubicBezTo>
                <a:cubicBezTo>
                  <a:pt x="144" y="120"/>
                  <a:pt x="84" y="80"/>
                  <a:pt x="72" y="72"/>
                </a:cubicBezTo>
                <a:cubicBezTo>
                  <a:pt x="56" y="61"/>
                  <a:pt x="24" y="40"/>
                  <a:pt x="24" y="40"/>
                </a:cubicBezTo>
                <a:cubicBezTo>
                  <a:pt x="5" y="11"/>
                  <a:pt x="12" y="25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37" name="文字方塊 5"/>
          <p:cNvSpPr txBox="1">
            <a:spLocks noChangeArrowheads="1"/>
          </p:cNvSpPr>
          <p:nvPr/>
        </p:nvSpPr>
        <p:spPr bwMode="auto">
          <a:xfrm>
            <a:off x="4890608" y="3868516"/>
            <a:ext cx="40147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dirty="0">
                <a:latin typeface="Candara" pitchFamily="34" charset="0"/>
              </a:rPr>
              <a:t>The process with smallest priority number is resumed next</a:t>
            </a:r>
            <a:endParaRPr lang="zh-TW" altLang="en-US" sz="2000" b="1" dirty="0">
              <a:latin typeface="Candara" pitchFamily="34" charset="0"/>
            </a:endParaRPr>
          </a:p>
        </p:txBody>
      </p:sp>
      <p:cxnSp>
        <p:nvCxnSpPr>
          <p:cNvPr id="69638" name="直線接點 7"/>
          <p:cNvCxnSpPr>
            <a:cxnSpLocks noChangeShapeType="1"/>
          </p:cNvCxnSpPr>
          <p:nvPr/>
        </p:nvCxnSpPr>
        <p:spPr bwMode="auto">
          <a:xfrm flipV="1">
            <a:off x="3633134" y="5025821"/>
            <a:ext cx="927100" cy="4603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" name="矩形 6"/>
          <p:cNvSpPr/>
          <p:nvPr/>
        </p:nvSpPr>
        <p:spPr bwMode="auto">
          <a:xfrm>
            <a:off x="955343" y="2361063"/>
            <a:ext cx="3548418" cy="17742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71263" y="4123928"/>
            <a:ext cx="3548418" cy="14580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43629" y="-9525"/>
            <a:ext cx="7715250" cy="844550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ＭＳ Ｐゴシック" pitchFamily="34" charset="-128"/>
              </a:rPr>
              <a:t>Resuming Processes within a Monitor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082675"/>
            <a:ext cx="8080375" cy="4462463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The monitor allocates the resource that has the shortest  time-allocation request.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A process that needs to access the resource in question must observe the following sequence: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          </a:t>
            </a:r>
            <a:r>
              <a:rPr lang="en-US" altLang="zh-TW" sz="2400" dirty="0" err="1">
                <a:solidFill>
                  <a:srgbClr val="FF0000"/>
                </a:solidFill>
                <a:ea typeface="ＭＳ Ｐゴシック" pitchFamily="34" charset="-128"/>
              </a:rPr>
              <a:t>R.acquire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 (t);   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  <a:sym typeface="Wingdings" pitchFamily="2" charset="2"/>
              </a:rPr>
              <a:t>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Get the resource, or wait for it !!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ＭＳ Ｐゴシック" pitchFamily="34" charset="-128"/>
              </a:rPr>
              <a:t>           …..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ＭＳ Ｐゴシック" pitchFamily="34" charset="-128"/>
              </a:rPr>
              <a:t>              access the resource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ＭＳ Ｐゴシック" pitchFamily="34" charset="-128"/>
              </a:rPr>
              <a:t>          ……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ＭＳ Ｐゴシック" pitchFamily="34" charset="-128"/>
              </a:rPr>
              <a:t>         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R. release(); 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Where R is an instance of type </a:t>
            </a:r>
            <a:r>
              <a:rPr lang="en-US" altLang="zh-TW" sz="2400" dirty="0" err="1">
                <a:ea typeface="ＭＳ Ｐゴシック" pitchFamily="34" charset="-128"/>
              </a:rPr>
              <a:t>ResourceAllocator</a:t>
            </a:r>
            <a:r>
              <a:rPr lang="en-US" altLang="zh-TW" sz="2400" dirty="0">
                <a:ea typeface="ＭＳ Ｐゴシック" pitchFamily="34" charset="-128"/>
              </a:rPr>
              <a:t>.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endParaRPr lang="en-US" altLang="zh-TW" sz="24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Synchronization Examples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3200" dirty="0">
                <a:ea typeface="ＭＳ Ｐゴシック" pitchFamily="34" charset="-128"/>
              </a:rPr>
              <a:t>Solaris</a:t>
            </a:r>
          </a:p>
          <a:p>
            <a:r>
              <a:rPr lang="en-US" altLang="zh-TW" sz="3200" dirty="0">
                <a:ea typeface="ＭＳ Ｐゴシック" pitchFamily="34" charset="-128"/>
              </a:rPr>
              <a:t>Windows XP</a:t>
            </a:r>
          </a:p>
          <a:p>
            <a:r>
              <a:rPr lang="en-US" altLang="zh-TW" sz="3200" dirty="0">
                <a:ea typeface="ＭＳ Ｐゴシック" pitchFamily="34" charset="-128"/>
              </a:rPr>
              <a:t>Linux</a:t>
            </a:r>
          </a:p>
          <a:p>
            <a:r>
              <a:rPr lang="en-US" altLang="zh-TW" sz="3200" dirty="0" err="1">
                <a:ea typeface="ＭＳ Ｐゴシック" pitchFamily="34" charset="-128"/>
              </a:rPr>
              <a:t>Pthreads</a:t>
            </a:r>
            <a:endParaRPr lang="en-US" altLang="zh-TW" sz="3200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Solaris Synchronization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427" y="1091594"/>
            <a:ext cx="8414503" cy="45307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Implements a variety of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locks</a:t>
            </a:r>
            <a:r>
              <a:rPr lang="en-US" altLang="zh-TW" sz="2800" dirty="0">
                <a:ea typeface="ＭＳ Ｐゴシック" pitchFamily="34" charset="-128"/>
              </a:rPr>
              <a:t> to support multitasking, multithreading (including real-time threads), and multiprocessing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Uses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adaptive </a:t>
            </a:r>
            <a:r>
              <a:rPr lang="en-US" altLang="zh-TW" sz="2800" dirty="0" err="1">
                <a:solidFill>
                  <a:srgbClr val="FF0000"/>
                </a:solidFill>
                <a:ea typeface="ＭＳ Ｐゴシック" pitchFamily="34" charset="-128"/>
              </a:rPr>
              <a:t>mutexes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for efficiency when protecting data from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short </a:t>
            </a:r>
            <a:r>
              <a:rPr lang="en-US" altLang="zh-TW" sz="2800" dirty="0">
                <a:ea typeface="ＭＳ Ｐゴシック" pitchFamily="34" charset="-128"/>
              </a:rPr>
              <a:t>code segments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Uses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condition variables </a:t>
            </a:r>
            <a:r>
              <a:rPr lang="en-US" altLang="zh-TW" sz="2800" dirty="0">
                <a:ea typeface="ＭＳ Ｐゴシック" pitchFamily="34" charset="-128"/>
              </a:rPr>
              <a:t>and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readers-writers locks </a:t>
            </a:r>
            <a:r>
              <a:rPr lang="en-US" altLang="zh-TW" sz="2800" dirty="0">
                <a:ea typeface="ＭＳ Ｐゴシック" pitchFamily="34" charset="-128"/>
              </a:rPr>
              <a:t>when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longer</a:t>
            </a:r>
            <a:r>
              <a:rPr lang="en-US" altLang="zh-TW" sz="2800" dirty="0">
                <a:ea typeface="ＭＳ Ｐゴシック" pitchFamily="34" charset="-128"/>
              </a:rPr>
              <a:t> sections of code need access to data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Uses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turnstiles</a:t>
            </a:r>
            <a:r>
              <a:rPr lang="en-US" altLang="zh-TW" sz="2800" dirty="0">
                <a:ea typeface="ＭＳ Ｐゴシック" pitchFamily="34" charset="-128"/>
              </a:rPr>
              <a:t> to order the list of threads waiting to acquire either an adaptive </a:t>
            </a:r>
            <a:r>
              <a:rPr lang="en-US" altLang="zh-TW" sz="2800" dirty="0" err="1">
                <a:ea typeface="ＭＳ Ｐゴシック" pitchFamily="34" charset="-128"/>
              </a:rPr>
              <a:t>mutex</a:t>
            </a:r>
            <a:r>
              <a:rPr lang="en-US" altLang="zh-TW" sz="2800" dirty="0">
                <a:ea typeface="ＭＳ Ｐゴシック" pitchFamily="34" charset="-128"/>
              </a:rPr>
              <a:t> or reader-writer 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ＭＳ Ｐゴシック" pitchFamily="34" charset="-128"/>
              </a:rPr>
              <a:t>Race Condition</a:t>
            </a:r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41350" y="967442"/>
            <a:ext cx="8067675" cy="4818062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ＭＳ Ｐゴシック" pitchFamily="34" charset="-128"/>
              </a:rPr>
              <a:t>count++</a:t>
            </a:r>
            <a:r>
              <a:rPr lang="en-US" altLang="zh-TW" dirty="0">
                <a:ea typeface="ＭＳ Ｐゴシック" pitchFamily="34" charset="-128"/>
              </a:rPr>
              <a:t> could be implemented as</a:t>
            </a:r>
            <a:br>
              <a:rPr lang="en-US" altLang="zh-TW" dirty="0">
                <a:ea typeface="ＭＳ Ｐゴシック" pitchFamily="34" charset="-128"/>
              </a:rPr>
            </a:br>
            <a:r>
              <a:rPr lang="en-US" altLang="zh-TW" dirty="0">
                <a:ea typeface="ＭＳ Ｐゴシック" pitchFamily="34" charset="-128"/>
              </a:rPr>
              <a:t>     </a:t>
            </a:r>
            <a:r>
              <a:rPr lang="en-US" altLang="zh-TW" b="1" dirty="0">
                <a:solidFill>
                  <a:srgbClr val="0000FF"/>
                </a:solidFill>
                <a:ea typeface="ＭＳ Ｐゴシック" pitchFamily="34" charset="-128"/>
              </a:rPr>
              <a:t>register1 = count</a:t>
            </a:r>
            <a:br>
              <a:rPr lang="en-US" altLang="zh-TW" b="1" dirty="0">
                <a:solidFill>
                  <a:srgbClr val="0000FF"/>
                </a:solidFill>
                <a:ea typeface="ＭＳ Ｐゴシック" pitchFamily="34" charset="-128"/>
              </a:rPr>
            </a:br>
            <a:r>
              <a:rPr lang="en-US" altLang="zh-TW" b="1" dirty="0">
                <a:solidFill>
                  <a:srgbClr val="0000FF"/>
                </a:solidFill>
                <a:ea typeface="ＭＳ Ｐゴシック" pitchFamily="34" charset="-128"/>
              </a:rPr>
              <a:t>     register1 = register1 + 1</a:t>
            </a:r>
            <a:br>
              <a:rPr lang="en-US" altLang="zh-TW" b="1" dirty="0">
                <a:solidFill>
                  <a:srgbClr val="0000FF"/>
                </a:solidFill>
                <a:ea typeface="ＭＳ Ｐゴシック" pitchFamily="34" charset="-128"/>
              </a:rPr>
            </a:br>
            <a:r>
              <a:rPr lang="en-US" altLang="zh-TW" b="1" dirty="0">
                <a:solidFill>
                  <a:srgbClr val="0000FF"/>
                </a:solidFill>
                <a:ea typeface="ＭＳ Ｐゴシック" pitchFamily="34" charset="-128"/>
              </a:rPr>
              <a:t>     count = register1</a:t>
            </a:r>
          </a:p>
          <a:p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count-- </a:t>
            </a:r>
            <a:r>
              <a:rPr lang="en-US" altLang="zh-TW" dirty="0">
                <a:ea typeface="ＭＳ Ｐゴシック" pitchFamily="34" charset="-128"/>
              </a:rPr>
              <a:t>could be implemented as</a:t>
            </a:r>
            <a:br>
              <a:rPr lang="en-US" altLang="zh-TW" dirty="0">
                <a:ea typeface="ＭＳ Ｐゴシック" pitchFamily="34" charset="-128"/>
              </a:rPr>
            </a:br>
            <a:r>
              <a:rPr lang="en-US" altLang="zh-TW" dirty="0">
                <a:ea typeface="ＭＳ Ｐゴシック" pitchFamily="34" charset="-128"/>
              </a:rPr>
              <a:t>     </a:t>
            </a: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register2 = count</a:t>
            </a:r>
            <a:b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</a:b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     register2 = register2 - 1</a:t>
            </a:r>
            <a:b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</a:b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     count = register2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ＭＳ Ｐゴシック" pitchFamily="34" charset="-128"/>
              </a:rPr>
              <a:t>Consider this execution interleaving with “count = 5” initially: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>
                <a:ea typeface="ＭＳ Ｐゴシック" pitchFamily="34" charset="-128"/>
              </a:rPr>
              <a:t>	</a:t>
            </a:r>
            <a:r>
              <a:rPr lang="en-US" altLang="zh-TW" sz="2000" dirty="0">
                <a:ea typeface="ＭＳ Ｐゴシック" pitchFamily="34" charset="-128"/>
              </a:rPr>
              <a:t>S0: producer execute 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register1 = count</a:t>
            </a:r>
            <a:r>
              <a:rPr lang="en-US" altLang="zh-TW" sz="2000" dirty="0">
                <a:ea typeface="ＭＳ Ｐゴシック" pitchFamily="34" charset="-128"/>
              </a:rPr>
              <a:t>   {register1 = 5}</a:t>
            </a:r>
            <a:br>
              <a:rPr lang="en-US" altLang="zh-TW" sz="2000" dirty="0">
                <a:ea typeface="ＭＳ Ｐゴシック" pitchFamily="34" charset="-128"/>
              </a:rPr>
            </a:br>
            <a:r>
              <a:rPr lang="en-US" altLang="zh-TW" sz="2000" dirty="0">
                <a:ea typeface="ＭＳ Ｐゴシック" pitchFamily="34" charset="-128"/>
              </a:rPr>
              <a:t>S1: producer execute 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register1 = register1 + 1  </a:t>
            </a:r>
            <a:r>
              <a:rPr lang="en-US" altLang="zh-TW" sz="2000" dirty="0">
                <a:ea typeface="ＭＳ Ｐゴシック" pitchFamily="34" charset="-128"/>
              </a:rPr>
              <a:t> {register1 = 6} </a:t>
            </a:r>
            <a:br>
              <a:rPr lang="en-US" altLang="zh-TW" sz="2000" dirty="0">
                <a:ea typeface="ＭＳ Ｐゴシック" pitchFamily="34" charset="-128"/>
              </a:rPr>
            </a:br>
            <a:r>
              <a:rPr lang="en-US" altLang="zh-TW" sz="2000" dirty="0">
                <a:ea typeface="ＭＳ Ｐゴシック" pitchFamily="34" charset="-128"/>
              </a:rPr>
              <a:t>S2: consumer execute 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register2 = count   </a:t>
            </a:r>
            <a:r>
              <a:rPr lang="en-US" altLang="zh-TW" sz="2000" dirty="0">
                <a:ea typeface="ＭＳ Ｐゴシック" pitchFamily="34" charset="-128"/>
              </a:rPr>
              <a:t>{register2 = 5} </a:t>
            </a:r>
            <a:br>
              <a:rPr lang="en-US" altLang="zh-TW" sz="2000" dirty="0">
                <a:ea typeface="ＭＳ Ｐゴシック" pitchFamily="34" charset="-128"/>
              </a:rPr>
            </a:br>
            <a:r>
              <a:rPr lang="en-US" altLang="zh-TW" sz="2000" dirty="0">
                <a:ea typeface="ＭＳ Ｐゴシック" pitchFamily="34" charset="-128"/>
              </a:rPr>
              <a:t>S3: consumer execute 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register2 = register2 - 1   </a:t>
            </a:r>
            <a:r>
              <a:rPr lang="en-US" altLang="zh-TW" sz="2000" dirty="0">
                <a:ea typeface="ＭＳ Ｐゴシック" pitchFamily="34" charset="-128"/>
              </a:rPr>
              <a:t>{register2 = 4} </a:t>
            </a:r>
            <a:br>
              <a:rPr lang="en-US" altLang="zh-TW" sz="2000" dirty="0">
                <a:ea typeface="ＭＳ Ｐゴシック" pitchFamily="34" charset="-128"/>
              </a:rPr>
            </a:br>
            <a:r>
              <a:rPr lang="en-US" altLang="zh-TW" sz="2000" dirty="0">
                <a:ea typeface="ＭＳ Ｐゴシック" pitchFamily="34" charset="-128"/>
              </a:rPr>
              <a:t>S4: producer execute 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count = register1</a:t>
            </a:r>
            <a:r>
              <a:rPr lang="en-US" altLang="zh-TW" sz="2000" dirty="0">
                <a:ea typeface="ＭＳ Ｐゴシック" pitchFamily="34" charset="-128"/>
              </a:rPr>
              <a:t>   {count = 6 } </a:t>
            </a:r>
            <a:br>
              <a:rPr lang="en-US" altLang="zh-TW" sz="2000" dirty="0">
                <a:ea typeface="ＭＳ Ｐゴシック" pitchFamily="34" charset="-128"/>
              </a:rPr>
            </a:br>
            <a:r>
              <a:rPr lang="en-US" altLang="zh-TW" sz="2000" dirty="0">
                <a:ea typeface="ＭＳ Ｐゴシック" pitchFamily="34" charset="-128"/>
              </a:rPr>
              <a:t>S5: consumer execute 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count = register2   </a:t>
            </a:r>
            <a:r>
              <a:rPr lang="en-US" altLang="zh-TW" sz="2000" dirty="0">
                <a:ea typeface="ＭＳ Ｐゴシック" pitchFamily="34" charset="-128"/>
              </a:rPr>
              <a:t>{count = 4}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zh-TW" sz="2000" dirty="0">
              <a:ea typeface="ＭＳ Ｐゴシック" pitchFamily="34" charset="-128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31693" y="1403135"/>
            <a:ext cx="4460569" cy="3468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26433" y="1744727"/>
            <a:ext cx="4460569" cy="3468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68471" y="2984981"/>
            <a:ext cx="4460569" cy="3468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63211" y="3342339"/>
            <a:ext cx="4460569" cy="3468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26419" y="2107331"/>
            <a:ext cx="4460569" cy="3468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 dirty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68457" y="3725969"/>
            <a:ext cx="4460569" cy="3468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 bwMode="auto">
          <a:xfrm>
            <a:off x="961697" y="4934608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972203" y="5260434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2" name="向右箭號 11"/>
          <p:cNvSpPr/>
          <p:nvPr/>
        </p:nvSpPr>
        <p:spPr bwMode="auto">
          <a:xfrm>
            <a:off x="982709" y="5507430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3" name="向右箭號 12"/>
          <p:cNvSpPr/>
          <p:nvPr/>
        </p:nvSpPr>
        <p:spPr bwMode="auto">
          <a:xfrm>
            <a:off x="993215" y="5785958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4" name="向右箭號 13"/>
          <p:cNvSpPr/>
          <p:nvPr/>
        </p:nvSpPr>
        <p:spPr bwMode="auto">
          <a:xfrm>
            <a:off x="1003721" y="6048720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5" name="向右箭號 14"/>
          <p:cNvSpPr/>
          <p:nvPr/>
        </p:nvSpPr>
        <p:spPr bwMode="auto">
          <a:xfrm>
            <a:off x="1014227" y="6327248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Windows XP Synchronization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428" y="1233488"/>
            <a:ext cx="8229600" cy="45307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Uses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interrupt masks </a:t>
            </a:r>
            <a:r>
              <a:rPr lang="en-US" altLang="zh-TW" sz="2800" dirty="0">
                <a:ea typeface="ＭＳ Ｐゴシック" pitchFamily="34" charset="-128"/>
              </a:rPr>
              <a:t>to protect access to global resources on </a:t>
            </a:r>
            <a:r>
              <a:rPr lang="en-US" altLang="zh-TW" sz="2800" dirty="0" err="1">
                <a:ea typeface="ＭＳ Ｐゴシック" pitchFamily="34" charset="-128"/>
              </a:rPr>
              <a:t>uniprocessor</a:t>
            </a:r>
            <a:r>
              <a:rPr lang="en-US" altLang="zh-TW" sz="2800" dirty="0">
                <a:ea typeface="ＭＳ Ｐゴシック" pitchFamily="34" charset="-128"/>
              </a:rPr>
              <a:t> systems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Uses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spinlocks</a:t>
            </a:r>
            <a:r>
              <a:rPr lang="en-US" altLang="zh-TW" sz="2800" dirty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on multiprocessor systems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Also provides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dispatcher objects </a:t>
            </a:r>
            <a:r>
              <a:rPr lang="en-US" altLang="zh-TW" sz="2800" dirty="0">
                <a:ea typeface="ＭＳ Ｐゴシック" pitchFamily="34" charset="-128"/>
              </a:rPr>
              <a:t>which may act as either </a:t>
            </a:r>
            <a:r>
              <a:rPr lang="en-US" altLang="zh-TW" sz="2800" dirty="0" err="1">
                <a:solidFill>
                  <a:srgbClr val="0070C0"/>
                </a:solidFill>
                <a:ea typeface="ＭＳ Ｐゴシック" pitchFamily="34" charset="-128"/>
              </a:rPr>
              <a:t>mutexes</a:t>
            </a:r>
            <a:r>
              <a:rPr lang="en-US" altLang="zh-TW" sz="2800" dirty="0">
                <a:ea typeface="ＭＳ Ｐゴシック" pitchFamily="34" charset="-128"/>
              </a:rPr>
              <a:t> and </a:t>
            </a:r>
            <a:r>
              <a:rPr lang="en-US" altLang="zh-TW" sz="2800" dirty="0">
                <a:solidFill>
                  <a:srgbClr val="0070C0"/>
                </a:solidFill>
                <a:ea typeface="ＭＳ Ｐゴシック" pitchFamily="34" charset="-128"/>
              </a:rPr>
              <a:t>semaphores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Dispatcher objects may also provide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events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An event acts much like a condition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Linux Synchronization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Linux: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Prior to kernel Version 2.6,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disables interrupts </a:t>
            </a:r>
            <a:r>
              <a:rPr lang="en-US" altLang="zh-TW" sz="2800" dirty="0">
                <a:ea typeface="ＭＳ Ｐゴシック" pitchFamily="34" charset="-128"/>
              </a:rPr>
              <a:t>to implement short critical sections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Version 2.6 and later,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fully preemptive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Linux provides: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semaphores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spin 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Pthreads Synchronization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27113" y="1106488"/>
            <a:ext cx="6264275" cy="4613275"/>
          </a:xfrm>
        </p:spPr>
        <p:txBody>
          <a:bodyPr/>
          <a:lstStyle/>
          <a:p>
            <a:r>
              <a:rPr lang="en-US" altLang="zh-TW" sz="2800" dirty="0" err="1">
                <a:ea typeface="ＭＳ Ｐゴシック" pitchFamily="34" charset="-128"/>
              </a:rPr>
              <a:t>Pthreads</a:t>
            </a:r>
            <a:r>
              <a:rPr lang="en-US" altLang="zh-TW" sz="2800" dirty="0">
                <a:ea typeface="ＭＳ Ｐゴシック" pitchFamily="34" charset="-128"/>
              </a:rPr>
              <a:t> API is OS-independent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It provides:</a:t>
            </a:r>
          </a:p>
          <a:p>
            <a:pPr lvl="1"/>
            <a:r>
              <a:rPr lang="en-US" altLang="zh-TW" sz="2800" dirty="0" err="1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 locks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condition variables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Non-portable extensions include: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read-write locks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spin 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ＭＳ Ｐゴシック" pitchFamily="34" charset="-128"/>
              </a:rPr>
              <a:t>Atomic 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Transactions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1071563"/>
            <a:ext cx="7783513" cy="4935537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Make sure that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a critical section </a:t>
            </a:r>
            <a:r>
              <a:rPr lang="en-US" altLang="zh-TW" sz="2800" dirty="0">
                <a:ea typeface="ＭＳ Ｐゴシック" pitchFamily="34" charset="-128"/>
              </a:rPr>
              <a:t>forms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a single logical unit of work</a:t>
            </a:r>
            <a:r>
              <a:rPr lang="en-US" altLang="zh-TW" sz="2800" dirty="0">
                <a:ea typeface="ＭＳ Ｐゴシック" pitchFamily="34" charset="-128"/>
              </a:rPr>
              <a:t> that either is performed in its entirety or is nor performed at all.</a:t>
            </a:r>
          </a:p>
          <a:p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Consistency of data</a:t>
            </a:r>
            <a:r>
              <a:rPr lang="en-US" altLang="zh-TW" sz="2800" dirty="0">
                <a:ea typeface="ＭＳ Ｐゴシック" pitchFamily="34" charset="-128"/>
              </a:rPr>
              <a:t>, along with storage and retrieval of data, is a concern often associated with database systems.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System Model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Log-based Recovery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Checkpoints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Concurrent Atomic 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System Model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50" y="982663"/>
            <a:ext cx="8172450" cy="4687887"/>
          </a:xfrm>
        </p:spPr>
        <p:txBody>
          <a:bodyPr/>
          <a:lstStyle/>
          <a:p>
            <a:r>
              <a:rPr lang="en-US" altLang="zh-TW" sz="2200" dirty="0">
                <a:ea typeface="ＭＳ Ｐゴシック" pitchFamily="34" charset="-128"/>
              </a:rPr>
              <a:t>Assures that operations (a collection of instructions) happen as </a:t>
            </a:r>
            <a:r>
              <a:rPr lang="en-US" altLang="zh-TW" sz="2200" dirty="0">
                <a:solidFill>
                  <a:srgbClr val="FF0000"/>
                </a:solidFill>
                <a:ea typeface="ＭＳ Ｐゴシック" pitchFamily="34" charset="-128"/>
              </a:rPr>
              <a:t>a single logical unit of work</a:t>
            </a:r>
            <a:r>
              <a:rPr lang="en-US" altLang="zh-TW" sz="2200" dirty="0">
                <a:ea typeface="ＭＳ Ｐゴシック" pitchFamily="34" charset="-128"/>
              </a:rPr>
              <a:t>, in its </a:t>
            </a:r>
            <a:r>
              <a:rPr lang="en-US" altLang="zh-TW" sz="2200" dirty="0">
                <a:solidFill>
                  <a:srgbClr val="FF0000"/>
                </a:solidFill>
                <a:ea typeface="ＭＳ Ｐゴシック" pitchFamily="34" charset="-128"/>
              </a:rPr>
              <a:t>entirety, or not at all</a:t>
            </a:r>
          </a:p>
          <a:p>
            <a:r>
              <a:rPr lang="en-US" altLang="zh-TW" sz="2200" dirty="0">
                <a:ea typeface="ＭＳ Ｐゴシック" pitchFamily="34" charset="-128"/>
              </a:rPr>
              <a:t>Related to field of database systems</a:t>
            </a:r>
          </a:p>
          <a:p>
            <a:r>
              <a:rPr lang="en-US" altLang="zh-TW" sz="2200" dirty="0">
                <a:ea typeface="ＭＳ Ｐゴシック" pitchFamily="34" charset="-128"/>
              </a:rPr>
              <a:t>Challenge is assuring </a:t>
            </a:r>
            <a:r>
              <a:rPr lang="en-US" altLang="zh-TW" sz="2200" dirty="0">
                <a:solidFill>
                  <a:srgbClr val="FF0000"/>
                </a:solidFill>
                <a:ea typeface="ＭＳ Ｐゴシック" pitchFamily="34" charset="-128"/>
              </a:rPr>
              <a:t>atomicity</a:t>
            </a:r>
            <a:r>
              <a:rPr lang="en-US" altLang="zh-TW" sz="2200" dirty="0">
                <a:ea typeface="ＭＳ Ｐゴシック" pitchFamily="34" charset="-128"/>
              </a:rPr>
              <a:t> despite computer system failures</a:t>
            </a:r>
          </a:p>
          <a:p>
            <a:r>
              <a:rPr lang="en-US" altLang="zh-TW" sz="2200" b="1" dirty="0">
                <a:solidFill>
                  <a:srgbClr val="FF0000"/>
                </a:solidFill>
                <a:ea typeface="ＭＳ Ｐゴシック" pitchFamily="34" charset="-128"/>
              </a:rPr>
              <a:t>Transaction </a:t>
            </a:r>
            <a:r>
              <a:rPr lang="en-US" altLang="zh-TW" sz="2200" dirty="0">
                <a:ea typeface="ＭＳ Ｐゴシック" pitchFamily="34" charset="-128"/>
              </a:rPr>
              <a:t>- collection of instructions or operations that performs single logical function</a:t>
            </a:r>
          </a:p>
          <a:p>
            <a:pPr lvl="1"/>
            <a:r>
              <a:rPr lang="en-US" altLang="zh-TW" sz="2200" dirty="0">
                <a:ea typeface="ＭＳ Ｐゴシック" pitchFamily="34" charset="-128"/>
              </a:rPr>
              <a:t>Here we are concerned with changes to stable storage – disk</a:t>
            </a:r>
          </a:p>
          <a:p>
            <a:pPr lvl="1"/>
            <a:r>
              <a:rPr lang="en-US" altLang="zh-TW" sz="2200" dirty="0">
                <a:ea typeface="ＭＳ Ｐゴシック" pitchFamily="34" charset="-128"/>
              </a:rPr>
              <a:t>Transaction is series of </a:t>
            </a:r>
            <a:r>
              <a:rPr lang="en-US" altLang="zh-TW" sz="2200" dirty="0">
                <a:solidFill>
                  <a:srgbClr val="0000FF"/>
                </a:solidFill>
                <a:ea typeface="ＭＳ Ｐゴシック" pitchFamily="34" charset="-128"/>
              </a:rPr>
              <a:t>read</a:t>
            </a:r>
            <a:r>
              <a:rPr lang="en-US" altLang="zh-TW" sz="2200" dirty="0">
                <a:ea typeface="ＭＳ Ｐゴシック" pitchFamily="34" charset="-128"/>
              </a:rPr>
              <a:t> and </a:t>
            </a:r>
            <a:r>
              <a:rPr lang="en-US" altLang="zh-TW" sz="2200" dirty="0">
                <a:solidFill>
                  <a:srgbClr val="0000FF"/>
                </a:solidFill>
                <a:ea typeface="ＭＳ Ｐゴシック" pitchFamily="34" charset="-128"/>
              </a:rPr>
              <a:t>write</a:t>
            </a:r>
            <a:r>
              <a:rPr lang="en-US" altLang="zh-TW" sz="2200" dirty="0">
                <a:ea typeface="ＭＳ Ｐゴシック" pitchFamily="34" charset="-128"/>
              </a:rPr>
              <a:t> operations</a:t>
            </a:r>
          </a:p>
          <a:p>
            <a:pPr lvl="1"/>
            <a:r>
              <a:rPr lang="en-US" altLang="zh-TW" sz="2200" dirty="0">
                <a:ea typeface="ＭＳ Ｐゴシック" pitchFamily="34" charset="-128"/>
              </a:rPr>
              <a:t>Terminated by </a:t>
            </a:r>
            <a:r>
              <a:rPr lang="en-US" altLang="zh-TW" sz="2200" dirty="0">
                <a:solidFill>
                  <a:srgbClr val="0000FF"/>
                </a:solidFill>
                <a:ea typeface="ＭＳ Ｐゴシック" pitchFamily="34" charset="-128"/>
              </a:rPr>
              <a:t>commit</a:t>
            </a:r>
            <a:r>
              <a:rPr lang="en-US" altLang="zh-TW" sz="2200" dirty="0">
                <a:ea typeface="ＭＳ Ｐゴシック" pitchFamily="34" charset="-128"/>
              </a:rPr>
              <a:t>  (transaction successful) or </a:t>
            </a:r>
            <a:r>
              <a:rPr lang="en-US" altLang="zh-TW" sz="2200" dirty="0">
                <a:solidFill>
                  <a:srgbClr val="0000FF"/>
                </a:solidFill>
                <a:ea typeface="ＭＳ Ｐゴシック" pitchFamily="34" charset="-128"/>
              </a:rPr>
              <a:t>abort</a:t>
            </a:r>
            <a:r>
              <a:rPr lang="en-US" altLang="zh-TW" sz="2200" dirty="0">
                <a:ea typeface="ＭＳ Ｐゴシック" pitchFamily="34" charset="-128"/>
              </a:rPr>
              <a:t> (transaction failed) operation</a:t>
            </a:r>
          </a:p>
          <a:p>
            <a:pPr lvl="1"/>
            <a:r>
              <a:rPr lang="en-US" altLang="zh-TW" sz="2200" dirty="0">
                <a:ea typeface="ＭＳ Ｐゴシック" pitchFamily="34" charset="-128"/>
              </a:rPr>
              <a:t>Aborted transaction must be </a:t>
            </a:r>
            <a:r>
              <a:rPr lang="en-US" altLang="zh-TW" sz="2200" dirty="0">
                <a:solidFill>
                  <a:srgbClr val="3366FF"/>
                </a:solidFill>
                <a:ea typeface="ＭＳ Ｐゴシック" pitchFamily="34" charset="-128"/>
              </a:rPr>
              <a:t>rolled back </a:t>
            </a:r>
            <a:r>
              <a:rPr lang="en-US" altLang="zh-TW" sz="2200" dirty="0">
                <a:ea typeface="ＭＳ Ｐゴシック" pitchFamily="34" charset="-128"/>
              </a:rPr>
              <a:t>to undo any changes it performed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Types of Storage Media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4" y="930275"/>
            <a:ext cx="8259489" cy="3019425"/>
          </a:xfrm>
        </p:spPr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Volatile storage </a:t>
            </a:r>
            <a:r>
              <a:rPr lang="en-US" altLang="zh-TW" dirty="0">
                <a:ea typeface="ＭＳ Ｐゴシック" pitchFamily="34" charset="-128"/>
              </a:rPr>
              <a:t>– information stored here does not survive system crashes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Example:  main memory, cache</a:t>
            </a:r>
          </a:p>
          <a:p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Nonvolatile storage </a:t>
            </a:r>
            <a:r>
              <a:rPr lang="en-US" altLang="zh-TW" dirty="0">
                <a:ea typeface="ＭＳ Ｐゴシック" pitchFamily="34" charset="-128"/>
              </a:rPr>
              <a:t>– Information usually survives crashes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Example:  disk and tape</a:t>
            </a:r>
          </a:p>
          <a:p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Stable storage </a:t>
            </a:r>
            <a:r>
              <a:rPr lang="en-US" altLang="zh-TW" dirty="0">
                <a:ea typeface="ＭＳ Ｐゴシック" pitchFamily="34" charset="-128"/>
              </a:rPr>
              <a:t>– Information never lost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Not actually possible, so approximated via 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replication</a:t>
            </a:r>
            <a:r>
              <a:rPr lang="en-US" altLang="zh-TW" dirty="0">
                <a:ea typeface="ＭＳ Ｐゴシック" pitchFamily="34" charset="-128"/>
              </a:rPr>
              <a:t> or 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RAID</a:t>
            </a:r>
            <a:r>
              <a:rPr lang="en-US" altLang="zh-TW" dirty="0">
                <a:ea typeface="ＭＳ Ｐゴシック" pitchFamily="34" charset="-128"/>
              </a:rPr>
              <a:t> to devices with independent failure modes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566349" y="4982278"/>
            <a:ext cx="8278103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800" b="1" dirty="0">
                <a:latin typeface="Candara" pitchFamily="34" charset="0"/>
              </a:rPr>
              <a:t>Goal is to </a:t>
            </a:r>
            <a:r>
              <a:rPr kumimoji="1" lang="en-US" altLang="zh-TW" sz="2800" b="1" dirty="0">
                <a:solidFill>
                  <a:srgbClr val="FF0000"/>
                </a:solidFill>
                <a:latin typeface="Candara" pitchFamily="34" charset="0"/>
              </a:rPr>
              <a:t>assure transaction atomicity </a:t>
            </a:r>
            <a:r>
              <a:rPr kumimoji="1" lang="en-US" altLang="zh-TW" sz="2800" b="1" dirty="0">
                <a:latin typeface="Candara" pitchFamily="34" charset="0"/>
              </a:rPr>
              <a:t>where failures cause loss of information on volatile storage</a:t>
            </a:r>
          </a:p>
          <a:p>
            <a:pPr>
              <a:spcBef>
                <a:spcPct val="50000"/>
              </a:spcBef>
            </a:pPr>
            <a:endParaRPr lang="en-US" altLang="zh-TW" sz="2400" b="1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  <p:bldP spid="7885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Log-Based Recovery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019175"/>
            <a:ext cx="8229600" cy="4530725"/>
          </a:xfrm>
        </p:spPr>
        <p:txBody>
          <a:bodyPr/>
          <a:lstStyle/>
          <a:p>
            <a:r>
              <a:rPr lang="en-US" altLang="zh-TW" sz="2000" dirty="0">
                <a:ea typeface="ＭＳ Ｐゴシック" pitchFamily="34" charset="-128"/>
              </a:rPr>
              <a:t>Record to stable storage information about all modifications by a transaction</a:t>
            </a:r>
          </a:p>
          <a:p>
            <a:r>
              <a:rPr lang="en-US" altLang="zh-TW" sz="2000" dirty="0">
                <a:ea typeface="ＭＳ Ｐゴシック" pitchFamily="34" charset="-128"/>
              </a:rPr>
              <a:t>Most common is 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write-ahead logging</a:t>
            </a:r>
          </a:p>
          <a:p>
            <a:pPr lvl="1"/>
            <a:r>
              <a:rPr lang="en-US" altLang="zh-TW" sz="2000" dirty="0">
                <a:ea typeface="ＭＳ Ｐゴシック" pitchFamily="34" charset="-128"/>
              </a:rPr>
              <a:t>Log on stable storage, each log record describes single transaction write operation, including</a:t>
            </a:r>
          </a:p>
          <a:p>
            <a:pPr lvl="2"/>
            <a:r>
              <a:rPr lang="en-US" altLang="zh-TW" sz="2000" dirty="0">
                <a:ea typeface="ＭＳ Ｐゴシック" pitchFamily="34" charset="-128"/>
              </a:rPr>
              <a:t>Transaction name</a:t>
            </a:r>
          </a:p>
          <a:p>
            <a:pPr lvl="2"/>
            <a:r>
              <a:rPr lang="en-US" altLang="zh-TW" sz="2000" dirty="0">
                <a:ea typeface="ＭＳ Ｐゴシック" pitchFamily="34" charset="-128"/>
              </a:rPr>
              <a:t>Data item name</a:t>
            </a:r>
          </a:p>
          <a:p>
            <a:pPr lvl="2"/>
            <a:r>
              <a:rPr lang="en-US" altLang="zh-TW" sz="2000" dirty="0">
                <a:ea typeface="ＭＳ Ｐゴシック" pitchFamily="34" charset="-128"/>
              </a:rPr>
              <a:t>Old value</a:t>
            </a:r>
          </a:p>
          <a:p>
            <a:pPr lvl="2"/>
            <a:r>
              <a:rPr lang="en-US" altLang="zh-TW" sz="2000" dirty="0">
                <a:ea typeface="ＭＳ Ｐゴシック" pitchFamily="34" charset="-128"/>
              </a:rPr>
              <a:t>New value</a:t>
            </a:r>
          </a:p>
          <a:p>
            <a:pPr lvl="1"/>
            <a:r>
              <a:rPr lang="en-US" altLang="zh-TW" sz="2000" dirty="0">
                <a:ea typeface="ＭＳ Ｐゴシック" pitchFamily="34" charset="-128"/>
              </a:rPr>
              <a:t>&lt;T</a:t>
            </a:r>
            <a:r>
              <a:rPr lang="en-US" altLang="zh-TW" sz="2000" baseline="-25000" dirty="0">
                <a:ea typeface="ＭＳ Ｐゴシック" pitchFamily="34" charset="-128"/>
              </a:rPr>
              <a:t>i</a:t>
            </a:r>
            <a:r>
              <a:rPr lang="en-US" altLang="zh-TW" sz="2000" dirty="0">
                <a:ea typeface="ＭＳ Ｐゴシック" pitchFamily="34" charset="-128"/>
              </a:rPr>
              <a:t> starts&gt; written to log when transaction T</a:t>
            </a:r>
            <a:r>
              <a:rPr lang="en-US" altLang="zh-TW" sz="2000" baseline="-25000" dirty="0">
                <a:ea typeface="ＭＳ Ｐゴシック" pitchFamily="34" charset="-128"/>
              </a:rPr>
              <a:t>i</a:t>
            </a:r>
            <a:r>
              <a:rPr lang="en-US" altLang="zh-TW" sz="2000" dirty="0">
                <a:ea typeface="ＭＳ Ｐゴシック" pitchFamily="34" charset="-128"/>
              </a:rPr>
              <a:t> starts</a:t>
            </a:r>
          </a:p>
          <a:p>
            <a:pPr lvl="1"/>
            <a:r>
              <a:rPr lang="en-US" altLang="zh-TW" sz="2000" dirty="0">
                <a:ea typeface="ＭＳ Ｐゴシック" pitchFamily="34" charset="-128"/>
              </a:rPr>
              <a:t>&lt;T</a:t>
            </a:r>
            <a:r>
              <a:rPr lang="en-US" altLang="zh-TW" sz="2000" baseline="-25000" dirty="0">
                <a:ea typeface="ＭＳ Ｐゴシック" pitchFamily="34" charset="-128"/>
              </a:rPr>
              <a:t>i </a:t>
            </a:r>
            <a:r>
              <a:rPr lang="en-US" altLang="zh-TW" sz="2000" dirty="0">
                <a:ea typeface="ＭＳ Ｐゴシック" pitchFamily="34" charset="-128"/>
              </a:rPr>
              <a:t>commits&gt; written when T</a:t>
            </a:r>
            <a:r>
              <a:rPr lang="en-US" altLang="zh-TW" sz="2000" baseline="-25000" dirty="0">
                <a:ea typeface="ＭＳ Ｐゴシック" pitchFamily="34" charset="-128"/>
              </a:rPr>
              <a:t>i</a:t>
            </a:r>
            <a:r>
              <a:rPr lang="en-US" altLang="zh-TW" sz="2000" dirty="0">
                <a:ea typeface="ＭＳ Ｐゴシック" pitchFamily="34" charset="-128"/>
              </a:rPr>
              <a:t> commits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Log entry must reach stable storage before operation on data occurs</a:t>
            </a:r>
          </a:p>
          <a:p>
            <a:pPr lvl="2"/>
            <a:endParaRPr lang="en-US" altLang="zh-TW" sz="2400" dirty="0">
              <a:ea typeface="ＭＳ Ｐゴシック" pitchFamily="34" charset="-128"/>
            </a:endParaRPr>
          </a:p>
          <a:p>
            <a:pPr lvl="2"/>
            <a:endParaRPr lang="en-US" altLang="zh-TW" sz="24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Log-Based Recovery Algorithm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984250"/>
            <a:ext cx="8229600" cy="4530725"/>
          </a:xfrm>
        </p:spPr>
        <p:txBody>
          <a:bodyPr/>
          <a:lstStyle/>
          <a:p>
            <a:r>
              <a:rPr lang="en-US" altLang="zh-TW" dirty="0">
                <a:ea typeface="ＭＳ Ｐゴシック" pitchFamily="34" charset="-128"/>
              </a:rPr>
              <a:t>Using the log, system can handle any volatile memory errors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Undo(T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) restores value of all data updated by 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Redo(T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) sets values of all data in transaction 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 to new values</a:t>
            </a:r>
          </a:p>
          <a:p>
            <a:r>
              <a:rPr lang="en-US" altLang="zh-TW" dirty="0">
                <a:ea typeface="ＭＳ Ｐゴシック" pitchFamily="34" charset="-128"/>
              </a:rPr>
              <a:t>Undo(T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) and redo(T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) must be </a:t>
            </a: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idempotent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Multiple executions must have the same result as one execution</a:t>
            </a:r>
          </a:p>
          <a:p>
            <a:r>
              <a:rPr lang="en-US" altLang="zh-TW" dirty="0">
                <a:ea typeface="ＭＳ Ｐゴシック" pitchFamily="34" charset="-128"/>
              </a:rPr>
              <a:t>If system fails, restore state of all updated data via log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If log contains &lt;T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 starts&gt; without &lt;T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 commits&gt;, undo(T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)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If log contains &lt;T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 starts&gt; and &lt;T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 commits&gt;, redo(T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Checkpoints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138" y="947738"/>
            <a:ext cx="8229600" cy="4530725"/>
          </a:xfrm>
        </p:spPr>
        <p:txBody>
          <a:bodyPr/>
          <a:lstStyle/>
          <a:p>
            <a:pPr marL="381000" indent="-381000" defTabSz="465138"/>
            <a:r>
              <a:rPr lang="en-US" altLang="zh-TW" sz="2400" dirty="0">
                <a:ea typeface="ＭＳ Ｐゴシック" pitchFamily="34" charset="-128"/>
              </a:rPr>
              <a:t>Log could become long, and recovery could take long</a:t>
            </a:r>
          </a:p>
          <a:p>
            <a:pPr marL="381000" indent="-381000" defTabSz="465138"/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Checkpoints</a:t>
            </a:r>
            <a:r>
              <a:rPr lang="en-US" altLang="zh-TW" sz="2400" dirty="0">
                <a:ea typeface="ＭＳ Ｐゴシック" pitchFamily="34" charset="-128"/>
              </a:rPr>
              <a:t> shorten log and recovery time.</a:t>
            </a:r>
          </a:p>
          <a:p>
            <a:pPr marL="381000" indent="-381000" defTabSz="465138"/>
            <a:r>
              <a:rPr lang="en-US" altLang="zh-TW" sz="2400" dirty="0">
                <a:ea typeface="ＭＳ Ｐゴシック" pitchFamily="34" charset="-128"/>
              </a:rPr>
              <a:t>Checkpoint scheme:</a:t>
            </a:r>
          </a:p>
          <a:p>
            <a:pPr marL="800100" lvl="1" indent="-342900" defTabSz="465138">
              <a:buFont typeface="Monotype Sorts" pitchFamily="2" charset="2"/>
              <a:buAutoNum type="arabicPeriod"/>
            </a:pPr>
            <a:r>
              <a:rPr lang="en-US" altLang="zh-TW" sz="2400" dirty="0">
                <a:ea typeface="ＭＳ Ｐゴシック" pitchFamily="34" charset="-128"/>
              </a:rPr>
              <a:t>Output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all log records </a:t>
            </a:r>
            <a:r>
              <a:rPr lang="en-US" altLang="zh-TW" sz="2400" dirty="0">
                <a:ea typeface="ＭＳ Ｐゴシック" pitchFamily="34" charset="-128"/>
              </a:rPr>
              <a:t>currently in volatile storage to stable storage</a:t>
            </a:r>
          </a:p>
          <a:p>
            <a:pPr marL="800100" lvl="1" indent="-342900" defTabSz="465138">
              <a:buFont typeface="Monotype Sorts" pitchFamily="2" charset="2"/>
              <a:buAutoNum type="arabicPeriod"/>
            </a:pPr>
            <a:r>
              <a:rPr lang="en-US" altLang="zh-TW" sz="2400" dirty="0">
                <a:ea typeface="ＭＳ Ｐゴシック" pitchFamily="34" charset="-128"/>
              </a:rPr>
              <a:t>Output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all modified data </a:t>
            </a:r>
            <a:r>
              <a:rPr lang="en-US" altLang="zh-TW" sz="2400" dirty="0">
                <a:ea typeface="ＭＳ Ｐゴシック" pitchFamily="34" charset="-128"/>
              </a:rPr>
              <a:t>from volatile to stable storage</a:t>
            </a:r>
          </a:p>
          <a:p>
            <a:pPr marL="800100" lvl="1" indent="-342900" defTabSz="465138">
              <a:buFont typeface="Monotype Sorts" pitchFamily="2" charset="2"/>
              <a:buAutoNum type="arabicPeriod"/>
            </a:pPr>
            <a:r>
              <a:rPr lang="en-US" altLang="zh-TW" sz="2400" dirty="0">
                <a:ea typeface="ＭＳ Ｐゴシック" pitchFamily="34" charset="-128"/>
              </a:rPr>
              <a:t>Output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a log record &lt;checkpoint&gt; </a:t>
            </a:r>
            <a:r>
              <a:rPr lang="en-US" altLang="zh-TW" sz="2400" dirty="0">
                <a:ea typeface="ＭＳ Ｐゴシック" pitchFamily="34" charset="-128"/>
              </a:rPr>
              <a:t>to the log on stable storage</a:t>
            </a:r>
          </a:p>
          <a:p>
            <a:pPr marL="381000" indent="-381000" defTabSz="465138"/>
            <a:r>
              <a:rPr lang="en-US" altLang="zh-TW" sz="2400" dirty="0">
                <a:ea typeface="ＭＳ Ｐゴシック" pitchFamily="34" charset="-128"/>
              </a:rPr>
              <a:t>Now recovery only includes Ti, such that Ti started executing before the most recent checkpoint, and all transactions after Ti </a:t>
            </a:r>
          </a:p>
          <a:p>
            <a:pPr marL="381000" indent="-381000" defTabSz="465138"/>
            <a:r>
              <a:rPr lang="en-US" altLang="zh-TW" sz="2400" dirty="0">
                <a:ea typeface="ＭＳ Ｐゴシック" pitchFamily="34" charset="-128"/>
              </a:rPr>
              <a:t>All other transactions already on stable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Concurrent Transactions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60" y="1186190"/>
            <a:ext cx="8229600" cy="45307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Must be equivalent to serial execution – </a:t>
            </a:r>
            <a:r>
              <a:rPr lang="en-US" altLang="zh-TW" sz="2800" b="1" dirty="0" err="1">
                <a:solidFill>
                  <a:srgbClr val="FF0000"/>
                </a:solidFill>
                <a:ea typeface="ＭＳ Ｐゴシック" pitchFamily="34" charset="-128"/>
              </a:rPr>
              <a:t>serializability</a:t>
            </a:r>
            <a:endParaRPr lang="en-US" altLang="zh-TW" sz="2800" b="1" dirty="0">
              <a:solidFill>
                <a:srgbClr val="FF0000"/>
              </a:solidFill>
              <a:ea typeface="ＭＳ Ｐゴシック" pitchFamily="34" charset="-128"/>
            </a:endParaRPr>
          </a:p>
          <a:p>
            <a:r>
              <a:rPr lang="en-US" altLang="zh-TW" sz="2800" dirty="0">
                <a:ea typeface="ＭＳ Ｐゴシック" pitchFamily="34" charset="-128"/>
              </a:rPr>
              <a:t>Could perform all transactions in critical section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Inefficient, too restrictive</a:t>
            </a:r>
          </a:p>
          <a:p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Concurrency-control algorithms </a:t>
            </a:r>
            <a:r>
              <a:rPr lang="en-US" altLang="zh-TW" sz="2800" dirty="0">
                <a:ea typeface="ＭＳ Ｐゴシック" pitchFamily="34" charset="-128"/>
              </a:rPr>
              <a:t>provide </a:t>
            </a:r>
            <a:r>
              <a:rPr lang="en-US" altLang="zh-TW" sz="2800" dirty="0" err="1">
                <a:ea typeface="ＭＳ Ｐゴシック" pitchFamily="34" charset="-128"/>
              </a:rPr>
              <a:t>serializability</a:t>
            </a:r>
            <a:endParaRPr lang="en-US" altLang="zh-TW" sz="2800" dirty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endParaRPr lang="en-US" altLang="zh-TW" sz="28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2051050" y="3097213"/>
            <a:ext cx="3341688" cy="5762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024063" y="1844675"/>
            <a:ext cx="3384550" cy="6667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538" y="1330325"/>
            <a:ext cx="6672262" cy="44132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</a:rPr>
              <a:t>	do {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800" i="1">
                <a:solidFill>
                  <a:srgbClr val="0000FF"/>
                </a:solidFill>
                <a:ea typeface="ＭＳ Ｐゴシック" pitchFamily="34" charset="-128"/>
              </a:rPr>
              <a:t>entry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</a:rPr>
              <a:t>			critical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800" i="1">
                <a:solidFill>
                  <a:srgbClr val="0000FF"/>
                </a:solidFill>
                <a:ea typeface="ＭＳ Ｐゴシック" pitchFamily="34" charset="-128"/>
              </a:rPr>
              <a:t>exit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</a:rPr>
              <a:t>			remainder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</a:rPr>
              <a:t>	} while (TRUE); </a:t>
            </a: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endParaRPr lang="en-US" altLang="zh-TW" sz="200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Critical-Section Problem</a:t>
            </a:r>
            <a:endParaRPr lang="en-US" altLang="zh-TW" baseline="-2500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10246" name="文字方塊 5"/>
          <p:cNvSpPr txBox="1">
            <a:spLocks noChangeArrowheads="1"/>
          </p:cNvSpPr>
          <p:nvPr/>
        </p:nvSpPr>
        <p:spPr bwMode="auto">
          <a:xfrm>
            <a:off x="1255713" y="5176838"/>
            <a:ext cx="70913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/>
              <a:t>General structure of a typical Process </a:t>
            </a:r>
            <a:r>
              <a:rPr lang="en-US" altLang="zh-TW" sz="2400" b="1">
                <a:solidFill>
                  <a:srgbClr val="0000FF"/>
                </a:solidFill>
              </a:rPr>
              <a:t>P</a:t>
            </a:r>
            <a:r>
              <a:rPr lang="en-US" altLang="zh-TW" sz="2400" b="1" baseline="-25000">
                <a:solidFill>
                  <a:srgbClr val="0000FF"/>
                </a:solidFill>
              </a:rPr>
              <a:t>i</a:t>
            </a:r>
            <a:endParaRPr lang="zh-TW" altLang="en-US" sz="2400" b="1"/>
          </a:p>
        </p:txBody>
      </p:sp>
      <p:sp>
        <p:nvSpPr>
          <p:cNvPr id="7" name="向右箭號 6"/>
          <p:cNvSpPr/>
          <p:nvPr/>
        </p:nvSpPr>
        <p:spPr bwMode="auto">
          <a:xfrm>
            <a:off x="1613317" y="1707948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" name="向右箭號 8"/>
          <p:cNvSpPr/>
          <p:nvPr/>
        </p:nvSpPr>
        <p:spPr bwMode="auto">
          <a:xfrm>
            <a:off x="1576552" y="1939160"/>
            <a:ext cx="425669" cy="457200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0" name="向右箭號 9"/>
          <p:cNvSpPr/>
          <p:nvPr/>
        </p:nvSpPr>
        <p:spPr bwMode="auto">
          <a:xfrm>
            <a:off x="2753742" y="2548774"/>
            <a:ext cx="425669" cy="457200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1566073" y="2522483"/>
            <a:ext cx="1681623" cy="1077325"/>
            <a:chOff x="1566073" y="2522483"/>
            <a:chExt cx="1681623" cy="1077325"/>
          </a:xfrm>
        </p:grpSpPr>
        <p:sp>
          <p:nvSpPr>
            <p:cNvPr id="11" name="向右箭號 10"/>
            <p:cNvSpPr/>
            <p:nvPr/>
          </p:nvSpPr>
          <p:spPr bwMode="auto">
            <a:xfrm>
              <a:off x="1566073" y="3142608"/>
              <a:ext cx="425669" cy="457200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4" name="向右箭號 13"/>
            <p:cNvSpPr/>
            <p:nvPr/>
          </p:nvSpPr>
          <p:spPr bwMode="auto">
            <a:xfrm>
              <a:off x="2695903" y="2522483"/>
              <a:ext cx="551793" cy="55179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22222E-6 L 1.38889E-6 0.05972 " pathEditMode="relative" rAng="0" ptsTypes="AA">
                                      <p:cBhvr>
                                        <p:cTn id="19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10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Serializability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7713" y="995363"/>
            <a:ext cx="8159804" cy="45307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Consider two data items A and B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Consider Transactions T</a:t>
            </a:r>
            <a:r>
              <a:rPr lang="en-US" altLang="zh-TW" sz="2800" baseline="-25000" dirty="0">
                <a:ea typeface="ＭＳ Ｐゴシック" pitchFamily="34" charset="-128"/>
              </a:rPr>
              <a:t>0 </a:t>
            </a:r>
            <a:r>
              <a:rPr lang="en-US" altLang="zh-TW" sz="2800" dirty="0">
                <a:ea typeface="ＭＳ Ｐゴシック" pitchFamily="34" charset="-128"/>
              </a:rPr>
              <a:t>and T</a:t>
            </a:r>
            <a:r>
              <a:rPr lang="en-US" altLang="zh-TW" sz="2800" baseline="-25000" dirty="0">
                <a:ea typeface="ＭＳ Ｐゴシック" pitchFamily="34" charset="-128"/>
              </a:rPr>
              <a:t>1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Execute T</a:t>
            </a:r>
            <a:r>
              <a:rPr lang="en-US" altLang="zh-TW" sz="2800" baseline="-25000" dirty="0">
                <a:ea typeface="ＭＳ Ｐゴシック" pitchFamily="34" charset="-128"/>
              </a:rPr>
              <a:t>0</a:t>
            </a:r>
            <a:r>
              <a:rPr lang="en-US" altLang="zh-TW" sz="2800" dirty="0">
                <a:ea typeface="ＭＳ Ｐゴシック" pitchFamily="34" charset="-128"/>
              </a:rPr>
              <a:t>, T</a:t>
            </a:r>
            <a:r>
              <a:rPr lang="en-US" altLang="zh-TW" sz="2800" baseline="-25000" dirty="0">
                <a:ea typeface="ＭＳ Ｐゴシック" pitchFamily="34" charset="-128"/>
              </a:rPr>
              <a:t>1</a:t>
            </a:r>
            <a:r>
              <a:rPr lang="en-US" altLang="zh-TW" sz="2800" dirty="0">
                <a:ea typeface="ＭＳ Ｐゴシック" pitchFamily="34" charset="-128"/>
              </a:rPr>
              <a:t> atomically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Execution sequence called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schedule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Atomically executed transaction order called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serial schedule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For </a:t>
            </a:r>
            <a:r>
              <a:rPr lang="en-US" altLang="zh-TW" sz="2800" i="1" dirty="0">
                <a:ea typeface="ＭＳ Ｐゴシック" pitchFamily="34" charset="-128"/>
              </a:rPr>
              <a:t>N</a:t>
            </a:r>
            <a:r>
              <a:rPr lang="en-US" altLang="zh-TW" sz="2800" dirty="0">
                <a:ea typeface="ＭＳ Ｐゴシック" pitchFamily="34" charset="-128"/>
              </a:rPr>
              <a:t> transactions, there are </a:t>
            </a:r>
            <a:r>
              <a:rPr lang="en-US" altLang="zh-TW" sz="2800" i="1" dirty="0">
                <a:ea typeface="ＭＳ Ｐゴシック" pitchFamily="34" charset="-128"/>
              </a:rPr>
              <a:t>N!</a:t>
            </a:r>
            <a:r>
              <a:rPr lang="en-US" altLang="zh-TW" sz="2800" dirty="0">
                <a:ea typeface="ＭＳ Ｐゴシック" pitchFamily="34" charset="-128"/>
              </a:rPr>
              <a:t> valid serial schedules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8077200" cy="884238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Schedule 1: T</a:t>
            </a:r>
            <a:r>
              <a:rPr lang="en-US" altLang="zh-TW" baseline="-25000">
                <a:ea typeface="ＭＳ Ｐゴシック" pitchFamily="34" charset="-128"/>
              </a:rPr>
              <a:t>0</a:t>
            </a:r>
            <a:r>
              <a:rPr lang="en-US" altLang="zh-TW">
                <a:ea typeface="ＭＳ Ｐゴシック" pitchFamily="34" charset="-128"/>
              </a:rPr>
              <a:t> then T</a:t>
            </a:r>
            <a:r>
              <a:rPr lang="en-US" altLang="zh-TW" baseline="-25000">
                <a:ea typeface="ＭＳ Ｐゴシック" pitchFamily="34" charset="-128"/>
              </a:rPr>
              <a:t>1</a:t>
            </a:r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/>
          <a:srcRect l="19115" t="2287" r="19363" b="2287"/>
          <a:stretch>
            <a:fillRect/>
          </a:stretch>
        </p:blipFill>
        <p:spPr bwMode="auto">
          <a:xfrm>
            <a:off x="2265363" y="1001713"/>
            <a:ext cx="4278312" cy="497522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Nonserial Schedule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3215" y="948998"/>
            <a:ext cx="6178662" cy="4530725"/>
          </a:xfrm>
        </p:spPr>
        <p:txBody>
          <a:bodyPr/>
          <a:lstStyle/>
          <a:p>
            <a:r>
              <a:rPr lang="en-US" altLang="zh-TW" dirty="0" err="1">
                <a:solidFill>
                  <a:srgbClr val="FF0000"/>
                </a:solidFill>
                <a:ea typeface="ＭＳ Ｐゴシック" pitchFamily="34" charset="-128"/>
              </a:rPr>
              <a:t>Nonserial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 schedule </a:t>
            </a:r>
            <a:r>
              <a:rPr lang="en-US" altLang="zh-TW" dirty="0">
                <a:ea typeface="ＭＳ Ｐゴシック" pitchFamily="34" charset="-128"/>
              </a:rPr>
              <a:t>allows overlapped execute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Resulting execution not necessarily incorrect</a:t>
            </a:r>
          </a:p>
          <a:p>
            <a:r>
              <a:rPr lang="en-US" altLang="zh-TW" dirty="0">
                <a:ea typeface="ＭＳ Ｐゴシック" pitchFamily="34" charset="-128"/>
              </a:rPr>
              <a:t>Consider schedule S, operations </a:t>
            </a:r>
            <a:r>
              <a:rPr lang="en-US" altLang="zh-TW" dirty="0" err="1">
                <a:ea typeface="ＭＳ Ｐゴシック" pitchFamily="34" charset="-128"/>
              </a:rPr>
              <a:t>O</a:t>
            </a:r>
            <a:r>
              <a:rPr lang="en-US" altLang="zh-TW" baseline="-25000" dirty="0" err="1">
                <a:ea typeface="ＭＳ Ｐゴシック" pitchFamily="34" charset="-128"/>
              </a:rPr>
              <a:t>i</a:t>
            </a:r>
            <a:r>
              <a:rPr lang="en-US" altLang="zh-TW" baseline="-25000" dirty="0">
                <a:ea typeface="ＭＳ Ｐゴシック" pitchFamily="34" charset="-128"/>
              </a:rPr>
              <a:t> </a:t>
            </a:r>
            <a:r>
              <a:rPr lang="en-US" altLang="zh-TW" dirty="0">
                <a:ea typeface="ＭＳ Ｐゴシック" pitchFamily="34" charset="-128"/>
              </a:rPr>
              <a:t>, </a:t>
            </a:r>
            <a:r>
              <a:rPr lang="en-US" altLang="zh-TW" dirty="0" err="1">
                <a:ea typeface="ＭＳ Ｐゴシック" pitchFamily="34" charset="-128"/>
              </a:rPr>
              <a:t>O</a:t>
            </a:r>
            <a:r>
              <a:rPr lang="en-US" altLang="zh-TW" baseline="-25000" dirty="0" err="1">
                <a:ea typeface="ＭＳ Ｐゴシック" pitchFamily="34" charset="-128"/>
              </a:rPr>
              <a:t>j</a:t>
            </a:r>
            <a:r>
              <a:rPr lang="en-US" altLang="zh-TW" baseline="-25000" dirty="0">
                <a:ea typeface="ＭＳ Ｐゴシック" pitchFamily="34" charset="-128"/>
              </a:rPr>
              <a:t> </a:t>
            </a:r>
            <a:r>
              <a:rPr lang="en-US" altLang="zh-TW" dirty="0">
                <a:ea typeface="ＭＳ Ｐゴシック" pitchFamily="34" charset="-128"/>
              </a:rPr>
              <a:t>of Transactions T</a:t>
            </a:r>
            <a:r>
              <a:rPr lang="en-US" altLang="zh-TW" baseline="-25000" dirty="0">
                <a:ea typeface="ＭＳ Ｐゴシック" pitchFamily="34" charset="-128"/>
              </a:rPr>
              <a:t>i </a:t>
            </a:r>
            <a:r>
              <a:rPr lang="en-US" altLang="zh-TW" dirty="0">
                <a:ea typeface="ＭＳ Ｐゴシック" pitchFamily="34" charset="-128"/>
              </a:rPr>
              <a:t> and </a:t>
            </a:r>
            <a:r>
              <a:rPr lang="en-US" altLang="zh-TW" dirty="0" err="1">
                <a:ea typeface="ＭＳ Ｐゴシック" pitchFamily="34" charset="-128"/>
              </a:rPr>
              <a:t>T</a:t>
            </a:r>
            <a:r>
              <a:rPr lang="en-US" altLang="zh-TW" baseline="-25000" dirty="0" err="1">
                <a:ea typeface="ＭＳ Ｐゴシック" pitchFamily="34" charset="-128"/>
              </a:rPr>
              <a:t>j</a:t>
            </a:r>
            <a:r>
              <a:rPr lang="en-US" altLang="zh-TW" baseline="-25000" dirty="0">
                <a:ea typeface="ＭＳ Ｐゴシック" pitchFamily="34" charset="-128"/>
              </a:rPr>
              <a:t>,  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Conflict </a:t>
            </a:r>
            <a:r>
              <a:rPr lang="en-US" altLang="zh-TW" dirty="0">
                <a:ea typeface="ＭＳ Ｐゴシック" pitchFamily="34" charset="-128"/>
              </a:rPr>
              <a:t>if access same data item, with at least one write</a:t>
            </a:r>
          </a:p>
          <a:p>
            <a:r>
              <a:rPr lang="en-US" altLang="zh-TW" dirty="0">
                <a:ea typeface="ＭＳ Ｐゴシック" pitchFamily="34" charset="-128"/>
              </a:rPr>
              <a:t>If </a:t>
            </a:r>
            <a:r>
              <a:rPr lang="en-US" altLang="zh-TW" dirty="0" err="1">
                <a:ea typeface="ＭＳ Ｐゴシック" pitchFamily="34" charset="-128"/>
              </a:rPr>
              <a:t>O</a:t>
            </a:r>
            <a:r>
              <a:rPr lang="en-US" altLang="zh-TW" baseline="-25000" dirty="0" err="1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, </a:t>
            </a:r>
            <a:r>
              <a:rPr lang="en-US" altLang="zh-TW" dirty="0" err="1">
                <a:ea typeface="ＭＳ Ｐゴシック" pitchFamily="34" charset="-128"/>
              </a:rPr>
              <a:t>O</a:t>
            </a:r>
            <a:r>
              <a:rPr lang="en-US" altLang="zh-TW" baseline="-25000" dirty="0" err="1">
                <a:ea typeface="ＭＳ Ｐゴシック" pitchFamily="34" charset="-128"/>
              </a:rPr>
              <a:t>j</a:t>
            </a:r>
            <a:r>
              <a:rPr lang="en-US" altLang="zh-TW" dirty="0">
                <a:ea typeface="ＭＳ Ｐゴシック" pitchFamily="34" charset="-128"/>
              </a:rPr>
              <a:t> are consecutive and operations of different transactions &amp; </a:t>
            </a:r>
            <a:r>
              <a:rPr lang="en-US" altLang="zh-TW" dirty="0" err="1">
                <a:ea typeface="ＭＳ Ｐゴシック" pitchFamily="34" charset="-128"/>
              </a:rPr>
              <a:t>O</a:t>
            </a:r>
            <a:r>
              <a:rPr lang="en-US" altLang="zh-TW" baseline="-25000" dirty="0" err="1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 and </a:t>
            </a:r>
            <a:r>
              <a:rPr lang="en-US" altLang="zh-TW" dirty="0" err="1">
                <a:ea typeface="ＭＳ Ｐゴシック" pitchFamily="34" charset="-128"/>
              </a:rPr>
              <a:t>O</a:t>
            </a:r>
            <a:r>
              <a:rPr lang="en-US" altLang="zh-TW" baseline="-25000" dirty="0" err="1">
                <a:ea typeface="ＭＳ Ｐゴシック" pitchFamily="34" charset="-128"/>
              </a:rPr>
              <a:t>j</a:t>
            </a:r>
            <a:r>
              <a:rPr lang="en-US" altLang="zh-TW" dirty="0">
                <a:ea typeface="ＭＳ Ｐゴシック" pitchFamily="34" charset="-128"/>
              </a:rPr>
              <a:t> don’t conflict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Then S’ with swapped order </a:t>
            </a:r>
            <a:r>
              <a:rPr lang="en-US" altLang="zh-TW" dirty="0" err="1">
                <a:ea typeface="ＭＳ Ｐゴシック" pitchFamily="34" charset="-128"/>
              </a:rPr>
              <a:t>O</a:t>
            </a:r>
            <a:r>
              <a:rPr lang="en-US" altLang="zh-TW" baseline="-25000" dirty="0" err="1">
                <a:ea typeface="ＭＳ Ｐゴシック" pitchFamily="34" charset="-128"/>
              </a:rPr>
              <a:t>j</a:t>
            </a:r>
            <a:r>
              <a:rPr lang="en-US" altLang="zh-TW" dirty="0">
                <a:ea typeface="ＭＳ Ｐゴシック" pitchFamily="34" charset="-128"/>
              </a:rPr>
              <a:t> </a:t>
            </a:r>
            <a:r>
              <a:rPr lang="en-US" altLang="zh-TW" dirty="0" err="1">
                <a:ea typeface="ＭＳ Ｐゴシック" pitchFamily="34" charset="-128"/>
              </a:rPr>
              <a:t>O</a:t>
            </a:r>
            <a:r>
              <a:rPr lang="en-US" altLang="zh-TW" baseline="-25000" dirty="0" err="1">
                <a:ea typeface="ＭＳ Ｐゴシック" pitchFamily="34" charset="-128"/>
              </a:rPr>
              <a:t>i</a:t>
            </a:r>
            <a:r>
              <a:rPr lang="en-US" altLang="zh-TW" baseline="-25000" dirty="0">
                <a:ea typeface="ＭＳ Ｐゴシック" pitchFamily="34" charset="-128"/>
              </a:rPr>
              <a:t> </a:t>
            </a:r>
            <a:r>
              <a:rPr lang="en-US" altLang="zh-TW" dirty="0">
                <a:ea typeface="ＭＳ Ｐゴシック" pitchFamily="34" charset="-128"/>
              </a:rPr>
              <a:t>equivalent to S</a:t>
            </a:r>
          </a:p>
          <a:p>
            <a:pPr lvl="2"/>
            <a:endParaRPr lang="en-US" altLang="zh-TW" dirty="0">
              <a:ea typeface="ＭＳ Ｐゴシック" pitchFamily="34" charset="-128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 l="18951" t="3987" r="19218" b="4343"/>
          <a:stretch>
            <a:fillRect/>
          </a:stretch>
        </p:blipFill>
        <p:spPr bwMode="auto">
          <a:xfrm>
            <a:off x="6764556" y="1924887"/>
            <a:ext cx="2332146" cy="2594129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 bwMode="auto">
          <a:xfrm>
            <a:off x="6873764" y="2585551"/>
            <a:ext cx="2159875" cy="5517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889529" y="3058518"/>
            <a:ext cx="2049517" cy="617154"/>
            <a:chOff x="1418897" y="4067503"/>
            <a:chExt cx="2680138" cy="837871"/>
          </a:xfrm>
        </p:grpSpPr>
        <p:grpSp>
          <p:nvGrpSpPr>
            <p:cNvPr id="8" name="群組 13"/>
            <p:cNvGrpSpPr/>
            <p:nvPr/>
          </p:nvGrpSpPr>
          <p:grpSpPr>
            <a:xfrm>
              <a:off x="1418897" y="4067503"/>
              <a:ext cx="1277006" cy="835572"/>
              <a:chOff x="9348952" y="977461"/>
              <a:chExt cx="1275036" cy="867103"/>
            </a:xfrm>
          </p:grpSpPr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9355848" y="977461"/>
                <a:ext cx="1268140" cy="390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矩形 12"/>
              <p:cNvSpPr/>
              <p:nvPr/>
            </p:nvSpPr>
            <p:spPr bwMode="auto">
              <a:xfrm>
                <a:off x="9348952" y="1403129"/>
                <a:ext cx="1229710" cy="44143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</p:grpSp>
        <p:grpSp>
          <p:nvGrpSpPr>
            <p:cNvPr id="9" name="群組 14"/>
            <p:cNvGrpSpPr/>
            <p:nvPr/>
          </p:nvGrpSpPr>
          <p:grpSpPr>
            <a:xfrm>
              <a:off x="2911037" y="4177862"/>
              <a:ext cx="1187998" cy="727512"/>
              <a:chOff x="9485257" y="2075792"/>
              <a:chExt cx="1230040" cy="827362"/>
            </a:xfrm>
          </p:grpSpPr>
          <p:pic>
            <p:nvPicPr>
              <p:cNvPr id="10" name="Picture 3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9485257" y="2538247"/>
                <a:ext cx="1227415" cy="3649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矩形 10"/>
              <p:cNvSpPr/>
              <p:nvPr/>
            </p:nvSpPr>
            <p:spPr bwMode="auto">
              <a:xfrm>
                <a:off x="9485587" y="2075792"/>
                <a:ext cx="1229710" cy="44143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</p:grpSp>
      </p:grpSp>
      <p:sp>
        <p:nvSpPr>
          <p:cNvPr id="14" name="矩形 13"/>
          <p:cNvSpPr/>
          <p:nvPr/>
        </p:nvSpPr>
        <p:spPr bwMode="auto">
          <a:xfrm>
            <a:off x="6836979" y="3668115"/>
            <a:ext cx="2196662" cy="49398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863254" y="3095336"/>
            <a:ext cx="2201918" cy="6095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uiExpand="1" build="p"/>
      <p:bldP spid="6" grpId="0" animBg="1"/>
      <p:bldP spid="14" grpId="0" animBg="1"/>
      <p:bldP spid="1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Nonserial Schedule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1075133"/>
            <a:ext cx="8102053" cy="45307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We say that S is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conflict </a:t>
            </a:r>
            <a:r>
              <a:rPr lang="en-US" altLang="zh-TW" sz="2800" dirty="0" err="1">
                <a:solidFill>
                  <a:srgbClr val="FF0000"/>
                </a:solidFill>
                <a:ea typeface="ＭＳ Ｐゴシック" pitchFamily="34" charset="-128"/>
              </a:rPr>
              <a:t>serializable</a:t>
            </a:r>
            <a:r>
              <a:rPr lang="en-US" altLang="zh-TW" sz="2800" dirty="0">
                <a:solidFill>
                  <a:srgbClr val="3366FF"/>
                </a:solidFill>
                <a:ea typeface="ＭＳ Ｐゴシック" pitchFamily="34" charset="-128"/>
              </a:rPr>
              <a:t>, </a:t>
            </a:r>
            <a:r>
              <a:rPr lang="en-US" altLang="zh-TW" sz="2800" dirty="0">
                <a:ea typeface="ＭＳ Ｐゴシック" pitchFamily="34" charset="-128"/>
              </a:rPr>
              <a:t>if it can be transformed into a serial schedule S’ by a series of swaps of </a:t>
            </a:r>
            <a:r>
              <a:rPr lang="en-US" altLang="zh-TW" sz="2800" dirty="0" err="1">
                <a:ea typeface="ＭＳ Ｐゴシック" pitchFamily="34" charset="-128"/>
              </a:rPr>
              <a:t>nonconflicting</a:t>
            </a:r>
            <a:r>
              <a:rPr lang="en-US" altLang="zh-TW" sz="2800" dirty="0">
                <a:ea typeface="ＭＳ Ｐゴシック" pitchFamily="34" charset="-128"/>
              </a:rPr>
              <a:t> operations.</a:t>
            </a:r>
            <a:endParaRPr lang="en-US" altLang="zh-TW" sz="2800" dirty="0">
              <a:solidFill>
                <a:srgbClr val="3366FF"/>
              </a:solidFill>
              <a:ea typeface="ＭＳ Ｐゴシック" pitchFamily="34" charset="-128"/>
            </a:endParaRPr>
          </a:p>
          <a:p>
            <a:pPr lvl="2"/>
            <a:endParaRPr lang="en-US" altLang="zh-TW" sz="2800" dirty="0">
              <a:ea typeface="ＭＳ Ｐゴシック" pitchFamily="34" charset="-128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 l="18951" t="3987" r="19218" b="4343"/>
          <a:stretch>
            <a:fillRect/>
          </a:stretch>
        </p:blipFill>
        <p:spPr bwMode="auto">
          <a:xfrm>
            <a:off x="1230861" y="2573767"/>
            <a:ext cx="3151953" cy="350603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 l="19115" t="2287" r="19363" b="2287"/>
          <a:stretch>
            <a:fillRect/>
          </a:stretch>
        </p:blipFill>
        <p:spPr bwMode="auto">
          <a:xfrm>
            <a:off x="4961266" y="2617077"/>
            <a:ext cx="3160366" cy="3675172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2648607" y="628371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</a:rPr>
              <a:t>S</a:t>
            </a:r>
            <a:endParaRPr lang="zh-TW" altLang="en-US" sz="2400" b="1" dirty="0">
              <a:solidFill>
                <a:srgbClr val="FF0000"/>
              </a:solidFill>
              <a:latin typeface="Candara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395545" y="6317505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</a:rPr>
              <a:t>S’</a:t>
            </a:r>
            <a:endParaRPr lang="zh-TW" altLang="en-US" sz="2400" b="1" dirty="0">
              <a:solidFill>
                <a:srgbClr val="FF0000"/>
              </a:solidFill>
              <a:latin typeface="Candara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245476" y="4177862"/>
            <a:ext cx="2979683" cy="74097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" name="向右箭號 8"/>
          <p:cNvSpPr/>
          <p:nvPr/>
        </p:nvSpPr>
        <p:spPr bwMode="auto">
          <a:xfrm>
            <a:off x="4445876" y="4430110"/>
            <a:ext cx="536027" cy="55179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1418897" y="4146333"/>
            <a:ext cx="2680138" cy="837871"/>
            <a:chOff x="1418897" y="4067503"/>
            <a:chExt cx="2680138" cy="837871"/>
          </a:xfrm>
        </p:grpSpPr>
        <p:grpSp>
          <p:nvGrpSpPr>
            <p:cNvPr id="14" name="群組 13"/>
            <p:cNvGrpSpPr/>
            <p:nvPr/>
          </p:nvGrpSpPr>
          <p:grpSpPr>
            <a:xfrm>
              <a:off x="1418897" y="4067503"/>
              <a:ext cx="1277006" cy="835572"/>
              <a:chOff x="9348952" y="977461"/>
              <a:chExt cx="1275036" cy="867103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9355848" y="977461"/>
                <a:ext cx="1268140" cy="390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矩形 11"/>
              <p:cNvSpPr/>
              <p:nvPr/>
            </p:nvSpPr>
            <p:spPr bwMode="auto">
              <a:xfrm>
                <a:off x="9348952" y="1403129"/>
                <a:ext cx="1229710" cy="44143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</p:grpSp>
        <p:grpSp>
          <p:nvGrpSpPr>
            <p:cNvPr id="15" name="群組 14"/>
            <p:cNvGrpSpPr/>
            <p:nvPr/>
          </p:nvGrpSpPr>
          <p:grpSpPr>
            <a:xfrm>
              <a:off x="2911037" y="4177862"/>
              <a:ext cx="1187998" cy="727512"/>
              <a:chOff x="9485257" y="2075792"/>
              <a:chExt cx="1230040" cy="827362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9485257" y="2538247"/>
                <a:ext cx="1227415" cy="3649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矩形 12"/>
              <p:cNvSpPr/>
              <p:nvPr/>
            </p:nvSpPr>
            <p:spPr bwMode="auto">
              <a:xfrm>
                <a:off x="9485587" y="2075792"/>
                <a:ext cx="1229710" cy="44143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</p:grpSp>
      </p:grpSp>
      <p:sp>
        <p:nvSpPr>
          <p:cNvPr id="17" name="矩形 16"/>
          <p:cNvSpPr/>
          <p:nvPr/>
        </p:nvSpPr>
        <p:spPr bwMode="auto">
          <a:xfrm>
            <a:off x="1240221" y="3794234"/>
            <a:ext cx="2979683" cy="74097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234966" y="4529992"/>
            <a:ext cx="2979683" cy="74097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uiExpand="1" build="p"/>
      <p:bldP spid="8" grpId="0" animBg="1"/>
      <p:bldP spid="17" grpId="0" animBg="1"/>
      <p:bldP spid="1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2031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ＭＳ Ｐゴシック" pitchFamily="34" charset="-128"/>
              </a:rPr>
              <a:t>Locking</a:t>
            </a:r>
            <a:r>
              <a:rPr lang="en-US" altLang="zh-TW" sz="4400" dirty="0">
                <a:solidFill>
                  <a:schemeClr val="tx2"/>
                </a:solidFill>
                <a:ea typeface="ＭＳ Ｐゴシック" pitchFamily="34" charset="-128"/>
              </a:rPr>
              <a:t> </a:t>
            </a:r>
            <a:r>
              <a:rPr lang="en-US" altLang="zh-TW" dirty="0">
                <a:ea typeface="ＭＳ Ｐゴシック" pitchFamily="34" charset="-128"/>
              </a:rPr>
              <a:t>Protocol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008063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ＭＳ Ｐゴシック" pitchFamily="34" charset="-128"/>
              </a:rPr>
              <a:t>One way to ensure </a:t>
            </a:r>
            <a:r>
              <a:rPr lang="en-US" altLang="zh-TW" sz="2400" dirty="0" err="1">
                <a:ea typeface="ＭＳ Ｐゴシック" pitchFamily="34" charset="-128"/>
              </a:rPr>
              <a:t>serializability</a:t>
            </a:r>
            <a:r>
              <a:rPr lang="en-US" altLang="zh-TW" sz="2400" dirty="0">
                <a:ea typeface="ＭＳ Ｐゴシック" pitchFamily="34" charset="-128"/>
              </a:rPr>
              <a:t> is to associate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a lock with each data item </a:t>
            </a:r>
            <a:r>
              <a:rPr lang="en-US" altLang="zh-TW" sz="2400" dirty="0">
                <a:ea typeface="ＭＳ Ｐゴシック" pitchFamily="34" charset="-128"/>
              </a:rPr>
              <a:t>and each transaction follows locking protocol for access control.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Locks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Shared</a:t>
            </a:r>
            <a:r>
              <a:rPr lang="en-US" altLang="zh-TW" sz="2400" dirty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– T</a:t>
            </a:r>
            <a:r>
              <a:rPr lang="en-US" altLang="zh-TW" sz="2400" baseline="-25000" dirty="0">
                <a:ea typeface="ＭＳ Ｐゴシック" pitchFamily="34" charset="-128"/>
              </a:rPr>
              <a:t>i</a:t>
            </a:r>
            <a:r>
              <a:rPr lang="en-US" altLang="zh-TW" sz="2400" dirty="0">
                <a:ea typeface="ＭＳ Ｐゴシック" pitchFamily="34" charset="-128"/>
              </a:rPr>
              <a:t> has shared-mode lock (S) on item Q,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T</a:t>
            </a:r>
            <a:r>
              <a:rPr lang="en-US" altLang="zh-TW" sz="2400" baseline="-25000" dirty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 can read Q but not write Q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Exclusive</a:t>
            </a:r>
            <a:r>
              <a:rPr lang="en-US" altLang="zh-TW" sz="2400" dirty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– Ti has exclusive-mode lock (X) on Q,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T</a:t>
            </a:r>
            <a:r>
              <a:rPr lang="en-US" altLang="zh-TW" sz="2400" baseline="-25000" dirty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 can read and write Q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Require every transaction on item Q acquire appropriate lock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If lock already held, new request may have to wait</a:t>
            </a:r>
          </a:p>
          <a:p>
            <a:pPr lvl="1"/>
            <a:r>
              <a:rPr lang="en-US" altLang="zh-TW" sz="2400" dirty="0">
                <a:ea typeface="ＭＳ Ｐゴシック" pitchFamily="34" charset="-128"/>
              </a:rPr>
              <a:t>Similar to readers-writers algorithm</a:t>
            </a:r>
          </a:p>
          <a:p>
            <a:endParaRPr lang="en-US" altLang="zh-TW" sz="24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Two-phase Locking Protocol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912813"/>
            <a:ext cx="8278813" cy="4530725"/>
          </a:xfrm>
        </p:spPr>
        <p:txBody>
          <a:bodyPr/>
          <a:lstStyle/>
          <a:p>
            <a:r>
              <a:rPr lang="en-US" altLang="zh-TW" sz="2400" dirty="0">
                <a:ea typeface="ＭＳ Ｐゴシック" pitchFamily="34" charset="-128"/>
              </a:rPr>
              <a:t>The two-phase locking protocol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ensures conflict </a:t>
            </a:r>
            <a:r>
              <a:rPr lang="en-US" altLang="zh-TW" sz="2400" dirty="0" err="1">
                <a:solidFill>
                  <a:srgbClr val="FF0000"/>
                </a:solidFill>
                <a:ea typeface="ＭＳ Ｐゴシック" pitchFamily="34" charset="-128"/>
              </a:rPr>
              <a:t>serializability</a:t>
            </a:r>
            <a:endParaRPr lang="en-US" altLang="zh-TW" sz="2400" dirty="0">
              <a:solidFill>
                <a:srgbClr val="FF0000"/>
              </a:solidFill>
              <a:ea typeface="ＭＳ Ｐゴシック" pitchFamily="34" charset="-128"/>
            </a:endParaRPr>
          </a:p>
          <a:p>
            <a:r>
              <a:rPr lang="en-US" altLang="zh-TW" sz="2400" dirty="0">
                <a:ea typeface="ＭＳ Ｐゴシック" pitchFamily="34" charset="-128"/>
              </a:rPr>
              <a:t>Each transaction issues lock and unlock requests in two phases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Growing</a:t>
            </a:r>
            <a:r>
              <a:rPr lang="en-US" altLang="zh-TW" sz="2400" dirty="0">
                <a:ea typeface="ＭＳ Ｐゴシック" pitchFamily="34" charset="-128"/>
              </a:rPr>
              <a:t> – A transaction may obtain locks but may not release any locks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Shrinking </a:t>
            </a:r>
            <a:r>
              <a:rPr lang="en-US" altLang="zh-TW" sz="2400" dirty="0">
                <a:ea typeface="ＭＳ Ｐゴシック" pitchFamily="34" charset="-128"/>
              </a:rPr>
              <a:t>– A transaction may release locks but may not obtain any new locks.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Initially, a transaction is a the growing phase. The transaction acquires locks as needed. Once the transaction releases a lock, it enters the shrinking phase, and no more lock requests can be issued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Does not prevent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ＭＳ Ｐゴシック" pitchFamily="34" charset="-128"/>
              </a:rPr>
              <a:t>Timestamp-based Protocols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960438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ＭＳ Ｐゴシック" pitchFamily="34" charset="-128"/>
              </a:rPr>
              <a:t>Select order among transactions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in advance – timestamp-ordering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Transaction T</a:t>
            </a:r>
            <a:r>
              <a:rPr lang="en-US" altLang="zh-TW" sz="2400" baseline="-25000" dirty="0">
                <a:ea typeface="ＭＳ Ｐゴシック" pitchFamily="34" charset="-128"/>
              </a:rPr>
              <a:t>i </a:t>
            </a:r>
            <a:r>
              <a:rPr lang="en-US" altLang="zh-TW" sz="2400" dirty="0">
                <a:ea typeface="ＭＳ Ｐゴシック" pitchFamily="34" charset="-128"/>
              </a:rPr>
              <a:t>associated with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timestamp TS(T</a:t>
            </a:r>
            <a:r>
              <a:rPr lang="en-US" altLang="zh-TW" sz="2400" baseline="-25000" dirty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) </a:t>
            </a:r>
            <a:r>
              <a:rPr lang="en-US" altLang="zh-TW" sz="2400" dirty="0">
                <a:ea typeface="ＭＳ Ｐゴシック" pitchFamily="34" charset="-128"/>
              </a:rPr>
              <a:t>before T</a:t>
            </a:r>
            <a:r>
              <a:rPr lang="en-US" altLang="zh-TW" sz="2400" baseline="-25000" dirty="0">
                <a:ea typeface="ＭＳ Ｐゴシック" pitchFamily="34" charset="-128"/>
              </a:rPr>
              <a:t>i</a:t>
            </a:r>
            <a:r>
              <a:rPr lang="en-US" altLang="zh-TW" sz="2400" dirty="0">
                <a:ea typeface="ＭＳ Ｐゴシック" pitchFamily="34" charset="-128"/>
              </a:rPr>
              <a:t> starts</a:t>
            </a:r>
          </a:p>
          <a:p>
            <a:pPr lvl="1"/>
            <a:r>
              <a:rPr lang="en-US" altLang="zh-TW" sz="2400" dirty="0">
                <a:ea typeface="ＭＳ Ｐゴシック" pitchFamily="34" charset="-128"/>
              </a:rPr>
              <a:t>TS(T</a:t>
            </a:r>
            <a:r>
              <a:rPr lang="en-US" altLang="zh-TW" sz="2400" baseline="-25000" dirty="0">
                <a:ea typeface="ＭＳ Ｐゴシック" pitchFamily="34" charset="-128"/>
              </a:rPr>
              <a:t>i</a:t>
            </a:r>
            <a:r>
              <a:rPr lang="en-US" altLang="zh-TW" sz="2400" dirty="0">
                <a:ea typeface="ＭＳ Ｐゴシック" pitchFamily="34" charset="-128"/>
              </a:rPr>
              <a:t>) &lt; TS(</a:t>
            </a:r>
            <a:r>
              <a:rPr lang="en-US" altLang="zh-TW" sz="2400" dirty="0" err="1">
                <a:ea typeface="ＭＳ Ｐゴシック" pitchFamily="34" charset="-128"/>
              </a:rPr>
              <a:t>T</a:t>
            </a:r>
            <a:r>
              <a:rPr lang="en-US" altLang="zh-TW" sz="2400" baseline="-25000" dirty="0" err="1">
                <a:ea typeface="ＭＳ Ｐゴシック" pitchFamily="34" charset="-128"/>
              </a:rPr>
              <a:t>j</a:t>
            </a:r>
            <a:r>
              <a:rPr lang="en-US" altLang="zh-TW" sz="2400" dirty="0">
                <a:ea typeface="ＭＳ Ｐゴシック" pitchFamily="34" charset="-128"/>
              </a:rPr>
              <a:t>) if T</a:t>
            </a:r>
            <a:r>
              <a:rPr lang="en-US" altLang="zh-TW" sz="2400" baseline="-25000" dirty="0">
                <a:ea typeface="ＭＳ Ｐゴシック" pitchFamily="34" charset="-128"/>
              </a:rPr>
              <a:t>i</a:t>
            </a:r>
            <a:r>
              <a:rPr lang="en-US" altLang="zh-TW" sz="2400" dirty="0">
                <a:ea typeface="ＭＳ Ｐゴシック" pitchFamily="34" charset="-128"/>
              </a:rPr>
              <a:t> entered system before </a:t>
            </a:r>
            <a:r>
              <a:rPr lang="en-US" altLang="zh-TW" sz="2400" dirty="0" err="1">
                <a:ea typeface="ＭＳ Ｐゴシック" pitchFamily="34" charset="-128"/>
              </a:rPr>
              <a:t>T</a:t>
            </a:r>
            <a:r>
              <a:rPr lang="en-US" altLang="zh-TW" sz="2400" baseline="-25000" dirty="0" err="1">
                <a:ea typeface="ＭＳ Ｐゴシック" pitchFamily="34" charset="-128"/>
              </a:rPr>
              <a:t>j</a:t>
            </a:r>
            <a:endParaRPr lang="en-US" altLang="zh-TW" sz="2400" baseline="-25000" dirty="0">
              <a:ea typeface="ＭＳ Ｐゴシック" pitchFamily="34" charset="-128"/>
            </a:endParaRPr>
          </a:p>
          <a:p>
            <a:pPr lvl="1"/>
            <a:r>
              <a:rPr lang="en-US" altLang="zh-TW" sz="2400" dirty="0">
                <a:ea typeface="ＭＳ Ｐゴシック" pitchFamily="34" charset="-128"/>
              </a:rPr>
              <a:t>TS can be generated from system clock or as logical counter incremented at each entry of transaction</a:t>
            </a:r>
          </a:p>
          <a:p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Timestamps determine </a:t>
            </a:r>
            <a:r>
              <a:rPr lang="en-US" altLang="zh-TW" sz="2400" dirty="0" err="1">
                <a:solidFill>
                  <a:srgbClr val="FF0000"/>
                </a:solidFill>
                <a:ea typeface="ＭＳ Ｐゴシック" pitchFamily="34" charset="-128"/>
              </a:rPr>
              <a:t>serializability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 order</a:t>
            </a:r>
          </a:p>
          <a:p>
            <a:pPr lvl="1"/>
            <a:r>
              <a:rPr lang="en-US" altLang="zh-TW" sz="2400" dirty="0">
                <a:ea typeface="ＭＳ Ｐゴシック" pitchFamily="34" charset="-128"/>
              </a:rPr>
              <a:t>If TS(T</a:t>
            </a:r>
            <a:r>
              <a:rPr lang="en-US" altLang="zh-TW" sz="2400" baseline="-25000" dirty="0">
                <a:ea typeface="ＭＳ Ｐゴシック" pitchFamily="34" charset="-128"/>
              </a:rPr>
              <a:t>i</a:t>
            </a:r>
            <a:r>
              <a:rPr lang="en-US" altLang="zh-TW" sz="2400" dirty="0">
                <a:ea typeface="ＭＳ Ｐゴシック" pitchFamily="34" charset="-128"/>
              </a:rPr>
              <a:t>) &lt; TS(</a:t>
            </a:r>
            <a:r>
              <a:rPr lang="en-US" altLang="zh-TW" sz="2400" dirty="0" err="1">
                <a:ea typeface="ＭＳ Ｐゴシック" pitchFamily="34" charset="-128"/>
              </a:rPr>
              <a:t>T</a:t>
            </a:r>
            <a:r>
              <a:rPr lang="en-US" altLang="zh-TW" sz="2400" baseline="-25000" dirty="0" err="1">
                <a:ea typeface="ＭＳ Ｐゴシック" pitchFamily="34" charset="-128"/>
              </a:rPr>
              <a:t>j</a:t>
            </a:r>
            <a:r>
              <a:rPr lang="en-US" altLang="zh-TW" sz="2400" dirty="0">
                <a:ea typeface="ＭＳ Ｐゴシック" pitchFamily="34" charset="-128"/>
              </a:rPr>
              <a:t>), system must ensure produced schedule equivalent to serial schedule where T</a:t>
            </a:r>
            <a:r>
              <a:rPr lang="en-US" altLang="zh-TW" sz="2400" baseline="-25000" dirty="0">
                <a:ea typeface="ＭＳ Ｐゴシック" pitchFamily="34" charset="-128"/>
              </a:rPr>
              <a:t>i</a:t>
            </a:r>
            <a:r>
              <a:rPr lang="en-US" altLang="zh-TW" sz="2400" dirty="0">
                <a:ea typeface="ＭＳ Ｐゴシック" pitchFamily="34" charset="-128"/>
              </a:rPr>
              <a:t> appears before </a:t>
            </a:r>
            <a:r>
              <a:rPr lang="en-US" altLang="zh-TW" sz="2400" dirty="0" err="1">
                <a:ea typeface="ＭＳ Ｐゴシック" pitchFamily="34" charset="-128"/>
              </a:rPr>
              <a:t>T</a:t>
            </a:r>
            <a:r>
              <a:rPr lang="en-US" altLang="zh-TW" sz="2400" baseline="-25000" dirty="0" err="1">
                <a:ea typeface="ＭＳ Ｐゴシック" pitchFamily="34" charset="-128"/>
              </a:rPr>
              <a:t>j</a:t>
            </a:r>
            <a:endParaRPr lang="en-US" altLang="zh-TW" sz="2400" baseline="-25000" dirty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endParaRPr lang="en-US" altLang="zh-TW" sz="2400" dirty="0">
              <a:ea typeface="ＭＳ Ｐゴシック" pitchFamily="34" charset="-128"/>
            </a:endParaRPr>
          </a:p>
          <a:p>
            <a:pPr lvl="1"/>
            <a:endParaRPr lang="en-US" altLang="zh-TW" sz="24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 l="19115" t="2287" r="19363" b="2287"/>
          <a:stretch>
            <a:fillRect/>
          </a:stretch>
        </p:blipFill>
        <p:spPr bwMode="auto">
          <a:xfrm>
            <a:off x="6585114" y="2055294"/>
            <a:ext cx="2558886" cy="2975714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41420" y="21442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ＭＳ Ｐゴシック" pitchFamily="34" charset="-128"/>
              </a:rPr>
              <a:t>Timestamp-based Protocol Implementation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746" y="1008383"/>
            <a:ext cx="6792861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ea typeface="ＭＳ Ｐゴシック" pitchFamily="34" charset="-128"/>
              </a:rPr>
              <a:t>Data item Q gets two timestamps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W-timestamp(Q) </a:t>
            </a:r>
            <a:r>
              <a:rPr lang="en-US" altLang="zh-TW" dirty="0">
                <a:ea typeface="ＭＳ Ｐゴシック" pitchFamily="34" charset="-128"/>
              </a:rPr>
              <a:t>– largest timestamp of any transaction that executed write(Q) successfully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R-timestamp(Q) </a:t>
            </a:r>
            <a:r>
              <a:rPr lang="en-US" altLang="zh-TW" dirty="0">
                <a:ea typeface="ＭＳ Ｐゴシック" pitchFamily="34" charset="-128"/>
              </a:rPr>
              <a:t>– largest timestamp of successful read(Q)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ＭＳ Ｐゴシック" pitchFamily="34" charset="-128"/>
              </a:rPr>
              <a:t>Updated whenever read(Q) or write(Q) executed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Timestamp-ordering protocol </a:t>
            </a:r>
            <a:r>
              <a:rPr lang="en-US" altLang="zh-TW" sz="2800" dirty="0">
                <a:ea typeface="ＭＳ Ｐゴシック" pitchFamily="34" charset="-128"/>
              </a:rPr>
              <a:t>assures any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conflicting read and write </a:t>
            </a:r>
            <a:r>
              <a:rPr lang="en-US" altLang="zh-TW" sz="2800" dirty="0">
                <a:ea typeface="ＭＳ Ｐゴシック" pitchFamily="34" charset="-128"/>
              </a:rPr>
              <a:t>executed in timestamp order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6716110" y="2475186"/>
            <a:ext cx="1056290" cy="29954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893269" y="4046482"/>
            <a:ext cx="1056290" cy="29954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726620" y="2785241"/>
            <a:ext cx="1056290" cy="29954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888015" y="3741683"/>
            <a:ext cx="1056290" cy="29954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898521" y="4035977"/>
            <a:ext cx="1056290" cy="29954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41420" y="2301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ＭＳ Ｐゴシック" pitchFamily="34" charset="-128"/>
              </a:rPr>
              <a:t>Timestamp-based Protocol Implementation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527" y="1276412"/>
            <a:ext cx="7754554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Suppose T</a:t>
            </a:r>
            <a:r>
              <a:rPr lang="en-US" altLang="zh-TW" sz="2800" baseline="-25000" dirty="0">
                <a:solidFill>
                  <a:srgbClr val="FF0000"/>
                </a:solidFill>
                <a:ea typeface="ＭＳ Ｐゴシック" pitchFamily="34" charset="-128"/>
              </a:rPr>
              <a:t>i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executes read(Q)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>
                <a:ea typeface="ＭＳ Ｐゴシック" pitchFamily="34" charset="-128"/>
              </a:rPr>
              <a:t>If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TS(T</a:t>
            </a:r>
            <a:r>
              <a:rPr lang="en-US" altLang="zh-TW" sz="2800" baseline="-25000" dirty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) &lt; W-timestamp(Q), </a:t>
            </a:r>
            <a:r>
              <a:rPr lang="en-US" altLang="zh-TW" sz="2800" dirty="0">
                <a:ea typeface="ＭＳ Ｐゴシック" pitchFamily="34" charset="-128"/>
              </a:rPr>
              <a:t>Ti needs to read value of Q that was already overwritten</a:t>
            </a:r>
          </a:p>
          <a:p>
            <a:pPr lvl="2">
              <a:lnSpc>
                <a:spcPct val="90000"/>
              </a:lnSpc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read</a:t>
            </a:r>
            <a:r>
              <a:rPr lang="en-US" altLang="zh-TW" sz="2800" dirty="0">
                <a:ea typeface="ＭＳ Ｐゴシック" pitchFamily="34" charset="-128"/>
              </a:rPr>
              <a:t> operation rejected and T</a:t>
            </a:r>
            <a:r>
              <a:rPr lang="en-US" altLang="zh-TW" sz="2800" baseline="-25000" dirty="0"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 rolled back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>
                <a:ea typeface="ＭＳ Ｐゴシック" pitchFamily="34" charset="-128"/>
              </a:rPr>
              <a:t>If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TS(T</a:t>
            </a:r>
            <a:r>
              <a:rPr lang="en-US" altLang="zh-TW" sz="2800" baseline="-25000" dirty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) ≥ W-timestamp(Q)</a:t>
            </a:r>
          </a:p>
          <a:p>
            <a:pPr lvl="2">
              <a:lnSpc>
                <a:spcPct val="90000"/>
              </a:lnSpc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read</a:t>
            </a:r>
            <a:r>
              <a:rPr lang="en-US" altLang="zh-TW" sz="2800" dirty="0">
                <a:ea typeface="ＭＳ Ｐゴシック" pitchFamily="34" charset="-128"/>
              </a:rPr>
              <a:t> executed, R-timestamp(Q) set to max(R-timestamp(Q), TS(T</a:t>
            </a:r>
            <a:r>
              <a:rPr lang="en-US" altLang="zh-TW" sz="2800" baseline="-25000" dirty="0"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1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ＭＳ Ｐゴシック" pitchFamily="34" charset="-128"/>
              </a:rPr>
              <a:t>Timestamp-ordering Protocol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949" y="929233"/>
            <a:ext cx="8040687" cy="4530725"/>
          </a:xfrm>
        </p:spPr>
        <p:txBody>
          <a:bodyPr/>
          <a:lstStyle/>
          <a:p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Suppose Ti executes write(Q)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If TS(T</a:t>
            </a:r>
            <a:r>
              <a:rPr lang="en-US" altLang="zh-TW" sz="2800" baseline="-25000" dirty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) &lt; R-timestamp(Q)</a:t>
            </a:r>
            <a:r>
              <a:rPr lang="en-US" altLang="zh-TW" sz="2800" dirty="0">
                <a:ea typeface="ＭＳ Ｐゴシック" pitchFamily="34" charset="-128"/>
              </a:rPr>
              <a:t>, value Q produced by T</a:t>
            </a:r>
            <a:r>
              <a:rPr lang="en-US" altLang="zh-TW" sz="2800" baseline="-25000" dirty="0"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 was needed previously and T</a:t>
            </a:r>
            <a:r>
              <a:rPr lang="en-US" altLang="zh-TW" sz="2800" baseline="-25000" dirty="0"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 assumed it would never be produced</a:t>
            </a:r>
          </a:p>
          <a:p>
            <a:pPr lvl="2"/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Write</a:t>
            </a:r>
            <a:r>
              <a:rPr lang="en-US" altLang="zh-TW" sz="2800" dirty="0">
                <a:ea typeface="ＭＳ Ｐゴシック" pitchFamily="34" charset="-128"/>
              </a:rPr>
              <a:t> operation rejected, T</a:t>
            </a:r>
            <a:r>
              <a:rPr lang="en-US" altLang="zh-TW" sz="2800" baseline="-25000" dirty="0"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 rolled back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If TS(T</a:t>
            </a:r>
            <a:r>
              <a:rPr lang="en-US" altLang="zh-TW" sz="2800" baseline="-25000" dirty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) &lt; W-timestamp(Q), </a:t>
            </a:r>
            <a:r>
              <a:rPr lang="en-US" altLang="zh-TW" sz="2800" dirty="0">
                <a:ea typeface="ＭＳ Ｐゴシック" pitchFamily="34" charset="-128"/>
              </a:rPr>
              <a:t>T</a:t>
            </a:r>
            <a:r>
              <a:rPr lang="en-US" altLang="zh-TW" sz="2800" baseline="-25000" dirty="0"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 attempting to write obsolete value of Q</a:t>
            </a:r>
          </a:p>
          <a:p>
            <a:pPr lvl="2"/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Write</a:t>
            </a:r>
            <a:r>
              <a:rPr lang="en-US" altLang="zh-TW" sz="2800" dirty="0">
                <a:ea typeface="ＭＳ Ｐゴシック" pitchFamily="34" charset="-128"/>
              </a:rPr>
              <a:t> operation rejected and T</a:t>
            </a:r>
            <a:r>
              <a:rPr lang="en-US" altLang="zh-TW" sz="2800" baseline="-25000" dirty="0"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 rolled back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Otherwise, 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write</a:t>
            </a:r>
            <a:r>
              <a:rPr lang="en-US" altLang="zh-TW" sz="2800" dirty="0">
                <a:ea typeface="ＭＳ Ｐゴシック" pitchFamily="34" charset="-128"/>
              </a:rPr>
              <a:t> executed</a:t>
            </a:r>
          </a:p>
          <a:p>
            <a:r>
              <a:rPr lang="en-US" altLang="zh-TW" dirty="0">
                <a:ea typeface="ＭＳ Ｐゴシック" pitchFamily="34" charset="-128"/>
              </a:rPr>
              <a:t>A transaction 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 is rolled back as a result of either a read or write operation is assigned a new timestamp and is restarted</a:t>
            </a:r>
          </a:p>
          <a:p>
            <a:pPr lvl="1"/>
            <a:endParaRPr lang="en-US" altLang="zh-TW" sz="2800" dirty="0">
              <a:ea typeface="ＭＳ Ｐゴシック" pitchFamily="34" charset="-128"/>
            </a:endParaRPr>
          </a:p>
          <a:p>
            <a:endParaRPr lang="en-US" altLang="zh-TW" sz="28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Solution to Critical-Section Problem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230313"/>
            <a:ext cx="8069262" cy="45307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dirty="0">
                <a:ea typeface="ＭＳ Ｐゴシック" pitchFamily="34" charset="-128"/>
              </a:rPr>
              <a:t>1.	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Mutual</a:t>
            </a:r>
            <a:r>
              <a:rPr lang="zh-TW" altLang="en-US" sz="2800" b="1" dirty="0">
                <a:solidFill>
                  <a:srgbClr val="FF0000"/>
                </a:solidFill>
                <a:ea typeface="ＭＳ Ｐゴシック" pitchFamily="34" charset="-128"/>
              </a:rPr>
              <a:t>相互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 Exclusion </a:t>
            </a:r>
            <a:r>
              <a:rPr lang="en-US" altLang="zh-TW" sz="2800" dirty="0">
                <a:ea typeface="ＭＳ Ｐゴシック" pitchFamily="34" charset="-128"/>
              </a:rPr>
              <a:t>- If process 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P</a:t>
            </a:r>
            <a:r>
              <a:rPr lang="en-US" altLang="zh-TW" sz="2800" baseline="-25000" dirty="0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 is executing in its critical section, then no other processes can be executing in their critical sections</a:t>
            </a:r>
          </a:p>
          <a:p>
            <a:pPr>
              <a:buFont typeface="Monotype Sorts" pitchFamily="2" charset="2"/>
              <a:buNone/>
            </a:pPr>
            <a:endParaRPr lang="en-US" altLang="zh-TW" sz="2800" dirty="0">
              <a:ea typeface="ＭＳ Ｐゴシック" pitchFamily="34" charset="-128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-15875" y="2740025"/>
            <a:ext cx="10917238" cy="4427538"/>
            <a:chOff x="-15875" y="2740025"/>
            <a:chExt cx="10917238" cy="4427538"/>
          </a:xfrm>
        </p:grpSpPr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655638" y="4506913"/>
              <a:ext cx="3341687" cy="57626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zh-TW"/>
            </a:p>
          </p:txBody>
        </p:sp>
        <p:sp>
          <p:nvSpPr>
            <p:cNvPr id="11269" name="Rectangle 3"/>
            <p:cNvSpPr>
              <a:spLocks noChangeArrowheads="1"/>
            </p:cNvSpPr>
            <p:nvPr/>
          </p:nvSpPr>
          <p:spPr bwMode="auto">
            <a:xfrm>
              <a:off x="628650" y="3254375"/>
              <a:ext cx="3384550" cy="66675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zh-TW"/>
            </a:p>
          </p:txBody>
        </p:sp>
        <p:sp>
          <p:nvSpPr>
            <p:cNvPr id="11270" name="Rectangle 3"/>
            <p:cNvSpPr txBox="1">
              <a:spLocks noChangeArrowheads="1"/>
            </p:cNvSpPr>
            <p:nvPr/>
          </p:nvSpPr>
          <p:spPr bwMode="auto">
            <a:xfrm>
              <a:off x="-15875" y="2740025"/>
              <a:ext cx="6672263" cy="441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do {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</a:t>
              </a:r>
              <a:r>
                <a:rPr kumimoji="1" lang="en-US" altLang="zh-TW" sz="2800" i="1" dirty="0">
                  <a:solidFill>
                    <a:srgbClr val="0000FF"/>
                  </a:solidFill>
                  <a:latin typeface="Helvetica" pitchFamily="34" charset="0"/>
                </a:rPr>
                <a:t>entry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	critical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</a:t>
              </a:r>
              <a:r>
                <a:rPr kumimoji="1" lang="en-US" altLang="zh-TW" sz="2800" i="1" dirty="0">
                  <a:solidFill>
                    <a:srgbClr val="0000FF"/>
                  </a:solidFill>
                  <a:latin typeface="Helvetica" pitchFamily="34" charset="0"/>
                </a:rPr>
                <a:t>exit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	remainder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} while (TRUE); </a:t>
              </a:r>
              <a:r>
                <a:rPr kumimoji="1" lang="en-US" altLang="zh-TW" sz="2400" dirty="0">
                  <a:solidFill>
                    <a:srgbClr val="0000FF"/>
                  </a:solidFill>
                  <a:latin typeface="Helvetica" pitchFamily="34" charset="0"/>
                </a:rPr>
                <a:t>	</a:t>
              </a:r>
              <a:endParaRPr kumimoji="1" lang="en-US" altLang="zh-TW" sz="2000" dirty="0">
                <a:solidFill>
                  <a:srgbClr val="0000FF"/>
                </a:solidFill>
                <a:latin typeface="Helvetica" pitchFamily="34" charset="0"/>
              </a:endParaRPr>
            </a:p>
          </p:txBody>
        </p:sp>
        <p:cxnSp>
          <p:nvCxnSpPr>
            <p:cNvPr id="11271" name="直線單箭頭接點 8"/>
            <p:cNvCxnSpPr>
              <a:cxnSpLocks noChangeShapeType="1"/>
            </p:cNvCxnSpPr>
            <p:nvPr/>
          </p:nvCxnSpPr>
          <p:spPr bwMode="auto">
            <a:xfrm flipV="1">
              <a:off x="1054100" y="4200525"/>
              <a:ext cx="790575" cy="14288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1272" name="Rectangle 4"/>
            <p:cNvSpPr>
              <a:spLocks noChangeArrowheads="1"/>
            </p:cNvSpPr>
            <p:nvPr/>
          </p:nvSpPr>
          <p:spPr bwMode="auto">
            <a:xfrm>
              <a:off x="4900613" y="4521200"/>
              <a:ext cx="3341687" cy="576263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zh-TW"/>
            </a:p>
          </p:txBody>
        </p:sp>
        <p:sp>
          <p:nvSpPr>
            <p:cNvPr id="11273" name="Rectangle 3"/>
            <p:cNvSpPr>
              <a:spLocks noChangeArrowheads="1"/>
            </p:cNvSpPr>
            <p:nvPr/>
          </p:nvSpPr>
          <p:spPr bwMode="auto">
            <a:xfrm>
              <a:off x="4873625" y="3268663"/>
              <a:ext cx="3384550" cy="66675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zh-TW"/>
            </a:p>
          </p:txBody>
        </p:sp>
        <p:sp>
          <p:nvSpPr>
            <p:cNvPr id="11274" name="Rectangle 3"/>
            <p:cNvSpPr txBox="1">
              <a:spLocks noChangeArrowheads="1"/>
            </p:cNvSpPr>
            <p:nvPr/>
          </p:nvSpPr>
          <p:spPr bwMode="auto">
            <a:xfrm>
              <a:off x="4229100" y="2754313"/>
              <a:ext cx="6672263" cy="441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do {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</a:t>
              </a:r>
              <a:r>
                <a:rPr kumimoji="1" lang="en-US" altLang="zh-TW" sz="2800" i="1" dirty="0">
                  <a:solidFill>
                    <a:srgbClr val="0000FF"/>
                  </a:solidFill>
                  <a:latin typeface="Helvetica" pitchFamily="34" charset="0"/>
                </a:rPr>
                <a:t>entry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	critical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</a:t>
              </a:r>
              <a:r>
                <a:rPr kumimoji="1" lang="en-US" altLang="zh-TW" sz="2800" i="1" dirty="0">
                  <a:solidFill>
                    <a:srgbClr val="0000FF"/>
                  </a:solidFill>
                  <a:latin typeface="Helvetica" pitchFamily="34" charset="0"/>
                </a:rPr>
                <a:t>exit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	remainder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} while (TRUE); </a:t>
              </a:r>
              <a:r>
                <a:rPr kumimoji="1" lang="en-US" altLang="zh-TW" sz="2400" dirty="0">
                  <a:solidFill>
                    <a:srgbClr val="0000FF"/>
                  </a:solidFill>
                  <a:latin typeface="Helvetica" pitchFamily="34" charset="0"/>
                </a:rPr>
                <a:t>	</a:t>
              </a:r>
              <a:endParaRPr kumimoji="1" lang="en-US" altLang="zh-TW" sz="2000" dirty="0">
                <a:solidFill>
                  <a:srgbClr val="0000FF"/>
                </a:solidFill>
                <a:latin typeface="Helvetica" pitchFamily="34" charset="0"/>
              </a:endParaRPr>
            </a:p>
          </p:txBody>
        </p:sp>
      </p:grpSp>
      <p:sp>
        <p:nvSpPr>
          <p:cNvPr id="14" name="向右箭號 13"/>
          <p:cNvSpPr/>
          <p:nvPr/>
        </p:nvSpPr>
        <p:spPr bwMode="auto">
          <a:xfrm>
            <a:off x="4482729" y="3158420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5" name="向右箭號 14"/>
          <p:cNvSpPr/>
          <p:nvPr/>
        </p:nvSpPr>
        <p:spPr bwMode="auto">
          <a:xfrm>
            <a:off x="4508834" y="3279246"/>
            <a:ext cx="362607" cy="37837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22222E-6 L 1.38889E-6 0.05972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" presetClass="entr" presetSubtype="16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0023 L -1.38889E-6 0.0601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1888" y="215900"/>
            <a:ext cx="8975452" cy="609600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ＭＳ Ｐゴシック" pitchFamily="34" charset="-128"/>
              </a:rPr>
              <a:t> Timestamp-ordering Protocol Example</a:t>
            </a:r>
          </a:p>
        </p:txBody>
      </p:sp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3"/>
          <a:srcRect l="10501" t="4010" r="11266" b="6343"/>
          <a:stretch>
            <a:fillRect/>
          </a:stretch>
        </p:blipFill>
        <p:spPr bwMode="auto">
          <a:xfrm>
            <a:off x="4646666" y="3461738"/>
            <a:ext cx="3346451" cy="28760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35013" y="1008063"/>
            <a:ext cx="8140974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ＭＳ Ｐゴシック" pitchFamily="34" charset="-128"/>
                <a:cs typeface="Candara" pitchFamily="34" charset="0"/>
              </a:rPr>
              <a:t>Assume a transaction is assigned a timestamp immediately before its first instruction.</a:t>
            </a:r>
          </a:p>
          <a:p>
            <a:pPr marL="342900" lvl="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TW" sz="2800" b="1" kern="0" dirty="0">
                <a:latin typeface="Candara" pitchFamily="34" charset="0"/>
                <a:ea typeface="ＭＳ Ｐゴシック" pitchFamily="34" charset="-128"/>
                <a:cs typeface="Candara" pitchFamily="34" charset="0"/>
              </a:rPr>
              <a:t>Thus,</a:t>
            </a:r>
            <a:r>
              <a:rPr kumimoji="1" lang="en-US" altLang="zh-TW" sz="2400" b="1" kern="0" dirty="0">
                <a:latin typeface="Candara" pitchFamily="34" charset="0"/>
                <a:ea typeface="ＭＳ Ｐゴシック" pitchFamily="34" charset="-128"/>
                <a:cs typeface="Candara" pitchFamily="34" charset="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TS(T</a:t>
            </a:r>
            <a:r>
              <a:rPr lang="en-US" altLang="zh-TW" sz="2800" b="1" baseline="-25000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2</a:t>
            </a:r>
            <a:r>
              <a:rPr lang="en-US" altLang="zh-TW" sz="2800" b="1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) &lt; TS(T</a:t>
            </a:r>
            <a:r>
              <a:rPr lang="en-US" altLang="zh-TW" sz="2800" b="1" baseline="-25000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3</a:t>
            </a:r>
            <a:r>
              <a:rPr lang="en-US" altLang="zh-TW" sz="2800" b="1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)</a:t>
            </a:r>
          </a:p>
          <a:p>
            <a:pPr marL="342900" lvl="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lang="en-US" altLang="zh-TW" sz="2800" b="1" dirty="0">
                <a:latin typeface="Candara" pitchFamily="34" charset="0"/>
                <a:ea typeface="ＭＳ Ｐゴシック" pitchFamily="34" charset="-128"/>
              </a:rPr>
              <a:t>The following schedule is possible under Timestamp Protocol</a:t>
            </a:r>
            <a:endParaRPr kumimoji="1" lang="en-US" altLang="zh-TW" sz="2800" b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ndara" pitchFamily="34" charset="0"/>
              <a:ea typeface="ＭＳ Ｐゴシック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endParaRPr kumimoji="1" lang="en-US" altLang="zh-TW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ＭＳ Ｐゴシック" pitchFamily="34" charset="-128"/>
              <a:cs typeface="Candara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903075" y="3957144"/>
            <a:ext cx="1277008" cy="34684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490138" y="4692868"/>
            <a:ext cx="1203434" cy="38362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834757" y="5071240"/>
            <a:ext cx="1345325" cy="3993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484884" y="5870028"/>
            <a:ext cx="1271750" cy="38888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uiExpand="1" build="allAtOnce"/>
      <p:bldP spid="5" grpId="0" animBg="1"/>
      <p:bldP spid="6" grpId="0" animBg="1"/>
      <p:bldP spid="7" grpId="0" animBg="1"/>
      <p:bldP spid="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Timestamp-ordering Protocol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008063"/>
            <a:ext cx="8040687" cy="45307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This algorithm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ensures 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conflict </a:t>
            </a:r>
            <a:r>
              <a:rPr lang="en-US" altLang="zh-TW" sz="2800" dirty="0" err="1">
                <a:solidFill>
                  <a:srgbClr val="FF0000"/>
                </a:solidFill>
                <a:ea typeface="ＭＳ Ｐゴシック" pitchFamily="34" charset="-128"/>
              </a:rPr>
              <a:t>serializability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 – </a:t>
            </a:r>
            <a:r>
              <a:rPr lang="en-US" altLang="zh-TW" sz="2800" dirty="0">
                <a:ea typeface="ＭＳ Ｐゴシック" pitchFamily="34" charset="-128"/>
              </a:rPr>
              <a:t>conflicting operations are processed in timestamp order, and 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freedom from deadlock – </a:t>
            </a:r>
            <a:r>
              <a:rPr lang="en-US" altLang="zh-TW" sz="2800" dirty="0">
                <a:ea typeface="ＭＳ Ｐゴシック" pitchFamily="34" charset="-128"/>
              </a:rPr>
              <a:t>no transactions ever waits</a:t>
            </a:r>
            <a:endParaRPr lang="en-US" altLang="zh-TW" sz="2800" dirty="0">
              <a:solidFill>
                <a:srgbClr val="FF0000"/>
              </a:solidFill>
              <a:ea typeface="ＭＳ Ｐゴシック" pitchFamily="34" charset="-128"/>
            </a:endParaRPr>
          </a:p>
          <a:p>
            <a:endParaRPr lang="en-US" altLang="zh-TW" sz="28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6000" dirty="0">
                <a:ea typeface="ＭＳ Ｐゴシック" pitchFamily="34" charset="-128"/>
              </a:rPr>
              <a:t>End of Chapter 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29547</TotalTime>
  <Words>5072</Words>
  <Application>Microsoft Office PowerPoint</Application>
  <PresentationFormat>On-screen Show (4:3)</PresentationFormat>
  <Paragraphs>1034</Paragraphs>
  <Slides>92</Slides>
  <Notes>82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2" baseType="lpstr">
      <vt:lpstr>Monotype Sorts</vt:lpstr>
      <vt:lpstr>Arial</vt:lpstr>
      <vt:lpstr>Candara</vt:lpstr>
      <vt:lpstr>Helvetica</vt:lpstr>
      <vt:lpstr>Times New Roman</vt:lpstr>
      <vt:lpstr>Verdana</vt:lpstr>
      <vt:lpstr>Webdings</vt:lpstr>
      <vt:lpstr>Wingdings</vt:lpstr>
      <vt:lpstr>Wingdings 2</vt:lpstr>
      <vt:lpstr>1_os-8</vt:lpstr>
      <vt:lpstr>Chapter 6: Synchronization</vt:lpstr>
      <vt:lpstr>Synchronization</vt:lpstr>
      <vt:lpstr>Objectives</vt:lpstr>
      <vt:lpstr>Background</vt:lpstr>
      <vt:lpstr>Producer </vt:lpstr>
      <vt:lpstr>Consumer</vt:lpstr>
      <vt:lpstr>Race Condition</vt:lpstr>
      <vt:lpstr>Critical-Section Problem</vt:lpstr>
      <vt:lpstr>Solution to Critical-Section Problem</vt:lpstr>
      <vt:lpstr>Solution to Critical-Section Problem</vt:lpstr>
      <vt:lpstr>Solution to Critical-Section Problem</vt:lpstr>
      <vt:lpstr>Peterson’s Solution</vt:lpstr>
      <vt:lpstr>Algorithm for Process Pi</vt:lpstr>
      <vt:lpstr>Prove this algorithm is correct</vt:lpstr>
      <vt:lpstr>Prove this algorithm is correct</vt:lpstr>
      <vt:lpstr>Prove this algorithm is correct</vt:lpstr>
      <vt:lpstr>Prove this algorithm is correct</vt:lpstr>
      <vt:lpstr>Synchronization Hardware</vt:lpstr>
      <vt:lpstr>Synchronization Hardware</vt:lpstr>
      <vt:lpstr>TestAndndSet Instruction </vt:lpstr>
      <vt:lpstr>Solution using TestAndSet</vt:lpstr>
      <vt:lpstr>Swap  Instruction</vt:lpstr>
      <vt:lpstr>Solution using Swap</vt:lpstr>
      <vt:lpstr>Bounded-waiting Mutual Exclusion with TestandSet()</vt:lpstr>
      <vt:lpstr>Prove this algorithm is correct</vt:lpstr>
      <vt:lpstr>Semaphores</vt:lpstr>
      <vt:lpstr>Semaphores</vt:lpstr>
      <vt:lpstr>Semaphore Usage</vt:lpstr>
      <vt:lpstr>Mutual-Exclusion Implementation with semaphores</vt:lpstr>
      <vt:lpstr>Semaphore Usage</vt:lpstr>
      <vt:lpstr>Semaphore Implementation</vt:lpstr>
      <vt:lpstr>PowerPoint Presentation</vt:lpstr>
      <vt:lpstr>Semaphore Implementation with no Busy waiting </vt:lpstr>
      <vt:lpstr>Semaphore Implementation with no Busy waiting </vt:lpstr>
      <vt:lpstr>Semaphore Implementation with no Busy waiting </vt:lpstr>
      <vt:lpstr>Semaphore Implementation with no Busy waiting </vt:lpstr>
      <vt:lpstr>Deadlock and Starvation</vt:lpstr>
      <vt:lpstr>Priority Inversion</vt:lpstr>
      <vt:lpstr>Classical Problems of Synchronization</vt:lpstr>
      <vt:lpstr>Bounded-Buffer Problem</vt:lpstr>
      <vt:lpstr>Bounded Buffer Problem (Cont.)</vt:lpstr>
      <vt:lpstr>The Reader and Writers Problem</vt:lpstr>
      <vt:lpstr>The Reader and Writers Problem</vt:lpstr>
      <vt:lpstr>A solution for the first problem</vt:lpstr>
      <vt:lpstr>A solution for the first problem</vt:lpstr>
      <vt:lpstr>A solution for the first problem</vt:lpstr>
      <vt:lpstr>Dining-Philosophers Problem</vt:lpstr>
      <vt:lpstr>Dining-Philosophers Problem (Cont.)</vt:lpstr>
      <vt:lpstr>Several possible solutions to the deadlock problem</vt:lpstr>
      <vt:lpstr>Problems with Semaphores</vt:lpstr>
      <vt:lpstr>Monitors</vt:lpstr>
      <vt:lpstr>Schematic view of a Monitor</vt:lpstr>
      <vt:lpstr>Monitors</vt:lpstr>
      <vt:lpstr>Condition Construct</vt:lpstr>
      <vt:lpstr>Condition Variables</vt:lpstr>
      <vt:lpstr> Monitor with Condition Variables</vt:lpstr>
      <vt:lpstr>A Deadlock-free Monitor Solution for the Dining-Philosophers Problem</vt:lpstr>
      <vt:lpstr>Solution to Dining Philosophers (cont)</vt:lpstr>
      <vt:lpstr>A Deadlock-free Monitor Solution for the Dining-Philosophers Problem</vt:lpstr>
      <vt:lpstr>Illustration of the algorithm</vt:lpstr>
      <vt:lpstr>Monitor Implementation Using Semaphores</vt:lpstr>
      <vt:lpstr>Monitor Implementation Using Semaphores</vt:lpstr>
      <vt:lpstr>Monitor (Condition Variable) Implementation Using Semaphores</vt:lpstr>
      <vt:lpstr>Monitor Implementation Using Semaphores</vt:lpstr>
      <vt:lpstr>Resuming Processes within a Monitor</vt:lpstr>
      <vt:lpstr>A Monitor to Allocate Single Resource</vt:lpstr>
      <vt:lpstr>Resuming Processes within a Monitor</vt:lpstr>
      <vt:lpstr>Synchronization Examples</vt:lpstr>
      <vt:lpstr>Solaris Synchronization</vt:lpstr>
      <vt:lpstr>Windows XP Synchronization</vt:lpstr>
      <vt:lpstr>Linux Synchronization</vt:lpstr>
      <vt:lpstr>Pthreads Synchronization</vt:lpstr>
      <vt:lpstr>Atomic Transactions</vt:lpstr>
      <vt:lpstr>System Model</vt:lpstr>
      <vt:lpstr>Types of Storage Media</vt:lpstr>
      <vt:lpstr>Log-Based Recovery</vt:lpstr>
      <vt:lpstr>Log-Based Recovery Algorithm</vt:lpstr>
      <vt:lpstr>Checkpoints</vt:lpstr>
      <vt:lpstr>Concurrent Transactions</vt:lpstr>
      <vt:lpstr>Serializability</vt:lpstr>
      <vt:lpstr>Schedule 1: T0 then T1</vt:lpstr>
      <vt:lpstr>Nonserial Schedule</vt:lpstr>
      <vt:lpstr>Nonserial Schedule</vt:lpstr>
      <vt:lpstr>Locking Protocol</vt:lpstr>
      <vt:lpstr>Two-phase Locking Protocol</vt:lpstr>
      <vt:lpstr>Timestamp-based Protocols</vt:lpstr>
      <vt:lpstr>Timestamp-based Protocol Implementation</vt:lpstr>
      <vt:lpstr>Timestamp-based Protocol Implementation</vt:lpstr>
      <vt:lpstr>Timestamp-ordering Protocol</vt:lpstr>
      <vt:lpstr> Timestamp-ordering Protocol Example</vt:lpstr>
      <vt:lpstr>Timestamp-ordering Protocol</vt:lpstr>
      <vt:lpstr>End of Chapter 6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簡 洋</cp:lastModifiedBy>
  <cp:revision>194</cp:revision>
  <cp:lastPrinted>2001-06-14T14:14:54Z</cp:lastPrinted>
  <dcterms:created xsi:type="dcterms:W3CDTF">2008-07-20T15:16:37Z</dcterms:created>
  <dcterms:modified xsi:type="dcterms:W3CDTF">2020-04-18T10:16:31Z</dcterms:modified>
</cp:coreProperties>
</file>