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.xml" ContentType="application/vnd.openxmlformats-officedocument.presentationml.tags+xml"/>
  <Override PartName="/ppt/notesSlides/notesSlide54.xml" ContentType="application/vnd.openxmlformats-officedocument.presentationml.notesSlide+xml"/>
  <Override PartName="/ppt/tags/tag2.xml" ContentType="application/vnd.openxmlformats-officedocument.presentationml.tags+xml"/>
  <Override PartName="/ppt/notesSlides/notesSlide55.xml" ContentType="application/vnd.openxmlformats-officedocument.presentationml.notesSlide+xml"/>
  <Override PartName="/ppt/tags/tag3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61" r:id="rId39"/>
    <p:sldId id="832" r:id="rId40"/>
    <p:sldId id="834" r:id="rId41"/>
    <p:sldId id="833" r:id="rId42"/>
    <p:sldId id="835" r:id="rId43"/>
    <p:sldId id="836" r:id="rId44"/>
    <p:sldId id="837" r:id="rId45"/>
    <p:sldId id="838" r:id="rId46"/>
    <p:sldId id="839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847" r:id="rId55"/>
    <p:sldId id="848" r:id="rId56"/>
    <p:sldId id="849" r:id="rId57"/>
    <p:sldId id="850" r:id="rId58"/>
    <p:sldId id="851" r:id="rId59"/>
    <p:sldId id="852" r:id="rId60"/>
    <p:sldId id="853" r:id="rId6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3140" autoAdjust="0"/>
  </p:normalViewPr>
  <p:slideViewPr>
    <p:cSldViewPr snapToGrid="0">
      <p:cViewPr varScale="1">
        <p:scale>
          <a:sx n="63" d="100"/>
          <a:sy n="63" d="100"/>
        </p:scale>
        <p:origin x="1664" y="6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witched_fabri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storage </a:t>
            </a:r>
            <a:r>
              <a:rPr lang="zh-TW" altLang="en-US" dirty="0"/>
              <a:t>不是直接跟電腦接  是透過網路                       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網路文件共享系統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Common Internet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System；CIFS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原先被稱為伺服器訊息區塊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Server Message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Block；SMB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)，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Windows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上的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例如</a:t>
            </a:r>
            <a:r>
              <a:rPr lang="en-US" altLang="zh-TW" dirty="0" err="1"/>
              <a:t>dropbox</a:t>
            </a:r>
            <a:r>
              <a:rPr lang="zh-TW" altLang="en-US" dirty="0"/>
              <a:t>可能會用到    </a:t>
            </a:r>
            <a:r>
              <a:rPr lang="en-US" altLang="zh-TW" dirty="0"/>
              <a:t>SAN</a:t>
            </a:r>
            <a:r>
              <a:rPr lang="zh-TW" altLang="en-US" dirty="0"/>
              <a:t>也是</a:t>
            </a:r>
            <a:r>
              <a:rPr lang="en-US" altLang="zh-TW" dirty="0"/>
              <a:t>storage+</a:t>
            </a:r>
            <a:r>
              <a:rPr lang="zh-TW" altLang="en-US" dirty="0"/>
              <a:t>網路  但是比</a:t>
            </a:r>
            <a:r>
              <a:rPr lang="en-US" altLang="zh-TW" dirty="0"/>
              <a:t>NAS</a:t>
            </a:r>
            <a:r>
              <a:rPr lang="zh-TW" altLang="en-US" dirty="0"/>
              <a:t>規模更大     </a:t>
            </a:r>
            <a:r>
              <a:rPr lang="en-US" altLang="zh-TW" dirty="0"/>
              <a:t>storage array </a:t>
            </a:r>
            <a:r>
              <a:rPr lang="zh-TW" altLang="en-US" dirty="0"/>
              <a:t>例如</a:t>
            </a:r>
            <a:r>
              <a:rPr lang="en-US" altLang="zh-TW" dirty="0"/>
              <a:t>RAID</a:t>
            </a:r>
            <a:r>
              <a:rPr lang="zh-TW" altLang="en-US" dirty="0"/>
              <a:t>    </a:t>
            </a:r>
            <a:r>
              <a:rPr lang="en-US" altLang="zh-TW" dirty="0"/>
              <a:t>12-2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12-3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往右其實只到</a:t>
            </a:r>
            <a:r>
              <a:rPr lang="en-US" altLang="zh-TW" dirty="0"/>
              <a:t>183</a:t>
            </a:r>
            <a:r>
              <a:rPr lang="zh-TW" altLang="en-US" dirty="0"/>
              <a:t>就夠  不用到底</a:t>
            </a:r>
            <a:r>
              <a:rPr lang="en-US" altLang="zh-TW" dirty="0"/>
              <a:t>199</a:t>
            </a:r>
            <a:r>
              <a:rPr lang="zh-TW" altLang="en-US" dirty="0"/>
              <a:t>  所以改良版</a:t>
            </a:r>
            <a:r>
              <a:rPr lang="en-US" altLang="zh-TW" dirty="0" err="1"/>
              <a:t>CLook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12-4 end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電腦開機後  到</a:t>
            </a:r>
            <a:r>
              <a:rPr lang="en-US" altLang="zh-TW" dirty="0"/>
              <a:t>ROM</a:t>
            </a:r>
            <a:r>
              <a:rPr lang="zh-TW" altLang="en-US" dirty="0"/>
              <a:t>執行</a:t>
            </a:r>
            <a:r>
              <a:rPr lang="en-US" altLang="zh-TW" dirty="0" err="1"/>
              <a:t>boostrap</a:t>
            </a:r>
            <a:r>
              <a:rPr lang="en-US" altLang="zh-TW" dirty="0"/>
              <a:t>  </a:t>
            </a:r>
            <a:r>
              <a:rPr lang="zh-TW" altLang="en-US" dirty="0"/>
              <a:t>會到</a:t>
            </a:r>
            <a:r>
              <a:rPr lang="en-US" altLang="zh-TW" dirty="0"/>
              <a:t>disk</a:t>
            </a:r>
            <a:r>
              <a:rPr lang="zh-TW" altLang="en-US" dirty="0"/>
              <a:t>的</a:t>
            </a:r>
            <a:r>
              <a:rPr lang="en-US" altLang="zh-TW" dirty="0"/>
              <a:t>MBR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Master boot record</a:t>
            </a:r>
            <a:r>
              <a:rPr lang="zh-TW" altLang="en-US" dirty="0">
                <a:solidFill>
                  <a:srgbClr val="FF0000"/>
                </a:solidFill>
              </a:rPr>
              <a:t>   內有</a:t>
            </a:r>
            <a:r>
              <a:rPr lang="en-US" altLang="zh-TW" dirty="0">
                <a:solidFill>
                  <a:srgbClr val="FF0000"/>
                </a:solidFill>
              </a:rPr>
              <a:t>b cod  p table  </a:t>
            </a:r>
            <a:r>
              <a:rPr lang="zh-TW" altLang="en-US" dirty="0">
                <a:solidFill>
                  <a:srgbClr val="FF0000"/>
                </a:solidFill>
              </a:rPr>
              <a:t>然後到</a:t>
            </a:r>
            <a:r>
              <a:rPr lang="en-US" altLang="zh-TW" dirty="0">
                <a:solidFill>
                  <a:srgbClr val="FF0000"/>
                </a:solidFill>
              </a:rPr>
              <a:t>boot</a:t>
            </a:r>
            <a:r>
              <a:rPr lang="zh-TW" altLang="en-US" dirty="0">
                <a:solidFill>
                  <a:srgbClr val="FF0000"/>
                </a:solidFill>
              </a:rPr>
              <a:t>所在的</a:t>
            </a:r>
            <a:r>
              <a:rPr lang="en-US" altLang="zh-TW" dirty="0">
                <a:solidFill>
                  <a:srgbClr val="FF0000"/>
                </a:solidFill>
              </a:rPr>
              <a:t>part</a:t>
            </a:r>
            <a:r>
              <a:rPr lang="zh-TW" altLang="en-US" dirty="0">
                <a:solidFill>
                  <a:srgbClr val="FF0000"/>
                </a:solidFill>
              </a:rPr>
              <a:t> 將</a:t>
            </a:r>
            <a:r>
              <a:rPr lang="en-US" altLang="zh-TW" dirty="0">
                <a:solidFill>
                  <a:srgbClr val="FF0000"/>
                </a:solidFill>
              </a:rPr>
              <a:t>boot </a:t>
            </a:r>
            <a:r>
              <a:rPr lang="zh-TW" altLang="en-US" dirty="0">
                <a:solidFill>
                  <a:srgbClr val="FF0000"/>
                </a:solidFill>
              </a:rPr>
              <a:t>載入到</a:t>
            </a:r>
            <a:r>
              <a:rPr lang="en-US" altLang="zh-TW" dirty="0">
                <a:solidFill>
                  <a:srgbClr val="FF0000"/>
                </a:solidFill>
              </a:rPr>
              <a:t>mem</a:t>
            </a:r>
            <a:r>
              <a:rPr lang="zh-TW" altLang="en-US" dirty="0">
                <a:solidFill>
                  <a:srgbClr val="FF0000"/>
                </a:solidFill>
              </a:rPr>
              <a:t>執行  就會把</a:t>
            </a:r>
            <a:r>
              <a:rPr lang="en-US" altLang="zh-TW" dirty="0">
                <a:solidFill>
                  <a:srgbClr val="FF0000"/>
                </a:solidFill>
              </a:rPr>
              <a:t>OS</a:t>
            </a:r>
            <a:r>
              <a:rPr lang="zh-TW" altLang="en-US" dirty="0">
                <a:solidFill>
                  <a:srgbClr val="FF0000"/>
                </a:solidFill>
              </a:rPr>
              <a:t>下載到</a:t>
            </a:r>
            <a:r>
              <a:rPr lang="en-US" altLang="zh-TW" dirty="0">
                <a:solidFill>
                  <a:srgbClr val="FF0000"/>
                </a:solidFill>
              </a:rPr>
              <a:t>boot partition              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boot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短靴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長方形是</a:t>
            </a:r>
            <a:r>
              <a:rPr lang="en-US" altLang="zh-TW" dirty="0"/>
              <a:t>swap area    </a:t>
            </a:r>
            <a:r>
              <a:rPr lang="zh-TW" altLang="en-US" dirty="0"/>
              <a:t>灰可用  藍被使用     </a:t>
            </a:r>
            <a:r>
              <a:rPr lang="en-US" altLang="zh-TW" dirty="0"/>
              <a:t>12-5 end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2 </a:t>
            </a:r>
            <a:r>
              <a:rPr lang="zh-TW" altLang="en-US" dirty="0"/>
              <a:t>用</a:t>
            </a:r>
            <a:r>
              <a:rPr lang="en-US" altLang="zh-TW" dirty="0"/>
              <a:t>mem  parity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interleave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插空白頁於書頁間；插入，插        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RAID 3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disk controller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讀的時候就能判斷對錯  所以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mem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不用用那麼多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parity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也可以減少量    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RAID 3 bit level   RAID</a:t>
            </a:r>
            <a:r>
              <a:rPr lang="zh-TW" altLang="en-US" dirty="0"/>
              <a:t> </a:t>
            </a:r>
            <a:r>
              <a:rPr lang="en-US" altLang="zh-TW" dirty="0"/>
              <a:t>4  block level   12-6 end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level 5 </a:t>
            </a:r>
            <a:r>
              <a:rPr lang="zh-TW" altLang="en-US" dirty="0"/>
              <a:t>比 </a:t>
            </a:r>
            <a:r>
              <a:rPr lang="en-US" altLang="zh-TW" dirty="0"/>
              <a:t>4 </a:t>
            </a:r>
            <a:r>
              <a:rPr lang="zh-TW" altLang="en-US" dirty="0"/>
              <a:t>多了</a:t>
            </a:r>
            <a:r>
              <a:rPr lang="en-US" altLang="zh-TW" dirty="0"/>
              <a:t>distributed   </a:t>
            </a:r>
            <a:r>
              <a:rPr lang="zh-TW" altLang="en-US" dirty="0"/>
              <a:t>所以可以看到 </a:t>
            </a:r>
            <a:r>
              <a:rPr lang="en-US" altLang="zh-TW" dirty="0"/>
              <a:t>4</a:t>
            </a:r>
            <a:r>
              <a:rPr lang="zh-TW" altLang="en-US" dirty="0"/>
              <a:t> 是 </a:t>
            </a:r>
            <a:r>
              <a:rPr lang="en-US" altLang="zh-TW" dirty="0"/>
              <a:t>P</a:t>
            </a:r>
            <a:r>
              <a:rPr lang="zh-TW" altLang="en-US" dirty="0"/>
              <a:t> 在一個獨立的</a:t>
            </a:r>
            <a:r>
              <a:rPr lang="en-US" altLang="zh-TW" dirty="0"/>
              <a:t>disk   5 </a:t>
            </a:r>
            <a:r>
              <a:rPr lang="zh-TW" altLang="en-US" dirty="0"/>
              <a:t>是分散在每一個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可壞兩顆    每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用兩個</a:t>
            </a:r>
            <a:r>
              <a:rPr lang="en-US" altLang="zh-TW" dirty="0"/>
              <a:t>bit</a:t>
            </a:r>
            <a:r>
              <a:rPr lang="zh-TW" altLang="en-US" dirty="0"/>
              <a:t>去備份    使得</a:t>
            </a:r>
            <a:r>
              <a:rPr lang="en-US" altLang="zh-TW" dirty="0"/>
              <a:t>4 bit</a:t>
            </a:r>
            <a:r>
              <a:rPr lang="zh-TW" altLang="en-US" dirty="0"/>
              <a:t> 任意錯兩個</a:t>
            </a:r>
            <a:r>
              <a:rPr lang="en-US" altLang="zh-TW" dirty="0"/>
              <a:t>bit</a:t>
            </a:r>
            <a:r>
              <a:rPr lang="zh-TW" altLang="en-US" dirty="0"/>
              <a:t>都可以救回來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7775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drive tolerance </a:t>
            </a:r>
            <a:r>
              <a:rPr lang="zh-TW" altLang="en-US" dirty="0"/>
              <a:t>表  任一顆壞掉都可救   因為一顆壞  上面的</a:t>
            </a:r>
            <a:r>
              <a:rPr lang="en-US" altLang="zh-TW" dirty="0"/>
              <a:t>data</a:t>
            </a:r>
            <a:r>
              <a:rPr lang="zh-TW" altLang="en-US" dirty="0"/>
              <a:t>可以用其他顆的</a:t>
            </a:r>
            <a:r>
              <a:rPr lang="en-US" altLang="zh-TW" dirty="0"/>
              <a:t>parity</a:t>
            </a:r>
            <a:r>
              <a:rPr lang="zh-TW" altLang="en-US" dirty="0"/>
              <a:t>救回  上面的</a:t>
            </a:r>
            <a:r>
              <a:rPr lang="en-US" altLang="zh-TW" dirty="0"/>
              <a:t>parity</a:t>
            </a:r>
            <a:r>
              <a:rPr lang="zh-TW" altLang="en-US" dirty="0"/>
              <a:t>壞  </a:t>
            </a:r>
            <a:r>
              <a:rPr lang="en-US" altLang="zh-TW" dirty="0"/>
              <a:t>data</a:t>
            </a:r>
            <a:r>
              <a:rPr lang="zh-TW" altLang="en-US" dirty="0"/>
              <a:t>本來就存在其他顆 沒影響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81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整理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0+1</a:t>
            </a:r>
            <a:r>
              <a:rPr lang="zh-TW" altLang="en-US" dirty="0"/>
              <a:t>先分散再複製  因為</a:t>
            </a:r>
            <a:r>
              <a:rPr lang="en-US" altLang="zh-TW" dirty="0"/>
              <a:t>0</a:t>
            </a:r>
            <a:r>
              <a:rPr lang="zh-TW" altLang="en-US" dirty="0"/>
              <a:t>本身沒有容錯  所以錯一個單邊全部都沒用了    但是</a:t>
            </a:r>
            <a:r>
              <a:rPr lang="en-US" altLang="zh-TW" dirty="0"/>
              <a:t>1+0</a:t>
            </a:r>
            <a:r>
              <a:rPr lang="zh-TW" altLang="en-US" dirty="0"/>
              <a:t> 類似 </a:t>
            </a:r>
            <a:r>
              <a:rPr lang="en-US" altLang="zh-TW" dirty="0"/>
              <a:t>1</a:t>
            </a:r>
            <a:r>
              <a:rPr lang="zh-TW" altLang="en-US" dirty="0"/>
              <a:t>個先</a:t>
            </a:r>
            <a:r>
              <a:rPr lang="en-US" altLang="zh-TW" dirty="0"/>
              <a:t>copy</a:t>
            </a:r>
            <a:r>
              <a:rPr lang="zh-TW" altLang="en-US" dirty="0"/>
              <a:t>出下面一個  然後再往右繼續</a:t>
            </a:r>
            <a:r>
              <a:rPr lang="en-US" altLang="zh-TW" dirty="0"/>
              <a:t>copy</a:t>
            </a:r>
            <a:r>
              <a:rPr lang="zh-TW" altLang="en-US" dirty="0"/>
              <a:t>  所以 單邊錯一個  其他看起來都是</a:t>
            </a:r>
            <a:r>
              <a:rPr lang="en-US" altLang="zh-TW" dirty="0"/>
              <a:t>copy  </a:t>
            </a:r>
            <a:r>
              <a:rPr lang="zh-TW" altLang="en-US" dirty="0"/>
              <a:t>所以都可用    不過我就想這樣真的有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parity ??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1200" dirty="0">
                <a:ea typeface="新細明體" charset="-120"/>
              </a:rPr>
              <a:t> (Hierarchical Storage Management 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platter</a:t>
            </a:r>
            <a:r>
              <a:rPr lang="zh-TW" altLang="en-US" dirty="0"/>
              <a:t>轉盤    </a:t>
            </a:r>
            <a:r>
              <a:rPr lang="en-US" altLang="zh-TW" dirty="0"/>
              <a:t>head</a:t>
            </a:r>
            <a:r>
              <a:rPr lang="zh-TW" altLang="en-US" dirty="0"/>
              <a:t>磁頭     </a:t>
            </a:r>
            <a:r>
              <a:rPr lang="en-US" altLang="zh-TW" dirty="0"/>
              <a:t>disk</a:t>
            </a:r>
            <a:r>
              <a:rPr lang="zh-TW" altLang="en-US" dirty="0"/>
              <a:t>讀取是以</a:t>
            </a:r>
            <a:r>
              <a:rPr lang="en-US" altLang="zh-TW" dirty="0"/>
              <a:t>sector</a:t>
            </a:r>
            <a:r>
              <a:rPr lang="zh-TW" altLang="en-US" dirty="0"/>
              <a:t>為主體</a:t>
            </a:r>
            <a:r>
              <a:rPr lang="en-US" altLang="zh-TW" dirty="0"/>
              <a:t>    track</a:t>
            </a:r>
            <a:r>
              <a:rPr lang="zh-TW" altLang="en-US" dirty="0"/>
              <a:t>好像是一整圈    </a:t>
            </a:r>
            <a:r>
              <a:rPr lang="en-US" altLang="zh-TW" dirty="0"/>
              <a:t>sector</a:t>
            </a:r>
            <a:r>
              <a:rPr lang="zh-TW" altLang="en-US" dirty="0"/>
              <a:t>是一整圈上面的一小塊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把整個磁碟編成一個</a:t>
            </a:r>
            <a:r>
              <a:rPr lang="en-US" altLang="zh-TW" dirty="0"/>
              <a:t>1 dim </a:t>
            </a:r>
            <a:r>
              <a:rPr lang="en-US" altLang="zh-TW" dirty="0" err="1"/>
              <a:t>arr</a:t>
            </a:r>
            <a:r>
              <a:rPr lang="en-US" altLang="zh-TW" dirty="0"/>
              <a:t>    </a:t>
            </a:r>
            <a:r>
              <a:rPr lang="zh-TW" altLang="en-US" dirty="0"/>
              <a:t>從整個立體</a:t>
            </a:r>
            <a:r>
              <a:rPr lang="en-US" altLang="zh-TW" dirty="0"/>
              <a:t>cylinder</a:t>
            </a:r>
            <a:r>
              <a:rPr lang="zh-TW" altLang="en-US" dirty="0"/>
              <a:t>最外圈的</a:t>
            </a:r>
            <a:r>
              <a:rPr lang="en-US" altLang="zh-TW" dirty="0"/>
              <a:t>track</a:t>
            </a:r>
            <a:r>
              <a:rPr lang="zh-TW" altLang="en-US" dirty="0"/>
              <a:t>裡面的每個</a:t>
            </a:r>
            <a:r>
              <a:rPr lang="en-US" altLang="zh-TW" dirty="0"/>
              <a:t>sector  </a:t>
            </a:r>
            <a:r>
              <a:rPr lang="zh-TW" altLang="en-US" dirty="0"/>
              <a:t>往內層的</a:t>
            </a:r>
            <a:r>
              <a:rPr lang="en-US" altLang="zh-TW" dirty="0"/>
              <a:t>track</a:t>
            </a:r>
            <a:r>
              <a:rPr lang="zh-TW" altLang="en-US" dirty="0"/>
              <a:t>逐一編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https://en.wikipedia.org/wiki/Switched_fabric</a:t>
            </a:r>
            <a:endParaRPr lang="zh-TW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dard_RAID_level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新細明體" charset="-120"/>
              </a:rPr>
              <a:t>Chapter 12  </a:t>
            </a:r>
            <a:br>
              <a:rPr lang="en-US" altLang="zh-TW" sz="4800" dirty="0">
                <a:ea typeface="新細明體" charset="-120"/>
              </a:rPr>
            </a:br>
            <a:r>
              <a:rPr lang="en-US" altLang="zh-TW" sz="4800" dirty="0">
                <a:ea typeface="新細明體" charset="-120"/>
              </a:rPr>
              <a:t>Secondary-Storage Structure</a:t>
            </a:r>
            <a:br>
              <a:rPr lang="en-US" altLang="zh-TW" sz="4800" dirty="0">
                <a:ea typeface="新細明體" charset="-120"/>
              </a:rPr>
            </a:br>
            <a:endParaRPr lang="en-US" altLang="zh-TW" sz="4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Network-Attached Storage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>
                <a:ea typeface="新細明體" charset="-120"/>
              </a:rPr>
              <a:t>New </a:t>
            </a:r>
            <a:r>
              <a:rPr lang="en-US" altLang="zh-TW" sz="2400" dirty="0" err="1">
                <a:ea typeface="新細明體" charset="-120"/>
              </a:rPr>
              <a:t>iSCSI</a:t>
            </a:r>
            <a:r>
              <a:rPr lang="en-US" altLang="zh-TW" sz="2400" dirty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Storage Area Network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time for 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move the heads to </a:t>
            </a:r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</a:t>
            </a:r>
            <a:r>
              <a:rPr lang="en-US" altLang="zh-TW" sz="2400" dirty="0">
                <a:ea typeface="新細明體" charset="-120"/>
              </a:rPr>
              <a:t> containing the desired sector.</a:t>
            </a:r>
            <a:r>
              <a:rPr lang="zh-TW" altLang="en-US" sz="2400" dirty="0">
                <a:ea typeface="新細明體" charset="-120"/>
              </a:rPr>
              <a:t>垂直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additional time waiting for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to rotate </a:t>
            </a:r>
            <a:r>
              <a:rPr lang="en-US" altLang="zh-TW" sz="2400" dirty="0">
                <a:ea typeface="新細明體" charset="-120"/>
              </a:rPr>
              <a:t>the desired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sector</a:t>
            </a:r>
            <a:r>
              <a:rPr lang="en-US" altLang="zh-TW" sz="2400" dirty="0">
                <a:ea typeface="新細明體" charset="-120"/>
              </a:rPr>
              <a:t> to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head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水平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Minimize seek time</a:t>
            </a:r>
          </a:p>
          <a:p>
            <a:r>
              <a:rPr lang="en-US" altLang="zh-TW" sz="2400" dirty="0">
                <a:ea typeface="新細明體" charset="-120"/>
              </a:rPr>
              <a:t>Seek time </a:t>
            </a:r>
            <a:r>
              <a:rPr lang="en-US" altLang="zh-TW" sz="2400" dirty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We illustrate them with a request queue (0-199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cylinders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FCFS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First Come First Service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zh-TW" altLang="en-US" dirty="0">
                <a:ea typeface="新細明體" charset="-120"/>
              </a:rPr>
              <a:t>慢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SSTF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Shortest Seek Time First</a:t>
            </a:r>
            <a:r>
              <a:rPr lang="en-US" altLang="zh-TW" dirty="0">
                <a:ea typeface="新細明體" charset="-120"/>
              </a:rPr>
              <a:t>)ok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Selects the request with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>
                <a:ea typeface="新細明體" charset="-120"/>
              </a:rPr>
              <a:t>SSTF scheduling is a form of SJF scheduling; may cause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>
                <a:ea typeface="新細明體" charset="-120"/>
              </a:rPr>
              <a:t> of some requests.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如果執行過程中有更短的進來  會以更短的進來會優先處理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starts at one end</a:t>
            </a:r>
            <a:r>
              <a:rPr lang="en-US" altLang="zh-TW" sz="2400" dirty="0">
                <a:ea typeface="新細明體" charset="-120"/>
              </a:rPr>
              <a:t> of the disk, and moves toward the other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end</a:t>
            </a:r>
            <a:r>
              <a:rPr lang="en-US" altLang="zh-TW" sz="2400" dirty="0">
                <a:ea typeface="新細明體" charset="-120"/>
              </a:rPr>
              <a:t>, servicing requests until it gets to the other end of the disk, where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Sometimes called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zh-TW" altLang="en-US" dirty="0">
                <a:ea typeface="新細明體" charset="-120"/>
              </a:rPr>
              <a:t>電梯一直上下移動  看到</a:t>
            </a:r>
            <a:r>
              <a:rPr lang="en-US" altLang="zh-TW" dirty="0">
                <a:ea typeface="新細明體" charset="-120"/>
              </a:rPr>
              <a:t>request</a:t>
            </a:r>
            <a:r>
              <a:rPr lang="zh-TW" altLang="en-US" dirty="0">
                <a:ea typeface="新細明體" charset="-120"/>
              </a:rPr>
              <a:t>就服務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dirty="0">
                <a:ea typeface="新細明體" charset="-120"/>
              </a:rPr>
              <a:t>開門載人</a:t>
            </a:r>
            <a:r>
              <a:rPr lang="en-US" altLang="zh-TW" dirty="0">
                <a:ea typeface="新細明體" charset="-120"/>
              </a:rPr>
              <a:t>)  </a:t>
            </a:r>
            <a:r>
              <a:rPr lang="zh-TW" altLang="en-US" dirty="0">
                <a:ea typeface="新細明體" charset="-120"/>
              </a:rPr>
              <a:t>機械手臂從外移到內  再往外移  來回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Provides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讓等待時間更一致    去服務  回不服務 類似線上繞圈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Treats the cylinders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circular</a:t>
            </a:r>
            <a:r>
              <a:rPr lang="en-US" altLang="zh-TW" sz="2400" dirty="0">
                <a:ea typeface="新細明體" charset="-120"/>
              </a:rPr>
              <a:t>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>
                <a:ea typeface="新細明體" charset="-120"/>
              </a:rPr>
              <a:t>Disk Structure</a:t>
            </a:r>
          </a:p>
          <a:p>
            <a:r>
              <a:rPr lang="en-US" altLang="zh-TW" dirty="0">
                <a:ea typeface="新細明體" charset="-120"/>
              </a:rPr>
              <a:t>Disk Attachment</a:t>
            </a:r>
          </a:p>
          <a:p>
            <a:r>
              <a:rPr lang="en-US" altLang="zh-TW" dirty="0">
                <a:ea typeface="新細明體" charset="-120"/>
              </a:rPr>
              <a:t>Disk Scheduling</a:t>
            </a:r>
            <a:r>
              <a:rPr lang="zh-TW" altLang="en-US" dirty="0">
                <a:ea typeface="新細明體" charset="-120"/>
              </a:rPr>
              <a:t>  </a:t>
            </a:r>
            <a:r>
              <a:rPr lang="en-US" altLang="zh-TW" dirty="0">
                <a:ea typeface="新細明體" charset="-120"/>
              </a:rPr>
              <a:t>(read write</a:t>
            </a:r>
            <a:r>
              <a:rPr lang="zh-TW" altLang="en-US" dirty="0">
                <a:ea typeface="新細明體" charset="-120"/>
              </a:rPr>
              <a:t>哪個位置 什麼順序 會影響時間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Disk Management</a:t>
            </a:r>
          </a:p>
          <a:p>
            <a:r>
              <a:rPr lang="en-US" altLang="zh-TW" dirty="0">
                <a:ea typeface="新細明體" charset="-120"/>
              </a:rPr>
              <a:t>Swap-Space Management - Virtual memory uses disk space as an extension of main memory.</a:t>
            </a:r>
          </a:p>
          <a:p>
            <a:r>
              <a:rPr lang="en-US" altLang="zh-TW" dirty="0">
                <a:ea typeface="新細明體" charset="-120"/>
              </a:rPr>
              <a:t>RAID Structure</a:t>
            </a:r>
          </a:p>
          <a:p>
            <a:r>
              <a:rPr lang="en-US" altLang="zh-TW" dirty="0">
                <a:ea typeface="新細明體" charset="-120"/>
              </a:rPr>
              <a:t>Stable-Storage Implementation</a:t>
            </a:r>
          </a:p>
          <a:p>
            <a:r>
              <a:rPr lang="en-US" altLang="zh-TW" dirty="0">
                <a:ea typeface="新細明體" charset="-120"/>
              </a:rPr>
              <a:t>Tertiary</a:t>
            </a:r>
            <a:r>
              <a:rPr lang="zh-TW" altLang="en-US" b="0" dirty="0"/>
              <a:t> 第三期的</a:t>
            </a:r>
            <a:r>
              <a:rPr lang="en-US" altLang="zh-TW" dirty="0">
                <a:ea typeface="新細明體" charset="-120"/>
              </a:rPr>
              <a:t> Storage Devices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>
                <a:ea typeface="新細明體" charset="-120"/>
              </a:rPr>
              <a:t>Arm only goes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as far as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跟一樣遠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the last request in each direction 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就是到實際有的最遠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request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就停不用到底</a:t>
            </a:r>
            <a:r>
              <a:rPr lang="en-US" altLang="zh-TW" sz="2800" dirty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>
                <a:ea typeface="新細明體" charset="-120"/>
              </a:rPr>
              <a:t>They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SSTF is common and has a natural appeal</a:t>
            </a:r>
            <a:r>
              <a:rPr lang="zh-TW" altLang="en-US" sz="2400" dirty="0">
                <a:ea typeface="新細明體" charset="-120"/>
              </a:rPr>
              <a:t>吸引力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>
                <a:ea typeface="新細明體" charset="-120"/>
              </a:rPr>
              <a:t>Requests for disk service can be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>
                <a:ea typeface="新細明體" charset="-120"/>
              </a:rPr>
              <a:t>.  </a:t>
            </a:r>
            <a:r>
              <a:rPr lang="zh-TW" altLang="en-US" sz="2400" dirty="0">
                <a:ea typeface="新細明體" charset="-120"/>
              </a:rPr>
              <a:t>檔案擺放方式 連續</a:t>
            </a:r>
            <a:r>
              <a:rPr lang="en-US" altLang="zh-TW" sz="2400" dirty="0">
                <a:ea typeface="新細明體" charset="-120"/>
              </a:rPr>
              <a:t>?  </a:t>
            </a:r>
            <a:r>
              <a:rPr lang="zh-TW" altLang="en-US" sz="2400" dirty="0">
                <a:ea typeface="新細明體" charset="-120"/>
              </a:rPr>
              <a:t>分散</a:t>
            </a:r>
            <a:r>
              <a:rPr lang="en-US" altLang="zh-TW" sz="2400" dirty="0">
                <a:ea typeface="新細明體" charset="-120"/>
              </a:rPr>
              <a:t>?</a:t>
            </a:r>
          </a:p>
          <a:p>
            <a:r>
              <a:rPr lang="en-US" altLang="zh-TW" sz="2400" dirty="0">
                <a:ea typeface="新細明體" charset="-120"/>
              </a:rPr>
              <a:t>The disk-scheduling algorithm should be written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>
                <a:ea typeface="新細明體" charset="-120"/>
              </a:rPr>
              <a:t>,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or “making a file system</a:t>
            </a:r>
            <a:r>
              <a:rPr lang="zh-TW" altLang="en-US" sz="2400" dirty="0">
                <a:ea typeface="新細明體" charset="-120"/>
              </a:rPr>
              <a:t>檔案系統</a:t>
            </a:r>
            <a:r>
              <a:rPr lang="en-US" altLang="zh-TW" sz="2400" dirty="0">
                <a:ea typeface="新細明體" charset="-120"/>
              </a:rPr>
              <a:t>”.</a:t>
            </a:r>
          </a:p>
          <a:p>
            <a:r>
              <a:rPr lang="en-US" altLang="zh-TW" sz="2400" dirty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bootstrap is stored in ROM(</a:t>
            </a:r>
            <a:r>
              <a:rPr lang="zh-TW" altLang="en-US" sz="2400" dirty="0">
                <a:ea typeface="新細明體" charset="-120"/>
              </a:rPr>
              <a:t>唯讀不能改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program.   </a:t>
            </a:r>
            <a:r>
              <a:rPr lang="zh-TW" altLang="en-US" sz="2400" dirty="0">
                <a:ea typeface="新細明體" charset="-120"/>
              </a:rPr>
              <a:t>這邊的</a:t>
            </a:r>
            <a:r>
              <a:rPr lang="en-US" altLang="zh-TW" sz="2400" dirty="0">
                <a:ea typeface="新細明體" charset="-120"/>
              </a:rPr>
              <a:t>bootstrap</a:t>
            </a:r>
            <a:r>
              <a:rPr lang="zh-TW" altLang="en-US" sz="2400" dirty="0">
                <a:ea typeface="新細明體" charset="-120"/>
              </a:rPr>
              <a:t>師說不放在</a:t>
            </a:r>
            <a:r>
              <a:rPr lang="en-US" altLang="zh-TW" sz="2400" dirty="0">
                <a:ea typeface="新細明體" charset="-120"/>
              </a:rPr>
              <a:t>ROM</a:t>
            </a:r>
            <a:r>
              <a:rPr lang="zh-TW" altLang="en-US" sz="2400" dirty="0">
                <a:ea typeface="新細明體" charset="-120"/>
              </a:rPr>
              <a:t>放在硬碟    要改就可以改  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Methods such as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zh-TW" altLang="en-US" b="0" dirty="0"/>
              <a:t> 騰出 節約 備用  備份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used to handle bad blocks.</a:t>
            </a:r>
            <a:r>
              <a:rPr lang="zh-TW" altLang="en-US" sz="2400" dirty="0">
                <a:ea typeface="新細明體" charset="-120"/>
              </a:rPr>
              <a:t>   壞掉時可以取代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/>
              <a:t>The Windows 2000 system places it </a:t>
            </a:r>
            <a:r>
              <a:rPr lang="en-US" altLang="zh-TW" dirty="0">
                <a:solidFill>
                  <a:srgbClr val="FF0000"/>
                </a:solidFill>
              </a:rPr>
              <a:t>boot code </a:t>
            </a:r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first sector on the hard disk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Master boot record, MBR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Windows 2000 allows a hard disk to be divided into one or more partitions; one partition, identified as the </a:t>
            </a:r>
            <a:r>
              <a:rPr lang="en-US" altLang="zh-TW" dirty="0">
                <a:solidFill>
                  <a:srgbClr val="FF0000"/>
                </a:solidFill>
              </a:rPr>
              <a:t>boot partition</a:t>
            </a:r>
            <a:r>
              <a:rPr lang="en-US" altLang="zh-TW" dirty="0"/>
              <a:t>, contains the OS and device drivers.</a:t>
            </a:r>
          </a:p>
          <a:p>
            <a:r>
              <a:rPr lang="en-US" altLang="zh-TW" dirty="0"/>
              <a:t>Once the system identifies the boot partition, it reads the first sector from that partition (which is called the </a:t>
            </a:r>
            <a:r>
              <a:rPr lang="en-US" altLang="zh-TW" dirty="0">
                <a:solidFill>
                  <a:srgbClr val="FF0000"/>
                </a:solidFill>
              </a:rPr>
              <a:t>boot sector</a:t>
            </a:r>
            <a:r>
              <a:rPr lang="en-US" altLang="zh-TW" dirty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>
                <a:ea typeface="新細明體" charset="-120"/>
              </a:rPr>
              <a:t> —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Virtual memory uses disk space as an extension of main memory.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程式很大 不用全放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部分即可  例如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frame mem – page disk   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找不到就要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swap 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inout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Swap-space can be carved </a:t>
            </a:r>
            <a:r>
              <a:rPr lang="zh-TW" altLang="en-US" sz="2400" dirty="0">
                <a:ea typeface="新細明體" charset="-120"/>
              </a:rPr>
              <a:t>雕刻 </a:t>
            </a:r>
            <a:r>
              <a:rPr lang="en-US" altLang="zh-TW" sz="2400" dirty="0">
                <a:ea typeface="新細明體" charset="-120"/>
              </a:rPr>
              <a:t>out of the normal file system or, more commonly, it can be in a separate disk partition.</a:t>
            </a:r>
          </a:p>
          <a:p>
            <a:r>
              <a:rPr lang="en-US" altLang="zh-TW" sz="2400" dirty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(the program) and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Kernel uses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Solaris 2 allocates swap space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/>
              <a:t>Linux allows one or more </a:t>
            </a:r>
            <a:r>
              <a:rPr lang="en-US" altLang="zh-TW" dirty="0">
                <a:solidFill>
                  <a:srgbClr val="FF0000"/>
                </a:solidFill>
              </a:rPr>
              <a:t>swap areas </a:t>
            </a:r>
            <a:r>
              <a:rPr lang="en-US" altLang="zh-TW" dirty="0"/>
              <a:t>to be established.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swap area </a:t>
            </a:r>
            <a:r>
              <a:rPr lang="en-US" altLang="zh-TW" dirty="0"/>
              <a:t>may be either a swap file on a regular file system or a raw-swap-space partition.</a:t>
            </a:r>
          </a:p>
          <a:p>
            <a:r>
              <a:rPr lang="en-US" altLang="zh-TW" dirty="0"/>
              <a:t>Each swap area consists of a series </a:t>
            </a:r>
            <a:r>
              <a:rPr lang="en-US" altLang="zh-TW" dirty="0">
                <a:solidFill>
                  <a:srgbClr val="FF0000"/>
                </a:solidFill>
              </a:rPr>
              <a:t>of 4KB page slots(page</a:t>
            </a:r>
            <a:r>
              <a:rPr lang="zh-TW" altLang="en-US" dirty="0">
                <a:solidFill>
                  <a:srgbClr val="FF0000"/>
                </a:solidFill>
              </a:rPr>
              <a:t>大小</a:t>
            </a:r>
            <a:r>
              <a:rPr lang="en-US" altLang="zh-TW" dirty="0">
                <a:solidFill>
                  <a:srgbClr val="FF0000"/>
                </a:solidFill>
              </a:rPr>
              <a:t>4KB)</a:t>
            </a:r>
            <a:r>
              <a:rPr lang="en-US" altLang="zh-TW" dirty="0"/>
              <a:t>, which are used to hold swapped pages.</a:t>
            </a:r>
          </a:p>
          <a:p>
            <a:r>
              <a:rPr lang="en-US" altLang="zh-TW" dirty="0"/>
              <a:t>Each swap area is associated with a </a:t>
            </a:r>
            <a:r>
              <a:rPr lang="en-US" altLang="zh-TW" dirty="0">
                <a:solidFill>
                  <a:srgbClr val="FF0000"/>
                </a:solidFill>
              </a:rPr>
              <a:t>swap map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= 0</a:t>
            </a:r>
            <a:r>
              <a:rPr lang="en-US" altLang="zh-TW" dirty="0"/>
              <a:t>, the corresponding page slot is available.</a:t>
            </a:r>
            <a:r>
              <a:rPr lang="zh-TW" altLang="en-US" dirty="0"/>
              <a:t>沒人用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&gt;0</a:t>
            </a:r>
            <a:r>
              <a:rPr lang="en-US" altLang="zh-TW" dirty="0"/>
              <a:t>, the page slot is occupied by a swapped page. The value of the counter indicates </a:t>
            </a:r>
            <a:r>
              <a:rPr lang="en-US" altLang="zh-TW" dirty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/>
              <a:t>. Counter =3, the swapped paged is storing a region of memory shared by three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Data Structures for Swapping on Linux Systems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The value of the counter indicates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Describe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>
                <a:ea typeface="新細明體" charset="-120"/>
              </a:rPr>
              <a:t>Explain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>
                <a:ea typeface="新細明體" charset="-120"/>
              </a:rPr>
              <a:t> (Hierarchical Storage Management )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>
                <a:ea typeface="新細明體" charset="-120"/>
              </a:rPr>
              <a:t> (Redundant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Arrays</a:t>
            </a:r>
            <a:r>
              <a:rPr lang="en-US" altLang="zh-TW" sz="2400" dirty="0">
                <a:ea typeface="新細明體" charset="-120"/>
              </a:rPr>
              <a:t> of Independent Disks) – multiple disk drives provides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 via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>
                <a:ea typeface="新細明體" charset="-120"/>
              </a:rPr>
              <a:t>With multiple disks, we can improve the transfer rate by striping data across the disks.  ex</a:t>
            </a:r>
            <a:r>
              <a:rPr lang="zh-TW" altLang="en-US" sz="2400" dirty="0">
                <a:ea typeface="新細明體" charset="-120"/>
              </a:rPr>
              <a:t>資料有</a:t>
            </a:r>
            <a:r>
              <a:rPr lang="en-US" altLang="zh-TW" sz="2400" dirty="0">
                <a:ea typeface="新細明體" charset="-120"/>
              </a:rPr>
              <a:t>4blocks</a:t>
            </a:r>
            <a:r>
              <a:rPr lang="zh-TW" altLang="en-US" sz="2400" dirty="0">
                <a:ea typeface="新細明體" charset="-120"/>
              </a:rPr>
              <a:t> 分散在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個硬碟各一個  讀的時候從</a:t>
            </a:r>
            <a:r>
              <a:rPr lang="en-US" altLang="zh-TW" sz="2400" dirty="0">
                <a:ea typeface="新細明體" charset="-120"/>
              </a:rPr>
              <a:t>4</a:t>
            </a:r>
            <a:r>
              <a:rPr lang="zh-TW" altLang="en-US" sz="2400" dirty="0">
                <a:ea typeface="新細明體" charset="-120"/>
              </a:rPr>
              <a:t>個</a:t>
            </a:r>
            <a:r>
              <a:rPr lang="en-US" altLang="zh-TW" sz="2400" dirty="0">
                <a:ea typeface="新細明體" charset="-120"/>
              </a:rPr>
              <a:t>disk</a:t>
            </a:r>
            <a:r>
              <a:rPr lang="zh-TW" altLang="en-US" sz="2400" dirty="0">
                <a:ea typeface="新細明體" charset="-120"/>
              </a:rPr>
              <a:t>同時讀  就快四倍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Data striping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條紋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consists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splitting the bits of each byte </a:t>
            </a:r>
            <a:r>
              <a:rPr lang="en-US" altLang="zh-TW" sz="2400" dirty="0">
                <a:ea typeface="新細明體" charset="-120"/>
              </a:rPr>
              <a:t>across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dirty="0">
                <a:ea typeface="新細明體" charset="-120"/>
              </a:rPr>
              <a:t> –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^ 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舉例沒效率不會這樣做 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把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8bit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拆成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個分到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8disk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>
                <a:ea typeface="新細明體" charset="-120"/>
              </a:rPr>
              <a:t>consists of splitting the blocks of each file across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b="1" dirty="0">
                <a:ea typeface="新細明體" charset="-120"/>
              </a:rPr>
              <a:t>.  </a:t>
            </a:r>
            <a:r>
              <a:rPr lang="zh-TW" altLang="en-US" sz="2400" b="1" dirty="0">
                <a:ea typeface="新細明體" charset="-120"/>
              </a:rPr>
              <a:t>比較有效率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Disk striping uses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group of disks as one storage unit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schemes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improve performance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平行讀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and improve the reliability of the storage system by storing redundant data.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Mirroring(copy</a:t>
            </a:r>
            <a:r>
              <a:rPr lang="zh-TW" altLang="en-US" sz="2400" b="1" i="1" dirty="0">
                <a:solidFill>
                  <a:srgbClr val="FF0000"/>
                </a:solidFill>
                <a:ea typeface="新細明體" charset="-120"/>
              </a:rPr>
              <a:t>備份複製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uses much less redundancy</a:t>
            </a:r>
            <a:r>
              <a:rPr lang="zh-TW" altLang="en-US" sz="2400" dirty="0">
                <a:ea typeface="新細明體" charset="-120"/>
              </a:rPr>
              <a:t>多餘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parity</a:t>
            </a:r>
            <a:r>
              <a:rPr lang="zh-TW" altLang="en-US" sz="2000" dirty="0">
                <a:ea typeface="新細明體" charset="-120"/>
              </a:rPr>
              <a:t>是在通訊上很重要的通訊檢查碼  例如</a:t>
            </a:r>
            <a:r>
              <a:rPr lang="en-US" altLang="zh-TW" sz="2000" dirty="0">
                <a:ea typeface="新細明體" charset="-120"/>
              </a:rPr>
              <a:t>8bit</a:t>
            </a:r>
            <a:r>
              <a:rPr lang="zh-TW" altLang="en-US" sz="2000" dirty="0">
                <a:ea typeface="新細明體" charset="-120"/>
              </a:rPr>
              <a:t>  加一碼</a:t>
            </a:r>
            <a:r>
              <a:rPr lang="en-US" altLang="zh-TW" sz="2000" dirty="0">
                <a:ea typeface="新細明體" charset="-120"/>
              </a:rPr>
              <a:t>even </a:t>
            </a:r>
            <a:r>
              <a:rPr lang="zh-TW" altLang="en-US" sz="2000" dirty="0">
                <a:ea typeface="新細明體" charset="-120"/>
              </a:rPr>
              <a:t>或</a:t>
            </a:r>
            <a:r>
              <a:rPr lang="en-US" altLang="zh-TW" sz="2000" dirty="0">
                <a:ea typeface="新細明體" charset="-120"/>
              </a:rPr>
              <a:t>odd </a:t>
            </a:r>
            <a:r>
              <a:rPr lang="zh-TW" altLang="en-US" sz="2000" dirty="0">
                <a:ea typeface="新細明體" charset="-120"/>
              </a:rPr>
              <a:t>個</a:t>
            </a:r>
            <a:r>
              <a:rPr lang="en-US" altLang="zh-TW" sz="2000" dirty="0">
                <a:ea typeface="新細明體" charset="-120"/>
              </a:rPr>
              <a:t>1     </a:t>
            </a:r>
            <a:r>
              <a:rPr lang="zh-TW" altLang="en-US" sz="2000" dirty="0">
                <a:ea typeface="新細明體" charset="-120"/>
              </a:rPr>
              <a:t>例如</a:t>
            </a:r>
            <a:r>
              <a:rPr lang="en-US" altLang="zh-TW" sz="2000" dirty="0">
                <a:ea typeface="新細明體" charset="-120"/>
              </a:rPr>
              <a:t>00000000 </a:t>
            </a:r>
            <a:r>
              <a:rPr lang="zh-TW" altLang="en-US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1</a:t>
            </a:r>
            <a:r>
              <a:rPr lang="zh-TW" altLang="en-US" sz="2000" dirty="0">
                <a:ea typeface="新細明體" charset="-120"/>
              </a:rPr>
              <a:t>數量偶數  所以是</a:t>
            </a:r>
            <a:r>
              <a:rPr lang="en-US" altLang="zh-TW" sz="2000" dirty="0">
                <a:ea typeface="新細明體" charset="-120"/>
              </a:rPr>
              <a:t>even  </a:t>
            </a:r>
            <a:r>
              <a:rPr lang="zh-TW" altLang="en-US" sz="2000" dirty="0">
                <a:ea typeface="新細明體" charset="-120"/>
              </a:rPr>
              <a:t>但是如果發現資料來的有奇數個</a:t>
            </a:r>
            <a:r>
              <a:rPr lang="en-US" altLang="zh-TW" sz="2000" dirty="0">
                <a:ea typeface="新細明體" charset="-120"/>
              </a:rPr>
              <a:t>1  </a:t>
            </a:r>
            <a:r>
              <a:rPr lang="zh-TW" altLang="en-US" sz="2000" dirty="0">
                <a:ea typeface="新細明體" charset="-120"/>
              </a:rPr>
              <a:t>就代表資料錯誤    就可</a:t>
            </a:r>
            <a:r>
              <a:rPr lang="en-US" altLang="zh-TW" sz="2000" dirty="0">
                <a:ea typeface="新細明體" charset="-120"/>
              </a:rPr>
              <a:t>error </a:t>
            </a:r>
            <a:r>
              <a:rPr lang="en-US" altLang="zh-TW" sz="2000" dirty="0" err="1">
                <a:ea typeface="新細明體" charset="-120"/>
              </a:rPr>
              <a:t>detec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zh-TW" altLang="en-US" sz="2000" dirty="0">
                <a:ea typeface="新細明體" charset="-120"/>
              </a:rPr>
              <a:t>如果只錯一兩個</a:t>
            </a:r>
            <a:r>
              <a:rPr lang="en-US" altLang="zh-TW" sz="2000" dirty="0">
                <a:ea typeface="新細明體" charset="-120"/>
              </a:rPr>
              <a:t>bit </a:t>
            </a:r>
            <a:r>
              <a:rPr lang="zh-TW" altLang="en-US" sz="2000" dirty="0">
                <a:ea typeface="新細明體" charset="-120"/>
              </a:rPr>
              <a:t>還可以比對修復錯誤    錯太多沒辦法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B6BF5-FD52-49C0-9657-5959DC6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45" y="3013456"/>
            <a:ext cx="6421348" cy="315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0: RAID level 0 refers to disk arrays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>
                <a:ea typeface="新細明體" charset="-120"/>
              </a:rPr>
              <a:t>but without any redundancy.</a:t>
            </a:r>
            <a:r>
              <a:rPr lang="zh-TW" altLang="en-US" dirty="0">
                <a:ea typeface="新細明體" charset="-120"/>
              </a:rPr>
              <a:t>我看懂了  純</a:t>
            </a:r>
            <a:r>
              <a:rPr lang="en-US" altLang="zh-TW" dirty="0">
                <a:ea typeface="新細明體" charset="-120"/>
              </a:rPr>
              <a:t>stripe</a:t>
            </a:r>
            <a:r>
              <a:rPr lang="zh-TW" altLang="en-US" dirty="0">
                <a:ea typeface="新細明體" charset="-120"/>
              </a:rPr>
              <a:t>依序分配  可增加</a:t>
            </a:r>
            <a:r>
              <a:rPr lang="en-US" altLang="zh-TW" dirty="0">
                <a:ea typeface="新細明體" charset="-120"/>
              </a:rPr>
              <a:t>4</a:t>
            </a:r>
            <a:r>
              <a:rPr lang="zh-TW" altLang="en-US" dirty="0">
                <a:ea typeface="新細明體" charset="-120"/>
              </a:rPr>
              <a:t>倍讀速 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>
                <a:ea typeface="新細明體" charset="-120"/>
              </a:rPr>
              <a:t>但沒增加可靠度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RAID level 1: RAID level 1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disk mirroring(copy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一份  但沒有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strip)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520" y="2741229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2435" y="5124148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2: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RAID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level 2 also known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>
                <a:ea typeface="新細明體" charset="-120"/>
              </a:rPr>
              <a:t>.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>
                <a:ea typeface="新細明體" charset="-120"/>
              </a:rPr>
              <a:t>are used. The disks labeled P store the error-correction bits.</a:t>
            </a:r>
          </a:p>
          <a:p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只能檢查</a:t>
            </a:r>
            <a:r>
              <a:rPr lang="en-US" altLang="zh-TW" dirty="0">
                <a:ea typeface="新細明體" charset="-120"/>
              </a:rPr>
              <a:t>1</a:t>
            </a:r>
            <a:r>
              <a:rPr lang="zh-TW" altLang="en-US" dirty="0">
                <a:ea typeface="新細明體" charset="-120"/>
              </a:rPr>
              <a:t>個</a:t>
            </a:r>
            <a:r>
              <a:rPr lang="en-US" altLang="zh-TW" dirty="0">
                <a:ea typeface="新細明體" charset="-120"/>
              </a:rPr>
              <a:t>bit</a:t>
            </a:r>
            <a:r>
              <a:rPr lang="zh-TW" altLang="en-US" dirty="0">
                <a:ea typeface="新細明體" charset="-120"/>
              </a:rPr>
              <a:t>錯和修補   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zh-TW" altLang="en-US" dirty="0">
                <a:ea typeface="新細明體" charset="-120"/>
              </a:rPr>
              <a:t>個以上錯就不準了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&gt;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parity</a:t>
            </a:r>
            <a:r>
              <a:rPr lang="zh-TW" altLang="en-US" dirty="0">
                <a:ea typeface="新細明體" charset="-120"/>
              </a:rPr>
              <a:t>       </a:t>
            </a:r>
            <a:r>
              <a:rPr lang="en-US" altLang="zh-TW" dirty="0">
                <a:ea typeface="新細明體" charset="-120"/>
              </a:rPr>
              <a:t>P</a:t>
            </a:r>
            <a:r>
              <a:rPr lang="zh-TW" altLang="en-US" dirty="0">
                <a:ea typeface="新細明體" charset="-120"/>
              </a:rPr>
              <a:t>放的越多  越多資訊可以救援</a:t>
            </a:r>
            <a:r>
              <a:rPr lang="en-US" altLang="zh-TW" dirty="0">
                <a:ea typeface="新細明體" charset="-120"/>
              </a:rPr>
              <a:t>	  </a:t>
            </a:r>
            <a:r>
              <a:rPr lang="zh-TW" altLang="en-US" dirty="0">
                <a:ea typeface="新細明體" charset="-120"/>
              </a:rPr>
              <a:t>記憶體</a:t>
            </a:r>
            <a:r>
              <a:rPr lang="en-US" altLang="zh-TW" dirty="0">
                <a:ea typeface="新細明體" charset="-120"/>
              </a:rPr>
              <a:t>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514" y="4007350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3: RAID level 3 refers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4: RAID level 0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5: RAID level 5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/>
              <a:t>For each block, </a:t>
            </a:r>
            <a:r>
              <a:rPr lang="en-US" altLang="zh-TW" dirty="0">
                <a:solidFill>
                  <a:srgbClr val="FF0000"/>
                </a:solidFill>
              </a:rPr>
              <a:t>one of the disks stores the parity, and the others store data.</a:t>
            </a:r>
            <a:endParaRPr lang="zh-TW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With an array of five disks, the parity for the </a:t>
            </a:r>
            <a:r>
              <a:rPr lang="en-US" altLang="zh-TW" i="1" dirty="0"/>
              <a:t>n</a:t>
            </a:r>
            <a:r>
              <a:rPr lang="en-US" altLang="zh-TW" dirty="0"/>
              <a:t>th block is stored in disk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mod 5)+1</a:t>
            </a:r>
            <a:r>
              <a:rPr lang="en-US" altLang="zh-TW" dirty="0"/>
              <a:t>; the </a:t>
            </a:r>
            <a:r>
              <a:rPr lang="en-US" altLang="zh-TW" i="1" dirty="0"/>
              <a:t>n</a:t>
            </a:r>
            <a:r>
              <a:rPr lang="en-US" altLang="zh-TW" dirty="0"/>
              <a:t>th blocks of the other four disks store actual data for the block.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/>
              <a:t>.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6,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>
                <a:ea typeface="新細明體" charset="-120"/>
              </a:rPr>
              <a:t> is much like RAID 5 but stores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extra redundant information </a:t>
            </a:r>
            <a:r>
              <a:rPr lang="en-US" altLang="zh-TW" sz="2400" dirty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>
                <a:ea typeface="新細明體" charset="-120"/>
              </a:rPr>
              <a:t>Instead of parity,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>
                <a:ea typeface="新細明體" charset="-120"/>
              </a:rPr>
              <a:t>such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zh-TW" altLang="en-US" sz="24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1B4B-3089-4940-88A0-E02731EE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277812"/>
            <a:ext cx="8229600" cy="1164907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https://en.wikipedia.org/wiki/Standard_RAID_levels</a:t>
            </a:r>
            <a:br>
              <a:rPr lang="en-US" sz="2400" dirty="0"/>
            </a:br>
            <a:r>
              <a:rPr lang="en-US" sz="2400" dirty="0"/>
              <a:t>Wiki </a:t>
            </a:r>
            <a:r>
              <a:rPr lang="zh-TW" altLang="en-US" sz="2400" dirty="0"/>
              <a:t>有寫每一類</a:t>
            </a:r>
            <a:r>
              <a:rPr lang="en-US" altLang="zh-TW" sz="2400" dirty="0"/>
              <a:t>Tolerance</a:t>
            </a:r>
            <a:r>
              <a:rPr lang="zh-TW" altLang="en-US" sz="2400" dirty="0"/>
              <a:t>的數量  和摘要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DBB9E-2FCD-41D2-9599-8B15EF90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5679"/>
            <a:ext cx="9144000" cy="34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7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Levels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Magnetic disks provide bulk</a:t>
            </a:r>
            <a:r>
              <a:rPr lang="zh-TW" altLang="en-US" sz="2800" dirty="0">
                <a:ea typeface="新細明體" charset="-120"/>
              </a:rPr>
              <a:t>提供大量儲存空間</a:t>
            </a:r>
            <a:r>
              <a:rPr lang="en-US" altLang="zh-TW" sz="2800" dirty="0">
                <a:ea typeface="新細明體" charset="-120"/>
              </a:rPr>
              <a:t> of secondary storage of modern computers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>
                <a:ea typeface="新細明體" charset="-120"/>
              </a:rPr>
              <a:t>is time to move disk arm to desired cylinder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>
                <a:ea typeface="新細明體" charset="-120"/>
              </a:rPr>
              <a:t>That’s bad</a:t>
            </a:r>
            <a:r>
              <a:rPr lang="zh-TW" altLang="en-US" sz="2800" dirty="0">
                <a:ea typeface="新細明體" charset="-120"/>
              </a:rPr>
              <a:t>  磁頭壓到磁碟刮壞</a:t>
            </a:r>
            <a:endParaRPr lang="en-US" altLang="zh-TW" sz="2800" dirty="0">
              <a:ea typeface="新細明體" charset="-120"/>
            </a:endParaRP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0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>
                <a:ea typeface="新細明體" charset="-120"/>
              </a:rPr>
              <a:t>,  </a:t>
            </a:r>
            <a:r>
              <a:rPr lang="zh-TW" altLang="en-US" sz="2400" dirty="0">
                <a:ea typeface="新細明體" charset="-120"/>
              </a:rPr>
              <a:t>平行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RAID 1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   </a:t>
            </a:r>
            <a:r>
              <a:rPr lang="en-US" altLang="zh-TW" sz="2400" dirty="0">
                <a:ea typeface="新細明體" charset="-120"/>
              </a:rPr>
              <a:t>mirror</a:t>
            </a:r>
            <a:r>
              <a:rPr lang="zh-TW" altLang="en-US" sz="2400" dirty="0">
                <a:ea typeface="新細明體" charset="-120"/>
              </a:rPr>
              <a:t> 沒平行加速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>
                <a:ea typeface="新細明體" charset="-120"/>
              </a:rPr>
              <a:t>: A set of disks are striped, and then the stripe is mirrored to another, equivalent strip</a:t>
            </a:r>
            <a:r>
              <a:rPr lang="zh-TW" altLang="en-US" sz="2400" dirty="0">
                <a:ea typeface="新細明體" charset="-120"/>
              </a:rPr>
              <a:t>  先</a:t>
            </a:r>
            <a:r>
              <a:rPr lang="en-US" altLang="zh-TW" sz="2400" dirty="0">
                <a:ea typeface="新細明體" charset="-120"/>
              </a:rPr>
              <a:t>0</a:t>
            </a:r>
            <a:r>
              <a:rPr lang="zh-TW" altLang="en-US" sz="2400" dirty="0">
                <a:ea typeface="新細明體" charset="-120"/>
              </a:rPr>
              <a:t>再</a:t>
            </a:r>
            <a:r>
              <a:rPr lang="en-US" altLang="zh-TW" sz="2400" dirty="0">
                <a:ea typeface="新細明體" charset="-120"/>
              </a:rPr>
              <a:t>1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>
                <a:ea typeface="新細明體" charset="-120"/>
              </a:rPr>
              <a:t>: Disks are mirrored in pairs and then the resulting mirrored pairs are striped.   </a:t>
            </a:r>
            <a:r>
              <a:rPr lang="zh-TW" altLang="en-US" sz="2400" dirty="0">
                <a:ea typeface="新細明體" charset="-120"/>
              </a:rPr>
              <a:t>先</a:t>
            </a:r>
            <a:r>
              <a:rPr lang="en-US" altLang="zh-TW" sz="2400" dirty="0">
                <a:ea typeface="新細明體" charset="-120"/>
              </a:rPr>
              <a:t>1</a:t>
            </a:r>
            <a:r>
              <a:rPr lang="zh-TW" altLang="en-US" sz="2400" dirty="0">
                <a:ea typeface="新細明體" charset="-120"/>
              </a:rPr>
              <a:t>再</a:t>
            </a:r>
            <a:r>
              <a:rPr lang="en-US" altLang="zh-TW" sz="2400" dirty="0">
                <a:ea typeface="新細明體" charset="-120"/>
              </a:rPr>
              <a:t>0</a:t>
            </a:r>
          </a:p>
          <a:p>
            <a:r>
              <a:rPr lang="en-US" altLang="zh-TW" sz="2400" dirty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r>
              <a:rPr lang="zh-TW" altLang="en-US" sz="2400" dirty="0">
                <a:ea typeface="新細明體" charset="-120"/>
              </a:rPr>
              <a:t>見下頁圖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(0 + 1) and (1 + 0)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Write-ahead log scheme requires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stable storage    log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要穩定 建立在硬碟本身也要穩定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>
                <a:ea typeface="新細明體" charset="-120"/>
              </a:rPr>
              <a:t>on more than one nonvolatile storage media with independent failure modes.</a:t>
            </a:r>
            <a:r>
              <a:rPr lang="zh-TW" altLang="en-US" sz="2400" dirty="0">
                <a:ea typeface="新細明體" charset="-120"/>
              </a:rPr>
              <a:t>  多複製幾分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Update information in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12.9 Tertiary</a:t>
            </a:r>
            <a:r>
              <a:rPr lang="zh-TW" altLang="en-US" dirty="0">
                <a:ea typeface="新細明體" charset="-120"/>
              </a:rPr>
              <a:t>第三階</a:t>
            </a:r>
            <a:r>
              <a:rPr lang="en-US" altLang="zh-TW" dirty="0">
                <a:ea typeface="新細明體" charset="-120"/>
              </a:rPr>
              <a:t>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>
                <a:ea typeface="新細明體" charset="-120"/>
              </a:rPr>
              <a:t>is the defining characteristic of tertiary storage.</a:t>
            </a:r>
            <a:r>
              <a:rPr lang="zh-TW" altLang="en-US" sz="2400" dirty="0">
                <a:ea typeface="新細明體" charset="-120"/>
              </a:rPr>
              <a:t>要存大量資料  所以要便宜才不會太貴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Generally, tertiary storage is built using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removable media</a:t>
            </a:r>
            <a:r>
              <a:rPr lang="zh-TW" altLang="en-US" sz="2400" b="1" i="1" dirty="0">
                <a:solidFill>
                  <a:srgbClr val="FF0000"/>
                </a:solidFill>
                <a:ea typeface="新細明體" charset="-120"/>
              </a:rPr>
              <a:t>  隨身 可攜帶  可移動 可移除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Common examples of removable media are floppy disks</a:t>
            </a:r>
            <a:r>
              <a:rPr lang="zh-TW" altLang="en-US" sz="2400" dirty="0">
                <a:ea typeface="新細明體" charset="-120"/>
              </a:rPr>
              <a:t>少用了  不夠大  讀得快  但找磁頭位置慢  找到後讀得快</a:t>
            </a:r>
            <a:r>
              <a:rPr lang="en-US" altLang="zh-TW" sz="2400" dirty="0">
                <a:ea typeface="新細明體" charset="-120"/>
              </a:rPr>
              <a:t> and CD-ROMs; other types are available.</a:t>
            </a:r>
            <a:r>
              <a:rPr lang="zh-TW" altLang="en-US" sz="2400" dirty="0">
                <a:ea typeface="新細明體" charset="-120"/>
              </a:rPr>
              <a:t> 下頁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magneto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磁力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-optic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光學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disk </a:t>
            </a:r>
            <a:r>
              <a:rPr lang="en-US" altLang="zh-TW" sz="2400" dirty="0">
                <a:ea typeface="新細明體" charset="-120"/>
              </a:rPr>
              <a:t>records data on a rigid</a:t>
            </a:r>
            <a:r>
              <a:rPr lang="zh-TW" altLang="en-US" sz="2400" dirty="0">
                <a:ea typeface="新細明體" charset="-120"/>
              </a:rPr>
              <a:t>堅硬的</a:t>
            </a:r>
            <a:r>
              <a:rPr lang="en-US" altLang="zh-TW" sz="2400" dirty="0">
                <a:ea typeface="新細明體" charset="-120"/>
              </a:rPr>
              <a:t> platter coated with magnetic material.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magneto-optic head flies </a:t>
            </a:r>
            <a:r>
              <a:rPr lang="zh-TW" altLang="en-US" sz="2400" dirty="0">
                <a:ea typeface="新細明體" charset="-120"/>
              </a:rPr>
              <a:t>光學磁帶  很少用  師講簡略</a:t>
            </a:r>
            <a:r>
              <a:rPr lang="en-US" altLang="zh-TW" sz="2400" dirty="0">
                <a:ea typeface="新細明體" charset="-120"/>
              </a:rPr>
              <a:t>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>
                <a:ea typeface="新細明體" charset="-120"/>
              </a:rPr>
              <a:t>do not use magnetism; they employ special materials that are altered by laser light.</a:t>
            </a:r>
            <a:r>
              <a:rPr lang="zh-TW" altLang="en-US" sz="2400" dirty="0">
                <a:ea typeface="新細明體" charset="-120"/>
              </a:rPr>
              <a:t>    用雷射光打洞</a:t>
            </a:r>
            <a:r>
              <a:rPr lang="en-US" altLang="zh-TW" sz="2400" dirty="0">
                <a:ea typeface="新細明體" charset="-120"/>
              </a:rPr>
              <a:t>burn  </a:t>
            </a:r>
            <a:r>
              <a:rPr lang="zh-TW" altLang="en-US" sz="2400">
                <a:ea typeface="新細明體" charset="-120"/>
              </a:rPr>
              <a:t>有些燒完就不能再改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>
                <a:ea typeface="新細明體" charset="-120"/>
              </a:rPr>
              <a:t>Thin aluminum</a:t>
            </a:r>
            <a:r>
              <a:rPr lang="zh-TW" altLang="en-US" sz="2400" dirty="0">
                <a:ea typeface="新細明體" charset="-120"/>
              </a:rPr>
              <a:t>鋁</a:t>
            </a:r>
            <a:r>
              <a:rPr lang="en-US" altLang="zh-TW" sz="2400" dirty="0">
                <a:ea typeface="新細明體" charset="-120"/>
              </a:rPr>
              <a:t> film sandwiched between two glass or plastic platters.</a:t>
            </a:r>
          </a:p>
          <a:p>
            <a:r>
              <a:rPr lang="en-US" altLang="zh-TW" sz="2400" dirty="0">
                <a:ea typeface="新細明體" charset="-120"/>
              </a:rPr>
              <a:t>To write a bit, the drive uses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zh-TW" altLang="en-US" sz="2400" dirty="0">
                <a:ea typeface="新細明體" charset="-120"/>
              </a:rPr>
              <a:t>燒洞 </a:t>
            </a:r>
            <a:r>
              <a:rPr lang="en-US" altLang="zh-TW" sz="2400" dirty="0">
                <a:ea typeface="新細明體" charset="-120"/>
              </a:rPr>
              <a:t>through the aluminum; information can be destroyed by not altered.</a:t>
            </a:r>
          </a:p>
          <a:p>
            <a:r>
              <a:rPr lang="en-US" altLang="zh-TW" sz="2400" dirty="0">
                <a:ea typeface="新細明體" charset="-120"/>
              </a:rPr>
              <a:t>Very durable and reliable.</a:t>
            </a:r>
            <a:r>
              <a:rPr lang="zh-TW" altLang="en-US" sz="2400" dirty="0">
                <a:ea typeface="新細明體" charset="-120"/>
              </a:rPr>
              <a:t> 可靠  因為洞燒了就不能改了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i="1" dirty="0">
                <a:ea typeface="新細明體" charset="-120"/>
              </a:rPr>
              <a:t>Read Only</a:t>
            </a:r>
            <a:r>
              <a:rPr lang="en-US" altLang="zh-TW" sz="2400" dirty="0">
                <a:ea typeface="新細明體" charset="-120"/>
              </a:rPr>
              <a:t> disks, such as CD-ROM and DVD, come from the factory with the data pre-recorded.   </a:t>
            </a:r>
            <a:r>
              <a:rPr lang="zh-TW" altLang="en-US" sz="2400" dirty="0">
                <a:ea typeface="新細明體" charset="-120"/>
              </a:rPr>
              <a:t>現在有些光碟可以重複寫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Compared to a disk, a tape is less expensive and holds more data</a:t>
            </a:r>
            <a:r>
              <a:rPr lang="zh-TW" altLang="en-US" sz="2400" dirty="0">
                <a:ea typeface="新細明體" charset="-120"/>
              </a:rPr>
              <a:t>便宜更大</a:t>
            </a:r>
            <a:r>
              <a:rPr lang="en-US" altLang="zh-TW" sz="2400" dirty="0">
                <a:ea typeface="新細明體" charset="-120"/>
              </a:rPr>
              <a:t>, but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>
                <a:ea typeface="新細明體" charset="-120"/>
              </a:rPr>
              <a:t>.</a:t>
            </a:r>
            <a:r>
              <a:rPr lang="zh-TW" altLang="en-US" sz="2400" dirty="0">
                <a:ea typeface="新細明體" charset="-120"/>
              </a:rPr>
              <a:t>要從頭開始跑      不能用在快速存取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Tape is an economical medium for purposes that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>
                <a:ea typeface="新細明體" charset="-120"/>
              </a:rPr>
              <a:t>Large tape installations typically use robotic tape changers that move tapes between tape drives and storage slots in a tape library.  </a:t>
            </a:r>
            <a:r>
              <a:rPr lang="zh-TW" altLang="en-US" sz="2400" dirty="0">
                <a:ea typeface="新細明體" charset="-120"/>
              </a:rPr>
              <a:t>師下略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>
                <a:ea typeface="新細明體" charset="-120"/>
              </a:rPr>
              <a:t>A disk-resident file can be </a:t>
            </a:r>
            <a:r>
              <a:rPr lang="en-US" altLang="zh-TW" sz="2400" i="1" dirty="0">
                <a:ea typeface="新細明體" charset="-120"/>
              </a:rPr>
              <a:t>archived</a:t>
            </a:r>
            <a:r>
              <a:rPr lang="en-US" altLang="zh-TW" sz="2400" dirty="0">
                <a:ea typeface="新細明體" charset="-120"/>
              </a:rPr>
              <a:t> to tape for low cost storage; the computer can </a:t>
            </a:r>
            <a:r>
              <a:rPr lang="en-US" altLang="zh-TW" sz="2400" i="1" dirty="0">
                <a:ea typeface="新細明體" charset="-120"/>
              </a:rPr>
              <a:t>stage</a:t>
            </a:r>
            <a:r>
              <a:rPr lang="en-US" altLang="zh-TW" sz="2400" dirty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>
                <a:ea typeface="新細明體" charset="-120"/>
              </a:rPr>
              <a:t>– an array of data blocks.</a:t>
            </a:r>
            <a:r>
              <a:rPr lang="zh-TW" altLang="en-US" sz="2400" dirty="0">
                <a:ea typeface="新細明體" charset="-120"/>
              </a:rPr>
              <a:t>  把儲存體看成資料</a:t>
            </a:r>
            <a:r>
              <a:rPr lang="en-US" altLang="zh-TW" sz="2400" dirty="0">
                <a:ea typeface="新細明體" charset="-120"/>
              </a:rPr>
              <a:t>array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>
                <a:ea typeface="新細明體" charset="-120"/>
              </a:rPr>
              <a:t>– the OS queues and schedules the interleaved</a:t>
            </a:r>
            <a:r>
              <a:rPr lang="zh-TW" altLang="en-US" sz="2400" dirty="0">
                <a:ea typeface="新細明體" charset="-120"/>
              </a:rPr>
              <a:t>交錯</a:t>
            </a:r>
            <a:r>
              <a:rPr lang="en-US" altLang="zh-TW" sz="2400" dirty="0">
                <a:ea typeface="新細明體" charset="-120"/>
              </a:rPr>
              <a:t>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Most OSs  handle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>
                <a:ea typeface="新細明體" charset="-120"/>
              </a:rPr>
              <a:t>— a new cartridge</a:t>
            </a:r>
            <a:r>
              <a:rPr lang="zh-TW" altLang="en-US" dirty="0">
                <a:ea typeface="新細明體" charset="-120"/>
              </a:rPr>
              <a:t>彈藥筒</a:t>
            </a:r>
            <a:r>
              <a:rPr lang="zh-TW" altLang="en-US" b="0" dirty="0"/>
              <a:t> </a:t>
            </a:r>
            <a:r>
              <a:rPr lang="en-US" altLang="zh-TW" sz="2400" dirty="0">
                <a:ea typeface="新細明體" charset="-120"/>
              </a:rPr>
              <a:t>is formatted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>
                <a:ea typeface="新細明體" charset="-120"/>
              </a:rPr>
              <a:t>, i.e., and application does not open a file on the tape, it opens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whole tape drive </a:t>
            </a:r>
            <a:r>
              <a:rPr lang="en-US" altLang="zh-TW" sz="2400" dirty="0">
                <a:ea typeface="新細明體" charset="-120"/>
              </a:rPr>
              <a:t>as a raw device.</a:t>
            </a:r>
          </a:p>
          <a:p>
            <a:r>
              <a:rPr lang="en-US" altLang="zh-TW" sz="2400" dirty="0">
                <a:ea typeface="新細明體" charset="-120"/>
              </a:rPr>
              <a:t>Usually the tape drive is reserved for the exclusive use of that application. </a:t>
            </a:r>
          </a:p>
          <a:p>
            <a:r>
              <a:rPr lang="en-US" altLang="zh-TW" sz="2400" dirty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>
                <a:ea typeface="新細明體" charset="-120"/>
              </a:rPr>
              <a:t>. </a:t>
            </a:r>
            <a:r>
              <a:rPr lang="zh-TW" altLang="en-US" sz="2400" dirty="0">
                <a:ea typeface="新細明體" charset="-120"/>
              </a:rPr>
              <a:t>   </a:t>
            </a:r>
            <a:r>
              <a:rPr lang="en-US" altLang="zh-TW" sz="2400" dirty="0">
                <a:ea typeface="新細明體" charset="-120"/>
              </a:rPr>
              <a:t>ok </a:t>
            </a:r>
            <a:r>
              <a:rPr lang="zh-TW" altLang="en-US" sz="2400" dirty="0">
                <a:ea typeface="新細明體" charset="-120"/>
              </a:rPr>
              <a:t>好懂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operation returns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logical block number </a:t>
            </a:r>
            <a:r>
              <a:rPr lang="en-US" altLang="zh-TW" sz="2400" dirty="0">
                <a:ea typeface="新細明體" charset="-120"/>
              </a:rPr>
              <a:t>where the tape head is.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>
                <a:ea typeface="新細明體" charset="-120"/>
              </a:rPr>
              <a:t>Tape drives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issue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>
                <a:ea typeface="新細明體" charset="-120"/>
              </a:rPr>
              <a:t> when we want to write data on a removable cartridge</a:t>
            </a:r>
            <a:r>
              <a:rPr lang="zh-TW" altLang="en-US" b="0" dirty="0"/>
              <a:t> 彈藥筒</a:t>
            </a:r>
            <a:r>
              <a:rPr lang="en-US" altLang="zh-TW" sz="2400" dirty="0">
                <a:ea typeface="新細明體" charset="-120"/>
              </a:rPr>
              <a:t> on one computer, and then use the cartridge in another computer. </a:t>
            </a:r>
            <a:r>
              <a:rPr lang="zh-TW" altLang="en-US" sz="2400" dirty="0">
                <a:ea typeface="新細明體" charset="-120"/>
              </a:rPr>
              <a:t>  因為</a:t>
            </a:r>
            <a:r>
              <a:rPr lang="en-US" altLang="zh-TW" sz="2400" dirty="0">
                <a:ea typeface="新細明體" charset="-120"/>
              </a:rPr>
              <a:t>tape</a:t>
            </a:r>
            <a:r>
              <a:rPr lang="zh-TW" altLang="en-US" sz="2400" dirty="0">
                <a:ea typeface="新細明體" charset="-120"/>
              </a:rPr>
              <a:t>比較沒標準化  看寫入的</a:t>
            </a:r>
            <a:r>
              <a:rPr lang="en-US" altLang="zh-TW" sz="2400" dirty="0">
                <a:ea typeface="新細明體" charset="-120"/>
              </a:rPr>
              <a:t>app</a:t>
            </a:r>
            <a:r>
              <a:rPr lang="zh-TW" altLang="en-US" sz="2400" dirty="0">
                <a:ea typeface="新細明體" charset="-120"/>
              </a:rPr>
              <a:t>規則是什麼    拿到其他電腦其他</a:t>
            </a:r>
            <a:r>
              <a:rPr lang="en-US" altLang="zh-TW" sz="2400" dirty="0" err="1">
                <a:ea typeface="新細明體" charset="-120"/>
              </a:rPr>
              <a:t>applicaton</a:t>
            </a:r>
            <a:r>
              <a:rPr lang="zh-TW" altLang="en-US" sz="2400" dirty="0">
                <a:ea typeface="新細明體" charset="-120"/>
              </a:rPr>
              <a:t>可能就看不懂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Contemporary</a:t>
            </a:r>
            <a:r>
              <a:rPr lang="zh-TW" altLang="en-US" sz="2400" dirty="0">
                <a:ea typeface="新細明體" charset="-120"/>
              </a:rPr>
              <a:t>當代的</a:t>
            </a:r>
            <a:r>
              <a:rPr lang="en-US" altLang="zh-TW" sz="2400" dirty="0">
                <a:ea typeface="新細明體" charset="-120"/>
              </a:rPr>
              <a:t> OSs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>
                <a:ea typeface="新細明體" charset="-120"/>
              </a:rPr>
              <a:t>, and depend on applications and users to figure out how to access and interpret the data.   </a:t>
            </a:r>
            <a:r>
              <a:rPr lang="zh-TW" altLang="en-US" sz="2400" dirty="0">
                <a:ea typeface="新細明體" charset="-120"/>
              </a:rPr>
              <a:t>所以</a:t>
            </a:r>
            <a:r>
              <a:rPr lang="en-US" altLang="zh-TW" sz="2400" dirty="0">
                <a:ea typeface="新細明體" charset="-120"/>
              </a:rPr>
              <a:t>OS</a:t>
            </a:r>
            <a:r>
              <a:rPr lang="zh-TW" altLang="en-US" sz="2400" dirty="0">
                <a:ea typeface="新細明體" charset="-120"/>
              </a:rPr>
              <a:t>不管 交給</a:t>
            </a:r>
            <a:r>
              <a:rPr lang="en-US" altLang="zh-TW" sz="2400" dirty="0">
                <a:ea typeface="新細明體" charset="-120"/>
              </a:rPr>
              <a:t>app</a:t>
            </a:r>
            <a:r>
              <a:rPr lang="zh-TW" altLang="en-US" sz="2400" dirty="0">
                <a:ea typeface="新細明體" charset="-120"/>
              </a:rPr>
              <a:t>自己去處理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>
                <a:ea typeface="新細明體" charset="-120"/>
              </a:rPr>
              <a:t>— usually implemented as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自動唱機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卡帶</a:t>
            </a:r>
            <a:r>
              <a:rPr lang="en-US" altLang="zh-TW" sz="2400" dirty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Large, old, inactive files are   archived to the jukebox.</a:t>
            </a:r>
          </a:p>
          <a:p>
            <a:r>
              <a:rPr lang="en-US" altLang="zh-TW" sz="2400" dirty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Two aspects of speed in tertiary storage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Sustained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維持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bandwidth </a:t>
            </a:r>
            <a:r>
              <a:rPr lang="en-US" altLang="zh-TW" sz="2400" dirty="0">
                <a:ea typeface="新細明體" charset="-120"/>
              </a:rPr>
              <a:t>– average data rate during a large transfer;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>
                <a:ea typeface="新細明體" charset="-120"/>
              </a:rPr>
              <a:t>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>
                <a:ea typeface="新細明體" charset="-120"/>
              </a:rPr>
              <a:t>– average over the entire I/O time, including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, and cartridge</a:t>
            </a:r>
            <a:r>
              <a:rPr lang="zh-TW" altLang="en-US" dirty="0">
                <a:ea typeface="新細明體" charset="-120"/>
              </a:rPr>
              <a:t> 彈藥筒</a:t>
            </a:r>
            <a:r>
              <a:rPr lang="en-US" altLang="zh-TW" sz="2400" dirty="0">
                <a:ea typeface="新細明體" charset="-120"/>
              </a:rPr>
              <a:t> switching.   </a:t>
            </a:r>
            <a:r>
              <a:rPr lang="zh-TW" altLang="en-US" dirty="0">
                <a:ea typeface="新細明體" charset="-120"/>
              </a:rPr>
              <a:t>緯創比較嚴  還靠到</a:t>
            </a:r>
            <a:r>
              <a:rPr lang="en-US" altLang="zh-TW" dirty="0">
                <a:ea typeface="新細明體" charset="-120"/>
              </a:rPr>
              <a:t>9:01</a:t>
            </a:r>
            <a:r>
              <a:rPr lang="zh-TW" altLang="en-US" dirty="0">
                <a:ea typeface="新細明體" charset="-120"/>
              </a:rPr>
              <a:t>被扣薪水     </a:t>
            </a:r>
            <a:r>
              <a:rPr lang="en-US" altLang="zh-TW" dirty="0">
                <a:ea typeface="新細明體" charset="-120"/>
              </a:rPr>
              <a:t>	</a:t>
            </a:r>
            <a:r>
              <a:rPr lang="zh-TW" altLang="en-US" dirty="0">
                <a:ea typeface="新細明體" charset="-12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Drive’s overall data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time for a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tens or hundreds of seconds.         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Sccess</a:t>
            </a:r>
            <a:r>
              <a:rPr lang="zh-TW" altLang="en-US" sz="2000" dirty="0">
                <a:solidFill>
                  <a:srgbClr val="FF0000"/>
                </a:solidFill>
                <a:ea typeface="新細明體" charset="-120"/>
              </a:rPr>
              <a:t>時間     一萬倍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lang="en-US" altLang="zh-TW" sz="2000" dirty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thousand </a:t>
            </a:r>
            <a:r>
              <a:rPr lang="zh-TW" altLang="en-US" sz="2000" dirty="0">
                <a:solidFill>
                  <a:srgbClr val="FF0000"/>
                </a:solidFill>
                <a:ea typeface="新細明體" charset="-120"/>
              </a:rPr>
              <a:t>千倍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times slower than random access on disk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low cost of tertiary storage is a result of having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>
                <a:ea typeface="新細明體" charset="-120"/>
              </a:rPr>
              <a:t>is likely to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>
                <a:ea typeface="新細明體" charset="-120"/>
              </a:rPr>
              <a:t>is likely to be more reliable than a magnetic disk or tape.</a:t>
            </a:r>
            <a:r>
              <a:rPr lang="zh-TW" altLang="en-US" sz="2800" dirty="0">
                <a:ea typeface="新細明體" charset="-120"/>
              </a:rPr>
              <a:t>  磁頭磨到磁碟表面就刮傷</a:t>
            </a:r>
            <a:endParaRPr lang="en-US" altLang="zh-TW" sz="2800" dirty="0">
              <a:ea typeface="新細明體" charset="-120"/>
            </a:endParaRP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>
                <a:ea typeface="新細明體" charset="-120"/>
              </a:rPr>
              <a:t>generally destroys the data, whereas</a:t>
            </a:r>
            <a:r>
              <a:rPr lang="zh-TW" altLang="en-US" sz="2800" dirty="0">
                <a:ea typeface="新細明體" charset="-120"/>
              </a:rPr>
              <a:t>反之</a:t>
            </a:r>
            <a:r>
              <a:rPr lang="en-US" altLang="zh-TW" sz="2800" dirty="0">
                <a:ea typeface="新細明體" charset="-120"/>
              </a:rPr>
              <a:t>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>
                <a:ea typeface="新細明體" charset="-120"/>
              </a:rPr>
              <a:t>The cheapest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800" dirty="0">
                <a:ea typeface="新細明體" charset="-120"/>
              </a:rPr>
              <a:t> drives and the cheapest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800" dirty="0">
                <a:ea typeface="新細明體" charset="-120"/>
              </a:rPr>
              <a:t> drives have had about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same</a:t>
            </a:r>
            <a:r>
              <a:rPr lang="en-US" altLang="zh-TW" sz="2800" dirty="0">
                <a:ea typeface="新細明體" charset="-120"/>
              </a:rPr>
              <a:t> storage capacity over the years.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DRAM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Magnetic Hard Disk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a Tape Drive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Disks can be removable</a:t>
            </a:r>
          </a:p>
          <a:p>
            <a:r>
              <a:rPr lang="en-US" altLang="zh-TW" sz="2800" dirty="0">
                <a:ea typeface="新細明體" charset="-120"/>
              </a:rPr>
              <a:t>Drive attached to computer via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Busses vary,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in computer uses bus to talk to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built into drive or storage array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Access time slow    sequential</a:t>
            </a:r>
            <a:r>
              <a:rPr lang="zh-TW" altLang="en-US" sz="2400" dirty="0">
                <a:ea typeface="新細明體" charset="-120"/>
              </a:rPr>
              <a:t>慢慢找</a:t>
            </a:r>
            <a:r>
              <a:rPr lang="zh-TW" altLang="en-US" dirty="0">
                <a:ea typeface="新細明體" charset="-120"/>
              </a:rPr>
              <a:t>  不是慢在傳輸 是慢在尋找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Kept in spool</a:t>
            </a:r>
            <a:r>
              <a:rPr lang="zh-TW" altLang="en-US" sz="2400" dirty="0">
                <a:ea typeface="新細明體" charset="-120"/>
              </a:rPr>
              <a:t>線軸</a:t>
            </a:r>
            <a:r>
              <a:rPr lang="en-US" altLang="zh-TW" sz="2400" dirty="0">
                <a:ea typeface="新細明體" charset="-120"/>
              </a:rPr>
              <a:t> and wound or rewound past read-write head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drives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>
                <a:ea typeface="新細明體" charset="-120"/>
              </a:rPr>
              <a:t> as large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>
                <a:ea typeface="新細明體" charset="-120"/>
              </a:rPr>
              <a:t> of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Sector</a:t>
            </a:r>
            <a:r>
              <a:rPr lang="zh-TW" altLang="en-US" sz="2400" dirty="0">
                <a:ea typeface="新細明體" charset="-120"/>
              </a:rPr>
              <a:t>扇形</a:t>
            </a:r>
            <a:r>
              <a:rPr lang="en-US" altLang="zh-TW" sz="2400" dirty="0">
                <a:ea typeface="新細明體" charset="-120"/>
              </a:rPr>
              <a:t> 0 is the first sector of the first track on the outermost cylinder.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Mapping proceeds in order through that track, then the rest of the tracks in that cylinder, and then through the rest of the cylinders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from outermost to innermost.</a:t>
            </a:r>
          </a:p>
          <a:p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>
                <a:ea typeface="新細明體" charset="-120"/>
              </a:rPr>
              <a:t>SCSI itself is a bus, up to </a:t>
            </a:r>
            <a:r>
              <a:rPr lang="zh-TW" altLang="en-US" sz="2400" dirty="0">
                <a:ea typeface="新細明體" charset="-120"/>
              </a:rPr>
              <a:t>可以接</a:t>
            </a:r>
            <a:r>
              <a:rPr lang="en-US" altLang="zh-TW" sz="2400" dirty="0">
                <a:ea typeface="新細明體" charset="-120"/>
              </a:rPr>
              <a:t>16 devices on one cable,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requests</a:t>
            </a:r>
            <a:r>
              <a:rPr lang="zh-TW" altLang="en-US" sz="2400" dirty="0">
                <a:ea typeface="新細明體" charset="-120"/>
              </a:rPr>
              <a:t>派工</a:t>
            </a:r>
            <a:r>
              <a:rPr lang="en-US" altLang="zh-TW" sz="2400" dirty="0">
                <a:ea typeface="新細明體" charset="-120"/>
              </a:rPr>
              <a:t> operation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perform tasks </a:t>
            </a:r>
            <a:r>
              <a:rPr lang="zh-TW" altLang="en-US" dirty="0">
                <a:ea typeface="新細明體" charset="-120"/>
              </a:rPr>
              <a:t>執行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Each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target</a:t>
            </a:r>
            <a:r>
              <a:rPr lang="en-US" altLang="zh-TW" sz="2400" dirty="0">
                <a:ea typeface="新細明體" charset="-120"/>
              </a:rPr>
              <a:t> can have up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(disks attached to device controller)8</a:t>
            </a:r>
            <a:r>
              <a:rPr lang="zh-TW" altLang="en-US" sz="2400" dirty="0">
                <a:ea typeface="新細明體" charset="-120"/>
              </a:rPr>
              <a:t>個硬碟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switched fabric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這是一個概念豐富的專有名詞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wiki   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24-bit address space – the basis of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25157</TotalTime>
  <Words>4458</Words>
  <Application>Microsoft Office PowerPoint</Application>
  <PresentationFormat>On-screen Show (4:3)</PresentationFormat>
  <Paragraphs>347</Paragraphs>
  <Slides>60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Service)慢</vt:lpstr>
      <vt:lpstr>SSTF (Shortest Seek Time First)ok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Presentation</vt:lpstr>
      <vt:lpstr>https://en.wikipedia.org/wiki/Standard_RAID_levels Wiki 有寫每一類Tolerance的數量  和摘要 </vt:lpstr>
      <vt:lpstr>RAID Levels</vt:lpstr>
      <vt:lpstr>PowerPoint Presentation</vt:lpstr>
      <vt:lpstr>RAID (0 + 1) and (1 + 0)</vt:lpstr>
      <vt:lpstr>12.8 Stable-Storage Implementation</vt:lpstr>
      <vt:lpstr>12.9 Tertiary第三階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251</cp:revision>
  <cp:lastPrinted>2001-06-14T14:14:54Z</cp:lastPrinted>
  <dcterms:created xsi:type="dcterms:W3CDTF">2008-07-20T15:16:37Z</dcterms:created>
  <dcterms:modified xsi:type="dcterms:W3CDTF">2020-06-06T03:02:09Z</dcterms:modified>
</cp:coreProperties>
</file>