
<file path=[Content_Types].xml><?xml version="1.0" encoding="utf-8"?>
<Types xmlns="http://schemas.openxmlformats.org/package/2006/content-types"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6.xml" ContentType="application/vnd.openxmlformats-officedocument.presentationml.slide+xml"/>
  <Override PartName="/ppt/slides/slide83.xml" ContentType="application/vnd.openxmlformats-officedocument.presentationml.slide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74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63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3.xml" ContentType="application/vnd.openxmlformats-officedocument.presentationml.notesSlide+xml"/>
  <Default Extension="png" ContentType="image/png"/>
  <Override PartName="/ppt/notesSlides/notesSlide68.xml" ContentType="application/vnd.openxmlformats-officedocument.presentationml.notesSlide+xml"/>
  <Override PartName="/ppt/notesSlides/notesSlide79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39.xml" ContentType="application/vnd.openxmlformats-officedocument.presentationml.notesSlide+xml"/>
  <Override PartName="/ppt/notesSlides/notesSlide57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s/slide80.xml" ContentType="application/vnd.openxmlformats-officedocument.presentationml.slide+xml"/>
  <Override PartName="/ppt/slides/slide91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75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ppt/notesSlides/notesSlide2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71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60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slides/slide89.xml" ContentType="application/vnd.openxmlformats-officedocument.presentationml.slide+xml"/>
  <Override PartName="/ppt/slides/slide49.xml" ContentType="application/vnd.openxmlformats-officedocument.presentationml.slide+xml"/>
  <Override PartName="/ppt/slides/slide7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69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76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65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72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slides/slide7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59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77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Override PartName="/ppt/slides/slide82.xml" ContentType="application/vnd.openxmlformats-officedocument.presentationml.slide+xml"/>
  <Default Extension="jpeg" ContentType="image/jpeg"/>
  <Override PartName="/ppt/notesSlides/notesSlide37.xml" ContentType="application/vnd.openxmlformats-officedocument.presentationml.notesSlide+xml"/>
  <Override PartName="/ppt/notesSlides/notesSlide55.xml" ContentType="application/vnd.openxmlformats-officedocument.presentationml.notesSlide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73.xml" ContentType="application/vnd.openxmlformats-officedocument.presentationml.notes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69.xml" ContentType="application/vnd.openxmlformats-officedocument.presentationml.slide+xml"/>
  <Override PartName="/ppt/slides/slide87.xml" ContentType="application/vnd.openxmlformats-officedocument.presentationml.slide+xml"/>
  <Override PartName="/ppt/slides/slide29.xml" ContentType="application/vnd.openxmlformats-officedocument.presentationml.slide+xml"/>
  <Override PartName="/ppt/slides/slide76.xml" ContentType="application/vnd.openxmlformats-officedocument.presentationml.slide+xml"/>
  <Override PartName="/ppt/notesSlides/notesSlide78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67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2" r:id="rId1"/>
  </p:sldMasterIdLst>
  <p:notesMasterIdLst>
    <p:notesMasterId r:id="rId93"/>
  </p:notesMasterIdLst>
  <p:handoutMasterIdLst>
    <p:handoutMasterId r:id="rId94"/>
  </p:handoutMasterIdLst>
  <p:sldIdLst>
    <p:sldId id="448" r:id="rId2"/>
    <p:sldId id="449" r:id="rId3"/>
    <p:sldId id="450" r:id="rId4"/>
    <p:sldId id="451" r:id="rId5"/>
    <p:sldId id="452" r:id="rId6"/>
    <p:sldId id="453" r:id="rId7"/>
    <p:sldId id="454" r:id="rId8"/>
    <p:sldId id="455" r:id="rId9"/>
    <p:sldId id="456" r:id="rId10"/>
    <p:sldId id="457" r:id="rId11"/>
    <p:sldId id="458" r:id="rId12"/>
    <p:sldId id="459" r:id="rId13"/>
    <p:sldId id="460" r:id="rId14"/>
    <p:sldId id="461" r:id="rId15"/>
    <p:sldId id="462" r:id="rId16"/>
    <p:sldId id="463" r:id="rId17"/>
    <p:sldId id="465" r:id="rId18"/>
    <p:sldId id="466" r:id="rId19"/>
    <p:sldId id="467" r:id="rId20"/>
    <p:sldId id="468" r:id="rId21"/>
    <p:sldId id="469" r:id="rId22"/>
    <p:sldId id="470" r:id="rId23"/>
    <p:sldId id="471" r:id="rId24"/>
    <p:sldId id="472" r:id="rId25"/>
    <p:sldId id="473" r:id="rId26"/>
    <p:sldId id="474" r:id="rId27"/>
    <p:sldId id="475" r:id="rId28"/>
    <p:sldId id="476" r:id="rId29"/>
    <p:sldId id="477" r:id="rId30"/>
    <p:sldId id="478" r:id="rId31"/>
    <p:sldId id="479" r:id="rId32"/>
    <p:sldId id="480" r:id="rId33"/>
    <p:sldId id="481" r:id="rId34"/>
    <p:sldId id="482" r:id="rId35"/>
    <p:sldId id="483" r:id="rId36"/>
    <p:sldId id="484" r:id="rId37"/>
    <p:sldId id="485" r:id="rId38"/>
    <p:sldId id="486" r:id="rId39"/>
    <p:sldId id="487" r:id="rId40"/>
    <p:sldId id="488" r:id="rId41"/>
    <p:sldId id="489" r:id="rId42"/>
    <p:sldId id="490" r:id="rId43"/>
    <p:sldId id="491" r:id="rId44"/>
    <p:sldId id="538" r:id="rId45"/>
    <p:sldId id="492" r:id="rId46"/>
    <p:sldId id="493" r:id="rId47"/>
    <p:sldId id="494" r:id="rId48"/>
    <p:sldId id="495" r:id="rId49"/>
    <p:sldId id="496" r:id="rId50"/>
    <p:sldId id="497" r:id="rId51"/>
    <p:sldId id="498" r:id="rId52"/>
    <p:sldId id="499" r:id="rId53"/>
    <p:sldId id="500" r:id="rId54"/>
    <p:sldId id="501" r:id="rId55"/>
    <p:sldId id="502" r:id="rId56"/>
    <p:sldId id="504" r:id="rId57"/>
    <p:sldId id="505" r:id="rId58"/>
    <p:sldId id="506" r:id="rId59"/>
    <p:sldId id="507" r:id="rId60"/>
    <p:sldId id="508" r:id="rId61"/>
    <p:sldId id="509" r:id="rId62"/>
    <p:sldId id="510" r:id="rId63"/>
    <p:sldId id="511" r:id="rId64"/>
    <p:sldId id="512" r:id="rId65"/>
    <p:sldId id="513" r:id="rId66"/>
    <p:sldId id="514" r:id="rId67"/>
    <p:sldId id="515" r:id="rId68"/>
    <p:sldId id="516" r:id="rId69"/>
    <p:sldId id="517" r:id="rId70"/>
    <p:sldId id="518" r:id="rId71"/>
    <p:sldId id="519" r:id="rId72"/>
    <p:sldId id="520" r:id="rId73"/>
    <p:sldId id="521" r:id="rId74"/>
    <p:sldId id="522" r:id="rId75"/>
    <p:sldId id="523" r:id="rId76"/>
    <p:sldId id="524" r:id="rId77"/>
    <p:sldId id="525" r:id="rId78"/>
    <p:sldId id="526" r:id="rId79"/>
    <p:sldId id="527" r:id="rId80"/>
    <p:sldId id="528" r:id="rId81"/>
    <p:sldId id="529" r:id="rId82"/>
    <p:sldId id="541" r:id="rId83"/>
    <p:sldId id="531" r:id="rId84"/>
    <p:sldId id="532" r:id="rId85"/>
    <p:sldId id="533" r:id="rId86"/>
    <p:sldId id="534" r:id="rId87"/>
    <p:sldId id="539" r:id="rId88"/>
    <p:sldId id="535" r:id="rId89"/>
    <p:sldId id="536" r:id="rId90"/>
    <p:sldId id="540" r:id="rId91"/>
    <p:sldId id="537" r:id="rId92"/>
  </p:sldIdLst>
  <p:sldSz cx="9144000" cy="6858000" type="screen4x3"/>
  <p:notesSz cx="6881813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33CCFF"/>
    <a:srgbClr val="F03067"/>
    <a:srgbClr val="CC66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 snapToGrid="0">
      <p:cViewPr>
        <p:scale>
          <a:sx n="60" d="100"/>
          <a:sy n="60" d="100"/>
        </p:scale>
        <p:origin x="-1362" y="-126"/>
      </p:cViewPr>
      <p:guideLst>
        <p:guide orient="horz" pos="816"/>
        <p:guide pos="52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318"/>
    </p:cViewPr>
  </p:sorterViewPr>
  <p:notesViewPr>
    <p:cSldViewPr snapToGrid="0">
      <p:cViewPr varScale="1">
        <p:scale>
          <a:sx n="64" d="100"/>
          <a:sy n="64" d="100"/>
        </p:scale>
        <p:origin x="-1914" y="-84"/>
      </p:cViewPr>
      <p:guideLst>
        <p:guide orient="horz" pos="2928"/>
        <p:guide pos="2168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notesMaster" Target="notesMasters/notesMaster1.xml"/><Relationship Id="rId98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98788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ctr" anchorCtr="0" compatLnSpc="1">
            <a:prstTxWarp prst="textNoShape">
              <a:avLst/>
            </a:prstTxWarp>
          </a:bodyPr>
          <a:lstStyle>
            <a:lvl1pPr defTabSz="908050">
              <a:defRPr sz="1200">
                <a:latin typeface="Helvetica" pitchFamily="34" charset="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00488" y="0"/>
            <a:ext cx="3000375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ctr" anchorCtr="0" compatLnSpc="1">
            <a:prstTxWarp prst="textNoShape">
              <a:avLst/>
            </a:prstTxWarp>
          </a:bodyPr>
          <a:lstStyle>
            <a:lvl1pPr algn="r" defTabSz="908050">
              <a:defRPr sz="1200">
                <a:latin typeface="Helvetica" pitchFamily="34" charset="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624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53488"/>
            <a:ext cx="29987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b" anchorCtr="0" compatLnSpc="1">
            <a:prstTxWarp prst="textNoShape">
              <a:avLst/>
            </a:prstTxWarp>
          </a:bodyPr>
          <a:lstStyle>
            <a:lvl1pPr defTabSz="908050">
              <a:defRPr sz="1200">
                <a:latin typeface="Helvetica" pitchFamily="34" charset="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624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00488" y="8853488"/>
            <a:ext cx="3000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b" anchorCtr="0" compatLnSpc="1">
            <a:prstTxWarp prst="textNoShape">
              <a:avLst/>
            </a:prstTxWarp>
          </a:bodyPr>
          <a:lstStyle>
            <a:lvl1pPr algn="r" defTabSz="908050">
              <a:defRPr sz="1200">
                <a:latin typeface="Helvetica" pitchFamily="34" charset="0"/>
              </a:defRPr>
            </a:lvl1pPr>
          </a:lstStyle>
          <a:p>
            <a:pPr>
              <a:defRPr/>
            </a:pPr>
            <a:fld id="{98502A2D-3B28-4412-9A56-925F18CF6C4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98788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ctr" anchorCtr="0" compatLnSpc="1">
            <a:prstTxWarp prst="textNoShape">
              <a:avLst/>
            </a:prstTxWarp>
          </a:bodyPr>
          <a:lstStyle>
            <a:lvl1pPr defTabSz="908050">
              <a:defRPr sz="1200">
                <a:latin typeface="Helvetica" pitchFamily="34" charset="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00488" y="0"/>
            <a:ext cx="3000375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ctr" anchorCtr="0" compatLnSpc="1">
            <a:prstTxWarp prst="textNoShape">
              <a:avLst/>
            </a:prstTxWarp>
          </a:bodyPr>
          <a:lstStyle>
            <a:lvl1pPr algn="r" defTabSz="908050">
              <a:defRPr sz="1200">
                <a:latin typeface="Helvetica" pitchFamily="34" charset="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532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73150" y="688975"/>
            <a:ext cx="4678363" cy="35083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0113" y="4427538"/>
            <a:ext cx="5100637" cy="4195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47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53488"/>
            <a:ext cx="29987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b" anchorCtr="0" compatLnSpc="1">
            <a:prstTxWarp prst="textNoShape">
              <a:avLst/>
            </a:prstTxWarp>
          </a:bodyPr>
          <a:lstStyle>
            <a:lvl1pPr defTabSz="908050">
              <a:defRPr sz="1200">
                <a:latin typeface="Helvetica" pitchFamily="34" charset="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747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00488" y="8853488"/>
            <a:ext cx="3000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b" anchorCtr="0" compatLnSpc="1">
            <a:prstTxWarp prst="textNoShape">
              <a:avLst/>
            </a:prstTxWarp>
          </a:bodyPr>
          <a:lstStyle>
            <a:lvl1pPr algn="r" defTabSz="908050">
              <a:defRPr sz="1200">
                <a:latin typeface="Helvetica" pitchFamily="34" charset="0"/>
              </a:defRPr>
            </a:lvl1pPr>
          </a:lstStyle>
          <a:p>
            <a:pPr>
              <a:defRPr/>
            </a:pPr>
            <a:fld id="{7BD386D6-668B-4035-A22F-93BFA815CF3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BC8DFEC-CD40-4E44-BA1A-C85FF2326B28}" type="slidenum">
              <a:rPr lang="en-US" altLang="zh-TW" smtClean="0">
                <a:ea typeface="ＭＳ Ｐゴシック" pitchFamily="34" charset="-128"/>
              </a:rPr>
              <a:pPr/>
              <a:t>1</a:t>
            </a:fld>
            <a:endParaRPr lang="en-US" altLang="zh-TW" smtClean="0">
              <a:ea typeface="ＭＳ Ｐゴシック" pitchFamily="34" charset="-128"/>
            </a:endParaRPr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F051E08-5FBB-4B49-814B-195B916E2C0A}" type="slidenum">
              <a:rPr lang="en-US" altLang="zh-TW" smtClean="0">
                <a:ea typeface="ＭＳ Ｐゴシック" pitchFamily="34" charset="-128"/>
              </a:rPr>
              <a:pPr/>
              <a:t>11</a:t>
            </a:fld>
            <a:endParaRPr lang="en-US" altLang="zh-TW" smtClean="0">
              <a:ea typeface="ＭＳ Ｐゴシック" pitchFamily="34" charset="-128"/>
            </a:endParaRPr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F1E8B3-5EA2-4607-B12B-1BFF623B8649}" type="slidenum">
              <a:rPr lang="en-US" altLang="zh-TW" smtClean="0">
                <a:ea typeface="ＭＳ Ｐゴシック" pitchFamily="34" charset="-128"/>
              </a:rPr>
              <a:pPr/>
              <a:t>12</a:t>
            </a:fld>
            <a:endParaRPr lang="en-US" altLang="zh-TW" smtClean="0">
              <a:ea typeface="ＭＳ Ｐゴシック" pitchFamily="34" charset="-128"/>
            </a:endParaRPr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322307-7414-451F-8E98-A23DB471330D}" type="slidenum">
              <a:rPr lang="en-US" altLang="zh-TW" smtClean="0">
                <a:ea typeface="ＭＳ Ｐゴシック" pitchFamily="34" charset="-128"/>
              </a:rPr>
              <a:pPr/>
              <a:t>13</a:t>
            </a:fld>
            <a:endParaRPr lang="en-US" altLang="zh-TW" smtClean="0">
              <a:ea typeface="ＭＳ Ｐゴシック" pitchFamily="34" charset="-128"/>
            </a:endParaRPr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9BE2A38-29E0-4C3F-909B-59735C9047EA}" type="slidenum">
              <a:rPr lang="en-US" altLang="zh-TW" smtClean="0">
                <a:ea typeface="ＭＳ Ｐゴシック" pitchFamily="34" charset="-128"/>
              </a:rPr>
              <a:pPr/>
              <a:t>14</a:t>
            </a:fld>
            <a:endParaRPr lang="en-US" altLang="zh-TW" smtClean="0">
              <a:ea typeface="ＭＳ Ｐゴシック" pitchFamily="34" charset="-128"/>
            </a:endParaRPr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F4E6AB2-2515-4FDF-B5E0-0CD53907444A}" type="slidenum">
              <a:rPr lang="en-US" altLang="zh-TW" smtClean="0">
                <a:ea typeface="ＭＳ Ｐゴシック" pitchFamily="34" charset="-128"/>
              </a:rPr>
              <a:pPr/>
              <a:t>15</a:t>
            </a:fld>
            <a:endParaRPr lang="en-US" altLang="zh-TW" smtClean="0">
              <a:ea typeface="ＭＳ Ｐゴシック" pitchFamily="34" charset="-128"/>
            </a:endParaRPr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DC92A6-E104-4765-B0D2-BBFD53355C91}" type="slidenum">
              <a:rPr lang="en-US" altLang="zh-TW" smtClean="0">
                <a:ea typeface="ＭＳ Ｐゴシック" pitchFamily="34" charset="-128"/>
              </a:rPr>
              <a:pPr/>
              <a:t>16</a:t>
            </a:fld>
            <a:endParaRPr lang="en-US" altLang="zh-TW" smtClean="0">
              <a:ea typeface="ＭＳ Ｐゴシック" pitchFamily="34" charset="-128"/>
            </a:endParaRPr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911B120-910B-4283-A541-2834F73B8010}" type="slidenum">
              <a:rPr lang="en-US" altLang="zh-TW" smtClean="0">
                <a:ea typeface="ＭＳ Ｐゴシック" pitchFamily="34" charset="-128"/>
              </a:rPr>
              <a:pPr/>
              <a:t>17</a:t>
            </a:fld>
            <a:endParaRPr lang="en-US" altLang="zh-TW" smtClean="0">
              <a:ea typeface="ＭＳ Ｐゴシック" pitchFamily="34" charset="-128"/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156C20-54C2-43EB-AAAA-978F2FC2FCF5}" type="slidenum">
              <a:rPr lang="en-US" altLang="zh-TW" smtClean="0">
                <a:ea typeface="ＭＳ Ｐゴシック" pitchFamily="34" charset="-128"/>
              </a:rPr>
              <a:pPr/>
              <a:t>18</a:t>
            </a:fld>
            <a:endParaRPr lang="en-US" altLang="zh-TW" smtClean="0">
              <a:ea typeface="ＭＳ Ｐゴシック" pitchFamily="34" charset="-128"/>
            </a:endParaRPr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5273A23-6E7E-4FBB-8921-F6B79B4322D1}" type="slidenum">
              <a:rPr lang="en-US" altLang="zh-TW" smtClean="0">
                <a:ea typeface="ＭＳ Ｐゴシック" pitchFamily="34" charset="-128"/>
              </a:rPr>
              <a:pPr/>
              <a:t>19</a:t>
            </a:fld>
            <a:endParaRPr lang="en-US" altLang="zh-TW" smtClean="0">
              <a:ea typeface="ＭＳ Ｐゴシック" pitchFamily="34" charset="-128"/>
            </a:endParaRPr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9D09EA4-BBEE-4D4E-AD6F-C00DF6966750}" type="slidenum">
              <a:rPr lang="en-US" altLang="zh-TW" smtClean="0">
                <a:ea typeface="ＭＳ Ｐゴシック" pitchFamily="34" charset="-128"/>
              </a:rPr>
              <a:pPr/>
              <a:t>20</a:t>
            </a:fld>
            <a:endParaRPr lang="en-US" altLang="zh-TW" smtClean="0">
              <a:ea typeface="ＭＳ Ｐゴシック" pitchFamily="34" charset="-128"/>
            </a:endParaRPr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1084A2C-C19D-47F2-831F-0F4E3508CBB3}" type="slidenum">
              <a:rPr lang="en-US" altLang="zh-TW" smtClean="0">
                <a:ea typeface="ＭＳ Ｐゴシック" pitchFamily="34" charset="-128"/>
              </a:rPr>
              <a:pPr/>
              <a:t>2</a:t>
            </a:fld>
            <a:endParaRPr lang="en-US" altLang="zh-TW" smtClean="0">
              <a:ea typeface="ＭＳ Ｐゴシック" pitchFamily="34" charset="-128"/>
            </a:endParaRPr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EABD96B-DFE2-417C-A684-92DB1DFF9EE2}" type="slidenum">
              <a:rPr lang="en-US" altLang="zh-TW" smtClean="0">
                <a:ea typeface="ＭＳ Ｐゴシック" pitchFamily="34" charset="-128"/>
              </a:rPr>
              <a:pPr/>
              <a:t>21</a:t>
            </a:fld>
            <a:endParaRPr lang="en-US" altLang="zh-TW" smtClean="0">
              <a:ea typeface="ＭＳ Ｐゴシック" pitchFamily="34" charset="-128"/>
            </a:endParaRPr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4F26979-4C4C-482A-B968-AF71FBECCF0A}" type="slidenum">
              <a:rPr lang="en-US" altLang="zh-TW" smtClean="0">
                <a:ea typeface="ＭＳ Ｐゴシック" pitchFamily="34" charset="-128"/>
              </a:rPr>
              <a:pPr/>
              <a:t>22</a:t>
            </a:fld>
            <a:endParaRPr lang="en-US" altLang="zh-TW" smtClean="0">
              <a:ea typeface="ＭＳ Ｐゴシック" pitchFamily="34" charset="-128"/>
            </a:endParaRPr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240531-5706-434D-A0B9-ECDFD8956D01}" type="slidenum">
              <a:rPr lang="en-US" altLang="zh-TW" smtClean="0">
                <a:ea typeface="ＭＳ Ｐゴシック" pitchFamily="34" charset="-128"/>
              </a:rPr>
              <a:pPr/>
              <a:t>23</a:t>
            </a:fld>
            <a:endParaRPr lang="en-US" altLang="zh-TW" smtClean="0">
              <a:ea typeface="ＭＳ Ｐゴシック" pitchFamily="34" charset="-128"/>
            </a:endParaRPr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D386D6-668B-4035-A22F-93BFA815CF3F}" type="slidenum">
              <a:rPr lang="en-US" altLang="zh-TW" smtClean="0"/>
              <a:pPr>
                <a:defRPr/>
              </a:pPr>
              <a:t>24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31D1315-8B40-4541-AD52-2353AE58100A}" type="slidenum">
              <a:rPr lang="en-US" altLang="zh-TW" smtClean="0">
                <a:ea typeface="ＭＳ Ｐゴシック" pitchFamily="34" charset="-128"/>
              </a:rPr>
              <a:pPr/>
              <a:t>25</a:t>
            </a:fld>
            <a:endParaRPr lang="en-US" altLang="zh-TW" smtClean="0">
              <a:ea typeface="ＭＳ Ｐゴシック" pitchFamily="34" charset="-128"/>
            </a:endParaRPr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D7D008-F4D7-40B2-B057-210C3414DD10}" type="slidenum">
              <a:rPr lang="en-US" altLang="zh-TW" smtClean="0">
                <a:ea typeface="ＭＳ Ｐゴシック" pitchFamily="34" charset="-128"/>
              </a:rPr>
              <a:pPr/>
              <a:t>26</a:t>
            </a:fld>
            <a:endParaRPr lang="en-US" altLang="zh-TW" smtClean="0">
              <a:ea typeface="ＭＳ Ｐゴシック" pitchFamily="34" charset="-128"/>
            </a:endParaRPr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564AEEC-750C-471A-A3FE-CB7009A2B987}" type="slidenum">
              <a:rPr lang="en-US" altLang="zh-TW" smtClean="0">
                <a:ea typeface="ＭＳ Ｐゴシック" pitchFamily="34" charset="-128"/>
              </a:rPr>
              <a:pPr/>
              <a:t>27</a:t>
            </a:fld>
            <a:endParaRPr lang="en-US" altLang="zh-TW" smtClean="0">
              <a:ea typeface="ＭＳ Ｐゴシック" pitchFamily="34" charset="-128"/>
            </a:endParaRPr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A38F69-A02B-4951-ACBF-F890C3E3FA7D}" type="slidenum">
              <a:rPr lang="en-US" altLang="zh-TW" smtClean="0">
                <a:ea typeface="ＭＳ Ｐゴシック" pitchFamily="34" charset="-128"/>
              </a:rPr>
              <a:pPr/>
              <a:t>28</a:t>
            </a:fld>
            <a:endParaRPr lang="en-US" altLang="zh-TW" smtClean="0">
              <a:ea typeface="ＭＳ Ｐゴシック" pitchFamily="34" charset="-128"/>
            </a:endParaRPr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C96DD00-B99D-4217-815A-272CA4ADEDE1}" type="slidenum">
              <a:rPr lang="en-US" altLang="zh-TW" smtClean="0">
                <a:ea typeface="ＭＳ Ｐゴシック" pitchFamily="34" charset="-128"/>
              </a:rPr>
              <a:pPr/>
              <a:t>29</a:t>
            </a:fld>
            <a:endParaRPr lang="en-US" altLang="zh-TW" smtClean="0">
              <a:ea typeface="ＭＳ Ｐゴシック" pitchFamily="34" charset="-128"/>
            </a:endParaRPr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2D5E9E0-A78C-4466-B4F4-0E4AEBCFD316}" type="slidenum">
              <a:rPr lang="en-US" altLang="zh-TW" smtClean="0">
                <a:ea typeface="ＭＳ Ｐゴシック" pitchFamily="34" charset="-128"/>
              </a:rPr>
              <a:pPr/>
              <a:t>30</a:t>
            </a:fld>
            <a:endParaRPr lang="en-US" altLang="zh-TW" smtClean="0">
              <a:ea typeface="ＭＳ Ｐゴシック" pitchFamily="34" charset="-128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421A674-76D2-40C7-AB78-D0F6E5688C06}" type="slidenum">
              <a:rPr lang="en-US" altLang="zh-TW" smtClean="0">
                <a:ea typeface="ＭＳ Ｐゴシック" pitchFamily="34" charset="-128"/>
              </a:rPr>
              <a:pPr/>
              <a:t>4</a:t>
            </a:fld>
            <a:endParaRPr lang="en-US" altLang="zh-TW" smtClean="0">
              <a:ea typeface="ＭＳ Ｐゴシック" pitchFamily="34" charset="-128"/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6906CF8-94D4-47B1-8CA4-7B65C4D7B698}" type="slidenum">
              <a:rPr lang="en-US" altLang="zh-TW" smtClean="0">
                <a:ea typeface="ＭＳ Ｐゴシック" pitchFamily="34" charset="-128"/>
              </a:rPr>
              <a:pPr/>
              <a:t>31</a:t>
            </a:fld>
            <a:endParaRPr lang="en-US" altLang="zh-TW" smtClean="0">
              <a:ea typeface="ＭＳ Ｐゴシック" pitchFamily="34" charset="-128"/>
            </a:endParaRPr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4CEB45-F823-4806-8829-1E9AA296DC48}" type="slidenum">
              <a:rPr lang="en-US" altLang="zh-TW" smtClean="0">
                <a:ea typeface="ＭＳ Ｐゴシック" pitchFamily="34" charset="-128"/>
              </a:rPr>
              <a:pPr/>
              <a:t>32</a:t>
            </a:fld>
            <a:endParaRPr lang="en-US" altLang="zh-TW" smtClean="0">
              <a:ea typeface="ＭＳ Ｐゴシック" pitchFamily="34" charset="-128"/>
            </a:endParaRPr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6A1A971-7DE0-41A8-AA07-87025B00D0BB}" type="slidenum">
              <a:rPr lang="en-US" altLang="zh-TW" smtClean="0">
                <a:ea typeface="ＭＳ Ｐゴシック" pitchFamily="34" charset="-128"/>
              </a:rPr>
              <a:pPr/>
              <a:t>33</a:t>
            </a:fld>
            <a:endParaRPr lang="en-US" altLang="zh-TW" smtClean="0">
              <a:ea typeface="ＭＳ Ｐゴシック" pitchFamily="34" charset="-128"/>
            </a:endParaRPr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4DE2829-AA48-49D5-A4A9-482CE59D125F}" type="slidenum">
              <a:rPr lang="en-US" altLang="zh-TW" smtClean="0">
                <a:ea typeface="ＭＳ Ｐゴシック" pitchFamily="34" charset="-128"/>
              </a:rPr>
              <a:pPr/>
              <a:t>34</a:t>
            </a:fld>
            <a:endParaRPr lang="en-US" altLang="zh-TW" smtClean="0">
              <a:ea typeface="ＭＳ Ｐゴシック" pitchFamily="34" charset="-128"/>
            </a:endParaRPr>
          </a:p>
        </p:txBody>
      </p:sp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2FE0A79-8F89-4F8B-9312-9951481994C4}" type="slidenum">
              <a:rPr lang="en-US" altLang="zh-TW" smtClean="0">
                <a:ea typeface="ＭＳ Ｐゴシック" pitchFamily="34" charset="-128"/>
              </a:rPr>
              <a:pPr/>
              <a:t>35</a:t>
            </a:fld>
            <a:endParaRPr lang="en-US" altLang="zh-TW" smtClean="0">
              <a:ea typeface="ＭＳ Ｐゴシック" pitchFamily="34" charset="-128"/>
            </a:endParaRPr>
          </a:p>
        </p:txBody>
      </p:sp>
      <p:sp>
        <p:nvSpPr>
          <p:cNvPr id="130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B6FA15-C81F-4BD1-906C-03183D4E5F7A}" type="slidenum">
              <a:rPr lang="en-US" altLang="zh-TW" smtClean="0">
                <a:ea typeface="ＭＳ Ｐゴシック" pitchFamily="34" charset="-128"/>
              </a:rPr>
              <a:pPr/>
              <a:t>36</a:t>
            </a:fld>
            <a:endParaRPr lang="en-US" altLang="zh-TW" smtClean="0">
              <a:ea typeface="ＭＳ Ｐゴシック" pitchFamily="34" charset="-128"/>
            </a:endParaRPr>
          </a:p>
        </p:txBody>
      </p:sp>
      <p:sp>
        <p:nvSpPr>
          <p:cNvPr id="131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0AE4C01-0907-4F5B-9787-5A34FEDD896F}" type="slidenum">
              <a:rPr lang="en-US" altLang="zh-TW" smtClean="0">
                <a:ea typeface="ＭＳ Ｐゴシック" pitchFamily="34" charset="-128"/>
              </a:rPr>
              <a:pPr/>
              <a:t>37</a:t>
            </a:fld>
            <a:endParaRPr lang="en-US" altLang="zh-TW" smtClean="0">
              <a:ea typeface="ＭＳ Ｐゴシック" pitchFamily="34" charset="-128"/>
            </a:endParaRPr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090D0D-8A63-4198-9D6A-F652887516DD}" type="slidenum">
              <a:rPr lang="en-US" altLang="zh-TW" smtClean="0">
                <a:ea typeface="ＭＳ Ｐゴシック" pitchFamily="34" charset="-128"/>
              </a:rPr>
              <a:pPr/>
              <a:t>38</a:t>
            </a:fld>
            <a:endParaRPr lang="en-US" altLang="zh-TW" smtClean="0">
              <a:ea typeface="ＭＳ Ｐゴシック" pitchFamily="34" charset="-128"/>
            </a:endParaRPr>
          </a:p>
        </p:txBody>
      </p:sp>
      <p:sp>
        <p:nvSpPr>
          <p:cNvPr id="133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7926119-E0F0-411F-A88E-6E70A2C343D5}" type="slidenum">
              <a:rPr lang="en-US" altLang="zh-TW" smtClean="0">
                <a:ea typeface="ＭＳ Ｐゴシック" pitchFamily="34" charset="-128"/>
              </a:rPr>
              <a:pPr/>
              <a:t>39</a:t>
            </a:fld>
            <a:endParaRPr lang="en-US" altLang="zh-TW" smtClean="0">
              <a:ea typeface="ＭＳ Ｐゴシック" pitchFamily="34" charset="-128"/>
            </a:endParaRPr>
          </a:p>
        </p:txBody>
      </p:sp>
      <p:sp>
        <p:nvSpPr>
          <p:cNvPr id="13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DB6C9FE-D2B5-4D14-9B90-AA2ACF36AF2A}" type="slidenum">
              <a:rPr lang="en-US" altLang="zh-TW" smtClean="0">
                <a:ea typeface="ＭＳ Ｐゴシック" pitchFamily="34" charset="-128"/>
              </a:rPr>
              <a:pPr/>
              <a:t>40</a:t>
            </a:fld>
            <a:endParaRPr lang="en-US" altLang="zh-TW" smtClean="0">
              <a:ea typeface="ＭＳ Ｐゴシック" pitchFamily="34" charset="-128"/>
            </a:endParaRPr>
          </a:p>
        </p:txBody>
      </p:sp>
      <p:sp>
        <p:nvSpPr>
          <p:cNvPr id="135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042FDA-1E1D-4542-9D81-38DA30B3F49E}" type="slidenum">
              <a:rPr lang="en-US" altLang="zh-TW" smtClean="0">
                <a:ea typeface="ＭＳ Ｐゴシック" pitchFamily="34" charset="-128"/>
              </a:rPr>
              <a:pPr/>
              <a:t>5</a:t>
            </a:fld>
            <a:endParaRPr lang="en-US" altLang="zh-TW" smtClean="0">
              <a:ea typeface="ＭＳ Ｐゴシック" pitchFamily="34" charset="-128"/>
            </a:endParaRPr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9373E33-8280-4379-87ED-073B39248EF9}" type="slidenum">
              <a:rPr lang="en-US" altLang="zh-TW" smtClean="0">
                <a:ea typeface="ＭＳ Ｐゴシック" pitchFamily="34" charset="-128"/>
              </a:rPr>
              <a:pPr/>
              <a:t>46</a:t>
            </a:fld>
            <a:endParaRPr lang="en-US" altLang="zh-TW" smtClean="0">
              <a:ea typeface="ＭＳ Ｐゴシック" pitchFamily="34" charset="-128"/>
            </a:endParaRPr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0804C69-E912-4F53-BA78-DA7CF24593FD}" type="slidenum">
              <a:rPr lang="en-US" altLang="zh-TW" smtClean="0">
                <a:ea typeface="ＭＳ Ｐゴシック" pitchFamily="34" charset="-128"/>
              </a:rPr>
              <a:pPr/>
              <a:t>47</a:t>
            </a:fld>
            <a:endParaRPr lang="en-US" altLang="zh-TW" smtClean="0">
              <a:ea typeface="ＭＳ Ｐゴシック" pitchFamily="34" charset="-128"/>
            </a:endParaRPr>
          </a:p>
        </p:txBody>
      </p:sp>
      <p:sp>
        <p:nvSpPr>
          <p:cNvPr id="137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760B459-5D6A-44AD-B86A-8653D2796EC1}" type="slidenum">
              <a:rPr lang="en-US" altLang="zh-TW" smtClean="0">
                <a:ea typeface="ＭＳ Ｐゴシック" pitchFamily="34" charset="-128"/>
              </a:rPr>
              <a:pPr/>
              <a:t>49</a:t>
            </a:fld>
            <a:endParaRPr lang="en-US" altLang="zh-TW" smtClean="0">
              <a:ea typeface="ＭＳ Ｐゴシック" pitchFamily="34" charset="-128"/>
            </a:endParaRPr>
          </a:p>
        </p:txBody>
      </p:sp>
      <p:sp>
        <p:nvSpPr>
          <p:cNvPr id="138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448F48B-1D6C-490C-98D5-9C0A38A752F8}" type="slidenum">
              <a:rPr lang="en-US" altLang="zh-TW" smtClean="0">
                <a:ea typeface="ＭＳ Ｐゴシック" pitchFamily="34" charset="-128"/>
              </a:rPr>
              <a:pPr/>
              <a:t>50</a:t>
            </a:fld>
            <a:endParaRPr lang="en-US" altLang="zh-TW" smtClean="0">
              <a:ea typeface="ＭＳ Ｐゴシック" pitchFamily="34" charset="-128"/>
            </a:endParaRPr>
          </a:p>
        </p:txBody>
      </p:sp>
      <p:sp>
        <p:nvSpPr>
          <p:cNvPr id="139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88AE647-190B-469C-82C2-C9171113B91E}" type="slidenum">
              <a:rPr lang="en-US" altLang="zh-TW" smtClean="0">
                <a:ea typeface="ＭＳ Ｐゴシック" pitchFamily="34" charset="-128"/>
              </a:rPr>
              <a:pPr/>
              <a:t>51</a:t>
            </a:fld>
            <a:endParaRPr lang="en-US" altLang="zh-TW" smtClean="0">
              <a:ea typeface="ＭＳ Ｐゴシック" pitchFamily="34" charset="-128"/>
            </a:endParaRPr>
          </a:p>
        </p:txBody>
      </p:sp>
      <p:sp>
        <p:nvSpPr>
          <p:cNvPr id="140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EDCCBEF-8697-426B-B5E2-853F34250579}" type="slidenum">
              <a:rPr lang="en-US" altLang="zh-TW" smtClean="0">
                <a:ea typeface="ＭＳ Ｐゴシック" pitchFamily="34" charset="-128"/>
              </a:rPr>
              <a:pPr/>
              <a:t>54</a:t>
            </a:fld>
            <a:endParaRPr lang="en-US" altLang="zh-TW" smtClean="0">
              <a:ea typeface="ＭＳ Ｐゴシック" pitchFamily="34" charset="-128"/>
            </a:endParaRPr>
          </a:p>
        </p:txBody>
      </p:sp>
      <p:sp>
        <p:nvSpPr>
          <p:cNvPr id="141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A9BECAB-2C3E-497B-B041-AB48B6B8CFD6}" type="slidenum">
              <a:rPr lang="en-US" altLang="zh-TW" smtClean="0">
                <a:ea typeface="ＭＳ Ｐゴシック" pitchFamily="34" charset="-128"/>
              </a:rPr>
              <a:pPr/>
              <a:t>55</a:t>
            </a:fld>
            <a:endParaRPr lang="en-US" altLang="zh-TW" smtClean="0">
              <a:ea typeface="ＭＳ Ｐゴシック" pitchFamily="34" charset="-128"/>
            </a:endParaRPr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9E0FFF-4072-4D0F-827B-183D1F033034}" type="slidenum">
              <a:rPr lang="en-US" altLang="zh-TW" smtClean="0">
                <a:ea typeface="ＭＳ Ｐゴシック" pitchFamily="34" charset="-128"/>
              </a:rPr>
              <a:pPr/>
              <a:t>57</a:t>
            </a:fld>
            <a:endParaRPr lang="en-US" altLang="zh-TW" smtClean="0">
              <a:ea typeface="ＭＳ Ｐゴシック" pitchFamily="34" charset="-128"/>
            </a:endParaRPr>
          </a:p>
        </p:txBody>
      </p:sp>
      <p:sp>
        <p:nvSpPr>
          <p:cNvPr id="143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7751F73-9E0F-420D-832A-D9A4300454AF}" type="slidenum">
              <a:rPr lang="en-US" altLang="zh-TW" smtClean="0">
                <a:ea typeface="ＭＳ Ｐゴシック" pitchFamily="34" charset="-128"/>
              </a:rPr>
              <a:pPr/>
              <a:t>58</a:t>
            </a:fld>
            <a:endParaRPr lang="en-US" altLang="zh-TW" smtClean="0">
              <a:ea typeface="ＭＳ Ｐゴシック" pitchFamily="34" charset="-128"/>
            </a:endParaRPr>
          </a:p>
        </p:txBody>
      </p:sp>
      <p:sp>
        <p:nvSpPr>
          <p:cNvPr id="144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BC1CD03-4E9A-42F7-B797-51CD0AF3247C}" type="slidenum">
              <a:rPr lang="en-US" altLang="zh-TW" smtClean="0">
                <a:ea typeface="ＭＳ Ｐゴシック" pitchFamily="34" charset="-128"/>
              </a:rPr>
              <a:pPr/>
              <a:t>60</a:t>
            </a:fld>
            <a:endParaRPr lang="en-US" altLang="zh-TW" smtClean="0">
              <a:ea typeface="ＭＳ Ｐゴシック" pitchFamily="34" charset="-128"/>
            </a:endParaRPr>
          </a:p>
        </p:txBody>
      </p:sp>
      <p:sp>
        <p:nvSpPr>
          <p:cNvPr id="145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7837511-8755-4043-85A5-8597CBA7E1FD}" type="slidenum">
              <a:rPr lang="en-US" altLang="zh-TW" smtClean="0">
                <a:ea typeface="ＭＳ Ｐゴシック" pitchFamily="34" charset="-128"/>
              </a:rPr>
              <a:pPr/>
              <a:t>6</a:t>
            </a:fld>
            <a:endParaRPr lang="en-US" altLang="zh-TW" smtClean="0">
              <a:ea typeface="ＭＳ Ｐゴシック" pitchFamily="34" charset="-128"/>
            </a:endParaRPr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C55E524-BED9-4B1E-886B-B2279D2B8C48}" type="slidenum">
              <a:rPr lang="en-US" altLang="zh-TW" smtClean="0">
                <a:ea typeface="ＭＳ Ｐゴシック" pitchFamily="34" charset="-128"/>
              </a:rPr>
              <a:pPr/>
              <a:t>61</a:t>
            </a:fld>
            <a:endParaRPr lang="en-US" altLang="zh-TW" smtClean="0">
              <a:ea typeface="ＭＳ Ｐゴシック" pitchFamily="34" charset="-128"/>
            </a:endParaRPr>
          </a:p>
        </p:txBody>
      </p:sp>
      <p:sp>
        <p:nvSpPr>
          <p:cNvPr id="146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0B65592-0E32-4384-A8E2-10DA882B9303}" type="slidenum">
              <a:rPr lang="en-US" altLang="zh-TW" smtClean="0">
                <a:ea typeface="ＭＳ Ｐゴシック" pitchFamily="34" charset="-128"/>
              </a:rPr>
              <a:pPr/>
              <a:t>62</a:t>
            </a:fld>
            <a:endParaRPr lang="en-US" altLang="zh-TW" smtClean="0">
              <a:ea typeface="ＭＳ Ｐゴシック" pitchFamily="34" charset="-128"/>
            </a:endParaRPr>
          </a:p>
        </p:txBody>
      </p:sp>
      <p:sp>
        <p:nvSpPr>
          <p:cNvPr id="147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8FB9966-45CA-4A01-90B6-7EB90ECCE2F4}" type="slidenum">
              <a:rPr lang="en-US" altLang="zh-TW" smtClean="0">
                <a:ea typeface="ＭＳ Ｐゴシック" pitchFamily="34" charset="-128"/>
              </a:rPr>
              <a:pPr/>
              <a:t>63</a:t>
            </a:fld>
            <a:endParaRPr lang="en-US" altLang="zh-TW" smtClean="0">
              <a:ea typeface="ＭＳ Ｐゴシック" pitchFamily="34" charset="-128"/>
            </a:endParaRPr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1033F94-7067-48E2-BEAA-9C95F4F83377}" type="slidenum">
              <a:rPr lang="en-US" altLang="zh-TW" smtClean="0">
                <a:ea typeface="ＭＳ Ｐゴシック" pitchFamily="34" charset="-128"/>
              </a:rPr>
              <a:pPr/>
              <a:t>64</a:t>
            </a:fld>
            <a:endParaRPr lang="en-US" altLang="zh-TW" smtClean="0">
              <a:ea typeface="ＭＳ Ｐゴシック" pitchFamily="34" charset="-128"/>
            </a:endParaRPr>
          </a:p>
        </p:txBody>
      </p:sp>
      <p:sp>
        <p:nvSpPr>
          <p:cNvPr id="149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23655B-7310-47FA-B507-17E39F9991DA}" type="slidenum">
              <a:rPr lang="en-US" altLang="zh-TW" smtClean="0">
                <a:ea typeface="ＭＳ Ｐゴシック" pitchFamily="34" charset="-128"/>
              </a:rPr>
              <a:pPr/>
              <a:t>65</a:t>
            </a:fld>
            <a:endParaRPr lang="en-US" altLang="zh-TW" smtClean="0">
              <a:ea typeface="ＭＳ Ｐゴシック" pitchFamily="34" charset="-128"/>
            </a:endParaRPr>
          </a:p>
        </p:txBody>
      </p:sp>
      <p:sp>
        <p:nvSpPr>
          <p:cNvPr id="150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288BCE4-9FD4-4001-A16C-A451EBDEF2B0}" type="slidenum">
              <a:rPr lang="en-US" altLang="zh-TW" smtClean="0">
                <a:ea typeface="ＭＳ Ｐゴシック" pitchFamily="34" charset="-128"/>
              </a:rPr>
              <a:pPr/>
              <a:t>66</a:t>
            </a:fld>
            <a:endParaRPr lang="en-US" altLang="zh-TW" smtClean="0">
              <a:ea typeface="ＭＳ Ｐゴシック" pitchFamily="34" charset="-128"/>
            </a:endParaRPr>
          </a:p>
        </p:txBody>
      </p:sp>
      <p:sp>
        <p:nvSpPr>
          <p:cNvPr id="151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D0A38DA-4ADF-42CA-B29E-689571D00F12}" type="slidenum">
              <a:rPr lang="en-US" altLang="zh-TW" smtClean="0">
                <a:ea typeface="ＭＳ Ｐゴシック" pitchFamily="34" charset="-128"/>
              </a:rPr>
              <a:pPr/>
              <a:t>67</a:t>
            </a:fld>
            <a:endParaRPr lang="en-US" altLang="zh-TW" smtClean="0">
              <a:ea typeface="ＭＳ Ｐゴシック" pitchFamily="34" charset="-128"/>
            </a:endParaRPr>
          </a:p>
        </p:txBody>
      </p:sp>
      <p:sp>
        <p:nvSpPr>
          <p:cNvPr id="152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8024953-583A-4AB3-8192-0C324C283FA7}" type="slidenum">
              <a:rPr lang="en-US" altLang="zh-TW" smtClean="0">
                <a:ea typeface="ＭＳ Ｐゴシック" pitchFamily="34" charset="-128"/>
              </a:rPr>
              <a:pPr/>
              <a:t>68</a:t>
            </a:fld>
            <a:endParaRPr lang="en-US" altLang="zh-TW" smtClean="0">
              <a:ea typeface="ＭＳ Ｐゴシック" pitchFamily="34" charset="-128"/>
            </a:endParaRPr>
          </a:p>
        </p:txBody>
      </p:sp>
      <p:sp>
        <p:nvSpPr>
          <p:cNvPr id="153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61DD635-685E-438C-85DD-EB2586D48770}" type="slidenum">
              <a:rPr lang="en-US" altLang="zh-TW" smtClean="0">
                <a:ea typeface="ＭＳ Ｐゴシック" pitchFamily="34" charset="-128"/>
              </a:rPr>
              <a:pPr/>
              <a:t>69</a:t>
            </a:fld>
            <a:endParaRPr lang="en-US" altLang="zh-TW" smtClean="0">
              <a:ea typeface="ＭＳ Ｐゴシック" pitchFamily="34" charset="-128"/>
            </a:endParaRPr>
          </a:p>
        </p:txBody>
      </p:sp>
      <p:sp>
        <p:nvSpPr>
          <p:cNvPr id="154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AB33146-C5DC-49B4-A322-86831D87BB3E}" type="slidenum">
              <a:rPr lang="en-US" altLang="zh-TW" smtClean="0">
                <a:ea typeface="ＭＳ Ｐゴシック" pitchFamily="34" charset="-128"/>
              </a:rPr>
              <a:pPr/>
              <a:t>70</a:t>
            </a:fld>
            <a:endParaRPr lang="en-US" altLang="zh-TW" smtClean="0">
              <a:ea typeface="ＭＳ Ｐゴシック" pitchFamily="34" charset="-128"/>
            </a:endParaRPr>
          </a:p>
        </p:txBody>
      </p:sp>
      <p:sp>
        <p:nvSpPr>
          <p:cNvPr id="155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0AC9B89-C7D4-4E92-9C4C-7E26F3E5E228}" type="slidenum">
              <a:rPr lang="en-US" altLang="zh-TW" smtClean="0">
                <a:ea typeface="ＭＳ Ｐゴシック" pitchFamily="34" charset="-128"/>
              </a:rPr>
              <a:pPr/>
              <a:t>7</a:t>
            </a:fld>
            <a:endParaRPr lang="en-US" altLang="zh-TW" smtClean="0">
              <a:ea typeface="ＭＳ Ｐゴシック" pitchFamily="34" charset="-128"/>
            </a:endParaRPr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803AEE7-4530-4DBE-B7CF-7D7940935E9B}" type="slidenum">
              <a:rPr lang="en-US" altLang="zh-TW" smtClean="0">
                <a:ea typeface="ＭＳ Ｐゴシック" pitchFamily="34" charset="-128"/>
              </a:rPr>
              <a:pPr/>
              <a:t>71</a:t>
            </a:fld>
            <a:endParaRPr lang="en-US" altLang="zh-TW" smtClean="0">
              <a:ea typeface="ＭＳ Ｐゴシック" pitchFamily="34" charset="-128"/>
            </a:endParaRPr>
          </a:p>
        </p:txBody>
      </p:sp>
      <p:sp>
        <p:nvSpPr>
          <p:cNvPr id="156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C01DFB-FACF-45CA-8F9E-8816B3EF6247}" type="slidenum">
              <a:rPr lang="en-US" altLang="zh-TW" smtClean="0">
                <a:ea typeface="ＭＳ Ｐゴシック" pitchFamily="34" charset="-128"/>
              </a:rPr>
              <a:pPr/>
              <a:t>72</a:t>
            </a:fld>
            <a:endParaRPr lang="en-US" altLang="zh-TW" smtClean="0">
              <a:ea typeface="ＭＳ Ｐゴシック" pitchFamily="34" charset="-128"/>
            </a:endParaRPr>
          </a:p>
        </p:txBody>
      </p:sp>
      <p:sp>
        <p:nvSpPr>
          <p:cNvPr id="157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78D2D1-73A9-42F5-880F-A6477C37F9FE}" type="slidenum">
              <a:rPr lang="en-US" altLang="zh-TW" smtClean="0">
                <a:ea typeface="ＭＳ Ｐゴシック" pitchFamily="34" charset="-128"/>
              </a:rPr>
              <a:pPr/>
              <a:t>73</a:t>
            </a:fld>
            <a:endParaRPr lang="en-US" altLang="zh-TW" smtClean="0">
              <a:ea typeface="ＭＳ Ｐゴシック" pitchFamily="34" charset="-128"/>
            </a:endParaRPr>
          </a:p>
        </p:txBody>
      </p:sp>
      <p:sp>
        <p:nvSpPr>
          <p:cNvPr id="158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DB0E8F6-84AA-4949-A1C1-AFAD4C57B032}" type="slidenum">
              <a:rPr lang="en-US" altLang="zh-TW" smtClean="0">
                <a:ea typeface="ＭＳ Ｐゴシック" pitchFamily="34" charset="-128"/>
              </a:rPr>
              <a:pPr/>
              <a:t>74</a:t>
            </a:fld>
            <a:endParaRPr lang="en-US" altLang="zh-TW" smtClean="0">
              <a:ea typeface="ＭＳ Ｐゴシック" pitchFamily="34" charset="-128"/>
            </a:endParaRPr>
          </a:p>
        </p:txBody>
      </p:sp>
      <p:sp>
        <p:nvSpPr>
          <p:cNvPr id="159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A791BE8-C1DE-44C9-B5E3-88BDBEAED6B8}" type="slidenum">
              <a:rPr lang="en-US" altLang="zh-TW" smtClean="0">
                <a:ea typeface="ＭＳ Ｐゴシック" pitchFamily="34" charset="-128"/>
              </a:rPr>
              <a:pPr/>
              <a:t>75</a:t>
            </a:fld>
            <a:endParaRPr lang="en-US" altLang="zh-TW" smtClean="0">
              <a:ea typeface="ＭＳ Ｐゴシック" pitchFamily="34" charset="-128"/>
            </a:endParaRPr>
          </a:p>
        </p:txBody>
      </p:sp>
      <p:sp>
        <p:nvSpPr>
          <p:cNvPr id="160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BB9F7AC-8738-4920-815B-840E9321255D}" type="slidenum">
              <a:rPr lang="en-US" altLang="zh-TW" smtClean="0">
                <a:ea typeface="ＭＳ Ｐゴシック" pitchFamily="34" charset="-128"/>
              </a:rPr>
              <a:pPr/>
              <a:t>76</a:t>
            </a:fld>
            <a:endParaRPr lang="en-US" altLang="zh-TW" smtClean="0">
              <a:ea typeface="ＭＳ Ｐゴシック" pitchFamily="34" charset="-128"/>
            </a:endParaRPr>
          </a:p>
        </p:txBody>
      </p:sp>
      <p:sp>
        <p:nvSpPr>
          <p:cNvPr id="161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E7BD33-BFE6-47A2-9B3E-B8074BF69006}" type="slidenum">
              <a:rPr lang="en-US" altLang="zh-TW" smtClean="0">
                <a:ea typeface="ＭＳ Ｐゴシック" pitchFamily="34" charset="-128"/>
              </a:rPr>
              <a:pPr/>
              <a:t>77</a:t>
            </a:fld>
            <a:endParaRPr lang="en-US" altLang="zh-TW" smtClean="0">
              <a:ea typeface="ＭＳ Ｐゴシック" pitchFamily="34" charset="-128"/>
            </a:endParaRPr>
          </a:p>
        </p:txBody>
      </p:sp>
      <p:sp>
        <p:nvSpPr>
          <p:cNvPr id="162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8680CC9-6EB4-4994-92A1-01FC52866141}" type="slidenum">
              <a:rPr lang="en-US" altLang="zh-TW" smtClean="0">
                <a:ea typeface="ＭＳ Ｐゴシック" pitchFamily="34" charset="-128"/>
              </a:rPr>
              <a:pPr/>
              <a:t>78</a:t>
            </a:fld>
            <a:endParaRPr lang="en-US" altLang="zh-TW" smtClean="0">
              <a:ea typeface="ＭＳ Ｐゴシック" pitchFamily="34" charset="-128"/>
            </a:endParaRPr>
          </a:p>
        </p:txBody>
      </p:sp>
      <p:sp>
        <p:nvSpPr>
          <p:cNvPr id="163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F000DF2-6C21-4241-90B3-F396D676E888}" type="slidenum">
              <a:rPr lang="en-US" altLang="zh-TW" smtClean="0">
                <a:ea typeface="ＭＳ Ｐゴシック" pitchFamily="34" charset="-128"/>
              </a:rPr>
              <a:pPr/>
              <a:t>79</a:t>
            </a:fld>
            <a:endParaRPr lang="en-US" altLang="zh-TW" smtClean="0">
              <a:ea typeface="ＭＳ Ｐゴシック" pitchFamily="34" charset="-128"/>
            </a:endParaRPr>
          </a:p>
        </p:txBody>
      </p:sp>
      <p:sp>
        <p:nvSpPr>
          <p:cNvPr id="164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06CF5B2-398E-4EBF-82AC-03C579EFEF16}" type="slidenum">
              <a:rPr lang="en-US" altLang="zh-TW" smtClean="0">
                <a:ea typeface="ＭＳ Ｐゴシック" pitchFamily="34" charset="-128"/>
              </a:rPr>
              <a:pPr/>
              <a:t>80</a:t>
            </a:fld>
            <a:endParaRPr lang="en-US" altLang="zh-TW" smtClean="0">
              <a:ea typeface="ＭＳ Ｐゴシック" pitchFamily="34" charset="-128"/>
            </a:endParaRPr>
          </a:p>
        </p:txBody>
      </p:sp>
      <p:sp>
        <p:nvSpPr>
          <p:cNvPr id="165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1DA25E-BBCE-4915-9B87-C67DDDA24FE7}" type="slidenum">
              <a:rPr lang="en-US" altLang="zh-TW" smtClean="0">
                <a:ea typeface="ＭＳ Ｐゴシック" pitchFamily="34" charset="-128"/>
              </a:rPr>
              <a:pPr/>
              <a:t>8</a:t>
            </a:fld>
            <a:endParaRPr lang="en-US" altLang="zh-TW" smtClean="0">
              <a:ea typeface="ＭＳ Ｐゴシック" pitchFamily="34" charset="-128"/>
            </a:endParaRPr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6A526C-1295-4A99-A63A-695A0F9B4BA7}" type="slidenum">
              <a:rPr lang="en-US" altLang="zh-TW" smtClean="0">
                <a:ea typeface="ＭＳ Ｐゴシック" pitchFamily="34" charset="-128"/>
              </a:rPr>
              <a:pPr/>
              <a:t>81</a:t>
            </a:fld>
            <a:endParaRPr lang="en-US" altLang="zh-TW" smtClean="0">
              <a:ea typeface="ＭＳ Ｐゴシック" pitchFamily="34" charset="-128"/>
            </a:endParaRPr>
          </a:p>
        </p:txBody>
      </p:sp>
      <p:sp>
        <p:nvSpPr>
          <p:cNvPr id="166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6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6A526C-1295-4A99-A63A-695A0F9B4BA7}" type="slidenum">
              <a:rPr lang="en-US" altLang="zh-TW" smtClean="0">
                <a:ea typeface="ＭＳ Ｐゴシック" pitchFamily="34" charset="-128"/>
              </a:rPr>
              <a:pPr/>
              <a:t>82</a:t>
            </a:fld>
            <a:endParaRPr lang="en-US" altLang="zh-TW" smtClean="0">
              <a:ea typeface="ＭＳ Ｐゴシック" pitchFamily="34" charset="-128"/>
            </a:endParaRPr>
          </a:p>
        </p:txBody>
      </p:sp>
      <p:sp>
        <p:nvSpPr>
          <p:cNvPr id="166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6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F58DCEF-602B-401F-9275-8389AEEA3EAE}" type="slidenum">
              <a:rPr lang="en-US" altLang="zh-TW" smtClean="0">
                <a:ea typeface="ＭＳ Ｐゴシック" pitchFamily="34" charset="-128"/>
              </a:rPr>
              <a:pPr/>
              <a:t>83</a:t>
            </a:fld>
            <a:endParaRPr lang="en-US" altLang="zh-TW" smtClean="0">
              <a:ea typeface="ＭＳ Ｐゴシック" pitchFamily="34" charset="-128"/>
            </a:endParaRPr>
          </a:p>
        </p:txBody>
      </p:sp>
      <p:sp>
        <p:nvSpPr>
          <p:cNvPr id="168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F2EE225-F8C6-4762-8FC7-A632A204E23B}" type="slidenum">
              <a:rPr lang="en-US" altLang="zh-TW" smtClean="0">
                <a:ea typeface="ＭＳ Ｐゴシック" pitchFamily="34" charset="-128"/>
              </a:rPr>
              <a:pPr/>
              <a:t>84</a:t>
            </a:fld>
            <a:endParaRPr lang="en-US" altLang="zh-TW" smtClean="0">
              <a:ea typeface="ＭＳ Ｐゴシック" pitchFamily="34" charset="-128"/>
            </a:endParaRPr>
          </a:p>
        </p:txBody>
      </p:sp>
      <p:sp>
        <p:nvSpPr>
          <p:cNvPr id="169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52FC50B-4E30-4F8C-BC68-1C2BCCA653E3}" type="slidenum">
              <a:rPr lang="en-US" altLang="zh-TW" smtClean="0">
                <a:ea typeface="ＭＳ Ｐゴシック" pitchFamily="34" charset="-128"/>
              </a:rPr>
              <a:pPr/>
              <a:t>85</a:t>
            </a:fld>
            <a:endParaRPr lang="en-US" altLang="zh-TW" smtClean="0">
              <a:ea typeface="ＭＳ Ｐゴシック" pitchFamily="34" charset="-128"/>
            </a:endParaRPr>
          </a:p>
        </p:txBody>
      </p:sp>
      <p:sp>
        <p:nvSpPr>
          <p:cNvPr id="171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C143D6-B9F3-4726-A5FA-301A6E478286}" type="slidenum">
              <a:rPr lang="en-US" altLang="zh-TW" smtClean="0">
                <a:ea typeface="ＭＳ Ｐゴシック" pitchFamily="34" charset="-128"/>
              </a:rPr>
              <a:pPr/>
              <a:t>86</a:t>
            </a:fld>
            <a:endParaRPr lang="en-US" altLang="zh-TW" smtClean="0">
              <a:ea typeface="ＭＳ Ｐゴシック" pitchFamily="34" charset="-128"/>
            </a:endParaRPr>
          </a:p>
        </p:txBody>
      </p:sp>
      <p:sp>
        <p:nvSpPr>
          <p:cNvPr id="172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2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C143D6-B9F3-4726-A5FA-301A6E478286}" type="slidenum">
              <a:rPr lang="en-US" altLang="zh-TW" smtClean="0">
                <a:ea typeface="ＭＳ Ｐゴシック" pitchFamily="34" charset="-128"/>
              </a:rPr>
              <a:pPr/>
              <a:t>87</a:t>
            </a:fld>
            <a:endParaRPr lang="en-US" altLang="zh-TW" smtClean="0">
              <a:ea typeface="ＭＳ Ｐゴシック" pitchFamily="34" charset="-128"/>
            </a:endParaRPr>
          </a:p>
        </p:txBody>
      </p:sp>
      <p:sp>
        <p:nvSpPr>
          <p:cNvPr id="172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2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E4D34B1-6060-4BE1-BFC8-3A0BECB0962D}" type="slidenum">
              <a:rPr lang="en-US" altLang="zh-TW" smtClean="0">
                <a:ea typeface="ＭＳ Ｐゴシック" pitchFamily="34" charset="-128"/>
              </a:rPr>
              <a:pPr/>
              <a:t>88</a:t>
            </a:fld>
            <a:endParaRPr lang="en-US" altLang="zh-TW" smtClean="0">
              <a:ea typeface="ＭＳ Ｐゴシック" pitchFamily="34" charset="-128"/>
            </a:endParaRPr>
          </a:p>
        </p:txBody>
      </p:sp>
      <p:sp>
        <p:nvSpPr>
          <p:cNvPr id="173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3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B432F01-C91E-405A-92EC-708137772311}" type="slidenum">
              <a:rPr lang="en-US" altLang="zh-TW" smtClean="0">
                <a:ea typeface="ＭＳ Ｐゴシック" pitchFamily="34" charset="-128"/>
              </a:rPr>
              <a:pPr/>
              <a:t>89</a:t>
            </a:fld>
            <a:endParaRPr lang="en-US" altLang="zh-TW" smtClean="0">
              <a:ea typeface="ＭＳ Ｐゴシック" pitchFamily="34" charset="-128"/>
            </a:endParaRPr>
          </a:p>
        </p:txBody>
      </p:sp>
      <p:sp>
        <p:nvSpPr>
          <p:cNvPr id="174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E4D34B1-6060-4BE1-BFC8-3A0BECB0962D}" type="slidenum">
              <a:rPr lang="en-US" altLang="zh-TW" smtClean="0">
                <a:ea typeface="ＭＳ Ｐゴシック" pitchFamily="34" charset="-128"/>
              </a:rPr>
              <a:pPr/>
              <a:t>90</a:t>
            </a:fld>
            <a:endParaRPr lang="en-US" altLang="zh-TW" smtClean="0">
              <a:ea typeface="ＭＳ Ｐゴシック" pitchFamily="34" charset="-128"/>
            </a:endParaRPr>
          </a:p>
        </p:txBody>
      </p:sp>
      <p:sp>
        <p:nvSpPr>
          <p:cNvPr id="173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3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4BDEEEA-3EA7-4F77-B837-B3CC2F065BD1}" type="slidenum">
              <a:rPr lang="en-US" altLang="zh-TW" smtClean="0">
                <a:ea typeface="ＭＳ Ｐゴシック" pitchFamily="34" charset="-128"/>
              </a:rPr>
              <a:pPr/>
              <a:t>9</a:t>
            </a:fld>
            <a:endParaRPr lang="en-US" altLang="zh-TW" smtClean="0">
              <a:ea typeface="ＭＳ Ｐゴシック" pitchFamily="34" charset="-128"/>
            </a:endParaRPr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C5E6A0-E6D6-4F92-8E4F-B0FE073D63AE}" type="slidenum">
              <a:rPr lang="en-US" altLang="zh-TW" smtClean="0">
                <a:ea typeface="ＭＳ Ｐゴシック" pitchFamily="34" charset="-128"/>
              </a:rPr>
              <a:pPr/>
              <a:t>91</a:t>
            </a:fld>
            <a:endParaRPr lang="en-US" altLang="zh-TW" smtClean="0">
              <a:ea typeface="ＭＳ Ｐゴシック" pitchFamily="34" charset="-128"/>
            </a:endParaRPr>
          </a:p>
        </p:txBody>
      </p:sp>
      <p:sp>
        <p:nvSpPr>
          <p:cNvPr id="175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7955883-6E47-40BE-90DE-80DB9514EABF}" type="slidenum">
              <a:rPr lang="en-US" altLang="zh-TW" smtClean="0">
                <a:ea typeface="ＭＳ Ｐゴシック" pitchFamily="34" charset="-128"/>
              </a:rPr>
              <a:pPr/>
              <a:t>10</a:t>
            </a:fld>
            <a:endParaRPr lang="en-US" altLang="zh-TW" smtClean="0">
              <a:ea typeface="ＭＳ Ｐゴシック" pitchFamily="34" charset="-128"/>
            </a:endParaRPr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>
            <a:grpSpLocks/>
          </p:cNvGrpSpPr>
          <p:nvPr/>
        </p:nvGrpSpPr>
        <p:grpSpPr bwMode="auto">
          <a:xfrm>
            <a:off x="198438" y="2960688"/>
            <a:ext cx="8610600" cy="201612"/>
            <a:chOff x="125" y="1865"/>
            <a:chExt cx="5424" cy="127"/>
          </a:xfrm>
        </p:grpSpPr>
        <p:sp>
          <p:nvSpPr>
            <p:cNvPr id="4" name="Rectangle 4"/>
            <p:cNvSpPr>
              <a:spLocks noChangeArrowheads="1"/>
            </p:cNvSpPr>
            <p:nvPr/>
          </p:nvSpPr>
          <p:spPr bwMode="auto">
            <a:xfrm>
              <a:off x="125" y="1865"/>
              <a:ext cx="1808" cy="127"/>
            </a:xfrm>
            <a:prstGeom prst="rect">
              <a:avLst/>
            </a:prstGeom>
            <a:solidFill>
              <a:srgbClr val="3366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zh-TW"/>
            </a:p>
          </p:txBody>
        </p:sp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1933" y="1865"/>
              <a:ext cx="1808" cy="127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zh-TW"/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3741" y="1865"/>
              <a:ext cx="1808" cy="127"/>
            </a:xfrm>
            <a:prstGeom prst="rect">
              <a:avLst/>
            </a:prstGeom>
            <a:solidFill>
              <a:srgbClr val="3366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zh-TW"/>
            </a:p>
          </p:txBody>
        </p:sp>
      </p:grpSp>
      <p:pic>
        <p:nvPicPr>
          <p:cNvPr id="7" name="Picture 9" descr="dino_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60738" y="4157663"/>
            <a:ext cx="2062162" cy="1593850"/>
          </a:xfrm>
          <a:prstGeom prst="rect">
            <a:avLst/>
          </a:prstGeom>
          <a:noFill/>
          <a:ln w="76200">
            <a:solidFill>
              <a:srgbClr val="336699"/>
            </a:solidFill>
            <a:miter lim="800000"/>
            <a:headEnd/>
            <a:tailEnd/>
          </a:ln>
        </p:spPr>
      </p:pic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3243263" y="4006850"/>
            <a:ext cx="2336800" cy="1887538"/>
          </a:xfrm>
          <a:prstGeom prst="rect">
            <a:avLst/>
          </a:prstGeom>
          <a:noFill/>
          <a:ln w="57150" cmpd="thinThick">
            <a:solidFill>
              <a:srgbClr val="66CC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zh-TW"/>
          </a:p>
        </p:txBody>
      </p:sp>
      <p:sp>
        <p:nvSpPr>
          <p:cNvPr id="1474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>
              <a:defRPr sz="4300"/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1338" y="277813"/>
            <a:ext cx="2144712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281738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5762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06450" y="1233488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7450" y="1233488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6450" y="1233488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7450" y="1233488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63563" y="277813"/>
            <a:ext cx="8229600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 smtClean="0"/>
              <a:t>Click to edit Master title style</a:t>
            </a:r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806450" y="1233488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  <p:sp>
        <p:nvSpPr>
          <p:cNvPr id="146437" name="Rectangle 5"/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rgbClr val="3366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zh-TW" altLang="zh-TW" sz="2400">
              <a:latin typeface="Times New Roman" pitchFamily="18" charset="0"/>
            </a:endParaRPr>
          </a:p>
        </p:txBody>
      </p:sp>
      <p:sp>
        <p:nvSpPr>
          <p:cNvPr id="146438" name="Line 6"/>
          <p:cNvSpPr>
            <a:spLocks noChangeShapeType="1"/>
          </p:cNvSpPr>
          <p:nvPr/>
        </p:nvSpPr>
        <p:spPr bwMode="auto">
          <a:xfrm>
            <a:off x="457200" y="860425"/>
            <a:ext cx="8077200" cy="0"/>
          </a:xfrm>
          <a:prstGeom prst="line">
            <a:avLst/>
          </a:prstGeom>
          <a:noFill/>
          <a:ln w="19050">
            <a:solidFill>
              <a:srgbClr val="336699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Verdana" charset="0"/>
              <a:ea typeface="+mn-ea"/>
            </a:endParaRPr>
          </a:p>
        </p:txBody>
      </p:sp>
      <p:sp>
        <p:nvSpPr>
          <p:cNvPr id="146439" name="Rectangle 7"/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zh-TW" altLang="zh-TW" sz="2400">
              <a:latin typeface="Times New Roman" pitchFamily="18" charset="0"/>
            </a:endParaRPr>
          </a:p>
        </p:txBody>
      </p:sp>
      <p:sp>
        <p:nvSpPr>
          <p:cNvPr id="146440" name="Rectangle 8"/>
          <p:cNvSpPr>
            <a:spLocks noChangeArrowheads="1"/>
          </p:cNvSpPr>
          <p:nvPr userDrawn="1"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rgbClr val="3366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zh-TW" altLang="zh-TW" sz="2400">
              <a:latin typeface="Times New Roman" pitchFamily="18" charset="0"/>
            </a:endParaRPr>
          </a:p>
        </p:txBody>
      </p:sp>
      <p:sp>
        <p:nvSpPr>
          <p:cNvPr id="146441" name="Text Box 9"/>
          <p:cNvSpPr txBox="1">
            <a:spLocks noChangeArrowheads="1"/>
          </p:cNvSpPr>
          <p:nvPr/>
        </p:nvSpPr>
        <p:spPr bwMode="auto">
          <a:xfrm>
            <a:off x="8440292" y="6507163"/>
            <a:ext cx="55175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TW" sz="1400" b="1" dirty="0" smtClean="0">
                <a:solidFill>
                  <a:srgbClr val="006699"/>
                </a:solidFill>
                <a:latin typeface="Helvetica" pitchFamily="34" charset="0"/>
              </a:rPr>
              <a:t>6.</a:t>
            </a:r>
            <a:fld id="{200C53B6-F49C-4AD2-B03B-91DC0AA133AC}" type="slidenum">
              <a:rPr lang="en-US" altLang="zh-TW" sz="1400" b="1" smtClean="0">
                <a:solidFill>
                  <a:srgbClr val="006699"/>
                </a:solidFill>
                <a:latin typeface="Helvetica" pitchFamily="34" charset="0"/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zh-TW" sz="1400" b="1" dirty="0">
              <a:solidFill>
                <a:srgbClr val="006699"/>
              </a:solidFill>
              <a:latin typeface="Helvetica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43" r:id="rId2"/>
    <p:sldLayoutId id="2147483844" r:id="rId3"/>
    <p:sldLayoutId id="2147483845" r:id="rId4"/>
    <p:sldLayoutId id="2147483846" r:id="rId5"/>
    <p:sldLayoutId id="2147483847" r:id="rId6"/>
    <p:sldLayoutId id="2147483848" r:id="rId7"/>
    <p:sldLayoutId id="2147483849" r:id="rId8"/>
    <p:sldLayoutId id="2147483850" r:id="rId9"/>
    <p:sldLayoutId id="2147483851" r:id="rId10"/>
    <p:sldLayoutId id="2147483852" r:id="rId11"/>
    <p:sldLayoutId id="2147483854" r:id="rId12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ndara" pitchFamily="34" charset="0"/>
          <a:ea typeface="MS PGothic" pitchFamily="34" charset="-128"/>
          <a:cs typeface="Candara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ndara" pitchFamily="34" charset="0"/>
          <a:ea typeface="MS PGothic" pitchFamily="34" charset="-128"/>
          <a:cs typeface="Candar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ndara" pitchFamily="34" charset="0"/>
          <a:ea typeface="MS PGothic" pitchFamily="34" charset="-128"/>
          <a:cs typeface="Candar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ndara" pitchFamily="34" charset="0"/>
          <a:ea typeface="MS PGothic" pitchFamily="34" charset="-128"/>
          <a:cs typeface="Candar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ndara" pitchFamily="34" charset="0"/>
          <a:ea typeface="MS PGothic" pitchFamily="34" charset="-128"/>
          <a:cs typeface="Candar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993300"/>
        </a:buClr>
        <a:buSzPct val="90000"/>
        <a:buFont typeface="Monotype Sorts" pitchFamily="2" charset="2"/>
        <a:buChar char="n"/>
        <a:defRPr kumimoji="1" sz="2400" b="1">
          <a:solidFill>
            <a:schemeClr val="tx1"/>
          </a:solidFill>
          <a:latin typeface="Candara" pitchFamily="34" charset="0"/>
          <a:ea typeface="MS PGothic" pitchFamily="34" charset="-128"/>
          <a:cs typeface="Candara" pitchFamily="34" charset="0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rgbClr val="CC6600"/>
        </a:buClr>
        <a:buSzPct val="80000"/>
        <a:buFont typeface="Monotype Sorts" pitchFamily="2" charset="2"/>
        <a:buChar char="l"/>
        <a:defRPr kumimoji="1" sz="2400" b="1">
          <a:solidFill>
            <a:schemeClr val="tx1"/>
          </a:solidFill>
          <a:latin typeface="Candara" pitchFamily="34" charset="0"/>
          <a:ea typeface="MS PGothic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009900"/>
        </a:buClr>
        <a:buSzPct val="75000"/>
        <a:buFont typeface="Webdings" pitchFamily="18" charset="2"/>
        <a:buChar char="4"/>
        <a:defRPr kumimoji="1" sz="2400" b="1">
          <a:solidFill>
            <a:schemeClr val="tx1"/>
          </a:solidFill>
          <a:latin typeface="Candara" pitchFamily="34" charset="0"/>
          <a:ea typeface="MS PGothic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75000"/>
        <a:buChar char="–"/>
        <a:defRPr kumimoji="1" sz="2400" b="1">
          <a:solidFill>
            <a:schemeClr val="tx1"/>
          </a:solidFill>
          <a:latin typeface="Candara" pitchFamily="34" charset="0"/>
          <a:ea typeface="MS PGothic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 sz="2400" b="1">
          <a:solidFill>
            <a:schemeClr val="tx1"/>
          </a:solidFill>
          <a:latin typeface="Candara" pitchFamily="34" charset="0"/>
          <a:ea typeface="MS PGothic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31838" y="190500"/>
            <a:ext cx="7772400" cy="2127250"/>
          </a:xfrm>
        </p:spPr>
        <p:txBody>
          <a:bodyPr/>
          <a:lstStyle/>
          <a:p>
            <a:pPr eaLnBrk="1" hangingPunct="1"/>
            <a:r>
              <a:rPr lang="en-US" altLang="zh-TW" sz="4800" dirty="0" smtClean="0">
                <a:ea typeface="ＭＳ Ｐゴシック" pitchFamily="34" charset="-128"/>
              </a:rPr>
              <a:t>Chapter 6: Synchronization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860425" y="27781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zh-TW" smtClean="0">
                <a:ea typeface="ＭＳ Ｐゴシック" pitchFamily="34" charset="-128"/>
              </a:rPr>
              <a:t>Solution to Critical-Section Problem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838" y="1028700"/>
            <a:ext cx="8229600" cy="4530725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zh-TW" sz="2400" dirty="0" smtClean="0">
                <a:ea typeface="ＭＳ Ｐゴシック" pitchFamily="34" charset="-128"/>
              </a:rPr>
              <a:t>2.	</a:t>
            </a:r>
            <a:r>
              <a:rPr lang="en-US" altLang="zh-TW" sz="2400" b="1" dirty="0" smtClean="0">
                <a:solidFill>
                  <a:srgbClr val="FF0000"/>
                </a:solidFill>
                <a:ea typeface="ＭＳ Ｐゴシック" pitchFamily="34" charset="-128"/>
              </a:rPr>
              <a:t>Progress </a:t>
            </a:r>
            <a:r>
              <a:rPr lang="en-US" altLang="zh-TW" sz="2400" dirty="0" smtClean="0">
                <a:ea typeface="ＭＳ Ｐゴシック" pitchFamily="34" charset="-128"/>
              </a:rPr>
              <a:t>- If no process is executing in its critical section and there exist some processes that wish to enter their critical section, then </a:t>
            </a:r>
            <a:r>
              <a:rPr lang="en-US" altLang="zh-TW" sz="2400" dirty="0" smtClean="0">
                <a:solidFill>
                  <a:srgbClr val="FF0000"/>
                </a:solidFill>
                <a:ea typeface="ＭＳ Ｐゴシック" pitchFamily="34" charset="-128"/>
              </a:rPr>
              <a:t>the selection of the processes </a:t>
            </a:r>
            <a:r>
              <a:rPr lang="en-US" altLang="zh-TW" sz="2400" dirty="0" smtClean="0">
                <a:ea typeface="ＭＳ Ｐゴシック" pitchFamily="34" charset="-128"/>
              </a:rPr>
              <a:t>that will enter the critical section next </a:t>
            </a:r>
            <a:r>
              <a:rPr lang="en-US" altLang="zh-TW" sz="2400" dirty="0" smtClean="0">
                <a:solidFill>
                  <a:srgbClr val="FF0000"/>
                </a:solidFill>
                <a:ea typeface="ＭＳ Ｐゴシック" pitchFamily="34" charset="-128"/>
              </a:rPr>
              <a:t>cannot be postponed indefinitely</a:t>
            </a:r>
          </a:p>
          <a:p>
            <a:pPr>
              <a:buFont typeface="Monotype Sorts" pitchFamily="2" charset="2"/>
              <a:buNone/>
            </a:pPr>
            <a:endParaRPr lang="en-US" altLang="zh-TW" sz="2400" dirty="0" smtClean="0">
              <a:ea typeface="ＭＳ Ｐゴシック" pitchFamily="34" charset="-128"/>
            </a:endParaRPr>
          </a:p>
        </p:txBody>
      </p:sp>
      <p:grpSp>
        <p:nvGrpSpPr>
          <p:cNvPr id="10" name="群組 9"/>
          <p:cNvGrpSpPr/>
          <p:nvPr/>
        </p:nvGrpSpPr>
        <p:grpSpPr>
          <a:xfrm>
            <a:off x="2055813" y="3081338"/>
            <a:ext cx="6972300" cy="4413250"/>
            <a:chOff x="2055813" y="3081338"/>
            <a:chExt cx="6972300" cy="4413250"/>
          </a:xfrm>
        </p:grpSpPr>
        <p:sp>
          <p:nvSpPr>
            <p:cNvPr id="12292" name="Rectangle 4"/>
            <p:cNvSpPr>
              <a:spLocks noChangeArrowheads="1"/>
            </p:cNvSpPr>
            <p:nvPr/>
          </p:nvSpPr>
          <p:spPr bwMode="auto">
            <a:xfrm>
              <a:off x="3027363" y="4848225"/>
              <a:ext cx="3341687" cy="57626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TW" altLang="zh-TW"/>
            </a:p>
          </p:txBody>
        </p:sp>
        <p:sp>
          <p:nvSpPr>
            <p:cNvPr id="12293" name="Rectangle 3"/>
            <p:cNvSpPr>
              <a:spLocks noChangeArrowheads="1"/>
            </p:cNvSpPr>
            <p:nvPr/>
          </p:nvSpPr>
          <p:spPr bwMode="auto">
            <a:xfrm>
              <a:off x="3000375" y="3595688"/>
              <a:ext cx="3384550" cy="66675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TW" altLang="zh-TW"/>
            </a:p>
          </p:txBody>
        </p:sp>
        <p:sp>
          <p:nvSpPr>
            <p:cNvPr id="12294" name="Rectangle 3"/>
            <p:cNvSpPr txBox="1">
              <a:spLocks noChangeArrowheads="1"/>
            </p:cNvSpPr>
            <p:nvPr/>
          </p:nvSpPr>
          <p:spPr bwMode="auto">
            <a:xfrm>
              <a:off x="2355850" y="3081338"/>
              <a:ext cx="6672263" cy="4413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None/>
              </a:pPr>
              <a:r>
                <a:rPr kumimoji="1" lang="en-US" altLang="zh-TW" sz="2800" dirty="0">
                  <a:solidFill>
                    <a:srgbClr val="0000FF"/>
                  </a:solidFill>
                  <a:latin typeface="Helvetica" pitchFamily="34" charset="0"/>
                </a:rPr>
                <a:t>	do { </a:t>
              </a:r>
            </a:p>
            <a:p>
              <a:pPr marL="342900" indent="-342900"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None/>
              </a:pPr>
              <a:r>
                <a:rPr kumimoji="1" lang="en-US" altLang="zh-TW" sz="2800" dirty="0">
                  <a:solidFill>
                    <a:srgbClr val="0000FF"/>
                  </a:solidFill>
                  <a:latin typeface="Helvetica" pitchFamily="34" charset="0"/>
                </a:rPr>
                <a:t>		</a:t>
              </a:r>
              <a:r>
                <a:rPr kumimoji="1" lang="en-US" altLang="zh-TW" sz="2800" i="1" dirty="0">
                  <a:solidFill>
                    <a:srgbClr val="0000FF"/>
                  </a:solidFill>
                  <a:latin typeface="Helvetica" pitchFamily="34" charset="0"/>
                </a:rPr>
                <a:t>entry section </a:t>
              </a:r>
            </a:p>
            <a:p>
              <a:pPr marL="342900" indent="-342900"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None/>
              </a:pPr>
              <a:r>
                <a:rPr kumimoji="1" lang="en-US" altLang="zh-TW" sz="2800" dirty="0">
                  <a:solidFill>
                    <a:srgbClr val="0000FF"/>
                  </a:solidFill>
                  <a:latin typeface="Helvetica" pitchFamily="34" charset="0"/>
                </a:rPr>
                <a:t>			critical section </a:t>
              </a:r>
            </a:p>
            <a:p>
              <a:pPr marL="342900" indent="-342900"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None/>
              </a:pPr>
              <a:r>
                <a:rPr kumimoji="1" lang="en-US" altLang="zh-TW" sz="2800" dirty="0">
                  <a:solidFill>
                    <a:srgbClr val="0000FF"/>
                  </a:solidFill>
                  <a:latin typeface="Helvetica" pitchFamily="34" charset="0"/>
                </a:rPr>
                <a:t>		</a:t>
              </a:r>
              <a:r>
                <a:rPr kumimoji="1" lang="en-US" altLang="zh-TW" sz="2800" i="1" dirty="0">
                  <a:solidFill>
                    <a:srgbClr val="0000FF"/>
                  </a:solidFill>
                  <a:latin typeface="Helvetica" pitchFamily="34" charset="0"/>
                </a:rPr>
                <a:t>exit section </a:t>
              </a:r>
            </a:p>
            <a:p>
              <a:pPr marL="342900" indent="-342900"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None/>
              </a:pPr>
              <a:r>
                <a:rPr kumimoji="1" lang="en-US" altLang="zh-TW" sz="2800" dirty="0">
                  <a:solidFill>
                    <a:srgbClr val="0000FF"/>
                  </a:solidFill>
                  <a:latin typeface="Helvetica" pitchFamily="34" charset="0"/>
                </a:rPr>
                <a:t>			remainder section </a:t>
              </a:r>
            </a:p>
            <a:p>
              <a:pPr marL="342900" indent="-342900"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None/>
              </a:pPr>
              <a:r>
                <a:rPr kumimoji="1" lang="en-US" altLang="zh-TW" sz="2800" dirty="0">
                  <a:solidFill>
                    <a:srgbClr val="0000FF"/>
                  </a:solidFill>
                  <a:latin typeface="Helvetica" pitchFamily="34" charset="0"/>
                </a:rPr>
                <a:t>	} while (TRUE); </a:t>
              </a:r>
              <a:r>
                <a:rPr kumimoji="1" lang="en-US" altLang="zh-TW" sz="2400" dirty="0">
                  <a:solidFill>
                    <a:srgbClr val="0000FF"/>
                  </a:solidFill>
                  <a:latin typeface="Helvetica" pitchFamily="34" charset="0"/>
                </a:rPr>
                <a:t>	</a:t>
              </a:r>
              <a:endParaRPr kumimoji="1" lang="en-US" altLang="zh-TW" sz="2000" dirty="0">
                <a:solidFill>
                  <a:srgbClr val="0000FF"/>
                </a:solidFill>
                <a:latin typeface="Helvetica" pitchFamily="34" charset="0"/>
              </a:endParaRPr>
            </a:p>
          </p:txBody>
        </p:sp>
        <p:cxnSp>
          <p:nvCxnSpPr>
            <p:cNvPr id="12295" name="直線單箭頭接點 7"/>
            <p:cNvCxnSpPr>
              <a:cxnSpLocks noChangeShapeType="1"/>
            </p:cNvCxnSpPr>
            <p:nvPr/>
          </p:nvCxnSpPr>
          <p:spPr bwMode="auto">
            <a:xfrm flipV="1">
              <a:off x="2060575" y="3702050"/>
              <a:ext cx="946150" cy="1588"/>
            </a:xfrm>
            <a:prstGeom prst="straightConnector1">
              <a:avLst/>
            </a:prstGeom>
            <a:noFill/>
            <a:ln w="5715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12296" name="直線單箭頭接點 8"/>
            <p:cNvCxnSpPr>
              <a:cxnSpLocks noChangeShapeType="1"/>
            </p:cNvCxnSpPr>
            <p:nvPr/>
          </p:nvCxnSpPr>
          <p:spPr bwMode="auto">
            <a:xfrm flipV="1">
              <a:off x="2074863" y="3946525"/>
              <a:ext cx="944562" cy="3175"/>
            </a:xfrm>
            <a:prstGeom prst="straightConnector1">
              <a:avLst/>
            </a:prstGeom>
            <a:noFill/>
            <a:ln w="5715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12297" name="直線單箭頭接點 9"/>
            <p:cNvCxnSpPr>
              <a:cxnSpLocks noChangeShapeType="1"/>
            </p:cNvCxnSpPr>
            <p:nvPr/>
          </p:nvCxnSpPr>
          <p:spPr bwMode="auto">
            <a:xfrm flipV="1">
              <a:off x="2055813" y="4160838"/>
              <a:ext cx="946150" cy="3175"/>
            </a:xfrm>
            <a:prstGeom prst="straightConnector1">
              <a:avLst/>
            </a:prstGeom>
            <a:noFill/>
            <a:ln w="5715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890588" y="27781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zh-TW" smtClean="0">
                <a:ea typeface="ＭＳ Ｐゴシック" pitchFamily="34" charset="-128"/>
              </a:rPr>
              <a:t>Solution to Critical-Section Problem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8963" y="1230313"/>
            <a:ext cx="8323262" cy="4530725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zh-TW" sz="2800" dirty="0" smtClean="0">
                <a:ea typeface="ＭＳ Ｐゴシック" pitchFamily="34" charset="-128"/>
              </a:rPr>
              <a:t>3.	</a:t>
            </a:r>
            <a:r>
              <a:rPr lang="en-US" altLang="zh-TW" sz="2800" b="1" dirty="0" smtClean="0">
                <a:solidFill>
                  <a:srgbClr val="FF0000"/>
                </a:solidFill>
                <a:ea typeface="ＭＳ Ｐゴシック" pitchFamily="34" charset="-128"/>
              </a:rPr>
              <a:t>Bounded Waiting </a:t>
            </a:r>
            <a:r>
              <a:rPr lang="en-US" altLang="zh-TW" sz="2800" dirty="0" smtClean="0">
                <a:ea typeface="ＭＳ Ｐゴシック" pitchFamily="34" charset="-128"/>
              </a:rPr>
              <a:t>-  A bound must exist on the number of times that other processes are allowed to enter their critical sections </a:t>
            </a:r>
            <a:r>
              <a:rPr lang="en-US" altLang="zh-TW" sz="2800" dirty="0" smtClean="0">
                <a:solidFill>
                  <a:srgbClr val="FF0000"/>
                </a:solidFill>
                <a:ea typeface="ＭＳ Ｐゴシック" pitchFamily="34" charset="-128"/>
              </a:rPr>
              <a:t>after a process has made a request to enter its critical section and before that request is granted</a:t>
            </a:r>
          </a:p>
          <a:p>
            <a:pPr lvl="1">
              <a:buSzPct val="125000"/>
              <a:buFont typeface="Wingdings 2" pitchFamily="18" charset="2"/>
              <a:buChar char=""/>
            </a:pPr>
            <a:r>
              <a:rPr lang="en-US" altLang="zh-TW" sz="2800" dirty="0" smtClean="0">
                <a:ea typeface="ＭＳ Ｐゴシック" pitchFamily="34" charset="-128"/>
              </a:rPr>
              <a:t>Assume that each process executes at a nonzero speed </a:t>
            </a:r>
          </a:p>
          <a:p>
            <a:pPr lvl="1">
              <a:buSzPct val="125000"/>
              <a:buFont typeface="Wingdings 2" pitchFamily="18" charset="2"/>
              <a:buChar char=""/>
            </a:pPr>
            <a:r>
              <a:rPr lang="en-US" altLang="zh-TW" sz="2800" dirty="0" smtClean="0">
                <a:ea typeface="ＭＳ Ｐゴシック" pitchFamily="34" charset="-128"/>
              </a:rPr>
              <a:t>No assumption concerning relative speed of the </a:t>
            </a:r>
            <a:r>
              <a:rPr lang="en-US" altLang="zh-TW" sz="2800" dirty="0" smtClean="0">
                <a:solidFill>
                  <a:srgbClr val="0000FF"/>
                </a:solidFill>
                <a:ea typeface="ＭＳ Ｐゴシック" pitchFamily="34" charset="-128"/>
              </a:rPr>
              <a:t>N</a:t>
            </a:r>
            <a:r>
              <a:rPr lang="en-US" altLang="zh-TW" sz="2800" dirty="0" smtClean="0">
                <a:ea typeface="ＭＳ Ｐゴシック" pitchFamily="34" charset="-128"/>
              </a:rPr>
              <a:t> processes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 smtClean="0">
                <a:ea typeface="ＭＳ Ｐゴシック" pitchFamily="34" charset="-128"/>
              </a:rPr>
              <a:t>Peterson’s Solution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8663" y="939800"/>
            <a:ext cx="8151812" cy="4422775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TW" sz="2800" dirty="0" smtClean="0">
                <a:ea typeface="ＭＳ Ｐゴシック" pitchFamily="34" charset="-128"/>
              </a:rPr>
              <a:t>Two-process solution</a:t>
            </a:r>
          </a:p>
          <a:p>
            <a:pPr>
              <a:lnSpc>
                <a:spcPct val="90000"/>
              </a:lnSpc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TW" sz="2800" dirty="0" smtClean="0">
                <a:ea typeface="ＭＳ Ｐゴシック" pitchFamily="34" charset="-128"/>
              </a:rPr>
              <a:t>Assume that the LOAD and STORE instructions are atomic; that is, cannot be interrupted.</a:t>
            </a:r>
          </a:p>
          <a:p>
            <a:pPr>
              <a:lnSpc>
                <a:spcPct val="90000"/>
              </a:lnSpc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TW" sz="2800" dirty="0" smtClean="0">
                <a:ea typeface="ＭＳ Ｐゴシック" pitchFamily="34" charset="-128"/>
              </a:rPr>
              <a:t>The two processes share two variables:</a:t>
            </a:r>
          </a:p>
          <a:p>
            <a:pPr lvl="1">
              <a:lnSpc>
                <a:spcPct val="90000"/>
              </a:lnSpc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TW" sz="2800" dirty="0" err="1" smtClean="0">
                <a:ea typeface="ＭＳ Ｐゴシック" pitchFamily="34" charset="-128"/>
              </a:rPr>
              <a:t>int</a:t>
            </a:r>
            <a:r>
              <a:rPr lang="en-US" altLang="zh-TW" sz="2800" dirty="0" smtClean="0">
                <a:solidFill>
                  <a:srgbClr val="FF0000"/>
                </a:solidFill>
                <a:ea typeface="ＭＳ Ｐゴシック" pitchFamily="34" charset="-128"/>
              </a:rPr>
              <a:t> turn</a:t>
            </a:r>
            <a:r>
              <a:rPr lang="en-US" altLang="zh-TW" sz="2800" dirty="0" smtClean="0">
                <a:ea typeface="ＭＳ Ｐゴシック" pitchFamily="34" charset="-128"/>
              </a:rPr>
              <a:t>; </a:t>
            </a:r>
          </a:p>
          <a:p>
            <a:pPr lvl="1">
              <a:lnSpc>
                <a:spcPct val="90000"/>
              </a:lnSpc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TW" sz="2800" dirty="0" smtClean="0">
                <a:ea typeface="ＭＳ Ｐゴシック" pitchFamily="34" charset="-128"/>
              </a:rPr>
              <a:t>Boolean </a:t>
            </a:r>
            <a:r>
              <a:rPr lang="en-US" altLang="zh-TW" sz="2800" dirty="0" smtClean="0">
                <a:solidFill>
                  <a:srgbClr val="FF0000"/>
                </a:solidFill>
                <a:ea typeface="ＭＳ Ｐゴシック" pitchFamily="34" charset="-128"/>
              </a:rPr>
              <a:t>flag[2]</a:t>
            </a:r>
          </a:p>
          <a:p>
            <a:pPr>
              <a:lnSpc>
                <a:spcPct val="90000"/>
              </a:lnSpc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TW" sz="2800" dirty="0" smtClean="0">
                <a:ea typeface="ＭＳ Ｐゴシック" pitchFamily="34" charset="-128"/>
              </a:rPr>
              <a:t>The variable </a:t>
            </a:r>
            <a:r>
              <a:rPr lang="en-US" altLang="zh-TW" sz="2800" dirty="0" smtClean="0">
                <a:solidFill>
                  <a:srgbClr val="FF0000"/>
                </a:solidFill>
                <a:ea typeface="ＭＳ Ｐゴシック" pitchFamily="34" charset="-128"/>
              </a:rPr>
              <a:t>turn</a:t>
            </a:r>
            <a:r>
              <a:rPr lang="en-US" altLang="zh-TW" sz="2800" dirty="0" smtClean="0">
                <a:ea typeface="ＭＳ Ｐゴシック" pitchFamily="34" charset="-128"/>
              </a:rPr>
              <a:t> indicates whose turn it is to enter the critical section.  </a:t>
            </a:r>
          </a:p>
          <a:p>
            <a:pPr>
              <a:lnSpc>
                <a:spcPct val="90000"/>
              </a:lnSpc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TW" sz="2800" dirty="0" smtClean="0">
                <a:ea typeface="ＭＳ Ｐゴシック" pitchFamily="34" charset="-128"/>
              </a:rPr>
              <a:t>The </a:t>
            </a:r>
            <a:r>
              <a:rPr lang="en-US" altLang="zh-TW" sz="2800" dirty="0" smtClean="0">
                <a:solidFill>
                  <a:srgbClr val="FF0000"/>
                </a:solidFill>
                <a:ea typeface="ＭＳ Ｐゴシック" pitchFamily="34" charset="-128"/>
              </a:rPr>
              <a:t>flag</a:t>
            </a:r>
            <a:r>
              <a:rPr lang="en-US" altLang="zh-TW" sz="2800" dirty="0" smtClean="0">
                <a:ea typeface="ＭＳ Ｐゴシック" pitchFamily="34" charset="-128"/>
              </a:rPr>
              <a:t> array is used to indicate if a process is ready to enter the critical section. </a:t>
            </a:r>
            <a:r>
              <a:rPr lang="en-US" altLang="zh-TW" sz="2800" dirty="0" smtClean="0">
                <a:solidFill>
                  <a:srgbClr val="FF0000"/>
                </a:solidFill>
                <a:ea typeface="ＭＳ Ｐゴシック" pitchFamily="34" charset="-128"/>
              </a:rPr>
              <a:t>flag[</a:t>
            </a:r>
            <a:r>
              <a:rPr lang="en-US" altLang="zh-TW" sz="2800" dirty="0" err="1" smtClean="0">
                <a:solidFill>
                  <a:srgbClr val="FF0000"/>
                </a:solidFill>
                <a:ea typeface="ＭＳ Ｐゴシック" pitchFamily="34" charset="-128"/>
              </a:rPr>
              <a:t>i</a:t>
            </a:r>
            <a:r>
              <a:rPr lang="en-US" altLang="zh-TW" sz="2800" dirty="0" smtClean="0">
                <a:solidFill>
                  <a:srgbClr val="FF0000"/>
                </a:solidFill>
                <a:ea typeface="ＭＳ Ｐゴシック" pitchFamily="34" charset="-128"/>
              </a:rPr>
              <a:t>] </a:t>
            </a:r>
            <a:r>
              <a:rPr lang="en-US" altLang="zh-TW" sz="2800" dirty="0" smtClean="0">
                <a:ea typeface="ＭＳ Ｐゴシック" pitchFamily="34" charset="-128"/>
              </a:rPr>
              <a:t>= true implies that process </a:t>
            </a:r>
            <a:r>
              <a:rPr lang="en-US" altLang="zh-TW" sz="2800" dirty="0" smtClean="0">
                <a:solidFill>
                  <a:srgbClr val="0000FF"/>
                </a:solidFill>
                <a:ea typeface="ＭＳ Ｐゴシック" pitchFamily="34" charset="-128"/>
              </a:rPr>
              <a:t>P</a:t>
            </a:r>
            <a:r>
              <a:rPr lang="en-US" altLang="zh-TW" sz="2800" baseline="-25000" dirty="0" smtClean="0">
                <a:solidFill>
                  <a:srgbClr val="0000FF"/>
                </a:solidFill>
                <a:ea typeface="ＭＳ Ｐゴシック" pitchFamily="34" charset="-128"/>
              </a:rPr>
              <a:t>i</a:t>
            </a:r>
            <a:r>
              <a:rPr lang="en-US" altLang="zh-TW" sz="2800" dirty="0" smtClean="0">
                <a:ea typeface="ＭＳ Ｐゴシック" pitchFamily="34" charset="-128"/>
              </a:rPr>
              <a:t> is ready!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1000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1000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1000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1000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1000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1000"/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4"/>
          <p:cNvSpPr>
            <a:spLocks noChangeArrowheads="1"/>
          </p:cNvSpPr>
          <p:nvPr/>
        </p:nvSpPr>
        <p:spPr bwMode="auto">
          <a:xfrm>
            <a:off x="2362200" y="4073525"/>
            <a:ext cx="3124200" cy="6064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zh-TW"/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2309813" y="1720850"/>
            <a:ext cx="4510087" cy="179705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zh-TW"/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19238" y="1206500"/>
            <a:ext cx="6294437" cy="4908550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zh-TW" sz="2800" dirty="0" smtClean="0">
                <a:solidFill>
                  <a:srgbClr val="0000FF"/>
                </a:solidFill>
                <a:ea typeface="ＭＳ Ｐゴシック" pitchFamily="34" charset="-128"/>
              </a:rPr>
              <a:t>	do { </a:t>
            </a:r>
          </a:p>
          <a:p>
            <a:pPr>
              <a:buFont typeface="Monotype Sorts" pitchFamily="2" charset="2"/>
              <a:buNone/>
            </a:pPr>
            <a:r>
              <a:rPr lang="en-US" altLang="zh-TW" sz="2800" dirty="0" smtClean="0">
                <a:solidFill>
                  <a:srgbClr val="0000FF"/>
                </a:solidFill>
                <a:ea typeface="ＭＳ Ｐゴシック" pitchFamily="34" charset="-128"/>
              </a:rPr>
              <a:t>		flag[</a:t>
            </a:r>
            <a:r>
              <a:rPr lang="en-US" altLang="zh-TW" sz="2800" dirty="0" err="1" smtClean="0">
                <a:solidFill>
                  <a:srgbClr val="0000FF"/>
                </a:solidFill>
                <a:ea typeface="ＭＳ Ｐゴシック" pitchFamily="34" charset="-128"/>
              </a:rPr>
              <a:t>i</a:t>
            </a:r>
            <a:r>
              <a:rPr lang="en-US" altLang="zh-TW" sz="2800" dirty="0" smtClean="0">
                <a:solidFill>
                  <a:srgbClr val="0000FF"/>
                </a:solidFill>
                <a:ea typeface="ＭＳ Ｐゴシック" pitchFamily="34" charset="-128"/>
              </a:rPr>
              <a:t>] = TRUE; </a:t>
            </a:r>
          </a:p>
          <a:p>
            <a:pPr>
              <a:buFont typeface="Monotype Sorts" pitchFamily="2" charset="2"/>
              <a:buNone/>
            </a:pPr>
            <a:r>
              <a:rPr lang="en-US" altLang="zh-TW" sz="2800" dirty="0" smtClean="0">
                <a:solidFill>
                  <a:srgbClr val="0000FF"/>
                </a:solidFill>
                <a:ea typeface="ＭＳ Ｐゴシック" pitchFamily="34" charset="-128"/>
              </a:rPr>
              <a:t>		turn = j; </a:t>
            </a:r>
          </a:p>
          <a:p>
            <a:pPr>
              <a:buFont typeface="Monotype Sorts" pitchFamily="2" charset="2"/>
              <a:buNone/>
            </a:pPr>
            <a:r>
              <a:rPr lang="en-US" altLang="zh-TW" sz="2800" dirty="0" smtClean="0">
                <a:solidFill>
                  <a:srgbClr val="0000FF"/>
                </a:solidFill>
                <a:ea typeface="ＭＳ Ｐゴシック" pitchFamily="34" charset="-128"/>
              </a:rPr>
              <a:t>		while (flag[j] &amp;&amp; turn == j); </a:t>
            </a:r>
          </a:p>
          <a:p>
            <a:pPr>
              <a:buFont typeface="Monotype Sorts" pitchFamily="2" charset="2"/>
              <a:buNone/>
            </a:pPr>
            <a:r>
              <a:rPr lang="en-US" altLang="zh-TW" sz="2800" dirty="0" smtClean="0">
                <a:solidFill>
                  <a:srgbClr val="0000FF"/>
                </a:solidFill>
                <a:ea typeface="ＭＳ Ｐゴシック" pitchFamily="34" charset="-128"/>
              </a:rPr>
              <a:t>			critical section </a:t>
            </a:r>
          </a:p>
          <a:p>
            <a:pPr>
              <a:buFont typeface="Monotype Sorts" pitchFamily="2" charset="2"/>
              <a:buNone/>
            </a:pPr>
            <a:r>
              <a:rPr lang="en-US" altLang="zh-TW" sz="2800" dirty="0" smtClean="0">
                <a:solidFill>
                  <a:srgbClr val="0000FF"/>
                </a:solidFill>
                <a:ea typeface="ＭＳ Ｐゴシック" pitchFamily="34" charset="-128"/>
              </a:rPr>
              <a:t>		flag[</a:t>
            </a:r>
            <a:r>
              <a:rPr lang="en-US" altLang="zh-TW" sz="2800" dirty="0" err="1" smtClean="0">
                <a:solidFill>
                  <a:srgbClr val="0000FF"/>
                </a:solidFill>
                <a:ea typeface="ＭＳ Ｐゴシック" pitchFamily="34" charset="-128"/>
              </a:rPr>
              <a:t>i</a:t>
            </a:r>
            <a:r>
              <a:rPr lang="en-US" altLang="zh-TW" sz="2800" dirty="0" smtClean="0">
                <a:solidFill>
                  <a:srgbClr val="0000FF"/>
                </a:solidFill>
                <a:ea typeface="ＭＳ Ｐゴシック" pitchFamily="34" charset="-128"/>
              </a:rPr>
              <a:t>] = FALSE; </a:t>
            </a:r>
          </a:p>
          <a:p>
            <a:pPr>
              <a:buFont typeface="Monotype Sorts" pitchFamily="2" charset="2"/>
              <a:buNone/>
            </a:pPr>
            <a:r>
              <a:rPr lang="en-US" altLang="zh-TW" sz="2800" dirty="0" smtClean="0">
                <a:solidFill>
                  <a:srgbClr val="0000FF"/>
                </a:solidFill>
                <a:ea typeface="ＭＳ Ｐゴシック" pitchFamily="34" charset="-128"/>
              </a:rPr>
              <a:t>			remainder section </a:t>
            </a:r>
          </a:p>
          <a:p>
            <a:pPr>
              <a:buFont typeface="Monotype Sorts" pitchFamily="2" charset="2"/>
              <a:buNone/>
            </a:pPr>
            <a:r>
              <a:rPr lang="en-US" altLang="zh-TW" sz="2800" dirty="0" smtClean="0">
                <a:solidFill>
                  <a:srgbClr val="0000FF"/>
                </a:solidFill>
                <a:ea typeface="ＭＳ Ｐゴシック" pitchFamily="34" charset="-128"/>
              </a:rPr>
              <a:t>	} while (TRUE); </a:t>
            </a:r>
            <a:r>
              <a:rPr lang="en-US" altLang="zh-TW" sz="2400" dirty="0" smtClean="0">
                <a:solidFill>
                  <a:srgbClr val="0000FF"/>
                </a:solidFill>
                <a:ea typeface="ＭＳ Ｐゴシック" pitchFamily="34" charset="-128"/>
              </a:rPr>
              <a:t>	</a:t>
            </a:r>
            <a:endParaRPr lang="en-US" altLang="zh-TW" sz="2000" dirty="0" smtClean="0">
              <a:solidFill>
                <a:srgbClr val="0000FF"/>
              </a:solidFill>
              <a:ea typeface="ＭＳ Ｐゴシック" pitchFamily="34" charset="-128"/>
            </a:endParaRPr>
          </a:p>
        </p:txBody>
      </p:sp>
      <p:sp>
        <p:nvSpPr>
          <p:cNvPr id="153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ＭＳ Ｐゴシック" pitchFamily="34" charset="-128"/>
              </a:rPr>
              <a:t>Algorithm for Process </a:t>
            </a:r>
            <a:r>
              <a:rPr lang="en-US" altLang="zh-TW" smtClean="0">
                <a:solidFill>
                  <a:srgbClr val="0000FF"/>
                </a:solidFill>
                <a:ea typeface="ＭＳ Ｐゴシック" pitchFamily="34" charset="-128"/>
              </a:rPr>
              <a:t>P</a:t>
            </a:r>
            <a:r>
              <a:rPr lang="en-US" altLang="zh-TW" baseline="-25000" smtClean="0">
                <a:solidFill>
                  <a:srgbClr val="0000FF"/>
                </a:solidFill>
                <a:ea typeface="ＭＳ Ｐゴシック" pitchFamily="34" charset="-128"/>
              </a:rPr>
              <a:t>i</a:t>
            </a: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2334421" y="1734208"/>
            <a:ext cx="4460569" cy="599087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2329161" y="2328056"/>
            <a:ext cx="4460569" cy="599087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2339667" y="2921904"/>
            <a:ext cx="4460569" cy="599087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2365939" y="4083328"/>
            <a:ext cx="4460569" cy="599087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10" name="向右箭號 9"/>
          <p:cNvSpPr/>
          <p:nvPr/>
        </p:nvSpPr>
        <p:spPr bwMode="auto">
          <a:xfrm>
            <a:off x="2743201" y="3515710"/>
            <a:ext cx="567558" cy="551793"/>
          </a:xfrm>
          <a:prstGeom prst="rightArrow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860425" y="27781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zh-TW" smtClean="0">
                <a:ea typeface="ＭＳ Ｐゴシック" pitchFamily="34" charset="-128"/>
              </a:rPr>
              <a:t>Prove this algorithm is correct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6588" y="1230313"/>
            <a:ext cx="8069262" cy="4530725"/>
          </a:xfrm>
        </p:spPr>
        <p:txBody>
          <a:bodyPr/>
          <a:lstStyle/>
          <a:p>
            <a:pPr marL="514350" indent="-514350">
              <a:buFont typeface="Monotype Sorts" pitchFamily="2" charset="2"/>
              <a:buNone/>
            </a:pPr>
            <a:r>
              <a:rPr lang="en-US" altLang="zh-TW" sz="2800" b="1" dirty="0" smtClean="0">
                <a:ea typeface="ＭＳ Ｐゴシック" pitchFamily="34" charset="-128"/>
              </a:rPr>
              <a:t>1. </a:t>
            </a:r>
            <a:r>
              <a:rPr lang="en-US" altLang="zh-TW" sz="2800" b="1" dirty="0" smtClean="0">
                <a:solidFill>
                  <a:srgbClr val="FF0000"/>
                </a:solidFill>
                <a:ea typeface="ＭＳ Ｐゴシック" pitchFamily="34" charset="-128"/>
              </a:rPr>
              <a:t>Mutual exclusion </a:t>
            </a:r>
            <a:r>
              <a:rPr lang="en-US" altLang="zh-TW" sz="2800" b="1" dirty="0" smtClean="0">
                <a:ea typeface="ＭＳ Ｐゴシック" pitchFamily="34" charset="-128"/>
              </a:rPr>
              <a:t>is preserved</a:t>
            </a:r>
          </a:p>
          <a:p>
            <a:pPr marL="514350" indent="-514350">
              <a:buFont typeface="Monotype Sorts" pitchFamily="2" charset="2"/>
              <a:buNone/>
            </a:pPr>
            <a:r>
              <a:rPr lang="en-US" altLang="zh-TW" sz="2800" b="1" dirty="0" smtClean="0">
                <a:ea typeface="ＭＳ Ｐゴシック" pitchFamily="34" charset="-128"/>
              </a:rPr>
              <a:t>2.The </a:t>
            </a:r>
            <a:r>
              <a:rPr lang="en-US" altLang="zh-TW" sz="2800" b="1" dirty="0" smtClean="0">
                <a:solidFill>
                  <a:srgbClr val="FF0000"/>
                </a:solidFill>
                <a:ea typeface="ＭＳ Ｐゴシック" pitchFamily="34" charset="-128"/>
              </a:rPr>
              <a:t>progress</a:t>
            </a:r>
            <a:r>
              <a:rPr lang="en-US" altLang="zh-TW" sz="2800" b="1" dirty="0" smtClean="0">
                <a:ea typeface="ＭＳ Ｐゴシック" pitchFamily="34" charset="-128"/>
              </a:rPr>
              <a:t> requirement is satisfied.</a:t>
            </a:r>
          </a:p>
          <a:p>
            <a:pPr marL="514350" indent="-514350">
              <a:buFont typeface="Monotype Sorts" pitchFamily="2" charset="2"/>
              <a:buNone/>
            </a:pPr>
            <a:r>
              <a:rPr lang="en-US" altLang="zh-TW" sz="2800" b="1" dirty="0" smtClean="0">
                <a:ea typeface="ＭＳ Ｐゴシック" pitchFamily="34" charset="-128"/>
              </a:rPr>
              <a:t>3. The </a:t>
            </a:r>
            <a:r>
              <a:rPr lang="en-US" altLang="zh-TW" sz="2800" b="1" dirty="0" smtClean="0">
                <a:solidFill>
                  <a:srgbClr val="FF0000"/>
                </a:solidFill>
                <a:ea typeface="ＭＳ Ｐゴシック" pitchFamily="34" charset="-128"/>
              </a:rPr>
              <a:t>bounded waiting </a:t>
            </a:r>
            <a:r>
              <a:rPr lang="en-US" altLang="zh-TW" sz="2800" b="1" dirty="0" smtClean="0">
                <a:ea typeface="ＭＳ Ｐゴシック" pitchFamily="34" charset="-128"/>
              </a:rPr>
              <a:t>requirement is met</a:t>
            </a:r>
          </a:p>
          <a:p>
            <a:pPr marL="514350" indent="-514350">
              <a:buFont typeface="Monotype Sorts" pitchFamily="2" charset="2"/>
              <a:buNone/>
            </a:pPr>
            <a:endParaRPr lang="en-US" altLang="zh-TW" sz="2800" b="1" dirty="0" smtClean="0"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1000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1000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860425" y="27781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zh-TW" smtClean="0">
                <a:ea typeface="ＭＳ Ｐゴシック" pitchFamily="34" charset="-128"/>
              </a:rPr>
              <a:t>Prove this algorithm is correct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6588" y="1044575"/>
            <a:ext cx="8069262" cy="4530725"/>
          </a:xfrm>
        </p:spPr>
        <p:txBody>
          <a:bodyPr/>
          <a:lstStyle/>
          <a:p>
            <a:pPr marL="514350" indent="-514350">
              <a:buFont typeface="Monotype Sorts" pitchFamily="2" charset="2"/>
              <a:buNone/>
            </a:pPr>
            <a:r>
              <a:rPr lang="en-US" altLang="zh-TW" sz="2800" b="1" smtClean="0">
                <a:ea typeface="ＭＳ Ｐゴシック" pitchFamily="34" charset="-128"/>
              </a:rPr>
              <a:t>1. Mutual exclusion is preserved</a:t>
            </a:r>
          </a:p>
          <a:p>
            <a:pPr marL="514350" indent="-514350">
              <a:buFont typeface="Monotype Sorts" pitchFamily="2" charset="2"/>
              <a:buNone/>
            </a:pPr>
            <a:endParaRPr lang="en-US" altLang="zh-TW" sz="2800" b="1" smtClean="0">
              <a:ea typeface="ＭＳ Ｐゴシック" pitchFamily="34" charset="-128"/>
            </a:endParaRPr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812800" y="4291013"/>
            <a:ext cx="3152775" cy="4826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zh-TW" sz="1600"/>
          </a:p>
        </p:txBody>
      </p:sp>
      <p:sp>
        <p:nvSpPr>
          <p:cNvPr id="17413" name="Rectangle 3"/>
          <p:cNvSpPr>
            <a:spLocks noChangeArrowheads="1"/>
          </p:cNvSpPr>
          <p:nvPr/>
        </p:nvSpPr>
        <p:spPr bwMode="auto">
          <a:xfrm>
            <a:off x="790575" y="2355850"/>
            <a:ext cx="3749675" cy="14573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zh-TW" sz="1600"/>
          </a:p>
        </p:txBody>
      </p:sp>
      <p:sp>
        <p:nvSpPr>
          <p:cNvPr id="17414" name="Rectangle 3"/>
          <p:cNvSpPr txBox="1">
            <a:spLocks noChangeArrowheads="1"/>
          </p:cNvSpPr>
          <p:nvPr/>
        </p:nvSpPr>
        <p:spPr bwMode="auto">
          <a:xfrm>
            <a:off x="0" y="1841500"/>
            <a:ext cx="6294438" cy="490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2400">
                <a:solidFill>
                  <a:srgbClr val="0000FF"/>
                </a:solidFill>
                <a:latin typeface="Helvetica" pitchFamily="34" charset="0"/>
              </a:rPr>
              <a:t>	do { 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2400">
                <a:solidFill>
                  <a:srgbClr val="0000FF"/>
                </a:solidFill>
                <a:latin typeface="Helvetica" pitchFamily="34" charset="0"/>
              </a:rPr>
              <a:t>		flag[i] = TRUE; 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2400">
                <a:solidFill>
                  <a:srgbClr val="0000FF"/>
                </a:solidFill>
                <a:latin typeface="Helvetica" pitchFamily="34" charset="0"/>
              </a:rPr>
              <a:t>		turn = j; 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2400">
                <a:solidFill>
                  <a:srgbClr val="0000FF"/>
                </a:solidFill>
                <a:latin typeface="Helvetica" pitchFamily="34" charset="0"/>
              </a:rPr>
              <a:t>		while (flag[j] &amp;&amp; turn == j); 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2400">
                <a:solidFill>
                  <a:srgbClr val="0000FF"/>
                </a:solidFill>
                <a:latin typeface="Helvetica" pitchFamily="34" charset="0"/>
              </a:rPr>
              <a:t>			critical section 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2400">
                <a:solidFill>
                  <a:srgbClr val="0000FF"/>
                </a:solidFill>
                <a:latin typeface="Helvetica" pitchFamily="34" charset="0"/>
              </a:rPr>
              <a:t>		flag[i] = FALSE; 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2400">
                <a:solidFill>
                  <a:srgbClr val="0000FF"/>
                </a:solidFill>
                <a:latin typeface="Helvetica" pitchFamily="34" charset="0"/>
              </a:rPr>
              <a:t>			remainder section 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2400">
                <a:solidFill>
                  <a:srgbClr val="0000FF"/>
                </a:solidFill>
                <a:latin typeface="Helvetica" pitchFamily="34" charset="0"/>
              </a:rPr>
              <a:t>	} while (TRUE); </a:t>
            </a:r>
            <a:r>
              <a:rPr kumimoji="1" lang="en-US" altLang="zh-TW" sz="2000">
                <a:solidFill>
                  <a:srgbClr val="0000FF"/>
                </a:solidFill>
                <a:latin typeface="Helvetica" pitchFamily="34" charset="0"/>
              </a:rPr>
              <a:t>	</a:t>
            </a:r>
            <a:endParaRPr kumimoji="1" lang="en-US" altLang="zh-TW">
              <a:solidFill>
                <a:srgbClr val="0000FF"/>
              </a:solidFill>
              <a:latin typeface="Helvetica" pitchFamily="34" charset="0"/>
            </a:endParaRPr>
          </a:p>
        </p:txBody>
      </p:sp>
      <p:sp>
        <p:nvSpPr>
          <p:cNvPr id="17415" name="Rectangle 4"/>
          <p:cNvSpPr>
            <a:spLocks noChangeArrowheads="1"/>
          </p:cNvSpPr>
          <p:nvPr/>
        </p:nvSpPr>
        <p:spPr bwMode="auto">
          <a:xfrm>
            <a:off x="5226050" y="4273550"/>
            <a:ext cx="3152775" cy="48260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zh-TW" sz="1600"/>
          </a:p>
        </p:txBody>
      </p:sp>
      <p:sp>
        <p:nvSpPr>
          <p:cNvPr id="17416" name="Rectangle 3"/>
          <p:cNvSpPr>
            <a:spLocks noChangeArrowheads="1"/>
          </p:cNvSpPr>
          <p:nvPr/>
        </p:nvSpPr>
        <p:spPr bwMode="auto">
          <a:xfrm>
            <a:off x="5205413" y="2338388"/>
            <a:ext cx="3749675" cy="1455737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zh-TW" sz="1600"/>
          </a:p>
        </p:txBody>
      </p:sp>
      <p:sp>
        <p:nvSpPr>
          <p:cNvPr id="17417" name="Rectangle 3"/>
          <p:cNvSpPr txBox="1">
            <a:spLocks noChangeArrowheads="1"/>
          </p:cNvSpPr>
          <p:nvPr/>
        </p:nvSpPr>
        <p:spPr bwMode="auto">
          <a:xfrm>
            <a:off x="4414838" y="1824038"/>
            <a:ext cx="6294437" cy="490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2400">
                <a:solidFill>
                  <a:srgbClr val="0000FF"/>
                </a:solidFill>
                <a:latin typeface="Helvetica" pitchFamily="34" charset="0"/>
              </a:rPr>
              <a:t>	do { 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2400">
                <a:solidFill>
                  <a:srgbClr val="0000FF"/>
                </a:solidFill>
                <a:latin typeface="Helvetica" pitchFamily="34" charset="0"/>
              </a:rPr>
              <a:t>		flag[j] = TRUE; 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2400">
                <a:solidFill>
                  <a:srgbClr val="0000FF"/>
                </a:solidFill>
                <a:latin typeface="Helvetica" pitchFamily="34" charset="0"/>
              </a:rPr>
              <a:t>		turn = i; 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2400">
                <a:solidFill>
                  <a:srgbClr val="0000FF"/>
                </a:solidFill>
                <a:latin typeface="Helvetica" pitchFamily="34" charset="0"/>
              </a:rPr>
              <a:t>		while (flag[i] &amp;&amp; turn == i); 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2400">
                <a:solidFill>
                  <a:srgbClr val="0000FF"/>
                </a:solidFill>
                <a:latin typeface="Helvetica" pitchFamily="34" charset="0"/>
              </a:rPr>
              <a:t>			critical section 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2400">
                <a:solidFill>
                  <a:srgbClr val="0000FF"/>
                </a:solidFill>
                <a:latin typeface="Helvetica" pitchFamily="34" charset="0"/>
              </a:rPr>
              <a:t>		flag[j] = FALSE; 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2400">
                <a:solidFill>
                  <a:srgbClr val="0000FF"/>
                </a:solidFill>
                <a:latin typeface="Helvetica" pitchFamily="34" charset="0"/>
              </a:rPr>
              <a:t>			remainder section 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2400">
                <a:solidFill>
                  <a:srgbClr val="0000FF"/>
                </a:solidFill>
                <a:latin typeface="Helvetica" pitchFamily="34" charset="0"/>
              </a:rPr>
              <a:t>	} while (TRUE); </a:t>
            </a:r>
            <a:r>
              <a:rPr kumimoji="1" lang="en-US" altLang="zh-TW" sz="2000">
                <a:solidFill>
                  <a:srgbClr val="0000FF"/>
                </a:solidFill>
                <a:latin typeface="Helvetica" pitchFamily="34" charset="0"/>
              </a:rPr>
              <a:t>	</a:t>
            </a:r>
            <a:endParaRPr kumimoji="1" lang="en-US" altLang="zh-TW">
              <a:solidFill>
                <a:srgbClr val="0000FF"/>
              </a:solidFill>
              <a:latin typeface="Helvetica" pitchFamily="34" charset="0"/>
            </a:endParaRPr>
          </a:p>
        </p:txBody>
      </p:sp>
      <p:cxnSp>
        <p:nvCxnSpPr>
          <p:cNvPr id="17418" name="直線單箭頭接點 9"/>
          <p:cNvCxnSpPr>
            <a:cxnSpLocks noChangeShapeType="1"/>
          </p:cNvCxnSpPr>
          <p:nvPr/>
        </p:nvCxnSpPr>
        <p:spPr bwMode="auto">
          <a:xfrm flipV="1">
            <a:off x="4757738" y="3575050"/>
            <a:ext cx="523875" cy="4763"/>
          </a:xfrm>
          <a:prstGeom prst="straightConnector1">
            <a:avLst/>
          </a:prstGeom>
          <a:noFill/>
          <a:ln w="571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7419" name="直線單箭頭接點 10"/>
          <p:cNvCxnSpPr>
            <a:cxnSpLocks noChangeShapeType="1"/>
          </p:cNvCxnSpPr>
          <p:nvPr/>
        </p:nvCxnSpPr>
        <p:spPr bwMode="auto">
          <a:xfrm>
            <a:off x="1333500" y="4106863"/>
            <a:ext cx="474663" cy="7937"/>
          </a:xfrm>
          <a:prstGeom prst="straightConnector1">
            <a:avLst/>
          </a:prstGeom>
          <a:noFill/>
          <a:ln w="57150" algn="ctr">
            <a:solidFill>
              <a:schemeClr val="tx1"/>
            </a:solidFill>
            <a:round/>
            <a:headEnd/>
            <a:tailEnd type="arrow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860425" y="27781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zh-TW" smtClean="0">
                <a:ea typeface="ＭＳ Ｐゴシック" pitchFamily="34" charset="-128"/>
              </a:rPr>
              <a:t>Prove this algorithm is correct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6588" y="1044575"/>
            <a:ext cx="8069262" cy="4530725"/>
          </a:xfrm>
        </p:spPr>
        <p:txBody>
          <a:bodyPr/>
          <a:lstStyle/>
          <a:p>
            <a:pPr marL="514350" indent="-514350">
              <a:buFont typeface="Monotype Sorts" pitchFamily="2" charset="2"/>
              <a:buNone/>
            </a:pPr>
            <a:r>
              <a:rPr lang="en-US" altLang="zh-TW" sz="2800" b="1" smtClean="0">
                <a:ea typeface="ＭＳ Ｐゴシック" pitchFamily="34" charset="-128"/>
              </a:rPr>
              <a:t>2. The progress requirement is satisfied.</a:t>
            </a:r>
          </a:p>
          <a:p>
            <a:pPr marL="514350" indent="-514350">
              <a:buFont typeface="Monotype Sorts" pitchFamily="2" charset="2"/>
              <a:buNone/>
            </a:pPr>
            <a:endParaRPr lang="en-US" altLang="zh-TW" sz="2800" b="1" smtClean="0">
              <a:ea typeface="ＭＳ Ｐゴシック" pitchFamily="34" charset="-128"/>
            </a:endParaRPr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812800" y="4291013"/>
            <a:ext cx="3152775" cy="4826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zh-TW" sz="1600"/>
          </a:p>
        </p:txBody>
      </p:sp>
      <p:sp>
        <p:nvSpPr>
          <p:cNvPr id="18437" name="Rectangle 3"/>
          <p:cNvSpPr>
            <a:spLocks noChangeArrowheads="1"/>
          </p:cNvSpPr>
          <p:nvPr/>
        </p:nvSpPr>
        <p:spPr bwMode="auto">
          <a:xfrm>
            <a:off x="790575" y="2355850"/>
            <a:ext cx="3749675" cy="14573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zh-TW" sz="1600"/>
          </a:p>
        </p:txBody>
      </p:sp>
      <p:sp>
        <p:nvSpPr>
          <p:cNvPr id="18438" name="Rectangle 3"/>
          <p:cNvSpPr txBox="1">
            <a:spLocks noChangeArrowheads="1"/>
          </p:cNvSpPr>
          <p:nvPr/>
        </p:nvSpPr>
        <p:spPr bwMode="auto">
          <a:xfrm>
            <a:off x="0" y="1841500"/>
            <a:ext cx="6294438" cy="490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2400">
                <a:solidFill>
                  <a:srgbClr val="0000FF"/>
                </a:solidFill>
                <a:latin typeface="Helvetica" pitchFamily="34" charset="0"/>
              </a:rPr>
              <a:t>	do { 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2400">
                <a:solidFill>
                  <a:srgbClr val="0000FF"/>
                </a:solidFill>
                <a:latin typeface="Helvetica" pitchFamily="34" charset="0"/>
              </a:rPr>
              <a:t>		flag[i] = TRUE; 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2400">
                <a:solidFill>
                  <a:srgbClr val="0000FF"/>
                </a:solidFill>
                <a:latin typeface="Helvetica" pitchFamily="34" charset="0"/>
              </a:rPr>
              <a:t>		turn = j; 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2400">
                <a:solidFill>
                  <a:srgbClr val="0000FF"/>
                </a:solidFill>
                <a:latin typeface="Helvetica" pitchFamily="34" charset="0"/>
              </a:rPr>
              <a:t>		while (flag[j] &amp;&amp; turn == j); 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2400">
                <a:solidFill>
                  <a:srgbClr val="0000FF"/>
                </a:solidFill>
                <a:latin typeface="Helvetica" pitchFamily="34" charset="0"/>
              </a:rPr>
              <a:t>			critical section 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2400">
                <a:solidFill>
                  <a:srgbClr val="0000FF"/>
                </a:solidFill>
                <a:latin typeface="Helvetica" pitchFamily="34" charset="0"/>
              </a:rPr>
              <a:t>		flag[i] = FALSE; 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2400">
                <a:solidFill>
                  <a:srgbClr val="0000FF"/>
                </a:solidFill>
                <a:latin typeface="Helvetica" pitchFamily="34" charset="0"/>
              </a:rPr>
              <a:t>			remainder section 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2400">
                <a:solidFill>
                  <a:srgbClr val="0000FF"/>
                </a:solidFill>
                <a:latin typeface="Helvetica" pitchFamily="34" charset="0"/>
              </a:rPr>
              <a:t>	} while (TRUE); </a:t>
            </a:r>
            <a:r>
              <a:rPr kumimoji="1" lang="en-US" altLang="zh-TW" sz="2000">
                <a:solidFill>
                  <a:srgbClr val="0000FF"/>
                </a:solidFill>
                <a:latin typeface="Helvetica" pitchFamily="34" charset="0"/>
              </a:rPr>
              <a:t>	</a:t>
            </a:r>
            <a:endParaRPr kumimoji="1" lang="en-US" altLang="zh-TW">
              <a:solidFill>
                <a:srgbClr val="0000FF"/>
              </a:solidFill>
              <a:latin typeface="Helvetica" pitchFamily="34" charset="0"/>
            </a:endParaRPr>
          </a:p>
        </p:txBody>
      </p:sp>
      <p:sp>
        <p:nvSpPr>
          <p:cNvPr id="18439" name="Rectangle 4"/>
          <p:cNvSpPr>
            <a:spLocks noChangeArrowheads="1"/>
          </p:cNvSpPr>
          <p:nvPr/>
        </p:nvSpPr>
        <p:spPr bwMode="auto">
          <a:xfrm>
            <a:off x="5226050" y="4273550"/>
            <a:ext cx="3152775" cy="48260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zh-TW" sz="1600"/>
          </a:p>
        </p:txBody>
      </p:sp>
      <p:sp>
        <p:nvSpPr>
          <p:cNvPr id="18440" name="Rectangle 3"/>
          <p:cNvSpPr>
            <a:spLocks noChangeArrowheads="1"/>
          </p:cNvSpPr>
          <p:nvPr/>
        </p:nvSpPr>
        <p:spPr bwMode="auto">
          <a:xfrm>
            <a:off x="5205413" y="2338388"/>
            <a:ext cx="3749675" cy="1455737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zh-TW" sz="1600"/>
          </a:p>
        </p:txBody>
      </p:sp>
      <p:sp>
        <p:nvSpPr>
          <p:cNvPr id="18441" name="Rectangle 3"/>
          <p:cNvSpPr txBox="1">
            <a:spLocks noChangeArrowheads="1"/>
          </p:cNvSpPr>
          <p:nvPr/>
        </p:nvSpPr>
        <p:spPr bwMode="auto">
          <a:xfrm>
            <a:off x="4414838" y="1824038"/>
            <a:ext cx="6294437" cy="490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2400">
                <a:solidFill>
                  <a:srgbClr val="0000FF"/>
                </a:solidFill>
                <a:latin typeface="Helvetica" pitchFamily="34" charset="0"/>
              </a:rPr>
              <a:t>	do { 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2400">
                <a:solidFill>
                  <a:srgbClr val="0000FF"/>
                </a:solidFill>
                <a:latin typeface="Helvetica" pitchFamily="34" charset="0"/>
              </a:rPr>
              <a:t>		flag[j] = TRUE; 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2400">
                <a:solidFill>
                  <a:srgbClr val="0000FF"/>
                </a:solidFill>
                <a:latin typeface="Helvetica" pitchFamily="34" charset="0"/>
              </a:rPr>
              <a:t>		turn = i; 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2400">
                <a:solidFill>
                  <a:srgbClr val="0000FF"/>
                </a:solidFill>
                <a:latin typeface="Helvetica" pitchFamily="34" charset="0"/>
              </a:rPr>
              <a:t>		while (flag[i] &amp;&amp; turn == i); 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2400">
                <a:solidFill>
                  <a:srgbClr val="0000FF"/>
                </a:solidFill>
                <a:latin typeface="Helvetica" pitchFamily="34" charset="0"/>
              </a:rPr>
              <a:t>			critical section 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2400">
                <a:solidFill>
                  <a:srgbClr val="0000FF"/>
                </a:solidFill>
                <a:latin typeface="Helvetica" pitchFamily="34" charset="0"/>
              </a:rPr>
              <a:t>		flag[j] = FALSE; 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2400">
                <a:solidFill>
                  <a:srgbClr val="0000FF"/>
                </a:solidFill>
                <a:latin typeface="Helvetica" pitchFamily="34" charset="0"/>
              </a:rPr>
              <a:t>			remainder section 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2400">
                <a:solidFill>
                  <a:srgbClr val="0000FF"/>
                </a:solidFill>
                <a:latin typeface="Helvetica" pitchFamily="34" charset="0"/>
              </a:rPr>
              <a:t>	} while (TRUE); </a:t>
            </a:r>
            <a:r>
              <a:rPr kumimoji="1" lang="en-US" altLang="zh-TW" sz="2000">
                <a:solidFill>
                  <a:srgbClr val="0000FF"/>
                </a:solidFill>
                <a:latin typeface="Helvetica" pitchFamily="34" charset="0"/>
              </a:rPr>
              <a:t>	</a:t>
            </a:r>
            <a:endParaRPr kumimoji="1" lang="en-US" altLang="zh-TW">
              <a:solidFill>
                <a:srgbClr val="0000FF"/>
              </a:solidFill>
              <a:latin typeface="Helvetica" pitchFamily="34" charset="0"/>
            </a:endParaRPr>
          </a:p>
        </p:txBody>
      </p:sp>
      <p:cxnSp>
        <p:nvCxnSpPr>
          <p:cNvPr id="18442" name="直線單箭頭接點 9"/>
          <p:cNvCxnSpPr>
            <a:cxnSpLocks noChangeShapeType="1"/>
          </p:cNvCxnSpPr>
          <p:nvPr/>
        </p:nvCxnSpPr>
        <p:spPr bwMode="auto">
          <a:xfrm flipV="1">
            <a:off x="4678908" y="3575050"/>
            <a:ext cx="523875" cy="4763"/>
          </a:xfrm>
          <a:prstGeom prst="straightConnector1">
            <a:avLst/>
          </a:prstGeom>
          <a:noFill/>
          <a:ln w="571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8443" name="直線單箭頭接點 10"/>
          <p:cNvCxnSpPr>
            <a:cxnSpLocks noChangeShapeType="1"/>
          </p:cNvCxnSpPr>
          <p:nvPr/>
        </p:nvCxnSpPr>
        <p:spPr bwMode="auto">
          <a:xfrm>
            <a:off x="449263" y="3611563"/>
            <a:ext cx="474662" cy="7937"/>
          </a:xfrm>
          <a:prstGeom prst="straightConnector1">
            <a:avLst/>
          </a:prstGeom>
          <a:noFill/>
          <a:ln w="571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2" name="直線單箭頭接點 10"/>
          <p:cNvCxnSpPr>
            <a:cxnSpLocks noChangeShapeType="1"/>
          </p:cNvCxnSpPr>
          <p:nvPr/>
        </p:nvCxnSpPr>
        <p:spPr bwMode="auto">
          <a:xfrm>
            <a:off x="1311133" y="4047751"/>
            <a:ext cx="474662" cy="7937"/>
          </a:xfrm>
          <a:prstGeom prst="straightConnector1">
            <a:avLst/>
          </a:prstGeom>
          <a:noFill/>
          <a:ln w="571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3" name="直線單箭頭接點 10"/>
          <p:cNvCxnSpPr>
            <a:cxnSpLocks noChangeShapeType="1"/>
          </p:cNvCxnSpPr>
          <p:nvPr/>
        </p:nvCxnSpPr>
        <p:spPr bwMode="auto">
          <a:xfrm>
            <a:off x="422977" y="4531237"/>
            <a:ext cx="474662" cy="7937"/>
          </a:xfrm>
          <a:prstGeom prst="straightConnector1">
            <a:avLst/>
          </a:prstGeom>
          <a:noFill/>
          <a:ln w="571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4" name="直線單箭頭接點 11"/>
          <p:cNvCxnSpPr>
            <a:cxnSpLocks noChangeShapeType="1"/>
          </p:cNvCxnSpPr>
          <p:nvPr/>
        </p:nvCxnSpPr>
        <p:spPr bwMode="auto">
          <a:xfrm flipV="1">
            <a:off x="3871913" y="3735388"/>
            <a:ext cx="2482850" cy="865187"/>
          </a:xfrm>
          <a:prstGeom prst="straightConnector1">
            <a:avLst/>
          </a:prstGeom>
          <a:noFill/>
          <a:ln w="57150" algn="ctr">
            <a:solidFill>
              <a:srgbClr val="FF0000"/>
            </a:solidFill>
            <a:prstDash val="sysDash"/>
            <a:round/>
            <a:headEnd/>
            <a:tailEnd type="arrow" w="med" len="med"/>
          </a:ln>
        </p:spPr>
      </p:cxnSp>
      <p:grpSp>
        <p:nvGrpSpPr>
          <p:cNvPr id="17" name="群組 16"/>
          <p:cNvGrpSpPr/>
          <p:nvPr/>
        </p:nvGrpSpPr>
        <p:grpSpPr>
          <a:xfrm>
            <a:off x="4571985" y="3389586"/>
            <a:ext cx="1555732" cy="673713"/>
            <a:chOff x="4571985" y="3389586"/>
            <a:chExt cx="1555732" cy="673713"/>
          </a:xfrm>
        </p:grpSpPr>
        <p:cxnSp>
          <p:nvCxnSpPr>
            <p:cNvPr id="15" name="直線單箭頭接點 9"/>
            <p:cNvCxnSpPr>
              <a:cxnSpLocks noChangeShapeType="1"/>
            </p:cNvCxnSpPr>
            <p:nvPr/>
          </p:nvCxnSpPr>
          <p:spPr bwMode="auto">
            <a:xfrm flipV="1">
              <a:off x="5603842" y="4058536"/>
              <a:ext cx="523875" cy="4763"/>
            </a:xfrm>
            <a:prstGeom prst="straightConnector1">
              <a:avLst/>
            </a:prstGeom>
            <a:noFill/>
            <a:ln w="5715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16" name="矩形 15"/>
            <p:cNvSpPr/>
            <p:nvPr/>
          </p:nvSpPr>
          <p:spPr bwMode="auto">
            <a:xfrm>
              <a:off x="4571985" y="3389586"/>
              <a:ext cx="614855" cy="34684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844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8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860425" y="27781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zh-TW" smtClean="0">
                <a:ea typeface="ＭＳ Ｐゴシック" pitchFamily="34" charset="-128"/>
              </a:rPr>
              <a:t>Prove this algorithm is correct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6588" y="1044575"/>
            <a:ext cx="8069262" cy="4530725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zh-TW" sz="2800" b="1" smtClean="0">
                <a:ea typeface="ＭＳ Ｐゴシック" pitchFamily="34" charset="-128"/>
              </a:rPr>
              <a:t>3. The bounded waiting requirement is met</a:t>
            </a:r>
          </a:p>
          <a:p>
            <a:pPr>
              <a:buFont typeface="Monotype Sorts" pitchFamily="2" charset="2"/>
              <a:buNone/>
            </a:pPr>
            <a:endParaRPr lang="en-US" altLang="zh-TW" sz="2800" b="1" smtClean="0">
              <a:ea typeface="ＭＳ Ｐゴシック" pitchFamily="34" charset="-128"/>
            </a:endParaRPr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812800" y="4291013"/>
            <a:ext cx="3152775" cy="4826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zh-TW" sz="1600"/>
          </a:p>
        </p:txBody>
      </p:sp>
      <p:sp>
        <p:nvSpPr>
          <p:cNvPr id="20485" name="Rectangle 3"/>
          <p:cNvSpPr>
            <a:spLocks noChangeArrowheads="1"/>
          </p:cNvSpPr>
          <p:nvPr/>
        </p:nvSpPr>
        <p:spPr bwMode="auto">
          <a:xfrm>
            <a:off x="790575" y="2355850"/>
            <a:ext cx="3749675" cy="14573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zh-TW" sz="1600"/>
          </a:p>
        </p:txBody>
      </p:sp>
      <p:sp>
        <p:nvSpPr>
          <p:cNvPr id="20486" name="Rectangle 3"/>
          <p:cNvSpPr txBox="1">
            <a:spLocks noChangeArrowheads="1"/>
          </p:cNvSpPr>
          <p:nvPr/>
        </p:nvSpPr>
        <p:spPr bwMode="auto">
          <a:xfrm>
            <a:off x="0" y="1841500"/>
            <a:ext cx="6294438" cy="490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2400">
                <a:solidFill>
                  <a:srgbClr val="0000FF"/>
                </a:solidFill>
                <a:latin typeface="Helvetica" pitchFamily="34" charset="0"/>
              </a:rPr>
              <a:t>	do { 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2400">
                <a:solidFill>
                  <a:srgbClr val="0000FF"/>
                </a:solidFill>
                <a:latin typeface="Helvetica" pitchFamily="34" charset="0"/>
              </a:rPr>
              <a:t>		flag[i] = TRUE; 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2400">
                <a:solidFill>
                  <a:srgbClr val="0000FF"/>
                </a:solidFill>
                <a:latin typeface="Helvetica" pitchFamily="34" charset="0"/>
              </a:rPr>
              <a:t>		turn = j; 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2400">
                <a:solidFill>
                  <a:srgbClr val="0000FF"/>
                </a:solidFill>
                <a:latin typeface="Helvetica" pitchFamily="34" charset="0"/>
              </a:rPr>
              <a:t>		while (flag[j] &amp;&amp; turn == j); 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2400">
                <a:solidFill>
                  <a:srgbClr val="0000FF"/>
                </a:solidFill>
                <a:latin typeface="Helvetica" pitchFamily="34" charset="0"/>
              </a:rPr>
              <a:t>			critical section 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2400">
                <a:solidFill>
                  <a:srgbClr val="0000FF"/>
                </a:solidFill>
                <a:latin typeface="Helvetica" pitchFamily="34" charset="0"/>
              </a:rPr>
              <a:t>		flag[i] = FALSE; 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2400">
                <a:solidFill>
                  <a:srgbClr val="0000FF"/>
                </a:solidFill>
                <a:latin typeface="Helvetica" pitchFamily="34" charset="0"/>
              </a:rPr>
              <a:t>			remainder section 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2400">
                <a:solidFill>
                  <a:srgbClr val="0000FF"/>
                </a:solidFill>
                <a:latin typeface="Helvetica" pitchFamily="34" charset="0"/>
              </a:rPr>
              <a:t>	} while (TRUE); </a:t>
            </a:r>
            <a:r>
              <a:rPr kumimoji="1" lang="en-US" altLang="zh-TW" sz="2000">
                <a:solidFill>
                  <a:srgbClr val="0000FF"/>
                </a:solidFill>
                <a:latin typeface="Helvetica" pitchFamily="34" charset="0"/>
              </a:rPr>
              <a:t>	</a:t>
            </a:r>
            <a:endParaRPr kumimoji="1" lang="en-US" altLang="zh-TW">
              <a:solidFill>
                <a:srgbClr val="0000FF"/>
              </a:solidFill>
              <a:latin typeface="Helvetica" pitchFamily="34" charset="0"/>
            </a:endParaRPr>
          </a:p>
        </p:txBody>
      </p:sp>
      <p:sp>
        <p:nvSpPr>
          <p:cNvPr id="20487" name="Rectangle 4"/>
          <p:cNvSpPr>
            <a:spLocks noChangeArrowheads="1"/>
          </p:cNvSpPr>
          <p:nvPr/>
        </p:nvSpPr>
        <p:spPr bwMode="auto">
          <a:xfrm>
            <a:off x="5226050" y="4273550"/>
            <a:ext cx="3152775" cy="48260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zh-TW" sz="1600"/>
          </a:p>
        </p:txBody>
      </p:sp>
      <p:sp>
        <p:nvSpPr>
          <p:cNvPr id="20488" name="Rectangle 3"/>
          <p:cNvSpPr>
            <a:spLocks noChangeArrowheads="1"/>
          </p:cNvSpPr>
          <p:nvPr/>
        </p:nvSpPr>
        <p:spPr bwMode="auto">
          <a:xfrm>
            <a:off x="5205413" y="2338388"/>
            <a:ext cx="3749675" cy="1455737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zh-TW" sz="1600"/>
          </a:p>
        </p:txBody>
      </p:sp>
      <p:sp>
        <p:nvSpPr>
          <p:cNvPr id="20489" name="Rectangle 3"/>
          <p:cNvSpPr txBox="1">
            <a:spLocks noChangeArrowheads="1"/>
          </p:cNvSpPr>
          <p:nvPr/>
        </p:nvSpPr>
        <p:spPr bwMode="auto">
          <a:xfrm>
            <a:off x="4414838" y="1824038"/>
            <a:ext cx="6294437" cy="490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2400" dirty="0">
                <a:solidFill>
                  <a:srgbClr val="0000FF"/>
                </a:solidFill>
                <a:latin typeface="Helvetica" pitchFamily="34" charset="0"/>
              </a:rPr>
              <a:t>	do { 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2400" dirty="0">
                <a:solidFill>
                  <a:srgbClr val="0000FF"/>
                </a:solidFill>
                <a:latin typeface="Helvetica" pitchFamily="34" charset="0"/>
              </a:rPr>
              <a:t>		flag[j] = TRUE; 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2400" dirty="0">
                <a:solidFill>
                  <a:srgbClr val="0000FF"/>
                </a:solidFill>
                <a:latin typeface="Helvetica" pitchFamily="34" charset="0"/>
              </a:rPr>
              <a:t>		turn = </a:t>
            </a:r>
            <a:r>
              <a:rPr kumimoji="1" lang="en-US" altLang="zh-TW" sz="2400" dirty="0" err="1">
                <a:solidFill>
                  <a:srgbClr val="0000FF"/>
                </a:solidFill>
                <a:latin typeface="Helvetica" pitchFamily="34" charset="0"/>
              </a:rPr>
              <a:t>i</a:t>
            </a:r>
            <a:r>
              <a:rPr kumimoji="1" lang="en-US" altLang="zh-TW" sz="2400" dirty="0">
                <a:solidFill>
                  <a:srgbClr val="0000FF"/>
                </a:solidFill>
                <a:latin typeface="Helvetica" pitchFamily="34" charset="0"/>
              </a:rPr>
              <a:t>; 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2400" dirty="0">
                <a:solidFill>
                  <a:srgbClr val="0000FF"/>
                </a:solidFill>
                <a:latin typeface="Helvetica" pitchFamily="34" charset="0"/>
              </a:rPr>
              <a:t>		while (flag[</a:t>
            </a:r>
            <a:r>
              <a:rPr kumimoji="1" lang="en-US" altLang="zh-TW" sz="2400" dirty="0" err="1">
                <a:solidFill>
                  <a:srgbClr val="0000FF"/>
                </a:solidFill>
                <a:latin typeface="Helvetica" pitchFamily="34" charset="0"/>
              </a:rPr>
              <a:t>i</a:t>
            </a:r>
            <a:r>
              <a:rPr kumimoji="1" lang="en-US" altLang="zh-TW" sz="2400" dirty="0">
                <a:solidFill>
                  <a:srgbClr val="0000FF"/>
                </a:solidFill>
                <a:latin typeface="Helvetica" pitchFamily="34" charset="0"/>
              </a:rPr>
              <a:t>] &amp;&amp; turn == </a:t>
            </a:r>
            <a:r>
              <a:rPr kumimoji="1" lang="en-US" altLang="zh-TW" sz="2400" dirty="0" err="1">
                <a:solidFill>
                  <a:srgbClr val="0000FF"/>
                </a:solidFill>
                <a:latin typeface="Helvetica" pitchFamily="34" charset="0"/>
              </a:rPr>
              <a:t>i</a:t>
            </a:r>
            <a:r>
              <a:rPr kumimoji="1" lang="en-US" altLang="zh-TW" sz="2400" dirty="0">
                <a:solidFill>
                  <a:srgbClr val="0000FF"/>
                </a:solidFill>
                <a:latin typeface="Helvetica" pitchFamily="34" charset="0"/>
              </a:rPr>
              <a:t>); 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2400" dirty="0">
                <a:solidFill>
                  <a:srgbClr val="0000FF"/>
                </a:solidFill>
                <a:latin typeface="Helvetica" pitchFamily="34" charset="0"/>
              </a:rPr>
              <a:t>			critical section 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2400" dirty="0">
                <a:solidFill>
                  <a:srgbClr val="0000FF"/>
                </a:solidFill>
                <a:latin typeface="Helvetica" pitchFamily="34" charset="0"/>
              </a:rPr>
              <a:t>		flag[j] = FALSE; 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2400" dirty="0">
                <a:solidFill>
                  <a:srgbClr val="0000FF"/>
                </a:solidFill>
                <a:latin typeface="Helvetica" pitchFamily="34" charset="0"/>
              </a:rPr>
              <a:t>			remainder section 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2400" dirty="0">
                <a:solidFill>
                  <a:srgbClr val="0000FF"/>
                </a:solidFill>
                <a:latin typeface="Helvetica" pitchFamily="34" charset="0"/>
              </a:rPr>
              <a:t>	} while (TRUE); </a:t>
            </a:r>
            <a:r>
              <a:rPr kumimoji="1" lang="en-US" altLang="zh-TW" sz="2000" dirty="0">
                <a:solidFill>
                  <a:srgbClr val="0000FF"/>
                </a:solidFill>
                <a:latin typeface="Helvetica" pitchFamily="34" charset="0"/>
              </a:rPr>
              <a:t>	</a:t>
            </a:r>
            <a:endParaRPr kumimoji="1" lang="en-US" altLang="zh-TW" dirty="0">
              <a:solidFill>
                <a:srgbClr val="0000FF"/>
              </a:solidFill>
              <a:latin typeface="Helvetica" pitchFamily="34" charset="0"/>
            </a:endParaRPr>
          </a:p>
        </p:txBody>
      </p:sp>
      <p:cxnSp>
        <p:nvCxnSpPr>
          <p:cNvPr id="20490" name="直線單箭頭接點 9"/>
          <p:cNvCxnSpPr>
            <a:cxnSpLocks noChangeShapeType="1"/>
          </p:cNvCxnSpPr>
          <p:nvPr/>
        </p:nvCxnSpPr>
        <p:spPr bwMode="auto">
          <a:xfrm flipV="1">
            <a:off x="5610225" y="4040188"/>
            <a:ext cx="523875" cy="4762"/>
          </a:xfrm>
          <a:prstGeom prst="straightConnector1">
            <a:avLst/>
          </a:prstGeom>
          <a:noFill/>
          <a:ln w="571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0491" name="直線單箭頭接點 10"/>
          <p:cNvCxnSpPr>
            <a:cxnSpLocks noChangeShapeType="1"/>
          </p:cNvCxnSpPr>
          <p:nvPr/>
        </p:nvCxnSpPr>
        <p:spPr bwMode="auto">
          <a:xfrm>
            <a:off x="323026" y="3595688"/>
            <a:ext cx="476250" cy="7937"/>
          </a:xfrm>
          <a:prstGeom prst="straightConnector1">
            <a:avLst/>
          </a:prstGeom>
          <a:noFill/>
          <a:ln w="571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3" name="直線單箭頭接點 9"/>
          <p:cNvCxnSpPr>
            <a:cxnSpLocks noChangeShapeType="1"/>
          </p:cNvCxnSpPr>
          <p:nvPr/>
        </p:nvCxnSpPr>
        <p:spPr bwMode="auto">
          <a:xfrm flipV="1">
            <a:off x="4722069" y="4586738"/>
            <a:ext cx="523875" cy="4762"/>
          </a:xfrm>
          <a:prstGeom prst="straightConnector1">
            <a:avLst/>
          </a:prstGeom>
          <a:noFill/>
          <a:ln w="571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4" name="直線單箭頭接點 9"/>
          <p:cNvCxnSpPr>
            <a:cxnSpLocks noChangeShapeType="1"/>
          </p:cNvCxnSpPr>
          <p:nvPr/>
        </p:nvCxnSpPr>
        <p:spPr bwMode="auto">
          <a:xfrm flipV="1">
            <a:off x="4669511" y="2594962"/>
            <a:ext cx="523875" cy="4762"/>
          </a:xfrm>
          <a:prstGeom prst="straightConnector1">
            <a:avLst/>
          </a:prstGeom>
          <a:noFill/>
          <a:ln w="571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5" name="直線單箭頭接點 9"/>
          <p:cNvCxnSpPr>
            <a:cxnSpLocks noChangeShapeType="1"/>
          </p:cNvCxnSpPr>
          <p:nvPr/>
        </p:nvCxnSpPr>
        <p:spPr bwMode="auto">
          <a:xfrm flipV="1">
            <a:off x="4632719" y="3094214"/>
            <a:ext cx="523875" cy="4762"/>
          </a:xfrm>
          <a:prstGeom prst="straightConnector1">
            <a:avLst/>
          </a:prstGeom>
          <a:noFill/>
          <a:ln w="571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6" name="直線單箭頭接點 9"/>
          <p:cNvCxnSpPr>
            <a:cxnSpLocks noChangeShapeType="1"/>
          </p:cNvCxnSpPr>
          <p:nvPr/>
        </p:nvCxnSpPr>
        <p:spPr bwMode="auto">
          <a:xfrm flipV="1">
            <a:off x="4658991" y="3593466"/>
            <a:ext cx="523875" cy="4762"/>
          </a:xfrm>
          <a:prstGeom prst="straightConnector1">
            <a:avLst/>
          </a:prstGeom>
          <a:noFill/>
          <a:ln w="57150" algn="ctr">
            <a:solidFill>
              <a:schemeClr val="tx1"/>
            </a:solidFill>
            <a:round/>
            <a:headEnd/>
            <a:tailEnd type="arrow" w="med" len="med"/>
          </a:ln>
        </p:spPr>
      </p:cxnSp>
      <p:grpSp>
        <p:nvGrpSpPr>
          <p:cNvPr id="19" name="群組 18"/>
          <p:cNvGrpSpPr/>
          <p:nvPr/>
        </p:nvGrpSpPr>
        <p:grpSpPr>
          <a:xfrm>
            <a:off x="157638" y="3452647"/>
            <a:ext cx="1676934" cy="634464"/>
            <a:chOff x="157638" y="3452647"/>
            <a:chExt cx="1676934" cy="634464"/>
          </a:xfrm>
        </p:grpSpPr>
        <p:cxnSp>
          <p:nvCxnSpPr>
            <p:cNvPr id="17" name="直線單箭頭接點 10"/>
            <p:cNvCxnSpPr>
              <a:cxnSpLocks noChangeShapeType="1"/>
            </p:cNvCxnSpPr>
            <p:nvPr/>
          </p:nvCxnSpPr>
          <p:spPr bwMode="auto">
            <a:xfrm>
              <a:off x="1358322" y="4079174"/>
              <a:ext cx="476250" cy="7937"/>
            </a:xfrm>
            <a:prstGeom prst="straightConnector1">
              <a:avLst/>
            </a:prstGeom>
            <a:noFill/>
            <a:ln w="5715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18" name="矩形 17"/>
            <p:cNvSpPr/>
            <p:nvPr/>
          </p:nvSpPr>
          <p:spPr bwMode="auto">
            <a:xfrm>
              <a:off x="157638" y="3452647"/>
              <a:ext cx="614855" cy="34684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</a:endParaRPr>
            </a:p>
          </p:txBody>
        </p:sp>
      </p:grpSp>
      <p:cxnSp>
        <p:nvCxnSpPr>
          <p:cNvPr id="20" name="直線單箭頭接點 11"/>
          <p:cNvCxnSpPr>
            <a:cxnSpLocks noChangeShapeType="1"/>
          </p:cNvCxnSpPr>
          <p:nvPr/>
        </p:nvCxnSpPr>
        <p:spPr bwMode="auto">
          <a:xfrm flipH="1" flipV="1">
            <a:off x="2585546" y="3752193"/>
            <a:ext cx="2774730" cy="740979"/>
          </a:xfrm>
          <a:prstGeom prst="straightConnector1">
            <a:avLst/>
          </a:prstGeom>
          <a:noFill/>
          <a:ln w="57150" algn="ctr">
            <a:solidFill>
              <a:srgbClr val="FF0000"/>
            </a:solidFill>
            <a:prstDash val="sysDash"/>
            <a:round/>
            <a:headEnd/>
            <a:tailEnd type="arrow" w="med" len="med"/>
          </a:ln>
        </p:spPr>
      </p:cxnSp>
      <p:cxnSp>
        <p:nvCxnSpPr>
          <p:cNvPr id="24" name="直線單箭頭接點 11"/>
          <p:cNvCxnSpPr>
            <a:cxnSpLocks noChangeShapeType="1"/>
          </p:cNvCxnSpPr>
          <p:nvPr/>
        </p:nvCxnSpPr>
        <p:spPr bwMode="auto">
          <a:xfrm flipH="1">
            <a:off x="3957145" y="3184635"/>
            <a:ext cx="1245478" cy="268014"/>
          </a:xfrm>
          <a:prstGeom prst="straightConnector1">
            <a:avLst/>
          </a:prstGeom>
          <a:noFill/>
          <a:ln w="57150" algn="ctr">
            <a:solidFill>
              <a:srgbClr val="FF0000"/>
            </a:solidFill>
            <a:prstDash val="sysDash"/>
            <a:round/>
            <a:headEnd/>
            <a:tailEnd type="arrow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49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4"/>
          <p:cNvSpPr>
            <a:spLocks noChangeArrowheads="1"/>
          </p:cNvSpPr>
          <p:nvPr/>
        </p:nvSpPr>
        <p:spPr bwMode="auto">
          <a:xfrm>
            <a:off x="3065102" y="4678363"/>
            <a:ext cx="2589213" cy="436562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zh-TW"/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3057165" y="3529013"/>
            <a:ext cx="2581275" cy="4540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zh-TW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ＭＳ Ｐゴシック" pitchFamily="34" charset="-128"/>
              </a:rPr>
              <a:t>Synchronization Hardware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0875" y="1201738"/>
            <a:ext cx="8275638" cy="4422775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TW" sz="2400" dirty="0" smtClean="0">
                <a:ea typeface="ＭＳ Ｐゴシック" pitchFamily="34" charset="-128"/>
              </a:rPr>
              <a:t>Any solution to the critical-section problem requires a simple tool – a </a:t>
            </a:r>
            <a:r>
              <a:rPr lang="en-US" altLang="zh-TW" sz="2400" b="1" dirty="0" smtClean="0">
                <a:solidFill>
                  <a:srgbClr val="FF0000"/>
                </a:solidFill>
                <a:ea typeface="ＭＳ Ｐゴシック" pitchFamily="34" charset="-128"/>
              </a:rPr>
              <a:t>lock</a:t>
            </a:r>
            <a:r>
              <a:rPr lang="en-US" altLang="zh-TW" sz="2400" dirty="0" smtClean="0">
                <a:ea typeface="ＭＳ Ｐゴシック" pitchFamily="34" charset="-128"/>
              </a:rPr>
              <a:t>.</a:t>
            </a:r>
          </a:p>
          <a:p>
            <a:pPr>
              <a:lnSpc>
                <a:spcPct val="90000"/>
              </a:lnSpc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TW" sz="2400" dirty="0" smtClean="0">
                <a:ea typeface="ＭＳ Ｐゴシック" pitchFamily="34" charset="-128"/>
              </a:rPr>
              <a:t> Race</a:t>
            </a:r>
            <a:r>
              <a:rPr lang="zh-TW" altLang="en-US" sz="2400" dirty="0" smtClean="0">
                <a:ea typeface="ＭＳ Ｐゴシック" pitchFamily="34" charset="-128"/>
              </a:rPr>
              <a:t> </a:t>
            </a:r>
            <a:r>
              <a:rPr lang="en-US" altLang="zh-TW" sz="2400" dirty="0" smtClean="0">
                <a:ea typeface="ＭＳ Ｐゴシック" pitchFamily="34" charset="-128"/>
              </a:rPr>
              <a:t>conditions are prevented by requiring that critical regions be protected by locks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2260240" y="2922588"/>
            <a:ext cx="7019925" cy="313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  <a:defRPr/>
            </a:pPr>
            <a:r>
              <a:rPr kumimoji="1" lang="en-US" altLang="zh-TW" sz="2800" kern="0" dirty="0">
                <a:solidFill>
                  <a:srgbClr val="0000FF"/>
                </a:solidFill>
                <a:latin typeface="+mn-lt"/>
                <a:ea typeface="MS PGothic" pitchFamily="34" charset="-128"/>
                <a:cs typeface="ＭＳ Ｐゴシック" charset="-128"/>
              </a:rPr>
              <a:t>	do { 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  <a:defRPr/>
            </a:pPr>
            <a:r>
              <a:rPr kumimoji="1" lang="en-US" altLang="zh-TW" sz="2800" kern="0" dirty="0">
                <a:solidFill>
                  <a:srgbClr val="0000FF"/>
                </a:solidFill>
                <a:latin typeface="+mn-lt"/>
                <a:ea typeface="MS PGothic" pitchFamily="34" charset="-128"/>
                <a:cs typeface="ＭＳ Ｐゴシック" charset="-128"/>
              </a:rPr>
              <a:t>		acquire </a:t>
            </a:r>
            <a:r>
              <a:rPr kumimoji="1" lang="en-US" altLang="zh-TW" sz="2800" b="1" kern="0" dirty="0">
                <a:solidFill>
                  <a:srgbClr val="FF0000"/>
                </a:solidFill>
                <a:latin typeface="+mn-lt"/>
                <a:ea typeface="MS PGothic" pitchFamily="34" charset="-128"/>
                <a:cs typeface="ＭＳ Ｐゴシック" charset="-128"/>
              </a:rPr>
              <a:t>lock</a:t>
            </a:r>
            <a:r>
              <a:rPr kumimoji="1" lang="en-US" altLang="zh-TW" sz="2800" kern="0" dirty="0">
                <a:solidFill>
                  <a:srgbClr val="0000FF"/>
                </a:solidFill>
                <a:latin typeface="+mn-lt"/>
                <a:ea typeface="MS PGothic" pitchFamily="34" charset="-128"/>
                <a:cs typeface="ＭＳ Ｐゴシック" charset="-128"/>
              </a:rPr>
              <a:t> 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  <a:defRPr/>
            </a:pPr>
            <a:r>
              <a:rPr kumimoji="1" lang="en-US" altLang="zh-TW" sz="2800" kern="0" dirty="0">
                <a:solidFill>
                  <a:srgbClr val="0000FF"/>
                </a:solidFill>
                <a:latin typeface="+mn-lt"/>
                <a:ea typeface="MS PGothic" pitchFamily="34" charset="-128"/>
                <a:cs typeface="ＭＳ Ｐゴシック" charset="-128"/>
              </a:rPr>
              <a:t>			critical section 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  <a:defRPr/>
            </a:pPr>
            <a:r>
              <a:rPr kumimoji="1" lang="en-US" altLang="zh-TW" sz="2800" kern="0" dirty="0">
                <a:solidFill>
                  <a:srgbClr val="0000FF"/>
                </a:solidFill>
                <a:latin typeface="+mn-lt"/>
                <a:ea typeface="MS PGothic" pitchFamily="34" charset="-128"/>
                <a:cs typeface="ＭＳ Ｐゴシック" charset="-128"/>
              </a:rPr>
              <a:t>		release </a:t>
            </a:r>
            <a:r>
              <a:rPr kumimoji="1" lang="en-US" altLang="zh-TW" sz="2800" b="1" kern="0" dirty="0">
                <a:solidFill>
                  <a:srgbClr val="FF0000"/>
                </a:solidFill>
                <a:latin typeface="+mn-lt"/>
                <a:ea typeface="MS PGothic" pitchFamily="34" charset="-128"/>
                <a:cs typeface="ＭＳ Ｐゴシック" charset="-128"/>
              </a:rPr>
              <a:t>lock</a:t>
            </a:r>
            <a:r>
              <a:rPr kumimoji="1" lang="en-US" altLang="zh-TW" sz="2800" kern="0" dirty="0">
                <a:solidFill>
                  <a:srgbClr val="0000FF"/>
                </a:solidFill>
                <a:latin typeface="+mn-lt"/>
                <a:ea typeface="MS PGothic" pitchFamily="34" charset="-128"/>
                <a:cs typeface="ＭＳ Ｐゴシック" charset="-128"/>
              </a:rPr>
              <a:t> 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  <a:defRPr/>
            </a:pPr>
            <a:r>
              <a:rPr kumimoji="1" lang="en-US" altLang="zh-TW" sz="2800" kern="0" dirty="0">
                <a:solidFill>
                  <a:srgbClr val="0000FF"/>
                </a:solidFill>
                <a:latin typeface="+mn-lt"/>
                <a:ea typeface="MS PGothic" pitchFamily="34" charset="-128"/>
                <a:cs typeface="ＭＳ Ｐゴシック" charset="-128"/>
              </a:rPr>
              <a:t>			remainder section 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  <a:defRPr/>
            </a:pPr>
            <a:r>
              <a:rPr kumimoji="1" lang="en-US" altLang="zh-TW" sz="2800" kern="0" dirty="0">
                <a:solidFill>
                  <a:srgbClr val="0000FF"/>
                </a:solidFill>
                <a:latin typeface="+mn-lt"/>
                <a:ea typeface="MS PGothic" pitchFamily="34" charset="-128"/>
                <a:cs typeface="ＭＳ Ｐゴシック" charset="-128"/>
              </a:rPr>
              <a:t>	} while (TRUE); 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60042" y="3253839"/>
            <a:ext cx="590716" cy="897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rot="2087971">
            <a:off x="6630886" y="3207219"/>
            <a:ext cx="945573" cy="9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直線單箭頭接點 8"/>
          <p:cNvCxnSpPr/>
          <p:nvPr/>
        </p:nvCxnSpPr>
        <p:spPr bwMode="auto">
          <a:xfrm flipV="1">
            <a:off x="2601416" y="3718114"/>
            <a:ext cx="419100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0" name="直線單箭頭接點 9"/>
          <p:cNvCxnSpPr/>
          <p:nvPr/>
        </p:nvCxnSpPr>
        <p:spPr bwMode="auto">
          <a:xfrm flipV="1">
            <a:off x="2611316" y="3739889"/>
            <a:ext cx="419100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1" name="直線單箭頭接點 10"/>
          <p:cNvCxnSpPr/>
          <p:nvPr/>
        </p:nvCxnSpPr>
        <p:spPr bwMode="auto">
          <a:xfrm flipV="1">
            <a:off x="3640322" y="4373411"/>
            <a:ext cx="419100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15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1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215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5" presetID="42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0.01619 L 0.00225 0.02636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" y="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6" grpId="0" uiExpand="1" animBg="1"/>
      <p:bldP spid="21507" grpId="0" animBg="1"/>
      <p:bldP spid="21509" grpId="0" uiExpand="1" build="p"/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ＭＳ Ｐゴシック" pitchFamily="34" charset="-128"/>
              </a:rPr>
              <a:t>Synchronization Hardware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68362" y="1177988"/>
            <a:ext cx="8275638" cy="4422775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TW" sz="2400" dirty="0" smtClean="0">
                <a:ea typeface="ＭＳ Ｐゴシック" pitchFamily="34" charset="-128"/>
              </a:rPr>
              <a:t>Many systems provide </a:t>
            </a:r>
            <a:r>
              <a:rPr lang="en-US" altLang="zh-TW" sz="2400" dirty="0" smtClean="0">
                <a:solidFill>
                  <a:srgbClr val="FF0000"/>
                </a:solidFill>
                <a:ea typeface="ＭＳ Ｐゴシック" pitchFamily="34" charset="-128"/>
              </a:rPr>
              <a:t>hardware support </a:t>
            </a:r>
            <a:r>
              <a:rPr lang="en-US" altLang="zh-TW" sz="2400" dirty="0" smtClean="0">
                <a:ea typeface="ＭＳ Ｐゴシック" pitchFamily="34" charset="-128"/>
              </a:rPr>
              <a:t>for critical section code</a:t>
            </a:r>
          </a:p>
          <a:p>
            <a:pPr>
              <a:lnSpc>
                <a:spcPct val="90000"/>
              </a:lnSpc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TW" sz="2400" dirty="0" err="1" smtClean="0">
                <a:ea typeface="ＭＳ Ｐゴシック" pitchFamily="34" charset="-128"/>
              </a:rPr>
              <a:t>Uniprocessors</a:t>
            </a:r>
            <a:r>
              <a:rPr lang="en-US" altLang="zh-TW" sz="2400" dirty="0" smtClean="0">
                <a:ea typeface="ＭＳ Ｐゴシック" pitchFamily="34" charset="-128"/>
              </a:rPr>
              <a:t> – could </a:t>
            </a:r>
            <a:r>
              <a:rPr lang="en-US" altLang="zh-TW" sz="2400" dirty="0" smtClean="0">
                <a:solidFill>
                  <a:srgbClr val="FF0000"/>
                </a:solidFill>
                <a:ea typeface="ＭＳ Ｐゴシック" pitchFamily="34" charset="-128"/>
              </a:rPr>
              <a:t>disable interrupts</a:t>
            </a:r>
          </a:p>
          <a:p>
            <a:pPr lvl="1">
              <a:lnSpc>
                <a:spcPct val="90000"/>
              </a:lnSpc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TW" sz="2400" dirty="0" smtClean="0">
                <a:ea typeface="ＭＳ Ｐゴシック" pitchFamily="34" charset="-128"/>
              </a:rPr>
              <a:t>Currently running code would execute without preemption</a:t>
            </a:r>
          </a:p>
          <a:p>
            <a:pPr lvl="1">
              <a:lnSpc>
                <a:spcPct val="90000"/>
              </a:lnSpc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TW" sz="2400" dirty="0" smtClean="0">
                <a:ea typeface="ＭＳ Ｐゴシック" pitchFamily="34" charset="-128"/>
              </a:rPr>
              <a:t>Generally too inefficient on multiprocessor systems</a:t>
            </a:r>
          </a:p>
          <a:p>
            <a:pPr lvl="2">
              <a:lnSpc>
                <a:spcPct val="90000"/>
              </a:lnSpc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TW" sz="2400" dirty="0" smtClean="0">
                <a:ea typeface="ＭＳ Ｐゴシック" pitchFamily="34" charset="-128"/>
              </a:rPr>
              <a:t>Operating systems using this not broadly scalable</a:t>
            </a:r>
          </a:p>
          <a:p>
            <a:pPr>
              <a:lnSpc>
                <a:spcPct val="90000"/>
              </a:lnSpc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TW" sz="2400" dirty="0" smtClean="0">
                <a:ea typeface="ＭＳ Ｐゴシック" pitchFamily="34" charset="-128"/>
              </a:rPr>
              <a:t>Modern machines provide special </a:t>
            </a:r>
            <a:r>
              <a:rPr lang="en-US" altLang="zh-TW" sz="2400" dirty="0" smtClean="0">
                <a:solidFill>
                  <a:srgbClr val="FF0000"/>
                </a:solidFill>
                <a:ea typeface="ＭＳ Ｐゴシック" pitchFamily="34" charset="-128"/>
              </a:rPr>
              <a:t>atomic hardware instructions</a:t>
            </a:r>
          </a:p>
          <a:p>
            <a:pPr lvl="2">
              <a:lnSpc>
                <a:spcPct val="90000"/>
              </a:lnSpc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TW" sz="2400" b="1" dirty="0" smtClean="0">
                <a:solidFill>
                  <a:srgbClr val="FF0000"/>
                </a:solidFill>
                <a:ea typeface="ＭＳ Ｐゴシック" pitchFamily="34" charset="-128"/>
              </a:rPr>
              <a:t>Atomic = non-</a:t>
            </a:r>
            <a:r>
              <a:rPr lang="en-US" altLang="zh-TW" sz="2400" b="1" dirty="0" err="1" smtClean="0">
                <a:solidFill>
                  <a:srgbClr val="FF0000"/>
                </a:solidFill>
                <a:ea typeface="ＭＳ Ｐゴシック" pitchFamily="34" charset="-128"/>
              </a:rPr>
              <a:t>interruptable</a:t>
            </a:r>
            <a:endParaRPr lang="en-US" altLang="zh-TW" sz="2400" b="1" dirty="0" smtClean="0">
              <a:solidFill>
                <a:srgbClr val="FF0000"/>
              </a:solidFill>
              <a:ea typeface="ＭＳ Ｐゴシック" pitchFamily="34" charset="-128"/>
            </a:endParaRPr>
          </a:p>
          <a:p>
            <a:pPr lvl="1">
              <a:lnSpc>
                <a:spcPct val="90000"/>
              </a:lnSpc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TW" sz="2400" dirty="0" smtClean="0">
                <a:ea typeface="ＭＳ Ｐゴシック" pitchFamily="34" charset="-128"/>
              </a:rPr>
              <a:t>Either </a:t>
            </a:r>
            <a:r>
              <a:rPr lang="en-US" altLang="zh-TW" sz="2400" dirty="0" smtClean="0">
                <a:solidFill>
                  <a:srgbClr val="FF0000"/>
                </a:solidFill>
                <a:ea typeface="ＭＳ Ｐゴシック" pitchFamily="34" charset="-128"/>
              </a:rPr>
              <a:t>test</a:t>
            </a:r>
            <a:r>
              <a:rPr lang="en-US" altLang="zh-TW" sz="2400" dirty="0" smtClean="0">
                <a:ea typeface="ＭＳ Ｐゴシック" pitchFamily="34" charset="-128"/>
              </a:rPr>
              <a:t> memory word and </a:t>
            </a:r>
            <a:r>
              <a:rPr lang="en-US" altLang="zh-TW" sz="2400" dirty="0" smtClean="0">
                <a:solidFill>
                  <a:srgbClr val="FF0000"/>
                </a:solidFill>
                <a:ea typeface="ＭＳ Ｐゴシック" pitchFamily="34" charset="-128"/>
              </a:rPr>
              <a:t>set</a:t>
            </a:r>
            <a:r>
              <a:rPr lang="en-US" altLang="zh-TW" sz="2400" dirty="0" smtClean="0">
                <a:ea typeface="ＭＳ Ｐゴシック" pitchFamily="34" charset="-128"/>
              </a:rPr>
              <a:t> value</a:t>
            </a:r>
          </a:p>
          <a:p>
            <a:pPr lvl="1">
              <a:lnSpc>
                <a:spcPct val="90000"/>
              </a:lnSpc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TW" sz="2400" dirty="0" smtClean="0">
                <a:ea typeface="ＭＳ Ｐゴシック" pitchFamily="34" charset="-128"/>
              </a:rPr>
              <a:t>Or </a:t>
            </a:r>
            <a:r>
              <a:rPr lang="en-US" altLang="zh-TW" sz="2400" dirty="0" smtClean="0">
                <a:solidFill>
                  <a:srgbClr val="FF0000"/>
                </a:solidFill>
                <a:ea typeface="ＭＳ Ｐゴシック" pitchFamily="34" charset="-128"/>
              </a:rPr>
              <a:t>swap contents </a:t>
            </a:r>
            <a:r>
              <a:rPr lang="en-US" altLang="zh-TW" sz="2400" dirty="0" smtClean="0">
                <a:ea typeface="ＭＳ Ｐゴシック" pitchFamily="34" charset="-128"/>
              </a:rPr>
              <a:t>of two memory words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1000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1000"/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1000"/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1000"/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1000"/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1000"/>
                                        <p:tgtEl>
                                          <p:spTgt spid="22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1000"/>
                                        <p:tgtEl>
                                          <p:spTgt spid="22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 smtClean="0">
                <a:ea typeface="ＭＳ Ｐゴシック" pitchFamily="34" charset="-128"/>
              </a:rPr>
              <a:t>Synchronization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431925"/>
            <a:ext cx="7748588" cy="327025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TW" sz="3200" dirty="0" smtClean="0">
                <a:ea typeface="ＭＳ Ｐゴシック" pitchFamily="34" charset="-128"/>
              </a:rPr>
              <a:t>Background</a:t>
            </a:r>
          </a:p>
          <a:p>
            <a:pPr>
              <a:lnSpc>
                <a:spcPct val="80000"/>
              </a:lnSpc>
            </a:pPr>
            <a:r>
              <a:rPr lang="en-US" altLang="zh-TW" sz="3200" dirty="0" smtClean="0">
                <a:ea typeface="ＭＳ Ｐゴシック" pitchFamily="34" charset="-128"/>
              </a:rPr>
              <a:t>The Critical-Section Problem</a:t>
            </a:r>
          </a:p>
          <a:p>
            <a:pPr>
              <a:lnSpc>
                <a:spcPct val="80000"/>
              </a:lnSpc>
            </a:pPr>
            <a:r>
              <a:rPr lang="en-US" altLang="zh-TW" sz="3200" dirty="0" smtClean="0">
                <a:ea typeface="ＭＳ Ｐゴシック" pitchFamily="34" charset="-128"/>
              </a:rPr>
              <a:t>Peterson’s Solution</a:t>
            </a:r>
          </a:p>
          <a:p>
            <a:pPr>
              <a:lnSpc>
                <a:spcPct val="80000"/>
              </a:lnSpc>
            </a:pPr>
            <a:r>
              <a:rPr lang="en-US" altLang="zh-TW" sz="3200" dirty="0" smtClean="0">
                <a:ea typeface="ＭＳ Ｐゴシック" pitchFamily="34" charset="-128"/>
              </a:rPr>
              <a:t>Synchronization Hardware</a:t>
            </a:r>
          </a:p>
          <a:p>
            <a:pPr>
              <a:lnSpc>
                <a:spcPct val="80000"/>
              </a:lnSpc>
            </a:pPr>
            <a:r>
              <a:rPr lang="en-US" altLang="zh-TW" sz="3200" dirty="0" smtClean="0">
                <a:ea typeface="ＭＳ Ｐゴシック" pitchFamily="34" charset="-128"/>
              </a:rPr>
              <a:t>Semaphores</a:t>
            </a:r>
          </a:p>
          <a:p>
            <a:pPr>
              <a:lnSpc>
                <a:spcPct val="80000"/>
              </a:lnSpc>
            </a:pPr>
            <a:r>
              <a:rPr lang="en-US" altLang="zh-TW" sz="3200" dirty="0" smtClean="0">
                <a:ea typeface="ＭＳ Ｐゴシック" pitchFamily="34" charset="-128"/>
              </a:rPr>
              <a:t>Classic Problems of Synchronization</a:t>
            </a:r>
          </a:p>
          <a:p>
            <a:pPr>
              <a:lnSpc>
                <a:spcPct val="80000"/>
              </a:lnSpc>
            </a:pPr>
            <a:r>
              <a:rPr lang="en-US" altLang="zh-TW" sz="3200" dirty="0" smtClean="0">
                <a:ea typeface="ＭＳ Ｐゴシック" pitchFamily="34" charset="-128"/>
              </a:rPr>
              <a:t>Monitors</a:t>
            </a:r>
          </a:p>
          <a:p>
            <a:pPr>
              <a:lnSpc>
                <a:spcPct val="80000"/>
              </a:lnSpc>
            </a:pPr>
            <a:r>
              <a:rPr lang="en-US" altLang="zh-TW" sz="3200" dirty="0" smtClean="0">
                <a:ea typeface="ＭＳ Ｐゴシック" pitchFamily="34" charset="-128"/>
              </a:rPr>
              <a:t>Synchronization Examples </a:t>
            </a:r>
          </a:p>
          <a:p>
            <a:pPr>
              <a:lnSpc>
                <a:spcPct val="80000"/>
              </a:lnSpc>
            </a:pPr>
            <a:r>
              <a:rPr lang="en-US" altLang="zh-TW" sz="3200" dirty="0" smtClean="0">
                <a:ea typeface="ＭＳ Ｐゴシック" pitchFamily="34" charset="-128"/>
              </a:rPr>
              <a:t>Atomic Transactions</a:t>
            </a:r>
          </a:p>
        </p:txBody>
      </p:sp>
      <p:sp>
        <p:nvSpPr>
          <p:cNvPr id="4100" name="Rectangle 5"/>
          <p:cNvSpPr>
            <a:spLocks noChangeArrowheads="1"/>
          </p:cNvSpPr>
          <p:nvPr/>
        </p:nvSpPr>
        <p:spPr bwMode="auto">
          <a:xfrm>
            <a:off x="2286000" y="5116513"/>
            <a:ext cx="4078288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kumimoji="1" lang="en-US" altLang="zh-TW">
              <a:latin typeface="Helvetica" pitchFamily="34" charset="0"/>
            </a:endParaRPr>
          </a:p>
          <a:p>
            <a:endParaRPr kumimoji="1" lang="en-US" altLang="zh-TW">
              <a:latin typeface="Helvetica" pitchFamily="34" charset="0"/>
            </a:endParaRPr>
          </a:p>
          <a:p>
            <a:endParaRPr kumimoji="1" lang="en-US" altLang="zh-TW">
              <a:latin typeface="Helvetic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ＭＳ Ｐゴシック" pitchFamily="34" charset="-128"/>
              </a:rPr>
              <a:t>TestAndndSet Instruction 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7408863" cy="4422775"/>
          </a:xfrm>
        </p:spPr>
        <p:txBody>
          <a:bodyPr/>
          <a:lstStyle/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744538" algn="l"/>
                <a:tab pos="1025525" algn="l"/>
                <a:tab pos="1260475" algn="l"/>
              </a:tabLst>
            </a:pPr>
            <a:endParaRPr lang="en-US" altLang="zh-TW" sz="2800" dirty="0" smtClean="0">
              <a:ea typeface="ＭＳ Ｐゴシック" pitchFamily="34" charset="-128"/>
            </a:endParaRPr>
          </a:p>
          <a:p>
            <a:pPr>
              <a:lnSpc>
                <a:spcPct val="90000"/>
              </a:lnSpc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TW" sz="2800" dirty="0" smtClean="0">
                <a:ea typeface="ＭＳ Ｐゴシック" pitchFamily="34" charset="-128"/>
              </a:rPr>
              <a:t>Definition: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TW" sz="2800" dirty="0" smtClean="0">
                <a:ea typeface="ＭＳ Ｐゴシック" pitchFamily="34" charset="-128"/>
              </a:rPr>
              <a:t>         </a:t>
            </a:r>
            <a:r>
              <a:rPr lang="en-US" altLang="zh-TW" sz="2800" dirty="0" err="1" smtClean="0">
                <a:solidFill>
                  <a:srgbClr val="0000FF"/>
                </a:solidFill>
                <a:ea typeface="ＭＳ Ｐゴシック" pitchFamily="34" charset="-128"/>
              </a:rPr>
              <a:t>boolean</a:t>
            </a:r>
            <a:r>
              <a:rPr lang="en-US" altLang="zh-TW" sz="2800" dirty="0" smtClean="0">
                <a:solidFill>
                  <a:srgbClr val="0000FF"/>
                </a:solidFill>
                <a:ea typeface="ＭＳ Ｐゴシック" pitchFamily="34" charset="-128"/>
              </a:rPr>
              <a:t> </a:t>
            </a:r>
            <a:r>
              <a:rPr lang="en-US" altLang="zh-TW" sz="2800" dirty="0" err="1" smtClean="0">
                <a:solidFill>
                  <a:srgbClr val="0000FF"/>
                </a:solidFill>
                <a:ea typeface="ＭＳ Ｐゴシック" pitchFamily="34" charset="-128"/>
              </a:rPr>
              <a:t>TestAndSet</a:t>
            </a:r>
            <a:r>
              <a:rPr lang="en-US" altLang="zh-TW" sz="2800" dirty="0" smtClean="0">
                <a:solidFill>
                  <a:srgbClr val="0000FF"/>
                </a:solidFill>
                <a:ea typeface="ＭＳ Ｐゴシック" pitchFamily="34" charset="-128"/>
              </a:rPr>
              <a:t> (</a:t>
            </a:r>
            <a:r>
              <a:rPr lang="en-US" altLang="zh-TW" sz="2800" dirty="0" err="1" smtClean="0">
                <a:solidFill>
                  <a:srgbClr val="0000FF"/>
                </a:solidFill>
                <a:ea typeface="ＭＳ Ｐゴシック" pitchFamily="34" charset="-128"/>
              </a:rPr>
              <a:t>boolean</a:t>
            </a:r>
            <a:r>
              <a:rPr lang="en-US" altLang="zh-TW" sz="2800" dirty="0" smtClean="0">
                <a:solidFill>
                  <a:srgbClr val="0000FF"/>
                </a:solidFill>
                <a:ea typeface="ＭＳ Ｐゴシック" pitchFamily="34" charset="-128"/>
              </a:rPr>
              <a:t> *target)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TW" sz="2800" dirty="0" smtClean="0">
                <a:solidFill>
                  <a:srgbClr val="0000FF"/>
                </a:solidFill>
                <a:ea typeface="ＭＳ Ｐゴシック" pitchFamily="34" charset="-128"/>
              </a:rPr>
              <a:t>          {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TW" sz="2800" dirty="0" smtClean="0">
                <a:solidFill>
                  <a:srgbClr val="0000FF"/>
                </a:solidFill>
                <a:ea typeface="ＭＳ Ｐゴシック" pitchFamily="34" charset="-128"/>
              </a:rPr>
              <a:t>               </a:t>
            </a:r>
            <a:r>
              <a:rPr lang="en-US" altLang="zh-TW" sz="2800" dirty="0" err="1" smtClean="0">
                <a:solidFill>
                  <a:srgbClr val="0000FF"/>
                </a:solidFill>
                <a:ea typeface="ＭＳ Ｐゴシック" pitchFamily="34" charset="-128"/>
              </a:rPr>
              <a:t>boolean</a:t>
            </a:r>
            <a:r>
              <a:rPr lang="en-US" altLang="zh-TW" sz="2800" dirty="0" smtClean="0">
                <a:solidFill>
                  <a:srgbClr val="0000FF"/>
                </a:solidFill>
                <a:ea typeface="ＭＳ Ｐゴシック" pitchFamily="34" charset="-128"/>
              </a:rPr>
              <a:t> </a:t>
            </a:r>
            <a:r>
              <a:rPr lang="en-US" altLang="zh-TW" sz="2800" dirty="0" err="1" smtClean="0">
                <a:solidFill>
                  <a:srgbClr val="0000FF"/>
                </a:solidFill>
                <a:ea typeface="ＭＳ Ｐゴシック" pitchFamily="34" charset="-128"/>
              </a:rPr>
              <a:t>rv</a:t>
            </a:r>
            <a:r>
              <a:rPr lang="en-US" altLang="zh-TW" sz="2800" dirty="0" smtClean="0">
                <a:solidFill>
                  <a:srgbClr val="0000FF"/>
                </a:solidFill>
                <a:ea typeface="ＭＳ Ｐゴシック" pitchFamily="34" charset="-128"/>
              </a:rPr>
              <a:t> = *target;   </a:t>
            </a:r>
            <a:r>
              <a:rPr lang="en-US" altLang="zh-TW" sz="2800" dirty="0" smtClean="0">
                <a:solidFill>
                  <a:srgbClr val="FF0000"/>
                </a:solidFill>
                <a:ea typeface="ＭＳ Ｐゴシック" pitchFamily="34" charset="-128"/>
              </a:rPr>
              <a:t>/* Test */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TW" sz="2800" dirty="0" smtClean="0">
                <a:solidFill>
                  <a:srgbClr val="0000FF"/>
                </a:solidFill>
                <a:ea typeface="ＭＳ Ｐゴシック" pitchFamily="34" charset="-128"/>
              </a:rPr>
              <a:t>               *target = TRUE;             </a:t>
            </a:r>
            <a:r>
              <a:rPr lang="en-US" altLang="zh-TW" sz="2800" dirty="0" smtClean="0">
                <a:solidFill>
                  <a:srgbClr val="FF0000"/>
                </a:solidFill>
                <a:ea typeface="ＭＳ Ｐゴシック" pitchFamily="34" charset="-128"/>
              </a:rPr>
              <a:t>/* Set */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TW" sz="2800" dirty="0" smtClean="0">
                <a:solidFill>
                  <a:srgbClr val="0000FF"/>
                </a:solidFill>
                <a:ea typeface="ＭＳ Ｐゴシック" pitchFamily="34" charset="-128"/>
              </a:rPr>
              <a:t>               return </a:t>
            </a:r>
            <a:r>
              <a:rPr lang="en-US" altLang="zh-TW" sz="2800" dirty="0" err="1" smtClean="0">
                <a:solidFill>
                  <a:srgbClr val="0000FF"/>
                </a:solidFill>
                <a:ea typeface="ＭＳ Ｐゴシック" pitchFamily="34" charset="-128"/>
              </a:rPr>
              <a:t>rv</a:t>
            </a:r>
            <a:r>
              <a:rPr lang="en-US" altLang="zh-TW" sz="2800" dirty="0" smtClean="0">
                <a:solidFill>
                  <a:srgbClr val="0000FF"/>
                </a:solidFill>
                <a:ea typeface="ＭＳ Ｐゴシック" pitchFamily="34" charset="-128"/>
              </a:rPr>
              <a:t>: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TW" sz="2800" dirty="0" smtClean="0">
                <a:solidFill>
                  <a:srgbClr val="0000FF"/>
                </a:solidFill>
                <a:ea typeface="ＭＳ Ｐゴシック" pitchFamily="34" charset="-128"/>
              </a:rPr>
              <a:t>          }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744538" algn="l"/>
                <a:tab pos="1025525" algn="l"/>
                <a:tab pos="1260475" algn="l"/>
              </a:tabLst>
            </a:pPr>
            <a:endParaRPr lang="en-US" altLang="zh-TW" sz="2800" dirty="0" smtClean="0">
              <a:solidFill>
                <a:srgbClr val="0000FF"/>
              </a:solidFill>
              <a:ea typeface="ＭＳ Ｐゴシック" pitchFamily="34" charset="-128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978794" y="2992580"/>
            <a:ext cx="590716" cy="897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rot="2087971">
            <a:off x="7794668" y="2993463"/>
            <a:ext cx="945573" cy="9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rot="2087971">
            <a:off x="7317676" y="3418996"/>
            <a:ext cx="945573" cy="9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直線單箭頭接點 7"/>
          <p:cNvCxnSpPr/>
          <p:nvPr/>
        </p:nvCxnSpPr>
        <p:spPr bwMode="auto">
          <a:xfrm flipV="1">
            <a:off x="1366402" y="3603955"/>
            <a:ext cx="419100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9" name="直線單箭頭接點 8"/>
          <p:cNvCxnSpPr/>
          <p:nvPr/>
        </p:nvCxnSpPr>
        <p:spPr bwMode="auto">
          <a:xfrm flipV="1">
            <a:off x="1374996" y="4116266"/>
            <a:ext cx="419100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4"/>
          <p:cNvSpPr>
            <a:spLocks noChangeArrowheads="1"/>
          </p:cNvSpPr>
          <p:nvPr/>
        </p:nvSpPr>
        <p:spPr bwMode="auto">
          <a:xfrm>
            <a:off x="2408333" y="4418013"/>
            <a:ext cx="4043362" cy="46355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4579" name="Rectangle 4"/>
          <p:cNvSpPr>
            <a:spLocks noChangeArrowheads="1"/>
          </p:cNvSpPr>
          <p:nvPr/>
        </p:nvSpPr>
        <p:spPr bwMode="auto">
          <a:xfrm>
            <a:off x="2363992" y="2711450"/>
            <a:ext cx="4989512" cy="1131888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ＭＳ Ｐゴシック" pitchFamily="34" charset="-128"/>
              </a:rPr>
              <a:t>Solution using TestAndSet</a:t>
            </a:r>
          </a:p>
        </p:txBody>
      </p:sp>
      <p:sp>
        <p:nvSpPr>
          <p:cNvPr id="245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1354138"/>
            <a:ext cx="7835900" cy="5030787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TW" sz="2400" dirty="0" smtClean="0">
                <a:ea typeface="ＭＳ Ｐゴシック" pitchFamily="34" charset="-128"/>
              </a:rPr>
              <a:t>Shared </a:t>
            </a:r>
            <a:r>
              <a:rPr lang="en-US" altLang="zh-TW" sz="2400" dirty="0" err="1" smtClean="0">
                <a:ea typeface="ＭＳ Ｐゴシック" pitchFamily="34" charset="-128"/>
              </a:rPr>
              <a:t>boolean</a:t>
            </a:r>
            <a:r>
              <a:rPr lang="en-US" altLang="zh-TW" sz="2400" dirty="0" smtClean="0">
                <a:ea typeface="ＭＳ Ｐゴシック" pitchFamily="34" charset="-128"/>
              </a:rPr>
              <a:t> variable </a:t>
            </a:r>
            <a:r>
              <a:rPr lang="en-US" altLang="zh-TW" sz="2400" b="1" dirty="0" smtClean="0">
                <a:solidFill>
                  <a:srgbClr val="FF0000"/>
                </a:solidFill>
                <a:ea typeface="ＭＳ Ｐゴシック" pitchFamily="34" charset="-128"/>
              </a:rPr>
              <a:t>lock</a:t>
            </a:r>
            <a:r>
              <a:rPr lang="en-US" altLang="zh-TW" sz="2400" dirty="0" smtClean="0">
                <a:ea typeface="ＭＳ Ｐゴシック" pitchFamily="34" charset="-128"/>
              </a:rPr>
              <a:t>., initialized to false.</a:t>
            </a:r>
          </a:p>
          <a:p>
            <a:pPr>
              <a:lnSpc>
                <a:spcPct val="90000"/>
              </a:lnSpc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TW" sz="2400" dirty="0" smtClean="0">
                <a:ea typeface="ＭＳ Ｐゴシック" pitchFamily="34" charset="-128"/>
              </a:rPr>
              <a:t>Solution (Mutual-Exclusion):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TW" sz="2400" dirty="0" smtClean="0">
                <a:solidFill>
                  <a:srgbClr val="0000FF"/>
                </a:solidFill>
                <a:ea typeface="ＭＳ Ｐゴシック" pitchFamily="34" charset="-128"/>
              </a:rPr>
              <a:t>		</a:t>
            </a:r>
            <a:r>
              <a:rPr lang="en-US" altLang="zh-TW" sz="2800" dirty="0" smtClean="0">
                <a:solidFill>
                  <a:srgbClr val="0000FF"/>
                </a:solidFill>
                <a:ea typeface="ＭＳ Ｐゴシック" pitchFamily="34" charset="-128"/>
              </a:rPr>
              <a:t>do {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TW" sz="2800" dirty="0" smtClean="0">
                <a:solidFill>
                  <a:srgbClr val="0000FF"/>
                </a:solidFill>
                <a:ea typeface="ＭＳ Ｐゴシック" pitchFamily="34" charset="-128"/>
              </a:rPr>
              <a:t>                     while ( </a:t>
            </a:r>
            <a:r>
              <a:rPr lang="en-US" altLang="zh-TW" sz="2800" dirty="0" err="1" smtClean="0">
                <a:solidFill>
                  <a:srgbClr val="0000FF"/>
                </a:solidFill>
                <a:ea typeface="ＭＳ Ｐゴシック" pitchFamily="34" charset="-128"/>
              </a:rPr>
              <a:t>TestAndSet</a:t>
            </a:r>
            <a:r>
              <a:rPr lang="en-US" altLang="zh-TW" sz="2800" dirty="0" smtClean="0">
                <a:solidFill>
                  <a:srgbClr val="0000FF"/>
                </a:solidFill>
                <a:ea typeface="ＭＳ Ｐゴシック" pitchFamily="34" charset="-128"/>
              </a:rPr>
              <a:t> (&amp;</a:t>
            </a:r>
            <a:r>
              <a:rPr lang="en-US" altLang="zh-TW" sz="2800" b="1" dirty="0" smtClean="0">
                <a:solidFill>
                  <a:srgbClr val="FF0000"/>
                </a:solidFill>
                <a:ea typeface="ＭＳ Ｐゴシック" pitchFamily="34" charset="-128"/>
              </a:rPr>
              <a:t>lock</a:t>
            </a:r>
            <a:r>
              <a:rPr lang="en-US" altLang="zh-TW" sz="2800" dirty="0" smtClean="0">
                <a:solidFill>
                  <a:srgbClr val="0000FF"/>
                </a:solidFill>
                <a:ea typeface="ＭＳ Ｐゴシック" pitchFamily="34" charset="-128"/>
              </a:rPr>
              <a:t> ))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TW" sz="2800" dirty="0" smtClean="0">
                <a:solidFill>
                  <a:srgbClr val="0000FF"/>
                </a:solidFill>
                <a:ea typeface="ＭＳ Ｐゴシック" pitchFamily="34" charset="-128"/>
              </a:rPr>
              <a:t>                                 ;   // do nothing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TW" sz="2800" dirty="0" smtClean="0">
                <a:solidFill>
                  <a:srgbClr val="0000FF"/>
                </a:solidFill>
                <a:ea typeface="ＭＳ Ｐゴシック" pitchFamily="34" charset="-128"/>
              </a:rPr>
              <a:t>                               //    critical section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TW" sz="2800" dirty="0" smtClean="0">
                <a:solidFill>
                  <a:srgbClr val="0000FF"/>
                </a:solidFill>
                <a:ea typeface="ＭＳ Ｐゴシック" pitchFamily="34" charset="-128"/>
              </a:rPr>
              <a:t>                     </a:t>
            </a:r>
            <a:r>
              <a:rPr lang="en-US" altLang="zh-TW" sz="2800" b="1" dirty="0" smtClean="0">
                <a:solidFill>
                  <a:srgbClr val="FF0000"/>
                </a:solidFill>
                <a:ea typeface="ＭＳ Ｐゴシック" pitchFamily="34" charset="-128"/>
              </a:rPr>
              <a:t>lock</a:t>
            </a:r>
            <a:r>
              <a:rPr lang="en-US" altLang="zh-TW" sz="2800" dirty="0" smtClean="0">
                <a:solidFill>
                  <a:srgbClr val="0000FF"/>
                </a:solidFill>
                <a:ea typeface="ＭＳ Ｐゴシック" pitchFamily="34" charset="-128"/>
              </a:rPr>
              <a:t> = FALSE;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TW" sz="2800" dirty="0" smtClean="0">
                <a:solidFill>
                  <a:srgbClr val="0000FF"/>
                </a:solidFill>
                <a:ea typeface="ＭＳ Ｐゴシック" pitchFamily="34" charset="-128"/>
              </a:rPr>
              <a:t>                               //      remainder section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TW" sz="2800" dirty="0" smtClean="0">
                <a:solidFill>
                  <a:srgbClr val="0000FF"/>
                </a:solidFill>
                <a:ea typeface="ＭＳ Ｐゴシック" pitchFamily="34" charset="-128"/>
              </a:rPr>
              <a:t>           } while (TRUE);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744538" algn="l"/>
                <a:tab pos="1025525" algn="l"/>
                <a:tab pos="1260475" algn="l"/>
              </a:tabLst>
            </a:pPr>
            <a:endParaRPr lang="en-US" altLang="zh-TW" sz="2400" dirty="0" smtClean="0">
              <a:solidFill>
                <a:srgbClr val="0000FF"/>
              </a:solidFill>
              <a:ea typeface="ＭＳ Ｐゴシック" pitchFamily="34" charset="-128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TW" sz="2400" dirty="0" smtClean="0">
                <a:ea typeface="ＭＳ Ｐゴシック" pitchFamily="34" charset="-128"/>
              </a:rPr>
              <a:t>              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79440" y="2493817"/>
            <a:ext cx="679064" cy="10158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rot="2087971">
            <a:off x="7592788" y="2613451"/>
            <a:ext cx="945573" cy="9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直線單箭頭接點 7"/>
          <p:cNvCxnSpPr/>
          <p:nvPr/>
        </p:nvCxnSpPr>
        <p:spPr bwMode="auto">
          <a:xfrm flipV="1">
            <a:off x="1924541" y="3076864"/>
            <a:ext cx="419100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9" name="直線單箭頭接點 8"/>
          <p:cNvCxnSpPr/>
          <p:nvPr/>
        </p:nvCxnSpPr>
        <p:spPr bwMode="auto">
          <a:xfrm flipV="1">
            <a:off x="2785299" y="4171531"/>
            <a:ext cx="419100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0" name="直線單箭頭接點 9"/>
          <p:cNvCxnSpPr/>
          <p:nvPr/>
        </p:nvCxnSpPr>
        <p:spPr bwMode="auto">
          <a:xfrm flipV="1">
            <a:off x="1942555" y="4668078"/>
            <a:ext cx="419100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724961" y="2563092"/>
            <a:ext cx="679064" cy="10158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rot="2087971">
            <a:off x="7602688" y="2611476"/>
            <a:ext cx="945573" cy="9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3" name="直線單箭頭接點 12"/>
          <p:cNvCxnSpPr/>
          <p:nvPr/>
        </p:nvCxnSpPr>
        <p:spPr bwMode="auto">
          <a:xfrm flipV="1">
            <a:off x="1934441" y="3098639"/>
            <a:ext cx="419100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16" name="文字方塊 15"/>
          <p:cNvSpPr txBox="1"/>
          <p:nvPr/>
        </p:nvSpPr>
        <p:spPr>
          <a:xfrm>
            <a:off x="7662045" y="2144113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  <a:ea typeface="ＭＳ Ｐゴシック" pitchFamily="34" charset="-128"/>
              </a:rPr>
              <a:t>lock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4" presetID="42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3.85754E-6 L 0.00226 0.0754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" y="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 smtClean="0">
                <a:ea typeface="ＭＳ Ｐゴシック" pitchFamily="34" charset="-128"/>
              </a:rPr>
              <a:t>Swap  Instruction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8500" y="474663"/>
            <a:ext cx="7872413" cy="4422775"/>
          </a:xfrm>
        </p:spPr>
        <p:txBody>
          <a:bodyPr/>
          <a:lstStyle/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744538" algn="l"/>
                <a:tab pos="1025525" algn="l"/>
                <a:tab pos="1260475" algn="l"/>
              </a:tabLst>
            </a:pPr>
            <a:endParaRPr lang="en-US" altLang="zh-TW" sz="3200" dirty="0" smtClean="0">
              <a:ea typeface="ＭＳ Ｐゴシック" pitchFamily="34" charset="-128"/>
            </a:endParaRPr>
          </a:p>
          <a:p>
            <a:pPr>
              <a:lnSpc>
                <a:spcPct val="90000"/>
              </a:lnSpc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TW" sz="3200" dirty="0" smtClean="0">
                <a:ea typeface="ＭＳ Ｐゴシック" pitchFamily="34" charset="-128"/>
              </a:rPr>
              <a:t>Definition:</a:t>
            </a:r>
          </a:p>
          <a:p>
            <a:pPr>
              <a:lnSpc>
                <a:spcPct val="90000"/>
              </a:lnSpc>
              <a:tabLst>
                <a:tab pos="744538" algn="l"/>
                <a:tab pos="1025525" algn="l"/>
                <a:tab pos="1260475" algn="l"/>
              </a:tabLst>
            </a:pPr>
            <a:endParaRPr lang="en-US" altLang="zh-TW" sz="3200" dirty="0" smtClean="0">
              <a:ea typeface="ＭＳ Ｐゴシック" pitchFamily="34" charset="-128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TW" sz="3200" dirty="0" smtClean="0">
                <a:ea typeface="ＭＳ Ｐゴシック" pitchFamily="34" charset="-128"/>
              </a:rPr>
              <a:t>         </a:t>
            </a:r>
            <a:r>
              <a:rPr lang="en-US" altLang="zh-TW" sz="3200" dirty="0" smtClean="0">
                <a:solidFill>
                  <a:srgbClr val="0000FF"/>
                </a:solidFill>
                <a:ea typeface="ＭＳ Ｐゴシック" pitchFamily="34" charset="-128"/>
              </a:rPr>
              <a:t>void Swap (</a:t>
            </a:r>
            <a:r>
              <a:rPr lang="en-US" altLang="zh-TW" sz="3200" dirty="0" err="1" smtClean="0">
                <a:solidFill>
                  <a:srgbClr val="0000FF"/>
                </a:solidFill>
                <a:ea typeface="ＭＳ Ｐゴシック" pitchFamily="34" charset="-128"/>
              </a:rPr>
              <a:t>boolean</a:t>
            </a:r>
            <a:r>
              <a:rPr lang="en-US" altLang="zh-TW" sz="3200" dirty="0" smtClean="0">
                <a:solidFill>
                  <a:srgbClr val="0000FF"/>
                </a:solidFill>
                <a:ea typeface="ＭＳ Ｐゴシック" pitchFamily="34" charset="-128"/>
              </a:rPr>
              <a:t> *a, </a:t>
            </a:r>
            <a:r>
              <a:rPr lang="en-US" altLang="zh-TW" sz="3200" dirty="0" err="1" smtClean="0">
                <a:solidFill>
                  <a:srgbClr val="0000FF"/>
                </a:solidFill>
                <a:ea typeface="ＭＳ Ｐゴシック" pitchFamily="34" charset="-128"/>
              </a:rPr>
              <a:t>boolean</a:t>
            </a:r>
            <a:r>
              <a:rPr lang="en-US" altLang="zh-TW" sz="3200" dirty="0" smtClean="0">
                <a:solidFill>
                  <a:srgbClr val="0000FF"/>
                </a:solidFill>
                <a:ea typeface="ＭＳ Ｐゴシック" pitchFamily="34" charset="-128"/>
              </a:rPr>
              <a:t> *b)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TW" sz="3200" dirty="0" smtClean="0">
                <a:solidFill>
                  <a:srgbClr val="0000FF"/>
                </a:solidFill>
                <a:ea typeface="ＭＳ Ｐゴシック" pitchFamily="34" charset="-128"/>
              </a:rPr>
              <a:t>          {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TW" sz="3200" dirty="0" smtClean="0">
                <a:solidFill>
                  <a:srgbClr val="0000FF"/>
                </a:solidFill>
                <a:ea typeface="ＭＳ Ｐゴシック" pitchFamily="34" charset="-128"/>
              </a:rPr>
              <a:t>                  </a:t>
            </a:r>
            <a:r>
              <a:rPr lang="en-US" altLang="zh-TW" sz="3200" dirty="0" err="1" smtClean="0">
                <a:solidFill>
                  <a:srgbClr val="0000FF"/>
                </a:solidFill>
                <a:ea typeface="ＭＳ Ｐゴシック" pitchFamily="34" charset="-128"/>
              </a:rPr>
              <a:t>boolean</a:t>
            </a:r>
            <a:r>
              <a:rPr lang="en-US" altLang="zh-TW" sz="3200" dirty="0" smtClean="0">
                <a:solidFill>
                  <a:srgbClr val="0000FF"/>
                </a:solidFill>
                <a:ea typeface="ＭＳ Ｐゴシック" pitchFamily="34" charset="-128"/>
              </a:rPr>
              <a:t> temp = *a;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TW" sz="3200" dirty="0" smtClean="0">
                <a:solidFill>
                  <a:srgbClr val="0000FF"/>
                </a:solidFill>
                <a:ea typeface="ＭＳ Ｐゴシック" pitchFamily="34" charset="-128"/>
              </a:rPr>
              <a:t>                  *a = *b;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TW" sz="3200" dirty="0" smtClean="0">
                <a:solidFill>
                  <a:srgbClr val="0000FF"/>
                </a:solidFill>
                <a:ea typeface="ＭＳ Ｐゴシック" pitchFamily="34" charset="-128"/>
              </a:rPr>
              <a:t>                  *b = temp: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TW" sz="3200" dirty="0" smtClean="0">
                <a:solidFill>
                  <a:srgbClr val="0000FF"/>
                </a:solidFill>
                <a:ea typeface="ＭＳ Ｐゴシック" pitchFamily="34" charset="-128"/>
              </a:rPr>
              <a:t>          }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744538" algn="l"/>
                <a:tab pos="1025525" algn="l"/>
                <a:tab pos="1260475" algn="l"/>
              </a:tabLst>
            </a:pPr>
            <a:endParaRPr lang="en-US" altLang="zh-TW" sz="3200" dirty="0" smtClean="0">
              <a:solidFill>
                <a:srgbClr val="0000FF"/>
              </a:solidFill>
              <a:ea typeface="ＭＳ Ｐゴシック" pitchFamily="34" charset="-128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0654" y="3206337"/>
            <a:ext cx="590716" cy="897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rot="2087971">
            <a:off x="7355278" y="3207220"/>
            <a:ext cx="945573" cy="9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58706" y="4308761"/>
            <a:ext cx="590716" cy="897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rot="2087971">
            <a:off x="6320146" y="4274020"/>
            <a:ext cx="945573" cy="9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直線單箭頭接點 7"/>
          <p:cNvCxnSpPr/>
          <p:nvPr/>
        </p:nvCxnSpPr>
        <p:spPr bwMode="auto">
          <a:xfrm flipV="1">
            <a:off x="1744786" y="4423787"/>
            <a:ext cx="419100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9" name="直線單箭頭接點 8"/>
          <p:cNvCxnSpPr/>
          <p:nvPr/>
        </p:nvCxnSpPr>
        <p:spPr bwMode="auto">
          <a:xfrm flipV="1">
            <a:off x="1753380" y="5046460"/>
            <a:ext cx="419100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4"/>
          <p:cNvSpPr>
            <a:spLocks noChangeArrowheads="1"/>
          </p:cNvSpPr>
          <p:nvPr/>
        </p:nvSpPr>
        <p:spPr bwMode="auto">
          <a:xfrm>
            <a:off x="1990275" y="4681538"/>
            <a:ext cx="4044950" cy="46355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6627" name="Rectangle 4"/>
          <p:cNvSpPr>
            <a:spLocks noChangeArrowheads="1"/>
          </p:cNvSpPr>
          <p:nvPr/>
        </p:nvSpPr>
        <p:spPr bwMode="auto">
          <a:xfrm>
            <a:off x="1961700" y="2870200"/>
            <a:ext cx="4044950" cy="1408113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 smtClean="0">
                <a:ea typeface="ＭＳ Ｐゴシック" pitchFamily="34" charset="-128"/>
              </a:rPr>
              <a:t>Solution using Swap</a:t>
            </a:r>
          </a:p>
        </p:txBody>
      </p:sp>
      <p:sp>
        <p:nvSpPr>
          <p:cNvPr id="266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1211263"/>
            <a:ext cx="7883525" cy="5030787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TW" sz="2400" smtClean="0">
                <a:ea typeface="ＭＳ Ｐゴシック" pitchFamily="34" charset="-128"/>
              </a:rPr>
              <a:t>Shared Boolean variable </a:t>
            </a:r>
            <a:r>
              <a:rPr lang="en-US" altLang="zh-TW" sz="2400" b="1" smtClean="0">
                <a:solidFill>
                  <a:srgbClr val="FF0000"/>
                </a:solidFill>
                <a:ea typeface="ＭＳ Ｐゴシック" pitchFamily="34" charset="-128"/>
              </a:rPr>
              <a:t>lock</a:t>
            </a:r>
            <a:r>
              <a:rPr lang="en-US" altLang="zh-TW" sz="2400" smtClean="0">
                <a:ea typeface="ＭＳ Ｐゴシック" pitchFamily="34" charset="-128"/>
              </a:rPr>
              <a:t> initialized to FALSE; Each process has a local Boolean variable </a:t>
            </a:r>
            <a:r>
              <a:rPr lang="en-US" altLang="zh-TW" sz="2400" b="1" smtClean="0">
                <a:solidFill>
                  <a:srgbClr val="FF0000"/>
                </a:solidFill>
                <a:ea typeface="ＭＳ Ｐゴシック" pitchFamily="34" charset="-128"/>
              </a:rPr>
              <a:t>key</a:t>
            </a:r>
          </a:p>
          <a:p>
            <a:pPr>
              <a:lnSpc>
                <a:spcPct val="90000"/>
              </a:lnSpc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TW" sz="2400" smtClean="0">
                <a:ea typeface="ＭＳ Ｐゴシック" pitchFamily="34" charset="-128"/>
              </a:rPr>
              <a:t>Solution(Mutual-Exclusion):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TW" sz="2400" smtClean="0">
                <a:ea typeface="ＭＳ Ｐゴシック" pitchFamily="34" charset="-128"/>
              </a:rPr>
              <a:t>          </a:t>
            </a:r>
            <a:r>
              <a:rPr lang="en-US" altLang="zh-TW" sz="2400" smtClean="0">
                <a:solidFill>
                  <a:srgbClr val="0000FF"/>
                </a:solidFill>
                <a:ea typeface="ＭＳ Ｐゴシック" pitchFamily="34" charset="-128"/>
              </a:rPr>
              <a:t>do {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TW" sz="2400" smtClean="0">
                <a:solidFill>
                  <a:srgbClr val="0000FF"/>
                </a:solidFill>
                <a:ea typeface="ＭＳ Ｐゴシック" pitchFamily="34" charset="-128"/>
              </a:rPr>
              <a:t>                    </a:t>
            </a:r>
            <a:r>
              <a:rPr lang="en-US" altLang="zh-TW" sz="2400" b="1" smtClean="0">
                <a:solidFill>
                  <a:srgbClr val="FF0000"/>
                </a:solidFill>
                <a:ea typeface="ＭＳ Ｐゴシック" pitchFamily="34" charset="-128"/>
              </a:rPr>
              <a:t>key</a:t>
            </a:r>
            <a:r>
              <a:rPr lang="en-US" altLang="zh-TW" sz="2400" smtClean="0">
                <a:solidFill>
                  <a:srgbClr val="0000FF"/>
                </a:solidFill>
                <a:ea typeface="ＭＳ Ｐゴシック" pitchFamily="34" charset="-128"/>
              </a:rPr>
              <a:t> = TRUE;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TW" sz="2400" smtClean="0">
                <a:solidFill>
                  <a:srgbClr val="0000FF"/>
                </a:solidFill>
                <a:ea typeface="ＭＳ Ｐゴシック" pitchFamily="34" charset="-128"/>
              </a:rPr>
              <a:t>                    while ( </a:t>
            </a:r>
            <a:r>
              <a:rPr lang="en-US" altLang="zh-TW" sz="2400" b="1" smtClean="0">
                <a:solidFill>
                  <a:srgbClr val="FF0000"/>
                </a:solidFill>
                <a:ea typeface="ＭＳ Ｐゴシック" pitchFamily="34" charset="-128"/>
              </a:rPr>
              <a:t>key</a:t>
            </a:r>
            <a:r>
              <a:rPr lang="en-US" altLang="zh-TW" sz="2400" smtClean="0">
                <a:solidFill>
                  <a:srgbClr val="0000FF"/>
                </a:solidFill>
                <a:ea typeface="ＭＳ Ｐゴシック" pitchFamily="34" charset="-128"/>
              </a:rPr>
              <a:t> == TRUE)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TW" sz="2400" smtClean="0">
                <a:solidFill>
                  <a:srgbClr val="0000FF"/>
                </a:solidFill>
                <a:ea typeface="ＭＳ Ｐゴシック" pitchFamily="34" charset="-128"/>
              </a:rPr>
              <a:t>                             Swap (&amp;</a:t>
            </a:r>
            <a:r>
              <a:rPr lang="en-US" altLang="zh-TW" sz="2400" b="1" smtClean="0">
                <a:solidFill>
                  <a:srgbClr val="FF0000"/>
                </a:solidFill>
                <a:ea typeface="ＭＳ Ｐゴシック" pitchFamily="34" charset="-128"/>
              </a:rPr>
              <a:t>lock</a:t>
            </a:r>
            <a:r>
              <a:rPr lang="en-US" altLang="zh-TW" sz="2400" smtClean="0">
                <a:solidFill>
                  <a:srgbClr val="0000FF"/>
                </a:solidFill>
                <a:ea typeface="ＭＳ Ｐゴシック" pitchFamily="34" charset="-128"/>
              </a:rPr>
              <a:t>, &amp;</a:t>
            </a:r>
            <a:r>
              <a:rPr lang="en-US" altLang="zh-TW" sz="2400" b="1" smtClean="0">
                <a:solidFill>
                  <a:srgbClr val="FF0000"/>
                </a:solidFill>
                <a:ea typeface="ＭＳ Ｐゴシック" pitchFamily="34" charset="-128"/>
              </a:rPr>
              <a:t>key</a:t>
            </a:r>
            <a:r>
              <a:rPr lang="en-US" altLang="zh-TW" sz="2400" smtClean="0">
                <a:solidFill>
                  <a:srgbClr val="0000FF"/>
                </a:solidFill>
                <a:ea typeface="ＭＳ Ｐゴシック" pitchFamily="34" charset="-128"/>
              </a:rPr>
              <a:t> );     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TW" sz="2400" smtClean="0">
                <a:solidFill>
                  <a:srgbClr val="0000FF"/>
                </a:solidFill>
                <a:ea typeface="ＭＳ Ｐゴシック" pitchFamily="34" charset="-128"/>
              </a:rPr>
              <a:t>                                 //    critical section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TW" sz="2400" smtClean="0">
                <a:solidFill>
                  <a:srgbClr val="0000FF"/>
                </a:solidFill>
                <a:ea typeface="ＭＳ Ｐゴシック" pitchFamily="34" charset="-128"/>
              </a:rPr>
              <a:t>                     </a:t>
            </a:r>
            <a:r>
              <a:rPr lang="en-US" altLang="zh-TW" sz="2400" b="1" smtClean="0">
                <a:solidFill>
                  <a:srgbClr val="FF0000"/>
                </a:solidFill>
                <a:ea typeface="ＭＳ Ｐゴシック" pitchFamily="34" charset="-128"/>
              </a:rPr>
              <a:t>lock</a:t>
            </a:r>
            <a:r>
              <a:rPr lang="en-US" altLang="zh-TW" sz="2400" smtClean="0">
                <a:solidFill>
                  <a:srgbClr val="0000FF"/>
                </a:solidFill>
                <a:ea typeface="ＭＳ Ｐゴシック" pitchFamily="34" charset="-128"/>
              </a:rPr>
              <a:t> = FALSE;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TW" sz="2400" smtClean="0">
                <a:solidFill>
                  <a:srgbClr val="0000FF"/>
                </a:solidFill>
                <a:ea typeface="ＭＳ Ｐゴシック" pitchFamily="34" charset="-128"/>
              </a:rPr>
              <a:t>                                //      remainder section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TW" sz="2400" smtClean="0">
                <a:solidFill>
                  <a:srgbClr val="0000FF"/>
                </a:solidFill>
                <a:ea typeface="ＭＳ Ｐゴシック" pitchFamily="34" charset="-128"/>
              </a:rPr>
              <a:t>           } while (TRUE);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TW" sz="2400" smtClean="0">
                <a:ea typeface="ＭＳ Ｐゴシック" pitchFamily="34" charset="-128"/>
              </a:rPr>
              <a:t>               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91140" y="2793371"/>
            <a:ext cx="679064" cy="10158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rot="2087971">
            <a:off x="6804488" y="2913005"/>
            <a:ext cx="945573" cy="9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直線單箭頭接點 7"/>
          <p:cNvCxnSpPr/>
          <p:nvPr/>
        </p:nvCxnSpPr>
        <p:spPr bwMode="auto">
          <a:xfrm flipV="1">
            <a:off x="1530391" y="3612908"/>
            <a:ext cx="419100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9" name="直線單箭頭接點 8"/>
          <p:cNvCxnSpPr/>
          <p:nvPr/>
        </p:nvCxnSpPr>
        <p:spPr bwMode="auto">
          <a:xfrm flipV="1">
            <a:off x="2391149" y="4471085"/>
            <a:ext cx="419100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0" name="直線單箭頭接點 9"/>
          <p:cNvCxnSpPr/>
          <p:nvPr/>
        </p:nvCxnSpPr>
        <p:spPr bwMode="auto">
          <a:xfrm flipV="1">
            <a:off x="1548405" y="4967632"/>
            <a:ext cx="419100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936661" y="2862646"/>
            <a:ext cx="679064" cy="10158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rot="2087971">
            <a:off x="6814388" y="2911030"/>
            <a:ext cx="945573" cy="9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3" name="直線單箭頭接點 12"/>
          <p:cNvCxnSpPr/>
          <p:nvPr/>
        </p:nvCxnSpPr>
        <p:spPr bwMode="auto">
          <a:xfrm flipV="1">
            <a:off x="1540291" y="3634683"/>
            <a:ext cx="419100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14" name="文字方塊 13"/>
          <p:cNvSpPr txBox="1"/>
          <p:nvPr/>
        </p:nvSpPr>
        <p:spPr>
          <a:xfrm>
            <a:off x="6921066" y="2427893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  <a:ea typeface="ＭＳ Ｐゴシック" pitchFamily="34" charset="-128"/>
              </a:rPr>
              <a:t>lock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4" presetID="42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3.85754E-6 L 0.00226 0.0754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" y="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4"/>
          <p:cNvSpPr>
            <a:spLocks noChangeArrowheads="1"/>
          </p:cNvSpPr>
          <p:nvPr/>
        </p:nvSpPr>
        <p:spPr bwMode="auto">
          <a:xfrm>
            <a:off x="1597024" y="3552825"/>
            <a:ext cx="5528989" cy="2320925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7651" name="Rectangle 4"/>
          <p:cNvSpPr>
            <a:spLocks noChangeArrowheads="1"/>
          </p:cNvSpPr>
          <p:nvPr/>
        </p:nvSpPr>
        <p:spPr bwMode="auto">
          <a:xfrm>
            <a:off x="1568450" y="1555750"/>
            <a:ext cx="3654425" cy="17145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7652" name="Title 1"/>
          <p:cNvSpPr>
            <a:spLocks noGrp="1"/>
          </p:cNvSpPr>
          <p:nvPr>
            <p:ph type="title"/>
          </p:nvPr>
        </p:nvSpPr>
        <p:spPr>
          <a:xfrm>
            <a:off x="488729" y="228600"/>
            <a:ext cx="8716141" cy="576263"/>
          </a:xfrm>
        </p:spPr>
        <p:txBody>
          <a:bodyPr/>
          <a:lstStyle/>
          <a:p>
            <a:r>
              <a:rPr lang="en-US" altLang="zh-TW" sz="2800" dirty="0" smtClean="0">
                <a:ea typeface="ＭＳ Ｐゴシック" pitchFamily="34" charset="-128"/>
              </a:rPr>
              <a:t>Bounded-waiting Mutual Exclusion with </a:t>
            </a:r>
            <a:r>
              <a:rPr lang="en-US" altLang="zh-TW" sz="2800" dirty="0" err="1" smtClean="0">
                <a:ea typeface="ＭＳ Ｐゴシック" pitchFamily="34" charset="-128"/>
              </a:rPr>
              <a:t>TestandSet</a:t>
            </a:r>
            <a:r>
              <a:rPr lang="en-US" altLang="zh-TW" sz="2800" dirty="0" smtClean="0">
                <a:ea typeface="ＭＳ Ｐゴシック" pitchFamily="34" charset="-128"/>
              </a:rPr>
              <a:t>()</a:t>
            </a:r>
          </a:p>
        </p:txBody>
      </p:sp>
      <p:sp>
        <p:nvSpPr>
          <p:cNvPr id="2765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zh-TW" sz="1600" dirty="0" smtClean="0">
                <a:solidFill>
                  <a:srgbClr val="0000FF"/>
                </a:solidFill>
                <a:ea typeface="ＭＳ Ｐゴシック" pitchFamily="34" charset="-128"/>
              </a:rPr>
              <a:t>	do { </a:t>
            </a:r>
          </a:p>
          <a:p>
            <a:pPr>
              <a:buFont typeface="Monotype Sorts" pitchFamily="2" charset="2"/>
              <a:buNone/>
            </a:pPr>
            <a:r>
              <a:rPr lang="en-US" altLang="zh-TW" sz="1600" dirty="0" smtClean="0">
                <a:solidFill>
                  <a:srgbClr val="0000FF"/>
                </a:solidFill>
                <a:ea typeface="ＭＳ Ｐゴシック" pitchFamily="34" charset="-128"/>
              </a:rPr>
              <a:t>		waiting[</a:t>
            </a:r>
            <a:r>
              <a:rPr lang="en-US" altLang="zh-TW" sz="1600" dirty="0" err="1" smtClean="0">
                <a:solidFill>
                  <a:srgbClr val="0000FF"/>
                </a:solidFill>
                <a:ea typeface="ＭＳ Ｐゴシック" pitchFamily="34" charset="-128"/>
              </a:rPr>
              <a:t>i</a:t>
            </a:r>
            <a:r>
              <a:rPr lang="en-US" altLang="zh-TW" sz="1600" dirty="0" smtClean="0">
                <a:solidFill>
                  <a:srgbClr val="0000FF"/>
                </a:solidFill>
                <a:ea typeface="ＭＳ Ｐゴシック" pitchFamily="34" charset="-128"/>
              </a:rPr>
              <a:t>] = TRUE; </a:t>
            </a:r>
          </a:p>
          <a:p>
            <a:pPr>
              <a:buFont typeface="Monotype Sorts" pitchFamily="2" charset="2"/>
              <a:buNone/>
            </a:pPr>
            <a:r>
              <a:rPr lang="en-US" altLang="zh-TW" sz="1600" dirty="0" smtClean="0">
                <a:solidFill>
                  <a:srgbClr val="0000FF"/>
                </a:solidFill>
                <a:ea typeface="ＭＳ Ｐゴシック" pitchFamily="34" charset="-128"/>
              </a:rPr>
              <a:t>		key = TRUE; </a:t>
            </a:r>
          </a:p>
          <a:p>
            <a:pPr>
              <a:buFont typeface="Monotype Sorts" pitchFamily="2" charset="2"/>
              <a:buNone/>
            </a:pPr>
            <a:r>
              <a:rPr lang="en-US" altLang="zh-TW" sz="1600" dirty="0" smtClean="0">
                <a:solidFill>
                  <a:srgbClr val="0000FF"/>
                </a:solidFill>
                <a:ea typeface="ＭＳ Ｐゴシック" pitchFamily="34" charset="-128"/>
              </a:rPr>
              <a:t>		while (waiting[</a:t>
            </a:r>
            <a:r>
              <a:rPr lang="en-US" altLang="zh-TW" sz="1600" dirty="0" err="1" smtClean="0">
                <a:solidFill>
                  <a:srgbClr val="0000FF"/>
                </a:solidFill>
                <a:ea typeface="ＭＳ Ｐゴシック" pitchFamily="34" charset="-128"/>
              </a:rPr>
              <a:t>i</a:t>
            </a:r>
            <a:r>
              <a:rPr lang="en-US" altLang="zh-TW" sz="1600" dirty="0" smtClean="0">
                <a:solidFill>
                  <a:srgbClr val="0000FF"/>
                </a:solidFill>
                <a:ea typeface="ＭＳ Ｐゴシック" pitchFamily="34" charset="-128"/>
              </a:rPr>
              <a:t>] &amp;&amp; key) </a:t>
            </a:r>
          </a:p>
          <a:p>
            <a:pPr>
              <a:buFont typeface="Monotype Sorts" pitchFamily="2" charset="2"/>
              <a:buNone/>
            </a:pPr>
            <a:r>
              <a:rPr lang="en-US" altLang="zh-TW" sz="1600" dirty="0" smtClean="0">
                <a:solidFill>
                  <a:srgbClr val="0000FF"/>
                </a:solidFill>
                <a:ea typeface="ＭＳ Ｐゴシック" pitchFamily="34" charset="-128"/>
              </a:rPr>
              <a:t>			key = </a:t>
            </a:r>
            <a:r>
              <a:rPr lang="en-US" altLang="zh-TW" sz="1600" dirty="0" err="1" smtClean="0">
                <a:solidFill>
                  <a:srgbClr val="0000FF"/>
                </a:solidFill>
                <a:ea typeface="ＭＳ Ｐゴシック" pitchFamily="34" charset="-128"/>
              </a:rPr>
              <a:t>TestAndSet</a:t>
            </a:r>
            <a:r>
              <a:rPr lang="en-US" altLang="zh-TW" sz="1600" dirty="0" smtClean="0">
                <a:solidFill>
                  <a:srgbClr val="0000FF"/>
                </a:solidFill>
                <a:ea typeface="ＭＳ Ｐゴシック" pitchFamily="34" charset="-128"/>
              </a:rPr>
              <a:t>(&amp;lock); </a:t>
            </a:r>
          </a:p>
          <a:p>
            <a:pPr>
              <a:buFont typeface="Monotype Sorts" pitchFamily="2" charset="2"/>
              <a:buNone/>
            </a:pPr>
            <a:r>
              <a:rPr lang="en-US" altLang="zh-TW" sz="1600" dirty="0" smtClean="0">
                <a:solidFill>
                  <a:srgbClr val="0000FF"/>
                </a:solidFill>
                <a:ea typeface="ＭＳ Ｐゴシック" pitchFamily="34" charset="-128"/>
              </a:rPr>
              <a:t>		waiting[</a:t>
            </a:r>
            <a:r>
              <a:rPr lang="en-US" altLang="zh-TW" sz="1600" dirty="0" err="1" smtClean="0">
                <a:solidFill>
                  <a:srgbClr val="0000FF"/>
                </a:solidFill>
                <a:ea typeface="ＭＳ Ｐゴシック" pitchFamily="34" charset="-128"/>
              </a:rPr>
              <a:t>i</a:t>
            </a:r>
            <a:r>
              <a:rPr lang="en-US" altLang="zh-TW" sz="1600" dirty="0" smtClean="0">
                <a:solidFill>
                  <a:srgbClr val="0000FF"/>
                </a:solidFill>
                <a:ea typeface="ＭＳ Ｐゴシック" pitchFamily="34" charset="-128"/>
              </a:rPr>
              <a:t>] = FALSE; </a:t>
            </a:r>
          </a:p>
          <a:p>
            <a:pPr>
              <a:buFont typeface="Monotype Sorts" pitchFamily="2" charset="2"/>
              <a:buNone/>
            </a:pPr>
            <a:r>
              <a:rPr lang="en-US" altLang="zh-TW" sz="1600" dirty="0" smtClean="0">
                <a:solidFill>
                  <a:srgbClr val="0000FF"/>
                </a:solidFill>
                <a:ea typeface="ＭＳ Ｐゴシック" pitchFamily="34" charset="-128"/>
              </a:rPr>
              <a:t>			// critical section </a:t>
            </a:r>
          </a:p>
          <a:p>
            <a:pPr>
              <a:buFont typeface="Monotype Sorts" pitchFamily="2" charset="2"/>
              <a:buNone/>
            </a:pPr>
            <a:r>
              <a:rPr lang="en-US" altLang="zh-TW" sz="1600" dirty="0" smtClean="0">
                <a:solidFill>
                  <a:srgbClr val="0000FF"/>
                </a:solidFill>
                <a:ea typeface="ＭＳ Ｐゴシック" pitchFamily="34" charset="-128"/>
              </a:rPr>
              <a:t>		j = (</a:t>
            </a:r>
            <a:r>
              <a:rPr lang="en-US" altLang="zh-TW" sz="1600" dirty="0" err="1" smtClean="0">
                <a:solidFill>
                  <a:srgbClr val="0000FF"/>
                </a:solidFill>
                <a:ea typeface="ＭＳ Ｐゴシック" pitchFamily="34" charset="-128"/>
              </a:rPr>
              <a:t>i</a:t>
            </a:r>
            <a:r>
              <a:rPr lang="en-US" altLang="zh-TW" sz="1600" dirty="0" smtClean="0">
                <a:solidFill>
                  <a:srgbClr val="0000FF"/>
                </a:solidFill>
                <a:ea typeface="ＭＳ Ｐゴシック" pitchFamily="34" charset="-128"/>
              </a:rPr>
              <a:t> + 1) % n; </a:t>
            </a:r>
          </a:p>
          <a:p>
            <a:pPr>
              <a:buFont typeface="Monotype Sorts" pitchFamily="2" charset="2"/>
              <a:buNone/>
            </a:pPr>
            <a:r>
              <a:rPr lang="en-US" altLang="zh-TW" sz="1600" dirty="0" smtClean="0">
                <a:solidFill>
                  <a:srgbClr val="0000FF"/>
                </a:solidFill>
                <a:ea typeface="ＭＳ Ｐゴシック" pitchFamily="34" charset="-128"/>
              </a:rPr>
              <a:t>		while ((j != </a:t>
            </a:r>
            <a:r>
              <a:rPr lang="en-US" altLang="zh-TW" sz="1600" dirty="0" err="1" smtClean="0">
                <a:solidFill>
                  <a:srgbClr val="0000FF"/>
                </a:solidFill>
                <a:ea typeface="ＭＳ Ｐゴシック" pitchFamily="34" charset="-128"/>
              </a:rPr>
              <a:t>i</a:t>
            </a:r>
            <a:r>
              <a:rPr lang="en-US" altLang="zh-TW" sz="1600" dirty="0" smtClean="0">
                <a:solidFill>
                  <a:srgbClr val="0000FF"/>
                </a:solidFill>
                <a:ea typeface="ＭＳ Ｐゴシック" pitchFamily="34" charset="-128"/>
              </a:rPr>
              <a:t>) &amp;&amp; !waiting[j]) </a:t>
            </a:r>
            <a:r>
              <a:rPr lang="zh-TW" altLang="en-US" sz="1600" dirty="0" smtClean="0">
                <a:solidFill>
                  <a:srgbClr val="0000FF"/>
                </a:solidFill>
                <a:ea typeface="ＭＳ Ｐゴシック" pitchFamily="34" charset="-128"/>
              </a:rPr>
              <a:t>  </a:t>
            </a:r>
            <a:r>
              <a:rPr lang="en-US" altLang="zh-TW" sz="1600" dirty="0" smtClean="0">
                <a:solidFill>
                  <a:srgbClr val="FF0000"/>
                </a:solidFill>
                <a:ea typeface="ＭＳ Ｐゴシック" pitchFamily="34" charset="-128"/>
              </a:rPr>
              <a:t>(Find next waiting process)</a:t>
            </a:r>
          </a:p>
          <a:p>
            <a:pPr>
              <a:buFont typeface="Monotype Sorts" pitchFamily="2" charset="2"/>
              <a:buNone/>
            </a:pPr>
            <a:r>
              <a:rPr lang="en-US" altLang="zh-TW" sz="1600" dirty="0" smtClean="0">
                <a:solidFill>
                  <a:srgbClr val="0000FF"/>
                </a:solidFill>
                <a:ea typeface="ＭＳ Ｐゴシック" pitchFamily="34" charset="-128"/>
              </a:rPr>
              <a:t>			j = (j + 1) % n; </a:t>
            </a:r>
            <a:r>
              <a:rPr lang="zh-TW" altLang="en-US" sz="1600" dirty="0" smtClean="0">
                <a:solidFill>
                  <a:srgbClr val="0000FF"/>
                </a:solidFill>
                <a:ea typeface="ＭＳ Ｐゴシック" pitchFamily="34" charset="-128"/>
              </a:rPr>
              <a:t>     </a:t>
            </a:r>
            <a:endParaRPr lang="en-US" altLang="zh-TW" sz="1600" dirty="0" smtClean="0">
              <a:solidFill>
                <a:srgbClr val="0000FF"/>
              </a:solidFill>
              <a:ea typeface="ＭＳ Ｐゴシック" pitchFamily="34" charset="-128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sz="1600" dirty="0" smtClean="0">
                <a:solidFill>
                  <a:srgbClr val="0000FF"/>
                </a:solidFill>
                <a:ea typeface="ＭＳ Ｐゴシック" pitchFamily="34" charset="-128"/>
              </a:rPr>
              <a:t>		if (j == </a:t>
            </a:r>
            <a:r>
              <a:rPr lang="en-US" altLang="zh-TW" sz="1600" dirty="0" err="1" smtClean="0">
                <a:solidFill>
                  <a:srgbClr val="0000FF"/>
                </a:solidFill>
                <a:ea typeface="ＭＳ Ｐゴシック" pitchFamily="34" charset="-128"/>
              </a:rPr>
              <a:t>i</a:t>
            </a:r>
            <a:r>
              <a:rPr lang="en-US" altLang="zh-TW" sz="1600" dirty="0" smtClean="0">
                <a:solidFill>
                  <a:srgbClr val="0000FF"/>
                </a:solidFill>
                <a:ea typeface="ＭＳ Ｐゴシック" pitchFamily="34" charset="-128"/>
              </a:rPr>
              <a:t>) </a:t>
            </a:r>
          </a:p>
          <a:p>
            <a:pPr>
              <a:buFont typeface="Monotype Sorts" pitchFamily="2" charset="2"/>
              <a:buNone/>
            </a:pPr>
            <a:r>
              <a:rPr lang="en-US" altLang="zh-TW" sz="1600" dirty="0" smtClean="0">
                <a:solidFill>
                  <a:srgbClr val="0000FF"/>
                </a:solidFill>
                <a:ea typeface="ＭＳ Ｐゴシック" pitchFamily="34" charset="-128"/>
              </a:rPr>
              <a:t>			lock = FALSE; </a:t>
            </a:r>
            <a:r>
              <a:rPr lang="en-US" altLang="zh-TW" sz="1600" dirty="0" smtClean="0">
                <a:solidFill>
                  <a:srgbClr val="FF0000"/>
                </a:solidFill>
                <a:ea typeface="ＭＳ Ｐゴシック" pitchFamily="34" charset="-128"/>
              </a:rPr>
              <a:t>(No one is waiting)</a:t>
            </a:r>
          </a:p>
          <a:p>
            <a:pPr>
              <a:buFont typeface="Monotype Sorts" pitchFamily="2" charset="2"/>
              <a:buNone/>
            </a:pPr>
            <a:r>
              <a:rPr lang="en-US" altLang="zh-TW" sz="1600" dirty="0" smtClean="0">
                <a:solidFill>
                  <a:srgbClr val="0000FF"/>
                </a:solidFill>
                <a:ea typeface="ＭＳ Ｐゴシック" pitchFamily="34" charset="-128"/>
              </a:rPr>
              <a:t>		else </a:t>
            </a:r>
          </a:p>
          <a:p>
            <a:pPr>
              <a:buFont typeface="Monotype Sorts" pitchFamily="2" charset="2"/>
              <a:buNone/>
            </a:pPr>
            <a:r>
              <a:rPr lang="en-US" altLang="zh-TW" sz="1600" dirty="0" smtClean="0">
                <a:solidFill>
                  <a:srgbClr val="0000FF"/>
                </a:solidFill>
                <a:ea typeface="ＭＳ Ｐゴシック" pitchFamily="34" charset="-128"/>
              </a:rPr>
              <a:t>			waiting[j] = FALSE; </a:t>
            </a:r>
            <a:r>
              <a:rPr lang="en-US" altLang="zh-TW" sz="1600" dirty="0" smtClean="0">
                <a:solidFill>
                  <a:srgbClr val="FF0000"/>
                </a:solidFill>
                <a:ea typeface="ＭＳ Ｐゴシック" pitchFamily="34" charset="-128"/>
              </a:rPr>
              <a:t>(process j enters next)</a:t>
            </a:r>
          </a:p>
          <a:p>
            <a:pPr>
              <a:buFont typeface="Monotype Sorts" pitchFamily="2" charset="2"/>
              <a:buNone/>
            </a:pPr>
            <a:r>
              <a:rPr lang="en-US" altLang="zh-TW" sz="1600" dirty="0" smtClean="0">
                <a:solidFill>
                  <a:srgbClr val="0000FF"/>
                </a:solidFill>
                <a:ea typeface="ＭＳ Ｐゴシック" pitchFamily="34" charset="-128"/>
              </a:rPr>
              <a:t>			// remainder section </a:t>
            </a:r>
          </a:p>
          <a:p>
            <a:pPr>
              <a:buFont typeface="Monotype Sorts" pitchFamily="2" charset="2"/>
              <a:buNone/>
            </a:pPr>
            <a:r>
              <a:rPr lang="en-US" altLang="zh-TW" sz="1600" dirty="0" smtClean="0">
                <a:solidFill>
                  <a:srgbClr val="0000FF"/>
                </a:solidFill>
                <a:ea typeface="ＭＳ Ｐゴシック" pitchFamily="34" charset="-128"/>
              </a:rPr>
              <a:t>	} while (TRUE);</a:t>
            </a:r>
          </a:p>
        </p:txBody>
      </p:sp>
      <p:grpSp>
        <p:nvGrpSpPr>
          <p:cNvPr id="82" name="群組 81"/>
          <p:cNvGrpSpPr/>
          <p:nvPr/>
        </p:nvGrpSpPr>
        <p:grpSpPr>
          <a:xfrm>
            <a:off x="6086475" y="1552575"/>
            <a:ext cx="2552700" cy="1414265"/>
            <a:chOff x="6086475" y="1552575"/>
            <a:chExt cx="2552700" cy="1414265"/>
          </a:xfrm>
        </p:grpSpPr>
        <p:sp>
          <p:nvSpPr>
            <p:cNvPr id="83" name="矩形 82"/>
            <p:cNvSpPr/>
            <p:nvPr/>
          </p:nvSpPr>
          <p:spPr bwMode="auto">
            <a:xfrm>
              <a:off x="6086475" y="1552575"/>
              <a:ext cx="2552700" cy="1400175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</a:endParaRPr>
            </a:p>
          </p:txBody>
        </p:sp>
        <p:grpSp>
          <p:nvGrpSpPr>
            <p:cNvPr id="84" name="群組 67"/>
            <p:cNvGrpSpPr/>
            <p:nvPr/>
          </p:nvGrpSpPr>
          <p:grpSpPr>
            <a:xfrm>
              <a:off x="6308725" y="1627188"/>
              <a:ext cx="2104838" cy="1339652"/>
              <a:chOff x="6308725" y="1627188"/>
              <a:chExt cx="2104838" cy="1339652"/>
            </a:xfrm>
          </p:grpSpPr>
          <p:sp>
            <p:nvSpPr>
              <p:cNvPr id="85" name="Rectangle 8"/>
              <p:cNvSpPr>
                <a:spLocks noChangeArrowheads="1"/>
              </p:cNvSpPr>
              <p:nvPr/>
            </p:nvSpPr>
            <p:spPr bwMode="auto">
              <a:xfrm>
                <a:off x="6308725" y="1636713"/>
                <a:ext cx="241300" cy="990600"/>
              </a:xfrm>
              <a:prstGeom prst="rect">
                <a:avLst/>
              </a:prstGeom>
              <a:solidFill>
                <a:srgbClr val="FF0066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86" name="Rectangle 9"/>
              <p:cNvSpPr>
                <a:spLocks noChangeArrowheads="1"/>
              </p:cNvSpPr>
              <p:nvPr/>
            </p:nvSpPr>
            <p:spPr bwMode="auto">
              <a:xfrm>
                <a:off x="7159625" y="1627188"/>
                <a:ext cx="241300" cy="990600"/>
              </a:xfrm>
              <a:prstGeom prst="rect">
                <a:avLst/>
              </a:prstGeom>
              <a:solidFill>
                <a:srgbClr val="FF0066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87" name="Rectangle 10"/>
              <p:cNvSpPr>
                <a:spLocks noChangeArrowheads="1"/>
              </p:cNvSpPr>
              <p:nvPr/>
            </p:nvSpPr>
            <p:spPr bwMode="auto">
              <a:xfrm>
                <a:off x="6794500" y="1627188"/>
                <a:ext cx="241300" cy="990600"/>
              </a:xfrm>
              <a:prstGeom prst="rect">
                <a:avLst/>
              </a:prstGeom>
              <a:solidFill>
                <a:srgbClr val="92D050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88" name="Rectangle 11"/>
              <p:cNvSpPr>
                <a:spLocks noChangeArrowheads="1"/>
              </p:cNvSpPr>
              <p:nvPr/>
            </p:nvSpPr>
            <p:spPr bwMode="auto">
              <a:xfrm>
                <a:off x="8131175" y="1627188"/>
                <a:ext cx="241300" cy="990600"/>
              </a:xfrm>
              <a:prstGeom prst="rect">
                <a:avLst/>
              </a:prstGeom>
              <a:solidFill>
                <a:srgbClr val="FF0066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89" name="Rectangle 12"/>
              <p:cNvSpPr>
                <a:spLocks noChangeArrowheads="1"/>
              </p:cNvSpPr>
              <p:nvPr/>
            </p:nvSpPr>
            <p:spPr bwMode="auto">
              <a:xfrm>
                <a:off x="7651750" y="1627188"/>
                <a:ext cx="241300" cy="990600"/>
              </a:xfrm>
              <a:prstGeom prst="rect">
                <a:avLst/>
              </a:prstGeom>
              <a:solidFill>
                <a:srgbClr val="FF0066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90" name="Rectangle 15"/>
              <p:cNvSpPr>
                <a:spLocks noChangeArrowheads="1"/>
              </p:cNvSpPr>
              <p:nvPr/>
            </p:nvSpPr>
            <p:spPr bwMode="auto">
              <a:xfrm>
                <a:off x="7664450" y="1893888"/>
                <a:ext cx="215900" cy="203200"/>
              </a:xfrm>
              <a:prstGeom prst="rect">
                <a:avLst/>
              </a:prstGeom>
              <a:solidFill>
                <a:srgbClr val="FFCC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91" name="Rectangle 16"/>
              <p:cNvSpPr>
                <a:spLocks noChangeArrowheads="1"/>
              </p:cNvSpPr>
              <p:nvPr/>
            </p:nvSpPr>
            <p:spPr bwMode="auto">
              <a:xfrm>
                <a:off x="8140700" y="2122488"/>
                <a:ext cx="215900" cy="203200"/>
              </a:xfrm>
              <a:prstGeom prst="rect">
                <a:avLst/>
              </a:prstGeom>
              <a:solidFill>
                <a:srgbClr val="FFCC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92" name="Rectangle 17"/>
              <p:cNvSpPr>
                <a:spLocks noChangeArrowheads="1"/>
              </p:cNvSpPr>
              <p:nvPr/>
            </p:nvSpPr>
            <p:spPr bwMode="auto">
              <a:xfrm>
                <a:off x="6800850" y="2300288"/>
                <a:ext cx="215900" cy="203200"/>
              </a:xfrm>
              <a:prstGeom prst="rect">
                <a:avLst/>
              </a:prstGeom>
              <a:solidFill>
                <a:srgbClr val="FFCC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cxnSp>
            <p:nvCxnSpPr>
              <p:cNvPr id="93" name="直線單箭頭接點 92"/>
              <p:cNvCxnSpPr/>
              <p:nvPr/>
            </p:nvCxnSpPr>
            <p:spPr bwMode="auto">
              <a:xfrm>
                <a:off x="6572250" y="2266950"/>
                <a:ext cx="228600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cxnSp>
            <p:nvCxnSpPr>
              <p:cNvPr id="94" name="直線單箭頭接點 93"/>
              <p:cNvCxnSpPr/>
              <p:nvPr/>
            </p:nvCxnSpPr>
            <p:spPr bwMode="auto">
              <a:xfrm>
                <a:off x="7448550" y="1819275"/>
                <a:ext cx="228600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cxnSp>
            <p:nvCxnSpPr>
              <p:cNvPr id="95" name="直線單箭頭接點 94"/>
              <p:cNvCxnSpPr/>
              <p:nvPr/>
            </p:nvCxnSpPr>
            <p:spPr bwMode="auto">
              <a:xfrm>
                <a:off x="7943850" y="2028825"/>
                <a:ext cx="228600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sp>
            <p:nvSpPr>
              <p:cNvPr id="96" name="Text Box 13"/>
              <p:cNvSpPr txBox="1">
                <a:spLocks noChangeArrowheads="1"/>
              </p:cNvSpPr>
              <p:nvPr/>
            </p:nvSpPr>
            <p:spPr bwMode="auto">
              <a:xfrm>
                <a:off x="7108825" y="2649538"/>
                <a:ext cx="375424" cy="307777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1400" b="1" dirty="0" smtClean="0">
                    <a:latin typeface="Candara" pitchFamily="34" charset="0"/>
                  </a:rPr>
                  <a:t>i+1</a:t>
                </a:r>
                <a:endParaRPr lang="en-US" altLang="zh-TW" sz="1400" b="1" dirty="0">
                  <a:latin typeface="Candara" pitchFamily="34" charset="0"/>
                </a:endParaRPr>
              </a:p>
            </p:txBody>
          </p:sp>
          <p:sp>
            <p:nvSpPr>
              <p:cNvPr id="97" name="Text Box 13"/>
              <p:cNvSpPr txBox="1">
                <a:spLocks noChangeArrowheads="1"/>
              </p:cNvSpPr>
              <p:nvPr/>
            </p:nvSpPr>
            <p:spPr bwMode="auto">
              <a:xfrm>
                <a:off x="6813550" y="2659063"/>
                <a:ext cx="229550" cy="307777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1400" b="1" dirty="0" err="1" smtClean="0">
                    <a:latin typeface="Candara" pitchFamily="34" charset="0"/>
                  </a:rPr>
                  <a:t>i</a:t>
                </a:r>
                <a:endParaRPr lang="en-US" altLang="zh-TW" sz="1400" b="1" dirty="0">
                  <a:latin typeface="Candara" pitchFamily="34" charset="0"/>
                </a:endParaRPr>
              </a:p>
            </p:txBody>
          </p:sp>
          <p:sp>
            <p:nvSpPr>
              <p:cNvPr id="98" name="Text Box 13"/>
              <p:cNvSpPr txBox="1">
                <a:spLocks noChangeArrowheads="1"/>
              </p:cNvSpPr>
              <p:nvPr/>
            </p:nvSpPr>
            <p:spPr bwMode="auto">
              <a:xfrm>
                <a:off x="7680325" y="2640013"/>
                <a:ext cx="229550" cy="307777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1400" b="1" dirty="0" err="1" smtClean="0">
                    <a:latin typeface="Candara" pitchFamily="34" charset="0"/>
                  </a:rPr>
                  <a:t>j</a:t>
                </a:r>
                <a:endParaRPr lang="en-US" altLang="zh-TW" sz="1400" b="1" dirty="0">
                  <a:latin typeface="Candara" pitchFamily="34" charset="0"/>
                </a:endParaRPr>
              </a:p>
            </p:txBody>
          </p:sp>
          <p:sp>
            <p:nvSpPr>
              <p:cNvPr id="99" name="Text Box 13"/>
              <p:cNvSpPr txBox="1">
                <a:spLocks noChangeArrowheads="1"/>
              </p:cNvSpPr>
              <p:nvPr/>
            </p:nvSpPr>
            <p:spPr bwMode="auto">
              <a:xfrm>
                <a:off x="8137525" y="2640013"/>
                <a:ext cx="276038" cy="307777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1400" b="1" dirty="0" err="1" smtClean="0">
                    <a:latin typeface="Candara" pitchFamily="34" charset="0"/>
                  </a:rPr>
                  <a:t>k</a:t>
                </a:r>
                <a:endParaRPr lang="en-US" altLang="zh-TW" sz="1400" b="1" dirty="0">
                  <a:latin typeface="Candara" pitchFamily="34" charset="0"/>
                </a:endParaRPr>
              </a:p>
            </p:txBody>
          </p:sp>
        </p:grpSp>
      </p:grpSp>
      <p:grpSp>
        <p:nvGrpSpPr>
          <p:cNvPr id="100" name="群組 99"/>
          <p:cNvGrpSpPr/>
          <p:nvPr/>
        </p:nvGrpSpPr>
        <p:grpSpPr>
          <a:xfrm>
            <a:off x="6105525" y="1533525"/>
            <a:ext cx="2552700" cy="1461890"/>
            <a:chOff x="6143625" y="3048000"/>
            <a:chExt cx="2552700" cy="1461890"/>
          </a:xfrm>
        </p:grpSpPr>
        <p:sp>
          <p:nvSpPr>
            <p:cNvPr id="101" name="矩形 100"/>
            <p:cNvSpPr/>
            <p:nvPr/>
          </p:nvSpPr>
          <p:spPr bwMode="auto">
            <a:xfrm>
              <a:off x="6143625" y="3048000"/>
              <a:ext cx="2552700" cy="1400175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</a:endParaRPr>
            </a:p>
          </p:txBody>
        </p:sp>
        <p:grpSp>
          <p:nvGrpSpPr>
            <p:cNvPr id="102" name="群組 68"/>
            <p:cNvGrpSpPr/>
            <p:nvPr/>
          </p:nvGrpSpPr>
          <p:grpSpPr>
            <a:xfrm>
              <a:off x="6346825" y="3170238"/>
              <a:ext cx="2104838" cy="1339652"/>
              <a:chOff x="6346825" y="3170238"/>
              <a:chExt cx="2104838" cy="1339652"/>
            </a:xfrm>
          </p:grpSpPr>
          <p:sp>
            <p:nvSpPr>
              <p:cNvPr id="103" name="Rectangle 8"/>
              <p:cNvSpPr>
                <a:spLocks noChangeArrowheads="1"/>
              </p:cNvSpPr>
              <p:nvPr/>
            </p:nvSpPr>
            <p:spPr bwMode="auto">
              <a:xfrm>
                <a:off x="6346825" y="3179763"/>
                <a:ext cx="241300" cy="990600"/>
              </a:xfrm>
              <a:prstGeom prst="rect">
                <a:avLst/>
              </a:prstGeom>
              <a:solidFill>
                <a:srgbClr val="FF0066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04" name="Rectangle 9"/>
              <p:cNvSpPr>
                <a:spLocks noChangeArrowheads="1"/>
              </p:cNvSpPr>
              <p:nvPr/>
            </p:nvSpPr>
            <p:spPr bwMode="auto">
              <a:xfrm>
                <a:off x="7197725" y="3170238"/>
                <a:ext cx="241300" cy="990600"/>
              </a:xfrm>
              <a:prstGeom prst="rect">
                <a:avLst/>
              </a:prstGeom>
              <a:solidFill>
                <a:srgbClr val="FF0066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05" name="Rectangle 10"/>
              <p:cNvSpPr>
                <a:spLocks noChangeArrowheads="1"/>
              </p:cNvSpPr>
              <p:nvPr/>
            </p:nvSpPr>
            <p:spPr bwMode="auto">
              <a:xfrm>
                <a:off x="6832600" y="3170238"/>
                <a:ext cx="241300" cy="990600"/>
              </a:xfrm>
              <a:prstGeom prst="rect">
                <a:avLst/>
              </a:prstGeom>
              <a:solidFill>
                <a:srgbClr val="FF0066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06" name="Rectangle 11"/>
              <p:cNvSpPr>
                <a:spLocks noChangeArrowheads="1"/>
              </p:cNvSpPr>
              <p:nvPr/>
            </p:nvSpPr>
            <p:spPr bwMode="auto">
              <a:xfrm>
                <a:off x="8169275" y="3170238"/>
                <a:ext cx="241300" cy="990600"/>
              </a:xfrm>
              <a:prstGeom prst="rect">
                <a:avLst/>
              </a:prstGeom>
              <a:solidFill>
                <a:srgbClr val="FF0066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07" name="Rectangle 12"/>
              <p:cNvSpPr>
                <a:spLocks noChangeArrowheads="1"/>
              </p:cNvSpPr>
              <p:nvPr/>
            </p:nvSpPr>
            <p:spPr bwMode="auto">
              <a:xfrm>
                <a:off x="7689850" y="3170238"/>
                <a:ext cx="241300" cy="990600"/>
              </a:xfrm>
              <a:prstGeom prst="rect">
                <a:avLst/>
              </a:prstGeom>
              <a:solidFill>
                <a:srgbClr val="92D050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08" name="Rectangle 15"/>
              <p:cNvSpPr>
                <a:spLocks noChangeArrowheads="1"/>
              </p:cNvSpPr>
              <p:nvPr/>
            </p:nvSpPr>
            <p:spPr bwMode="auto">
              <a:xfrm>
                <a:off x="7702550" y="3436938"/>
                <a:ext cx="215900" cy="203200"/>
              </a:xfrm>
              <a:prstGeom prst="rect">
                <a:avLst/>
              </a:prstGeom>
              <a:solidFill>
                <a:srgbClr val="FFCC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09" name="Rectangle 16"/>
              <p:cNvSpPr>
                <a:spLocks noChangeArrowheads="1"/>
              </p:cNvSpPr>
              <p:nvPr/>
            </p:nvSpPr>
            <p:spPr bwMode="auto">
              <a:xfrm>
                <a:off x="8178800" y="3665538"/>
                <a:ext cx="215900" cy="203200"/>
              </a:xfrm>
              <a:prstGeom prst="rect">
                <a:avLst/>
              </a:prstGeom>
              <a:solidFill>
                <a:srgbClr val="FFCC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10" name="Rectangle 17"/>
              <p:cNvSpPr>
                <a:spLocks noChangeArrowheads="1"/>
              </p:cNvSpPr>
              <p:nvPr/>
            </p:nvSpPr>
            <p:spPr bwMode="auto">
              <a:xfrm>
                <a:off x="6838950" y="3843338"/>
                <a:ext cx="215900" cy="203200"/>
              </a:xfrm>
              <a:prstGeom prst="rect">
                <a:avLst/>
              </a:prstGeom>
              <a:solidFill>
                <a:srgbClr val="FFCC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cxnSp>
            <p:nvCxnSpPr>
              <p:cNvPr id="111" name="直線單箭頭接點 110"/>
              <p:cNvCxnSpPr/>
              <p:nvPr/>
            </p:nvCxnSpPr>
            <p:spPr bwMode="auto">
              <a:xfrm>
                <a:off x="6610350" y="3962400"/>
                <a:ext cx="228600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cxnSp>
            <p:nvCxnSpPr>
              <p:cNvPr id="112" name="直線單箭頭接點 111"/>
              <p:cNvCxnSpPr/>
              <p:nvPr/>
            </p:nvCxnSpPr>
            <p:spPr bwMode="auto">
              <a:xfrm>
                <a:off x="7486650" y="3362325"/>
                <a:ext cx="228600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cxnSp>
            <p:nvCxnSpPr>
              <p:cNvPr id="113" name="直線單箭頭接點 112"/>
              <p:cNvCxnSpPr/>
              <p:nvPr/>
            </p:nvCxnSpPr>
            <p:spPr bwMode="auto">
              <a:xfrm>
                <a:off x="7981950" y="3571875"/>
                <a:ext cx="228600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sp>
            <p:nvSpPr>
              <p:cNvPr id="114" name="Text Box 13"/>
              <p:cNvSpPr txBox="1">
                <a:spLocks noChangeArrowheads="1"/>
              </p:cNvSpPr>
              <p:nvPr/>
            </p:nvSpPr>
            <p:spPr bwMode="auto">
              <a:xfrm>
                <a:off x="7146925" y="4192588"/>
                <a:ext cx="375424" cy="307777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1400" b="1" dirty="0" smtClean="0">
                    <a:latin typeface="Candara" pitchFamily="34" charset="0"/>
                  </a:rPr>
                  <a:t>i+1</a:t>
                </a:r>
                <a:endParaRPr lang="en-US" altLang="zh-TW" sz="1400" b="1" dirty="0">
                  <a:latin typeface="Candara" pitchFamily="34" charset="0"/>
                </a:endParaRPr>
              </a:p>
            </p:txBody>
          </p:sp>
          <p:sp>
            <p:nvSpPr>
              <p:cNvPr id="115" name="Text Box 13"/>
              <p:cNvSpPr txBox="1">
                <a:spLocks noChangeArrowheads="1"/>
              </p:cNvSpPr>
              <p:nvPr/>
            </p:nvSpPr>
            <p:spPr bwMode="auto">
              <a:xfrm>
                <a:off x="6851650" y="4202113"/>
                <a:ext cx="229550" cy="307777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1400" b="1" dirty="0" err="1" smtClean="0">
                    <a:latin typeface="Candara" pitchFamily="34" charset="0"/>
                  </a:rPr>
                  <a:t>i</a:t>
                </a:r>
                <a:endParaRPr lang="en-US" altLang="zh-TW" sz="1400" b="1" dirty="0">
                  <a:latin typeface="Candara" pitchFamily="34" charset="0"/>
                </a:endParaRPr>
              </a:p>
            </p:txBody>
          </p:sp>
          <p:sp>
            <p:nvSpPr>
              <p:cNvPr id="116" name="Text Box 13"/>
              <p:cNvSpPr txBox="1">
                <a:spLocks noChangeArrowheads="1"/>
              </p:cNvSpPr>
              <p:nvPr/>
            </p:nvSpPr>
            <p:spPr bwMode="auto">
              <a:xfrm>
                <a:off x="7718425" y="4183063"/>
                <a:ext cx="229550" cy="307777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1400" b="1" dirty="0" err="1" smtClean="0">
                    <a:latin typeface="Candara" pitchFamily="34" charset="0"/>
                  </a:rPr>
                  <a:t>j</a:t>
                </a:r>
                <a:endParaRPr lang="en-US" altLang="zh-TW" sz="1400" b="1" dirty="0">
                  <a:latin typeface="Candara" pitchFamily="34" charset="0"/>
                </a:endParaRPr>
              </a:p>
            </p:txBody>
          </p:sp>
          <p:sp>
            <p:nvSpPr>
              <p:cNvPr id="117" name="Text Box 13"/>
              <p:cNvSpPr txBox="1">
                <a:spLocks noChangeArrowheads="1"/>
              </p:cNvSpPr>
              <p:nvPr/>
            </p:nvSpPr>
            <p:spPr bwMode="auto">
              <a:xfrm>
                <a:off x="8175625" y="4183063"/>
                <a:ext cx="276038" cy="307777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1400" b="1" dirty="0" err="1" smtClean="0">
                    <a:latin typeface="Candara" pitchFamily="34" charset="0"/>
                  </a:rPr>
                  <a:t>k</a:t>
                </a:r>
                <a:endParaRPr lang="en-US" altLang="zh-TW" sz="1400" b="1" dirty="0">
                  <a:latin typeface="Candara" pitchFamily="34" charset="0"/>
                </a:endParaRPr>
              </a:p>
            </p:txBody>
          </p:sp>
        </p:grpSp>
      </p:grpSp>
      <p:grpSp>
        <p:nvGrpSpPr>
          <p:cNvPr id="118" name="群組 117"/>
          <p:cNvGrpSpPr/>
          <p:nvPr/>
        </p:nvGrpSpPr>
        <p:grpSpPr>
          <a:xfrm>
            <a:off x="6162675" y="1562100"/>
            <a:ext cx="2552700" cy="1433315"/>
            <a:chOff x="6200775" y="4543425"/>
            <a:chExt cx="2552700" cy="1433315"/>
          </a:xfrm>
        </p:grpSpPr>
        <p:sp>
          <p:nvSpPr>
            <p:cNvPr id="119" name="矩形 118"/>
            <p:cNvSpPr/>
            <p:nvPr/>
          </p:nvSpPr>
          <p:spPr bwMode="auto">
            <a:xfrm>
              <a:off x="6200775" y="4543425"/>
              <a:ext cx="2552700" cy="1400175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</a:endParaRPr>
            </a:p>
          </p:txBody>
        </p:sp>
        <p:grpSp>
          <p:nvGrpSpPr>
            <p:cNvPr id="120" name="群組 69"/>
            <p:cNvGrpSpPr/>
            <p:nvPr/>
          </p:nvGrpSpPr>
          <p:grpSpPr>
            <a:xfrm>
              <a:off x="6346825" y="4637088"/>
              <a:ext cx="2104838" cy="1339652"/>
              <a:chOff x="6346825" y="4637088"/>
              <a:chExt cx="2104838" cy="1339652"/>
            </a:xfrm>
          </p:grpSpPr>
          <p:sp>
            <p:nvSpPr>
              <p:cNvPr id="121" name="Rectangle 8"/>
              <p:cNvSpPr>
                <a:spLocks noChangeArrowheads="1"/>
              </p:cNvSpPr>
              <p:nvPr/>
            </p:nvSpPr>
            <p:spPr bwMode="auto">
              <a:xfrm>
                <a:off x="6346825" y="4646613"/>
                <a:ext cx="241300" cy="990600"/>
              </a:xfrm>
              <a:prstGeom prst="rect">
                <a:avLst/>
              </a:prstGeom>
              <a:solidFill>
                <a:srgbClr val="FF0066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22" name="Rectangle 9"/>
              <p:cNvSpPr>
                <a:spLocks noChangeArrowheads="1"/>
              </p:cNvSpPr>
              <p:nvPr/>
            </p:nvSpPr>
            <p:spPr bwMode="auto">
              <a:xfrm>
                <a:off x="7197725" y="4637088"/>
                <a:ext cx="241300" cy="990600"/>
              </a:xfrm>
              <a:prstGeom prst="rect">
                <a:avLst/>
              </a:prstGeom>
              <a:solidFill>
                <a:srgbClr val="FF0066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23" name="Rectangle 10"/>
              <p:cNvSpPr>
                <a:spLocks noChangeArrowheads="1"/>
              </p:cNvSpPr>
              <p:nvPr/>
            </p:nvSpPr>
            <p:spPr bwMode="auto">
              <a:xfrm>
                <a:off x="6832600" y="4637088"/>
                <a:ext cx="241300" cy="990600"/>
              </a:xfrm>
              <a:prstGeom prst="rect">
                <a:avLst/>
              </a:prstGeom>
              <a:solidFill>
                <a:srgbClr val="FF0066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24" name="Rectangle 11"/>
              <p:cNvSpPr>
                <a:spLocks noChangeArrowheads="1"/>
              </p:cNvSpPr>
              <p:nvPr/>
            </p:nvSpPr>
            <p:spPr bwMode="auto">
              <a:xfrm>
                <a:off x="8169275" y="4637088"/>
                <a:ext cx="241300" cy="990600"/>
              </a:xfrm>
              <a:prstGeom prst="rect">
                <a:avLst/>
              </a:prstGeom>
              <a:solidFill>
                <a:srgbClr val="92D050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25" name="Rectangle 12"/>
              <p:cNvSpPr>
                <a:spLocks noChangeArrowheads="1"/>
              </p:cNvSpPr>
              <p:nvPr/>
            </p:nvSpPr>
            <p:spPr bwMode="auto">
              <a:xfrm>
                <a:off x="7689850" y="4637088"/>
                <a:ext cx="241300" cy="990600"/>
              </a:xfrm>
              <a:prstGeom prst="rect">
                <a:avLst/>
              </a:prstGeom>
              <a:solidFill>
                <a:srgbClr val="F03067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26" name="Rectangle 15"/>
              <p:cNvSpPr>
                <a:spLocks noChangeArrowheads="1"/>
              </p:cNvSpPr>
              <p:nvPr/>
            </p:nvSpPr>
            <p:spPr bwMode="auto">
              <a:xfrm>
                <a:off x="7702550" y="4903788"/>
                <a:ext cx="215900" cy="203200"/>
              </a:xfrm>
              <a:prstGeom prst="rect">
                <a:avLst/>
              </a:prstGeom>
              <a:solidFill>
                <a:srgbClr val="FFCC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27" name="Rectangle 16"/>
              <p:cNvSpPr>
                <a:spLocks noChangeArrowheads="1"/>
              </p:cNvSpPr>
              <p:nvPr/>
            </p:nvSpPr>
            <p:spPr bwMode="auto">
              <a:xfrm>
                <a:off x="8178800" y="5132388"/>
                <a:ext cx="215900" cy="203200"/>
              </a:xfrm>
              <a:prstGeom prst="rect">
                <a:avLst/>
              </a:prstGeom>
              <a:solidFill>
                <a:srgbClr val="FFCC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28" name="Rectangle 17"/>
              <p:cNvSpPr>
                <a:spLocks noChangeArrowheads="1"/>
              </p:cNvSpPr>
              <p:nvPr/>
            </p:nvSpPr>
            <p:spPr bwMode="auto">
              <a:xfrm>
                <a:off x="6838950" y="5310188"/>
                <a:ext cx="215900" cy="203200"/>
              </a:xfrm>
              <a:prstGeom prst="rect">
                <a:avLst/>
              </a:prstGeom>
              <a:solidFill>
                <a:srgbClr val="FFCC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cxnSp>
            <p:nvCxnSpPr>
              <p:cNvPr id="129" name="直線單箭頭接點 128"/>
              <p:cNvCxnSpPr/>
              <p:nvPr/>
            </p:nvCxnSpPr>
            <p:spPr bwMode="auto">
              <a:xfrm>
                <a:off x="6610350" y="5429250"/>
                <a:ext cx="228600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cxnSp>
            <p:nvCxnSpPr>
              <p:cNvPr id="130" name="直線單箭頭接點 129"/>
              <p:cNvCxnSpPr/>
              <p:nvPr/>
            </p:nvCxnSpPr>
            <p:spPr bwMode="auto">
              <a:xfrm>
                <a:off x="7486650" y="4924425"/>
                <a:ext cx="228600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cxnSp>
            <p:nvCxnSpPr>
              <p:cNvPr id="131" name="直線單箭頭接點 130"/>
              <p:cNvCxnSpPr/>
              <p:nvPr/>
            </p:nvCxnSpPr>
            <p:spPr bwMode="auto">
              <a:xfrm>
                <a:off x="7981950" y="5038725"/>
                <a:ext cx="228600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sp>
            <p:nvSpPr>
              <p:cNvPr id="132" name="Text Box 13"/>
              <p:cNvSpPr txBox="1">
                <a:spLocks noChangeArrowheads="1"/>
              </p:cNvSpPr>
              <p:nvPr/>
            </p:nvSpPr>
            <p:spPr bwMode="auto">
              <a:xfrm>
                <a:off x="7146925" y="5659438"/>
                <a:ext cx="375424" cy="307777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1400" b="1" dirty="0" smtClean="0">
                    <a:latin typeface="Candara" pitchFamily="34" charset="0"/>
                  </a:rPr>
                  <a:t>i+1</a:t>
                </a:r>
                <a:endParaRPr lang="en-US" altLang="zh-TW" sz="1400" b="1" dirty="0">
                  <a:latin typeface="Candara" pitchFamily="34" charset="0"/>
                </a:endParaRPr>
              </a:p>
            </p:txBody>
          </p:sp>
          <p:sp>
            <p:nvSpPr>
              <p:cNvPr id="133" name="Text Box 13"/>
              <p:cNvSpPr txBox="1">
                <a:spLocks noChangeArrowheads="1"/>
              </p:cNvSpPr>
              <p:nvPr/>
            </p:nvSpPr>
            <p:spPr bwMode="auto">
              <a:xfrm>
                <a:off x="6851650" y="5668963"/>
                <a:ext cx="229550" cy="307777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1400" b="1" dirty="0" err="1" smtClean="0">
                    <a:latin typeface="Candara" pitchFamily="34" charset="0"/>
                  </a:rPr>
                  <a:t>i</a:t>
                </a:r>
                <a:endParaRPr lang="en-US" altLang="zh-TW" sz="1400" b="1" dirty="0">
                  <a:latin typeface="Candara" pitchFamily="34" charset="0"/>
                </a:endParaRPr>
              </a:p>
            </p:txBody>
          </p:sp>
          <p:sp>
            <p:nvSpPr>
              <p:cNvPr id="134" name="Text Box 13"/>
              <p:cNvSpPr txBox="1">
                <a:spLocks noChangeArrowheads="1"/>
              </p:cNvSpPr>
              <p:nvPr/>
            </p:nvSpPr>
            <p:spPr bwMode="auto">
              <a:xfrm>
                <a:off x="7718425" y="5649913"/>
                <a:ext cx="229550" cy="307777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1400" b="1" dirty="0" err="1" smtClean="0">
                    <a:latin typeface="Candara" pitchFamily="34" charset="0"/>
                  </a:rPr>
                  <a:t>j</a:t>
                </a:r>
                <a:endParaRPr lang="en-US" altLang="zh-TW" sz="1400" b="1" dirty="0">
                  <a:latin typeface="Candara" pitchFamily="34" charset="0"/>
                </a:endParaRPr>
              </a:p>
            </p:txBody>
          </p:sp>
          <p:sp>
            <p:nvSpPr>
              <p:cNvPr id="135" name="Text Box 13"/>
              <p:cNvSpPr txBox="1">
                <a:spLocks noChangeArrowheads="1"/>
              </p:cNvSpPr>
              <p:nvPr/>
            </p:nvSpPr>
            <p:spPr bwMode="auto">
              <a:xfrm>
                <a:off x="8175625" y="5649913"/>
                <a:ext cx="276038" cy="307777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1400" b="1" dirty="0" err="1" smtClean="0">
                    <a:latin typeface="Candara" pitchFamily="34" charset="0"/>
                  </a:rPr>
                  <a:t>k</a:t>
                </a:r>
                <a:endParaRPr lang="en-US" altLang="zh-TW" sz="1400" b="1" dirty="0">
                  <a:latin typeface="Candara" pitchFamily="34" charset="0"/>
                </a:endParaRPr>
              </a:p>
            </p:txBody>
          </p:sp>
        </p:grpSp>
      </p:grpSp>
      <p:grpSp>
        <p:nvGrpSpPr>
          <p:cNvPr id="136" name="群組 135"/>
          <p:cNvGrpSpPr/>
          <p:nvPr/>
        </p:nvGrpSpPr>
        <p:grpSpPr>
          <a:xfrm>
            <a:off x="6096000" y="1543050"/>
            <a:ext cx="2552700" cy="1452365"/>
            <a:chOff x="3619500" y="4495800"/>
            <a:chExt cx="2552700" cy="1452365"/>
          </a:xfrm>
        </p:grpSpPr>
        <p:sp>
          <p:nvSpPr>
            <p:cNvPr id="137" name="矩形 136"/>
            <p:cNvSpPr/>
            <p:nvPr/>
          </p:nvSpPr>
          <p:spPr bwMode="auto">
            <a:xfrm>
              <a:off x="3619500" y="4495800"/>
              <a:ext cx="2552700" cy="1400175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</a:endParaRPr>
            </a:p>
          </p:txBody>
        </p:sp>
        <p:grpSp>
          <p:nvGrpSpPr>
            <p:cNvPr id="138" name="群組 70"/>
            <p:cNvGrpSpPr/>
            <p:nvPr/>
          </p:nvGrpSpPr>
          <p:grpSpPr>
            <a:xfrm>
              <a:off x="3822700" y="4608513"/>
              <a:ext cx="2104838" cy="1339652"/>
              <a:chOff x="3822700" y="4608513"/>
              <a:chExt cx="2104838" cy="1339652"/>
            </a:xfrm>
          </p:grpSpPr>
          <p:sp>
            <p:nvSpPr>
              <p:cNvPr id="139" name="Rectangle 8"/>
              <p:cNvSpPr>
                <a:spLocks noChangeArrowheads="1"/>
              </p:cNvSpPr>
              <p:nvPr/>
            </p:nvSpPr>
            <p:spPr bwMode="auto">
              <a:xfrm>
                <a:off x="3822700" y="4618038"/>
                <a:ext cx="241300" cy="990600"/>
              </a:xfrm>
              <a:prstGeom prst="rect">
                <a:avLst/>
              </a:prstGeom>
              <a:solidFill>
                <a:srgbClr val="FF0066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40" name="Rectangle 9"/>
              <p:cNvSpPr>
                <a:spLocks noChangeArrowheads="1"/>
              </p:cNvSpPr>
              <p:nvPr/>
            </p:nvSpPr>
            <p:spPr bwMode="auto">
              <a:xfrm>
                <a:off x="4673600" y="4608513"/>
                <a:ext cx="241300" cy="990600"/>
              </a:xfrm>
              <a:prstGeom prst="rect">
                <a:avLst/>
              </a:prstGeom>
              <a:solidFill>
                <a:srgbClr val="FF0066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41" name="Rectangle 10"/>
              <p:cNvSpPr>
                <a:spLocks noChangeArrowheads="1"/>
              </p:cNvSpPr>
              <p:nvPr/>
            </p:nvSpPr>
            <p:spPr bwMode="auto">
              <a:xfrm>
                <a:off x="4308475" y="4608513"/>
                <a:ext cx="241300" cy="990600"/>
              </a:xfrm>
              <a:prstGeom prst="rect">
                <a:avLst/>
              </a:prstGeom>
              <a:solidFill>
                <a:srgbClr val="92D050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42" name="Rectangle 11"/>
              <p:cNvSpPr>
                <a:spLocks noChangeArrowheads="1"/>
              </p:cNvSpPr>
              <p:nvPr/>
            </p:nvSpPr>
            <p:spPr bwMode="auto">
              <a:xfrm>
                <a:off x="5645150" y="4608513"/>
                <a:ext cx="241300" cy="990600"/>
              </a:xfrm>
              <a:prstGeom prst="rect">
                <a:avLst/>
              </a:prstGeom>
              <a:solidFill>
                <a:srgbClr val="F03067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43" name="Rectangle 12"/>
              <p:cNvSpPr>
                <a:spLocks noChangeArrowheads="1"/>
              </p:cNvSpPr>
              <p:nvPr/>
            </p:nvSpPr>
            <p:spPr bwMode="auto">
              <a:xfrm>
                <a:off x="5165725" y="4608513"/>
                <a:ext cx="241300" cy="990600"/>
              </a:xfrm>
              <a:prstGeom prst="rect">
                <a:avLst/>
              </a:prstGeom>
              <a:solidFill>
                <a:srgbClr val="F03067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44" name="Rectangle 15"/>
              <p:cNvSpPr>
                <a:spLocks noChangeArrowheads="1"/>
              </p:cNvSpPr>
              <p:nvPr/>
            </p:nvSpPr>
            <p:spPr bwMode="auto">
              <a:xfrm>
                <a:off x="5178425" y="4875213"/>
                <a:ext cx="215900" cy="203200"/>
              </a:xfrm>
              <a:prstGeom prst="rect">
                <a:avLst/>
              </a:prstGeom>
              <a:solidFill>
                <a:srgbClr val="FFCC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45" name="Rectangle 16"/>
              <p:cNvSpPr>
                <a:spLocks noChangeArrowheads="1"/>
              </p:cNvSpPr>
              <p:nvPr/>
            </p:nvSpPr>
            <p:spPr bwMode="auto">
              <a:xfrm>
                <a:off x="5654675" y="5103813"/>
                <a:ext cx="215900" cy="203200"/>
              </a:xfrm>
              <a:prstGeom prst="rect">
                <a:avLst/>
              </a:prstGeom>
              <a:solidFill>
                <a:srgbClr val="FFCC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46" name="Rectangle 17"/>
              <p:cNvSpPr>
                <a:spLocks noChangeArrowheads="1"/>
              </p:cNvSpPr>
              <p:nvPr/>
            </p:nvSpPr>
            <p:spPr bwMode="auto">
              <a:xfrm>
                <a:off x="4314825" y="5281613"/>
                <a:ext cx="215900" cy="203200"/>
              </a:xfrm>
              <a:prstGeom prst="rect">
                <a:avLst/>
              </a:prstGeom>
              <a:solidFill>
                <a:srgbClr val="FFCC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cxnSp>
            <p:nvCxnSpPr>
              <p:cNvPr id="147" name="直線單箭頭接點 146"/>
              <p:cNvCxnSpPr/>
              <p:nvPr/>
            </p:nvCxnSpPr>
            <p:spPr bwMode="auto">
              <a:xfrm>
                <a:off x="4086225" y="5400675"/>
                <a:ext cx="228600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cxnSp>
            <p:nvCxnSpPr>
              <p:cNvPr id="148" name="直線單箭頭接點 147"/>
              <p:cNvCxnSpPr/>
              <p:nvPr/>
            </p:nvCxnSpPr>
            <p:spPr bwMode="auto">
              <a:xfrm>
                <a:off x="4962525" y="4895850"/>
                <a:ext cx="228600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cxnSp>
            <p:nvCxnSpPr>
              <p:cNvPr id="149" name="直線單箭頭接點 148"/>
              <p:cNvCxnSpPr/>
              <p:nvPr/>
            </p:nvCxnSpPr>
            <p:spPr bwMode="auto">
              <a:xfrm>
                <a:off x="5448300" y="5133975"/>
                <a:ext cx="228600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sp>
            <p:nvSpPr>
              <p:cNvPr id="150" name="Text Box 13"/>
              <p:cNvSpPr txBox="1">
                <a:spLocks noChangeArrowheads="1"/>
              </p:cNvSpPr>
              <p:nvPr/>
            </p:nvSpPr>
            <p:spPr bwMode="auto">
              <a:xfrm>
                <a:off x="4622800" y="5630863"/>
                <a:ext cx="375424" cy="307777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1400" b="1" dirty="0" smtClean="0">
                    <a:latin typeface="Candara" pitchFamily="34" charset="0"/>
                  </a:rPr>
                  <a:t>i+1</a:t>
                </a:r>
                <a:endParaRPr lang="en-US" altLang="zh-TW" sz="1400" b="1" dirty="0">
                  <a:latin typeface="Candara" pitchFamily="34" charset="0"/>
                </a:endParaRPr>
              </a:p>
            </p:txBody>
          </p:sp>
          <p:sp>
            <p:nvSpPr>
              <p:cNvPr id="151" name="Text Box 13"/>
              <p:cNvSpPr txBox="1">
                <a:spLocks noChangeArrowheads="1"/>
              </p:cNvSpPr>
              <p:nvPr/>
            </p:nvSpPr>
            <p:spPr bwMode="auto">
              <a:xfrm>
                <a:off x="4327525" y="5640388"/>
                <a:ext cx="229550" cy="307777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1400" b="1" dirty="0" err="1" smtClean="0">
                    <a:latin typeface="Candara" pitchFamily="34" charset="0"/>
                  </a:rPr>
                  <a:t>i</a:t>
                </a:r>
                <a:endParaRPr lang="en-US" altLang="zh-TW" sz="1400" b="1" dirty="0">
                  <a:latin typeface="Candara" pitchFamily="34" charset="0"/>
                </a:endParaRPr>
              </a:p>
            </p:txBody>
          </p:sp>
          <p:sp>
            <p:nvSpPr>
              <p:cNvPr id="152" name="Text Box 13"/>
              <p:cNvSpPr txBox="1">
                <a:spLocks noChangeArrowheads="1"/>
              </p:cNvSpPr>
              <p:nvPr/>
            </p:nvSpPr>
            <p:spPr bwMode="auto">
              <a:xfrm>
                <a:off x="5194300" y="5621338"/>
                <a:ext cx="229550" cy="307777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1400" b="1" dirty="0" err="1" smtClean="0">
                    <a:latin typeface="Candara" pitchFamily="34" charset="0"/>
                  </a:rPr>
                  <a:t>j</a:t>
                </a:r>
                <a:endParaRPr lang="en-US" altLang="zh-TW" sz="1400" b="1" dirty="0">
                  <a:latin typeface="Candara" pitchFamily="34" charset="0"/>
                </a:endParaRPr>
              </a:p>
            </p:txBody>
          </p:sp>
          <p:sp>
            <p:nvSpPr>
              <p:cNvPr id="153" name="Text Box 13"/>
              <p:cNvSpPr txBox="1">
                <a:spLocks noChangeArrowheads="1"/>
              </p:cNvSpPr>
              <p:nvPr/>
            </p:nvSpPr>
            <p:spPr bwMode="auto">
              <a:xfrm>
                <a:off x="5651500" y="5621338"/>
                <a:ext cx="276038" cy="307777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1400" b="1" dirty="0" err="1" smtClean="0">
                    <a:latin typeface="Candara" pitchFamily="34" charset="0"/>
                  </a:rPr>
                  <a:t>k</a:t>
                </a:r>
                <a:endParaRPr lang="en-US" altLang="zh-TW" sz="1400" b="1" dirty="0">
                  <a:latin typeface="Candara" pitchFamily="34" charset="0"/>
                </a:endParaRPr>
              </a:p>
            </p:txBody>
          </p:sp>
        </p:grpSp>
      </p:grpSp>
      <p:sp>
        <p:nvSpPr>
          <p:cNvPr id="27660" name="Freeform 14"/>
          <p:cNvSpPr>
            <a:spLocks/>
          </p:cNvSpPr>
          <p:nvPr/>
        </p:nvSpPr>
        <p:spPr bwMode="auto">
          <a:xfrm>
            <a:off x="6084888" y="2319338"/>
            <a:ext cx="2544762" cy="682625"/>
          </a:xfrm>
          <a:custGeom>
            <a:avLst/>
            <a:gdLst>
              <a:gd name="T0" fmla="*/ 2147483647 w 1332"/>
              <a:gd name="T1" fmla="*/ 2147483647 h 430"/>
              <a:gd name="T2" fmla="*/ 2147483647 w 1332"/>
              <a:gd name="T3" fmla="*/ 2147483647 h 430"/>
              <a:gd name="T4" fmla="*/ 2147483647 w 1332"/>
              <a:gd name="T5" fmla="*/ 2147483647 h 430"/>
              <a:gd name="T6" fmla="*/ 2147483647 w 1332"/>
              <a:gd name="T7" fmla="*/ 2147483647 h 430"/>
              <a:gd name="T8" fmla="*/ 2147483647 w 1332"/>
              <a:gd name="T9" fmla="*/ 2147483647 h 430"/>
              <a:gd name="T10" fmla="*/ 2147483647 w 1332"/>
              <a:gd name="T11" fmla="*/ 2147483647 h 430"/>
              <a:gd name="T12" fmla="*/ 2147483647 w 1332"/>
              <a:gd name="T13" fmla="*/ 2147483647 h 430"/>
              <a:gd name="T14" fmla="*/ 2147483647 w 1332"/>
              <a:gd name="T15" fmla="*/ 2147483647 h 430"/>
              <a:gd name="T16" fmla="*/ 2147483647 w 1332"/>
              <a:gd name="T17" fmla="*/ 2147483647 h 430"/>
              <a:gd name="T18" fmla="*/ 2147483647 w 1332"/>
              <a:gd name="T19" fmla="*/ 2147483647 h 430"/>
              <a:gd name="T20" fmla="*/ 2147483647 w 1332"/>
              <a:gd name="T21" fmla="*/ 2147483647 h 430"/>
              <a:gd name="T22" fmla="*/ 2147483647 w 1332"/>
              <a:gd name="T23" fmla="*/ 2147483647 h 43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332"/>
              <a:gd name="T37" fmla="*/ 0 h 430"/>
              <a:gd name="T38" fmla="*/ 1332 w 1332"/>
              <a:gd name="T39" fmla="*/ 430 h 430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332" h="430">
                <a:moveTo>
                  <a:pt x="679" y="404"/>
                </a:moveTo>
                <a:cubicBezTo>
                  <a:pt x="843" y="418"/>
                  <a:pt x="966" y="417"/>
                  <a:pt x="1143" y="412"/>
                </a:cubicBezTo>
                <a:cubicBezTo>
                  <a:pt x="1219" y="401"/>
                  <a:pt x="1256" y="386"/>
                  <a:pt x="1303" y="324"/>
                </a:cubicBezTo>
                <a:cubicBezTo>
                  <a:pt x="1332" y="238"/>
                  <a:pt x="1301" y="237"/>
                  <a:pt x="1247" y="172"/>
                </a:cubicBezTo>
                <a:cubicBezTo>
                  <a:pt x="1175" y="85"/>
                  <a:pt x="951" y="77"/>
                  <a:pt x="839" y="68"/>
                </a:cubicBezTo>
                <a:cubicBezTo>
                  <a:pt x="796" y="65"/>
                  <a:pt x="754" y="62"/>
                  <a:pt x="711" y="60"/>
                </a:cubicBezTo>
                <a:cubicBezTo>
                  <a:pt x="658" y="57"/>
                  <a:pt x="604" y="55"/>
                  <a:pt x="551" y="52"/>
                </a:cubicBezTo>
                <a:cubicBezTo>
                  <a:pt x="287" y="57"/>
                  <a:pt x="198" y="0"/>
                  <a:pt x="31" y="84"/>
                </a:cubicBezTo>
                <a:cubicBezTo>
                  <a:pt x="0" y="131"/>
                  <a:pt x="7" y="140"/>
                  <a:pt x="15" y="204"/>
                </a:cubicBezTo>
                <a:cubicBezTo>
                  <a:pt x="25" y="285"/>
                  <a:pt x="34" y="360"/>
                  <a:pt x="111" y="404"/>
                </a:cubicBezTo>
                <a:cubicBezTo>
                  <a:pt x="118" y="408"/>
                  <a:pt x="155" y="427"/>
                  <a:pt x="167" y="428"/>
                </a:cubicBezTo>
                <a:cubicBezTo>
                  <a:pt x="215" y="430"/>
                  <a:pt x="263" y="428"/>
                  <a:pt x="311" y="428"/>
                </a:cubicBezTo>
              </a:path>
            </a:pathLst>
          </a:custGeom>
          <a:noFill/>
          <a:ln w="57150" cap="flat" cmpd="sng">
            <a:solidFill>
              <a:srgbClr val="0000FF"/>
            </a:solidFill>
            <a:prstDash val="solid"/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TW" altLang="en-US"/>
          </a:p>
        </p:txBody>
      </p:sp>
      <p:cxnSp>
        <p:nvCxnSpPr>
          <p:cNvPr id="155" name="直線單箭頭接點 154"/>
          <p:cNvCxnSpPr/>
          <p:nvPr/>
        </p:nvCxnSpPr>
        <p:spPr bwMode="auto">
          <a:xfrm flipV="1">
            <a:off x="1343025" y="1752600"/>
            <a:ext cx="419100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60" name="直線單箭頭接點 159"/>
          <p:cNvCxnSpPr/>
          <p:nvPr/>
        </p:nvCxnSpPr>
        <p:spPr bwMode="auto">
          <a:xfrm flipV="1">
            <a:off x="1348783" y="2051642"/>
            <a:ext cx="419100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61" name="直線單箭頭接點 160"/>
          <p:cNvCxnSpPr/>
          <p:nvPr/>
        </p:nvCxnSpPr>
        <p:spPr bwMode="auto">
          <a:xfrm flipV="1">
            <a:off x="1337289" y="2393814"/>
            <a:ext cx="419100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62" name="直線單箭頭接點 161"/>
          <p:cNvCxnSpPr/>
          <p:nvPr/>
        </p:nvCxnSpPr>
        <p:spPr bwMode="auto">
          <a:xfrm flipV="1">
            <a:off x="2153891" y="2744612"/>
            <a:ext cx="419100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63" name="直線單箭頭接點 162"/>
          <p:cNvCxnSpPr/>
          <p:nvPr/>
        </p:nvCxnSpPr>
        <p:spPr bwMode="auto">
          <a:xfrm flipV="1">
            <a:off x="1331553" y="3069532"/>
            <a:ext cx="419100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64" name="直線單箭頭接點 163"/>
          <p:cNvCxnSpPr/>
          <p:nvPr/>
        </p:nvCxnSpPr>
        <p:spPr bwMode="auto">
          <a:xfrm flipV="1">
            <a:off x="2260293" y="3403078"/>
            <a:ext cx="419100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65" name="直線單箭頭接點 164"/>
          <p:cNvCxnSpPr/>
          <p:nvPr/>
        </p:nvCxnSpPr>
        <p:spPr bwMode="auto">
          <a:xfrm flipV="1">
            <a:off x="1348783" y="1749732"/>
            <a:ext cx="419100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66" name="直線單箭頭接點 165"/>
          <p:cNvCxnSpPr/>
          <p:nvPr/>
        </p:nvCxnSpPr>
        <p:spPr bwMode="auto">
          <a:xfrm flipV="1">
            <a:off x="1354541" y="2048774"/>
            <a:ext cx="419100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67" name="直線單箭頭接點 166"/>
          <p:cNvCxnSpPr/>
          <p:nvPr/>
        </p:nvCxnSpPr>
        <p:spPr bwMode="auto">
          <a:xfrm flipV="1">
            <a:off x="1343047" y="2390946"/>
            <a:ext cx="419100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68" name="直線單箭頭接點 167"/>
          <p:cNvCxnSpPr/>
          <p:nvPr/>
        </p:nvCxnSpPr>
        <p:spPr bwMode="auto">
          <a:xfrm flipV="1">
            <a:off x="2159649" y="2741744"/>
            <a:ext cx="419100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69" name="直線單箭頭接點 168"/>
          <p:cNvCxnSpPr/>
          <p:nvPr/>
        </p:nvCxnSpPr>
        <p:spPr bwMode="auto">
          <a:xfrm flipV="1">
            <a:off x="1354541" y="1746864"/>
            <a:ext cx="419100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70" name="直線單箭頭接點 169"/>
          <p:cNvCxnSpPr/>
          <p:nvPr/>
        </p:nvCxnSpPr>
        <p:spPr bwMode="auto">
          <a:xfrm flipV="1">
            <a:off x="1360299" y="2045906"/>
            <a:ext cx="419100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71" name="直線單箭頭接點 170"/>
          <p:cNvCxnSpPr/>
          <p:nvPr/>
        </p:nvCxnSpPr>
        <p:spPr bwMode="auto">
          <a:xfrm flipV="1">
            <a:off x="1348805" y="2388078"/>
            <a:ext cx="419100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72" name="直線單箭頭接點 171"/>
          <p:cNvCxnSpPr/>
          <p:nvPr/>
        </p:nvCxnSpPr>
        <p:spPr bwMode="auto">
          <a:xfrm flipV="1">
            <a:off x="2165407" y="2738876"/>
            <a:ext cx="419100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73" name="直線單箭頭接點 172"/>
          <p:cNvCxnSpPr/>
          <p:nvPr/>
        </p:nvCxnSpPr>
        <p:spPr bwMode="auto">
          <a:xfrm flipV="1">
            <a:off x="2274677" y="3400210"/>
            <a:ext cx="419100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74" name="直線單箭頭接點 173"/>
          <p:cNvCxnSpPr/>
          <p:nvPr/>
        </p:nvCxnSpPr>
        <p:spPr bwMode="auto">
          <a:xfrm flipV="1">
            <a:off x="1331529" y="3716519"/>
            <a:ext cx="419100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75" name="直線單箭頭接點 174"/>
          <p:cNvCxnSpPr/>
          <p:nvPr/>
        </p:nvCxnSpPr>
        <p:spPr bwMode="auto">
          <a:xfrm flipV="1">
            <a:off x="1337241" y="4041454"/>
            <a:ext cx="419100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76" name="直線單箭頭接點 175"/>
          <p:cNvCxnSpPr/>
          <p:nvPr/>
        </p:nvCxnSpPr>
        <p:spPr bwMode="auto">
          <a:xfrm flipV="1">
            <a:off x="1325701" y="4711429"/>
            <a:ext cx="419100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77" name="直線單箭頭接點 176"/>
          <p:cNvCxnSpPr/>
          <p:nvPr/>
        </p:nvCxnSpPr>
        <p:spPr bwMode="auto">
          <a:xfrm flipV="1">
            <a:off x="2237143" y="5709192"/>
            <a:ext cx="419100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79" name="直線單箭頭接點 178"/>
          <p:cNvCxnSpPr/>
          <p:nvPr/>
        </p:nvCxnSpPr>
        <p:spPr bwMode="auto">
          <a:xfrm flipV="1">
            <a:off x="4442604" y="1958196"/>
            <a:ext cx="3165894" cy="359721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7" dur="2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62" dur="2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2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7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2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87" dur="2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2" dur="500"/>
                                        <p:tgtEl>
                                          <p:spTgt spid="27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7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2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7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2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7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2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6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860425" y="27781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zh-TW" smtClean="0">
                <a:ea typeface="ＭＳ Ｐゴシック" pitchFamily="34" charset="-128"/>
              </a:rPr>
              <a:t>Prove this algorithm is correct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6588" y="1230313"/>
            <a:ext cx="8069262" cy="4530725"/>
          </a:xfrm>
        </p:spPr>
        <p:txBody>
          <a:bodyPr/>
          <a:lstStyle/>
          <a:p>
            <a:pPr marL="514350" indent="-514350">
              <a:buFont typeface="Monotype Sorts" pitchFamily="2" charset="2"/>
              <a:buNone/>
            </a:pPr>
            <a:r>
              <a:rPr lang="en-US" altLang="zh-TW" sz="2800" b="1" dirty="0" smtClean="0">
                <a:ea typeface="ＭＳ Ｐゴシック" pitchFamily="34" charset="-128"/>
              </a:rPr>
              <a:t>1. </a:t>
            </a:r>
            <a:r>
              <a:rPr lang="en-US" altLang="zh-TW" sz="2800" b="1" dirty="0" smtClean="0">
                <a:solidFill>
                  <a:srgbClr val="FF0000"/>
                </a:solidFill>
                <a:ea typeface="ＭＳ Ｐゴシック" pitchFamily="34" charset="-128"/>
              </a:rPr>
              <a:t>Mutual exclusion </a:t>
            </a:r>
            <a:r>
              <a:rPr lang="en-US" altLang="zh-TW" sz="2800" b="1" dirty="0" smtClean="0">
                <a:ea typeface="ＭＳ Ｐゴシック" pitchFamily="34" charset="-128"/>
              </a:rPr>
              <a:t>is preserved</a:t>
            </a:r>
          </a:p>
          <a:p>
            <a:pPr marL="514350" indent="-514350">
              <a:buFont typeface="Monotype Sorts" pitchFamily="2" charset="2"/>
              <a:buNone/>
            </a:pPr>
            <a:r>
              <a:rPr lang="en-US" altLang="zh-TW" sz="2800" b="1" dirty="0" smtClean="0">
                <a:ea typeface="ＭＳ Ｐゴシック" pitchFamily="34" charset="-128"/>
              </a:rPr>
              <a:t>2. The </a:t>
            </a:r>
            <a:r>
              <a:rPr lang="en-US" altLang="zh-TW" sz="2800" b="1" dirty="0" smtClean="0">
                <a:solidFill>
                  <a:srgbClr val="FF0000"/>
                </a:solidFill>
                <a:ea typeface="ＭＳ Ｐゴシック" pitchFamily="34" charset="-128"/>
              </a:rPr>
              <a:t>progress </a:t>
            </a:r>
            <a:r>
              <a:rPr lang="en-US" altLang="zh-TW" sz="2800" b="1" dirty="0" smtClean="0">
                <a:ea typeface="ＭＳ Ｐゴシック" pitchFamily="34" charset="-128"/>
              </a:rPr>
              <a:t>requirement is satisfied.</a:t>
            </a:r>
          </a:p>
          <a:p>
            <a:pPr marL="514350" indent="-514350">
              <a:buFont typeface="Monotype Sorts" pitchFamily="2" charset="2"/>
              <a:buNone/>
            </a:pPr>
            <a:r>
              <a:rPr lang="en-US" altLang="zh-TW" sz="2800" b="1" dirty="0" smtClean="0">
                <a:ea typeface="ＭＳ Ｐゴシック" pitchFamily="34" charset="-128"/>
              </a:rPr>
              <a:t>3. The </a:t>
            </a:r>
            <a:r>
              <a:rPr lang="en-US" altLang="zh-TW" sz="2800" b="1" dirty="0" smtClean="0">
                <a:solidFill>
                  <a:srgbClr val="FF0000"/>
                </a:solidFill>
                <a:ea typeface="ＭＳ Ｐゴシック" pitchFamily="34" charset="-128"/>
              </a:rPr>
              <a:t>bounded waiting </a:t>
            </a:r>
            <a:r>
              <a:rPr lang="en-US" altLang="zh-TW" sz="2800" b="1" dirty="0" smtClean="0">
                <a:ea typeface="ＭＳ Ｐゴシック" pitchFamily="34" charset="-128"/>
              </a:rPr>
              <a:t>requirement is met</a:t>
            </a:r>
          </a:p>
          <a:p>
            <a:pPr marL="514350" indent="-514350">
              <a:buFont typeface="Monotype Sorts" pitchFamily="2" charset="2"/>
              <a:buNone/>
            </a:pPr>
            <a:endParaRPr lang="en-US" altLang="zh-TW" sz="2800" b="1" dirty="0" smtClean="0"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1000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1000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 smtClean="0">
                <a:ea typeface="ＭＳ Ｐゴシック" pitchFamily="34" charset="-128"/>
              </a:rPr>
              <a:t>Semaphores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1513" y="1031875"/>
            <a:ext cx="8224837" cy="52546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000" dirty="0" smtClean="0">
                <a:ea typeface="ＭＳ Ｐゴシック" pitchFamily="34" charset="-128"/>
              </a:rPr>
              <a:t>The hardware-based solutions for the CS problem are complicated for application programmers to use.</a:t>
            </a:r>
          </a:p>
          <a:p>
            <a:pPr>
              <a:lnSpc>
                <a:spcPct val="90000"/>
              </a:lnSpc>
            </a:pPr>
            <a:r>
              <a:rPr lang="en-US" altLang="zh-TW" sz="2000" dirty="0" smtClean="0">
                <a:ea typeface="ＭＳ Ｐゴシック" pitchFamily="34" charset="-128"/>
              </a:rPr>
              <a:t>To overcome this difficulty, we use a synchronization tool called a </a:t>
            </a:r>
            <a:r>
              <a:rPr lang="en-US" altLang="zh-TW" sz="2000" b="1" dirty="0" smtClean="0">
                <a:solidFill>
                  <a:srgbClr val="FF0000"/>
                </a:solidFill>
                <a:ea typeface="ＭＳ Ｐゴシック" pitchFamily="34" charset="-128"/>
              </a:rPr>
              <a:t>semaphore</a:t>
            </a:r>
            <a:r>
              <a:rPr lang="en-US" altLang="zh-TW" sz="2000" dirty="0" smtClean="0">
                <a:ea typeface="ＭＳ Ｐゴシック" pitchFamily="34" charset="-128"/>
              </a:rPr>
              <a:t>.</a:t>
            </a:r>
          </a:p>
          <a:p>
            <a:pPr>
              <a:lnSpc>
                <a:spcPct val="90000"/>
              </a:lnSpc>
            </a:pPr>
            <a:r>
              <a:rPr lang="en-US" altLang="zh-TW" sz="2000" dirty="0" smtClean="0">
                <a:solidFill>
                  <a:srgbClr val="FF0000"/>
                </a:solidFill>
                <a:ea typeface="ＭＳ Ｐゴシック" pitchFamily="34" charset="-128"/>
              </a:rPr>
              <a:t>Semaphore </a:t>
            </a:r>
            <a:r>
              <a:rPr lang="en-US" altLang="zh-TW" sz="2000" i="1" dirty="0" smtClean="0">
                <a:solidFill>
                  <a:srgbClr val="FF0000"/>
                </a:solidFill>
                <a:ea typeface="ＭＳ Ｐゴシック" pitchFamily="34" charset="-128"/>
              </a:rPr>
              <a:t>S</a:t>
            </a:r>
            <a:r>
              <a:rPr lang="en-US" altLang="zh-TW" sz="2000" dirty="0" smtClean="0">
                <a:solidFill>
                  <a:srgbClr val="FF0000"/>
                </a:solidFill>
                <a:ea typeface="ＭＳ Ｐゴシック" pitchFamily="34" charset="-128"/>
              </a:rPr>
              <a:t> – integer variable</a:t>
            </a:r>
          </a:p>
          <a:p>
            <a:pPr>
              <a:lnSpc>
                <a:spcPct val="90000"/>
              </a:lnSpc>
            </a:pPr>
            <a:r>
              <a:rPr lang="en-US" altLang="zh-TW" sz="2000" dirty="0" smtClean="0">
                <a:ea typeface="ＭＳ Ｐゴシック" pitchFamily="34" charset="-128"/>
              </a:rPr>
              <a:t>Two standard operations modify </a:t>
            </a:r>
            <a:r>
              <a:rPr lang="en-US" altLang="zh-TW" sz="2000" dirty="0" smtClean="0">
                <a:solidFill>
                  <a:srgbClr val="0000FF"/>
                </a:solidFill>
                <a:ea typeface="ＭＳ Ｐゴシック" pitchFamily="34" charset="-128"/>
              </a:rPr>
              <a:t>S: wait()</a:t>
            </a:r>
            <a:r>
              <a:rPr lang="en-US" altLang="zh-TW" sz="2000" dirty="0" smtClean="0">
                <a:ea typeface="ＭＳ Ｐゴシック" pitchFamily="34" charset="-128"/>
              </a:rPr>
              <a:t> and </a:t>
            </a:r>
            <a:r>
              <a:rPr lang="en-US" altLang="zh-TW" sz="2000" dirty="0" smtClean="0">
                <a:solidFill>
                  <a:srgbClr val="0000FF"/>
                </a:solidFill>
                <a:ea typeface="ＭＳ Ｐゴシック" pitchFamily="34" charset="-128"/>
              </a:rPr>
              <a:t>signal()</a:t>
            </a:r>
          </a:p>
          <a:p>
            <a:pPr lvl="1">
              <a:lnSpc>
                <a:spcPct val="90000"/>
              </a:lnSpc>
            </a:pPr>
            <a:r>
              <a:rPr lang="en-US" altLang="zh-TW" sz="2000" dirty="0" smtClean="0">
                <a:ea typeface="ＭＳ Ｐゴシック" pitchFamily="34" charset="-128"/>
              </a:rPr>
              <a:t>Originally called </a:t>
            </a:r>
            <a:r>
              <a:rPr lang="en-US" altLang="zh-TW" sz="2000" dirty="0" smtClean="0">
                <a:solidFill>
                  <a:srgbClr val="3366FF"/>
                </a:solidFill>
                <a:ea typeface="ＭＳ Ｐゴシック" pitchFamily="34" charset="-128"/>
              </a:rPr>
              <a:t>P() </a:t>
            </a:r>
            <a:r>
              <a:rPr lang="en-US" altLang="zh-TW" sz="2000" dirty="0" smtClean="0">
                <a:ea typeface="ＭＳ Ｐゴシック" pitchFamily="34" charset="-128"/>
              </a:rPr>
              <a:t>and</a:t>
            </a:r>
            <a:r>
              <a:rPr lang="en-US" altLang="zh-TW" sz="2000" i="1" dirty="0" smtClean="0">
                <a:ea typeface="ＭＳ Ｐゴシック" pitchFamily="34" charset="-128"/>
              </a:rPr>
              <a:t> </a:t>
            </a:r>
            <a:r>
              <a:rPr lang="en-US" altLang="zh-TW" sz="2000" dirty="0" smtClean="0">
                <a:solidFill>
                  <a:srgbClr val="3366FF"/>
                </a:solidFill>
                <a:ea typeface="ＭＳ Ｐゴシック" pitchFamily="34" charset="-128"/>
              </a:rPr>
              <a:t>V()</a:t>
            </a:r>
          </a:p>
          <a:p>
            <a:pPr>
              <a:lnSpc>
                <a:spcPct val="90000"/>
              </a:lnSpc>
            </a:pPr>
            <a:r>
              <a:rPr lang="en-US" altLang="zh-TW" sz="2000" dirty="0" smtClean="0">
                <a:ea typeface="ＭＳ Ｐゴシック" pitchFamily="34" charset="-128"/>
              </a:rPr>
              <a:t>Less complicated</a:t>
            </a:r>
          </a:p>
          <a:p>
            <a:pPr>
              <a:lnSpc>
                <a:spcPct val="90000"/>
              </a:lnSpc>
            </a:pPr>
            <a:endParaRPr lang="en-US" altLang="zh-TW" sz="2000" dirty="0" smtClean="0">
              <a:solidFill>
                <a:srgbClr val="0000FF"/>
              </a:solidFill>
              <a:ea typeface="ＭＳ Ｐゴシック" pitchFamily="34" charset="-128"/>
              <a:sym typeface="Symbol" pitchFamily="18" charset="2"/>
            </a:endParaRPr>
          </a:p>
        </p:txBody>
      </p:sp>
      <p:grpSp>
        <p:nvGrpSpPr>
          <p:cNvPr id="14" name="群組 13"/>
          <p:cNvGrpSpPr/>
          <p:nvPr/>
        </p:nvGrpSpPr>
        <p:grpSpPr>
          <a:xfrm>
            <a:off x="469900" y="3541838"/>
            <a:ext cx="7861176" cy="3268662"/>
            <a:chOff x="469900" y="3541838"/>
            <a:chExt cx="7861176" cy="3268662"/>
          </a:xfrm>
        </p:grpSpPr>
        <p:sp>
          <p:nvSpPr>
            <p:cNvPr id="29705" name="Line 13"/>
            <p:cNvSpPr>
              <a:spLocks noChangeShapeType="1"/>
            </p:cNvSpPr>
            <p:nvPr/>
          </p:nvSpPr>
          <p:spPr bwMode="auto">
            <a:xfrm>
              <a:off x="3548063" y="5476875"/>
              <a:ext cx="1171575" cy="8001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grpSp>
          <p:nvGrpSpPr>
            <p:cNvPr id="13" name="群組 12"/>
            <p:cNvGrpSpPr/>
            <p:nvPr/>
          </p:nvGrpSpPr>
          <p:grpSpPr>
            <a:xfrm>
              <a:off x="469900" y="3541838"/>
              <a:ext cx="7861176" cy="3268662"/>
              <a:chOff x="469900" y="3541838"/>
              <a:chExt cx="7861176" cy="3268662"/>
            </a:xfrm>
          </p:grpSpPr>
          <p:sp>
            <p:nvSpPr>
              <p:cNvPr id="29700" name="Rectangle 2"/>
              <p:cNvSpPr>
                <a:spLocks noChangeArrowheads="1"/>
              </p:cNvSpPr>
              <p:nvPr/>
            </p:nvSpPr>
            <p:spPr bwMode="auto">
              <a:xfrm>
                <a:off x="1404938" y="5487988"/>
                <a:ext cx="2130425" cy="83026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9701" name="Arc 9"/>
              <p:cNvSpPr>
                <a:spLocks/>
              </p:cNvSpPr>
              <p:nvPr/>
            </p:nvSpPr>
            <p:spPr bwMode="auto">
              <a:xfrm>
                <a:off x="1649413" y="5732463"/>
                <a:ext cx="722312" cy="593725"/>
              </a:xfrm>
              <a:custGeom>
                <a:avLst/>
                <a:gdLst>
                  <a:gd name="T0" fmla="*/ 0 w 21600"/>
                  <a:gd name="T1" fmla="*/ 2147483647 h 21600"/>
                  <a:gd name="T2" fmla="*/ 2147483647 w 21600"/>
                  <a:gd name="T3" fmla="*/ 0 h 21600"/>
                  <a:gd name="T4" fmla="*/ 2147483647 w 21600"/>
                  <a:gd name="T5" fmla="*/ 2147483647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0" y="21600"/>
                    </a:moveTo>
                    <a:cubicBezTo>
                      <a:pt x="0" y="9688"/>
                      <a:pt x="9642" y="25"/>
                      <a:pt x="21553" y="0"/>
                    </a:cubicBezTo>
                  </a:path>
                  <a:path w="21600" h="21600" stroke="0" extrusionOk="0">
                    <a:moveTo>
                      <a:pt x="0" y="21600"/>
                    </a:moveTo>
                    <a:cubicBezTo>
                      <a:pt x="0" y="9688"/>
                      <a:pt x="9642" y="25"/>
                      <a:pt x="21553" y="0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9702" name="Arc 10"/>
              <p:cNvSpPr>
                <a:spLocks/>
              </p:cNvSpPr>
              <p:nvPr/>
            </p:nvSpPr>
            <p:spPr bwMode="auto">
              <a:xfrm>
                <a:off x="2384425" y="5732463"/>
                <a:ext cx="850900" cy="579437"/>
              </a:xfrm>
              <a:custGeom>
                <a:avLst/>
                <a:gdLst>
                  <a:gd name="T0" fmla="*/ 0 w 21600"/>
                  <a:gd name="T1" fmla="*/ 0 h 21600"/>
                  <a:gd name="T2" fmla="*/ 2147483647 w 21600"/>
                  <a:gd name="T3" fmla="*/ 2147483647 h 21600"/>
                  <a:gd name="T4" fmla="*/ 0 w 21600"/>
                  <a:gd name="T5" fmla="*/ 2147483647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9703" name="Rectangle 11"/>
              <p:cNvSpPr>
                <a:spLocks noChangeArrowheads="1"/>
              </p:cNvSpPr>
              <p:nvPr/>
            </p:nvSpPr>
            <p:spPr bwMode="auto">
              <a:xfrm>
                <a:off x="1655763" y="6310313"/>
                <a:ext cx="1571625" cy="57150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9704" name="Line 12"/>
              <p:cNvSpPr>
                <a:spLocks noChangeShapeType="1"/>
              </p:cNvSpPr>
              <p:nvPr/>
            </p:nvSpPr>
            <p:spPr bwMode="auto">
              <a:xfrm flipH="1">
                <a:off x="469900" y="5502275"/>
                <a:ext cx="935038" cy="70643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9706" name="Line 14"/>
              <p:cNvSpPr>
                <a:spLocks noChangeShapeType="1"/>
              </p:cNvSpPr>
              <p:nvPr/>
            </p:nvSpPr>
            <p:spPr bwMode="auto">
              <a:xfrm>
                <a:off x="1443038" y="5159375"/>
                <a:ext cx="0" cy="31591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9707" name="AutoShape 17"/>
              <p:cNvSpPr>
                <a:spLocks noChangeArrowheads="1"/>
              </p:cNvSpPr>
              <p:nvPr/>
            </p:nvSpPr>
            <p:spPr bwMode="auto">
              <a:xfrm>
                <a:off x="1447800" y="5127625"/>
                <a:ext cx="330200" cy="228600"/>
              </a:xfrm>
              <a:prstGeom prst="rtTriangle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pic>
            <p:nvPicPr>
              <p:cNvPr id="29708" name="Picture 13" descr="http://japanesephotolog.files.wordpress.com/2011/09/kintai-bridge-yamaguchi-prefecture-japan.jpg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3973389" y="3541838"/>
                <a:ext cx="4357687" cy="32686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0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 smtClean="0">
                <a:ea typeface="ＭＳ Ｐゴシック" pitchFamily="34" charset="-128"/>
              </a:rPr>
              <a:t>Semaphores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0262" y="1031875"/>
            <a:ext cx="8733738" cy="5254625"/>
          </a:xfrm>
        </p:spPr>
        <p:txBody>
          <a:bodyPr/>
          <a:lstStyle/>
          <a:p>
            <a:r>
              <a:rPr lang="en-US" altLang="zh-TW" sz="2800" dirty="0" smtClean="0">
                <a:ea typeface="ＭＳ Ｐゴシック" pitchFamily="34" charset="-128"/>
              </a:rPr>
              <a:t>Can only be accessed via two indivisible (atomic) operations</a:t>
            </a:r>
          </a:p>
          <a:p>
            <a:pPr lvl="1">
              <a:lnSpc>
                <a:spcPct val="90000"/>
              </a:lnSpc>
            </a:pPr>
            <a:r>
              <a:rPr lang="en-US" altLang="zh-TW" sz="2800" b="1" dirty="0" smtClean="0">
                <a:solidFill>
                  <a:srgbClr val="FF0000"/>
                </a:solidFill>
                <a:ea typeface="ＭＳ Ｐゴシック" pitchFamily="34" charset="-128"/>
                <a:sym typeface="Symbol" pitchFamily="18" charset="2"/>
              </a:rPr>
              <a:t>wait (S)</a:t>
            </a:r>
            <a:r>
              <a:rPr lang="en-US" altLang="zh-TW" sz="2800" dirty="0" smtClean="0">
                <a:solidFill>
                  <a:srgbClr val="0000FF"/>
                </a:solidFill>
                <a:ea typeface="ＭＳ Ｐゴシック" pitchFamily="34" charset="-128"/>
                <a:sym typeface="Symbol" pitchFamily="18" charset="2"/>
              </a:rPr>
              <a:t> { 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800" dirty="0" smtClean="0">
                <a:solidFill>
                  <a:srgbClr val="0000FF"/>
                </a:solidFill>
                <a:ea typeface="ＭＳ Ｐゴシック" pitchFamily="34" charset="-128"/>
                <a:sym typeface="Symbol" pitchFamily="18" charset="2"/>
              </a:rPr>
              <a:t>           while S &lt;= 0</a:t>
            </a:r>
            <a:r>
              <a:rPr lang="zh-TW" altLang="en-US" sz="2800" dirty="0" smtClean="0">
                <a:solidFill>
                  <a:srgbClr val="0000FF"/>
                </a:solidFill>
                <a:ea typeface="ＭＳ Ｐゴシック" pitchFamily="34" charset="-128"/>
                <a:sym typeface="Symbol" pitchFamily="18" charset="2"/>
              </a:rPr>
              <a:t>        </a:t>
            </a:r>
            <a:r>
              <a:rPr lang="en-US" altLang="zh-TW" dirty="0" smtClean="0">
                <a:solidFill>
                  <a:srgbClr val="0000FF"/>
                </a:solidFill>
                <a:ea typeface="ＭＳ Ｐゴシック" pitchFamily="34" charset="-128"/>
                <a:sym typeface="Symbol" pitchFamily="18" charset="2"/>
              </a:rPr>
              <a:t>/* Semaphore S is occupied */</a:t>
            </a:r>
            <a:endParaRPr lang="en-US" altLang="zh-TW" sz="2800" dirty="0" smtClean="0">
              <a:solidFill>
                <a:srgbClr val="0000FF"/>
              </a:solidFill>
              <a:ea typeface="ＭＳ Ｐゴシック" pitchFamily="34" charset="-128"/>
              <a:sym typeface="Symbol" pitchFamily="18" charset="2"/>
            </a:endParaRP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800" dirty="0" smtClean="0">
                <a:solidFill>
                  <a:srgbClr val="0000FF"/>
                </a:solidFill>
                <a:ea typeface="ＭＳ Ｐゴシック" pitchFamily="34" charset="-128"/>
                <a:sym typeface="Symbol" pitchFamily="18" charset="2"/>
              </a:rPr>
              <a:t>		          ; // no-op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800" dirty="0" smtClean="0">
                <a:solidFill>
                  <a:srgbClr val="0000FF"/>
                </a:solidFill>
                <a:ea typeface="ＭＳ Ｐゴシック" pitchFamily="34" charset="-128"/>
                <a:sym typeface="Symbol" pitchFamily="18" charset="2"/>
              </a:rPr>
              <a:t>              </a:t>
            </a:r>
            <a:r>
              <a:rPr lang="en-US" altLang="zh-TW" sz="2800" b="1" dirty="0" smtClean="0">
                <a:solidFill>
                  <a:srgbClr val="0000FF"/>
                </a:solidFill>
                <a:ea typeface="ＭＳ Ｐゴシック" pitchFamily="34" charset="-128"/>
                <a:sym typeface="Symbol" pitchFamily="18" charset="2"/>
              </a:rPr>
              <a:t>S--</a:t>
            </a:r>
            <a:r>
              <a:rPr lang="en-US" altLang="zh-TW" sz="2800" dirty="0" smtClean="0">
                <a:solidFill>
                  <a:srgbClr val="0000FF"/>
                </a:solidFill>
                <a:ea typeface="ＭＳ Ｐゴシック" pitchFamily="34" charset="-128"/>
                <a:sym typeface="Symbol" pitchFamily="18" charset="2"/>
              </a:rPr>
              <a:t>;                      </a:t>
            </a:r>
            <a:r>
              <a:rPr lang="en-US" altLang="zh-TW" dirty="0" smtClean="0">
                <a:solidFill>
                  <a:srgbClr val="0000FF"/>
                </a:solidFill>
                <a:ea typeface="ＭＳ Ｐゴシック" pitchFamily="34" charset="-128"/>
                <a:sym typeface="Symbol" pitchFamily="18" charset="2"/>
              </a:rPr>
              <a:t>/* Semaphore S is available, get it */</a:t>
            </a:r>
            <a:endParaRPr lang="en-US" altLang="zh-TW" sz="2800" dirty="0" smtClean="0">
              <a:solidFill>
                <a:srgbClr val="0000FF"/>
              </a:solidFill>
              <a:ea typeface="ＭＳ Ｐゴシック" pitchFamily="34" charset="-128"/>
              <a:sym typeface="Symbol" pitchFamily="18" charset="2"/>
            </a:endParaRP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800" dirty="0" smtClean="0">
                <a:solidFill>
                  <a:srgbClr val="0000FF"/>
                </a:solidFill>
                <a:ea typeface="ＭＳ Ｐゴシック" pitchFamily="34" charset="-128"/>
                <a:sym typeface="Symbol" pitchFamily="18" charset="2"/>
              </a:rPr>
              <a:t>      }                             </a:t>
            </a:r>
          </a:p>
          <a:p>
            <a:pPr lvl="1">
              <a:lnSpc>
                <a:spcPct val="90000"/>
              </a:lnSpc>
            </a:pPr>
            <a:r>
              <a:rPr lang="en-US" altLang="zh-TW" sz="2800" b="1" dirty="0" smtClean="0">
                <a:solidFill>
                  <a:srgbClr val="FF0000"/>
                </a:solidFill>
                <a:ea typeface="ＭＳ Ｐゴシック" pitchFamily="34" charset="-128"/>
                <a:sym typeface="Symbol" pitchFamily="18" charset="2"/>
              </a:rPr>
              <a:t>signal (S)</a:t>
            </a:r>
            <a:r>
              <a:rPr lang="en-US" altLang="zh-TW" sz="2800" dirty="0" smtClean="0">
                <a:solidFill>
                  <a:srgbClr val="0000FF"/>
                </a:solidFill>
                <a:ea typeface="ＭＳ Ｐゴシック" pitchFamily="34" charset="-128"/>
                <a:sym typeface="Symbol" pitchFamily="18" charset="2"/>
              </a:rPr>
              <a:t> { 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800" b="1" dirty="0" smtClean="0">
                <a:solidFill>
                  <a:srgbClr val="FF0000"/>
                </a:solidFill>
                <a:ea typeface="ＭＳ Ｐゴシック" pitchFamily="34" charset="-128"/>
                <a:sym typeface="Symbol" pitchFamily="18" charset="2"/>
              </a:rPr>
              <a:t>        </a:t>
            </a:r>
            <a:r>
              <a:rPr lang="en-US" altLang="zh-TW" sz="2800" b="1" dirty="0" smtClean="0">
                <a:solidFill>
                  <a:srgbClr val="0000FF"/>
                </a:solidFill>
                <a:ea typeface="ＭＳ Ｐゴシック" pitchFamily="34" charset="-128"/>
                <a:sym typeface="Symbol" pitchFamily="18" charset="2"/>
              </a:rPr>
              <a:t>S++;                         </a:t>
            </a:r>
            <a:r>
              <a:rPr lang="en-US" altLang="zh-TW" b="1" dirty="0" smtClean="0">
                <a:solidFill>
                  <a:srgbClr val="0000FF"/>
                </a:solidFill>
                <a:ea typeface="ＭＳ Ｐゴシック" pitchFamily="34" charset="-128"/>
                <a:sym typeface="Symbol" pitchFamily="18" charset="2"/>
              </a:rPr>
              <a:t>/* Release the semaphore S */</a:t>
            </a:r>
            <a:endParaRPr lang="en-US" altLang="zh-TW" sz="2800" b="1" dirty="0" smtClean="0">
              <a:solidFill>
                <a:srgbClr val="0000FF"/>
              </a:solidFill>
              <a:ea typeface="ＭＳ Ｐゴシック" pitchFamily="34" charset="-128"/>
              <a:sym typeface="Symbol" pitchFamily="18" charset="2"/>
            </a:endParaRP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800" dirty="0" smtClean="0">
                <a:solidFill>
                  <a:srgbClr val="0000FF"/>
                </a:solidFill>
                <a:ea typeface="ＭＳ Ｐゴシック" pitchFamily="34" charset="-128"/>
                <a:sym typeface="Symbol" pitchFamily="18" charset="2"/>
              </a:rPr>
              <a:t>    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9563"/>
            <a:ext cx="8534400" cy="457200"/>
          </a:xfrm>
        </p:spPr>
        <p:txBody>
          <a:bodyPr/>
          <a:lstStyle/>
          <a:p>
            <a:pPr eaLnBrk="1" hangingPunct="1"/>
            <a:r>
              <a:rPr lang="en-US" altLang="zh-TW" sz="4000" dirty="0" smtClean="0">
                <a:ea typeface="ＭＳ Ｐゴシック" pitchFamily="34" charset="-128"/>
              </a:rPr>
              <a:t>Semaphore Usage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2925" y="1093788"/>
            <a:ext cx="8399463" cy="4530725"/>
          </a:xfrm>
        </p:spPr>
        <p:txBody>
          <a:bodyPr/>
          <a:lstStyle/>
          <a:p>
            <a:pPr>
              <a:tabLst>
                <a:tab pos="2005013" algn="ctr"/>
                <a:tab pos="4518025" algn="ctr"/>
              </a:tabLst>
            </a:pPr>
            <a:r>
              <a:rPr lang="en-US" altLang="zh-TW" sz="2400" b="1" dirty="0" smtClean="0">
                <a:solidFill>
                  <a:srgbClr val="FF0000"/>
                </a:solidFill>
                <a:ea typeface="ＭＳ Ｐゴシック" pitchFamily="34" charset="-128"/>
              </a:rPr>
              <a:t>Counting semaphore</a:t>
            </a:r>
            <a:r>
              <a:rPr lang="en-US" altLang="zh-TW" sz="2400" dirty="0" smtClean="0">
                <a:ea typeface="ＭＳ Ｐゴシック" pitchFamily="34" charset="-128"/>
              </a:rPr>
              <a:t> – integer range over an unrestricted domain</a:t>
            </a:r>
          </a:p>
          <a:p>
            <a:pPr>
              <a:tabLst>
                <a:tab pos="2005013" algn="ctr"/>
                <a:tab pos="4518025" algn="ctr"/>
              </a:tabLst>
            </a:pPr>
            <a:r>
              <a:rPr lang="en-US" altLang="zh-TW" sz="2400" b="1" dirty="0" smtClean="0">
                <a:solidFill>
                  <a:srgbClr val="FF0000"/>
                </a:solidFill>
                <a:ea typeface="ＭＳ Ｐゴシック" pitchFamily="34" charset="-128"/>
              </a:rPr>
              <a:t>Binary semaphore</a:t>
            </a:r>
            <a:r>
              <a:rPr lang="en-US" altLang="zh-TW" sz="2400" dirty="0" smtClean="0">
                <a:ea typeface="ＭＳ Ｐゴシック" pitchFamily="34" charset="-128"/>
              </a:rPr>
              <a:t> – integer value can range only between 0 and 1; can be simpler to implement</a:t>
            </a:r>
          </a:p>
          <a:p>
            <a:pPr lvl="1">
              <a:tabLst>
                <a:tab pos="2005013" algn="ctr"/>
                <a:tab pos="4518025" algn="ctr"/>
              </a:tabLst>
            </a:pPr>
            <a:r>
              <a:rPr lang="en-US" altLang="zh-TW" sz="2400" dirty="0" smtClean="0">
                <a:ea typeface="ＭＳ Ｐゴシック" pitchFamily="34" charset="-128"/>
                <a:sym typeface="MT Extra" pitchFamily="18" charset="2"/>
              </a:rPr>
              <a:t>Also known as </a:t>
            </a:r>
            <a:r>
              <a:rPr lang="en-US" altLang="zh-TW" sz="2400" b="1" dirty="0" err="1" smtClean="0">
                <a:solidFill>
                  <a:srgbClr val="FF0000"/>
                </a:solidFill>
                <a:ea typeface="ＭＳ Ｐゴシック" pitchFamily="34" charset="-128"/>
                <a:sym typeface="MT Extra" pitchFamily="18" charset="2"/>
              </a:rPr>
              <a:t>mutex</a:t>
            </a:r>
            <a:r>
              <a:rPr lang="en-US" altLang="zh-TW" sz="2400" b="1" dirty="0" smtClean="0">
                <a:solidFill>
                  <a:srgbClr val="FF0000"/>
                </a:solidFill>
                <a:ea typeface="ＭＳ Ｐゴシック" pitchFamily="34" charset="-128"/>
                <a:sym typeface="MT Extra" pitchFamily="18" charset="2"/>
              </a:rPr>
              <a:t> locks </a:t>
            </a:r>
            <a:r>
              <a:rPr lang="en-US" altLang="zh-TW" sz="2400" dirty="0" smtClean="0">
                <a:ea typeface="ＭＳ Ｐゴシック" pitchFamily="34" charset="-128"/>
                <a:sym typeface="MT Extra" pitchFamily="18" charset="2"/>
              </a:rPr>
              <a:t>as they are locks that provide </a:t>
            </a:r>
            <a:r>
              <a:rPr lang="en-US" altLang="zh-TW" sz="2400" b="1" dirty="0" smtClean="0">
                <a:solidFill>
                  <a:srgbClr val="FF0000"/>
                </a:solidFill>
                <a:ea typeface="ＭＳ Ｐゴシック" pitchFamily="34" charset="-128"/>
                <a:sym typeface="MT Extra" pitchFamily="18" charset="2"/>
              </a:rPr>
              <a:t>mut</a:t>
            </a:r>
            <a:r>
              <a:rPr lang="en-US" altLang="zh-TW" sz="2400" dirty="0" smtClean="0">
                <a:ea typeface="ＭＳ Ｐゴシック" pitchFamily="34" charset="-128"/>
                <a:sym typeface="MT Extra" pitchFamily="18" charset="2"/>
              </a:rPr>
              <a:t>ual </a:t>
            </a:r>
            <a:r>
              <a:rPr lang="en-US" altLang="zh-TW" sz="2400" b="1" dirty="0" smtClean="0">
                <a:solidFill>
                  <a:srgbClr val="FF0000"/>
                </a:solidFill>
                <a:ea typeface="ＭＳ Ｐゴシック" pitchFamily="34" charset="-128"/>
                <a:sym typeface="MT Extra" pitchFamily="18" charset="2"/>
              </a:rPr>
              <a:t>ex</a:t>
            </a:r>
            <a:r>
              <a:rPr lang="en-US" altLang="zh-TW" sz="2400" dirty="0" smtClean="0">
                <a:ea typeface="ＭＳ Ｐゴシック" pitchFamily="34" charset="-128"/>
                <a:sym typeface="MT Extra" pitchFamily="18" charset="2"/>
              </a:rPr>
              <a:t>clusion.</a:t>
            </a:r>
            <a:endParaRPr lang="en-US" altLang="zh-TW" sz="2400" b="1" dirty="0" smtClean="0">
              <a:solidFill>
                <a:srgbClr val="FF0000"/>
              </a:solidFill>
              <a:ea typeface="ＭＳ Ｐゴシック" pitchFamily="34" charset="-128"/>
            </a:endParaRPr>
          </a:p>
          <a:p>
            <a:pPr>
              <a:tabLst>
                <a:tab pos="2005013" algn="ctr"/>
                <a:tab pos="4518025" algn="ctr"/>
              </a:tabLst>
            </a:pPr>
            <a:r>
              <a:rPr lang="en-US" altLang="zh-TW" sz="2400" dirty="0" smtClean="0">
                <a:ea typeface="ＭＳ Ｐゴシック" pitchFamily="34" charset="-128"/>
              </a:rPr>
              <a:t>We can use binary semaphore to deal with the CS problem for multiple processes. </a:t>
            </a:r>
          </a:p>
          <a:p>
            <a:pPr>
              <a:tabLst>
                <a:tab pos="2005013" algn="ctr"/>
                <a:tab pos="4518025" algn="ctr"/>
              </a:tabLst>
            </a:pPr>
            <a:r>
              <a:rPr lang="en-US" altLang="zh-TW" sz="2400" dirty="0" smtClean="0">
                <a:ea typeface="ＭＳ Ｐゴシック" pitchFamily="34" charset="-128"/>
              </a:rPr>
              <a:t>The n processes share a semaphore, </a:t>
            </a:r>
            <a:r>
              <a:rPr lang="en-US" altLang="zh-TW" sz="2400" b="1" dirty="0" err="1" smtClean="0">
                <a:solidFill>
                  <a:srgbClr val="FF0000"/>
                </a:solidFill>
                <a:ea typeface="ＭＳ Ｐゴシック" pitchFamily="34" charset="-128"/>
              </a:rPr>
              <a:t>mutex</a:t>
            </a:r>
            <a:r>
              <a:rPr lang="en-US" altLang="zh-TW" sz="2400" dirty="0" smtClean="0">
                <a:ea typeface="ＭＳ Ｐゴシック" pitchFamily="34" charset="-128"/>
              </a:rPr>
              <a:t>, initialized to 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1000"/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1000"/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1000"/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1000"/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4"/>
          <p:cNvSpPr>
            <a:spLocks noChangeArrowheads="1"/>
          </p:cNvSpPr>
          <p:nvPr/>
        </p:nvSpPr>
        <p:spPr bwMode="auto">
          <a:xfrm>
            <a:off x="1365250" y="4057650"/>
            <a:ext cx="3127375" cy="620713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2771" name="Rectangle 4"/>
          <p:cNvSpPr>
            <a:spLocks noChangeArrowheads="1"/>
          </p:cNvSpPr>
          <p:nvPr/>
        </p:nvSpPr>
        <p:spPr bwMode="auto">
          <a:xfrm>
            <a:off x="1350963" y="2944813"/>
            <a:ext cx="3127375" cy="619125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>
          <a:xfrm>
            <a:off x="322467" y="309563"/>
            <a:ext cx="8534400" cy="457200"/>
          </a:xfrm>
        </p:spPr>
        <p:txBody>
          <a:bodyPr/>
          <a:lstStyle/>
          <a:p>
            <a:pPr eaLnBrk="1" hangingPunct="1"/>
            <a:r>
              <a:rPr lang="en-US" altLang="zh-TW" sz="2800" dirty="0" smtClean="0">
                <a:ea typeface="ＭＳ Ｐゴシック" pitchFamily="34" charset="-128"/>
              </a:rPr>
              <a:t>Mutual-Exclusion Implementation with semaphores</a:t>
            </a:r>
          </a:p>
        </p:txBody>
      </p:sp>
      <p:sp>
        <p:nvSpPr>
          <p:cNvPr id="3277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tabLst>
                <a:tab pos="2005013" algn="ctr"/>
                <a:tab pos="4518025" algn="ctr"/>
              </a:tabLst>
            </a:pPr>
            <a:r>
              <a:rPr lang="en-US" altLang="zh-TW" sz="2800" smtClean="0">
                <a:ea typeface="ＭＳ Ｐゴシック" pitchFamily="34" charset="-128"/>
                <a:sym typeface="MT Extra" pitchFamily="18" charset="2"/>
              </a:rPr>
              <a:t>Provides mutual exclusion (for Process Pi)</a:t>
            </a:r>
          </a:p>
          <a:p>
            <a:pPr lvl="1">
              <a:buFont typeface="Monotype Sorts" pitchFamily="2" charset="2"/>
              <a:buNone/>
              <a:tabLst>
                <a:tab pos="2005013" algn="ctr"/>
                <a:tab pos="4518025" algn="ctr"/>
              </a:tabLst>
            </a:pPr>
            <a:r>
              <a:rPr lang="en-US" altLang="zh-TW" sz="2800" smtClean="0">
                <a:solidFill>
                  <a:srgbClr val="0000FF"/>
                </a:solidFill>
                <a:ea typeface="ＭＳ Ｐゴシック" pitchFamily="34" charset="-128"/>
                <a:sym typeface="MT Extra" pitchFamily="18" charset="2"/>
              </a:rPr>
              <a:t>Semaphore </a:t>
            </a:r>
            <a:r>
              <a:rPr lang="en-US" altLang="zh-TW" sz="2800" b="1" smtClean="0">
                <a:solidFill>
                  <a:srgbClr val="FF0000"/>
                </a:solidFill>
                <a:ea typeface="ＭＳ Ｐゴシック" pitchFamily="34" charset="-128"/>
                <a:sym typeface="MT Extra" pitchFamily="18" charset="2"/>
              </a:rPr>
              <a:t>mutex</a:t>
            </a:r>
            <a:r>
              <a:rPr lang="en-US" altLang="zh-TW" sz="2800" smtClean="0">
                <a:solidFill>
                  <a:srgbClr val="0000FF"/>
                </a:solidFill>
                <a:ea typeface="ＭＳ Ｐゴシック" pitchFamily="34" charset="-128"/>
                <a:sym typeface="MT Extra" pitchFamily="18" charset="2"/>
              </a:rPr>
              <a:t>;    //  initialized to 1</a:t>
            </a:r>
          </a:p>
          <a:p>
            <a:pPr lvl="1">
              <a:buFont typeface="Monotype Sorts" pitchFamily="2" charset="2"/>
              <a:buNone/>
              <a:tabLst>
                <a:tab pos="2005013" algn="ctr"/>
                <a:tab pos="4518025" algn="ctr"/>
              </a:tabLst>
            </a:pPr>
            <a:r>
              <a:rPr lang="en-US" altLang="zh-TW" sz="2800" smtClean="0">
                <a:solidFill>
                  <a:srgbClr val="0000FF"/>
                </a:solidFill>
                <a:ea typeface="ＭＳ Ｐゴシック" pitchFamily="34" charset="-128"/>
                <a:sym typeface="MT Extra" pitchFamily="18" charset="2"/>
              </a:rPr>
              <a:t>do {</a:t>
            </a:r>
          </a:p>
          <a:p>
            <a:pPr lvl="1">
              <a:buFont typeface="Monotype Sorts" pitchFamily="2" charset="2"/>
              <a:buNone/>
              <a:tabLst>
                <a:tab pos="2005013" algn="ctr"/>
                <a:tab pos="4518025" algn="ctr"/>
              </a:tabLst>
            </a:pPr>
            <a:r>
              <a:rPr lang="en-US" altLang="zh-TW" sz="2800" smtClean="0">
                <a:solidFill>
                  <a:srgbClr val="0000FF"/>
                </a:solidFill>
                <a:ea typeface="ＭＳ Ｐゴシック" pitchFamily="34" charset="-128"/>
                <a:sym typeface="MT Extra" pitchFamily="18" charset="2"/>
              </a:rPr>
              <a:t>	wait (mutex);</a:t>
            </a:r>
          </a:p>
          <a:p>
            <a:pPr lvl="1">
              <a:buFont typeface="Monotype Sorts" pitchFamily="2" charset="2"/>
              <a:buNone/>
              <a:tabLst>
                <a:tab pos="2005013" algn="ctr"/>
                <a:tab pos="4518025" algn="ctr"/>
              </a:tabLst>
            </a:pPr>
            <a:r>
              <a:rPr lang="en-US" altLang="zh-TW" sz="2800" smtClean="0">
                <a:solidFill>
                  <a:srgbClr val="0000FF"/>
                </a:solidFill>
                <a:ea typeface="ＭＳ Ｐゴシック" pitchFamily="34" charset="-128"/>
                <a:sym typeface="MT Extra" pitchFamily="18" charset="2"/>
              </a:rPr>
              <a:t>         // Critical Section</a:t>
            </a:r>
          </a:p>
          <a:p>
            <a:pPr lvl="1">
              <a:buFont typeface="Monotype Sorts" pitchFamily="2" charset="2"/>
              <a:buNone/>
              <a:tabLst>
                <a:tab pos="2005013" algn="ctr"/>
                <a:tab pos="4518025" algn="ctr"/>
              </a:tabLst>
            </a:pPr>
            <a:r>
              <a:rPr lang="en-US" altLang="zh-TW" sz="2800" smtClean="0">
                <a:solidFill>
                  <a:srgbClr val="0000FF"/>
                </a:solidFill>
                <a:ea typeface="ＭＳ Ｐゴシック" pitchFamily="34" charset="-128"/>
                <a:sym typeface="MT Extra" pitchFamily="18" charset="2"/>
              </a:rPr>
              <a:t>     signal (mutex);</a:t>
            </a:r>
          </a:p>
          <a:p>
            <a:pPr lvl="1">
              <a:buFont typeface="Monotype Sorts" pitchFamily="2" charset="2"/>
              <a:buNone/>
              <a:tabLst>
                <a:tab pos="2005013" algn="ctr"/>
                <a:tab pos="4518025" algn="ctr"/>
              </a:tabLst>
            </a:pPr>
            <a:r>
              <a:rPr lang="en-US" altLang="zh-TW" sz="2800" smtClean="0">
                <a:solidFill>
                  <a:srgbClr val="0000FF"/>
                </a:solidFill>
                <a:ea typeface="ＭＳ Ｐゴシック" pitchFamily="34" charset="-128"/>
                <a:sym typeface="MT Extra" pitchFamily="18" charset="2"/>
              </a:rPr>
              <a:t>		// remainder section</a:t>
            </a:r>
          </a:p>
          <a:p>
            <a:pPr lvl="1">
              <a:buFont typeface="Monotype Sorts" pitchFamily="2" charset="2"/>
              <a:buNone/>
              <a:tabLst>
                <a:tab pos="2005013" algn="ctr"/>
                <a:tab pos="4518025" algn="ctr"/>
              </a:tabLst>
            </a:pPr>
            <a:r>
              <a:rPr lang="en-US" altLang="zh-TW" sz="2800" smtClean="0">
                <a:solidFill>
                  <a:srgbClr val="0000FF"/>
                </a:solidFill>
                <a:ea typeface="ＭＳ Ｐゴシック" pitchFamily="34" charset="-128"/>
                <a:sym typeface="MT Extra" pitchFamily="18" charset="2"/>
              </a:rPr>
              <a:t>} while (TRUE);</a:t>
            </a:r>
          </a:p>
          <a:p>
            <a:pPr>
              <a:buFont typeface="Monotype Sorts" pitchFamily="2" charset="2"/>
              <a:buNone/>
              <a:tabLst>
                <a:tab pos="2005013" algn="ctr"/>
                <a:tab pos="4518025" algn="ctr"/>
              </a:tabLst>
            </a:pPr>
            <a:endParaRPr lang="en-US" altLang="zh-TW" sz="2400" smtClean="0">
              <a:solidFill>
                <a:srgbClr val="0000FF"/>
              </a:solidFill>
              <a:ea typeface="ＭＳ Ｐゴシック" pitchFamily="34" charset="-128"/>
              <a:sym typeface="MT Extra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 smtClean="0">
                <a:ea typeface="ＭＳ Ｐゴシック" pitchFamily="34" charset="-128"/>
              </a:rPr>
              <a:t>Objectives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4838" y="1233488"/>
            <a:ext cx="8229600" cy="4530725"/>
          </a:xfrm>
        </p:spPr>
        <p:txBody>
          <a:bodyPr/>
          <a:lstStyle/>
          <a:p>
            <a:r>
              <a:rPr lang="en-US" altLang="zh-TW" sz="2800" dirty="0" smtClean="0">
                <a:ea typeface="ＭＳ Ｐゴシック" pitchFamily="34" charset="-128"/>
              </a:rPr>
              <a:t>To introduce the </a:t>
            </a:r>
            <a:r>
              <a:rPr lang="en-US" altLang="zh-TW" sz="2800" b="1" dirty="0" smtClean="0">
                <a:solidFill>
                  <a:srgbClr val="FF0000"/>
                </a:solidFill>
                <a:ea typeface="ＭＳ Ｐゴシック" pitchFamily="34" charset="-128"/>
              </a:rPr>
              <a:t>critical-section problem</a:t>
            </a:r>
            <a:r>
              <a:rPr lang="en-US" altLang="zh-TW" sz="2800" dirty="0" smtClean="0">
                <a:ea typeface="ＭＳ Ｐゴシック" pitchFamily="34" charset="-128"/>
              </a:rPr>
              <a:t>, whose solutions can be used to </a:t>
            </a:r>
            <a:r>
              <a:rPr lang="en-US" altLang="zh-TW" sz="2800" dirty="0" smtClean="0">
                <a:solidFill>
                  <a:srgbClr val="FF0000"/>
                </a:solidFill>
                <a:ea typeface="ＭＳ Ｐゴシック" pitchFamily="34" charset="-128"/>
              </a:rPr>
              <a:t>ensure the consistency of shared data</a:t>
            </a:r>
          </a:p>
          <a:p>
            <a:r>
              <a:rPr lang="en-US" altLang="zh-TW" sz="2800" dirty="0" smtClean="0">
                <a:ea typeface="ＭＳ Ｐゴシック" pitchFamily="34" charset="-128"/>
              </a:rPr>
              <a:t>To present both </a:t>
            </a:r>
            <a:r>
              <a:rPr lang="en-US" altLang="zh-TW" sz="2800" dirty="0" smtClean="0">
                <a:solidFill>
                  <a:srgbClr val="FF0000"/>
                </a:solidFill>
                <a:ea typeface="ＭＳ Ｐゴシック" pitchFamily="34" charset="-128"/>
              </a:rPr>
              <a:t>software and hardware solutions </a:t>
            </a:r>
            <a:r>
              <a:rPr lang="en-US" altLang="zh-TW" sz="2800" dirty="0" smtClean="0">
                <a:ea typeface="ＭＳ Ｐゴシック" pitchFamily="34" charset="-128"/>
              </a:rPr>
              <a:t>of the critical-section problem</a:t>
            </a:r>
          </a:p>
          <a:p>
            <a:r>
              <a:rPr lang="en-US" altLang="zh-TW" sz="2800" dirty="0" smtClean="0">
                <a:ea typeface="ＭＳ Ｐゴシック" pitchFamily="34" charset="-128"/>
              </a:rPr>
              <a:t>To introduce the concept of an </a:t>
            </a:r>
            <a:r>
              <a:rPr lang="en-US" altLang="zh-TW" sz="2800" b="1" dirty="0" smtClean="0">
                <a:solidFill>
                  <a:srgbClr val="FF0000"/>
                </a:solidFill>
                <a:ea typeface="ＭＳ Ｐゴシック" pitchFamily="34" charset="-128"/>
              </a:rPr>
              <a:t>atomic transaction </a:t>
            </a:r>
            <a:r>
              <a:rPr lang="en-US" altLang="zh-TW" sz="2800" dirty="0" smtClean="0">
                <a:ea typeface="ＭＳ Ｐゴシック" pitchFamily="34" charset="-128"/>
              </a:rPr>
              <a:t>and describe mechanisms to ensure atomicity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1000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1000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9563"/>
            <a:ext cx="8534400" cy="457200"/>
          </a:xfrm>
        </p:spPr>
        <p:txBody>
          <a:bodyPr/>
          <a:lstStyle/>
          <a:p>
            <a:pPr eaLnBrk="1" hangingPunct="1"/>
            <a:r>
              <a:rPr lang="en-US" altLang="zh-TW" sz="3600" smtClean="0">
                <a:ea typeface="ＭＳ Ｐゴシック" pitchFamily="34" charset="-128"/>
              </a:rPr>
              <a:t>Semaphore Usage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2925" y="892175"/>
            <a:ext cx="8601075" cy="4530725"/>
          </a:xfrm>
        </p:spPr>
        <p:txBody>
          <a:bodyPr/>
          <a:lstStyle/>
          <a:p>
            <a:pPr>
              <a:tabLst>
                <a:tab pos="2005013" algn="ctr"/>
                <a:tab pos="4518025" algn="ctr"/>
              </a:tabLst>
            </a:pPr>
            <a:r>
              <a:rPr lang="en-US" altLang="zh-TW" sz="2400" dirty="0" smtClean="0">
                <a:ea typeface="ＭＳ Ｐゴシック" pitchFamily="34" charset="-128"/>
              </a:rPr>
              <a:t>Counting semaphore can be used to control access to a given resource consisting of a finite number of instances.</a:t>
            </a:r>
          </a:p>
          <a:p>
            <a:pPr>
              <a:tabLst>
                <a:tab pos="2005013" algn="ctr"/>
                <a:tab pos="4518025" algn="ctr"/>
              </a:tabLst>
            </a:pPr>
            <a:r>
              <a:rPr lang="en-US" altLang="zh-TW" sz="2400" dirty="0" smtClean="0">
                <a:ea typeface="ＭＳ Ｐゴシック" pitchFamily="34" charset="-128"/>
              </a:rPr>
              <a:t>The semaphore is initialized to the number of resources available.</a:t>
            </a:r>
          </a:p>
          <a:p>
            <a:pPr>
              <a:tabLst>
                <a:tab pos="2005013" algn="ctr"/>
                <a:tab pos="4518025" algn="ctr"/>
              </a:tabLst>
            </a:pPr>
            <a:r>
              <a:rPr lang="en-US" altLang="zh-TW" sz="2400" dirty="0" smtClean="0">
                <a:ea typeface="ＭＳ Ｐゴシック" pitchFamily="34" charset="-128"/>
              </a:rPr>
              <a:t>To use a resource</a:t>
            </a:r>
            <a:r>
              <a:rPr lang="en-US" altLang="zh-TW" sz="2400" dirty="0" smtClean="0">
                <a:solidFill>
                  <a:srgbClr val="FF0000"/>
                </a:solidFill>
                <a:ea typeface="ＭＳ Ｐゴシック" pitchFamily="34" charset="-128"/>
              </a:rPr>
              <a:t>, wait()</a:t>
            </a:r>
          </a:p>
          <a:p>
            <a:pPr>
              <a:tabLst>
                <a:tab pos="2005013" algn="ctr"/>
                <a:tab pos="4518025" algn="ctr"/>
              </a:tabLst>
            </a:pPr>
            <a:r>
              <a:rPr lang="en-US" altLang="zh-TW" sz="2400" dirty="0" smtClean="0">
                <a:ea typeface="ＭＳ Ｐゴシック" pitchFamily="34" charset="-128"/>
              </a:rPr>
              <a:t>To release a resource</a:t>
            </a:r>
            <a:r>
              <a:rPr lang="en-US" altLang="zh-TW" sz="2400" dirty="0" smtClean="0">
                <a:solidFill>
                  <a:srgbClr val="FF0000"/>
                </a:solidFill>
                <a:ea typeface="ＭＳ Ｐゴシック" pitchFamily="34" charset="-128"/>
              </a:rPr>
              <a:t>, signal()</a:t>
            </a:r>
          </a:p>
          <a:p>
            <a:pPr>
              <a:tabLst>
                <a:tab pos="2005013" algn="ctr"/>
                <a:tab pos="4518025" algn="ctr"/>
              </a:tabLst>
            </a:pPr>
            <a:r>
              <a:rPr lang="en-US" altLang="zh-TW" sz="2400" dirty="0" smtClean="0">
                <a:ea typeface="ＭＳ Ｐゴシック" pitchFamily="34" charset="-128"/>
              </a:rPr>
              <a:t>Semaphores can be used to solve various synchronization problem. </a:t>
            </a:r>
          </a:p>
          <a:p>
            <a:pPr>
              <a:tabLst>
                <a:tab pos="2005013" algn="ctr"/>
                <a:tab pos="4518025" algn="ctr"/>
              </a:tabLst>
            </a:pPr>
            <a:r>
              <a:rPr lang="en-US" altLang="zh-TW" sz="2400" dirty="0" smtClean="0">
                <a:ea typeface="ＭＳ Ｐゴシック" pitchFamily="34" charset="-128"/>
              </a:rPr>
              <a:t>For example, we have two processes P1 and P2. </a:t>
            </a:r>
            <a:r>
              <a:rPr lang="en-US" altLang="zh-TW" sz="2400" dirty="0" smtClean="0">
                <a:solidFill>
                  <a:srgbClr val="FF0000"/>
                </a:solidFill>
                <a:ea typeface="ＭＳ Ｐゴシック" pitchFamily="34" charset="-128"/>
              </a:rPr>
              <a:t>Execute S1 and then S2</a:t>
            </a:r>
            <a:r>
              <a:rPr lang="en-US" altLang="zh-TW" sz="2400" dirty="0" smtClean="0">
                <a:ea typeface="ＭＳ Ｐゴシック" pitchFamily="34" charset="-128"/>
              </a:rPr>
              <a:t>:</a:t>
            </a:r>
            <a:r>
              <a:rPr lang="zh-TW" altLang="en-US" sz="2400" dirty="0" smtClean="0">
                <a:ea typeface="ＭＳ Ｐゴシック" pitchFamily="34" charset="-128"/>
              </a:rPr>
              <a:t> </a:t>
            </a:r>
            <a:r>
              <a:rPr lang="en-US" altLang="zh-TW" sz="2400" dirty="0" smtClean="0">
                <a:ea typeface="ＭＳ Ｐゴシック" pitchFamily="34" charset="-128"/>
              </a:rPr>
              <a:t>Synch = 0</a:t>
            </a:r>
          </a:p>
          <a:p>
            <a:pPr>
              <a:tabLst>
                <a:tab pos="2005013" algn="ctr"/>
                <a:tab pos="4518025" algn="ctr"/>
              </a:tabLst>
            </a:pPr>
            <a:endParaRPr lang="en-US" altLang="zh-TW" sz="2400" dirty="0" smtClean="0">
              <a:ea typeface="ＭＳ Ｐゴシック" pitchFamily="34" charset="-128"/>
            </a:endParaRPr>
          </a:p>
          <a:p>
            <a:pPr>
              <a:buFont typeface="Monotype Sorts" pitchFamily="2" charset="2"/>
              <a:buNone/>
              <a:tabLst>
                <a:tab pos="2005013" algn="ctr"/>
                <a:tab pos="4518025" algn="ctr"/>
              </a:tabLst>
            </a:pPr>
            <a:endParaRPr lang="en-US" altLang="zh-TW" sz="2000" dirty="0" smtClean="0">
              <a:solidFill>
                <a:srgbClr val="0000FF"/>
              </a:solidFill>
              <a:ea typeface="ＭＳ Ｐゴシック" pitchFamily="34" charset="-128"/>
              <a:sym typeface="MT Extra" pitchFamily="18" charset="2"/>
            </a:endParaRPr>
          </a:p>
        </p:txBody>
      </p:sp>
      <p:grpSp>
        <p:nvGrpSpPr>
          <p:cNvPr id="10" name="群組 9"/>
          <p:cNvGrpSpPr/>
          <p:nvPr/>
        </p:nvGrpSpPr>
        <p:grpSpPr>
          <a:xfrm>
            <a:off x="2849963" y="5006088"/>
            <a:ext cx="4211637" cy="1808054"/>
            <a:chOff x="2398713" y="4970463"/>
            <a:chExt cx="4211637" cy="1808054"/>
          </a:xfrm>
        </p:grpSpPr>
        <p:sp>
          <p:nvSpPr>
            <p:cNvPr id="33796" name="Rectangle 2"/>
            <p:cNvSpPr>
              <a:spLocks noChangeArrowheads="1"/>
            </p:cNvSpPr>
            <p:nvPr/>
          </p:nvSpPr>
          <p:spPr bwMode="auto">
            <a:xfrm>
              <a:off x="2398713" y="5484813"/>
              <a:ext cx="2016125" cy="873125"/>
            </a:xfrm>
            <a:prstGeom prst="rect">
              <a:avLst/>
            </a:prstGeom>
            <a:gradFill rotWithShape="0">
              <a:gsLst>
                <a:gs pos="0">
                  <a:srgbClr val="765E00"/>
                </a:gs>
                <a:gs pos="50000">
                  <a:srgbClr val="FFCC00"/>
                </a:gs>
                <a:gs pos="100000">
                  <a:srgbClr val="765E00"/>
                </a:gs>
              </a:gsLst>
              <a:lin ang="5400000" scaled="1"/>
            </a:gra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 sz="2000" b="1">
                <a:latin typeface="Candara" pitchFamily="34" charset="0"/>
              </a:endParaRPr>
            </a:p>
          </p:txBody>
        </p:sp>
        <p:sp>
          <p:nvSpPr>
            <p:cNvPr id="33797" name="Rectangle 9"/>
            <p:cNvSpPr>
              <a:spLocks noChangeArrowheads="1"/>
            </p:cNvSpPr>
            <p:nvPr/>
          </p:nvSpPr>
          <p:spPr bwMode="auto">
            <a:xfrm>
              <a:off x="2428613" y="5527675"/>
              <a:ext cx="2013373" cy="86536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marL="285750" indent="-285750">
                <a:lnSpc>
                  <a:spcPct val="90000"/>
                </a:lnSpc>
                <a:spcBef>
                  <a:spcPct val="30000"/>
                </a:spcBef>
                <a:buSzPct val="75000"/>
                <a:buFont typeface="Wingdings" pitchFamily="2" charset="2"/>
                <a:buNone/>
              </a:pPr>
              <a:r>
                <a:rPr lang="en-US" altLang="zh-TW" sz="2400" b="1" dirty="0">
                  <a:solidFill>
                    <a:srgbClr val="000000"/>
                  </a:solidFill>
                  <a:latin typeface="Candara" pitchFamily="34" charset="0"/>
                </a:rPr>
                <a:t>S1;</a:t>
              </a:r>
            </a:p>
            <a:p>
              <a:pPr marL="285750" indent="-285750">
                <a:lnSpc>
                  <a:spcPct val="90000"/>
                </a:lnSpc>
                <a:spcBef>
                  <a:spcPct val="30000"/>
                </a:spcBef>
                <a:buSzPct val="75000"/>
                <a:buFont typeface="Wingdings" pitchFamily="2" charset="2"/>
                <a:buNone/>
              </a:pPr>
              <a:r>
                <a:rPr lang="en-US" altLang="zh-TW" sz="2400" b="1" dirty="0">
                  <a:solidFill>
                    <a:srgbClr val="000000"/>
                  </a:solidFill>
                  <a:latin typeface="Candara" pitchFamily="34" charset="0"/>
                </a:rPr>
                <a:t>signal(synch);</a:t>
              </a:r>
            </a:p>
          </p:txBody>
        </p:sp>
        <p:sp>
          <p:nvSpPr>
            <p:cNvPr id="33798" name="Rectangle 10"/>
            <p:cNvSpPr>
              <a:spLocks noChangeArrowheads="1"/>
            </p:cNvSpPr>
            <p:nvPr/>
          </p:nvSpPr>
          <p:spPr bwMode="auto">
            <a:xfrm>
              <a:off x="4594225" y="5494338"/>
              <a:ext cx="2016125" cy="873125"/>
            </a:xfrm>
            <a:prstGeom prst="rect">
              <a:avLst/>
            </a:prstGeom>
            <a:gradFill rotWithShape="0">
              <a:gsLst>
                <a:gs pos="0">
                  <a:srgbClr val="765E00"/>
                </a:gs>
                <a:gs pos="50000">
                  <a:srgbClr val="FFCC00"/>
                </a:gs>
                <a:gs pos="100000">
                  <a:srgbClr val="765E00"/>
                </a:gs>
              </a:gsLst>
              <a:lin ang="5400000" scaled="1"/>
            </a:gra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 sz="2000" b="1">
                <a:latin typeface="Candara" pitchFamily="34" charset="0"/>
              </a:endParaRPr>
            </a:p>
          </p:txBody>
        </p:sp>
        <p:sp>
          <p:nvSpPr>
            <p:cNvPr id="33799" name="Rectangle 11"/>
            <p:cNvSpPr>
              <a:spLocks noChangeArrowheads="1"/>
            </p:cNvSpPr>
            <p:nvPr/>
          </p:nvSpPr>
          <p:spPr bwMode="auto">
            <a:xfrm>
              <a:off x="4731000" y="5525325"/>
              <a:ext cx="1817806" cy="86536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marL="285750" indent="-285750">
                <a:lnSpc>
                  <a:spcPct val="90000"/>
                </a:lnSpc>
                <a:spcBef>
                  <a:spcPct val="30000"/>
                </a:spcBef>
                <a:buSzPct val="75000"/>
                <a:buFont typeface="Wingdings" pitchFamily="2" charset="2"/>
                <a:buNone/>
              </a:pPr>
              <a:r>
                <a:rPr lang="en-US" altLang="zh-TW" sz="2400" b="1" dirty="0">
                  <a:solidFill>
                    <a:srgbClr val="000000"/>
                  </a:solidFill>
                  <a:latin typeface="Candara" pitchFamily="34" charset="0"/>
                </a:rPr>
                <a:t>wait(synch);</a:t>
              </a:r>
            </a:p>
            <a:p>
              <a:pPr marL="285750" indent="-285750">
                <a:lnSpc>
                  <a:spcPct val="90000"/>
                </a:lnSpc>
                <a:spcBef>
                  <a:spcPct val="30000"/>
                </a:spcBef>
                <a:buSzPct val="75000"/>
                <a:buFont typeface="Wingdings" pitchFamily="2" charset="2"/>
                <a:buNone/>
              </a:pPr>
              <a:r>
                <a:rPr lang="en-US" altLang="zh-TW" sz="2400" b="1" dirty="0">
                  <a:solidFill>
                    <a:srgbClr val="000000"/>
                  </a:solidFill>
                  <a:latin typeface="Candara" pitchFamily="34" charset="0"/>
                </a:rPr>
                <a:t>S2;</a:t>
              </a:r>
            </a:p>
          </p:txBody>
        </p:sp>
        <p:sp>
          <p:nvSpPr>
            <p:cNvPr id="33800" name="Rectangle 12"/>
            <p:cNvSpPr>
              <a:spLocks noChangeArrowheads="1"/>
            </p:cNvSpPr>
            <p:nvPr/>
          </p:nvSpPr>
          <p:spPr bwMode="auto">
            <a:xfrm>
              <a:off x="2959100" y="6356350"/>
              <a:ext cx="2930290" cy="4221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marL="285750" indent="-285750">
                <a:lnSpc>
                  <a:spcPct val="90000"/>
                </a:lnSpc>
                <a:spcBef>
                  <a:spcPct val="30000"/>
                </a:spcBef>
                <a:buSzPct val="75000"/>
                <a:buFont typeface="Wingdings" pitchFamily="2" charset="2"/>
                <a:buNone/>
              </a:pPr>
              <a:r>
                <a:rPr lang="en-US" altLang="zh-TW" sz="2400" b="1">
                  <a:latin typeface="Candara" pitchFamily="34" charset="0"/>
                </a:rPr>
                <a:t>P1                                P2</a:t>
              </a:r>
            </a:p>
          </p:txBody>
        </p:sp>
        <p:sp>
          <p:nvSpPr>
            <p:cNvPr id="33801" name="AutoShape 14"/>
            <p:cNvSpPr>
              <a:spLocks noChangeArrowheads="1"/>
            </p:cNvSpPr>
            <p:nvPr/>
          </p:nvSpPr>
          <p:spPr bwMode="auto">
            <a:xfrm rot="16200000" flipH="1">
              <a:off x="4314826" y="4899025"/>
              <a:ext cx="400050" cy="542925"/>
            </a:xfrm>
            <a:prstGeom prst="rightArrow">
              <a:avLst>
                <a:gd name="adj1" fmla="val 50000"/>
                <a:gd name="adj2" fmla="val 50005"/>
              </a:avLst>
            </a:prstGeom>
            <a:solidFill>
              <a:srgbClr val="FFCC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 sz="2000" b="1">
                <a:latin typeface="Candara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1000"/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1000"/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1000"/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1000"/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0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ＭＳ Ｐゴシック" pitchFamily="34" charset="-128"/>
              </a:rPr>
              <a:t>Semaphore Implementation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838" y="985838"/>
            <a:ext cx="8275637" cy="4530725"/>
          </a:xfrm>
        </p:spPr>
        <p:txBody>
          <a:bodyPr/>
          <a:lstStyle/>
          <a:p>
            <a:r>
              <a:rPr lang="en-US" altLang="zh-TW" sz="2800" dirty="0" smtClean="0">
                <a:ea typeface="ＭＳ Ｐゴシック" pitchFamily="34" charset="-128"/>
              </a:rPr>
              <a:t>The main disadvantage of previous mutual-exclusion solution is the</a:t>
            </a:r>
            <a:r>
              <a:rPr lang="en-US" altLang="zh-TW" sz="2800" i="1" dirty="0" smtClean="0">
                <a:ea typeface="ＭＳ Ｐゴシック" pitchFamily="34" charset="-128"/>
              </a:rPr>
              <a:t> </a:t>
            </a:r>
            <a:r>
              <a:rPr lang="en-US" altLang="zh-TW" sz="2800" b="1" i="1" dirty="0" smtClean="0">
                <a:solidFill>
                  <a:srgbClr val="FF0000"/>
                </a:solidFill>
                <a:ea typeface="ＭＳ Ｐゴシック" pitchFamily="34" charset="-128"/>
              </a:rPr>
              <a:t>busy waiting </a:t>
            </a:r>
            <a:r>
              <a:rPr lang="en-US" altLang="zh-TW" sz="2800" b="1" dirty="0" smtClean="0">
                <a:solidFill>
                  <a:srgbClr val="FF0000"/>
                </a:solidFill>
                <a:ea typeface="ＭＳ Ｐゴシック" pitchFamily="34" charset="-128"/>
              </a:rPr>
              <a:t>(CPU is wasting)</a:t>
            </a:r>
            <a:r>
              <a:rPr lang="en-US" altLang="zh-TW" sz="2800" dirty="0" smtClean="0">
                <a:ea typeface="ＭＳ Ｐゴシック" pitchFamily="34" charset="-128"/>
              </a:rPr>
              <a:t>. </a:t>
            </a:r>
          </a:p>
          <a:p>
            <a:r>
              <a:rPr lang="en-US" altLang="zh-TW" sz="2800" dirty="0" smtClean="0">
                <a:ea typeface="ＭＳ Ｐゴシック" pitchFamily="34" charset="-128"/>
              </a:rPr>
              <a:t>This type of semaphore is called a </a:t>
            </a:r>
            <a:r>
              <a:rPr lang="en-US" altLang="zh-TW" sz="2800" b="1" i="1" dirty="0" smtClean="0">
                <a:solidFill>
                  <a:srgbClr val="FF0000"/>
                </a:solidFill>
                <a:ea typeface="ＭＳ Ｐゴシック" pitchFamily="34" charset="-128"/>
              </a:rPr>
              <a:t>spinlock</a:t>
            </a:r>
            <a:r>
              <a:rPr lang="en-US" altLang="zh-TW" sz="2800" b="1" dirty="0" smtClean="0">
                <a:solidFill>
                  <a:srgbClr val="FF0000"/>
                </a:solidFill>
                <a:ea typeface="ＭＳ Ｐゴシック" pitchFamily="34" charset="-128"/>
              </a:rPr>
              <a:t>.</a:t>
            </a:r>
          </a:p>
          <a:p>
            <a:r>
              <a:rPr lang="en-US" altLang="zh-TW" sz="2800" dirty="0" smtClean="0">
                <a:ea typeface="ＭＳ Ｐゴシック" pitchFamily="34" charset="-128"/>
              </a:rPr>
              <a:t>To overcome this, we can use the concept of </a:t>
            </a:r>
            <a:r>
              <a:rPr lang="en-US" altLang="zh-TW" sz="2800" b="1" i="1" dirty="0" smtClean="0">
                <a:solidFill>
                  <a:srgbClr val="FF0000"/>
                </a:solidFill>
                <a:ea typeface="ＭＳ Ｐゴシック" pitchFamily="34" charset="-128"/>
              </a:rPr>
              <a:t>block</a:t>
            </a:r>
            <a:r>
              <a:rPr lang="en-US" altLang="zh-TW" sz="2800" dirty="0" smtClean="0">
                <a:solidFill>
                  <a:srgbClr val="FFCC00"/>
                </a:solidFill>
                <a:ea typeface="ＭＳ Ｐゴシック" pitchFamily="34" charset="-128"/>
              </a:rPr>
              <a:t> </a:t>
            </a:r>
            <a:r>
              <a:rPr lang="en-US" altLang="zh-TW" sz="2800" dirty="0" smtClean="0">
                <a:ea typeface="ＭＳ Ｐゴシック" pitchFamily="34" charset="-128"/>
              </a:rPr>
              <a:t>and</a:t>
            </a:r>
            <a:r>
              <a:rPr lang="en-US" altLang="zh-TW" sz="2800" dirty="0" smtClean="0">
                <a:solidFill>
                  <a:srgbClr val="FFCC00"/>
                </a:solidFill>
                <a:ea typeface="ＭＳ Ｐゴシック" pitchFamily="34" charset="-128"/>
              </a:rPr>
              <a:t> </a:t>
            </a:r>
            <a:r>
              <a:rPr lang="en-US" altLang="zh-TW" sz="2800" b="1" i="1" dirty="0" smtClean="0">
                <a:solidFill>
                  <a:srgbClr val="FF0000"/>
                </a:solidFill>
                <a:ea typeface="ＭＳ Ｐゴシック" pitchFamily="34" charset="-128"/>
              </a:rPr>
              <a:t>wakeup</a:t>
            </a:r>
            <a:r>
              <a:rPr lang="en-US" altLang="zh-TW" sz="2800" dirty="0" smtClean="0">
                <a:solidFill>
                  <a:srgbClr val="FFCC00"/>
                </a:solidFill>
                <a:ea typeface="ＭＳ Ｐゴシック" pitchFamily="34" charset="-128"/>
              </a:rPr>
              <a:t> </a:t>
            </a:r>
            <a:r>
              <a:rPr lang="en-US" altLang="zh-TW" sz="2800" dirty="0" smtClean="0">
                <a:ea typeface="ＭＳ Ｐゴシック" pitchFamily="34" charset="-128"/>
              </a:rPr>
              <a:t>operations. </a:t>
            </a:r>
          </a:p>
          <a:p>
            <a:pPr lvl="1">
              <a:buFont typeface="Monotype Sorts" pitchFamily="2" charset="2"/>
              <a:buNone/>
            </a:pPr>
            <a:endParaRPr lang="en-US" altLang="zh-TW" sz="2800" dirty="0" smtClean="0">
              <a:ea typeface="ＭＳ Ｐゴシック" pitchFamily="34" charset="-128"/>
            </a:endParaRPr>
          </a:p>
        </p:txBody>
      </p:sp>
      <p:sp>
        <p:nvSpPr>
          <p:cNvPr id="34820" name="矩形 3"/>
          <p:cNvSpPr>
            <a:spLocks noChangeArrowheads="1"/>
          </p:cNvSpPr>
          <p:nvPr/>
        </p:nvSpPr>
        <p:spPr bwMode="auto">
          <a:xfrm>
            <a:off x="1836738" y="4219575"/>
            <a:ext cx="5897562" cy="181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Monotype Sorts" pitchFamily="2" charset="2"/>
              <a:buNone/>
            </a:pPr>
            <a:r>
              <a:rPr lang="en-US" altLang="zh-TW" sz="2800" b="1" dirty="0" err="1">
                <a:solidFill>
                  <a:srgbClr val="0000FF"/>
                </a:solidFill>
                <a:latin typeface="Candara" pitchFamily="34" charset="0"/>
              </a:rPr>
              <a:t>Typedef</a:t>
            </a:r>
            <a:r>
              <a:rPr lang="en-US" altLang="zh-TW" sz="2800" b="1" dirty="0">
                <a:solidFill>
                  <a:srgbClr val="0000FF"/>
                </a:solidFill>
                <a:latin typeface="Candara" pitchFamily="34" charset="0"/>
              </a:rPr>
              <a:t> </a:t>
            </a:r>
            <a:r>
              <a:rPr lang="en-US" altLang="zh-TW" sz="2800" b="1" dirty="0" err="1">
                <a:solidFill>
                  <a:srgbClr val="0000FF"/>
                </a:solidFill>
                <a:latin typeface="Candara" pitchFamily="34" charset="0"/>
              </a:rPr>
              <a:t>struc</a:t>
            </a:r>
            <a:r>
              <a:rPr lang="en-US" altLang="zh-TW" sz="2800" b="1" dirty="0">
                <a:solidFill>
                  <a:srgbClr val="0000FF"/>
                </a:solidFill>
                <a:latin typeface="Candara" pitchFamily="34" charset="0"/>
              </a:rPr>
              <a:t>  { </a:t>
            </a:r>
          </a:p>
          <a:p>
            <a:pPr>
              <a:buFont typeface="Monotype Sorts" pitchFamily="2" charset="2"/>
              <a:buNone/>
            </a:pPr>
            <a:r>
              <a:rPr lang="en-US" altLang="zh-TW" sz="2800" b="1" dirty="0">
                <a:solidFill>
                  <a:srgbClr val="0000FF"/>
                </a:solidFill>
                <a:latin typeface="Candara" pitchFamily="34" charset="0"/>
              </a:rPr>
              <a:t>       </a:t>
            </a:r>
            <a:r>
              <a:rPr lang="en-US" altLang="zh-TW" sz="2800" b="1" dirty="0" err="1">
                <a:solidFill>
                  <a:srgbClr val="0000FF"/>
                </a:solidFill>
                <a:latin typeface="Candara" pitchFamily="34" charset="0"/>
              </a:rPr>
              <a:t>int</a:t>
            </a:r>
            <a:r>
              <a:rPr lang="en-US" altLang="zh-TW" sz="2800" b="1" dirty="0">
                <a:solidFill>
                  <a:srgbClr val="0000FF"/>
                </a:solidFill>
                <a:latin typeface="Candara" pitchFamily="34" charset="0"/>
              </a:rPr>
              <a:t> </a:t>
            </a:r>
            <a:r>
              <a:rPr lang="en-US" altLang="zh-TW" sz="2800" b="1" dirty="0">
                <a:solidFill>
                  <a:srgbClr val="FF0000"/>
                </a:solidFill>
                <a:latin typeface="Candara" pitchFamily="34" charset="0"/>
              </a:rPr>
              <a:t>value;</a:t>
            </a:r>
          </a:p>
          <a:p>
            <a:pPr>
              <a:buFont typeface="Monotype Sorts" pitchFamily="2" charset="2"/>
              <a:buNone/>
            </a:pPr>
            <a:r>
              <a:rPr lang="en-US" altLang="zh-TW" sz="2800" b="1" dirty="0">
                <a:solidFill>
                  <a:srgbClr val="0000FF"/>
                </a:solidFill>
                <a:latin typeface="Candara" pitchFamily="34" charset="0"/>
              </a:rPr>
              <a:t>       </a:t>
            </a:r>
            <a:r>
              <a:rPr lang="en-US" altLang="zh-TW" sz="2800" b="1" dirty="0" err="1">
                <a:solidFill>
                  <a:srgbClr val="0000FF"/>
                </a:solidFill>
                <a:latin typeface="Candara" pitchFamily="34" charset="0"/>
              </a:rPr>
              <a:t>struct</a:t>
            </a:r>
            <a:r>
              <a:rPr lang="en-US" altLang="zh-TW" sz="2800" b="1" dirty="0">
                <a:solidFill>
                  <a:srgbClr val="0000FF"/>
                </a:solidFill>
                <a:latin typeface="Candara" pitchFamily="34" charset="0"/>
              </a:rPr>
              <a:t>  </a:t>
            </a:r>
            <a:r>
              <a:rPr lang="en-US" altLang="zh-TW" sz="2800" b="1" dirty="0">
                <a:solidFill>
                  <a:srgbClr val="FF0000"/>
                </a:solidFill>
                <a:latin typeface="Candara" pitchFamily="34" charset="0"/>
              </a:rPr>
              <a:t>process *list;</a:t>
            </a:r>
          </a:p>
          <a:p>
            <a:pPr>
              <a:buFont typeface="Monotype Sorts" pitchFamily="2" charset="2"/>
              <a:buNone/>
            </a:pPr>
            <a:r>
              <a:rPr lang="en-US" altLang="zh-TW" sz="2800" b="1" dirty="0">
                <a:solidFill>
                  <a:srgbClr val="0000FF"/>
                </a:solidFill>
                <a:latin typeface="Candara" pitchFamily="34" charset="0"/>
              </a:rPr>
              <a:t>} semaphore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1000"/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4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" grpId="0" uiExpand="1" build="p"/>
      <p:bldP spid="3482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617088" y="174407"/>
            <a:ext cx="8077200" cy="609600"/>
          </a:xfrm>
        </p:spPr>
        <p:txBody>
          <a:bodyPr/>
          <a:lstStyle/>
          <a:p>
            <a:pPr eaLnBrk="1" hangingPunct="1"/>
            <a:r>
              <a:rPr lang="en-US" altLang="zh-TW" sz="2800" dirty="0" smtClean="0">
                <a:ea typeface="ＭＳ Ｐゴシック" pitchFamily="34" charset="-128"/>
              </a:rPr>
              <a:t>Semaphore Implementation with no Busy waiting</a:t>
            </a:r>
            <a:r>
              <a:rPr lang="en-US" altLang="zh-TW" sz="3200" dirty="0" smtClean="0">
                <a:ea typeface="ＭＳ Ｐゴシック" pitchFamily="34" charset="-128"/>
              </a:rPr>
              <a:t> 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3549" y="862638"/>
            <a:ext cx="8172945" cy="4700587"/>
          </a:xfrm>
        </p:spPr>
        <p:txBody>
          <a:bodyPr/>
          <a:lstStyle/>
          <a:p>
            <a:r>
              <a:rPr lang="en-US" altLang="zh-TW" sz="2400" dirty="0" smtClean="0">
                <a:ea typeface="ＭＳ Ｐゴシック" pitchFamily="34" charset="-128"/>
              </a:rPr>
              <a:t>With each semaphore there is an associated </a:t>
            </a:r>
            <a:r>
              <a:rPr lang="en-US" altLang="zh-TW" sz="2400" b="1" dirty="0" smtClean="0">
                <a:solidFill>
                  <a:srgbClr val="FF0000"/>
                </a:solidFill>
                <a:ea typeface="ＭＳ Ｐゴシック" pitchFamily="34" charset="-128"/>
              </a:rPr>
              <a:t>waiting queue</a:t>
            </a:r>
            <a:r>
              <a:rPr lang="en-US" altLang="zh-TW" sz="2400" dirty="0" smtClean="0">
                <a:ea typeface="ＭＳ Ｐゴシック" pitchFamily="34" charset="-128"/>
              </a:rPr>
              <a:t>. Each entry in a waiting queue has two data items:</a:t>
            </a:r>
          </a:p>
          <a:p>
            <a:pPr lvl="1"/>
            <a:r>
              <a:rPr lang="en-US" altLang="zh-TW" sz="2400" dirty="0" smtClean="0">
                <a:ea typeface="ＭＳ Ｐゴシック" pitchFamily="34" charset="-128"/>
              </a:rPr>
              <a:t> </a:t>
            </a:r>
            <a:r>
              <a:rPr lang="en-US" altLang="zh-TW" sz="2400" dirty="0" smtClean="0">
                <a:solidFill>
                  <a:srgbClr val="FF0000"/>
                </a:solidFill>
                <a:ea typeface="ＭＳ Ｐゴシック" pitchFamily="34" charset="-128"/>
              </a:rPr>
              <a:t>value</a:t>
            </a:r>
            <a:r>
              <a:rPr lang="en-US" altLang="zh-TW" sz="2400" dirty="0" smtClean="0">
                <a:ea typeface="ＭＳ Ｐゴシック" pitchFamily="34" charset="-128"/>
              </a:rPr>
              <a:t> (of type integer)  </a:t>
            </a:r>
          </a:p>
          <a:p>
            <a:pPr lvl="2"/>
            <a:r>
              <a:rPr lang="en-US" altLang="zh-TW" sz="2000" dirty="0" smtClean="0">
                <a:solidFill>
                  <a:srgbClr val="FF0000"/>
                </a:solidFill>
                <a:ea typeface="ＭＳ Ｐゴシック" pitchFamily="34" charset="-128"/>
              </a:rPr>
              <a:t>Value &gt; 0 indicates semaphore is still available</a:t>
            </a:r>
          </a:p>
          <a:p>
            <a:pPr lvl="2"/>
            <a:r>
              <a:rPr lang="en-US" altLang="zh-TW" sz="2000" dirty="0" smtClean="0">
                <a:solidFill>
                  <a:srgbClr val="FF0000"/>
                </a:solidFill>
                <a:ea typeface="ＭＳ Ｐゴシック" pitchFamily="34" charset="-128"/>
              </a:rPr>
              <a:t>Value = 0  indicates semaphore is just occupied and </a:t>
            </a:r>
          </a:p>
          <a:p>
            <a:pPr lvl="3">
              <a:buNone/>
            </a:pPr>
            <a:r>
              <a:rPr lang="en-US" altLang="zh-TW" sz="2000" dirty="0" smtClean="0">
                <a:solidFill>
                  <a:srgbClr val="FF0000"/>
                </a:solidFill>
                <a:ea typeface="ＭＳ Ｐゴシック" pitchFamily="34" charset="-128"/>
              </a:rPr>
              <a:t>             </a:t>
            </a:r>
            <a:r>
              <a:rPr lang="zh-TW" altLang="en-US" sz="2000" dirty="0" smtClean="0">
                <a:solidFill>
                  <a:srgbClr val="FF0000"/>
                </a:solidFill>
                <a:ea typeface="ＭＳ Ｐゴシック" pitchFamily="34" charset="-128"/>
              </a:rPr>
              <a:t>    </a:t>
            </a:r>
            <a:r>
              <a:rPr lang="en-US" altLang="zh-TW" sz="2000" dirty="0" smtClean="0">
                <a:solidFill>
                  <a:srgbClr val="FF0000"/>
                </a:solidFill>
                <a:ea typeface="ＭＳ Ｐゴシック" pitchFamily="34" charset="-128"/>
              </a:rPr>
              <a:t>no waiting process</a:t>
            </a:r>
          </a:p>
          <a:p>
            <a:pPr lvl="2"/>
            <a:r>
              <a:rPr lang="en-US" altLang="zh-TW" sz="2000" dirty="0" smtClean="0">
                <a:solidFill>
                  <a:srgbClr val="FF0000"/>
                </a:solidFill>
                <a:ea typeface="ＭＳ Ｐゴシック" pitchFamily="34" charset="-128"/>
              </a:rPr>
              <a:t>Value &lt; 0  indicates the number of waiting processes</a:t>
            </a:r>
            <a:endParaRPr lang="en-US" altLang="zh-TW" dirty="0" smtClean="0">
              <a:solidFill>
                <a:srgbClr val="FF0000"/>
              </a:solidFill>
              <a:ea typeface="ＭＳ Ｐゴシック" pitchFamily="34" charset="-128"/>
            </a:endParaRPr>
          </a:p>
          <a:p>
            <a:pPr lvl="1"/>
            <a:r>
              <a:rPr lang="en-US" altLang="zh-TW" sz="2400" dirty="0" smtClean="0">
                <a:ea typeface="ＭＳ Ｐゴシック" pitchFamily="34" charset="-128"/>
              </a:rPr>
              <a:t> </a:t>
            </a:r>
            <a:r>
              <a:rPr lang="en-US" altLang="zh-TW" sz="2400" dirty="0" smtClean="0">
                <a:solidFill>
                  <a:srgbClr val="FF0000"/>
                </a:solidFill>
                <a:ea typeface="ＭＳ Ｐゴシック" pitchFamily="34" charset="-128"/>
              </a:rPr>
              <a:t>pointer</a:t>
            </a:r>
            <a:r>
              <a:rPr lang="en-US" altLang="zh-TW" sz="2400" dirty="0" smtClean="0">
                <a:ea typeface="ＭＳ Ｐゴシック" pitchFamily="34" charset="-128"/>
              </a:rPr>
              <a:t> to next record in the list       </a:t>
            </a:r>
            <a:r>
              <a:rPr lang="en-US" altLang="zh-TW" sz="2000" dirty="0" smtClean="0">
                <a:solidFill>
                  <a:srgbClr val="FF0000"/>
                </a:solidFill>
                <a:ea typeface="ＭＳ Ｐゴシック" pitchFamily="34" charset="-128"/>
              </a:rPr>
              <a:t>/* waiting list</a:t>
            </a:r>
            <a:r>
              <a:rPr lang="zh-TW" altLang="en-US" sz="2000" dirty="0" smtClean="0">
                <a:solidFill>
                  <a:srgbClr val="FF0000"/>
                </a:solidFill>
                <a:ea typeface="ＭＳ Ｐゴシック" pitchFamily="34" charset="-128"/>
              </a:rPr>
              <a:t> *</a:t>
            </a:r>
            <a:r>
              <a:rPr lang="en-US" altLang="zh-TW" sz="2000" dirty="0" smtClean="0">
                <a:solidFill>
                  <a:srgbClr val="FF0000"/>
                </a:solidFill>
                <a:ea typeface="ＭＳ Ｐゴシック" pitchFamily="34" charset="-128"/>
              </a:rPr>
              <a:t>/</a:t>
            </a:r>
            <a:endParaRPr lang="en-US" altLang="zh-TW" sz="2400" dirty="0" smtClean="0">
              <a:solidFill>
                <a:srgbClr val="FF0000"/>
              </a:solidFill>
              <a:ea typeface="ＭＳ Ｐゴシック" pitchFamily="34" charset="-128"/>
            </a:endParaRPr>
          </a:p>
          <a:p>
            <a:r>
              <a:rPr lang="en-US" altLang="zh-TW" sz="2400" dirty="0" smtClean="0">
                <a:ea typeface="ＭＳ Ｐゴシック" pitchFamily="34" charset="-128"/>
              </a:rPr>
              <a:t>Two operations:</a:t>
            </a:r>
          </a:p>
          <a:p>
            <a:pPr lvl="1"/>
            <a:r>
              <a:rPr lang="en-US" altLang="zh-TW" sz="2400" b="1" dirty="0" smtClean="0">
                <a:solidFill>
                  <a:srgbClr val="FF0000"/>
                </a:solidFill>
                <a:ea typeface="ＭＳ Ｐゴシック" pitchFamily="34" charset="-128"/>
              </a:rPr>
              <a:t>block</a:t>
            </a:r>
            <a:r>
              <a:rPr lang="en-US" altLang="zh-TW" sz="2400" dirty="0" smtClean="0">
                <a:solidFill>
                  <a:srgbClr val="3366FF"/>
                </a:solidFill>
                <a:ea typeface="ＭＳ Ｐゴシック" pitchFamily="34" charset="-128"/>
              </a:rPr>
              <a:t> </a:t>
            </a:r>
            <a:r>
              <a:rPr lang="en-US" altLang="zh-TW" sz="2400" dirty="0" smtClean="0">
                <a:ea typeface="ＭＳ Ｐゴシック" pitchFamily="34" charset="-128"/>
              </a:rPr>
              <a:t>– place the process invoking the operation on the appropriate waiting queue.</a:t>
            </a:r>
          </a:p>
          <a:p>
            <a:pPr lvl="1"/>
            <a:r>
              <a:rPr lang="en-US" altLang="zh-TW" sz="2400" b="1" dirty="0" smtClean="0">
                <a:solidFill>
                  <a:srgbClr val="FF0000"/>
                </a:solidFill>
                <a:ea typeface="ＭＳ Ｐゴシック" pitchFamily="34" charset="-128"/>
              </a:rPr>
              <a:t>wakeup</a:t>
            </a:r>
            <a:r>
              <a:rPr lang="en-US" altLang="zh-TW" sz="2400" dirty="0" smtClean="0">
                <a:solidFill>
                  <a:srgbClr val="3366FF"/>
                </a:solidFill>
                <a:ea typeface="ＭＳ Ｐゴシック" pitchFamily="34" charset="-128"/>
              </a:rPr>
              <a:t> </a:t>
            </a:r>
            <a:r>
              <a:rPr lang="en-US" altLang="zh-TW" sz="2400" dirty="0" smtClean="0">
                <a:ea typeface="ＭＳ Ｐゴシック" pitchFamily="34" charset="-128"/>
              </a:rPr>
              <a:t>– remove one of processes in the waiting queue and place it in the ready queue.</a:t>
            </a:r>
            <a:r>
              <a:rPr lang="en-US" altLang="zh-TW" sz="2400" dirty="0" smtClean="0">
                <a:solidFill>
                  <a:srgbClr val="0000FF"/>
                </a:solidFill>
                <a:ea typeface="ＭＳ Ｐゴシック" pitchFamily="34" charset="-128"/>
              </a:rPr>
              <a:t>               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1000"/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1000"/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1000"/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1000"/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1000"/>
                                        <p:tgtEl>
                                          <p:spTgt spid="3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1000"/>
                                        <p:tgtEl>
                                          <p:spTgt spid="35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1000"/>
                                        <p:tgtEl>
                                          <p:spTgt spid="35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1000"/>
                                        <p:tgtEl>
                                          <p:spTgt spid="358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3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527098" y="204788"/>
            <a:ext cx="8458200" cy="581025"/>
          </a:xfrm>
        </p:spPr>
        <p:txBody>
          <a:bodyPr/>
          <a:lstStyle/>
          <a:p>
            <a:pPr eaLnBrk="1" hangingPunct="1"/>
            <a:r>
              <a:rPr lang="en-US" altLang="zh-TW" sz="2800" dirty="0" smtClean="0">
                <a:ea typeface="ＭＳ Ｐゴシック" pitchFamily="34" charset="-128"/>
              </a:rPr>
              <a:t>Semaphore Implementation with no Busy waiting</a:t>
            </a:r>
            <a:r>
              <a:rPr lang="en-US" altLang="zh-TW" sz="3200" dirty="0" smtClean="0">
                <a:ea typeface="ＭＳ Ｐゴシック" pitchFamily="34" charset="-128"/>
              </a:rPr>
              <a:t> </a:t>
            </a:r>
            <a:endParaRPr lang="en-US" altLang="zh-TW" sz="2800" dirty="0" smtClean="0">
              <a:ea typeface="ＭＳ Ｐゴシック" pitchFamily="34" charset="-128"/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1282700"/>
            <a:ext cx="7851775" cy="46863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TW" sz="2800" dirty="0" smtClean="0">
                <a:ea typeface="ＭＳ Ｐゴシック" pitchFamily="34" charset="-128"/>
              </a:rPr>
              <a:t>Implementation of wait: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2800" dirty="0" smtClean="0">
                <a:solidFill>
                  <a:srgbClr val="0000FF"/>
                </a:solidFill>
                <a:ea typeface="ＭＳ Ｐゴシック" pitchFamily="34" charset="-128"/>
              </a:rPr>
              <a:t>            </a:t>
            </a:r>
            <a:r>
              <a:rPr lang="en-US" altLang="zh-TW" sz="2800" b="1" dirty="0" smtClean="0">
                <a:solidFill>
                  <a:srgbClr val="FF0000"/>
                </a:solidFill>
                <a:ea typeface="ＭＳ Ｐゴシック" pitchFamily="34" charset="-128"/>
              </a:rPr>
              <a:t>wait(semaphore *S)</a:t>
            </a:r>
            <a:r>
              <a:rPr lang="en-US" altLang="zh-TW" sz="2800" dirty="0" smtClean="0">
                <a:solidFill>
                  <a:srgbClr val="0000FF"/>
                </a:solidFill>
                <a:ea typeface="ＭＳ Ｐゴシック" pitchFamily="34" charset="-128"/>
              </a:rPr>
              <a:t> { 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2800" dirty="0" smtClean="0">
                <a:solidFill>
                  <a:srgbClr val="0000FF"/>
                </a:solidFill>
                <a:ea typeface="ＭＳ Ｐゴシック" pitchFamily="34" charset="-128"/>
              </a:rPr>
              <a:t>			</a:t>
            </a:r>
            <a:r>
              <a:rPr lang="en-US" altLang="zh-TW" sz="2800" dirty="0" err="1" smtClean="0">
                <a:solidFill>
                  <a:srgbClr val="0000FF"/>
                </a:solidFill>
                <a:ea typeface="ＭＳ Ｐゴシック" pitchFamily="34" charset="-128"/>
              </a:rPr>
              <a:t>S.value</a:t>
            </a:r>
            <a:r>
              <a:rPr lang="en-US" altLang="zh-TW" sz="2800" dirty="0" smtClean="0">
                <a:solidFill>
                  <a:srgbClr val="0000FF"/>
                </a:solidFill>
                <a:ea typeface="ＭＳ Ｐゴシック" pitchFamily="34" charset="-128"/>
              </a:rPr>
              <a:t> --; 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2800" dirty="0" smtClean="0">
                <a:solidFill>
                  <a:srgbClr val="0000FF"/>
                </a:solidFill>
                <a:ea typeface="ＭＳ Ｐゴシック" pitchFamily="34" charset="-128"/>
              </a:rPr>
              <a:t>			if (</a:t>
            </a:r>
            <a:r>
              <a:rPr lang="en-US" altLang="zh-TW" sz="2800" dirty="0" err="1" smtClean="0">
                <a:solidFill>
                  <a:srgbClr val="0000FF"/>
                </a:solidFill>
                <a:ea typeface="ＭＳ Ｐゴシック" pitchFamily="34" charset="-128"/>
              </a:rPr>
              <a:t>S.value</a:t>
            </a:r>
            <a:r>
              <a:rPr lang="en-US" altLang="zh-TW" sz="2800" dirty="0" smtClean="0">
                <a:solidFill>
                  <a:srgbClr val="0000FF"/>
                </a:solidFill>
                <a:ea typeface="ＭＳ Ｐゴシック" pitchFamily="34" charset="-128"/>
              </a:rPr>
              <a:t> &lt; 0) { 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2800" dirty="0" smtClean="0">
                <a:solidFill>
                  <a:srgbClr val="0000FF"/>
                </a:solidFill>
                <a:ea typeface="ＭＳ Ｐゴシック" pitchFamily="34" charset="-128"/>
              </a:rPr>
              <a:t>				add this process to </a:t>
            </a:r>
            <a:r>
              <a:rPr lang="en-US" altLang="zh-TW" sz="2800" dirty="0" err="1" smtClean="0">
                <a:solidFill>
                  <a:srgbClr val="0000FF"/>
                </a:solidFill>
                <a:ea typeface="ＭＳ Ｐゴシック" pitchFamily="34" charset="-128"/>
              </a:rPr>
              <a:t>S.list</a:t>
            </a:r>
            <a:r>
              <a:rPr lang="en-US" altLang="zh-TW" sz="2800" dirty="0" smtClean="0">
                <a:solidFill>
                  <a:srgbClr val="0000FF"/>
                </a:solidFill>
                <a:ea typeface="ＭＳ Ｐゴシック" pitchFamily="34" charset="-128"/>
              </a:rPr>
              <a:t>; 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2800" dirty="0" smtClean="0">
                <a:solidFill>
                  <a:srgbClr val="0000FF"/>
                </a:solidFill>
                <a:ea typeface="ＭＳ Ｐゴシック" pitchFamily="34" charset="-128"/>
              </a:rPr>
              <a:t>				</a:t>
            </a:r>
            <a:r>
              <a:rPr lang="en-US" altLang="zh-TW" sz="2800" b="1" dirty="0" smtClean="0">
                <a:solidFill>
                  <a:srgbClr val="FF0000"/>
                </a:solidFill>
                <a:ea typeface="ＭＳ Ｐゴシック" pitchFamily="34" charset="-128"/>
              </a:rPr>
              <a:t>block(); 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2800" dirty="0" smtClean="0">
                <a:solidFill>
                  <a:srgbClr val="0000FF"/>
                </a:solidFill>
                <a:ea typeface="ＭＳ Ｐゴシック" pitchFamily="34" charset="-128"/>
              </a:rPr>
              <a:t>			} 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2800" dirty="0" smtClean="0">
                <a:solidFill>
                  <a:srgbClr val="0000FF"/>
                </a:solidFill>
                <a:ea typeface="ＭＳ Ｐゴシック" pitchFamily="34" charset="-128"/>
              </a:rPr>
              <a:t>		}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2800" dirty="0" smtClean="0">
                <a:solidFill>
                  <a:srgbClr val="0000FF"/>
                </a:solidFill>
                <a:ea typeface="ＭＳ Ｐゴシック" pitchFamily="34" charset="-128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433544" y="158641"/>
            <a:ext cx="8458200" cy="581025"/>
          </a:xfrm>
        </p:spPr>
        <p:txBody>
          <a:bodyPr/>
          <a:lstStyle/>
          <a:p>
            <a:pPr eaLnBrk="1" hangingPunct="1"/>
            <a:r>
              <a:rPr lang="en-US" altLang="zh-TW" sz="2800" dirty="0" smtClean="0">
                <a:ea typeface="ＭＳ Ｐゴシック" pitchFamily="34" charset="-128"/>
              </a:rPr>
              <a:t>Semaphore Implementation with no Busy waiting</a:t>
            </a:r>
            <a:r>
              <a:rPr lang="en-US" altLang="zh-TW" sz="3200" dirty="0" smtClean="0">
                <a:ea typeface="ＭＳ Ｐゴシック" pitchFamily="34" charset="-128"/>
              </a:rPr>
              <a:t> </a:t>
            </a:r>
            <a:endParaRPr lang="en-US" altLang="zh-TW" sz="2800" dirty="0" smtClean="0">
              <a:ea typeface="ＭＳ Ｐゴシック" pitchFamily="34" charset="-128"/>
            </a:endParaRP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1650" y="1282700"/>
            <a:ext cx="8332788" cy="46863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TW" sz="2800" dirty="0" smtClean="0">
                <a:ea typeface="ＭＳ Ｐゴシック" pitchFamily="34" charset="-128"/>
              </a:rPr>
              <a:t>Implementation of signal: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2800" dirty="0" smtClean="0">
                <a:solidFill>
                  <a:srgbClr val="0000FF"/>
                </a:solidFill>
                <a:ea typeface="ＭＳ Ｐゴシック" pitchFamily="34" charset="-128"/>
              </a:rPr>
              <a:t>		</a:t>
            </a:r>
            <a:r>
              <a:rPr lang="en-US" altLang="zh-TW" sz="2800" b="1" dirty="0" smtClean="0">
                <a:solidFill>
                  <a:srgbClr val="FF0000"/>
                </a:solidFill>
                <a:ea typeface="ＭＳ Ｐゴシック" pitchFamily="34" charset="-128"/>
              </a:rPr>
              <a:t>signal(semaphore *S) </a:t>
            </a:r>
            <a:r>
              <a:rPr lang="en-US" altLang="zh-TW" sz="2800" dirty="0" smtClean="0">
                <a:solidFill>
                  <a:srgbClr val="0000FF"/>
                </a:solidFill>
                <a:ea typeface="ＭＳ Ｐゴシック" pitchFamily="34" charset="-128"/>
              </a:rPr>
              <a:t>{ 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2800" dirty="0" smtClean="0">
                <a:solidFill>
                  <a:srgbClr val="0000FF"/>
                </a:solidFill>
                <a:ea typeface="ＭＳ Ｐゴシック" pitchFamily="34" charset="-128"/>
              </a:rPr>
              <a:t>			</a:t>
            </a:r>
            <a:r>
              <a:rPr lang="en-US" altLang="zh-TW" sz="2800" dirty="0" err="1" smtClean="0">
                <a:solidFill>
                  <a:srgbClr val="0000FF"/>
                </a:solidFill>
                <a:ea typeface="ＭＳ Ｐゴシック" pitchFamily="34" charset="-128"/>
              </a:rPr>
              <a:t>S.value</a:t>
            </a:r>
            <a:r>
              <a:rPr lang="en-US" altLang="zh-TW" sz="2800" dirty="0" smtClean="0">
                <a:solidFill>
                  <a:srgbClr val="0000FF"/>
                </a:solidFill>
                <a:ea typeface="ＭＳ Ｐゴシック" pitchFamily="34" charset="-128"/>
              </a:rPr>
              <a:t> ++; 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2800" dirty="0" smtClean="0">
                <a:solidFill>
                  <a:srgbClr val="0000FF"/>
                </a:solidFill>
                <a:ea typeface="ＭＳ Ｐゴシック" pitchFamily="34" charset="-128"/>
              </a:rPr>
              <a:t>			if (</a:t>
            </a:r>
            <a:r>
              <a:rPr lang="en-US" altLang="zh-TW" sz="2800" dirty="0" err="1" smtClean="0">
                <a:solidFill>
                  <a:srgbClr val="0000FF"/>
                </a:solidFill>
                <a:ea typeface="ＭＳ Ｐゴシック" pitchFamily="34" charset="-128"/>
              </a:rPr>
              <a:t>S.value</a:t>
            </a:r>
            <a:r>
              <a:rPr lang="en-US" altLang="zh-TW" sz="2800" dirty="0" smtClean="0">
                <a:solidFill>
                  <a:srgbClr val="0000FF"/>
                </a:solidFill>
                <a:ea typeface="ＭＳ Ｐゴシック" pitchFamily="34" charset="-128"/>
              </a:rPr>
              <a:t> &lt;= 0) { 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2800" dirty="0" smtClean="0">
                <a:solidFill>
                  <a:srgbClr val="0000FF"/>
                </a:solidFill>
                <a:ea typeface="ＭＳ Ｐゴシック" pitchFamily="34" charset="-128"/>
              </a:rPr>
              <a:t>				remove a process P from </a:t>
            </a:r>
            <a:r>
              <a:rPr lang="en-US" altLang="zh-TW" sz="2800" dirty="0" err="1" smtClean="0">
                <a:solidFill>
                  <a:srgbClr val="0000FF"/>
                </a:solidFill>
                <a:ea typeface="ＭＳ Ｐゴシック" pitchFamily="34" charset="-128"/>
              </a:rPr>
              <a:t>S.list</a:t>
            </a:r>
            <a:r>
              <a:rPr lang="en-US" altLang="zh-TW" sz="2800" dirty="0" smtClean="0">
                <a:solidFill>
                  <a:srgbClr val="0000FF"/>
                </a:solidFill>
                <a:ea typeface="ＭＳ Ｐゴシック" pitchFamily="34" charset="-128"/>
              </a:rPr>
              <a:t>; 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2800" dirty="0" smtClean="0">
                <a:solidFill>
                  <a:srgbClr val="0000FF"/>
                </a:solidFill>
                <a:ea typeface="ＭＳ Ｐゴシック" pitchFamily="34" charset="-128"/>
              </a:rPr>
              <a:t>				</a:t>
            </a:r>
            <a:r>
              <a:rPr lang="en-US" altLang="zh-TW" sz="2800" b="1" dirty="0" smtClean="0">
                <a:solidFill>
                  <a:srgbClr val="FF0000"/>
                </a:solidFill>
                <a:ea typeface="ＭＳ Ｐゴシック" pitchFamily="34" charset="-128"/>
              </a:rPr>
              <a:t>wakeup(P)</a:t>
            </a:r>
            <a:r>
              <a:rPr lang="en-US" altLang="zh-TW" sz="2800" dirty="0" smtClean="0">
                <a:solidFill>
                  <a:srgbClr val="0000FF"/>
                </a:solidFill>
                <a:ea typeface="ＭＳ Ｐゴシック" pitchFamily="34" charset="-128"/>
              </a:rPr>
              <a:t>; 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2800" dirty="0" smtClean="0">
                <a:solidFill>
                  <a:srgbClr val="0000FF"/>
                </a:solidFill>
                <a:ea typeface="ＭＳ Ｐゴシック" pitchFamily="34" charset="-128"/>
              </a:rPr>
              <a:t>			}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2800" dirty="0" smtClean="0">
                <a:solidFill>
                  <a:srgbClr val="0000FF"/>
                </a:solidFill>
                <a:ea typeface="ＭＳ Ｐゴシック" pitchFamily="34" charset="-128"/>
              </a:rPr>
              <a:t>		}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585556" y="142875"/>
            <a:ext cx="8077200" cy="609600"/>
          </a:xfrm>
        </p:spPr>
        <p:txBody>
          <a:bodyPr/>
          <a:lstStyle/>
          <a:p>
            <a:pPr eaLnBrk="1" hangingPunct="1"/>
            <a:r>
              <a:rPr lang="en-US" altLang="zh-TW" sz="2800" dirty="0" smtClean="0">
                <a:ea typeface="ＭＳ Ｐゴシック" pitchFamily="34" charset="-128"/>
              </a:rPr>
              <a:t>Semaphore Implementation with no Busy waiting</a:t>
            </a:r>
            <a:r>
              <a:rPr lang="en-US" altLang="zh-TW" sz="3200" dirty="0" smtClean="0">
                <a:ea typeface="ＭＳ Ｐゴシック" pitchFamily="34" charset="-128"/>
              </a:rPr>
              <a:t> 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5313" y="1100138"/>
            <a:ext cx="8239125" cy="4700587"/>
          </a:xfrm>
        </p:spPr>
        <p:txBody>
          <a:bodyPr/>
          <a:lstStyle/>
          <a:p>
            <a:r>
              <a:rPr lang="en-US" altLang="zh-TW" sz="2400" dirty="0" smtClean="0">
                <a:ea typeface="ＭＳ Ｐゴシック" pitchFamily="34" charset="-128"/>
              </a:rPr>
              <a:t>Note that the semaphore value may be </a:t>
            </a:r>
            <a:r>
              <a:rPr lang="en-US" altLang="zh-TW" sz="2400" dirty="0" smtClean="0">
                <a:solidFill>
                  <a:srgbClr val="FF0000"/>
                </a:solidFill>
                <a:ea typeface="ＭＳ Ｐゴシック" pitchFamily="34" charset="-128"/>
              </a:rPr>
              <a:t>negative</a:t>
            </a:r>
            <a:r>
              <a:rPr lang="en-US" altLang="zh-TW" sz="2400" dirty="0" smtClean="0">
                <a:ea typeface="ＭＳ Ｐゴシック" pitchFamily="34" charset="-128"/>
              </a:rPr>
              <a:t>.</a:t>
            </a:r>
          </a:p>
          <a:p>
            <a:r>
              <a:rPr lang="en-US" altLang="zh-TW" sz="2400" dirty="0" smtClean="0">
                <a:ea typeface="ＭＳ Ｐゴシック" pitchFamily="34" charset="-128"/>
              </a:rPr>
              <a:t>Its magnitude is the </a:t>
            </a:r>
            <a:r>
              <a:rPr lang="en-US" altLang="zh-TW" sz="2400" dirty="0" smtClean="0">
                <a:solidFill>
                  <a:srgbClr val="FF0000"/>
                </a:solidFill>
                <a:ea typeface="ＭＳ Ｐゴシック" pitchFamily="34" charset="-128"/>
              </a:rPr>
              <a:t>number of processes waiting on that semaphore</a:t>
            </a:r>
            <a:r>
              <a:rPr lang="en-US" altLang="zh-TW" sz="2400" dirty="0" smtClean="0">
                <a:ea typeface="ＭＳ Ｐゴシック" pitchFamily="34" charset="-128"/>
              </a:rPr>
              <a:t>.</a:t>
            </a:r>
          </a:p>
          <a:p>
            <a:r>
              <a:rPr lang="en-US" altLang="zh-TW" sz="2400" dirty="0" smtClean="0">
                <a:ea typeface="ＭＳ Ｐゴシック" pitchFamily="34" charset="-128"/>
              </a:rPr>
              <a:t>The list of waiting processes can be easily implemented by a link field in each process control block (PCB).</a:t>
            </a:r>
            <a:endParaRPr lang="en-US" altLang="zh-TW" sz="2400" dirty="0" smtClean="0">
              <a:solidFill>
                <a:srgbClr val="0000FF"/>
              </a:solidFill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5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ＭＳ Ｐゴシック" pitchFamily="34" charset="-128"/>
              </a:rPr>
              <a:t>Deadlock and Starvation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0713" y="1001713"/>
            <a:ext cx="8321675" cy="4667250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1887538" algn="ctr"/>
                <a:tab pos="4572000" algn="ctr"/>
              </a:tabLst>
            </a:pPr>
            <a:r>
              <a:rPr lang="en-US" altLang="zh-TW" sz="2400" b="1" dirty="0" smtClean="0">
                <a:solidFill>
                  <a:srgbClr val="FF0000"/>
                </a:solidFill>
                <a:ea typeface="ＭＳ Ｐゴシック" pitchFamily="34" charset="-128"/>
              </a:rPr>
              <a:t>Deadlock</a:t>
            </a:r>
            <a:r>
              <a:rPr lang="en-US" altLang="zh-TW" sz="2400" dirty="0" smtClean="0">
                <a:solidFill>
                  <a:srgbClr val="3366FF"/>
                </a:solidFill>
                <a:ea typeface="ＭＳ Ｐゴシック" pitchFamily="34" charset="-128"/>
              </a:rPr>
              <a:t> </a:t>
            </a:r>
            <a:r>
              <a:rPr lang="en-US" altLang="zh-TW" sz="2400" dirty="0" smtClean="0">
                <a:ea typeface="ＭＳ Ｐゴシック" pitchFamily="34" charset="-128"/>
              </a:rPr>
              <a:t>– two or more processes are </a:t>
            </a:r>
            <a:r>
              <a:rPr lang="en-US" altLang="zh-TW" sz="2400" dirty="0" smtClean="0">
                <a:solidFill>
                  <a:srgbClr val="FF0000"/>
                </a:solidFill>
                <a:ea typeface="ＭＳ Ｐゴシック" pitchFamily="34" charset="-128"/>
              </a:rPr>
              <a:t>waiting indefinitely </a:t>
            </a:r>
            <a:r>
              <a:rPr lang="en-US" altLang="zh-TW" sz="2400" dirty="0" smtClean="0">
                <a:ea typeface="ＭＳ Ｐゴシック" pitchFamily="34" charset="-128"/>
              </a:rPr>
              <a:t>for an event that can be caused by only one of the waiting processes</a:t>
            </a:r>
          </a:p>
          <a:p>
            <a:pPr>
              <a:lnSpc>
                <a:spcPct val="90000"/>
              </a:lnSpc>
              <a:tabLst>
                <a:tab pos="1887538" algn="ctr"/>
                <a:tab pos="4572000" algn="ctr"/>
              </a:tabLst>
            </a:pPr>
            <a:r>
              <a:rPr lang="en-US" altLang="zh-TW" sz="2400" dirty="0" smtClean="0">
                <a:ea typeface="ＭＳ Ｐゴシック" pitchFamily="34" charset="-128"/>
              </a:rPr>
              <a:t>Let </a:t>
            </a:r>
            <a:r>
              <a:rPr lang="en-US" altLang="zh-TW" sz="2000" b="1" dirty="0" smtClean="0">
                <a:solidFill>
                  <a:srgbClr val="FF0000"/>
                </a:solidFill>
                <a:ea typeface="ＭＳ Ｐゴシック" pitchFamily="34" charset="-128"/>
              </a:rPr>
              <a:t>S</a:t>
            </a:r>
            <a:r>
              <a:rPr lang="en-US" altLang="zh-TW" sz="2400" dirty="0" smtClean="0">
                <a:ea typeface="ＭＳ Ｐゴシック" pitchFamily="34" charset="-128"/>
              </a:rPr>
              <a:t> and </a:t>
            </a:r>
            <a:r>
              <a:rPr lang="en-US" altLang="zh-TW" sz="2000" b="1" dirty="0" smtClean="0">
                <a:solidFill>
                  <a:srgbClr val="FF0000"/>
                </a:solidFill>
                <a:ea typeface="ＭＳ Ｐゴシック" pitchFamily="34" charset="-128"/>
              </a:rPr>
              <a:t>Q</a:t>
            </a:r>
            <a:r>
              <a:rPr lang="en-US" altLang="zh-TW" sz="2400" dirty="0" smtClean="0">
                <a:ea typeface="ＭＳ Ｐゴシック" pitchFamily="34" charset="-128"/>
              </a:rPr>
              <a:t> be two semaphores initialized to 1</a:t>
            </a:r>
          </a:p>
          <a:p>
            <a:pPr>
              <a:lnSpc>
                <a:spcPct val="90000"/>
              </a:lnSpc>
              <a:tabLst>
                <a:tab pos="1887538" algn="ctr"/>
                <a:tab pos="4572000" algn="ctr"/>
              </a:tabLst>
            </a:pPr>
            <a:endParaRPr lang="en-US" altLang="zh-TW" sz="2400" dirty="0" smtClean="0">
              <a:ea typeface="ＭＳ Ｐゴシック" pitchFamily="34" charset="-128"/>
            </a:endParaRPr>
          </a:p>
          <a:p>
            <a:pPr>
              <a:lnSpc>
                <a:spcPct val="90000"/>
              </a:lnSpc>
              <a:tabLst>
                <a:tab pos="1887538" algn="ctr"/>
                <a:tab pos="4572000" algn="ctr"/>
              </a:tabLst>
            </a:pPr>
            <a:endParaRPr lang="en-US" altLang="zh-TW" sz="2400" dirty="0" smtClean="0">
              <a:ea typeface="ＭＳ Ｐゴシック" pitchFamily="34" charset="-128"/>
            </a:endParaRPr>
          </a:p>
          <a:p>
            <a:pPr>
              <a:lnSpc>
                <a:spcPct val="90000"/>
              </a:lnSpc>
              <a:tabLst>
                <a:tab pos="1887538" algn="ctr"/>
                <a:tab pos="4572000" algn="ctr"/>
              </a:tabLst>
            </a:pPr>
            <a:endParaRPr lang="en-US" altLang="zh-TW" sz="2400" dirty="0" smtClean="0">
              <a:ea typeface="ＭＳ Ｐゴシック" pitchFamily="34" charset="-128"/>
            </a:endParaRPr>
          </a:p>
          <a:p>
            <a:pPr>
              <a:lnSpc>
                <a:spcPct val="90000"/>
              </a:lnSpc>
              <a:tabLst>
                <a:tab pos="1887538" algn="ctr"/>
                <a:tab pos="4572000" algn="ctr"/>
              </a:tabLst>
            </a:pPr>
            <a:endParaRPr lang="en-US" altLang="zh-TW" sz="2400" dirty="0" smtClean="0">
              <a:ea typeface="ＭＳ Ｐゴシック" pitchFamily="34" charset="-128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1887538" algn="ctr"/>
                <a:tab pos="4572000" algn="ctr"/>
              </a:tabLst>
            </a:pPr>
            <a:endParaRPr lang="en-US" altLang="zh-TW" dirty="0" smtClean="0">
              <a:ea typeface="ＭＳ Ｐゴシック" pitchFamily="34" charset="-128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1887538" algn="ctr"/>
                <a:tab pos="4572000" algn="ctr"/>
              </a:tabLst>
            </a:pPr>
            <a:r>
              <a:rPr lang="en-US" altLang="zh-TW" sz="2400" i="1" dirty="0" smtClean="0">
                <a:ea typeface="ＭＳ Ｐゴシック" pitchFamily="34" charset="-128"/>
              </a:rPr>
              <a:t>		</a:t>
            </a:r>
            <a:endParaRPr lang="en-US" altLang="zh-TW" sz="2000" dirty="0" smtClean="0">
              <a:solidFill>
                <a:srgbClr val="0000FF"/>
              </a:solidFill>
              <a:ea typeface="ＭＳ Ｐゴシック" pitchFamily="34" charset="-128"/>
            </a:endParaRPr>
          </a:p>
          <a:p>
            <a:pPr>
              <a:lnSpc>
                <a:spcPct val="90000"/>
              </a:lnSpc>
              <a:tabLst>
                <a:tab pos="1887538" algn="ctr"/>
                <a:tab pos="4572000" algn="ctr"/>
              </a:tabLst>
            </a:pPr>
            <a:r>
              <a:rPr lang="en-US" altLang="zh-TW" sz="2400" b="1" dirty="0" smtClean="0">
                <a:solidFill>
                  <a:srgbClr val="FF0000"/>
                </a:solidFill>
                <a:ea typeface="ＭＳ Ｐゴシック" pitchFamily="34" charset="-128"/>
                <a:sym typeface="MT Extra" pitchFamily="18" charset="2"/>
              </a:rPr>
              <a:t>Starvation </a:t>
            </a:r>
            <a:r>
              <a:rPr lang="en-US" altLang="zh-TW" sz="2400" b="1" dirty="0" smtClean="0">
                <a:solidFill>
                  <a:srgbClr val="FF0000"/>
                </a:solidFill>
                <a:ea typeface="ＭＳ Ｐゴシック" pitchFamily="34" charset="-128"/>
              </a:rPr>
              <a:t> – indefinite blocking</a:t>
            </a:r>
            <a:r>
              <a:rPr lang="en-US" altLang="zh-TW" sz="2400" dirty="0" smtClean="0">
                <a:ea typeface="ＭＳ Ｐゴシック" pitchFamily="34" charset="-128"/>
              </a:rPr>
              <a:t>.  A process may never be removed from the semaphore queue in which it is suspended</a:t>
            </a:r>
          </a:p>
        </p:txBody>
      </p:sp>
      <p:grpSp>
        <p:nvGrpSpPr>
          <p:cNvPr id="15" name="群組 14"/>
          <p:cNvGrpSpPr/>
          <p:nvPr/>
        </p:nvGrpSpPr>
        <p:grpSpPr>
          <a:xfrm>
            <a:off x="2670175" y="2566163"/>
            <a:ext cx="3861688" cy="2601912"/>
            <a:chOff x="2670175" y="2566163"/>
            <a:chExt cx="3861688" cy="2601912"/>
          </a:xfrm>
        </p:grpSpPr>
        <p:sp>
          <p:nvSpPr>
            <p:cNvPr id="4" name="Rectangle 2"/>
            <p:cNvSpPr>
              <a:spLocks noChangeArrowheads="1"/>
            </p:cNvSpPr>
            <p:nvPr/>
          </p:nvSpPr>
          <p:spPr bwMode="auto">
            <a:xfrm>
              <a:off x="2670175" y="2930525"/>
              <a:ext cx="1701800" cy="2130425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folHlink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solidFill>
                  <a:srgbClr val="FFFFFF"/>
                </a:solidFill>
                <a:ea typeface="ＭＳ Ｐゴシック" charset="-128"/>
              </a:endParaRPr>
            </a:p>
          </p:txBody>
        </p:sp>
        <p:sp>
          <p:nvSpPr>
            <p:cNvPr id="39941" name="Rectangle 5"/>
            <p:cNvSpPr>
              <a:spLocks noChangeArrowheads="1"/>
            </p:cNvSpPr>
            <p:nvPr/>
          </p:nvSpPr>
          <p:spPr bwMode="auto">
            <a:xfrm>
              <a:off x="2840350" y="2585213"/>
              <a:ext cx="1484313" cy="258286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marL="285750" indent="-285750">
                <a:lnSpc>
                  <a:spcPct val="90000"/>
                </a:lnSpc>
                <a:spcBef>
                  <a:spcPct val="30000"/>
                </a:spcBef>
                <a:buSzPct val="75000"/>
                <a:buFont typeface="Wingdings" pitchFamily="2" charset="2"/>
                <a:buNone/>
              </a:pPr>
              <a:r>
                <a:rPr lang="en-US" altLang="zh-TW" sz="2000" dirty="0">
                  <a:solidFill>
                    <a:srgbClr val="FFFFFF"/>
                  </a:solidFill>
                </a:rPr>
                <a:t>  </a:t>
              </a:r>
              <a:r>
                <a:rPr lang="en-US" altLang="zh-TW" sz="2000" dirty="0"/>
                <a:t> P0</a:t>
              </a:r>
            </a:p>
            <a:p>
              <a:pPr marL="285750" indent="-285750">
                <a:lnSpc>
                  <a:spcPct val="90000"/>
                </a:lnSpc>
                <a:spcBef>
                  <a:spcPct val="30000"/>
                </a:spcBef>
                <a:buSzPct val="75000"/>
                <a:buFont typeface="Wingdings" pitchFamily="2" charset="2"/>
                <a:buNone/>
              </a:pPr>
              <a:r>
                <a:rPr lang="en-US" altLang="zh-TW" sz="2000" i="1" dirty="0"/>
                <a:t>wait(S);</a:t>
              </a:r>
            </a:p>
            <a:p>
              <a:pPr marL="285750" indent="-285750">
                <a:lnSpc>
                  <a:spcPct val="90000"/>
                </a:lnSpc>
                <a:spcBef>
                  <a:spcPct val="30000"/>
                </a:spcBef>
                <a:buSzPct val="75000"/>
                <a:buFont typeface="Wingdings" pitchFamily="2" charset="2"/>
                <a:buNone/>
              </a:pPr>
              <a:r>
                <a:rPr lang="en-US" altLang="zh-TW" sz="2000" i="1" dirty="0"/>
                <a:t>wait(Q);</a:t>
              </a:r>
            </a:p>
            <a:p>
              <a:pPr marL="285750" indent="-285750">
                <a:lnSpc>
                  <a:spcPct val="90000"/>
                </a:lnSpc>
                <a:spcBef>
                  <a:spcPct val="30000"/>
                </a:spcBef>
                <a:buSzPct val="75000"/>
                <a:buFont typeface="Wingdings" pitchFamily="2" charset="2"/>
                <a:buNone/>
              </a:pPr>
              <a:r>
                <a:rPr lang="en-US" altLang="zh-TW" sz="2000" i="1" dirty="0"/>
                <a:t>    </a:t>
              </a:r>
            </a:p>
            <a:p>
              <a:pPr marL="285750" indent="-285750">
                <a:lnSpc>
                  <a:spcPct val="90000"/>
                </a:lnSpc>
                <a:spcBef>
                  <a:spcPct val="30000"/>
                </a:spcBef>
                <a:buSzPct val="75000"/>
                <a:buFont typeface="Wingdings" pitchFamily="2" charset="2"/>
                <a:buNone/>
              </a:pPr>
              <a:r>
                <a:rPr lang="en-US" altLang="zh-TW" sz="2000" i="1" dirty="0"/>
                <a:t>signal(S);</a:t>
              </a:r>
            </a:p>
            <a:p>
              <a:pPr marL="285750" indent="-285750">
                <a:lnSpc>
                  <a:spcPct val="90000"/>
                </a:lnSpc>
                <a:spcBef>
                  <a:spcPct val="30000"/>
                </a:spcBef>
                <a:buSzPct val="75000"/>
                <a:buFont typeface="Wingdings" pitchFamily="2" charset="2"/>
                <a:buNone/>
              </a:pPr>
              <a:r>
                <a:rPr lang="en-US" altLang="zh-TW" sz="2000" i="1" dirty="0"/>
                <a:t>signal(Q);</a:t>
              </a:r>
            </a:p>
            <a:p>
              <a:pPr marL="285750" indent="-285750" latinLnBrk="1">
                <a:lnSpc>
                  <a:spcPct val="90000"/>
                </a:lnSpc>
                <a:spcBef>
                  <a:spcPct val="30000"/>
                </a:spcBef>
                <a:buSzPct val="75000"/>
                <a:buFont typeface="Wingdings" pitchFamily="2" charset="2"/>
                <a:buNone/>
              </a:pPr>
              <a:endParaRPr lang="en-US" altLang="zh-TW" sz="2000" i="1" dirty="0">
                <a:solidFill>
                  <a:srgbClr val="FFFFFF"/>
                </a:solidFill>
              </a:endParaRPr>
            </a:p>
          </p:txBody>
        </p:sp>
        <p:grpSp>
          <p:nvGrpSpPr>
            <p:cNvPr id="2" name="Group 6"/>
            <p:cNvGrpSpPr>
              <a:grpSpLocks/>
            </p:cNvGrpSpPr>
            <p:nvPr/>
          </p:nvGrpSpPr>
          <p:grpSpPr bwMode="auto">
            <a:xfrm>
              <a:off x="3325813" y="3502025"/>
              <a:ext cx="285750" cy="585788"/>
              <a:chOff x="1866" y="2365"/>
              <a:chExt cx="180" cy="369"/>
            </a:xfrm>
          </p:grpSpPr>
          <p:sp>
            <p:nvSpPr>
              <p:cNvPr id="39948" name="Rectangle 7"/>
              <p:cNvSpPr>
                <a:spLocks noChangeArrowheads="1"/>
              </p:cNvSpPr>
              <p:nvPr/>
            </p:nvSpPr>
            <p:spPr bwMode="auto">
              <a:xfrm>
                <a:off x="1869" y="2365"/>
                <a:ext cx="174" cy="23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marL="285750" indent="-285750">
                  <a:lnSpc>
                    <a:spcPct val="90000"/>
                  </a:lnSpc>
                  <a:spcBef>
                    <a:spcPct val="30000"/>
                  </a:spcBef>
                  <a:buSzPct val="75000"/>
                  <a:buFont typeface="Wingdings" pitchFamily="2" charset="2"/>
                  <a:buNone/>
                </a:pPr>
                <a:r>
                  <a:rPr lang="en-US" altLang="zh-TW" sz="2000">
                    <a:solidFill>
                      <a:srgbClr val="FFFFFF"/>
                    </a:solidFill>
                  </a:rPr>
                  <a:t>.</a:t>
                </a:r>
              </a:p>
            </p:txBody>
          </p:sp>
          <p:sp>
            <p:nvSpPr>
              <p:cNvPr id="39949" name="Rectangle 8"/>
              <p:cNvSpPr>
                <a:spLocks noChangeArrowheads="1"/>
              </p:cNvSpPr>
              <p:nvPr/>
            </p:nvSpPr>
            <p:spPr bwMode="auto">
              <a:xfrm>
                <a:off x="1866" y="2434"/>
                <a:ext cx="174" cy="23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marL="285750" indent="-285750">
                  <a:lnSpc>
                    <a:spcPct val="90000"/>
                  </a:lnSpc>
                  <a:spcBef>
                    <a:spcPct val="30000"/>
                  </a:spcBef>
                  <a:buSzPct val="75000"/>
                  <a:buFont typeface="Wingdings" pitchFamily="2" charset="2"/>
                  <a:buNone/>
                </a:pPr>
                <a:r>
                  <a:rPr lang="en-US" altLang="zh-TW" sz="2000">
                    <a:solidFill>
                      <a:srgbClr val="FFFFFF"/>
                    </a:solidFill>
                  </a:rPr>
                  <a:t>.</a:t>
                </a:r>
              </a:p>
            </p:txBody>
          </p:sp>
          <p:sp>
            <p:nvSpPr>
              <p:cNvPr id="39950" name="Rectangle 9"/>
              <p:cNvSpPr>
                <a:spLocks noChangeArrowheads="1"/>
              </p:cNvSpPr>
              <p:nvPr/>
            </p:nvSpPr>
            <p:spPr bwMode="auto">
              <a:xfrm>
                <a:off x="1872" y="2503"/>
                <a:ext cx="174" cy="23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marL="285750" indent="-285750">
                  <a:lnSpc>
                    <a:spcPct val="90000"/>
                  </a:lnSpc>
                  <a:spcBef>
                    <a:spcPct val="30000"/>
                  </a:spcBef>
                  <a:buSzPct val="75000"/>
                  <a:buFont typeface="Wingdings" pitchFamily="2" charset="2"/>
                  <a:buNone/>
                </a:pPr>
                <a:r>
                  <a:rPr lang="en-US" altLang="zh-TW" sz="2000">
                    <a:solidFill>
                      <a:srgbClr val="FFFFFF"/>
                    </a:solidFill>
                  </a:rPr>
                  <a:t>.</a:t>
                </a:r>
              </a:p>
            </p:txBody>
          </p:sp>
        </p:grpSp>
        <p:sp>
          <p:nvSpPr>
            <p:cNvPr id="10" name="Rectangle 10"/>
            <p:cNvSpPr>
              <a:spLocks noChangeArrowheads="1"/>
            </p:cNvSpPr>
            <p:nvPr/>
          </p:nvSpPr>
          <p:spPr bwMode="auto">
            <a:xfrm>
              <a:off x="4794250" y="2911475"/>
              <a:ext cx="1701800" cy="2130425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folHlink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solidFill>
                  <a:srgbClr val="FFFFFF"/>
                </a:solidFill>
                <a:ea typeface="ＭＳ Ｐゴシック" charset="-128"/>
              </a:endParaRPr>
            </a:p>
          </p:txBody>
        </p:sp>
        <p:sp>
          <p:nvSpPr>
            <p:cNvPr id="39944" name="Rectangle 11"/>
            <p:cNvSpPr>
              <a:spLocks noChangeArrowheads="1"/>
            </p:cNvSpPr>
            <p:nvPr/>
          </p:nvSpPr>
          <p:spPr bwMode="auto">
            <a:xfrm>
              <a:off x="5047550" y="2566163"/>
              <a:ext cx="1484313" cy="258286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marL="285750" indent="-285750">
                <a:lnSpc>
                  <a:spcPct val="90000"/>
                </a:lnSpc>
                <a:spcBef>
                  <a:spcPct val="30000"/>
                </a:spcBef>
                <a:buSzPct val="75000"/>
                <a:buFont typeface="Wingdings" pitchFamily="2" charset="2"/>
                <a:buNone/>
              </a:pPr>
              <a:r>
                <a:rPr lang="en-US" altLang="zh-TW" sz="2000" dirty="0"/>
                <a:t>   P1</a:t>
              </a:r>
            </a:p>
            <a:p>
              <a:pPr marL="285750" indent="-285750">
                <a:lnSpc>
                  <a:spcPct val="90000"/>
                </a:lnSpc>
                <a:spcBef>
                  <a:spcPct val="30000"/>
                </a:spcBef>
                <a:buSzPct val="75000"/>
                <a:buFont typeface="Wingdings" pitchFamily="2" charset="2"/>
                <a:buNone/>
              </a:pPr>
              <a:r>
                <a:rPr lang="en-US" altLang="zh-TW" sz="2000" i="1" dirty="0"/>
                <a:t>wait(Q);</a:t>
              </a:r>
            </a:p>
            <a:p>
              <a:pPr marL="285750" indent="-285750">
                <a:lnSpc>
                  <a:spcPct val="90000"/>
                </a:lnSpc>
                <a:spcBef>
                  <a:spcPct val="30000"/>
                </a:spcBef>
                <a:buSzPct val="75000"/>
                <a:buFont typeface="Wingdings" pitchFamily="2" charset="2"/>
                <a:buNone/>
              </a:pPr>
              <a:r>
                <a:rPr lang="en-US" altLang="zh-TW" sz="2000" i="1" dirty="0"/>
                <a:t>wait(S);</a:t>
              </a:r>
            </a:p>
            <a:p>
              <a:pPr marL="285750" indent="-285750">
                <a:lnSpc>
                  <a:spcPct val="90000"/>
                </a:lnSpc>
                <a:spcBef>
                  <a:spcPct val="30000"/>
                </a:spcBef>
                <a:buSzPct val="75000"/>
                <a:buFont typeface="Wingdings" pitchFamily="2" charset="2"/>
                <a:buNone/>
              </a:pPr>
              <a:r>
                <a:rPr lang="en-US" altLang="zh-TW" sz="2000" i="1" dirty="0"/>
                <a:t>    </a:t>
              </a:r>
            </a:p>
            <a:p>
              <a:pPr marL="285750" indent="-285750">
                <a:lnSpc>
                  <a:spcPct val="90000"/>
                </a:lnSpc>
                <a:spcBef>
                  <a:spcPct val="30000"/>
                </a:spcBef>
                <a:buSzPct val="75000"/>
                <a:buFont typeface="Wingdings" pitchFamily="2" charset="2"/>
                <a:buNone/>
              </a:pPr>
              <a:r>
                <a:rPr lang="en-US" altLang="zh-TW" sz="2000" i="1" dirty="0"/>
                <a:t>signal(Q);</a:t>
              </a:r>
            </a:p>
            <a:p>
              <a:pPr marL="285750" indent="-285750">
                <a:lnSpc>
                  <a:spcPct val="90000"/>
                </a:lnSpc>
                <a:spcBef>
                  <a:spcPct val="30000"/>
                </a:spcBef>
                <a:buSzPct val="75000"/>
                <a:buFont typeface="Wingdings" pitchFamily="2" charset="2"/>
                <a:buNone/>
              </a:pPr>
              <a:r>
                <a:rPr lang="en-US" altLang="zh-TW" sz="2000" i="1" dirty="0"/>
                <a:t>signal(S);</a:t>
              </a:r>
              <a:endParaRPr lang="en-US" altLang="zh-TW" sz="2000" dirty="0"/>
            </a:p>
            <a:p>
              <a:pPr marL="285750" indent="-285750" latinLnBrk="1">
                <a:lnSpc>
                  <a:spcPct val="90000"/>
                </a:lnSpc>
                <a:spcBef>
                  <a:spcPct val="30000"/>
                </a:spcBef>
                <a:buSzPct val="75000"/>
                <a:buFont typeface="Wingdings" pitchFamily="2" charset="2"/>
                <a:buNone/>
              </a:pPr>
              <a:endParaRPr lang="en-US" altLang="zh-TW" sz="2000" dirty="0"/>
            </a:p>
          </p:txBody>
        </p:sp>
        <p:sp>
          <p:nvSpPr>
            <p:cNvPr id="39945" name="Rectangle 12"/>
            <p:cNvSpPr>
              <a:spLocks noChangeArrowheads="1"/>
            </p:cNvSpPr>
            <p:nvPr/>
          </p:nvSpPr>
          <p:spPr bwMode="auto">
            <a:xfrm>
              <a:off x="5454650" y="3482975"/>
              <a:ext cx="276225" cy="36671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marL="285750" indent="-285750">
                <a:lnSpc>
                  <a:spcPct val="90000"/>
                </a:lnSpc>
                <a:spcBef>
                  <a:spcPct val="30000"/>
                </a:spcBef>
                <a:buSzPct val="75000"/>
                <a:buFont typeface="Wingdings" pitchFamily="2" charset="2"/>
                <a:buNone/>
              </a:pPr>
              <a:r>
                <a:rPr lang="en-US" altLang="zh-TW" sz="2000">
                  <a:solidFill>
                    <a:srgbClr val="FFFFFF"/>
                  </a:solidFill>
                </a:rPr>
                <a:t>.</a:t>
              </a:r>
            </a:p>
          </p:txBody>
        </p:sp>
        <p:sp>
          <p:nvSpPr>
            <p:cNvPr id="39946" name="Rectangle 13"/>
            <p:cNvSpPr>
              <a:spLocks noChangeArrowheads="1"/>
            </p:cNvSpPr>
            <p:nvPr/>
          </p:nvSpPr>
          <p:spPr bwMode="auto">
            <a:xfrm>
              <a:off x="5464175" y="3592513"/>
              <a:ext cx="276225" cy="3667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marL="285750" indent="-285750">
                <a:lnSpc>
                  <a:spcPct val="90000"/>
                </a:lnSpc>
                <a:spcBef>
                  <a:spcPct val="30000"/>
                </a:spcBef>
                <a:buSzPct val="75000"/>
                <a:buFont typeface="Wingdings" pitchFamily="2" charset="2"/>
                <a:buNone/>
              </a:pPr>
              <a:r>
                <a:rPr lang="en-US" altLang="zh-TW" sz="2000">
                  <a:solidFill>
                    <a:srgbClr val="FFFFFF"/>
                  </a:solidFill>
                </a:rPr>
                <a:t>.</a:t>
              </a:r>
            </a:p>
          </p:txBody>
        </p:sp>
        <p:sp>
          <p:nvSpPr>
            <p:cNvPr id="39947" name="Rectangle 14"/>
            <p:cNvSpPr>
              <a:spLocks noChangeArrowheads="1"/>
            </p:cNvSpPr>
            <p:nvPr/>
          </p:nvSpPr>
          <p:spPr bwMode="auto">
            <a:xfrm>
              <a:off x="5459413" y="3702050"/>
              <a:ext cx="276225" cy="36671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marL="285750" indent="-285750">
                <a:lnSpc>
                  <a:spcPct val="90000"/>
                </a:lnSpc>
                <a:spcBef>
                  <a:spcPct val="30000"/>
                </a:spcBef>
                <a:buSzPct val="75000"/>
                <a:buFont typeface="Wingdings" pitchFamily="2" charset="2"/>
                <a:buNone/>
              </a:pPr>
              <a:r>
                <a:rPr lang="en-US" altLang="zh-TW" sz="2000">
                  <a:solidFill>
                    <a:srgbClr val="FFFFFF"/>
                  </a:solidFill>
                </a:rPr>
                <a:t>.</a:t>
              </a:r>
            </a:p>
          </p:txBody>
        </p:sp>
      </p:grpSp>
      <p:cxnSp>
        <p:nvCxnSpPr>
          <p:cNvPr id="16" name="直線單箭頭接點 15"/>
          <p:cNvCxnSpPr/>
          <p:nvPr/>
        </p:nvCxnSpPr>
        <p:spPr bwMode="auto">
          <a:xfrm flipV="1">
            <a:off x="2488433" y="3138953"/>
            <a:ext cx="419100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7" name="直線單箭頭接點 16"/>
          <p:cNvCxnSpPr/>
          <p:nvPr/>
        </p:nvCxnSpPr>
        <p:spPr bwMode="auto">
          <a:xfrm flipV="1">
            <a:off x="4668495" y="3122753"/>
            <a:ext cx="419100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8" name="直線單箭頭接點 17"/>
          <p:cNvCxnSpPr/>
          <p:nvPr/>
        </p:nvCxnSpPr>
        <p:spPr bwMode="auto">
          <a:xfrm flipV="1">
            <a:off x="2477272" y="3495189"/>
            <a:ext cx="419100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9" name="直線單箭頭接點 18"/>
          <p:cNvCxnSpPr/>
          <p:nvPr/>
        </p:nvCxnSpPr>
        <p:spPr bwMode="auto">
          <a:xfrm flipV="1">
            <a:off x="4650792" y="3476395"/>
            <a:ext cx="419100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20" name="文字方塊 19"/>
          <p:cNvSpPr txBox="1"/>
          <p:nvPr/>
        </p:nvSpPr>
        <p:spPr>
          <a:xfrm>
            <a:off x="6840187" y="3325091"/>
            <a:ext cx="1640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  <a:ea typeface="ＭＳ Ｐゴシック" pitchFamily="34" charset="-128"/>
              </a:rPr>
              <a:t>Deadlock !!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0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399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9" grpId="0" uiExpand="1" build="p"/>
      <p:bldP spid="20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ea typeface="ＭＳ Ｐゴシック" pitchFamily="34" charset="-128"/>
              </a:rPr>
              <a:t>Priority Inversion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4538" y="1031875"/>
            <a:ext cx="8229600" cy="4667250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1887538" algn="ctr"/>
                <a:tab pos="4572000" algn="ctr"/>
              </a:tabLst>
            </a:pPr>
            <a:r>
              <a:rPr lang="en-US" altLang="zh-TW" sz="2400" b="1" dirty="0" smtClean="0">
                <a:solidFill>
                  <a:srgbClr val="FF0000"/>
                </a:solidFill>
                <a:ea typeface="ＭＳ Ｐゴシック" pitchFamily="34" charset="-128"/>
              </a:rPr>
              <a:t>Priority Inversion  </a:t>
            </a:r>
            <a:r>
              <a:rPr lang="en-US" altLang="zh-TW" sz="2400" dirty="0" smtClean="0">
                <a:ea typeface="ＭＳ Ｐゴシック" pitchFamily="34" charset="-128"/>
              </a:rPr>
              <a:t>- Scheduling problem when lower-priority process holds a lock needed by higher-priority process.</a:t>
            </a:r>
          </a:p>
          <a:p>
            <a:pPr>
              <a:lnSpc>
                <a:spcPct val="90000"/>
              </a:lnSpc>
              <a:tabLst>
                <a:tab pos="1887538" algn="ctr"/>
                <a:tab pos="4572000" algn="ctr"/>
              </a:tabLst>
            </a:pPr>
            <a:r>
              <a:rPr lang="en-US" altLang="zh-TW" sz="2400" dirty="0" smtClean="0">
                <a:ea typeface="ＭＳ Ｐゴシック" pitchFamily="34" charset="-128"/>
              </a:rPr>
              <a:t>Three processes L, M, H with priority L &lt; M &lt; H</a:t>
            </a:r>
          </a:p>
          <a:p>
            <a:pPr>
              <a:lnSpc>
                <a:spcPct val="90000"/>
              </a:lnSpc>
              <a:tabLst>
                <a:tab pos="1887538" algn="ctr"/>
                <a:tab pos="4572000" algn="ctr"/>
              </a:tabLst>
            </a:pPr>
            <a:r>
              <a:rPr lang="en-US" altLang="zh-TW" sz="2400" dirty="0" smtClean="0">
                <a:ea typeface="ＭＳ Ｐゴシック" pitchFamily="34" charset="-128"/>
              </a:rPr>
              <a:t>Assume process H requires resource R, which is using by process L. </a:t>
            </a:r>
            <a:r>
              <a:rPr lang="en-US" altLang="zh-TW" sz="2400" dirty="0" smtClean="0">
                <a:solidFill>
                  <a:srgbClr val="FF0000"/>
                </a:solidFill>
                <a:ea typeface="ＭＳ Ｐゴシック" pitchFamily="34" charset="-128"/>
              </a:rPr>
              <a:t>Process H waits.</a:t>
            </a:r>
          </a:p>
          <a:p>
            <a:pPr>
              <a:lnSpc>
                <a:spcPct val="90000"/>
              </a:lnSpc>
              <a:tabLst>
                <a:tab pos="1887538" algn="ctr"/>
                <a:tab pos="4572000" algn="ctr"/>
              </a:tabLst>
            </a:pPr>
            <a:r>
              <a:rPr lang="en-US" altLang="zh-TW" sz="2400" dirty="0" smtClean="0">
                <a:ea typeface="ＭＳ Ｐゴシック" pitchFamily="34" charset="-128"/>
              </a:rPr>
              <a:t>Assume process M becomes </a:t>
            </a:r>
            <a:r>
              <a:rPr lang="en-US" altLang="zh-TW" sz="2400" dirty="0" err="1" smtClean="0">
                <a:ea typeface="ＭＳ Ｐゴシック" pitchFamily="34" charset="-128"/>
              </a:rPr>
              <a:t>runnable</a:t>
            </a:r>
            <a:r>
              <a:rPr lang="en-US" altLang="zh-TW" sz="2400" dirty="0" smtClean="0">
                <a:ea typeface="ＭＳ Ｐゴシック" pitchFamily="34" charset="-128"/>
              </a:rPr>
              <a:t>, thereby preempting process L.</a:t>
            </a:r>
          </a:p>
          <a:p>
            <a:pPr>
              <a:lnSpc>
                <a:spcPct val="90000"/>
              </a:lnSpc>
              <a:tabLst>
                <a:tab pos="1887538" algn="ctr"/>
                <a:tab pos="4572000" algn="ctr"/>
              </a:tabLst>
            </a:pPr>
            <a:r>
              <a:rPr lang="en-US" altLang="zh-TW" sz="2400" dirty="0" smtClean="0">
                <a:ea typeface="ＭＳ Ｐゴシック" pitchFamily="34" charset="-128"/>
              </a:rPr>
              <a:t>Indirectly, a process with lower priority – M – has affected how long H must wait for L to release R.</a:t>
            </a:r>
          </a:p>
          <a:p>
            <a:pPr>
              <a:lnSpc>
                <a:spcPct val="90000"/>
              </a:lnSpc>
              <a:tabLst>
                <a:tab pos="1887538" algn="ctr"/>
                <a:tab pos="4572000" algn="ctr"/>
              </a:tabLst>
            </a:pPr>
            <a:r>
              <a:rPr lang="en-US" altLang="zh-TW" sz="2400" b="1" dirty="0" smtClean="0">
                <a:solidFill>
                  <a:srgbClr val="FF0000"/>
                </a:solidFill>
                <a:ea typeface="ＭＳ Ｐゴシック" pitchFamily="34" charset="-128"/>
              </a:rPr>
              <a:t>Priority-inheritance protocol </a:t>
            </a:r>
            <a:r>
              <a:rPr lang="en-US" altLang="zh-TW" sz="2400" dirty="0" smtClean="0">
                <a:ea typeface="ＭＳ Ｐゴシック" pitchFamily="34" charset="-128"/>
              </a:rPr>
              <a:t>– all processes that are accessing resources needed by a higher priority process </a:t>
            </a:r>
            <a:r>
              <a:rPr lang="en-US" altLang="zh-TW" sz="2400" dirty="0" smtClean="0">
                <a:solidFill>
                  <a:srgbClr val="FF0000"/>
                </a:solidFill>
                <a:ea typeface="ＭＳ Ｐゴシック" pitchFamily="34" charset="-128"/>
              </a:rPr>
              <a:t>inherit the higher priority </a:t>
            </a:r>
            <a:r>
              <a:rPr lang="en-US" altLang="zh-TW" sz="2400" dirty="0" smtClean="0">
                <a:ea typeface="ＭＳ Ｐゴシック" pitchFamily="34" charset="-128"/>
              </a:rPr>
              <a:t>until they are finished with the resources.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40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3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8077200" cy="609600"/>
          </a:xfrm>
        </p:spPr>
        <p:txBody>
          <a:bodyPr/>
          <a:lstStyle/>
          <a:p>
            <a:pPr eaLnBrk="1" hangingPunct="1"/>
            <a:r>
              <a:rPr lang="en-US" altLang="zh-TW" smtClean="0">
                <a:ea typeface="ＭＳ Ｐゴシック" pitchFamily="34" charset="-128"/>
              </a:rPr>
              <a:t>Classical Problems of Synchronization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2800" smtClean="0">
                <a:ea typeface="ＭＳ Ｐゴシック" pitchFamily="34" charset="-128"/>
              </a:rPr>
              <a:t>Bounded-Buffer Problem</a:t>
            </a:r>
          </a:p>
          <a:p>
            <a:r>
              <a:rPr lang="en-US" altLang="zh-TW" sz="2800" smtClean="0">
                <a:ea typeface="ＭＳ Ｐゴシック" pitchFamily="34" charset="-128"/>
              </a:rPr>
              <a:t>Readers and Writers Problem</a:t>
            </a:r>
          </a:p>
          <a:p>
            <a:r>
              <a:rPr lang="en-US" altLang="zh-TW" sz="2800" smtClean="0">
                <a:ea typeface="ＭＳ Ｐゴシック" pitchFamily="34" charset="-128"/>
              </a:rPr>
              <a:t>Dining-Philosophers Problem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3600" smtClean="0">
                <a:ea typeface="ＭＳ Ｐゴシック" pitchFamily="34" charset="-128"/>
              </a:rPr>
              <a:t>Bounded-Buffer Problem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8825" y="1277938"/>
            <a:ext cx="8091488" cy="3725862"/>
          </a:xfrm>
        </p:spPr>
        <p:txBody>
          <a:bodyPr/>
          <a:lstStyle/>
          <a:p>
            <a:r>
              <a:rPr lang="en-US" altLang="zh-TW" sz="2800" dirty="0" smtClean="0">
                <a:ea typeface="ＭＳ Ｐゴシック" pitchFamily="34" charset="-128"/>
              </a:rPr>
              <a:t>Used to illustrate the </a:t>
            </a:r>
            <a:r>
              <a:rPr lang="en-US" altLang="zh-TW" sz="2800" dirty="0" smtClean="0">
                <a:solidFill>
                  <a:srgbClr val="FF0000"/>
                </a:solidFill>
                <a:ea typeface="ＭＳ Ｐゴシック" pitchFamily="34" charset="-128"/>
              </a:rPr>
              <a:t>power of synchronization primitives</a:t>
            </a:r>
            <a:r>
              <a:rPr lang="en-US" altLang="zh-TW" sz="2800" dirty="0" smtClean="0">
                <a:ea typeface="ＭＳ Ｐゴシック" pitchFamily="34" charset="-128"/>
              </a:rPr>
              <a:t>.</a:t>
            </a:r>
          </a:p>
          <a:p>
            <a:r>
              <a:rPr lang="en-US" altLang="zh-TW" sz="2800" i="1" dirty="0" smtClean="0">
                <a:ea typeface="ＭＳ Ｐゴシック" pitchFamily="34" charset="-128"/>
              </a:rPr>
              <a:t>N</a:t>
            </a:r>
            <a:r>
              <a:rPr lang="en-US" altLang="zh-TW" sz="2800" dirty="0" smtClean="0">
                <a:ea typeface="ＭＳ Ｐゴシック" pitchFamily="34" charset="-128"/>
              </a:rPr>
              <a:t> buffers, each can hold one item</a:t>
            </a:r>
          </a:p>
          <a:p>
            <a:r>
              <a:rPr lang="en-US" altLang="zh-TW" sz="2800" dirty="0" smtClean="0">
                <a:ea typeface="ＭＳ Ｐゴシック" pitchFamily="34" charset="-128"/>
              </a:rPr>
              <a:t>Semaphore </a:t>
            </a:r>
            <a:r>
              <a:rPr lang="en-US" altLang="zh-TW" sz="2800" b="1" dirty="0" err="1" smtClean="0">
                <a:solidFill>
                  <a:srgbClr val="FF0000"/>
                </a:solidFill>
                <a:ea typeface="ＭＳ Ｐゴシック" pitchFamily="34" charset="-128"/>
              </a:rPr>
              <a:t>mutex</a:t>
            </a:r>
            <a:r>
              <a:rPr lang="en-US" altLang="zh-TW" sz="2800" dirty="0" smtClean="0">
                <a:ea typeface="ＭＳ Ｐゴシック" pitchFamily="34" charset="-128"/>
              </a:rPr>
              <a:t> initialized to the value 1</a:t>
            </a:r>
          </a:p>
          <a:p>
            <a:r>
              <a:rPr lang="en-US" altLang="zh-TW" sz="2800" dirty="0" smtClean="0">
                <a:ea typeface="ＭＳ Ｐゴシック" pitchFamily="34" charset="-128"/>
              </a:rPr>
              <a:t>Semaphore </a:t>
            </a:r>
            <a:r>
              <a:rPr lang="en-US" altLang="zh-TW" sz="2800" b="1" dirty="0" smtClean="0">
                <a:solidFill>
                  <a:srgbClr val="FF0000"/>
                </a:solidFill>
                <a:ea typeface="ＭＳ Ｐゴシック" pitchFamily="34" charset="-128"/>
              </a:rPr>
              <a:t>full</a:t>
            </a:r>
            <a:r>
              <a:rPr lang="en-US" altLang="zh-TW" sz="2800" dirty="0" smtClean="0">
                <a:solidFill>
                  <a:srgbClr val="FF0000"/>
                </a:solidFill>
                <a:ea typeface="ＭＳ Ｐゴシック" pitchFamily="34" charset="-128"/>
              </a:rPr>
              <a:t> </a:t>
            </a:r>
            <a:r>
              <a:rPr lang="en-US" altLang="zh-TW" sz="2800" dirty="0" smtClean="0">
                <a:ea typeface="ＭＳ Ｐゴシック" pitchFamily="34" charset="-128"/>
              </a:rPr>
              <a:t>initialized to the value 0</a:t>
            </a:r>
          </a:p>
          <a:p>
            <a:r>
              <a:rPr lang="en-US" altLang="zh-TW" sz="2800" dirty="0" smtClean="0">
                <a:ea typeface="ＭＳ Ｐゴシック" pitchFamily="34" charset="-128"/>
              </a:rPr>
              <a:t>Semaphore </a:t>
            </a:r>
            <a:r>
              <a:rPr lang="en-US" altLang="zh-TW" sz="2800" b="1" dirty="0" smtClean="0">
                <a:solidFill>
                  <a:srgbClr val="FF0000"/>
                </a:solidFill>
                <a:ea typeface="ＭＳ Ｐゴシック" pitchFamily="34" charset="-128"/>
              </a:rPr>
              <a:t>empty</a:t>
            </a:r>
            <a:r>
              <a:rPr lang="en-US" altLang="zh-TW" sz="2800" dirty="0" smtClean="0">
                <a:ea typeface="ＭＳ Ｐゴシック" pitchFamily="34" charset="-128"/>
              </a:rPr>
              <a:t> initialized to the value N.</a:t>
            </a:r>
          </a:p>
          <a:p>
            <a:endParaRPr lang="en-US" altLang="zh-TW" sz="2800" dirty="0" smtClean="0">
              <a:ea typeface="ＭＳ Ｐゴシック" pitchFamily="34" charset="-128"/>
            </a:endParaRPr>
          </a:p>
        </p:txBody>
      </p:sp>
      <p:sp>
        <p:nvSpPr>
          <p:cNvPr id="43012" name="Rectangle 5"/>
          <p:cNvSpPr>
            <a:spLocks noChangeArrowheads="1"/>
          </p:cNvSpPr>
          <p:nvPr/>
        </p:nvSpPr>
        <p:spPr bwMode="auto">
          <a:xfrm>
            <a:off x="2492375" y="3246438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kumimoji="1" lang="zh-TW" altLang="zh-TW">
              <a:latin typeface="Helvetic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1000"/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1000"/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1000"/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1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ＭＳ Ｐゴシック" pitchFamily="34" charset="-128"/>
              </a:rPr>
              <a:t>Background</a:t>
            </a:r>
          </a:p>
        </p:txBody>
      </p:sp>
      <p:sp>
        <p:nvSpPr>
          <p:cNvPr id="614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7388" y="1071563"/>
            <a:ext cx="8069262" cy="4860925"/>
          </a:xfrm>
        </p:spPr>
        <p:txBody>
          <a:bodyPr/>
          <a:lstStyle/>
          <a:p>
            <a:r>
              <a:rPr lang="en-US" altLang="zh-TW" sz="2400" dirty="0" smtClean="0">
                <a:ea typeface="ＭＳ Ｐゴシック" pitchFamily="34" charset="-128"/>
              </a:rPr>
              <a:t>Concurrent access to </a:t>
            </a:r>
            <a:r>
              <a:rPr lang="en-US" altLang="zh-TW" sz="2400" b="1" dirty="0" smtClean="0">
                <a:solidFill>
                  <a:srgbClr val="FF0000"/>
                </a:solidFill>
                <a:ea typeface="ＭＳ Ｐゴシック" pitchFamily="34" charset="-128"/>
              </a:rPr>
              <a:t>shared data </a:t>
            </a:r>
            <a:r>
              <a:rPr lang="en-US" altLang="zh-TW" sz="2400" dirty="0" smtClean="0">
                <a:ea typeface="ＭＳ Ｐゴシック" pitchFamily="34" charset="-128"/>
              </a:rPr>
              <a:t>may result in data inconsistency</a:t>
            </a:r>
          </a:p>
          <a:p>
            <a:r>
              <a:rPr lang="en-US" altLang="zh-TW" sz="2400" dirty="0" smtClean="0">
                <a:ea typeface="ＭＳ Ｐゴシック" pitchFamily="34" charset="-128"/>
              </a:rPr>
              <a:t>Maintaining data consistency requires mechanisms to ensure the </a:t>
            </a:r>
            <a:r>
              <a:rPr lang="en-US" altLang="zh-TW" sz="2400" b="1" dirty="0" smtClean="0">
                <a:solidFill>
                  <a:srgbClr val="FF0000"/>
                </a:solidFill>
                <a:ea typeface="ＭＳ Ｐゴシック" pitchFamily="34" charset="-128"/>
              </a:rPr>
              <a:t>orderly execution </a:t>
            </a:r>
            <a:r>
              <a:rPr lang="en-US" altLang="zh-TW" sz="2400" dirty="0" smtClean="0">
                <a:ea typeface="ＭＳ Ｐゴシック" pitchFamily="34" charset="-128"/>
              </a:rPr>
              <a:t>of cooperating processes</a:t>
            </a:r>
          </a:p>
          <a:p>
            <a:r>
              <a:rPr lang="en-US" altLang="zh-TW" sz="2400" dirty="0" smtClean="0">
                <a:ea typeface="ＭＳ Ｐゴシック" pitchFamily="34" charset="-128"/>
              </a:rPr>
              <a:t>Suppose that we wanted to provide a solution to the consumer-producer problem that fills </a:t>
            </a:r>
            <a:r>
              <a:rPr lang="en-US" altLang="zh-TW" sz="2400" b="1" dirty="0" smtClean="0">
                <a:solidFill>
                  <a:srgbClr val="FF0000"/>
                </a:solidFill>
                <a:ea typeface="ＭＳ Ｐゴシック" pitchFamily="34" charset="-128"/>
              </a:rPr>
              <a:t>all</a:t>
            </a:r>
            <a:r>
              <a:rPr lang="en-US" altLang="zh-TW" sz="2400" dirty="0" smtClean="0">
                <a:solidFill>
                  <a:srgbClr val="FF0000"/>
                </a:solidFill>
                <a:ea typeface="ＭＳ Ｐゴシック" pitchFamily="34" charset="-128"/>
              </a:rPr>
              <a:t> </a:t>
            </a:r>
            <a:r>
              <a:rPr lang="en-US" altLang="zh-TW" sz="2400" dirty="0" smtClean="0">
                <a:ea typeface="ＭＳ Ｐゴシック" pitchFamily="34" charset="-128"/>
              </a:rPr>
              <a:t>the buffers. </a:t>
            </a:r>
          </a:p>
          <a:p>
            <a:r>
              <a:rPr lang="en-US" altLang="zh-TW" sz="2400" dirty="0" smtClean="0">
                <a:ea typeface="ＭＳ Ｐゴシック" pitchFamily="34" charset="-128"/>
              </a:rPr>
              <a:t>We can do so by having an integer </a:t>
            </a:r>
            <a:r>
              <a:rPr lang="en-US" altLang="zh-TW" sz="2400" b="1" dirty="0" smtClean="0">
                <a:solidFill>
                  <a:srgbClr val="FF0000"/>
                </a:solidFill>
                <a:ea typeface="ＭＳ Ｐゴシック" pitchFamily="34" charset="-128"/>
              </a:rPr>
              <a:t>count</a:t>
            </a:r>
            <a:r>
              <a:rPr lang="en-US" altLang="zh-TW" sz="2400" dirty="0" smtClean="0">
                <a:ea typeface="ＭＳ Ｐゴシック" pitchFamily="34" charset="-128"/>
              </a:rPr>
              <a:t> that keeps track of the number of full buffers.  </a:t>
            </a:r>
          </a:p>
          <a:p>
            <a:r>
              <a:rPr lang="en-US" altLang="zh-TW" sz="2400" dirty="0" smtClean="0">
                <a:ea typeface="ＭＳ Ｐゴシック" pitchFamily="34" charset="-128"/>
              </a:rPr>
              <a:t>Initially, count is set to 0. It is incremented by the producer after it produces a new buffer and is decremented by the consumer after it consumes a buffer.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1000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1000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1000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1000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79400" y="1581150"/>
            <a:ext cx="3951288" cy="4370388"/>
          </a:xfrm>
          <a:prstGeom prst="rect">
            <a:avLst/>
          </a:prstGeom>
          <a:gradFill rotWithShape="0">
            <a:gsLst>
              <a:gs pos="0">
                <a:srgbClr val="990B8A">
                  <a:gamma/>
                  <a:shade val="46275"/>
                  <a:invGamma/>
                </a:srgbClr>
              </a:gs>
              <a:gs pos="50000">
                <a:srgbClr val="990B8A"/>
              </a:gs>
              <a:gs pos="100000">
                <a:srgbClr val="990B8A">
                  <a:gamma/>
                  <a:shade val="46275"/>
                  <a:invGamma/>
                </a:srgbClr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folHlink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TW" altLang="en-US">
              <a:ea typeface="ＭＳ Ｐゴシック" charset="-128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410076" y="1593850"/>
            <a:ext cx="4389540" cy="4387850"/>
          </a:xfrm>
          <a:prstGeom prst="rect">
            <a:avLst/>
          </a:prstGeom>
          <a:gradFill rotWithShape="0">
            <a:gsLst>
              <a:gs pos="0">
                <a:srgbClr val="FFCC00">
                  <a:gamma/>
                  <a:shade val="46275"/>
                  <a:invGamma/>
                </a:srgbClr>
              </a:gs>
              <a:gs pos="50000">
                <a:srgbClr val="FFCC00"/>
              </a:gs>
              <a:gs pos="100000">
                <a:srgbClr val="FFCC00">
                  <a:gamma/>
                  <a:shade val="46275"/>
                  <a:invGamma/>
                </a:srgbClr>
              </a:gs>
            </a:gsLst>
            <a:lin ang="27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folHlink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TW" altLang="en-US">
              <a:ea typeface="ＭＳ Ｐゴシック" charset="-128"/>
            </a:endParaRPr>
          </a:p>
        </p:txBody>
      </p:sp>
      <p:sp>
        <p:nvSpPr>
          <p:cNvPr id="440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ea typeface="ＭＳ Ｐゴシック" pitchFamily="34" charset="-128"/>
              </a:rPr>
              <a:t>Bounded Buffer Problem (Cont.)</a:t>
            </a:r>
          </a:p>
        </p:txBody>
      </p:sp>
      <p:sp>
        <p:nvSpPr>
          <p:cNvPr id="440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550" y="1016000"/>
            <a:ext cx="7848600" cy="4876800"/>
          </a:xfrm>
        </p:spPr>
        <p:txBody>
          <a:bodyPr/>
          <a:lstStyle/>
          <a:p>
            <a:r>
              <a:rPr lang="en-US" altLang="zh-TW" sz="1600" dirty="0" smtClean="0">
                <a:ea typeface="ＭＳ Ｐゴシック" pitchFamily="34" charset="-128"/>
              </a:rPr>
              <a:t>The structure of the producer process</a:t>
            </a:r>
          </a:p>
          <a:p>
            <a:pPr>
              <a:buFont typeface="Monotype Sorts" pitchFamily="2" charset="2"/>
              <a:buNone/>
            </a:pPr>
            <a:endParaRPr lang="en-US" altLang="zh-TW" sz="1600" dirty="0" smtClean="0">
              <a:ea typeface="ＭＳ Ｐゴシック" pitchFamily="34" charset="-128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sz="1600" dirty="0" smtClean="0">
                <a:solidFill>
                  <a:srgbClr val="0000FF"/>
                </a:solidFill>
                <a:ea typeface="ＭＳ Ｐゴシック" pitchFamily="34" charset="-128"/>
              </a:rPr>
              <a:t>	</a:t>
            </a:r>
            <a:r>
              <a:rPr lang="en-US" altLang="zh-TW" sz="1600" dirty="0" smtClean="0">
                <a:solidFill>
                  <a:schemeClr val="bg1"/>
                </a:solidFill>
                <a:ea typeface="ＭＳ Ｐゴシック" pitchFamily="34" charset="-128"/>
              </a:rPr>
              <a:t>do  {</a:t>
            </a:r>
            <a:br>
              <a:rPr lang="en-US" altLang="zh-TW" sz="1600" dirty="0" smtClean="0">
                <a:solidFill>
                  <a:schemeClr val="bg1"/>
                </a:solidFill>
                <a:ea typeface="ＭＳ Ｐゴシック" pitchFamily="34" charset="-128"/>
              </a:rPr>
            </a:br>
            <a:endParaRPr lang="en-US" altLang="zh-TW" sz="1600" dirty="0" smtClean="0">
              <a:solidFill>
                <a:schemeClr val="bg1"/>
              </a:solidFill>
              <a:ea typeface="ＭＳ Ｐゴシック" pitchFamily="34" charset="-128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sz="1600" dirty="0" smtClean="0">
                <a:solidFill>
                  <a:schemeClr val="bg1"/>
                </a:solidFill>
                <a:ea typeface="ＭＳ Ｐゴシック" pitchFamily="34" charset="-128"/>
              </a:rPr>
              <a:t>                         //   produce an item in </a:t>
            </a:r>
            <a:r>
              <a:rPr lang="en-US" altLang="zh-TW" sz="1600" dirty="0" err="1" smtClean="0">
                <a:solidFill>
                  <a:schemeClr val="bg1"/>
                </a:solidFill>
                <a:ea typeface="ＭＳ Ｐゴシック" pitchFamily="34" charset="-128"/>
              </a:rPr>
              <a:t>nextp</a:t>
            </a:r>
            <a:endParaRPr lang="en-US" altLang="zh-TW" sz="1600" dirty="0" smtClean="0">
              <a:solidFill>
                <a:schemeClr val="bg1"/>
              </a:solidFill>
              <a:ea typeface="ＭＳ Ｐゴシック" pitchFamily="34" charset="-128"/>
            </a:endParaRPr>
          </a:p>
          <a:p>
            <a:pPr>
              <a:buFont typeface="Monotype Sorts" pitchFamily="2" charset="2"/>
              <a:buNone/>
            </a:pPr>
            <a:endParaRPr lang="en-US" altLang="zh-TW" sz="1600" dirty="0" smtClean="0">
              <a:solidFill>
                <a:schemeClr val="bg1"/>
              </a:solidFill>
              <a:ea typeface="ＭＳ Ｐゴシック" pitchFamily="34" charset="-128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sz="1600" dirty="0" smtClean="0">
                <a:solidFill>
                  <a:schemeClr val="bg1"/>
                </a:solidFill>
                <a:ea typeface="ＭＳ Ｐゴシック" pitchFamily="34" charset="-128"/>
              </a:rPr>
              <a:t>                   wait (empty);</a:t>
            </a:r>
          </a:p>
          <a:p>
            <a:pPr>
              <a:buFont typeface="Monotype Sorts" pitchFamily="2" charset="2"/>
              <a:buNone/>
            </a:pPr>
            <a:r>
              <a:rPr lang="en-US" altLang="zh-TW" sz="1600" dirty="0" smtClean="0">
                <a:solidFill>
                  <a:schemeClr val="bg1"/>
                </a:solidFill>
                <a:ea typeface="ＭＳ Ｐゴシック" pitchFamily="34" charset="-128"/>
              </a:rPr>
              <a:t>                   wait (</a:t>
            </a:r>
            <a:r>
              <a:rPr lang="en-US" altLang="zh-TW" sz="1600" dirty="0" err="1" smtClean="0">
                <a:solidFill>
                  <a:schemeClr val="bg1"/>
                </a:solidFill>
                <a:ea typeface="ＭＳ Ｐゴシック" pitchFamily="34" charset="-128"/>
              </a:rPr>
              <a:t>mutex</a:t>
            </a:r>
            <a:r>
              <a:rPr lang="en-US" altLang="zh-TW" sz="1600" dirty="0" smtClean="0">
                <a:solidFill>
                  <a:schemeClr val="bg1"/>
                </a:solidFill>
                <a:ea typeface="ＭＳ Ｐゴシック" pitchFamily="34" charset="-128"/>
              </a:rPr>
              <a:t>);</a:t>
            </a:r>
          </a:p>
          <a:p>
            <a:pPr>
              <a:buFont typeface="Monotype Sorts" pitchFamily="2" charset="2"/>
              <a:buNone/>
            </a:pPr>
            <a:endParaRPr lang="en-US" altLang="zh-TW" sz="1600" dirty="0" smtClean="0">
              <a:solidFill>
                <a:schemeClr val="bg1"/>
              </a:solidFill>
              <a:ea typeface="ＭＳ Ｐゴシック" pitchFamily="34" charset="-128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sz="1600" dirty="0" smtClean="0">
                <a:solidFill>
                  <a:schemeClr val="bg1"/>
                </a:solidFill>
                <a:ea typeface="ＭＳ Ｐゴシック" pitchFamily="34" charset="-128"/>
              </a:rPr>
              <a:t>                         //  add the item to the  buffer</a:t>
            </a:r>
          </a:p>
          <a:p>
            <a:pPr>
              <a:buFont typeface="Monotype Sorts" pitchFamily="2" charset="2"/>
              <a:buNone/>
            </a:pPr>
            <a:endParaRPr lang="en-US" altLang="zh-TW" sz="1600" dirty="0" smtClean="0">
              <a:solidFill>
                <a:schemeClr val="bg1"/>
              </a:solidFill>
              <a:ea typeface="ＭＳ Ｐゴシック" pitchFamily="34" charset="-128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sz="1600" dirty="0" smtClean="0">
                <a:solidFill>
                  <a:schemeClr val="bg1"/>
                </a:solidFill>
                <a:ea typeface="ＭＳ Ｐゴシック" pitchFamily="34" charset="-128"/>
              </a:rPr>
              <a:t>                    signal (</a:t>
            </a:r>
            <a:r>
              <a:rPr lang="en-US" altLang="zh-TW" sz="1600" dirty="0" err="1" smtClean="0">
                <a:solidFill>
                  <a:schemeClr val="bg1"/>
                </a:solidFill>
                <a:ea typeface="ＭＳ Ｐゴシック" pitchFamily="34" charset="-128"/>
              </a:rPr>
              <a:t>mutex</a:t>
            </a:r>
            <a:r>
              <a:rPr lang="en-US" altLang="zh-TW" sz="1600" dirty="0" smtClean="0">
                <a:solidFill>
                  <a:schemeClr val="bg1"/>
                </a:solidFill>
                <a:ea typeface="ＭＳ Ｐゴシック" pitchFamily="34" charset="-128"/>
              </a:rPr>
              <a:t>);</a:t>
            </a:r>
          </a:p>
          <a:p>
            <a:pPr>
              <a:buFont typeface="Monotype Sorts" pitchFamily="2" charset="2"/>
              <a:buNone/>
            </a:pPr>
            <a:r>
              <a:rPr lang="en-US" altLang="zh-TW" sz="1600" dirty="0" smtClean="0">
                <a:solidFill>
                  <a:schemeClr val="bg1"/>
                </a:solidFill>
                <a:ea typeface="ＭＳ Ｐゴシック" pitchFamily="34" charset="-128"/>
              </a:rPr>
              <a:t>                    signal (full);</a:t>
            </a:r>
          </a:p>
          <a:p>
            <a:pPr>
              <a:buFont typeface="Monotype Sorts" pitchFamily="2" charset="2"/>
              <a:buNone/>
            </a:pPr>
            <a:r>
              <a:rPr lang="en-US" altLang="zh-TW" sz="1600" dirty="0" smtClean="0">
                <a:solidFill>
                  <a:schemeClr val="bg1"/>
                </a:solidFill>
                <a:ea typeface="ＭＳ Ｐゴシック" pitchFamily="34" charset="-128"/>
              </a:rPr>
              <a:t>           } while (TRUE);</a:t>
            </a:r>
          </a:p>
        </p:txBody>
      </p:sp>
      <p:sp>
        <p:nvSpPr>
          <p:cNvPr id="44038" name="Rectangle 3"/>
          <p:cNvSpPr txBox="1">
            <a:spLocks noChangeArrowheads="1"/>
          </p:cNvSpPr>
          <p:nvPr/>
        </p:nvSpPr>
        <p:spPr bwMode="auto">
          <a:xfrm>
            <a:off x="3911600" y="1047750"/>
            <a:ext cx="5821363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</a:pPr>
            <a:r>
              <a:rPr kumimoji="1" lang="en-US" altLang="zh-TW" sz="1600" b="1" dirty="0">
                <a:latin typeface="Candara" pitchFamily="34" charset="0"/>
              </a:rPr>
              <a:t>The structure of the consumer process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endParaRPr kumimoji="1" lang="en-US" altLang="zh-TW" sz="1600" b="1" dirty="0">
              <a:latin typeface="Candara" pitchFamily="34" charset="0"/>
            </a:endParaRP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1600" b="1" dirty="0">
                <a:solidFill>
                  <a:srgbClr val="0000FF"/>
                </a:solidFill>
                <a:latin typeface="Candara" pitchFamily="34" charset="0"/>
              </a:rPr>
              <a:t>           </a:t>
            </a:r>
            <a:r>
              <a:rPr kumimoji="1" lang="en-US" altLang="zh-TW" sz="1600" b="1" dirty="0">
                <a:latin typeface="Candara" pitchFamily="34" charset="0"/>
              </a:rPr>
              <a:t>do {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1600" b="1" dirty="0">
                <a:latin typeface="Candara" pitchFamily="34" charset="0"/>
              </a:rPr>
              <a:t>                    wait (full);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1600" b="1" dirty="0">
                <a:latin typeface="Candara" pitchFamily="34" charset="0"/>
              </a:rPr>
              <a:t>                    wait (</a:t>
            </a:r>
            <a:r>
              <a:rPr kumimoji="1" lang="en-US" altLang="zh-TW" sz="1600" b="1" dirty="0" err="1">
                <a:latin typeface="Candara" pitchFamily="34" charset="0"/>
              </a:rPr>
              <a:t>mutex</a:t>
            </a:r>
            <a:r>
              <a:rPr kumimoji="1" lang="en-US" altLang="zh-TW" sz="1600" b="1" dirty="0">
                <a:latin typeface="Candara" pitchFamily="34" charset="0"/>
              </a:rPr>
              <a:t>);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endParaRPr kumimoji="1" lang="en-US" altLang="zh-TW" sz="1600" b="1" dirty="0">
              <a:latin typeface="Candara" pitchFamily="34" charset="0"/>
            </a:endParaRP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1600" b="1" dirty="0">
                <a:latin typeface="Candara" pitchFamily="34" charset="0"/>
              </a:rPr>
              <a:t>                             //  remove an item from  buffer to </a:t>
            </a:r>
            <a:r>
              <a:rPr kumimoji="1" lang="en-US" altLang="zh-TW" sz="1600" b="1" dirty="0" err="1">
                <a:latin typeface="Candara" pitchFamily="34" charset="0"/>
              </a:rPr>
              <a:t>nextc</a:t>
            </a:r>
            <a:endParaRPr kumimoji="1" lang="en-US" altLang="zh-TW" sz="1600" b="1" dirty="0">
              <a:latin typeface="Candara" pitchFamily="34" charset="0"/>
            </a:endParaRP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endParaRPr kumimoji="1" lang="en-US" altLang="zh-TW" sz="1600" b="1" dirty="0">
              <a:latin typeface="Candara" pitchFamily="34" charset="0"/>
            </a:endParaRP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1600" b="1" dirty="0">
                <a:latin typeface="Candara" pitchFamily="34" charset="0"/>
              </a:rPr>
              <a:t>                    signal (</a:t>
            </a:r>
            <a:r>
              <a:rPr kumimoji="1" lang="en-US" altLang="zh-TW" sz="1600" b="1" dirty="0" err="1">
                <a:latin typeface="Candara" pitchFamily="34" charset="0"/>
              </a:rPr>
              <a:t>mutex</a:t>
            </a:r>
            <a:r>
              <a:rPr kumimoji="1" lang="en-US" altLang="zh-TW" sz="1600" b="1" dirty="0">
                <a:latin typeface="Candara" pitchFamily="34" charset="0"/>
              </a:rPr>
              <a:t>);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1600" b="1" dirty="0">
                <a:latin typeface="Candara" pitchFamily="34" charset="0"/>
              </a:rPr>
              <a:t>                    signal (empty);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1600" b="1" dirty="0">
                <a:latin typeface="Candara" pitchFamily="34" charset="0"/>
              </a:rPr>
              <a:t>             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1600" b="1" dirty="0">
                <a:latin typeface="Candara" pitchFamily="34" charset="0"/>
              </a:rPr>
              <a:t>                            //  consume the item in </a:t>
            </a:r>
            <a:r>
              <a:rPr kumimoji="1" lang="en-US" altLang="zh-TW" sz="1600" b="1" dirty="0" err="1">
                <a:latin typeface="Candara" pitchFamily="34" charset="0"/>
              </a:rPr>
              <a:t>nextc</a:t>
            </a:r>
            <a:endParaRPr kumimoji="1" lang="en-US" altLang="zh-TW" sz="1600" b="1" dirty="0">
              <a:latin typeface="Candara" pitchFamily="34" charset="0"/>
            </a:endParaRP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endParaRPr kumimoji="1" lang="en-US" altLang="zh-TW" sz="1600" b="1" dirty="0">
              <a:latin typeface="Candara" pitchFamily="34" charset="0"/>
            </a:endParaRP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1600" b="1" dirty="0">
                <a:latin typeface="Candara" pitchFamily="34" charset="0"/>
              </a:rPr>
              <a:t>           } while (TRUE);</a:t>
            </a:r>
          </a:p>
        </p:txBody>
      </p:sp>
      <p:sp>
        <p:nvSpPr>
          <p:cNvPr id="44039" name="Freeform 10"/>
          <p:cNvSpPr>
            <a:spLocks/>
          </p:cNvSpPr>
          <p:nvPr/>
        </p:nvSpPr>
        <p:spPr bwMode="auto">
          <a:xfrm>
            <a:off x="311075" y="3440113"/>
            <a:ext cx="644525" cy="1308100"/>
          </a:xfrm>
          <a:custGeom>
            <a:avLst/>
            <a:gdLst>
              <a:gd name="T0" fmla="*/ 2147483647 w 406"/>
              <a:gd name="T1" fmla="*/ 2147483647 h 824"/>
              <a:gd name="T2" fmla="*/ 2147483647 w 406"/>
              <a:gd name="T3" fmla="*/ 2147483647 h 824"/>
              <a:gd name="T4" fmla="*/ 2147483647 w 406"/>
              <a:gd name="T5" fmla="*/ 2147483647 h 824"/>
              <a:gd name="T6" fmla="*/ 2147483647 w 406"/>
              <a:gd name="T7" fmla="*/ 2147483647 h 824"/>
              <a:gd name="T8" fmla="*/ 2147483647 w 406"/>
              <a:gd name="T9" fmla="*/ 2147483647 h 824"/>
              <a:gd name="T10" fmla="*/ 2147483647 w 406"/>
              <a:gd name="T11" fmla="*/ 2147483647 h 824"/>
              <a:gd name="T12" fmla="*/ 2147483647 w 406"/>
              <a:gd name="T13" fmla="*/ 2147483647 h 824"/>
              <a:gd name="T14" fmla="*/ 2147483647 w 406"/>
              <a:gd name="T15" fmla="*/ 0 h 82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406"/>
              <a:gd name="T25" fmla="*/ 0 h 824"/>
              <a:gd name="T26" fmla="*/ 406 w 406"/>
              <a:gd name="T27" fmla="*/ 824 h 824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406" h="824">
                <a:moveTo>
                  <a:pt x="334" y="824"/>
                </a:moveTo>
                <a:cubicBezTo>
                  <a:pt x="279" y="810"/>
                  <a:pt x="312" y="821"/>
                  <a:pt x="238" y="784"/>
                </a:cubicBezTo>
                <a:cubicBezTo>
                  <a:pt x="135" y="733"/>
                  <a:pt x="221" y="796"/>
                  <a:pt x="150" y="752"/>
                </a:cubicBezTo>
                <a:cubicBezTo>
                  <a:pt x="67" y="700"/>
                  <a:pt x="167" y="753"/>
                  <a:pt x="86" y="712"/>
                </a:cubicBezTo>
                <a:cubicBezTo>
                  <a:pt x="62" y="675"/>
                  <a:pt x="36" y="651"/>
                  <a:pt x="22" y="608"/>
                </a:cubicBezTo>
                <a:cubicBezTo>
                  <a:pt x="10" y="509"/>
                  <a:pt x="0" y="476"/>
                  <a:pt x="14" y="360"/>
                </a:cubicBezTo>
                <a:cubicBezTo>
                  <a:pt x="19" y="322"/>
                  <a:pt x="37" y="295"/>
                  <a:pt x="54" y="264"/>
                </a:cubicBezTo>
                <a:cubicBezTo>
                  <a:pt x="135" y="116"/>
                  <a:pt x="221" y="0"/>
                  <a:pt x="406" y="0"/>
                </a:cubicBezTo>
              </a:path>
            </a:pathLst>
          </a:custGeom>
          <a:noFill/>
          <a:ln w="57150" cap="flat" cmpd="sng">
            <a:solidFill>
              <a:srgbClr val="00B0F0"/>
            </a:solidFill>
            <a:prstDash val="solid"/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4040" name="Freeform 12"/>
          <p:cNvSpPr>
            <a:spLocks/>
          </p:cNvSpPr>
          <p:nvPr/>
        </p:nvSpPr>
        <p:spPr bwMode="auto">
          <a:xfrm flipH="1">
            <a:off x="6172063" y="2571750"/>
            <a:ext cx="631825" cy="1308100"/>
          </a:xfrm>
          <a:custGeom>
            <a:avLst/>
            <a:gdLst>
              <a:gd name="T0" fmla="*/ 2147483647 w 406"/>
              <a:gd name="T1" fmla="*/ 2147483647 h 824"/>
              <a:gd name="T2" fmla="*/ 2147483647 w 406"/>
              <a:gd name="T3" fmla="*/ 2147483647 h 824"/>
              <a:gd name="T4" fmla="*/ 2147483647 w 406"/>
              <a:gd name="T5" fmla="*/ 2147483647 h 824"/>
              <a:gd name="T6" fmla="*/ 2147483647 w 406"/>
              <a:gd name="T7" fmla="*/ 2147483647 h 824"/>
              <a:gd name="T8" fmla="*/ 2147483647 w 406"/>
              <a:gd name="T9" fmla="*/ 2147483647 h 824"/>
              <a:gd name="T10" fmla="*/ 2147483647 w 406"/>
              <a:gd name="T11" fmla="*/ 2147483647 h 824"/>
              <a:gd name="T12" fmla="*/ 2147483647 w 406"/>
              <a:gd name="T13" fmla="*/ 2147483647 h 824"/>
              <a:gd name="T14" fmla="*/ 2147483647 w 406"/>
              <a:gd name="T15" fmla="*/ 0 h 82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406"/>
              <a:gd name="T25" fmla="*/ 0 h 824"/>
              <a:gd name="T26" fmla="*/ 406 w 406"/>
              <a:gd name="T27" fmla="*/ 824 h 824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406" h="824">
                <a:moveTo>
                  <a:pt x="334" y="824"/>
                </a:moveTo>
                <a:cubicBezTo>
                  <a:pt x="279" y="810"/>
                  <a:pt x="312" y="821"/>
                  <a:pt x="238" y="784"/>
                </a:cubicBezTo>
                <a:cubicBezTo>
                  <a:pt x="135" y="733"/>
                  <a:pt x="221" y="796"/>
                  <a:pt x="150" y="752"/>
                </a:cubicBezTo>
                <a:cubicBezTo>
                  <a:pt x="67" y="700"/>
                  <a:pt x="167" y="753"/>
                  <a:pt x="86" y="712"/>
                </a:cubicBezTo>
                <a:cubicBezTo>
                  <a:pt x="62" y="675"/>
                  <a:pt x="36" y="651"/>
                  <a:pt x="22" y="608"/>
                </a:cubicBezTo>
                <a:cubicBezTo>
                  <a:pt x="10" y="509"/>
                  <a:pt x="0" y="476"/>
                  <a:pt x="14" y="360"/>
                </a:cubicBezTo>
                <a:cubicBezTo>
                  <a:pt x="19" y="322"/>
                  <a:pt x="37" y="295"/>
                  <a:pt x="54" y="264"/>
                </a:cubicBezTo>
                <a:cubicBezTo>
                  <a:pt x="135" y="116"/>
                  <a:pt x="221" y="0"/>
                  <a:pt x="406" y="0"/>
                </a:cubicBezTo>
              </a:path>
            </a:pathLst>
          </a:custGeom>
          <a:noFill/>
          <a:ln w="57150" cap="flat" cmpd="sng">
            <a:solidFill>
              <a:srgbClr val="00B0F0"/>
            </a:solidFill>
            <a:prstDash val="solid"/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4041" name="Line 13"/>
          <p:cNvSpPr>
            <a:spLocks noChangeShapeType="1"/>
          </p:cNvSpPr>
          <p:nvPr/>
        </p:nvSpPr>
        <p:spPr bwMode="auto">
          <a:xfrm flipH="1" flipV="1">
            <a:off x="2350950" y="3173413"/>
            <a:ext cx="2452688" cy="1011237"/>
          </a:xfrm>
          <a:prstGeom prst="line">
            <a:avLst/>
          </a:prstGeom>
          <a:noFill/>
          <a:ln w="57150">
            <a:solidFill>
              <a:srgbClr val="00B0F0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4042" name="Line 14"/>
          <p:cNvSpPr>
            <a:spLocks noChangeShapeType="1"/>
          </p:cNvSpPr>
          <p:nvPr/>
        </p:nvSpPr>
        <p:spPr bwMode="auto">
          <a:xfrm flipV="1">
            <a:off x="2288275" y="2247900"/>
            <a:ext cx="2517775" cy="2817813"/>
          </a:xfrm>
          <a:prstGeom prst="line">
            <a:avLst/>
          </a:prstGeom>
          <a:noFill/>
          <a:ln w="57150">
            <a:solidFill>
              <a:srgbClr val="00B0F0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1911936" y="6246424"/>
            <a:ext cx="35076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latin typeface="Candara" pitchFamily="34" charset="0"/>
                <a:ea typeface="ＭＳ Ｐゴシック" pitchFamily="34" charset="-128"/>
              </a:rPr>
              <a:t>Initial, Empty = N, Full = 0</a:t>
            </a:r>
            <a:endParaRPr lang="zh-TW" altLang="en-US" sz="2400" b="1" dirty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565150" y="231775"/>
            <a:ext cx="8229600" cy="576263"/>
          </a:xfrm>
          <a:noFill/>
        </p:spPr>
        <p:txBody>
          <a:bodyPr lIns="90488" tIns="44450" rIns="90488" bIns="44450"/>
          <a:lstStyle/>
          <a:p>
            <a:r>
              <a:rPr lang="en-US" altLang="zh-TW" smtClean="0">
                <a:ea typeface="ＭＳ Ｐゴシック" pitchFamily="34" charset="-128"/>
              </a:rPr>
              <a:t>The Reader and Writers Problem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0700" y="1069975"/>
            <a:ext cx="8402638" cy="3729038"/>
          </a:xfrm>
          <a:noFill/>
        </p:spPr>
        <p:txBody>
          <a:bodyPr lIns="90488" tIns="44450" rIns="90488" bIns="44450"/>
          <a:lstStyle/>
          <a:p>
            <a:r>
              <a:rPr lang="en-US" altLang="zh-TW" sz="2800" dirty="0" smtClean="0">
                <a:ea typeface="ＭＳ Ｐゴシック" pitchFamily="34" charset="-128"/>
              </a:rPr>
              <a:t>A data object, such as a file or record, is to be shared among several concurrent processes.</a:t>
            </a:r>
          </a:p>
          <a:p>
            <a:r>
              <a:rPr lang="en-US" altLang="zh-TW" sz="2800" dirty="0" smtClean="0">
                <a:ea typeface="ＭＳ Ｐゴシック" pitchFamily="34" charset="-128"/>
              </a:rPr>
              <a:t>The writers are required to have </a:t>
            </a:r>
            <a:r>
              <a:rPr lang="en-US" altLang="zh-TW" sz="2800" b="1" dirty="0" smtClean="0">
                <a:solidFill>
                  <a:srgbClr val="FF0000"/>
                </a:solidFill>
                <a:ea typeface="ＭＳ Ｐゴシック" pitchFamily="34" charset="-128"/>
              </a:rPr>
              <a:t>exclusive access </a:t>
            </a:r>
            <a:r>
              <a:rPr lang="en-US" altLang="zh-TW" sz="2800" dirty="0" smtClean="0">
                <a:ea typeface="ＭＳ Ｐゴシック" pitchFamily="34" charset="-128"/>
              </a:rPr>
              <a:t>to the shared object.</a:t>
            </a:r>
          </a:p>
          <a:p>
            <a:r>
              <a:rPr lang="en-US" altLang="zh-TW" sz="2800" dirty="0" smtClean="0">
                <a:ea typeface="ＭＳ Ｐゴシック" pitchFamily="34" charset="-128"/>
              </a:rPr>
              <a:t>The readers-writers problem has several variations, all involving priorities.</a:t>
            </a:r>
          </a:p>
          <a:p>
            <a:r>
              <a:rPr lang="en-US" altLang="zh-TW" sz="2800" b="1" dirty="0" smtClean="0">
                <a:solidFill>
                  <a:srgbClr val="FF0000"/>
                </a:solidFill>
                <a:ea typeface="ＭＳ Ｐゴシック" pitchFamily="34" charset="-128"/>
              </a:rPr>
              <a:t>The First problem </a:t>
            </a:r>
            <a:r>
              <a:rPr lang="en-US" altLang="zh-TW" sz="2800" dirty="0" smtClean="0">
                <a:ea typeface="ＭＳ Ｐゴシック" pitchFamily="34" charset="-128"/>
              </a:rPr>
              <a:t>-- require </a:t>
            </a:r>
            <a:r>
              <a:rPr lang="en-US" altLang="zh-TW" sz="2800" dirty="0" smtClean="0">
                <a:solidFill>
                  <a:srgbClr val="FF0000"/>
                </a:solidFill>
                <a:ea typeface="ＭＳ Ｐゴシック" pitchFamily="34" charset="-128"/>
              </a:rPr>
              <a:t>no reader will be kept waiting unless a writer has already obtained permission to use the shared object. </a:t>
            </a:r>
            <a:r>
              <a:rPr lang="en-US" altLang="zh-TW" sz="2800" dirty="0" smtClean="0">
                <a:ea typeface="ＭＳ Ｐゴシック" pitchFamily="34" charset="-128"/>
              </a:rPr>
              <a:t>Thus, no reader should wait for other readers to finish even a writer is waiting.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1000"/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1000"/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9" grpId="0" uiExpand="1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565150" y="277813"/>
            <a:ext cx="8229600" cy="576262"/>
          </a:xfrm>
        </p:spPr>
        <p:txBody>
          <a:bodyPr/>
          <a:lstStyle/>
          <a:p>
            <a:r>
              <a:rPr lang="en-US" altLang="zh-TW" smtClean="0">
                <a:ea typeface="ＭＳ Ｐゴシック" pitchFamily="34" charset="-128"/>
              </a:rPr>
              <a:t>The Reader and Writers Problem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0700" y="1063625"/>
            <a:ext cx="8266113" cy="4191000"/>
          </a:xfrm>
        </p:spPr>
        <p:txBody>
          <a:bodyPr/>
          <a:lstStyle/>
          <a:p>
            <a:r>
              <a:rPr lang="en-US" altLang="zh-TW" sz="2800" b="1" dirty="0" smtClean="0">
                <a:solidFill>
                  <a:srgbClr val="FF0000"/>
                </a:solidFill>
                <a:ea typeface="ＭＳ Ｐゴシック" pitchFamily="34" charset="-128"/>
              </a:rPr>
              <a:t>The Second  problem </a:t>
            </a:r>
            <a:r>
              <a:rPr lang="en-US" altLang="zh-TW" sz="2800" dirty="0" smtClean="0">
                <a:ea typeface="ＭＳ Ｐゴシック" pitchFamily="34" charset="-128"/>
              </a:rPr>
              <a:t>-- require once a writer is ready, that writer performs its write as soon as possible, after old readers (or writer) are completed. </a:t>
            </a:r>
            <a:r>
              <a:rPr lang="en-US" altLang="zh-TW" sz="2800" dirty="0" smtClean="0">
                <a:solidFill>
                  <a:srgbClr val="FF0000"/>
                </a:solidFill>
                <a:ea typeface="ＭＳ Ｐゴシック" pitchFamily="34" charset="-128"/>
              </a:rPr>
              <a:t>Thus, if a writer is waiting to access the object, no new readers may start reading</a:t>
            </a:r>
            <a:r>
              <a:rPr lang="en-US" altLang="zh-TW" sz="2800" dirty="0" smtClean="0">
                <a:ea typeface="ＭＳ Ｐゴシック" pitchFamily="34" charset="-128"/>
              </a:rPr>
              <a:t>.</a:t>
            </a:r>
          </a:p>
          <a:p>
            <a:r>
              <a:rPr lang="en-US" altLang="zh-TW" sz="2800" dirty="0" smtClean="0">
                <a:ea typeface="ＭＳ Ｐゴシック" pitchFamily="34" charset="-128"/>
              </a:rPr>
              <a:t>A solution to either problem may result in </a:t>
            </a:r>
            <a:r>
              <a:rPr lang="en-US" altLang="zh-TW" sz="2800" i="1" dirty="0" smtClean="0">
                <a:solidFill>
                  <a:srgbClr val="FF0000"/>
                </a:solidFill>
                <a:ea typeface="ＭＳ Ｐゴシック" pitchFamily="34" charset="-128"/>
              </a:rPr>
              <a:t>starvation</a:t>
            </a:r>
            <a:r>
              <a:rPr lang="en-US" altLang="zh-TW" sz="2800" dirty="0" smtClean="0">
                <a:ea typeface="ＭＳ Ｐゴシック" pitchFamily="34" charset="-128"/>
              </a:rPr>
              <a:t>.</a:t>
            </a:r>
          </a:p>
          <a:p>
            <a:pPr lvl="1"/>
            <a:r>
              <a:rPr lang="en-US" altLang="zh-TW" sz="2800" dirty="0" smtClean="0">
                <a:ea typeface="ＭＳ Ｐゴシック" pitchFamily="34" charset="-128"/>
              </a:rPr>
              <a:t>The first problem : Writers</a:t>
            </a:r>
          </a:p>
          <a:p>
            <a:pPr lvl="2"/>
            <a:r>
              <a:rPr lang="en-US" altLang="zh-TW" dirty="0" smtClean="0">
                <a:ea typeface="ＭＳ Ｐゴシック" pitchFamily="34" charset="-128"/>
              </a:rPr>
              <a:t>Writers wait, but readers come in one after one </a:t>
            </a:r>
          </a:p>
          <a:p>
            <a:pPr lvl="1"/>
            <a:r>
              <a:rPr lang="en-US" altLang="zh-TW" sz="2800" dirty="0" smtClean="0">
                <a:ea typeface="ＭＳ Ｐゴシック" pitchFamily="34" charset="-128"/>
              </a:rPr>
              <a:t>The second problem : Readers</a:t>
            </a:r>
          </a:p>
          <a:p>
            <a:pPr lvl="2"/>
            <a:r>
              <a:rPr lang="en-US" altLang="zh-TW" dirty="0" smtClean="0">
                <a:ea typeface="ＭＳ Ｐゴシック" pitchFamily="34" charset="-128"/>
              </a:rPr>
              <a:t>Readers wait, but writers come in one after one</a:t>
            </a:r>
            <a:endParaRPr lang="en-US" altLang="zh-TW" sz="2000" dirty="0" smtClean="0">
              <a:ea typeface="ＭＳ Ｐゴシック" pitchFamily="34" charset="-128"/>
            </a:endParaRPr>
          </a:p>
          <a:p>
            <a:endParaRPr lang="en-US" altLang="zh-TW" sz="2800" dirty="0" smtClean="0"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1000"/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1000"/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1000"/>
                                        <p:tgtEl>
                                          <p:spTgt spid="4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1000"/>
                                        <p:tgtEl>
                                          <p:spTgt spid="46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3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-346075"/>
            <a:ext cx="7747000" cy="1143000"/>
          </a:xfrm>
          <a:noFill/>
        </p:spPr>
        <p:txBody>
          <a:bodyPr lIns="90488" tIns="44450" rIns="90488" bIns="44450"/>
          <a:lstStyle/>
          <a:p>
            <a:r>
              <a:rPr lang="en-US" altLang="zh-TW" sz="3600" smtClean="0">
                <a:ea typeface="ＭＳ Ｐゴシック" pitchFamily="34" charset="-128"/>
              </a:rPr>
              <a:t>A solution for the first problem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0400" y="846388"/>
            <a:ext cx="8142288" cy="4191000"/>
          </a:xfrm>
          <a:noFill/>
        </p:spPr>
        <p:txBody>
          <a:bodyPr lIns="90488" tIns="44450" rIns="90488" bIns="44450"/>
          <a:lstStyle/>
          <a:p>
            <a:r>
              <a:rPr lang="en-US" altLang="zh-TW" dirty="0" smtClean="0">
                <a:ea typeface="ＭＳ Ｐゴシック" pitchFamily="34" charset="-128"/>
              </a:rPr>
              <a:t>Shared Data</a:t>
            </a:r>
            <a:endParaRPr lang="en-US" altLang="zh-TW" sz="2000" dirty="0" smtClean="0">
              <a:ea typeface="ＭＳ Ｐゴシック" pitchFamily="34" charset="-128"/>
            </a:endParaRPr>
          </a:p>
          <a:p>
            <a:pPr lvl="1"/>
            <a:r>
              <a:rPr lang="en-US" altLang="zh-TW" sz="2000" dirty="0" smtClean="0">
                <a:ea typeface="ＭＳ Ｐゴシック" pitchFamily="34" charset="-128"/>
              </a:rPr>
              <a:t>Semaphore </a:t>
            </a:r>
            <a:r>
              <a:rPr lang="en-US" altLang="zh-TW" sz="2000" dirty="0" err="1" smtClean="0">
                <a:solidFill>
                  <a:srgbClr val="FF0000"/>
                </a:solidFill>
                <a:ea typeface="ＭＳ Ｐゴシック" pitchFamily="34" charset="-128"/>
              </a:rPr>
              <a:t>mutex</a:t>
            </a:r>
            <a:r>
              <a:rPr lang="en-US" altLang="zh-TW" sz="2000" dirty="0" smtClean="0">
                <a:ea typeface="ＭＳ Ｐゴシック" pitchFamily="34" charset="-128"/>
              </a:rPr>
              <a:t> initialized to 1</a:t>
            </a:r>
          </a:p>
          <a:p>
            <a:pPr lvl="1"/>
            <a:r>
              <a:rPr lang="en-US" altLang="zh-TW" sz="2000" dirty="0" smtClean="0">
                <a:ea typeface="ＭＳ Ｐゴシック" pitchFamily="34" charset="-128"/>
              </a:rPr>
              <a:t>Semaphore </a:t>
            </a:r>
            <a:r>
              <a:rPr lang="en-US" altLang="zh-TW" sz="2000" dirty="0" err="1" smtClean="0">
                <a:solidFill>
                  <a:srgbClr val="FF0000"/>
                </a:solidFill>
                <a:ea typeface="ＭＳ Ｐゴシック" pitchFamily="34" charset="-128"/>
              </a:rPr>
              <a:t>wrt</a:t>
            </a:r>
            <a:r>
              <a:rPr lang="en-US" altLang="zh-TW" sz="2000" dirty="0" smtClean="0">
                <a:ea typeface="ＭＳ Ｐゴシック" pitchFamily="34" charset="-128"/>
              </a:rPr>
              <a:t> initialized to 1</a:t>
            </a:r>
          </a:p>
          <a:p>
            <a:pPr lvl="1"/>
            <a:r>
              <a:rPr lang="en-US" altLang="zh-TW" sz="2000" dirty="0" smtClean="0">
                <a:ea typeface="ＭＳ Ｐゴシック" pitchFamily="34" charset="-128"/>
              </a:rPr>
              <a:t>Integer </a:t>
            </a:r>
            <a:r>
              <a:rPr lang="en-US" altLang="zh-TW" sz="2000" dirty="0" err="1" smtClean="0">
                <a:solidFill>
                  <a:srgbClr val="FF0000"/>
                </a:solidFill>
                <a:ea typeface="ＭＳ Ｐゴシック" pitchFamily="34" charset="-128"/>
              </a:rPr>
              <a:t>readcount</a:t>
            </a:r>
            <a:r>
              <a:rPr lang="en-US" altLang="zh-TW" sz="2000" dirty="0" smtClean="0">
                <a:ea typeface="ＭＳ Ｐゴシック" pitchFamily="34" charset="-128"/>
              </a:rPr>
              <a:t> initialized to 0</a:t>
            </a:r>
            <a:endParaRPr lang="en-US" altLang="zh-TW" dirty="0" smtClean="0">
              <a:ea typeface="ＭＳ Ｐゴシック" pitchFamily="34" charset="-128"/>
            </a:endParaRPr>
          </a:p>
          <a:p>
            <a:r>
              <a:rPr lang="en-US" altLang="zh-TW" sz="2400" dirty="0" smtClean="0">
                <a:ea typeface="ＭＳ Ｐゴシック" pitchFamily="34" charset="-128"/>
              </a:rPr>
              <a:t>The </a:t>
            </a:r>
            <a:r>
              <a:rPr lang="en-US" altLang="zh-TW" sz="2400" b="1" i="1" dirty="0" err="1" smtClean="0">
                <a:solidFill>
                  <a:srgbClr val="FF0000"/>
                </a:solidFill>
                <a:ea typeface="ＭＳ Ｐゴシック" pitchFamily="34" charset="-128"/>
              </a:rPr>
              <a:t>mutex</a:t>
            </a:r>
            <a:r>
              <a:rPr lang="en-US" altLang="zh-TW" sz="2400" b="1" i="1" dirty="0" smtClean="0">
                <a:solidFill>
                  <a:srgbClr val="FF0000"/>
                </a:solidFill>
                <a:ea typeface="ＭＳ Ｐゴシック" pitchFamily="34" charset="-128"/>
              </a:rPr>
              <a:t> </a:t>
            </a:r>
            <a:r>
              <a:rPr lang="en-US" altLang="zh-TW" sz="2400" b="1" dirty="0" smtClean="0">
                <a:solidFill>
                  <a:srgbClr val="FF0000"/>
                </a:solidFill>
                <a:ea typeface="ＭＳ Ｐゴシック" pitchFamily="34" charset="-128"/>
              </a:rPr>
              <a:t>semaphore </a:t>
            </a:r>
            <a:r>
              <a:rPr lang="en-US" altLang="zh-TW" sz="2400" dirty="0" smtClean="0">
                <a:ea typeface="ＭＳ Ｐゴシック" pitchFamily="34" charset="-128"/>
              </a:rPr>
              <a:t>is used to ensure mutual exclusion when the variable </a:t>
            </a:r>
            <a:r>
              <a:rPr lang="en-US" altLang="zh-TW" sz="2400" dirty="0" err="1" smtClean="0">
                <a:ea typeface="ＭＳ Ｐゴシック" pitchFamily="34" charset="-128"/>
              </a:rPr>
              <a:t>readcount</a:t>
            </a:r>
            <a:r>
              <a:rPr lang="en-US" altLang="zh-TW" sz="2400" dirty="0" smtClean="0">
                <a:ea typeface="ＭＳ Ｐゴシック" pitchFamily="34" charset="-128"/>
              </a:rPr>
              <a:t> is updated.</a:t>
            </a:r>
          </a:p>
          <a:p>
            <a:r>
              <a:rPr lang="en-US" altLang="zh-TW" sz="2400" b="1" i="1" dirty="0" err="1" smtClean="0">
                <a:solidFill>
                  <a:srgbClr val="FF0000"/>
                </a:solidFill>
                <a:ea typeface="ＭＳ Ｐゴシック" pitchFamily="34" charset="-128"/>
              </a:rPr>
              <a:t>Readcount</a:t>
            </a:r>
            <a:r>
              <a:rPr lang="en-US" altLang="zh-TW" sz="2400" dirty="0" smtClean="0">
                <a:solidFill>
                  <a:srgbClr val="FFCC00"/>
                </a:solidFill>
                <a:ea typeface="ＭＳ Ｐゴシック" pitchFamily="34" charset="-128"/>
              </a:rPr>
              <a:t> </a:t>
            </a:r>
            <a:r>
              <a:rPr lang="en-US" altLang="zh-TW" sz="2400" dirty="0" smtClean="0">
                <a:ea typeface="ＭＳ Ｐゴシック" pitchFamily="34" charset="-128"/>
              </a:rPr>
              <a:t>keeps track of how many processes are currently reading the object.</a:t>
            </a:r>
          </a:p>
          <a:p>
            <a:r>
              <a:rPr lang="en-US" altLang="zh-TW" sz="2400" dirty="0" smtClean="0">
                <a:ea typeface="ＭＳ Ｐゴシック" pitchFamily="34" charset="-128"/>
              </a:rPr>
              <a:t>The </a:t>
            </a:r>
            <a:r>
              <a:rPr lang="en-US" altLang="zh-TW" sz="2400" b="1" i="1" dirty="0" err="1" smtClean="0">
                <a:solidFill>
                  <a:srgbClr val="FF0000"/>
                </a:solidFill>
                <a:ea typeface="ＭＳ Ｐゴシック" pitchFamily="34" charset="-128"/>
              </a:rPr>
              <a:t>wrt</a:t>
            </a:r>
            <a:r>
              <a:rPr lang="en-US" altLang="zh-TW" sz="2400" b="1" i="1" dirty="0" smtClean="0">
                <a:solidFill>
                  <a:srgbClr val="FF0000"/>
                </a:solidFill>
                <a:ea typeface="ＭＳ Ｐゴシック" pitchFamily="34" charset="-128"/>
              </a:rPr>
              <a:t> </a:t>
            </a:r>
            <a:r>
              <a:rPr lang="en-US" altLang="zh-TW" sz="2400" b="1" dirty="0" smtClean="0">
                <a:solidFill>
                  <a:srgbClr val="FF0000"/>
                </a:solidFill>
                <a:ea typeface="ＭＳ Ｐゴシック" pitchFamily="34" charset="-128"/>
              </a:rPr>
              <a:t>semaphore </a:t>
            </a:r>
            <a:r>
              <a:rPr lang="en-US" altLang="zh-TW" sz="2400" dirty="0" smtClean="0">
                <a:ea typeface="ＭＳ Ｐゴシック" pitchFamily="34" charset="-128"/>
              </a:rPr>
              <a:t>functions as a mutual exclusion semaphore for the writers. </a:t>
            </a:r>
          </a:p>
          <a:p>
            <a:pPr lvl="1"/>
            <a:r>
              <a:rPr lang="en-US" altLang="zh-TW" dirty="0" smtClean="0">
                <a:ea typeface="ＭＳ Ｐゴシック" pitchFamily="34" charset="-128"/>
              </a:rPr>
              <a:t>It also is used by </a:t>
            </a:r>
            <a:r>
              <a:rPr lang="en-US" altLang="zh-TW" b="1" dirty="0" smtClean="0">
                <a:solidFill>
                  <a:srgbClr val="FF0000"/>
                </a:solidFill>
                <a:ea typeface="ＭＳ Ｐゴシック" pitchFamily="34" charset="-128"/>
              </a:rPr>
              <a:t>the </a:t>
            </a:r>
            <a:r>
              <a:rPr lang="en-US" altLang="zh-TW" b="1" i="1" dirty="0" smtClean="0">
                <a:solidFill>
                  <a:srgbClr val="FF0000"/>
                </a:solidFill>
                <a:ea typeface="ＭＳ Ｐゴシック" pitchFamily="34" charset="-128"/>
              </a:rPr>
              <a:t>first</a:t>
            </a:r>
            <a:r>
              <a:rPr lang="en-US" altLang="zh-TW" b="1" dirty="0" smtClean="0">
                <a:solidFill>
                  <a:srgbClr val="FF0000"/>
                </a:solidFill>
                <a:ea typeface="ＭＳ Ｐゴシック" pitchFamily="34" charset="-128"/>
              </a:rPr>
              <a:t> or</a:t>
            </a:r>
            <a:r>
              <a:rPr lang="en-US" altLang="zh-TW" b="1" i="1" dirty="0" smtClean="0">
                <a:solidFill>
                  <a:srgbClr val="FF0000"/>
                </a:solidFill>
                <a:ea typeface="ＭＳ Ｐゴシック" pitchFamily="34" charset="-128"/>
              </a:rPr>
              <a:t> last </a:t>
            </a:r>
            <a:r>
              <a:rPr lang="en-US" altLang="zh-TW" b="1" dirty="0" smtClean="0">
                <a:solidFill>
                  <a:srgbClr val="FF0000"/>
                </a:solidFill>
                <a:ea typeface="ＭＳ Ｐゴシック" pitchFamily="34" charset="-128"/>
              </a:rPr>
              <a:t>reader</a:t>
            </a:r>
            <a:r>
              <a:rPr lang="en-US" altLang="zh-TW" dirty="0" smtClean="0">
                <a:ea typeface="ＭＳ Ｐゴシック" pitchFamily="34" charset="-128"/>
              </a:rPr>
              <a:t> that enters or exits the critical section. </a:t>
            </a:r>
          </a:p>
          <a:p>
            <a:pPr lvl="1"/>
            <a:r>
              <a:rPr lang="en-US" altLang="zh-TW" dirty="0" smtClean="0">
                <a:ea typeface="ＭＳ Ｐゴシック" pitchFamily="34" charset="-128"/>
              </a:rPr>
              <a:t>It is not used by the readers who enter or exit while other processes are in their critical sections.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1000"/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1000"/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1000"/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1000"/>
                                        <p:tgtEl>
                                          <p:spTgt spid="47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1000"/>
                                        <p:tgtEl>
                                          <p:spTgt spid="47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1000"/>
                                        <p:tgtEl>
                                          <p:spTgt spid="47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1000"/>
                                        <p:tgtEl>
                                          <p:spTgt spid="471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7" grpId="0" uiExpan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1581150" y="2716213"/>
            <a:ext cx="3453988" cy="4141787"/>
          </a:xfrm>
          <a:prstGeom prst="rect">
            <a:avLst/>
          </a:prstGeom>
          <a:solidFill>
            <a:srgbClr val="00B0F0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folHlink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TW" altLang="en-US">
              <a:ea typeface="ＭＳ Ｐゴシック" charset="-128"/>
            </a:endParaRPr>
          </a:p>
        </p:txBody>
      </p:sp>
      <p:sp>
        <p:nvSpPr>
          <p:cNvPr id="48131" name="AutoShape 3"/>
          <p:cNvSpPr>
            <a:spLocks noChangeArrowheads="1"/>
          </p:cNvSpPr>
          <p:nvPr/>
        </p:nvSpPr>
        <p:spPr bwMode="auto">
          <a:xfrm>
            <a:off x="1662113" y="2351088"/>
            <a:ext cx="373062" cy="430212"/>
          </a:xfrm>
          <a:prstGeom prst="rightArrow">
            <a:avLst>
              <a:gd name="adj1" fmla="val 50000"/>
              <a:gd name="adj2" fmla="val 50005"/>
            </a:avLst>
          </a:prstGeom>
          <a:solidFill>
            <a:srgbClr val="FFCC00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8132" name="AutoShape 4"/>
          <p:cNvSpPr>
            <a:spLocks noChangeArrowheads="1"/>
          </p:cNvSpPr>
          <p:nvPr/>
        </p:nvSpPr>
        <p:spPr bwMode="auto">
          <a:xfrm>
            <a:off x="1609725" y="2513013"/>
            <a:ext cx="373063" cy="430212"/>
          </a:xfrm>
          <a:prstGeom prst="rightArrow">
            <a:avLst>
              <a:gd name="adj1" fmla="val 50000"/>
              <a:gd name="adj2" fmla="val 50005"/>
            </a:avLst>
          </a:prstGeom>
          <a:solidFill>
            <a:srgbClr val="FFCC00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2773" name="Rectangle 5"/>
          <p:cNvSpPr>
            <a:spLocks noChangeArrowheads="1"/>
          </p:cNvSpPr>
          <p:nvPr/>
        </p:nvSpPr>
        <p:spPr bwMode="auto">
          <a:xfrm>
            <a:off x="5580063" y="3348038"/>
            <a:ext cx="3284537" cy="2246312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folHlink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TW" altLang="en-US" dirty="0">
              <a:ea typeface="ＭＳ Ｐゴシック" charset="-128"/>
            </a:endParaRP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title"/>
          </p:nvPr>
        </p:nvSpPr>
        <p:spPr>
          <a:xfrm>
            <a:off x="1311275" y="-339725"/>
            <a:ext cx="7162800" cy="1143000"/>
          </a:xfrm>
          <a:noFill/>
        </p:spPr>
        <p:txBody>
          <a:bodyPr lIns="90488" tIns="44450" rIns="90488" bIns="44450"/>
          <a:lstStyle/>
          <a:p>
            <a:r>
              <a:rPr lang="en-US" altLang="zh-TW" sz="3600" smtClean="0">
                <a:ea typeface="ＭＳ Ｐゴシック" pitchFamily="34" charset="-128"/>
              </a:rPr>
              <a:t>A solution for the first problem</a:t>
            </a:r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568325" y="812521"/>
            <a:ext cx="8353425" cy="4100512"/>
          </a:xfrm>
          <a:noFill/>
        </p:spPr>
        <p:txBody>
          <a:bodyPr lIns="90488" tIns="44450" rIns="90488" bIns="44450"/>
          <a:lstStyle/>
          <a:p>
            <a:r>
              <a:rPr lang="en-US" altLang="zh-TW" sz="2000" dirty="0" smtClean="0">
                <a:ea typeface="ＭＳ Ｐゴシック" pitchFamily="34" charset="-128"/>
              </a:rPr>
              <a:t>If a writer is in the CS and </a:t>
            </a:r>
            <a:r>
              <a:rPr lang="en-US" altLang="zh-TW" sz="2000" i="1" dirty="0" smtClean="0">
                <a:ea typeface="ＭＳ Ｐゴシック" pitchFamily="34" charset="-128"/>
              </a:rPr>
              <a:t>n </a:t>
            </a:r>
            <a:r>
              <a:rPr lang="en-US" altLang="zh-TW" sz="2000" dirty="0" smtClean="0">
                <a:ea typeface="ＭＳ Ｐゴシック" pitchFamily="34" charset="-128"/>
              </a:rPr>
              <a:t>readers are waiting, then </a:t>
            </a:r>
            <a:r>
              <a:rPr lang="en-US" altLang="zh-TW" sz="2000" b="1" dirty="0" smtClean="0">
                <a:solidFill>
                  <a:srgbClr val="FF0000"/>
                </a:solidFill>
                <a:ea typeface="ＭＳ Ｐゴシック" pitchFamily="34" charset="-128"/>
              </a:rPr>
              <a:t>one</a:t>
            </a:r>
            <a:r>
              <a:rPr lang="en-US" altLang="zh-TW" sz="2000" dirty="0" smtClean="0">
                <a:ea typeface="ＭＳ Ｐゴシック" pitchFamily="34" charset="-128"/>
              </a:rPr>
              <a:t> reader is queued on</a:t>
            </a:r>
            <a:r>
              <a:rPr lang="en-US" altLang="zh-TW" sz="2000" i="1" dirty="0" smtClean="0">
                <a:ea typeface="ＭＳ Ｐゴシック" pitchFamily="34" charset="-128"/>
              </a:rPr>
              <a:t> </a:t>
            </a:r>
            <a:r>
              <a:rPr lang="en-US" altLang="zh-TW" sz="2000" b="1" i="1" dirty="0" err="1" smtClean="0">
                <a:solidFill>
                  <a:srgbClr val="FF0000"/>
                </a:solidFill>
                <a:ea typeface="ＭＳ Ｐゴシック" pitchFamily="34" charset="-128"/>
              </a:rPr>
              <a:t>wrt</a:t>
            </a:r>
            <a:r>
              <a:rPr lang="en-US" altLang="zh-TW" sz="2000" b="1" i="1" dirty="0" smtClean="0">
                <a:solidFill>
                  <a:srgbClr val="FF0000"/>
                </a:solidFill>
                <a:ea typeface="ＭＳ Ｐゴシック" pitchFamily="34" charset="-128"/>
              </a:rPr>
              <a:t> </a:t>
            </a:r>
            <a:r>
              <a:rPr lang="en-US" altLang="zh-TW" sz="2000" dirty="0" smtClean="0">
                <a:ea typeface="ＭＳ Ｐゴシック" pitchFamily="34" charset="-128"/>
              </a:rPr>
              <a:t> and </a:t>
            </a:r>
            <a:r>
              <a:rPr lang="en-US" altLang="zh-TW" sz="2000" b="1" dirty="0" smtClean="0">
                <a:solidFill>
                  <a:srgbClr val="FF0000"/>
                </a:solidFill>
                <a:ea typeface="ＭＳ Ｐゴシック" pitchFamily="34" charset="-128"/>
              </a:rPr>
              <a:t>n-1</a:t>
            </a:r>
            <a:r>
              <a:rPr lang="en-US" altLang="zh-TW" sz="2000" dirty="0" smtClean="0">
                <a:ea typeface="ＭＳ Ｐゴシック" pitchFamily="34" charset="-128"/>
              </a:rPr>
              <a:t> readers are queued on </a:t>
            </a:r>
            <a:r>
              <a:rPr lang="en-US" altLang="zh-TW" sz="2000" b="1" i="1" dirty="0" err="1" smtClean="0">
                <a:solidFill>
                  <a:srgbClr val="FF0000"/>
                </a:solidFill>
                <a:ea typeface="ＭＳ Ｐゴシック" pitchFamily="34" charset="-128"/>
              </a:rPr>
              <a:t>mutex</a:t>
            </a:r>
            <a:r>
              <a:rPr lang="en-US" altLang="zh-TW" sz="2000" dirty="0" smtClean="0">
                <a:ea typeface="ＭＳ Ｐゴシック" pitchFamily="34" charset="-128"/>
              </a:rPr>
              <a:t>.</a:t>
            </a:r>
          </a:p>
          <a:p>
            <a:r>
              <a:rPr lang="en-US" altLang="zh-TW" sz="2000" dirty="0" smtClean="0">
                <a:ea typeface="ＭＳ Ｐゴシック" pitchFamily="34" charset="-128"/>
              </a:rPr>
              <a:t>When a writer executes signal(</a:t>
            </a:r>
            <a:r>
              <a:rPr lang="en-US" altLang="zh-TW" sz="2000" dirty="0" err="1" smtClean="0">
                <a:ea typeface="ＭＳ Ｐゴシック" pitchFamily="34" charset="-128"/>
              </a:rPr>
              <a:t>wrt</a:t>
            </a:r>
            <a:r>
              <a:rPr lang="en-US" altLang="zh-TW" sz="2000" dirty="0" smtClean="0">
                <a:ea typeface="ＭＳ Ｐゴシック" pitchFamily="34" charset="-128"/>
              </a:rPr>
              <a:t>), we may assume the execution of either the waiting writers or a single reader. The selection is made by the scheduler.</a:t>
            </a:r>
          </a:p>
        </p:txBody>
      </p:sp>
      <p:sp>
        <p:nvSpPr>
          <p:cNvPr id="48137" name="AutoShape 11"/>
          <p:cNvSpPr>
            <a:spLocks noChangeArrowheads="1"/>
          </p:cNvSpPr>
          <p:nvPr/>
        </p:nvSpPr>
        <p:spPr bwMode="auto">
          <a:xfrm>
            <a:off x="1557338" y="2674938"/>
            <a:ext cx="373062" cy="430212"/>
          </a:xfrm>
          <a:prstGeom prst="rightArrow">
            <a:avLst>
              <a:gd name="adj1" fmla="val 50000"/>
              <a:gd name="adj2" fmla="val 50005"/>
            </a:avLst>
          </a:prstGeom>
          <a:solidFill>
            <a:srgbClr val="FFCC00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8138" name="Freeform 15"/>
          <p:cNvSpPr>
            <a:spLocks/>
          </p:cNvSpPr>
          <p:nvPr/>
        </p:nvSpPr>
        <p:spPr bwMode="auto">
          <a:xfrm>
            <a:off x="1562100" y="2933700"/>
            <a:ext cx="422275" cy="1049338"/>
          </a:xfrm>
          <a:custGeom>
            <a:avLst/>
            <a:gdLst>
              <a:gd name="T0" fmla="*/ 2147483647 w 273"/>
              <a:gd name="T1" fmla="*/ 2147483647 h 558"/>
              <a:gd name="T2" fmla="*/ 2147483647 w 273"/>
              <a:gd name="T3" fmla="*/ 2147483647 h 558"/>
              <a:gd name="T4" fmla="*/ 2147483647 w 273"/>
              <a:gd name="T5" fmla="*/ 2147483647 h 558"/>
              <a:gd name="T6" fmla="*/ 0 w 273"/>
              <a:gd name="T7" fmla="*/ 2147483647 h 558"/>
              <a:gd name="T8" fmla="*/ 2147483647 w 273"/>
              <a:gd name="T9" fmla="*/ 2147483647 h 558"/>
              <a:gd name="T10" fmla="*/ 2147483647 w 273"/>
              <a:gd name="T11" fmla="*/ 2147483647 h 558"/>
              <a:gd name="T12" fmla="*/ 2147483647 w 273"/>
              <a:gd name="T13" fmla="*/ 0 h 55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73"/>
              <a:gd name="T22" fmla="*/ 0 h 558"/>
              <a:gd name="T23" fmla="*/ 273 w 273"/>
              <a:gd name="T24" fmla="*/ 558 h 55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73" h="558">
                <a:moveTo>
                  <a:pt x="264" y="552"/>
                </a:moveTo>
                <a:cubicBezTo>
                  <a:pt x="211" y="534"/>
                  <a:pt x="273" y="558"/>
                  <a:pt x="208" y="520"/>
                </a:cubicBezTo>
                <a:cubicBezTo>
                  <a:pt x="150" y="486"/>
                  <a:pt x="96" y="453"/>
                  <a:pt x="40" y="416"/>
                </a:cubicBezTo>
                <a:cubicBezTo>
                  <a:pt x="18" y="384"/>
                  <a:pt x="9" y="349"/>
                  <a:pt x="0" y="312"/>
                </a:cubicBezTo>
                <a:cubicBezTo>
                  <a:pt x="3" y="280"/>
                  <a:pt x="4" y="248"/>
                  <a:pt x="8" y="216"/>
                </a:cubicBezTo>
                <a:cubicBezTo>
                  <a:pt x="10" y="198"/>
                  <a:pt x="25" y="175"/>
                  <a:pt x="32" y="160"/>
                </a:cubicBezTo>
                <a:cubicBezTo>
                  <a:pt x="68" y="75"/>
                  <a:pt x="160" y="0"/>
                  <a:pt x="256" y="0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8139" name="AutoShape 17"/>
          <p:cNvSpPr>
            <a:spLocks noChangeArrowheads="1"/>
          </p:cNvSpPr>
          <p:nvPr/>
        </p:nvSpPr>
        <p:spPr bwMode="auto">
          <a:xfrm>
            <a:off x="6032500" y="3325813"/>
            <a:ext cx="373063" cy="430212"/>
          </a:xfrm>
          <a:prstGeom prst="rightArrow">
            <a:avLst>
              <a:gd name="adj1" fmla="val 50000"/>
              <a:gd name="adj2" fmla="val 50005"/>
            </a:avLst>
          </a:prstGeom>
          <a:solidFill>
            <a:srgbClr val="00B0F0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8140" name="AutoShape 18"/>
          <p:cNvSpPr>
            <a:spLocks noChangeArrowheads="1"/>
          </p:cNvSpPr>
          <p:nvPr/>
        </p:nvSpPr>
        <p:spPr bwMode="auto">
          <a:xfrm>
            <a:off x="5980113" y="3487738"/>
            <a:ext cx="373062" cy="430212"/>
          </a:xfrm>
          <a:prstGeom prst="rightArrow">
            <a:avLst>
              <a:gd name="adj1" fmla="val 50000"/>
              <a:gd name="adj2" fmla="val 50005"/>
            </a:avLst>
          </a:prstGeom>
          <a:solidFill>
            <a:srgbClr val="00B0F0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8141" name="AutoShape 19"/>
          <p:cNvSpPr>
            <a:spLocks noChangeArrowheads="1"/>
          </p:cNvSpPr>
          <p:nvPr/>
        </p:nvSpPr>
        <p:spPr bwMode="auto">
          <a:xfrm>
            <a:off x="5927725" y="3649663"/>
            <a:ext cx="373063" cy="430212"/>
          </a:xfrm>
          <a:prstGeom prst="rightArrow">
            <a:avLst>
              <a:gd name="adj1" fmla="val 50000"/>
              <a:gd name="adj2" fmla="val 50005"/>
            </a:avLst>
          </a:prstGeom>
          <a:solidFill>
            <a:srgbClr val="00B0F0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8142" name="Text Box 20"/>
          <p:cNvSpPr txBox="1">
            <a:spLocks noChangeArrowheads="1"/>
          </p:cNvSpPr>
          <p:nvPr/>
        </p:nvSpPr>
        <p:spPr bwMode="auto">
          <a:xfrm>
            <a:off x="226125" y="3560775"/>
            <a:ext cx="1327608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TW" b="1" dirty="0">
                <a:latin typeface="Candara" pitchFamily="34" charset="0"/>
              </a:rPr>
              <a:t>First reader</a:t>
            </a:r>
          </a:p>
        </p:txBody>
      </p:sp>
      <p:sp>
        <p:nvSpPr>
          <p:cNvPr id="48143" name="Text Box 21"/>
          <p:cNvSpPr txBox="1">
            <a:spLocks noChangeArrowheads="1"/>
          </p:cNvSpPr>
          <p:nvPr/>
        </p:nvSpPr>
        <p:spPr bwMode="auto">
          <a:xfrm>
            <a:off x="189025" y="5796300"/>
            <a:ext cx="132080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TW" b="1" dirty="0">
                <a:latin typeface="Candara" pitchFamily="34" charset="0"/>
              </a:rPr>
              <a:t>Last reader</a:t>
            </a:r>
          </a:p>
        </p:txBody>
      </p:sp>
      <p:sp>
        <p:nvSpPr>
          <p:cNvPr id="48144" name="Rectangle 3"/>
          <p:cNvSpPr txBox="1">
            <a:spLocks noChangeArrowheads="1"/>
          </p:cNvSpPr>
          <p:nvPr/>
        </p:nvSpPr>
        <p:spPr bwMode="auto">
          <a:xfrm>
            <a:off x="4748213" y="3065463"/>
            <a:ext cx="4938712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dirty="0">
                <a:solidFill>
                  <a:schemeClr val="bg1"/>
                </a:solidFill>
                <a:latin typeface="Helvetica" pitchFamily="34" charset="0"/>
              </a:rPr>
              <a:t>      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dirty="0">
                <a:solidFill>
                  <a:schemeClr val="bg1"/>
                </a:solidFill>
                <a:latin typeface="Helvetica" pitchFamily="34" charset="0"/>
              </a:rPr>
              <a:t>              </a:t>
            </a:r>
            <a:r>
              <a:rPr kumimoji="1" lang="en-US" altLang="zh-TW" dirty="0">
                <a:latin typeface="Helvetica" pitchFamily="34" charset="0"/>
              </a:rPr>
              <a:t>do {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dirty="0">
                <a:latin typeface="Helvetica" pitchFamily="34" charset="0"/>
              </a:rPr>
              <a:t>                        wait (</a:t>
            </a:r>
            <a:r>
              <a:rPr kumimoji="1" lang="en-US" altLang="zh-TW" dirty="0" err="1">
                <a:latin typeface="Helvetica" pitchFamily="34" charset="0"/>
              </a:rPr>
              <a:t>wrt</a:t>
            </a:r>
            <a:r>
              <a:rPr kumimoji="1" lang="en-US" altLang="zh-TW" dirty="0">
                <a:latin typeface="Helvetica" pitchFamily="34" charset="0"/>
              </a:rPr>
              <a:t>) ;                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dirty="0">
                <a:latin typeface="Helvetica" pitchFamily="34" charset="0"/>
              </a:rPr>
              <a:t>                        </a:t>
            </a:r>
            <a:r>
              <a:rPr kumimoji="1" lang="en-US" altLang="zh-TW" dirty="0" smtClean="0">
                <a:latin typeface="Helvetica" pitchFamily="34" charset="0"/>
              </a:rPr>
              <a:t> </a:t>
            </a:r>
            <a:r>
              <a:rPr kumimoji="1" lang="en-US" altLang="zh-TW" dirty="0">
                <a:latin typeface="Helvetica" pitchFamily="34" charset="0"/>
              </a:rPr>
              <a:t>//  </a:t>
            </a:r>
            <a:r>
              <a:rPr kumimoji="1" lang="en-US" altLang="zh-TW" dirty="0" smtClean="0">
                <a:latin typeface="Helvetica" pitchFamily="34" charset="0"/>
              </a:rPr>
              <a:t>writing </a:t>
            </a:r>
            <a:r>
              <a:rPr kumimoji="1" lang="en-US" altLang="zh-TW" dirty="0">
                <a:latin typeface="Helvetica" pitchFamily="34" charset="0"/>
              </a:rPr>
              <a:t>is performed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dirty="0">
                <a:latin typeface="Helvetica" pitchFamily="34" charset="0"/>
              </a:rPr>
              <a:t>                        signal (</a:t>
            </a:r>
            <a:r>
              <a:rPr kumimoji="1" lang="en-US" altLang="zh-TW" dirty="0" err="1">
                <a:latin typeface="Helvetica" pitchFamily="34" charset="0"/>
              </a:rPr>
              <a:t>wrt</a:t>
            </a:r>
            <a:r>
              <a:rPr kumimoji="1" lang="en-US" altLang="zh-TW" dirty="0">
                <a:latin typeface="Helvetica" pitchFamily="34" charset="0"/>
              </a:rPr>
              <a:t>) ;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dirty="0">
                <a:latin typeface="Helvetica" pitchFamily="34" charset="0"/>
              </a:rPr>
              <a:t>             } while (TRUE);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endParaRPr kumimoji="1" lang="en-US" altLang="zh-TW" dirty="0">
              <a:solidFill>
                <a:schemeClr val="bg1"/>
              </a:solidFill>
              <a:latin typeface="Helvetica" pitchFamily="34" charset="0"/>
            </a:endParaRP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endParaRPr kumimoji="1" lang="en-US" altLang="zh-TW" dirty="0">
              <a:solidFill>
                <a:schemeClr val="bg1"/>
              </a:solidFill>
              <a:latin typeface="Helvetica" pitchFamily="34" charset="0"/>
            </a:endParaRP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dirty="0">
                <a:solidFill>
                  <a:schemeClr val="bg1"/>
                </a:solidFill>
                <a:latin typeface="Helvetica" pitchFamily="34" charset="0"/>
              </a:rPr>
              <a:t>       </a:t>
            </a:r>
          </a:p>
        </p:txBody>
      </p:sp>
      <p:sp>
        <p:nvSpPr>
          <p:cNvPr id="48145" name="Rectangle 3"/>
          <p:cNvSpPr txBox="1">
            <a:spLocks noChangeArrowheads="1"/>
          </p:cNvSpPr>
          <p:nvPr/>
        </p:nvSpPr>
        <p:spPr bwMode="auto">
          <a:xfrm>
            <a:off x="657225" y="1946275"/>
            <a:ext cx="7747000" cy="5065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</a:pPr>
            <a:endParaRPr kumimoji="1" lang="en-US" altLang="zh-TW" sz="1600" dirty="0">
              <a:latin typeface="Helvetica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1600" dirty="0">
                <a:solidFill>
                  <a:srgbClr val="0000FF"/>
                </a:solidFill>
                <a:latin typeface="Helvetica" pitchFamily="34" charset="0"/>
              </a:rPr>
              <a:t>        </a:t>
            </a:r>
          </a:p>
          <a:p>
            <a:pPr marL="342900" indent="-342900"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1600" dirty="0">
                <a:solidFill>
                  <a:srgbClr val="0000FF"/>
                </a:solidFill>
                <a:latin typeface="Helvetica" pitchFamily="34" charset="0"/>
              </a:rPr>
              <a:t>	do {</a:t>
            </a:r>
          </a:p>
          <a:p>
            <a:pPr marL="342900" indent="-342900"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1600" dirty="0">
                <a:solidFill>
                  <a:srgbClr val="0000FF"/>
                </a:solidFill>
                <a:latin typeface="Helvetica" pitchFamily="34" charset="0"/>
              </a:rPr>
              <a:t>                       </a:t>
            </a:r>
            <a:r>
              <a:rPr kumimoji="1" lang="en-US" altLang="zh-TW" sz="1600" dirty="0">
                <a:solidFill>
                  <a:schemeClr val="bg1"/>
                </a:solidFill>
                <a:latin typeface="Helvetica" pitchFamily="34" charset="0"/>
              </a:rPr>
              <a:t>wait (</a:t>
            </a:r>
            <a:r>
              <a:rPr kumimoji="1" lang="en-US" altLang="zh-TW" sz="1600" dirty="0" err="1">
                <a:solidFill>
                  <a:schemeClr val="bg1"/>
                </a:solidFill>
                <a:latin typeface="Helvetica" pitchFamily="34" charset="0"/>
              </a:rPr>
              <a:t>mutex</a:t>
            </a:r>
            <a:r>
              <a:rPr kumimoji="1" lang="en-US" altLang="zh-TW" sz="1600" dirty="0">
                <a:solidFill>
                  <a:schemeClr val="bg1"/>
                </a:solidFill>
                <a:latin typeface="Helvetica" pitchFamily="34" charset="0"/>
              </a:rPr>
              <a:t>) ;</a:t>
            </a:r>
          </a:p>
          <a:p>
            <a:pPr marL="342900" indent="-342900"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1600" dirty="0">
                <a:solidFill>
                  <a:schemeClr val="bg1"/>
                </a:solidFill>
                <a:latin typeface="Helvetica" pitchFamily="34" charset="0"/>
              </a:rPr>
              <a:t>                       </a:t>
            </a:r>
            <a:r>
              <a:rPr kumimoji="1" lang="en-US" altLang="zh-TW" sz="1600" dirty="0" err="1">
                <a:solidFill>
                  <a:schemeClr val="bg1"/>
                </a:solidFill>
                <a:latin typeface="Helvetica" pitchFamily="34" charset="0"/>
              </a:rPr>
              <a:t>readcount</a:t>
            </a:r>
            <a:r>
              <a:rPr kumimoji="1" lang="en-US" altLang="zh-TW" sz="1600" dirty="0">
                <a:solidFill>
                  <a:schemeClr val="bg1"/>
                </a:solidFill>
                <a:latin typeface="Helvetica" pitchFamily="34" charset="0"/>
              </a:rPr>
              <a:t> ++ ;</a:t>
            </a:r>
          </a:p>
          <a:p>
            <a:pPr marL="342900" indent="-342900"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1600" dirty="0">
                <a:solidFill>
                  <a:schemeClr val="bg1"/>
                </a:solidFill>
                <a:latin typeface="Helvetica" pitchFamily="34" charset="0"/>
              </a:rPr>
              <a:t>                       if (</a:t>
            </a:r>
            <a:r>
              <a:rPr kumimoji="1" lang="en-US" altLang="zh-TW" sz="1600" dirty="0" err="1">
                <a:solidFill>
                  <a:schemeClr val="bg1"/>
                </a:solidFill>
                <a:latin typeface="Helvetica" pitchFamily="34" charset="0"/>
              </a:rPr>
              <a:t>readcount</a:t>
            </a:r>
            <a:r>
              <a:rPr kumimoji="1" lang="en-US" altLang="zh-TW" sz="1600" dirty="0">
                <a:solidFill>
                  <a:schemeClr val="bg1"/>
                </a:solidFill>
                <a:latin typeface="Helvetica" pitchFamily="34" charset="0"/>
              </a:rPr>
              <a:t> == 1)  </a:t>
            </a:r>
          </a:p>
          <a:p>
            <a:pPr marL="342900" indent="-342900"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1600" dirty="0">
                <a:solidFill>
                  <a:schemeClr val="bg1"/>
                </a:solidFill>
                <a:latin typeface="Helvetica" pitchFamily="34" charset="0"/>
              </a:rPr>
              <a:t>			          wait (</a:t>
            </a:r>
            <a:r>
              <a:rPr kumimoji="1" lang="en-US" altLang="zh-TW" sz="1600" dirty="0" err="1">
                <a:solidFill>
                  <a:schemeClr val="bg1"/>
                </a:solidFill>
                <a:latin typeface="Helvetica" pitchFamily="34" charset="0"/>
              </a:rPr>
              <a:t>wrt</a:t>
            </a:r>
            <a:r>
              <a:rPr kumimoji="1" lang="en-US" altLang="zh-TW" sz="1600" dirty="0">
                <a:solidFill>
                  <a:schemeClr val="bg1"/>
                </a:solidFill>
                <a:latin typeface="Helvetica" pitchFamily="34" charset="0"/>
              </a:rPr>
              <a:t>) ;</a:t>
            </a:r>
          </a:p>
          <a:p>
            <a:pPr marL="342900" indent="-342900"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1600" dirty="0">
                <a:solidFill>
                  <a:schemeClr val="bg1"/>
                </a:solidFill>
                <a:latin typeface="Helvetica" pitchFamily="34" charset="0"/>
              </a:rPr>
              <a:t>                       signal (</a:t>
            </a:r>
            <a:r>
              <a:rPr kumimoji="1" lang="en-US" altLang="zh-TW" sz="1600" dirty="0" err="1">
                <a:solidFill>
                  <a:schemeClr val="bg1"/>
                </a:solidFill>
                <a:latin typeface="Helvetica" pitchFamily="34" charset="0"/>
              </a:rPr>
              <a:t>mutex</a:t>
            </a:r>
            <a:r>
              <a:rPr kumimoji="1" lang="en-US" altLang="zh-TW" sz="1600" dirty="0">
                <a:solidFill>
                  <a:schemeClr val="bg1"/>
                </a:solidFill>
                <a:latin typeface="Helvetica" pitchFamily="34" charset="0"/>
              </a:rPr>
              <a:t>)</a:t>
            </a:r>
          </a:p>
          <a:p>
            <a:pPr marL="342900" indent="-342900"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1600" dirty="0">
                <a:solidFill>
                  <a:schemeClr val="bg1"/>
                </a:solidFill>
                <a:latin typeface="Helvetica" pitchFamily="34" charset="0"/>
              </a:rPr>
              <a:t>                </a:t>
            </a:r>
          </a:p>
          <a:p>
            <a:pPr marL="342900" indent="-342900"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1600" dirty="0">
                <a:solidFill>
                  <a:schemeClr val="bg1"/>
                </a:solidFill>
                <a:latin typeface="Helvetica" pitchFamily="34" charset="0"/>
              </a:rPr>
              <a:t>                               // reading is performed</a:t>
            </a:r>
          </a:p>
          <a:p>
            <a:pPr marL="342900" indent="-342900"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endParaRPr kumimoji="1" lang="en-US" altLang="zh-TW" sz="1600" dirty="0">
              <a:solidFill>
                <a:schemeClr val="bg1"/>
              </a:solidFill>
              <a:latin typeface="Helvetica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1600" dirty="0">
                <a:solidFill>
                  <a:schemeClr val="bg1"/>
                </a:solidFill>
                <a:latin typeface="Helvetica" pitchFamily="34" charset="0"/>
              </a:rPr>
              <a:t>                        wait (</a:t>
            </a:r>
            <a:r>
              <a:rPr kumimoji="1" lang="en-US" altLang="zh-TW" sz="1600" dirty="0" err="1">
                <a:solidFill>
                  <a:schemeClr val="bg1"/>
                </a:solidFill>
                <a:latin typeface="Helvetica" pitchFamily="34" charset="0"/>
              </a:rPr>
              <a:t>mutex</a:t>
            </a:r>
            <a:r>
              <a:rPr kumimoji="1" lang="en-US" altLang="zh-TW" sz="1600" dirty="0">
                <a:solidFill>
                  <a:schemeClr val="bg1"/>
                </a:solidFill>
                <a:latin typeface="Helvetica" pitchFamily="34" charset="0"/>
              </a:rPr>
              <a:t>) ;</a:t>
            </a:r>
          </a:p>
          <a:p>
            <a:pPr marL="342900" indent="-342900"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1600" dirty="0">
                <a:solidFill>
                  <a:schemeClr val="bg1"/>
                </a:solidFill>
                <a:latin typeface="Helvetica" pitchFamily="34" charset="0"/>
              </a:rPr>
              <a:t>                        </a:t>
            </a:r>
            <a:r>
              <a:rPr kumimoji="1" lang="en-US" altLang="zh-TW" sz="1600" dirty="0" err="1">
                <a:solidFill>
                  <a:schemeClr val="bg1"/>
                </a:solidFill>
                <a:latin typeface="Helvetica" pitchFamily="34" charset="0"/>
              </a:rPr>
              <a:t>readcount</a:t>
            </a:r>
            <a:r>
              <a:rPr kumimoji="1" lang="en-US" altLang="zh-TW" sz="1600" dirty="0">
                <a:solidFill>
                  <a:schemeClr val="bg1"/>
                </a:solidFill>
                <a:latin typeface="Helvetica" pitchFamily="34" charset="0"/>
              </a:rPr>
              <a:t>  - - ;</a:t>
            </a:r>
          </a:p>
          <a:p>
            <a:pPr marL="342900" indent="-342900"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1600" dirty="0">
                <a:solidFill>
                  <a:schemeClr val="bg1"/>
                </a:solidFill>
                <a:latin typeface="Helvetica" pitchFamily="34" charset="0"/>
              </a:rPr>
              <a:t>                        if (</a:t>
            </a:r>
            <a:r>
              <a:rPr kumimoji="1" lang="en-US" altLang="zh-TW" sz="1600" dirty="0" err="1">
                <a:solidFill>
                  <a:schemeClr val="bg1"/>
                </a:solidFill>
                <a:latin typeface="Helvetica" pitchFamily="34" charset="0"/>
              </a:rPr>
              <a:t>readcount</a:t>
            </a:r>
            <a:r>
              <a:rPr kumimoji="1" lang="en-US" altLang="zh-TW" sz="1600" dirty="0">
                <a:solidFill>
                  <a:schemeClr val="bg1"/>
                </a:solidFill>
                <a:latin typeface="Helvetica" pitchFamily="34" charset="0"/>
              </a:rPr>
              <a:t>  == 0)  </a:t>
            </a:r>
          </a:p>
          <a:p>
            <a:pPr marL="342900" indent="-342900"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1600" dirty="0">
                <a:solidFill>
                  <a:schemeClr val="bg1"/>
                </a:solidFill>
                <a:latin typeface="Helvetica" pitchFamily="34" charset="0"/>
              </a:rPr>
              <a:t>			         signal (</a:t>
            </a:r>
            <a:r>
              <a:rPr kumimoji="1" lang="en-US" altLang="zh-TW" sz="1600" dirty="0" err="1">
                <a:solidFill>
                  <a:schemeClr val="bg1"/>
                </a:solidFill>
                <a:latin typeface="Helvetica" pitchFamily="34" charset="0"/>
              </a:rPr>
              <a:t>wrt</a:t>
            </a:r>
            <a:r>
              <a:rPr kumimoji="1" lang="en-US" altLang="zh-TW" sz="1600" dirty="0">
                <a:solidFill>
                  <a:schemeClr val="bg1"/>
                </a:solidFill>
                <a:latin typeface="Helvetica" pitchFamily="34" charset="0"/>
              </a:rPr>
              <a:t>) ;</a:t>
            </a:r>
          </a:p>
          <a:p>
            <a:pPr marL="342900" indent="-342900"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1600" dirty="0">
                <a:solidFill>
                  <a:schemeClr val="bg1"/>
                </a:solidFill>
                <a:latin typeface="Helvetica" pitchFamily="34" charset="0"/>
              </a:rPr>
              <a:t>                        signal (</a:t>
            </a:r>
            <a:r>
              <a:rPr kumimoji="1" lang="en-US" altLang="zh-TW" sz="1600" dirty="0" err="1">
                <a:solidFill>
                  <a:schemeClr val="bg1"/>
                </a:solidFill>
                <a:latin typeface="Helvetica" pitchFamily="34" charset="0"/>
              </a:rPr>
              <a:t>mutex</a:t>
            </a:r>
            <a:r>
              <a:rPr kumimoji="1" lang="en-US" altLang="zh-TW" sz="1600" dirty="0">
                <a:solidFill>
                  <a:schemeClr val="bg1"/>
                </a:solidFill>
                <a:latin typeface="Helvetica" pitchFamily="34" charset="0"/>
              </a:rPr>
              <a:t>) ;</a:t>
            </a:r>
          </a:p>
          <a:p>
            <a:pPr marL="342900" indent="-342900"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1600" dirty="0">
                <a:solidFill>
                  <a:schemeClr val="bg1"/>
                </a:solidFill>
                <a:latin typeface="Helvetica" pitchFamily="34" charset="0"/>
              </a:rPr>
              <a:t>              } while (TRUE);</a:t>
            </a:r>
          </a:p>
          <a:p>
            <a:pPr marL="342900" indent="-342900"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endParaRPr kumimoji="1" lang="en-US" altLang="zh-TW" sz="1600" dirty="0">
              <a:solidFill>
                <a:srgbClr val="0000FF"/>
              </a:solidFill>
              <a:latin typeface="Helvetica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endParaRPr kumimoji="1" lang="en-US" altLang="zh-TW" sz="1600" dirty="0">
              <a:solidFill>
                <a:srgbClr val="0000FF"/>
              </a:solidFill>
              <a:latin typeface="Helvetica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1600" dirty="0">
                <a:solidFill>
                  <a:srgbClr val="0000FF"/>
                </a:solidFill>
                <a:latin typeface="Helvetica" pitchFamily="34" charset="0"/>
              </a:rPr>
              <a:t>       </a:t>
            </a:r>
          </a:p>
        </p:txBody>
      </p:sp>
      <p:sp>
        <p:nvSpPr>
          <p:cNvPr id="48146" name="AutoShape 12"/>
          <p:cNvSpPr>
            <a:spLocks noChangeArrowheads="1"/>
          </p:cNvSpPr>
          <p:nvPr/>
        </p:nvSpPr>
        <p:spPr bwMode="auto">
          <a:xfrm>
            <a:off x="5945188" y="4141788"/>
            <a:ext cx="373062" cy="430212"/>
          </a:xfrm>
          <a:prstGeom prst="rightArrow">
            <a:avLst>
              <a:gd name="adj1" fmla="val 50000"/>
              <a:gd name="adj2" fmla="val 50005"/>
            </a:avLst>
          </a:prstGeom>
          <a:solidFill>
            <a:srgbClr val="F03067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8150" name="Freeform 15"/>
          <p:cNvSpPr>
            <a:spLocks/>
          </p:cNvSpPr>
          <p:nvPr/>
        </p:nvSpPr>
        <p:spPr bwMode="auto">
          <a:xfrm>
            <a:off x="1558925" y="5224463"/>
            <a:ext cx="422275" cy="1049337"/>
          </a:xfrm>
          <a:custGeom>
            <a:avLst/>
            <a:gdLst>
              <a:gd name="T0" fmla="*/ 2147483647 w 273"/>
              <a:gd name="T1" fmla="*/ 2147483647 h 558"/>
              <a:gd name="T2" fmla="*/ 2147483647 w 273"/>
              <a:gd name="T3" fmla="*/ 2147483647 h 558"/>
              <a:gd name="T4" fmla="*/ 2147483647 w 273"/>
              <a:gd name="T5" fmla="*/ 2147483647 h 558"/>
              <a:gd name="T6" fmla="*/ 0 w 273"/>
              <a:gd name="T7" fmla="*/ 2147483647 h 558"/>
              <a:gd name="T8" fmla="*/ 2147483647 w 273"/>
              <a:gd name="T9" fmla="*/ 2147483647 h 558"/>
              <a:gd name="T10" fmla="*/ 2147483647 w 273"/>
              <a:gd name="T11" fmla="*/ 2147483647 h 558"/>
              <a:gd name="T12" fmla="*/ 2147483647 w 273"/>
              <a:gd name="T13" fmla="*/ 0 h 55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73"/>
              <a:gd name="T22" fmla="*/ 0 h 558"/>
              <a:gd name="T23" fmla="*/ 273 w 273"/>
              <a:gd name="T24" fmla="*/ 558 h 55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73" h="558">
                <a:moveTo>
                  <a:pt x="264" y="552"/>
                </a:moveTo>
                <a:cubicBezTo>
                  <a:pt x="211" y="534"/>
                  <a:pt x="273" y="558"/>
                  <a:pt x="208" y="520"/>
                </a:cubicBezTo>
                <a:cubicBezTo>
                  <a:pt x="150" y="486"/>
                  <a:pt x="96" y="453"/>
                  <a:pt x="40" y="416"/>
                </a:cubicBezTo>
                <a:cubicBezTo>
                  <a:pt x="18" y="384"/>
                  <a:pt x="9" y="349"/>
                  <a:pt x="0" y="312"/>
                </a:cubicBezTo>
                <a:cubicBezTo>
                  <a:pt x="3" y="280"/>
                  <a:pt x="4" y="248"/>
                  <a:pt x="8" y="216"/>
                </a:cubicBezTo>
                <a:cubicBezTo>
                  <a:pt x="10" y="198"/>
                  <a:pt x="25" y="175"/>
                  <a:pt x="32" y="160"/>
                </a:cubicBezTo>
                <a:cubicBezTo>
                  <a:pt x="68" y="75"/>
                  <a:pt x="160" y="0"/>
                  <a:pt x="256" y="0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3" name="AutoShape 11"/>
          <p:cNvSpPr>
            <a:spLocks noChangeArrowheads="1"/>
          </p:cNvSpPr>
          <p:nvPr/>
        </p:nvSpPr>
        <p:spPr bwMode="auto">
          <a:xfrm>
            <a:off x="2719140" y="3621974"/>
            <a:ext cx="332818" cy="312470"/>
          </a:xfrm>
          <a:prstGeom prst="rightArrow">
            <a:avLst>
              <a:gd name="adj1" fmla="val 50000"/>
              <a:gd name="adj2" fmla="val 50005"/>
            </a:avLst>
          </a:prstGeom>
          <a:solidFill>
            <a:srgbClr val="FFCC00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1350334" y="1858963"/>
            <a:ext cx="3684803" cy="4141787"/>
          </a:xfrm>
          <a:prstGeom prst="rect">
            <a:avLst/>
          </a:prstGeom>
          <a:solidFill>
            <a:srgbClr val="00B0F0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folHlink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TW" altLang="en-US">
              <a:ea typeface="ＭＳ Ｐゴシック" charset="-128"/>
            </a:endParaRPr>
          </a:p>
        </p:txBody>
      </p:sp>
      <p:sp>
        <p:nvSpPr>
          <p:cNvPr id="48131" name="AutoShape 3"/>
          <p:cNvSpPr>
            <a:spLocks noChangeArrowheads="1"/>
          </p:cNvSpPr>
          <p:nvPr/>
        </p:nvSpPr>
        <p:spPr bwMode="auto">
          <a:xfrm>
            <a:off x="1662113" y="1547003"/>
            <a:ext cx="373062" cy="430212"/>
          </a:xfrm>
          <a:prstGeom prst="rightArrow">
            <a:avLst>
              <a:gd name="adj1" fmla="val 50000"/>
              <a:gd name="adj2" fmla="val 50005"/>
            </a:avLst>
          </a:prstGeom>
          <a:solidFill>
            <a:srgbClr val="FFCC00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8132" name="AutoShape 4"/>
          <p:cNvSpPr>
            <a:spLocks noChangeArrowheads="1"/>
          </p:cNvSpPr>
          <p:nvPr/>
        </p:nvSpPr>
        <p:spPr bwMode="auto">
          <a:xfrm>
            <a:off x="1609725" y="1655763"/>
            <a:ext cx="373063" cy="430212"/>
          </a:xfrm>
          <a:prstGeom prst="rightArrow">
            <a:avLst>
              <a:gd name="adj1" fmla="val 50000"/>
              <a:gd name="adj2" fmla="val 50005"/>
            </a:avLst>
          </a:prstGeom>
          <a:solidFill>
            <a:srgbClr val="FFCC00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2773" name="Rectangle 5"/>
          <p:cNvSpPr>
            <a:spLocks noChangeArrowheads="1"/>
          </p:cNvSpPr>
          <p:nvPr/>
        </p:nvSpPr>
        <p:spPr bwMode="auto">
          <a:xfrm>
            <a:off x="5580063" y="2490788"/>
            <a:ext cx="3284537" cy="2246312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folHlink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TW" altLang="en-US" dirty="0">
              <a:ea typeface="ＭＳ Ｐゴシック" charset="-128"/>
            </a:endParaRP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title"/>
          </p:nvPr>
        </p:nvSpPr>
        <p:spPr>
          <a:xfrm>
            <a:off x="1311275" y="-339725"/>
            <a:ext cx="7162800" cy="1143000"/>
          </a:xfrm>
          <a:noFill/>
        </p:spPr>
        <p:txBody>
          <a:bodyPr lIns="90488" tIns="44450" rIns="90488" bIns="44450"/>
          <a:lstStyle/>
          <a:p>
            <a:r>
              <a:rPr lang="en-US" altLang="zh-TW" sz="3600" smtClean="0">
                <a:ea typeface="ＭＳ Ｐゴシック" pitchFamily="34" charset="-128"/>
              </a:rPr>
              <a:t>A solution for the first problem</a:t>
            </a:r>
          </a:p>
        </p:txBody>
      </p:sp>
      <p:sp>
        <p:nvSpPr>
          <p:cNvPr id="48137" name="AutoShape 11"/>
          <p:cNvSpPr>
            <a:spLocks noChangeArrowheads="1"/>
          </p:cNvSpPr>
          <p:nvPr/>
        </p:nvSpPr>
        <p:spPr bwMode="auto">
          <a:xfrm>
            <a:off x="1557338" y="1817688"/>
            <a:ext cx="373062" cy="430212"/>
          </a:xfrm>
          <a:prstGeom prst="rightArrow">
            <a:avLst>
              <a:gd name="adj1" fmla="val 50000"/>
              <a:gd name="adj2" fmla="val 50005"/>
            </a:avLst>
          </a:prstGeom>
          <a:solidFill>
            <a:srgbClr val="FFCC00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8138" name="Freeform 15"/>
          <p:cNvSpPr>
            <a:spLocks/>
          </p:cNvSpPr>
          <p:nvPr/>
        </p:nvSpPr>
        <p:spPr bwMode="auto">
          <a:xfrm>
            <a:off x="1562100" y="2076450"/>
            <a:ext cx="422275" cy="1049338"/>
          </a:xfrm>
          <a:custGeom>
            <a:avLst/>
            <a:gdLst>
              <a:gd name="T0" fmla="*/ 2147483647 w 273"/>
              <a:gd name="T1" fmla="*/ 2147483647 h 558"/>
              <a:gd name="T2" fmla="*/ 2147483647 w 273"/>
              <a:gd name="T3" fmla="*/ 2147483647 h 558"/>
              <a:gd name="T4" fmla="*/ 2147483647 w 273"/>
              <a:gd name="T5" fmla="*/ 2147483647 h 558"/>
              <a:gd name="T6" fmla="*/ 0 w 273"/>
              <a:gd name="T7" fmla="*/ 2147483647 h 558"/>
              <a:gd name="T8" fmla="*/ 2147483647 w 273"/>
              <a:gd name="T9" fmla="*/ 2147483647 h 558"/>
              <a:gd name="T10" fmla="*/ 2147483647 w 273"/>
              <a:gd name="T11" fmla="*/ 2147483647 h 558"/>
              <a:gd name="T12" fmla="*/ 2147483647 w 273"/>
              <a:gd name="T13" fmla="*/ 0 h 55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73"/>
              <a:gd name="T22" fmla="*/ 0 h 558"/>
              <a:gd name="T23" fmla="*/ 273 w 273"/>
              <a:gd name="T24" fmla="*/ 558 h 55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73" h="558">
                <a:moveTo>
                  <a:pt x="264" y="552"/>
                </a:moveTo>
                <a:cubicBezTo>
                  <a:pt x="211" y="534"/>
                  <a:pt x="273" y="558"/>
                  <a:pt x="208" y="520"/>
                </a:cubicBezTo>
                <a:cubicBezTo>
                  <a:pt x="150" y="486"/>
                  <a:pt x="96" y="453"/>
                  <a:pt x="40" y="416"/>
                </a:cubicBezTo>
                <a:cubicBezTo>
                  <a:pt x="18" y="384"/>
                  <a:pt x="9" y="349"/>
                  <a:pt x="0" y="312"/>
                </a:cubicBezTo>
                <a:cubicBezTo>
                  <a:pt x="3" y="280"/>
                  <a:pt x="4" y="248"/>
                  <a:pt x="8" y="216"/>
                </a:cubicBezTo>
                <a:cubicBezTo>
                  <a:pt x="10" y="198"/>
                  <a:pt x="25" y="175"/>
                  <a:pt x="32" y="160"/>
                </a:cubicBezTo>
                <a:cubicBezTo>
                  <a:pt x="68" y="75"/>
                  <a:pt x="160" y="0"/>
                  <a:pt x="256" y="0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8139" name="AutoShape 17"/>
          <p:cNvSpPr>
            <a:spLocks noChangeArrowheads="1"/>
          </p:cNvSpPr>
          <p:nvPr/>
        </p:nvSpPr>
        <p:spPr bwMode="auto">
          <a:xfrm>
            <a:off x="6032500" y="2468563"/>
            <a:ext cx="373063" cy="430212"/>
          </a:xfrm>
          <a:prstGeom prst="rightArrow">
            <a:avLst>
              <a:gd name="adj1" fmla="val 50000"/>
              <a:gd name="adj2" fmla="val 50005"/>
            </a:avLst>
          </a:prstGeom>
          <a:solidFill>
            <a:srgbClr val="00B0F0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8140" name="AutoShape 18"/>
          <p:cNvSpPr>
            <a:spLocks noChangeArrowheads="1"/>
          </p:cNvSpPr>
          <p:nvPr/>
        </p:nvSpPr>
        <p:spPr bwMode="auto">
          <a:xfrm>
            <a:off x="5980113" y="2630488"/>
            <a:ext cx="373062" cy="430212"/>
          </a:xfrm>
          <a:prstGeom prst="rightArrow">
            <a:avLst>
              <a:gd name="adj1" fmla="val 50000"/>
              <a:gd name="adj2" fmla="val 50005"/>
            </a:avLst>
          </a:prstGeom>
          <a:solidFill>
            <a:srgbClr val="00B0F0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8141" name="AutoShape 19"/>
          <p:cNvSpPr>
            <a:spLocks noChangeArrowheads="1"/>
          </p:cNvSpPr>
          <p:nvPr/>
        </p:nvSpPr>
        <p:spPr bwMode="auto">
          <a:xfrm>
            <a:off x="5927725" y="2792413"/>
            <a:ext cx="373063" cy="430212"/>
          </a:xfrm>
          <a:prstGeom prst="rightArrow">
            <a:avLst>
              <a:gd name="adj1" fmla="val 50000"/>
              <a:gd name="adj2" fmla="val 50005"/>
            </a:avLst>
          </a:prstGeom>
          <a:solidFill>
            <a:srgbClr val="00B0F0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8142" name="Text Box 20"/>
          <p:cNvSpPr txBox="1">
            <a:spLocks noChangeArrowheads="1"/>
          </p:cNvSpPr>
          <p:nvPr/>
        </p:nvSpPr>
        <p:spPr bwMode="auto">
          <a:xfrm>
            <a:off x="226125" y="2703525"/>
            <a:ext cx="1327608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TW" b="1" dirty="0">
                <a:latin typeface="Candara" pitchFamily="34" charset="0"/>
              </a:rPr>
              <a:t>First reader</a:t>
            </a:r>
          </a:p>
        </p:txBody>
      </p:sp>
      <p:sp>
        <p:nvSpPr>
          <p:cNvPr id="48143" name="Text Box 21"/>
          <p:cNvSpPr txBox="1">
            <a:spLocks noChangeArrowheads="1"/>
          </p:cNvSpPr>
          <p:nvPr/>
        </p:nvSpPr>
        <p:spPr bwMode="auto">
          <a:xfrm>
            <a:off x="189025" y="4939050"/>
            <a:ext cx="132080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TW" b="1" dirty="0">
                <a:latin typeface="Candara" pitchFamily="34" charset="0"/>
              </a:rPr>
              <a:t>Last reader</a:t>
            </a:r>
          </a:p>
        </p:txBody>
      </p:sp>
      <p:sp>
        <p:nvSpPr>
          <p:cNvPr id="48144" name="Rectangle 3"/>
          <p:cNvSpPr txBox="1">
            <a:spLocks noChangeArrowheads="1"/>
          </p:cNvSpPr>
          <p:nvPr/>
        </p:nvSpPr>
        <p:spPr bwMode="auto">
          <a:xfrm>
            <a:off x="4748213" y="2227263"/>
            <a:ext cx="4938712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dirty="0">
                <a:solidFill>
                  <a:schemeClr val="bg1"/>
                </a:solidFill>
                <a:latin typeface="Helvetica" pitchFamily="34" charset="0"/>
              </a:rPr>
              <a:t>      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dirty="0">
                <a:solidFill>
                  <a:schemeClr val="bg1"/>
                </a:solidFill>
                <a:latin typeface="Helvetica" pitchFamily="34" charset="0"/>
              </a:rPr>
              <a:t>              </a:t>
            </a:r>
            <a:r>
              <a:rPr kumimoji="1" lang="en-US" altLang="zh-TW" dirty="0">
                <a:latin typeface="Helvetica" pitchFamily="34" charset="0"/>
              </a:rPr>
              <a:t>do {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dirty="0">
                <a:latin typeface="Helvetica" pitchFamily="34" charset="0"/>
              </a:rPr>
              <a:t>                        wait (</a:t>
            </a:r>
            <a:r>
              <a:rPr kumimoji="1" lang="en-US" altLang="zh-TW" dirty="0" err="1">
                <a:latin typeface="Helvetica" pitchFamily="34" charset="0"/>
              </a:rPr>
              <a:t>wrt</a:t>
            </a:r>
            <a:r>
              <a:rPr kumimoji="1" lang="en-US" altLang="zh-TW" dirty="0">
                <a:latin typeface="Helvetica" pitchFamily="34" charset="0"/>
              </a:rPr>
              <a:t>) ;                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dirty="0">
                <a:latin typeface="Helvetica" pitchFamily="34" charset="0"/>
              </a:rPr>
              <a:t>                        </a:t>
            </a:r>
            <a:r>
              <a:rPr kumimoji="1" lang="en-US" altLang="zh-TW" dirty="0" smtClean="0">
                <a:latin typeface="Helvetica" pitchFamily="34" charset="0"/>
              </a:rPr>
              <a:t> </a:t>
            </a:r>
            <a:r>
              <a:rPr kumimoji="1" lang="en-US" altLang="zh-TW" dirty="0">
                <a:latin typeface="Helvetica" pitchFamily="34" charset="0"/>
              </a:rPr>
              <a:t>//  </a:t>
            </a:r>
            <a:r>
              <a:rPr kumimoji="1" lang="en-US" altLang="zh-TW" dirty="0" smtClean="0">
                <a:solidFill>
                  <a:srgbClr val="FF0000"/>
                </a:solidFill>
                <a:latin typeface="Helvetica" pitchFamily="34" charset="0"/>
              </a:rPr>
              <a:t>writing </a:t>
            </a:r>
            <a:r>
              <a:rPr kumimoji="1" lang="en-US" altLang="zh-TW" dirty="0">
                <a:solidFill>
                  <a:srgbClr val="FF0000"/>
                </a:solidFill>
                <a:latin typeface="Helvetica" pitchFamily="34" charset="0"/>
              </a:rPr>
              <a:t>is performed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dirty="0">
                <a:latin typeface="Helvetica" pitchFamily="34" charset="0"/>
              </a:rPr>
              <a:t>                        signal (</a:t>
            </a:r>
            <a:r>
              <a:rPr kumimoji="1" lang="en-US" altLang="zh-TW" dirty="0" err="1">
                <a:latin typeface="Helvetica" pitchFamily="34" charset="0"/>
              </a:rPr>
              <a:t>wrt</a:t>
            </a:r>
            <a:r>
              <a:rPr kumimoji="1" lang="en-US" altLang="zh-TW" dirty="0">
                <a:latin typeface="Helvetica" pitchFamily="34" charset="0"/>
              </a:rPr>
              <a:t>) ;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dirty="0">
                <a:latin typeface="Helvetica" pitchFamily="34" charset="0"/>
              </a:rPr>
              <a:t>             } while (TRUE);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endParaRPr kumimoji="1" lang="en-US" altLang="zh-TW" dirty="0">
              <a:solidFill>
                <a:schemeClr val="bg1"/>
              </a:solidFill>
              <a:latin typeface="Helvetica" pitchFamily="34" charset="0"/>
            </a:endParaRP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endParaRPr kumimoji="1" lang="en-US" altLang="zh-TW" dirty="0">
              <a:solidFill>
                <a:schemeClr val="bg1"/>
              </a:solidFill>
              <a:latin typeface="Helvetica" pitchFamily="34" charset="0"/>
            </a:endParaRP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dirty="0">
                <a:solidFill>
                  <a:schemeClr val="bg1"/>
                </a:solidFill>
                <a:latin typeface="Helvetica" pitchFamily="34" charset="0"/>
              </a:rPr>
              <a:t>       </a:t>
            </a:r>
          </a:p>
        </p:txBody>
      </p:sp>
      <p:sp>
        <p:nvSpPr>
          <p:cNvPr id="48145" name="Rectangle 3"/>
          <p:cNvSpPr txBox="1">
            <a:spLocks noChangeArrowheads="1"/>
          </p:cNvSpPr>
          <p:nvPr/>
        </p:nvSpPr>
        <p:spPr bwMode="auto">
          <a:xfrm>
            <a:off x="657225" y="1089025"/>
            <a:ext cx="7747000" cy="5065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</a:pPr>
            <a:endParaRPr kumimoji="1" lang="en-US" altLang="zh-TW" sz="1600" dirty="0">
              <a:latin typeface="Helvetica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1600" dirty="0">
                <a:solidFill>
                  <a:srgbClr val="0000FF"/>
                </a:solidFill>
                <a:latin typeface="Helvetica" pitchFamily="34" charset="0"/>
              </a:rPr>
              <a:t>        </a:t>
            </a:r>
          </a:p>
          <a:p>
            <a:pPr marL="342900" indent="-342900"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1600" dirty="0">
                <a:solidFill>
                  <a:srgbClr val="0000FF"/>
                </a:solidFill>
                <a:latin typeface="Helvetica" pitchFamily="34" charset="0"/>
              </a:rPr>
              <a:t>	do {</a:t>
            </a:r>
          </a:p>
          <a:p>
            <a:pPr marL="342900" indent="-342900"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1600" dirty="0">
                <a:solidFill>
                  <a:srgbClr val="0000FF"/>
                </a:solidFill>
                <a:latin typeface="Helvetica" pitchFamily="34" charset="0"/>
              </a:rPr>
              <a:t>                       </a:t>
            </a:r>
            <a:r>
              <a:rPr kumimoji="1" lang="en-US" altLang="zh-TW" sz="1600" dirty="0">
                <a:solidFill>
                  <a:schemeClr val="bg1"/>
                </a:solidFill>
                <a:latin typeface="Helvetica" pitchFamily="34" charset="0"/>
              </a:rPr>
              <a:t>wait (</a:t>
            </a:r>
            <a:r>
              <a:rPr kumimoji="1" lang="en-US" altLang="zh-TW" sz="1600" dirty="0" err="1">
                <a:solidFill>
                  <a:schemeClr val="bg1"/>
                </a:solidFill>
                <a:latin typeface="Helvetica" pitchFamily="34" charset="0"/>
              </a:rPr>
              <a:t>mutex</a:t>
            </a:r>
            <a:r>
              <a:rPr kumimoji="1" lang="en-US" altLang="zh-TW" sz="1600" dirty="0">
                <a:solidFill>
                  <a:schemeClr val="bg1"/>
                </a:solidFill>
                <a:latin typeface="Helvetica" pitchFamily="34" charset="0"/>
              </a:rPr>
              <a:t>) ;</a:t>
            </a:r>
          </a:p>
          <a:p>
            <a:pPr marL="342900" indent="-342900"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1600" dirty="0">
                <a:solidFill>
                  <a:schemeClr val="bg1"/>
                </a:solidFill>
                <a:latin typeface="Helvetica" pitchFamily="34" charset="0"/>
              </a:rPr>
              <a:t>                       </a:t>
            </a:r>
            <a:r>
              <a:rPr kumimoji="1" lang="en-US" altLang="zh-TW" sz="1600" dirty="0" err="1">
                <a:solidFill>
                  <a:schemeClr val="bg1"/>
                </a:solidFill>
                <a:latin typeface="Helvetica" pitchFamily="34" charset="0"/>
              </a:rPr>
              <a:t>readcount</a:t>
            </a:r>
            <a:r>
              <a:rPr kumimoji="1" lang="en-US" altLang="zh-TW" sz="1600" dirty="0">
                <a:solidFill>
                  <a:schemeClr val="bg1"/>
                </a:solidFill>
                <a:latin typeface="Helvetica" pitchFamily="34" charset="0"/>
              </a:rPr>
              <a:t> ++ ;</a:t>
            </a:r>
          </a:p>
          <a:p>
            <a:pPr marL="342900" indent="-342900"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1600" dirty="0">
                <a:solidFill>
                  <a:schemeClr val="bg1"/>
                </a:solidFill>
                <a:latin typeface="Helvetica" pitchFamily="34" charset="0"/>
              </a:rPr>
              <a:t>                       if (</a:t>
            </a:r>
            <a:r>
              <a:rPr kumimoji="1" lang="en-US" altLang="zh-TW" sz="1600" dirty="0" err="1">
                <a:solidFill>
                  <a:schemeClr val="bg1"/>
                </a:solidFill>
                <a:latin typeface="Helvetica" pitchFamily="34" charset="0"/>
              </a:rPr>
              <a:t>readcount</a:t>
            </a:r>
            <a:r>
              <a:rPr kumimoji="1" lang="en-US" altLang="zh-TW" sz="1600" dirty="0">
                <a:solidFill>
                  <a:schemeClr val="bg1"/>
                </a:solidFill>
                <a:latin typeface="Helvetica" pitchFamily="34" charset="0"/>
              </a:rPr>
              <a:t> == 1)  </a:t>
            </a:r>
          </a:p>
          <a:p>
            <a:pPr marL="342900" indent="-342900"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1600" dirty="0">
                <a:solidFill>
                  <a:schemeClr val="bg1"/>
                </a:solidFill>
                <a:latin typeface="Helvetica" pitchFamily="34" charset="0"/>
              </a:rPr>
              <a:t>			          wait (</a:t>
            </a:r>
            <a:r>
              <a:rPr kumimoji="1" lang="en-US" altLang="zh-TW" sz="1600" dirty="0" err="1">
                <a:solidFill>
                  <a:schemeClr val="bg1"/>
                </a:solidFill>
                <a:latin typeface="Helvetica" pitchFamily="34" charset="0"/>
              </a:rPr>
              <a:t>wrt</a:t>
            </a:r>
            <a:r>
              <a:rPr kumimoji="1" lang="en-US" altLang="zh-TW" sz="1600" dirty="0">
                <a:solidFill>
                  <a:schemeClr val="bg1"/>
                </a:solidFill>
                <a:latin typeface="Helvetica" pitchFamily="34" charset="0"/>
              </a:rPr>
              <a:t>) ;</a:t>
            </a:r>
          </a:p>
          <a:p>
            <a:pPr marL="342900" indent="-342900"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1600" dirty="0">
                <a:solidFill>
                  <a:schemeClr val="bg1"/>
                </a:solidFill>
                <a:latin typeface="Helvetica" pitchFamily="34" charset="0"/>
              </a:rPr>
              <a:t>                       signal (</a:t>
            </a:r>
            <a:r>
              <a:rPr kumimoji="1" lang="en-US" altLang="zh-TW" sz="1600" dirty="0" err="1">
                <a:solidFill>
                  <a:schemeClr val="bg1"/>
                </a:solidFill>
                <a:latin typeface="Helvetica" pitchFamily="34" charset="0"/>
              </a:rPr>
              <a:t>mutex</a:t>
            </a:r>
            <a:r>
              <a:rPr kumimoji="1" lang="en-US" altLang="zh-TW" sz="1600" dirty="0">
                <a:solidFill>
                  <a:schemeClr val="bg1"/>
                </a:solidFill>
                <a:latin typeface="Helvetica" pitchFamily="34" charset="0"/>
              </a:rPr>
              <a:t>)</a:t>
            </a:r>
          </a:p>
          <a:p>
            <a:pPr marL="342900" indent="-342900"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1600" dirty="0">
                <a:solidFill>
                  <a:schemeClr val="bg1"/>
                </a:solidFill>
                <a:latin typeface="Helvetica" pitchFamily="34" charset="0"/>
              </a:rPr>
              <a:t>                </a:t>
            </a:r>
          </a:p>
          <a:p>
            <a:pPr marL="342900" indent="-342900"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1600" dirty="0">
                <a:solidFill>
                  <a:schemeClr val="bg1"/>
                </a:solidFill>
                <a:latin typeface="Helvetica" pitchFamily="34" charset="0"/>
              </a:rPr>
              <a:t>                               // </a:t>
            </a:r>
            <a:r>
              <a:rPr kumimoji="1" lang="en-US" altLang="zh-TW" sz="1600" dirty="0">
                <a:solidFill>
                  <a:srgbClr val="FF0000"/>
                </a:solidFill>
                <a:latin typeface="Helvetica" pitchFamily="34" charset="0"/>
              </a:rPr>
              <a:t>reading is performed</a:t>
            </a:r>
          </a:p>
          <a:p>
            <a:pPr marL="342900" indent="-342900"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endParaRPr kumimoji="1" lang="en-US" altLang="zh-TW" sz="1600" dirty="0">
              <a:solidFill>
                <a:schemeClr val="bg1"/>
              </a:solidFill>
              <a:latin typeface="Helvetica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1600" dirty="0">
                <a:solidFill>
                  <a:schemeClr val="bg1"/>
                </a:solidFill>
                <a:latin typeface="Helvetica" pitchFamily="34" charset="0"/>
              </a:rPr>
              <a:t>                        wait (</a:t>
            </a:r>
            <a:r>
              <a:rPr kumimoji="1" lang="en-US" altLang="zh-TW" sz="1600" dirty="0" err="1">
                <a:solidFill>
                  <a:schemeClr val="bg1"/>
                </a:solidFill>
                <a:latin typeface="Helvetica" pitchFamily="34" charset="0"/>
              </a:rPr>
              <a:t>mutex</a:t>
            </a:r>
            <a:r>
              <a:rPr kumimoji="1" lang="en-US" altLang="zh-TW" sz="1600" dirty="0">
                <a:solidFill>
                  <a:schemeClr val="bg1"/>
                </a:solidFill>
                <a:latin typeface="Helvetica" pitchFamily="34" charset="0"/>
              </a:rPr>
              <a:t>) ;</a:t>
            </a:r>
          </a:p>
          <a:p>
            <a:pPr marL="342900" indent="-342900"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1600" dirty="0">
                <a:solidFill>
                  <a:schemeClr val="bg1"/>
                </a:solidFill>
                <a:latin typeface="Helvetica" pitchFamily="34" charset="0"/>
              </a:rPr>
              <a:t>                        </a:t>
            </a:r>
            <a:r>
              <a:rPr kumimoji="1" lang="en-US" altLang="zh-TW" sz="1600" dirty="0" err="1">
                <a:solidFill>
                  <a:schemeClr val="bg1"/>
                </a:solidFill>
                <a:latin typeface="Helvetica" pitchFamily="34" charset="0"/>
              </a:rPr>
              <a:t>readcount</a:t>
            </a:r>
            <a:r>
              <a:rPr kumimoji="1" lang="en-US" altLang="zh-TW" sz="1600" dirty="0">
                <a:solidFill>
                  <a:schemeClr val="bg1"/>
                </a:solidFill>
                <a:latin typeface="Helvetica" pitchFamily="34" charset="0"/>
              </a:rPr>
              <a:t>  - - ;</a:t>
            </a:r>
          </a:p>
          <a:p>
            <a:pPr marL="342900" indent="-342900"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1600" dirty="0">
                <a:solidFill>
                  <a:schemeClr val="bg1"/>
                </a:solidFill>
                <a:latin typeface="Helvetica" pitchFamily="34" charset="0"/>
              </a:rPr>
              <a:t>                        if (</a:t>
            </a:r>
            <a:r>
              <a:rPr kumimoji="1" lang="en-US" altLang="zh-TW" sz="1600" dirty="0" err="1">
                <a:solidFill>
                  <a:schemeClr val="bg1"/>
                </a:solidFill>
                <a:latin typeface="Helvetica" pitchFamily="34" charset="0"/>
              </a:rPr>
              <a:t>readcount</a:t>
            </a:r>
            <a:r>
              <a:rPr kumimoji="1" lang="en-US" altLang="zh-TW" sz="1600" dirty="0">
                <a:solidFill>
                  <a:schemeClr val="bg1"/>
                </a:solidFill>
                <a:latin typeface="Helvetica" pitchFamily="34" charset="0"/>
              </a:rPr>
              <a:t>  == 0)  </a:t>
            </a:r>
          </a:p>
          <a:p>
            <a:pPr marL="342900" indent="-342900"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1600" dirty="0">
                <a:solidFill>
                  <a:schemeClr val="bg1"/>
                </a:solidFill>
                <a:latin typeface="Helvetica" pitchFamily="34" charset="0"/>
              </a:rPr>
              <a:t>			         signal (</a:t>
            </a:r>
            <a:r>
              <a:rPr kumimoji="1" lang="en-US" altLang="zh-TW" sz="1600" dirty="0" err="1">
                <a:solidFill>
                  <a:schemeClr val="bg1"/>
                </a:solidFill>
                <a:latin typeface="Helvetica" pitchFamily="34" charset="0"/>
              </a:rPr>
              <a:t>wrt</a:t>
            </a:r>
            <a:r>
              <a:rPr kumimoji="1" lang="en-US" altLang="zh-TW" sz="1600" dirty="0">
                <a:solidFill>
                  <a:schemeClr val="bg1"/>
                </a:solidFill>
                <a:latin typeface="Helvetica" pitchFamily="34" charset="0"/>
              </a:rPr>
              <a:t>) ;</a:t>
            </a:r>
          </a:p>
          <a:p>
            <a:pPr marL="342900" indent="-342900"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1600" dirty="0">
                <a:solidFill>
                  <a:schemeClr val="bg1"/>
                </a:solidFill>
                <a:latin typeface="Helvetica" pitchFamily="34" charset="0"/>
              </a:rPr>
              <a:t>                        signal (</a:t>
            </a:r>
            <a:r>
              <a:rPr kumimoji="1" lang="en-US" altLang="zh-TW" sz="1600" dirty="0" err="1">
                <a:solidFill>
                  <a:schemeClr val="bg1"/>
                </a:solidFill>
                <a:latin typeface="Helvetica" pitchFamily="34" charset="0"/>
              </a:rPr>
              <a:t>mutex</a:t>
            </a:r>
            <a:r>
              <a:rPr kumimoji="1" lang="en-US" altLang="zh-TW" sz="1600" dirty="0">
                <a:solidFill>
                  <a:schemeClr val="bg1"/>
                </a:solidFill>
                <a:latin typeface="Helvetica" pitchFamily="34" charset="0"/>
              </a:rPr>
              <a:t>) ;</a:t>
            </a:r>
          </a:p>
          <a:p>
            <a:pPr marL="342900" indent="-342900"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1600" dirty="0">
                <a:solidFill>
                  <a:schemeClr val="bg1"/>
                </a:solidFill>
                <a:latin typeface="Helvetica" pitchFamily="34" charset="0"/>
              </a:rPr>
              <a:t>              } while (TRUE);</a:t>
            </a:r>
          </a:p>
          <a:p>
            <a:pPr marL="342900" indent="-342900"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endParaRPr kumimoji="1" lang="en-US" altLang="zh-TW" sz="1600" dirty="0">
              <a:solidFill>
                <a:srgbClr val="0000FF"/>
              </a:solidFill>
              <a:latin typeface="Helvetica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endParaRPr kumimoji="1" lang="en-US" altLang="zh-TW" sz="1600" dirty="0">
              <a:solidFill>
                <a:srgbClr val="0000FF"/>
              </a:solidFill>
              <a:latin typeface="Helvetica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1600" dirty="0">
                <a:solidFill>
                  <a:srgbClr val="0000FF"/>
                </a:solidFill>
                <a:latin typeface="Helvetica" pitchFamily="34" charset="0"/>
              </a:rPr>
              <a:t>       </a:t>
            </a:r>
          </a:p>
        </p:txBody>
      </p:sp>
      <p:sp>
        <p:nvSpPr>
          <p:cNvPr id="48146" name="AutoShape 12"/>
          <p:cNvSpPr>
            <a:spLocks noChangeArrowheads="1"/>
          </p:cNvSpPr>
          <p:nvPr/>
        </p:nvSpPr>
        <p:spPr bwMode="auto">
          <a:xfrm>
            <a:off x="5860124" y="3284538"/>
            <a:ext cx="373062" cy="430212"/>
          </a:xfrm>
          <a:prstGeom prst="rightArrow">
            <a:avLst>
              <a:gd name="adj1" fmla="val 50000"/>
              <a:gd name="adj2" fmla="val 50005"/>
            </a:avLst>
          </a:prstGeom>
          <a:solidFill>
            <a:srgbClr val="F03067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grpSp>
        <p:nvGrpSpPr>
          <p:cNvPr id="24" name="群組 23"/>
          <p:cNvGrpSpPr/>
          <p:nvPr/>
        </p:nvGrpSpPr>
        <p:grpSpPr>
          <a:xfrm>
            <a:off x="4122738" y="2924175"/>
            <a:ext cx="2076450" cy="976313"/>
            <a:chOff x="4122738" y="3781425"/>
            <a:chExt cx="2076450" cy="976313"/>
          </a:xfrm>
        </p:grpSpPr>
        <p:sp>
          <p:nvSpPr>
            <p:cNvPr id="48147" name="Line 13"/>
            <p:cNvSpPr>
              <a:spLocks noChangeShapeType="1"/>
            </p:cNvSpPr>
            <p:nvPr/>
          </p:nvSpPr>
          <p:spPr bwMode="auto">
            <a:xfrm flipH="1" flipV="1">
              <a:off x="4122738" y="3781425"/>
              <a:ext cx="2076450" cy="976313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prstDash val="sysDash"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8148" name="Line 14"/>
            <p:cNvSpPr>
              <a:spLocks noChangeShapeType="1"/>
            </p:cNvSpPr>
            <p:nvPr/>
          </p:nvSpPr>
          <p:spPr bwMode="auto">
            <a:xfrm flipV="1">
              <a:off x="5484813" y="3983038"/>
              <a:ext cx="606425" cy="419100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prstDash val="sysDash"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48149" name="Line 16"/>
          <p:cNvSpPr>
            <a:spLocks noChangeShapeType="1"/>
          </p:cNvSpPr>
          <p:nvPr/>
        </p:nvSpPr>
        <p:spPr bwMode="auto">
          <a:xfrm flipV="1">
            <a:off x="4214813" y="3187700"/>
            <a:ext cx="1954212" cy="1968500"/>
          </a:xfrm>
          <a:prstGeom prst="line">
            <a:avLst/>
          </a:prstGeom>
          <a:noFill/>
          <a:ln w="57150">
            <a:solidFill>
              <a:srgbClr val="FF0000"/>
            </a:solidFill>
            <a:prstDash val="sysDash"/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8150" name="Freeform 15"/>
          <p:cNvSpPr>
            <a:spLocks/>
          </p:cNvSpPr>
          <p:nvPr/>
        </p:nvSpPr>
        <p:spPr bwMode="auto">
          <a:xfrm>
            <a:off x="1558925" y="4367213"/>
            <a:ext cx="422275" cy="1049337"/>
          </a:xfrm>
          <a:custGeom>
            <a:avLst/>
            <a:gdLst>
              <a:gd name="T0" fmla="*/ 2147483647 w 273"/>
              <a:gd name="T1" fmla="*/ 2147483647 h 558"/>
              <a:gd name="T2" fmla="*/ 2147483647 w 273"/>
              <a:gd name="T3" fmla="*/ 2147483647 h 558"/>
              <a:gd name="T4" fmla="*/ 2147483647 w 273"/>
              <a:gd name="T5" fmla="*/ 2147483647 h 558"/>
              <a:gd name="T6" fmla="*/ 0 w 273"/>
              <a:gd name="T7" fmla="*/ 2147483647 h 558"/>
              <a:gd name="T8" fmla="*/ 2147483647 w 273"/>
              <a:gd name="T9" fmla="*/ 2147483647 h 558"/>
              <a:gd name="T10" fmla="*/ 2147483647 w 273"/>
              <a:gd name="T11" fmla="*/ 2147483647 h 558"/>
              <a:gd name="T12" fmla="*/ 2147483647 w 273"/>
              <a:gd name="T13" fmla="*/ 0 h 55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73"/>
              <a:gd name="T22" fmla="*/ 0 h 558"/>
              <a:gd name="T23" fmla="*/ 273 w 273"/>
              <a:gd name="T24" fmla="*/ 558 h 55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73" h="558">
                <a:moveTo>
                  <a:pt x="264" y="552"/>
                </a:moveTo>
                <a:cubicBezTo>
                  <a:pt x="211" y="534"/>
                  <a:pt x="273" y="558"/>
                  <a:pt x="208" y="520"/>
                </a:cubicBezTo>
                <a:cubicBezTo>
                  <a:pt x="150" y="486"/>
                  <a:pt x="96" y="453"/>
                  <a:pt x="40" y="416"/>
                </a:cubicBezTo>
                <a:cubicBezTo>
                  <a:pt x="18" y="384"/>
                  <a:pt x="9" y="349"/>
                  <a:pt x="0" y="312"/>
                </a:cubicBezTo>
                <a:cubicBezTo>
                  <a:pt x="3" y="280"/>
                  <a:pt x="4" y="248"/>
                  <a:pt x="8" y="216"/>
                </a:cubicBezTo>
                <a:cubicBezTo>
                  <a:pt x="10" y="198"/>
                  <a:pt x="25" y="175"/>
                  <a:pt x="32" y="160"/>
                </a:cubicBezTo>
                <a:cubicBezTo>
                  <a:pt x="68" y="75"/>
                  <a:pt x="160" y="0"/>
                  <a:pt x="256" y="0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3" name="AutoShape 11"/>
          <p:cNvSpPr>
            <a:spLocks noChangeArrowheads="1"/>
          </p:cNvSpPr>
          <p:nvPr/>
        </p:nvSpPr>
        <p:spPr bwMode="auto">
          <a:xfrm>
            <a:off x="2644709" y="2764724"/>
            <a:ext cx="332818" cy="312470"/>
          </a:xfrm>
          <a:prstGeom prst="rightArrow">
            <a:avLst>
              <a:gd name="adj1" fmla="val 50000"/>
              <a:gd name="adj2" fmla="val 50005"/>
            </a:avLst>
          </a:prstGeom>
          <a:solidFill>
            <a:srgbClr val="FFCC00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5" name="矩形 34"/>
          <p:cNvSpPr/>
          <p:nvPr/>
        </p:nvSpPr>
        <p:spPr bwMode="auto">
          <a:xfrm>
            <a:off x="1451851" y="3391786"/>
            <a:ext cx="1046800" cy="680484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36" name="向右箭號 35"/>
          <p:cNvSpPr/>
          <p:nvPr/>
        </p:nvSpPr>
        <p:spPr bwMode="auto">
          <a:xfrm>
            <a:off x="1604251" y="3551718"/>
            <a:ext cx="371475" cy="400050"/>
          </a:xfrm>
          <a:prstGeom prst="rightArrow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37" name="向右箭號 36"/>
          <p:cNvSpPr/>
          <p:nvPr/>
        </p:nvSpPr>
        <p:spPr bwMode="auto">
          <a:xfrm>
            <a:off x="1756651" y="3551718"/>
            <a:ext cx="371475" cy="400050"/>
          </a:xfrm>
          <a:prstGeom prst="rightArrow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38" name="向右箭號 37"/>
          <p:cNvSpPr/>
          <p:nvPr/>
        </p:nvSpPr>
        <p:spPr bwMode="auto">
          <a:xfrm>
            <a:off x="1890001" y="3551718"/>
            <a:ext cx="371475" cy="400050"/>
          </a:xfrm>
          <a:prstGeom prst="rightArrow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39" name="向右箭號 38"/>
          <p:cNvSpPr/>
          <p:nvPr/>
        </p:nvSpPr>
        <p:spPr bwMode="auto">
          <a:xfrm>
            <a:off x="2032876" y="3561243"/>
            <a:ext cx="371475" cy="400050"/>
          </a:xfrm>
          <a:prstGeom prst="rightArrow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4.81481E-6 C -0.00539 0.00185 -0.00747 0.00555 -0.00938 0.01111 C -0.00886 0.02199 -0.01146 0.0456 -0.00122 0.05462 C 0.00139 0.05694 0.00868 0.05578 0.01041 0.05578 " pathEditMode="relative" rAng="0" ptsTypes="fffA">
                                      <p:cBhvr>
                                        <p:cTn id="6" dur="2000" fill="hold"/>
                                        <p:tgtEl>
                                          <p:spTgt spid="481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" y="28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8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729 4.07407E-6 C -0.00833 0.00416 -0.00885 0.00949 -0.01059 0.01342 C -0.01215 0.01689 -0.01302 0.0162 -0.0158 0.01736 C -0.02014 0.01921 -0.02465 0.02245 -0.02882 0.0243 C -0.0309 0.02523 -0.04097 0.02685 -0.04271 0.02708 C -0.04948 0.03009 -0.05469 0.03125 -0.06198 0.0324 C -0.06701 0.03472 -0.07205 0.03726 -0.07587 0.04189 C -0.07673 0.04282 -0.07726 0.04421 -0.07812 0.04467 C -0.08021 0.0456 -0.08246 0.0456 -0.08455 0.04606 C -0.08889 0.05 -0.09149 0.05486 -0.09531 0.05949 C -0.09844 0.07083 -0.0941 0.05694 -0.09844 0.06643 C -0.10035 0.07013 -0.10087 0.07592 -0.10173 0.07986 C -0.10087 0.09583 -0.10434 0.10763 -0.09201 0.11226 C -0.08785 0.11759 -0.0842 0.11666 -0.07812 0.11782 C -0.0717 0.12939 -0.07118 0.12314 -0.05677 0.12314 " pathEditMode="relative" rAng="0" ptsTypes="ffffffffffffffA">
                                      <p:cBhvr>
                                        <p:cTn id="15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" y="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0.00162 C 0.00972 0.05 0.00643 0.10277 5E-6 0.15185 C 0.00035 0.175 0.0007 0.19768 0.00122 0.22106 C 0.00139 0.23148 -0.00121 0.24305 0.00244 0.25231 C 0.00417 0.25717 0.01025 0.25347 0.01407 0.25393 C 0.03994 0.25231 0.03108 0.25231 0.0408 0.25231 " pathEditMode="relative" rAng="0" ptsTypes="fffffA">
                                      <p:cBhvr>
                                        <p:cTn id="18" dur="2000" fill="hold"/>
                                        <p:tgtEl>
                                          <p:spTgt spid="481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" y="1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000"/>
                            </p:stCondLst>
                            <p:childTnLst>
                              <p:par>
                                <p:cTn id="20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0.0081 C 0.0125 0.06342 0.00678 0.12013 -0.00364 0.17384 C -0.00416 0.18541 -0.00243 0.23263 -0.0059 0.2375 C -0.00416 0.27824 -0.00746 0.27013 0.02431 0.27013 " pathEditMode="relative" rAng="0" ptsTypes="fffA">
                                      <p:cBhvr>
                                        <p:cTn id="21" dur="2000" fill="hold"/>
                                        <p:tgtEl>
                                          <p:spTgt spid="481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" y="1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000"/>
                            </p:stCondLst>
                            <p:childTnLst>
                              <p:par>
                                <p:cTn id="23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95 0.00348 C 0.01789 0.06019 0.00539 0.01111 0.00539 0.17385 C 0.00539 0.20348 0.00261 0.22963 -0.00277 0.25764 C -0.00156 0.29699 -0.01093 0.29491 0.00295 0.29491 " pathEditMode="relative" rAng="0" ptsTypes="fffA">
                                      <p:cBhvr>
                                        <p:cTn id="24" dur="2000" fill="hold"/>
                                        <p:tgtEl>
                                          <p:spTgt spid="481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" y="1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646 0 C -0.03351 0.01204 -0.0349 0.00556 -0.03229 0.01944 C -0.03195 0.0213 -0.03125 0.025 -0.03125 0.02523 C -0.02535 0.11273 -0.02934 0.04815 -0.03125 0.26111 C -0.03125 0.26296 -0.03229 0.26667 -0.03229 0.2669 " pathEditMode="relative" rAng="0" ptsTypes="ffffA">
                                      <p:cBhvr>
                                        <p:cTn id="44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" y="1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0"/>
                            </p:stCondLst>
                            <p:childTnLst>
                              <p:par>
                                <p:cTn id="46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337 -1.11111E-6 C -0.01337 0.09028 -0.01337 0.18056 -0.01337 0.27083 " pathEditMode="relative" rAng="0" ptsTypes="fA">
                                      <p:cBhvr>
                                        <p:cTn id="47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1.11111E-6 C -0.00035 0.09213 -0.00105 0.27639 -0.00105 0.27639 " pathEditMode="relative" ptsTypes="fA">
                                      <p:cBhvr>
                                        <p:cTn id="50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6500"/>
                            </p:stCondLst>
                            <p:childTnLst>
                              <p:par>
                                <p:cTn id="5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34 -0.00162 C 0.00712 0.00255 0.00677 0.00093 0.00677 0.01042 C 0.00747 0.06435 0.0073 0.11782 0.00799 0.17107 C 0.00834 0.20185 0.04983 0.19445 0.0573 0.19491 C 0.07934 0.20463 0.09289 0.20278 0.11962 0.20278 " pathEditMode="relative" rAng="0" ptsTypes="ffffA">
                                      <p:cBhvr>
                                        <p:cTn id="53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" y="1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8500"/>
                            </p:stCondLst>
                            <p:childTnLst>
                              <p:par>
                                <p:cTn id="55" presetID="22" presetClass="entr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2000"/>
                                        <p:tgtEl>
                                          <p:spTgt spid="48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500"/>
                            </p:stCondLst>
                            <p:childTnLst>
                              <p:par>
                                <p:cTn id="59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7.77778E-6 -2.22222E-6 C 0.00555 0.02106 0.00121 0.0662 0.00121 0.07893 " pathEditMode="relative" ptsTypes="fA">
                                      <p:cBhvr>
                                        <p:cTn id="60" dur="2000" fill="hold"/>
                                        <p:tgtEl>
                                          <p:spTgt spid="481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1" grpId="0" animBg="1"/>
      <p:bldP spid="48132" grpId="0" animBg="1"/>
      <p:bldP spid="48137" grpId="0" animBg="1"/>
      <p:bldP spid="48141" grpId="0" animBg="1"/>
      <p:bldP spid="48146" grpId="1" animBg="1"/>
      <p:bldP spid="48149" grpId="1" animBg="1"/>
      <p:bldP spid="23" grpId="0" animBg="1"/>
      <p:bldP spid="35" grpId="0" animBg="1"/>
      <p:bldP spid="36" grpId="0" animBg="1"/>
      <p:bldP spid="37" grpId="0" animBg="1"/>
      <p:bldP spid="38" grpId="0" animBg="1"/>
      <p:bldP spid="39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ＭＳ Ｐゴシック" pitchFamily="34" charset="-128"/>
              </a:rPr>
              <a:t>Dining-Philosophers Problem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0575" y="4706938"/>
            <a:ext cx="7029450" cy="1247775"/>
          </a:xfrm>
        </p:spPr>
        <p:txBody>
          <a:bodyPr/>
          <a:lstStyle/>
          <a:p>
            <a:pPr>
              <a:tabLst>
                <a:tab pos="1370013" algn="l"/>
                <a:tab pos="1541463" algn="l"/>
              </a:tabLst>
            </a:pPr>
            <a:r>
              <a:rPr lang="en-US" altLang="zh-TW" sz="2800" smtClean="0">
                <a:ea typeface="ＭＳ Ｐゴシック" pitchFamily="34" charset="-128"/>
              </a:rPr>
              <a:t>Shared data </a:t>
            </a:r>
          </a:p>
          <a:p>
            <a:pPr lvl="1">
              <a:tabLst>
                <a:tab pos="1370013" algn="l"/>
                <a:tab pos="1541463" algn="l"/>
              </a:tabLst>
            </a:pPr>
            <a:r>
              <a:rPr lang="en-US" altLang="zh-TW" sz="2800" smtClean="0">
                <a:ea typeface="ＭＳ Ｐゴシック" pitchFamily="34" charset="-128"/>
              </a:rPr>
              <a:t>Bowl of rice (data set)</a:t>
            </a:r>
          </a:p>
          <a:p>
            <a:pPr lvl="1">
              <a:tabLst>
                <a:tab pos="1370013" algn="l"/>
                <a:tab pos="1541463" algn="l"/>
              </a:tabLst>
            </a:pPr>
            <a:r>
              <a:rPr lang="en-US" altLang="zh-TW" sz="2400" smtClean="0">
                <a:ea typeface="ＭＳ Ｐゴシック" pitchFamily="34" charset="-128"/>
              </a:rPr>
              <a:t>Semaphore </a:t>
            </a:r>
            <a:r>
              <a:rPr lang="en-US" altLang="zh-TW" sz="2400" smtClean="0">
                <a:solidFill>
                  <a:srgbClr val="FF0000"/>
                </a:solidFill>
                <a:ea typeface="ＭＳ Ｐゴシック" pitchFamily="34" charset="-128"/>
              </a:rPr>
              <a:t>chopstick [5]</a:t>
            </a:r>
            <a:r>
              <a:rPr lang="en-US" altLang="zh-TW" sz="2400" smtClean="0">
                <a:ea typeface="ＭＳ Ｐゴシック" pitchFamily="34" charset="-128"/>
              </a:rPr>
              <a:t> initialized to 1</a:t>
            </a:r>
          </a:p>
        </p:txBody>
      </p:sp>
      <p:pic>
        <p:nvPicPr>
          <p:cNvPr id="49156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87600" y="1196975"/>
            <a:ext cx="3489325" cy="334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782638" y="27781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zh-TW" smtClean="0">
                <a:ea typeface="ＭＳ Ｐゴシック" pitchFamily="34" charset="-128"/>
              </a:rPr>
              <a:t>Dining-Philosophers Problem (Cont.)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954088"/>
            <a:ext cx="7681912" cy="4784725"/>
          </a:xfrm>
        </p:spPr>
        <p:txBody>
          <a:bodyPr/>
          <a:lstStyle/>
          <a:p>
            <a:pPr>
              <a:defRPr/>
            </a:pPr>
            <a:r>
              <a:rPr lang="en-US" altLang="zh-TW" sz="2400" dirty="0" smtClean="0"/>
              <a:t>Represent each chopstick by a semaphore.</a:t>
            </a:r>
          </a:p>
          <a:p>
            <a:pPr>
              <a:defRPr/>
            </a:pPr>
            <a:r>
              <a:rPr lang="en-US" altLang="zh-TW" sz="2400" b="1" dirty="0" smtClean="0">
                <a:solidFill>
                  <a:srgbClr val="FF0000"/>
                </a:solidFill>
              </a:rPr>
              <a:t>Wait</a:t>
            </a:r>
            <a:r>
              <a:rPr lang="en-US" altLang="zh-TW" sz="2400" dirty="0" smtClean="0"/>
              <a:t> and </a:t>
            </a:r>
            <a:r>
              <a:rPr lang="en-US" altLang="zh-TW" sz="2400" b="1" dirty="0" smtClean="0">
                <a:solidFill>
                  <a:srgbClr val="FF0000"/>
                </a:solidFill>
              </a:rPr>
              <a:t>Signal</a:t>
            </a:r>
            <a:r>
              <a:rPr lang="en-US" altLang="zh-TW" sz="2400" dirty="0" smtClean="0"/>
              <a:t> on the semaphores.</a:t>
            </a:r>
          </a:p>
          <a:p>
            <a:pPr>
              <a:defRPr/>
            </a:pPr>
            <a:r>
              <a:rPr lang="en-US" altLang="zh-TW" sz="2400" dirty="0" err="1" smtClean="0"/>
              <a:t>Var</a:t>
            </a:r>
            <a:r>
              <a:rPr lang="en-US" altLang="zh-TW" sz="2400" dirty="0" smtClean="0"/>
              <a:t> </a:t>
            </a:r>
            <a:r>
              <a:rPr lang="en-US" altLang="zh-TW" sz="2400" i="1" dirty="0" smtClean="0"/>
              <a:t>chopstick:</a:t>
            </a:r>
            <a:r>
              <a:rPr lang="en-US" altLang="zh-TW" sz="2400" dirty="0" smtClean="0"/>
              <a:t> array [0..4] of </a:t>
            </a:r>
            <a:r>
              <a:rPr lang="en-US" altLang="zh-TW" sz="2400" i="1" dirty="0" smtClean="0"/>
              <a:t>semaphores;</a:t>
            </a:r>
          </a:p>
          <a:p>
            <a:pPr marL="381000" indent="-381000">
              <a:lnSpc>
                <a:spcPct val="90000"/>
              </a:lnSpc>
              <a:tabLst>
                <a:tab pos="1712913" algn="l"/>
                <a:tab pos="2005013" algn="l"/>
                <a:tab pos="2232025" algn="l"/>
                <a:tab pos="2459038" algn="l"/>
              </a:tabLst>
              <a:defRPr/>
            </a:pPr>
            <a:r>
              <a:rPr lang="en-US" altLang="zh-TW" sz="2400" dirty="0" smtClean="0"/>
              <a:t>The structure of Philosopher</a:t>
            </a:r>
            <a:r>
              <a:rPr lang="en-US" altLang="zh-TW" sz="2400" i="1" dirty="0" smtClean="0">
                <a:solidFill>
                  <a:srgbClr val="0000FF"/>
                </a:solidFill>
              </a:rPr>
              <a:t> </a:t>
            </a:r>
            <a:r>
              <a:rPr lang="en-US" altLang="zh-TW" sz="2400" i="1" dirty="0" err="1" smtClean="0">
                <a:solidFill>
                  <a:srgbClr val="0000FF"/>
                </a:solidFill>
              </a:rPr>
              <a:t>i</a:t>
            </a:r>
            <a:r>
              <a:rPr lang="en-US" altLang="zh-TW" sz="2400" dirty="0" smtClean="0"/>
              <a:t>:</a:t>
            </a:r>
          </a:p>
          <a:p>
            <a:pPr marL="1200150" lvl="2" indent="-342900">
              <a:lnSpc>
                <a:spcPct val="90000"/>
              </a:lnSpc>
              <a:buFont typeface="Webdings" pitchFamily="18" charset="2"/>
              <a:buNone/>
              <a:tabLst>
                <a:tab pos="1712913" algn="l"/>
                <a:tab pos="2005013" algn="l"/>
                <a:tab pos="2232025" algn="l"/>
                <a:tab pos="2459038" algn="l"/>
              </a:tabLst>
              <a:defRPr/>
            </a:pPr>
            <a:r>
              <a:rPr lang="en-US" altLang="zh-TW" sz="2400" dirty="0" smtClean="0">
                <a:solidFill>
                  <a:srgbClr val="0000FF"/>
                </a:solidFill>
              </a:rPr>
              <a:t>            do  { </a:t>
            </a:r>
          </a:p>
          <a:p>
            <a:pPr marL="1200150" lvl="2" indent="-342900">
              <a:lnSpc>
                <a:spcPct val="90000"/>
              </a:lnSpc>
              <a:buFont typeface="Webdings" pitchFamily="18" charset="2"/>
              <a:buNone/>
              <a:tabLst>
                <a:tab pos="1712913" algn="l"/>
                <a:tab pos="2005013" algn="l"/>
                <a:tab pos="2232025" algn="l"/>
                <a:tab pos="2459038" algn="l"/>
              </a:tabLst>
              <a:defRPr/>
            </a:pPr>
            <a:r>
              <a:rPr lang="en-US" altLang="zh-TW" sz="2400" dirty="0" smtClean="0">
                <a:solidFill>
                  <a:srgbClr val="0000FF"/>
                </a:solidFill>
              </a:rPr>
              <a:t>                      wait ( chopstick[</a:t>
            </a:r>
            <a:r>
              <a:rPr lang="en-US" altLang="zh-TW" sz="2400" dirty="0" err="1" smtClean="0">
                <a:solidFill>
                  <a:srgbClr val="0000FF"/>
                </a:solidFill>
              </a:rPr>
              <a:t>i</a:t>
            </a:r>
            <a:r>
              <a:rPr lang="en-US" altLang="zh-TW" sz="2400" dirty="0" smtClean="0">
                <a:solidFill>
                  <a:srgbClr val="0000FF"/>
                </a:solidFill>
              </a:rPr>
              <a:t>] );</a:t>
            </a:r>
          </a:p>
          <a:p>
            <a:pPr marL="1200150" lvl="2" indent="-342900">
              <a:lnSpc>
                <a:spcPct val="90000"/>
              </a:lnSpc>
              <a:buFont typeface="Webdings" pitchFamily="18" charset="2"/>
              <a:buNone/>
              <a:tabLst>
                <a:tab pos="1712913" algn="l"/>
                <a:tab pos="2005013" algn="l"/>
                <a:tab pos="2232025" algn="l"/>
                <a:tab pos="2459038" algn="l"/>
              </a:tabLst>
              <a:defRPr/>
            </a:pPr>
            <a:r>
              <a:rPr lang="en-US" altLang="zh-TW" sz="2400" dirty="0" smtClean="0">
                <a:solidFill>
                  <a:srgbClr val="0000FF"/>
                </a:solidFill>
              </a:rPr>
              <a:t>	                 wait ( chopstick[ (</a:t>
            </a:r>
            <a:r>
              <a:rPr lang="en-US" altLang="zh-TW" sz="2400" dirty="0" err="1" smtClean="0">
                <a:solidFill>
                  <a:srgbClr val="0000FF"/>
                </a:solidFill>
              </a:rPr>
              <a:t>i</a:t>
            </a:r>
            <a:r>
              <a:rPr lang="en-US" altLang="zh-TW" sz="2400" dirty="0" smtClean="0">
                <a:solidFill>
                  <a:srgbClr val="0000FF"/>
                </a:solidFill>
              </a:rPr>
              <a:t> + 1) % 5] );	</a:t>
            </a:r>
          </a:p>
          <a:p>
            <a:pPr marL="1200150" lvl="2" indent="-342900">
              <a:lnSpc>
                <a:spcPct val="90000"/>
              </a:lnSpc>
              <a:buFont typeface="Webdings" pitchFamily="18" charset="2"/>
              <a:buNone/>
              <a:tabLst>
                <a:tab pos="1712913" algn="l"/>
                <a:tab pos="2005013" algn="l"/>
                <a:tab pos="2232025" algn="l"/>
                <a:tab pos="2459038" algn="l"/>
              </a:tabLst>
              <a:defRPr/>
            </a:pPr>
            <a:r>
              <a:rPr lang="en-US" altLang="zh-TW" sz="2400" dirty="0" smtClean="0">
                <a:solidFill>
                  <a:srgbClr val="0000FF"/>
                </a:solidFill>
              </a:rPr>
              <a:t>	                           //  eat</a:t>
            </a:r>
          </a:p>
          <a:p>
            <a:pPr marL="1200150" lvl="2" indent="-342900">
              <a:lnSpc>
                <a:spcPct val="90000"/>
              </a:lnSpc>
              <a:buFont typeface="Webdings" pitchFamily="18" charset="2"/>
              <a:buNone/>
              <a:tabLst>
                <a:tab pos="1712913" algn="l"/>
                <a:tab pos="2005013" algn="l"/>
                <a:tab pos="2232025" algn="l"/>
                <a:tab pos="2459038" algn="l"/>
              </a:tabLst>
              <a:defRPr/>
            </a:pPr>
            <a:r>
              <a:rPr lang="en-US" altLang="zh-TW" sz="2400" dirty="0" smtClean="0">
                <a:solidFill>
                  <a:srgbClr val="0000FF"/>
                </a:solidFill>
              </a:rPr>
              <a:t>	                  signal ( chopstick[</a:t>
            </a:r>
            <a:r>
              <a:rPr lang="en-US" altLang="zh-TW" sz="2400" dirty="0" err="1" smtClean="0">
                <a:solidFill>
                  <a:srgbClr val="0000FF"/>
                </a:solidFill>
              </a:rPr>
              <a:t>i</a:t>
            </a:r>
            <a:r>
              <a:rPr lang="en-US" altLang="zh-TW" sz="2400" dirty="0" smtClean="0">
                <a:solidFill>
                  <a:srgbClr val="0000FF"/>
                </a:solidFill>
              </a:rPr>
              <a:t>] );</a:t>
            </a:r>
          </a:p>
          <a:p>
            <a:pPr marL="1200150" lvl="2" indent="-342900">
              <a:lnSpc>
                <a:spcPct val="90000"/>
              </a:lnSpc>
              <a:buFont typeface="Webdings" pitchFamily="18" charset="2"/>
              <a:buNone/>
              <a:tabLst>
                <a:tab pos="1712913" algn="l"/>
                <a:tab pos="2005013" algn="l"/>
                <a:tab pos="2232025" algn="l"/>
                <a:tab pos="2459038" algn="l"/>
              </a:tabLst>
              <a:defRPr/>
            </a:pPr>
            <a:r>
              <a:rPr lang="en-US" altLang="zh-TW" sz="2400" dirty="0" smtClean="0">
                <a:solidFill>
                  <a:srgbClr val="0000FF"/>
                </a:solidFill>
              </a:rPr>
              <a:t>	                  signal (chopstick[ (</a:t>
            </a:r>
            <a:r>
              <a:rPr lang="en-US" altLang="zh-TW" sz="2400" dirty="0" err="1" smtClean="0">
                <a:solidFill>
                  <a:srgbClr val="0000FF"/>
                </a:solidFill>
              </a:rPr>
              <a:t>i</a:t>
            </a:r>
            <a:r>
              <a:rPr lang="en-US" altLang="zh-TW" sz="2400" dirty="0" smtClean="0">
                <a:solidFill>
                  <a:srgbClr val="0000FF"/>
                </a:solidFill>
              </a:rPr>
              <a:t> + 1) % 5] );	</a:t>
            </a:r>
          </a:p>
          <a:p>
            <a:pPr marL="1200150" lvl="2" indent="-342900">
              <a:lnSpc>
                <a:spcPct val="90000"/>
              </a:lnSpc>
              <a:buFont typeface="Webdings" pitchFamily="18" charset="2"/>
              <a:buNone/>
              <a:tabLst>
                <a:tab pos="1712913" algn="l"/>
                <a:tab pos="2005013" algn="l"/>
                <a:tab pos="2232025" algn="l"/>
                <a:tab pos="2459038" algn="l"/>
              </a:tabLst>
              <a:defRPr/>
            </a:pPr>
            <a:r>
              <a:rPr lang="en-US" altLang="zh-TW" sz="2400" dirty="0" smtClean="0">
                <a:solidFill>
                  <a:srgbClr val="0000FF"/>
                </a:solidFill>
              </a:rPr>
              <a:t>                             //  think</a:t>
            </a:r>
          </a:p>
          <a:p>
            <a:pPr marL="1200150" lvl="2" indent="-342900">
              <a:lnSpc>
                <a:spcPct val="90000"/>
              </a:lnSpc>
              <a:buFont typeface="Webdings" pitchFamily="18" charset="2"/>
              <a:buNone/>
              <a:tabLst>
                <a:tab pos="1712913" algn="l"/>
                <a:tab pos="2005013" algn="l"/>
                <a:tab pos="2232025" algn="l"/>
                <a:tab pos="2459038" algn="l"/>
              </a:tabLst>
              <a:defRPr/>
            </a:pPr>
            <a:r>
              <a:rPr lang="en-US" altLang="zh-TW" sz="2400" dirty="0" smtClean="0">
                <a:solidFill>
                  <a:srgbClr val="0000FF"/>
                </a:solidFill>
              </a:rPr>
              <a:t>                  } while (TRUE);</a:t>
            </a:r>
          </a:p>
        </p:txBody>
      </p:sp>
      <p:cxnSp>
        <p:nvCxnSpPr>
          <p:cNvPr id="4" name="直線單箭頭接點 3"/>
          <p:cNvCxnSpPr/>
          <p:nvPr/>
        </p:nvCxnSpPr>
        <p:spPr bwMode="auto">
          <a:xfrm flipV="1">
            <a:off x="3418618" y="3785338"/>
            <a:ext cx="419100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5" name="直線單箭頭接點 4"/>
          <p:cNvCxnSpPr/>
          <p:nvPr/>
        </p:nvCxnSpPr>
        <p:spPr bwMode="auto">
          <a:xfrm flipV="1">
            <a:off x="2961457" y="3779406"/>
            <a:ext cx="419100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6" name="直線單箭頭接點 5"/>
          <p:cNvCxnSpPr/>
          <p:nvPr/>
        </p:nvCxnSpPr>
        <p:spPr bwMode="auto">
          <a:xfrm flipV="1">
            <a:off x="2522034" y="3778605"/>
            <a:ext cx="419100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7" name="直線單箭頭接點 6"/>
          <p:cNvCxnSpPr/>
          <p:nvPr/>
        </p:nvCxnSpPr>
        <p:spPr bwMode="auto">
          <a:xfrm flipV="1">
            <a:off x="2059039" y="3775211"/>
            <a:ext cx="419100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8" name="文字方塊 7"/>
          <p:cNvSpPr txBox="1"/>
          <p:nvPr/>
        </p:nvSpPr>
        <p:spPr>
          <a:xfrm>
            <a:off x="1290746" y="4318319"/>
            <a:ext cx="1640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  <a:ea typeface="ＭＳ Ｐゴシック" pitchFamily="34" charset="-128"/>
              </a:rPr>
              <a:t>Deadlock !!</a:t>
            </a:r>
            <a:endParaRPr lang="zh-TW" altLang="en-US" dirty="0"/>
          </a:p>
        </p:txBody>
      </p:sp>
      <p:cxnSp>
        <p:nvCxnSpPr>
          <p:cNvPr id="9" name="直線單箭頭接點 8"/>
          <p:cNvCxnSpPr/>
          <p:nvPr/>
        </p:nvCxnSpPr>
        <p:spPr bwMode="auto">
          <a:xfrm flipV="1">
            <a:off x="1630677" y="3780591"/>
            <a:ext cx="419100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1000"/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1000"/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1000"/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1000"/>
                                        <p:tgtEl>
                                          <p:spTgt spid="50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1000"/>
                                        <p:tgtEl>
                                          <p:spTgt spid="50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1000"/>
                                        <p:tgtEl>
                                          <p:spTgt spid="50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1000"/>
                                        <p:tgtEl>
                                          <p:spTgt spid="50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1000"/>
                                        <p:tgtEl>
                                          <p:spTgt spid="501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1000"/>
                                        <p:tgtEl>
                                          <p:spTgt spid="501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1000"/>
                                        <p:tgtEl>
                                          <p:spTgt spid="501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500"/>
                            </p:stCondLst>
                            <p:childTnLst>
                              <p:par>
                                <p:cTn id="56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000"/>
                            </p:stCondLst>
                            <p:childTnLst>
                              <p:par>
                                <p:cTn id="60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500"/>
                            </p:stCondLst>
                            <p:childTnLst>
                              <p:par>
                                <p:cTn id="64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9" grpId="0" uiExpand="1" build="p"/>
      <p:bldP spid="8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559502" y="277813"/>
            <a:ext cx="8229600" cy="576262"/>
          </a:xfrm>
          <a:noFill/>
        </p:spPr>
        <p:txBody>
          <a:bodyPr lIns="90488" tIns="44450" rIns="90488" bIns="44450"/>
          <a:lstStyle/>
          <a:p>
            <a:r>
              <a:rPr lang="en-US" altLang="zh-TW" sz="2800" dirty="0" smtClean="0">
                <a:ea typeface="ＭＳ Ｐゴシック" pitchFamily="34" charset="-128"/>
              </a:rPr>
              <a:t>Several possible solutions to the deadlock problem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2300" y="1168400"/>
            <a:ext cx="8228013" cy="4191000"/>
          </a:xfrm>
          <a:noFill/>
        </p:spPr>
        <p:txBody>
          <a:bodyPr lIns="90488" tIns="44450" rIns="90488" bIns="44450"/>
          <a:lstStyle/>
          <a:p>
            <a:r>
              <a:rPr lang="en-US" altLang="zh-TW" sz="2800" dirty="0" smtClean="0">
                <a:ea typeface="ＭＳ Ｐゴシック" pitchFamily="34" charset="-128"/>
              </a:rPr>
              <a:t>Allow at most </a:t>
            </a:r>
            <a:r>
              <a:rPr lang="en-US" altLang="zh-TW" sz="2800" dirty="0" smtClean="0">
                <a:solidFill>
                  <a:srgbClr val="FF0000"/>
                </a:solidFill>
                <a:ea typeface="ＭＳ Ｐゴシック" pitchFamily="34" charset="-128"/>
              </a:rPr>
              <a:t>four</a:t>
            </a:r>
            <a:r>
              <a:rPr lang="en-US" altLang="zh-TW" sz="2800" dirty="0" smtClean="0">
                <a:ea typeface="ＭＳ Ｐゴシック" pitchFamily="34" charset="-128"/>
              </a:rPr>
              <a:t> philosophers to be sitting simultaneously at the table.</a:t>
            </a:r>
          </a:p>
          <a:p>
            <a:r>
              <a:rPr lang="en-US" altLang="zh-TW" sz="2800" dirty="0" smtClean="0">
                <a:ea typeface="ＭＳ Ｐゴシック" pitchFamily="34" charset="-128"/>
              </a:rPr>
              <a:t>Allow a philosopher to pick up her chopsticks only if </a:t>
            </a:r>
            <a:r>
              <a:rPr lang="en-US" altLang="zh-TW" sz="2800" dirty="0" smtClean="0">
                <a:solidFill>
                  <a:srgbClr val="FF0000"/>
                </a:solidFill>
                <a:ea typeface="ＭＳ Ｐゴシック" pitchFamily="34" charset="-128"/>
              </a:rPr>
              <a:t>both chopsticks are available </a:t>
            </a:r>
            <a:r>
              <a:rPr lang="en-US" altLang="zh-TW" sz="2800" dirty="0" smtClean="0">
                <a:ea typeface="ＭＳ Ｐゴシック" pitchFamily="34" charset="-128"/>
              </a:rPr>
              <a:t>(note that she must pick them up in a critical section).</a:t>
            </a:r>
          </a:p>
          <a:p>
            <a:r>
              <a:rPr lang="en-US" altLang="zh-TW" sz="2800" dirty="0" smtClean="0">
                <a:solidFill>
                  <a:srgbClr val="FF0000"/>
                </a:solidFill>
                <a:ea typeface="ＭＳ Ｐゴシック" pitchFamily="34" charset="-128"/>
              </a:rPr>
              <a:t>Use an asymmetric solution</a:t>
            </a:r>
            <a:r>
              <a:rPr lang="en-US" altLang="zh-TW" sz="2800" dirty="0" smtClean="0">
                <a:ea typeface="ＭＳ Ｐゴシック" pitchFamily="34" charset="-128"/>
              </a:rPr>
              <a:t>. Thus, </a:t>
            </a:r>
          </a:p>
          <a:p>
            <a:pPr lvl="1"/>
            <a:r>
              <a:rPr lang="en-US" altLang="zh-TW" sz="2800" dirty="0" smtClean="0">
                <a:ea typeface="ＭＳ Ｐゴシック" pitchFamily="34" charset="-128"/>
              </a:rPr>
              <a:t>an </a:t>
            </a:r>
            <a:r>
              <a:rPr lang="en-US" altLang="zh-TW" sz="2800" dirty="0" smtClean="0">
                <a:solidFill>
                  <a:srgbClr val="FF0000"/>
                </a:solidFill>
                <a:ea typeface="ＭＳ Ｐゴシック" pitchFamily="34" charset="-128"/>
              </a:rPr>
              <a:t>odd philosopher </a:t>
            </a:r>
            <a:r>
              <a:rPr lang="en-US" altLang="zh-TW" sz="2800" dirty="0" smtClean="0">
                <a:ea typeface="ＭＳ Ｐゴシック" pitchFamily="34" charset="-128"/>
              </a:rPr>
              <a:t>picks up first her left chopstick and then her right chopstick, whereas</a:t>
            </a:r>
          </a:p>
          <a:p>
            <a:pPr lvl="1"/>
            <a:r>
              <a:rPr lang="en-US" altLang="zh-TW" sz="2800" dirty="0" smtClean="0">
                <a:ea typeface="ＭＳ Ｐゴシック" pitchFamily="34" charset="-128"/>
              </a:rPr>
              <a:t> an </a:t>
            </a:r>
            <a:r>
              <a:rPr lang="en-US" altLang="zh-TW" sz="2800" dirty="0" smtClean="0">
                <a:solidFill>
                  <a:srgbClr val="FF0000"/>
                </a:solidFill>
                <a:ea typeface="ＭＳ Ｐゴシック" pitchFamily="34" charset="-128"/>
              </a:rPr>
              <a:t>even philosopher</a:t>
            </a:r>
            <a:r>
              <a:rPr lang="en-US" altLang="zh-TW" sz="2800" dirty="0" smtClean="0">
                <a:ea typeface="ＭＳ Ｐゴシック" pitchFamily="34" charset="-128"/>
              </a:rPr>
              <a:t> picks up her right chopstick and then her left chopstick.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1000"/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1000"/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1000"/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3" grpId="0" uiExpand="1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ＭＳ Ｐゴシック" pitchFamily="34" charset="-128"/>
              </a:rPr>
              <a:t>Problems with Semaphores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3323" y="1140806"/>
            <a:ext cx="8276895" cy="4860925"/>
          </a:xfrm>
        </p:spPr>
        <p:txBody>
          <a:bodyPr/>
          <a:lstStyle/>
          <a:p>
            <a:r>
              <a:rPr lang="en-US" altLang="zh-TW" sz="2800" dirty="0" smtClean="0">
                <a:ea typeface="ＭＳ Ｐゴシック" pitchFamily="34" charset="-128"/>
              </a:rPr>
              <a:t> Correct use of semaphore operations: Otherwise, some problems may happen</a:t>
            </a:r>
            <a:br>
              <a:rPr lang="en-US" altLang="zh-TW" sz="2800" dirty="0" smtClean="0">
                <a:ea typeface="ＭＳ Ｐゴシック" pitchFamily="34" charset="-128"/>
              </a:rPr>
            </a:br>
            <a:endParaRPr lang="en-US" altLang="zh-TW" sz="2800" dirty="0" smtClean="0">
              <a:ea typeface="ＭＳ Ｐゴシック" pitchFamily="34" charset="-128"/>
            </a:endParaRPr>
          </a:p>
          <a:p>
            <a:pPr lvl="1"/>
            <a:r>
              <a:rPr lang="en-US" altLang="zh-TW" sz="2800" dirty="0" smtClean="0">
                <a:ea typeface="ＭＳ Ｐゴシック" pitchFamily="34" charset="-128"/>
              </a:rPr>
              <a:t> signal (</a:t>
            </a:r>
            <a:r>
              <a:rPr lang="en-US" altLang="zh-TW" sz="2800" dirty="0" err="1" smtClean="0">
                <a:ea typeface="ＭＳ Ｐゴシック" pitchFamily="34" charset="-128"/>
              </a:rPr>
              <a:t>mutex</a:t>
            </a:r>
            <a:r>
              <a:rPr lang="en-US" altLang="zh-TW" sz="2800" dirty="0" smtClean="0">
                <a:ea typeface="ＭＳ Ｐゴシック" pitchFamily="34" charset="-128"/>
              </a:rPr>
              <a:t>)  ….  wait (</a:t>
            </a:r>
            <a:r>
              <a:rPr lang="en-US" altLang="zh-TW" sz="2800" dirty="0" err="1" smtClean="0">
                <a:ea typeface="ＭＳ Ｐゴシック" pitchFamily="34" charset="-128"/>
              </a:rPr>
              <a:t>mutex</a:t>
            </a:r>
            <a:r>
              <a:rPr lang="en-US" altLang="zh-TW" sz="2800" dirty="0" smtClean="0">
                <a:ea typeface="ＭＳ Ｐゴシック" pitchFamily="34" charset="-128"/>
              </a:rPr>
              <a:t>)</a:t>
            </a:r>
          </a:p>
          <a:p>
            <a:pPr lvl="1"/>
            <a:r>
              <a:rPr lang="en-US" altLang="zh-TW" sz="2800" dirty="0" smtClean="0">
                <a:ea typeface="ＭＳ Ｐゴシック" pitchFamily="34" charset="-128"/>
              </a:rPr>
              <a:t> wait (</a:t>
            </a:r>
            <a:r>
              <a:rPr lang="en-US" altLang="zh-TW" sz="2800" dirty="0" err="1" smtClean="0">
                <a:ea typeface="ＭＳ Ｐゴシック" pitchFamily="34" charset="-128"/>
              </a:rPr>
              <a:t>mutex</a:t>
            </a:r>
            <a:r>
              <a:rPr lang="en-US" altLang="zh-TW" sz="2800" dirty="0" smtClean="0">
                <a:ea typeface="ＭＳ Ｐゴシック" pitchFamily="34" charset="-128"/>
              </a:rPr>
              <a:t>)  …  wait (</a:t>
            </a:r>
            <a:r>
              <a:rPr lang="en-US" altLang="zh-TW" sz="2800" dirty="0" err="1" smtClean="0">
                <a:ea typeface="ＭＳ Ｐゴシック" pitchFamily="34" charset="-128"/>
              </a:rPr>
              <a:t>mutex</a:t>
            </a:r>
            <a:r>
              <a:rPr lang="en-US" altLang="zh-TW" sz="2800" dirty="0" smtClean="0">
                <a:ea typeface="ＭＳ Ｐゴシック" pitchFamily="34" charset="-128"/>
              </a:rPr>
              <a:t>)</a:t>
            </a:r>
          </a:p>
          <a:p>
            <a:pPr lvl="1"/>
            <a:r>
              <a:rPr lang="en-US" altLang="zh-TW" sz="2800" dirty="0" smtClean="0">
                <a:ea typeface="ＭＳ Ｐゴシック" pitchFamily="34" charset="-128"/>
              </a:rPr>
              <a:t> Omitting  of wait (</a:t>
            </a:r>
            <a:r>
              <a:rPr lang="en-US" altLang="zh-TW" sz="2800" dirty="0" err="1" smtClean="0">
                <a:ea typeface="ＭＳ Ｐゴシック" pitchFamily="34" charset="-128"/>
              </a:rPr>
              <a:t>mutex</a:t>
            </a:r>
            <a:r>
              <a:rPr lang="en-US" altLang="zh-TW" sz="2800" dirty="0" smtClean="0">
                <a:ea typeface="ＭＳ Ｐゴシック" pitchFamily="34" charset="-128"/>
              </a:rPr>
              <a:t>) or signal (</a:t>
            </a:r>
            <a:r>
              <a:rPr lang="en-US" altLang="zh-TW" sz="2800" dirty="0" err="1" smtClean="0">
                <a:ea typeface="ＭＳ Ｐゴシック" pitchFamily="34" charset="-128"/>
              </a:rPr>
              <a:t>mutex</a:t>
            </a:r>
            <a:r>
              <a:rPr lang="en-US" altLang="zh-TW" sz="2800" dirty="0" smtClean="0">
                <a:ea typeface="ＭＳ Ｐゴシック" pitchFamily="34" charset="-128"/>
              </a:rPr>
              <a:t>) (or both)</a:t>
            </a:r>
          </a:p>
          <a:p>
            <a:endParaRPr lang="en-US" altLang="zh-TW" sz="2800" dirty="0" smtClean="0"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7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ＭＳ Ｐゴシック" pitchFamily="34" charset="-128"/>
              </a:rPr>
              <a:t>Producer 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8000" y="1408113"/>
            <a:ext cx="7427913" cy="4946650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zh-TW" sz="2400" smtClean="0">
                <a:solidFill>
                  <a:srgbClr val="0000FF"/>
                </a:solidFill>
                <a:ea typeface="ＭＳ Ｐゴシック" pitchFamily="34" charset="-128"/>
              </a:rPr>
              <a:t>while (true) {</a:t>
            </a:r>
          </a:p>
          <a:p>
            <a:pPr>
              <a:buFont typeface="Monotype Sorts" pitchFamily="2" charset="2"/>
              <a:buNone/>
            </a:pPr>
            <a:r>
              <a:rPr lang="en-US" altLang="zh-TW" sz="2400" smtClean="0">
                <a:solidFill>
                  <a:srgbClr val="0000FF"/>
                </a:solidFill>
                <a:ea typeface="ＭＳ Ｐゴシック" pitchFamily="34" charset="-128"/>
              </a:rPr>
              <a:t>     </a:t>
            </a:r>
          </a:p>
          <a:p>
            <a:pPr>
              <a:buFont typeface="Monotype Sorts" pitchFamily="2" charset="2"/>
              <a:buNone/>
            </a:pPr>
            <a:r>
              <a:rPr lang="en-US" altLang="zh-TW" sz="2400" smtClean="0">
                <a:solidFill>
                  <a:srgbClr val="0000FF"/>
                </a:solidFill>
                <a:ea typeface="ＭＳ Ｐゴシック" pitchFamily="34" charset="-128"/>
              </a:rPr>
              <a:t>          /*  produce an item and put in nextProduced  */</a:t>
            </a:r>
          </a:p>
          <a:p>
            <a:pPr>
              <a:buFont typeface="Monotype Sorts" pitchFamily="2" charset="2"/>
              <a:buNone/>
            </a:pPr>
            <a:r>
              <a:rPr lang="en-US" altLang="zh-TW" sz="2400" smtClean="0">
                <a:solidFill>
                  <a:srgbClr val="0000FF"/>
                </a:solidFill>
                <a:ea typeface="ＭＳ Ｐゴシック" pitchFamily="34" charset="-128"/>
              </a:rPr>
              <a:t>	      while (count == BUFFER_SIZE)</a:t>
            </a:r>
          </a:p>
          <a:p>
            <a:pPr>
              <a:buFont typeface="Monotype Sorts" pitchFamily="2" charset="2"/>
              <a:buNone/>
            </a:pPr>
            <a:r>
              <a:rPr lang="en-US" altLang="zh-TW" sz="2400" smtClean="0">
                <a:solidFill>
                  <a:srgbClr val="0000FF"/>
                </a:solidFill>
                <a:ea typeface="ＭＳ Ｐゴシック" pitchFamily="34" charset="-128"/>
              </a:rPr>
              <a:t>			; // do nothing</a:t>
            </a:r>
          </a:p>
          <a:p>
            <a:pPr>
              <a:buFont typeface="Monotype Sorts" pitchFamily="2" charset="2"/>
              <a:buNone/>
            </a:pPr>
            <a:r>
              <a:rPr lang="en-US" altLang="zh-TW" sz="2400" smtClean="0">
                <a:solidFill>
                  <a:srgbClr val="0000FF"/>
                </a:solidFill>
                <a:ea typeface="ＭＳ Ｐゴシック" pitchFamily="34" charset="-128"/>
              </a:rPr>
              <a:t>		       buffer [in] = nextProduced;</a:t>
            </a:r>
          </a:p>
          <a:p>
            <a:pPr>
              <a:buFont typeface="Monotype Sorts" pitchFamily="2" charset="2"/>
              <a:buNone/>
            </a:pPr>
            <a:r>
              <a:rPr lang="en-US" altLang="zh-TW" sz="2400" smtClean="0">
                <a:solidFill>
                  <a:srgbClr val="0000FF"/>
                </a:solidFill>
                <a:ea typeface="ＭＳ Ｐゴシック" pitchFamily="34" charset="-128"/>
              </a:rPr>
              <a:t>		       in = (in + 1) % BUFFER_SIZE;</a:t>
            </a:r>
          </a:p>
          <a:p>
            <a:pPr>
              <a:buFont typeface="Monotype Sorts" pitchFamily="2" charset="2"/>
              <a:buNone/>
            </a:pPr>
            <a:r>
              <a:rPr lang="en-US" altLang="zh-TW" sz="2400" smtClean="0">
                <a:solidFill>
                  <a:srgbClr val="0000FF"/>
                </a:solidFill>
                <a:ea typeface="ＭＳ Ｐゴシック" pitchFamily="34" charset="-128"/>
              </a:rPr>
              <a:t>		</a:t>
            </a:r>
            <a:r>
              <a:rPr lang="en-US" altLang="zh-TW" sz="2400" b="1" smtClean="0">
                <a:solidFill>
                  <a:srgbClr val="FF0000"/>
                </a:solidFill>
                <a:ea typeface="ＭＳ Ｐゴシック" pitchFamily="34" charset="-128"/>
              </a:rPr>
              <a:t>       count++</a:t>
            </a:r>
            <a:r>
              <a:rPr lang="en-US" altLang="zh-TW" sz="2400" smtClean="0">
                <a:solidFill>
                  <a:srgbClr val="0000FF"/>
                </a:solidFill>
                <a:ea typeface="ＭＳ Ｐゴシック" pitchFamily="34" charset="-128"/>
              </a:rPr>
              <a:t>;</a:t>
            </a:r>
          </a:p>
          <a:p>
            <a:pPr>
              <a:buFont typeface="Monotype Sorts" pitchFamily="2" charset="2"/>
              <a:buNone/>
            </a:pPr>
            <a:r>
              <a:rPr lang="en-US" altLang="zh-TW" sz="2400" smtClean="0">
                <a:solidFill>
                  <a:srgbClr val="0000FF"/>
                </a:solidFill>
                <a:ea typeface="ＭＳ Ｐゴシック" pitchFamily="34" charset="-128"/>
              </a:rPr>
              <a:t>}   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7445375" y="1320800"/>
          <a:ext cx="1455738" cy="3657600"/>
        </p:xfrm>
        <a:graphic>
          <a:graphicData uri="http://schemas.openxmlformats.org/drawingml/2006/table">
            <a:tbl>
              <a:tblPr/>
              <a:tblGrid>
                <a:gridCol w="1455738"/>
              </a:tblGrid>
              <a:tr h="33178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Helvetica" pitchFamily="34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3178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pitchFamily="34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CB"/>
                    </a:solidFill>
                  </a:tcPr>
                </a:tc>
              </a:tr>
              <a:tr h="33178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pitchFamily="34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E7"/>
                    </a:solidFill>
                  </a:tcPr>
                </a:tc>
              </a:tr>
              <a:tr h="33178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pitchFamily="34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CB"/>
                    </a:solidFill>
                  </a:tcPr>
                </a:tc>
              </a:tr>
              <a:tr h="33178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pitchFamily="34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E7"/>
                    </a:solidFill>
                  </a:tcPr>
                </a:tc>
              </a:tr>
              <a:tr h="33178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pitchFamily="34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CB"/>
                    </a:solidFill>
                  </a:tcPr>
                </a:tc>
              </a:tr>
              <a:tr h="33178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pitchFamily="34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E7"/>
                    </a:solidFill>
                  </a:tcPr>
                </a:tc>
              </a:tr>
              <a:tr h="33178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pitchFamily="34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CB"/>
                    </a:solidFill>
                  </a:tcPr>
                </a:tc>
              </a:tr>
              <a:tr h="33178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pitchFamily="34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E7"/>
                    </a:solidFill>
                  </a:tcPr>
                </a:tc>
              </a:tr>
              <a:tr h="33178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pitchFamily="34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CB"/>
                    </a:solidFill>
                  </a:tcPr>
                </a:tc>
              </a:tr>
            </a:tbl>
          </a:graphicData>
        </a:graphic>
      </p:graphicFrame>
      <p:sp>
        <p:nvSpPr>
          <p:cNvPr id="7196" name="文字方塊 5"/>
          <p:cNvSpPr txBox="1">
            <a:spLocks noChangeArrowheads="1"/>
          </p:cNvSpPr>
          <p:nvPr/>
        </p:nvSpPr>
        <p:spPr bwMode="auto">
          <a:xfrm>
            <a:off x="6405563" y="3435350"/>
            <a:ext cx="4270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/>
              <a:t>In</a:t>
            </a:r>
            <a:endParaRPr lang="zh-TW" altLang="en-US"/>
          </a:p>
        </p:txBody>
      </p:sp>
      <p:sp>
        <p:nvSpPr>
          <p:cNvPr id="7197" name="文字方塊 6"/>
          <p:cNvSpPr txBox="1">
            <a:spLocks noChangeArrowheads="1"/>
          </p:cNvSpPr>
          <p:nvPr/>
        </p:nvSpPr>
        <p:spPr bwMode="auto">
          <a:xfrm>
            <a:off x="6480175" y="1201738"/>
            <a:ext cx="56038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/>
              <a:t>out</a:t>
            </a:r>
            <a:endParaRPr lang="zh-TW" altLang="en-US"/>
          </a:p>
        </p:txBody>
      </p:sp>
      <p:cxnSp>
        <p:nvCxnSpPr>
          <p:cNvPr id="7198" name="直線單箭頭接點 8"/>
          <p:cNvCxnSpPr>
            <a:cxnSpLocks noChangeShapeType="1"/>
            <a:stCxn id="7196" idx="3"/>
          </p:cNvCxnSpPr>
          <p:nvPr/>
        </p:nvCxnSpPr>
        <p:spPr bwMode="auto">
          <a:xfrm>
            <a:off x="6832600" y="3619500"/>
            <a:ext cx="560388" cy="1460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7199" name="直線單箭頭接點 9"/>
          <p:cNvCxnSpPr>
            <a:cxnSpLocks noChangeShapeType="1"/>
          </p:cNvCxnSpPr>
          <p:nvPr/>
        </p:nvCxnSpPr>
        <p:spPr bwMode="auto">
          <a:xfrm>
            <a:off x="7054850" y="1371600"/>
            <a:ext cx="373063" cy="1016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ＭＳ Ｐゴシック" pitchFamily="34" charset="-128"/>
              </a:rPr>
              <a:t>Monitors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5175" y="895350"/>
            <a:ext cx="7897813" cy="48609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400" dirty="0" smtClean="0">
                <a:ea typeface="ＭＳ Ｐゴシック" pitchFamily="34" charset="-128"/>
              </a:rPr>
              <a:t>A </a:t>
            </a:r>
            <a:r>
              <a:rPr lang="en-US" altLang="zh-TW" sz="2400" dirty="0" smtClean="0">
                <a:solidFill>
                  <a:srgbClr val="FF0000"/>
                </a:solidFill>
                <a:ea typeface="ＭＳ Ｐゴシック" pitchFamily="34" charset="-128"/>
              </a:rPr>
              <a:t>high-level abstraction </a:t>
            </a:r>
            <a:r>
              <a:rPr lang="en-US" altLang="zh-TW" sz="2400" dirty="0" smtClean="0">
                <a:ea typeface="ＭＳ Ｐゴシック" pitchFamily="34" charset="-128"/>
              </a:rPr>
              <a:t>that provides a convenient and effective mechanism for </a:t>
            </a:r>
            <a:r>
              <a:rPr lang="en-US" altLang="zh-TW" sz="2400" dirty="0" smtClean="0">
                <a:solidFill>
                  <a:srgbClr val="FF0000"/>
                </a:solidFill>
                <a:ea typeface="ＭＳ Ｐゴシック" pitchFamily="34" charset="-128"/>
              </a:rPr>
              <a:t>process synchronization</a:t>
            </a:r>
          </a:p>
          <a:p>
            <a:pPr>
              <a:lnSpc>
                <a:spcPct val="90000"/>
              </a:lnSpc>
            </a:pPr>
            <a:r>
              <a:rPr lang="en-US" altLang="zh-TW" sz="2400" dirty="0" smtClean="0">
                <a:solidFill>
                  <a:srgbClr val="FF0000"/>
                </a:solidFill>
                <a:ea typeface="ＭＳ Ｐゴシック" pitchFamily="34" charset="-128"/>
              </a:rPr>
              <a:t>Only one process may be active within the monitor at a time</a:t>
            </a:r>
            <a:endParaRPr lang="en-US" altLang="zh-TW" sz="2000" dirty="0" smtClean="0">
              <a:solidFill>
                <a:srgbClr val="FF0000"/>
              </a:solidFill>
              <a:ea typeface="ＭＳ Ｐゴシック" pitchFamily="34" charset="-128"/>
            </a:endParaRPr>
          </a:p>
          <a:p>
            <a:pPr lvl="2">
              <a:lnSpc>
                <a:spcPct val="90000"/>
              </a:lnSpc>
              <a:buFont typeface="Webdings" pitchFamily="18" charset="2"/>
              <a:buNone/>
            </a:pPr>
            <a:r>
              <a:rPr lang="en-US" altLang="zh-TW" sz="2400" dirty="0" smtClean="0">
                <a:solidFill>
                  <a:srgbClr val="FF0000"/>
                </a:solidFill>
                <a:ea typeface="ＭＳ Ｐゴシック" pitchFamily="34" charset="-128"/>
              </a:rPr>
              <a:t>monitor</a:t>
            </a:r>
            <a:r>
              <a:rPr lang="en-US" altLang="zh-TW" sz="2400" dirty="0" smtClean="0">
                <a:solidFill>
                  <a:srgbClr val="0000FF"/>
                </a:solidFill>
                <a:ea typeface="ＭＳ Ｐゴシック" pitchFamily="34" charset="-128"/>
              </a:rPr>
              <a:t> </a:t>
            </a:r>
            <a:r>
              <a:rPr lang="en-US" altLang="zh-TW" sz="2400" dirty="0" err="1" smtClean="0">
                <a:solidFill>
                  <a:srgbClr val="0000FF"/>
                </a:solidFill>
                <a:ea typeface="ＭＳ Ｐゴシック" pitchFamily="34" charset="-128"/>
              </a:rPr>
              <a:t>monitor</a:t>
            </a:r>
            <a:r>
              <a:rPr lang="en-US" altLang="zh-TW" sz="2400" dirty="0" smtClean="0">
                <a:solidFill>
                  <a:srgbClr val="0000FF"/>
                </a:solidFill>
                <a:ea typeface="ＭＳ Ｐゴシック" pitchFamily="34" charset="-128"/>
              </a:rPr>
              <a:t>-name</a:t>
            </a:r>
          </a:p>
          <a:p>
            <a:pPr lvl="2">
              <a:lnSpc>
                <a:spcPct val="90000"/>
              </a:lnSpc>
              <a:buFont typeface="Webdings" pitchFamily="18" charset="2"/>
              <a:buNone/>
            </a:pPr>
            <a:r>
              <a:rPr lang="en-US" altLang="zh-TW" sz="2400" dirty="0" smtClean="0">
                <a:solidFill>
                  <a:srgbClr val="0000FF"/>
                </a:solidFill>
                <a:ea typeface="ＭＳ Ｐゴシック" pitchFamily="34" charset="-128"/>
              </a:rPr>
              <a:t>{	// </a:t>
            </a:r>
            <a:r>
              <a:rPr lang="en-US" altLang="zh-TW" sz="2400" dirty="0" smtClean="0">
                <a:solidFill>
                  <a:srgbClr val="FF0000"/>
                </a:solidFill>
                <a:ea typeface="ＭＳ Ｐゴシック" pitchFamily="34" charset="-128"/>
              </a:rPr>
              <a:t>shared variable declarations</a:t>
            </a:r>
          </a:p>
          <a:p>
            <a:pPr lvl="2">
              <a:lnSpc>
                <a:spcPct val="90000"/>
              </a:lnSpc>
              <a:buFont typeface="Webdings" pitchFamily="18" charset="2"/>
              <a:buNone/>
            </a:pPr>
            <a:r>
              <a:rPr lang="en-US" altLang="zh-TW" sz="2400" dirty="0" smtClean="0">
                <a:solidFill>
                  <a:srgbClr val="0000FF"/>
                </a:solidFill>
                <a:ea typeface="ＭＳ Ｐゴシック" pitchFamily="34" charset="-128"/>
              </a:rPr>
              <a:t>	    procedure P1 (…) { …. }</a:t>
            </a:r>
          </a:p>
          <a:p>
            <a:pPr lvl="2">
              <a:lnSpc>
                <a:spcPct val="90000"/>
              </a:lnSpc>
              <a:buFont typeface="Webdings" pitchFamily="18" charset="2"/>
              <a:buNone/>
            </a:pPr>
            <a:r>
              <a:rPr lang="en-US" altLang="zh-TW" sz="2400" dirty="0" smtClean="0">
                <a:solidFill>
                  <a:srgbClr val="0000FF"/>
                </a:solidFill>
                <a:ea typeface="ＭＳ Ｐゴシック" pitchFamily="34" charset="-128"/>
              </a:rPr>
              <a:t>		…</a:t>
            </a:r>
          </a:p>
          <a:p>
            <a:pPr lvl="2">
              <a:lnSpc>
                <a:spcPct val="90000"/>
              </a:lnSpc>
              <a:buFont typeface="Webdings" pitchFamily="18" charset="2"/>
              <a:buNone/>
            </a:pPr>
            <a:r>
              <a:rPr lang="en-US" altLang="zh-TW" sz="2400" dirty="0" smtClean="0">
                <a:solidFill>
                  <a:srgbClr val="0000FF"/>
                </a:solidFill>
                <a:ea typeface="ＭＳ Ｐゴシック" pitchFamily="34" charset="-128"/>
              </a:rPr>
              <a:t>	    procedure </a:t>
            </a:r>
            <a:r>
              <a:rPr lang="en-US" altLang="zh-TW" sz="2400" dirty="0" err="1" smtClean="0">
                <a:solidFill>
                  <a:srgbClr val="0000FF"/>
                </a:solidFill>
                <a:ea typeface="ＭＳ Ｐゴシック" pitchFamily="34" charset="-128"/>
              </a:rPr>
              <a:t>Pn</a:t>
            </a:r>
            <a:r>
              <a:rPr lang="en-US" altLang="zh-TW" sz="2400" dirty="0" smtClean="0">
                <a:solidFill>
                  <a:srgbClr val="0000FF"/>
                </a:solidFill>
                <a:ea typeface="ＭＳ Ｐゴシック" pitchFamily="34" charset="-128"/>
              </a:rPr>
              <a:t> (…) {……}</a:t>
            </a:r>
          </a:p>
          <a:p>
            <a:pPr lvl="2">
              <a:lnSpc>
                <a:spcPct val="90000"/>
              </a:lnSpc>
              <a:buFont typeface="Webdings" pitchFamily="18" charset="2"/>
              <a:buNone/>
            </a:pPr>
            <a:endParaRPr lang="en-US" altLang="zh-TW" sz="2400" dirty="0" smtClean="0">
              <a:solidFill>
                <a:srgbClr val="0000FF"/>
              </a:solidFill>
              <a:ea typeface="ＭＳ Ｐゴシック" pitchFamily="34" charset="-128"/>
            </a:endParaRPr>
          </a:p>
          <a:p>
            <a:pPr lvl="2">
              <a:lnSpc>
                <a:spcPct val="90000"/>
              </a:lnSpc>
              <a:buFont typeface="Webdings" pitchFamily="18" charset="2"/>
              <a:buNone/>
            </a:pPr>
            <a:r>
              <a:rPr lang="en-US" altLang="zh-TW" sz="2400" dirty="0" smtClean="0">
                <a:solidFill>
                  <a:srgbClr val="FF0000"/>
                </a:solidFill>
                <a:ea typeface="ＭＳ Ｐゴシック" pitchFamily="34" charset="-128"/>
              </a:rPr>
              <a:t>     Initialization code ( ….) { … }</a:t>
            </a:r>
          </a:p>
          <a:p>
            <a:pPr lvl="2">
              <a:lnSpc>
                <a:spcPct val="90000"/>
              </a:lnSpc>
              <a:buFont typeface="Webdings" pitchFamily="18" charset="2"/>
              <a:buNone/>
            </a:pPr>
            <a:r>
              <a:rPr lang="en-US" altLang="zh-TW" sz="2400" dirty="0" smtClean="0">
                <a:solidFill>
                  <a:srgbClr val="0000FF"/>
                </a:solidFill>
                <a:ea typeface="ＭＳ Ｐゴシック" pitchFamily="34" charset="-128"/>
              </a:rPr>
              <a:t>		…</a:t>
            </a:r>
          </a:p>
          <a:p>
            <a:pPr lvl="2">
              <a:lnSpc>
                <a:spcPct val="90000"/>
              </a:lnSpc>
              <a:buFont typeface="Webdings" pitchFamily="18" charset="2"/>
              <a:buNone/>
            </a:pPr>
            <a:r>
              <a:rPr lang="en-US" altLang="zh-TW" sz="2400" dirty="0" smtClean="0">
                <a:solidFill>
                  <a:srgbClr val="0000FF"/>
                </a:solidFill>
                <a:ea typeface="ＭＳ Ｐゴシック" pitchFamily="34" charset="-128"/>
              </a:rPr>
              <a:t>	}</a:t>
            </a:r>
          </a:p>
          <a:p>
            <a:pPr lvl="2">
              <a:lnSpc>
                <a:spcPct val="90000"/>
              </a:lnSpc>
              <a:buFont typeface="Webdings" pitchFamily="18" charset="2"/>
              <a:buNone/>
            </a:pPr>
            <a:endParaRPr lang="en-US" altLang="zh-TW" sz="2400" dirty="0" smtClean="0">
              <a:solidFill>
                <a:srgbClr val="0000FF"/>
              </a:solidFill>
              <a:ea typeface="ＭＳ Ｐゴシック" pitchFamily="34" charset="-128"/>
            </a:endParaRP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99989" y="2554019"/>
            <a:ext cx="3061322" cy="2927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1000"/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1000"/>
                                        <p:tgtEl>
                                          <p:spTgt spid="5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1000"/>
                                        <p:tgtEl>
                                          <p:spTgt spid="53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1000"/>
                                        <p:tgtEl>
                                          <p:spTgt spid="53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1000"/>
                                        <p:tgtEl>
                                          <p:spTgt spid="53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1000"/>
                                        <p:tgtEl>
                                          <p:spTgt spid="532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1000"/>
                                        <p:tgtEl>
                                          <p:spTgt spid="532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1000"/>
                                        <p:tgtEl>
                                          <p:spTgt spid="532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4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1" grpId="0" uiExpand="1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ＭＳ Ｐゴシック" pitchFamily="34" charset="-128"/>
              </a:rPr>
              <a:t>Schematic view of a Monitor</a:t>
            </a:r>
          </a:p>
        </p:txBody>
      </p:sp>
      <p:pic>
        <p:nvPicPr>
          <p:cNvPr id="54275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91041" y="1101557"/>
            <a:ext cx="5634968" cy="5389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文字方塊 3"/>
          <p:cNvSpPr txBox="1"/>
          <p:nvPr/>
        </p:nvSpPr>
        <p:spPr>
          <a:xfrm rot="20214505">
            <a:off x="5084498" y="2021247"/>
            <a:ext cx="29722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solidFill>
                  <a:srgbClr val="FF0000"/>
                </a:solidFill>
                <a:latin typeface="Candara" pitchFamily="34" charset="0"/>
                <a:ea typeface="ＭＳ Ｐゴシック" pitchFamily="34" charset="-128"/>
              </a:rPr>
              <a:t>Processes waiting to </a:t>
            </a:r>
          </a:p>
          <a:p>
            <a:r>
              <a:rPr lang="en-US" altLang="zh-TW" sz="2400" b="1" dirty="0" smtClean="0">
                <a:solidFill>
                  <a:srgbClr val="FF0000"/>
                </a:solidFill>
                <a:latin typeface="Candara" pitchFamily="34" charset="0"/>
                <a:ea typeface="ＭＳ Ｐゴシック" pitchFamily="34" charset="-128"/>
              </a:rPr>
              <a:t>enter their Monitor</a:t>
            </a:r>
            <a:endParaRPr lang="zh-TW" altLang="en-US" sz="2400" b="1" dirty="0">
              <a:solidFill>
                <a:srgbClr val="FF0000"/>
              </a:solidFill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r>
              <a:rPr lang="en-US" altLang="zh-TW" sz="4400" smtClean="0">
                <a:ea typeface="ＭＳ Ｐゴシック" pitchFamily="34" charset="-128"/>
              </a:rPr>
              <a:t>Monitors</a:t>
            </a:r>
          </a:p>
        </p:txBody>
      </p:sp>
      <p:sp>
        <p:nvSpPr>
          <p:cNvPr id="39939" name="Rectangle 3"/>
          <p:cNvSpPr>
            <a:spLocks noChangeArrowheads="1"/>
          </p:cNvSpPr>
          <p:nvPr/>
        </p:nvSpPr>
        <p:spPr bwMode="auto">
          <a:xfrm>
            <a:off x="814388" y="1985963"/>
            <a:ext cx="3001962" cy="4316412"/>
          </a:xfrm>
          <a:prstGeom prst="rect">
            <a:avLst/>
          </a:prstGeom>
          <a:gradFill rotWithShape="0">
            <a:gsLst>
              <a:gs pos="0">
                <a:srgbClr val="FFCC00">
                  <a:gamma/>
                  <a:shade val="46275"/>
                  <a:invGamma/>
                </a:srgbClr>
              </a:gs>
              <a:gs pos="50000">
                <a:srgbClr val="FFCC00"/>
              </a:gs>
              <a:gs pos="100000">
                <a:srgbClr val="FFCC00">
                  <a:gamma/>
                  <a:shade val="46275"/>
                  <a:invGamma/>
                </a:srgbClr>
              </a:gs>
            </a:gsLst>
            <a:lin ang="27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folHlink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TW" altLang="en-US" b="1">
              <a:latin typeface="Candara" pitchFamily="34" charset="0"/>
              <a:ea typeface="ＭＳ Ｐゴシック" charset="-128"/>
            </a:endParaRPr>
          </a:p>
        </p:txBody>
      </p:sp>
      <p:sp>
        <p:nvSpPr>
          <p:cNvPr id="55300" name="Rectangle 4"/>
          <p:cNvSpPr>
            <a:spLocks noChangeArrowheads="1"/>
          </p:cNvSpPr>
          <p:nvPr/>
        </p:nvSpPr>
        <p:spPr bwMode="auto">
          <a:xfrm>
            <a:off x="960438" y="2170113"/>
            <a:ext cx="2755564" cy="415241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buSzPct val="75000"/>
              <a:buFont typeface="Wingdings" pitchFamily="2" charset="2"/>
              <a:buNone/>
            </a:pPr>
            <a:r>
              <a:rPr lang="en-US" altLang="zh-TW" sz="1600" b="1">
                <a:solidFill>
                  <a:srgbClr val="000000"/>
                </a:solidFill>
                <a:latin typeface="Candara" pitchFamily="34" charset="0"/>
              </a:rPr>
              <a:t>type </a:t>
            </a:r>
            <a:r>
              <a:rPr lang="en-US" altLang="zh-TW" sz="1600" b="1" i="1">
                <a:solidFill>
                  <a:srgbClr val="000000"/>
                </a:solidFill>
                <a:latin typeface="Candara" pitchFamily="34" charset="0"/>
              </a:rPr>
              <a:t>monitor-name = </a:t>
            </a:r>
            <a:r>
              <a:rPr lang="en-US" altLang="zh-TW" sz="1600" b="1">
                <a:solidFill>
                  <a:srgbClr val="000000"/>
                </a:solidFill>
                <a:latin typeface="Candara" pitchFamily="34" charset="0"/>
              </a:rPr>
              <a:t>monitor</a:t>
            </a:r>
          </a:p>
          <a:p>
            <a:pPr marL="285750" indent="-285750">
              <a:lnSpc>
                <a:spcPct val="90000"/>
              </a:lnSpc>
              <a:spcBef>
                <a:spcPct val="30000"/>
              </a:spcBef>
              <a:buSzPct val="75000"/>
              <a:buFont typeface="Wingdings" pitchFamily="2" charset="2"/>
              <a:buNone/>
            </a:pPr>
            <a:r>
              <a:rPr lang="en-US" altLang="zh-TW" sz="1600" b="1">
                <a:solidFill>
                  <a:srgbClr val="000000"/>
                </a:solidFill>
                <a:latin typeface="Candara" pitchFamily="34" charset="0"/>
              </a:rPr>
              <a:t>     variable declarations</a:t>
            </a:r>
          </a:p>
          <a:p>
            <a:pPr marL="285750" indent="-285750">
              <a:lnSpc>
                <a:spcPct val="90000"/>
              </a:lnSpc>
              <a:spcBef>
                <a:spcPct val="30000"/>
              </a:spcBef>
              <a:buSzPct val="75000"/>
              <a:buFont typeface="Wingdings" pitchFamily="2" charset="2"/>
              <a:buNone/>
            </a:pPr>
            <a:endParaRPr lang="en-US" altLang="zh-TW" sz="1600" b="1">
              <a:solidFill>
                <a:srgbClr val="000000"/>
              </a:solidFill>
              <a:latin typeface="Candara" pitchFamily="34" charset="0"/>
            </a:endParaRPr>
          </a:p>
          <a:p>
            <a:pPr marL="285750" indent="-285750">
              <a:lnSpc>
                <a:spcPct val="90000"/>
              </a:lnSpc>
              <a:spcBef>
                <a:spcPct val="30000"/>
              </a:spcBef>
              <a:buSzPct val="75000"/>
              <a:buFont typeface="Wingdings" pitchFamily="2" charset="2"/>
              <a:buNone/>
            </a:pPr>
            <a:r>
              <a:rPr lang="en-US" altLang="zh-TW" sz="1600" b="1">
                <a:solidFill>
                  <a:srgbClr val="000000"/>
                </a:solidFill>
                <a:latin typeface="Candara" pitchFamily="34" charset="0"/>
              </a:rPr>
              <a:t>     procedure entry </a:t>
            </a:r>
            <a:r>
              <a:rPr lang="en-US" altLang="zh-TW" sz="1600" b="1" i="1">
                <a:solidFill>
                  <a:srgbClr val="000000"/>
                </a:solidFill>
                <a:latin typeface="Candara" pitchFamily="34" charset="0"/>
              </a:rPr>
              <a:t>P1(...);</a:t>
            </a:r>
          </a:p>
          <a:p>
            <a:pPr marL="285750" indent="-285750">
              <a:lnSpc>
                <a:spcPct val="90000"/>
              </a:lnSpc>
              <a:spcBef>
                <a:spcPct val="30000"/>
              </a:spcBef>
              <a:buSzPct val="75000"/>
              <a:buFont typeface="Wingdings" pitchFamily="2" charset="2"/>
              <a:buNone/>
            </a:pPr>
            <a:r>
              <a:rPr lang="en-US" altLang="zh-TW" sz="1600" b="1" i="1">
                <a:solidFill>
                  <a:srgbClr val="000000"/>
                </a:solidFill>
                <a:latin typeface="Candara" pitchFamily="34" charset="0"/>
              </a:rPr>
              <a:t>          </a:t>
            </a:r>
            <a:r>
              <a:rPr lang="en-US" altLang="zh-TW" sz="1600" b="1">
                <a:solidFill>
                  <a:srgbClr val="000000"/>
                </a:solidFill>
                <a:latin typeface="Candara" pitchFamily="34" charset="0"/>
              </a:rPr>
              <a:t>begin ... end;</a:t>
            </a:r>
          </a:p>
          <a:p>
            <a:pPr marL="285750" indent="-285750">
              <a:lnSpc>
                <a:spcPct val="90000"/>
              </a:lnSpc>
              <a:spcBef>
                <a:spcPct val="30000"/>
              </a:spcBef>
              <a:buSzPct val="75000"/>
              <a:buFont typeface="Wingdings" pitchFamily="2" charset="2"/>
              <a:buNone/>
            </a:pPr>
            <a:r>
              <a:rPr lang="en-US" altLang="zh-TW" sz="1600" b="1">
                <a:solidFill>
                  <a:srgbClr val="000000"/>
                </a:solidFill>
                <a:latin typeface="Candara" pitchFamily="34" charset="0"/>
              </a:rPr>
              <a:t>     </a:t>
            </a:r>
          </a:p>
          <a:p>
            <a:pPr marL="285750" indent="-285750">
              <a:lnSpc>
                <a:spcPct val="90000"/>
              </a:lnSpc>
              <a:spcBef>
                <a:spcPct val="30000"/>
              </a:spcBef>
              <a:buSzPct val="75000"/>
              <a:buFont typeface="Wingdings" pitchFamily="2" charset="2"/>
              <a:buNone/>
            </a:pPr>
            <a:r>
              <a:rPr lang="en-US" altLang="zh-TW" sz="1600" b="1">
                <a:solidFill>
                  <a:srgbClr val="000000"/>
                </a:solidFill>
                <a:latin typeface="Candara" pitchFamily="34" charset="0"/>
              </a:rPr>
              <a:t>     procedure entry </a:t>
            </a:r>
            <a:r>
              <a:rPr lang="en-US" altLang="zh-TW" sz="1600" b="1" i="1">
                <a:solidFill>
                  <a:srgbClr val="000000"/>
                </a:solidFill>
                <a:latin typeface="Candara" pitchFamily="34" charset="0"/>
              </a:rPr>
              <a:t>P2(...);</a:t>
            </a:r>
          </a:p>
          <a:p>
            <a:pPr marL="285750" indent="-285750">
              <a:lnSpc>
                <a:spcPct val="90000"/>
              </a:lnSpc>
              <a:spcBef>
                <a:spcPct val="30000"/>
              </a:spcBef>
              <a:buSzPct val="75000"/>
              <a:buFont typeface="Wingdings" pitchFamily="2" charset="2"/>
              <a:buNone/>
            </a:pPr>
            <a:r>
              <a:rPr lang="en-US" altLang="zh-TW" sz="1600" b="1" i="1">
                <a:solidFill>
                  <a:srgbClr val="000000"/>
                </a:solidFill>
                <a:latin typeface="Candara" pitchFamily="34" charset="0"/>
              </a:rPr>
              <a:t>          </a:t>
            </a:r>
            <a:r>
              <a:rPr lang="en-US" altLang="zh-TW" sz="1600" b="1">
                <a:solidFill>
                  <a:srgbClr val="000000"/>
                </a:solidFill>
                <a:latin typeface="Candara" pitchFamily="34" charset="0"/>
              </a:rPr>
              <a:t>begin ... end;</a:t>
            </a:r>
          </a:p>
          <a:p>
            <a:pPr marL="285750" indent="-285750">
              <a:lnSpc>
                <a:spcPct val="90000"/>
              </a:lnSpc>
              <a:spcBef>
                <a:spcPct val="30000"/>
              </a:spcBef>
              <a:buSzPct val="75000"/>
              <a:buFont typeface="Wingdings" pitchFamily="2" charset="2"/>
              <a:buNone/>
            </a:pPr>
            <a:endParaRPr lang="en-US" altLang="zh-TW" sz="1600" b="1">
              <a:solidFill>
                <a:srgbClr val="000000"/>
              </a:solidFill>
              <a:latin typeface="Candara" pitchFamily="34" charset="0"/>
            </a:endParaRPr>
          </a:p>
          <a:p>
            <a:pPr marL="285750" indent="-285750">
              <a:lnSpc>
                <a:spcPct val="90000"/>
              </a:lnSpc>
              <a:spcBef>
                <a:spcPct val="30000"/>
              </a:spcBef>
              <a:buSzPct val="75000"/>
              <a:buFont typeface="Wingdings" pitchFamily="2" charset="2"/>
              <a:buNone/>
            </a:pPr>
            <a:r>
              <a:rPr lang="en-US" altLang="zh-TW" sz="1600" b="1">
                <a:solidFill>
                  <a:srgbClr val="000000"/>
                </a:solidFill>
                <a:latin typeface="Candara" pitchFamily="34" charset="0"/>
              </a:rPr>
              <a:t>     procedure entry </a:t>
            </a:r>
            <a:r>
              <a:rPr lang="en-US" altLang="zh-TW" sz="1600" b="1" i="1">
                <a:solidFill>
                  <a:srgbClr val="000000"/>
                </a:solidFill>
                <a:latin typeface="Candara" pitchFamily="34" charset="0"/>
              </a:rPr>
              <a:t>Pn(...);</a:t>
            </a:r>
          </a:p>
          <a:p>
            <a:pPr marL="285750" indent="-285750">
              <a:lnSpc>
                <a:spcPct val="90000"/>
              </a:lnSpc>
              <a:spcBef>
                <a:spcPct val="30000"/>
              </a:spcBef>
              <a:buSzPct val="75000"/>
              <a:buFont typeface="Wingdings" pitchFamily="2" charset="2"/>
              <a:buNone/>
            </a:pPr>
            <a:r>
              <a:rPr lang="en-US" altLang="zh-TW" sz="1600" b="1" i="1">
                <a:solidFill>
                  <a:srgbClr val="000000"/>
                </a:solidFill>
                <a:latin typeface="Candara" pitchFamily="34" charset="0"/>
              </a:rPr>
              <a:t>          </a:t>
            </a:r>
            <a:r>
              <a:rPr lang="en-US" altLang="zh-TW" sz="1600" b="1">
                <a:solidFill>
                  <a:srgbClr val="000000"/>
                </a:solidFill>
                <a:latin typeface="Candara" pitchFamily="34" charset="0"/>
              </a:rPr>
              <a:t>begin ... end;</a:t>
            </a:r>
          </a:p>
          <a:p>
            <a:pPr marL="285750" indent="-285750">
              <a:lnSpc>
                <a:spcPct val="90000"/>
              </a:lnSpc>
              <a:spcBef>
                <a:spcPct val="30000"/>
              </a:spcBef>
              <a:buSzPct val="75000"/>
              <a:buFont typeface="Wingdings" pitchFamily="2" charset="2"/>
              <a:buNone/>
            </a:pPr>
            <a:r>
              <a:rPr lang="en-US" altLang="zh-TW" sz="1600" b="1">
                <a:solidFill>
                  <a:srgbClr val="000000"/>
                </a:solidFill>
                <a:latin typeface="Candara" pitchFamily="34" charset="0"/>
              </a:rPr>
              <a:t>     begin</a:t>
            </a:r>
          </a:p>
          <a:p>
            <a:pPr marL="285750" indent="-285750">
              <a:lnSpc>
                <a:spcPct val="90000"/>
              </a:lnSpc>
              <a:spcBef>
                <a:spcPct val="30000"/>
              </a:spcBef>
              <a:buSzPct val="75000"/>
              <a:buFont typeface="Wingdings" pitchFamily="2" charset="2"/>
              <a:buNone/>
            </a:pPr>
            <a:r>
              <a:rPr lang="en-US" altLang="zh-TW" sz="1600" b="1">
                <a:solidFill>
                  <a:srgbClr val="000000"/>
                </a:solidFill>
                <a:latin typeface="Candara" pitchFamily="34" charset="0"/>
              </a:rPr>
              <a:t>            initialization code</a:t>
            </a:r>
          </a:p>
          <a:p>
            <a:pPr marL="285750" indent="-285750">
              <a:lnSpc>
                <a:spcPct val="90000"/>
              </a:lnSpc>
              <a:spcBef>
                <a:spcPct val="30000"/>
              </a:spcBef>
              <a:buSzPct val="75000"/>
              <a:buFont typeface="Wingdings" pitchFamily="2" charset="2"/>
              <a:buNone/>
            </a:pPr>
            <a:r>
              <a:rPr lang="en-US" altLang="zh-TW" sz="1600" b="1">
                <a:solidFill>
                  <a:srgbClr val="000000"/>
                </a:solidFill>
                <a:latin typeface="Candara" pitchFamily="34" charset="0"/>
              </a:rPr>
              <a:t>     end.</a:t>
            </a:r>
          </a:p>
        </p:txBody>
      </p:sp>
      <p:sp>
        <p:nvSpPr>
          <p:cNvPr id="55301" name="Oval 5"/>
          <p:cNvSpPr>
            <a:spLocks noChangeArrowheads="1"/>
          </p:cNvSpPr>
          <p:nvPr/>
        </p:nvSpPr>
        <p:spPr bwMode="auto">
          <a:xfrm>
            <a:off x="4843463" y="1790700"/>
            <a:ext cx="2459037" cy="3687763"/>
          </a:xfrm>
          <a:prstGeom prst="ellipse">
            <a:avLst/>
          </a:prstGeom>
          <a:gradFill rotWithShape="0">
            <a:gsLst>
              <a:gs pos="0">
                <a:srgbClr val="990B8A"/>
              </a:gs>
              <a:gs pos="50000">
                <a:srgbClr val="470540"/>
              </a:gs>
              <a:gs pos="100000">
                <a:srgbClr val="990B8A"/>
              </a:gs>
            </a:gsLst>
            <a:lin ang="18900000" scaled="1"/>
          </a:gra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 b="1">
              <a:latin typeface="Candara" pitchFamily="34" charset="0"/>
            </a:endParaRPr>
          </a:p>
        </p:txBody>
      </p:sp>
      <p:sp>
        <p:nvSpPr>
          <p:cNvPr id="55302" name="Rectangle 6"/>
          <p:cNvSpPr>
            <a:spLocks noChangeArrowheads="1"/>
          </p:cNvSpPr>
          <p:nvPr/>
        </p:nvSpPr>
        <p:spPr bwMode="auto">
          <a:xfrm>
            <a:off x="5272088" y="3048000"/>
            <a:ext cx="315912" cy="1116013"/>
          </a:xfrm>
          <a:prstGeom prst="rect">
            <a:avLst/>
          </a:prstGeom>
          <a:gradFill rotWithShape="0">
            <a:gsLst>
              <a:gs pos="0">
                <a:srgbClr val="765E00"/>
              </a:gs>
              <a:gs pos="50000">
                <a:srgbClr val="FFCC00"/>
              </a:gs>
              <a:gs pos="100000">
                <a:srgbClr val="765E00"/>
              </a:gs>
            </a:gsLst>
            <a:lin ang="0" scaled="1"/>
          </a:gra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 b="1">
              <a:latin typeface="Candara" pitchFamily="34" charset="0"/>
            </a:endParaRPr>
          </a:p>
        </p:txBody>
      </p:sp>
      <p:sp>
        <p:nvSpPr>
          <p:cNvPr id="55303" name="Rectangle 7"/>
          <p:cNvSpPr>
            <a:spLocks noChangeArrowheads="1"/>
          </p:cNvSpPr>
          <p:nvPr/>
        </p:nvSpPr>
        <p:spPr bwMode="auto">
          <a:xfrm>
            <a:off x="5781675" y="3043238"/>
            <a:ext cx="315913" cy="1116012"/>
          </a:xfrm>
          <a:prstGeom prst="rect">
            <a:avLst/>
          </a:prstGeom>
          <a:gradFill rotWithShape="0">
            <a:gsLst>
              <a:gs pos="0">
                <a:srgbClr val="765E00"/>
              </a:gs>
              <a:gs pos="50000">
                <a:srgbClr val="FFCC00"/>
              </a:gs>
              <a:gs pos="100000">
                <a:srgbClr val="765E00"/>
              </a:gs>
            </a:gsLst>
            <a:lin ang="0" scaled="1"/>
          </a:gra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 b="1">
              <a:latin typeface="Candara" pitchFamily="34" charset="0"/>
            </a:endParaRPr>
          </a:p>
        </p:txBody>
      </p:sp>
      <p:sp>
        <p:nvSpPr>
          <p:cNvPr id="55304" name="Rectangle 8"/>
          <p:cNvSpPr>
            <a:spLocks noChangeArrowheads="1"/>
          </p:cNvSpPr>
          <p:nvPr/>
        </p:nvSpPr>
        <p:spPr bwMode="auto">
          <a:xfrm>
            <a:off x="6619875" y="3038475"/>
            <a:ext cx="315913" cy="1116013"/>
          </a:xfrm>
          <a:prstGeom prst="rect">
            <a:avLst/>
          </a:prstGeom>
          <a:gradFill rotWithShape="0">
            <a:gsLst>
              <a:gs pos="0">
                <a:srgbClr val="765E00"/>
              </a:gs>
              <a:gs pos="50000">
                <a:srgbClr val="FFCC00"/>
              </a:gs>
              <a:gs pos="100000">
                <a:srgbClr val="765E00"/>
              </a:gs>
            </a:gsLst>
            <a:lin ang="0" scaled="1"/>
          </a:gra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 b="1">
              <a:latin typeface="Candara" pitchFamily="34" charset="0"/>
            </a:endParaRPr>
          </a:p>
        </p:txBody>
      </p:sp>
      <p:sp>
        <p:nvSpPr>
          <p:cNvPr id="55305" name="Line 9"/>
          <p:cNvSpPr>
            <a:spLocks noChangeShapeType="1"/>
          </p:cNvSpPr>
          <p:nvPr/>
        </p:nvSpPr>
        <p:spPr bwMode="auto">
          <a:xfrm>
            <a:off x="5029200" y="2670175"/>
            <a:ext cx="2087563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 b="1">
              <a:latin typeface="Candara" pitchFamily="34" charset="0"/>
            </a:endParaRPr>
          </a:p>
        </p:txBody>
      </p:sp>
      <p:sp>
        <p:nvSpPr>
          <p:cNvPr id="55306" name="Line 10"/>
          <p:cNvSpPr>
            <a:spLocks noChangeShapeType="1"/>
          </p:cNvSpPr>
          <p:nvPr/>
        </p:nvSpPr>
        <p:spPr bwMode="auto">
          <a:xfrm>
            <a:off x="5072063" y="4727575"/>
            <a:ext cx="1987550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 b="1">
              <a:latin typeface="Candara" pitchFamily="34" charset="0"/>
            </a:endParaRPr>
          </a:p>
        </p:txBody>
      </p:sp>
      <p:sp>
        <p:nvSpPr>
          <p:cNvPr id="55307" name="Rectangle 11"/>
          <p:cNvSpPr>
            <a:spLocks noChangeArrowheads="1"/>
          </p:cNvSpPr>
          <p:nvPr/>
        </p:nvSpPr>
        <p:spPr bwMode="auto">
          <a:xfrm>
            <a:off x="6686550" y="1590675"/>
            <a:ext cx="301625" cy="315913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 b="1">
              <a:latin typeface="Candara" pitchFamily="34" charset="0"/>
            </a:endParaRPr>
          </a:p>
        </p:txBody>
      </p:sp>
      <p:sp>
        <p:nvSpPr>
          <p:cNvPr id="55308" name="Rectangle 12"/>
          <p:cNvSpPr>
            <a:spLocks noChangeArrowheads="1"/>
          </p:cNvSpPr>
          <p:nvPr/>
        </p:nvSpPr>
        <p:spPr bwMode="auto">
          <a:xfrm>
            <a:off x="7210425" y="1400175"/>
            <a:ext cx="301625" cy="315913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 b="1">
              <a:latin typeface="Candara" pitchFamily="34" charset="0"/>
            </a:endParaRPr>
          </a:p>
        </p:txBody>
      </p:sp>
      <p:sp>
        <p:nvSpPr>
          <p:cNvPr id="55309" name="Rectangle 13"/>
          <p:cNvSpPr>
            <a:spLocks noChangeArrowheads="1"/>
          </p:cNvSpPr>
          <p:nvPr/>
        </p:nvSpPr>
        <p:spPr bwMode="auto">
          <a:xfrm>
            <a:off x="7720013" y="1195388"/>
            <a:ext cx="301625" cy="315912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 b="1">
              <a:latin typeface="Candara" pitchFamily="34" charset="0"/>
            </a:endParaRPr>
          </a:p>
        </p:txBody>
      </p:sp>
      <p:sp>
        <p:nvSpPr>
          <p:cNvPr id="55310" name="Rectangle 14"/>
          <p:cNvSpPr>
            <a:spLocks noChangeArrowheads="1"/>
          </p:cNvSpPr>
          <p:nvPr/>
        </p:nvSpPr>
        <p:spPr bwMode="auto">
          <a:xfrm>
            <a:off x="8286750" y="1062038"/>
            <a:ext cx="301625" cy="315912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 b="1">
              <a:latin typeface="Candara" pitchFamily="34" charset="0"/>
            </a:endParaRPr>
          </a:p>
        </p:txBody>
      </p:sp>
      <p:sp>
        <p:nvSpPr>
          <p:cNvPr id="55311" name="Line 15"/>
          <p:cNvSpPr>
            <a:spLocks noChangeShapeType="1"/>
          </p:cNvSpPr>
          <p:nvPr/>
        </p:nvSpPr>
        <p:spPr bwMode="auto">
          <a:xfrm flipV="1">
            <a:off x="6429375" y="1820863"/>
            <a:ext cx="244475" cy="1841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 b="1">
              <a:latin typeface="Candara" pitchFamily="34" charset="0"/>
            </a:endParaRPr>
          </a:p>
        </p:txBody>
      </p:sp>
      <p:sp>
        <p:nvSpPr>
          <p:cNvPr id="55312" name="Line 16"/>
          <p:cNvSpPr>
            <a:spLocks noChangeShapeType="1"/>
          </p:cNvSpPr>
          <p:nvPr/>
        </p:nvSpPr>
        <p:spPr bwMode="auto">
          <a:xfrm flipV="1">
            <a:off x="6915150" y="1577975"/>
            <a:ext cx="330200" cy="1412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TW" altLang="en-US" b="1">
              <a:latin typeface="Candara" pitchFamily="34" charset="0"/>
            </a:endParaRPr>
          </a:p>
        </p:txBody>
      </p:sp>
      <p:sp>
        <p:nvSpPr>
          <p:cNvPr id="55313" name="Line 17"/>
          <p:cNvSpPr>
            <a:spLocks noChangeShapeType="1"/>
          </p:cNvSpPr>
          <p:nvPr/>
        </p:nvSpPr>
        <p:spPr bwMode="auto">
          <a:xfrm flipV="1">
            <a:off x="7415213" y="1363663"/>
            <a:ext cx="358775" cy="1984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TW" altLang="en-US" b="1">
              <a:latin typeface="Candara" pitchFamily="34" charset="0"/>
            </a:endParaRPr>
          </a:p>
        </p:txBody>
      </p:sp>
      <p:sp>
        <p:nvSpPr>
          <p:cNvPr id="55314" name="Line 18"/>
          <p:cNvSpPr>
            <a:spLocks noChangeShapeType="1"/>
          </p:cNvSpPr>
          <p:nvPr/>
        </p:nvSpPr>
        <p:spPr bwMode="auto">
          <a:xfrm flipV="1">
            <a:off x="7958138" y="1192213"/>
            <a:ext cx="330200" cy="1841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TW" altLang="en-US" b="1">
              <a:latin typeface="Candara" pitchFamily="34" charset="0"/>
            </a:endParaRPr>
          </a:p>
        </p:txBody>
      </p:sp>
      <p:sp>
        <p:nvSpPr>
          <p:cNvPr id="55315" name="Line 19"/>
          <p:cNvSpPr>
            <a:spLocks noChangeShapeType="1"/>
          </p:cNvSpPr>
          <p:nvPr/>
        </p:nvSpPr>
        <p:spPr bwMode="auto">
          <a:xfrm>
            <a:off x="8601075" y="1241425"/>
            <a:ext cx="1730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 b="1">
              <a:latin typeface="Candara" pitchFamily="34" charset="0"/>
            </a:endParaRPr>
          </a:p>
        </p:txBody>
      </p:sp>
      <p:sp>
        <p:nvSpPr>
          <p:cNvPr id="55316" name="Line 20"/>
          <p:cNvSpPr>
            <a:spLocks noChangeShapeType="1"/>
          </p:cNvSpPr>
          <p:nvPr/>
        </p:nvSpPr>
        <p:spPr bwMode="auto">
          <a:xfrm>
            <a:off x="8780463" y="1247775"/>
            <a:ext cx="0" cy="73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 b="1">
              <a:latin typeface="Candara" pitchFamily="34" charset="0"/>
            </a:endParaRPr>
          </a:p>
        </p:txBody>
      </p:sp>
      <p:sp>
        <p:nvSpPr>
          <p:cNvPr id="55317" name="Line 21"/>
          <p:cNvSpPr>
            <a:spLocks noChangeShapeType="1"/>
          </p:cNvSpPr>
          <p:nvPr/>
        </p:nvSpPr>
        <p:spPr bwMode="auto">
          <a:xfrm>
            <a:off x="8715375" y="1341438"/>
            <a:ext cx="1873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 b="1">
              <a:latin typeface="Candara" pitchFamily="34" charset="0"/>
            </a:endParaRPr>
          </a:p>
        </p:txBody>
      </p:sp>
      <p:sp>
        <p:nvSpPr>
          <p:cNvPr id="55318" name="Line 22"/>
          <p:cNvSpPr>
            <a:spLocks noChangeShapeType="1"/>
          </p:cNvSpPr>
          <p:nvPr/>
        </p:nvSpPr>
        <p:spPr bwMode="auto">
          <a:xfrm>
            <a:off x="8758238" y="1384300"/>
            <a:ext cx="873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 b="1">
              <a:latin typeface="Candara" pitchFamily="34" charset="0"/>
            </a:endParaRPr>
          </a:p>
        </p:txBody>
      </p:sp>
      <p:sp>
        <p:nvSpPr>
          <p:cNvPr id="55319" name="Line 23"/>
          <p:cNvSpPr>
            <a:spLocks noChangeShapeType="1"/>
          </p:cNvSpPr>
          <p:nvPr/>
        </p:nvSpPr>
        <p:spPr bwMode="auto">
          <a:xfrm>
            <a:off x="8815388" y="1427163"/>
            <a:ext cx="158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 b="1">
              <a:latin typeface="Candara" pitchFamily="34" charset="0"/>
            </a:endParaRPr>
          </a:p>
        </p:txBody>
      </p:sp>
      <p:sp>
        <p:nvSpPr>
          <p:cNvPr id="55320" name="Rectangle 24"/>
          <p:cNvSpPr>
            <a:spLocks noChangeArrowheads="1"/>
          </p:cNvSpPr>
          <p:nvPr/>
        </p:nvSpPr>
        <p:spPr bwMode="auto">
          <a:xfrm>
            <a:off x="5487988" y="960438"/>
            <a:ext cx="1777732" cy="4221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buSzPct val="75000"/>
              <a:buFont typeface="Wingdings" pitchFamily="2" charset="2"/>
              <a:buNone/>
            </a:pPr>
            <a:r>
              <a:rPr lang="en-US" altLang="zh-TW" sz="2400" b="1">
                <a:latin typeface="Candara" pitchFamily="34" charset="0"/>
              </a:rPr>
              <a:t>entry queue</a:t>
            </a:r>
          </a:p>
        </p:txBody>
      </p:sp>
      <p:sp>
        <p:nvSpPr>
          <p:cNvPr id="55321" name="Rectangle 25"/>
          <p:cNvSpPr>
            <a:spLocks noChangeArrowheads="1"/>
          </p:cNvSpPr>
          <p:nvPr/>
        </p:nvSpPr>
        <p:spPr bwMode="auto">
          <a:xfrm>
            <a:off x="5313363" y="2114550"/>
            <a:ext cx="1461940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buSzPct val="75000"/>
              <a:buFont typeface="Wingdings" pitchFamily="2" charset="2"/>
              <a:buNone/>
            </a:pPr>
            <a:r>
              <a:rPr lang="en-US" altLang="zh-TW" sz="2000" b="1">
                <a:solidFill>
                  <a:schemeClr val="bg1"/>
                </a:solidFill>
                <a:latin typeface="Candara" pitchFamily="34" charset="0"/>
              </a:rPr>
              <a:t>shared data</a:t>
            </a:r>
          </a:p>
        </p:txBody>
      </p:sp>
      <p:sp>
        <p:nvSpPr>
          <p:cNvPr id="55322" name="Rectangle 26"/>
          <p:cNvSpPr>
            <a:spLocks noChangeArrowheads="1"/>
          </p:cNvSpPr>
          <p:nvPr/>
        </p:nvSpPr>
        <p:spPr bwMode="auto">
          <a:xfrm>
            <a:off x="5508625" y="4224338"/>
            <a:ext cx="1375378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buSzPct val="75000"/>
              <a:buFont typeface="Wingdings" pitchFamily="2" charset="2"/>
              <a:buNone/>
            </a:pPr>
            <a:r>
              <a:rPr lang="en-US" altLang="zh-TW" sz="2000" b="1">
                <a:solidFill>
                  <a:schemeClr val="bg1"/>
                </a:solidFill>
                <a:latin typeface="Candara" pitchFamily="34" charset="0"/>
              </a:rPr>
              <a:t>operations</a:t>
            </a:r>
          </a:p>
        </p:txBody>
      </p:sp>
      <p:grpSp>
        <p:nvGrpSpPr>
          <p:cNvPr id="2" name="Group 27"/>
          <p:cNvGrpSpPr>
            <a:grpSpLocks/>
          </p:cNvGrpSpPr>
          <p:nvPr/>
        </p:nvGrpSpPr>
        <p:grpSpPr bwMode="auto">
          <a:xfrm>
            <a:off x="5332415" y="4833938"/>
            <a:ext cx="1544638" cy="581025"/>
            <a:chOff x="3330" y="3172"/>
            <a:chExt cx="973" cy="366"/>
          </a:xfrm>
        </p:grpSpPr>
        <p:sp>
          <p:nvSpPr>
            <p:cNvPr id="55332" name="Rectangle 28"/>
            <p:cNvSpPr>
              <a:spLocks noChangeArrowheads="1"/>
            </p:cNvSpPr>
            <p:nvPr/>
          </p:nvSpPr>
          <p:spPr bwMode="auto">
            <a:xfrm>
              <a:off x="3330" y="3172"/>
              <a:ext cx="973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marL="285750" indent="-285750">
                <a:lnSpc>
                  <a:spcPct val="90000"/>
                </a:lnSpc>
                <a:spcBef>
                  <a:spcPct val="30000"/>
                </a:spcBef>
                <a:buSzPct val="75000"/>
                <a:buFont typeface="Wingdings" pitchFamily="2" charset="2"/>
                <a:buNone/>
              </a:pPr>
              <a:r>
                <a:rPr lang="en-US" altLang="zh-TW" sz="2000" b="1">
                  <a:solidFill>
                    <a:schemeClr val="bg1"/>
                  </a:solidFill>
                  <a:latin typeface="Candara" pitchFamily="34" charset="0"/>
                </a:rPr>
                <a:t>initialization</a:t>
              </a:r>
            </a:p>
          </p:txBody>
        </p:sp>
        <p:sp>
          <p:nvSpPr>
            <p:cNvPr id="55333" name="Rectangle 29"/>
            <p:cNvSpPr>
              <a:spLocks noChangeArrowheads="1"/>
            </p:cNvSpPr>
            <p:nvPr/>
          </p:nvSpPr>
          <p:spPr bwMode="auto">
            <a:xfrm>
              <a:off x="3420" y="3307"/>
              <a:ext cx="591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marL="285750" indent="-285750">
                <a:lnSpc>
                  <a:spcPct val="90000"/>
                </a:lnSpc>
                <a:spcBef>
                  <a:spcPct val="30000"/>
                </a:spcBef>
                <a:buSzPct val="75000"/>
                <a:buFont typeface="Wingdings" pitchFamily="2" charset="2"/>
                <a:buNone/>
              </a:pPr>
              <a:r>
                <a:rPr lang="en-US" altLang="zh-TW" sz="2000" b="1">
                  <a:solidFill>
                    <a:schemeClr val="bg1"/>
                  </a:solidFill>
                  <a:latin typeface="Candara" pitchFamily="34" charset="0"/>
                </a:rPr>
                <a:t>    code</a:t>
              </a:r>
            </a:p>
          </p:txBody>
        </p:sp>
      </p:grpSp>
      <p:sp>
        <p:nvSpPr>
          <p:cNvPr id="55324" name="Rectangle 30"/>
          <p:cNvSpPr>
            <a:spLocks noChangeArrowheads="1"/>
          </p:cNvSpPr>
          <p:nvPr/>
        </p:nvSpPr>
        <p:spPr bwMode="auto">
          <a:xfrm>
            <a:off x="6189663" y="3433763"/>
            <a:ext cx="375104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buSzPct val="75000"/>
              <a:buFont typeface="Wingdings" pitchFamily="2" charset="2"/>
              <a:buNone/>
            </a:pPr>
            <a:r>
              <a:rPr lang="en-US" altLang="zh-TW" sz="2000" b="1">
                <a:latin typeface="Candara" pitchFamily="34" charset="0"/>
              </a:rPr>
              <a:t>...</a:t>
            </a:r>
          </a:p>
        </p:txBody>
      </p:sp>
      <p:sp>
        <p:nvSpPr>
          <p:cNvPr id="55325" name="Rectangle 31"/>
          <p:cNvSpPr>
            <a:spLocks noChangeArrowheads="1"/>
          </p:cNvSpPr>
          <p:nvPr/>
        </p:nvSpPr>
        <p:spPr bwMode="auto">
          <a:xfrm>
            <a:off x="822325" y="1533525"/>
            <a:ext cx="2649765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buSzPct val="75000"/>
              <a:buFont typeface="Wingdings" pitchFamily="2" charset="2"/>
              <a:buChar char="l"/>
            </a:pPr>
            <a:r>
              <a:rPr lang="en-US" altLang="zh-TW" sz="2000" b="1">
                <a:latin typeface="Candara" pitchFamily="34" charset="0"/>
              </a:rPr>
              <a:t>Syntax of a monitor</a:t>
            </a:r>
          </a:p>
        </p:txBody>
      </p:sp>
      <p:sp>
        <p:nvSpPr>
          <p:cNvPr id="55326" name="Rectangle 32"/>
          <p:cNvSpPr>
            <a:spLocks noChangeArrowheads="1"/>
          </p:cNvSpPr>
          <p:nvPr/>
        </p:nvSpPr>
        <p:spPr bwMode="auto">
          <a:xfrm>
            <a:off x="4513263" y="5591175"/>
            <a:ext cx="3608361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buSzPct val="75000"/>
              <a:buFont typeface="Wingdings" pitchFamily="2" charset="2"/>
              <a:buChar char="l"/>
            </a:pPr>
            <a:r>
              <a:rPr lang="en-US" altLang="zh-TW" sz="2000" b="1" dirty="0">
                <a:latin typeface="Candara" pitchFamily="34" charset="0"/>
              </a:rPr>
              <a:t>Schematic view of a monitor</a:t>
            </a:r>
          </a:p>
        </p:txBody>
      </p:sp>
      <p:sp>
        <p:nvSpPr>
          <p:cNvPr id="55327" name="Line 33"/>
          <p:cNvSpPr>
            <a:spLocks noChangeShapeType="1"/>
          </p:cNvSpPr>
          <p:nvPr/>
        </p:nvSpPr>
        <p:spPr bwMode="auto">
          <a:xfrm>
            <a:off x="3830638" y="3240088"/>
            <a:ext cx="1562100" cy="266700"/>
          </a:xfrm>
          <a:prstGeom prst="line">
            <a:avLst/>
          </a:prstGeom>
          <a:noFill/>
          <a:ln w="57150">
            <a:solidFill>
              <a:srgbClr val="00B0F0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zh-TW" altLang="en-US" b="1">
              <a:latin typeface="Candara" pitchFamily="34" charset="0"/>
            </a:endParaRPr>
          </a:p>
        </p:txBody>
      </p:sp>
      <p:sp>
        <p:nvSpPr>
          <p:cNvPr id="55328" name="Line 34"/>
          <p:cNvSpPr>
            <a:spLocks noChangeShapeType="1"/>
          </p:cNvSpPr>
          <p:nvPr/>
        </p:nvSpPr>
        <p:spPr bwMode="auto">
          <a:xfrm flipV="1">
            <a:off x="3830638" y="3570288"/>
            <a:ext cx="2070100" cy="520700"/>
          </a:xfrm>
          <a:prstGeom prst="line">
            <a:avLst/>
          </a:prstGeom>
          <a:noFill/>
          <a:ln w="57150">
            <a:solidFill>
              <a:srgbClr val="00B0F0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zh-TW" altLang="en-US" b="1">
              <a:latin typeface="Candara" pitchFamily="34" charset="0"/>
            </a:endParaRPr>
          </a:p>
        </p:txBody>
      </p:sp>
      <p:sp>
        <p:nvSpPr>
          <p:cNvPr id="55329" name="Line 35"/>
          <p:cNvSpPr>
            <a:spLocks noChangeShapeType="1"/>
          </p:cNvSpPr>
          <p:nvPr/>
        </p:nvSpPr>
        <p:spPr bwMode="auto">
          <a:xfrm flipV="1">
            <a:off x="3843338" y="3938588"/>
            <a:ext cx="2933700" cy="1028700"/>
          </a:xfrm>
          <a:prstGeom prst="line">
            <a:avLst/>
          </a:prstGeom>
          <a:noFill/>
          <a:ln w="57150">
            <a:solidFill>
              <a:srgbClr val="00B0F0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zh-TW" altLang="en-US" b="1">
              <a:latin typeface="Candara" pitchFamily="34" charset="0"/>
            </a:endParaRPr>
          </a:p>
        </p:txBody>
      </p:sp>
      <p:sp>
        <p:nvSpPr>
          <p:cNvPr id="55330" name="Line 36"/>
          <p:cNvSpPr>
            <a:spLocks noChangeShapeType="1"/>
          </p:cNvSpPr>
          <p:nvPr/>
        </p:nvSpPr>
        <p:spPr bwMode="auto">
          <a:xfrm flipV="1">
            <a:off x="3614738" y="2427288"/>
            <a:ext cx="1676400" cy="165100"/>
          </a:xfrm>
          <a:prstGeom prst="line">
            <a:avLst/>
          </a:prstGeom>
          <a:noFill/>
          <a:ln w="57150">
            <a:solidFill>
              <a:srgbClr val="00B0F0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zh-TW" altLang="en-US" b="1">
              <a:latin typeface="Candara" pitchFamily="34" charset="0"/>
            </a:endParaRPr>
          </a:p>
        </p:txBody>
      </p:sp>
      <p:sp>
        <p:nvSpPr>
          <p:cNvPr id="55331" name="Line 37"/>
          <p:cNvSpPr>
            <a:spLocks noChangeShapeType="1"/>
          </p:cNvSpPr>
          <p:nvPr/>
        </p:nvSpPr>
        <p:spPr bwMode="auto">
          <a:xfrm flipV="1">
            <a:off x="3779838" y="5246688"/>
            <a:ext cx="1778000" cy="584200"/>
          </a:xfrm>
          <a:prstGeom prst="line">
            <a:avLst/>
          </a:prstGeom>
          <a:noFill/>
          <a:ln w="57150">
            <a:solidFill>
              <a:srgbClr val="00B0F0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zh-TW" altLang="en-US" b="1">
              <a:latin typeface="Candara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r>
              <a:rPr lang="en-US" altLang="zh-TW" sz="4000" smtClean="0">
                <a:ea typeface="ＭＳ Ｐゴシック" pitchFamily="34" charset="-128"/>
              </a:rPr>
              <a:t>Condition Construct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7486" y="1062412"/>
            <a:ext cx="8104188" cy="4191000"/>
          </a:xfrm>
          <a:noFill/>
        </p:spPr>
        <p:txBody>
          <a:bodyPr lIns="90488" tIns="44450" rIns="90488" bIns="44450"/>
          <a:lstStyle/>
          <a:p>
            <a:r>
              <a:rPr lang="en-US" altLang="zh-TW" dirty="0" smtClean="0">
                <a:ea typeface="ＭＳ Ｐゴシック" pitchFamily="34" charset="-128"/>
              </a:rPr>
              <a:t>A programmer who needs to write </a:t>
            </a:r>
            <a:r>
              <a:rPr lang="en-US" altLang="zh-TW" dirty="0" smtClean="0">
                <a:solidFill>
                  <a:srgbClr val="FF0000"/>
                </a:solidFill>
                <a:ea typeface="ＭＳ Ｐゴシック" pitchFamily="34" charset="-128"/>
              </a:rPr>
              <a:t>her own tailor-made synchronization scheme </a:t>
            </a:r>
            <a:r>
              <a:rPr lang="en-US" altLang="zh-TW" dirty="0" smtClean="0">
                <a:ea typeface="ＭＳ Ｐゴシック" pitchFamily="34" charset="-128"/>
              </a:rPr>
              <a:t>can define one or more variables of type</a:t>
            </a:r>
            <a:r>
              <a:rPr lang="en-US" altLang="zh-TW" i="1" dirty="0" smtClean="0">
                <a:ea typeface="ＭＳ Ｐゴシック" pitchFamily="34" charset="-128"/>
              </a:rPr>
              <a:t> </a:t>
            </a:r>
            <a:r>
              <a:rPr lang="en-US" altLang="zh-TW" b="1" i="1" dirty="0" smtClean="0">
                <a:solidFill>
                  <a:srgbClr val="FF0000"/>
                </a:solidFill>
                <a:ea typeface="ＭＳ Ｐゴシック" pitchFamily="34" charset="-128"/>
              </a:rPr>
              <a:t>condition.</a:t>
            </a:r>
          </a:p>
          <a:p>
            <a:r>
              <a:rPr lang="en-US" altLang="zh-TW" dirty="0" err="1" smtClean="0">
                <a:ea typeface="ＭＳ Ｐゴシック" pitchFamily="34" charset="-128"/>
              </a:rPr>
              <a:t>Var</a:t>
            </a:r>
            <a:r>
              <a:rPr lang="en-US" altLang="zh-TW" dirty="0" smtClean="0">
                <a:ea typeface="ＭＳ Ｐゴシック" pitchFamily="34" charset="-128"/>
              </a:rPr>
              <a:t> </a:t>
            </a:r>
            <a:r>
              <a:rPr lang="en-US" altLang="zh-TW" i="1" dirty="0" err="1" smtClean="0">
                <a:ea typeface="ＭＳ Ｐゴシック" pitchFamily="34" charset="-128"/>
              </a:rPr>
              <a:t>x,y</a:t>
            </a:r>
            <a:r>
              <a:rPr lang="en-US" altLang="zh-TW" i="1" dirty="0" smtClean="0">
                <a:ea typeface="ＭＳ Ｐゴシック" pitchFamily="34" charset="-128"/>
              </a:rPr>
              <a:t> : condition;</a:t>
            </a:r>
          </a:p>
          <a:p>
            <a:r>
              <a:rPr lang="en-US" altLang="zh-TW" dirty="0" smtClean="0">
                <a:ea typeface="ＭＳ Ｐゴシック" pitchFamily="34" charset="-128"/>
              </a:rPr>
              <a:t>The only operations that can be invoked on a condition variable are </a:t>
            </a:r>
            <a:r>
              <a:rPr lang="en-US" altLang="zh-TW" i="1" dirty="0" smtClean="0">
                <a:ea typeface="ＭＳ Ｐゴシック" pitchFamily="34" charset="-128"/>
              </a:rPr>
              <a:t>wait </a:t>
            </a:r>
            <a:r>
              <a:rPr lang="en-US" altLang="zh-TW" dirty="0" smtClean="0">
                <a:ea typeface="ＭＳ Ｐゴシック" pitchFamily="34" charset="-128"/>
              </a:rPr>
              <a:t>and </a:t>
            </a:r>
            <a:r>
              <a:rPr lang="en-US" altLang="zh-TW" i="1" dirty="0" smtClean="0">
                <a:ea typeface="ＭＳ Ｐゴシック" pitchFamily="34" charset="-128"/>
              </a:rPr>
              <a:t>signal</a:t>
            </a:r>
            <a:r>
              <a:rPr lang="en-US" altLang="zh-TW" dirty="0" smtClean="0">
                <a:ea typeface="ＭＳ Ｐゴシック" pitchFamily="34" charset="-128"/>
              </a:rPr>
              <a:t>. For example</a:t>
            </a:r>
            <a:r>
              <a:rPr lang="en-US" altLang="zh-TW" b="1" dirty="0" smtClean="0">
                <a:solidFill>
                  <a:srgbClr val="FF0000"/>
                </a:solidFill>
                <a:ea typeface="ＭＳ Ｐゴシック" pitchFamily="34" charset="-128"/>
              </a:rPr>
              <a:t>, </a:t>
            </a:r>
            <a:r>
              <a:rPr lang="en-US" altLang="zh-TW" b="1" i="1" dirty="0" err="1" smtClean="0">
                <a:solidFill>
                  <a:srgbClr val="FF0000"/>
                </a:solidFill>
                <a:ea typeface="ＭＳ Ｐゴシック" pitchFamily="34" charset="-128"/>
              </a:rPr>
              <a:t>x.wait</a:t>
            </a:r>
            <a:r>
              <a:rPr lang="en-US" altLang="zh-TW" b="1" i="1" dirty="0" smtClean="0">
                <a:solidFill>
                  <a:srgbClr val="FF0000"/>
                </a:solidFill>
                <a:ea typeface="ＭＳ Ｐゴシック" pitchFamily="34" charset="-128"/>
              </a:rPr>
              <a:t>, </a:t>
            </a:r>
            <a:r>
              <a:rPr lang="en-US" altLang="zh-TW" b="1" i="1" dirty="0" err="1" smtClean="0">
                <a:solidFill>
                  <a:srgbClr val="FF0000"/>
                </a:solidFill>
                <a:ea typeface="ＭＳ Ｐゴシック" pitchFamily="34" charset="-128"/>
              </a:rPr>
              <a:t>x.signal</a:t>
            </a:r>
            <a:r>
              <a:rPr lang="en-US" altLang="zh-TW" i="1" dirty="0" smtClean="0">
                <a:ea typeface="ＭＳ Ｐゴシック" pitchFamily="34" charset="-128"/>
              </a:rPr>
              <a:t>.</a:t>
            </a:r>
          </a:p>
          <a:p>
            <a:r>
              <a:rPr lang="en-US" altLang="zh-TW" dirty="0" smtClean="0">
                <a:ea typeface="ＭＳ Ｐゴシック" pitchFamily="34" charset="-128"/>
              </a:rPr>
              <a:t>The </a:t>
            </a:r>
            <a:r>
              <a:rPr lang="en-US" altLang="zh-TW" b="1" dirty="0" err="1" smtClean="0">
                <a:solidFill>
                  <a:srgbClr val="FF0000"/>
                </a:solidFill>
                <a:ea typeface="ＭＳ Ｐゴシック" pitchFamily="34" charset="-128"/>
              </a:rPr>
              <a:t>x.signal</a:t>
            </a:r>
            <a:r>
              <a:rPr lang="en-US" altLang="zh-TW" dirty="0" smtClean="0">
                <a:ea typeface="ＭＳ Ｐゴシック" pitchFamily="34" charset="-128"/>
              </a:rPr>
              <a:t> resumes exactly one suspended process. </a:t>
            </a:r>
            <a:r>
              <a:rPr lang="en-US" altLang="zh-TW" dirty="0" smtClean="0">
                <a:solidFill>
                  <a:srgbClr val="FF0000"/>
                </a:solidFill>
                <a:ea typeface="ＭＳ Ｐゴシック" pitchFamily="34" charset="-128"/>
              </a:rPr>
              <a:t>If no process is suspended, then the signal operation has no effect.</a:t>
            </a:r>
          </a:p>
          <a:p>
            <a:r>
              <a:rPr lang="en-US" altLang="zh-TW" dirty="0" smtClean="0">
                <a:ea typeface="ＭＳ Ｐゴシック" pitchFamily="34" charset="-128"/>
              </a:rPr>
              <a:t>Suppose P invokes </a:t>
            </a:r>
            <a:r>
              <a:rPr lang="en-US" altLang="zh-TW" dirty="0" err="1" smtClean="0">
                <a:ea typeface="ＭＳ Ｐゴシック" pitchFamily="34" charset="-128"/>
              </a:rPr>
              <a:t>x.signal</a:t>
            </a:r>
            <a:r>
              <a:rPr lang="en-US" altLang="zh-TW" dirty="0" smtClean="0">
                <a:ea typeface="ＭＳ Ｐゴシック" pitchFamily="34" charset="-128"/>
              </a:rPr>
              <a:t> and Q is suspended with x. Two possibilities exist:</a:t>
            </a:r>
          </a:p>
          <a:p>
            <a:pPr lvl="1"/>
            <a:r>
              <a:rPr lang="en-US" altLang="zh-TW" dirty="0" smtClean="0">
                <a:ea typeface="ＭＳ Ｐゴシック" pitchFamily="34" charset="-128"/>
              </a:rPr>
              <a:t>P either waits Q leaves or another condition</a:t>
            </a:r>
          </a:p>
          <a:p>
            <a:pPr lvl="1"/>
            <a:r>
              <a:rPr lang="en-US" altLang="zh-TW" dirty="0" smtClean="0">
                <a:ea typeface="ＭＳ Ｐゴシック" pitchFamily="34" charset="-128"/>
              </a:rPr>
              <a:t>Q either waits P leaves or another condition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5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1000"/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1000"/>
                                        <p:tgtEl>
                                          <p:spTgt spid="56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1000"/>
                                        <p:tgtEl>
                                          <p:spTgt spid="56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1000"/>
                                        <p:tgtEl>
                                          <p:spTgt spid="56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1000"/>
                                        <p:tgtEl>
                                          <p:spTgt spid="56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3" grpId="0" uiExpand="1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ＭＳ Ｐゴシック" pitchFamily="34" charset="-128"/>
              </a:rPr>
              <a:t>Condition Variables</a:t>
            </a:r>
          </a:p>
        </p:txBody>
      </p:sp>
      <p:sp>
        <p:nvSpPr>
          <p:cNvPr id="5734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43300" y="1303883"/>
            <a:ext cx="8007350" cy="4394200"/>
          </a:xfrm>
        </p:spPr>
        <p:txBody>
          <a:bodyPr/>
          <a:lstStyle/>
          <a:p>
            <a:r>
              <a:rPr lang="en-US" altLang="zh-TW" sz="2800" dirty="0" smtClean="0">
                <a:solidFill>
                  <a:srgbClr val="0000FF"/>
                </a:solidFill>
                <a:ea typeface="ＭＳ Ｐゴシック" pitchFamily="34" charset="-128"/>
              </a:rPr>
              <a:t>condition x, y;</a:t>
            </a:r>
          </a:p>
          <a:p>
            <a:r>
              <a:rPr lang="en-US" altLang="zh-TW" sz="2800" dirty="0" smtClean="0">
                <a:ea typeface="ＭＳ Ｐゴシック" pitchFamily="34" charset="-128"/>
              </a:rPr>
              <a:t>Two operations on a condition variable:</a:t>
            </a:r>
          </a:p>
          <a:p>
            <a:pPr lvl="1"/>
            <a:r>
              <a:rPr lang="en-US" altLang="zh-TW" sz="2800" dirty="0" err="1" smtClean="0">
                <a:solidFill>
                  <a:srgbClr val="0000FF"/>
                </a:solidFill>
                <a:ea typeface="ＭＳ Ｐゴシック" pitchFamily="34" charset="-128"/>
              </a:rPr>
              <a:t>x.wait</a:t>
            </a:r>
            <a:r>
              <a:rPr lang="en-US" altLang="zh-TW" sz="2800" dirty="0" smtClean="0">
                <a:solidFill>
                  <a:srgbClr val="0000FF"/>
                </a:solidFill>
                <a:ea typeface="ＭＳ Ｐゴシック" pitchFamily="34" charset="-128"/>
              </a:rPr>
              <a:t> () </a:t>
            </a:r>
            <a:r>
              <a:rPr lang="en-US" altLang="zh-TW" sz="2800" dirty="0" smtClean="0">
                <a:ea typeface="ＭＳ Ｐゴシック" pitchFamily="34" charset="-128"/>
              </a:rPr>
              <a:t> – a process that invokes the operation is suspended.</a:t>
            </a:r>
          </a:p>
          <a:p>
            <a:pPr lvl="1"/>
            <a:r>
              <a:rPr lang="en-US" altLang="zh-TW" sz="2800" dirty="0" err="1" smtClean="0">
                <a:solidFill>
                  <a:srgbClr val="0000FF"/>
                </a:solidFill>
                <a:ea typeface="ＭＳ Ｐゴシック" pitchFamily="34" charset="-128"/>
              </a:rPr>
              <a:t>x.signal</a:t>
            </a:r>
            <a:r>
              <a:rPr lang="en-US" altLang="zh-TW" sz="2800" dirty="0" smtClean="0">
                <a:solidFill>
                  <a:srgbClr val="0000FF"/>
                </a:solidFill>
                <a:ea typeface="ＭＳ Ｐゴシック" pitchFamily="34" charset="-128"/>
              </a:rPr>
              <a:t> () </a:t>
            </a:r>
            <a:r>
              <a:rPr lang="en-US" altLang="zh-TW" sz="2800" dirty="0" smtClean="0">
                <a:ea typeface="ＭＳ Ｐゴシック" pitchFamily="34" charset="-128"/>
              </a:rPr>
              <a:t>–</a:t>
            </a:r>
            <a:r>
              <a:rPr lang="en-US" altLang="zh-TW" sz="2800" dirty="0" smtClean="0">
                <a:solidFill>
                  <a:srgbClr val="0000FF"/>
                </a:solidFill>
                <a:ea typeface="ＭＳ Ｐゴシック" pitchFamily="34" charset="-128"/>
              </a:rPr>
              <a:t> </a:t>
            </a:r>
            <a:r>
              <a:rPr lang="en-US" altLang="zh-TW" sz="2800" dirty="0" smtClean="0">
                <a:ea typeface="ＭＳ Ｐゴシック" pitchFamily="34" charset="-128"/>
              </a:rPr>
              <a:t>resumes one of processes</a:t>
            </a:r>
            <a:r>
              <a:rPr lang="en-US" altLang="zh-TW" sz="2800" dirty="0" smtClean="0">
                <a:solidFill>
                  <a:srgbClr val="0000FF"/>
                </a:solidFill>
                <a:ea typeface="ＭＳ Ｐゴシック" pitchFamily="34" charset="-128"/>
              </a:rPr>
              <a:t> </a:t>
            </a:r>
            <a:r>
              <a:rPr lang="en-US" altLang="zh-TW" sz="2800" dirty="0" smtClean="0">
                <a:solidFill>
                  <a:srgbClr val="FF0000"/>
                </a:solidFill>
                <a:ea typeface="ＭＳ Ｐゴシック" pitchFamily="34" charset="-128"/>
              </a:rPr>
              <a:t>(if any) </a:t>
            </a:r>
            <a:r>
              <a:rPr lang="en-US" altLang="zh-TW" sz="2800" dirty="0" smtClean="0">
                <a:ea typeface="ＭＳ Ｐゴシック" pitchFamily="34" charset="-128"/>
              </a:rPr>
              <a:t>that</a:t>
            </a:r>
            <a:r>
              <a:rPr lang="zh-TW" altLang="en-US" sz="2800" dirty="0" smtClean="0">
                <a:ea typeface="ＭＳ Ｐゴシック" pitchFamily="34" charset="-128"/>
              </a:rPr>
              <a:t> </a:t>
            </a:r>
            <a:r>
              <a:rPr lang="en-US" altLang="zh-TW" sz="2800" dirty="0" smtClean="0">
                <a:ea typeface="ＭＳ Ｐゴシック" pitchFamily="34" charset="-128"/>
              </a:rPr>
              <a:t>invoked</a:t>
            </a:r>
            <a:r>
              <a:rPr lang="en-US" altLang="zh-TW" sz="2800" dirty="0" smtClean="0">
                <a:solidFill>
                  <a:srgbClr val="0000FF"/>
                </a:solidFill>
                <a:ea typeface="ＭＳ Ｐゴシック" pitchFamily="34" charset="-128"/>
              </a:rPr>
              <a:t> </a:t>
            </a:r>
            <a:r>
              <a:rPr lang="en-US" altLang="zh-TW" sz="2800" dirty="0" err="1" smtClean="0">
                <a:solidFill>
                  <a:srgbClr val="0000FF"/>
                </a:solidFill>
                <a:ea typeface="ＭＳ Ｐゴシック" pitchFamily="34" charset="-128"/>
              </a:rPr>
              <a:t>x.wait</a:t>
            </a:r>
            <a:r>
              <a:rPr lang="en-US" altLang="zh-TW" sz="2800" dirty="0" smtClean="0">
                <a:solidFill>
                  <a:srgbClr val="0000FF"/>
                </a:solidFill>
                <a:ea typeface="ＭＳ Ｐゴシック" pitchFamily="34" charset="-128"/>
              </a:rPr>
              <a:t> ()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5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1000"/>
                                        <p:tgtEl>
                                          <p:spTgt spid="57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1000"/>
                                        <p:tgtEl>
                                          <p:spTgt spid="57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1000"/>
                                        <p:tgtEl>
                                          <p:spTgt spid="57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7" grpId="0" uiExpand="1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ＭＳ Ｐゴシック" pitchFamily="34" charset="-128"/>
              </a:rPr>
              <a:t> Monitor with Condition Variables</a:t>
            </a:r>
          </a:p>
        </p:txBody>
      </p:sp>
      <p:pic>
        <p:nvPicPr>
          <p:cNvPr id="58371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11238" y="1241425"/>
            <a:ext cx="7185025" cy="4941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55"/>
          <p:cNvSpPr>
            <a:spLocks noChangeArrowheads="1"/>
          </p:cNvSpPr>
          <p:nvPr/>
        </p:nvSpPr>
        <p:spPr bwMode="auto">
          <a:xfrm>
            <a:off x="706110" y="3126499"/>
            <a:ext cx="1825822" cy="7360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buSzPct val="75000"/>
              <a:buFont typeface="Wingdings" pitchFamily="2" charset="2"/>
              <a:buNone/>
            </a:pPr>
            <a:r>
              <a:rPr lang="en-US" altLang="zh-TW" sz="2000" b="1" dirty="0" err="1" smtClean="0">
                <a:solidFill>
                  <a:srgbClr val="FF0000"/>
                </a:solidFill>
                <a:latin typeface="Candara" pitchFamily="34" charset="0"/>
              </a:rPr>
              <a:t>x.wait</a:t>
            </a:r>
            <a:r>
              <a:rPr lang="en-US" altLang="zh-TW" sz="2000" b="1" dirty="0">
                <a:solidFill>
                  <a:srgbClr val="FF0000"/>
                </a:solidFill>
                <a:latin typeface="Candara" pitchFamily="34" charset="0"/>
              </a:rPr>
              <a:t>, </a:t>
            </a:r>
            <a:r>
              <a:rPr lang="en-US" altLang="zh-TW" sz="2000" b="1" dirty="0" err="1">
                <a:solidFill>
                  <a:srgbClr val="FF0000"/>
                </a:solidFill>
                <a:latin typeface="Candara" pitchFamily="34" charset="0"/>
              </a:rPr>
              <a:t>x.signal</a:t>
            </a:r>
            <a:endParaRPr lang="en-US" altLang="zh-TW" sz="2000" b="1" dirty="0">
              <a:solidFill>
                <a:srgbClr val="FF0000"/>
              </a:solidFill>
              <a:latin typeface="Candara" pitchFamily="34" charset="0"/>
            </a:endParaRPr>
          </a:p>
          <a:p>
            <a:pPr marL="285750" indent="-285750">
              <a:lnSpc>
                <a:spcPct val="90000"/>
              </a:lnSpc>
              <a:spcBef>
                <a:spcPct val="30000"/>
              </a:spcBef>
              <a:buSzPct val="75000"/>
              <a:buFont typeface="Wingdings" pitchFamily="2" charset="2"/>
              <a:buNone/>
            </a:pPr>
            <a:r>
              <a:rPr lang="en-US" altLang="zh-TW" sz="2000" b="1" dirty="0" err="1">
                <a:solidFill>
                  <a:srgbClr val="FF0000"/>
                </a:solidFill>
                <a:latin typeface="Candara" pitchFamily="34" charset="0"/>
              </a:rPr>
              <a:t>y.wait</a:t>
            </a:r>
            <a:r>
              <a:rPr lang="en-US" altLang="zh-TW" sz="2000" b="1" dirty="0">
                <a:solidFill>
                  <a:srgbClr val="FF0000"/>
                </a:solidFill>
                <a:latin typeface="Candara" pitchFamily="34" charset="0"/>
              </a:rPr>
              <a:t>, </a:t>
            </a:r>
            <a:r>
              <a:rPr lang="en-US" altLang="zh-TW" sz="2000" b="1" dirty="0" err="1">
                <a:solidFill>
                  <a:srgbClr val="FF0000"/>
                </a:solidFill>
                <a:latin typeface="Candara" pitchFamily="34" charset="0"/>
              </a:rPr>
              <a:t>y.signal</a:t>
            </a:r>
            <a:endParaRPr lang="en-US" altLang="zh-TW" sz="2000" b="1" dirty="0">
              <a:solidFill>
                <a:srgbClr val="FF0000"/>
              </a:solidFill>
              <a:latin typeface="Candara" pitchFamily="34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 rot="20214505">
            <a:off x="6127823" y="2021256"/>
            <a:ext cx="29722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solidFill>
                  <a:srgbClr val="FF0000"/>
                </a:solidFill>
                <a:latin typeface="Candara" pitchFamily="34" charset="0"/>
                <a:ea typeface="ＭＳ Ｐゴシック" pitchFamily="34" charset="-128"/>
              </a:rPr>
              <a:t>Processes waiting to </a:t>
            </a:r>
          </a:p>
          <a:p>
            <a:r>
              <a:rPr lang="en-US" altLang="zh-TW" sz="2400" b="1" dirty="0" smtClean="0">
                <a:solidFill>
                  <a:srgbClr val="FF0000"/>
                </a:solidFill>
                <a:latin typeface="Candara" pitchFamily="34" charset="0"/>
                <a:ea typeface="ＭＳ Ｐゴシック" pitchFamily="34" charset="-128"/>
              </a:rPr>
              <a:t>enter their Monitor</a:t>
            </a:r>
            <a:endParaRPr lang="zh-TW" altLang="en-US" sz="2400" b="1" dirty="0">
              <a:solidFill>
                <a:srgbClr val="FF0000"/>
              </a:solidFill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876300" y="339725"/>
            <a:ext cx="8229600" cy="576263"/>
          </a:xfrm>
          <a:noFill/>
        </p:spPr>
        <p:txBody>
          <a:bodyPr lIns="90488" tIns="44450" rIns="90488" bIns="44450"/>
          <a:lstStyle/>
          <a:p>
            <a:r>
              <a:rPr lang="en-US" altLang="zh-TW" sz="2800" smtClean="0">
                <a:ea typeface="ＭＳ Ｐゴシック" pitchFamily="34" charset="-128"/>
              </a:rPr>
              <a:t>A Deadlock-free Monitor Solution for the Dining-Philosophers Problem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9738" y="1019175"/>
            <a:ext cx="8432800" cy="4191000"/>
          </a:xfrm>
          <a:noFill/>
        </p:spPr>
        <p:txBody>
          <a:bodyPr lIns="90488" tIns="44450" rIns="90488" bIns="44450"/>
          <a:lstStyle/>
          <a:p>
            <a:r>
              <a:rPr lang="en-US" altLang="zh-TW" sz="2400" dirty="0" smtClean="0">
                <a:ea typeface="ＭＳ Ｐゴシック" pitchFamily="34" charset="-128"/>
              </a:rPr>
              <a:t>A philosopher is allowed to pick up her chopsticks only if both of them are available.</a:t>
            </a:r>
          </a:p>
          <a:p>
            <a:r>
              <a:rPr lang="en-US" altLang="zh-TW" sz="2400" b="1" dirty="0" smtClean="0">
                <a:solidFill>
                  <a:srgbClr val="FF0000"/>
                </a:solidFill>
                <a:ea typeface="ＭＳ Ｐゴシック" pitchFamily="34" charset="-128"/>
              </a:rPr>
              <a:t>Data structure</a:t>
            </a:r>
            <a:r>
              <a:rPr lang="en-US" altLang="zh-TW" sz="2400" dirty="0" smtClean="0">
                <a:ea typeface="ＭＳ Ｐゴシック" pitchFamily="34" charset="-128"/>
              </a:rPr>
              <a:t>:  </a:t>
            </a:r>
          </a:p>
          <a:p>
            <a:pPr>
              <a:buFont typeface="Wingdings" pitchFamily="2" charset="2"/>
              <a:buNone/>
            </a:pPr>
            <a:r>
              <a:rPr lang="en-US" altLang="zh-TW" sz="2400" dirty="0" smtClean="0">
                <a:ea typeface="ＭＳ Ｐゴシック" pitchFamily="34" charset="-128"/>
              </a:rPr>
              <a:t>      </a:t>
            </a:r>
            <a:r>
              <a:rPr lang="en-US" altLang="zh-TW" sz="2400" dirty="0" err="1" smtClean="0">
                <a:ea typeface="ＭＳ Ｐゴシック" pitchFamily="34" charset="-128"/>
              </a:rPr>
              <a:t>Var</a:t>
            </a:r>
            <a:r>
              <a:rPr lang="en-US" altLang="zh-TW" sz="2400" dirty="0" smtClean="0">
                <a:ea typeface="ＭＳ Ｐゴシック" pitchFamily="34" charset="-128"/>
              </a:rPr>
              <a:t> </a:t>
            </a:r>
            <a:r>
              <a:rPr lang="en-US" altLang="zh-TW" sz="2400" i="1" dirty="0" smtClean="0">
                <a:ea typeface="ＭＳ Ｐゴシック" pitchFamily="34" charset="-128"/>
              </a:rPr>
              <a:t>state</a:t>
            </a:r>
            <a:r>
              <a:rPr lang="en-US" altLang="zh-TW" sz="2400" dirty="0" smtClean="0">
                <a:ea typeface="ＭＳ Ｐゴシック" pitchFamily="34" charset="-128"/>
              </a:rPr>
              <a:t>: array [0..4] of (</a:t>
            </a:r>
            <a:r>
              <a:rPr lang="en-US" altLang="zh-TW" sz="2400" i="1" dirty="0" smtClean="0">
                <a:ea typeface="ＭＳ Ｐゴシック" pitchFamily="34" charset="-128"/>
              </a:rPr>
              <a:t>thinking, hungry, eating);</a:t>
            </a:r>
          </a:p>
          <a:p>
            <a:pPr>
              <a:buFont typeface="Wingdings" pitchFamily="2" charset="2"/>
              <a:buNone/>
            </a:pPr>
            <a:r>
              <a:rPr lang="en-US" altLang="zh-TW" sz="2400" i="1" dirty="0" smtClean="0">
                <a:ea typeface="ＭＳ Ｐゴシック" pitchFamily="34" charset="-128"/>
              </a:rPr>
              <a:t>      </a:t>
            </a:r>
            <a:r>
              <a:rPr lang="en-US" altLang="zh-TW" sz="2400" dirty="0" err="1" smtClean="0">
                <a:ea typeface="ＭＳ Ｐゴシック" pitchFamily="34" charset="-128"/>
              </a:rPr>
              <a:t>Var</a:t>
            </a:r>
            <a:r>
              <a:rPr lang="en-US" altLang="zh-TW" sz="2400" dirty="0" smtClean="0">
                <a:ea typeface="ＭＳ Ｐゴシック" pitchFamily="34" charset="-128"/>
              </a:rPr>
              <a:t> </a:t>
            </a:r>
            <a:r>
              <a:rPr lang="en-US" altLang="zh-TW" sz="2400" i="1" dirty="0" smtClean="0">
                <a:solidFill>
                  <a:srgbClr val="FF0000"/>
                </a:solidFill>
                <a:ea typeface="ＭＳ Ｐゴシック" pitchFamily="34" charset="-128"/>
              </a:rPr>
              <a:t>self</a:t>
            </a:r>
            <a:r>
              <a:rPr lang="en-US" altLang="zh-TW" sz="2400" dirty="0" smtClean="0">
                <a:solidFill>
                  <a:srgbClr val="FF0000"/>
                </a:solidFill>
                <a:ea typeface="ＭＳ Ｐゴシック" pitchFamily="34" charset="-128"/>
              </a:rPr>
              <a:t>: array [0..4] of </a:t>
            </a:r>
            <a:r>
              <a:rPr lang="en-US" altLang="zh-TW" sz="2400" i="1" dirty="0" smtClean="0">
                <a:solidFill>
                  <a:srgbClr val="FF0000"/>
                </a:solidFill>
                <a:ea typeface="ＭＳ Ｐゴシック" pitchFamily="34" charset="-128"/>
              </a:rPr>
              <a:t>condition</a:t>
            </a:r>
            <a:r>
              <a:rPr lang="en-US" altLang="zh-TW" sz="2400" i="1" dirty="0" smtClean="0">
                <a:ea typeface="ＭＳ Ｐゴシック" pitchFamily="34" charset="-128"/>
              </a:rPr>
              <a:t>;</a:t>
            </a:r>
          </a:p>
          <a:p>
            <a:r>
              <a:rPr lang="en-US" altLang="zh-TW" sz="2400" dirty="0" smtClean="0">
                <a:ea typeface="ＭＳ Ｐゴシック" pitchFamily="34" charset="-128"/>
              </a:rPr>
              <a:t>Philosopher</a:t>
            </a:r>
            <a:r>
              <a:rPr lang="en-US" altLang="zh-TW" sz="2400" i="1" dirty="0" smtClean="0">
                <a:ea typeface="ＭＳ Ｐゴシック" pitchFamily="34" charset="-128"/>
              </a:rPr>
              <a:t> </a:t>
            </a:r>
            <a:r>
              <a:rPr lang="en-US" altLang="zh-TW" sz="2400" i="1" dirty="0" err="1" smtClean="0">
                <a:ea typeface="ＭＳ Ｐゴシック" pitchFamily="34" charset="-128"/>
              </a:rPr>
              <a:t>i</a:t>
            </a:r>
            <a:r>
              <a:rPr lang="en-US" altLang="zh-TW" sz="2400" i="1" dirty="0" smtClean="0">
                <a:ea typeface="ＭＳ Ｐゴシック" pitchFamily="34" charset="-128"/>
              </a:rPr>
              <a:t> </a:t>
            </a:r>
            <a:r>
              <a:rPr lang="en-US" altLang="zh-TW" sz="2400" dirty="0" smtClean="0">
                <a:ea typeface="ＭＳ Ｐゴシック" pitchFamily="34" charset="-128"/>
              </a:rPr>
              <a:t>can </a:t>
            </a:r>
            <a:r>
              <a:rPr lang="en-US" altLang="zh-TW" sz="2400" dirty="0" smtClean="0">
                <a:solidFill>
                  <a:srgbClr val="FF0000"/>
                </a:solidFill>
                <a:ea typeface="ＭＳ Ｐゴシック" pitchFamily="34" charset="-128"/>
              </a:rPr>
              <a:t>delay herself </a:t>
            </a:r>
            <a:r>
              <a:rPr lang="en-US" altLang="zh-TW" sz="2400" dirty="0" smtClean="0">
                <a:ea typeface="ＭＳ Ｐゴシック" pitchFamily="34" charset="-128"/>
              </a:rPr>
              <a:t>when she is hungry, but is unable to obtain the chopsticks she needs.</a:t>
            </a:r>
          </a:p>
          <a:p>
            <a:r>
              <a:rPr lang="en-US" altLang="zh-TW" sz="2400" b="1" dirty="0" smtClean="0">
                <a:solidFill>
                  <a:srgbClr val="FF0000"/>
                </a:solidFill>
                <a:ea typeface="ＭＳ Ｐゴシック" pitchFamily="34" charset="-128"/>
              </a:rPr>
              <a:t>Operations: </a:t>
            </a:r>
          </a:p>
          <a:p>
            <a:pPr>
              <a:buFont typeface="Wingdings" pitchFamily="2" charset="2"/>
              <a:buNone/>
            </a:pPr>
            <a:r>
              <a:rPr lang="en-US" altLang="zh-TW" sz="2400" dirty="0" smtClean="0">
                <a:ea typeface="ＭＳ Ｐゴシック" pitchFamily="34" charset="-128"/>
              </a:rPr>
              <a:t>    </a:t>
            </a:r>
            <a:r>
              <a:rPr lang="en-US" altLang="zh-TW" sz="2400" i="1" dirty="0" smtClean="0">
                <a:ea typeface="ＭＳ Ｐゴシック" pitchFamily="34" charset="-128"/>
              </a:rPr>
              <a:t> </a:t>
            </a:r>
            <a:r>
              <a:rPr lang="en-US" altLang="zh-TW" sz="2400" b="1" i="1" dirty="0" smtClean="0">
                <a:solidFill>
                  <a:srgbClr val="FF0000"/>
                </a:solidFill>
                <a:ea typeface="ＭＳ Ｐゴシック" pitchFamily="34" charset="-128"/>
              </a:rPr>
              <a:t>pickup</a:t>
            </a:r>
            <a:r>
              <a:rPr lang="en-US" altLang="zh-TW" sz="2400" dirty="0" smtClean="0">
                <a:solidFill>
                  <a:srgbClr val="FFCC00"/>
                </a:solidFill>
                <a:ea typeface="ＭＳ Ｐゴシック" pitchFamily="34" charset="-128"/>
              </a:rPr>
              <a:t> </a:t>
            </a:r>
            <a:r>
              <a:rPr lang="en-US" altLang="zh-TW" sz="2400" dirty="0" smtClean="0">
                <a:ea typeface="ＭＳ Ｐゴシック" pitchFamily="34" charset="-128"/>
              </a:rPr>
              <a:t>and</a:t>
            </a:r>
            <a:r>
              <a:rPr lang="en-US" altLang="zh-TW" sz="2400" dirty="0" smtClean="0">
                <a:solidFill>
                  <a:srgbClr val="FFCC00"/>
                </a:solidFill>
                <a:ea typeface="ＭＳ Ｐゴシック" pitchFamily="34" charset="-128"/>
              </a:rPr>
              <a:t> </a:t>
            </a:r>
            <a:r>
              <a:rPr lang="en-US" altLang="zh-TW" sz="2400" b="1" i="1" dirty="0" smtClean="0">
                <a:solidFill>
                  <a:srgbClr val="FF0000"/>
                </a:solidFill>
                <a:ea typeface="ＭＳ Ｐゴシック" pitchFamily="34" charset="-128"/>
              </a:rPr>
              <a:t>putdown</a:t>
            </a:r>
            <a:r>
              <a:rPr lang="en-US" altLang="zh-TW" sz="2400" i="1" dirty="0" smtClean="0">
                <a:ea typeface="ＭＳ Ｐゴシック" pitchFamily="34" charset="-128"/>
              </a:rPr>
              <a:t> </a:t>
            </a:r>
            <a:r>
              <a:rPr lang="en-US" altLang="zh-TW" sz="2400" dirty="0" smtClean="0">
                <a:ea typeface="ＭＳ Ｐゴシック" pitchFamily="34" charset="-128"/>
              </a:rPr>
              <a:t>on the instance  </a:t>
            </a:r>
            <a:r>
              <a:rPr lang="en-US" altLang="zh-TW" sz="2400" i="1" dirty="0" err="1" smtClean="0">
                <a:ea typeface="ＭＳ Ｐゴシック" pitchFamily="34" charset="-128"/>
              </a:rPr>
              <a:t>dp</a:t>
            </a:r>
            <a:r>
              <a:rPr lang="en-US" altLang="zh-TW" sz="2400" dirty="0" smtClean="0">
                <a:ea typeface="ＭＳ Ｐゴシック" pitchFamily="34" charset="-128"/>
              </a:rPr>
              <a:t> of the </a:t>
            </a:r>
            <a:r>
              <a:rPr lang="en-US" altLang="zh-TW" sz="2400" i="1" dirty="0" smtClean="0">
                <a:ea typeface="ＭＳ Ｐゴシック" pitchFamily="34" charset="-128"/>
              </a:rPr>
              <a:t>dining-</a:t>
            </a:r>
          </a:p>
          <a:p>
            <a:pPr>
              <a:buFont typeface="Wingdings" pitchFamily="2" charset="2"/>
              <a:buNone/>
            </a:pPr>
            <a:r>
              <a:rPr lang="en-US" altLang="zh-TW" sz="2400" i="1" dirty="0" smtClean="0">
                <a:ea typeface="ＭＳ Ｐゴシック" pitchFamily="34" charset="-128"/>
              </a:rPr>
              <a:t>    philosophers </a:t>
            </a:r>
            <a:r>
              <a:rPr lang="en-US" altLang="zh-TW" sz="2400" dirty="0" smtClean="0">
                <a:solidFill>
                  <a:srgbClr val="FF0000"/>
                </a:solidFill>
                <a:ea typeface="ＭＳ Ｐゴシック" pitchFamily="34" charset="-128"/>
              </a:rPr>
              <a:t>monitor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6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1000"/>
                                        <p:tgtEl>
                                          <p:spTgt spid="60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1000"/>
                                        <p:tgtEl>
                                          <p:spTgt spid="60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1000"/>
                                        <p:tgtEl>
                                          <p:spTgt spid="60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1000"/>
                                        <p:tgtEl>
                                          <p:spTgt spid="60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1000"/>
                                        <p:tgtEl>
                                          <p:spTgt spid="60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1000"/>
                                        <p:tgtEl>
                                          <p:spTgt spid="60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9" grpId="0" uiExpand="1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522288" y="144463"/>
            <a:ext cx="8429625" cy="638175"/>
          </a:xfrm>
        </p:spPr>
        <p:txBody>
          <a:bodyPr/>
          <a:lstStyle/>
          <a:p>
            <a:pPr eaLnBrk="1" hangingPunct="1"/>
            <a:r>
              <a:rPr lang="en-US" altLang="zh-TW" sz="3200" dirty="0" smtClean="0">
                <a:ea typeface="ＭＳ Ｐゴシック" pitchFamily="34" charset="-128"/>
              </a:rPr>
              <a:t>Solution to Dining Philosophers (cont)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516203"/>
            <a:ext cx="8413750" cy="5268913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endParaRPr lang="en-US" altLang="zh-TW" sz="2400" dirty="0" smtClean="0">
              <a:solidFill>
                <a:srgbClr val="0000FF"/>
              </a:solidFill>
              <a:ea typeface="ＭＳ Ｐゴシック" pitchFamily="34" charset="-128"/>
            </a:endParaRPr>
          </a:p>
          <a:p>
            <a:r>
              <a:rPr lang="en-US" altLang="zh-TW" sz="2800" dirty="0" smtClean="0">
                <a:ea typeface="ＭＳ Ｐゴシック" pitchFamily="34" charset="-128"/>
              </a:rPr>
              <a:t>Each philosopher </a:t>
            </a:r>
            <a:r>
              <a:rPr lang="en-US" altLang="zh-TW" sz="2800" i="1" dirty="0" err="1" smtClean="0">
                <a:ea typeface="ＭＳ Ｐゴシック" pitchFamily="34" charset="-128"/>
              </a:rPr>
              <a:t>i</a:t>
            </a:r>
            <a:r>
              <a:rPr lang="en-US" altLang="zh-TW" sz="2800" i="1" dirty="0" smtClean="0">
                <a:ea typeface="ＭＳ Ｐゴシック" pitchFamily="34" charset="-128"/>
              </a:rPr>
              <a:t> </a:t>
            </a:r>
            <a:r>
              <a:rPr lang="en-US" altLang="zh-TW" sz="2800" dirty="0" smtClean="0">
                <a:ea typeface="ＭＳ Ｐゴシック" pitchFamily="34" charset="-128"/>
              </a:rPr>
              <a:t>must invoke the</a:t>
            </a:r>
            <a:r>
              <a:rPr lang="en-US" altLang="zh-TW" sz="2800" i="1" dirty="0" smtClean="0">
                <a:ea typeface="ＭＳ Ｐゴシック" pitchFamily="34" charset="-128"/>
              </a:rPr>
              <a:t> </a:t>
            </a:r>
            <a:r>
              <a:rPr lang="en-US" altLang="zh-TW" sz="2800" dirty="0" smtClean="0">
                <a:ea typeface="ＭＳ Ｐゴシック" pitchFamily="34" charset="-128"/>
              </a:rPr>
              <a:t>operations </a:t>
            </a:r>
            <a:r>
              <a:rPr lang="en-US" altLang="zh-TW" sz="2800" dirty="0" smtClean="0">
                <a:solidFill>
                  <a:srgbClr val="0000FF"/>
                </a:solidFill>
                <a:ea typeface="ＭＳ Ｐゴシック" pitchFamily="34" charset="-128"/>
              </a:rPr>
              <a:t>pickup()</a:t>
            </a:r>
            <a:r>
              <a:rPr lang="zh-TW" altLang="en-US" sz="2800" dirty="0" smtClean="0">
                <a:solidFill>
                  <a:srgbClr val="0000FF"/>
                </a:solidFill>
                <a:ea typeface="ＭＳ Ｐゴシック" pitchFamily="34" charset="-128"/>
              </a:rPr>
              <a:t> </a:t>
            </a:r>
            <a:r>
              <a:rPr lang="en-US" altLang="zh-TW" sz="2800" dirty="0" smtClean="0">
                <a:ea typeface="ＭＳ Ｐゴシック" pitchFamily="34" charset="-128"/>
              </a:rPr>
              <a:t>and </a:t>
            </a:r>
            <a:r>
              <a:rPr lang="en-US" altLang="zh-TW" sz="2800" dirty="0" smtClean="0">
                <a:solidFill>
                  <a:srgbClr val="0000FF"/>
                </a:solidFill>
                <a:ea typeface="ＭＳ Ｐゴシック" pitchFamily="34" charset="-128"/>
              </a:rPr>
              <a:t>putdown()</a:t>
            </a:r>
            <a:r>
              <a:rPr lang="en-US" altLang="zh-TW" sz="2800" dirty="0" smtClean="0">
                <a:ea typeface="ＭＳ Ｐゴシック" pitchFamily="34" charset="-128"/>
              </a:rPr>
              <a:t> in the following sequence:</a:t>
            </a:r>
          </a:p>
          <a:p>
            <a:pPr>
              <a:buFont typeface="Monotype Sorts" pitchFamily="2" charset="2"/>
              <a:buNone/>
            </a:pPr>
            <a:endParaRPr lang="en-US" altLang="zh-TW" sz="2800" dirty="0" smtClean="0">
              <a:ea typeface="ＭＳ Ｐゴシック" pitchFamily="34" charset="-128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sz="2800" dirty="0" smtClean="0">
                <a:solidFill>
                  <a:srgbClr val="0000FF"/>
                </a:solidFill>
                <a:ea typeface="ＭＳ Ｐゴシック" pitchFamily="34" charset="-128"/>
              </a:rPr>
              <a:t>              </a:t>
            </a:r>
          </a:p>
          <a:p>
            <a:pPr>
              <a:buFont typeface="Monotype Sorts" pitchFamily="2" charset="2"/>
              <a:buNone/>
            </a:pPr>
            <a:endParaRPr lang="en-US" altLang="zh-TW" sz="2800" dirty="0" smtClean="0">
              <a:solidFill>
                <a:srgbClr val="0000FF"/>
              </a:solidFill>
              <a:ea typeface="ＭＳ Ｐゴシック" pitchFamily="34" charset="-128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sz="2800" i="1" dirty="0" smtClean="0">
                <a:solidFill>
                  <a:srgbClr val="0000FF"/>
                </a:solidFill>
                <a:ea typeface="ＭＳ Ｐゴシック" pitchFamily="34" charset="-128"/>
              </a:rPr>
              <a:t>       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227263" y="2484438"/>
            <a:ext cx="4105275" cy="3629025"/>
          </a:xfrm>
          <a:prstGeom prst="rect">
            <a:avLst/>
          </a:prstGeom>
          <a:gradFill rotWithShape="0">
            <a:gsLst>
              <a:gs pos="0">
                <a:srgbClr val="FFCC00">
                  <a:gamma/>
                  <a:shade val="46275"/>
                  <a:invGamma/>
                </a:srgbClr>
              </a:gs>
              <a:gs pos="50000">
                <a:srgbClr val="FFCC00"/>
              </a:gs>
              <a:gs pos="100000">
                <a:srgbClr val="FFCC00">
                  <a:gamma/>
                  <a:shade val="46275"/>
                  <a:invGamma/>
                </a:srgbClr>
              </a:gs>
            </a:gsLst>
            <a:lin ang="27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folHlink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TW" altLang="en-US" sz="2000" b="1">
              <a:latin typeface="Candara" pitchFamily="34" charset="0"/>
              <a:ea typeface="ＭＳ Ｐゴシック" charset="-128"/>
            </a:endParaRPr>
          </a:p>
        </p:txBody>
      </p:sp>
      <p:sp>
        <p:nvSpPr>
          <p:cNvPr id="61445" name="Rectangle 5"/>
          <p:cNvSpPr>
            <a:spLocks noChangeArrowheads="1"/>
          </p:cNvSpPr>
          <p:nvPr/>
        </p:nvSpPr>
        <p:spPr bwMode="auto">
          <a:xfrm>
            <a:off x="2247900" y="3327400"/>
            <a:ext cx="3409589" cy="266585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buSzPct val="75000"/>
              <a:buFont typeface="Wingdings" pitchFamily="2" charset="2"/>
              <a:buNone/>
            </a:pPr>
            <a:r>
              <a:rPr lang="en-US" altLang="zh-TW" b="1">
                <a:latin typeface="Candara" pitchFamily="34" charset="0"/>
              </a:rPr>
              <a:t> </a:t>
            </a:r>
            <a:r>
              <a:rPr lang="en-US" altLang="zh-TW" b="1">
                <a:solidFill>
                  <a:srgbClr val="000000"/>
                </a:solidFill>
                <a:latin typeface="Candara" pitchFamily="34" charset="0"/>
              </a:rPr>
              <a:t>dining-philosophers</a:t>
            </a:r>
            <a:r>
              <a:rPr lang="en-US" altLang="zh-TW" b="1" i="1">
                <a:solidFill>
                  <a:srgbClr val="000000"/>
                </a:solidFill>
                <a:latin typeface="Candara" pitchFamily="34" charset="0"/>
              </a:rPr>
              <a:t>.pickup(i);</a:t>
            </a:r>
          </a:p>
          <a:p>
            <a:pPr marL="285750" indent="-285750">
              <a:lnSpc>
                <a:spcPct val="90000"/>
              </a:lnSpc>
              <a:spcBef>
                <a:spcPct val="30000"/>
              </a:spcBef>
              <a:buSzPct val="75000"/>
              <a:buFont typeface="Wingdings" pitchFamily="2" charset="2"/>
              <a:buNone/>
            </a:pPr>
            <a:r>
              <a:rPr lang="en-US" altLang="zh-TW" b="1" i="1">
                <a:solidFill>
                  <a:srgbClr val="000000"/>
                </a:solidFill>
                <a:latin typeface="Candara" pitchFamily="34" charset="0"/>
              </a:rPr>
              <a:t>   	</a:t>
            </a:r>
            <a:r>
              <a:rPr lang="en-US" altLang="zh-TW" b="1">
                <a:solidFill>
                  <a:srgbClr val="000000"/>
                </a:solidFill>
                <a:latin typeface="Candara" pitchFamily="34" charset="0"/>
              </a:rPr>
              <a:t> </a:t>
            </a:r>
          </a:p>
          <a:p>
            <a:pPr marL="285750" indent="-285750">
              <a:lnSpc>
                <a:spcPct val="90000"/>
              </a:lnSpc>
              <a:spcBef>
                <a:spcPct val="30000"/>
              </a:spcBef>
              <a:buSzPct val="75000"/>
              <a:buFont typeface="Wingdings" pitchFamily="2" charset="2"/>
              <a:buNone/>
            </a:pPr>
            <a:r>
              <a:rPr lang="en-US" altLang="zh-TW" b="1">
                <a:solidFill>
                  <a:srgbClr val="000000"/>
                </a:solidFill>
                <a:latin typeface="Candara" pitchFamily="34" charset="0"/>
              </a:rPr>
              <a:t>...</a:t>
            </a:r>
          </a:p>
          <a:p>
            <a:pPr marL="285750" indent="-285750">
              <a:lnSpc>
                <a:spcPct val="90000"/>
              </a:lnSpc>
              <a:spcBef>
                <a:spcPct val="30000"/>
              </a:spcBef>
              <a:buSzPct val="75000"/>
              <a:buFont typeface="Wingdings" pitchFamily="2" charset="2"/>
              <a:buNone/>
            </a:pPr>
            <a:r>
              <a:rPr lang="en-US" altLang="zh-TW" b="1">
                <a:solidFill>
                  <a:srgbClr val="000000"/>
                </a:solidFill>
                <a:latin typeface="Candara" pitchFamily="34" charset="0"/>
              </a:rPr>
              <a:t>   	    eat</a:t>
            </a:r>
          </a:p>
          <a:p>
            <a:pPr marL="285750" indent="-285750">
              <a:lnSpc>
                <a:spcPct val="90000"/>
              </a:lnSpc>
              <a:spcBef>
                <a:spcPct val="30000"/>
              </a:spcBef>
              <a:buSzPct val="75000"/>
              <a:buFont typeface="Wingdings" pitchFamily="2" charset="2"/>
              <a:buNone/>
            </a:pPr>
            <a:endParaRPr lang="en-US" altLang="zh-TW" b="1">
              <a:solidFill>
                <a:srgbClr val="000000"/>
              </a:solidFill>
              <a:latin typeface="Candara" pitchFamily="34" charset="0"/>
            </a:endParaRPr>
          </a:p>
          <a:p>
            <a:pPr marL="285750" indent="-285750">
              <a:lnSpc>
                <a:spcPct val="90000"/>
              </a:lnSpc>
              <a:spcBef>
                <a:spcPct val="30000"/>
              </a:spcBef>
              <a:buSzPct val="75000"/>
              <a:buFont typeface="Wingdings" pitchFamily="2" charset="2"/>
              <a:buNone/>
            </a:pPr>
            <a:r>
              <a:rPr lang="en-US" altLang="zh-TW" b="1">
                <a:solidFill>
                  <a:srgbClr val="000000"/>
                </a:solidFill>
                <a:latin typeface="Candara" pitchFamily="34" charset="0"/>
              </a:rPr>
              <a:t>         ...</a:t>
            </a:r>
          </a:p>
          <a:p>
            <a:pPr marL="285750" indent="-285750">
              <a:lnSpc>
                <a:spcPct val="90000"/>
              </a:lnSpc>
              <a:spcBef>
                <a:spcPct val="30000"/>
              </a:spcBef>
              <a:buSzPct val="75000"/>
              <a:buFont typeface="Wingdings" pitchFamily="2" charset="2"/>
              <a:buNone/>
            </a:pPr>
            <a:endParaRPr lang="en-US" altLang="zh-TW" b="1">
              <a:solidFill>
                <a:srgbClr val="000000"/>
              </a:solidFill>
              <a:latin typeface="Candara" pitchFamily="34" charset="0"/>
            </a:endParaRPr>
          </a:p>
          <a:p>
            <a:pPr marL="285750" indent="-285750">
              <a:lnSpc>
                <a:spcPct val="90000"/>
              </a:lnSpc>
              <a:spcBef>
                <a:spcPct val="30000"/>
              </a:spcBef>
              <a:buSzPct val="75000"/>
              <a:buFont typeface="Wingdings" pitchFamily="2" charset="2"/>
              <a:buNone/>
            </a:pPr>
            <a:r>
              <a:rPr lang="en-US" altLang="zh-TW" b="1">
                <a:solidFill>
                  <a:srgbClr val="000000"/>
                </a:solidFill>
                <a:latin typeface="Candara" pitchFamily="34" charset="0"/>
              </a:rPr>
              <a:t> dining-philosophers</a:t>
            </a:r>
            <a:r>
              <a:rPr lang="en-US" altLang="zh-TW" b="1" i="1">
                <a:solidFill>
                  <a:srgbClr val="000000"/>
                </a:solidFill>
                <a:latin typeface="Candara" pitchFamily="34" charset="0"/>
              </a:rPr>
              <a:t>.putdown(i);</a:t>
            </a:r>
          </a:p>
        </p:txBody>
      </p:sp>
      <p:sp>
        <p:nvSpPr>
          <p:cNvPr id="61446" name="Rectangle 6"/>
          <p:cNvSpPr>
            <a:spLocks noChangeArrowheads="1"/>
          </p:cNvSpPr>
          <p:nvPr/>
        </p:nvSpPr>
        <p:spPr bwMode="auto">
          <a:xfrm>
            <a:off x="6626396" y="4068606"/>
            <a:ext cx="1338509" cy="4221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buSzPct val="75000"/>
              <a:buFont typeface="Wingdings" pitchFamily="2" charset="2"/>
              <a:buNone/>
            </a:pPr>
            <a:r>
              <a:rPr lang="en-US" altLang="zh-TW" sz="2400" b="1" dirty="0">
                <a:latin typeface="Candara" pitchFamily="34" charset="0"/>
              </a:rPr>
              <a:t>Process</a:t>
            </a:r>
            <a:r>
              <a:rPr lang="en-US" altLang="zh-TW" sz="2400" b="1" i="1" dirty="0">
                <a:latin typeface="Candara" pitchFamily="34" charset="0"/>
              </a:rPr>
              <a:t> </a:t>
            </a:r>
            <a:r>
              <a:rPr lang="en-US" altLang="zh-TW" sz="2400" b="1" i="1" dirty="0" err="1">
                <a:latin typeface="Candara" pitchFamily="34" charset="0"/>
              </a:rPr>
              <a:t>i</a:t>
            </a:r>
            <a:endParaRPr lang="en-US" altLang="zh-TW" sz="2400" b="1" i="1" dirty="0">
              <a:latin typeface="Candara" pitchFamily="34" charset="0"/>
            </a:endParaRPr>
          </a:p>
        </p:txBody>
      </p:sp>
      <p:sp>
        <p:nvSpPr>
          <p:cNvPr id="61447" name="Line 7"/>
          <p:cNvSpPr>
            <a:spLocks noChangeShapeType="1"/>
          </p:cNvSpPr>
          <p:nvPr/>
        </p:nvSpPr>
        <p:spPr bwMode="auto">
          <a:xfrm>
            <a:off x="2227263" y="3217863"/>
            <a:ext cx="16875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 sz="2000" b="1">
              <a:latin typeface="Candara" pitchFamily="34" charset="0"/>
            </a:endParaRPr>
          </a:p>
        </p:txBody>
      </p:sp>
      <p:sp>
        <p:nvSpPr>
          <p:cNvPr id="61448" name="Rectangle 8"/>
          <p:cNvSpPr>
            <a:spLocks noChangeArrowheads="1"/>
          </p:cNvSpPr>
          <p:nvPr/>
        </p:nvSpPr>
        <p:spPr bwMode="auto">
          <a:xfrm>
            <a:off x="2330450" y="2638425"/>
            <a:ext cx="3784691" cy="4221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buSzPct val="75000"/>
              <a:buFont typeface="Wingdings" pitchFamily="2" charset="2"/>
              <a:buNone/>
            </a:pPr>
            <a:r>
              <a:rPr lang="en-US" altLang="zh-TW" sz="2400" b="1">
                <a:solidFill>
                  <a:srgbClr val="000000"/>
                </a:solidFill>
                <a:latin typeface="Candara" pitchFamily="34" charset="0"/>
              </a:rPr>
              <a:t>var dining-philosophers: dp</a:t>
            </a:r>
            <a:endParaRPr lang="en-US" altLang="zh-TW" sz="2400" b="1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41350" y="2355850"/>
            <a:ext cx="3698875" cy="1627188"/>
          </a:xfrm>
          <a:prstGeom prst="rect">
            <a:avLst/>
          </a:prstGeom>
          <a:gradFill rotWithShape="0">
            <a:gsLst>
              <a:gs pos="0">
                <a:srgbClr val="FFCC00">
                  <a:gamma/>
                  <a:shade val="46275"/>
                  <a:invGamma/>
                </a:srgbClr>
              </a:gs>
              <a:gs pos="50000">
                <a:srgbClr val="FFCC00"/>
              </a:gs>
              <a:gs pos="100000">
                <a:srgbClr val="FFCC00">
                  <a:gamma/>
                  <a:shade val="46275"/>
                  <a:invGamma/>
                </a:srgbClr>
              </a:gs>
            </a:gsLst>
            <a:lin ang="27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folHlink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TW" altLang="en-US">
              <a:ea typeface="ＭＳ Ｐゴシック" charset="-128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38175" y="4119563"/>
            <a:ext cx="3698875" cy="1738312"/>
          </a:xfrm>
          <a:prstGeom prst="rect">
            <a:avLst/>
          </a:prstGeom>
          <a:gradFill rotWithShape="0">
            <a:gsLst>
              <a:gs pos="0">
                <a:srgbClr val="FFCC00">
                  <a:gamma/>
                  <a:shade val="46275"/>
                  <a:invGamma/>
                </a:srgbClr>
              </a:gs>
              <a:gs pos="50000">
                <a:srgbClr val="FFCC00"/>
              </a:gs>
              <a:gs pos="100000">
                <a:srgbClr val="FFCC00">
                  <a:gamma/>
                  <a:shade val="46275"/>
                  <a:invGamma/>
                </a:srgbClr>
              </a:gs>
            </a:gsLst>
            <a:lin ang="27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folHlink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TW" altLang="en-US">
              <a:ea typeface="ＭＳ Ｐゴシック" charset="-128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5021263" y="2668588"/>
            <a:ext cx="3905250" cy="2384425"/>
          </a:xfrm>
          <a:prstGeom prst="rect">
            <a:avLst/>
          </a:prstGeom>
          <a:gradFill rotWithShape="0">
            <a:gsLst>
              <a:gs pos="0">
                <a:srgbClr val="FFCC00">
                  <a:gamma/>
                  <a:shade val="46275"/>
                  <a:invGamma/>
                </a:srgbClr>
              </a:gs>
              <a:gs pos="50000">
                <a:srgbClr val="FFCC00"/>
              </a:gs>
              <a:gs pos="100000">
                <a:srgbClr val="FFCC00">
                  <a:gamma/>
                  <a:shade val="46275"/>
                  <a:invGamma/>
                </a:srgbClr>
              </a:gs>
            </a:gsLst>
            <a:lin ang="27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folHlink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TW" altLang="en-US">
              <a:ea typeface="ＭＳ Ｐゴシック" charset="-128"/>
            </a:endParaRPr>
          </a:p>
        </p:txBody>
      </p:sp>
      <p:sp>
        <p:nvSpPr>
          <p:cNvPr id="62469" name="Rectangle 2"/>
          <p:cNvSpPr>
            <a:spLocks noGrp="1" noChangeArrowheads="1"/>
          </p:cNvSpPr>
          <p:nvPr>
            <p:ph type="title"/>
          </p:nvPr>
        </p:nvSpPr>
        <p:spPr>
          <a:xfrm>
            <a:off x="757939" y="345748"/>
            <a:ext cx="8077200" cy="609600"/>
          </a:xfrm>
        </p:spPr>
        <p:txBody>
          <a:bodyPr/>
          <a:lstStyle/>
          <a:p>
            <a:pPr eaLnBrk="1" hangingPunct="1"/>
            <a:r>
              <a:rPr lang="en-US" altLang="zh-TW" sz="2800" dirty="0" smtClean="0">
                <a:ea typeface="ＭＳ Ｐゴシック" pitchFamily="34" charset="-128"/>
              </a:rPr>
              <a:t>A Deadlock-free Monitor Solution for the Dining-Philosophers Problem</a:t>
            </a:r>
          </a:p>
        </p:txBody>
      </p:sp>
      <p:sp>
        <p:nvSpPr>
          <p:cNvPr id="624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5913" y="1047750"/>
            <a:ext cx="7123112" cy="5384800"/>
          </a:xfrm>
        </p:spPr>
        <p:txBody>
          <a:bodyPr/>
          <a:lstStyle/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1600" dirty="0" smtClean="0">
                <a:solidFill>
                  <a:srgbClr val="0000FF"/>
                </a:solidFill>
                <a:ea typeface="ＭＳ Ｐゴシック" pitchFamily="34" charset="-128"/>
              </a:rPr>
              <a:t>monitor </a:t>
            </a:r>
            <a:r>
              <a:rPr lang="en-US" altLang="zh-TW" sz="1600" dirty="0" err="1" smtClean="0">
                <a:solidFill>
                  <a:srgbClr val="0000FF"/>
                </a:solidFill>
                <a:ea typeface="ＭＳ Ｐゴシック" pitchFamily="34" charset="-128"/>
              </a:rPr>
              <a:t>dp</a:t>
            </a:r>
            <a:endParaRPr lang="en-US" altLang="zh-TW" sz="1600" dirty="0" smtClean="0">
              <a:solidFill>
                <a:srgbClr val="0000FF"/>
              </a:solidFill>
              <a:ea typeface="ＭＳ Ｐゴシック" pitchFamily="34" charset="-128"/>
            </a:endParaRP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1600" dirty="0" smtClean="0">
                <a:solidFill>
                  <a:srgbClr val="0000FF"/>
                </a:solidFill>
                <a:ea typeface="ＭＳ Ｐゴシック" pitchFamily="34" charset="-128"/>
              </a:rPr>
              <a:t>   { 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1600" dirty="0" smtClean="0">
                <a:solidFill>
                  <a:srgbClr val="0000FF"/>
                </a:solidFill>
                <a:ea typeface="ＭＳ Ｐゴシック" pitchFamily="34" charset="-128"/>
              </a:rPr>
              <a:t>	</a:t>
            </a:r>
            <a:r>
              <a:rPr lang="en-US" altLang="zh-TW" sz="1600" dirty="0" err="1" smtClean="0">
                <a:solidFill>
                  <a:srgbClr val="0000FF"/>
                </a:solidFill>
                <a:ea typeface="ＭＳ Ｐゴシック" pitchFamily="34" charset="-128"/>
              </a:rPr>
              <a:t>enum</a:t>
            </a:r>
            <a:r>
              <a:rPr lang="en-US" altLang="zh-TW" sz="1600" dirty="0" smtClean="0">
                <a:solidFill>
                  <a:srgbClr val="0000FF"/>
                </a:solidFill>
                <a:ea typeface="ＭＳ Ｐゴシック" pitchFamily="34" charset="-128"/>
              </a:rPr>
              <a:t> { THINKING; HUNGRY, EATING) state [5] 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1600" dirty="0" smtClean="0">
                <a:solidFill>
                  <a:srgbClr val="0000FF"/>
                </a:solidFill>
                <a:ea typeface="ＭＳ Ｐゴシック" pitchFamily="34" charset="-128"/>
              </a:rPr>
              <a:t>	</a:t>
            </a:r>
            <a:r>
              <a:rPr lang="en-US" altLang="zh-TW" sz="1600" dirty="0" smtClean="0">
                <a:solidFill>
                  <a:srgbClr val="FF0000"/>
                </a:solidFill>
                <a:ea typeface="ＭＳ Ｐゴシック" pitchFamily="34" charset="-128"/>
              </a:rPr>
              <a:t>condition</a:t>
            </a:r>
            <a:r>
              <a:rPr lang="en-US" altLang="zh-TW" sz="1600" dirty="0" smtClean="0">
                <a:solidFill>
                  <a:srgbClr val="0000FF"/>
                </a:solidFill>
                <a:ea typeface="ＭＳ Ｐゴシック" pitchFamily="34" charset="-128"/>
              </a:rPr>
              <a:t> self [5];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endParaRPr lang="en-US" altLang="zh-TW" sz="1600" dirty="0" smtClean="0">
              <a:solidFill>
                <a:srgbClr val="0000FF"/>
              </a:solidFill>
              <a:ea typeface="ＭＳ Ｐゴシック" pitchFamily="34" charset="-128"/>
            </a:endParaRP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1600" dirty="0" smtClean="0">
                <a:solidFill>
                  <a:srgbClr val="0000FF"/>
                </a:solidFill>
                <a:ea typeface="ＭＳ Ｐゴシック" pitchFamily="34" charset="-128"/>
              </a:rPr>
              <a:t>	</a:t>
            </a:r>
            <a:r>
              <a:rPr lang="en-US" altLang="zh-TW" sz="1600" dirty="0" smtClean="0">
                <a:ea typeface="ＭＳ Ｐゴシック" pitchFamily="34" charset="-128"/>
              </a:rPr>
              <a:t>void </a:t>
            </a:r>
            <a:r>
              <a:rPr lang="en-US" altLang="zh-TW" sz="1600" b="1" dirty="0" smtClean="0">
                <a:solidFill>
                  <a:srgbClr val="FF0000"/>
                </a:solidFill>
                <a:ea typeface="ＭＳ Ｐゴシック" pitchFamily="34" charset="-128"/>
              </a:rPr>
              <a:t>pickup</a:t>
            </a:r>
            <a:r>
              <a:rPr lang="en-US" altLang="zh-TW" sz="1600" dirty="0" smtClean="0">
                <a:ea typeface="ＭＳ Ｐゴシック" pitchFamily="34" charset="-128"/>
              </a:rPr>
              <a:t> (</a:t>
            </a:r>
            <a:r>
              <a:rPr lang="en-US" altLang="zh-TW" sz="1600" dirty="0" err="1" smtClean="0">
                <a:ea typeface="ＭＳ Ｐゴシック" pitchFamily="34" charset="-128"/>
              </a:rPr>
              <a:t>int</a:t>
            </a:r>
            <a:r>
              <a:rPr lang="en-US" altLang="zh-TW" sz="1600" dirty="0" smtClean="0">
                <a:ea typeface="ＭＳ Ｐゴシック" pitchFamily="34" charset="-128"/>
              </a:rPr>
              <a:t> </a:t>
            </a:r>
            <a:r>
              <a:rPr lang="en-US" altLang="zh-TW" sz="1600" dirty="0" err="1" smtClean="0">
                <a:ea typeface="ＭＳ Ｐゴシック" pitchFamily="34" charset="-128"/>
              </a:rPr>
              <a:t>i</a:t>
            </a:r>
            <a:r>
              <a:rPr lang="en-US" altLang="zh-TW" sz="1600" dirty="0" smtClean="0">
                <a:ea typeface="ＭＳ Ｐゴシック" pitchFamily="34" charset="-128"/>
              </a:rPr>
              <a:t>) { 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1600" dirty="0" smtClean="0">
                <a:ea typeface="ＭＳ Ｐゴシック" pitchFamily="34" charset="-128"/>
              </a:rPr>
              <a:t>	       state[</a:t>
            </a:r>
            <a:r>
              <a:rPr lang="en-US" altLang="zh-TW" sz="1600" dirty="0" err="1" smtClean="0">
                <a:ea typeface="ＭＳ Ｐゴシック" pitchFamily="34" charset="-128"/>
              </a:rPr>
              <a:t>i</a:t>
            </a:r>
            <a:r>
              <a:rPr lang="en-US" altLang="zh-TW" sz="1600" dirty="0" smtClean="0">
                <a:ea typeface="ＭＳ Ｐゴシック" pitchFamily="34" charset="-128"/>
              </a:rPr>
              <a:t>] = HUNGRY;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1600" dirty="0" smtClean="0">
                <a:ea typeface="ＭＳ Ｐゴシック" pitchFamily="34" charset="-128"/>
              </a:rPr>
              <a:t>	       test(</a:t>
            </a:r>
            <a:r>
              <a:rPr lang="en-US" altLang="zh-TW" sz="1600" dirty="0" err="1" smtClean="0">
                <a:ea typeface="ＭＳ Ｐゴシック" pitchFamily="34" charset="-128"/>
              </a:rPr>
              <a:t>i</a:t>
            </a:r>
            <a:r>
              <a:rPr lang="en-US" altLang="zh-TW" sz="1600" dirty="0" smtClean="0">
                <a:ea typeface="ＭＳ Ｐゴシック" pitchFamily="34" charset="-128"/>
              </a:rPr>
              <a:t>);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1600" dirty="0" smtClean="0">
                <a:ea typeface="ＭＳ Ｐゴシック" pitchFamily="34" charset="-128"/>
              </a:rPr>
              <a:t>	       if (state[</a:t>
            </a:r>
            <a:r>
              <a:rPr lang="en-US" altLang="zh-TW" sz="1600" dirty="0" err="1" smtClean="0">
                <a:ea typeface="ＭＳ Ｐゴシック" pitchFamily="34" charset="-128"/>
              </a:rPr>
              <a:t>i</a:t>
            </a:r>
            <a:r>
              <a:rPr lang="en-US" altLang="zh-TW" sz="1600" dirty="0" smtClean="0">
                <a:ea typeface="ＭＳ Ｐゴシック" pitchFamily="34" charset="-128"/>
              </a:rPr>
              <a:t>] != EATING) </a:t>
            </a:r>
            <a:r>
              <a:rPr lang="en-US" altLang="zh-TW" sz="1600" b="1" dirty="0" smtClean="0">
                <a:solidFill>
                  <a:srgbClr val="0000FF"/>
                </a:solidFill>
                <a:ea typeface="ＭＳ Ｐゴシック" pitchFamily="34" charset="-128"/>
              </a:rPr>
              <a:t>self [</a:t>
            </a:r>
            <a:r>
              <a:rPr lang="en-US" altLang="zh-TW" sz="1600" b="1" dirty="0" err="1" smtClean="0">
                <a:solidFill>
                  <a:srgbClr val="0000FF"/>
                </a:solidFill>
                <a:ea typeface="ＭＳ Ｐゴシック" pitchFamily="34" charset="-128"/>
              </a:rPr>
              <a:t>i</a:t>
            </a:r>
            <a:r>
              <a:rPr lang="en-US" altLang="zh-TW" sz="1600" b="1" dirty="0" smtClean="0">
                <a:solidFill>
                  <a:srgbClr val="0000FF"/>
                </a:solidFill>
                <a:ea typeface="ＭＳ Ｐゴシック" pitchFamily="34" charset="-128"/>
              </a:rPr>
              <a:t>].wait</a:t>
            </a:r>
            <a:r>
              <a:rPr lang="en-US" altLang="zh-TW" sz="1600" dirty="0" smtClean="0">
                <a:ea typeface="ＭＳ Ｐゴシック" pitchFamily="34" charset="-128"/>
              </a:rPr>
              <a:t>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1600" dirty="0" smtClean="0">
                <a:ea typeface="ＭＳ Ｐゴシック" pitchFamily="34" charset="-128"/>
              </a:rPr>
              <a:t>	}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1600" dirty="0" smtClean="0">
                <a:ea typeface="ＭＳ Ｐゴシック" pitchFamily="34" charset="-128"/>
              </a:rPr>
              <a:t>	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1600" dirty="0" smtClean="0">
                <a:ea typeface="ＭＳ Ｐゴシック" pitchFamily="34" charset="-128"/>
              </a:rPr>
              <a:t>       void </a:t>
            </a:r>
            <a:r>
              <a:rPr lang="en-US" altLang="zh-TW" sz="1600" b="1" dirty="0" smtClean="0">
                <a:solidFill>
                  <a:srgbClr val="FF0000"/>
                </a:solidFill>
                <a:ea typeface="ＭＳ Ｐゴシック" pitchFamily="34" charset="-128"/>
              </a:rPr>
              <a:t>putdown</a:t>
            </a:r>
            <a:r>
              <a:rPr lang="en-US" altLang="zh-TW" sz="1600" dirty="0" smtClean="0">
                <a:ea typeface="ＭＳ Ｐゴシック" pitchFamily="34" charset="-128"/>
              </a:rPr>
              <a:t> (</a:t>
            </a:r>
            <a:r>
              <a:rPr lang="en-US" altLang="zh-TW" sz="1600" dirty="0" err="1" smtClean="0">
                <a:ea typeface="ＭＳ Ｐゴシック" pitchFamily="34" charset="-128"/>
              </a:rPr>
              <a:t>int</a:t>
            </a:r>
            <a:r>
              <a:rPr lang="en-US" altLang="zh-TW" sz="1600" dirty="0" smtClean="0">
                <a:ea typeface="ＭＳ Ｐゴシック" pitchFamily="34" charset="-128"/>
              </a:rPr>
              <a:t> </a:t>
            </a:r>
            <a:r>
              <a:rPr lang="en-US" altLang="zh-TW" sz="1600" dirty="0" err="1" smtClean="0">
                <a:ea typeface="ＭＳ Ｐゴシック" pitchFamily="34" charset="-128"/>
              </a:rPr>
              <a:t>i</a:t>
            </a:r>
            <a:r>
              <a:rPr lang="en-US" altLang="zh-TW" sz="1600" dirty="0" smtClean="0">
                <a:ea typeface="ＭＳ Ｐゴシック" pitchFamily="34" charset="-128"/>
              </a:rPr>
              <a:t>) { 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1600" dirty="0" smtClean="0">
                <a:ea typeface="ＭＳ Ｐゴシック" pitchFamily="34" charset="-128"/>
              </a:rPr>
              <a:t>	       state[</a:t>
            </a:r>
            <a:r>
              <a:rPr lang="en-US" altLang="zh-TW" sz="1600" dirty="0" err="1" smtClean="0">
                <a:ea typeface="ＭＳ Ｐゴシック" pitchFamily="34" charset="-128"/>
              </a:rPr>
              <a:t>i</a:t>
            </a:r>
            <a:r>
              <a:rPr lang="en-US" altLang="zh-TW" sz="1600" dirty="0" smtClean="0">
                <a:ea typeface="ＭＳ Ｐゴシック" pitchFamily="34" charset="-128"/>
              </a:rPr>
              <a:t>] = THINKING;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1600" dirty="0" smtClean="0">
                <a:ea typeface="ＭＳ Ｐゴシック" pitchFamily="34" charset="-128"/>
              </a:rPr>
              <a:t>                   // test left and right neighbors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1600" dirty="0" smtClean="0">
                <a:ea typeface="ＭＳ Ｐゴシック" pitchFamily="34" charset="-128"/>
              </a:rPr>
              <a:t>	        test((</a:t>
            </a:r>
            <a:r>
              <a:rPr lang="en-US" altLang="zh-TW" sz="1600" dirty="0" err="1" smtClean="0">
                <a:ea typeface="ＭＳ Ｐゴシック" pitchFamily="34" charset="-128"/>
              </a:rPr>
              <a:t>i</a:t>
            </a:r>
            <a:r>
              <a:rPr lang="en-US" altLang="zh-TW" sz="1600" dirty="0" smtClean="0">
                <a:ea typeface="ＭＳ Ｐゴシック" pitchFamily="34" charset="-128"/>
              </a:rPr>
              <a:t> + 4) % 5);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1600" dirty="0" smtClean="0">
                <a:ea typeface="ＭＳ Ｐゴシック" pitchFamily="34" charset="-128"/>
              </a:rPr>
              <a:t>	        test((</a:t>
            </a:r>
            <a:r>
              <a:rPr lang="en-US" altLang="zh-TW" sz="1600" dirty="0" err="1" smtClean="0">
                <a:ea typeface="ＭＳ Ｐゴシック" pitchFamily="34" charset="-128"/>
              </a:rPr>
              <a:t>i</a:t>
            </a:r>
            <a:r>
              <a:rPr lang="en-US" altLang="zh-TW" sz="1600" dirty="0" smtClean="0">
                <a:ea typeface="ＭＳ Ｐゴシック" pitchFamily="34" charset="-128"/>
              </a:rPr>
              <a:t> + 1) % 5);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1600" dirty="0" smtClean="0">
                <a:ea typeface="ＭＳ Ｐゴシック" pitchFamily="34" charset="-128"/>
              </a:rPr>
              <a:t>        }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1600" dirty="0" smtClean="0">
                <a:solidFill>
                  <a:srgbClr val="0000FF"/>
                </a:solidFill>
                <a:ea typeface="ＭＳ Ｐゴシック" pitchFamily="34" charset="-128"/>
              </a:rPr>
              <a:t>	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764088" y="2473325"/>
            <a:ext cx="4565650" cy="5268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  <a:defRPr/>
            </a:pPr>
            <a:endParaRPr kumimoji="1" lang="en-US" altLang="zh-TW" sz="1600" kern="0" dirty="0">
              <a:solidFill>
                <a:srgbClr val="0000FF"/>
              </a:solidFill>
              <a:latin typeface="+mn-lt"/>
              <a:ea typeface="ＭＳ Ｐゴシック" charset="-128"/>
              <a:cs typeface="ＭＳ Ｐゴシック" charset="-128"/>
            </a:endParaRPr>
          </a:p>
          <a:p>
            <a:pPr marL="342900" indent="-342900"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  <a:defRPr/>
            </a:pPr>
            <a:r>
              <a:rPr kumimoji="1" lang="en-US" altLang="zh-TW" sz="1600" kern="0" dirty="0">
                <a:solidFill>
                  <a:srgbClr val="0000FF"/>
                </a:solidFill>
                <a:latin typeface="+mn-lt"/>
                <a:ea typeface="ＭＳ Ｐゴシック" charset="-128"/>
                <a:cs typeface="ＭＳ Ｐゴシック" charset="-128"/>
              </a:rPr>
              <a:t>	</a:t>
            </a:r>
            <a:r>
              <a:rPr kumimoji="1" lang="en-US" altLang="zh-TW" sz="1600" kern="0" dirty="0">
                <a:latin typeface="+mn-lt"/>
                <a:ea typeface="ＭＳ Ｐゴシック" charset="-128"/>
                <a:cs typeface="ＭＳ Ｐゴシック" charset="-128"/>
              </a:rPr>
              <a:t>void </a:t>
            </a:r>
            <a:r>
              <a:rPr kumimoji="1" lang="en-US" altLang="zh-TW" sz="1600" b="1" kern="0" dirty="0">
                <a:solidFill>
                  <a:srgbClr val="FF0000"/>
                </a:solidFill>
                <a:latin typeface="+mn-lt"/>
                <a:ea typeface="ＭＳ Ｐゴシック" charset="-128"/>
                <a:cs typeface="ＭＳ Ｐゴシック" charset="-128"/>
              </a:rPr>
              <a:t>test</a:t>
            </a:r>
            <a:r>
              <a:rPr kumimoji="1" lang="en-US" altLang="zh-TW" sz="1600" kern="0" dirty="0">
                <a:latin typeface="+mn-lt"/>
                <a:ea typeface="ＭＳ Ｐゴシック" charset="-128"/>
                <a:cs typeface="ＭＳ Ｐゴシック" charset="-128"/>
              </a:rPr>
              <a:t> (</a:t>
            </a:r>
            <a:r>
              <a:rPr kumimoji="1" lang="en-US" altLang="zh-TW" sz="1600" kern="0" dirty="0" err="1">
                <a:latin typeface="+mn-lt"/>
                <a:ea typeface="ＭＳ Ｐゴシック" charset="-128"/>
                <a:cs typeface="ＭＳ Ｐゴシック" charset="-128"/>
              </a:rPr>
              <a:t>int</a:t>
            </a:r>
            <a:r>
              <a:rPr kumimoji="1" lang="en-US" altLang="zh-TW" sz="1600" kern="0" dirty="0">
                <a:latin typeface="+mn-lt"/>
                <a:ea typeface="ＭＳ Ｐゴシック" charset="-128"/>
                <a:cs typeface="ＭＳ Ｐゴシック" charset="-128"/>
              </a:rPr>
              <a:t> </a:t>
            </a:r>
            <a:r>
              <a:rPr kumimoji="1" lang="en-US" altLang="zh-TW" sz="1600" kern="0" dirty="0" err="1">
                <a:latin typeface="+mn-lt"/>
                <a:ea typeface="ＭＳ Ｐゴシック" charset="-128"/>
                <a:cs typeface="ＭＳ Ｐゴシック" charset="-128"/>
              </a:rPr>
              <a:t>i</a:t>
            </a:r>
            <a:r>
              <a:rPr kumimoji="1" lang="en-US" altLang="zh-TW" sz="1600" kern="0" dirty="0">
                <a:latin typeface="+mn-lt"/>
                <a:ea typeface="ＭＳ Ｐゴシック" charset="-128"/>
                <a:cs typeface="ＭＳ Ｐゴシック" charset="-128"/>
              </a:rPr>
              <a:t>) { </a:t>
            </a:r>
          </a:p>
          <a:p>
            <a:pPr marL="342900" indent="-342900"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  <a:defRPr/>
            </a:pPr>
            <a:r>
              <a:rPr kumimoji="1" lang="en-US" altLang="zh-TW" sz="1600" kern="0" dirty="0">
                <a:latin typeface="+mn-lt"/>
                <a:ea typeface="ＭＳ Ｐゴシック" charset="-128"/>
                <a:cs typeface="ＭＳ Ｐゴシック" charset="-128"/>
              </a:rPr>
              <a:t>	        if ( (state[(</a:t>
            </a:r>
            <a:r>
              <a:rPr kumimoji="1" lang="en-US" altLang="zh-TW" sz="1600" kern="0" dirty="0" err="1">
                <a:latin typeface="+mn-lt"/>
                <a:ea typeface="ＭＳ Ｐゴシック" charset="-128"/>
                <a:cs typeface="ＭＳ Ｐゴシック" charset="-128"/>
              </a:rPr>
              <a:t>i</a:t>
            </a:r>
            <a:r>
              <a:rPr kumimoji="1" lang="en-US" altLang="zh-TW" sz="1600" kern="0" dirty="0">
                <a:latin typeface="+mn-lt"/>
                <a:ea typeface="ＭＳ Ｐゴシック" charset="-128"/>
                <a:cs typeface="ＭＳ Ｐゴシック" charset="-128"/>
              </a:rPr>
              <a:t> + 4) % 5] != EATING) &amp;&amp;</a:t>
            </a:r>
          </a:p>
          <a:p>
            <a:pPr marL="342900" indent="-342900"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  <a:defRPr/>
            </a:pPr>
            <a:r>
              <a:rPr kumimoji="1" lang="en-US" altLang="zh-TW" sz="1600" kern="0" dirty="0">
                <a:latin typeface="+mn-lt"/>
                <a:ea typeface="ＭＳ Ｐゴシック" charset="-128"/>
                <a:cs typeface="ＭＳ Ｐゴシック" charset="-128"/>
              </a:rPr>
              <a:t>	        (state[</a:t>
            </a:r>
            <a:r>
              <a:rPr kumimoji="1" lang="en-US" altLang="zh-TW" sz="1600" kern="0" dirty="0" err="1">
                <a:latin typeface="+mn-lt"/>
                <a:ea typeface="ＭＳ Ｐゴシック" charset="-128"/>
                <a:cs typeface="ＭＳ Ｐゴシック" charset="-128"/>
              </a:rPr>
              <a:t>i</a:t>
            </a:r>
            <a:r>
              <a:rPr kumimoji="1" lang="en-US" altLang="zh-TW" sz="1600" kern="0" dirty="0">
                <a:latin typeface="+mn-lt"/>
                <a:ea typeface="ＭＳ Ｐゴシック" charset="-128"/>
                <a:cs typeface="ＭＳ Ｐゴシック" charset="-128"/>
              </a:rPr>
              <a:t>] == HUNGRY) &amp;&amp;</a:t>
            </a:r>
          </a:p>
          <a:p>
            <a:pPr marL="342900" indent="-342900"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  <a:defRPr/>
            </a:pPr>
            <a:r>
              <a:rPr kumimoji="1" lang="en-US" altLang="zh-TW" sz="1600" kern="0" dirty="0">
                <a:latin typeface="+mn-lt"/>
                <a:ea typeface="ＭＳ Ｐゴシック" charset="-128"/>
                <a:cs typeface="ＭＳ Ｐゴシック" charset="-128"/>
              </a:rPr>
              <a:t>	        (state[(</a:t>
            </a:r>
            <a:r>
              <a:rPr kumimoji="1" lang="en-US" altLang="zh-TW" sz="1600" kern="0" dirty="0" err="1">
                <a:latin typeface="+mn-lt"/>
                <a:ea typeface="ＭＳ Ｐゴシック" charset="-128"/>
                <a:cs typeface="ＭＳ Ｐゴシック" charset="-128"/>
              </a:rPr>
              <a:t>i</a:t>
            </a:r>
            <a:r>
              <a:rPr kumimoji="1" lang="en-US" altLang="zh-TW" sz="1600" kern="0" dirty="0">
                <a:latin typeface="+mn-lt"/>
                <a:ea typeface="ＭＳ Ｐゴシック" charset="-128"/>
                <a:cs typeface="ＭＳ Ｐゴシック" charset="-128"/>
              </a:rPr>
              <a:t> + 1) % 5] != EATING) ) { </a:t>
            </a:r>
          </a:p>
          <a:p>
            <a:pPr marL="342900" indent="-342900"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  <a:defRPr/>
            </a:pPr>
            <a:r>
              <a:rPr kumimoji="1" lang="en-US" altLang="zh-TW" sz="1600" kern="0" dirty="0">
                <a:latin typeface="+mn-lt"/>
                <a:ea typeface="ＭＳ Ｐゴシック" charset="-128"/>
                <a:cs typeface="ＭＳ Ｐゴシック" charset="-128"/>
              </a:rPr>
              <a:t>	             </a:t>
            </a:r>
            <a:r>
              <a:rPr kumimoji="1" lang="en-US" altLang="zh-TW" sz="1600" b="1" kern="0" dirty="0">
                <a:solidFill>
                  <a:srgbClr val="FF0000"/>
                </a:solidFill>
                <a:latin typeface="+mn-lt"/>
                <a:ea typeface="ＭＳ Ｐゴシック" charset="-128"/>
                <a:cs typeface="ＭＳ Ｐゴシック" charset="-128"/>
              </a:rPr>
              <a:t>state[</a:t>
            </a:r>
            <a:r>
              <a:rPr kumimoji="1" lang="en-US" altLang="zh-TW" sz="1600" b="1" kern="0" dirty="0" err="1">
                <a:solidFill>
                  <a:srgbClr val="FF0000"/>
                </a:solidFill>
                <a:latin typeface="+mn-lt"/>
                <a:ea typeface="ＭＳ Ｐゴシック" charset="-128"/>
                <a:cs typeface="ＭＳ Ｐゴシック" charset="-128"/>
              </a:rPr>
              <a:t>i</a:t>
            </a:r>
            <a:r>
              <a:rPr kumimoji="1" lang="en-US" altLang="zh-TW" sz="1600" b="1" kern="0" dirty="0">
                <a:solidFill>
                  <a:srgbClr val="FF0000"/>
                </a:solidFill>
                <a:latin typeface="+mn-lt"/>
                <a:ea typeface="ＭＳ Ｐゴシック" charset="-128"/>
                <a:cs typeface="ＭＳ Ｐゴシック" charset="-128"/>
              </a:rPr>
              <a:t>] = EATING ;</a:t>
            </a:r>
          </a:p>
          <a:p>
            <a:pPr marL="342900" indent="-342900"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  <a:defRPr/>
            </a:pPr>
            <a:r>
              <a:rPr kumimoji="1" lang="en-US" altLang="zh-TW" sz="1600" kern="0" dirty="0">
                <a:solidFill>
                  <a:srgbClr val="FF0000"/>
                </a:solidFill>
                <a:latin typeface="+mn-lt"/>
                <a:ea typeface="ＭＳ Ｐゴシック" charset="-128"/>
                <a:cs typeface="ＭＳ Ｐゴシック" charset="-128"/>
              </a:rPr>
              <a:t>		    </a:t>
            </a:r>
            <a:r>
              <a:rPr kumimoji="1" lang="en-US" altLang="zh-TW" sz="1600" b="1" kern="0" dirty="0">
                <a:solidFill>
                  <a:srgbClr val="FF0000"/>
                </a:solidFill>
                <a:latin typeface="+mn-lt"/>
                <a:ea typeface="ＭＳ Ｐゴシック" charset="-128"/>
                <a:cs typeface="ＭＳ Ｐゴシック" charset="-128"/>
              </a:rPr>
              <a:t>self[</a:t>
            </a:r>
            <a:r>
              <a:rPr kumimoji="1" lang="en-US" altLang="zh-TW" sz="1600" b="1" kern="0" dirty="0" err="1">
                <a:solidFill>
                  <a:srgbClr val="FF0000"/>
                </a:solidFill>
                <a:latin typeface="+mn-lt"/>
                <a:ea typeface="ＭＳ Ｐゴシック" charset="-128"/>
                <a:cs typeface="ＭＳ Ｐゴシック" charset="-128"/>
              </a:rPr>
              <a:t>i</a:t>
            </a:r>
            <a:r>
              <a:rPr kumimoji="1" lang="en-US" altLang="zh-TW" sz="1600" b="1" kern="0" dirty="0">
                <a:solidFill>
                  <a:srgbClr val="FF0000"/>
                </a:solidFill>
                <a:latin typeface="+mn-lt"/>
                <a:ea typeface="ＭＳ Ｐゴシック" charset="-128"/>
                <a:cs typeface="ＭＳ Ｐゴシック" charset="-128"/>
              </a:rPr>
              <a:t>].signal () </a:t>
            </a:r>
            <a:r>
              <a:rPr kumimoji="1" lang="en-US" altLang="zh-TW" sz="1600" kern="0" dirty="0">
                <a:solidFill>
                  <a:srgbClr val="FF0000"/>
                </a:solidFill>
                <a:latin typeface="+mn-lt"/>
                <a:ea typeface="ＭＳ Ｐゴシック" charset="-128"/>
                <a:cs typeface="ＭＳ Ｐゴシック" charset="-128"/>
              </a:rPr>
              <a:t>;</a:t>
            </a:r>
          </a:p>
          <a:p>
            <a:pPr marL="342900" indent="-342900"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  <a:defRPr/>
            </a:pPr>
            <a:r>
              <a:rPr kumimoji="1" lang="en-US" altLang="zh-TW" sz="1600" kern="0" dirty="0">
                <a:latin typeface="+mn-lt"/>
                <a:ea typeface="ＭＳ Ｐゴシック" charset="-128"/>
                <a:cs typeface="ＭＳ Ｐゴシック" charset="-128"/>
              </a:rPr>
              <a:t>	         }</a:t>
            </a:r>
          </a:p>
          <a:p>
            <a:pPr marL="342900" indent="-342900"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  <a:defRPr/>
            </a:pPr>
            <a:r>
              <a:rPr kumimoji="1" lang="en-US" altLang="zh-TW" sz="1600" kern="0" dirty="0">
                <a:latin typeface="+mn-lt"/>
                <a:ea typeface="ＭＳ Ｐゴシック" charset="-128"/>
                <a:cs typeface="ＭＳ Ｐゴシック" charset="-128"/>
              </a:rPr>
              <a:t>	 }</a:t>
            </a:r>
          </a:p>
          <a:p>
            <a:pPr marL="342900" indent="-342900"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  <a:defRPr/>
            </a:pPr>
            <a:endParaRPr kumimoji="1" lang="en-US" altLang="zh-TW" sz="1600" kern="0" dirty="0">
              <a:solidFill>
                <a:srgbClr val="0000FF"/>
              </a:solidFill>
              <a:latin typeface="+mn-lt"/>
              <a:ea typeface="ＭＳ Ｐゴシック" charset="-128"/>
              <a:cs typeface="ＭＳ Ｐゴシック" charset="-128"/>
            </a:endParaRPr>
          </a:p>
          <a:p>
            <a:pPr marL="342900" indent="-342900"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  <a:defRPr/>
            </a:pPr>
            <a:r>
              <a:rPr kumimoji="1" lang="en-US" altLang="zh-TW" sz="1600" kern="0" dirty="0">
                <a:solidFill>
                  <a:srgbClr val="0000FF"/>
                </a:solidFill>
                <a:latin typeface="+mn-lt"/>
                <a:ea typeface="ＭＳ Ｐゴシック" charset="-128"/>
                <a:cs typeface="ＭＳ Ｐゴシック" charset="-128"/>
              </a:rPr>
              <a:t>       </a:t>
            </a:r>
            <a:r>
              <a:rPr kumimoji="1" lang="en-US" altLang="zh-TW" sz="1600" kern="0" dirty="0" err="1">
                <a:solidFill>
                  <a:srgbClr val="0000FF"/>
                </a:solidFill>
                <a:latin typeface="+mn-lt"/>
                <a:ea typeface="ＭＳ Ｐゴシック" charset="-128"/>
                <a:cs typeface="ＭＳ Ｐゴシック" charset="-128"/>
              </a:rPr>
              <a:t>initialization_code</a:t>
            </a:r>
            <a:r>
              <a:rPr kumimoji="1" lang="en-US" altLang="zh-TW" sz="1600" kern="0" dirty="0">
                <a:solidFill>
                  <a:srgbClr val="0000FF"/>
                </a:solidFill>
                <a:latin typeface="+mn-lt"/>
                <a:ea typeface="ＭＳ Ｐゴシック" charset="-128"/>
                <a:cs typeface="ＭＳ Ｐゴシック" charset="-128"/>
              </a:rPr>
              <a:t>() { </a:t>
            </a:r>
          </a:p>
          <a:p>
            <a:pPr marL="342900" indent="-342900"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  <a:defRPr/>
            </a:pPr>
            <a:r>
              <a:rPr kumimoji="1" lang="en-US" altLang="zh-TW" sz="1600" kern="0" dirty="0">
                <a:solidFill>
                  <a:srgbClr val="0000FF"/>
                </a:solidFill>
                <a:latin typeface="+mn-lt"/>
                <a:ea typeface="ＭＳ Ｐゴシック" charset="-128"/>
                <a:cs typeface="ＭＳ Ｐゴシック" charset="-128"/>
              </a:rPr>
              <a:t>	       for (</a:t>
            </a:r>
            <a:r>
              <a:rPr kumimoji="1" lang="en-US" altLang="zh-TW" sz="1600" kern="0" dirty="0" err="1">
                <a:solidFill>
                  <a:srgbClr val="0000FF"/>
                </a:solidFill>
                <a:latin typeface="+mn-lt"/>
                <a:ea typeface="ＭＳ Ｐゴシック" charset="-128"/>
                <a:cs typeface="ＭＳ Ｐゴシック" charset="-128"/>
              </a:rPr>
              <a:t>int</a:t>
            </a:r>
            <a:r>
              <a:rPr kumimoji="1" lang="en-US" altLang="zh-TW" sz="1600" kern="0" dirty="0">
                <a:solidFill>
                  <a:srgbClr val="0000FF"/>
                </a:solidFill>
                <a:latin typeface="+mn-lt"/>
                <a:ea typeface="ＭＳ Ｐゴシック" charset="-128"/>
                <a:cs typeface="ＭＳ Ｐゴシック" charset="-128"/>
              </a:rPr>
              <a:t> </a:t>
            </a:r>
            <a:r>
              <a:rPr kumimoji="1" lang="en-US" altLang="zh-TW" sz="1600" kern="0" dirty="0" err="1">
                <a:solidFill>
                  <a:srgbClr val="0000FF"/>
                </a:solidFill>
                <a:latin typeface="+mn-lt"/>
                <a:ea typeface="ＭＳ Ｐゴシック" charset="-128"/>
                <a:cs typeface="ＭＳ Ｐゴシック" charset="-128"/>
              </a:rPr>
              <a:t>i</a:t>
            </a:r>
            <a:r>
              <a:rPr kumimoji="1" lang="en-US" altLang="zh-TW" sz="1600" kern="0" dirty="0">
                <a:solidFill>
                  <a:srgbClr val="0000FF"/>
                </a:solidFill>
                <a:latin typeface="+mn-lt"/>
                <a:ea typeface="ＭＳ Ｐゴシック" charset="-128"/>
                <a:cs typeface="ＭＳ Ｐゴシック" charset="-128"/>
              </a:rPr>
              <a:t> = 0; </a:t>
            </a:r>
            <a:r>
              <a:rPr kumimoji="1" lang="en-US" altLang="zh-TW" sz="1600" kern="0" dirty="0" err="1">
                <a:solidFill>
                  <a:srgbClr val="0000FF"/>
                </a:solidFill>
                <a:latin typeface="+mn-lt"/>
                <a:ea typeface="ＭＳ Ｐゴシック" charset="-128"/>
                <a:cs typeface="ＭＳ Ｐゴシック" charset="-128"/>
              </a:rPr>
              <a:t>i</a:t>
            </a:r>
            <a:r>
              <a:rPr kumimoji="1" lang="en-US" altLang="zh-TW" sz="1600" kern="0" dirty="0">
                <a:solidFill>
                  <a:srgbClr val="0000FF"/>
                </a:solidFill>
                <a:latin typeface="+mn-lt"/>
                <a:ea typeface="ＭＳ Ｐゴシック" charset="-128"/>
                <a:cs typeface="ＭＳ Ｐゴシック" charset="-128"/>
              </a:rPr>
              <a:t> &lt; 5; </a:t>
            </a:r>
            <a:r>
              <a:rPr kumimoji="1" lang="en-US" altLang="zh-TW" sz="1600" kern="0" dirty="0" err="1">
                <a:solidFill>
                  <a:srgbClr val="0000FF"/>
                </a:solidFill>
                <a:latin typeface="+mn-lt"/>
                <a:ea typeface="ＭＳ Ｐゴシック" charset="-128"/>
                <a:cs typeface="ＭＳ Ｐゴシック" charset="-128"/>
              </a:rPr>
              <a:t>i</a:t>
            </a:r>
            <a:r>
              <a:rPr kumimoji="1" lang="en-US" altLang="zh-TW" sz="1600" kern="0" dirty="0">
                <a:solidFill>
                  <a:srgbClr val="0000FF"/>
                </a:solidFill>
                <a:latin typeface="+mn-lt"/>
                <a:ea typeface="ＭＳ Ｐゴシック" charset="-128"/>
                <a:cs typeface="ＭＳ Ｐゴシック" charset="-128"/>
              </a:rPr>
              <a:t>++)</a:t>
            </a:r>
          </a:p>
          <a:p>
            <a:pPr marL="342900" indent="-342900"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  <a:defRPr/>
            </a:pPr>
            <a:r>
              <a:rPr kumimoji="1" lang="en-US" altLang="zh-TW" sz="1600" kern="0" dirty="0">
                <a:solidFill>
                  <a:srgbClr val="0000FF"/>
                </a:solidFill>
                <a:latin typeface="+mn-lt"/>
                <a:ea typeface="ＭＳ Ｐゴシック" charset="-128"/>
                <a:cs typeface="ＭＳ Ｐゴシック" charset="-128"/>
              </a:rPr>
              <a:t>	       state[</a:t>
            </a:r>
            <a:r>
              <a:rPr kumimoji="1" lang="en-US" altLang="zh-TW" sz="1600" kern="0" dirty="0" err="1">
                <a:solidFill>
                  <a:srgbClr val="0000FF"/>
                </a:solidFill>
                <a:latin typeface="+mn-lt"/>
                <a:ea typeface="ＭＳ Ｐゴシック" charset="-128"/>
                <a:cs typeface="ＭＳ Ｐゴシック" charset="-128"/>
              </a:rPr>
              <a:t>i</a:t>
            </a:r>
            <a:r>
              <a:rPr kumimoji="1" lang="en-US" altLang="zh-TW" sz="1600" kern="0" dirty="0">
                <a:solidFill>
                  <a:srgbClr val="0000FF"/>
                </a:solidFill>
                <a:latin typeface="+mn-lt"/>
                <a:ea typeface="ＭＳ Ｐゴシック" charset="-128"/>
                <a:cs typeface="ＭＳ Ｐゴシック" charset="-128"/>
              </a:rPr>
              <a:t>] = THINKING;</a:t>
            </a:r>
          </a:p>
          <a:p>
            <a:pPr marL="342900" indent="-342900"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  <a:defRPr/>
            </a:pPr>
            <a:r>
              <a:rPr kumimoji="1" lang="en-US" altLang="zh-TW" sz="1600" i="1" kern="0" dirty="0">
                <a:solidFill>
                  <a:srgbClr val="0000FF"/>
                </a:solidFill>
                <a:latin typeface="+mn-lt"/>
                <a:ea typeface="ＭＳ Ｐゴシック" charset="-128"/>
                <a:cs typeface="ＭＳ Ｐゴシック" charset="-128"/>
              </a:rPr>
              <a:t>	</a:t>
            </a:r>
            <a:r>
              <a:rPr kumimoji="1" lang="en-US" altLang="zh-TW" sz="1600" kern="0" dirty="0">
                <a:solidFill>
                  <a:srgbClr val="0000FF"/>
                </a:solidFill>
                <a:latin typeface="+mn-lt"/>
                <a:ea typeface="ＭＳ Ｐゴシック" charset="-128"/>
                <a:cs typeface="ＭＳ Ｐゴシック" charset="-128"/>
              </a:rPr>
              <a:t>}</a:t>
            </a:r>
          </a:p>
          <a:p>
            <a:pPr marL="342900" indent="-342900"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  <a:defRPr/>
            </a:pPr>
            <a:r>
              <a:rPr kumimoji="1" lang="en-US" altLang="zh-TW" sz="1600" kern="0" dirty="0">
                <a:solidFill>
                  <a:srgbClr val="0000FF"/>
                </a:solidFill>
                <a:latin typeface="+mn-lt"/>
                <a:ea typeface="ＭＳ Ｐゴシック" charset="-128"/>
                <a:cs typeface="ＭＳ Ｐゴシック" charset="-128"/>
              </a:rPr>
              <a:t>}</a:t>
            </a:r>
          </a:p>
        </p:txBody>
      </p:sp>
      <p:cxnSp>
        <p:nvCxnSpPr>
          <p:cNvPr id="62472" name="直線單箭頭接點 8"/>
          <p:cNvCxnSpPr>
            <a:cxnSpLocks noChangeShapeType="1"/>
          </p:cNvCxnSpPr>
          <p:nvPr/>
        </p:nvCxnSpPr>
        <p:spPr bwMode="auto">
          <a:xfrm rot="10800000">
            <a:off x="4200525" y="3533775"/>
            <a:ext cx="1643063" cy="744538"/>
          </a:xfrm>
          <a:prstGeom prst="straightConnector1">
            <a:avLst/>
          </a:prstGeom>
          <a:noFill/>
          <a:ln w="38100" algn="ctr">
            <a:solidFill>
              <a:srgbClr val="0000FF"/>
            </a:solidFill>
            <a:round/>
            <a:headEnd/>
            <a:tailEnd type="arrow" w="med" len="med"/>
          </a:ln>
        </p:spPr>
      </p:cxnSp>
      <p:sp>
        <p:nvSpPr>
          <p:cNvPr id="9" name="矩形 8"/>
          <p:cNvSpPr/>
          <p:nvPr/>
        </p:nvSpPr>
        <p:spPr>
          <a:xfrm>
            <a:off x="5125921" y="2181078"/>
            <a:ext cx="37424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  <a:latin typeface="Candara" pitchFamily="34" charset="0"/>
                <a:ea typeface="ＭＳ Ｐゴシック" pitchFamily="34" charset="-128"/>
              </a:rPr>
              <a:t>Test if both chopsticks are available</a:t>
            </a:r>
            <a:endParaRPr lang="zh-TW" altLang="en-US" b="1" dirty="0">
              <a:solidFill>
                <a:srgbClr val="FF0000"/>
              </a:solidFill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62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a typeface="ＭＳ Ｐゴシック" pitchFamily="34" charset="-128"/>
              </a:rPr>
              <a:t>Illustration of the algorithm</a:t>
            </a:r>
          </a:p>
        </p:txBody>
      </p:sp>
      <p:sp>
        <p:nvSpPr>
          <p:cNvPr id="52228" name="Oval 4"/>
          <p:cNvSpPr>
            <a:spLocks noChangeArrowheads="1"/>
          </p:cNvSpPr>
          <p:nvPr/>
        </p:nvSpPr>
        <p:spPr bwMode="auto">
          <a:xfrm>
            <a:off x="2028825" y="2449949"/>
            <a:ext cx="2330450" cy="2259012"/>
          </a:xfrm>
          <a:prstGeom prst="ellipse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 b="1">
              <a:latin typeface="Candara" pitchFamily="34" charset="0"/>
              <a:ea typeface="ＭＳ Ｐゴシック" charset="-128"/>
            </a:endParaRPr>
          </a:p>
        </p:txBody>
      </p:sp>
      <p:sp>
        <p:nvSpPr>
          <p:cNvPr id="63494" name="Oval 5"/>
          <p:cNvSpPr>
            <a:spLocks noChangeArrowheads="1"/>
          </p:cNvSpPr>
          <p:nvPr/>
        </p:nvSpPr>
        <p:spPr bwMode="auto">
          <a:xfrm>
            <a:off x="2928938" y="1806575"/>
            <a:ext cx="544512" cy="501650"/>
          </a:xfrm>
          <a:prstGeom prst="ellipse">
            <a:avLst/>
          </a:prstGeom>
          <a:solidFill>
            <a:srgbClr val="FFCC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3495" name="Oval 6"/>
          <p:cNvSpPr>
            <a:spLocks noChangeArrowheads="1"/>
          </p:cNvSpPr>
          <p:nvPr/>
        </p:nvSpPr>
        <p:spPr bwMode="auto">
          <a:xfrm>
            <a:off x="1395413" y="2916238"/>
            <a:ext cx="544512" cy="501650"/>
          </a:xfrm>
          <a:prstGeom prst="ellipse">
            <a:avLst/>
          </a:prstGeom>
          <a:solidFill>
            <a:srgbClr val="FFCC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 b="1">
              <a:latin typeface="Candara" pitchFamily="34" charset="0"/>
            </a:endParaRPr>
          </a:p>
        </p:txBody>
      </p:sp>
      <p:sp>
        <p:nvSpPr>
          <p:cNvPr id="63496" name="Oval 7"/>
          <p:cNvSpPr>
            <a:spLocks noChangeArrowheads="1"/>
          </p:cNvSpPr>
          <p:nvPr/>
        </p:nvSpPr>
        <p:spPr bwMode="auto">
          <a:xfrm>
            <a:off x="1905000" y="4525963"/>
            <a:ext cx="544513" cy="501650"/>
          </a:xfrm>
          <a:prstGeom prst="ellipse">
            <a:avLst/>
          </a:prstGeom>
          <a:solidFill>
            <a:srgbClr val="FFCC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 b="1">
              <a:latin typeface="Candara" pitchFamily="34" charset="0"/>
            </a:endParaRPr>
          </a:p>
        </p:txBody>
      </p:sp>
      <p:sp>
        <p:nvSpPr>
          <p:cNvPr id="63497" name="Oval 8"/>
          <p:cNvSpPr>
            <a:spLocks noChangeArrowheads="1"/>
          </p:cNvSpPr>
          <p:nvPr/>
        </p:nvSpPr>
        <p:spPr bwMode="auto">
          <a:xfrm>
            <a:off x="3871913" y="4506913"/>
            <a:ext cx="544512" cy="501650"/>
          </a:xfrm>
          <a:prstGeom prst="ellipse">
            <a:avLst/>
          </a:prstGeom>
          <a:solidFill>
            <a:srgbClr val="FFCC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 b="1">
              <a:latin typeface="Candara" pitchFamily="34" charset="0"/>
            </a:endParaRPr>
          </a:p>
        </p:txBody>
      </p:sp>
      <p:sp>
        <p:nvSpPr>
          <p:cNvPr id="63498" name="Oval 9"/>
          <p:cNvSpPr>
            <a:spLocks noChangeArrowheads="1"/>
          </p:cNvSpPr>
          <p:nvPr/>
        </p:nvSpPr>
        <p:spPr bwMode="auto">
          <a:xfrm>
            <a:off x="4452938" y="2901950"/>
            <a:ext cx="544512" cy="501650"/>
          </a:xfrm>
          <a:prstGeom prst="ellipse">
            <a:avLst/>
          </a:prstGeom>
          <a:solidFill>
            <a:srgbClr val="FFCC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 b="1">
              <a:latin typeface="Candara" pitchFamily="34" charset="0"/>
            </a:endParaRPr>
          </a:p>
        </p:txBody>
      </p:sp>
      <p:sp>
        <p:nvSpPr>
          <p:cNvPr id="63499" name="Line 10"/>
          <p:cNvSpPr>
            <a:spLocks noChangeShapeType="1"/>
          </p:cNvSpPr>
          <p:nvPr/>
        </p:nvSpPr>
        <p:spPr bwMode="auto">
          <a:xfrm>
            <a:off x="2606675" y="2841625"/>
            <a:ext cx="217488" cy="2746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 b="1">
              <a:latin typeface="Candara" pitchFamily="34" charset="0"/>
            </a:endParaRPr>
          </a:p>
        </p:txBody>
      </p:sp>
      <p:sp>
        <p:nvSpPr>
          <p:cNvPr id="63500" name="Line 11"/>
          <p:cNvSpPr>
            <a:spLocks noChangeShapeType="1"/>
          </p:cNvSpPr>
          <p:nvPr/>
        </p:nvSpPr>
        <p:spPr bwMode="auto">
          <a:xfrm flipH="1">
            <a:off x="3481388" y="2898775"/>
            <a:ext cx="268287" cy="2889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 b="1">
              <a:latin typeface="Candara" pitchFamily="34" charset="0"/>
            </a:endParaRPr>
          </a:p>
        </p:txBody>
      </p:sp>
      <p:sp>
        <p:nvSpPr>
          <p:cNvPr id="63501" name="Line 12"/>
          <p:cNvSpPr>
            <a:spLocks noChangeShapeType="1"/>
          </p:cNvSpPr>
          <p:nvPr/>
        </p:nvSpPr>
        <p:spPr bwMode="auto">
          <a:xfrm>
            <a:off x="3678238" y="3784600"/>
            <a:ext cx="403225" cy="1031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 b="1">
              <a:latin typeface="Candara" pitchFamily="34" charset="0"/>
            </a:endParaRPr>
          </a:p>
        </p:txBody>
      </p:sp>
      <p:sp>
        <p:nvSpPr>
          <p:cNvPr id="63502" name="Line 13"/>
          <p:cNvSpPr>
            <a:spLocks noChangeShapeType="1"/>
          </p:cNvSpPr>
          <p:nvPr/>
        </p:nvSpPr>
        <p:spPr bwMode="auto">
          <a:xfrm>
            <a:off x="3151188" y="4098925"/>
            <a:ext cx="0" cy="3317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 b="1">
              <a:latin typeface="Candara" pitchFamily="34" charset="0"/>
            </a:endParaRPr>
          </a:p>
        </p:txBody>
      </p:sp>
      <p:sp>
        <p:nvSpPr>
          <p:cNvPr id="63503" name="Line 14"/>
          <p:cNvSpPr>
            <a:spLocks noChangeShapeType="1"/>
          </p:cNvSpPr>
          <p:nvPr/>
        </p:nvSpPr>
        <p:spPr bwMode="auto">
          <a:xfrm flipV="1">
            <a:off x="2249488" y="3744913"/>
            <a:ext cx="346075" cy="1254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 b="1">
              <a:latin typeface="Candara" pitchFamily="34" charset="0"/>
            </a:endParaRPr>
          </a:p>
        </p:txBody>
      </p:sp>
      <p:sp>
        <p:nvSpPr>
          <p:cNvPr id="52239" name="Oval 15"/>
          <p:cNvSpPr>
            <a:spLocks noChangeArrowheads="1"/>
          </p:cNvSpPr>
          <p:nvPr/>
        </p:nvSpPr>
        <p:spPr bwMode="auto">
          <a:xfrm>
            <a:off x="3028950" y="2606675"/>
            <a:ext cx="330200" cy="315913"/>
          </a:xfrm>
          <a:prstGeom prst="ellipse">
            <a:avLst/>
          </a:prstGeom>
          <a:gradFill rotWithShape="0">
            <a:gsLst>
              <a:gs pos="0">
                <a:schemeClr val="folHlink">
                  <a:gamma/>
                  <a:shade val="46275"/>
                  <a:invGamma/>
                </a:schemeClr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 b="1">
              <a:latin typeface="Candara" pitchFamily="34" charset="0"/>
              <a:ea typeface="ＭＳ Ｐゴシック" charset="-128"/>
            </a:endParaRPr>
          </a:p>
        </p:txBody>
      </p:sp>
      <p:sp>
        <p:nvSpPr>
          <p:cNvPr id="52240" name="Oval 16"/>
          <p:cNvSpPr>
            <a:spLocks noChangeArrowheads="1"/>
          </p:cNvSpPr>
          <p:nvPr/>
        </p:nvSpPr>
        <p:spPr bwMode="auto">
          <a:xfrm>
            <a:off x="3781425" y="3201988"/>
            <a:ext cx="330200" cy="315912"/>
          </a:xfrm>
          <a:prstGeom prst="ellipse">
            <a:avLst/>
          </a:prstGeom>
          <a:gradFill rotWithShape="0">
            <a:gsLst>
              <a:gs pos="0">
                <a:schemeClr val="folHlink">
                  <a:gamma/>
                  <a:shade val="46275"/>
                  <a:invGamma/>
                </a:schemeClr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 b="1">
              <a:latin typeface="Candara" pitchFamily="34" charset="0"/>
              <a:ea typeface="ＭＳ Ｐゴシック" charset="-128"/>
            </a:endParaRPr>
          </a:p>
        </p:txBody>
      </p:sp>
      <p:sp>
        <p:nvSpPr>
          <p:cNvPr id="52241" name="Oval 17"/>
          <p:cNvSpPr>
            <a:spLocks noChangeArrowheads="1"/>
          </p:cNvSpPr>
          <p:nvPr/>
        </p:nvSpPr>
        <p:spPr bwMode="auto">
          <a:xfrm>
            <a:off x="3476625" y="4025900"/>
            <a:ext cx="330200" cy="315913"/>
          </a:xfrm>
          <a:prstGeom prst="ellipse">
            <a:avLst/>
          </a:prstGeom>
          <a:gradFill rotWithShape="0">
            <a:gsLst>
              <a:gs pos="0">
                <a:schemeClr val="folHlink">
                  <a:gamma/>
                  <a:shade val="46275"/>
                  <a:invGamma/>
                </a:schemeClr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 b="1">
              <a:latin typeface="Candara" pitchFamily="34" charset="0"/>
              <a:ea typeface="ＭＳ Ｐゴシック" charset="-128"/>
            </a:endParaRPr>
          </a:p>
        </p:txBody>
      </p:sp>
      <p:sp>
        <p:nvSpPr>
          <p:cNvPr id="52242" name="Oval 18"/>
          <p:cNvSpPr>
            <a:spLocks noChangeArrowheads="1"/>
          </p:cNvSpPr>
          <p:nvPr/>
        </p:nvSpPr>
        <p:spPr bwMode="auto">
          <a:xfrm>
            <a:off x="2528888" y="4006850"/>
            <a:ext cx="330200" cy="315913"/>
          </a:xfrm>
          <a:prstGeom prst="ellipse">
            <a:avLst/>
          </a:prstGeom>
          <a:gradFill rotWithShape="0">
            <a:gsLst>
              <a:gs pos="0">
                <a:schemeClr val="folHlink">
                  <a:gamma/>
                  <a:shade val="46275"/>
                  <a:invGamma/>
                </a:schemeClr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 b="1">
              <a:latin typeface="Candara" pitchFamily="34" charset="0"/>
              <a:ea typeface="ＭＳ Ｐゴシック" charset="-128"/>
            </a:endParaRPr>
          </a:p>
        </p:txBody>
      </p:sp>
      <p:sp>
        <p:nvSpPr>
          <p:cNvPr id="52243" name="Oval 19"/>
          <p:cNvSpPr>
            <a:spLocks noChangeArrowheads="1"/>
          </p:cNvSpPr>
          <p:nvPr/>
        </p:nvSpPr>
        <p:spPr bwMode="auto">
          <a:xfrm>
            <a:off x="2224088" y="3173413"/>
            <a:ext cx="330200" cy="315912"/>
          </a:xfrm>
          <a:prstGeom prst="ellipse">
            <a:avLst/>
          </a:prstGeom>
          <a:gradFill rotWithShape="0">
            <a:gsLst>
              <a:gs pos="0">
                <a:schemeClr val="folHlink">
                  <a:gamma/>
                  <a:shade val="46275"/>
                  <a:invGamma/>
                </a:schemeClr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 b="1">
              <a:latin typeface="Candara" pitchFamily="34" charset="0"/>
              <a:ea typeface="ＭＳ Ｐゴシック" charset="-128"/>
            </a:endParaRPr>
          </a:p>
        </p:txBody>
      </p:sp>
      <p:sp>
        <p:nvSpPr>
          <p:cNvPr id="63509" name="Text Box 20"/>
          <p:cNvSpPr txBox="1">
            <a:spLocks noChangeArrowheads="1"/>
          </p:cNvSpPr>
          <p:nvPr/>
        </p:nvSpPr>
        <p:spPr bwMode="auto">
          <a:xfrm>
            <a:off x="2041525" y="4584700"/>
            <a:ext cx="308098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TW" b="1">
                <a:solidFill>
                  <a:srgbClr val="000000"/>
                </a:solidFill>
                <a:latin typeface="Candara" pitchFamily="34" charset="0"/>
              </a:rPr>
              <a:t>0</a:t>
            </a:r>
          </a:p>
        </p:txBody>
      </p:sp>
      <p:sp>
        <p:nvSpPr>
          <p:cNvPr id="63510" name="Text Box 21"/>
          <p:cNvSpPr txBox="1">
            <a:spLocks noChangeArrowheads="1"/>
          </p:cNvSpPr>
          <p:nvPr/>
        </p:nvSpPr>
        <p:spPr bwMode="auto">
          <a:xfrm>
            <a:off x="3997325" y="4572000"/>
            <a:ext cx="261610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TW" b="1">
                <a:solidFill>
                  <a:srgbClr val="000000"/>
                </a:solidFill>
                <a:latin typeface="Candara" pitchFamily="34" charset="0"/>
              </a:rPr>
              <a:t>1</a:t>
            </a:r>
          </a:p>
        </p:txBody>
      </p:sp>
      <p:sp>
        <p:nvSpPr>
          <p:cNvPr id="63511" name="Text Box 22"/>
          <p:cNvSpPr txBox="1">
            <a:spLocks noChangeArrowheads="1"/>
          </p:cNvSpPr>
          <p:nvPr/>
        </p:nvSpPr>
        <p:spPr bwMode="auto">
          <a:xfrm>
            <a:off x="4581525" y="2959100"/>
            <a:ext cx="295274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TW" b="1">
                <a:solidFill>
                  <a:srgbClr val="000000"/>
                </a:solidFill>
                <a:latin typeface="Candara" pitchFamily="34" charset="0"/>
              </a:rPr>
              <a:t>2</a:t>
            </a:r>
          </a:p>
        </p:txBody>
      </p:sp>
      <p:sp>
        <p:nvSpPr>
          <p:cNvPr id="63512" name="Text Box 23"/>
          <p:cNvSpPr txBox="1">
            <a:spLocks noChangeArrowheads="1"/>
          </p:cNvSpPr>
          <p:nvPr/>
        </p:nvSpPr>
        <p:spPr bwMode="auto">
          <a:xfrm>
            <a:off x="3070225" y="1866900"/>
            <a:ext cx="29845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63513" name="Text Box 24"/>
          <p:cNvSpPr txBox="1">
            <a:spLocks noChangeArrowheads="1"/>
          </p:cNvSpPr>
          <p:nvPr/>
        </p:nvSpPr>
        <p:spPr bwMode="auto">
          <a:xfrm>
            <a:off x="1533525" y="2997200"/>
            <a:ext cx="308098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TW" b="1">
                <a:solidFill>
                  <a:srgbClr val="000000"/>
                </a:solidFill>
                <a:latin typeface="Candara" pitchFamily="34" charset="0"/>
              </a:rPr>
              <a:t>4</a:t>
            </a:r>
          </a:p>
        </p:txBody>
      </p:sp>
      <p:sp>
        <p:nvSpPr>
          <p:cNvPr id="63514" name="Text Box 25"/>
          <p:cNvSpPr txBox="1">
            <a:spLocks noChangeArrowheads="1"/>
          </p:cNvSpPr>
          <p:nvPr/>
        </p:nvSpPr>
        <p:spPr bwMode="auto">
          <a:xfrm>
            <a:off x="2613025" y="3521075"/>
            <a:ext cx="298450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altLang="zh-TW" b="1">
                <a:solidFill>
                  <a:srgbClr val="000000"/>
                </a:solidFill>
                <a:latin typeface="Candara" pitchFamily="34" charset="0"/>
              </a:rPr>
              <a:t>0</a:t>
            </a:r>
          </a:p>
        </p:txBody>
      </p:sp>
      <p:sp>
        <p:nvSpPr>
          <p:cNvPr id="63515" name="Text Box 26"/>
          <p:cNvSpPr txBox="1">
            <a:spLocks noChangeArrowheads="1"/>
          </p:cNvSpPr>
          <p:nvPr/>
        </p:nvSpPr>
        <p:spPr bwMode="auto">
          <a:xfrm>
            <a:off x="2994025" y="3733800"/>
            <a:ext cx="261610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TW" b="1">
                <a:solidFill>
                  <a:srgbClr val="000000"/>
                </a:solidFill>
                <a:latin typeface="Candara" pitchFamily="34" charset="0"/>
              </a:rPr>
              <a:t>1</a:t>
            </a:r>
          </a:p>
        </p:txBody>
      </p:sp>
      <p:sp>
        <p:nvSpPr>
          <p:cNvPr id="63516" name="Text Box 27"/>
          <p:cNvSpPr txBox="1">
            <a:spLocks noChangeArrowheads="1"/>
          </p:cNvSpPr>
          <p:nvPr/>
        </p:nvSpPr>
        <p:spPr bwMode="auto">
          <a:xfrm>
            <a:off x="3387725" y="3530600"/>
            <a:ext cx="295274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TW" b="1">
                <a:solidFill>
                  <a:srgbClr val="000000"/>
                </a:solidFill>
                <a:latin typeface="Candara" pitchFamily="34" charset="0"/>
              </a:rPr>
              <a:t>2</a:t>
            </a:r>
          </a:p>
        </p:txBody>
      </p:sp>
      <p:sp>
        <p:nvSpPr>
          <p:cNvPr id="63517" name="Text Box 28"/>
          <p:cNvSpPr txBox="1">
            <a:spLocks noChangeArrowheads="1"/>
          </p:cNvSpPr>
          <p:nvPr/>
        </p:nvSpPr>
        <p:spPr bwMode="auto">
          <a:xfrm>
            <a:off x="3248025" y="3086100"/>
            <a:ext cx="293670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TW" b="1">
                <a:solidFill>
                  <a:srgbClr val="000000"/>
                </a:solidFill>
                <a:latin typeface="Candara" pitchFamily="34" charset="0"/>
              </a:rPr>
              <a:t>3</a:t>
            </a:r>
          </a:p>
        </p:txBody>
      </p:sp>
      <p:sp>
        <p:nvSpPr>
          <p:cNvPr id="63518" name="Text Box 29"/>
          <p:cNvSpPr txBox="1">
            <a:spLocks noChangeArrowheads="1"/>
          </p:cNvSpPr>
          <p:nvPr/>
        </p:nvSpPr>
        <p:spPr bwMode="auto">
          <a:xfrm>
            <a:off x="2727325" y="3048000"/>
            <a:ext cx="308098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TW" b="1">
                <a:solidFill>
                  <a:srgbClr val="000000"/>
                </a:solidFill>
                <a:latin typeface="Candara" pitchFamily="34" charset="0"/>
              </a:rPr>
              <a:t>4</a:t>
            </a:r>
          </a:p>
        </p:txBody>
      </p:sp>
      <p:sp>
        <p:nvSpPr>
          <p:cNvPr id="63519" name="Text Box 30"/>
          <p:cNvSpPr txBox="1">
            <a:spLocks noChangeArrowheads="1"/>
          </p:cNvSpPr>
          <p:nvPr/>
        </p:nvSpPr>
        <p:spPr bwMode="auto">
          <a:xfrm>
            <a:off x="4225925" y="5067300"/>
            <a:ext cx="3616696" cy="147732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  <a:latin typeface="Candara" pitchFamily="34" charset="0"/>
              </a:rPr>
              <a:t>Eating  --&gt; </a:t>
            </a:r>
            <a:r>
              <a:rPr lang="en-US" altLang="zh-TW" b="1" dirty="0">
                <a:latin typeface="Candara" pitchFamily="34" charset="0"/>
              </a:rPr>
              <a:t>self[1].</a:t>
            </a:r>
            <a:r>
              <a:rPr lang="en-US" altLang="zh-TW" b="1" dirty="0" smtClean="0">
                <a:latin typeface="Candara" pitchFamily="34" charset="0"/>
              </a:rPr>
              <a:t>signal  (No effect)</a:t>
            </a:r>
            <a:endParaRPr lang="en-US" altLang="zh-TW" b="1" dirty="0">
              <a:latin typeface="Candara" pitchFamily="34" charset="0"/>
            </a:endParaRPr>
          </a:p>
          <a:p>
            <a:endParaRPr lang="en-US" altLang="zh-TW" b="1" dirty="0">
              <a:latin typeface="Candara" pitchFamily="34" charset="0"/>
            </a:endParaRPr>
          </a:p>
          <a:p>
            <a:r>
              <a:rPr lang="en-US" altLang="zh-TW" b="1" dirty="0">
                <a:latin typeface="Candara" pitchFamily="34" charset="0"/>
              </a:rPr>
              <a:t>Pushdown </a:t>
            </a:r>
          </a:p>
          <a:p>
            <a:r>
              <a:rPr lang="en-US" altLang="zh-TW" b="1" dirty="0">
                <a:latin typeface="Candara" pitchFamily="34" charset="0"/>
              </a:rPr>
              <a:t>  test (0) -&gt; </a:t>
            </a:r>
            <a:r>
              <a:rPr lang="en-US" altLang="zh-TW" b="1" dirty="0">
                <a:solidFill>
                  <a:srgbClr val="FF0000"/>
                </a:solidFill>
                <a:latin typeface="Candara" pitchFamily="34" charset="0"/>
              </a:rPr>
              <a:t>self[0].signal</a:t>
            </a:r>
            <a:r>
              <a:rPr lang="en-US" altLang="zh-TW" b="1" dirty="0">
                <a:latin typeface="Candara" pitchFamily="34" charset="0"/>
              </a:rPr>
              <a:t>, </a:t>
            </a:r>
          </a:p>
          <a:p>
            <a:r>
              <a:rPr lang="en-US" altLang="zh-TW" b="1" dirty="0">
                <a:latin typeface="Candara" pitchFamily="34" charset="0"/>
              </a:rPr>
              <a:t>  test (2) -&gt; </a:t>
            </a:r>
            <a:r>
              <a:rPr lang="en-US" altLang="zh-TW" b="1" dirty="0">
                <a:solidFill>
                  <a:srgbClr val="FF0000"/>
                </a:solidFill>
                <a:latin typeface="Candara" pitchFamily="34" charset="0"/>
              </a:rPr>
              <a:t>self[2].signal</a:t>
            </a:r>
          </a:p>
        </p:txBody>
      </p:sp>
      <p:sp>
        <p:nvSpPr>
          <p:cNvPr id="63520" name="Text Box 31"/>
          <p:cNvSpPr txBox="1">
            <a:spLocks noChangeArrowheads="1"/>
          </p:cNvSpPr>
          <p:nvPr/>
        </p:nvSpPr>
        <p:spPr bwMode="auto">
          <a:xfrm>
            <a:off x="1170042" y="5115034"/>
            <a:ext cx="1396536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TW" b="1" dirty="0">
                <a:latin typeface="Candara" pitchFamily="34" charset="0"/>
              </a:rPr>
              <a:t>Self[0].wait </a:t>
            </a:r>
          </a:p>
        </p:txBody>
      </p:sp>
      <p:sp>
        <p:nvSpPr>
          <p:cNvPr id="63521" name="Text Box 32"/>
          <p:cNvSpPr txBox="1">
            <a:spLocks noChangeArrowheads="1"/>
          </p:cNvSpPr>
          <p:nvPr/>
        </p:nvSpPr>
        <p:spPr bwMode="auto">
          <a:xfrm>
            <a:off x="5076825" y="2959100"/>
            <a:ext cx="1334020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TW" b="1" dirty="0">
                <a:latin typeface="Candara" pitchFamily="34" charset="0"/>
              </a:rPr>
              <a:t>Self[2].</a:t>
            </a:r>
            <a:r>
              <a:rPr lang="en-US" altLang="zh-TW" b="1" dirty="0" smtClean="0">
                <a:latin typeface="Candara" pitchFamily="34" charset="0"/>
              </a:rPr>
              <a:t>wait</a:t>
            </a:r>
            <a:endParaRPr lang="en-US" altLang="zh-TW" b="1" dirty="0">
              <a:latin typeface="Candara" pitchFamily="34" charset="0"/>
            </a:endParaRPr>
          </a:p>
        </p:txBody>
      </p:sp>
      <p:sp>
        <p:nvSpPr>
          <p:cNvPr id="63522" name="Freeform 33"/>
          <p:cNvSpPr>
            <a:spLocks/>
          </p:cNvSpPr>
          <p:nvPr/>
        </p:nvSpPr>
        <p:spPr bwMode="auto">
          <a:xfrm>
            <a:off x="2311400" y="5448300"/>
            <a:ext cx="1943100" cy="663575"/>
          </a:xfrm>
          <a:custGeom>
            <a:avLst/>
            <a:gdLst>
              <a:gd name="T0" fmla="*/ 2147483647 w 1152"/>
              <a:gd name="T1" fmla="*/ 2147483647 h 346"/>
              <a:gd name="T2" fmla="*/ 2147483647 w 1152"/>
              <a:gd name="T3" fmla="*/ 2147483647 h 346"/>
              <a:gd name="T4" fmla="*/ 2147483647 w 1152"/>
              <a:gd name="T5" fmla="*/ 2147483647 h 346"/>
              <a:gd name="T6" fmla="*/ 2147483647 w 1152"/>
              <a:gd name="T7" fmla="*/ 2147483647 h 346"/>
              <a:gd name="T8" fmla="*/ 2147483647 w 1152"/>
              <a:gd name="T9" fmla="*/ 2147483647 h 346"/>
              <a:gd name="T10" fmla="*/ 0 w 1152"/>
              <a:gd name="T11" fmla="*/ 0 h 34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152"/>
              <a:gd name="T19" fmla="*/ 0 h 346"/>
              <a:gd name="T20" fmla="*/ 1152 w 1152"/>
              <a:gd name="T21" fmla="*/ 346 h 34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152" h="346">
                <a:moveTo>
                  <a:pt x="1152" y="328"/>
                </a:moveTo>
                <a:cubicBezTo>
                  <a:pt x="906" y="346"/>
                  <a:pt x="661" y="311"/>
                  <a:pt x="416" y="296"/>
                </a:cubicBezTo>
                <a:cubicBezTo>
                  <a:pt x="316" y="271"/>
                  <a:pt x="226" y="241"/>
                  <a:pt x="128" y="208"/>
                </a:cubicBezTo>
                <a:cubicBezTo>
                  <a:pt x="95" y="158"/>
                  <a:pt x="49" y="128"/>
                  <a:pt x="24" y="72"/>
                </a:cubicBezTo>
                <a:cubicBezTo>
                  <a:pt x="17" y="57"/>
                  <a:pt x="13" y="40"/>
                  <a:pt x="8" y="24"/>
                </a:cubicBezTo>
                <a:cubicBezTo>
                  <a:pt x="5" y="16"/>
                  <a:pt x="0" y="0"/>
                  <a:pt x="0" y="0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TW" altLang="en-US" b="1">
              <a:latin typeface="Candara" pitchFamily="34" charset="0"/>
            </a:endParaRPr>
          </a:p>
        </p:txBody>
      </p:sp>
      <p:sp>
        <p:nvSpPr>
          <p:cNvPr id="63523" name="Freeform 34"/>
          <p:cNvSpPr>
            <a:spLocks/>
          </p:cNvSpPr>
          <p:nvPr/>
        </p:nvSpPr>
        <p:spPr bwMode="auto">
          <a:xfrm>
            <a:off x="6023288" y="3305393"/>
            <a:ext cx="1344613" cy="3036888"/>
          </a:xfrm>
          <a:custGeom>
            <a:avLst/>
            <a:gdLst>
              <a:gd name="T0" fmla="*/ 2147483647 w 584"/>
              <a:gd name="T1" fmla="*/ 2147483647 h 1888"/>
              <a:gd name="T2" fmla="*/ 2147483647 w 584"/>
              <a:gd name="T3" fmla="*/ 2147483647 h 1888"/>
              <a:gd name="T4" fmla="*/ 2147483647 w 584"/>
              <a:gd name="T5" fmla="*/ 2147483647 h 1888"/>
              <a:gd name="T6" fmla="*/ 2147483647 w 584"/>
              <a:gd name="T7" fmla="*/ 2147483647 h 1888"/>
              <a:gd name="T8" fmla="*/ 2147483647 w 584"/>
              <a:gd name="T9" fmla="*/ 2147483647 h 1888"/>
              <a:gd name="T10" fmla="*/ 2147483647 w 584"/>
              <a:gd name="T11" fmla="*/ 2147483647 h 1888"/>
              <a:gd name="T12" fmla="*/ 2147483647 w 584"/>
              <a:gd name="T13" fmla="*/ 2147483647 h 1888"/>
              <a:gd name="T14" fmla="*/ 2147483647 w 584"/>
              <a:gd name="T15" fmla="*/ 2147483647 h 1888"/>
              <a:gd name="T16" fmla="*/ 2147483647 w 584"/>
              <a:gd name="T17" fmla="*/ 2147483647 h 1888"/>
              <a:gd name="T18" fmla="*/ 2147483647 w 584"/>
              <a:gd name="T19" fmla="*/ 2147483647 h 1888"/>
              <a:gd name="T20" fmla="*/ 2147483647 w 584"/>
              <a:gd name="T21" fmla="*/ 2147483647 h 1888"/>
              <a:gd name="T22" fmla="*/ 2147483647 w 584"/>
              <a:gd name="T23" fmla="*/ 2147483647 h 1888"/>
              <a:gd name="T24" fmla="*/ 2147483647 w 584"/>
              <a:gd name="T25" fmla="*/ 2147483647 h 1888"/>
              <a:gd name="T26" fmla="*/ 2147483647 w 584"/>
              <a:gd name="T27" fmla="*/ 2147483647 h 1888"/>
              <a:gd name="T28" fmla="*/ 0 w 584"/>
              <a:gd name="T29" fmla="*/ 0 h 1888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584"/>
              <a:gd name="T46" fmla="*/ 0 h 1888"/>
              <a:gd name="T47" fmla="*/ 584 w 584"/>
              <a:gd name="T48" fmla="*/ 1888 h 1888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584" h="1888">
                <a:moveTo>
                  <a:pt x="360" y="1888"/>
                </a:moveTo>
                <a:cubicBezTo>
                  <a:pt x="386" y="1875"/>
                  <a:pt x="415" y="1870"/>
                  <a:pt x="440" y="1856"/>
                </a:cubicBezTo>
                <a:cubicBezTo>
                  <a:pt x="467" y="1841"/>
                  <a:pt x="487" y="1788"/>
                  <a:pt x="496" y="1768"/>
                </a:cubicBezTo>
                <a:cubicBezTo>
                  <a:pt x="527" y="1695"/>
                  <a:pt x="539" y="1606"/>
                  <a:pt x="552" y="1528"/>
                </a:cubicBezTo>
                <a:cubicBezTo>
                  <a:pt x="559" y="1486"/>
                  <a:pt x="563" y="1443"/>
                  <a:pt x="568" y="1400"/>
                </a:cubicBezTo>
                <a:cubicBezTo>
                  <a:pt x="571" y="1379"/>
                  <a:pt x="576" y="1336"/>
                  <a:pt x="576" y="1336"/>
                </a:cubicBezTo>
                <a:cubicBezTo>
                  <a:pt x="584" y="1110"/>
                  <a:pt x="572" y="903"/>
                  <a:pt x="544" y="680"/>
                </a:cubicBezTo>
                <a:cubicBezTo>
                  <a:pt x="531" y="578"/>
                  <a:pt x="509" y="474"/>
                  <a:pt x="448" y="392"/>
                </a:cubicBezTo>
                <a:cubicBezTo>
                  <a:pt x="411" y="280"/>
                  <a:pt x="448" y="307"/>
                  <a:pt x="368" y="280"/>
                </a:cubicBezTo>
                <a:cubicBezTo>
                  <a:pt x="307" y="199"/>
                  <a:pt x="391" y="298"/>
                  <a:pt x="296" y="232"/>
                </a:cubicBezTo>
                <a:cubicBezTo>
                  <a:pt x="274" y="217"/>
                  <a:pt x="259" y="195"/>
                  <a:pt x="240" y="176"/>
                </a:cubicBezTo>
                <a:cubicBezTo>
                  <a:pt x="222" y="158"/>
                  <a:pt x="168" y="134"/>
                  <a:pt x="144" y="120"/>
                </a:cubicBezTo>
                <a:cubicBezTo>
                  <a:pt x="144" y="120"/>
                  <a:pt x="84" y="80"/>
                  <a:pt x="72" y="72"/>
                </a:cubicBezTo>
                <a:cubicBezTo>
                  <a:pt x="56" y="61"/>
                  <a:pt x="24" y="40"/>
                  <a:pt x="24" y="40"/>
                </a:cubicBezTo>
                <a:cubicBezTo>
                  <a:pt x="5" y="11"/>
                  <a:pt x="12" y="25"/>
                  <a:pt x="0" y="0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TW" altLang="en-US" b="1">
              <a:latin typeface="Candara" pitchFamily="34" charset="0"/>
            </a:endParaRPr>
          </a:p>
        </p:txBody>
      </p:sp>
      <p:sp>
        <p:nvSpPr>
          <p:cNvPr id="63524" name="Rectangle 35"/>
          <p:cNvSpPr>
            <a:spLocks noChangeArrowheads="1"/>
          </p:cNvSpPr>
          <p:nvPr/>
        </p:nvSpPr>
        <p:spPr bwMode="auto">
          <a:xfrm>
            <a:off x="581024" y="849033"/>
            <a:ext cx="8184603" cy="120032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altLang="zh-TW" sz="2400" b="1" dirty="0">
                <a:latin typeface="Candara" pitchFamily="34" charset="0"/>
              </a:rPr>
              <a:t>The </a:t>
            </a:r>
            <a:r>
              <a:rPr lang="en-US" altLang="zh-TW" sz="2400" b="1" dirty="0" err="1">
                <a:solidFill>
                  <a:srgbClr val="FF0000"/>
                </a:solidFill>
                <a:latin typeface="Candara" pitchFamily="34" charset="0"/>
              </a:rPr>
              <a:t>x.signal</a:t>
            </a:r>
            <a:r>
              <a:rPr lang="en-US" altLang="zh-TW" sz="2400" b="1" dirty="0">
                <a:latin typeface="Candara" pitchFamily="34" charset="0"/>
              </a:rPr>
              <a:t> resumes exactly one suspended process. </a:t>
            </a:r>
          </a:p>
          <a:p>
            <a:pPr eaLnBrk="1" hangingPunct="1"/>
            <a:r>
              <a:rPr lang="en-US" altLang="zh-TW" sz="2400" b="1" dirty="0">
                <a:latin typeface="Candara" pitchFamily="34" charset="0"/>
              </a:rPr>
              <a:t>If no process is suspended, then the signal operation has no effect.</a:t>
            </a:r>
          </a:p>
        </p:txBody>
      </p:sp>
      <p:sp>
        <p:nvSpPr>
          <p:cNvPr id="35" name="橢圓 34"/>
          <p:cNvSpPr/>
          <p:nvPr/>
        </p:nvSpPr>
        <p:spPr bwMode="auto">
          <a:xfrm>
            <a:off x="3862552" y="4508939"/>
            <a:ext cx="567558" cy="520262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36" name="橢圓 35"/>
          <p:cNvSpPr/>
          <p:nvPr/>
        </p:nvSpPr>
        <p:spPr bwMode="auto">
          <a:xfrm>
            <a:off x="1886607" y="4519450"/>
            <a:ext cx="567558" cy="520262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37" name="橢圓 36"/>
          <p:cNvSpPr/>
          <p:nvPr/>
        </p:nvSpPr>
        <p:spPr bwMode="auto">
          <a:xfrm>
            <a:off x="4435366" y="2906112"/>
            <a:ext cx="567558" cy="520262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38" name="橢圓 37"/>
          <p:cNvSpPr/>
          <p:nvPr/>
        </p:nvSpPr>
        <p:spPr bwMode="auto">
          <a:xfrm>
            <a:off x="3862552" y="4524705"/>
            <a:ext cx="567558" cy="520262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40" name="Text Box 31"/>
          <p:cNvSpPr txBox="1">
            <a:spLocks noChangeArrowheads="1"/>
          </p:cNvSpPr>
          <p:nvPr/>
        </p:nvSpPr>
        <p:spPr bwMode="auto">
          <a:xfrm>
            <a:off x="2489089" y="5109785"/>
            <a:ext cx="1096775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TW" b="1" dirty="0" smtClean="0">
                <a:latin typeface="Candara" pitchFamily="34" charset="0"/>
              </a:rPr>
              <a:t>--&gt; </a:t>
            </a:r>
            <a:r>
              <a:rPr lang="en-US" altLang="zh-TW" b="1" dirty="0">
                <a:solidFill>
                  <a:srgbClr val="FF0000"/>
                </a:solidFill>
                <a:latin typeface="Candara" pitchFamily="34" charset="0"/>
              </a:rPr>
              <a:t>Eating</a:t>
            </a:r>
          </a:p>
        </p:txBody>
      </p:sp>
      <p:sp>
        <p:nvSpPr>
          <p:cNvPr id="41" name="Text Box 32"/>
          <p:cNvSpPr txBox="1">
            <a:spLocks noChangeArrowheads="1"/>
          </p:cNvSpPr>
          <p:nvPr/>
        </p:nvSpPr>
        <p:spPr bwMode="auto">
          <a:xfrm>
            <a:off x="6395872" y="2953845"/>
            <a:ext cx="1096775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TW" b="1" dirty="0" smtClean="0">
                <a:latin typeface="Candara" pitchFamily="34" charset="0"/>
              </a:rPr>
              <a:t>--&gt; </a:t>
            </a:r>
            <a:r>
              <a:rPr lang="en-US" altLang="zh-TW" b="1" dirty="0">
                <a:solidFill>
                  <a:srgbClr val="FF0000"/>
                </a:solidFill>
                <a:latin typeface="Candara" pitchFamily="34" charset="0"/>
              </a:rPr>
              <a:t>Eating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2000"/>
                                        <p:tgtEl>
                                          <p:spTgt spid="63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2000"/>
                                        <p:tgtEl>
                                          <p:spTgt spid="63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1000"/>
                                        <p:tgtEl>
                                          <p:spTgt spid="63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1000"/>
                                        <p:tgtEl>
                                          <p:spTgt spid="63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520" grpId="0"/>
      <p:bldP spid="63521" grpId="0"/>
      <p:bldP spid="63522" grpId="0" animBg="1"/>
      <p:bldP spid="63523" grpId="0" animBg="1"/>
      <p:bldP spid="35" grpId="0" animBg="1"/>
      <p:bldP spid="36" grpId="0" animBg="1"/>
      <p:bldP spid="37" grpId="0" animBg="1"/>
      <p:bldP spid="38" grpId="0" animBg="1"/>
      <p:bldP spid="40" grpId="0"/>
      <p:bldP spid="4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ＭＳ Ｐゴシック" pitchFamily="34" charset="-128"/>
              </a:rPr>
              <a:t>Consumer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4000" y="1022350"/>
            <a:ext cx="7835900" cy="4860925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endParaRPr lang="en-US" altLang="zh-TW" sz="2800" smtClean="0">
              <a:ea typeface="ＭＳ Ｐゴシック" pitchFamily="34" charset="-128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sz="2800" smtClean="0">
                <a:solidFill>
                  <a:srgbClr val="0000FF"/>
                </a:solidFill>
                <a:ea typeface="ＭＳ Ｐゴシック" pitchFamily="34" charset="-128"/>
              </a:rPr>
              <a:t>    </a:t>
            </a:r>
            <a:r>
              <a:rPr lang="en-US" altLang="zh-TW" sz="2400" smtClean="0">
                <a:solidFill>
                  <a:srgbClr val="0000FF"/>
                </a:solidFill>
                <a:ea typeface="ＭＳ Ｐゴシック" pitchFamily="34" charset="-128"/>
              </a:rPr>
              <a:t>while (true)  {</a:t>
            </a:r>
          </a:p>
          <a:p>
            <a:pPr>
              <a:buFont typeface="Monotype Sorts" pitchFamily="2" charset="2"/>
              <a:buNone/>
            </a:pPr>
            <a:r>
              <a:rPr lang="en-US" altLang="zh-TW" sz="2400" smtClean="0">
                <a:solidFill>
                  <a:srgbClr val="0000FF"/>
                </a:solidFill>
                <a:ea typeface="ＭＳ Ｐゴシック" pitchFamily="34" charset="-128"/>
              </a:rPr>
              <a:t>	        while (count == 0)</a:t>
            </a:r>
          </a:p>
          <a:p>
            <a:pPr>
              <a:buFont typeface="Monotype Sorts" pitchFamily="2" charset="2"/>
              <a:buNone/>
            </a:pPr>
            <a:r>
              <a:rPr lang="en-US" altLang="zh-TW" sz="2400" smtClean="0">
                <a:solidFill>
                  <a:srgbClr val="0000FF"/>
                </a:solidFill>
                <a:ea typeface="ＭＳ Ｐゴシック" pitchFamily="34" charset="-128"/>
              </a:rPr>
              <a:t>		        ; // do nothing</a:t>
            </a:r>
          </a:p>
          <a:p>
            <a:pPr>
              <a:buFont typeface="Monotype Sorts" pitchFamily="2" charset="2"/>
              <a:buNone/>
            </a:pPr>
            <a:r>
              <a:rPr lang="en-US" altLang="zh-TW" sz="2400" smtClean="0">
                <a:solidFill>
                  <a:srgbClr val="0000FF"/>
                </a:solidFill>
                <a:ea typeface="ＭＳ Ｐゴシック" pitchFamily="34" charset="-128"/>
              </a:rPr>
              <a:t>		        nextConsumed =  buffer[out];</a:t>
            </a:r>
          </a:p>
          <a:p>
            <a:pPr>
              <a:buFont typeface="Monotype Sorts" pitchFamily="2" charset="2"/>
              <a:buNone/>
            </a:pPr>
            <a:r>
              <a:rPr lang="en-US" altLang="zh-TW" sz="2400" smtClean="0">
                <a:solidFill>
                  <a:srgbClr val="0000FF"/>
                </a:solidFill>
                <a:ea typeface="ＭＳ Ｐゴシック" pitchFamily="34" charset="-128"/>
              </a:rPr>
              <a:t>		         out = (out + 1) % BUFFER_SIZE;</a:t>
            </a:r>
          </a:p>
          <a:p>
            <a:pPr>
              <a:buFont typeface="Monotype Sorts" pitchFamily="2" charset="2"/>
              <a:buNone/>
            </a:pPr>
            <a:r>
              <a:rPr lang="en-US" altLang="zh-TW" sz="2400" smtClean="0">
                <a:solidFill>
                  <a:srgbClr val="0000FF"/>
                </a:solidFill>
                <a:ea typeface="ＭＳ Ｐゴシック" pitchFamily="34" charset="-128"/>
              </a:rPr>
              <a:t>	</a:t>
            </a:r>
            <a:r>
              <a:rPr lang="en-US" altLang="zh-TW" sz="2400" b="1" smtClean="0">
                <a:solidFill>
                  <a:srgbClr val="FF0000"/>
                </a:solidFill>
                <a:ea typeface="ＭＳ Ｐゴシック" pitchFamily="34" charset="-128"/>
              </a:rPr>
              <a:t>                  count--;</a:t>
            </a:r>
          </a:p>
          <a:p>
            <a:pPr>
              <a:buFont typeface="Monotype Sorts" pitchFamily="2" charset="2"/>
              <a:buNone/>
            </a:pPr>
            <a:endParaRPr lang="en-US" altLang="zh-TW" sz="2400" smtClean="0">
              <a:solidFill>
                <a:srgbClr val="0000FF"/>
              </a:solidFill>
              <a:ea typeface="ＭＳ Ｐゴシック" pitchFamily="34" charset="-128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sz="2400" smtClean="0">
                <a:solidFill>
                  <a:srgbClr val="0000FF"/>
                </a:solidFill>
                <a:ea typeface="ＭＳ Ｐゴシック" pitchFamily="34" charset="-128"/>
              </a:rPr>
              <a:t>			/*  consume the item in nextConsumed</a:t>
            </a:r>
          </a:p>
          <a:p>
            <a:pPr>
              <a:buFont typeface="Monotype Sorts" pitchFamily="2" charset="2"/>
              <a:buNone/>
            </a:pPr>
            <a:r>
              <a:rPr lang="en-US" altLang="zh-TW" sz="2400" smtClean="0">
                <a:solidFill>
                  <a:srgbClr val="0000FF"/>
                </a:solidFill>
                <a:ea typeface="ＭＳ Ｐゴシック" pitchFamily="34" charset="-128"/>
              </a:rPr>
              <a:t>	}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7367588" y="1103313"/>
          <a:ext cx="1455737" cy="3657600"/>
        </p:xfrm>
        <a:graphic>
          <a:graphicData uri="http://schemas.openxmlformats.org/drawingml/2006/table">
            <a:tbl>
              <a:tblPr/>
              <a:tblGrid>
                <a:gridCol w="1455737"/>
              </a:tblGrid>
              <a:tr h="33178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Helvetica" pitchFamily="34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3178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pitchFamily="34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CB"/>
                    </a:solidFill>
                  </a:tcPr>
                </a:tc>
              </a:tr>
              <a:tr h="33178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pitchFamily="34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E7"/>
                    </a:solidFill>
                  </a:tcPr>
                </a:tc>
              </a:tr>
              <a:tr h="33178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pitchFamily="34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CB"/>
                    </a:solidFill>
                  </a:tcPr>
                </a:tc>
              </a:tr>
              <a:tr h="33178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pitchFamily="34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E7"/>
                    </a:solidFill>
                  </a:tcPr>
                </a:tc>
              </a:tr>
              <a:tr h="33178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pitchFamily="34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CB"/>
                    </a:solidFill>
                  </a:tcPr>
                </a:tc>
              </a:tr>
              <a:tr h="33178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pitchFamily="34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E7"/>
                    </a:solidFill>
                  </a:tcPr>
                </a:tc>
              </a:tr>
              <a:tr h="33178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pitchFamily="34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CB"/>
                    </a:solidFill>
                  </a:tcPr>
                </a:tc>
              </a:tr>
              <a:tr h="33178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pitchFamily="34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E7"/>
                    </a:solidFill>
                  </a:tcPr>
                </a:tc>
              </a:tr>
              <a:tr h="33178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pitchFamily="34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CB"/>
                    </a:solidFill>
                  </a:tcPr>
                </a:tc>
              </a:tr>
            </a:tbl>
          </a:graphicData>
        </a:graphic>
      </p:graphicFrame>
      <p:sp>
        <p:nvSpPr>
          <p:cNvPr id="8220" name="文字方塊 5"/>
          <p:cNvSpPr txBox="1">
            <a:spLocks noChangeArrowheads="1"/>
          </p:cNvSpPr>
          <p:nvPr/>
        </p:nvSpPr>
        <p:spPr bwMode="auto">
          <a:xfrm>
            <a:off x="6329363" y="3217863"/>
            <a:ext cx="4270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/>
              <a:t>In</a:t>
            </a:r>
            <a:endParaRPr lang="zh-TW" altLang="en-US"/>
          </a:p>
        </p:txBody>
      </p:sp>
      <p:sp>
        <p:nvSpPr>
          <p:cNvPr id="8221" name="文字方塊 6"/>
          <p:cNvSpPr txBox="1">
            <a:spLocks noChangeArrowheads="1"/>
          </p:cNvSpPr>
          <p:nvPr/>
        </p:nvSpPr>
        <p:spPr bwMode="auto">
          <a:xfrm>
            <a:off x="6402388" y="984250"/>
            <a:ext cx="5603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/>
              <a:t>out</a:t>
            </a:r>
            <a:endParaRPr lang="zh-TW" altLang="en-US"/>
          </a:p>
        </p:txBody>
      </p:sp>
      <p:cxnSp>
        <p:nvCxnSpPr>
          <p:cNvPr id="8222" name="直線單箭頭接點 8"/>
          <p:cNvCxnSpPr>
            <a:cxnSpLocks noChangeShapeType="1"/>
            <a:stCxn id="8220" idx="3"/>
          </p:cNvCxnSpPr>
          <p:nvPr/>
        </p:nvCxnSpPr>
        <p:spPr bwMode="auto">
          <a:xfrm>
            <a:off x="6756400" y="3402013"/>
            <a:ext cx="558800" cy="14763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8223" name="直線單箭頭接點 9"/>
          <p:cNvCxnSpPr>
            <a:cxnSpLocks noChangeShapeType="1"/>
          </p:cNvCxnSpPr>
          <p:nvPr/>
        </p:nvCxnSpPr>
        <p:spPr bwMode="auto">
          <a:xfrm>
            <a:off x="6977063" y="1154113"/>
            <a:ext cx="373062" cy="1016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628308" y="-88355"/>
            <a:ext cx="8105775" cy="844550"/>
          </a:xfrm>
        </p:spPr>
        <p:txBody>
          <a:bodyPr/>
          <a:lstStyle/>
          <a:p>
            <a:pPr eaLnBrk="1" hangingPunct="1"/>
            <a:r>
              <a:rPr lang="en-US" altLang="zh-TW" sz="3200" dirty="0" smtClean="0">
                <a:ea typeface="ＭＳ Ｐゴシック" pitchFamily="34" charset="-128"/>
              </a:rPr>
              <a:t>Monitor Implementation Using Semaphores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2004" y="909249"/>
            <a:ext cx="8463134" cy="4462463"/>
          </a:xfrm>
        </p:spPr>
        <p:txBody>
          <a:bodyPr/>
          <a:lstStyle/>
          <a:p>
            <a:pPr>
              <a:tabLst>
                <a:tab pos="1890713" algn="l"/>
                <a:tab pos="2338388" algn="l"/>
                <a:tab pos="2511425" algn="l"/>
              </a:tabLst>
            </a:pPr>
            <a:r>
              <a:rPr lang="en-US" altLang="zh-TW" dirty="0" smtClean="0">
                <a:ea typeface="ＭＳ Ｐゴシック" pitchFamily="34" charset="-128"/>
              </a:rPr>
              <a:t>A possible implementation of the monitor mechanism using semaphores.</a:t>
            </a:r>
          </a:p>
          <a:p>
            <a:pPr>
              <a:tabLst>
                <a:tab pos="1890713" algn="l"/>
                <a:tab pos="2338388" algn="l"/>
                <a:tab pos="2511425" algn="l"/>
              </a:tabLst>
            </a:pPr>
            <a:r>
              <a:rPr lang="en-US" altLang="zh-TW" dirty="0" smtClean="0">
                <a:solidFill>
                  <a:srgbClr val="FF0000"/>
                </a:solidFill>
                <a:ea typeface="ＭＳ Ｐゴシック" pitchFamily="34" charset="-128"/>
              </a:rPr>
              <a:t>For each monitor, a semaphore </a:t>
            </a:r>
            <a:r>
              <a:rPr lang="en-US" altLang="zh-TW" dirty="0" err="1" smtClean="0">
                <a:solidFill>
                  <a:srgbClr val="FF0000"/>
                </a:solidFill>
                <a:ea typeface="ＭＳ Ｐゴシック" pitchFamily="34" charset="-128"/>
              </a:rPr>
              <a:t>mutex</a:t>
            </a:r>
            <a:r>
              <a:rPr lang="en-US" altLang="zh-TW" dirty="0" smtClean="0">
                <a:solidFill>
                  <a:srgbClr val="FF0000"/>
                </a:solidFill>
                <a:ea typeface="ＭＳ Ｐゴシック" pitchFamily="34" charset="-128"/>
              </a:rPr>
              <a:t> (init to 1) is provided</a:t>
            </a:r>
            <a:r>
              <a:rPr lang="en-US" altLang="zh-TW" dirty="0" smtClean="0">
                <a:ea typeface="ＭＳ Ｐゴシック" pitchFamily="34" charset="-128"/>
              </a:rPr>
              <a:t>.</a:t>
            </a:r>
          </a:p>
          <a:p>
            <a:pPr>
              <a:tabLst>
                <a:tab pos="1890713" algn="l"/>
                <a:tab pos="2338388" algn="l"/>
                <a:tab pos="2511425" algn="l"/>
              </a:tabLst>
            </a:pPr>
            <a:r>
              <a:rPr lang="en-US" altLang="zh-TW" dirty="0" smtClean="0">
                <a:ea typeface="ＭＳ Ｐゴシック" pitchFamily="34" charset="-128"/>
              </a:rPr>
              <a:t>A process must execute wait (</a:t>
            </a:r>
            <a:r>
              <a:rPr lang="en-US" altLang="zh-TW" dirty="0" err="1" smtClean="0">
                <a:ea typeface="ＭＳ Ｐゴシック" pitchFamily="34" charset="-128"/>
              </a:rPr>
              <a:t>mutex</a:t>
            </a:r>
            <a:r>
              <a:rPr lang="en-US" altLang="zh-TW" dirty="0" smtClean="0">
                <a:ea typeface="ＭＳ Ｐゴシック" pitchFamily="34" charset="-128"/>
              </a:rPr>
              <a:t>) before entering the monitor and must execute signal (</a:t>
            </a:r>
            <a:r>
              <a:rPr lang="en-US" altLang="zh-TW" dirty="0" err="1" smtClean="0">
                <a:ea typeface="ＭＳ Ｐゴシック" pitchFamily="34" charset="-128"/>
              </a:rPr>
              <a:t>mutex</a:t>
            </a:r>
            <a:r>
              <a:rPr lang="en-US" altLang="zh-TW" dirty="0" smtClean="0">
                <a:ea typeface="ＭＳ Ｐゴシック" pitchFamily="34" charset="-128"/>
              </a:rPr>
              <a:t>) after leaving the monitor</a:t>
            </a:r>
          </a:p>
          <a:p>
            <a:pPr>
              <a:tabLst>
                <a:tab pos="1890713" algn="l"/>
                <a:tab pos="2338388" algn="l"/>
                <a:tab pos="2511425" algn="l"/>
              </a:tabLst>
            </a:pPr>
            <a:r>
              <a:rPr lang="en-US" altLang="zh-TW" dirty="0" smtClean="0">
                <a:ea typeface="ＭＳ Ｐゴシック" pitchFamily="34" charset="-128"/>
              </a:rPr>
              <a:t>Since </a:t>
            </a:r>
            <a:r>
              <a:rPr lang="en-US" altLang="zh-TW" dirty="0" smtClean="0">
                <a:solidFill>
                  <a:srgbClr val="FF0000"/>
                </a:solidFill>
                <a:ea typeface="ＭＳ Ｐゴシック" pitchFamily="34" charset="-128"/>
              </a:rPr>
              <a:t>a signaling process must wait until the resumed process either leaves or waits</a:t>
            </a:r>
            <a:r>
              <a:rPr lang="en-US" altLang="zh-TW" dirty="0" smtClean="0">
                <a:ea typeface="ＭＳ Ｐゴシック" pitchFamily="34" charset="-128"/>
              </a:rPr>
              <a:t>, an additional semaphore, </a:t>
            </a:r>
            <a:r>
              <a:rPr lang="en-US" altLang="zh-TW" b="1" dirty="0" smtClean="0">
                <a:solidFill>
                  <a:srgbClr val="FF0000"/>
                </a:solidFill>
                <a:ea typeface="ＭＳ Ｐゴシック" pitchFamily="34" charset="-128"/>
              </a:rPr>
              <a:t>next</a:t>
            </a:r>
            <a:r>
              <a:rPr lang="en-US" altLang="zh-TW" dirty="0" smtClean="0">
                <a:ea typeface="ＭＳ Ｐゴシック" pitchFamily="34" charset="-128"/>
              </a:rPr>
              <a:t>, is introduced (init to 0).</a:t>
            </a:r>
          </a:p>
          <a:p>
            <a:pPr>
              <a:tabLst>
                <a:tab pos="1890713" algn="l"/>
                <a:tab pos="2338388" algn="l"/>
                <a:tab pos="2511425" algn="l"/>
              </a:tabLst>
            </a:pPr>
            <a:r>
              <a:rPr lang="en-US" altLang="zh-TW" dirty="0" smtClean="0">
                <a:ea typeface="ＭＳ Ｐゴシック" pitchFamily="34" charset="-128"/>
              </a:rPr>
              <a:t>The signaling processes can use </a:t>
            </a:r>
            <a:r>
              <a:rPr lang="en-US" altLang="zh-TW" i="1" dirty="0" smtClean="0">
                <a:solidFill>
                  <a:srgbClr val="FF0000"/>
                </a:solidFill>
                <a:ea typeface="ＭＳ Ｐゴシック" pitchFamily="34" charset="-128"/>
              </a:rPr>
              <a:t>next</a:t>
            </a:r>
            <a:r>
              <a:rPr lang="en-US" altLang="zh-TW" dirty="0" smtClean="0">
                <a:ea typeface="ＭＳ Ｐゴシック" pitchFamily="34" charset="-128"/>
              </a:rPr>
              <a:t> to suspend themselves.</a:t>
            </a:r>
          </a:p>
          <a:p>
            <a:pPr>
              <a:tabLst>
                <a:tab pos="1890713" algn="l"/>
                <a:tab pos="2338388" algn="l"/>
                <a:tab pos="2511425" algn="l"/>
              </a:tabLst>
            </a:pPr>
            <a:r>
              <a:rPr lang="en-US" altLang="zh-TW" dirty="0" smtClean="0">
                <a:ea typeface="ＭＳ Ｐゴシック" pitchFamily="34" charset="-128"/>
              </a:rPr>
              <a:t>An integer variable </a:t>
            </a:r>
            <a:r>
              <a:rPr lang="en-US" altLang="zh-TW" b="1" dirty="0" err="1" smtClean="0">
                <a:solidFill>
                  <a:srgbClr val="FF0000"/>
                </a:solidFill>
                <a:ea typeface="ＭＳ Ｐゴシック" pitchFamily="34" charset="-128"/>
              </a:rPr>
              <a:t>next_count</a:t>
            </a:r>
            <a:r>
              <a:rPr lang="en-US" altLang="zh-TW" dirty="0" smtClean="0">
                <a:ea typeface="ＭＳ Ｐゴシック" pitchFamily="34" charset="-128"/>
              </a:rPr>
              <a:t> is also provided to count the number of processes suspended on next.</a:t>
            </a:r>
          </a:p>
          <a:p>
            <a:pPr>
              <a:tabLst>
                <a:tab pos="1890713" algn="l"/>
                <a:tab pos="2338388" algn="l"/>
                <a:tab pos="2511425" algn="l"/>
              </a:tabLst>
            </a:pPr>
            <a:endParaRPr lang="en-US" altLang="zh-TW" dirty="0" smtClean="0"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4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4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4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5" grpId="1" uiExpand="1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73320" y="2316302"/>
            <a:ext cx="3348973" cy="32029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675607" y="-167185"/>
            <a:ext cx="7715250" cy="844550"/>
          </a:xfrm>
        </p:spPr>
        <p:txBody>
          <a:bodyPr/>
          <a:lstStyle/>
          <a:p>
            <a:pPr eaLnBrk="1" hangingPunct="1"/>
            <a:r>
              <a:rPr lang="en-US" altLang="zh-TW" sz="2800" dirty="0" smtClean="0">
                <a:ea typeface="ＭＳ Ｐゴシック" pitchFamily="34" charset="-128"/>
              </a:rPr>
              <a:t>Monitor Implementation Using Semaphores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3700" y="963613"/>
            <a:ext cx="7043738" cy="4462462"/>
          </a:xfrm>
        </p:spPr>
        <p:txBody>
          <a:bodyPr/>
          <a:lstStyle/>
          <a:p>
            <a:pPr>
              <a:lnSpc>
                <a:spcPct val="80000"/>
              </a:lnSpc>
              <a:tabLst>
                <a:tab pos="1890713" algn="l"/>
                <a:tab pos="2338388" algn="l"/>
                <a:tab pos="2511425" algn="l"/>
              </a:tabLst>
            </a:pPr>
            <a:r>
              <a:rPr lang="en-US" altLang="zh-TW" sz="2000" dirty="0" smtClean="0">
                <a:ea typeface="ＭＳ Ｐゴシック" pitchFamily="34" charset="-128"/>
              </a:rPr>
              <a:t>Variables </a:t>
            </a:r>
          </a:p>
          <a:p>
            <a:pPr>
              <a:lnSpc>
                <a:spcPct val="80000"/>
              </a:lnSpc>
              <a:spcBef>
                <a:spcPct val="15000"/>
              </a:spcBef>
              <a:buFont typeface="Monotype Sorts" pitchFamily="2" charset="2"/>
              <a:buNone/>
              <a:tabLst>
                <a:tab pos="1890713" algn="l"/>
                <a:tab pos="2338388" algn="l"/>
                <a:tab pos="2511425" algn="l"/>
              </a:tabLst>
            </a:pPr>
            <a:r>
              <a:rPr lang="en-US" altLang="zh-TW" sz="2000" dirty="0" smtClean="0">
                <a:ea typeface="ＭＳ Ｐゴシック" pitchFamily="34" charset="-128"/>
              </a:rPr>
              <a:t>		</a:t>
            </a:r>
            <a:r>
              <a:rPr lang="en-US" altLang="zh-TW" sz="2000" dirty="0" smtClean="0">
                <a:solidFill>
                  <a:srgbClr val="0000FF"/>
                </a:solidFill>
                <a:ea typeface="ＭＳ Ｐゴシック" pitchFamily="34" charset="-128"/>
              </a:rPr>
              <a:t>semaphore </a:t>
            </a:r>
            <a:r>
              <a:rPr lang="en-US" altLang="zh-TW" sz="2000" dirty="0" err="1" smtClean="0">
                <a:solidFill>
                  <a:srgbClr val="0000FF"/>
                </a:solidFill>
                <a:ea typeface="ＭＳ Ｐゴシック" pitchFamily="34" charset="-128"/>
              </a:rPr>
              <a:t>mutex</a:t>
            </a:r>
            <a:r>
              <a:rPr lang="en-US" altLang="zh-TW" sz="2000" dirty="0" smtClean="0">
                <a:solidFill>
                  <a:srgbClr val="0000FF"/>
                </a:solidFill>
                <a:ea typeface="ＭＳ Ｐゴシック" pitchFamily="34" charset="-128"/>
              </a:rPr>
              <a:t>;  // (initially  = 1)</a:t>
            </a:r>
          </a:p>
          <a:p>
            <a:pPr>
              <a:lnSpc>
                <a:spcPct val="80000"/>
              </a:lnSpc>
              <a:spcBef>
                <a:spcPct val="15000"/>
              </a:spcBef>
              <a:buFont typeface="Monotype Sorts" pitchFamily="2" charset="2"/>
              <a:buNone/>
              <a:tabLst>
                <a:tab pos="1890713" algn="l"/>
                <a:tab pos="2338388" algn="l"/>
                <a:tab pos="2511425" algn="l"/>
              </a:tabLst>
            </a:pPr>
            <a:r>
              <a:rPr lang="en-US" altLang="zh-TW" sz="2000" dirty="0" smtClean="0">
                <a:solidFill>
                  <a:srgbClr val="0000FF"/>
                </a:solidFill>
                <a:ea typeface="ＭＳ Ｐゴシック" pitchFamily="34" charset="-128"/>
              </a:rPr>
              <a:t>		semaphore next;     // (initially  = 0)</a:t>
            </a:r>
          </a:p>
          <a:p>
            <a:pPr>
              <a:lnSpc>
                <a:spcPct val="80000"/>
              </a:lnSpc>
              <a:spcBef>
                <a:spcPct val="15000"/>
              </a:spcBef>
              <a:buFont typeface="Monotype Sorts" pitchFamily="2" charset="2"/>
              <a:buNone/>
              <a:tabLst>
                <a:tab pos="1890713" algn="l"/>
                <a:tab pos="2338388" algn="l"/>
                <a:tab pos="2511425" algn="l"/>
              </a:tabLst>
            </a:pPr>
            <a:r>
              <a:rPr lang="en-US" altLang="zh-TW" sz="2000" dirty="0" smtClean="0">
                <a:solidFill>
                  <a:srgbClr val="0000FF"/>
                </a:solidFill>
                <a:ea typeface="ＭＳ Ｐゴシック" pitchFamily="34" charset="-128"/>
              </a:rPr>
              <a:t>		</a:t>
            </a:r>
            <a:r>
              <a:rPr lang="en-US" altLang="zh-TW" sz="2000" dirty="0" err="1" smtClean="0">
                <a:solidFill>
                  <a:srgbClr val="0000FF"/>
                </a:solidFill>
                <a:ea typeface="ＭＳ Ｐゴシック" pitchFamily="34" charset="-128"/>
              </a:rPr>
              <a:t>int</a:t>
            </a:r>
            <a:r>
              <a:rPr lang="en-US" altLang="zh-TW" sz="2000" dirty="0" smtClean="0">
                <a:solidFill>
                  <a:srgbClr val="0000FF"/>
                </a:solidFill>
                <a:ea typeface="ＭＳ Ｐゴシック" pitchFamily="34" charset="-128"/>
              </a:rPr>
              <a:t> next-count = 0;</a:t>
            </a:r>
            <a:br>
              <a:rPr lang="en-US" altLang="zh-TW" sz="2000" dirty="0" smtClean="0">
                <a:solidFill>
                  <a:srgbClr val="0000FF"/>
                </a:solidFill>
                <a:ea typeface="ＭＳ Ｐゴシック" pitchFamily="34" charset="-128"/>
              </a:rPr>
            </a:br>
            <a:endParaRPr lang="en-US" altLang="zh-TW" sz="2000" dirty="0" smtClean="0">
              <a:solidFill>
                <a:srgbClr val="0000FF"/>
              </a:solidFill>
              <a:ea typeface="ＭＳ Ｐゴシック" pitchFamily="34" charset="-128"/>
            </a:endParaRPr>
          </a:p>
          <a:p>
            <a:pPr>
              <a:lnSpc>
                <a:spcPct val="80000"/>
              </a:lnSpc>
              <a:tabLst>
                <a:tab pos="1890713" algn="l"/>
                <a:tab pos="2338388" algn="l"/>
                <a:tab pos="2511425" algn="l"/>
              </a:tabLst>
            </a:pPr>
            <a:r>
              <a:rPr lang="en-US" altLang="zh-TW" sz="2000" dirty="0" smtClean="0">
                <a:ea typeface="ＭＳ Ｐゴシック" pitchFamily="34" charset="-128"/>
              </a:rPr>
              <a:t>Each external procedure </a:t>
            </a:r>
            <a:r>
              <a:rPr lang="en-US" altLang="zh-TW" sz="2000" b="1" i="1" dirty="0" smtClean="0">
                <a:ea typeface="ＭＳ Ｐゴシック" pitchFamily="34" charset="-128"/>
              </a:rPr>
              <a:t>F</a:t>
            </a:r>
            <a:r>
              <a:rPr lang="en-US" altLang="zh-TW" sz="2000" dirty="0" smtClean="0">
                <a:ea typeface="ＭＳ Ｐゴシック" pitchFamily="34" charset="-128"/>
              </a:rPr>
              <a:t>  will be replaced by</a:t>
            </a:r>
          </a:p>
          <a:p>
            <a:pPr>
              <a:lnSpc>
                <a:spcPct val="80000"/>
              </a:lnSpc>
              <a:tabLst>
                <a:tab pos="1890713" algn="l"/>
                <a:tab pos="2338388" algn="l"/>
                <a:tab pos="2511425" algn="l"/>
              </a:tabLst>
            </a:pPr>
            <a:endParaRPr lang="en-US" altLang="zh-TW" sz="2000" dirty="0" smtClean="0">
              <a:ea typeface="ＭＳ Ｐゴシック" pitchFamily="34" charset="-128"/>
            </a:endParaRPr>
          </a:p>
          <a:p>
            <a:pPr>
              <a:lnSpc>
                <a:spcPct val="80000"/>
              </a:lnSpc>
              <a:spcBef>
                <a:spcPct val="15000"/>
              </a:spcBef>
              <a:buFont typeface="Monotype Sorts" pitchFamily="2" charset="2"/>
              <a:buNone/>
              <a:tabLst>
                <a:tab pos="1890713" algn="l"/>
                <a:tab pos="2338388" algn="l"/>
                <a:tab pos="2511425" algn="l"/>
              </a:tabLst>
            </a:pPr>
            <a:r>
              <a:rPr lang="en-US" altLang="zh-TW" sz="2000" dirty="0" smtClean="0">
                <a:ea typeface="ＭＳ Ｐゴシック" pitchFamily="34" charset="-128"/>
              </a:rPr>
              <a:t>	   </a:t>
            </a:r>
            <a:r>
              <a:rPr lang="en-US" altLang="zh-TW" sz="2000" dirty="0" smtClean="0">
                <a:solidFill>
                  <a:srgbClr val="0000FF"/>
                </a:solidFill>
                <a:ea typeface="ＭＳ Ｐゴシック" pitchFamily="34" charset="-128"/>
              </a:rPr>
              <a:t>wait(</a:t>
            </a:r>
            <a:r>
              <a:rPr lang="en-US" altLang="zh-TW" sz="2000" dirty="0" err="1" smtClean="0">
                <a:solidFill>
                  <a:srgbClr val="0000FF"/>
                </a:solidFill>
                <a:ea typeface="ＭＳ Ｐゴシック" pitchFamily="34" charset="-128"/>
              </a:rPr>
              <a:t>mutex</a:t>
            </a:r>
            <a:r>
              <a:rPr lang="en-US" altLang="zh-TW" sz="2000" dirty="0" smtClean="0">
                <a:solidFill>
                  <a:srgbClr val="0000FF"/>
                </a:solidFill>
                <a:ea typeface="ＭＳ Ｐゴシック" pitchFamily="34" charset="-128"/>
              </a:rPr>
              <a:t>);			     </a:t>
            </a:r>
          </a:p>
          <a:p>
            <a:pPr>
              <a:lnSpc>
                <a:spcPct val="80000"/>
              </a:lnSpc>
              <a:spcBef>
                <a:spcPct val="15000"/>
              </a:spcBef>
              <a:buFont typeface="Monotype Sorts" pitchFamily="2" charset="2"/>
              <a:buNone/>
              <a:tabLst>
                <a:tab pos="1890713" algn="l"/>
                <a:tab pos="2338388" algn="l"/>
                <a:tab pos="2511425" algn="l"/>
              </a:tabLst>
            </a:pPr>
            <a:r>
              <a:rPr lang="en-US" altLang="zh-TW" sz="2000" dirty="0" smtClean="0">
                <a:solidFill>
                  <a:srgbClr val="0000FF"/>
                </a:solidFill>
                <a:ea typeface="ＭＳ Ｐゴシック" pitchFamily="34" charset="-128"/>
              </a:rPr>
              <a:t>             …	                                                        </a:t>
            </a:r>
          </a:p>
          <a:p>
            <a:pPr>
              <a:lnSpc>
                <a:spcPct val="80000"/>
              </a:lnSpc>
              <a:spcBef>
                <a:spcPct val="15000"/>
              </a:spcBef>
              <a:buFont typeface="Monotype Sorts" pitchFamily="2" charset="2"/>
              <a:buNone/>
              <a:tabLst>
                <a:tab pos="1890713" algn="l"/>
                <a:tab pos="2338388" algn="l"/>
                <a:tab pos="2511425" algn="l"/>
              </a:tabLst>
            </a:pPr>
            <a:r>
              <a:rPr lang="en-US" altLang="zh-TW" sz="2000" dirty="0" smtClean="0">
                <a:solidFill>
                  <a:srgbClr val="0000FF"/>
                </a:solidFill>
                <a:ea typeface="ＭＳ Ｐゴシック" pitchFamily="34" charset="-128"/>
              </a:rPr>
              <a:t>             body of F </a:t>
            </a:r>
            <a:endParaRPr lang="en-US" altLang="zh-TW" sz="2000" i="1" dirty="0" smtClean="0">
              <a:solidFill>
                <a:srgbClr val="0000FF"/>
              </a:solidFill>
              <a:ea typeface="ＭＳ Ｐゴシック" pitchFamily="34" charset="-128"/>
            </a:endParaRPr>
          </a:p>
          <a:p>
            <a:pPr>
              <a:lnSpc>
                <a:spcPct val="80000"/>
              </a:lnSpc>
              <a:spcBef>
                <a:spcPct val="15000"/>
              </a:spcBef>
              <a:buFont typeface="Monotype Sorts" pitchFamily="2" charset="2"/>
              <a:buNone/>
              <a:tabLst>
                <a:tab pos="1890713" algn="l"/>
                <a:tab pos="2338388" algn="l"/>
                <a:tab pos="2511425" algn="l"/>
              </a:tabLst>
            </a:pPr>
            <a:r>
              <a:rPr lang="en-US" altLang="zh-TW" sz="2000" i="1" dirty="0" smtClean="0">
                <a:solidFill>
                  <a:srgbClr val="0000FF"/>
                </a:solidFill>
                <a:ea typeface="ＭＳ Ｐゴシック" pitchFamily="34" charset="-128"/>
              </a:rPr>
              <a:t>             </a:t>
            </a:r>
            <a:r>
              <a:rPr lang="en-US" altLang="zh-TW" sz="2000" dirty="0" smtClean="0">
                <a:solidFill>
                  <a:srgbClr val="0000FF"/>
                </a:solidFill>
                <a:ea typeface="ＭＳ Ｐゴシック" pitchFamily="34" charset="-128"/>
              </a:rPr>
              <a:t>…</a:t>
            </a:r>
          </a:p>
          <a:p>
            <a:pPr>
              <a:lnSpc>
                <a:spcPct val="80000"/>
              </a:lnSpc>
              <a:spcBef>
                <a:spcPct val="15000"/>
              </a:spcBef>
              <a:buFont typeface="Monotype Sorts" pitchFamily="2" charset="2"/>
              <a:buNone/>
              <a:tabLst>
                <a:tab pos="1890713" algn="l"/>
                <a:tab pos="2338388" algn="l"/>
                <a:tab pos="2511425" algn="l"/>
              </a:tabLst>
            </a:pPr>
            <a:r>
              <a:rPr lang="en-US" altLang="zh-TW" sz="2000" dirty="0" smtClean="0">
                <a:solidFill>
                  <a:srgbClr val="0000FF"/>
                </a:solidFill>
                <a:ea typeface="ＭＳ Ｐゴシック" pitchFamily="34" charset="-128"/>
              </a:rPr>
              <a:t>          if (</a:t>
            </a:r>
            <a:r>
              <a:rPr lang="en-US" altLang="zh-TW" sz="2000" dirty="0" err="1" smtClean="0">
                <a:solidFill>
                  <a:srgbClr val="0000FF"/>
                </a:solidFill>
                <a:ea typeface="ＭＳ Ｐゴシック" pitchFamily="34" charset="-128"/>
              </a:rPr>
              <a:t>next_count</a:t>
            </a:r>
            <a:r>
              <a:rPr lang="en-US" altLang="zh-TW" sz="2000" dirty="0" smtClean="0">
                <a:solidFill>
                  <a:srgbClr val="0000FF"/>
                </a:solidFill>
                <a:ea typeface="ＭＳ Ｐゴシック" pitchFamily="34" charset="-128"/>
              </a:rPr>
              <a:t> &gt; 0)</a:t>
            </a:r>
          </a:p>
          <a:p>
            <a:pPr>
              <a:lnSpc>
                <a:spcPct val="80000"/>
              </a:lnSpc>
              <a:spcBef>
                <a:spcPct val="15000"/>
              </a:spcBef>
              <a:buFont typeface="Monotype Sorts" pitchFamily="2" charset="2"/>
              <a:buNone/>
              <a:tabLst>
                <a:tab pos="1890713" algn="l"/>
                <a:tab pos="2338388" algn="l"/>
                <a:tab pos="2511425" algn="l"/>
              </a:tabLst>
            </a:pPr>
            <a:r>
              <a:rPr lang="en-US" altLang="zh-TW" sz="2000" dirty="0" smtClean="0">
                <a:solidFill>
                  <a:srgbClr val="0000FF"/>
                </a:solidFill>
                <a:ea typeface="ＭＳ Ｐゴシック" pitchFamily="34" charset="-128"/>
              </a:rPr>
              <a:t>	            signal(next)</a:t>
            </a:r>
          </a:p>
          <a:p>
            <a:pPr>
              <a:lnSpc>
                <a:spcPct val="80000"/>
              </a:lnSpc>
              <a:spcBef>
                <a:spcPct val="15000"/>
              </a:spcBef>
              <a:buFont typeface="Monotype Sorts" pitchFamily="2" charset="2"/>
              <a:buNone/>
              <a:tabLst>
                <a:tab pos="1890713" algn="l"/>
                <a:tab pos="2338388" algn="l"/>
                <a:tab pos="2511425" algn="l"/>
              </a:tabLst>
            </a:pPr>
            <a:r>
              <a:rPr lang="en-US" altLang="zh-TW" sz="2000" dirty="0" smtClean="0">
                <a:solidFill>
                  <a:srgbClr val="0000FF"/>
                </a:solidFill>
                <a:ea typeface="ＭＳ Ｐゴシック" pitchFamily="34" charset="-128"/>
              </a:rPr>
              <a:t>	     else </a:t>
            </a:r>
          </a:p>
          <a:p>
            <a:pPr>
              <a:lnSpc>
                <a:spcPct val="80000"/>
              </a:lnSpc>
              <a:spcBef>
                <a:spcPct val="15000"/>
              </a:spcBef>
              <a:buFont typeface="Monotype Sorts" pitchFamily="2" charset="2"/>
              <a:buNone/>
              <a:tabLst>
                <a:tab pos="1890713" algn="l"/>
                <a:tab pos="2338388" algn="l"/>
                <a:tab pos="2511425" algn="l"/>
              </a:tabLst>
            </a:pPr>
            <a:r>
              <a:rPr lang="en-US" altLang="zh-TW" sz="2000" dirty="0" smtClean="0">
                <a:solidFill>
                  <a:srgbClr val="0000FF"/>
                </a:solidFill>
                <a:ea typeface="ＭＳ Ｐゴシック" pitchFamily="34" charset="-128"/>
              </a:rPr>
              <a:t>	           signal(</a:t>
            </a:r>
            <a:r>
              <a:rPr lang="en-US" altLang="zh-TW" sz="2000" dirty="0" err="1" smtClean="0">
                <a:solidFill>
                  <a:srgbClr val="0000FF"/>
                </a:solidFill>
                <a:ea typeface="ＭＳ Ｐゴシック" pitchFamily="34" charset="-128"/>
              </a:rPr>
              <a:t>mutex</a:t>
            </a:r>
            <a:r>
              <a:rPr lang="en-US" altLang="zh-TW" sz="2000" dirty="0" smtClean="0">
                <a:solidFill>
                  <a:srgbClr val="0000FF"/>
                </a:solidFill>
                <a:ea typeface="ＭＳ Ｐゴシック" pitchFamily="34" charset="-128"/>
              </a:rPr>
              <a:t>);</a:t>
            </a:r>
            <a:br>
              <a:rPr lang="en-US" altLang="zh-TW" sz="2000" dirty="0" smtClean="0">
                <a:solidFill>
                  <a:srgbClr val="0000FF"/>
                </a:solidFill>
                <a:ea typeface="ＭＳ Ｐゴシック" pitchFamily="34" charset="-128"/>
              </a:rPr>
            </a:br>
            <a:endParaRPr lang="en-US" altLang="zh-TW" sz="2000" dirty="0" smtClean="0">
              <a:solidFill>
                <a:srgbClr val="0000FF"/>
              </a:solidFill>
              <a:ea typeface="ＭＳ Ｐゴシック" pitchFamily="34" charset="-128"/>
            </a:endParaRPr>
          </a:p>
          <a:p>
            <a:pPr>
              <a:lnSpc>
                <a:spcPct val="80000"/>
              </a:lnSpc>
              <a:tabLst>
                <a:tab pos="1890713" algn="l"/>
                <a:tab pos="2338388" algn="l"/>
                <a:tab pos="2511425" algn="l"/>
              </a:tabLst>
            </a:pPr>
            <a:r>
              <a:rPr lang="en-US" altLang="zh-TW" sz="2000" dirty="0" smtClean="0">
                <a:ea typeface="ＭＳ Ｐゴシック" pitchFamily="34" charset="-128"/>
              </a:rPr>
              <a:t>Mutual exclusion within a monitor is ensured.</a:t>
            </a:r>
          </a:p>
        </p:txBody>
      </p:sp>
      <p:sp>
        <p:nvSpPr>
          <p:cNvPr id="6" name="矩形 5"/>
          <p:cNvSpPr/>
          <p:nvPr/>
        </p:nvSpPr>
        <p:spPr bwMode="auto">
          <a:xfrm>
            <a:off x="655073" y="3057111"/>
            <a:ext cx="2770495" cy="354841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643697" y="4230053"/>
            <a:ext cx="2863778" cy="1272113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 rot="20173778">
            <a:off x="7724467" y="2884706"/>
            <a:ext cx="12938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>
                <a:solidFill>
                  <a:srgbClr val="0000FF"/>
                </a:solidFill>
                <a:ea typeface="ＭＳ Ｐゴシック" pitchFamily="34" charset="-128"/>
              </a:rPr>
              <a:t>wait(</a:t>
            </a:r>
            <a:r>
              <a:rPr lang="en-US" altLang="zh-TW" sz="1400" dirty="0" err="1" smtClean="0">
                <a:solidFill>
                  <a:srgbClr val="0000FF"/>
                </a:solidFill>
                <a:ea typeface="ＭＳ Ｐゴシック" pitchFamily="34" charset="-128"/>
              </a:rPr>
              <a:t>mutex</a:t>
            </a:r>
            <a:r>
              <a:rPr lang="en-US" altLang="zh-TW" sz="1400" dirty="0" smtClean="0">
                <a:solidFill>
                  <a:srgbClr val="0000FF"/>
                </a:solidFill>
                <a:ea typeface="ＭＳ Ｐゴシック" pitchFamily="34" charset="-128"/>
              </a:rPr>
              <a:t>)</a:t>
            </a:r>
            <a:endParaRPr lang="zh-TW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1000"/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1000"/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1000"/>
                                        <p:tgtEl>
                                          <p:spTgt spid="6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1000"/>
                                        <p:tgtEl>
                                          <p:spTgt spid="6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1000"/>
                                        <p:tgtEl>
                                          <p:spTgt spid="65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1000"/>
                                        <p:tgtEl>
                                          <p:spTgt spid="65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1000"/>
                                        <p:tgtEl>
                                          <p:spTgt spid="655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1000"/>
                                        <p:tgtEl>
                                          <p:spTgt spid="655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1000"/>
                                        <p:tgtEl>
                                          <p:spTgt spid="655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1000"/>
                                        <p:tgtEl>
                                          <p:spTgt spid="655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1000"/>
                                        <p:tgtEl>
                                          <p:spTgt spid="655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1000"/>
                                        <p:tgtEl>
                                          <p:spTgt spid="6553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1000"/>
                                        <p:tgtEl>
                                          <p:spTgt spid="6553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3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0" dur="3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39" grpId="0" uiExpand="1" build="p"/>
      <p:bldP spid="6" grpId="0" animBg="1"/>
      <p:bldP spid="7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692525" y="392719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zh-TW" sz="2800" dirty="0" smtClean="0">
                <a:ea typeface="ＭＳ Ｐゴシック" pitchFamily="34" charset="-128"/>
              </a:rPr>
              <a:t>Monitor (Condition Variable) Implementation Using Semaphores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2590" y="1015782"/>
            <a:ext cx="8229600" cy="4530725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15000"/>
              </a:spcBef>
              <a:tabLst>
                <a:tab pos="1833563" algn="l"/>
                <a:tab pos="2222500" algn="l"/>
              </a:tabLst>
            </a:pPr>
            <a:r>
              <a:rPr lang="en-US" altLang="zh-TW" sz="2400" dirty="0" smtClean="0">
                <a:ea typeface="ＭＳ Ｐゴシック" pitchFamily="34" charset="-128"/>
              </a:rPr>
              <a:t>For each </a:t>
            </a:r>
            <a:r>
              <a:rPr lang="en-US" altLang="zh-TW" sz="2400" dirty="0" smtClean="0">
                <a:solidFill>
                  <a:srgbClr val="FF0000"/>
                </a:solidFill>
                <a:ea typeface="ＭＳ Ｐゴシック" pitchFamily="34" charset="-128"/>
              </a:rPr>
              <a:t>condition variable </a:t>
            </a:r>
            <a:r>
              <a:rPr lang="en-US" altLang="zh-TW" sz="2400" b="1" i="1" dirty="0" smtClean="0">
                <a:solidFill>
                  <a:srgbClr val="FF0000"/>
                </a:solidFill>
                <a:ea typeface="ＭＳ Ｐゴシック" pitchFamily="34" charset="-128"/>
              </a:rPr>
              <a:t>x</a:t>
            </a:r>
            <a:r>
              <a:rPr lang="en-US" altLang="zh-TW" sz="2400" dirty="0" smtClean="0">
                <a:ea typeface="ＭＳ Ｐゴシック" pitchFamily="34" charset="-128"/>
              </a:rPr>
              <a:t>, we have:</a:t>
            </a:r>
          </a:p>
          <a:p>
            <a:pPr>
              <a:lnSpc>
                <a:spcPct val="90000"/>
              </a:lnSpc>
              <a:spcBef>
                <a:spcPct val="15000"/>
              </a:spcBef>
              <a:buFont typeface="Monotype Sorts" pitchFamily="2" charset="2"/>
              <a:buNone/>
              <a:tabLst>
                <a:tab pos="1833563" algn="l"/>
                <a:tab pos="2222500" algn="l"/>
              </a:tabLst>
            </a:pPr>
            <a:endParaRPr lang="en-US" altLang="zh-TW" sz="2400" dirty="0" smtClean="0">
              <a:ea typeface="ＭＳ Ｐゴシック" pitchFamily="34" charset="-128"/>
            </a:endParaRPr>
          </a:p>
          <a:p>
            <a:pPr>
              <a:lnSpc>
                <a:spcPct val="90000"/>
              </a:lnSpc>
              <a:spcBef>
                <a:spcPct val="15000"/>
              </a:spcBef>
              <a:buFont typeface="Monotype Sorts" pitchFamily="2" charset="2"/>
              <a:buNone/>
              <a:tabLst>
                <a:tab pos="1833563" algn="l"/>
                <a:tab pos="2222500" algn="l"/>
              </a:tabLst>
            </a:pPr>
            <a:r>
              <a:rPr lang="en-US" altLang="zh-TW" sz="2400" dirty="0" smtClean="0">
                <a:ea typeface="ＭＳ Ｐゴシック" pitchFamily="34" charset="-128"/>
              </a:rPr>
              <a:t>	</a:t>
            </a:r>
            <a:r>
              <a:rPr lang="zh-TW" altLang="en-US" sz="2400" dirty="0" smtClean="0">
                <a:ea typeface="ＭＳ Ｐゴシック" pitchFamily="34" charset="-128"/>
              </a:rPr>
              <a:t>        </a:t>
            </a:r>
            <a:r>
              <a:rPr lang="en-US" altLang="zh-TW" sz="2400" dirty="0" smtClean="0">
                <a:solidFill>
                  <a:srgbClr val="0000FF"/>
                </a:solidFill>
                <a:ea typeface="ＭＳ Ｐゴシック" pitchFamily="34" charset="-128"/>
              </a:rPr>
              <a:t>semaphore </a:t>
            </a:r>
            <a:r>
              <a:rPr lang="en-US" altLang="zh-TW" sz="2400" dirty="0" err="1" smtClean="0">
                <a:solidFill>
                  <a:srgbClr val="FF0000"/>
                </a:solidFill>
                <a:ea typeface="ＭＳ Ｐゴシック" pitchFamily="34" charset="-128"/>
              </a:rPr>
              <a:t>x_sem</a:t>
            </a:r>
            <a:r>
              <a:rPr lang="en-US" altLang="zh-TW" sz="2400" dirty="0" smtClean="0">
                <a:solidFill>
                  <a:srgbClr val="0000FF"/>
                </a:solidFill>
                <a:ea typeface="ＭＳ Ｐゴシック" pitchFamily="34" charset="-128"/>
              </a:rPr>
              <a:t>; // (initially  = 0)</a:t>
            </a:r>
          </a:p>
          <a:p>
            <a:pPr>
              <a:lnSpc>
                <a:spcPct val="90000"/>
              </a:lnSpc>
              <a:spcBef>
                <a:spcPct val="15000"/>
              </a:spcBef>
              <a:buFont typeface="Monotype Sorts" pitchFamily="2" charset="2"/>
              <a:buNone/>
              <a:tabLst>
                <a:tab pos="1833563" algn="l"/>
                <a:tab pos="2222500" algn="l"/>
              </a:tabLst>
            </a:pPr>
            <a:r>
              <a:rPr lang="en-US" altLang="zh-TW" sz="2400" dirty="0" smtClean="0">
                <a:solidFill>
                  <a:srgbClr val="0000FF"/>
                </a:solidFill>
                <a:ea typeface="ＭＳ Ｐゴシック" pitchFamily="34" charset="-128"/>
              </a:rPr>
              <a:t>	</a:t>
            </a:r>
            <a:r>
              <a:rPr lang="zh-TW" altLang="en-US" sz="2400" dirty="0" smtClean="0">
                <a:solidFill>
                  <a:srgbClr val="0000FF"/>
                </a:solidFill>
                <a:ea typeface="ＭＳ Ｐゴシック" pitchFamily="34" charset="-128"/>
              </a:rPr>
              <a:t>        </a:t>
            </a:r>
            <a:r>
              <a:rPr lang="en-US" altLang="zh-TW" sz="2400" dirty="0" err="1" smtClean="0">
                <a:solidFill>
                  <a:srgbClr val="0000FF"/>
                </a:solidFill>
                <a:ea typeface="ＭＳ Ｐゴシック" pitchFamily="34" charset="-128"/>
              </a:rPr>
              <a:t>int</a:t>
            </a:r>
            <a:r>
              <a:rPr lang="en-US" altLang="zh-TW" sz="2400" dirty="0" smtClean="0">
                <a:solidFill>
                  <a:srgbClr val="0000FF"/>
                </a:solidFill>
                <a:ea typeface="ＭＳ Ｐゴシック" pitchFamily="34" charset="-128"/>
              </a:rPr>
              <a:t> x-count = 0;</a:t>
            </a:r>
            <a:br>
              <a:rPr lang="en-US" altLang="zh-TW" sz="2400" dirty="0" smtClean="0">
                <a:solidFill>
                  <a:srgbClr val="0000FF"/>
                </a:solidFill>
                <a:ea typeface="ＭＳ Ｐゴシック" pitchFamily="34" charset="-128"/>
              </a:rPr>
            </a:br>
            <a:endParaRPr lang="en-US" altLang="zh-TW" sz="2400" dirty="0" smtClean="0">
              <a:solidFill>
                <a:srgbClr val="0000FF"/>
              </a:solidFill>
              <a:ea typeface="ＭＳ Ｐゴシック" pitchFamily="34" charset="-128"/>
            </a:endParaRPr>
          </a:p>
          <a:p>
            <a:pPr>
              <a:lnSpc>
                <a:spcPct val="90000"/>
              </a:lnSpc>
              <a:spcBef>
                <a:spcPct val="15000"/>
              </a:spcBef>
              <a:tabLst>
                <a:tab pos="1833563" algn="l"/>
                <a:tab pos="2222500" algn="l"/>
              </a:tabLst>
            </a:pPr>
            <a:r>
              <a:rPr lang="en-US" altLang="zh-TW" sz="2400" dirty="0" smtClean="0">
                <a:ea typeface="ＭＳ Ｐゴシック" pitchFamily="34" charset="-128"/>
              </a:rPr>
              <a:t>The operation </a:t>
            </a:r>
            <a:r>
              <a:rPr lang="en-US" altLang="zh-TW" sz="2400" dirty="0" err="1" smtClean="0">
                <a:solidFill>
                  <a:srgbClr val="FF0000"/>
                </a:solidFill>
                <a:ea typeface="ＭＳ Ｐゴシック" pitchFamily="34" charset="-128"/>
              </a:rPr>
              <a:t>x.wait</a:t>
            </a:r>
            <a:r>
              <a:rPr lang="en-US" altLang="zh-TW" sz="2400" b="1" dirty="0" smtClean="0">
                <a:ea typeface="ＭＳ Ｐゴシック" pitchFamily="34" charset="-128"/>
              </a:rPr>
              <a:t> </a:t>
            </a:r>
            <a:r>
              <a:rPr lang="en-US" altLang="zh-TW" sz="2400" dirty="0" smtClean="0">
                <a:ea typeface="ＭＳ Ｐゴシック" pitchFamily="34" charset="-128"/>
              </a:rPr>
              <a:t>can be implemented as:</a:t>
            </a:r>
          </a:p>
          <a:p>
            <a:pPr>
              <a:lnSpc>
                <a:spcPct val="90000"/>
              </a:lnSpc>
              <a:spcBef>
                <a:spcPct val="15000"/>
              </a:spcBef>
              <a:buFont typeface="Monotype Sorts" pitchFamily="2" charset="2"/>
              <a:buNone/>
              <a:tabLst>
                <a:tab pos="1833563" algn="l"/>
                <a:tab pos="2222500" algn="l"/>
              </a:tabLst>
            </a:pPr>
            <a:r>
              <a:rPr lang="en-US" altLang="zh-TW" sz="2400" dirty="0" smtClean="0">
                <a:ea typeface="ＭＳ Ｐゴシック" pitchFamily="34" charset="-128"/>
              </a:rPr>
              <a:t>		</a:t>
            </a:r>
          </a:p>
          <a:p>
            <a:pPr>
              <a:lnSpc>
                <a:spcPct val="90000"/>
              </a:lnSpc>
              <a:spcBef>
                <a:spcPct val="15000"/>
              </a:spcBef>
              <a:buFont typeface="Monotype Sorts" pitchFamily="2" charset="2"/>
              <a:buNone/>
              <a:tabLst>
                <a:tab pos="1833563" algn="l"/>
                <a:tab pos="2222500" algn="l"/>
              </a:tabLst>
            </a:pPr>
            <a:r>
              <a:rPr lang="en-US" altLang="zh-TW" sz="2400" dirty="0" smtClean="0">
                <a:ea typeface="ＭＳ Ｐゴシック" pitchFamily="34" charset="-128"/>
              </a:rPr>
              <a:t>	</a:t>
            </a:r>
            <a:r>
              <a:rPr lang="zh-TW" altLang="en-US" sz="2400" dirty="0" smtClean="0">
                <a:ea typeface="ＭＳ Ｐゴシック" pitchFamily="34" charset="-128"/>
              </a:rPr>
              <a:t>        </a:t>
            </a:r>
            <a:r>
              <a:rPr lang="en-US" altLang="zh-TW" sz="2400" dirty="0" smtClean="0">
                <a:solidFill>
                  <a:srgbClr val="0000FF"/>
                </a:solidFill>
                <a:ea typeface="ＭＳ Ｐゴシック" pitchFamily="34" charset="-128"/>
              </a:rPr>
              <a:t>x-count++;</a:t>
            </a:r>
          </a:p>
          <a:p>
            <a:pPr>
              <a:lnSpc>
                <a:spcPct val="90000"/>
              </a:lnSpc>
              <a:spcBef>
                <a:spcPct val="15000"/>
              </a:spcBef>
              <a:buFont typeface="Monotype Sorts" pitchFamily="2" charset="2"/>
              <a:buNone/>
              <a:tabLst>
                <a:tab pos="1833563" algn="l"/>
                <a:tab pos="2222500" algn="l"/>
              </a:tabLst>
            </a:pPr>
            <a:r>
              <a:rPr lang="en-US" altLang="zh-TW" sz="2400" dirty="0" smtClean="0">
                <a:solidFill>
                  <a:srgbClr val="0000FF"/>
                </a:solidFill>
                <a:ea typeface="ＭＳ Ｐゴシック" pitchFamily="34" charset="-128"/>
              </a:rPr>
              <a:t>	</a:t>
            </a:r>
            <a:r>
              <a:rPr lang="zh-TW" altLang="en-US" sz="2400" dirty="0" smtClean="0">
                <a:solidFill>
                  <a:srgbClr val="0000FF"/>
                </a:solidFill>
                <a:ea typeface="ＭＳ Ｐゴシック" pitchFamily="34" charset="-128"/>
              </a:rPr>
              <a:t>        </a:t>
            </a:r>
            <a:r>
              <a:rPr lang="en-US" altLang="zh-TW" sz="2400" dirty="0" smtClean="0">
                <a:solidFill>
                  <a:srgbClr val="0000FF"/>
                </a:solidFill>
                <a:ea typeface="ＭＳ Ｐゴシック" pitchFamily="34" charset="-128"/>
              </a:rPr>
              <a:t>if (</a:t>
            </a:r>
            <a:r>
              <a:rPr lang="en-US" altLang="zh-TW" sz="2400" dirty="0" err="1" smtClean="0">
                <a:solidFill>
                  <a:srgbClr val="0000FF"/>
                </a:solidFill>
                <a:ea typeface="ＭＳ Ｐゴシック" pitchFamily="34" charset="-128"/>
              </a:rPr>
              <a:t>next_count</a:t>
            </a:r>
            <a:r>
              <a:rPr lang="en-US" altLang="zh-TW" sz="2400" dirty="0" smtClean="0">
                <a:solidFill>
                  <a:srgbClr val="0000FF"/>
                </a:solidFill>
                <a:ea typeface="ＭＳ Ｐゴシック" pitchFamily="34" charset="-128"/>
              </a:rPr>
              <a:t> &gt; 0)</a:t>
            </a:r>
          </a:p>
          <a:p>
            <a:pPr>
              <a:lnSpc>
                <a:spcPct val="90000"/>
              </a:lnSpc>
              <a:spcBef>
                <a:spcPct val="15000"/>
              </a:spcBef>
              <a:buFont typeface="Monotype Sorts" pitchFamily="2" charset="2"/>
              <a:buNone/>
              <a:tabLst>
                <a:tab pos="1833563" algn="l"/>
                <a:tab pos="2222500" algn="l"/>
              </a:tabLst>
            </a:pPr>
            <a:r>
              <a:rPr lang="en-US" altLang="zh-TW" sz="2400" dirty="0" smtClean="0">
                <a:solidFill>
                  <a:srgbClr val="0000FF"/>
                </a:solidFill>
                <a:ea typeface="ＭＳ Ｐゴシック" pitchFamily="34" charset="-128"/>
              </a:rPr>
              <a:t>		signal(next);</a:t>
            </a:r>
          </a:p>
          <a:p>
            <a:pPr>
              <a:lnSpc>
                <a:spcPct val="90000"/>
              </a:lnSpc>
              <a:spcBef>
                <a:spcPct val="15000"/>
              </a:spcBef>
              <a:buFont typeface="Monotype Sorts" pitchFamily="2" charset="2"/>
              <a:buNone/>
              <a:tabLst>
                <a:tab pos="1833563" algn="l"/>
                <a:tab pos="2222500" algn="l"/>
              </a:tabLst>
            </a:pPr>
            <a:r>
              <a:rPr lang="en-US" altLang="zh-TW" sz="2400" dirty="0" smtClean="0">
                <a:solidFill>
                  <a:srgbClr val="0000FF"/>
                </a:solidFill>
                <a:ea typeface="ＭＳ Ｐゴシック" pitchFamily="34" charset="-128"/>
              </a:rPr>
              <a:t>	</a:t>
            </a:r>
            <a:r>
              <a:rPr lang="zh-TW" altLang="en-US" sz="2400" dirty="0" smtClean="0">
                <a:solidFill>
                  <a:srgbClr val="0000FF"/>
                </a:solidFill>
                <a:ea typeface="ＭＳ Ｐゴシック" pitchFamily="34" charset="-128"/>
              </a:rPr>
              <a:t>         </a:t>
            </a:r>
            <a:r>
              <a:rPr lang="en-US" altLang="zh-TW" sz="2400" dirty="0" smtClean="0">
                <a:solidFill>
                  <a:srgbClr val="0000FF"/>
                </a:solidFill>
                <a:ea typeface="ＭＳ Ｐゴシック" pitchFamily="34" charset="-128"/>
              </a:rPr>
              <a:t>else</a:t>
            </a:r>
          </a:p>
          <a:p>
            <a:pPr>
              <a:lnSpc>
                <a:spcPct val="90000"/>
              </a:lnSpc>
              <a:spcBef>
                <a:spcPct val="15000"/>
              </a:spcBef>
              <a:buFont typeface="Monotype Sorts" pitchFamily="2" charset="2"/>
              <a:buNone/>
              <a:tabLst>
                <a:tab pos="1833563" algn="l"/>
                <a:tab pos="2222500" algn="l"/>
              </a:tabLst>
            </a:pPr>
            <a:r>
              <a:rPr lang="en-US" altLang="zh-TW" sz="2400" dirty="0" smtClean="0">
                <a:solidFill>
                  <a:srgbClr val="0000FF"/>
                </a:solidFill>
                <a:ea typeface="ＭＳ Ｐゴシック" pitchFamily="34" charset="-128"/>
              </a:rPr>
              <a:t>	</a:t>
            </a:r>
            <a:r>
              <a:rPr lang="zh-TW" altLang="en-US" dirty="0" smtClean="0">
                <a:solidFill>
                  <a:srgbClr val="0000FF"/>
                </a:solidFill>
                <a:ea typeface="ＭＳ Ｐゴシック" pitchFamily="34" charset="-128"/>
              </a:rPr>
              <a:t>                      </a:t>
            </a:r>
            <a:r>
              <a:rPr lang="en-US" altLang="zh-TW" sz="2400" dirty="0" smtClean="0">
                <a:solidFill>
                  <a:srgbClr val="0000FF"/>
                </a:solidFill>
                <a:ea typeface="ＭＳ Ｐゴシック" pitchFamily="34" charset="-128"/>
              </a:rPr>
              <a:t>signal(</a:t>
            </a:r>
            <a:r>
              <a:rPr lang="en-US" altLang="zh-TW" sz="2400" dirty="0" err="1" smtClean="0">
                <a:solidFill>
                  <a:srgbClr val="0000FF"/>
                </a:solidFill>
                <a:ea typeface="ＭＳ Ｐゴシック" pitchFamily="34" charset="-128"/>
              </a:rPr>
              <a:t>mutex</a:t>
            </a:r>
            <a:r>
              <a:rPr lang="en-US" altLang="zh-TW" sz="2400" dirty="0" smtClean="0">
                <a:solidFill>
                  <a:srgbClr val="0000FF"/>
                </a:solidFill>
                <a:ea typeface="ＭＳ Ｐゴシック" pitchFamily="34" charset="-128"/>
              </a:rPr>
              <a:t>);</a:t>
            </a:r>
          </a:p>
          <a:p>
            <a:pPr>
              <a:lnSpc>
                <a:spcPct val="90000"/>
              </a:lnSpc>
              <a:spcBef>
                <a:spcPct val="15000"/>
              </a:spcBef>
              <a:buFont typeface="Monotype Sorts" pitchFamily="2" charset="2"/>
              <a:buNone/>
              <a:tabLst>
                <a:tab pos="1833563" algn="l"/>
                <a:tab pos="2222500" algn="l"/>
              </a:tabLst>
            </a:pPr>
            <a:r>
              <a:rPr lang="en-US" altLang="zh-TW" sz="2400" dirty="0" smtClean="0">
                <a:solidFill>
                  <a:srgbClr val="0000FF"/>
                </a:solidFill>
                <a:ea typeface="ＭＳ Ｐゴシック" pitchFamily="34" charset="-128"/>
              </a:rPr>
              <a:t>	</a:t>
            </a:r>
            <a:r>
              <a:rPr lang="zh-TW" altLang="en-US" sz="2400" dirty="0" smtClean="0">
                <a:solidFill>
                  <a:srgbClr val="0000FF"/>
                </a:solidFill>
                <a:ea typeface="ＭＳ Ｐゴシック" pitchFamily="34" charset="-128"/>
              </a:rPr>
              <a:t>         </a:t>
            </a:r>
            <a:r>
              <a:rPr lang="en-US" altLang="zh-TW" sz="2400" dirty="0" smtClean="0">
                <a:solidFill>
                  <a:srgbClr val="0000FF"/>
                </a:solidFill>
                <a:ea typeface="ＭＳ Ｐゴシック" pitchFamily="34" charset="-128"/>
              </a:rPr>
              <a:t>wait(</a:t>
            </a:r>
            <a:r>
              <a:rPr lang="en-US" altLang="zh-TW" sz="2400" dirty="0" err="1" smtClean="0">
                <a:solidFill>
                  <a:srgbClr val="0000FF"/>
                </a:solidFill>
                <a:ea typeface="ＭＳ Ｐゴシック" pitchFamily="34" charset="-128"/>
              </a:rPr>
              <a:t>x_sem</a:t>
            </a:r>
            <a:r>
              <a:rPr lang="en-US" altLang="zh-TW" sz="2400" dirty="0" smtClean="0">
                <a:solidFill>
                  <a:srgbClr val="0000FF"/>
                </a:solidFill>
                <a:ea typeface="ＭＳ Ｐゴシック" pitchFamily="34" charset="-128"/>
              </a:rPr>
              <a:t>);</a:t>
            </a:r>
          </a:p>
          <a:p>
            <a:pPr>
              <a:lnSpc>
                <a:spcPct val="90000"/>
              </a:lnSpc>
              <a:spcBef>
                <a:spcPct val="15000"/>
              </a:spcBef>
              <a:buFont typeface="Monotype Sorts" pitchFamily="2" charset="2"/>
              <a:buNone/>
              <a:tabLst>
                <a:tab pos="1833563" algn="l"/>
                <a:tab pos="2222500" algn="l"/>
              </a:tabLst>
            </a:pPr>
            <a:r>
              <a:rPr lang="en-US" altLang="zh-TW" sz="2400" dirty="0" smtClean="0">
                <a:solidFill>
                  <a:srgbClr val="0000FF"/>
                </a:solidFill>
                <a:ea typeface="ＭＳ Ｐゴシック" pitchFamily="34" charset="-128"/>
              </a:rPr>
              <a:t>	</a:t>
            </a:r>
            <a:r>
              <a:rPr lang="zh-TW" altLang="en-US" sz="2400" dirty="0" smtClean="0">
                <a:solidFill>
                  <a:srgbClr val="0000FF"/>
                </a:solidFill>
                <a:ea typeface="ＭＳ Ｐゴシック" pitchFamily="34" charset="-128"/>
              </a:rPr>
              <a:t>          </a:t>
            </a:r>
            <a:r>
              <a:rPr lang="en-US" altLang="zh-TW" sz="2400" dirty="0" smtClean="0">
                <a:solidFill>
                  <a:srgbClr val="0000FF"/>
                </a:solidFill>
                <a:ea typeface="ＭＳ Ｐゴシック" pitchFamily="34" charset="-128"/>
              </a:rPr>
              <a:t>x-count--;</a:t>
            </a:r>
          </a:p>
          <a:p>
            <a:pPr>
              <a:lnSpc>
                <a:spcPct val="90000"/>
              </a:lnSpc>
              <a:spcBef>
                <a:spcPct val="15000"/>
              </a:spcBef>
              <a:buFont typeface="Monotype Sorts" pitchFamily="2" charset="2"/>
              <a:buNone/>
              <a:tabLst>
                <a:tab pos="1833563" algn="l"/>
                <a:tab pos="2222500" algn="l"/>
              </a:tabLst>
            </a:pPr>
            <a:r>
              <a:rPr lang="en-US" altLang="zh-TW" sz="2400" b="1" dirty="0" smtClean="0">
                <a:ea typeface="ＭＳ Ｐゴシック" pitchFamily="34" charset="-128"/>
              </a:rPr>
              <a:t>		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37437" y="3431794"/>
            <a:ext cx="4422775" cy="304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 bwMode="auto">
          <a:xfrm>
            <a:off x="1078161" y="3671271"/>
            <a:ext cx="2770495" cy="354841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1066785" y="4082983"/>
            <a:ext cx="3136724" cy="1512599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1069058" y="5627459"/>
            <a:ext cx="2770495" cy="354841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1071330" y="5984580"/>
            <a:ext cx="2770495" cy="354841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 rot="20173778">
            <a:off x="7551047" y="4051355"/>
            <a:ext cx="12938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>
                <a:solidFill>
                  <a:srgbClr val="0000FF"/>
                </a:solidFill>
                <a:ea typeface="ＭＳ Ｐゴシック" pitchFamily="34" charset="-128"/>
              </a:rPr>
              <a:t>wait(</a:t>
            </a:r>
            <a:r>
              <a:rPr lang="en-US" altLang="zh-TW" sz="1400" dirty="0" err="1" smtClean="0">
                <a:solidFill>
                  <a:srgbClr val="0000FF"/>
                </a:solidFill>
                <a:ea typeface="ＭＳ Ｐゴシック" pitchFamily="34" charset="-128"/>
              </a:rPr>
              <a:t>mutex</a:t>
            </a:r>
            <a:r>
              <a:rPr lang="en-US" altLang="zh-TW" sz="1400" dirty="0" smtClean="0">
                <a:solidFill>
                  <a:srgbClr val="0000FF"/>
                </a:solidFill>
                <a:ea typeface="ＭＳ Ｐゴシック" pitchFamily="34" charset="-128"/>
              </a:rPr>
              <a:t>)</a:t>
            </a:r>
            <a:endParaRPr lang="zh-TW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3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3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3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58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91823" y="3376593"/>
            <a:ext cx="4422775" cy="304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284087" y="157708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zh-TW" sz="2800" smtClean="0">
                <a:ea typeface="ＭＳ Ｐゴシック" pitchFamily="34" charset="-128"/>
              </a:rPr>
              <a:t>Monitor Implementation Using Semaphores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4194" y="996998"/>
            <a:ext cx="8229600" cy="4530725"/>
          </a:xfrm>
        </p:spPr>
        <p:txBody>
          <a:bodyPr/>
          <a:lstStyle/>
          <a:p>
            <a:pPr>
              <a:tabLst>
                <a:tab pos="1371600" algn="l"/>
                <a:tab pos="1717675" algn="l"/>
                <a:tab pos="2338388" algn="l"/>
              </a:tabLst>
            </a:pPr>
            <a:r>
              <a:rPr lang="en-US" altLang="zh-TW" sz="2400" dirty="0" smtClean="0">
                <a:ea typeface="ＭＳ Ｐゴシック" pitchFamily="34" charset="-128"/>
              </a:rPr>
              <a:t>The operation </a:t>
            </a:r>
            <a:r>
              <a:rPr lang="en-US" altLang="zh-TW" sz="2400" dirty="0" err="1" smtClean="0">
                <a:solidFill>
                  <a:srgbClr val="FF0000"/>
                </a:solidFill>
                <a:ea typeface="ＭＳ Ｐゴシック" pitchFamily="34" charset="-128"/>
              </a:rPr>
              <a:t>x.signal</a:t>
            </a:r>
            <a:r>
              <a:rPr lang="en-US" altLang="zh-TW" sz="2400" dirty="0" smtClean="0">
                <a:solidFill>
                  <a:srgbClr val="0000FF"/>
                </a:solidFill>
                <a:ea typeface="ＭＳ Ｐゴシック" pitchFamily="34" charset="-128"/>
              </a:rPr>
              <a:t> </a:t>
            </a:r>
            <a:r>
              <a:rPr lang="en-US" altLang="zh-TW" sz="2400" dirty="0" smtClean="0">
                <a:ea typeface="ＭＳ Ｐゴシック" pitchFamily="34" charset="-128"/>
              </a:rPr>
              <a:t>can be implemented as:</a:t>
            </a:r>
            <a:br>
              <a:rPr lang="en-US" altLang="zh-TW" sz="2400" dirty="0" smtClean="0">
                <a:ea typeface="ＭＳ Ｐゴシック" pitchFamily="34" charset="-128"/>
              </a:rPr>
            </a:br>
            <a:endParaRPr lang="en-US" altLang="zh-TW" sz="2400" dirty="0" smtClean="0">
              <a:ea typeface="ＭＳ Ｐゴシック" pitchFamily="34" charset="-128"/>
            </a:endParaRPr>
          </a:p>
          <a:p>
            <a:pPr>
              <a:spcBef>
                <a:spcPct val="15000"/>
              </a:spcBef>
              <a:buFont typeface="Monotype Sorts" pitchFamily="2" charset="2"/>
              <a:buNone/>
              <a:tabLst>
                <a:tab pos="1371600" algn="l"/>
                <a:tab pos="1717675" algn="l"/>
                <a:tab pos="2338388" algn="l"/>
              </a:tabLst>
            </a:pPr>
            <a:r>
              <a:rPr lang="en-US" altLang="zh-TW" sz="2400" dirty="0" smtClean="0">
                <a:ea typeface="ＭＳ Ｐゴシック" pitchFamily="34" charset="-128"/>
              </a:rPr>
              <a:t>		</a:t>
            </a:r>
            <a:r>
              <a:rPr lang="en-US" altLang="zh-TW" sz="2400" dirty="0" smtClean="0">
                <a:solidFill>
                  <a:srgbClr val="0000FF"/>
                </a:solidFill>
                <a:ea typeface="ＭＳ Ｐゴシック" pitchFamily="34" charset="-128"/>
              </a:rPr>
              <a:t>if (x-count &gt; 0) {</a:t>
            </a:r>
          </a:p>
          <a:p>
            <a:pPr>
              <a:spcBef>
                <a:spcPct val="15000"/>
              </a:spcBef>
              <a:buFont typeface="Monotype Sorts" pitchFamily="2" charset="2"/>
              <a:buNone/>
              <a:tabLst>
                <a:tab pos="1371600" algn="l"/>
                <a:tab pos="1717675" algn="l"/>
                <a:tab pos="2338388" algn="l"/>
              </a:tabLst>
            </a:pPr>
            <a:r>
              <a:rPr lang="en-US" altLang="zh-TW" sz="2400" dirty="0" smtClean="0">
                <a:solidFill>
                  <a:srgbClr val="0000FF"/>
                </a:solidFill>
                <a:ea typeface="ＭＳ Ｐゴシック" pitchFamily="34" charset="-128"/>
              </a:rPr>
              <a:t>			</a:t>
            </a:r>
            <a:r>
              <a:rPr lang="en-US" altLang="zh-TW" sz="2400" dirty="0" err="1" smtClean="0">
                <a:solidFill>
                  <a:srgbClr val="0000FF"/>
                </a:solidFill>
                <a:ea typeface="ＭＳ Ｐゴシック" pitchFamily="34" charset="-128"/>
              </a:rPr>
              <a:t>next_count</a:t>
            </a:r>
            <a:r>
              <a:rPr lang="en-US" altLang="zh-TW" sz="2400" dirty="0" smtClean="0">
                <a:solidFill>
                  <a:srgbClr val="0000FF"/>
                </a:solidFill>
                <a:ea typeface="ＭＳ Ｐゴシック" pitchFamily="34" charset="-128"/>
              </a:rPr>
              <a:t>++;</a:t>
            </a:r>
          </a:p>
          <a:p>
            <a:pPr>
              <a:spcBef>
                <a:spcPct val="15000"/>
              </a:spcBef>
              <a:buFont typeface="Monotype Sorts" pitchFamily="2" charset="2"/>
              <a:buNone/>
              <a:tabLst>
                <a:tab pos="1371600" algn="l"/>
                <a:tab pos="1717675" algn="l"/>
                <a:tab pos="2338388" algn="l"/>
              </a:tabLst>
            </a:pPr>
            <a:r>
              <a:rPr lang="en-US" altLang="zh-TW" sz="2400" dirty="0" smtClean="0">
                <a:solidFill>
                  <a:srgbClr val="0000FF"/>
                </a:solidFill>
                <a:ea typeface="ＭＳ Ｐゴシック" pitchFamily="34" charset="-128"/>
              </a:rPr>
              <a:t>			signal(</a:t>
            </a:r>
            <a:r>
              <a:rPr lang="en-US" altLang="zh-TW" sz="2400" dirty="0" err="1" smtClean="0">
                <a:solidFill>
                  <a:srgbClr val="0000FF"/>
                </a:solidFill>
                <a:ea typeface="ＭＳ Ｐゴシック" pitchFamily="34" charset="-128"/>
              </a:rPr>
              <a:t>x_sem</a:t>
            </a:r>
            <a:r>
              <a:rPr lang="en-US" altLang="zh-TW" sz="2400" dirty="0" smtClean="0">
                <a:solidFill>
                  <a:srgbClr val="0000FF"/>
                </a:solidFill>
                <a:ea typeface="ＭＳ Ｐゴシック" pitchFamily="34" charset="-128"/>
              </a:rPr>
              <a:t>);</a:t>
            </a:r>
          </a:p>
          <a:p>
            <a:pPr>
              <a:spcBef>
                <a:spcPct val="15000"/>
              </a:spcBef>
              <a:buFont typeface="Monotype Sorts" pitchFamily="2" charset="2"/>
              <a:buNone/>
              <a:tabLst>
                <a:tab pos="1371600" algn="l"/>
                <a:tab pos="1717675" algn="l"/>
                <a:tab pos="2338388" algn="l"/>
              </a:tabLst>
            </a:pPr>
            <a:r>
              <a:rPr lang="en-US" altLang="zh-TW" sz="2400" dirty="0" smtClean="0">
                <a:solidFill>
                  <a:srgbClr val="0000FF"/>
                </a:solidFill>
                <a:ea typeface="ＭＳ Ｐゴシック" pitchFamily="34" charset="-128"/>
              </a:rPr>
              <a:t>			wait(next);</a:t>
            </a:r>
          </a:p>
          <a:p>
            <a:pPr>
              <a:spcBef>
                <a:spcPct val="15000"/>
              </a:spcBef>
              <a:buFont typeface="Monotype Sorts" pitchFamily="2" charset="2"/>
              <a:buNone/>
              <a:tabLst>
                <a:tab pos="1371600" algn="l"/>
                <a:tab pos="1717675" algn="l"/>
                <a:tab pos="2338388" algn="l"/>
              </a:tabLst>
            </a:pPr>
            <a:r>
              <a:rPr lang="en-US" altLang="zh-TW" sz="2400" dirty="0" smtClean="0">
                <a:solidFill>
                  <a:srgbClr val="0000FF"/>
                </a:solidFill>
                <a:ea typeface="ＭＳ Ｐゴシック" pitchFamily="34" charset="-128"/>
              </a:rPr>
              <a:t>			</a:t>
            </a:r>
            <a:r>
              <a:rPr lang="en-US" altLang="zh-TW" sz="2400" dirty="0" err="1" smtClean="0">
                <a:solidFill>
                  <a:srgbClr val="0000FF"/>
                </a:solidFill>
                <a:ea typeface="ＭＳ Ｐゴシック" pitchFamily="34" charset="-128"/>
              </a:rPr>
              <a:t>next_count</a:t>
            </a:r>
            <a:r>
              <a:rPr lang="en-US" altLang="zh-TW" sz="2400" dirty="0" smtClean="0">
                <a:solidFill>
                  <a:srgbClr val="0000FF"/>
                </a:solidFill>
                <a:ea typeface="ＭＳ Ｐゴシック" pitchFamily="34" charset="-128"/>
              </a:rPr>
              <a:t>--;</a:t>
            </a:r>
          </a:p>
          <a:p>
            <a:pPr>
              <a:spcBef>
                <a:spcPct val="15000"/>
              </a:spcBef>
              <a:buFont typeface="Monotype Sorts" pitchFamily="2" charset="2"/>
              <a:buNone/>
              <a:tabLst>
                <a:tab pos="1371600" algn="l"/>
                <a:tab pos="1717675" algn="l"/>
                <a:tab pos="2338388" algn="l"/>
              </a:tabLst>
            </a:pPr>
            <a:r>
              <a:rPr lang="en-US" altLang="zh-TW" sz="2400" dirty="0" smtClean="0">
                <a:solidFill>
                  <a:srgbClr val="0000FF"/>
                </a:solidFill>
                <a:ea typeface="ＭＳ Ｐゴシック" pitchFamily="34" charset="-128"/>
              </a:rPr>
              <a:t>		}</a:t>
            </a:r>
          </a:p>
          <a:p>
            <a:pPr>
              <a:spcBef>
                <a:spcPct val="15000"/>
              </a:spcBef>
              <a:buFont typeface="Monotype Sorts" pitchFamily="2" charset="2"/>
              <a:buNone/>
              <a:tabLst>
                <a:tab pos="1371600" algn="l"/>
                <a:tab pos="1717675" algn="l"/>
                <a:tab pos="2338388" algn="l"/>
              </a:tabLst>
            </a:pPr>
            <a:endParaRPr lang="en-US" altLang="zh-TW" dirty="0" smtClean="0">
              <a:solidFill>
                <a:srgbClr val="0000FF"/>
              </a:solidFill>
              <a:ea typeface="ＭＳ Ｐゴシック" pitchFamily="34" charset="-128"/>
            </a:endParaRPr>
          </a:p>
          <a:p>
            <a:pPr>
              <a:spcBef>
                <a:spcPct val="15000"/>
              </a:spcBef>
              <a:buFont typeface="Monotype Sorts" pitchFamily="2" charset="2"/>
              <a:buNone/>
              <a:tabLst>
                <a:tab pos="1371600" algn="l"/>
                <a:tab pos="1717675" algn="l"/>
                <a:tab pos="2338388" algn="l"/>
              </a:tabLst>
            </a:pPr>
            <a:r>
              <a:rPr lang="en-US" altLang="zh-TW" sz="2400" dirty="0" smtClean="0">
                <a:solidFill>
                  <a:srgbClr val="0000FF"/>
                </a:solidFill>
                <a:ea typeface="ＭＳ Ｐゴシック" pitchFamily="34" charset="-128"/>
              </a:rPr>
              <a:t>What happen if  x-count &lt;= 0 ?</a:t>
            </a:r>
          </a:p>
          <a:p>
            <a:pPr>
              <a:spcBef>
                <a:spcPct val="15000"/>
              </a:spcBef>
              <a:buFont typeface="Monotype Sorts" pitchFamily="2" charset="2"/>
              <a:buNone/>
              <a:tabLst>
                <a:tab pos="1371600" algn="l"/>
                <a:tab pos="1717675" algn="l"/>
                <a:tab pos="2338388" algn="l"/>
              </a:tabLst>
            </a:pPr>
            <a:r>
              <a:rPr lang="zh-TW" altLang="en-US" dirty="0" smtClean="0">
                <a:solidFill>
                  <a:srgbClr val="0000FF"/>
                </a:solidFill>
                <a:ea typeface="ＭＳ Ｐゴシック" pitchFamily="34" charset="-128"/>
              </a:rPr>
              <a:t>  </a:t>
            </a:r>
            <a:r>
              <a:rPr lang="en-US" altLang="zh-TW" dirty="0" smtClean="0">
                <a:solidFill>
                  <a:srgbClr val="FF0000"/>
                </a:solidFill>
                <a:ea typeface="ＭＳ Ｐゴシック" pitchFamily="34" charset="-128"/>
              </a:rPr>
              <a:t>Nothing will happen !!</a:t>
            </a:r>
            <a:endParaRPr lang="en-US" altLang="zh-TW" sz="2400" dirty="0" smtClean="0">
              <a:solidFill>
                <a:srgbClr val="FF0000"/>
              </a:solidFill>
              <a:ea typeface="ＭＳ Ｐゴシック" pitchFamily="34" charset="-128"/>
            </a:endParaRPr>
          </a:p>
          <a:p>
            <a:pPr>
              <a:spcBef>
                <a:spcPct val="15000"/>
              </a:spcBef>
              <a:buFont typeface="Monotype Sorts" pitchFamily="2" charset="2"/>
              <a:buNone/>
              <a:tabLst>
                <a:tab pos="1371600" algn="l"/>
                <a:tab pos="1717675" algn="l"/>
                <a:tab pos="2338388" algn="l"/>
              </a:tabLst>
            </a:pPr>
            <a:r>
              <a:rPr lang="en-US" altLang="zh-TW" sz="2400" b="1" dirty="0" smtClean="0">
                <a:ea typeface="ＭＳ Ｐゴシック" pitchFamily="34" charset="-128"/>
              </a:rPr>
              <a:t>		</a:t>
            </a:r>
            <a:r>
              <a:rPr lang="en-US" altLang="zh-TW" sz="2400" dirty="0" smtClean="0">
                <a:ea typeface="ＭＳ Ｐゴシック" pitchFamily="34" charset="-128"/>
              </a:rPr>
              <a:t>	</a:t>
            </a:r>
          </a:p>
        </p:txBody>
      </p:sp>
      <p:sp>
        <p:nvSpPr>
          <p:cNvPr id="5" name="矩形 4"/>
          <p:cNvSpPr/>
          <p:nvPr/>
        </p:nvSpPr>
        <p:spPr bwMode="auto">
          <a:xfrm>
            <a:off x="1774209" y="1842439"/>
            <a:ext cx="2770495" cy="354841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1776481" y="2240503"/>
            <a:ext cx="2770495" cy="354841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1778753" y="2693159"/>
            <a:ext cx="2770495" cy="354841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1781025" y="3091223"/>
            <a:ext cx="2770495" cy="354841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1769649" y="3516583"/>
            <a:ext cx="2770495" cy="354841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10" name="文字方塊 9"/>
          <p:cNvSpPr txBox="1"/>
          <p:nvPr/>
        </p:nvSpPr>
        <p:spPr>
          <a:xfrm rot="20173778">
            <a:off x="7519516" y="3925230"/>
            <a:ext cx="12938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>
                <a:solidFill>
                  <a:srgbClr val="0000FF"/>
                </a:solidFill>
                <a:ea typeface="ＭＳ Ｐゴシック" pitchFamily="34" charset="-128"/>
              </a:rPr>
              <a:t>wait(</a:t>
            </a:r>
            <a:r>
              <a:rPr lang="en-US" altLang="zh-TW" sz="1400" dirty="0" err="1" smtClean="0">
                <a:solidFill>
                  <a:srgbClr val="0000FF"/>
                </a:solidFill>
                <a:ea typeface="ＭＳ Ｐゴシック" pitchFamily="34" charset="-128"/>
              </a:rPr>
              <a:t>mutex</a:t>
            </a:r>
            <a:r>
              <a:rPr lang="en-US" altLang="zh-TW" sz="1400" dirty="0" smtClean="0">
                <a:solidFill>
                  <a:srgbClr val="0000FF"/>
                </a:solidFill>
                <a:ea typeface="ＭＳ Ｐゴシック" pitchFamily="34" charset="-128"/>
              </a:rPr>
              <a:t>)</a:t>
            </a:r>
            <a:endParaRPr lang="zh-TW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3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3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3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3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675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675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738671" y="-25291"/>
            <a:ext cx="7715250" cy="844550"/>
          </a:xfrm>
        </p:spPr>
        <p:txBody>
          <a:bodyPr/>
          <a:lstStyle/>
          <a:p>
            <a:pPr eaLnBrk="1" hangingPunct="1"/>
            <a:r>
              <a:rPr lang="en-US" altLang="zh-TW" sz="3200" dirty="0" smtClean="0">
                <a:ea typeface="ＭＳ Ｐゴシック" pitchFamily="34" charset="-128"/>
              </a:rPr>
              <a:t>Resuming Processes within a Monitor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5569" y="987139"/>
            <a:ext cx="8080375" cy="4462463"/>
          </a:xfrm>
        </p:spPr>
        <p:txBody>
          <a:bodyPr/>
          <a:lstStyle/>
          <a:p>
            <a:pPr>
              <a:tabLst>
                <a:tab pos="1890713" algn="l"/>
                <a:tab pos="2338388" algn="l"/>
                <a:tab pos="2511425" algn="l"/>
              </a:tabLst>
            </a:pPr>
            <a:r>
              <a:rPr lang="en-US" altLang="zh-TW" sz="2400" dirty="0" smtClean="0">
                <a:ea typeface="ＭＳ Ｐゴシック" pitchFamily="34" charset="-128"/>
              </a:rPr>
              <a:t>If several processes are suspended on </a:t>
            </a:r>
            <a:r>
              <a:rPr lang="en-US" altLang="zh-TW" sz="2400" dirty="0" smtClean="0">
                <a:solidFill>
                  <a:srgbClr val="FF0000"/>
                </a:solidFill>
                <a:ea typeface="ＭＳ Ｐゴシック" pitchFamily="34" charset="-128"/>
              </a:rPr>
              <a:t>condition x</a:t>
            </a:r>
            <a:r>
              <a:rPr lang="en-US" altLang="zh-TW" sz="2400" dirty="0" smtClean="0">
                <a:ea typeface="ＭＳ Ｐゴシック" pitchFamily="34" charset="-128"/>
              </a:rPr>
              <a:t>, and an </a:t>
            </a:r>
            <a:r>
              <a:rPr lang="en-US" altLang="zh-TW" sz="2400" dirty="0" err="1" smtClean="0">
                <a:solidFill>
                  <a:srgbClr val="FF0000"/>
                </a:solidFill>
                <a:ea typeface="ＭＳ Ｐゴシック" pitchFamily="34" charset="-128"/>
              </a:rPr>
              <a:t>x.signal</a:t>
            </a:r>
            <a:r>
              <a:rPr lang="en-US" altLang="zh-TW" sz="2400" dirty="0" smtClean="0">
                <a:solidFill>
                  <a:srgbClr val="FF0000"/>
                </a:solidFill>
                <a:ea typeface="ＭＳ Ｐゴシック" pitchFamily="34" charset="-128"/>
              </a:rPr>
              <a:t>() </a:t>
            </a:r>
            <a:r>
              <a:rPr lang="en-US" altLang="zh-TW" sz="2400" dirty="0" smtClean="0">
                <a:ea typeface="ＭＳ Ｐゴシック" pitchFamily="34" charset="-128"/>
              </a:rPr>
              <a:t>operation is executed by some process, how do we determine </a:t>
            </a:r>
            <a:r>
              <a:rPr lang="en-US" altLang="zh-TW" sz="2400" dirty="0" smtClean="0">
                <a:solidFill>
                  <a:srgbClr val="FF0000"/>
                </a:solidFill>
                <a:ea typeface="ＭＳ Ｐゴシック" pitchFamily="34" charset="-128"/>
              </a:rPr>
              <a:t>which of the suspended processes should be resumed next </a:t>
            </a:r>
            <a:r>
              <a:rPr lang="en-US" altLang="zh-TW" sz="2400" dirty="0" smtClean="0">
                <a:ea typeface="ＭＳ Ｐゴシック" pitchFamily="34" charset="-128"/>
              </a:rPr>
              <a:t>?</a:t>
            </a:r>
          </a:p>
          <a:p>
            <a:pPr>
              <a:tabLst>
                <a:tab pos="1890713" algn="l"/>
                <a:tab pos="2338388" algn="l"/>
                <a:tab pos="2511425" algn="l"/>
              </a:tabLst>
            </a:pPr>
            <a:r>
              <a:rPr lang="en-US" altLang="zh-TW" sz="2400" dirty="0" smtClean="0">
                <a:ea typeface="ＭＳ Ｐゴシック" pitchFamily="34" charset="-128"/>
              </a:rPr>
              <a:t>FCFS ordering is simple, but may not adequate</a:t>
            </a:r>
          </a:p>
          <a:p>
            <a:pPr>
              <a:tabLst>
                <a:tab pos="1890713" algn="l"/>
                <a:tab pos="2338388" algn="l"/>
                <a:tab pos="2511425" algn="l"/>
              </a:tabLst>
            </a:pPr>
            <a:r>
              <a:rPr lang="en-US" altLang="zh-TW" sz="2400" dirty="0" smtClean="0">
                <a:ea typeface="ＭＳ Ｐゴシック" pitchFamily="34" charset="-128"/>
              </a:rPr>
              <a:t>Conditional-wait construct </a:t>
            </a:r>
          </a:p>
          <a:p>
            <a:pPr>
              <a:buFont typeface="Monotype Sorts" pitchFamily="2" charset="2"/>
              <a:buNone/>
              <a:tabLst>
                <a:tab pos="1890713" algn="l"/>
                <a:tab pos="2338388" algn="l"/>
                <a:tab pos="2511425" algn="l"/>
              </a:tabLst>
            </a:pPr>
            <a:r>
              <a:rPr lang="en-US" altLang="zh-TW" sz="2400" dirty="0" smtClean="0">
                <a:solidFill>
                  <a:srgbClr val="FF0000"/>
                </a:solidFill>
                <a:ea typeface="ＭＳ Ｐゴシック" pitchFamily="34" charset="-128"/>
              </a:rPr>
              <a:t>           </a:t>
            </a:r>
            <a:r>
              <a:rPr lang="en-US" altLang="zh-TW" sz="2400" dirty="0" err="1" smtClean="0">
                <a:solidFill>
                  <a:srgbClr val="FF0000"/>
                </a:solidFill>
                <a:ea typeface="ＭＳ Ｐゴシック" pitchFamily="34" charset="-128"/>
              </a:rPr>
              <a:t>x.wait</a:t>
            </a:r>
            <a:r>
              <a:rPr lang="en-US" altLang="zh-TW" sz="2400" dirty="0" smtClean="0">
                <a:solidFill>
                  <a:srgbClr val="FF0000"/>
                </a:solidFill>
                <a:ea typeface="ＭＳ Ｐゴシック" pitchFamily="34" charset="-128"/>
              </a:rPr>
              <a:t> (c) </a:t>
            </a:r>
          </a:p>
          <a:p>
            <a:pPr lvl="1">
              <a:tabLst>
                <a:tab pos="1890713" algn="l"/>
                <a:tab pos="2338388" algn="l"/>
                <a:tab pos="2511425" algn="l"/>
              </a:tabLst>
            </a:pPr>
            <a:r>
              <a:rPr lang="en-US" altLang="zh-TW" i="1" dirty="0" smtClean="0">
                <a:ea typeface="ＭＳ Ｐゴシック" pitchFamily="34" charset="-128"/>
              </a:rPr>
              <a:t>c</a:t>
            </a:r>
            <a:r>
              <a:rPr lang="en-US" altLang="zh-TW" dirty="0" smtClean="0">
                <a:ea typeface="ＭＳ Ｐゴシック" pitchFamily="34" charset="-128"/>
              </a:rPr>
              <a:t> is an integer expression that is evaluated when the wait() operation is executed.</a:t>
            </a:r>
          </a:p>
          <a:p>
            <a:pPr lvl="1">
              <a:tabLst>
                <a:tab pos="1890713" algn="l"/>
                <a:tab pos="2338388" algn="l"/>
                <a:tab pos="2511425" algn="l"/>
              </a:tabLst>
            </a:pPr>
            <a:r>
              <a:rPr lang="en-US" altLang="zh-TW" i="1" dirty="0" smtClean="0">
                <a:solidFill>
                  <a:srgbClr val="FF0000"/>
                </a:solidFill>
                <a:ea typeface="ＭＳ Ｐゴシック" pitchFamily="34" charset="-128"/>
              </a:rPr>
              <a:t>c</a:t>
            </a:r>
            <a:r>
              <a:rPr lang="en-US" altLang="zh-TW" dirty="0" smtClean="0">
                <a:solidFill>
                  <a:srgbClr val="FF0000"/>
                </a:solidFill>
                <a:ea typeface="ＭＳ Ｐゴシック" pitchFamily="34" charset="-128"/>
              </a:rPr>
              <a:t> is called a priority number</a:t>
            </a:r>
            <a:r>
              <a:rPr lang="en-US" altLang="zh-TW" dirty="0" smtClean="0">
                <a:ea typeface="ＭＳ Ｐゴシック" pitchFamily="34" charset="-128"/>
              </a:rPr>
              <a:t>.</a:t>
            </a:r>
          </a:p>
          <a:p>
            <a:pPr>
              <a:tabLst>
                <a:tab pos="1890713" algn="l"/>
                <a:tab pos="2338388" algn="l"/>
                <a:tab pos="2511425" algn="l"/>
              </a:tabLst>
            </a:pPr>
            <a:r>
              <a:rPr lang="en-US" altLang="zh-TW" sz="2400" dirty="0" smtClean="0">
                <a:ea typeface="ＭＳ Ｐゴシック" pitchFamily="34" charset="-128"/>
              </a:rPr>
              <a:t>When </a:t>
            </a:r>
            <a:r>
              <a:rPr lang="en-US" altLang="zh-TW" sz="2400" dirty="0" err="1" smtClean="0">
                <a:ea typeface="ＭＳ Ｐゴシック" pitchFamily="34" charset="-128"/>
              </a:rPr>
              <a:t>x.signal</a:t>
            </a:r>
            <a:r>
              <a:rPr lang="en-US" altLang="zh-TW" sz="2400" dirty="0" smtClean="0">
                <a:ea typeface="ＭＳ Ｐゴシック" pitchFamily="34" charset="-128"/>
              </a:rPr>
              <a:t> () is executed, the process with </a:t>
            </a:r>
            <a:r>
              <a:rPr lang="en-US" altLang="zh-TW" sz="2400" dirty="0" smtClean="0">
                <a:solidFill>
                  <a:srgbClr val="FF0000"/>
                </a:solidFill>
                <a:ea typeface="ＭＳ Ｐゴシック" pitchFamily="34" charset="-128"/>
              </a:rPr>
              <a:t>smallest priority number </a:t>
            </a:r>
            <a:r>
              <a:rPr lang="en-US" altLang="zh-TW" sz="2400" dirty="0" smtClean="0">
                <a:ea typeface="ＭＳ Ｐゴシック" pitchFamily="34" charset="-128"/>
              </a:rPr>
              <a:t>is resumed next.</a:t>
            </a:r>
          </a:p>
          <a:p>
            <a:pPr>
              <a:tabLst>
                <a:tab pos="1890713" algn="l"/>
                <a:tab pos="2338388" algn="l"/>
                <a:tab pos="2511425" algn="l"/>
              </a:tabLst>
            </a:pPr>
            <a:endParaRPr lang="en-US" altLang="zh-TW" sz="2400" dirty="0" smtClean="0">
              <a:ea typeface="ＭＳ Ｐゴシック" pitchFamily="34" charset="-128"/>
            </a:endParaRPr>
          </a:p>
          <a:p>
            <a:pPr>
              <a:tabLst>
                <a:tab pos="1890713" algn="l"/>
                <a:tab pos="2338388" algn="l"/>
                <a:tab pos="2511425" algn="l"/>
              </a:tabLst>
            </a:pPr>
            <a:endParaRPr lang="en-US" altLang="zh-TW" sz="2400" dirty="0" smtClean="0"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6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1000"/>
                                        <p:tgtEl>
                                          <p:spTgt spid="6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1000"/>
                                        <p:tgtEl>
                                          <p:spTgt spid="68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1000"/>
                                        <p:tgtEl>
                                          <p:spTgt spid="68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1000"/>
                                        <p:tgtEl>
                                          <p:spTgt spid="68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1000"/>
                                        <p:tgtEl>
                                          <p:spTgt spid="68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1" grpId="0" uiExpand="1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416892" y="246281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zh-TW" sz="3200" dirty="0" smtClean="0">
                <a:ea typeface="ＭＳ Ｐゴシック" pitchFamily="34" charset="-128"/>
              </a:rPr>
              <a:t>A Monitor to Allocate Single Resource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592138"/>
            <a:ext cx="8229600" cy="4530725"/>
          </a:xfrm>
        </p:spPr>
        <p:txBody>
          <a:bodyPr/>
          <a:lstStyle/>
          <a:p>
            <a:pPr>
              <a:buFont typeface="Monotype Sorts" pitchFamily="2" charset="2"/>
              <a:buNone/>
              <a:tabLst>
                <a:tab pos="1371600" algn="l"/>
                <a:tab pos="1717675" algn="l"/>
                <a:tab pos="2338388" algn="l"/>
              </a:tabLst>
            </a:pPr>
            <a:endParaRPr lang="en-US" altLang="zh-TW" sz="2000" dirty="0" smtClean="0">
              <a:ea typeface="ＭＳ Ｐゴシック" pitchFamily="34" charset="-128"/>
            </a:endParaRPr>
          </a:p>
          <a:p>
            <a:pPr>
              <a:spcBef>
                <a:spcPct val="15000"/>
              </a:spcBef>
              <a:buFont typeface="Monotype Sorts" pitchFamily="2" charset="2"/>
              <a:buNone/>
              <a:tabLst>
                <a:tab pos="1371600" algn="l"/>
                <a:tab pos="1717675" algn="l"/>
                <a:tab pos="2338388" algn="l"/>
              </a:tabLst>
            </a:pPr>
            <a:r>
              <a:rPr lang="en-US" altLang="zh-TW" sz="2000" dirty="0" smtClean="0">
                <a:solidFill>
                  <a:srgbClr val="0000FF"/>
                </a:solidFill>
                <a:ea typeface="ＭＳ Ｐゴシック" pitchFamily="34" charset="-128"/>
              </a:rPr>
              <a:t>monitor </a:t>
            </a:r>
            <a:r>
              <a:rPr lang="en-US" altLang="zh-TW" sz="2000" dirty="0" err="1" smtClean="0">
                <a:solidFill>
                  <a:srgbClr val="0000FF"/>
                </a:solidFill>
                <a:ea typeface="ＭＳ Ｐゴシック" pitchFamily="34" charset="-128"/>
              </a:rPr>
              <a:t>ResourceAllocator</a:t>
            </a:r>
            <a:r>
              <a:rPr lang="en-US" altLang="zh-TW" sz="2000" dirty="0" smtClean="0">
                <a:solidFill>
                  <a:srgbClr val="0000FF"/>
                </a:solidFill>
                <a:ea typeface="ＭＳ Ｐゴシック" pitchFamily="34" charset="-128"/>
              </a:rPr>
              <a:t> </a:t>
            </a:r>
          </a:p>
          <a:p>
            <a:pPr>
              <a:spcBef>
                <a:spcPct val="15000"/>
              </a:spcBef>
              <a:buFont typeface="Monotype Sorts" pitchFamily="2" charset="2"/>
              <a:buNone/>
              <a:tabLst>
                <a:tab pos="1371600" algn="l"/>
                <a:tab pos="1717675" algn="l"/>
                <a:tab pos="2338388" algn="l"/>
              </a:tabLst>
            </a:pPr>
            <a:r>
              <a:rPr lang="en-US" altLang="zh-TW" sz="2000" dirty="0" smtClean="0">
                <a:solidFill>
                  <a:srgbClr val="0000FF"/>
                </a:solidFill>
                <a:ea typeface="ＭＳ Ｐゴシック" pitchFamily="34" charset="-128"/>
              </a:rPr>
              <a:t>{ </a:t>
            </a:r>
          </a:p>
          <a:p>
            <a:pPr>
              <a:spcBef>
                <a:spcPct val="15000"/>
              </a:spcBef>
              <a:buFont typeface="Monotype Sorts" pitchFamily="2" charset="2"/>
              <a:buNone/>
              <a:tabLst>
                <a:tab pos="1371600" algn="l"/>
                <a:tab pos="1717675" algn="l"/>
                <a:tab pos="2338388" algn="l"/>
              </a:tabLst>
            </a:pPr>
            <a:r>
              <a:rPr lang="en-US" altLang="zh-TW" sz="2000" dirty="0" smtClean="0">
                <a:solidFill>
                  <a:srgbClr val="0000FF"/>
                </a:solidFill>
                <a:ea typeface="ＭＳ Ｐゴシック" pitchFamily="34" charset="-128"/>
              </a:rPr>
              <a:t>	</a:t>
            </a:r>
            <a:r>
              <a:rPr lang="en-US" altLang="zh-TW" sz="2000" dirty="0" err="1" smtClean="0">
                <a:solidFill>
                  <a:srgbClr val="0000FF"/>
                </a:solidFill>
                <a:ea typeface="ＭＳ Ｐゴシック" pitchFamily="34" charset="-128"/>
              </a:rPr>
              <a:t>boolean</a:t>
            </a:r>
            <a:r>
              <a:rPr lang="en-US" altLang="zh-TW" sz="2000" dirty="0" smtClean="0">
                <a:solidFill>
                  <a:srgbClr val="0000FF"/>
                </a:solidFill>
                <a:ea typeface="ＭＳ Ｐゴシック" pitchFamily="34" charset="-128"/>
              </a:rPr>
              <a:t> busy; </a:t>
            </a:r>
          </a:p>
          <a:p>
            <a:pPr>
              <a:spcBef>
                <a:spcPct val="15000"/>
              </a:spcBef>
              <a:buFont typeface="Monotype Sorts" pitchFamily="2" charset="2"/>
              <a:buNone/>
              <a:tabLst>
                <a:tab pos="1371600" algn="l"/>
                <a:tab pos="1717675" algn="l"/>
                <a:tab pos="2338388" algn="l"/>
              </a:tabLst>
            </a:pPr>
            <a:r>
              <a:rPr lang="en-US" altLang="zh-TW" sz="2000" dirty="0" smtClean="0">
                <a:solidFill>
                  <a:srgbClr val="0000FF"/>
                </a:solidFill>
                <a:ea typeface="ＭＳ Ｐゴシック" pitchFamily="34" charset="-128"/>
              </a:rPr>
              <a:t>	condition x; </a:t>
            </a:r>
          </a:p>
          <a:p>
            <a:pPr>
              <a:spcBef>
                <a:spcPct val="15000"/>
              </a:spcBef>
              <a:buFont typeface="Monotype Sorts" pitchFamily="2" charset="2"/>
              <a:buNone/>
              <a:tabLst>
                <a:tab pos="1371600" algn="l"/>
                <a:tab pos="1717675" algn="l"/>
                <a:tab pos="2338388" algn="l"/>
              </a:tabLst>
            </a:pPr>
            <a:r>
              <a:rPr lang="en-US" altLang="zh-TW" sz="2000" dirty="0" smtClean="0">
                <a:solidFill>
                  <a:srgbClr val="0000FF"/>
                </a:solidFill>
                <a:ea typeface="ＭＳ Ｐゴシック" pitchFamily="34" charset="-128"/>
              </a:rPr>
              <a:t>	void </a:t>
            </a:r>
            <a:r>
              <a:rPr lang="en-US" altLang="zh-TW" sz="2000" dirty="0" smtClean="0">
                <a:solidFill>
                  <a:srgbClr val="FF0000"/>
                </a:solidFill>
                <a:ea typeface="ＭＳ Ｐゴシック" pitchFamily="34" charset="-128"/>
              </a:rPr>
              <a:t>acquire(</a:t>
            </a:r>
            <a:r>
              <a:rPr lang="en-US" altLang="zh-TW" sz="2000" dirty="0" err="1" smtClean="0">
                <a:solidFill>
                  <a:srgbClr val="FF0000"/>
                </a:solidFill>
                <a:ea typeface="ＭＳ Ｐゴシック" pitchFamily="34" charset="-128"/>
              </a:rPr>
              <a:t>int</a:t>
            </a:r>
            <a:r>
              <a:rPr lang="en-US" altLang="zh-TW" sz="2000" dirty="0" smtClean="0">
                <a:solidFill>
                  <a:srgbClr val="FF0000"/>
                </a:solidFill>
                <a:ea typeface="ＭＳ Ｐゴシック" pitchFamily="34" charset="-128"/>
              </a:rPr>
              <a:t> time)</a:t>
            </a:r>
            <a:r>
              <a:rPr lang="en-US" altLang="zh-TW" sz="2000" dirty="0" smtClean="0">
                <a:solidFill>
                  <a:srgbClr val="0000FF"/>
                </a:solidFill>
                <a:ea typeface="ＭＳ Ｐゴシック" pitchFamily="34" charset="-128"/>
              </a:rPr>
              <a:t> { </a:t>
            </a:r>
          </a:p>
          <a:p>
            <a:pPr>
              <a:spcBef>
                <a:spcPct val="15000"/>
              </a:spcBef>
              <a:buFont typeface="Monotype Sorts" pitchFamily="2" charset="2"/>
              <a:buNone/>
              <a:tabLst>
                <a:tab pos="1371600" algn="l"/>
                <a:tab pos="1717675" algn="l"/>
                <a:tab pos="2338388" algn="l"/>
              </a:tabLst>
            </a:pPr>
            <a:r>
              <a:rPr lang="en-US" altLang="zh-TW" sz="2000" dirty="0" smtClean="0">
                <a:solidFill>
                  <a:srgbClr val="0000FF"/>
                </a:solidFill>
                <a:ea typeface="ＭＳ Ｐゴシック" pitchFamily="34" charset="-128"/>
              </a:rPr>
              <a:t>		if (busy) </a:t>
            </a:r>
          </a:p>
          <a:p>
            <a:pPr>
              <a:spcBef>
                <a:spcPct val="15000"/>
              </a:spcBef>
              <a:buFont typeface="Monotype Sorts" pitchFamily="2" charset="2"/>
              <a:buNone/>
              <a:tabLst>
                <a:tab pos="1371600" algn="l"/>
                <a:tab pos="1717675" algn="l"/>
                <a:tab pos="2338388" algn="l"/>
              </a:tabLst>
            </a:pPr>
            <a:r>
              <a:rPr lang="en-US" altLang="zh-TW" sz="2000" dirty="0" smtClean="0">
                <a:solidFill>
                  <a:srgbClr val="0000FF"/>
                </a:solidFill>
                <a:ea typeface="ＭＳ Ｐゴシック" pitchFamily="34" charset="-128"/>
              </a:rPr>
              <a:t>			</a:t>
            </a:r>
            <a:r>
              <a:rPr lang="en-US" altLang="zh-TW" sz="2000" dirty="0" err="1" smtClean="0">
                <a:solidFill>
                  <a:srgbClr val="FF0000"/>
                </a:solidFill>
                <a:ea typeface="ＭＳ Ｐゴシック" pitchFamily="34" charset="-128"/>
              </a:rPr>
              <a:t>x.wait</a:t>
            </a:r>
            <a:r>
              <a:rPr lang="en-US" altLang="zh-TW" sz="2000" dirty="0" smtClean="0">
                <a:solidFill>
                  <a:srgbClr val="FF0000"/>
                </a:solidFill>
                <a:ea typeface="ＭＳ Ｐゴシック" pitchFamily="34" charset="-128"/>
              </a:rPr>
              <a:t>(time)</a:t>
            </a:r>
            <a:r>
              <a:rPr lang="en-US" altLang="zh-TW" sz="2000" dirty="0" smtClean="0">
                <a:solidFill>
                  <a:srgbClr val="0000FF"/>
                </a:solidFill>
                <a:ea typeface="ＭＳ Ｐゴシック" pitchFamily="34" charset="-128"/>
              </a:rPr>
              <a:t>; </a:t>
            </a:r>
          </a:p>
          <a:p>
            <a:pPr>
              <a:spcBef>
                <a:spcPct val="15000"/>
              </a:spcBef>
              <a:buFont typeface="Monotype Sorts" pitchFamily="2" charset="2"/>
              <a:buNone/>
              <a:tabLst>
                <a:tab pos="1371600" algn="l"/>
                <a:tab pos="1717675" algn="l"/>
                <a:tab pos="2338388" algn="l"/>
              </a:tabLst>
            </a:pPr>
            <a:r>
              <a:rPr lang="en-US" altLang="zh-TW" sz="2000" dirty="0" smtClean="0">
                <a:solidFill>
                  <a:srgbClr val="0000FF"/>
                </a:solidFill>
                <a:ea typeface="ＭＳ Ｐゴシック" pitchFamily="34" charset="-128"/>
              </a:rPr>
              <a:t>		busy = TRUE; </a:t>
            </a:r>
          </a:p>
          <a:p>
            <a:pPr>
              <a:spcBef>
                <a:spcPct val="15000"/>
              </a:spcBef>
              <a:buFont typeface="Monotype Sorts" pitchFamily="2" charset="2"/>
              <a:buNone/>
              <a:tabLst>
                <a:tab pos="1371600" algn="l"/>
                <a:tab pos="1717675" algn="l"/>
                <a:tab pos="2338388" algn="l"/>
              </a:tabLst>
            </a:pPr>
            <a:r>
              <a:rPr lang="en-US" altLang="zh-TW" sz="2000" dirty="0" smtClean="0">
                <a:solidFill>
                  <a:srgbClr val="0000FF"/>
                </a:solidFill>
                <a:ea typeface="ＭＳ Ｐゴシック" pitchFamily="34" charset="-128"/>
              </a:rPr>
              <a:t>	} </a:t>
            </a:r>
          </a:p>
          <a:p>
            <a:pPr>
              <a:spcBef>
                <a:spcPct val="15000"/>
              </a:spcBef>
              <a:buFont typeface="Monotype Sorts" pitchFamily="2" charset="2"/>
              <a:buNone/>
              <a:tabLst>
                <a:tab pos="1371600" algn="l"/>
                <a:tab pos="1717675" algn="l"/>
                <a:tab pos="2338388" algn="l"/>
              </a:tabLst>
            </a:pPr>
            <a:r>
              <a:rPr lang="en-US" altLang="zh-TW" sz="2000" dirty="0" smtClean="0">
                <a:solidFill>
                  <a:srgbClr val="0000FF"/>
                </a:solidFill>
                <a:ea typeface="ＭＳ Ｐゴシック" pitchFamily="34" charset="-128"/>
              </a:rPr>
              <a:t>	void </a:t>
            </a:r>
            <a:r>
              <a:rPr lang="en-US" altLang="zh-TW" sz="2000" dirty="0" smtClean="0">
                <a:solidFill>
                  <a:srgbClr val="FF0000"/>
                </a:solidFill>
                <a:ea typeface="ＭＳ Ｐゴシック" pitchFamily="34" charset="-128"/>
              </a:rPr>
              <a:t>release() </a:t>
            </a:r>
            <a:r>
              <a:rPr lang="en-US" altLang="zh-TW" sz="2000" dirty="0" smtClean="0">
                <a:solidFill>
                  <a:srgbClr val="0000FF"/>
                </a:solidFill>
                <a:ea typeface="ＭＳ Ｐゴシック" pitchFamily="34" charset="-128"/>
              </a:rPr>
              <a:t>{ </a:t>
            </a:r>
          </a:p>
          <a:p>
            <a:pPr>
              <a:spcBef>
                <a:spcPct val="15000"/>
              </a:spcBef>
              <a:buFont typeface="Monotype Sorts" pitchFamily="2" charset="2"/>
              <a:buNone/>
              <a:tabLst>
                <a:tab pos="1371600" algn="l"/>
                <a:tab pos="1717675" algn="l"/>
                <a:tab pos="2338388" algn="l"/>
              </a:tabLst>
            </a:pPr>
            <a:r>
              <a:rPr lang="en-US" altLang="zh-TW" sz="2000" dirty="0" smtClean="0">
                <a:solidFill>
                  <a:srgbClr val="0000FF"/>
                </a:solidFill>
                <a:ea typeface="ＭＳ Ｐゴシック" pitchFamily="34" charset="-128"/>
              </a:rPr>
              <a:t>		busy = FALSE; </a:t>
            </a:r>
          </a:p>
          <a:p>
            <a:pPr>
              <a:spcBef>
                <a:spcPct val="15000"/>
              </a:spcBef>
              <a:buFont typeface="Monotype Sorts" pitchFamily="2" charset="2"/>
              <a:buNone/>
              <a:tabLst>
                <a:tab pos="1371600" algn="l"/>
                <a:tab pos="1717675" algn="l"/>
                <a:tab pos="2338388" algn="l"/>
              </a:tabLst>
            </a:pPr>
            <a:r>
              <a:rPr lang="en-US" altLang="zh-TW" sz="2000" dirty="0" smtClean="0">
                <a:solidFill>
                  <a:srgbClr val="0000FF"/>
                </a:solidFill>
                <a:ea typeface="ＭＳ Ｐゴシック" pitchFamily="34" charset="-128"/>
              </a:rPr>
              <a:t>		</a:t>
            </a:r>
            <a:r>
              <a:rPr lang="en-US" altLang="zh-TW" sz="2000" dirty="0" err="1" smtClean="0">
                <a:solidFill>
                  <a:srgbClr val="FF0000"/>
                </a:solidFill>
                <a:ea typeface="ＭＳ Ｐゴシック" pitchFamily="34" charset="-128"/>
              </a:rPr>
              <a:t>x.signal</a:t>
            </a:r>
            <a:r>
              <a:rPr lang="en-US" altLang="zh-TW" sz="2000" dirty="0" smtClean="0">
                <a:solidFill>
                  <a:srgbClr val="FF0000"/>
                </a:solidFill>
                <a:ea typeface="ＭＳ Ｐゴシック" pitchFamily="34" charset="-128"/>
              </a:rPr>
              <a:t>(); </a:t>
            </a:r>
          </a:p>
          <a:p>
            <a:pPr>
              <a:spcBef>
                <a:spcPct val="15000"/>
              </a:spcBef>
              <a:buFont typeface="Monotype Sorts" pitchFamily="2" charset="2"/>
              <a:buNone/>
              <a:tabLst>
                <a:tab pos="1371600" algn="l"/>
                <a:tab pos="1717675" algn="l"/>
                <a:tab pos="2338388" algn="l"/>
              </a:tabLst>
            </a:pPr>
            <a:r>
              <a:rPr lang="en-US" altLang="zh-TW" sz="2000" dirty="0" smtClean="0">
                <a:solidFill>
                  <a:srgbClr val="0000FF"/>
                </a:solidFill>
                <a:ea typeface="ＭＳ Ｐゴシック" pitchFamily="34" charset="-128"/>
              </a:rPr>
              <a:t>	} </a:t>
            </a:r>
          </a:p>
          <a:p>
            <a:pPr>
              <a:spcBef>
                <a:spcPct val="15000"/>
              </a:spcBef>
              <a:buFont typeface="Monotype Sorts" pitchFamily="2" charset="2"/>
              <a:buNone/>
              <a:tabLst>
                <a:tab pos="1371600" algn="l"/>
                <a:tab pos="1717675" algn="l"/>
                <a:tab pos="2338388" algn="l"/>
              </a:tabLst>
            </a:pPr>
            <a:r>
              <a:rPr lang="en-US" altLang="zh-TW" sz="2000" dirty="0" smtClean="0">
                <a:solidFill>
                  <a:srgbClr val="0000FF"/>
                </a:solidFill>
                <a:ea typeface="ＭＳ Ｐゴシック" pitchFamily="34" charset="-128"/>
              </a:rPr>
              <a:t>initialization code() {</a:t>
            </a:r>
          </a:p>
          <a:p>
            <a:pPr>
              <a:spcBef>
                <a:spcPct val="15000"/>
              </a:spcBef>
              <a:buFont typeface="Monotype Sorts" pitchFamily="2" charset="2"/>
              <a:buNone/>
              <a:tabLst>
                <a:tab pos="1371600" algn="l"/>
                <a:tab pos="1717675" algn="l"/>
                <a:tab pos="2338388" algn="l"/>
              </a:tabLst>
            </a:pPr>
            <a:r>
              <a:rPr lang="en-US" altLang="zh-TW" sz="2000" dirty="0" smtClean="0">
                <a:solidFill>
                  <a:srgbClr val="0000FF"/>
                </a:solidFill>
                <a:ea typeface="ＭＳ Ｐゴシック" pitchFamily="34" charset="-128"/>
              </a:rPr>
              <a:t>	 busy = FALSE; </a:t>
            </a:r>
          </a:p>
          <a:p>
            <a:pPr>
              <a:spcBef>
                <a:spcPct val="15000"/>
              </a:spcBef>
              <a:buFont typeface="Monotype Sorts" pitchFamily="2" charset="2"/>
              <a:buNone/>
              <a:tabLst>
                <a:tab pos="1371600" algn="l"/>
                <a:tab pos="1717675" algn="l"/>
                <a:tab pos="2338388" algn="l"/>
              </a:tabLst>
            </a:pPr>
            <a:r>
              <a:rPr lang="en-US" altLang="zh-TW" sz="2000" dirty="0" smtClean="0">
                <a:solidFill>
                  <a:srgbClr val="0000FF"/>
                </a:solidFill>
                <a:ea typeface="ＭＳ Ｐゴシック" pitchFamily="34" charset="-128"/>
              </a:rPr>
              <a:t>	}</a:t>
            </a:r>
          </a:p>
          <a:p>
            <a:pPr>
              <a:spcBef>
                <a:spcPct val="15000"/>
              </a:spcBef>
              <a:buFont typeface="Monotype Sorts" pitchFamily="2" charset="2"/>
              <a:buNone/>
              <a:tabLst>
                <a:tab pos="1371600" algn="l"/>
                <a:tab pos="1717675" algn="l"/>
                <a:tab pos="2338388" algn="l"/>
              </a:tabLst>
            </a:pPr>
            <a:r>
              <a:rPr lang="en-US" altLang="zh-TW" sz="2000" dirty="0" smtClean="0">
                <a:solidFill>
                  <a:srgbClr val="0000FF"/>
                </a:solidFill>
                <a:ea typeface="ＭＳ Ｐゴシック" pitchFamily="34" charset="-128"/>
              </a:rPr>
              <a:t>}</a:t>
            </a:r>
            <a:r>
              <a:rPr lang="en-US" altLang="zh-TW" sz="2000" b="1" dirty="0" smtClean="0">
                <a:ea typeface="ＭＳ Ｐゴシック" pitchFamily="34" charset="-128"/>
              </a:rPr>
              <a:t>		</a:t>
            </a:r>
            <a:r>
              <a:rPr lang="en-US" altLang="zh-TW" sz="2000" dirty="0" smtClean="0">
                <a:ea typeface="ＭＳ Ｐゴシック" pitchFamily="34" charset="-128"/>
              </a:rPr>
              <a:t>	</a:t>
            </a:r>
          </a:p>
        </p:txBody>
      </p:sp>
      <p:sp>
        <p:nvSpPr>
          <p:cNvPr id="69636" name="Freeform 34"/>
          <p:cNvSpPr>
            <a:spLocks/>
          </p:cNvSpPr>
          <p:nvPr/>
        </p:nvSpPr>
        <p:spPr bwMode="auto">
          <a:xfrm>
            <a:off x="4088630" y="3485850"/>
            <a:ext cx="771525" cy="1566863"/>
          </a:xfrm>
          <a:custGeom>
            <a:avLst/>
            <a:gdLst>
              <a:gd name="T0" fmla="*/ 2147483647 w 584"/>
              <a:gd name="T1" fmla="*/ 2147483647 h 1888"/>
              <a:gd name="T2" fmla="*/ 2147483647 w 584"/>
              <a:gd name="T3" fmla="*/ 2147483647 h 1888"/>
              <a:gd name="T4" fmla="*/ 2147483647 w 584"/>
              <a:gd name="T5" fmla="*/ 2147483647 h 1888"/>
              <a:gd name="T6" fmla="*/ 2147483647 w 584"/>
              <a:gd name="T7" fmla="*/ 2147483647 h 1888"/>
              <a:gd name="T8" fmla="*/ 2147483647 w 584"/>
              <a:gd name="T9" fmla="*/ 2147483647 h 1888"/>
              <a:gd name="T10" fmla="*/ 2147483647 w 584"/>
              <a:gd name="T11" fmla="*/ 2147483647 h 1888"/>
              <a:gd name="T12" fmla="*/ 2147483647 w 584"/>
              <a:gd name="T13" fmla="*/ 2147483647 h 1888"/>
              <a:gd name="T14" fmla="*/ 2147483647 w 584"/>
              <a:gd name="T15" fmla="*/ 2147483647 h 1888"/>
              <a:gd name="T16" fmla="*/ 2147483647 w 584"/>
              <a:gd name="T17" fmla="*/ 2147483647 h 1888"/>
              <a:gd name="T18" fmla="*/ 2147483647 w 584"/>
              <a:gd name="T19" fmla="*/ 2147483647 h 1888"/>
              <a:gd name="T20" fmla="*/ 2147483647 w 584"/>
              <a:gd name="T21" fmla="*/ 2147483647 h 1888"/>
              <a:gd name="T22" fmla="*/ 2147483647 w 584"/>
              <a:gd name="T23" fmla="*/ 2147483647 h 1888"/>
              <a:gd name="T24" fmla="*/ 2147483647 w 584"/>
              <a:gd name="T25" fmla="*/ 2147483647 h 1888"/>
              <a:gd name="T26" fmla="*/ 2147483647 w 584"/>
              <a:gd name="T27" fmla="*/ 2147483647 h 1888"/>
              <a:gd name="T28" fmla="*/ 0 w 584"/>
              <a:gd name="T29" fmla="*/ 0 h 1888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584"/>
              <a:gd name="T46" fmla="*/ 0 h 1888"/>
              <a:gd name="T47" fmla="*/ 584 w 584"/>
              <a:gd name="T48" fmla="*/ 1888 h 1888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584" h="1888">
                <a:moveTo>
                  <a:pt x="360" y="1888"/>
                </a:moveTo>
                <a:cubicBezTo>
                  <a:pt x="386" y="1875"/>
                  <a:pt x="415" y="1870"/>
                  <a:pt x="440" y="1856"/>
                </a:cubicBezTo>
                <a:cubicBezTo>
                  <a:pt x="467" y="1841"/>
                  <a:pt x="487" y="1788"/>
                  <a:pt x="496" y="1768"/>
                </a:cubicBezTo>
                <a:cubicBezTo>
                  <a:pt x="527" y="1695"/>
                  <a:pt x="539" y="1606"/>
                  <a:pt x="552" y="1528"/>
                </a:cubicBezTo>
                <a:cubicBezTo>
                  <a:pt x="559" y="1486"/>
                  <a:pt x="563" y="1443"/>
                  <a:pt x="568" y="1400"/>
                </a:cubicBezTo>
                <a:cubicBezTo>
                  <a:pt x="571" y="1379"/>
                  <a:pt x="576" y="1336"/>
                  <a:pt x="576" y="1336"/>
                </a:cubicBezTo>
                <a:cubicBezTo>
                  <a:pt x="584" y="1110"/>
                  <a:pt x="572" y="903"/>
                  <a:pt x="544" y="680"/>
                </a:cubicBezTo>
                <a:cubicBezTo>
                  <a:pt x="531" y="578"/>
                  <a:pt x="509" y="474"/>
                  <a:pt x="448" y="392"/>
                </a:cubicBezTo>
                <a:cubicBezTo>
                  <a:pt x="411" y="280"/>
                  <a:pt x="448" y="307"/>
                  <a:pt x="368" y="280"/>
                </a:cubicBezTo>
                <a:cubicBezTo>
                  <a:pt x="307" y="199"/>
                  <a:pt x="391" y="298"/>
                  <a:pt x="296" y="232"/>
                </a:cubicBezTo>
                <a:cubicBezTo>
                  <a:pt x="274" y="217"/>
                  <a:pt x="259" y="195"/>
                  <a:pt x="240" y="176"/>
                </a:cubicBezTo>
                <a:cubicBezTo>
                  <a:pt x="222" y="158"/>
                  <a:pt x="168" y="134"/>
                  <a:pt x="144" y="120"/>
                </a:cubicBezTo>
                <a:cubicBezTo>
                  <a:pt x="144" y="120"/>
                  <a:pt x="84" y="80"/>
                  <a:pt x="72" y="72"/>
                </a:cubicBezTo>
                <a:cubicBezTo>
                  <a:pt x="56" y="61"/>
                  <a:pt x="24" y="40"/>
                  <a:pt x="24" y="40"/>
                </a:cubicBezTo>
                <a:cubicBezTo>
                  <a:pt x="5" y="11"/>
                  <a:pt x="12" y="25"/>
                  <a:pt x="0" y="0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9637" name="文字方塊 5"/>
          <p:cNvSpPr txBox="1">
            <a:spLocks noChangeArrowheads="1"/>
          </p:cNvSpPr>
          <p:nvPr/>
        </p:nvSpPr>
        <p:spPr bwMode="auto">
          <a:xfrm>
            <a:off x="4890608" y="3868516"/>
            <a:ext cx="401478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2000" b="1" dirty="0">
                <a:latin typeface="Candara" pitchFamily="34" charset="0"/>
              </a:rPr>
              <a:t>The process with smallest priority number is resumed next</a:t>
            </a:r>
            <a:endParaRPr lang="zh-TW" altLang="en-US" sz="2000" b="1" dirty="0">
              <a:latin typeface="Candara" pitchFamily="34" charset="0"/>
            </a:endParaRPr>
          </a:p>
        </p:txBody>
      </p:sp>
      <p:cxnSp>
        <p:nvCxnSpPr>
          <p:cNvPr id="69638" name="直線接點 7"/>
          <p:cNvCxnSpPr>
            <a:cxnSpLocks noChangeShapeType="1"/>
          </p:cNvCxnSpPr>
          <p:nvPr/>
        </p:nvCxnSpPr>
        <p:spPr bwMode="auto">
          <a:xfrm flipV="1">
            <a:off x="3633134" y="5025821"/>
            <a:ext cx="927100" cy="46038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7" name="矩形 6"/>
          <p:cNvSpPr/>
          <p:nvPr/>
        </p:nvSpPr>
        <p:spPr bwMode="auto">
          <a:xfrm>
            <a:off x="955343" y="2361063"/>
            <a:ext cx="3548418" cy="1774209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971263" y="4123928"/>
            <a:ext cx="3548418" cy="145800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3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3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943629" y="-9525"/>
            <a:ext cx="7715250" cy="844550"/>
          </a:xfrm>
        </p:spPr>
        <p:txBody>
          <a:bodyPr/>
          <a:lstStyle/>
          <a:p>
            <a:pPr eaLnBrk="1" hangingPunct="1"/>
            <a:r>
              <a:rPr lang="en-US" altLang="zh-TW" sz="3200" dirty="0" smtClean="0">
                <a:ea typeface="ＭＳ Ｐゴシック" pitchFamily="34" charset="-128"/>
              </a:rPr>
              <a:t>Resuming Processes within a Monitor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5825" y="1082675"/>
            <a:ext cx="8080375" cy="4462463"/>
          </a:xfrm>
        </p:spPr>
        <p:txBody>
          <a:bodyPr/>
          <a:lstStyle/>
          <a:p>
            <a:pPr>
              <a:tabLst>
                <a:tab pos="1890713" algn="l"/>
                <a:tab pos="2338388" algn="l"/>
                <a:tab pos="2511425" algn="l"/>
              </a:tabLst>
            </a:pPr>
            <a:r>
              <a:rPr lang="en-US" altLang="zh-TW" sz="2400" dirty="0" smtClean="0">
                <a:ea typeface="ＭＳ Ｐゴシック" pitchFamily="34" charset="-128"/>
              </a:rPr>
              <a:t>The monitor allocates the resource that has the shortest  time-allocation request.</a:t>
            </a:r>
          </a:p>
          <a:p>
            <a:pPr>
              <a:tabLst>
                <a:tab pos="1890713" algn="l"/>
                <a:tab pos="2338388" algn="l"/>
                <a:tab pos="2511425" algn="l"/>
              </a:tabLst>
            </a:pPr>
            <a:r>
              <a:rPr lang="en-US" altLang="zh-TW" sz="2400" dirty="0" smtClean="0">
                <a:ea typeface="ＭＳ Ｐゴシック" pitchFamily="34" charset="-128"/>
              </a:rPr>
              <a:t>A process that needs to access the resource in question must observe the following sequence:</a:t>
            </a:r>
          </a:p>
          <a:p>
            <a:pPr>
              <a:buFont typeface="Monotype Sorts" pitchFamily="2" charset="2"/>
              <a:buNone/>
              <a:tabLst>
                <a:tab pos="1890713" algn="l"/>
                <a:tab pos="2338388" algn="l"/>
                <a:tab pos="2511425" algn="l"/>
              </a:tabLst>
            </a:pPr>
            <a:r>
              <a:rPr lang="en-US" altLang="zh-TW" sz="2400" dirty="0" smtClean="0">
                <a:ea typeface="ＭＳ Ｐゴシック" pitchFamily="34" charset="-128"/>
              </a:rPr>
              <a:t>          </a:t>
            </a:r>
            <a:r>
              <a:rPr lang="en-US" altLang="zh-TW" sz="2400" dirty="0" err="1" smtClean="0">
                <a:solidFill>
                  <a:srgbClr val="FF0000"/>
                </a:solidFill>
                <a:ea typeface="ＭＳ Ｐゴシック" pitchFamily="34" charset="-128"/>
              </a:rPr>
              <a:t>R.acquire</a:t>
            </a:r>
            <a:r>
              <a:rPr lang="en-US" altLang="zh-TW" sz="2400" dirty="0" smtClean="0">
                <a:solidFill>
                  <a:srgbClr val="FF0000"/>
                </a:solidFill>
                <a:ea typeface="ＭＳ Ｐゴシック" pitchFamily="34" charset="-128"/>
              </a:rPr>
              <a:t> (t);    </a:t>
            </a:r>
            <a:r>
              <a:rPr lang="en-US" altLang="zh-TW" sz="2400" dirty="0" smtClean="0">
                <a:solidFill>
                  <a:srgbClr val="FF0000"/>
                </a:solidFill>
                <a:ea typeface="ＭＳ Ｐゴシック" pitchFamily="34" charset="-128"/>
                <a:sym typeface="Wingdings" pitchFamily="2" charset="2"/>
              </a:rPr>
              <a:t> </a:t>
            </a:r>
            <a:r>
              <a:rPr lang="en-US" altLang="zh-TW" sz="2400" dirty="0" smtClean="0">
                <a:solidFill>
                  <a:srgbClr val="FF0000"/>
                </a:solidFill>
                <a:ea typeface="ＭＳ Ｐゴシック" pitchFamily="34" charset="-128"/>
              </a:rPr>
              <a:t>Get the resource, or wait for it !!</a:t>
            </a:r>
          </a:p>
          <a:p>
            <a:pPr>
              <a:buFont typeface="Monotype Sorts" pitchFamily="2" charset="2"/>
              <a:buNone/>
              <a:tabLst>
                <a:tab pos="1890713" algn="l"/>
                <a:tab pos="2338388" algn="l"/>
                <a:tab pos="2511425" algn="l"/>
              </a:tabLst>
            </a:pPr>
            <a:r>
              <a:rPr lang="en-US" altLang="zh-TW" sz="2400" dirty="0" smtClean="0">
                <a:solidFill>
                  <a:srgbClr val="0033CC"/>
                </a:solidFill>
                <a:ea typeface="ＭＳ Ｐゴシック" pitchFamily="34" charset="-128"/>
              </a:rPr>
              <a:t>           …..</a:t>
            </a:r>
          </a:p>
          <a:p>
            <a:pPr>
              <a:buFont typeface="Monotype Sorts" pitchFamily="2" charset="2"/>
              <a:buNone/>
              <a:tabLst>
                <a:tab pos="1890713" algn="l"/>
                <a:tab pos="2338388" algn="l"/>
                <a:tab pos="2511425" algn="l"/>
              </a:tabLst>
            </a:pPr>
            <a:r>
              <a:rPr lang="en-US" altLang="zh-TW" sz="2400" dirty="0" smtClean="0">
                <a:solidFill>
                  <a:srgbClr val="0033CC"/>
                </a:solidFill>
                <a:ea typeface="ＭＳ Ｐゴシック" pitchFamily="34" charset="-128"/>
              </a:rPr>
              <a:t>              access the resource</a:t>
            </a:r>
          </a:p>
          <a:p>
            <a:pPr>
              <a:buFont typeface="Monotype Sorts" pitchFamily="2" charset="2"/>
              <a:buNone/>
              <a:tabLst>
                <a:tab pos="1890713" algn="l"/>
                <a:tab pos="2338388" algn="l"/>
                <a:tab pos="2511425" algn="l"/>
              </a:tabLst>
            </a:pPr>
            <a:r>
              <a:rPr lang="en-US" altLang="zh-TW" sz="2400" dirty="0" smtClean="0">
                <a:solidFill>
                  <a:srgbClr val="0033CC"/>
                </a:solidFill>
                <a:ea typeface="ＭＳ Ｐゴシック" pitchFamily="34" charset="-128"/>
              </a:rPr>
              <a:t>          ……</a:t>
            </a:r>
          </a:p>
          <a:p>
            <a:pPr>
              <a:buFont typeface="Monotype Sorts" pitchFamily="2" charset="2"/>
              <a:buNone/>
              <a:tabLst>
                <a:tab pos="1890713" algn="l"/>
                <a:tab pos="2338388" algn="l"/>
                <a:tab pos="2511425" algn="l"/>
              </a:tabLst>
            </a:pPr>
            <a:r>
              <a:rPr lang="en-US" altLang="zh-TW" sz="2400" dirty="0" smtClean="0">
                <a:solidFill>
                  <a:srgbClr val="0033CC"/>
                </a:solidFill>
                <a:ea typeface="ＭＳ Ｐゴシック" pitchFamily="34" charset="-128"/>
              </a:rPr>
              <a:t>          </a:t>
            </a:r>
            <a:r>
              <a:rPr lang="en-US" altLang="zh-TW" sz="2400" dirty="0" smtClean="0">
                <a:solidFill>
                  <a:srgbClr val="FF0000"/>
                </a:solidFill>
                <a:ea typeface="ＭＳ Ｐゴシック" pitchFamily="34" charset="-128"/>
              </a:rPr>
              <a:t>R. release(); </a:t>
            </a:r>
          </a:p>
          <a:p>
            <a:pPr>
              <a:buFont typeface="Monotype Sorts" pitchFamily="2" charset="2"/>
              <a:buNone/>
              <a:tabLst>
                <a:tab pos="1890713" algn="l"/>
                <a:tab pos="2338388" algn="l"/>
                <a:tab pos="2511425" algn="l"/>
              </a:tabLst>
            </a:pPr>
            <a:r>
              <a:rPr lang="en-US" altLang="zh-TW" sz="2400" dirty="0" smtClean="0">
                <a:ea typeface="ＭＳ Ｐゴシック" pitchFamily="34" charset="-128"/>
              </a:rPr>
              <a:t>Where R is an instance of type </a:t>
            </a:r>
            <a:r>
              <a:rPr lang="en-US" altLang="zh-TW" sz="2400" dirty="0" err="1" smtClean="0">
                <a:ea typeface="ＭＳ Ｐゴシック" pitchFamily="34" charset="-128"/>
              </a:rPr>
              <a:t>ResourceAllocator</a:t>
            </a:r>
            <a:r>
              <a:rPr lang="en-US" altLang="zh-TW" sz="2400" dirty="0" smtClean="0">
                <a:ea typeface="ＭＳ Ｐゴシック" pitchFamily="34" charset="-128"/>
              </a:rPr>
              <a:t>.</a:t>
            </a:r>
          </a:p>
          <a:p>
            <a:pPr>
              <a:buFont typeface="Monotype Sorts" pitchFamily="2" charset="2"/>
              <a:buNone/>
              <a:tabLst>
                <a:tab pos="1890713" algn="l"/>
                <a:tab pos="2338388" algn="l"/>
                <a:tab pos="2511425" algn="l"/>
              </a:tabLst>
            </a:pPr>
            <a:endParaRPr lang="en-US" altLang="zh-TW" sz="2400" dirty="0" smtClean="0">
              <a:ea typeface="ＭＳ Ｐゴシック" pitchFamily="34" charset="-128"/>
            </a:endParaRPr>
          </a:p>
          <a:p>
            <a:pPr>
              <a:tabLst>
                <a:tab pos="1890713" algn="l"/>
                <a:tab pos="2338388" algn="l"/>
                <a:tab pos="2511425" algn="l"/>
              </a:tabLst>
            </a:pPr>
            <a:endParaRPr lang="en-US" altLang="zh-TW" sz="2400" dirty="0" smtClean="0">
              <a:ea typeface="ＭＳ Ｐゴシック" pitchFamily="34" charset="-128"/>
            </a:endParaRPr>
          </a:p>
          <a:p>
            <a:pPr>
              <a:tabLst>
                <a:tab pos="1890713" algn="l"/>
                <a:tab pos="2338388" algn="l"/>
                <a:tab pos="2511425" algn="l"/>
              </a:tabLst>
            </a:pPr>
            <a:endParaRPr lang="en-US" altLang="zh-TW" sz="2400" dirty="0" smtClean="0"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1000"/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1000"/>
                                        <p:tgtEl>
                                          <p:spTgt spid="70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1000"/>
                                        <p:tgtEl>
                                          <p:spTgt spid="70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1000"/>
                                        <p:tgtEl>
                                          <p:spTgt spid="70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1000"/>
                                        <p:tgtEl>
                                          <p:spTgt spid="70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1000"/>
                                        <p:tgtEl>
                                          <p:spTgt spid="706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9" grpId="0" uiExpand="1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ＭＳ Ｐゴシック" pitchFamily="34" charset="-128"/>
              </a:rPr>
              <a:t>Synchronization Examples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3200" dirty="0" smtClean="0">
                <a:ea typeface="ＭＳ Ｐゴシック" pitchFamily="34" charset="-128"/>
              </a:rPr>
              <a:t>Solaris</a:t>
            </a:r>
          </a:p>
          <a:p>
            <a:r>
              <a:rPr lang="en-US" altLang="zh-TW" sz="3200" dirty="0" smtClean="0">
                <a:ea typeface="ＭＳ Ｐゴシック" pitchFamily="34" charset="-128"/>
              </a:rPr>
              <a:t>Windows XP</a:t>
            </a:r>
          </a:p>
          <a:p>
            <a:r>
              <a:rPr lang="en-US" altLang="zh-TW" sz="3200" dirty="0" smtClean="0">
                <a:ea typeface="ＭＳ Ｐゴシック" pitchFamily="34" charset="-128"/>
              </a:rPr>
              <a:t>Linux</a:t>
            </a:r>
          </a:p>
          <a:p>
            <a:r>
              <a:rPr lang="en-US" altLang="zh-TW" sz="3200" dirty="0" err="1" smtClean="0">
                <a:ea typeface="ＭＳ Ｐゴシック" pitchFamily="34" charset="-128"/>
              </a:rPr>
              <a:t>Pthreads</a:t>
            </a:r>
            <a:endParaRPr lang="en-US" altLang="zh-TW" sz="3200" dirty="0" smtClean="0"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ＭＳ Ｐゴシック" pitchFamily="34" charset="-128"/>
              </a:rPr>
              <a:t>Solaris Synchronization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8427" y="1091594"/>
            <a:ext cx="8414503" cy="4530725"/>
          </a:xfrm>
        </p:spPr>
        <p:txBody>
          <a:bodyPr/>
          <a:lstStyle/>
          <a:p>
            <a:r>
              <a:rPr lang="en-US" altLang="zh-TW" sz="2800" dirty="0" smtClean="0">
                <a:ea typeface="ＭＳ Ｐゴシック" pitchFamily="34" charset="-128"/>
              </a:rPr>
              <a:t>Implements a variety of </a:t>
            </a:r>
            <a:r>
              <a:rPr lang="en-US" altLang="zh-TW" sz="2800" dirty="0" smtClean="0">
                <a:solidFill>
                  <a:srgbClr val="FF0000"/>
                </a:solidFill>
                <a:ea typeface="ＭＳ Ｐゴシック" pitchFamily="34" charset="-128"/>
              </a:rPr>
              <a:t>locks</a:t>
            </a:r>
            <a:r>
              <a:rPr lang="en-US" altLang="zh-TW" sz="2800" dirty="0" smtClean="0">
                <a:ea typeface="ＭＳ Ｐゴシック" pitchFamily="34" charset="-128"/>
              </a:rPr>
              <a:t> to support multitasking, multithreading (including real-time threads), and multiprocessing</a:t>
            </a:r>
          </a:p>
          <a:p>
            <a:r>
              <a:rPr lang="en-US" altLang="zh-TW" sz="2800" dirty="0" smtClean="0">
                <a:ea typeface="ＭＳ Ｐゴシック" pitchFamily="34" charset="-128"/>
              </a:rPr>
              <a:t>Uses </a:t>
            </a:r>
            <a:r>
              <a:rPr lang="en-US" altLang="zh-TW" sz="2800" dirty="0" smtClean="0">
                <a:solidFill>
                  <a:srgbClr val="FF0000"/>
                </a:solidFill>
                <a:ea typeface="ＭＳ Ｐゴシック" pitchFamily="34" charset="-128"/>
              </a:rPr>
              <a:t>adaptive </a:t>
            </a:r>
            <a:r>
              <a:rPr lang="en-US" altLang="zh-TW" sz="2800" dirty="0" err="1" smtClean="0">
                <a:solidFill>
                  <a:srgbClr val="FF0000"/>
                </a:solidFill>
                <a:ea typeface="ＭＳ Ｐゴシック" pitchFamily="34" charset="-128"/>
              </a:rPr>
              <a:t>mutexes</a:t>
            </a:r>
            <a:r>
              <a:rPr lang="en-US" altLang="zh-TW" sz="2800" dirty="0" smtClean="0">
                <a:solidFill>
                  <a:srgbClr val="FF0000"/>
                </a:solidFill>
                <a:ea typeface="ＭＳ Ｐゴシック" pitchFamily="34" charset="-128"/>
              </a:rPr>
              <a:t> </a:t>
            </a:r>
            <a:r>
              <a:rPr lang="en-US" altLang="zh-TW" sz="2800" dirty="0" smtClean="0">
                <a:ea typeface="ＭＳ Ｐゴシック" pitchFamily="34" charset="-128"/>
              </a:rPr>
              <a:t>for efficiency when protecting data from </a:t>
            </a:r>
            <a:r>
              <a:rPr lang="en-US" altLang="zh-TW" sz="2800" dirty="0" smtClean="0">
                <a:solidFill>
                  <a:srgbClr val="FF0000"/>
                </a:solidFill>
                <a:ea typeface="ＭＳ Ｐゴシック" pitchFamily="34" charset="-128"/>
              </a:rPr>
              <a:t>short </a:t>
            </a:r>
            <a:r>
              <a:rPr lang="en-US" altLang="zh-TW" sz="2800" dirty="0" smtClean="0">
                <a:ea typeface="ＭＳ Ｐゴシック" pitchFamily="34" charset="-128"/>
              </a:rPr>
              <a:t>code segments</a:t>
            </a:r>
          </a:p>
          <a:p>
            <a:r>
              <a:rPr lang="en-US" altLang="zh-TW" sz="2800" dirty="0" smtClean="0">
                <a:ea typeface="ＭＳ Ｐゴシック" pitchFamily="34" charset="-128"/>
              </a:rPr>
              <a:t>Uses </a:t>
            </a:r>
            <a:r>
              <a:rPr lang="en-US" altLang="zh-TW" sz="2800" dirty="0" smtClean="0">
                <a:solidFill>
                  <a:srgbClr val="FF0000"/>
                </a:solidFill>
                <a:ea typeface="ＭＳ Ｐゴシック" pitchFamily="34" charset="-128"/>
              </a:rPr>
              <a:t>condition variables </a:t>
            </a:r>
            <a:r>
              <a:rPr lang="en-US" altLang="zh-TW" sz="2800" dirty="0" smtClean="0">
                <a:ea typeface="ＭＳ Ｐゴシック" pitchFamily="34" charset="-128"/>
              </a:rPr>
              <a:t>and </a:t>
            </a:r>
            <a:r>
              <a:rPr lang="en-US" altLang="zh-TW" sz="2800" dirty="0" smtClean="0">
                <a:solidFill>
                  <a:srgbClr val="FF0000"/>
                </a:solidFill>
                <a:ea typeface="ＭＳ Ｐゴシック" pitchFamily="34" charset="-128"/>
              </a:rPr>
              <a:t>readers-writers locks </a:t>
            </a:r>
            <a:r>
              <a:rPr lang="en-US" altLang="zh-TW" sz="2800" dirty="0" smtClean="0">
                <a:ea typeface="ＭＳ Ｐゴシック" pitchFamily="34" charset="-128"/>
              </a:rPr>
              <a:t>when </a:t>
            </a:r>
            <a:r>
              <a:rPr lang="en-US" altLang="zh-TW" sz="2800" dirty="0" smtClean="0">
                <a:solidFill>
                  <a:srgbClr val="FF0000"/>
                </a:solidFill>
                <a:ea typeface="ＭＳ Ｐゴシック" pitchFamily="34" charset="-128"/>
              </a:rPr>
              <a:t>longer</a:t>
            </a:r>
            <a:r>
              <a:rPr lang="en-US" altLang="zh-TW" sz="2800" dirty="0" smtClean="0">
                <a:ea typeface="ＭＳ Ｐゴシック" pitchFamily="34" charset="-128"/>
              </a:rPr>
              <a:t> sections of code need access to data</a:t>
            </a:r>
          </a:p>
          <a:p>
            <a:r>
              <a:rPr lang="en-US" altLang="zh-TW" sz="2800" dirty="0" smtClean="0">
                <a:ea typeface="ＭＳ Ｐゴシック" pitchFamily="34" charset="-128"/>
              </a:rPr>
              <a:t>Uses </a:t>
            </a:r>
            <a:r>
              <a:rPr lang="en-US" altLang="zh-TW" sz="2800" dirty="0" smtClean="0">
                <a:solidFill>
                  <a:srgbClr val="FF0000"/>
                </a:solidFill>
                <a:ea typeface="ＭＳ Ｐゴシック" pitchFamily="34" charset="-128"/>
              </a:rPr>
              <a:t>turnstiles</a:t>
            </a:r>
            <a:r>
              <a:rPr lang="en-US" altLang="zh-TW" sz="2800" dirty="0" smtClean="0">
                <a:ea typeface="ＭＳ Ｐゴシック" pitchFamily="34" charset="-128"/>
              </a:rPr>
              <a:t> to order the list of threads waiting to acquire either an adaptive </a:t>
            </a:r>
            <a:r>
              <a:rPr lang="en-US" altLang="zh-TW" sz="2800" dirty="0" err="1" smtClean="0">
                <a:ea typeface="ＭＳ Ｐゴシック" pitchFamily="34" charset="-128"/>
              </a:rPr>
              <a:t>mutex</a:t>
            </a:r>
            <a:r>
              <a:rPr lang="en-US" altLang="zh-TW" sz="2800" dirty="0" smtClean="0">
                <a:ea typeface="ＭＳ Ｐゴシック" pitchFamily="34" charset="-128"/>
              </a:rPr>
              <a:t> or reader-writer lock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72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1000"/>
                                        <p:tgtEl>
                                          <p:spTgt spid="72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1000"/>
                                        <p:tgtEl>
                                          <p:spTgt spid="7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1000"/>
                                        <p:tgtEl>
                                          <p:spTgt spid="72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7" grpId="0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ＭＳ Ｐゴシック" pitchFamily="34" charset="-128"/>
              </a:rPr>
              <a:t>Windows XP Synchronization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8428" y="1233488"/>
            <a:ext cx="8229600" cy="4530725"/>
          </a:xfrm>
        </p:spPr>
        <p:txBody>
          <a:bodyPr/>
          <a:lstStyle/>
          <a:p>
            <a:r>
              <a:rPr lang="en-US" altLang="zh-TW" sz="2800" dirty="0" smtClean="0">
                <a:ea typeface="ＭＳ Ｐゴシック" pitchFamily="34" charset="-128"/>
              </a:rPr>
              <a:t>Uses </a:t>
            </a:r>
            <a:r>
              <a:rPr lang="en-US" altLang="zh-TW" sz="2800" dirty="0" smtClean="0">
                <a:solidFill>
                  <a:srgbClr val="FF0000"/>
                </a:solidFill>
                <a:ea typeface="ＭＳ Ｐゴシック" pitchFamily="34" charset="-128"/>
              </a:rPr>
              <a:t>interrupt masks </a:t>
            </a:r>
            <a:r>
              <a:rPr lang="en-US" altLang="zh-TW" sz="2800" dirty="0" smtClean="0">
                <a:ea typeface="ＭＳ Ｐゴシック" pitchFamily="34" charset="-128"/>
              </a:rPr>
              <a:t>to protect access to global resources on </a:t>
            </a:r>
            <a:r>
              <a:rPr lang="en-US" altLang="zh-TW" sz="2800" dirty="0" err="1" smtClean="0">
                <a:ea typeface="ＭＳ Ｐゴシック" pitchFamily="34" charset="-128"/>
              </a:rPr>
              <a:t>uniprocessor</a:t>
            </a:r>
            <a:r>
              <a:rPr lang="en-US" altLang="zh-TW" sz="2800" dirty="0" smtClean="0">
                <a:ea typeface="ＭＳ Ｐゴシック" pitchFamily="34" charset="-128"/>
              </a:rPr>
              <a:t> systems</a:t>
            </a:r>
          </a:p>
          <a:p>
            <a:r>
              <a:rPr lang="en-US" altLang="zh-TW" sz="2800" dirty="0" smtClean="0">
                <a:ea typeface="ＭＳ Ｐゴシック" pitchFamily="34" charset="-128"/>
              </a:rPr>
              <a:t>Uses </a:t>
            </a:r>
            <a:r>
              <a:rPr lang="en-US" altLang="zh-TW" sz="2800" dirty="0" smtClean="0">
                <a:solidFill>
                  <a:srgbClr val="FF0000"/>
                </a:solidFill>
                <a:ea typeface="ＭＳ Ｐゴシック" pitchFamily="34" charset="-128"/>
              </a:rPr>
              <a:t>spinlocks</a:t>
            </a:r>
            <a:r>
              <a:rPr lang="en-US" altLang="zh-TW" sz="2800" dirty="0" smtClean="0">
                <a:solidFill>
                  <a:srgbClr val="3366FF"/>
                </a:solidFill>
                <a:ea typeface="ＭＳ Ｐゴシック" pitchFamily="34" charset="-128"/>
              </a:rPr>
              <a:t> </a:t>
            </a:r>
            <a:r>
              <a:rPr lang="en-US" altLang="zh-TW" sz="2800" dirty="0" smtClean="0">
                <a:ea typeface="ＭＳ Ｐゴシック" pitchFamily="34" charset="-128"/>
              </a:rPr>
              <a:t>on multiprocessor systems</a:t>
            </a:r>
          </a:p>
          <a:p>
            <a:r>
              <a:rPr lang="en-US" altLang="zh-TW" sz="2800" dirty="0" smtClean="0">
                <a:ea typeface="ＭＳ Ｐゴシック" pitchFamily="34" charset="-128"/>
              </a:rPr>
              <a:t>Also provides </a:t>
            </a:r>
            <a:r>
              <a:rPr lang="en-US" altLang="zh-TW" sz="2800" dirty="0" smtClean="0">
                <a:solidFill>
                  <a:srgbClr val="FF0000"/>
                </a:solidFill>
                <a:ea typeface="ＭＳ Ｐゴシック" pitchFamily="34" charset="-128"/>
              </a:rPr>
              <a:t>dispatcher objects </a:t>
            </a:r>
            <a:r>
              <a:rPr lang="en-US" altLang="zh-TW" sz="2800" dirty="0" smtClean="0">
                <a:ea typeface="ＭＳ Ｐゴシック" pitchFamily="34" charset="-128"/>
              </a:rPr>
              <a:t>which may act as either </a:t>
            </a:r>
            <a:r>
              <a:rPr lang="en-US" altLang="zh-TW" sz="2800" dirty="0" err="1" smtClean="0">
                <a:solidFill>
                  <a:srgbClr val="0070C0"/>
                </a:solidFill>
                <a:ea typeface="ＭＳ Ｐゴシック" pitchFamily="34" charset="-128"/>
              </a:rPr>
              <a:t>mutexes</a:t>
            </a:r>
            <a:r>
              <a:rPr lang="en-US" altLang="zh-TW" sz="2800" dirty="0" smtClean="0">
                <a:ea typeface="ＭＳ Ｐゴシック" pitchFamily="34" charset="-128"/>
              </a:rPr>
              <a:t> and </a:t>
            </a:r>
            <a:r>
              <a:rPr lang="en-US" altLang="zh-TW" sz="2800" dirty="0" smtClean="0">
                <a:solidFill>
                  <a:srgbClr val="0070C0"/>
                </a:solidFill>
                <a:ea typeface="ＭＳ Ｐゴシック" pitchFamily="34" charset="-128"/>
              </a:rPr>
              <a:t>semaphores</a:t>
            </a:r>
          </a:p>
          <a:p>
            <a:r>
              <a:rPr lang="en-US" altLang="zh-TW" sz="2800" dirty="0" smtClean="0">
                <a:ea typeface="ＭＳ Ｐゴシック" pitchFamily="34" charset="-128"/>
              </a:rPr>
              <a:t>Dispatcher objects may also provide </a:t>
            </a:r>
            <a:r>
              <a:rPr lang="en-US" altLang="zh-TW" sz="2800" dirty="0" smtClean="0">
                <a:solidFill>
                  <a:srgbClr val="FF0000"/>
                </a:solidFill>
                <a:ea typeface="ＭＳ Ｐゴシック" pitchFamily="34" charset="-128"/>
              </a:rPr>
              <a:t>events</a:t>
            </a:r>
          </a:p>
          <a:p>
            <a:pPr lvl="1"/>
            <a:r>
              <a:rPr lang="en-US" altLang="zh-TW" sz="2800" dirty="0" smtClean="0">
                <a:ea typeface="ＭＳ Ｐゴシック" pitchFamily="34" charset="-128"/>
              </a:rPr>
              <a:t>An event acts much like a condition variable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73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1000"/>
                                        <p:tgtEl>
                                          <p:spTgt spid="73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1000"/>
                                        <p:tgtEl>
                                          <p:spTgt spid="73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1000"/>
                                        <p:tgtEl>
                                          <p:spTgt spid="73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1000"/>
                                        <p:tgtEl>
                                          <p:spTgt spid="73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1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 smtClean="0">
                <a:ea typeface="ＭＳ Ｐゴシック" pitchFamily="34" charset="-128"/>
              </a:rPr>
              <a:t>Race Condition</a:t>
            </a:r>
          </a:p>
        </p:txBody>
      </p:sp>
      <p:sp>
        <p:nvSpPr>
          <p:cNvPr id="921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41350" y="967442"/>
            <a:ext cx="8067675" cy="4818062"/>
          </a:xfrm>
        </p:spPr>
        <p:txBody>
          <a:bodyPr/>
          <a:lstStyle/>
          <a:p>
            <a:r>
              <a:rPr lang="en-US" altLang="zh-TW" dirty="0" smtClean="0">
                <a:solidFill>
                  <a:srgbClr val="0000FF"/>
                </a:solidFill>
                <a:ea typeface="ＭＳ Ｐゴシック" pitchFamily="34" charset="-128"/>
              </a:rPr>
              <a:t>count++</a:t>
            </a:r>
            <a:r>
              <a:rPr lang="en-US" altLang="zh-TW" dirty="0" smtClean="0">
                <a:ea typeface="ＭＳ Ｐゴシック" pitchFamily="34" charset="-128"/>
              </a:rPr>
              <a:t> could be implemented as</a:t>
            </a:r>
            <a:br>
              <a:rPr lang="en-US" altLang="zh-TW" dirty="0" smtClean="0">
                <a:ea typeface="ＭＳ Ｐゴシック" pitchFamily="34" charset="-128"/>
              </a:rPr>
            </a:br>
            <a:r>
              <a:rPr lang="en-US" altLang="zh-TW" dirty="0" smtClean="0">
                <a:ea typeface="ＭＳ Ｐゴシック" pitchFamily="34" charset="-128"/>
              </a:rPr>
              <a:t>     </a:t>
            </a:r>
            <a:r>
              <a:rPr lang="en-US" altLang="zh-TW" b="1" dirty="0" smtClean="0">
                <a:solidFill>
                  <a:srgbClr val="0000FF"/>
                </a:solidFill>
                <a:ea typeface="ＭＳ Ｐゴシック" pitchFamily="34" charset="-128"/>
              </a:rPr>
              <a:t>register1 = count</a:t>
            </a:r>
            <a:br>
              <a:rPr lang="en-US" altLang="zh-TW" b="1" dirty="0" smtClean="0">
                <a:solidFill>
                  <a:srgbClr val="0000FF"/>
                </a:solidFill>
                <a:ea typeface="ＭＳ Ｐゴシック" pitchFamily="34" charset="-128"/>
              </a:rPr>
            </a:br>
            <a:r>
              <a:rPr lang="en-US" altLang="zh-TW" b="1" dirty="0" smtClean="0">
                <a:solidFill>
                  <a:srgbClr val="0000FF"/>
                </a:solidFill>
                <a:ea typeface="ＭＳ Ｐゴシック" pitchFamily="34" charset="-128"/>
              </a:rPr>
              <a:t>     register1 = register1 + 1</a:t>
            </a:r>
            <a:br>
              <a:rPr lang="en-US" altLang="zh-TW" b="1" dirty="0" smtClean="0">
                <a:solidFill>
                  <a:srgbClr val="0000FF"/>
                </a:solidFill>
                <a:ea typeface="ＭＳ Ｐゴシック" pitchFamily="34" charset="-128"/>
              </a:rPr>
            </a:br>
            <a:r>
              <a:rPr lang="en-US" altLang="zh-TW" b="1" dirty="0" smtClean="0">
                <a:solidFill>
                  <a:srgbClr val="0000FF"/>
                </a:solidFill>
                <a:ea typeface="ＭＳ Ｐゴシック" pitchFamily="34" charset="-128"/>
              </a:rPr>
              <a:t>     count = register1</a:t>
            </a:r>
          </a:p>
          <a:p>
            <a:r>
              <a:rPr lang="en-US" altLang="zh-TW" dirty="0" smtClean="0">
                <a:solidFill>
                  <a:srgbClr val="FF0000"/>
                </a:solidFill>
                <a:ea typeface="ＭＳ Ｐゴシック" pitchFamily="34" charset="-128"/>
              </a:rPr>
              <a:t>count-- </a:t>
            </a:r>
            <a:r>
              <a:rPr lang="en-US" altLang="zh-TW" dirty="0" smtClean="0">
                <a:ea typeface="ＭＳ Ｐゴシック" pitchFamily="34" charset="-128"/>
              </a:rPr>
              <a:t>could be implemented as</a:t>
            </a:r>
            <a:br>
              <a:rPr lang="en-US" altLang="zh-TW" dirty="0" smtClean="0">
                <a:ea typeface="ＭＳ Ｐゴシック" pitchFamily="34" charset="-128"/>
              </a:rPr>
            </a:br>
            <a:r>
              <a:rPr lang="en-US" altLang="zh-TW" dirty="0" smtClean="0">
                <a:ea typeface="ＭＳ Ｐゴシック" pitchFamily="34" charset="-128"/>
              </a:rPr>
              <a:t>     </a:t>
            </a:r>
            <a:r>
              <a:rPr lang="en-US" altLang="zh-TW" b="1" dirty="0" smtClean="0">
                <a:solidFill>
                  <a:srgbClr val="FF0000"/>
                </a:solidFill>
                <a:ea typeface="ＭＳ Ｐゴシック" pitchFamily="34" charset="-128"/>
              </a:rPr>
              <a:t>register2 = count</a:t>
            </a:r>
            <a:br>
              <a:rPr lang="en-US" altLang="zh-TW" b="1" dirty="0" smtClean="0">
                <a:solidFill>
                  <a:srgbClr val="FF0000"/>
                </a:solidFill>
                <a:ea typeface="ＭＳ Ｐゴシック" pitchFamily="34" charset="-128"/>
              </a:rPr>
            </a:br>
            <a:r>
              <a:rPr lang="en-US" altLang="zh-TW" b="1" dirty="0" smtClean="0">
                <a:solidFill>
                  <a:srgbClr val="FF0000"/>
                </a:solidFill>
                <a:ea typeface="ＭＳ Ｐゴシック" pitchFamily="34" charset="-128"/>
              </a:rPr>
              <a:t>     register2 = register2 - 1</a:t>
            </a:r>
            <a:br>
              <a:rPr lang="en-US" altLang="zh-TW" b="1" dirty="0" smtClean="0">
                <a:solidFill>
                  <a:srgbClr val="FF0000"/>
                </a:solidFill>
                <a:ea typeface="ＭＳ Ｐゴシック" pitchFamily="34" charset="-128"/>
              </a:rPr>
            </a:br>
            <a:r>
              <a:rPr lang="en-US" altLang="zh-TW" b="1" dirty="0" smtClean="0">
                <a:solidFill>
                  <a:srgbClr val="FF0000"/>
                </a:solidFill>
                <a:ea typeface="ＭＳ Ｐゴシック" pitchFamily="34" charset="-128"/>
              </a:rPr>
              <a:t>     count = register2</a:t>
            </a:r>
          </a:p>
          <a:p>
            <a:pPr>
              <a:lnSpc>
                <a:spcPct val="90000"/>
              </a:lnSpc>
            </a:pPr>
            <a:r>
              <a:rPr lang="en-US" altLang="zh-TW" dirty="0" smtClean="0">
                <a:ea typeface="ＭＳ Ｐゴシック" pitchFamily="34" charset="-128"/>
              </a:rPr>
              <a:t>Consider this execution interleaving with “count = 5” initially: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dirty="0" smtClean="0">
                <a:ea typeface="ＭＳ Ｐゴシック" pitchFamily="34" charset="-128"/>
              </a:rPr>
              <a:t>	</a:t>
            </a:r>
            <a:r>
              <a:rPr lang="en-US" altLang="zh-TW" sz="2000" dirty="0" smtClean="0">
                <a:ea typeface="ＭＳ Ｐゴシック" pitchFamily="34" charset="-128"/>
              </a:rPr>
              <a:t>S0: producer execute </a:t>
            </a:r>
            <a:r>
              <a:rPr lang="en-US" altLang="zh-TW" sz="2000" dirty="0" smtClean="0">
                <a:solidFill>
                  <a:srgbClr val="0000FF"/>
                </a:solidFill>
                <a:ea typeface="ＭＳ Ｐゴシック" pitchFamily="34" charset="-128"/>
              </a:rPr>
              <a:t>register1 = count</a:t>
            </a:r>
            <a:r>
              <a:rPr lang="en-US" altLang="zh-TW" sz="2000" dirty="0" smtClean="0">
                <a:ea typeface="ＭＳ Ｐゴシック" pitchFamily="34" charset="-128"/>
              </a:rPr>
              <a:t>   {register1 = 5}</a:t>
            </a:r>
            <a:br>
              <a:rPr lang="en-US" altLang="zh-TW" sz="2000" dirty="0" smtClean="0">
                <a:ea typeface="ＭＳ Ｐゴシック" pitchFamily="34" charset="-128"/>
              </a:rPr>
            </a:br>
            <a:r>
              <a:rPr lang="en-US" altLang="zh-TW" sz="2000" dirty="0" smtClean="0">
                <a:ea typeface="ＭＳ Ｐゴシック" pitchFamily="34" charset="-128"/>
              </a:rPr>
              <a:t>S1: producer execute </a:t>
            </a:r>
            <a:r>
              <a:rPr lang="en-US" altLang="zh-TW" sz="2000" dirty="0" smtClean="0">
                <a:solidFill>
                  <a:srgbClr val="0000FF"/>
                </a:solidFill>
                <a:ea typeface="ＭＳ Ｐゴシック" pitchFamily="34" charset="-128"/>
              </a:rPr>
              <a:t>register1 = register1 + 1  </a:t>
            </a:r>
            <a:r>
              <a:rPr lang="en-US" altLang="zh-TW" sz="2000" dirty="0" smtClean="0">
                <a:ea typeface="ＭＳ Ｐゴシック" pitchFamily="34" charset="-128"/>
              </a:rPr>
              <a:t> {register1 = 6} </a:t>
            </a:r>
            <a:br>
              <a:rPr lang="en-US" altLang="zh-TW" sz="2000" dirty="0" smtClean="0">
                <a:ea typeface="ＭＳ Ｐゴシック" pitchFamily="34" charset="-128"/>
              </a:rPr>
            </a:br>
            <a:r>
              <a:rPr lang="en-US" altLang="zh-TW" sz="2000" dirty="0" smtClean="0">
                <a:ea typeface="ＭＳ Ｐゴシック" pitchFamily="34" charset="-128"/>
              </a:rPr>
              <a:t>S2: consumer execute </a:t>
            </a:r>
            <a:r>
              <a:rPr lang="en-US" altLang="zh-TW" sz="2000" dirty="0" smtClean="0">
                <a:solidFill>
                  <a:srgbClr val="FF0000"/>
                </a:solidFill>
                <a:ea typeface="ＭＳ Ｐゴシック" pitchFamily="34" charset="-128"/>
              </a:rPr>
              <a:t>register2 = count   </a:t>
            </a:r>
            <a:r>
              <a:rPr lang="en-US" altLang="zh-TW" sz="2000" dirty="0" smtClean="0">
                <a:ea typeface="ＭＳ Ｐゴシック" pitchFamily="34" charset="-128"/>
              </a:rPr>
              <a:t>{register2 = 5} </a:t>
            </a:r>
            <a:br>
              <a:rPr lang="en-US" altLang="zh-TW" sz="2000" dirty="0" smtClean="0">
                <a:ea typeface="ＭＳ Ｐゴシック" pitchFamily="34" charset="-128"/>
              </a:rPr>
            </a:br>
            <a:r>
              <a:rPr lang="en-US" altLang="zh-TW" sz="2000" dirty="0" smtClean="0">
                <a:ea typeface="ＭＳ Ｐゴシック" pitchFamily="34" charset="-128"/>
              </a:rPr>
              <a:t>S3: consumer execute </a:t>
            </a:r>
            <a:r>
              <a:rPr lang="en-US" altLang="zh-TW" sz="2000" dirty="0" smtClean="0">
                <a:solidFill>
                  <a:srgbClr val="FF0000"/>
                </a:solidFill>
                <a:ea typeface="ＭＳ Ｐゴシック" pitchFamily="34" charset="-128"/>
              </a:rPr>
              <a:t>register2 = register2 - 1   </a:t>
            </a:r>
            <a:r>
              <a:rPr lang="en-US" altLang="zh-TW" sz="2000" dirty="0" smtClean="0">
                <a:ea typeface="ＭＳ Ｐゴシック" pitchFamily="34" charset="-128"/>
              </a:rPr>
              <a:t>{register2 = 4} </a:t>
            </a:r>
            <a:br>
              <a:rPr lang="en-US" altLang="zh-TW" sz="2000" dirty="0" smtClean="0">
                <a:ea typeface="ＭＳ Ｐゴシック" pitchFamily="34" charset="-128"/>
              </a:rPr>
            </a:br>
            <a:r>
              <a:rPr lang="en-US" altLang="zh-TW" sz="2000" dirty="0" smtClean="0">
                <a:ea typeface="ＭＳ Ｐゴシック" pitchFamily="34" charset="-128"/>
              </a:rPr>
              <a:t>S4: producer execute </a:t>
            </a:r>
            <a:r>
              <a:rPr lang="en-US" altLang="zh-TW" sz="2000" dirty="0" smtClean="0">
                <a:solidFill>
                  <a:srgbClr val="0000FF"/>
                </a:solidFill>
                <a:ea typeface="ＭＳ Ｐゴシック" pitchFamily="34" charset="-128"/>
              </a:rPr>
              <a:t>count = register1</a:t>
            </a:r>
            <a:r>
              <a:rPr lang="en-US" altLang="zh-TW" sz="2000" dirty="0" smtClean="0">
                <a:ea typeface="ＭＳ Ｐゴシック" pitchFamily="34" charset="-128"/>
              </a:rPr>
              <a:t>   {count = 6 } </a:t>
            </a:r>
            <a:br>
              <a:rPr lang="en-US" altLang="zh-TW" sz="2000" dirty="0" smtClean="0">
                <a:ea typeface="ＭＳ Ｐゴシック" pitchFamily="34" charset="-128"/>
              </a:rPr>
            </a:br>
            <a:r>
              <a:rPr lang="en-US" altLang="zh-TW" sz="2000" dirty="0" smtClean="0">
                <a:ea typeface="ＭＳ Ｐゴシック" pitchFamily="34" charset="-128"/>
              </a:rPr>
              <a:t>S5: consumer execute </a:t>
            </a:r>
            <a:r>
              <a:rPr lang="en-US" altLang="zh-TW" sz="2000" dirty="0" smtClean="0">
                <a:solidFill>
                  <a:srgbClr val="FF0000"/>
                </a:solidFill>
                <a:ea typeface="ＭＳ Ｐゴシック" pitchFamily="34" charset="-128"/>
              </a:rPr>
              <a:t>count = register2   </a:t>
            </a:r>
            <a:r>
              <a:rPr lang="en-US" altLang="zh-TW" sz="2000" dirty="0" smtClean="0">
                <a:ea typeface="ＭＳ Ｐゴシック" pitchFamily="34" charset="-128"/>
              </a:rPr>
              <a:t>{count = 4}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endParaRPr lang="en-US" altLang="zh-TW" sz="2000" dirty="0" smtClean="0">
              <a:ea typeface="ＭＳ Ｐゴシック" pitchFamily="34" charset="-128"/>
            </a:endParaRPr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631693" y="1403135"/>
            <a:ext cx="4460569" cy="346838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626433" y="1744727"/>
            <a:ext cx="4460569" cy="346838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668471" y="2984981"/>
            <a:ext cx="4460569" cy="346838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en-US" dirty="0"/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663211" y="3342339"/>
            <a:ext cx="4460569" cy="346838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en-US" dirty="0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626419" y="2107331"/>
            <a:ext cx="4460569" cy="346838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en-US" dirty="0"/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668457" y="3725969"/>
            <a:ext cx="4460569" cy="346838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en-US" dirty="0"/>
          </a:p>
        </p:txBody>
      </p:sp>
      <p:sp>
        <p:nvSpPr>
          <p:cNvPr id="10" name="向右箭號 9"/>
          <p:cNvSpPr/>
          <p:nvPr/>
        </p:nvSpPr>
        <p:spPr bwMode="auto">
          <a:xfrm>
            <a:off x="961697" y="4934608"/>
            <a:ext cx="378372" cy="378372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11" name="向右箭號 10"/>
          <p:cNvSpPr/>
          <p:nvPr/>
        </p:nvSpPr>
        <p:spPr bwMode="auto">
          <a:xfrm>
            <a:off x="972203" y="5260434"/>
            <a:ext cx="378372" cy="378372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12" name="向右箭號 11"/>
          <p:cNvSpPr/>
          <p:nvPr/>
        </p:nvSpPr>
        <p:spPr bwMode="auto">
          <a:xfrm>
            <a:off x="982709" y="5507430"/>
            <a:ext cx="378372" cy="378372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13" name="向右箭號 12"/>
          <p:cNvSpPr/>
          <p:nvPr/>
        </p:nvSpPr>
        <p:spPr bwMode="auto">
          <a:xfrm>
            <a:off x="993215" y="5785958"/>
            <a:ext cx="378372" cy="378372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14" name="向右箭號 13"/>
          <p:cNvSpPr/>
          <p:nvPr/>
        </p:nvSpPr>
        <p:spPr bwMode="auto">
          <a:xfrm>
            <a:off x="1003721" y="6048720"/>
            <a:ext cx="378372" cy="378372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15" name="向右箭號 14"/>
          <p:cNvSpPr/>
          <p:nvPr/>
        </p:nvSpPr>
        <p:spPr bwMode="auto">
          <a:xfrm>
            <a:off x="1014227" y="6327248"/>
            <a:ext cx="378372" cy="378372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6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6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uiExpand="1" build="p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ＭＳ Ｐゴシック" pitchFamily="34" charset="-128"/>
              </a:rPr>
              <a:t>Linux Synchronization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2800" dirty="0" smtClean="0">
                <a:ea typeface="ＭＳ Ｐゴシック" pitchFamily="34" charset="-128"/>
              </a:rPr>
              <a:t>Linux:</a:t>
            </a:r>
          </a:p>
          <a:p>
            <a:pPr lvl="1"/>
            <a:r>
              <a:rPr lang="en-US" altLang="zh-TW" sz="2800" dirty="0" smtClean="0">
                <a:ea typeface="ＭＳ Ｐゴシック" pitchFamily="34" charset="-128"/>
              </a:rPr>
              <a:t>Prior to kernel Version 2.6, </a:t>
            </a:r>
            <a:r>
              <a:rPr lang="en-US" altLang="zh-TW" sz="2800" dirty="0" smtClean="0">
                <a:solidFill>
                  <a:srgbClr val="FF0000"/>
                </a:solidFill>
                <a:ea typeface="ＭＳ Ｐゴシック" pitchFamily="34" charset="-128"/>
              </a:rPr>
              <a:t>disables interrupts </a:t>
            </a:r>
            <a:r>
              <a:rPr lang="en-US" altLang="zh-TW" sz="2800" dirty="0" smtClean="0">
                <a:ea typeface="ＭＳ Ｐゴシック" pitchFamily="34" charset="-128"/>
              </a:rPr>
              <a:t>to implement short critical sections</a:t>
            </a:r>
          </a:p>
          <a:p>
            <a:pPr lvl="1"/>
            <a:r>
              <a:rPr lang="en-US" altLang="zh-TW" sz="2800" dirty="0" smtClean="0">
                <a:ea typeface="ＭＳ Ｐゴシック" pitchFamily="34" charset="-128"/>
              </a:rPr>
              <a:t>Version 2.6 and later, </a:t>
            </a:r>
            <a:r>
              <a:rPr lang="en-US" altLang="zh-TW" sz="2800" dirty="0" smtClean="0">
                <a:solidFill>
                  <a:srgbClr val="FF0000"/>
                </a:solidFill>
                <a:ea typeface="ＭＳ Ｐゴシック" pitchFamily="34" charset="-128"/>
              </a:rPr>
              <a:t>fully preemptive</a:t>
            </a:r>
          </a:p>
          <a:p>
            <a:r>
              <a:rPr lang="en-US" altLang="zh-TW" sz="2800" dirty="0" smtClean="0">
                <a:ea typeface="ＭＳ Ｐゴシック" pitchFamily="34" charset="-128"/>
              </a:rPr>
              <a:t>Linux provides:</a:t>
            </a:r>
          </a:p>
          <a:p>
            <a:pPr lvl="1"/>
            <a:r>
              <a:rPr lang="en-US" altLang="zh-TW" sz="2800" dirty="0" smtClean="0">
                <a:solidFill>
                  <a:srgbClr val="FF0000"/>
                </a:solidFill>
                <a:ea typeface="ＭＳ Ｐゴシック" pitchFamily="34" charset="-128"/>
              </a:rPr>
              <a:t>semaphores</a:t>
            </a:r>
          </a:p>
          <a:p>
            <a:pPr lvl="1"/>
            <a:r>
              <a:rPr lang="en-US" altLang="zh-TW" sz="2800" dirty="0" smtClean="0">
                <a:solidFill>
                  <a:srgbClr val="FF0000"/>
                </a:solidFill>
                <a:ea typeface="ＭＳ Ｐゴシック" pitchFamily="34" charset="-128"/>
              </a:rPr>
              <a:t>spin locks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74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1000"/>
                                        <p:tgtEl>
                                          <p:spTgt spid="74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1000"/>
                                        <p:tgtEl>
                                          <p:spTgt spid="74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1000"/>
                                        <p:tgtEl>
                                          <p:spTgt spid="74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1000"/>
                                        <p:tgtEl>
                                          <p:spTgt spid="74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1000"/>
                                        <p:tgtEl>
                                          <p:spTgt spid="74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5" grpId="0" build="p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ＭＳ Ｐゴシック" pitchFamily="34" charset="-128"/>
              </a:rPr>
              <a:t>Pthreads Synchronization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27113" y="1106488"/>
            <a:ext cx="6264275" cy="4613275"/>
          </a:xfrm>
        </p:spPr>
        <p:txBody>
          <a:bodyPr/>
          <a:lstStyle/>
          <a:p>
            <a:r>
              <a:rPr lang="en-US" altLang="zh-TW" sz="2800" dirty="0" err="1" smtClean="0">
                <a:ea typeface="ＭＳ Ｐゴシック" pitchFamily="34" charset="-128"/>
              </a:rPr>
              <a:t>Pthreads</a:t>
            </a:r>
            <a:r>
              <a:rPr lang="en-US" altLang="zh-TW" sz="2800" dirty="0" smtClean="0">
                <a:ea typeface="ＭＳ Ｐゴシック" pitchFamily="34" charset="-128"/>
              </a:rPr>
              <a:t> API is OS-independent</a:t>
            </a:r>
          </a:p>
          <a:p>
            <a:r>
              <a:rPr lang="en-US" altLang="zh-TW" sz="2800" dirty="0" smtClean="0">
                <a:ea typeface="ＭＳ Ｐゴシック" pitchFamily="34" charset="-128"/>
              </a:rPr>
              <a:t>It provides:</a:t>
            </a:r>
          </a:p>
          <a:p>
            <a:pPr lvl="1"/>
            <a:r>
              <a:rPr lang="en-US" altLang="zh-TW" sz="2800" dirty="0" err="1" smtClean="0">
                <a:solidFill>
                  <a:srgbClr val="FF0000"/>
                </a:solidFill>
                <a:ea typeface="ＭＳ Ｐゴシック" pitchFamily="34" charset="-128"/>
              </a:rPr>
              <a:t>mutex</a:t>
            </a:r>
            <a:r>
              <a:rPr lang="en-US" altLang="zh-TW" sz="2800" dirty="0" smtClean="0">
                <a:solidFill>
                  <a:srgbClr val="FF0000"/>
                </a:solidFill>
                <a:ea typeface="ＭＳ Ｐゴシック" pitchFamily="34" charset="-128"/>
              </a:rPr>
              <a:t> locks</a:t>
            </a:r>
          </a:p>
          <a:p>
            <a:pPr lvl="1"/>
            <a:r>
              <a:rPr lang="en-US" altLang="zh-TW" sz="2800" dirty="0" smtClean="0">
                <a:solidFill>
                  <a:srgbClr val="FF0000"/>
                </a:solidFill>
                <a:ea typeface="ＭＳ Ｐゴシック" pitchFamily="34" charset="-128"/>
              </a:rPr>
              <a:t>condition variables</a:t>
            </a:r>
          </a:p>
          <a:p>
            <a:r>
              <a:rPr lang="en-US" altLang="zh-TW" sz="2800" dirty="0" smtClean="0">
                <a:ea typeface="ＭＳ Ｐゴシック" pitchFamily="34" charset="-128"/>
              </a:rPr>
              <a:t>Non-portable extensions include:</a:t>
            </a:r>
          </a:p>
          <a:p>
            <a:pPr lvl="1"/>
            <a:r>
              <a:rPr lang="en-US" altLang="zh-TW" sz="2800" dirty="0" smtClean="0">
                <a:solidFill>
                  <a:srgbClr val="FF0000"/>
                </a:solidFill>
                <a:ea typeface="ＭＳ Ｐゴシック" pitchFamily="34" charset="-128"/>
              </a:rPr>
              <a:t>read-write locks</a:t>
            </a:r>
          </a:p>
          <a:p>
            <a:pPr lvl="1"/>
            <a:r>
              <a:rPr lang="en-US" altLang="zh-TW" sz="2800" dirty="0" smtClean="0">
                <a:solidFill>
                  <a:srgbClr val="FF0000"/>
                </a:solidFill>
                <a:ea typeface="ＭＳ Ｐゴシック" pitchFamily="34" charset="-128"/>
              </a:rPr>
              <a:t>spin locks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75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1000"/>
                                        <p:tgtEl>
                                          <p:spTgt spid="75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1000"/>
                                        <p:tgtEl>
                                          <p:spTgt spid="75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1000"/>
                                        <p:tgtEl>
                                          <p:spTgt spid="75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1000"/>
                                        <p:tgtEl>
                                          <p:spTgt spid="75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1000"/>
                                        <p:tgtEl>
                                          <p:spTgt spid="75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1000"/>
                                        <p:tgtEl>
                                          <p:spTgt spid="75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79" grpId="0" build="p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ＭＳ Ｐゴシック" pitchFamily="34" charset="-128"/>
              </a:rPr>
              <a:t>Atomic Transactions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3925" y="1071563"/>
            <a:ext cx="7783513" cy="4935537"/>
          </a:xfrm>
        </p:spPr>
        <p:txBody>
          <a:bodyPr/>
          <a:lstStyle/>
          <a:p>
            <a:r>
              <a:rPr lang="en-US" altLang="zh-TW" sz="2800" dirty="0" smtClean="0">
                <a:ea typeface="ＭＳ Ｐゴシック" pitchFamily="34" charset="-128"/>
              </a:rPr>
              <a:t>Make sure that </a:t>
            </a:r>
            <a:r>
              <a:rPr lang="en-US" altLang="zh-TW" sz="2800" dirty="0" smtClean="0">
                <a:solidFill>
                  <a:srgbClr val="FF0000"/>
                </a:solidFill>
                <a:ea typeface="ＭＳ Ｐゴシック" pitchFamily="34" charset="-128"/>
              </a:rPr>
              <a:t>a critical section </a:t>
            </a:r>
            <a:r>
              <a:rPr lang="en-US" altLang="zh-TW" sz="2800" dirty="0" smtClean="0">
                <a:ea typeface="ＭＳ Ｐゴシック" pitchFamily="34" charset="-128"/>
              </a:rPr>
              <a:t>forms </a:t>
            </a:r>
            <a:r>
              <a:rPr lang="en-US" altLang="zh-TW" sz="2800" dirty="0" smtClean="0">
                <a:solidFill>
                  <a:srgbClr val="FF0000"/>
                </a:solidFill>
                <a:ea typeface="ＭＳ Ｐゴシック" pitchFamily="34" charset="-128"/>
              </a:rPr>
              <a:t>a single logical unit of work</a:t>
            </a:r>
            <a:r>
              <a:rPr lang="en-US" altLang="zh-TW" sz="2800" dirty="0" smtClean="0">
                <a:ea typeface="ＭＳ Ｐゴシック" pitchFamily="34" charset="-128"/>
              </a:rPr>
              <a:t> that either is performed in its entirety or is nor performed at all.</a:t>
            </a:r>
          </a:p>
          <a:p>
            <a:r>
              <a:rPr lang="en-US" altLang="zh-TW" sz="2800" dirty="0" smtClean="0">
                <a:solidFill>
                  <a:srgbClr val="FF0000"/>
                </a:solidFill>
                <a:ea typeface="ＭＳ Ｐゴシック" pitchFamily="34" charset="-128"/>
              </a:rPr>
              <a:t>Consistency of data</a:t>
            </a:r>
            <a:r>
              <a:rPr lang="en-US" altLang="zh-TW" sz="2800" dirty="0" smtClean="0">
                <a:ea typeface="ＭＳ Ｐゴシック" pitchFamily="34" charset="-128"/>
              </a:rPr>
              <a:t>, along with storage and retrieval of data, is a concern often associated with database systems.</a:t>
            </a:r>
          </a:p>
          <a:p>
            <a:r>
              <a:rPr lang="en-US" altLang="zh-TW" sz="2800" dirty="0" smtClean="0">
                <a:ea typeface="ＭＳ Ｐゴシック" pitchFamily="34" charset="-128"/>
              </a:rPr>
              <a:t>System Model</a:t>
            </a:r>
          </a:p>
          <a:p>
            <a:r>
              <a:rPr lang="en-US" altLang="zh-TW" sz="2800" dirty="0" smtClean="0">
                <a:ea typeface="ＭＳ Ｐゴシック" pitchFamily="34" charset="-128"/>
              </a:rPr>
              <a:t>Log-based Recovery</a:t>
            </a:r>
          </a:p>
          <a:p>
            <a:r>
              <a:rPr lang="en-US" altLang="zh-TW" sz="2800" dirty="0" smtClean="0">
                <a:ea typeface="ＭＳ Ｐゴシック" pitchFamily="34" charset="-128"/>
              </a:rPr>
              <a:t>Checkpoints</a:t>
            </a:r>
          </a:p>
          <a:p>
            <a:r>
              <a:rPr lang="en-US" altLang="zh-TW" sz="2800" dirty="0" smtClean="0">
                <a:ea typeface="ＭＳ Ｐゴシック" pitchFamily="34" charset="-128"/>
              </a:rPr>
              <a:t>Concurrent Atomic Transactions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1000"/>
                                        <p:tgtEl>
                                          <p:spTgt spid="7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1000"/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1000"/>
                                        <p:tgtEl>
                                          <p:spTgt spid="76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6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1000"/>
                                        <p:tgtEl>
                                          <p:spTgt spid="76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6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1000"/>
                                        <p:tgtEl>
                                          <p:spTgt spid="76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6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3" grpId="0" uiExpand="1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ＭＳ Ｐゴシック" pitchFamily="34" charset="-128"/>
              </a:rPr>
              <a:t>System Model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3250" y="982663"/>
            <a:ext cx="8172450" cy="4687887"/>
          </a:xfrm>
        </p:spPr>
        <p:txBody>
          <a:bodyPr/>
          <a:lstStyle/>
          <a:p>
            <a:r>
              <a:rPr lang="en-US" altLang="zh-TW" sz="2200" dirty="0" smtClean="0">
                <a:ea typeface="ＭＳ Ｐゴシック" pitchFamily="34" charset="-128"/>
              </a:rPr>
              <a:t>Assures that operations (a collection of instructions) happen as </a:t>
            </a:r>
            <a:r>
              <a:rPr lang="en-US" altLang="zh-TW" sz="2200" dirty="0" smtClean="0">
                <a:solidFill>
                  <a:srgbClr val="FF0000"/>
                </a:solidFill>
                <a:ea typeface="ＭＳ Ｐゴシック" pitchFamily="34" charset="-128"/>
              </a:rPr>
              <a:t>a single logical unit of work</a:t>
            </a:r>
            <a:r>
              <a:rPr lang="en-US" altLang="zh-TW" sz="2200" dirty="0" smtClean="0">
                <a:ea typeface="ＭＳ Ｐゴシック" pitchFamily="34" charset="-128"/>
              </a:rPr>
              <a:t>, in its </a:t>
            </a:r>
            <a:r>
              <a:rPr lang="en-US" altLang="zh-TW" sz="2200" dirty="0" smtClean="0">
                <a:solidFill>
                  <a:srgbClr val="FF0000"/>
                </a:solidFill>
                <a:ea typeface="ＭＳ Ｐゴシック" pitchFamily="34" charset="-128"/>
              </a:rPr>
              <a:t>entirety, or not at all</a:t>
            </a:r>
          </a:p>
          <a:p>
            <a:r>
              <a:rPr lang="en-US" altLang="zh-TW" sz="2200" dirty="0" smtClean="0">
                <a:ea typeface="ＭＳ Ｐゴシック" pitchFamily="34" charset="-128"/>
              </a:rPr>
              <a:t>Related to field of database systems</a:t>
            </a:r>
          </a:p>
          <a:p>
            <a:r>
              <a:rPr lang="en-US" altLang="zh-TW" sz="2200" dirty="0" smtClean="0">
                <a:ea typeface="ＭＳ Ｐゴシック" pitchFamily="34" charset="-128"/>
              </a:rPr>
              <a:t>Challenge is assuring </a:t>
            </a:r>
            <a:r>
              <a:rPr lang="en-US" altLang="zh-TW" sz="2200" dirty="0" smtClean="0">
                <a:solidFill>
                  <a:srgbClr val="FF0000"/>
                </a:solidFill>
                <a:ea typeface="ＭＳ Ｐゴシック" pitchFamily="34" charset="-128"/>
              </a:rPr>
              <a:t>atomicity</a:t>
            </a:r>
            <a:r>
              <a:rPr lang="en-US" altLang="zh-TW" sz="2200" dirty="0" smtClean="0">
                <a:ea typeface="ＭＳ Ｐゴシック" pitchFamily="34" charset="-128"/>
              </a:rPr>
              <a:t> despite computer system failures</a:t>
            </a:r>
          </a:p>
          <a:p>
            <a:r>
              <a:rPr lang="en-US" altLang="zh-TW" sz="2200" b="1" dirty="0" smtClean="0">
                <a:solidFill>
                  <a:srgbClr val="FF0000"/>
                </a:solidFill>
                <a:ea typeface="ＭＳ Ｐゴシック" pitchFamily="34" charset="-128"/>
              </a:rPr>
              <a:t>Transaction </a:t>
            </a:r>
            <a:r>
              <a:rPr lang="en-US" altLang="zh-TW" sz="2200" dirty="0" smtClean="0">
                <a:ea typeface="ＭＳ Ｐゴシック" pitchFamily="34" charset="-128"/>
              </a:rPr>
              <a:t>- collection of instructions or operations that performs single logical function</a:t>
            </a:r>
          </a:p>
          <a:p>
            <a:pPr lvl="1"/>
            <a:r>
              <a:rPr lang="en-US" altLang="zh-TW" sz="2200" dirty="0" smtClean="0">
                <a:ea typeface="ＭＳ Ｐゴシック" pitchFamily="34" charset="-128"/>
              </a:rPr>
              <a:t>Here we are concerned with changes to stable storage – disk</a:t>
            </a:r>
          </a:p>
          <a:p>
            <a:pPr lvl="1"/>
            <a:r>
              <a:rPr lang="en-US" altLang="zh-TW" sz="2200" dirty="0" smtClean="0">
                <a:ea typeface="ＭＳ Ｐゴシック" pitchFamily="34" charset="-128"/>
              </a:rPr>
              <a:t>Transaction is series of </a:t>
            </a:r>
            <a:r>
              <a:rPr lang="en-US" altLang="zh-TW" sz="2200" dirty="0" smtClean="0">
                <a:solidFill>
                  <a:srgbClr val="0000FF"/>
                </a:solidFill>
                <a:ea typeface="ＭＳ Ｐゴシック" pitchFamily="34" charset="-128"/>
              </a:rPr>
              <a:t>read</a:t>
            </a:r>
            <a:r>
              <a:rPr lang="en-US" altLang="zh-TW" sz="2200" dirty="0" smtClean="0">
                <a:ea typeface="ＭＳ Ｐゴシック" pitchFamily="34" charset="-128"/>
              </a:rPr>
              <a:t> and </a:t>
            </a:r>
            <a:r>
              <a:rPr lang="en-US" altLang="zh-TW" sz="2200" dirty="0" smtClean="0">
                <a:solidFill>
                  <a:srgbClr val="0000FF"/>
                </a:solidFill>
                <a:ea typeface="ＭＳ Ｐゴシック" pitchFamily="34" charset="-128"/>
              </a:rPr>
              <a:t>write</a:t>
            </a:r>
            <a:r>
              <a:rPr lang="en-US" altLang="zh-TW" sz="2200" dirty="0" smtClean="0">
                <a:ea typeface="ＭＳ Ｐゴシック" pitchFamily="34" charset="-128"/>
              </a:rPr>
              <a:t> operations</a:t>
            </a:r>
          </a:p>
          <a:p>
            <a:pPr lvl="1"/>
            <a:r>
              <a:rPr lang="en-US" altLang="zh-TW" sz="2200" dirty="0" smtClean="0">
                <a:ea typeface="ＭＳ Ｐゴシック" pitchFamily="34" charset="-128"/>
              </a:rPr>
              <a:t>Terminated by </a:t>
            </a:r>
            <a:r>
              <a:rPr lang="en-US" altLang="zh-TW" sz="2200" dirty="0" smtClean="0">
                <a:solidFill>
                  <a:srgbClr val="0000FF"/>
                </a:solidFill>
                <a:ea typeface="ＭＳ Ｐゴシック" pitchFamily="34" charset="-128"/>
              </a:rPr>
              <a:t>commit</a:t>
            </a:r>
            <a:r>
              <a:rPr lang="en-US" altLang="zh-TW" sz="2200" dirty="0" smtClean="0">
                <a:ea typeface="ＭＳ Ｐゴシック" pitchFamily="34" charset="-128"/>
              </a:rPr>
              <a:t>  (transaction successful) or </a:t>
            </a:r>
            <a:r>
              <a:rPr lang="en-US" altLang="zh-TW" sz="2200" dirty="0" smtClean="0">
                <a:solidFill>
                  <a:srgbClr val="0000FF"/>
                </a:solidFill>
                <a:ea typeface="ＭＳ Ｐゴシック" pitchFamily="34" charset="-128"/>
              </a:rPr>
              <a:t>abort</a:t>
            </a:r>
            <a:r>
              <a:rPr lang="en-US" altLang="zh-TW" sz="2200" dirty="0" smtClean="0">
                <a:ea typeface="ＭＳ Ｐゴシック" pitchFamily="34" charset="-128"/>
              </a:rPr>
              <a:t> (transaction failed) operation</a:t>
            </a:r>
          </a:p>
          <a:p>
            <a:pPr lvl="1"/>
            <a:r>
              <a:rPr lang="en-US" altLang="zh-TW" sz="2200" dirty="0" smtClean="0">
                <a:ea typeface="ＭＳ Ｐゴシック" pitchFamily="34" charset="-128"/>
              </a:rPr>
              <a:t>Aborted transaction must be </a:t>
            </a:r>
            <a:r>
              <a:rPr lang="en-US" altLang="zh-TW" sz="2200" dirty="0" smtClean="0">
                <a:solidFill>
                  <a:srgbClr val="3366FF"/>
                </a:solidFill>
                <a:ea typeface="ＭＳ Ｐゴシック" pitchFamily="34" charset="-128"/>
              </a:rPr>
              <a:t>rolled back </a:t>
            </a:r>
            <a:r>
              <a:rPr lang="en-US" altLang="zh-TW" sz="2200" dirty="0" smtClean="0">
                <a:ea typeface="ＭＳ Ｐゴシック" pitchFamily="34" charset="-128"/>
              </a:rPr>
              <a:t>to undo any changes it performed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1000"/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1000"/>
                                        <p:tgtEl>
                                          <p:spTgt spid="7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1000"/>
                                        <p:tgtEl>
                                          <p:spTgt spid="77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1000"/>
                                        <p:tgtEl>
                                          <p:spTgt spid="77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1000"/>
                                        <p:tgtEl>
                                          <p:spTgt spid="77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1000"/>
                                        <p:tgtEl>
                                          <p:spTgt spid="77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1000"/>
                                        <p:tgtEl>
                                          <p:spTgt spid="77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7" grpId="0" uiExpand="1" build="p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ＭＳ Ｐゴシック" pitchFamily="34" charset="-128"/>
              </a:rPr>
              <a:t>Types of Storage Media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5324" y="930275"/>
            <a:ext cx="8259489" cy="3019425"/>
          </a:xfrm>
        </p:spPr>
        <p:txBody>
          <a:bodyPr/>
          <a:lstStyle/>
          <a:p>
            <a:r>
              <a:rPr lang="en-US" altLang="zh-TW" b="1" dirty="0" smtClean="0">
                <a:solidFill>
                  <a:srgbClr val="FF0000"/>
                </a:solidFill>
                <a:ea typeface="ＭＳ Ｐゴシック" pitchFamily="34" charset="-128"/>
              </a:rPr>
              <a:t>Volatile storage </a:t>
            </a:r>
            <a:r>
              <a:rPr lang="en-US" altLang="zh-TW" dirty="0" smtClean="0">
                <a:ea typeface="ＭＳ Ｐゴシック" pitchFamily="34" charset="-128"/>
              </a:rPr>
              <a:t>– information stored here does not survive system crashes</a:t>
            </a:r>
          </a:p>
          <a:p>
            <a:pPr lvl="1"/>
            <a:r>
              <a:rPr lang="en-US" altLang="zh-TW" dirty="0" smtClean="0">
                <a:ea typeface="ＭＳ Ｐゴシック" pitchFamily="34" charset="-128"/>
              </a:rPr>
              <a:t>Example:  main memory, cache</a:t>
            </a:r>
          </a:p>
          <a:p>
            <a:r>
              <a:rPr lang="en-US" altLang="zh-TW" b="1" dirty="0" smtClean="0">
                <a:solidFill>
                  <a:srgbClr val="FF0000"/>
                </a:solidFill>
                <a:ea typeface="ＭＳ Ｐゴシック" pitchFamily="34" charset="-128"/>
              </a:rPr>
              <a:t>Nonvolatile storage </a:t>
            </a:r>
            <a:r>
              <a:rPr lang="en-US" altLang="zh-TW" dirty="0" smtClean="0">
                <a:ea typeface="ＭＳ Ｐゴシック" pitchFamily="34" charset="-128"/>
              </a:rPr>
              <a:t>– Information usually survives crashes</a:t>
            </a:r>
          </a:p>
          <a:p>
            <a:pPr lvl="1"/>
            <a:r>
              <a:rPr lang="en-US" altLang="zh-TW" dirty="0" smtClean="0">
                <a:ea typeface="ＭＳ Ｐゴシック" pitchFamily="34" charset="-128"/>
              </a:rPr>
              <a:t>Example:  disk and tape</a:t>
            </a:r>
          </a:p>
          <a:p>
            <a:r>
              <a:rPr lang="en-US" altLang="zh-TW" b="1" dirty="0" smtClean="0">
                <a:solidFill>
                  <a:srgbClr val="FF0000"/>
                </a:solidFill>
                <a:ea typeface="ＭＳ Ｐゴシック" pitchFamily="34" charset="-128"/>
              </a:rPr>
              <a:t>Stable storage </a:t>
            </a:r>
            <a:r>
              <a:rPr lang="en-US" altLang="zh-TW" dirty="0" smtClean="0">
                <a:ea typeface="ＭＳ Ｐゴシック" pitchFamily="34" charset="-128"/>
              </a:rPr>
              <a:t>– Information never lost</a:t>
            </a:r>
          </a:p>
          <a:p>
            <a:pPr lvl="1"/>
            <a:r>
              <a:rPr lang="en-US" altLang="zh-TW" dirty="0" smtClean="0">
                <a:ea typeface="ＭＳ Ｐゴシック" pitchFamily="34" charset="-128"/>
              </a:rPr>
              <a:t>Not actually possible, so approximated via </a:t>
            </a:r>
            <a:r>
              <a:rPr lang="en-US" altLang="zh-TW" dirty="0" smtClean="0">
                <a:solidFill>
                  <a:srgbClr val="FF0000"/>
                </a:solidFill>
                <a:ea typeface="ＭＳ Ｐゴシック" pitchFamily="34" charset="-128"/>
              </a:rPr>
              <a:t>replication</a:t>
            </a:r>
            <a:r>
              <a:rPr lang="en-US" altLang="zh-TW" dirty="0" smtClean="0">
                <a:ea typeface="ＭＳ Ｐゴシック" pitchFamily="34" charset="-128"/>
              </a:rPr>
              <a:t> or </a:t>
            </a:r>
            <a:r>
              <a:rPr lang="en-US" altLang="zh-TW" dirty="0" smtClean="0">
                <a:solidFill>
                  <a:srgbClr val="FF0000"/>
                </a:solidFill>
                <a:ea typeface="ＭＳ Ｐゴシック" pitchFamily="34" charset="-128"/>
              </a:rPr>
              <a:t>RAID</a:t>
            </a:r>
            <a:r>
              <a:rPr lang="en-US" altLang="zh-TW" dirty="0" smtClean="0">
                <a:ea typeface="ＭＳ Ｐゴシック" pitchFamily="34" charset="-128"/>
              </a:rPr>
              <a:t> to devices with independent failure modes</a:t>
            </a:r>
          </a:p>
        </p:txBody>
      </p:sp>
      <p:sp>
        <p:nvSpPr>
          <p:cNvPr id="78852" name="Text Box 4"/>
          <p:cNvSpPr txBox="1">
            <a:spLocks noChangeArrowheads="1"/>
          </p:cNvSpPr>
          <p:nvPr/>
        </p:nvSpPr>
        <p:spPr bwMode="auto">
          <a:xfrm>
            <a:off x="566349" y="4982278"/>
            <a:ext cx="8278103" cy="1508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2800" b="1" dirty="0">
                <a:latin typeface="Candara" pitchFamily="34" charset="0"/>
              </a:rPr>
              <a:t>Goal is to </a:t>
            </a:r>
            <a:r>
              <a:rPr kumimoji="1" lang="en-US" altLang="zh-TW" sz="2800" b="1" dirty="0">
                <a:solidFill>
                  <a:srgbClr val="FF0000"/>
                </a:solidFill>
                <a:latin typeface="Candara" pitchFamily="34" charset="0"/>
              </a:rPr>
              <a:t>assure transaction atomicity </a:t>
            </a:r>
            <a:r>
              <a:rPr kumimoji="1" lang="en-US" altLang="zh-TW" sz="2800" b="1" dirty="0">
                <a:latin typeface="Candara" pitchFamily="34" charset="0"/>
              </a:rPr>
              <a:t>where failures cause loss of information on volatile storage</a:t>
            </a:r>
          </a:p>
          <a:p>
            <a:pPr>
              <a:spcBef>
                <a:spcPct val="50000"/>
              </a:spcBef>
            </a:pPr>
            <a:endParaRPr lang="en-US" altLang="zh-TW" sz="2400" b="1" dirty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8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78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78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78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78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78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1000"/>
                                        <p:tgtEl>
                                          <p:spTgt spid="78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1" grpId="0" build="p"/>
      <p:bldP spid="78852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ＭＳ Ｐゴシック" pitchFamily="34" charset="-128"/>
              </a:rPr>
              <a:t>Log-Based Recovery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763" y="1019175"/>
            <a:ext cx="8229600" cy="4530725"/>
          </a:xfrm>
        </p:spPr>
        <p:txBody>
          <a:bodyPr/>
          <a:lstStyle/>
          <a:p>
            <a:r>
              <a:rPr lang="en-US" altLang="zh-TW" sz="2000" dirty="0" smtClean="0">
                <a:ea typeface="ＭＳ Ｐゴシック" pitchFamily="34" charset="-128"/>
              </a:rPr>
              <a:t>Record to stable storage information about all modifications by a transaction</a:t>
            </a:r>
          </a:p>
          <a:p>
            <a:r>
              <a:rPr lang="en-US" altLang="zh-TW" sz="2000" dirty="0" smtClean="0">
                <a:ea typeface="ＭＳ Ｐゴシック" pitchFamily="34" charset="-128"/>
              </a:rPr>
              <a:t>Most common is </a:t>
            </a:r>
            <a:r>
              <a:rPr lang="en-US" altLang="zh-TW" sz="2000" dirty="0" smtClean="0">
                <a:solidFill>
                  <a:srgbClr val="FF0000"/>
                </a:solidFill>
                <a:ea typeface="ＭＳ Ｐゴシック" pitchFamily="34" charset="-128"/>
              </a:rPr>
              <a:t>write-ahead logging</a:t>
            </a:r>
          </a:p>
          <a:p>
            <a:pPr lvl="1"/>
            <a:r>
              <a:rPr lang="en-US" altLang="zh-TW" sz="2000" dirty="0" smtClean="0">
                <a:ea typeface="ＭＳ Ｐゴシック" pitchFamily="34" charset="-128"/>
              </a:rPr>
              <a:t>Log on stable storage, each log record describes single transaction write operation, including</a:t>
            </a:r>
          </a:p>
          <a:p>
            <a:pPr lvl="2"/>
            <a:r>
              <a:rPr lang="en-US" altLang="zh-TW" sz="2000" dirty="0" smtClean="0">
                <a:ea typeface="ＭＳ Ｐゴシック" pitchFamily="34" charset="-128"/>
              </a:rPr>
              <a:t>Transaction name</a:t>
            </a:r>
          </a:p>
          <a:p>
            <a:pPr lvl="2"/>
            <a:r>
              <a:rPr lang="en-US" altLang="zh-TW" sz="2000" dirty="0" smtClean="0">
                <a:ea typeface="ＭＳ Ｐゴシック" pitchFamily="34" charset="-128"/>
              </a:rPr>
              <a:t>Data item name</a:t>
            </a:r>
          </a:p>
          <a:p>
            <a:pPr lvl="2"/>
            <a:r>
              <a:rPr lang="en-US" altLang="zh-TW" sz="2000" dirty="0" smtClean="0">
                <a:ea typeface="ＭＳ Ｐゴシック" pitchFamily="34" charset="-128"/>
              </a:rPr>
              <a:t>Old value</a:t>
            </a:r>
          </a:p>
          <a:p>
            <a:pPr lvl="2"/>
            <a:r>
              <a:rPr lang="en-US" altLang="zh-TW" sz="2000" dirty="0" smtClean="0">
                <a:ea typeface="ＭＳ Ｐゴシック" pitchFamily="34" charset="-128"/>
              </a:rPr>
              <a:t>New value</a:t>
            </a:r>
          </a:p>
          <a:p>
            <a:pPr lvl="1"/>
            <a:r>
              <a:rPr lang="en-US" altLang="zh-TW" sz="2000" dirty="0" smtClean="0">
                <a:ea typeface="ＭＳ Ｐゴシック" pitchFamily="34" charset="-128"/>
              </a:rPr>
              <a:t>&lt;T</a:t>
            </a:r>
            <a:r>
              <a:rPr lang="en-US" altLang="zh-TW" sz="2000" baseline="-25000" dirty="0" smtClean="0">
                <a:ea typeface="ＭＳ Ｐゴシック" pitchFamily="34" charset="-128"/>
              </a:rPr>
              <a:t>i</a:t>
            </a:r>
            <a:r>
              <a:rPr lang="en-US" altLang="zh-TW" sz="2000" dirty="0" smtClean="0">
                <a:ea typeface="ＭＳ Ｐゴシック" pitchFamily="34" charset="-128"/>
              </a:rPr>
              <a:t> starts&gt; written to log when transaction T</a:t>
            </a:r>
            <a:r>
              <a:rPr lang="en-US" altLang="zh-TW" sz="2000" baseline="-25000" dirty="0" smtClean="0">
                <a:ea typeface="ＭＳ Ｐゴシック" pitchFamily="34" charset="-128"/>
              </a:rPr>
              <a:t>i</a:t>
            </a:r>
            <a:r>
              <a:rPr lang="en-US" altLang="zh-TW" sz="2000" dirty="0" smtClean="0">
                <a:ea typeface="ＭＳ Ｐゴシック" pitchFamily="34" charset="-128"/>
              </a:rPr>
              <a:t> starts</a:t>
            </a:r>
          </a:p>
          <a:p>
            <a:pPr lvl="1"/>
            <a:r>
              <a:rPr lang="en-US" altLang="zh-TW" sz="2000" dirty="0" smtClean="0">
                <a:ea typeface="ＭＳ Ｐゴシック" pitchFamily="34" charset="-128"/>
              </a:rPr>
              <a:t>&lt;T</a:t>
            </a:r>
            <a:r>
              <a:rPr lang="en-US" altLang="zh-TW" sz="2000" baseline="-25000" dirty="0" smtClean="0">
                <a:ea typeface="ＭＳ Ｐゴシック" pitchFamily="34" charset="-128"/>
              </a:rPr>
              <a:t>i </a:t>
            </a:r>
            <a:r>
              <a:rPr lang="en-US" altLang="zh-TW" sz="2000" dirty="0" smtClean="0">
                <a:ea typeface="ＭＳ Ｐゴシック" pitchFamily="34" charset="-128"/>
              </a:rPr>
              <a:t>commits&gt; written when T</a:t>
            </a:r>
            <a:r>
              <a:rPr lang="en-US" altLang="zh-TW" sz="2000" baseline="-25000" dirty="0" smtClean="0">
                <a:ea typeface="ＭＳ Ｐゴシック" pitchFamily="34" charset="-128"/>
              </a:rPr>
              <a:t>i</a:t>
            </a:r>
            <a:r>
              <a:rPr lang="en-US" altLang="zh-TW" sz="2000" dirty="0" smtClean="0">
                <a:ea typeface="ＭＳ Ｐゴシック" pitchFamily="34" charset="-128"/>
              </a:rPr>
              <a:t> commits</a:t>
            </a:r>
          </a:p>
          <a:p>
            <a:r>
              <a:rPr lang="en-US" altLang="zh-TW" sz="2400" dirty="0" smtClean="0">
                <a:ea typeface="ＭＳ Ｐゴシック" pitchFamily="34" charset="-128"/>
              </a:rPr>
              <a:t>Log entry must reach stable storage before operation on data occurs</a:t>
            </a:r>
          </a:p>
          <a:p>
            <a:pPr lvl="2"/>
            <a:endParaRPr lang="en-US" altLang="zh-TW" sz="2400" dirty="0" smtClean="0">
              <a:ea typeface="ＭＳ Ｐゴシック" pitchFamily="34" charset="-128"/>
            </a:endParaRPr>
          </a:p>
          <a:p>
            <a:pPr lvl="2"/>
            <a:endParaRPr lang="en-US" altLang="zh-TW" sz="2400" dirty="0" smtClean="0"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79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79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79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79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79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798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798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798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798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5" grpId="0" uiExpand="1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ＭＳ Ｐゴシック" pitchFamily="34" charset="-128"/>
              </a:rPr>
              <a:t>Log-Based Recovery Algorithm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3575" y="984250"/>
            <a:ext cx="8229600" cy="4530725"/>
          </a:xfrm>
        </p:spPr>
        <p:txBody>
          <a:bodyPr/>
          <a:lstStyle/>
          <a:p>
            <a:r>
              <a:rPr lang="en-US" altLang="zh-TW" dirty="0" smtClean="0">
                <a:ea typeface="ＭＳ Ｐゴシック" pitchFamily="34" charset="-128"/>
              </a:rPr>
              <a:t>Using the log, system can handle any volatile memory errors</a:t>
            </a:r>
          </a:p>
          <a:p>
            <a:pPr lvl="1"/>
            <a:r>
              <a:rPr lang="en-US" altLang="zh-TW" dirty="0" smtClean="0">
                <a:ea typeface="ＭＳ Ｐゴシック" pitchFamily="34" charset="-128"/>
              </a:rPr>
              <a:t>Undo(T</a:t>
            </a:r>
            <a:r>
              <a:rPr lang="en-US" altLang="zh-TW" baseline="-25000" dirty="0" smtClean="0">
                <a:ea typeface="ＭＳ Ｐゴシック" pitchFamily="34" charset="-128"/>
              </a:rPr>
              <a:t>i</a:t>
            </a:r>
            <a:r>
              <a:rPr lang="en-US" altLang="zh-TW" dirty="0" smtClean="0">
                <a:ea typeface="ＭＳ Ｐゴシック" pitchFamily="34" charset="-128"/>
              </a:rPr>
              <a:t>) restores value of all data updated by T</a:t>
            </a:r>
            <a:r>
              <a:rPr lang="en-US" altLang="zh-TW" baseline="-25000" dirty="0" smtClean="0">
                <a:ea typeface="ＭＳ Ｐゴシック" pitchFamily="34" charset="-128"/>
              </a:rPr>
              <a:t>i</a:t>
            </a:r>
          </a:p>
          <a:p>
            <a:pPr lvl="1"/>
            <a:r>
              <a:rPr lang="en-US" altLang="zh-TW" dirty="0" smtClean="0">
                <a:ea typeface="ＭＳ Ｐゴシック" pitchFamily="34" charset="-128"/>
              </a:rPr>
              <a:t>Redo(T</a:t>
            </a:r>
            <a:r>
              <a:rPr lang="en-US" altLang="zh-TW" baseline="-25000" dirty="0" smtClean="0">
                <a:ea typeface="ＭＳ Ｐゴシック" pitchFamily="34" charset="-128"/>
              </a:rPr>
              <a:t>i</a:t>
            </a:r>
            <a:r>
              <a:rPr lang="en-US" altLang="zh-TW" dirty="0" smtClean="0">
                <a:ea typeface="ＭＳ Ｐゴシック" pitchFamily="34" charset="-128"/>
              </a:rPr>
              <a:t>) sets values of all data in transaction T</a:t>
            </a:r>
            <a:r>
              <a:rPr lang="en-US" altLang="zh-TW" baseline="-25000" dirty="0" smtClean="0">
                <a:ea typeface="ＭＳ Ｐゴシック" pitchFamily="34" charset="-128"/>
              </a:rPr>
              <a:t>i</a:t>
            </a:r>
            <a:r>
              <a:rPr lang="en-US" altLang="zh-TW" dirty="0" smtClean="0">
                <a:ea typeface="ＭＳ Ｐゴシック" pitchFamily="34" charset="-128"/>
              </a:rPr>
              <a:t> to new values</a:t>
            </a:r>
          </a:p>
          <a:p>
            <a:r>
              <a:rPr lang="en-US" altLang="zh-TW" dirty="0" smtClean="0">
                <a:ea typeface="ＭＳ Ｐゴシック" pitchFamily="34" charset="-128"/>
              </a:rPr>
              <a:t>Undo(T</a:t>
            </a:r>
            <a:r>
              <a:rPr lang="en-US" altLang="zh-TW" baseline="-25000" dirty="0" smtClean="0">
                <a:ea typeface="ＭＳ Ｐゴシック" pitchFamily="34" charset="-128"/>
              </a:rPr>
              <a:t>i</a:t>
            </a:r>
            <a:r>
              <a:rPr lang="en-US" altLang="zh-TW" dirty="0" smtClean="0">
                <a:ea typeface="ＭＳ Ｐゴシック" pitchFamily="34" charset="-128"/>
              </a:rPr>
              <a:t>) and redo(T</a:t>
            </a:r>
            <a:r>
              <a:rPr lang="en-US" altLang="zh-TW" baseline="-25000" dirty="0" smtClean="0">
                <a:ea typeface="ＭＳ Ｐゴシック" pitchFamily="34" charset="-128"/>
              </a:rPr>
              <a:t>i</a:t>
            </a:r>
            <a:r>
              <a:rPr lang="en-US" altLang="zh-TW" dirty="0" smtClean="0">
                <a:ea typeface="ＭＳ Ｐゴシック" pitchFamily="34" charset="-128"/>
              </a:rPr>
              <a:t>) must be </a:t>
            </a:r>
            <a:r>
              <a:rPr lang="en-US" altLang="zh-TW" b="1" dirty="0" smtClean="0">
                <a:solidFill>
                  <a:srgbClr val="FF0000"/>
                </a:solidFill>
                <a:ea typeface="ＭＳ Ｐゴシック" pitchFamily="34" charset="-128"/>
              </a:rPr>
              <a:t>idempotent</a:t>
            </a:r>
          </a:p>
          <a:p>
            <a:pPr lvl="1"/>
            <a:r>
              <a:rPr lang="en-US" altLang="zh-TW" dirty="0" smtClean="0">
                <a:ea typeface="ＭＳ Ｐゴシック" pitchFamily="34" charset="-128"/>
              </a:rPr>
              <a:t>Multiple executions must have the same result as one execution</a:t>
            </a:r>
          </a:p>
          <a:p>
            <a:r>
              <a:rPr lang="en-US" altLang="zh-TW" dirty="0" smtClean="0">
                <a:ea typeface="ＭＳ Ｐゴシック" pitchFamily="34" charset="-128"/>
              </a:rPr>
              <a:t>If system fails, restore state of all updated data via log</a:t>
            </a:r>
          </a:p>
          <a:p>
            <a:pPr lvl="1"/>
            <a:r>
              <a:rPr lang="en-US" altLang="zh-TW" dirty="0" smtClean="0">
                <a:ea typeface="ＭＳ Ｐゴシック" pitchFamily="34" charset="-128"/>
              </a:rPr>
              <a:t>If log contains &lt;T</a:t>
            </a:r>
            <a:r>
              <a:rPr lang="en-US" altLang="zh-TW" baseline="-25000" dirty="0" smtClean="0">
                <a:ea typeface="ＭＳ Ｐゴシック" pitchFamily="34" charset="-128"/>
              </a:rPr>
              <a:t>i</a:t>
            </a:r>
            <a:r>
              <a:rPr lang="en-US" altLang="zh-TW" dirty="0" smtClean="0">
                <a:ea typeface="ＭＳ Ｐゴシック" pitchFamily="34" charset="-128"/>
              </a:rPr>
              <a:t> starts&gt; without &lt;T</a:t>
            </a:r>
            <a:r>
              <a:rPr lang="en-US" altLang="zh-TW" baseline="-25000" dirty="0" smtClean="0">
                <a:ea typeface="ＭＳ Ｐゴシック" pitchFamily="34" charset="-128"/>
              </a:rPr>
              <a:t>i</a:t>
            </a:r>
            <a:r>
              <a:rPr lang="en-US" altLang="zh-TW" dirty="0" smtClean="0">
                <a:ea typeface="ＭＳ Ｐゴシック" pitchFamily="34" charset="-128"/>
              </a:rPr>
              <a:t> commits&gt;, undo(T</a:t>
            </a:r>
            <a:r>
              <a:rPr lang="en-US" altLang="zh-TW" baseline="-25000" dirty="0" smtClean="0">
                <a:ea typeface="ＭＳ Ｐゴシック" pitchFamily="34" charset="-128"/>
              </a:rPr>
              <a:t>i</a:t>
            </a:r>
            <a:r>
              <a:rPr lang="en-US" altLang="zh-TW" dirty="0" smtClean="0">
                <a:ea typeface="ＭＳ Ｐゴシック" pitchFamily="34" charset="-128"/>
              </a:rPr>
              <a:t>)</a:t>
            </a:r>
          </a:p>
          <a:p>
            <a:pPr lvl="1"/>
            <a:r>
              <a:rPr lang="en-US" altLang="zh-TW" dirty="0" smtClean="0">
                <a:ea typeface="ＭＳ Ｐゴシック" pitchFamily="34" charset="-128"/>
              </a:rPr>
              <a:t>If log contains &lt;T</a:t>
            </a:r>
            <a:r>
              <a:rPr lang="en-US" altLang="zh-TW" baseline="-25000" dirty="0" smtClean="0">
                <a:ea typeface="ＭＳ Ｐゴシック" pitchFamily="34" charset="-128"/>
              </a:rPr>
              <a:t>i</a:t>
            </a:r>
            <a:r>
              <a:rPr lang="en-US" altLang="zh-TW" dirty="0" smtClean="0">
                <a:ea typeface="ＭＳ Ｐゴシック" pitchFamily="34" charset="-128"/>
              </a:rPr>
              <a:t> starts&gt; and &lt;T</a:t>
            </a:r>
            <a:r>
              <a:rPr lang="en-US" altLang="zh-TW" baseline="-25000" dirty="0" smtClean="0">
                <a:ea typeface="ＭＳ Ｐゴシック" pitchFamily="34" charset="-128"/>
              </a:rPr>
              <a:t>i</a:t>
            </a:r>
            <a:r>
              <a:rPr lang="en-US" altLang="zh-TW" dirty="0" smtClean="0">
                <a:ea typeface="ＭＳ Ｐゴシック" pitchFamily="34" charset="-128"/>
              </a:rPr>
              <a:t> commits&gt;, redo(T</a:t>
            </a:r>
            <a:r>
              <a:rPr lang="en-US" altLang="zh-TW" baseline="-25000" dirty="0" smtClean="0">
                <a:ea typeface="ＭＳ Ｐゴシック" pitchFamily="34" charset="-128"/>
              </a:rPr>
              <a:t>i</a:t>
            </a:r>
            <a:r>
              <a:rPr lang="en-US" altLang="zh-TW" dirty="0" smtClean="0">
                <a:ea typeface="ＭＳ Ｐゴシック" pitchFamily="34" charset="-128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8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80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80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80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80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808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808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899" grpId="0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ＭＳ Ｐゴシック" pitchFamily="34" charset="-128"/>
              </a:rPr>
              <a:t>Checkpoints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2138" y="947738"/>
            <a:ext cx="8229600" cy="4530725"/>
          </a:xfrm>
        </p:spPr>
        <p:txBody>
          <a:bodyPr/>
          <a:lstStyle/>
          <a:p>
            <a:pPr marL="381000" indent="-381000" defTabSz="465138"/>
            <a:r>
              <a:rPr lang="en-US" altLang="zh-TW" sz="2400" dirty="0" smtClean="0">
                <a:ea typeface="ＭＳ Ｐゴシック" pitchFamily="34" charset="-128"/>
              </a:rPr>
              <a:t>Log could become long, and recovery could take long</a:t>
            </a:r>
          </a:p>
          <a:p>
            <a:pPr marL="381000" indent="-381000" defTabSz="465138"/>
            <a:r>
              <a:rPr lang="en-US" altLang="zh-TW" sz="2400" b="1" dirty="0" smtClean="0">
                <a:solidFill>
                  <a:srgbClr val="FF0000"/>
                </a:solidFill>
                <a:ea typeface="ＭＳ Ｐゴシック" pitchFamily="34" charset="-128"/>
              </a:rPr>
              <a:t>Checkpoints</a:t>
            </a:r>
            <a:r>
              <a:rPr lang="en-US" altLang="zh-TW" sz="2400" dirty="0" smtClean="0">
                <a:ea typeface="ＭＳ Ｐゴシック" pitchFamily="34" charset="-128"/>
              </a:rPr>
              <a:t> shorten log and recovery time.</a:t>
            </a:r>
          </a:p>
          <a:p>
            <a:pPr marL="381000" indent="-381000" defTabSz="465138"/>
            <a:r>
              <a:rPr lang="en-US" altLang="zh-TW" sz="2400" dirty="0" smtClean="0">
                <a:ea typeface="ＭＳ Ｐゴシック" pitchFamily="34" charset="-128"/>
              </a:rPr>
              <a:t>Checkpoint scheme:</a:t>
            </a:r>
          </a:p>
          <a:p>
            <a:pPr marL="800100" lvl="1" indent="-342900" defTabSz="465138">
              <a:buFont typeface="Monotype Sorts" pitchFamily="2" charset="2"/>
              <a:buAutoNum type="arabicPeriod"/>
            </a:pPr>
            <a:r>
              <a:rPr lang="en-US" altLang="zh-TW" sz="2400" dirty="0" smtClean="0">
                <a:ea typeface="ＭＳ Ｐゴシック" pitchFamily="34" charset="-128"/>
              </a:rPr>
              <a:t>Output </a:t>
            </a:r>
            <a:r>
              <a:rPr lang="en-US" altLang="zh-TW" sz="2400" dirty="0" smtClean="0">
                <a:solidFill>
                  <a:srgbClr val="FF0000"/>
                </a:solidFill>
                <a:ea typeface="ＭＳ Ｐゴシック" pitchFamily="34" charset="-128"/>
              </a:rPr>
              <a:t>all log records </a:t>
            </a:r>
            <a:r>
              <a:rPr lang="en-US" altLang="zh-TW" sz="2400" dirty="0" smtClean="0">
                <a:ea typeface="ＭＳ Ｐゴシック" pitchFamily="34" charset="-128"/>
              </a:rPr>
              <a:t>currently in volatile storage to stable storage</a:t>
            </a:r>
          </a:p>
          <a:p>
            <a:pPr marL="800100" lvl="1" indent="-342900" defTabSz="465138">
              <a:buFont typeface="Monotype Sorts" pitchFamily="2" charset="2"/>
              <a:buAutoNum type="arabicPeriod"/>
            </a:pPr>
            <a:r>
              <a:rPr lang="en-US" altLang="zh-TW" sz="2400" dirty="0" smtClean="0">
                <a:ea typeface="ＭＳ Ｐゴシック" pitchFamily="34" charset="-128"/>
              </a:rPr>
              <a:t>Output </a:t>
            </a:r>
            <a:r>
              <a:rPr lang="en-US" altLang="zh-TW" sz="2400" dirty="0" smtClean="0">
                <a:solidFill>
                  <a:srgbClr val="FF0000"/>
                </a:solidFill>
                <a:ea typeface="ＭＳ Ｐゴシック" pitchFamily="34" charset="-128"/>
              </a:rPr>
              <a:t>all modified data </a:t>
            </a:r>
            <a:r>
              <a:rPr lang="en-US" altLang="zh-TW" sz="2400" dirty="0" smtClean="0">
                <a:ea typeface="ＭＳ Ｐゴシック" pitchFamily="34" charset="-128"/>
              </a:rPr>
              <a:t>from volatile to stable storage</a:t>
            </a:r>
          </a:p>
          <a:p>
            <a:pPr marL="800100" lvl="1" indent="-342900" defTabSz="465138">
              <a:buFont typeface="Monotype Sorts" pitchFamily="2" charset="2"/>
              <a:buAutoNum type="arabicPeriod"/>
            </a:pPr>
            <a:r>
              <a:rPr lang="en-US" altLang="zh-TW" sz="2400" dirty="0" smtClean="0">
                <a:ea typeface="ＭＳ Ｐゴシック" pitchFamily="34" charset="-128"/>
              </a:rPr>
              <a:t>Output </a:t>
            </a:r>
            <a:r>
              <a:rPr lang="en-US" altLang="zh-TW" sz="2400" dirty="0" smtClean="0">
                <a:solidFill>
                  <a:srgbClr val="FF0000"/>
                </a:solidFill>
                <a:ea typeface="ＭＳ Ｐゴシック" pitchFamily="34" charset="-128"/>
              </a:rPr>
              <a:t>a log record &lt;checkpoint&gt; </a:t>
            </a:r>
            <a:r>
              <a:rPr lang="en-US" altLang="zh-TW" sz="2400" dirty="0" smtClean="0">
                <a:ea typeface="ＭＳ Ｐゴシック" pitchFamily="34" charset="-128"/>
              </a:rPr>
              <a:t>to the log on stable storage</a:t>
            </a:r>
          </a:p>
          <a:p>
            <a:pPr marL="381000" indent="-381000" defTabSz="465138"/>
            <a:r>
              <a:rPr lang="en-US" altLang="zh-TW" sz="2400" dirty="0" smtClean="0">
                <a:ea typeface="ＭＳ Ｐゴシック" pitchFamily="34" charset="-128"/>
              </a:rPr>
              <a:t>Now recovery only includes Ti, such that Ti started executing before the most recent checkpoint, and all transactions after Ti </a:t>
            </a:r>
          </a:p>
          <a:p>
            <a:pPr marL="381000" indent="-381000" defTabSz="465138"/>
            <a:r>
              <a:rPr lang="en-US" altLang="zh-TW" sz="2400" dirty="0" smtClean="0">
                <a:ea typeface="ＭＳ Ｐゴシック" pitchFamily="34" charset="-128"/>
              </a:rPr>
              <a:t>All other transactions already on stable storage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1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81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81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81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81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81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81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819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3" grpId="0" build="p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ＭＳ Ｐゴシック" pitchFamily="34" charset="-128"/>
              </a:rPr>
              <a:t>Concurrent Transactions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9960" y="1186190"/>
            <a:ext cx="8229600" cy="4530725"/>
          </a:xfrm>
        </p:spPr>
        <p:txBody>
          <a:bodyPr/>
          <a:lstStyle/>
          <a:p>
            <a:r>
              <a:rPr lang="en-US" altLang="zh-TW" sz="2800" dirty="0" smtClean="0">
                <a:ea typeface="ＭＳ Ｐゴシック" pitchFamily="34" charset="-128"/>
              </a:rPr>
              <a:t>Must be equivalent to serial execution – </a:t>
            </a:r>
            <a:r>
              <a:rPr lang="en-US" altLang="zh-TW" sz="2800" b="1" dirty="0" err="1" smtClean="0">
                <a:solidFill>
                  <a:srgbClr val="FF0000"/>
                </a:solidFill>
                <a:ea typeface="ＭＳ Ｐゴシック" pitchFamily="34" charset="-128"/>
              </a:rPr>
              <a:t>serializability</a:t>
            </a:r>
            <a:endParaRPr lang="en-US" altLang="zh-TW" sz="2800" b="1" dirty="0" smtClean="0">
              <a:solidFill>
                <a:srgbClr val="FF0000"/>
              </a:solidFill>
              <a:ea typeface="ＭＳ Ｐゴシック" pitchFamily="34" charset="-128"/>
            </a:endParaRPr>
          </a:p>
          <a:p>
            <a:r>
              <a:rPr lang="en-US" altLang="zh-TW" sz="2800" dirty="0" smtClean="0">
                <a:ea typeface="ＭＳ Ｐゴシック" pitchFamily="34" charset="-128"/>
              </a:rPr>
              <a:t>Could perform all transactions in critical section</a:t>
            </a:r>
          </a:p>
          <a:p>
            <a:pPr lvl="1"/>
            <a:r>
              <a:rPr lang="en-US" altLang="zh-TW" sz="2800" dirty="0" smtClean="0">
                <a:ea typeface="ＭＳ Ｐゴシック" pitchFamily="34" charset="-128"/>
              </a:rPr>
              <a:t>Inefficient, too restrictive</a:t>
            </a:r>
          </a:p>
          <a:p>
            <a:r>
              <a:rPr lang="en-US" altLang="zh-TW" sz="2800" b="1" dirty="0" smtClean="0">
                <a:solidFill>
                  <a:srgbClr val="FF0000"/>
                </a:solidFill>
                <a:ea typeface="ＭＳ Ｐゴシック" pitchFamily="34" charset="-128"/>
              </a:rPr>
              <a:t>Concurrency-control algorithms </a:t>
            </a:r>
            <a:r>
              <a:rPr lang="en-US" altLang="zh-TW" sz="2800" dirty="0" smtClean="0">
                <a:ea typeface="ＭＳ Ｐゴシック" pitchFamily="34" charset="-128"/>
              </a:rPr>
              <a:t>provide </a:t>
            </a:r>
            <a:r>
              <a:rPr lang="en-US" altLang="zh-TW" sz="2800" dirty="0" err="1" smtClean="0">
                <a:ea typeface="ＭＳ Ｐゴシック" pitchFamily="34" charset="-128"/>
              </a:rPr>
              <a:t>serializability</a:t>
            </a:r>
            <a:endParaRPr lang="en-US" altLang="zh-TW" sz="2800" dirty="0" smtClean="0">
              <a:ea typeface="ＭＳ Ｐゴシック" pitchFamily="34" charset="-128"/>
            </a:endParaRPr>
          </a:p>
          <a:p>
            <a:pPr>
              <a:buFont typeface="Monotype Sorts" pitchFamily="2" charset="2"/>
              <a:buNone/>
            </a:pPr>
            <a:endParaRPr lang="en-US" altLang="zh-TW" sz="2800" dirty="0" smtClean="0"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82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82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82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7" grpId="0" build="p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ＭＳ Ｐゴシック" pitchFamily="34" charset="-128"/>
              </a:rPr>
              <a:t>Serializability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7713" y="995363"/>
            <a:ext cx="8159804" cy="4530725"/>
          </a:xfrm>
        </p:spPr>
        <p:txBody>
          <a:bodyPr/>
          <a:lstStyle/>
          <a:p>
            <a:r>
              <a:rPr lang="en-US" altLang="zh-TW" sz="2800" dirty="0" smtClean="0">
                <a:ea typeface="ＭＳ Ｐゴシック" pitchFamily="34" charset="-128"/>
              </a:rPr>
              <a:t>Consider two data items A and B</a:t>
            </a:r>
          </a:p>
          <a:p>
            <a:r>
              <a:rPr lang="en-US" altLang="zh-TW" sz="2800" dirty="0" smtClean="0">
                <a:ea typeface="ＭＳ Ｐゴシック" pitchFamily="34" charset="-128"/>
              </a:rPr>
              <a:t>Consider Transactions T</a:t>
            </a:r>
            <a:r>
              <a:rPr lang="en-US" altLang="zh-TW" sz="2800" baseline="-25000" dirty="0" smtClean="0">
                <a:ea typeface="ＭＳ Ｐゴシック" pitchFamily="34" charset="-128"/>
              </a:rPr>
              <a:t>0 </a:t>
            </a:r>
            <a:r>
              <a:rPr lang="en-US" altLang="zh-TW" sz="2800" dirty="0" smtClean="0">
                <a:ea typeface="ＭＳ Ｐゴシック" pitchFamily="34" charset="-128"/>
              </a:rPr>
              <a:t>and T</a:t>
            </a:r>
            <a:r>
              <a:rPr lang="en-US" altLang="zh-TW" sz="2800" baseline="-25000" dirty="0" smtClean="0">
                <a:ea typeface="ＭＳ Ｐゴシック" pitchFamily="34" charset="-128"/>
              </a:rPr>
              <a:t>1</a:t>
            </a:r>
          </a:p>
          <a:p>
            <a:r>
              <a:rPr lang="en-US" altLang="zh-TW" sz="2800" dirty="0" smtClean="0">
                <a:ea typeface="ＭＳ Ｐゴシック" pitchFamily="34" charset="-128"/>
              </a:rPr>
              <a:t>Execute T</a:t>
            </a:r>
            <a:r>
              <a:rPr lang="en-US" altLang="zh-TW" sz="2800" baseline="-25000" dirty="0" smtClean="0">
                <a:ea typeface="ＭＳ Ｐゴシック" pitchFamily="34" charset="-128"/>
              </a:rPr>
              <a:t>0</a:t>
            </a:r>
            <a:r>
              <a:rPr lang="en-US" altLang="zh-TW" sz="2800" dirty="0" smtClean="0">
                <a:ea typeface="ＭＳ Ｐゴシック" pitchFamily="34" charset="-128"/>
              </a:rPr>
              <a:t>, T</a:t>
            </a:r>
            <a:r>
              <a:rPr lang="en-US" altLang="zh-TW" sz="2800" baseline="-25000" dirty="0" smtClean="0">
                <a:ea typeface="ＭＳ Ｐゴシック" pitchFamily="34" charset="-128"/>
              </a:rPr>
              <a:t>1</a:t>
            </a:r>
            <a:r>
              <a:rPr lang="en-US" altLang="zh-TW" sz="2800" dirty="0" smtClean="0">
                <a:ea typeface="ＭＳ Ｐゴシック" pitchFamily="34" charset="-128"/>
              </a:rPr>
              <a:t> atomically</a:t>
            </a:r>
          </a:p>
          <a:p>
            <a:r>
              <a:rPr lang="en-US" altLang="zh-TW" sz="2800" dirty="0" smtClean="0">
                <a:ea typeface="ＭＳ Ｐゴシック" pitchFamily="34" charset="-128"/>
              </a:rPr>
              <a:t>Execution sequence called </a:t>
            </a:r>
            <a:r>
              <a:rPr lang="en-US" altLang="zh-TW" sz="2800" b="1" dirty="0" smtClean="0">
                <a:solidFill>
                  <a:srgbClr val="FF0000"/>
                </a:solidFill>
                <a:ea typeface="ＭＳ Ｐゴシック" pitchFamily="34" charset="-128"/>
              </a:rPr>
              <a:t>schedule</a:t>
            </a:r>
          </a:p>
          <a:p>
            <a:r>
              <a:rPr lang="en-US" altLang="zh-TW" sz="2800" dirty="0" smtClean="0">
                <a:ea typeface="ＭＳ Ｐゴシック" pitchFamily="34" charset="-128"/>
              </a:rPr>
              <a:t>Atomically executed transaction order called </a:t>
            </a:r>
            <a:r>
              <a:rPr lang="en-US" altLang="zh-TW" sz="2800" b="1" dirty="0" smtClean="0">
                <a:solidFill>
                  <a:srgbClr val="FF0000"/>
                </a:solidFill>
                <a:ea typeface="ＭＳ Ｐゴシック" pitchFamily="34" charset="-128"/>
              </a:rPr>
              <a:t>serial schedule</a:t>
            </a:r>
          </a:p>
          <a:p>
            <a:r>
              <a:rPr lang="en-US" altLang="zh-TW" sz="2800" dirty="0" smtClean="0">
                <a:ea typeface="ＭＳ Ｐゴシック" pitchFamily="34" charset="-128"/>
              </a:rPr>
              <a:t>For </a:t>
            </a:r>
            <a:r>
              <a:rPr lang="en-US" altLang="zh-TW" sz="2800" i="1" dirty="0" smtClean="0">
                <a:ea typeface="ＭＳ Ｐゴシック" pitchFamily="34" charset="-128"/>
              </a:rPr>
              <a:t>N</a:t>
            </a:r>
            <a:r>
              <a:rPr lang="en-US" altLang="zh-TW" sz="2800" dirty="0" smtClean="0">
                <a:ea typeface="ＭＳ Ｐゴシック" pitchFamily="34" charset="-128"/>
              </a:rPr>
              <a:t> transactions, there are </a:t>
            </a:r>
            <a:r>
              <a:rPr lang="en-US" altLang="zh-TW" sz="2800" i="1" dirty="0" smtClean="0">
                <a:ea typeface="ＭＳ Ｐゴシック" pitchFamily="34" charset="-128"/>
              </a:rPr>
              <a:t>N!</a:t>
            </a:r>
            <a:r>
              <a:rPr lang="en-US" altLang="zh-TW" sz="2800" dirty="0" smtClean="0">
                <a:ea typeface="ＭＳ Ｐゴシック" pitchFamily="34" charset="-128"/>
              </a:rPr>
              <a:t> valid serial schedules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3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83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83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83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83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83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1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"/>
          <p:cNvSpPr>
            <a:spLocks noChangeArrowheads="1"/>
          </p:cNvSpPr>
          <p:nvPr/>
        </p:nvSpPr>
        <p:spPr bwMode="auto">
          <a:xfrm>
            <a:off x="2051050" y="3097213"/>
            <a:ext cx="3341688" cy="576262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zh-TW"/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2024063" y="1844675"/>
            <a:ext cx="3384550" cy="66675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zh-TW"/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9538" y="1330325"/>
            <a:ext cx="6672262" cy="4413250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zh-TW" sz="2800" smtClean="0">
                <a:solidFill>
                  <a:srgbClr val="0000FF"/>
                </a:solidFill>
                <a:ea typeface="ＭＳ Ｐゴシック" pitchFamily="34" charset="-128"/>
              </a:rPr>
              <a:t>	do { </a:t>
            </a:r>
          </a:p>
          <a:p>
            <a:pPr>
              <a:buFont typeface="Monotype Sorts" pitchFamily="2" charset="2"/>
              <a:buNone/>
            </a:pPr>
            <a:r>
              <a:rPr lang="en-US" altLang="zh-TW" sz="2800" smtClean="0">
                <a:solidFill>
                  <a:srgbClr val="0000FF"/>
                </a:solidFill>
                <a:ea typeface="ＭＳ Ｐゴシック" pitchFamily="34" charset="-128"/>
              </a:rPr>
              <a:t>		</a:t>
            </a:r>
            <a:r>
              <a:rPr lang="en-US" altLang="zh-TW" sz="2800" i="1" smtClean="0">
                <a:solidFill>
                  <a:srgbClr val="0000FF"/>
                </a:solidFill>
                <a:ea typeface="ＭＳ Ｐゴシック" pitchFamily="34" charset="-128"/>
              </a:rPr>
              <a:t>entry section </a:t>
            </a:r>
          </a:p>
          <a:p>
            <a:pPr>
              <a:buFont typeface="Monotype Sorts" pitchFamily="2" charset="2"/>
              <a:buNone/>
            </a:pPr>
            <a:r>
              <a:rPr lang="en-US" altLang="zh-TW" sz="2800" smtClean="0">
                <a:solidFill>
                  <a:srgbClr val="0000FF"/>
                </a:solidFill>
                <a:ea typeface="ＭＳ Ｐゴシック" pitchFamily="34" charset="-128"/>
              </a:rPr>
              <a:t>			critical section </a:t>
            </a:r>
          </a:p>
          <a:p>
            <a:pPr>
              <a:buFont typeface="Monotype Sorts" pitchFamily="2" charset="2"/>
              <a:buNone/>
            </a:pPr>
            <a:r>
              <a:rPr lang="en-US" altLang="zh-TW" sz="2800" smtClean="0">
                <a:solidFill>
                  <a:srgbClr val="0000FF"/>
                </a:solidFill>
                <a:ea typeface="ＭＳ Ｐゴシック" pitchFamily="34" charset="-128"/>
              </a:rPr>
              <a:t>		</a:t>
            </a:r>
            <a:r>
              <a:rPr lang="en-US" altLang="zh-TW" sz="2800" i="1" smtClean="0">
                <a:solidFill>
                  <a:srgbClr val="0000FF"/>
                </a:solidFill>
                <a:ea typeface="ＭＳ Ｐゴシック" pitchFamily="34" charset="-128"/>
              </a:rPr>
              <a:t>exit section </a:t>
            </a:r>
          </a:p>
          <a:p>
            <a:pPr>
              <a:buFont typeface="Monotype Sorts" pitchFamily="2" charset="2"/>
              <a:buNone/>
            </a:pPr>
            <a:r>
              <a:rPr lang="en-US" altLang="zh-TW" sz="2800" smtClean="0">
                <a:solidFill>
                  <a:srgbClr val="0000FF"/>
                </a:solidFill>
                <a:ea typeface="ＭＳ Ｐゴシック" pitchFamily="34" charset="-128"/>
              </a:rPr>
              <a:t>			remainder section </a:t>
            </a:r>
          </a:p>
          <a:p>
            <a:pPr>
              <a:buFont typeface="Monotype Sorts" pitchFamily="2" charset="2"/>
              <a:buNone/>
            </a:pPr>
            <a:r>
              <a:rPr lang="en-US" altLang="zh-TW" sz="2800" smtClean="0">
                <a:solidFill>
                  <a:srgbClr val="0000FF"/>
                </a:solidFill>
                <a:ea typeface="ＭＳ Ｐゴシック" pitchFamily="34" charset="-128"/>
              </a:rPr>
              <a:t>	} while (TRUE); </a:t>
            </a:r>
            <a:r>
              <a:rPr lang="en-US" altLang="zh-TW" sz="2400" smtClean="0">
                <a:solidFill>
                  <a:srgbClr val="0000FF"/>
                </a:solidFill>
                <a:ea typeface="ＭＳ Ｐゴシック" pitchFamily="34" charset="-128"/>
              </a:rPr>
              <a:t>	</a:t>
            </a:r>
            <a:endParaRPr lang="en-US" altLang="zh-TW" sz="2000" smtClean="0">
              <a:solidFill>
                <a:srgbClr val="0000FF"/>
              </a:solidFill>
              <a:ea typeface="ＭＳ Ｐゴシック" pitchFamily="34" charset="-128"/>
            </a:endParaRPr>
          </a:p>
        </p:txBody>
      </p:sp>
      <p:sp>
        <p:nvSpPr>
          <p:cNvPr id="102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ＭＳ Ｐゴシック" pitchFamily="34" charset="-128"/>
              </a:rPr>
              <a:t>Critical-Section Problem</a:t>
            </a:r>
            <a:endParaRPr lang="en-US" altLang="zh-TW" baseline="-25000" smtClean="0">
              <a:solidFill>
                <a:srgbClr val="0000FF"/>
              </a:solidFill>
              <a:ea typeface="ＭＳ Ｐゴシック" pitchFamily="34" charset="-128"/>
            </a:endParaRPr>
          </a:p>
        </p:txBody>
      </p:sp>
      <p:sp>
        <p:nvSpPr>
          <p:cNvPr id="10246" name="文字方塊 5"/>
          <p:cNvSpPr txBox="1">
            <a:spLocks noChangeArrowheads="1"/>
          </p:cNvSpPr>
          <p:nvPr/>
        </p:nvSpPr>
        <p:spPr bwMode="auto">
          <a:xfrm>
            <a:off x="1255713" y="5176838"/>
            <a:ext cx="7091362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 b="1"/>
              <a:t>General structure of a typical Process </a:t>
            </a:r>
            <a:r>
              <a:rPr lang="en-US" altLang="zh-TW" sz="2400" b="1">
                <a:solidFill>
                  <a:srgbClr val="0000FF"/>
                </a:solidFill>
              </a:rPr>
              <a:t>P</a:t>
            </a:r>
            <a:r>
              <a:rPr lang="en-US" altLang="zh-TW" sz="2400" b="1" baseline="-25000">
                <a:solidFill>
                  <a:srgbClr val="0000FF"/>
                </a:solidFill>
              </a:rPr>
              <a:t>i</a:t>
            </a:r>
            <a:endParaRPr lang="zh-TW" altLang="en-US" sz="2400" b="1"/>
          </a:p>
        </p:txBody>
      </p:sp>
      <p:sp>
        <p:nvSpPr>
          <p:cNvPr id="7" name="向右箭號 6"/>
          <p:cNvSpPr/>
          <p:nvPr/>
        </p:nvSpPr>
        <p:spPr bwMode="auto">
          <a:xfrm>
            <a:off x="1613317" y="1707948"/>
            <a:ext cx="378372" cy="378372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9" name="向右箭號 8"/>
          <p:cNvSpPr/>
          <p:nvPr/>
        </p:nvSpPr>
        <p:spPr bwMode="auto">
          <a:xfrm>
            <a:off x="1576552" y="1939160"/>
            <a:ext cx="425669" cy="457200"/>
          </a:xfrm>
          <a:prstGeom prst="rightArrow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10" name="向右箭號 9"/>
          <p:cNvSpPr/>
          <p:nvPr/>
        </p:nvSpPr>
        <p:spPr bwMode="auto">
          <a:xfrm>
            <a:off x="2753742" y="2548774"/>
            <a:ext cx="425669" cy="457200"/>
          </a:xfrm>
          <a:prstGeom prst="rightArrow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grpSp>
        <p:nvGrpSpPr>
          <p:cNvPr id="15" name="群組 14"/>
          <p:cNvGrpSpPr/>
          <p:nvPr/>
        </p:nvGrpSpPr>
        <p:grpSpPr>
          <a:xfrm>
            <a:off x="1566073" y="2522483"/>
            <a:ext cx="1681623" cy="1077325"/>
            <a:chOff x="1566073" y="2522483"/>
            <a:chExt cx="1681623" cy="1077325"/>
          </a:xfrm>
        </p:grpSpPr>
        <p:sp>
          <p:nvSpPr>
            <p:cNvPr id="11" name="向右箭號 10"/>
            <p:cNvSpPr/>
            <p:nvPr/>
          </p:nvSpPr>
          <p:spPr bwMode="auto">
            <a:xfrm>
              <a:off x="1566073" y="3142608"/>
              <a:ext cx="425669" cy="457200"/>
            </a:xfrm>
            <a:prstGeom prst="rightArrow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</a:endParaRPr>
            </a:p>
          </p:txBody>
        </p:sp>
        <p:sp>
          <p:nvSpPr>
            <p:cNvPr id="14" name="向右箭號 13"/>
            <p:cNvSpPr/>
            <p:nvPr/>
          </p:nvSpPr>
          <p:spPr bwMode="auto">
            <a:xfrm>
              <a:off x="2695903" y="2522483"/>
              <a:ext cx="551793" cy="551793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repeatCount="indefinite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8" presetID="42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2.22222E-6 L 1.38889E-6 0.05972 " pathEditMode="relative" rAng="0" ptsTypes="AA">
                                      <p:cBhvr>
                                        <p:cTn id="19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9" grpId="0" animBg="1"/>
      <p:bldP spid="10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>
          <a:xfrm>
            <a:off x="715963" y="0"/>
            <a:ext cx="8077200" cy="884238"/>
          </a:xfrm>
        </p:spPr>
        <p:txBody>
          <a:bodyPr/>
          <a:lstStyle/>
          <a:p>
            <a:pPr eaLnBrk="1" hangingPunct="1"/>
            <a:r>
              <a:rPr lang="en-US" altLang="zh-TW" smtClean="0">
                <a:ea typeface="ＭＳ Ｐゴシック" pitchFamily="34" charset="-128"/>
              </a:rPr>
              <a:t>Schedule 1: T</a:t>
            </a:r>
            <a:r>
              <a:rPr lang="en-US" altLang="zh-TW" baseline="-25000" smtClean="0">
                <a:ea typeface="ＭＳ Ｐゴシック" pitchFamily="34" charset="-128"/>
              </a:rPr>
              <a:t>0</a:t>
            </a:r>
            <a:r>
              <a:rPr lang="en-US" altLang="zh-TW" smtClean="0">
                <a:ea typeface="ＭＳ Ｐゴシック" pitchFamily="34" charset="-128"/>
              </a:rPr>
              <a:t> then T</a:t>
            </a:r>
            <a:r>
              <a:rPr lang="en-US" altLang="zh-TW" baseline="-25000" smtClean="0">
                <a:ea typeface="ＭＳ Ｐゴシック" pitchFamily="34" charset="-128"/>
              </a:rPr>
              <a:t>1</a:t>
            </a:r>
          </a:p>
        </p:txBody>
      </p:sp>
      <p:pic>
        <p:nvPicPr>
          <p:cNvPr id="84995" name="Picture 3"/>
          <p:cNvPicPr>
            <a:picLocks noChangeAspect="1" noChangeArrowheads="1"/>
          </p:cNvPicPr>
          <p:nvPr/>
        </p:nvPicPr>
        <p:blipFill>
          <a:blip r:embed="rId3"/>
          <a:srcRect l="19115" t="2287" r="19363" b="2287"/>
          <a:stretch>
            <a:fillRect/>
          </a:stretch>
        </p:blipFill>
        <p:spPr bwMode="auto">
          <a:xfrm>
            <a:off x="2265363" y="1001713"/>
            <a:ext cx="4278312" cy="4975225"/>
          </a:xfrm>
          <a:prstGeom prst="rect">
            <a:avLst/>
          </a:prstGeom>
          <a:noFill/>
          <a:ln w="38100" cmpd="dbl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ＭＳ Ｐゴシック" pitchFamily="34" charset="-128"/>
              </a:rPr>
              <a:t>Nonserial Schedule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3215" y="948998"/>
            <a:ext cx="6178662" cy="4530725"/>
          </a:xfrm>
        </p:spPr>
        <p:txBody>
          <a:bodyPr/>
          <a:lstStyle/>
          <a:p>
            <a:r>
              <a:rPr lang="en-US" altLang="zh-TW" dirty="0" err="1" smtClean="0">
                <a:solidFill>
                  <a:srgbClr val="FF0000"/>
                </a:solidFill>
                <a:ea typeface="ＭＳ Ｐゴシック" pitchFamily="34" charset="-128"/>
              </a:rPr>
              <a:t>Nonserial</a:t>
            </a:r>
            <a:r>
              <a:rPr lang="en-US" altLang="zh-TW" dirty="0" smtClean="0">
                <a:solidFill>
                  <a:srgbClr val="FF0000"/>
                </a:solidFill>
                <a:ea typeface="ＭＳ Ｐゴシック" pitchFamily="34" charset="-128"/>
              </a:rPr>
              <a:t> schedule </a:t>
            </a:r>
            <a:r>
              <a:rPr lang="en-US" altLang="zh-TW" dirty="0" smtClean="0">
                <a:ea typeface="ＭＳ Ｐゴシック" pitchFamily="34" charset="-128"/>
              </a:rPr>
              <a:t>allows overlapped execute</a:t>
            </a:r>
          </a:p>
          <a:p>
            <a:pPr lvl="1"/>
            <a:r>
              <a:rPr lang="en-US" altLang="zh-TW" dirty="0" smtClean="0">
                <a:ea typeface="ＭＳ Ｐゴシック" pitchFamily="34" charset="-128"/>
              </a:rPr>
              <a:t>Resulting execution not necessarily incorrect</a:t>
            </a:r>
          </a:p>
          <a:p>
            <a:r>
              <a:rPr lang="en-US" altLang="zh-TW" dirty="0" smtClean="0">
                <a:ea typeface="ＭＳ Ｐゴシック" pitchFamily="34" charset="-128"/>
              </a:rPr>
              <a:t>Consider schedule S, operations </a:t>
            </a:r>
            <a:r>
              <a:rPr lang="en-US" altLang="zh-TW" dirty="0" err="1" smtClean="0">
                <a:ea typeface="ＭＳ Ｐゴシック" pitchFamily="34" charset="-128"/>
              </a:rPr>
              <a:t>O</a:t>
            </a:r>
            <a:r>
              <a:rPr lang="en-US" altLang="zh-TW" baseline="-25000" dirty="0" err="1" smtClean="0">
                <a:ea typeface="ＭＳ Ｐゴシック" pitchFamily="34" charset="-128"/>
              </a:rPr>
              <a:t>i</a:t>
            </a:r>
            <a:r>
              <a:rPr lang="en-US" altLang="zh-TW" baseline="-25000" dirty="0" smtClean="0">
                <a:ea typeface="ＭＳ Ｐゴシック" pitchFamily="34" charset="-128"/>
              </a:rPr>
              <a:t> </a:t>
            </a:r>
            <a:r>
              <a:rPr lang="en-US" altLang="zh-TW" dirty="0" smtClean="0">
                <a:ea typeface="ＭＳ Ｐゴシック" pitchFamily="34" charset="-128"/>
              </a:rPr>
              <a:t>, </a:t>
            </a:r>
            <a:r>
              <a:rPr lang="en-US" altLang="zh-TW" dirty="0" err="1" smtClean="0">
                <a:ea typeface="ＭＳ Ｐゴシック" pitchFamily="34" charset="-128"/>
              </a:rPr>
              <a:t>O</a:t>
            </a:r>
            <a:r>
              <a:rPr lang="en-US" altLang="zh-TW" baseline="-25000" dirty="0" err="1" smtClean="0">
                <a:ea typeface="ＭＳ Ｐゴシック" pitchFamily="34" charset="-128"/>
              </a:rPr>
              <a:t>j</a:t>
            </a:r>
            <a:r>
              <a:rPr lang="en-US" altLang="zh-TW" baseline="-25000" dirty="0" smtClean="0">
                <a:ea typeface="ＭＳ Ｐゴシック" pitchFamily="34" charset="-128"/>
              </a:rPr>
              <a:t> </a:t>
            </a:r>
            <a:r>
              <a:rPr lang="en-US" altLang="zh-TW" dirty="0" smtClean="0">
                <a:ea typeface="ＭＳ Ｐゴシック" pitchFamily="34" charset="-128"/>
              </a:rPr>
              <a:t>of </a:t>
            </a:r>
            <a:r>
              <a:rPr lang="en-US" altLang="zh-TW" dirty="0" smtClean="0">
                <a:ea typeface="ＭＳ Ｐゴシック" pitchFamily="34" charset="-128"/>
              </a:rPr>
              <a:t>Transactions T</a:t>
            </a:r>
            <a:r>
              <a:rPr lang="en-US" altLang="zh-TW" baseline="-25000" dirty="0" smtClean="0">
                <a:ea typeface="ＭＳ Ｐゴシック" pitchFamily="34" charset="-128"/>
              </a:rPr>
              <a:t>i </a:t>
            </a:r>
            <a:r>
              <a:rPr lang="en-US" altLang="zh-TW" dirty="0" smtClean="0">
                <a:ea typeface="ＭＳ Ｐゴシック" pitchFamily="34" charset="-128"/>
              </a:rPr>
              <a:t> </a:t>
            </a:r>
            <a:r>
              <a:rPr lang="en-US" altLang="zh-TW" dirty="0" smtClean="0">
                <a:ea typeface="ＭＳ Ｐゴシック" pitchFamily="34" charset="-128"/>
              </a:rPr>
              <a:t>and </a:t>
            </a:r>
            <a:r>
              <a:rPr lang="en-US" altLang="zh-TW" dirty="0" err="1" smtClean="0">
                <a:ea typeface="ＭＳ Ｐゴシック" pitchFamily="34" charset="-128"/>
              </a:rPr>
              <a:t>T</a:t>
            </a:r>
            <a:r>
              <a:rPr lang="en-US" altLang="zh-TW" baseline="-25000" dirty="0" err="1" smtClean="0">
                <a:ea typeface="ＭＳ Ｐゴシック" pitchFamily="34" charset="-128"/>
              </a:rPr>
              <a:t>j</a:t>
            </a:r>
            <a:r>
              <a:rPr lang="en-US" altLang="zh-TW" baseline="-25000" dirty="0" smtClean="0">
                <a:ea typeface="ＭＳ Ｐゴシック" pitchFamily="34" charset="-128"/>
              </a:rPr>
              <a:t>,  </a:t>
            </a:r>
          </a:p>
          <a:p>
            <a:pPr lvl="1"/>
            <a:r>
              <a:rPr lang="en-US" altLang="zh-TW" dirty="0" smtClean="0">
                <a:solidFill>
                  <a:srgbClr val="FF0000"/>
                </a:solidFill>
                <a:ea typeface="ＭＳ Ｐゴシック" pitchFamily="34" charset="-128"/>
              </a:rPr>
              <a:t>Conflict </a:t>
            </a:r>
            <a:r>
              <a:rPr lang="en-US" altLang="zh-TW" dirty="0" smtClean="0">
                <a:ea typeface="ＭＳ Ｐゴシック" pitchFamily="34" charset="-128"/>
              </a:rPr>
              <a:t>if access same data item, with at least one write</a:t>
            </a:r>
          </a:p>
          <a:p>
            <a:r>
              <a:rPr lang="en-US" altLang="zh-TW" dirty="0" smtClean="0">
                <a:ea typeface="ＭＳ Ｐゴシック" pitchFamily="34" charset="-128"/>
              </a:rPr>
              <a:t>If </a:t>
            </a:r>
            <a:r>
              <a:rPr lang="en-US" altLang="zh-TW" dirty="0" err="1" smtClean="0">
                <a:ea typeface="ＭＳ Ｐゴシック" pitchFamily="34" charset="-128"/>
              </a:rPr>
              <a:t>O</a:t>
            </a:r>
            <a:r>
              <a:rPr lang="en-US" altLang="zh-TW" baseline="-25000" dirty="0" err="1" smtClean="0">
                <a:ea typeface="ＭＳ Ｐゴシック" pitchFamily="34" charset="-128"/>
              </a:rPr>
              <a:t>i</a:t>
            </a:r>
            <a:r>
              <a:rPr lang="en-US" altLang="zh-TW" dirty="0" smtClean="0">
                <a:ea typeface="ＭＳ Ｐゴシック" pitchFamily="34" charset="-128"/>
              </a:rPr>
              <a:t>, </a:t>
            </a:r>
            <a:r>
              <a:rPr lang="en-US" altLang="zh-TW" dirty="0" err="1" smtClean="0">
                <a:ea typeface="ＭＳ Ｐゴシック" pitchFamily="34" charset="-128"/>
              </a:rPr>
              <a:t>O</a:t>
            </a:r>
            <a:r>
              <a:rPr lang="en-US" altLang="zh-TW" baseline="-25000" dirty="0" err="1" smtClean="0">
                <a:ea typeface="ＭＳ Ｐゴシック" pitchFamily="34" charset="-128"/>
              </a:rPr>
              <a:t>j</a:t>
            </a:r>
            <a:r>
              <a:rPr lang="en-US" altLang="zh-TW" dirty="0" smtClean="0">
                <a:ea typeface="ＭＳ Ｐゴシック" pitchFamily="34" charset="-128"/>
              </a:rPr>
              <a:t> are consecutive and operations of different transactions &amp; </a:t>
            </a:r>
            <a:r>
              <a:rPr lang="en-US" altLang="zh-TW" dirty="0" err="1" smtClean="0">
                <a:ea typeface="ＭＳ Ｐゴシック" pitchFamily="34" charset="-128"/>
              </a:rPr>
              <a:t>O</a:t>
            </a:r>
            <a:r>
              <a:rPr lang="en-US" altLang="zh-TW" baseline="-25000" dirty="0" err="1" smtClean="0">
                <a:ea typeface="ＭＳ Ｐゴシック" pitchFamily="34" charset="-128"/>
              </a:rPr>
              <a:t>i</a:t>
            </a:r>
            <a:r>
              <a:rPr lang="en-US" altLang="zh-TW" dirty="0" smtClean="0">
                <a:ea typeface="ＭＳ Ｐゴシック" pitchFamily="34" charset="-128"/>
              </a:rPr>
              <a:t> and </a:t>
            </a:r>
            <a:r>
              <a:rPr lang="en-US" altLang="zh-TW" dirty="0" err="1" smtClean="0">
                <a:ea typeface="ＭＳ Ｐゴシック" pitchFamily="34" charset="-128"/>
              </a:rPr>
              <a:t>O</a:t>
            </a:r>
            <a:r>
              <a:rPr lang="en-US" altLang="zh-TW" baseline="-25000" dirty="0" err="1" smtClean="0">
                <a:ea typeface="ＭＳ Ｐゴシック" pitchFamily="34" charset="-128"/>
              </a:rPr>
              <a:t>j</a:t>
            </a:r>
            <a:r>
              <a:rPr lang="en-US" altLang="zh-TW" dirty="0" smtClean="0">
                <a:ea typeface="ＭＳ Ｐゴシック" pitchFamily="34" charset="-128"/>
              </a:rPr>
              <a:t> don’t conflict</a:t>
            </a:r>
          </a:p>
          <a:p>
            <a:pPr lvl="1"/>
            <a:r>
              <a:rPr lang="en-US" altLang="zh-TW" dirty="0" smtClean="0">
                <a:ea typeface="ＭＳ Ｐゴシック" pitchFamily="34" charset="-128"/>
              </a:rPr>
              <a:t>Then S’ with swapped order </a:t>
            </a:r>
            <a:r>
              <a:rPr lang="en-US" altLang="zh-TW" dirty="0" err="1" smtClean="0">
                <a:ea typeface="ＭＳ Ｐゴシック" pitchFamily="34" charset="-128"/>
              </a:rPr>
              <a:t>O</a:t>
            </a:r>
            <a:r>
              <a:rPr lang="en-US" altLang="zh-TW" baseline="-25000" dirty="0" err="1" smtClean="0">
                <a:ea typeface="ＭＳ Ｐゴシック" pitchFamily="34" charset="-128"/>
              </a:rPr>
              <a:t>j</a:t>
            </a:r>
            <a:r>
              <a:rPr lang="en-US" altLang="zh-TW" dirty="0" smtClean="0">
                <a:ea typeface="ＭＳ Ｐゴシック" pitchFamily="34" charset="-128"/>
              </a:rPr>
              <a:t> </a:t>
            </a:r>
            <a:r>
              <a:rPr lang="en-US" altLang="zh-TW" dirty="0" err="1" smtClean="0">
                <a:ea typeface="ＭＳ Ｐゴシック" pitchFamily="34" charset="-128"/>
              </a:rPr>
              <a:t>O</a:t>
            </a:r>
            <a:r>
              <a:rPr lang="en-US" altLang="zh-TW" baseline="-25000" dirty="0" err="1" smtClean="0">
                <a:ea typeface="ＭＳ Ｐゴシック" pitchFamily="34" charset="-128"/>
              </a:rPr>
              <a:t>i</a:t>
            </a:r>
            <a:r>
              <a:rPr lang="en-US" altLang="zh-TW" baseline="-25000" dirty="0" smtClean="0">
                <a:ea typeface="ＭＳ Ｐゴシック" pitchFamily="34" charset="-128"/>
              </a:rPr>
              <a:t> </a:t>
            </a:r>
            <a:r>
              <a:rPr lang="en-US" altLang="zh-TW" dirty="0" smtClean="0">
                <a:ea typeface="ＭＳ Ｐゴシック" pitchFamily="34" charset="-128"/>
              </a:rPr>
              <a:t>equivalent to S</a:t>
            </a:r>
          </a:p>
          <a:p>
            <a:pPr lvl="2"/>
            <a:endParaRPr lang="en-US" altLang="zh-TW" dirty="0" smtClean="0">
              <a:ea typeface="ＭＳ Ｐゴシック" pitchFamily="34" charset="-128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 l="18951" t="3987" r="19218" b="4343"/>
          <a:stretch>
            <a:fillRect/>
          </a:stretch>
        </p:blipFill>
        <p:spPr bwMode="auto">
          <a:xfrm>
            <a:off x="6764556" y="1924887"/>
            <a:ext cx="2332146" cy="2594129"/>
          </a:xfrm>
          <a:prstGeom prst="rect">
            <a:avLst/>
          </a:prstGeom>
          <a:noFill/>
          <a:ln w="38100" cmpd="dbl">
            <a:noFill/>
            <a:miter lim="800000"/>
            <a:headEnd/>
            <a:tailEnd/>
          </a:ln>
        </p:spPr>
      </p:pic>
      <p:sp>
        <p:nvSpPr>
          <p:cNvPr id="6" name="矩形 5"/>
          <p:cNvSpPr/>
          <p:nvPr/>
        </p:nvSpPr>
        <p:spPr bwMode="auto">
          <a:xfrm>
            <a:off x="6873764" y="2585551"/>
            <a:ext cx="2159875" cy="55179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grpSp>
        <p:nvGrpSpPr>
          <p:cNvPr id="7" name="群組 6"/>
          <p:cNvGrpSpPr/>
          <p:nvPr/>
        </p:nvGrpSpPr>
        <p:grpSpPr>
          <a:xfrm>
            <a:off x="6889529" y="3058518"/>
            <a:ext cx="2049517" cy="617154"/>
            <a:chOff x="1418897" y="4067503"/>
            <a:chExt cx="2680138" cy="837871"/>
          </a:xfrm>
        </p:grpSpPr>
        <p:grpSp>
          <p:nvGrpSpPr>
            <p:cNvPr id="8" name="群組 13"/>
            <p:cNvGrpSpPr/>
            <p:nvPr/>
          </p:nvGrpSpPr>
          <p:grpSpPr>
            <a:xfrm>
              <a:off x="1418897" y="4067503"/>
              <a:ext cx="1277006" cy="835572"/>
              <a:chOff x="9348952" y="977461"/>
              <a:chExt cx="1275036" cy="867103"/>
            </a:xfrm>
          </p:grpSpPr>
          <p:pic>
            <p:nvPicPr>
              <p:cNvPr id="12" name="Picture 2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9355848" y="977461"/>
                <a:ext cx="1268140" cy="3901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3" name="矩形 12"/>
              <p:cNvSpPr/>
              <p:nvPr/>
            </p:nvSpPr>
            <p:spPr bwMode="auto">
              <a:xfrm>
                <a:off x="9348952" y="1403129"/>
                <a:ext cx="1229710" cy="441435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TW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Verdana" charset="0"/>
                </a:endParaRPr>
              </a:p>
            </p:txBody>
          </p:sp>
        </p:grpSp>
        <p:grpSp>
          <p:nvGrpSpPr>
            <p:cNvPr id="9" name="群組 14"/>
            <p:cNvGrpSpPr/>
            <p:nvPr/>
          </p:nvGrpSpPr>
          <p:grpSpPr>
            <a:xfrm>
              <a:off x="2911037" y="4177862"/>
              <a:ext cx="1187998" cy="727512"/>
              <a:chOff x="9485257" y="2075792"/>
              <a:chExt cx="1230040" cy="827362"/>
            </a:xfrm>
          </p:grpSpPr>
          <p:pic>
            <p:nvPicPr>
              <p:cNvPr id="10" name="Picture 3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9485257" y="2538247"/>
                <a:ext cx="1227415" cy="3649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1" name="矩形 10"/>
              <p:cNvSpPr/>
              <p:nvPr/>
            </p:nvSpPr>
            <p:spPr bwMode="auto">
              <a:xfrm>
                <a:off x="9485587" y="2075792"/>
                <a:ext cx="1229710" cy="441435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TW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Verdana" charset="0"/>
                </a:endParaRPr>
              </a:p>
            </p:txBody>
          </p:sp>
        </p:grpSp>
      </p:grpSp>
      <p:sp>
        <p:nvSpPr>
          <p:cNvPr id="14" name="矩形 13"/>
          <p:cNvSpPr/>
          <p:nvPr/>
        </p:nvSpPr>
        <p:spPr bwMode="auto">
          <a:xfrm>
            <a:off x="6836979" y="3668115"/>
            <a:ext cx="2196662" cy="493987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6863254" y="3095336"/>
            <a:ext cx="2201918" cy="609567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6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86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86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86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86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19" grpId="0" uiExpand="1" build="p"/>
      <p:bldP spid="6" grpId="0" animBg="1"/>
      <p:bldP spid="14" grpId="0" animBg="1"/>
      <p:bldP spid="15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ＭＳ Ｐゴシック" pitchFamily="34" charset="-128"/>
              </a:rPr>
              <a:t>Nonserial Schedule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3575" y="1075133"/>
            <a:ext cx="8102053" cy="4530725"/>
          </a:xfrm>
        </p:spPr>
        <p:txBody>
          <a:bodyPr/>
          <a:lstStyle/>
          <a:p>
            <a:r>
              <a:rPr lang="en-US" altLang="zh-TW" sz="2800" dirty="0" smtClean="0">
                <a:ea typeface="ＭＳ Ｐゴシック" pitchFamily="34" charset="-128"/>
              </a:rPr>
              <a:t>We </a:t>
            </a:r>
            <a:r>
              <a:rPr lang="en-US" altLang="zh-TW" sz="2800" dirty="0" smtClean="0">
                <a:ea typeface="ＭＳ Ｐゴシック" pitchFamily="34" charset="-128"/>
              </a:rPr>
              <a:t>say that S is </a:t>
            </a:r>
            <a:r>
              <a:rPr lang="en-US" altLang="zh-TW" sz="2800" dirty="0" smtClean="0">
                <a:solidFill>
                  <a:srgbClr val="FF0000"/>
                </a:solidFill>
                <a:ea typeface="ＭＳ Ｐゴシック" pitchFamily="34" charset="-128"/>
              </a:rPr>
              <a:t>conflict </a:t>
            </a:r>
            <a:r>
              <a:rPr lang="en-US" altLang="zh-TW" sz="2800" dirty="0" err="1" smtClean="0">
                <a:solidFill>
                  <a:srgbClr val="FF0000"/>
                </a:solidFill>
                <a:ea typeface="ＭＳ Ｐゴシック" pitchFamily="34" charset="-128"/>
              </a:rPr>
              <a:t>serializable</a:t>
            </a:r>
            <a:r>
              <a:rPr lang="en-US" altLang="zh-TW" sz="2800" dirty="0" smtClean="0">
                <a:solidFill>
                  <a:srgbClr val="3366FF"/>
                </a:solidFill>
                <a:ea typeface="ＭＳ Ｐゴシック" pitchFamily="34" charset="-128"/>
              </a:rPr>
              <a:t>, </a:t>
            </a:r>
            <a:r>
              <a:rPr lang="en-US" altLang="zh-TW" sz="2800" dirty="0" smtClean="0">
                <a:ea typeface="ＭＳ Ｐゴシック" pitchFamily="34" charset="-128"/>
              </a:rPr>
              <a:t>if it can be transformed into a serial schedule S’ by a series of swaps of </a:t>
            </a:r>
            <a:r>
              <a:rPr lang="en-US" altLang="zh-TW" sz="2800" dirty="0" err="1" smtClean="0">
                <a:ea typeface="ＭＳ Ｐゴシック" pitchFamily="34" charset="-128"/>
              </a:rPr>
              <a:t>nonconflicting</a:t>
            </a:r>
            <a:r>
              <a:rPr lang="en-US" altLang="zh-TW" sz="2800" dirty="0" smtClean="0">
                <a:ea typeface="ＭＳ Ｐゴシック" pitchFamily="34" charset="-128"/>
              </a:rPr>
              <a:t> operations.</a:t>
            </a:r>
            <a:endParaRPr lang="en-US" altLang="zh-TW" sz="2800" dirty="0" smtClean="0">
              <a:solidFill>
                <a:srgbClr val="3366FF"/>
              </a:solidFill>
              <a:ea typeface="ＭＳ Ｐゴシック" pitchFamily="34" charset="-128"/>
            </a:endParaRPr>
          </a:p>
          <a:p>
            <a:pPr lvl="2"/>
            <a:endParaRPr lang="en-US" altLang="zh-TW" sz="2800" dirty="0" smtClean="0">
              <a:ea typeface="ＭＳ Ｐゴシック" pitchFamily="34" charset="-128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/>
          <a:srcRect l="18951" t="3987" r="19218" b="4343"/>
          <a:stretch>
            <a:fillRect/>
          </a:stretch>
        </p:blipFill>
        <p:spPr bwMode="auto">
          <a:xfrm>
            <a:off x="1230861" y="2573767"/>
            <a:ext cx="3151953" cy="3506030"/>
          </a:xfrm>
          <a:prstGeom prst="rect">
            <a:avLst/>
          </a:prstGeom>
          <a:noFill/>
          <a:ln w="38100" cmpd="dbl">
            <a:noFill/>
            <a:miter lim="800000"/>
            <a:headEnd/>
            <a:tailEnd/>
          </a:ln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/>
          <a:srcRect l="19115" t="2287" r="19363" b="2287"/>
          <a:stretch>
            <a:fillRect/>
          </a:stretch>
        </p:blipFill>
        <p:spPr bwMode="auto">
          <a:xfrm>
            <a:off x="4961266" y="2617077"/>
            <a:ext cx="3160366" cy="3675172"/>
          </a:xfrm>
          <a:prstGeom prst="rect">
            <a:avLst/>
          </a:prstGeom>
          <a:noFill/>
          <a:ln w="38100" cmpd="dbl">
            <a:noFill/>
            <a:miter lim="800000"/>
            <a:headEnd/>
            <a:tailEnd/>
          </a:ln>
        </p:spPr>
      </p:pic>
      <p:sp>
        <p:nvSpPr>
          <p:cNvPr id="6" name="文字方塊 5"/>
          <p:cNvSpPr txBox="1"/>
          <p:nvPr/>
        </p:nvSpPr>
        <p:spPr>
          <a:xfrm>
            <a:off x="2648607" y="6283710"/>
            <a:ext cx="344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solidFill>
                  <a:srgbClr val="FF0000"/>
                </a:solidFill>
                <a:latin typeface="Candara" pitchFamily="34" charset="0"/>
              </a:rPr>
              <a:t>S</a:t>
            </a:r>
            <a:endParaRPr lang="zh-TW" altLang="en-US" sz="2400" b="1" dirty="0">
              <a:solidFill>
                <a:srgbClr val="FF0000"/>
              </a:solidFill>
              <a:latin typeface="Candara" pitchFamily="34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6395545" y="6317505"/>
            <a:ext cx="4219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solidFill>
                  <a:srgbClr val="FF0000"/>
                </a:solidFill>
                <a:latin typeface="Candara" pitchFamily="34" charset="0"/>
              </a:rPr>
              <a:t>S’</a:t>
            </a:r>
            <a:endParaRPr lang="zh-TW" altLang="en-US" sz="2400" b="1" dirty="0">
              <a:solidFill>
                <a:srgbClr val="FF0000"/>
              </a:solidFill>
              <a:latin typeface="Candara" pitchFamily="34" charset="0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1245476" y="4177862"/>
            <a:ext cx="2979683" cy="740979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9" name="向右箭號 8"/>
          <p:cNvSpPr/>
          <p:nvPr/>
        </p:nvSpPr>
        <p:spPr bwMode="auto">
          <a:xfrm>
            <a:off x="4445876" y="4430110"/>
            <a:ext cx="536027" cy="551793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grpSp>
        <p:nvGrpSpPr>
          <p:cNvPr id="16" name="群組 15"/>
          <p:cNvGrpSpPr/>
          <p:nvPr/>
        </p:nvGrpSpPr>
        <p:grpSpPr>
          <a:xfrm>
            <a:off x="1418897" y="4146333"/>
            <a:ext cx="2680138" cy="837871"/>
            <a:chOff x="1418897" y="4067503"/>
            <a:chExt cx="2680138" cy="837871"/>
          </a:xfrm>
        </p:grpSpPr>
        <p:grpSp>
          <p:nvGrpSpPr>
            <p:cNvPr id="14" name="群組 13"/>
            <p:cNvGrpSpPr/>
            <p:nvPr/>
          </p:nvGrpSpPr>
          <p:grpSpPr>
            <a:xfrm>
              <a:off x="1418897" y="4067503"/>
              <a:ext cx="1277006" cy="835572"/>
              <a:chOff x="9348952" y="977461"/>
              <a:chExt cx="1275036" cy="867103"/>
            </a:xfrm>
          </p:grpSpPr>
          <p:pic>
            <p:nvPicPr>
              <p:cNvPr id="1026" name="Picture 2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9355848" y="977461"/>
                <a:ext cx="1268140" cy="3901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2" name="矩形 11"/>
              <p:cNvSpPr/>
              <p:nvPr/>
            </p:nvSpPr>
            <p:spPr bwMode="auto">
              <a:xfrm>
                <a:off x="9348952" y="1403129"/>
                <a:ext cx="1229710" cy="441435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TW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Verdana" charset="0"/>
                </a:endParaRPr>
              </a:p>
            </p:txBody>
          </p:sp>
        </p:grpSp>
        <p:grpSp>
          <p:nvGrpSpPr>
            <p:cNvPr id="15" name="群組 14"/>
            <p:cNvGrpSpPr/>
            <p:nvPr/>
          </p:nvGrpSpPr>
          <p:grpSpPr>
            <a:xfrm>
              <a:off x="2911037" y="4177862"/>
              <a:ext cx="1187998" cy="727512"/>
              <a:chOff x="9485257" y="2075792"/>
              <a:chExt cx="1230040" cy="827362"/>
            </a:xfrm>
          </p:grpSpPr>
          <p:pic>
            <p:nvPicPr>
              <p:cNvPr id="1027" name="Picture 3"/>
              <p:cNvPicPr>
                <a:picLocks noChangeAspect="1" noChangeArrowheads="1"/>
              </p:cNvPicPr>
              <p:nvPr/>
            </p:nvPicPr>
            <p:blipFill>
              <a:blip r:embed="rId6"/>
              <a:srcRect/>
              <a:stretch>
                <a:fillRect/>
              </a:stretch>
            </p:blipFill>
            <p:spPr bwMode="auto">
              <a:xfrm>
                <a:off x="9485257" y="2538247"/>
                <a:ext cx="1227415" cy="3649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3" name="矩形 12"/>
              <p:cNvSpPr/>
              <p:nvPr/>
            </p:nvSpPr>
            <p:spPr bwMode="auto">
              <a:xfrm>
                <a:off x="9485587" y="2075792"/>
                <a:ext cx="1229710" cy="441435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TW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Verdana" charset="0"/>
                </a:endParaRPr>
              </a:p>
            </p:txBody>
          </p:sp>
        </p:grpSp>
      </p:grpSp>
      <p:sp>
        <p:nvSpPr>
          <p:cNvPr id="17" name="矩形 16"/>
          <p:cNvSpPr/>
          <p:nvPr/>
        </p:nvSpPr>
        <p:spPr bwMode="auto">
          <a:xfrm>
            <a:off x="1240221" y="3794234"/>
            <a:ext cx="2979683" cy="740979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1234966" y="4529992"/>
            <a:ext cx="2979683" cy="740979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19" grpId="0" uiExpand="1" build="p"/>
      <p:bldP spid="8" grpId="0" animBg="1"/>
      <p:bldP spid="17" grpId="0" animBg="1"/>
      <p:bldP spid="18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532031" y="27781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ea typeface="ＭＳ Ｐゴシック" pitchFamily="34" charset="-128"/>
              </a:rPr>
              <a:t>Locking</a:t>
            </a:r>
            <a:r>
              <a:rPr lang="en-US" altLang="zh-TW" sz="4400" dirty="0" smtClean="0">
                <a:solidFill>
                  <a:schemeClr val="tx2"/>
                </a:solidFill>
                <a:ea typeface="ＭＳ Ｐゴシック" pitchFamily="34" charset="-128"/>
              </a:rPr>
              <a:t> </a:t>
            </a:r>
            <a:r>
              <a:rPr lang="en-US" altLang="zh-TW" dirty="0" smtClean="0">
                <a:ea typeface="ＭＳ Ｐゴシック" pitchFamily="34" charset="-128"/>
              </a:rPr>
              <a:t>Protocol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0088" y="1008063"/>
            <a:ext cx="8229600" cy="4530725"/>
          </a:xfrm>
        </p:spPr>
        <p:txBody>
          <a:bodyPr/>
          <a:lstStyle/>
          <a:p>
            <a:r>
              <a:rPr lang="en-US" altLang="zh-TW" sz="2400" dirty="0" smtClean="0">
                <a:ea typeface="ＭＳ Ｐゴシック" pitchFamily="34" charset="-128"/>
              </a:rPr>
              <a:t>One way to ensure </a:t>
            </a:r>
            <a:r>
              <a:rPr lang="en-US" altLang="zh-TW" sz="2400" dirty="0" err="1" smtClean="0">
                <a:ea typeface="ＭＳ Ｐゴシック" pitchFamily="34" charset="-128"/>
              </a:rPr>
              <a:t>serializability</a:t>
            </a:r>
            <a:r>
              <a:rPr lang="en-US" altLang="zh-TW" sz="2400" dirty="0" smtClean="0">
                <a:ea typeface="ＭＳ Ｐゴシック" pitchFamily="34" charset="-128"/>
              </a:rPr>
              <a:t> </a:t>
            </a:r>
            <a:r>
              <a:rPr lang="en-US" altLang="zh-TW" sz="2400" dirty="0" smtClean="0">
                <a:ea typeface="ＭＳ Ｐゴシック" pitchFamily="34" charset="-128"/>
              </a:rPr>
              <a:t>is to associate </a:t>
            </a:r>
            <a:r>
              <a:rPr lang="en-US" altLang="zh-TW" sz="2400" dirty="0" smtClean="0">
                <a:solidFill>
                  <a:srgbClr val="FF0000"/>
                </a:solidFill>
                <a:ea typeface="ＭＳ Ｐゴシック" pitchFamily="34" charset="-128"/>
              </a:rPr>
              <a:t>a lock </a:t>
            </a:r>
            <a:r>
              <a:rPr lang="en-US" altLang="zh-TW" sz="2400" dirty="0" smtClean="0">
                <a:solidFill>
                  <a:srgbClr val="FF0000"/>
                </a:solidFill>
                <a:ea typeface="ＭＳ Ｐゴシック" pitchFamily="34" charset="-128"/>
              </a:rPr>
              <a:t>with each data </a:t>
            </a:r>
            <a:r>
              <a:rPr lang="en-US" altLang="zh-TW" sz="2400" dirty="0" smtClean="0">
                <a:solidFill>
                  <a:srgbClr val="FF0000"/>
                </a:solidFill>
                <a:ea typeface="ＭＳ Ｐゴシック" pitchFamily="34" charset="-128"/>
              </a:rPr>
              <a:t>item </a:t>
            </a:r>
            <a:r>
              <a:rPr lang="en-US" altLang="zh-TW" sz="2400" dirty="0" smtClean="0">
                <a:ea typeface="ＭＳ Ｐゴシック" pitchFamily="34" charset="-128"/>
              </a:rPr>
              <a:t>and each transaction follows </a:t>
            </a:r>
            <a:r>
              <a:rPr lang="en-US" altLang="zh-TW" sz="2400" dirty="0" smtClean="0">
                <a:ea typeface="ＭＳ Ｐゴシック" pitchFamily="34" charset="-128"/>
              </a:rPr>
              <a:t>locking protocol for access </a:t>
            </a:r>
            <a:r>
              <a:rPr lang="en-US" altLang="zh-TW" sz="2400" dirty="0" smtClean="0">
                <a:ea typeface="ＭＳ Ｐゴシック" pitchFamily="34" charset="-128"/>
              </a:rPr>
              <a:t>control.</a:t>
            </a:r>
            <a:endParaRPr lang="en-US" altLang="zh-TW" sz="2400" dirty="0" smtClean="0">
              <a:ea typeface="ＭＳ Ｐゴシック" pitchFamily="34" charset="-128"/>
            </a:endParaRPr>
          </a:p>
          <a:p>
            <a:r>
              <a:rPr lang="en-US" altLang="zh-TW" sz="2400" dirty="0" smtClean="0">
                <a:ea typeface="ＭＳ Ｐゴシック" pitchFamily="34" charset="-128"/>
              </a:rPr>
              <a:t>Locks</a:t>
            </a:r>
          </a:p>
          <a:p>
            <a:pPr lvl="1"/>
            <a:r>
              <a:rPr lang="en-US" altLang="zh-TW" sz="2400" dirty="0" smtClean="0">
                <a:solidFill>
                  <a:srgbClr val="FF0000"/>
                </a:solidFill>
                <a:ea typeface="ＭＳ Ｐゴシック" pitchFamily="34" charset="-128"/>
              </a:rPr>
              <a:t>Shared</a:t>
            </a:r>
            <a:r>
              <a:rPr lang="en-US" altLang="zh-TW" sz="2400" dirty="0" smtClean="0">
                <a:solidFill>
                  <a:srgbClr val="3366FF"/>
                </a:solidFill>
                <a:ea typeface="ＭＳ Ｐゴシック" pitchFamily="34" charset="-128"/>
              </a:rPr>
              <a:t> </a:t>
            </a:r>
            <a:r>
              <a:rPr lang="en-US" altLang="zh-TW" sz="2400" dirty="0" smtClean="0">
                <a:ea typeface="ＭＳ Ｐゴシック" pitchFamily="34" charset="-128"/>
              </a:rPr>
              <a:t>– T</a:t>
            </a:r>
            <a:r>
              <a:rPr lang="en-US" altLang="zh-TW" sz="2400" baseline="-25000" dirty="0" smtClean="0">
                <a:ea typeface="ＭＳ Ｐゴシック" pitchFamily="34" charset="-128"/>
              </a:rPr>
              <a:t>i</a:t>
            </a:r>
            <a:r>
              <a:rPr lang="en-US" altLang="zh-TW" sz="2400" dirty="0" smtClean="0">
                <a:ea typeface="ＭＳ Ｐゴシック" pitchFamily="34" charset="-128"/>
              </a:rPr>
              <a:t> has shared-mode lock (S) on item Q, </a:t>
            </a:r>
            <a:r>
              <a:rPr lang="en-US" altLang="zh-TW" sz="2400" dirty="0" smtClean="0">
                <a:solidFill>
                  <a:srgbClr val="FF0000"/>
                </a:solidFill>
                <a:ea typeface="ＭＳ Ｐゴシック" pitchFamily="34" charset="-128"/>
              </a:rPr>
              <a:t>T</a:t>
            </a:r>
            <a:r>
              <a:rPr lang="en-US" altLang="zh-TW" sz="2400" baseline="-25000" dirty="0" smtClean="0">
                <a:solidFill>
                  <a:srgbClr val="FF0000"/>
                </a:solidFill>
                <a:ea typeface="ＭＳ Ｐゴシック" pitchFamily="34" charset="-128"/>
              </a:rPr>
              <a:t>i</a:t>
            </a:r>
            <a:r>
              <a:rPr lang="en-US" altLang="zh-TW" sz="2400" dirty="0" smtClean="0">
                <a:solidFill>
                  <a:srgbClr val="FF0000"/>
                </a:solidFill>
                <a:ea typeface="ＭＳ Ｐゴシック" pitchFamily="34" charset="-128"/>
              </a:rPr>
              <a:t> can read Q but not write Q</a:t>
            </a:r>
          </a:p>
          <a:p>
            <a:pPr lvl="1"/>
            <a:r>
              <a:rPr lang="en-US" altLang="zh-TW" sz="2400" dirty="0" smtClean="0">
                <a:solidFill>
                  <a:srgbClr val="FF0000"/>
                </a:solidFill>
                <a:ea typeface="ＭＳ Ｐゴシック" pitchFamily="34" charset="-128"/>
              </a:rPr>
              <a:t>Exclusive</a:t>
            </a:r>
            <a:r>
              <a:rPr lang="en-US" altLang="zh-TW" sz="2400" dirty="0" smtClean="0">
                <a:solidFill>
                  <a:srgbClr val="3366FF"/>
                </a:solidFill>
                <a:ea typeface="ＭＳ Ｐゴシック" pitchFamily="34" charset="-128"/>
              </a:rPr>
              <a:t> </a:t>
            </a:r>
            <a:r>
              <a:rPr lang="en-US" altLang="zh-TW" sz="2400" dirty="0" smtClean="0">
                <a:ea typeface="ＭＳ Ｐゴシック" pitchFamily="34" charset="-128"/>
              </a:rPr>
              <a:t>– Ti has exclusive-mode lock (X) on Q, </a:t>
            </a:r>
            <a:r>
              <a:rPr lang="en-US" altLang="zh-TW" sz="2400" dirty="0" smtClean="0">
                <a:solidFill>
                  <a:srgbClr val="FF0000"/>
                </a:solidFill>
                <a:ea typeface="ＭＳ Ｐゴシック" pitchFamily="34" charset="-128"/>
              </a:rPr>
              <a:t>T</a:t>
            </a:r>
            <a:r>
              <a:rPr lang="en-US" altLang="zh-TW" sz="2400" baseline="-25000" dirty="0" smtClean="0">
                <a:solidFill>
                  <a:srgbClr val="FF0000"/>
                </a:solidFill>
                <a:ea typeface="ＭＳ Ｐゴシック" pitchFamily="34" charset="-128"/>
              </a:rPr>
              <a:t>i</a:t>
            </a:r>
            <a:r>
              <a:rPr lang="en-US" altLang="zh-TW" sz="2400" dirty="0" smtClean="0">
                <a:solidFill>
                  <a:srgbClr val="FF0000"/>
                </a:solidFill>
                <a:ea typeface="ＭＳ Ｐゴシック" pitchFamily="34" charset="-128"/>
              </a:rPr>
              <a:t> can read and write Q</a:t>
            </a:r>
          </a:p>
          <a:p>
            <a:r>
              <a:rPr lang="en-US" altLang="zh-TW" sz="2400" dirty="0" smtClean="0">
                <a:ea typeface="ＭＳ Ｐゴシック" pitchFamily="34" charset="-128"/>
              </a:rPr>
              <a:t>Require every transaction on item Q acquire appropriate lock</a:t>
            </a:r>
          </a:p>
          <a:p>
            <a:r>
              <a:rPr lang="en-US" altLang="zh-TW" sz="2400" dirty="0" smtClean="0">
                <a:ea typeface="ＭＳ Ｐゴシック" pitchFamily="34" charset="-128"/>
              </a:rPr>
              <a:t>If lock already held, new request may have to wait</a:t>
            </a:r>
          </a:p>
          <a:p>
            <a:pPr lvl="1"/>
            <a:r>
              <a:rPr lang="en-US" altLang="zh-TW" sz="2400" dirty="0" smtClean="0">
                <a:ea typeface="ＭＳ Ｐゴシック" pitchFamily="34" charset="-128"/>
              </a:rPr>
              <a:t>Similar to readers-writers algorithm</a:t>
            </a:r>
          </a:p>
          <a:p>
            <a:endParaRPr lang="en-US" altLang="zh-TW" sz="2400" dirty="0" smtClean="0"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8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88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88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88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88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880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880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7" grpId="0" build="p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ＭＳ Ｐゴシック" pitchFamily="34" charset="-128"/>
              </a:rPr>
              <a:t>Two-phase Locking Protocol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1200" y="912813"/>
            <a:ext cx="8278813" cy="4530725"/>
          </a:xfrm>
        </p:spPr>
        <p:txBody>
          <a:bodyPr/>
          <a:lstStyle/>
          <a:p>
            <a:r>
              <a:rPr lang="en-US" altLang="zh-TW" sz="2400" dirty="0" smtClean="0">
                <a:ea typeface="ＭＳ Ｐゴシック" pitchFamily="34" charset="-128"/>
              </a:rPr>
              <a:t>The two-phase locking protocol </a:t>
            </a:r>
            <a:r>
              <a:rPr lang="en-US" altLang="zh-TW" sz="2400" dirty="0" smtClean="0">
                <a:solidFill>
                  <a:srgbClr val="FF0000"/>
                </a:solidFill>
                <a:ea typeface="ＭＳ Ｐゴシック" pitchFamily="34" charset="-128"/>
              </a:rPr>
              <a:t>ensures conflict </a:t>
            </a:r>
            <a:r>
              <a:rPr lang="en-US" altLang="zh-TW" sz="2400" dirty="0" err="1" smtClean="0">
                <a:solidFill>
                  <a:srgbClr val="FF0000"/>
                </a:solidFill>
                <a:ea typeface="ＭＳ Ｐゴシック" pitchFamily="34" charset="-128"/>
              </a:rPr>
              <a:t>serializability</a:t>
            </a:r>
            <a:endParaRPr lang="en-US" altLang="zh-TW" sz="2400" dirty="0" smtClean="0">
              <a:solidFill>
                <a:srgbClr val="FF0000"/>
              </a:solidFill>
              <a:ea typeface="ＭＳ Ｐゴシック" pitchFamily="34" charset="-128"/>
            </a:endParaRPr>
          </a:p>
          <a:p>
            <a:r>
              <a:rPr lang="en-US" altLang="zh-TW" sz="2400" dirty="0" smtClean="0">
                <a:ea typeface="ＭＳ Ｐゴシック" pitchFamily="34" charset="-128"/>
              </a:rPr>
              <a:t>Each transaction issues lock and unlock requests in two phases</a:t>
            </a:r>
          </a:p>
          <a:p>
            <a:pPr lvl="1"/>
            <a:r>
              <a:rPr lang="en-US" altLang="zh-TW" sz="2400" b="1" dirty="0" smtClean="0">
                <a:solidFill>
                  <a:srgbClr val="FF0000"/>
                </a:solidFill>
                <a:ea typeface="ＭＳ Ｐゴシック" pitchFamily="34" charset="-128"/>
              </a:rPr>
              <a:t>Growing</a:t>
            </a:r>
            <a:r>
              <a:rPr lang="en-US" altLang="zh-TW" sz="2400" dirty="0" smtClean="0">
                <a:ea typeface="ＭＳ Ｐゴシック" pitchFamily="34" charset="-128"/>
              </a:rPr>
              <a:t> – A transaction may obtain locks but may not release any locks</a:t>
            </a:r>
          </a:p>
          <a:p>
            <a:pPr lvl="1"/>
            <a:r>
              <a:rPr lang="en-US" altLang="zh-TW" sz="2400" b="1" dirty="0" smtClean="0">
                <a:solidFill>
                  <a:srgbClr val="FF0000"/>
                </a:solidFill>
                <a:ea typeface="ＭＳ Ｐゴシック" pitchFamily="34" charset="-128"/>
              </a:rPr>
              <a:t>Shrinking </a:t>
            </a:r>
            <a:r>
              <a:rPr lang="en-US" altLang="zh-TW" sz="2400" dirty="0" smtClean="0">
                <a:ea typeface="ＭＳ Ｐゴシック" pitchFamily="34" charset="-128"/>
              </a:rPr>
              <a:t>– A transaction may release locks but may not obtain any new locks.</a:t>
            </a:r>
          </a:p>
          <a:p>
            <a:r>
              <a:rPr lang="en-US" altLang="zh-TW" sz="2400" dirty="0" smtClean="0">
                <a:ea typeface="ＭＳ Ｐゴシック" pitchFamily="34" charset="-128"/>
              </a:rPr>
              <a:t>Initially, a transaction is a the growing phase. The transaction acquires locks as needed. Once the transaction releases a lock, it enters the shrinking phase, and no more lock requests can be issued</a:t>
            </a:r>
          </a:p>
          <a:p>
            <a:r>
              <a:rPr lang="en-US" altLang="zh-TW" sz="2400" dirty="0" smtClean="0">
                <a:ea typeface="ＭＳ Ｐゴシック" pitchFamily="34" charset="-128"/>
              </a:rPr>
              <a:t>Does not prevent deadlock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9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89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89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89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89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89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1" grpId="0" build="p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ea typeface="ＭＳ Ｐゴシック" pitchFamily="34" charset="-128"/>
              </a:rPr>
              <a:t>Timestamp-based Protocols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3900" y="960438"/>
            <a:ext cx="8229600" cy="4530725"/>
          </a:xfrm>
        </p:spPr>
        <p:txBody>
          <a:bodyPr/>
          <a:lstStyle/>
          <a:p>
            <a:r>
              <a:rPr lang="en-US" altLang="zh-TW" sz="2400" dirty="0" smtClean="0">
                <a:ea typeface="ＭＳ Ｐゴシック" pitchFamily="34" charset="-128"/>
              </a:rPr>
              <a:t>Select order among transactions </a:t>
            </a:r>
            <a:r>
              <a:rPr lang="en-US" altLang="zh-TW" sz="2400" dirty="0" smtClean="0">
                <a:solidFill>
                  <a:srgbClr val="FF0000"/>
                </a:solidFill>
                <a:ea typeface="ＭＳ Ｐゴシック" pitchFamily="34" charset="-128"/>
              </a:rPr>
              <a:t>in advance – timestamp-ordering</a:t>
            </a:r>
          </a:p>
          <a:p>
            <a:r>
              <a:rPr lang="en-US" altLang="zh-TW" sz="2400" dirty="0" smtClean="0">
                <a:ea typeface="ＭＳ Ｐゴシック" pitchFamily="34" charset="-128"/>
              </a:rPr>
              <a:t>Transaction T</a:t>
            </a:r>
            <a:r>
              <a:rPr lang="en-US" altLang="zh-TW" sz="2400" baseline="-25000" dirty="0" smtClean="0">
                <a:ea typeface="ＭＳ Ｐゴシック" pitchFamily="34" charset="-128"/>
              </a:rPr>
              <a:t>i </a:t>
            </a:r>
            <a:r>
              <a:rPr lang="en-US" altLang="zh-TW" sz="2400" dirty="0" smtClean="0">
                <a:ea typeface="ＭＳ Ｐゴシック" pitchFamily="34" charset="-128"/>
              </a:rPr>
              <a:t>associated with </a:t>
            </a:r>
            <a:r>
              <a:rPr lang="en-US" altLang="zh-TW" sz="2400" dirty="0" smtClean="0">
                <a:solidFill>
                  <a:srgbClr val="FF0000"/>
                </a:solidFill>
                <a:ea typeface="ＭＳ Ｐゴシック" pitchFamily="34" charset="-128"/>
              </a:rPr>
              <a:t>timestamp TS(T</a:t>
            </a:r>
            <a:r>
              <a:rPr lang="en-US" altLang="zh-TW" sz="2400" baseline="-25000" dirty="0" smtClean="0">
                <a:solidFill>
                  <a:srgbClr val="FF0000"/>
                </a:solidFill>
                <a:ea typeface="ＭＳ Ｐゴシック" pitchFamily="34" charset="-128"/>
              </a:rPr>
              <a:t>i</a:t>
            </a:r>
            <a:r>
              <a:rPr lang="en-US" altLang="zh-TW" sz="2400" dirty="0" smtClean="0">
                <a:solidFill>
                  <a:srgbClr val="FF0000"/>
                </a:solidFill>
                <a:ea typeface="ＭＳ Ｐゴシック" pitchFamily="34" charset="-128"/>
              </a:rPr>
              <a:t>) </a:t>
            </a:r>
            <a:r>
              <a:rPr lang="en-US" altLang="zh-TW" sz="2400" dirty="0" smtClean="0">
                <a:ea typeface="ＭＳ Ｐゴシック" pitchFamily="34" charset="-128"/>
              </a:rPr>
              <a:t>before T</a:t>
            </a:r>
            <a:r>
              <a:rPr lang="en-US" altLang="zh-TW" sz="2400" baseline="-25000" dirty="0" smtClean="0">
                <a:ea typeface="ＭＳ Ｐゴシック" pitchFamily="34" charset="-128"/>
              </a:rPr>
              <a:t>i</a:t>
            </a:r>
            <a:r>
              <a:rPr lang="en-US" altLang="zh-TW" sz="2400" dirty="0" smtClean="0">
                <a:ea typeface="ＭＳ Ｐゴシック" pitchFamily="34" charset="-128"/>
              </a:rPr>
              <a:t> starts</a:t>
            </a:r>
          </a:p>
          <a:p>
            <a:pPr lvl="1"/>
            <a:r>
              <a:rPr lang="en-US" altLang="zh-TW" sz="2400" dirty="0" smtClean="0">
                <a:ea typeface="ＭＳ Ｐゴシック" pitchFamily="34" charset="-128"/>
              </a:rPr>
              <a:t>TS(T</a:t>
            </a:r>
            <a:r>
              <a:rPr lang="en-US" altLang="zh-TW" sz="2400" baseline="-25000" dirty="0" smtClean="0">
                <a:ea typeface="ＭＳ Ｐゴシック" pitchFamily="34" charset="-128"/>
              </a:rPr>
              <a:t>i</a:t>
            </a:r>
            <a:r>
              <a:rPr lang="en-US" altLang="zh-TW" sz="2400" dirty="0" smtClean="0">
                <a:ea typeface="ＭＳ Ｐゴシック" pitchFamily="34" charset="-128"/>
              </a:rPr>
              <a:t>) &lt; TS(</a:t>
            </a:r>
            <a:r>
              <a:rPr lang="en-US" altLang="zh-TW" sz="2400" dirty="0" err="1" smtClean="0">
                <a:ea typeface="ＭＳ Ｐゴシック" pitchFamily="34" charset="-128"/>
              </a:rPr>
              <a:t>T</a:t>
            </a:r>
            <a:r>
              <a:rPr lang="en-US" altLang="zh-TW" sz="2400" baseline="-25000" dirty="0" err="1" smtClean="0">
                <a:ea typeface="ＭＳ Ｐゴシック" pitchFamily="34" charset="-128"/>
              </a:rPr>
              <a:t>j</a:t>
            </a:r>
            <a:r>
              <a:rPr lang="en-US" altLang="zh-TW" sz="2400" dirty="0" smtClean="0">
                <a:ea typeface="ＭＳ Ｐゴシック" pitchFamily="34" charset="-128"/>
              </a:rPr>
              <a:t>) if T</a:t>
            </a:r>
            <a:r>
              <a:rPr lang="en-US" altLang="zh-TW" sz="2400" baseline="-25000" dirty="0" smtClean="0">
                <a:ea typeface="ＭＳ Ｐゴシック" pitchFamily="34" charset="-128"/>
              </a:rPr>
              <a:t>i</a:t>
            </a:r>
            <a:r>
              <a:rPr lang="en-US" altLang="zh-TW" sz="2400" dirty="0" smtClean="0">
                <a:ea typeface="ＭＳ Ｐゴシック" pitchFamily="34" charset="-128"/>
              </a:rPr>
              <a:t> entered system before </a:t>
            </a:r>
            <a:r>
              <a:rPr lang="en-US" altLang="zh-TW" sz="2400" dirty="0" err="1" smtClean="0">
                <a:ea typeface="ＭＳ Ｐゴシック" pitchFamily="34" charset="-128"/>
              </a:rPr>
              <a:t>T</a:t>
            </a:r>
            <a:r>
              <a:rPr lang="en-US" altLang="zh-TW" sz="2400" baseline="-25000" dirty="0" err="1" smtClean="0">
                <a:ea typeface="ＭＳ Ｐゴシック" pitchFamily="34" charset="-128"/>
              </a:rPr>
              <a:t>j</a:t>
            </a:r>
            <a:endParaRPr lang="en-US" altLang="zh-TW" sz="2400" baseline="-25000" dirty="0" smtClean="0">
              <a:ea typeface="ＭＳ Ｐゴシック" pitchFamily="34" charset="-128"/>
            </a:endParaRPr>
          </a:p>
          <a:p>
            <a:pPr lvl="1"/>
            <a:r>
              <a:rPr lang="en-US" altLang="zh-TW" sz="2400" dirty="0" smtClean="0">
                <a:ea typeface="ＭＳ Ｐゴシック" pitchFamily="34" charset="-128"/>
              </a:rPr>
              <a:t>TS can be generated from system clock or as logical counter incremented at each entry of transaction</a:t>
            </a:r>
          </a:p>
          <a:p>
            <a:r>
              <a:rPr lang="en-US" altLang="zh-TW" sz="2400" dirty="0" smtClean="0">
                <a:solidFill>
                  <a:srgbClr val="FF0000"/>
                </a:solidFill>
                <a:ea typeface="ＭＳ Ｐゴシック" pitchFamily="34" charset="-128"/>
              </a:rPr>
              <a:t>Timestamps determine </a:t>
            </a:r>
            <a:r>
              <a:rPr lang="en-US" altLang="zh-TW" sz="2400" dirty="0" err="1" smtClean="0">
                <a:solidFill>
                  <a:srgbClr val="FF0000"/>
                </a:solidFill>
                <a:ea typeface="ＭＳ Ｐゴシック" pitchFamily="34" charset="-128"/>
              </a:rPr>
              <a:t>serializability</a:t>
            </a:r>
            <a:r>
              <a:rPr lang="en-US" altLang="zh-TW" sz="2400" dirty="0" smtClean="0">
                <a:solidFill>
                  <a:srgbClr val="FF0000"/>
                </a:solidFill>
                <a:ea typeface="ＭＳ Ｐゴシック" pitchFamily="34" charset="-128"/>
              </a:rPr>
              <a:t> order</a:t>
            </a:r>
          </a:p>
          <a:p>
            <a:pPr lvl="1"/>
            <a:r>
              <a:rPr lang="en-US" altLang="zh-TW" sz="2400" dirty="0" smtClean="0">
                <a:ea typeface="ＭＳ Ｐゴシック" pitchFamily="34" charset="-128"/>
              </a:rPr>
              <a:t>If TS(T</a:t>
            </a:r>
            <a:r>
              <a:rPr lang="en-US" altLang="zh-TW" sz="2400" baseline="-25000" dirty="0" smtClean="0">
                <a:ea typeface="ＭＳ Ｐゴシック" pitchFamily="34" charset="-128"/>
              </a:rPr>
              <a:t>i</a:t>
            </a:r>
            <a:r>
              <a:rPr lang="en-US" altLang="zh-TW" sz="2400" dirty="0" smtClean="0">
                <a:ea typeface="ＭＳ Ｐゴシック" pitchFamily="34" charset="-128"/>
              </a:rPr>
              <a:t>) &lt; TS(</a:t>
            </a:r>
            <a:r>
              <a:rPr lang="en-US" altLang="zh-TW" sz="2400" dirty="0" err="1" smtClean="0">
                <a:ea typeface="ＭＳ Ｐゴシック" pitchFamily="34" charset="-128"/>
              </a:rPr>
              <a:t>T</a:t>
            </a:r>
            <a:r>
              <a:rPr lang="en-US" altLang="zh-TW" sz="2400" baseline="-25000" dirty="0" err="1" smtClean="0">
                <a:ea typeface="ＭＳ Ｐゴシック" pitchFamily="34" charset="-128"/>
              </a:rPr>
              <a:t>j</a:t>
            </a:r>
            <a:r>
              <a:rPr lang="en-US" altLang="zh-TW" sz="2400" dirty="0" smtClean="0">
                <a:ea typeface="ＭＳ Ｐゴシック" pitchFamily="34" charset="-128"/>
              </a:rPr>
              <a:t>), system must ensure produced schedule equivalent to serial schedule where T</a:t>
            </a:r>
            <a:r>
              <a:rPr lang="en-US" altLang="zh-TW" sz="2400" baseline="-25000" dirty="0" smtClean="0">
                <a:ea typeface="ＭＳ Ｐゴシック" pitchFamily="34" charset="-128"/>
              </a:rPr>
              <a:t>i</a:t>
            </a:r>
            <a:r>
              <a:rPr lang="en-US" altLang="zh-TW" sz="2400" dirty="0" smtClean="0">
                <a:ea typeface="ＭＳ Ｐゴシック" pitchFamily="34" charset="-128"/>
              </a:rPr>
              <a:t> appears before </a:t>
            </a:r>
            <a:r>
              <a:rPr lang="en-US" altLang="zh-TW" sz="2400" dirty="0" err="1" smtClean="0">
                <a:ea typeface="ＭＳ Ｐゴシック" pitchFamily="34" charset="-128"/>
              </a:rPr>
              <a:t>T</a:t>
            </a:r>
            <a:r>
              <a:rPr lang="en-US" altLang="zh-TW" sz="2400" baseline="-25000" dirty="0" err="1" smtClean="0">
                <a:ea typeface="ＭＳ Ｐゴシック" pitchFamily="34" charset="-128"/>
              </a:rPr>
              <a:t>j</a:t>
            </a:r>
            <a:endParaRPr lang="en-US" altLang="zh-TW" sz="2400" baseline="-25000" dirty="0" smtClean="0">
              <a:ea typeface="ＭＳ Ｐゴシック" pitchFamily="34" charset="-128"/>
            </a:endParaRPr>
          </a:p>
          <a:p>
            <a:pPr>
              <a:buFont typeface="Monotype Sorts" pitchFamily="2" charset="2"/>
              <a:buNone/>
            </a:pPr>
            <a:endParaRPr lang="en-US" altLang="zh-TW" sz="2400" dirty="0" smtClean="0">
              <a:ea typeface="ＭＳ Ｐゴシック" pitchFamily="34" charset="-128"/>
            </a:endParaRPr>
          </a:p>
          <a:p>
            <a:pPr lvl="1"/>
            <a:endParaRPr lang="en-US" altLang="zh-TW" sz="2400" dirty="0" smtClean="0"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0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90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90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90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90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90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15" grpId="0" build="p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/>
          <a:srcRect l="19115" t="2287" r="19363" b="2287"/>
          <a:stretch>
            <a:fillRect/>
          </a:stretch>
        </p:blipFill>
        <p:spPr bwMode="auto">
          <a:xfrm>
            <a:off x="6585114" y="2055294"/>
            <a:ext cx="2558886" cy="2975714"/>
          </a:xfrm>
          <a:prstGeom prst="rect">
            <a:avLst/>
          </a:prstGeom>
          <a:noFill/>
          <a:ln w="38100" cmpd="dbl">
            <a:noFill/>
            <a:miter lim="800000"/>
            <a:headEnd/>
            <a:tailEnd/>
          </a:ln>
        </p:spPr>
      </p:pic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441420" y="214422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zh-TW" sz="3200" dirty="0" smtClean="0">
                <a:ea typeface="ＭＳ Ｐゴシック" pitchFamily="34" charset="-128"/>
              </a:rPr>
              <a:t>Timestamp-based Protocol Implementation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7746" y="1008383"/>
            <a:ext cx="6792861" cy="45307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800" dirty="0" smtClean="0">
                <a:ea typeface="ＭＳ Ｐゴシック" pitchFamily="34" charset="-128"/>
              </a:rPr>
              <a:t>Data item Q gets two timestamps</a:t>
            </a:r>
          </a:p>
          <a:p>
            <a:pPr lvl="1">
              <a:lnSpc>
                <a:spcPct val="90000"/>
              </a:lnSpc>
            </a:pPr>
            <a:r>
              <a:rPr lang="en-US" altLang="zh-TW" dirty="0" smtClean="0">
                <a:solidFill>
                  <a:srgbClr val="FF0000"/>
                </a:solidFill>
                <a:ea typeface="ＭＳ Ｐゴシック" pitchFamily="34" charset="-128"/>
              </a:rPr>
              <a:t>W-timestamp(Q) </a:t>
            </a:r>
            <a:r>
              <a:rPr lang="en-US" altLang="zh-TW" dirty="0" smtClean="0">
                <a:ea typeface="ＭＳ Ｐゴシック" pitchFamily="34" charset="-128"/>
              </a:rPr>
              <a:t>– largest timestamp of any transaction that executed write(Q) successfully</a:t>
            </a:r>
          </a:p>
          <a:p>
            <a:pPr lvl="1">
              <a:lnSpc>
                <a:spcPct val="90000"/>
              </a:lnSpc>
            </a:pPr>
            <a:r>
              <a:rPr lang="en-US" altLang="zh-TW" dirty="0" smtClean="0">
                <a:solidFill>
                  <a:srgbClr val="FF0000"/>
                </a:solidFill>
                <a:ea typeface="ＭＳ Ｐゴシック" pitchFamily="34" charset="-128"/>
              </a:rPr>
              <a:t>R-timestamp(Q) </a:t>
            </a:r>
            <a:r>
              <a:rPr lang="en-US" altLang="zh-TW" dirty="0" smtClean="0">
                <a:ea typeface="ＭＳ Ｐゴシック" pitchFamily="34" charset="-128"/>
              </a:rPr>
              <a:t>– largest timestamp of successful read(Q)</a:t>
            </a:r>
          </a:p>
          <a:p>
            <a:pPr lvl="1">
              <a:lnSpc>
                <a:spcPct val="90000"/>
              </a:lnSpc>
            </a:pPr>
            <a:r>
              <a:rPr lang="en-US" altLang="zh-TW" dirty="0" smtClean="0">
                <a:ea typeface="ＭＳ Ｐゴシック" pitchFamily="34" charset="-128"/>
              </a:rPr>
              <a:t>Updated whenever read(Q) or write(Q) executed</a:t>
            </a:r>
          </a:p>
          <a:p>
            <a:pPr>
              <a:lnSpc>
                <a:spcPct val="90000"/>
              </a:lnSpc>
            </a:pPr>
            <a:r>
              <a:rPr lang="en-US" altLang="zh-TW" sz="2800" dirty="0" smtClean="0">
                <a:solidFill>
                  <a:srgbClr val="FF0000"/>
                </a:solidFill>
                <a:ea typeface="ＭＳ Ｐゴシック" pitchFamily="34" charset="-128"/>
              </a:rPr>
              <a:t>Timestamp-ordering protocol </a:t>
            </a:r>
            <a:r>
              <a:rPr lang="en-US" altLang="zh-TW" sz="2800" dirty="0" smtClean="0">
                <a:ea typeface="ＭＳ Ｐゴシック" pitchFamily="34" charset="-128"/>
              </a:rPr>
              <a:t>assures any </a:t>
            </a:r>
            <a:r>
              <a:rPr lang="en-US" altLang="zh-TW" sz="2800" dirty="0" smtClean="0">
                <a:solidFill>
                  <a:srgbClr val="FF0000"/>
                </a:solidFill>
                <a:ea typeface="ＭＳ Ｐゴシック" pitchFamily="34" charset="-128"/>
              </a:rPr>
              <a:t>conflicting read and write </a:t>
            </a:r>
            <a:r>
              <a:rPr lang="en-US" altLang="zh-TW" sz="2800" dirty="0" smtClean="0">
                <a:ea typeface="ＭＳ Ｐゴシック" pitchFamily="34" charset="-128"/>
              </a:rPr>
              <a:t>executed in timestamp </a:t>
            </a:r>
            <a:r>
              <a:rPr lang="en-US" altLang="zh-TW" sz="2800" dirty="0" smtClean="0">
                <a:ea typeface="ＭＳ Ｐゴシック" pitchFamily="34" charset="-128"/>
              </a:rPr>
              <a:t>order</a:t>
            </a:r>
            <a:endParaRPr lang="en-US" altLang="zh-TW" sz="2800" dirty="0" smtClean="0">
              <a:ea typeface="ＭＳ Ｐゴシック" pitchFamily="34" charset="-128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6716110" y="2475186"/>
            <a:ext cx="1056290" cy="299545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7893269" y="4046482"/>
            <a:ext cx="1056290" cy="299545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6726620" y="2785241"/>
            <a:ext cx="1056290" cy="299545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7888015" y="3741683"/>
            <a:ext cx="1056290" cy="299545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7898521" y="4035977"/>
            <a:ext cx="1056290" cy="299545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1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91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91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91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39" grpId="0" uiExpand="1" build="p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441420" y="230188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zh-TW" sz="3200" dirty="0" smtClean="0">
                <a:ea typeface="ＭＳ Ｐゴシック" pitchFamily="34" charset="-128"/>
              </a:rPr>
              <a:t>Timestamp-based Protocol Implementation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1527" y="1276412"/>
            <a:ext cx="7754554" cy="45307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800" dirty="0" smtClean="0">
                <a:solidFill>
                  <a:srgbClr val="FF0000"/>
                </a:solidFill>
                <a:ea typeface="ＭＳ Ｐゴシック" pitchFamily="34" charset="-128"/>
              </a:rPr>
              <a:t>Suppose </a:t>
            </a:r>
            <a:r>
              <a:rPr lang="en-US" altLang="zh-TW" sz="2800" dirty="0" smtClean="0">
                <a:solidFill>
                  <a:srgbClr val="FF0000"/>
                </a:solidFill>
                <a:ea typeface="ＭＳ Ｐゴシック" pitchFamily="34" charset="-128"/>
              </a:rPr>
              <a:t>T</a:t>
            </a:r>
            <a:r>
              <a:rPr lang="en-US" altLang="zh-TW" sz="2800" baseline="-25000" dirty="0" smtClean="0">
                <a:solidFill>
                  <a:srgbClr val="FF0000"/>
                </a:solidFill>
                <a:ea typeface="ＭＳ Ｐゴシック" pitchFamily="34" charset="-128"/>
              </a:rPr>
              <a:t>i </a:t>
            </a:r>
            <a:r>
              <a:rPr lang="en-US" altLang="zh-TW" sz="2800" dirty="0" smtClean="0">
                <a:solidFill>
                  <a:srgbClr val="FF0000"/>
                </a:solidFill>
                <a:ea typeface="ＭＳ Ｐゴシック" pitchFamily="34" charset="-128"/>
              </a:rPr>
              <a:t>executes read(Q)</a:t>
            </a:r>
          </a:p>
          <a:p>
            <a:pPr lvl="1">
              <a:lnSpc>
                <a:spcPct val="90000"/>
              </a:lnSpc>
            </a:pPr>
            <a:r>
              <a:rPr lang="en-US" altLang="zh-TW" sz="2800" dirty="0" smtClean="0">
                <a:ea typeface="ＭＳ Ｐゴシック" pitchFamily="34" charset="-128"/>
              </a:rPr>
              <a:t>If </a:t>
            </a:r>
            <a:r>
              <a:rPr lang="en-US" altLang="zh-TW" sz="2800" dirty="0" smtClean="0">
                <a:solidFill>
                  <a:srgbClr val="FF0000"/>
                </a:solidFill>
                <a:ea typeface="ＭＳ Ｐゴシック" pitchFamily="34" charset="-128"/>
              </a:rPr>
              <a:t>TS(T</a:t>
            </a:r>
            <a:r>
              <a:rPr lang="en-US" altLang="zh-TW" sz="2800" baseline="-25000" dirty="0" smtClean="0">
                <a:solidFill>
                  <a:srgbClr val="FF0000"/>
                </a:solidFill>
                <a:ea typeface="ＭＳ Ｐゴシック" pitchFamily="34" charset="-128"/>
              </a:rPr>
              <a:t>i</a:t>
            </a:r>
            <a:r>
              <a:rPr lang="en-US" altLang="zh-TW" sz="2800" dirty="0" smtClean="0">
                <a:solidFill>
                  <a:srgbClr val="FF0000"/>
                </a:solidFill>
                <a:ea typeface="ＭＳ Ｐゴシック" pitchFamily="34" charset="-128"/>
              </a:rPr>
              <a:t>) &lt; W-timestamp(Q), </a:t>
            </a:r>
            <a:r>
              <a:rPr lang="en-US" altLang="zh-TW" sz="2800" dirty="0" smtClean="0">
                <a:ea typeface="ＭＳ Ｐゴシック" pitchFamily="34" charset="-128"/>
              </a:rPr>
              <a:t>Ti needs to read value of Q that was already overwritten</a:t>
            </a:r>
          </a:p>
          <a:p>
            <a:pPr lvl="2">
              <a:lnSpc>
                <a:spcPct val="90000"/>
              </a:lnSpc>
            </a:pPr>
            <a:r>
              <a:rPr lang="en-US" altLang="zh-TW" sz="2800" dirty="0" smtClean="0">
                <a:solidFill>
                  <a:srgbClr val="0000FF"/>
                </a:solidFill>
                <a:ea typeface="ＭＳ Ｐゴシック" pitchFamily="34" charset="-128"/>
              </a:rPr>
              <a:t>read</a:t>
            </a:r>
            <a:r>
              <a:rPr lang="en-US" altLang="zh-TW" sz="2800" dirty="0" smtClean="0">
                <a:ea typeface="ＭＳ Ｐゴシック" pitchFamily="34" charset="-128"/>
              </a:rPr>
              <a:t> operation rejected and T</a:t>
            </a:r>
            <a:r>
              <a:rPr lang="en-US" altLang="zh-TW" sz="2800" baseline="-25000" dirty="0" smtClean="0">
                <a:ea typeface="ＭＳ Ｐゴシック" pitchFamily="34" charset="-128"/>
              </a:rPr>
              <a:t>i</a:t>
            </a:r>
            <a:r>
              <a:rPr lang="en-US" altLang="zh-TW" sz="2800" dirty="0" smtClean="0">
                <a:ea typeface="ＭＳ Ｐゴシック" pitchFamily="34" charset="-128"/>
              </a:rPr>
              <a:t> rolled back</a:t>
            </a:r>
          </a:p>
          <a:p>
            <a:pPr lvl="1">
              <a:lnSpc>
                <a:spcPct val="90000"/>
              </a:lnSpc>
            </a:pPr>
            <a:r>
              <a:rPr lang="en-US" altLang="zh-TW" sz="2800" dirty="0" smtClean="0">
                <a:ea typeface="ＭＳ Ｐゴシック" pitchFamily="34" charset="-128"/>
              </a:rPr>
              <a:t>If </a:t>
            </a:r>
            <a:r>
              <a:rPr lang="en-US" altLang="zh-TW" sz="2800" dirty="0" smtClean="0">
                <a:solidFill>
                  <a:srgbClr val="FF0000"/>
                </a:solidFill>
                <a:ea typeface="ＭＳ Ｐゴシック" pitchFamily="34" charset="-128"/>
              </a:rPr>
              <a:t>TS(T</a:t>
            </a:r>
            <a:r>
              <a:rPr lang="en-US" altLang="zh-TW" sz="2800" baseline="-25000" dirty="0" smtClean="0">
                <a:solidFill>
                  <a:srgbClr val="FF0000"/>
                </a:solidFill>
                <a:ea typeface="ＭＳ Ｐゴシック" pitchFamily="34" charset="-128"/>
              </a:rPr>
              <a:t>i</a:t>
            </a:r>
            <a:r>
              <a:rPr lang="en-US" altLang="zh-TW" sz="2800" dirty="0" smtClean="0">
                <a:solidFill>
                  <a:srgbClr val="FF0000"/>
                </a:solidFill>
                <a:ea typeface="ＭＳ Ｐゴシック" pitchFamily="34" charset="-128"/>
              </a:rPr>
              <a:t>) ≥ W-timestamp(Q)</a:t>
            </a:r>
          </a:p>
          <a:p>
            <a:pPr lvl="2">
              <a:lnSpc>
                <a:spcPct val="90000"/>
              </a:lnSpc>
            </a:pPr>
            <a:r>
              <a:rPr lang="en-US" altLang="zh-TW" sz="2800" dirty="0" smtClean="0">
                <a:solidFill>
                  <a:srgbClr val="0000FF"/>
                </a:solidFill>
                <a:ea typeface="ＭＳ Ｐゴシック" pitchFamily="34" charset="-128"/>
              </a:rPr>
              <a:t>read</a:t>
            </a:r>
            <a:r>
              <a:rPr lang="en-US" altLang="zh-TW" sz="2800" dirty="0" smtClean="0">
                <a:ea typeface="ＭＳ Ｐゴシック" pitchFamily="34" charset="-128"/>
              </a:rPr>
              <a:t> executed, R-timestamp(Q) set to max(R-timestamp(Q), TS(T</a:t>
            </a:r>
            <a:r>
              <a:rPr lang="en-US" altLang="zh-TW" sz="2800" baseline="-25000" dirty="0" smtClean="0">
                <a:ea typeface="ＭＳ Ｐゴシック" pitchFamily="34" charset="-128"/>
              </a:rPr>
              <a:t>i</a:t>
            </a:r>
            <a:r>
              <a:rPr lang="en-US" altLang="zh-TW" sz="2800" dirty="0" smtClean="0">
                <a:ea typeface="ＭＳ Ｐゴシック" pitchFamily="34" charset="-128"/>
              </a:rPr>
              <a:t>))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1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91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91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91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39" grpId="1" uiExpand="1" build="p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ea typeface="ＭＳ Ｐゴシック" pitchFamily="34" charset="-128"/>
              </a:rPr>
              <a:t>Timestamp-ordering Protocol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1949" y="929233"/>
            <a:ext cx="8040687" cy="4530725"/>
          </a:xfrm>
        </p:spPr>
        <p:txBody>
          <a:bodyPr/>
          <a:lstStyle/>
          <a:p>
            <a:r>
              <a:rPr lang="en-US" altLang="zh-TW" sz="2800" dirty="0" smtClean="0">
                <a:solidFill>
                  <a:srgbClr val="FF0000"/>
                </a:solidFill>
                <a:ea typeface="ＭＳ Ｐゴシック" pitchFamily="34" charset="-128"/>
              </a:rPr>
              <a:t>Suppose Ti executes write(Q)</a:t>
            </a:r>
          </a:p>
          <a:p>
            <a:pPr lvl="1"/>
            <a:r>
              <a:rPr lang="en-US" altLang="zh-TW" sz="2800" dirty="0" smtClean="0">
                <a:solidFill>
                  <a:srgbClr val="FF0000"/>
                </a:solidFill>
                <a:ea typeface="ＭＳ Ｐゴシック" pitchFamily="34" charset="-128"/>
              </a:rPr>
              <a:t>If TS(T</a:t>
            </a:r>
            <a:r>
              <a:rPr lang="en-US" altLang="zh-TW" sz="2800" baseline="-25000" dirty="0" smtClean="0">
                <a:solidFill>
                  <a:srgbClr val="FF0000"/>
                </a:solidFill>
                <a:ea typeface="ＭＳ Ｐゴシック" pitchFamily="34" charset="-128"/>
              </a:rPr>
              <a:t>i</a:t>
            </a:r>
            <a:r>
              <a:rPr lang="en-US" altLang="zh-TW" sz="2800" dirty="0" smtClean="0">
                <a:solidFill>
                  <a:srgbClr val="FF0000"/>
                </a:solidFill>
                <a:ea typeface="ＭＳ Ｐゴシック" pitchFamily="34" charset="-128"/>
              </a:rPr>
              <a:t>) &lt; R-timestamp(Q)</a:t>
            </a:r>
            <a:r>
              <a:rPr lang="en-US" altLang="zh-TW" sz="2800" dirty="0" smtClean="0">
                <a:ea typeface="ＭＳ Ｐゴシック" pitchFamily="34" charset="-128"/>
              </a:rPr>
              <a:t>, value Q produced by T</a:t>
            </a:r>
            <a:r>
              <a:rPr lang="en-US" altLang="zh-TW" sz="2800" baseline="-25000" dirty="0" smtClean="0">
                <a:ea typeface="ＭＳ Ｐゴシック" pitchFamily="34" charset="-128"/>
              </a:rPr>
              <a:t>i</a:t>
            </a:r>
            <a:r>
              <a:rPr lang="en-US" altLang="zh-TW" sz="2800" dirty="0" smtClean="0">
                <a:ea typeface="ＭＳ Ｐゴシック" pitchFamily="34" charset="-128"/>
              </a:rPr>
              <a:t> was needed previously and T</a:t>
            </a:r>
            <a:r>
              <a:rPr lang="en-US" altLang="zh-TW" sz="2800" baseline="-25000" dirty="0" smtClean="0">
                <a:ea typeface="ＭＳ Ｐゴシック" pitchFamily="34" charset="-128"/>
              </a:rPr>
              <a:t>i</a:t>
            </a:r>
            <a:r>
              <a:rPr lang="en-US" altLang="zh-TW" sz="2800" dirty="0" smtClean="0">
                <a:ea typeface="ＭＳ Ｐゴシック" pitchFamily="34" charset="-128"/>
              </a:rPr>
              <a:t> assumed it would never be produced</a:t>
            </a:r>
          </a:p>
          <a:p>
            <a:pPr lvl="2"/>
            <a:r>
              <a:rPr lang="en-US" altLang="zh-TW" sz="2800" dirty="0" smtClean="0">
                <a:solidFill>
                  <a:srgbClr val="0000FF"/>
                </a:solidFill>
                <a:ea typeface="ＭＳ Ｐゴシック" pitchFamily="34" charset="-128"/>
              </a:rPr>
              <a:t>Write</a:t>
            </a:r>
            <a:r>
              <a:rPr lang="en-US" altLang="zh-TW" sz="2800" dirty="0" smtClean="0">
                <a:ea typeface="ＭＳ Ｐゴシック" pitchFamily="34" charset="-128"/>
              </a:rPr>
              <a:t> operation rejected, T</a:t>
            </a:r>
            <a:r>
              <a:rPr lang="en-US" altLang="zh-TW" sz="2800" baseline="-25000" dirty="0" smtClean="0">
                <a:ea typeface="ＭＳ Ｐゴシック" pitchFamily="34" charset="-128"/>
              </a:rPr>
              <a:t>i</a:t>
            </a:r>
            <a:r>
              <a:rPr lang="en-US" altLang="zh-TW" sz="2800" dirty="0" smtClean="0">
                <a:ea typeface="ＭＳ Ｐゴシック" pitchFamily="34" charset="-128"/>
              </a:rPr>
              <a:t> rolled back</a:t>
            </a:r>
          </a:p>
          <a:p>
            <a:pPr lvl="1"/>
            <a:r>
              <a:rPr lang="en-US" altLang="zh-TW" sz="2800" dirty="0" smtClean="0">
                <a:solidFill>
                  <a:srgbClr val="FF0000"/>
                </a:solidFill>
                <a:ea typeface="ＭＳ Ｐゴシック" pitchFamily="34" charset="-128"/>
              </a:rPr>
              <a:t>If TS(T</a:t>
            </a:r>
            <a:r>
              <a:rPr lang="en-US" altLang="zh-TW" sz="2800" baseline="-25000" dirty="0" smtClean="0">
                <a:solidFill>
                  <a:srgbClr val="FF0000"/>
                </a:solidFill>
                <a:ea typeface="ＭＳ Ｐゴシック" pitchFamily="34" charset="-128"/>
              </a:rPr>
              <a:t>i</a:t>
            </a:r>
            <a:r>
              <a:rPr lang="en-US" altLang="zh-TW" sz="2800" dirty="0" smtClean="0">
                <a:solidFill>
                  <a:srgbClr val="FF0000"/>
                </a:solidFill>
                <a:ea typeface="ＭＳ Ｐゴシック" pitchFamily="34" charset="-128"/>
              </a:rPr>
              <a:t>) &lt; </a:t>
            </a:r>
            <a:r>
              <a:rPr lang="en-US" altLang="zh-TW" sz="2800" dirty="0" smtClean="0">
                <a:solidFill>
                  <a:srgbClr val="FF0000"/>
                </a:solidFill>
                <a:ea typeface="ＭＳ Ｐゴシック" pitchFamily="34" charset="-128"/>
              </a:rPr>
              <a:t>W-timestamp(Q</a:t>
            </a:r>
            <a:r>
              <a:rPr lang="en-US" altLang="zh-TW" sz="2800" dirty="0" smtClean="0">
                <a:solidFill>
                  <a:srgbClr val="FF0000"/>
                </a:solidFill>
                <a:ea typeface="ＭＳ Ｐゴシック" pitchFamily="34" charset="-128"/>
              </a:rPr>
              <a:t>), </a:t>
            </a:r>
            <a:r>
              <a:rPr lang="en-US" altLang="zh-TW" sz="2800" dirty="0" smtClean="0">
                <a:ea typeface="ＭＳ Ｐゴシック" pitchFamily="34" charset="-128"/>
              </a:rPr>
              <a:t>T</a:t>
            </a:r>
            <a:r>
              <a:rPr lang="en-US" altLang="zh-TW" sz="2800" baseline="-25000" dirty="0" smtClean="0">
                <a:ea typeface="ＭＳ Ｐゴシック" pitchFamily="34" charset="-128"/>
              </a:rPr>
              <a:t>i</a:t>
            </a:r>
            <a:r>
              <a:rPr lang="en-US" altLang="zh-TW" sz="2800" dirty="0" smtClean="0">
                <a:ea typeface="ＭＳ Ｐゴシック" pitchFamily="34" charset="-128"/>
              </a:rPr>
              <a:t> attempting to write obsolete value of Q</a:t>
            </a:r>
          </a:p>
          <a:p>
            <a:pPr lvl="2"/>
            <a:r>
              <a:rPr lang="en-US" altLang="zh-TW" sz="2800" dirty="0" smtClean="0">
                <a:solidFill>
                  <a:srgbClr val="0000FF"/>
                </a:solidFill>
                <a:ea typeface="ＭＳ Ｐゴシック" pitchFamily="34" charset="-128"/>
              </a:rPr>
              <a:t>Write</a:t>
            </a:r>
            <a:r>
              <a:rPr lang="en-US" altLang="zh-TW" sz="2800" dirty="0" smtClean="0">
                <a:ea typeface="ＭＳ Ｐゴシック" pitchFamily="34" charset="-128"/>
              </a:rPr>
              <a:t> operation rejected and T</a:t>
            </a:r>
            <a:r>
              <a:rPr lang="en-US" altLang="zh-TW" sz="2800" baseline="-25000" dirty="0" smtClean="0">
                <a:ea typeface="ＭＳ Ｐゴシック" pitchFamily="34" charset="-128"/>
              </a:rPr>
              <a:t>i</a:t>
            </a:r>
            <a:r>
              <a:rPr lang="en-US" altLang="zh-TW" sz="2800" dirty="0" smtClean="0">
                <a:ea typeface="ＭＳ Ｐゴシック" pitchFamily="34" charset="-128"/>
              </a:rPr>
              <a:t> rolled back</a:t>
            </a:r>
          </a:p>
          <a:p>
            <a:pPr lvl="1"/>
            <a:r>
              <a:rPr lang="en-US" altLang="zh-TW" sz="2800" dirty="0" smtClean="0">
                <a:ea typeface="ＭＳ Ｐゴシック" pitchFamily="34" charset="-128"/>
              </a:rPr>
              <a:t>Otherwise, </a:t>
            </a:r>
            <a:r>
              <a:rPr lang="en-US" altLang="zh-TW" sz="2800" dirty="0" smtClean="0">
                <a:solidFill>
                  <a:srgbClr val="0000FF"/>
                </a:solidFill>
                <a:ea typeface="ＭＳ Ｐゴシック" pitchFamily="34" charset="-128"/>
              </a:rPr>
              <a:t>write</a:t>
            </a:r>
            <a:r>
              <a:rPr lang="en-US" altLang="zh-TW" sz="2800" dirty="0" smtClean="0">
                <a:ea typeface="ＭＳ Ｐゴシック" pitchFamily="34" charset="-128"/>
              </a:rPr>
              <a:t> </a:t>
            </a:r>
            <a:r>
              <a:rPr lang="en-US" altLang="zh-TW" sz="2800" dirty="0" smtClean="0">
                <a:ea typeface="ＭＳ Ｐゴシック" pitchFamily="34" charset="-128"/>
              </a:rPr>
              <a:t>executed</a:t>
            </a:r>
          </a:p>
          <a:p>
            <a:r>
              <a:rPr lang="en-US" altLang="zh-TW" dirty="0" smtClean="0">
                <a:ea typeface="ＭＳ Ｐゴシック" pitchFamily="34" charset="-128"/>
              </a:rPr>
              <a:t>A transaction </a:t>
            </a:r>
            <a:r>
              <a:rPr lang="en-US" altLang="zh-TW" dirty="0" smtClean="0">
                <a:ea typeface="ＭＳ Ｐゴシック" pitchFamily="34" charset="-128"/>
              </a:rPr>
              <a:t>T</a:t>
            </a:r>
            <a:r>
              <a:rPr lang="en-US" altLang="zh-TW" baseline="-25000" dirty="0" smtClean="0">
                <a:ea typeface="ＭＳ Ｐゴシック" pitchFamily="34" charset="-128"/>
              </a:rPr>
              <a:t>i</a:t>
            </a:r>
            <a:r>
              <a:rPr lang="en-US" altLang="zh-TW" dirty="0" smtClean="0">
                <a:ea typeface="ＭＳ Ｐゴシック" pitchFamily="34" charset="-128"/>
              </a:rPr>
              <a:t> is rolled back </a:t>
            </a:r>
            <a:r>
              <a:rPr lang="en-US" altLang="zh-TW" dirty="0" smtClean="0">
                <a:ea typeface="ＭＳ Ｐゴシック" pitchFamily="34" charset="-128"/>
              </a:rPr>
              <a:t>as a result of either a read or write operation is assigned a new </a:t>
            </a:r>
            <a:r>
              <a:rPr lang="en-US" altLang="zh-TW" dirty="0" smtClean="0">
                <a:ea typeface="ＭＳ Ｐゴシック" pitchFamily="34" charset="-128"/>
              </a:rPr>
              <a:t>timestamp and </a:t>
            </a:r>
            <a:r>
              <a:rPr lang="en-US" altLang="zh-TW" dirty="0" smtClean="0">
                <a:ea typeface="ＭＳ Ｐゴシック" pitchFamily="34" charset="-128"/>
              </a:rPr>
              <a:t>is restarted</a:t>
            </a:r>
            <a:endParaRPr lang="en-US" altLang="zh-TW" dirty="0" smtClean="0">
              <a:ea typeface="ＭＳ Ｐゴシック" pitchFamily="34" charset="-128"/>
            </a:endParaRPr>
          </a:p>
          <a:p>
            <a:pPr lvl="1"/>
            <a:endParaRPr lang="en-US" altLang="zh-TW" sz="2800" dirty="0" smtClean="0">
              <a:ea typeface="ＭＳ Ｐゴシック" pitchFamily="34" charset="-128"/>
            </a:endParaRPr>
          </a:p>
          <a:p>
            <a:endParaRPr lang="en-US" altLang="zh-TW" sz="2800" dirty="0" smtClean="0"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2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92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92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92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92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921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3" grpId="0" uiExpand="1" build="p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>
          <a:xfrm>
            <a:off x="141888" y="215900"/>
            <a:ext cx="8975452" cy="609600"/>
          </a:xfrm>
        </p:spPr>
        <p:txBody>
          <a:bodyPr/>
          <a:lstStyle/>
          <a:p>
            <a:pPr eaLnBrk="1" hangingPunct="1"/>
            <a:r>
              <a:rPr lang="en-US" altLang="zh-TW" sz="3200" dirty="0" smtClean="0">
                <a:ea typeface="ＭＳ Ｐゴシック" pitchFamily="34" charset="-128"/>
              </a:rPr>
              <a:t> </a:t>
            </a:r>
            <a:r>
              <a:rPr lang="en-US" altLang="zh-TW" sz="3200" dirty="0" smtClean="0">
                <a:ea typeface="ＭＳ Ｐゴシック" pitchFamily="34" charset="-128"/>
              </a:rPr>
              <a:t>Timestamp-ordering </a:t>
            </a:r>
            <a:r>
              <a:rPr lang="en-US" altLang="zh-TW" sz="3200" dirty="0" smtClean="0">
                <a:ea typeface="ＭＳ Ｐゴシック" pitchFamily="34" charset="-128"/>
              </a:rPr>
              <a:t>Protocol Example</a:t>
            </a:r>
            <a:endParaRPr lang="en-US" altLang="zh-TW" sz="3200" dirty="0" smtClean="0">
              <a:ea typeface="ＭＳ Ｐゴシック" pitchFamily="34" charset="-128"/>
            </a:endParaRPr>
          </a:p>
        </p:txBody>
      </p:sp>
      <p:pic>
        <p:nvPicPr>
          <p:cNvPr id="93187" name="Picture 3"/>
          <p:cNvPicPr>
            <a:picLocks noChangeAspect="1" noChangeArrowheads="1"/>
          </p:cNvPicPr>
          <p:nvPr/>
        </p:nvPicPr>
        <p:blipFill>
          <a:blip r:embed="rId3"/>
          <a:srcRect l="10501" t="4010" r="11266" b="6343"/>
          <a:stretch>
            <a:fillRect/>
          </a:stretch>
        </p:blipFill>
        <p:spPr bwMode="auto">
          <a:xfrm>
            <a:off x="4646666" y="3461738"/>
            <a:ext cx="3346451" cy="2876000"/>
          </a:xfrm>
          <a:prstGeom prst="rect">
            <a:avLst/>
          </a:prstGeom>
          <a:noFill/>
          <a:ln w="38100" cmpd="dbl">
            <a:noFill/>
            <a:miter lim="800000"/>
            <a:headEnd/>
            <a:tailEnd/>
          </a:ln>
        </p:spPr>
      </p:pic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735013" y="1008063"/>
            <a:ext cx="8140974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  <a:tabLst/>
              <a:defRPr/>
            </a:pPr>
            <a:r>
              <a:rPr kumimoji="1" lang="en-US" altLang="zh-TW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ndara" pitchFamily="34" charset="0"/>
                <a:ea typeface="ＭＳ Ｐゴシック" pitchFamily="34" charset="-128"/>
                <a:cs typeface="Candara" pitchFamily="34" charset="0"/>
              </a:rPr>
              <a:t>Assume a transaction is assigned a timestamp immediately before its first instruction.</a:t>
            </a:r>
          </a:p>
          <a:p>
            <a:pPr marL="342900" lvl="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</a:pPr>
            <a:r>
              <a:rPr kumimoji="1" lang="en-US" altLang="zh-TW" sz="2800" b="1" kern="0" dirty="0" smtClean="0">
                <a:latin typeface="Candara" pitchFamily="34" charset="0"/>
                <a:ea typeface="ＭＳ Ｐゴシック" pitchFamily="34" charset="-128"/>
                <a:cs typeface="Candara" pitchFamily="34" charset="0"/>
              </a:rPr>
              <a:t>Thus,</a:t>
            </a:r>
            <a:r>
              <a:rPr kumimoji="1" lang="en-US" altLang="zh-TW" sz="2400" b="1" kern="0" dirty="0" smtClean="0">
                <a:latin typeface="Candara" pitchFamily="34" charset="0"/>
                <a:ea typeface="ＭＳ Ｐゴシック" pitchFamily="34" charset="-128"/>
                <a:cs typeface="Candara" pitchFamily="34" charset="0"/>
              </a:rPr>
              <a:t> </a:t>
            </a:r>
            <a:r>
              <a:rPr lang="en-US" altLang="zh-TW" sz="2800" b="1" dirty="0" smtClean="0">
                <a:solidFill>
                  <a:srgbClr val="FF0000"/>
                </a:solidFill>
                <a:latin typeface="Candara" pitchFamily="34" charset="0"/>
                <a:ea typeface="ＭＳ Ｐゴシック" pitchFamily="34" charset="-128"/>
              </a:rPr>
              <a:t>TS(T</a:t>
            </a:r>
            <a:r>
              <a:rPr lang="en-US" altLang="zh-TW" sz="2800" b="1" baseline="-25000" dirty="0" smtClean="0">
                <a:solidFill>
                  <a:srgbClr val="FF0000"/>
                </a:solidFill>
                <a:latin typeface="Candara" pitchFamily="34" charset="0"/>
                <a:ea typeface="ＭＳ Ｐゴシック" pitchFamily="34" charset="-128"/>
              </a:rPr>
              <a:t>2</a:t>
            </a:r>
            <a:r>
              <a:rPr lang="en-US" altLang="zh-TW" sz="2800" b="1" dirty="0" smtClean="0">
                <a:solidFill>
                  <a:srgbClr val="FF0000"/>
                </a:solidFill>
                <a:latin typeface="Candara" pitchFamily="34" charset="0"/>
                <a:ea typeface="ＭＳ Ｐゴシック" pitchFamily="34" charset="-128"/>
              </a:rPr>
              <a:t>) </a:t>
            </a:r>
            <a:r>
              <a:rPr lang="en-US" altLang="zh-TW" sz="2800" b="1" dirty="0" smtClean="0">
                <a:solidFill>
                  <a:srgbClr val="FF0000"/>
                </a:solidFill>
                <a:latin typeface="Candara" pitchFamily="34" charset="0"/>
                <a:ea typeface="ＭＳ Ｐゴシック" pitchFamily="34" charset="-128"/>
              </a:rPr>
              <a:t>&lt; </a:t>
            </a:r>
            <a:r>
              <a:rPr lang="en-US" altLang="zh-TW" sz="2800" b="1" dirty="0" smtClean="0">
                <a:solidFill>
                  <a:srgbClr val="FF0000"/>
                </a:solidFill>
                <a:latin typeface="Candara" pitchFamily="34" charset="0"/>
                <a:ea typeface="ＭＳ Ｐゴシック" pitchFamily="34" charset="-128"/>
              </a:rPr>
              <a:t>TS(T</a:t>
            </a:r>
            <a:r>
              <a:rPr lang="en-US" altLang="zh-TW" sz="2800" b="1" baseline="-25000" dirty="0" smtClean="0">
                <a:solidFill>
                  <a:srgbClr val="FF0000"/>
                </a:solidFill>
                <a:latin typeface="Candara" pitchFamily="34" charset="0"/>
                <a:ea typeface="ＭＳ Ｐゴシック" pitchFamily="34" charset="-128"/>
              </a:rPr>
              <a:t>3</a:t>
            </a:r>
            <a:r>
              <a:rPr lang="en-US" altLang="zh-TW" sz="2800" b="1" dirty="0" smtClean="0">
                <a:solidFill>
                  <a:srgbClr val="FF0000"/>
                </a:solidFill>
                <a:latin typeface="Candara" pitchFamily="34" charset="0"/>
                <a:ea typeface="ＭＳ Ｐゴシック" pitchFamily="34" charset="-128"/>
              </a:rPr>
              <a:t>)</a:t>
            </a:r>
          </a:p>
          <a:p>
            <a:pPr marL="342900" lvl="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</a:pPr>
            <a:r>
              <a:rPr lang="en-US" altLang="zh-TW" sz="2800" b="1" dirty="0" smtClean="0">
                <a:latin typeface="Candara" pitchFamily="34" charset="0"/>
                <a:ea typeface="ＭＳ Ｐゴシック" pitchFamily="34" charset="-128"/>
              </a:rPr>
              <a:t>The following schedule is possible under </a:t>
            </a:r>
            <a:r>
              <a:rPr lang="en-US" altLang="zh-TW" sz="2800" b="1" dirty="0" smtClean="0">
                <a:latin typeface="Candara" pitchFamily="34" charset="0"/>
                <a:ea typeface="ＭＳ Ｐゴシック" pitchFamily="34" charset="-128"/>
              </a:rPr>
              <a:t>Timestamp Protocol</a:t>
            </a:r>
            <a:endParaRPr kumimoji="1" lang="en-US" altLang="zh-TW" sz="2800" b="1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ndara" pitchFamily="34" charset="0"/>
              <a:ea typeface="ＭＳ Ｐゴシック" pitchFamily="34" charset="-128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  <a:tabLst/>
              <a:defRPr/>
            </a:pPr>
            <a:endParaRPr kumimoji="1" lang="en-US" altLang="zh-TW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ndara" pitchFamily="34" charset="0"/>
              <a:ea typeface="ＭＳ Ｐゴシック" pitchFamily="34" charset="-128"/>
              <a:cs typeface="Candara" pitchFamily="34" charset="0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4903075" y="3957144"/>
            <a:ext cx="1277008" cy="34684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6490138" y="4692868"/>
            <a:ext cx="1203434" cy="383629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4834757" y="5071240"/>
            <a:ext cx="1345325" cy="399394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6484884" y="5870028"/>
            <a:ext cx="1271750" cy="38888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1" uiExpand="1" build="allAtOnce"/>
      <p:bldP spid="5" grpId="0" animBg="1"/>
      <p:bldP spid="6" grpId="0" animBg="1"/>
      <p:bldP spid="7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860425" y="27781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zh-TW" smtClean="0">
                <a:ea typeface="ＭＳ Ｐゴシック" pitchFamily="34" charset="-128"/>
              </a:rPr>
              <a:t>Solution to Critical-Section Problem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6588" y="1230313"/>
            <a:ext cx="8069262" cy="4530725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zh-TW" sz="2800" smtClean="0">
                <a:ea typeface="ＭＳ Ｐゴシック" pitchFamily="34" charset="-128"/>
              </a:rPr>
              <a:t>1.	</a:t>
            </a:r>
            <a:r>
              <a:rPr lang="en-US" altLang="zh-TW" sz="2800" b="1" smtClean="0">
                <a:solidFill>
                  <a:srgbClr val="FF0000"/>
                </a:solidFill>
                <a:ea typeface="ＭＳ Ｐゴシック" pitchFamily="34" charset="-128"/>
              </a:rPr>
              <a:t>Mutual Exclusion </a:t>
            </a:r>
            <a:r>
              <a:rPr lang="en-US" altLang="zh-TW" sz="2800" smtClean="0">
                <a:ea typeface="ＭＳ Ｐゴシック" pitchFamily="34" charset="-128"/>
              </a:rPr>
              <a:t>- If process </a:t>
            </a:r>
            <a:r>
              <a:rPr lang="en-US" altLang="zh-TW" sz="2800" smtClean="0">
                <a:solidFill>
                  <a:srgbClr val="0000FF"/>
                </a:solidFill>
                <a:ea typeface="ＭＳ Ｐゴシック" pitchFamily="34" charset="-128"/>
              </a:rPr>
              <a:t>P</a:t>
            </a:r>
            <a:r>
              <a:rPr lang="en-US" altLang="zh-TW" sz="2800" baseline="-25000" smtClean="0">
                <a:solidFill>
                  <a:srgbClr val="0000FF"/>
                </a:solidFill>
                <a:ea typeface="ＭＳ Ｐゴシック" pitchFamily="34" charset="-128"/>
              </a:rPr>
              <a:t>i</a:t>
            </a:r>
            <a:r>
              <a:rPr lang="en-US" altLang="zh-TW" sz="2800" smtClean="0">
                <a:ea typeface="ＭＳ Ｐゴシック" pitchFamily="34" charset="-128"/>
              </a:rPr>
              <a:t> is executing in its critical section, then no other processes can be executing in their critical sections</a:t>
            </a:r>
          </a:p>
          <a:p>
            <a:pPr>
              <a:buFont typeface="Monotype Sorts" pitchFamily="2" charset="2"/>
              <a:buNone/>
            </a:pPr>
            <a:endParaRPr lang="en-US" altLang="zh-TW" sz="2800" smtClean="0">
              <a:ea typeface="ＭＳ Ｐゴシック" pitchFamily="34" charset="-128"/>
            </a:endParaRPr>
          </a:p>
        </p:txBody>
      </p:sp>
      <p:grpSp>
        <p:nvGrpSpPr>
          <p:cNvPr id="13" name="群組 12"/>
          <p:cNvGrpSpPr/>
          <p:nvPr/>
        </p:nvGrpSpPr>
        <p:grpSpPr>
          <a:xfrm>
            <a:off x="-15875" y="2740025"/>
            <a:ext cx="10917238" cy="4427538"/>
            <a:chOff x="-15875" y="2740025"/>
            <a:chExt cx="10917238" cy="4427538"/>
          </a:xfrm>
        </p:grpSpPr>
        <p:sp>
          <p:nvSpPr>
            <p:cNvPr id="11268" name="Rectangle 4"/>
            <p:cNvSpPr>
              <a:spLocks noChangeArrowheads="1"/>
            </p:cNvSpPr>
            <p:nvPr/>
          </p:nvSpPr>
          <p:spPr bwMode="auto">
            <a:xfrm>
              <a:off x="655638" y="4506913"/>
              <a:ext cx="3341687" cy="57626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TW" altLang="zh-TW"/>
            </a:p>
          </p:txBody>
        </p:sp>
        <p:sp>
          <p:nvSpPr>
            <p:cNvPr id="11269" name="Rectangle 3"/>
            <p:cNvSpPr>
              <a:spLocks noChangeArrowheads="1"/>
            </p:cNvSpPr>
            <p:nvPr/>
          </p:nvSpPr>
          <p:spPr bwMode="auto">
            <a:xfrm>
              <a:off x="628650" y="3254375"/>
              <a:ext cx="3384550" cy="66675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TW" altLang="zh-TW"/>
            </a:p>
          </p:txBody>
        </p:sp>
        <p:sp>
          <p:nvSpPr>
            <p:cNvPr id="11270" name="Rectangle 3"/>
            <p:cNvSpPr txBox="1">
              <a:spLocks noChangeArrowheads="1"/>
            </p:cNvSpPr>
            <p:nvPr/>
          </p:nvSpPr>
          <p:spPr bwMode="auto">
            <a:xfrm>
              <a:off x="-15875" y="2740025"/>
              <a:ext cx="6672263" cy="4413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None/>
              </a:pPr>
              <a:r>
                <a:rPr kumimoji="1" lang="en-US" altLang="zh-TW" sz="2800" dirty="0">
                  <a:solidFill>
                    <a:srgbClr val="0000FF"/>
                  </a:solidFill>
                  <a:latin typeface="Helvetica" pitchFamily="34" charset="0"/>
                </a:rPr>
                <a:t>	do { </a:t>
              </a:r>
            </a:p>
            <a:p>
              <a:pPr marL="342900" indent="-342900"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None/>
              </a:pPr>
              <a:r>
                <a:rPr kumimoji="1" lang="en-US" altLang="zh-TW" sz="2800" dirty="0">
                  <a:solidFill>
                    <a:srgbClr val="0000FF"/>
                  </a:solidFill>
                  <a:latin typeface="Helvetica" pitchFamily="34" charset="0"/>
                </a:rPr>
                <a:t>		</a:t>
              </a:r>
              <a:r>
                <a:rPr kumimoji="1" lang="en-US" altLang="zh-TW" sz="2800" i="1" dirty="0">
                  <a:solidFill>
                    <a:srgbClr val="0000FF"/>
                  </a:solidFill>
                  <a:latin typeface="Helvetica" pitchFamily="34" charset="0"/>
                </a:rPr>
                <a:t>entry section </a:t>
              </a:r>
            </a:p>
            <a:p>
              <a:pPr marL="342900" indent="-342900"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None/>
              </a:pPr>
              <a:r>
                <a:rPr kumimoji="1" lang="en-US" altLang="zh-TW" sz="2800" dirty="0">
                  <a:solidFill>
                    <a:srgbClr val="0000FF"/>
                  </a:solidFill>
                  <a:latin typeface="Helvetica" pitchFamily="34" charset="0"/>
                </a:rPr>
                <a:t>			critical section </a:t>
              </a:r>
            </a:p>
            <a:p>
              <a:pPr marL="342900" indent="-342900"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None/>
              </a:pPr>
              <a:r>
                <a:rPr kumimoji="1" lang="en-US" altLang="zh-TW" sz="2800" dirty="0">
                  <a:solidFill>
                    <a:srgbClr val="0000FF"/>
                  </a:solidFill>
                  <a:latin typeface="Helvetica" pitchFamily="34" charset="0"/>
                </a:rPr>
                <a:t>		</a:t>
              </a:r>
              <a:r>
                <a:rPr kumimoji="1" lang="en-US" altLang="zh-TW" sz="2800" i="1" dirty="0">
                  <a:solidFill>
                    <a:srgbClr val="0000FF"/>
                  </a:solidFill>
                  <a:latin typeface="Helvetica" pitchFamily="34" charset="0"/>
                </a:rPr>
                <a:t>exit section </a:t>
              </a:r>
            </a:p>
            <a:p>
              <a:pPr marL="342900" indent="-342900"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None/>
              </a:pPr>
              <a:r>
                <a:rPr kumimoji="1" lang="en-US" altLang="zh-TW" sz="2800" dirty="0">
                  <a:solidFill>
                    <a:srgbClr val="0000FF"/>
                  </a:solidFill>
                  <a:latin typeface="Helvetica" pitchFamily="34" charset="0"/>
                </a:rPr>
                <a:t>			remainder section </a:t>
              </a:r>
            </a:p>
            <a:p>
              <a:pPr marL="342900" indent="-342900"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None/>
              </a:pPr>
              <a:r>
                <a:rPr kumimoji="1" lang="en-US" altLang="zh-TW" sz="2800" dirty="0">
                  <a:solidFill>
                    <a:srgbClr val="0000FF"/>
                  </a:solidFill>
                  <a:latin typeface="Helvetica" pitchFamily="34" charset="0"/>
                </a:rPr>
                <a:t>	} while (TRUE); </a:t>
              </a:r>
              <a:r>
                <a:rPr kumimoji="1" lang="en-US" altLang="zh-TW" sz="2400" dirty="0">
                  <a:solidFill>
                    <a:srgbClr val="0000FF"/>
                  </a:solidFill>
                  <a:latin typeface="Helvetica" pitchFamily="34" charset="0"/>
                </a:rPr>
                <a:t>	</a:t>
              </a:r>
              <a:endParaRPr kumimoji="1" lang="en-US" altLang="zh-TW" sz="2000" dirty="0">
                <a:solidFill>
                  <a:srgbClr val="0000FF"/>
                </a:solidFill>
                <a:latin typeface="Helvetica" pitchFamily="34" charset="0"/>
              </a:endParaRPr>
            </a:p>
          </p:txBody>
        </p:sp>
        <p:cxnSp>
          <p:nvCxnSpPr>
            <p:cNvPr id="11271" name="直線單箭頭接點 8"/>
            <p:cNvCxnSpPr>
              <a:cxnSpLocks noChangeShapeType="1"/>
            </p:cNvCxnSpPr>
            <p:nvPr/>
          </p:nvCxnSpPr>
          <p:spPr bwMode="auto">
            <a:xfrm flipV="1">
              <a:off x="1054100" y="4200525"/>
              <a:ext cx="790575" cy="14288"/>
            </a:xfrm>
            <a:prstGeom prst="straightConnector1">
              <a:avLst/>
            </a:prstGeom>
            <a:noFill/>
            <a:ln w="5715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11272" name="Rectangle 4"/>
            <p:cNvSpPr>
              <a:spLocks noChangeArrowheads="1"/>
            </p:cNvSpPr>
            <p:nvPr/>
          </p:nvSpPr>
          <p:spPr bwMode="auto">
            <a:xfrm>
              <a:off x="4900613" y="4521200"/>
              <a:ext cx="3341687" cy="576263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TW" altLang="zh-TW"/>
            </a:p>
          </p:txBody>
        </p:sp>
        <p:sp>
          <p:nvSpPr>
            <p:cNvPr id="11273" name="Rectangle 3"/>
            <p:cNvSpPr>
              <a:spLocks noChangeArrowheads="1"/>
            </p:cNvSpPr>
            <p:nvPr/>
          </p:nvSpPr>
          <p:spPr bwMode="auto">
            <a:xfrm>
              <a:off x="4873625" y="3268663"/>
              <a:ext cx="3384550" cy="666750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TW" altLang="zh-TW"/>
            </a:p>
          </p:txBody>
        </p:sp>
        <p:sp>
          <p:nvSpPr>
            <p:cNvPr id="11274" name="Rectangle 3"/>
            <p:cNvSpPr txBox="1">
              <a:spLocks noChangeArrowheads="1"/>
            </p:cNvSpPr>
            <p:nvPr/>
          </p:nvSpPr>
          <p:spPr bwMode="auto">
            <a:xfrm>
              <a:off x="4229100" y="2754313"/>
              <a:ext cx="6672263" cy="4413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None/>
              </a:pPr>
              <a:r>
                <a:rPr kumimoji="1" lang="en-US" altLang="zh-TW" sz="2800" dirty="0">
                  <a:solidFill>
                    <a:srgbClr val="0000FF"/>
                  </a:solidFill>
                  <a:latin typeface="Helvetica" pitchFamily="34" charset="0"/>
                </a:rPr>
                <a:t>	do { </a:t>
              </a:r>
            </a:p>
            <a:p>
              <a:pPr marL="342900" indent="-342900"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None/>
              </a:pPr>
              <a:r>
                <a:rPr kumimoji="1" lang="en-US" altLang="zh-TW" sz="2800" dirty="0">
                  <a:solidFill>
                    <a:srgbClr val="0000FF"/>
                  </a:solidFill>
                  <a:latin typeface="Helvetica" pitchFamily="34" charset="0"/>
                </a:rPr>
                <a:t>		</a:t>
              </a:r>
              <a:r>
                <a:rPr kumimoji="1" lang="en-US" altLang="zh-TW" sz="2800" i="1" dirty="0">
                  <a:solidFill>
                    <a:srgbClr val="0000FF"/>
                  </a:solidFill>
                  <a:latin typeface="Helvetica" pitchFamily="34" charset="0"/>
                </a:rPr>
                <a:t>entry section </a:t>
              </a:r>
            </a:p>
            <a:p>
              <a:pPr marL="342900" indent="-342900"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None/>
              </a:pPr>
              <a:r>
                <a:rPr kumimoji="1" lang="en-US" altLang="zh-TW" sz="2800" dirty="0">
                  <a:solidFill>
                    <a:srgbClr val="0000FF"/>
                  </a:solidFill>
                  <a:latin typeface="Helvetica" pitchFamily="34" charset="0"/>
                </a:rPr>
                <a:t>			critical section </a:t>
              </a:r>
            </a:p>
            <a:p>
              <a:pPr marL="342900" indent="-342900"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None/>
              </a:pPr>
              <a:r>
                <a:rPr kumimoji="1" lang="en-US" altLang="zh-TW" sz="2800" dirty="0">
                  <a:solidFill>
                    <a:srgbClr val="0000FF"/>
                  </a:solidFill>
                  <a:latin typeface="Helvetica" pitchFamily="34" charset="0"/>
                </a:rPr>
                <a:t>		</a:t>
              </a:r>
              <a:r>
                <a:rPr kumimoji="1" lang="en-US" altLang="zh-TW" sz="2800" i="1" dirty="0">
                  <a:solidFill>
                    <a:srgbClr val="0000FF"/>
                  </a:solidFill>
                  <a:latin typeface="Helvetica" pitchFamily="34" charset="0"/>
                </a:rPr>
                <a:t>exit section </a:t>
              </a:r>
            </a:p>
            <a:p>
              <a:pPr marL="342900" indent="-342900"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None/>
              </a:pPr>
              <a:r>
                <a:rPr kumimoji="1" lang="en-US" altLang="zh-TW" sz="2800" dirty="0">
                  <a:solidFill>
                    <a:srgbClr val="0000FF"/>
                  </a:solidFill>
                  <a:latin typeface="Helvetica" pitchFamily="34" charset="0"/>
                </a:rPr>
                <a:t>			remainder section </a:t>
              </a:r>
            </a:p>
            <a:p>
              <a:pPr marL="342900" indent="-342900"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None/>
              </a:pPr>
              <a:r>
                <a:rPr kumimoji="1" lang="en-US" altLang="zh-TW" sz="2800" dirty="0">
                  <a:solidFill>
                    <a:srgbClr val="0000FF"/>
                  </a:solidFill>
                  <a:latin typeface="Helvetica" pitchFamily="34" charset="0"/>
                </a:rPr>
                <a:t>	} while (TRUE); </a:t>
              </a:r>
              <a:r>
                <a:rPr kumimoji="1" lang="en-US" altLang="zh-TW" sz="2400" dirty="0">
                  <a:solidFill>
                    <a:srgbClr val="0000FF"/>
                  </a:solidFill>
                  <a:latin typeface="Helvetica" pitchFamily="34" charset="0"/>
                </a:rPr>
                <a:t>	</a:t>
              </a:r>
              <a:endParaRPr kumimoji="1" lang="en-US" altLang="zh-TW" sz="2000" dirty="0">
                <a:solidFill>
                  <a:srgbClr val="0000FF"/>
                </a:solidFill>
                <a:latin typeface="Helvetica" pitchFamily="34" charset="0"/>
              </a:endParaRPr>
            </a:p>
          </p:txBody>
        </p:sp>
      </p:grpSp>
      <p:sp>
        <p:nvSpPr>
          <p:cNvPr id="14" name="向右箭號 13"/>
          <p:cNvSpPr/>
          <p:nvPr/>
        </p:nvSpPr>
        <p:spPr bwMode="auto">
          <a:xfrm>
            <a:off x="4482729" y="3158420"/>
            <a:ext cx="378372" cy="378372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15" name="向右箭號 14"/>
          <p:cNvSpPr/>
          <p:nvPr/>
        </p:nvSpPr>
        <p:spPr bwMode="auto">
          <a:xfrm>
            <a:off x="4508834" y="3279246"/>
            <a:ext cx="362607" cy="378372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repeatCount="indefinite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42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2.22222E-6 L 1.38889E-6 0.05972 " pathEditMode="relative" rAng="0" ptsTypes="AA">
                                      <p:cBhvr>
                                        <p:cTn id="14" dur="3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" presetClass="entr" presetSubtype="16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74 0.00023 L -1.38889E-6 0.06018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" y="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5" grpId="0" animBg="1"/>
      <p:bldP spid="15" grpId="1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ＭＳ Ｐゴシック" pitchFamily="34" charset="-128"/>
              </a:rPr>
              <a:t>Timestamp-ordering Protocol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5013" y="1008063"/>
            <a:ext cx="8040687" cy="4530725"/>
          </a:xfrm>
        </p:spPr>
        <p:txBody>
          <a:bodyPr/>
          <a:lstStyle/>
          <a:p>
            <a:r>
              <a:rPr lang="en-US" altLang="zh-TW" sz="2800" dirty="0" smtClean="0">
                <a:ea typeface="ＭＳ Ｐゴシック" pitchFamily="34" charset="-128"/>
              </a:rPr>
              <a:t>This algorithm </a:t>
            </a:r>
            <a:r>
              <a:rPr lang="en-US" altLang="zh-TW" sz="2800" dirty="0" smtClean="0">
                <a:solidFill>
                  <a:srgbClr val="FF0000"/>
                </a:solidFill>
                <a:ea typeface="ＭＳ Ｐゴシック" pitchFamily="34" charset="-128"/>
              </a:rPr>
              <a:t>ensures </a:t>
            </a:r>
            <a:endParaRPr lang="en-US" altLang="zh-TW" sz="2800" dirty="0" smtClean="0">
              <a:solidFill>
                <a:srgbClr val="FF0000"/>
              </a:solidFill>
              <a:ea typeface="ＭＳ Ｐゴシック" pitchFamily="34" charset="-128"/>
            </a:endParaRPr>
          </a:p>
          <a:p>
            <a:pPr lvl="1"/>
            <a:r>
              <a:rPr lang="en-US" altLang="zh-TW" sz="2800" dirty="0" smtClean="0">
                <a:solidFill>
                  <a:srgbClr val="FF0000"/>
                </a:solidFill>
                <a:ea typeface="ＭＳ Ｐゴシック" pitchFamily="34" charset="-128"/>
              </a:rPr>
              <a:t>conflict </a:t>
            </a:r>
            <a:r>
              <a:rPr lang="en-US" altLang="zh-TW" sz="2800" dirty="0" err="1" smtClean="0">
                <a:solidFill>
                  <a:srgbClr val="FF0000"/>
                </a:solidFill>
                <a:ea typeface="ＭＳ Ｐゴシック" pitchFamily="34" charset="-128"/>
              </a:rPr>
              <a:t>serializability</a:t>
            </a:r>
            <a:r>
              <a:rPr lang="en-US" altLang="zh-TW" sz="2800" dirty="0" smtClean="0">
                <a:solidFill>
                  <a:srgbClr val="FF0000"/>
                </a:solidFill>
                <a:ea typeface="ＭＳ Ｐゴシック" pitchFamily="34" charset="-128"/>
              </a:rPr>
              <a:t> </a:t>
            </a:r>
            <a:r>
              <a:rPr lang="en-US" altLang="zh-TW" sz="2800" dirty="0" smtClean="0">
                <a:solidFill>
                  <a:srgbClr val="FF0000"/>
                </a:solidFill>
                <a:ea typeface="ＭＳ Ｐゴシック" pitchFamily="34" charset="-128"/>
              </a:rPr>
              <a:t>– </a:t>
            </a:r>
            <a:r>
              <a:rPr lang="en-US" altLang="zh-TW" sz="2800" dirty="0" smtClean="0">
                <a:ea typeface="ＭＳ Ｐゴシック" pitchFamily="34" charset="-128"/>
              </a:rPr>
              <a:t>conflicting operations are processed in timestamp order, and </a:t>
            </a:r>
          </a:p>
          <a:p>
            <a:pPr lvl="1"/>
            <a:r>
              <a:rPr lang="en-US" altLang="zh-TW" sz="2800" dirty="0" smtClean="0">
                <a:solidFill>
                  <a:srgbClr val="FF0000"/>
                </a:solidFill>
                <a:ea typeface="ＭＳ Ｐゴシック" pitchFamily="34" charset="-128"/>
              </a:rPr>
              <a:t>freedom </a:t>
            </a:r>
            <a:r>
              <a:rPr lang="en-US" altLang="zh-TW" sz="2800" dirty="0" smtClean="0">
                <a:solidFill>
                  <a:srgbClr val="FF0000"/>
                </a:solidFill>
                <a:ea typeface="ＭＳ Ｐゴシック" pitchFamily="34" charset="-128"/>
              </a:rPr>
              <a:t>from </a:t>
            </a:r>
            <a:r>
              <a:rPr lang="en-US" altLang="zh-TW" sz="2800" dirty="0" smtClean="0">
                <a:solidFill>
                  <a:srgbClr val="FF0000"/>
                </a:solidFill>
                <a:ea typeface="ＭＳ Ｐゴシック" pitchFamily="34" charset="-128"/>
              </a:rPr>
              <a:t>deadlock – </a:t>
            </a:r>
            <a:r>
              <a:rPr lang="en-US" altLang="zh-TW" sz="2800" dirty="0" smtClean="0">
                <a:ea typeface="ＭＳ Ｐゴシック" pitchFamily="34" charset="-128"/>
              </a:rPr>
              <a:t>no transactions ever waits</a:t>
            </a:r>
            <a:endParaRPr lang="en-US" altLang="zh-TW" sz="2800" dirty="0" smtClean="0">
              <a:solidFill>
                <a:srgbClr val="FF0000"/>
              </a:solidFill>
              <a:ea typeface="ＭＳ Ｐゴシック" pitchFamily="34" charset="-128"/>
            </a:endParaRPr>
          </a:p>
          <a:p>
            <a:endParaRPr lang="en-US" altLang="zh-TW" sz="2800" dirty="0" smtClean="0"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2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92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3" grpId="0" uiExpand="1" build="p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z="6000" dirty="0" smtClean="0">
                <a:ea typeface="ＭＳ Ｐゴシック" pitchFamily="34" charset="-128"/>
              </a:rPr>
              <a:t>End of Chapter 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s-8">
  <a:themeElements>
    <a:clrScheme name="1_os-8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1_os-8">
      <a:majorFont>
        <a:latin typeface="Arial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lnDef>
  </a:objectDefaults>
  <a:extraClrSchemeLst>
    <a:extraClrScheme>
      <a:clrScheme name="1_os-8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s-8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s-8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s-8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s-8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s-8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os-8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os-8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OS8</Template>
  <TotalTime>19677</TotalTime>
  <Words>4277</Words>
  <Application>Microsoft Office PowerPoint</Application>
  <PresentationFormat>如螢幕大小 (4:3)</PresentationFormat>
  <Paragraphs>1009</Paragraphs>
  <Slides>91</Slides>
  <Notes>80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91</vt:i4>
      </vt:variant>
    </vt:vector>
  </HeadingPairs>
  <TitlesOfParts>
    <vt:vector size="92" baseType="lpstr">
      <vt:lpstr>1_os-8</vt:lpstr>
      <vt:lpstr>Chapter 6: Synchronization</vt:lpstr>
      <vt:lpstr>Synchronization</vt:lpstr>
      <vt:lpstr>Objectives</vt:lpstr>
      <vt:lpstr>Background</vt:lpstr>
      <vt:lpstr>Producer </vt:lpstr>
      <vt:lpstr>Consumer</vt:lpstr>
      <vt:lpstr>Race Condition</vt:lpstr>
      <vt:lpstr>Critical-Section Problem</vt:lpstr>
      <vt:lpstr>Solution to Critical-Section Problem</vt:lpstr>
      <vt:lpstr>Solution to Critical-Section Problem</vt:lpstr>
      <vt:lpstr>Solution to Critical-Section Problem</vt:lpstr>
      <vt:lpstr>Peterson’s Solution</vt:lpstr>
      <vt:lpstr>Algorithm for Process Pi</vt:lpstr>
      <vt:lpstr>Prove this algorithm is correct</vt:lpstr>
      <vt:lpstr>Prove this algorithm is correct</vt:lpstr>
      <vt:lpstr>Prove this algorithm is correct</vt:lpstr>
      <vt:lpstr>Prove this algorithm is correct</vt:lpstr>
      <vt:lpstr>Synchronization Hardware</vt:lpstr>
      <vt:lpstr>Synchronization Hardware</vt:lpstr>
      <vt:lpstr>TestAndndSet Instruction </vt:lpstr>
      <vt:lpstr>Solution using TestAndSet</vt:lpstr>
      <vt:lpstr>Swap  Instruction</vt:lpstr>
      <vt:lpstr>Solution using Swap</vt:lpstr>
      <vt:lpstr>Bounded-waiting Mutual Exclusion with TestandSet()</vt:lpstr>
      <vt:lpstr>Prove this algorithm is correct</vt:lpstr>
      <vt:lpstr>Semaphores</vt:lpstr>
      <vt:lpstr>Semaphores</vt:lpstr>
      <vt:lpstr>Semaphore Usage</vt:lpstr>
      <vt:lpstr>Mutual-Exclusion Implementation with semaphores</vt:lpstr>
      <vt:lpstr>Semaphore Usage</vt:lpstr>
      <vt:lpstr>Semaphore Implementation</vt:lpstr>
      <vt:lpstr>Semaphore Implementation with no Busy waiting </vt:lpstr>
      <vt:lpstr>Semaphore Implementation with no Busy waiting </vt:lpstr>
      <vt:lpstr>Semaphore Implementation with no Busy waiting </vt:lpstr>
      <vt:lpstr>Semaphore Implementation with no Busy waiting </vt:lpstr>
      <vt:lpstr>Deadlock and Starvation</vt:lpstr>
      <vt:lpstr>Priority Inversion</vt:lpstr>
      <vt:lpstr>Classical Problems of Synchronization</vt:lpstr>
      <vt:lpstr>Bounded-Buffer Problem</vt:lpstr>
      <vt:lpstr>Bounded Buffer Problem (Cont.)</vt:lpstr>
      <vt:lpstr>The Reader and Writers Problem</vt:lpstr>
      <vt:lpstr>The Reader and Writers Problem</vt:lpstr>
      <vt:lpstr>A solution for the first problem</vt:lpstr>
      <vt:lpstr>A solution for the first problem</vt:lpstr>
      <vt:lpstr>A solution for the first problem</vt:lpstr>
      <vt:lpstr>Dining-Philosophers Problem</vt:lpstr>
      <vt:lpstr>Dining-Philosophers Problem (Cont.)</vt:lpstr>
      <vt:lpstr>Several possible solutions to the deadlock problem</vt:lpstr>
      <vt:lpstr>Problems with Semaphores</vt:lpstr>
      <vt:lpstr>Monitors</vt:lpstr>
      <vt:lpstr>Schematic view of a Monitor</vt:lpstr>
      <vt:lpstr>Monitors</vt:lpstr>
      <vt:lpstr>Condition Construct</vt:lpstr>
      <vt:lpstr>Condition Variables</vt:lpstr>
      <vt:lpstr> Monitor with Condition Variables</vt:lpstr>
      <vt:lpstr>A Deadlock-free Monitor Solution for the Dining-Philosophers Problem</vt:lpstr>
      <vt:lpstr>Solution to Dining Philosophers (cont)</vt:lpstr>
      <vt:lpstr>A Deadlock-free Monitor Solution for the Dining-Philosophers Problem</vt:lpstr>
      <vt:lpstr>Illustration of the algorithm</vt:lpstr>
      <vt:lpstr>Monitor Implementation Using Semaphores</vt:lpstr>
      <vt:lpstr>Monitor Implementation Using Semaphores</vt:lpstr>
      <vt:lpstr>Monitor (Condition Variable) Implementation Using Semaphores</vt:lpstr>
      <vt:lpstr>Monitor Implementation Using Semaphores</vt:lpstr>
      <vt:lpstr>Resuming Processes within a Monitor</vt:lpstr>
      <vt:lpstr>A Monitor to Allocate Single Resource</vt:lpstr>
      <vt:lpstr>Resuming Processes within a Monitor</vt:lpstr>
      <vt:lpstr>Synchronization Examples</vt:lpstr>
      <vt:lpstr>Solaris Synchronization</vt:lpstr>
      <vt:lpstr>Windows XP Synchronization</vt:lpstr>
      <vt:lpstr>Linux Synchronization</vt:lpstr>
      <vt:lpstr>Pthreads Synchronization</vt:lpstr>
      <vt:lpstr>Atomic Transactions</vt:lpstr>
      <vt:lpstr>System Model</vt:lpstr>
      <vt:lpstr>Types of Storage Media</vt:lpstr>
      <vt:lpstr>Log-Based Recovery</vt:lpstr>
      <vt:lpstr>Log-Based Recovery Algorithm</vt:lpstr>
      <vt:lpstr>Checkpoints</vt:lpstr>
      <vt:lpstr>Concurrent Transactions</vt:lpstr>
      <vt:lpstr>Serializability</vt:lpstr>
      <vt:lpstr>Schedule 1: T0 then T1</vt:lpstr>
      <vt:lpstr>Nonserial Schedule</vt:lpstr>
      <vt:lpstr>Nonserial Schedule</vt:lpstr>
      <vt:lpstr>Locking Protocol</vt:lpstr>
      <vt:lpstr>Two-phase Locking Protocol</vt:lpstr>
      <vt:lpstr>Timestamp-based Protocols</vt:lpstr>
      <vt:lpstr>Timestamp-based Protocol Implementation</vt:lpstr>
      <vt:lpstr>Timestamp-based Protocol Implementation</vt:lpstr>
      <vt:lpstr>Timestamp-ordering Protocol</vt:lpstr>
      <vt:lpstr> Timestamp-ordering Protocol Example</vt:lpstr>
      <vt:lpstr>Timestamp-ordering Protocol</vt:lpstr>
      <vt:lpstr>End of Chapter 6</vt:lpstr>
    </vt:vector>
  </TitlesOfParts>
  <Company>Lucent Technologies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4:  Processes</dc:title>
  <dc:creator>Marilyn Turnamian</dc:creator>
  <cp:lastModifiedBy>admin</cp:lastModifiedBy>
  <cp:revision>169</cp:revision>
  <cp:lastPrinted>2001-06-14T14:14:54Z</cp:lastPrinted>
  <dcterms:created xsi:type="dcterms:W3CDTF">2008-07-20T15:16:37Z</dcterms:created>
  <dcterms:modified xsi:type="dcterms:W3CDTF">2012-11-12T01:45:30Z</dcterms:modified>
</cp:coreProperties>
</file>