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8"/>
  </p:notesMasterIdLst>
  <p:handoutMasterIdLst>
    <p:handoutMasterId r:id="rId49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85" r:id="rId16"/>
    <p:sldId id="553" r:id="rId17"/>
    <p:sldId id="554" r:id="rId18"/>
    <p:sldId id="555" r:id="rId19"/>
    <p:sldId id="556" r:id="rId20"/>
    <p:sldId id="583" r:id="rId21"/>
    <p:sldId id="557" r:id="rId22"/>
    <p:sldId id="559" r:id="rId23"/>
    <p:sldId id="560" r:id="rId24"/>
    <p:sldId id="584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03067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87863" autoAdjust="0"/>
  </p:normalViewPr>
  <p:slideViewPr>
    <p:cSldViewPr snapToGrid="0">
      <p:cViewPr varScale="1">
        <p:scale>
          <a:sx n="60" d="100"/>
          <a:sy n="60" d="100"/>
        </p:scale>
        <p:origin x="1692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CE3E-0749-4005-862F-9938DF7C786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D5323-5760-4181-AA23-310348E0C7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r>
              <a:rPr lang="zh-TW" altLang="en-US" dirty="0">
                <a:latin typeface="Times New Roman" pitchFamily="18" charset="0"/>
              </a:rPr>
              <a:t>  依照前頁圖說   裡面的圓點就是那個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有幾個</a:t>
            </a:r>
            <a:r>
              <a:rPr lang="en-US" altLang="zh-TW" dirty="0">
                <a:latin typeface="Times New Roman" pitchFamily="18" charset="0"/>
              </a:rPr>
              <a:t>instance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D81B2-441D-4570-ABFB-79EE0493831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p1&gt;r1&gt;p2&gt;r3&gt;p3&gt;(</a:t>
            </a:r>
            <a:r>
              <a:rPr lang="zh-TW" altLang="en-US" dirty="0">
                <a:latin typeface="Times New Roman" pitchFamily="18" charset="0"/>
              </a:rPr>
              <a:t>點被占滿要不到</a:t>
            </a:r>
            <a:r>
              <a:rPr lang="en-US" altLang="zh-TW" dirty="0">
                <a:latin typeface="Times New Roman" pitchFamily="18" charset="0"/>
              </a:rPr>
              <a:t>)r2&gt;p1</a:t>
            </a:r>
            <a:r>
              <a:rPr lang="zh-TW" altLang="en-US" dirty="0">
                <a:latin typeface="Times New Roman" pitchFamily="18" charset="0"/>
              </a:rPr>
              <a:t>  那個點能大於一個應該就是</a:t>
            </a:r>
            <a:r>
              <a:rPr lang="en-US" altLang="zh-TW" dirty="0" err="1">
                <a:latin typeface="Times New Roman" pitchFamily="18" charset="0"/>
              </a:rPr>
              <a:t>semap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24E04-A9FF-42F0-A29D-515165C06E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我是猜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會用完</a:t>
            </a:r>
            <a:r>
              <a:rPr lang="en-US" altLang="zh-TW" dirty="0">
                <a:latin typeface="Times New Roman" pitchFamily="18" charset="0"/>
              </a:rPr>
              <a:t>r1</a:t>
            </a:r>
            <a:r>
              <a:rPr lang="zh-TW" altLang="en-US" dirty="0">
                <a:latin typeface="Times New Roman" pitchFamily="18" charset="0"/>
              </a:rPr>
              <a:t>給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就可執行    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跑完</a:t>
            </a:r>
            <a:r>
              <a:rPr lang="en-US" altLang="zh-TW" dirty="0">
                <a:latin typeface="Times New Roman" pitchFamily="18" charset="0"/>
              </a:rPr>
              <a:t>r2</a:t>
            </a:r>
            <a:r>
              <a:rPr lang="zh-TW" altLang="en-US" dirty="0">
                <a:latin typeface="Times New Roman" pitchFamily="18" charset="0"/>
              </a:rPr>
              <a:t>就釋放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就能跑    </a:t>
            </a:r>
            <a:r>
              <a:rPr lang="en-US" altLang="zh-TW" dirty="0">
                <a:latin typeface="Times New Roman" pitchFamily="18" charset="0"/>
              </a:rPr>
              <a:t>Yes  </a:t>
            </a:r>
            <a:r>
              <a:rPr lang="zh-TW" altLang="en-US" dirty="0">
                <a:latin typeface="Times New Roman" pitchFamily="18" charset="0"/>
              </a:rPr>
              <a:t>因為另外有</a:t>
            </a:r>
            <a:r>
              <a:rPr lang="en-US" altLang="zh-TW" dirty="0">
                <a:latin typeface="Times New Roman" pitchFamily="18" charset="0"/>
              </a:rPr>
              <a:t>p2 4</a:t>
            </a:r>
            <a:r>
              <a:rPr lang="zh-TW" altLang="en-US" dirty="0">
                <a:latin typeface="Times New Roman" pitchFamily="18" charset="0"/>
              </a:rPr>
              <a:t>不在</a:t>
            </a:r>
            <a:r>
              <a:rPr lang="en-US" altLang="zh-TW" dirty="0">
                <a:latin typeface="Times New Roman" pitchFamily="18" charset="0"/>
              </a:rPr>
              <a:t>cycle  24</a:t>
            </a:r>
            <a:r>
              <a:rPr lang="zh-TW" altLang="en-US" dirty="0">
                <a:latin typeface="Times New Roman" pitchFamily="18" charset="0"/>
              </a:rPr>
              <a:t>執行完 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給其他人就可繼續執行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24DB5-0C20-4679-9607-93CD05345FB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56657-B3D7-4156-81FD-3078BBAFA0B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8C8F-E77B-40DB-B041-98F28E04796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針對四個條件解決任一就不會</a:t>
            </a:r>
            <a:r>
              <a:rPr lang="en-US" altLang="zh-TW" dirty="0">
                <a:latin typeface="Times New Roman" pitchFamily="18" charset="0"/>
              </a:rPr>
              <a:t>DL        </a:t>
            </a:r>
            <a:r>
              <a:rPr lang="zh-TW" altLang="en-US" dirty="0">
                <a:latin typeface="Times New Roman" pitchFamily="18" charset="0"/>
              </a:rPr>
              <a:t>最後一點</a:t>
            </a:r>
            <a:r>
              <a:rPr lang="en-US" altLang="zh-TW" dirty="0">
                <a:latin typeface="Times New Roman" pitchFamily="18" charset="0"/>
              </a:rPr>
              <a:t>starvation</a:t>
            </a:r>
            <a:r>
              <a:rPr lang="zh-TW" altLang="en-US" dirty="0">
                <a:latin typeface="Times New Roman" pitchFamily="18" charset="0"/>
              </a:rPr>
              <a:t>是因為例如說 每次都沒辦法剛好拿到全部資源   就沒辦法執行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8F22-FCB0-48F2-86EC-4FF3382CFAB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No Preemption</a:t>
            </a:r>
            <a:r>
              <a:rPr lang="zh-TW" altLang="en-US" sz="1200" b="1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latin typeface="Times New Roman" pitchFamily="18" charset="0"/>
              </a:rPr>
              <a:t>要嘛一次全拿到  要嘛一次都不拿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Circular Wait</a:t>
            </a:r>
            <a:r>
              <a:rPr lang="zh-TW" altLang="en-US" sz="1200" b="1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latin typeface="Times New Roman" pitchFamily="18" charset="0"/>
              </a:rPr>
              <a:t>把</a:t>
            </a:r>
            <a:r>
              <a:rPr lang="en-US" altLang="zh-TW" dirty="0">
                <a:latin typeface="Times New Roman" pitchFamily="18" charset="0"/>
              </a:rPr>
              <a:t>resource</a:t>
            </a:r>
            <a:r>
              <a:rPr lang="zh-TW" altLang="en-US" dirty="0">
                <a:latin typeface="Times New Roman" pitchFamily="18" charset="0"/>
              </a:rPr>
              <a:t>編號排序   由小到大排序 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取用資源的時候是由小到大去拿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38FF1-A7AF-472B-8842-F07198ED4A7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資源使用比</a:t>
            </a:r>
            <a:r>
              <a:rPr lang="en-US" altLang="zh-TW" dirty="0">
                <a:latin typeface="Times New Roman" pitchFamily="18" charset="0"/>
              </a:rPr>
              <a:t>prevention</a:t>
            </a:r>
            <a:r>
              <a:rPr lang="zh-TW" altLang="en-US" dirty="0">
                <a:latin typeface="Times New Roman" pitchFamily="18" charset="0"/>
              </a:rPr>
              <a:t>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第二點   是說   如果能找到一個關係  使得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的資源使用執行完  給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使用  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使用完  給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使用  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可以繼續拿到所需的資源使用  並且用完再釋放給</a:t>
            </a:r>
            <a:r>
              <a:rPr lang="en-US" altLang="zh-TW" dirty="0">
                <a:latin typeface="Times New Roman" pitchFamily="18" charset="0"/>
              </a:rPr>
              <a:t>P4….</a:t>
            </a:r>
            <a:r>
              <a:rPr lang="zh-TW" altLang="en-US" dirty="0">
                <a:latin typeface="Times New Roman" pitchFamily="18" charset="0"/>
              </a:rPr>
              <a:t>  一直下去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就代表</a:t>
            </a:r>
            <a:r>
              <a:rPr lang="en-US" altLang="zh-TW" dirty="0">
                <a:latin typeface="Times New Roman" pitchFamily="18" charset="0"/>
              </a:rPr>
              <a:t>system</a:t>
            </a:r>
            <a:r>
              <a:rPr lang="zh-TW" altLang="en-US" dirty="0">
                <a:latin typeface="Times New Roman" pitchFamily="18" charset="0"/>
              </a:rPr>
              <a:t>在</a:t>
            </a:r>
            <a:r>
              <a:rPr lang="en-US" altLang="zh-TW" dirty="0">
                <a:latin typeface="Times New Roman" pitchFamily="18" charset="0"/>
              </a:rPr>
              <a:t>Save State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D8FE0-BB59-424E-B4B0-1FBD8626F8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D6C7E-C7A3-4DDA-8A37-3D517C380C6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 7-4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0921D-1205-4406-BC24-83727E3F30D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3DEDC-3C1E-4BBA-B00B-90869D86F59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13599-3095-425B-825A-7A03C2603BD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7AD9-0B7F-4B27-9794-F68DB8C1303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B7F7F-5E6D-4DED-B246-FDACC15B382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讚  虛線是未來可能需要   實線是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已經提出需求   或</a:t>
            </a:r>
            <a:r>
              <a:rPr lang="en-US" altLang="zh-TW" dirty="0">
                <a:latin typeface="Times New Roman" pitchFamily="18" charset="0"/>
              </a:rPr>
              <a:t>r</a:t>
            </a:r>
            <a:r>
              <a:rPr lang="zh-TW" altLang="en-US" dirty="0">
                <a:latin typeface="Times New Roman" pitchFamily="18" charset="0"/>
              </a:rPr>
              <a:t>已經指派      右邊兩張圖  右一是初始狀態   右二是說如果虛線</a:t>
            </a:r>
            <a:r>
              <a:rPr lang="en-US" altLang="zh-TW" dirty="0">
                <a:latin typeface="Times New Roman" pitchFamily="18" charset="0"/>
              </a:rPr>
              <a:t>P2&gt;R2</a:t>
            </a:r>
            <a:r>
              <a:rPr lang="zh-TW" altLang="en-US" dirty="0">
                <a:latin typeface="Times New Roman" pitchFamily="18" charset="0"/>
              </a:rPr>
              <a:t>還沒事    但是如果真的</a:t>
            </a:r>
            <a:r>
              <a:rPr lang="en-US" altLang="zh-TW" dirty="0">
                <a:latin typeface="Times New Roman" pitchFamily="18" charset="0"/>
              </a:rPr>
              <a:t>R2&gt;P2</a:t>
            </a:r>
            <a:r>
              <a:rPr lang="zh-TW" altLang="en-US" dirty="0">
                <a:latin typeface="Times New Roman" pitchFamily="18" charset="0"/>
              </a:rPr>
              <a:t>那實虛線就形成有方向性</a:t>
            </a:r>
            <a:r>
              <a:rPr lang="en-US" altLang="zh-TW" dirty="0">
                <a:latin typeface="Times New Roman" pitchFamily="18" charset="0"/>
              </a:rPr>
              <a:t>cycle</a:t>
            </a:r>
            <a:r>
              <a:rPr lang="zh-TW" altLang="en-US" dirty="0">
                <a:latin typeface="Times New Roman" pitchFamily="18" charset="0"/>
              </a:rPr>
              <a:t>  就是</a:t>
            </a:r>
            <a:r>
              <a:rPr lang="en-US" altLang="zh-TW" dirty="0">
                <a:latin typeface="Times New Roman" pitchFamily="18" charset="0"/>
              </a:rPr>
              <a:t>unsafe</a:t>
            </a:r>
            <a:r>
              <a:rPr lang="zh-TW" altLang="en-US" dirty="0">
                <a:latin typeface="Times New Roman" pitchFamily="18" charset="0"/>
              </a:rPr>
              <a:t>了    圖一仔細看是沒有</a:t>
            </a:r>
            <a:r>
              <a:rPr lang="en-US" altLang="zh-TW" dirty="0">
                <a:latin typeface="Times New Roman" pitchFamily="18" charset="0"/>
              </a:rPr>
              <a:t>cycle</a:t>
            </a:r>
            <a:r>
              <a:rPr lang="zh-TW" altLang="en-US" dirty="0">
                <a:latin typeface="Times New Roman" pitchFamily="18" charset="0"/>
              </a:rPr>
              <a:t>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3C0F-1B4C-412E-A26F-D44060362C4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16C1-AB2B-4FF1-AB52-04F856E22D8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</a:t>
            </a:r>
            <a:r>
              <a:rPr lang="zh-TW" altLang="en-US" dirty="0">
                <a:latin typeface="Times New Roman" pitchFamily="18" charset="0"/>
              </a:rPr>
              <a:t>好像在演算法看過   </a:t>
            </a:r>
            <a:r>
              <a:rPr lang="en-US" altLang="zh-TW" dirty="0">
                <a:latin typeface="Times New Roman" pitchFamily="18" charset="0"/>
              </a:rPr>
              <a:t>7-5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642E4-E5E5-45F5-BD23-82BA2C4A625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Safe State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</a:rPr>
              <a:t>  現有的</a:t>
            </a:r>
            <a:r>
              <a:rPr lang="en-US" altLang="zh-TW" dirty="0">
                <a:latin typeface="Times New Roman" pitchFamily="18" charset="0"/>
              </a:rPr>
              <a:t>r p</a:t>
            </a:r>
            <a:r>
              <a:rPr lang="zh-TW" altLang="en-US" dirty="0">
                <a:latin typeface="Times New Roman" pitchFamily="18" charset="0"/>
              </a:rPr>
              <a:t>狀態關係  上面四點是只要找到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存在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zh-TW" altLang="en-US" dirty="0">
                <a:latin typeface="Times New Roman" pitchFamily="18" charset="0"/>
              </a:rPr>
              <a:t>一種順序可以讓 </a:t>
            </a:r>
            <a:r>
              <a:rPr lang="en-US" altLang="zh-TW" dirty="0">
                <a:latin typeface="Times New Roman" pitchFamily="18" charset="0"/>
              </a:rPr>
              <a:t>I i+1</a:t>
            </a:r>
            <a:r>
              <a:rPr lang="zh-TW" altLang="en-US" dirty="0">
                <a:latin typeface="Times New Roman" pitchFamily="18" charset="0"/>
              </a:rPr>
              <a:t>  </a:t>
            </a:r>
            <a:r>
              <a:rPr lang="en-US" altLang="zh-TW" dirty="0">
                <a:latin typeface="Times New Roman" pitchFamily="18" charset="0"/>
              </a:rPr>
              <a:t>i+2 ….</a:t>
            </a:r>
            <a:r>
              <a:rPr lang="zh-TW" altLang="en-US" dirty="0">
                <a:latin typeface="Times New Roman" pitchFamily="18" charset="0"/>
              </a:rPr>
              <a:t>  可以依序跑完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C3B73-BE5A-400C-B51C-4F16FBDBE34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Need</a:t>
            </a:r>
            <a:r>
              <a:rPr lang="zh-TW" altLang="en-US" dirty="0">
                <a:latin typeface="Times New Roman" pitchFamily="18" charset="0"/>
              </a:rPr>
              <a:t>是事先設定的需求   </a:t>
            </a:r>
            <a:r>
              <a:rPr lang="en-US" altLang="zh-TW" dirty="0">
                <a:latin typeface="Times New Roman" pitchFamily="18" charset="0"/>
              </a:rPr>
              <a:t>Request</a:t>
            </a:r>
            <a:r>
              <a:rPr lang="zh-TW" altLang="en-US" dirty="0">
                <a:latin typeface="Times New Roman" pitchFamily="18" charset="0"/>
              </a:rPr>
              <a:t>是實際提出的   代上取解釋                就是</a:t>
            </a:r>
            <a:r>
              <a:rPr lang="en-US" altLang="zh-TW" dirty="0">
                <a:latin typeface="Times New Roman" pitchFamily="18" charset="0"/>
              </a:rPr>
              <a:t>Banker </a:t>
            </a:r>
            <a:r>
              <a:rPr lang="en-US" altLang="zh-TW" dirty="0" err="1">
                <a:latin typeface="Times New Roman" pitchFamily="18" charset="0"/>
              </a:rPr>
              <a:t>Algo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8082F-A1AF-4A15-B1BC-C909029B13F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A59C-C90E-4275-BB59-394FDADAF10F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用聽的理解好了       簡言之  </a:t>
            </a:r>
            <a:r>
              <a:rPr lang="en-US" altLang="zh-TW" dirty="0">
                <a:latin typeface="Times New Roman" pitchFamily="18" charset="0"/>
              </a:rPr>
              <a:t>Need = Max - </a:t>
            </a:r>
            <a:r>
              <a:rPr lang="en-US" altLang="zh-TW" dirty="0" err="1">
                <a:latin typeface="Times New Roman" pitchFamily="18" charset="0"/>
              </a:rPr>
              <a:t>Alloca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下頁就  </a:t>
            </a:r>
            <a:r>
              <a:rPr lang="en-US" altLang="zh-TW" dirty="0">
                <a:latin typeface="Times New Roman" pitchFamily="18" charset="0"/>
              </a:rPr>
              <a:t>Need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683B-0FB2-4777-8BEA-A997C0652C3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聽的    左邊是</a:t>
            </a:r>
            <a:r>
              <a:rPr lang="en-US" altLang="zh-TW" dirty="0">
                <a:latin typeface="Times New Roman" pitchFamily="18" charset="0"/>
              </a:rPr>
              <a:t>Need   </a:t>
            </a:r>
            <a:r>
              <a:rPr lang="zh-TW" altLang="en-US" dirty="0">
                <a:latin typeface="Times New Roman" pitchFamily="18" charset="0"/>
              </a:rPr>
              <a:t>右邊是目前</a:t>
            </a:r>
            <a:r>
              <a:rPr lang="en-US" altLang="zh-TW" dirty="0">
                <a:latin typeface="Times New Roman" pitchFamily="18" charset="0"/>
              </a:rPr>
              <a:t>Available   </a:t>
            </a:r>
            <a:r>
              <a:rPr lang="zh-TW" altLang="en-US" dirty="0">
                <a:latin typeface="Times New Roman" pitchFamily="18" charset="0"/>
              </a:rPr>
              <a:t>左邊的</a:t>
            </a:r>
            <a:r>
              <a:rPr lang="en-US" altLang="zh-TW" dirty="0">
                <a:latin typeface="Times New Roman" pitchFamily="18" charset="0"/>
              </a:rPr>
              <a:t>P1 P3</a:t>
            </a:r>
            <a:r>
              <a:rPr lang="zh-TW" altLang="en-US" dirty="0">
                <a:latin typeface="Times New Roman" pitchFamily="18" charset="0"/>
              </a:rPr>
              <a:t>  還可以</a:t>
            </a:r>
            <a:r>
              <a:rPr lang="en-US" altLang="zh-TW" dirty="0">
                <a:latin typeface="Times New Roman" pitchFamily="18" charset="0"/>
              </a:rPr>
              <a:t>Need &lt; </a:t>
            </a:r>
            <a:r>
              <a:rPr lang="en-US" altLang="zh-TW" dirty="0" err="1">
                <a:latin typeface="Times New Roman" pitchFamily="18" charset="0"/>
              </a:rPr>
              <a:t>Avai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假設跑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完成  </a:t>
            </a:r>
            <a:r>
              <a:rPr lang="en-US" altLang="zh-TW" dirty="0">
                <a:latin typeface="Times New Roman" pitchFamily="18" charset="0"/>
              </a:rPr>
              <a:t>res</a:t>
            </a:r>
            <a:r>
              <a:rPr lang="zh-TW" altLang="en-US" dirty="0">
                <a:latin typeface="Times New Roman" pitchFamily="18" charset="0"/>
              </a:rPr>
              <a:t>歸還    會變成</a:t>
            </a:r>
            <a:r>
              <a:rPr lang="en-US" altLang="zh-TW" dirty="0">
                <a:latin typeface="Times New Roman" pitchFamily="18" charset="0"/>
              </a:rPr>
              <a:t>5 3 2 </a:t>
            </a:r>
            <a:r>
              <a:rPr lang="zh-TW" altLang="en-US" dirty="0">
                <a:latin typeface="Times New Roman" pitchFamily="18" charset="0"/>
              </a:rPr>
              <a:t>因為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前面只</a:t>
            </a:r>
            <a:r>
              <a:rPr lang="en-US" altLang="zh-TW" dirty="0" err="1">
                <a:latin typeface="Times New Roman" pitchFamily="18" charset="0"/>
              </a:rPr>
              <a:t>alloc</a:t>
            </a:r>
            <a:r>
              <a:rPr lang="en-US" altLang="zh-TW" dirty="0">
                <a:latin typeface="Times New Roman" pitchFamily="18" charset="0"/>
              </a:rPr>
              <a:t> 2 0 0     532</a:t>
            </a:r>
            <a:r>
              <a:rPr lang="zh-TW" altLang="en-US" dirty="0">
                <a:latin typeface="Times New Roman" pitchFamily="18" charset="0"/>
              </a:rPr>
              <a:t>又可以給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直   這邊是上課假設   下一張又是另一種假設    </a:t>
            </a:r>
            <a:endParaRPr lang="en-US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DEB7E-770E-43F9-801A-18660BBBF045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假設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只拿  </a:t>
            </a:r>
            <a:r>
              <a:rPr lang="en-US" altLang="zh-TW" dirty="0">
                <a:latin typeface="Times New Roman" pitchFamily="18" charset="0"/>
              </a:rPr>
              <a:t>1 0 2      </a:t>
            </a:r>
            <a:r>
              <a:rPr lang="zh-TW" altLang="en-US" dirty="0">
                <a:latin typeface="Times New Roman" pitchFamily="18" charset="0"/>
              </a:rPr>
              <a:t>原本</a:t>
            </a:r>
            <a:r>
              <a:rPr lang="en-US" altLang="zh-TW" dirty="0">
                <a:latin typeface="Times New Roman" pitchFamily="18" charset="0"/>
              </a:rPr>
              <a:t>Avail 3 3 2</a:t>
            </a:r>
            <a:r>
              <a:rPr lang="zh-TW" altLang="en-US" dirty="0">
                <a:latin typeface="Times New Roman" pitchFamily="18" charset="0"/>
              </a:rPr>
              <a:t> 減完  就變     </a:t>
            </a:r>
            <a:r>
              <a:rPr lang="en-US" altLang="zh-TW" dirty="0">
                <a:latin typeface="Times New Roman" pitchFamily="18" charset="0"/>
              </a:rPr>
              <a:t>2 3 0     </a:t>
            </a:r>
            <a:r>
              <a:rPr lang="en-US" altLang="zh-TW" dirty="0" err="1">
                <a:latin typeface="Times New Roman" pitchFamily="18" charset="0"/>
              </a:rPr>
              <a:t>Alloc</a:t>
            </a:r>
            <a:r>
              <a:rPr lang="zh-TW" altLang="en-US" dirty="0">
                <a:latin typeface="Times New Roman" pitchFamily="18" charset="0"/>
              </a:rPr>
              <a:t>加上原本的 </a:t>
            </a:r>
            <a:r>
              <a:rPr lang="en-US" altLang="zh-TW" dirty="0">
                <a:latin typeface="Times New Roman" pitchFamily="18" charset="0"/>
              </a:rPr>
              <a:t>2 0 0</a:t>
            </a:r>
            <a:r>
              <a:rPr lang="zh-TW" altLang="en-US" dirty="0">
                <a:latin typeface="Times New Roman" pitchFamily="18" charset="0"/>
              </a:rPr>
              <a:t>變 </a:t>
            </a:r>
            <a:r>
              <a:rPr lang="en-US" altLang="zh-TW" dirty="0">
                <a:latin typeface="Times New Roman" pitchFamily="18" charset="0"/>
              </a:rPr>
              <a:t>3 0 2    need </a:t>
            </a:r>
            <a:r>
              <a:rPr lang="zh-TW" altLang="en-US" dirty="0">
                <a:latin typeface="Times New Roman" pitchFamily="18" charset="0"/>
              </a:rPr>
              <a:t>變 </a:t>
            </a:r>
            <a:r>
              <a:rPr lang="en-US" altLang="zh-TW" dirty="0">
                <a:latin typeface="Times New Roman" pitchFamily="18" charset="0"/>
              </a:rPr>
              <a:t>Max 3 2 2 – 3 0 2 = 0 2 0   </a:t>
            </a:r>
            <a:r>
              <a:rPr lang="zh-TW" altLang="en-US" dirty="0">
                <a:latin typeface="Times New Roman" pitchFamily="18" charset="0"/>
              </a:rPr>
              <a:t>  這樣子算是</a:t>
            </a:r>
            <a:r>
              <a:rPr lang="en-US" altLang="zh-TW" dirty="0">
                <a:latin typeface="Times New Roman" pitchFamily="18" charset="0"/>
              </a:rPr>
              <a:t>safe </a:t>
            </a:r>
            <a:r>
              <a:rPr lang="zh-TW" altLang="en-US" dirty="0">
                <a:latin typeface="Times New Roman" pitchFamily="18" charset="0"/>
              </a:rPr>
              <a:t>因為資源可以讓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執行完畢  資源就會還回來       </a:t>
            </a:r>
            <a:r>
              <a:rPr lang="en-US" altLang="zh-TW" dirty="0">
                <a:latin typeface="Times New Roman" pitchFamily="18" charset="0"/>
              </a:rPr>
              <a:t>Q1 P4 max 433 </a:t>
            </a:r>
            <a:r>
              <a:rPr lang="en-US" altLang="zh-TW" dirty="0" err="1">
                <a:latin typeface="Times New Roman" pitchFamily="18" charset="0"/>
              </a:rPr>
              <a:t>allox</a:t>
            </a:r>
            <a:r>
              <a:rPr lang="en-US" altLang="zh-TW" dirty="0">
                <a:latin typeface="Times New Roman" pitchFamily="18" charset="0"/>
              </a:rPr>
              <a:t> 002  need 431  </a:t>
            </a:r>
            <a:r>
              <a:rPr lang="zh-TW" altLang="en-US" dirty="0">
                <a:latin typeface="Times New Roman" pitchFamily="18" charset="0"/>
              </a:rPr>
              <a:t>假設又給他</a:t>
            </a:r>
            <a:r>
              <a:rPr lang="en-US" altLang="zh-TW" dirty="0">
                <a:latin typeface="Times New Roman" pitchFamily="18" charset="0"/>
              </a:rPr>
              <a:t>330  </a:t>
            </a:r>
            <a:r>
              <a:rPr lang="en-US" altLang="zh-TW" dirty="0" err="1">
                <a:latin typeface="Times New Roman" pitchFamily="18" charset="0"/>
              </a:rPr>
              <a:t>avai</a:t>
            </a:r>
            <a:r>
              <a:rPr lang="zh-TW" altLang="en-US" dirty="0">
                <a:latin typeface="Times New Roman" pitchFamily="18" charset="0"/>
              </a:rPr>
              <a:t> 原本</a:t>
            </a:r>
            <a:r>
              <a:rPr lang="en-US" altLang="zh-TW" dirty="0">
                <a:latin typeface="Times New Roman" pitchFamily="18" charset="0"/>
              </a:rPr>
              <a:t>332</a:t>
            </a:r>
            <a:r>
              <a:rPr lang="zh-TW" altLang="en-US" dirty="0">
                <a:latin typeface="Times New Roman" pitchFamily="18" charset="0"/>
              </a:rPr>
              <a:t>變   </a:t>
            </a:r>
            <a:r>
              <a:rPr lang="en-US" altLang="zh-TW" dirty="0">
                <a:latin typeface="Times New Roman" pitchFamily="18" charset="0"/>
              </a:rPr>
              <a:t>002    </a:t>
            </a:r>
            <a:r>
              <a:rPr lang="zh-TW" altLang="en-US" dirty="0">
                <a:latin typeface="Times New Roman" pitchFamily="18" charset="0"/>
              </a:rPr>
              <a:t>師是說這</a:t>
            </a:r>
            <a:r>
              <a:rPr lang="en-US" altLang="zh-TW" dirty="0">
                <a:latin typeface="Times New Roman" pitchFamily="18" charset="0"/>
              </a:rPr>
              <a:t>002</a:t>
            </a:r>
            <a:r>
              <a:rPr lang="zh-TW" altLang="en-US" dirty="0">
                <a:latin typeface="Times New Roman" pitchFamily="18" charset="0"/>
              </a:rPr>
              <a:t>就沒辦法滿足任何其他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的需求   所以不是</a:t>
            </a:r>
            <a:r>
              <a:rPr lang="en-US" altLang="zh-TW" dirty="0">
                <a:latin typeface="Times New Roman" pitchFamily="18" charset="0"/>
              </a:rPr>
              <a:t>safe state  </a:t>
            </a:r>
            <a:r>
              <a:rPr lang="zh-TW" altLang="en-US" dirty="0">
                <a:latin typeface="Times New Roman" pitchFamily="18" charset="0"/>
              </a:rPr>
              <a:t>所以會拒絕       但是我看前面 </a:t>
            </a:r>
            <a:r>
              <a:rPr lang="en-US" altLang="zh-TW" dirty="0">
                <a:latin typeface="Times New Roman" pitchFamily="18" charset="0"/>
              </a:rPr>
              <a:t>safe state</a:t>
            </a:r>
            <a:r>
              <a:rPr lang="zh-TW" altLang="en-US">
                <a:latin typeface="Times New Roman" pitchFamily="18" charset="0"/>
              </a:rPr>
              <a:t>  描述是  滿足當前  當前跑完  資源還回   跑下一個   不用超前考慮一個     所以對這個說法存疑    之後補習遇到再看看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FF893-1224-43B1-8CB8-E65C66AC9F70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56452-25C1-486F-B105-12613929C37C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A3BFB-C0DD-4ECA-B7E9-EAEF3D1046B3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應該就把灰點去除掉  或看成邊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81E8B-C73A-438B-92F6-B2F1DED1D5C9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8DD9A-ACA1-403B-AC41-BF155930028D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感覺很像前面那個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87A1-8838-4DDE-970B-6D705290D645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FDCE-4B26-45DC-8CC4-E820602A195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C211B-4D31-47EE-A19B-09BC49BAAAA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15327-5154-42C3-A5A2-D868B28C4913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62BEE-E96A-4835-B744-313A552C27A5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204D1-2587-4AAE-8EA4-4B6DA20CA56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B0BC0-E250-4333-BF9D-256417796C69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68C29-7A44-4EF1-9C85-B7D600F844EA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0E61-5F0B-4E93-A106-8EA36141DD4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6AFE-5000-49AF-B4CE-B00D6910E24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04E0C-B956-4FAA-991C-85E1F3941FA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ch6</a:t>
            </a:r>
            <a:r>
              <a:rPr lang="zh-TW" altLang="en-US" dirty="0">
                <a:latin typeface="Times New Roman" pitchFamily="18" charset="0"/>
              </a:rPr>
              <a:t>這四種情況分布在各個地方都說過了    四個要同時成立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83B99-5822-4C87-A7D1-0619B9F509B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953DB-3C0C-404F-A6EA-0B2F75B6674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7.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76616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Chapter 7: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7637" y="319088"/>
            <a:ext cx="8267700" cy="512762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a Resource Allocation Graph</a:t>
            </a:r>
          </a:p>
        </p:txBody>
      </p:sp>
      <p:pic>
        <p:nvPicPr>
          <p:cNvPr id="12291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2831114" y="1135113"/>
            <a:ext cx="3780057" cy="559675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14" y="384175"/>
            <a:ext cx="8728075" cy="4699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 Allocation Graph With A Deadlock</a:t>
            </a:r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976" y="1197677"/>
            <a:ext cx="3529286" cy="52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409" y="371148"/>
            <a:ext cx="822642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Graph With A Cycle But No Deadlock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13" y="1362075"/>
            <a:ext cx="32480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Basic Facts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82688"/>
            <a:ext cx="8115464" cy="4400550"/>
          </a:xfrm>
        </p:spPr>
        <p:txBody>
          <a:bodyPr/>
          <a:lstStyle/>
          <a:p>
            <a:r>
              <a:rPr lang="en-US" altLang="zh-TW" sz="2800" dirty="0"/>
              <a:t>If graph contains </a:t>
            </a:r>
            <a:r>
              <a:rPr lang="en-US" altLang="zh-TW" sz="2800" dirty="0">
                <a:solidFill>
                  <a:srgbClr val="FF0000"/>
                </a:solidFill>
              </a:rPr>
              <a:t>no cycles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 no deadlock</a:t>
            </a:r>
          </a:p>
          <a:p>
            <a:r>
              <a:rPr lang="en-US" altLang="zh-TW" sz="2800" dirty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only one instance per resource type(</a:t>
            </a:r>
            <a:r>
              <a:rPr lang="zh-TW" altLang="en-US" sz="2800" dirty="0">
                <a:sym typeface="Symbol" pitchFamily="18" charset="2"/>
              </a:rPr>
              <a:t>黑點都只有一個</a:t>
            </a:r>
            <a:r>
              <a:rPr lang="en-US" altLang="zh-TW" sz="2800" dirty="0">
                <a:sym typeface="Symbol" pitchFamily="18" charset="2"/>
              </a:rPr>
              <a:t>), then </a:t>
            </a:r>
            <a:r>
              <a:rPr lang="zh-TW" altLang="en-US" sz="2800" dirty="0">
                <a:sym typeface="Symbol" pitchFamily="18" charset="2"/>
              </a:rPr>
              <a:t>一定</a:t>
            </a:r>
            <a:r>
              <a:rPr lang="en-US" altLang="zh-TW" sz="2800" dirty="0">
                <a:sym typeface="Symbol" pitchFamily="18" charset="2"/>
              </a:rPr>
              <a:t>deadlock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several instances per resource type, possibility of </a:t>
            </a:r>
            <a:r>
              <a:rPr lang="zh-TW" altLang="en-US" sz="2800" dirty="0">
                <a:sym typeface="Symbol" pitchFamily="18" charset="2"/>
              </a:rPr>
              <a:t>可能不一定</a:t>
            </a:r>
            <a:r>
              <a:rPr lang="en-US" altLang="zh-TW" sz="2800" dirty="0">
                <a:sym typeface="Symbol" pitchFamily="18" charset="2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Methods for Handling Deadlocks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63638"/>
            <a:ext cx="8016875" cy="3295650"/>
          </a:xfrm>
        </p:spPr>
        <p:txBody>
          <a:bodyPr/>
          <a:lstStyle/>
          <a:p>
            <a:r>
              <a:rPr lang="en-US" altLang="zh-TW" sz="2800" dirty="0"/>
              <a:t>Ensure that the system will </a:t>
            </a:r>
            <a:r>
              <a:rPr lang="en-US" altLang="zh-TW" sz="2800" i="1" dirty="0">
                <a:solidFill>
                  <a:srgbClr val="FF0000"/>
                </a:solidFill>
              </a:rPr>
              <a:t>never</a:t>
            </a:r>
            <a:r>
              <a:rPr lang="en-US" altLang="zh-TW" sz="2800" dirty="0"/>
              <a:t> enter a deadlock state </a:t>
            </a:r>
          </a:p>
          <a:p>
            <a:r>
              <a:rPr lang="en-US" altLang="zh-TW" sz="2800" dirty="0"/>
              <a:t>Allow the system to enter a deadlock state and then </a:t>
            </a:r>
            <a:r>
              <a:rPr lang="en-US" altLang="zh-TW" sz="2800" dirty="0">
                <a:solidFill>
                  <a:srgbClr val="FF0000"/>
                </a:solidFill>
              </a:rPr>
              <a:t>recover</a:t>
            </a:r>
          </a:p>
          <a:p>
            <a:r>
              <a:rPr lang="en-US" altLang="zh-TW" sz="2800" dirty="0"/>
              <a:t>Ignore the problem and pretend that deadlocks never occur in the system; used by most operating systems, including UNIX  </a:t>
            </a:r>
            <a:r>
              <a:rPr lang="zh-TW" altLang="en-US" sz="2800" dirty="0"/>
              <a:t>使用者發現不動當機了會自己把</a:t>
            </a:r>
            <a:r>
              <a:rPr lang="en-US" altLang="zh-TW" sz="2800" dirty="0" err="1"/>
              <a:t>deLo</a:t>
            </a:r>
            <a:r>
              <a:rPr lang="zh-TW" altLang="en-US" sz="2800" dirty="0"/>
              <a:t>砍了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7BF0-44B5-41A8-9B36-F10F568E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7E55-7FB8-4B4B-AC91-F67FE164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Deadlock Prevention</a:t>
            </a:r>
            <a:r>
              <a:rPr lang="zh-TW" altLang="en-US" dirty="0"/>
              <a:t>保守</a:t>
            </a:r>
            <a:endParaRPr lang="en-US" altLang="zh-TW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442" y="1707220"/>
            <a:ext cx="7848600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Mutual Exclusion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not required for sharable resources; must hold for </a:t>
            </a:r>
            <a:r>
              <a:rPr lang="en-US" altLang="zh-TW" sz="2400" dirty="0" err="1"/>
              <a:t>nonsharable</a:t>
            </a:r>
            <a:r>
              <a:rPr lang="en-US" altLang="zh-TW" sz="2400" dirty="0"/>
              <a:t> resources</a:t>
            </a:r>
            <a:r>
              <a:rPr lang="zh-TW" altLang="en-US" sz="2400" dirty="0"/>
              <a:t> 沒辦法改變跳過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Hold and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must guarantee that whenever a process requests a resource, it does not hold any other resources</a:t>
            </a:r>
          </a:p>
          <a:p>
            <a:pPr lvl="1"/>
            <a:r>
              <a:rPr lang="en-US" altLang="zh-TW" sz="2400" dirty="0"/>
              <a:t>Require process to request and be allocated </a:t>
            </a:r>
            <a:r>
              <a:rPr lang="en-US" altLang="zh-TW" sz="2400" dirty="0">
                <a:solidFill>
                  <a:srgbClr val="FF0000"/>
                </a:solidFill>
              </a:rPr>
              <a:t>all</a:t>
            </a:r>
            <a:r>
              <a:rPr lang="en-US" altLang="zh-TW" sz="2400" dirty="0"/>
              <a:t> its resources before it begins execution, </a:t>
            </a:r>
            <a:r>
              <a:rPr lang="en-US" altLang="zh-TW" sz="2400" dirty="0">
                <a:solidFill>
                  <a:srgbClr val="FF0000"/>
                </a:solidFill>
              </a:rPr>
              <a:t>or allow process to request resources only when the process has none</a:t>
            </a:r>
          </a:p>
          <a:p>
            <a:pPr lvl="1"/>
            <a:r>
              <a:rPr lang="en-US" altLang="zh-TW" sz="2400" dirty="0"/>
              <a:t>Low resource utilization; starvation possible</a:t>
            </a:r>
          </a:p>
          <a:p>
            <a:pPr lvl="1"/>
            <a:r>
              <a:rPr lang="zh-TW" altLang="en-US" dirty="0"/>
              <a:t>一次拿全部所以後面用到的</a:t>
            </a:r>
            <a:r>
              <a:rPr lang="en-US" altLang="zh-TW" dirty="0"/>
              <a:t>resource</a:t>
            </a:r>
            <a:r>
              <a:rPr lang="zh-TW" altLang="en-US" dirty="0"/>
              <a:t>例如印表機也會先拿起來   所以效率比較差</a:t>
            </a:r>
            <a:endParaRPr lang="en-US" altLang="zh-TW" sz="2400" dirty="0"/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552087" y="1039892"/>
            <a:ext cx="6904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Restrain</a:t>
            </a:r>
            <a:r>
              <a:rPr lang="zh-TW" altLang="en-US" sz="2800" b="1" dirty="0">
                <a:latin typeface="Candara" pitchFamily="34" charset="0"/>
              </a:rPr>
              <a:t>阻止</a:t>
            </a:r>
            <a:r>
              <a:rPr lang="en-US" altLang="zh-TW" sz="2800" b="1" dirty="0">
                <a:latin typeface="Candara" pitchFamily="34" charset="0"/>
              </a:rPr>
              <a:t>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Prevention (Cont.)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2313" y="979488"/>
            <a:ext cx="7931150" cy="44465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No Preemption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</a:t>
            </a:r>
          </a:p>
          <a:p>
            <a:pPr lvl="1"/>
            <a:r>
              <a:rPr lang="en-US" altLang="zh-TW" sz="2400" dirty="0"/>
              <a:t>If a process that is holding some resources requests another resource that cannot be immediately allocated to it, then all resources currently being held are released    </a:t>
            </a:r>
            <a:r>
              <a:rPr lang="zh-TW" altLang="en-US" sz="2400" dirty="0"/>
              <a:t>沒辦法搶自己需要但在別人手中資源就手上資源全部釋放</a:t>
            </a:r>
            <a:endParaRPr lang="en-US" altLang="zh-TW" sz="2400" dirty="0"/>
          </a:p>
          <a:p>
            <a:pPr lvl="1"/>
            <a:r>
              <a:rPr lang="en-US" altLang="zh-TW" sz="2400" dirty="0"/>
              <a:t>Preempted resources are added to the list of resources for which the process is waiting</a:t>
            </a:r>
          </a:p>
          <a:p>
            <a:pPr lvl="1"/>
            <a:r>
              <a:rPr lang="en-US" altLang="zh-TW" sz="2400" dirty="0"/>
              <a:t>Process will be restarted only when it can regain its old resources</a:t>
            </a:r>
            <a:r>
              <a:rPr lang="zh-TW" altLang="en-US" sz="2400" dirty="0"/>
              <a:t> </a:t>
            </a:r>
            <a:r>
              <a:rPr lang="en-US" altLang="zh-TW" sz="2400" dirty="0"/>
              <a:t>, as well as the new ones that it is requesting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Circular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impose a </a:t>
            </a:r>
            <a:r>
              <a:rPr lang="en-US" altLang="zh-TW" sz="2400" dirty="0">
                <a:solidFill>
                  <a:srgbClr val="FF0000"/>
                </a:solidFill>
              </a:rPr>
              <a:t>total ordering of all resource types</a:t>
            </a:r>
            <a:r>
              <a:rPr lang="en-US" altLang="zh-TW" sz="2400" dirty="0"/>
              <a:t>, and require that each process requests resources in an increasing order of enumeration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Deadlock Avoidance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97" y="1975288"/>
            <a:ext cx="7968100" cy="3783013"/>
          </a:xfrm>
        </p:spPr>
        <p:txBody>
          <a:bodyPr/>
          <a:lstStyle/>
          <a:p>
            <a:r>
              <a:rPr lang="en-US" altLang="zh-TW" sz="2800" dirty="0"/>
              <a:t>Simplest and most useful model requires that each process declares the </a:t>
            </a:r>
            <a:r>
              <a:rPr lang="en-US" altLang="zh-TW" sz="2800" b="1" i="1" dirty="0">
                <a:solidFill>
                  <a:srgbClr val="FF0000"/>
                </a:solidFill>
              </a:rPr>
              <a:t>maximum number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of resources of each type that it may need</a:t>
            </a:r>
            <a:r>
              <a:rPr lang="zh-TW" altLang="en-US" sz="2800" dirty="0"/>
              <a:t>預先說好需要多少量</a:t>
            </a:r>
            <a:endParaRPr lang="en-US" altLang="zh-TW" sz="2800" dirty="0"/>
          </a:p>
          <a:p>
            <a:r>
              <a:rPr lang="en-US" altLang="zh-TW" sz="2800" dirty="0"/>
              <a:t>The deadlock-avoidance algorithm dynamically examines the </a:t>
            </a:r>
            <a:r>
              <a:rPr lang="en-US" altLang="zh-TW" sz="2800" b="1" dirty="0">
                <a:solidFill>
                  <a:srgbClr val="FF0000"/>
                </a:solidFill>
              </a:rPr>
              <a:t>resource-allocation state </a:t>
            </a:r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ensure that there can never be a circular-wait condition</a:t>
            </a:r>
          </a:p>
          <a:p>
            <a:r>
              <a:rPr lang="en-US" altLang="zh-TW" sz="2800" dirty="0"/>
              <a:t>Resource-allocation </a:t>
            </a:r>
            <a:r>
              <a:rPr lang="en-US" altLang="zh-TW" sz="2800" b="1" i="1" dirty="0">
                <a:solidFill>
                  <a:srgbClr val="FF0000"/>
                </a:solidFill>
              </a:rPr>
              <a:t>state</a:t>
            </a:r>
            <a:r>
              <a:rPr lang="en-US" altLang="zh-TW" sz="2800" dirty="0"/>
              <a:t> is defined by the number of available and allocated resources, and the maximum demands of the processes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2325" y="877878"/>
            <a:ext cx="80168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Requires that the system has some additional 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</a:rPr>
              <a:t>a priority </a:t>
            </a:r>
            <a:r>
              <a:rPr lang="en-US" altLang="zh-TW" sz="2800" b="1" dirty="0">
                <a:latin typeface="Candara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When a process requests an available resource, system must decide if immediate allocation leaves the system in a </a:t>
            </a:r>
            <a:r>
              <a:rPr lang="en-US" altLang="zh-TW" sz="2800" dirty="0">
                <a:solidFill>
                  <a:srgbClr val="FF0000"/>
                </a:solidFill>
              </a:rPr>
              <a:t>safe state</a:t>
            </a:r>
          </a:p>
          <a:p>
            <a:r>
              <a:rPr lang="en-US" altLang="zh-TW" sz="2800" dirty="0"/>
              <a:t>System is in </a:t>
            </a:r>
            <a:r>
              <a:rPr lang="en-US" altLang="zh-TW" sz="2800" b="1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/>
              <a:t>if there exists a sequence &lt;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1</a:t>
            </a:r>
            <a:r>
              <a:rPr lang="en-US" altLang="zh-TW" sz="2800" i="1" dirty="0"/>
              <a:t>, P</a:t>
            </a:r>
            <a:r>
              <a:rPr lang="en-US" altLang="zh-TW" sz="2800" i="1" baseline="-25000" dirty="0"/>
              <a:t>2</a:t>
            </a:r>
            <a:r>
              <a:rPr lang="en-US" altLang="zh-TW" sz="2800" i="1" dirty="0"/>
              <a:t>, …,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n</a:t>
            </a:r>
            <a:r>
              <a:rPr lang="en-US" altLang="zh-TW" sz="2800" dirty="0"/>
              <a:t>&gt; of </a:t>
            </a:r>
            <a:r>
              <a:rPr lang="en-US" altLang="zh-TW" sz="2800" b="1" dirty="0">
                <a:solidFill>
                  <a:srgbClr val="FF0000"/>
                </a:solidFill>
              </a:rPr>
              <a:t>ALL</a:t>
            </a:r>
            <a:r>
              <a:rPr lang="en-US" altLang="zh-TW" sz="2800" dirty="0"/>
              <a:t> the processes in the systems such that </a:t>
            </a:r>
          </a:p>
          <a:p>
            <a:pPr lvl="1"/>
            <a:r>
              <a:rPr lang="en-US" altLang="zh-TW" sz="2800" dirty="0"/>
              <a:t>for each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, the resources that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dirty="0"/>
              <a:t>can still request can be satisfied by </a:t>
            </a:r>
            <a:r>
              <a:rPr lang="en-US" altLang="zh-TW" sz="2800" dirty="0">
                <a:solidFill>
                  <a:srgbClr val="FF0000"/>
                </a:solidFill>
              </a:rPr>
              <a:t>currently available resources + resources held by all the </a:t>
            </a:r>
            <a:r>
              <a:rPr lang="en-US" altLang="zh-TW" sz="2800" i="1" dirty="0" err="1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TW" sz="2800" dirty="0">
                <a:solidFill>
                  <a:srgbClr val="FF0000"/>
                </a:solidFill>
              </a:rPr>
              <a:t>, with</a:t>
            </a:r>
            <a:r>
              <a:rPr lang="en-US" altLang="zh-TW" sz="2800" i="1" dirty="0">
                <a:solidFill>
                  <a:srgbClr val="FF0000"/>
                </a:solidFill>
              </a:rPr>
              <a:t> j </a:t>
            </a:r>
            <a:r>
              <a:rPr lang="en-US" altLang="zh-TW" sz="2800" dirty="0">
                <a:solidFill>
                  <a:srgbClr val="FF0000"/>
                </a:solidFill>
              </a:rPr>
              <a:t>&lt;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9932434" cy="4530725"/>
          </a:xfrm>
        </p:spPr>
        <p:txBody>
          <a:bodyPr/>
          <a:lstStyle/>
          <a:p>
            <a:pPr>
              <a:buSzPct val="85000"/>
            </a:pPr>
            <a:r>
              <a:rPr lang="en-US" altLang="zh-TW" sz="2800" dirty="0"/>
              <a:t>The Deadlock Problem</a:t>
            </a:r>
          </a:p>
          <a:p>
            <a:pPr>
              <a:buSzPct val="85000"/>
            </a:pPr>
            <a:r>
              <a:rPr lang="en-US" altLang="zh-TW" sz="2800" dirty="0"/>
              <a:t>System Model</a:t>
            </a:r>
          </a:p>
          <a:p>
            <a:pPr>
              <a:buSzPct val="85000"/>
            </a:pPr>
            <a:r>
              <a:rPr lang="en-US" altLang="zh-TW" sz="2800" dirty="0"/>
              <a:t>Deadlock Characterization</a:t>
            </a:r>
          </a:p>
          <a:p>
            <a:pPr>
              <a:buSzPct val="85000"/>
            </a:pPr>
            <a:r>
              <a:rPr lang="en-US" altLang="zh-TW" sz="2800" dirty="0"/>
              <a:t>Methods for Handling Deadlocks</a:t>
            </a:r>
          </a:p>
          <a:p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Prevention</a:t>
            </a:r>
            <a:r>
              <a:rPr lang="zh-TW" altLang="en-US" sz="2800" dirty="0">
                <a:solidFill>
                  <a:srgbClr val="FF0000"/>
                </a:solidFill>
              </a:rPr>
              <a:t>  比較消極  一開始設計就預防  程式資源使用比較沒效率 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Avoidance</a:t>
            </a:r>
            <a:r>
              <a:rPr lang="zh-TW" altLang="en-US" sz="2800" dirty="0">
                <a:solidFill>
                  <a:srgbClr val="FF0000"/>
                </a:solidFill>
              </a:rPr>
              <a:t>  程式資源分配比較積極  盡量最大化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Detection</a:t>
            </a:r>
            <a:r>
              <a:rPr lang="zh-TW" altLang="en-US" sz="2800" dirty="0">
                <a:solidFill>
                  <a:srgbClr val="FF0000"/>
                </a:solidFill>
              </a:rPr>
              <a:t>   讓它發生  再偵測 再復原</a:t>
            </a:r>
            <a:r>
              <a:rPr lang="en-US" altLang="zh-TW" sz="2800" dirty="0"/>
              <a:t> </a:t>
            </a:r>
          </a:p>
          <a:p>
            <a:pPr>
              <a:buSzPct val="85000"/>
            </a:pPr>
            <a:r>
              <a:rPr lang="en-US" altLang="zh-TW" sz="2800" dirty="0"/>
              <a:t>Recovery from Deadlock </a:t>
            </a:r>
            <a:r>
              <a:rPr lang="zh-TW" altLang="en-US" sz="2800" dirty="0"/>
              <a:t> </a:t>
            </a:r>
            <a:r>
              <a:rPr lang="en-US" altLang="zh-TW" sz="2800" dirty="0"/>
              <a:t>ex</a:t>
            </a:r>
            <a:r>
              <a:rPr lang="zh-TW" altLang="en-US" sz="2800" dirty="0"/>
              <a:t>停止其中幾個</a:t>
            </a:r>
            <a:r>
              <a:rPr lang="en-US" altLang="zh-TW" sz="2800" dirty="0"/>
              <a:t>proc   </a:t>
            </a:r>
            <a:r>
              <a:rPr lang="zh-TW" altLang="en-US" sz="2800" dirty="0"/>
              <a:t>或是收回某些資源可以解掉</a:t>
            </a:r>
            <a:r>
              <a:rPr lang="en-US" altLang="zh-TW" sz="28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That is:</a:t>
            </a:r>
          </a:p>
          <a:p>
            <a:pPr lvl="1"/>
            <a:r>
              <a:rPr lang="en-US" altLang="zh-TW" sz="2800" dirty="0"/>
              <a:t>If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resource needs are not immediately available, then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wait until all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i="1" dirty="0"/>
              <a:t> </a:t>
            </a:r>
            <a:r>
              <a:rPr lang="en-US" altLang="zh-TW" sz="2800" dirty="0"/>
              <a:t>have finished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 is finished,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obtain needed resources, execute, return allocated resources, and terminate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terminates,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baseline="-25000" dirty="0"/>
              <a:t>+1</a:t>
            </a:r>
            <a:r>
              <a:rPr lang="en-US" altLang="zh-TW" sz="2800" dirty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Facts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103313"/>
            <a:ext cx="7948612" cy="4414837"/>
          </a:xfrm>
        </p:spPr>
        <p:txBody>
          <a:bodyPr/>
          <a:lstStyle/>
          <a:p>
            <a:r>
              <a:rPr lang="en-US" altLang="zh-TW" sz="2800" dirty="0"/>
              <a:t>If a system is in </a:t>
            </a:r>
            <a:r>
              <a:rPr lang="en-US" altLang="zh-TW" sz="2800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>
                <a:sym typeface="Symbol" pitchFamily="18" charset="2"/>
              </a:rPr>
              <a:t> no deadlocks</a:t>
            </a:r>
          </a:p>
          <a:p>
            <a:r>
              <a:rPr lang="en-US" altLang="zh-TW" sz="2800" dirty="0">
                <a:sym typeface="Symbol" pitchFamily="18" charset="2"/>
              </a:rPr>
              <a:t>If a system is in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unsafe state </a:t>
            </a:r>
            <a:r>
              <a:rPr lang="en-US" altLang="zh-TW" sz="2800" dirty="0">
                <a:sym typeface="Symbol" pitchFamily="18" charset="2"/>
              </a:rPr>
              <a:t> possibility of deadlock</a:t>
            </a:r>
          </a:p>
          <a:p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Avoidance</a:t>
            </a:r>
            <a:r>
              <a:rPr lang="en-US" altLang="zh-TW" sz="2800" dirty="0">
                <a:sym typeface="Symbol" pitchFamily="18" charset="2"/>
              </a:rPr>
              <a:t>  ensure that a system will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never enter an unsafe state.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4947196" y="3402373"/>
            <a:ext cx="3250871" cy="32191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Avoidance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54113"/>
            <a:ext cx="6659563" cy="4483100"/>
          </a:xfrm>
        </p:spPr>
        <p:txBody>
          <a:bodyPr/>
          <a:lstStyle/>
          <a:p>
            <a:r>
              <a:rPr lang="en-US" altLang="zh-TW" sz="2800" dirty="0"/>
              <a:t>Single instance of a resource type</a:t>
            </a:r>
          </a:p>
          <a:p>
            <a:pPr lvl="1"/>
            <a:r>
              <a:rPr lang="en-US" altLang="zh-TW" sz="2800" dirty="0"/>
              <a:t>Use </a:t>
            </a:r>
            <a:r>
              <a:rPr lang="en-US" altLang="zh-TW" sz="2800" b="1" dirty="0">
                <a:solidFill>
                  <a:srgbClr val="FF0000"/>
                </a:solidFill>
              </a:rPr>
              <a:t>a resource-allocation graph</a:t>
            </a:r>
          </a:p>
          <a:p>
            <a:r>
              <a:rPr lang="en-US" altLang="zh-TW" sz="2800" dirty="0"/>
              <a:t>Multiple instances of a resource type</a:t>
            </a:r>
          </a:p>
          <a:p>
            <a:pPr lvl="1"/>
            <a:r>
              <a:rPr lang="en-US" altLang="zh-TW" sz="2800" dirty="0"/>
              <a:t> Use the </a:t>
            </a:r>
            <a:r>
              <a:rPr lang="en-US" altLang="zh-TW" sz="2800" b="1" dirty="0">
                <a:solidFill>
                  <a:srgbClr val="FF0000"/>
                </a:solidFill>
              </a:rPr>
              <a:t>banker’s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38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Resource-Allocation Graph Scheme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71563"/>
            <a:ext cx="7604125" cy="44831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Claim </a:t>
            </a:r>
            <a:r>
              <a:rPr lang="zh-TW" altLang="en-US" sz="2400" b="1" dirty="0">
                <a:solidFill>
                  <a:srgbClr val="FF0000"/>
                </a:solidFill>
              </a:rPr>
              <a:t>宣稱將來需要 還沒真的提出來 </a:t>
            </a:r>
            <a:r>
              <a:rPr lang="en-US" altLang="zh-TW" sz="2400" b="1" dirty="0">
                <a:solidFill>
                  <a:srgbClr val="FF0000"/>
                </a:solidFill>
              </a:rPr>
              <a:t>edge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indicated that process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may request resource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; represented by a dashed line</a:t>
            </a:r>
          </a:p>
          <a:p>
            <a:r>
              <a:rPr lang="en-US" altLang="zh-TW" sz="2400" dirty="0">
                <a:sym typeface="Symbol" pitchFamily="18" charset="2"/>
              </a:rPr>
              <a:t>Claim edge converts to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request edge </a:t>
            </a:r>
            <a:r>
              <a:rPr lang="en-US" altLang="zh-TW" sz="2400" dirty="0">
                <a:sym typeface="Symbol" pitchFamily="18" charset="2"/>
              </a:rPr>
              <a:t>when a process requests a resource</a:t>
            </a:r>
          </a:p>
          <a:p>
            <a:r>
              <a:rPr lang="en-US" altLang="zh-TW" sz="2400" dirty="0">
                <a:sym typeface="Symbol" pitchFamily="18" charset="2"/>
              </a:rPr>
              <a:t>Request edge converted to an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>
                <a:sym typeface="Symbol" pitchFamily="18" charset="2"/>
              </a:rPr>
              <a:t>when the  resource is allocated to the process</a:t>
            </a:r>
          </a:p>
          <a:p>
            <a:r>
              <a:rPr lang="en-US" altLang="zh-TW" sz="2400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zh-TW" sz="2400" dirty="0">
                <a:sym typeface="Symbol" pitchFamily="18" charset="2"/>
              </a:rPr>
              <a:t>Resources must be claimed </a:t>
            </a:r>
            <a:r>
              <a:rPr lang="en-US" altLang="zh-TW" sz="2400" b="1" i="1" dirty="0">
                <a:solidFill>
                  <a:srgbClr val="FF0000"/>
                </a:solidFill>
                <a:sym typeface="Symbol" pitchFamily="18" charset="2"/>
              </a:rPr>
              <a:t>a priori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in the system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0632-20DC-4435-B909-E234E59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8D05-C1B8-4B06-BD67-6719806C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/>
              <a:t>如何在研究假設中使用</a:t>
            </a:r>
            <a:r>
              <a:rPr lang="en-US" altLang="zh-TW" b="0" dirty="0"/>
              <a:t>a priori</a:t>
            </a:r>
            <a:r>
              <a:rPr lang="zh-TW" altLang="en-US" b="0" dirty="0"/>
              <a:t>、</a:t>
            </a:r>
            <a:r>
              <a:rPr lang="en-US" altLang="zh-TW" b="0" dirty="0"/>
              <a:t>a posteriori</a:t>
            </a:r>
            <a:r>
              <a:rPr lang="zh-TW" altLang="en-US" b="0" dirty="0"/>
              <a:t>、</a:t>
            </a:r>
            <a:r>
              <a:rPr lang="en-US" altLang="zh-TW" b="0" dirty="0"/>
              <a:t>ex ante</a:t>
            </a:r>
            <a:r>
              <a:rPr lang="zh-TW" altLang="en-US" b="0" dirty="0"/>
              <a:t>、</a:t>
            </a:r>
            <a:r>
              <a:rPr lang="en-US" altLang="zh-TW" b="0" dirty="0"/>
              <a:t>ex post</a:t>
            </a:r>
            <a:r>
              <a:rPr lang="zh-TW" altLang="en-US" b="0" dirty="0"/>
              <a:t>等 </a:t>
            </a:r>
            <a:r>
              <a:rPr lang="en-US" altLang="zh-TW" b="0" dirty="0"/>
              <a:t>...www.editing.tw › blog › progress › grammar-usage</a:t>
            </a:r>
          </a:p>
          <a:p>
            <a:r>
              <a:rPr lang="en-US" altLang="zh-TW" b="0" dirty="0"/>
              <a:t>2017</a:t>
            </a:r>
            <a:r>
              <a:rPr lang="zh-TW" altLang="en-US" b="0" dirty="0"/>
              <a:t>年</a:t>
            </a:r>
            <a:r>
              <a:rPr lang="en-US" altLang="zh-TW" b="0" dirty="0"/>
              <a:t>3</a:t>
            </a:r>
            <a:r>
              <a:rPr lang="zh-TW" altLang="en-US" b="0" dirty="0"/>
              <a:t>月</a:t>
            </a:r>
            <a:r>
              <a:rPr lang="en-US" altLang="zh-TW" b="0" dirty="0"/>
              <a:t>9</a:t>
            </a:r>
            <a:r>
              <a:rPr lang="zh-TW" altLang="en-US" b="0" dirty="0"/>
              <a:t>日 </a:t>
            </a:r>
            <a:r>
              <a:rPr lang="en-US" altLang="zh-TW" b="0" dirty="0"/>
              <a:t>- </a:t>
            </a:r>
            <a:r>
              <a:rPr lang="zh-TW" altLang="en-US" b="0" dirty="0"/>
              <a:t>回答： 多數人認為</a:t>
            </a:r>
            <a:r>
              <a:rPr lang="en-US" altLang="zh-TW" b="0" dirty="0"/>
              <a:t>a priori</a:t>
            </a:r>
            <a:r>
              <a:rPr lang="zh-TW" altLang="en-US" b="0" dirty="0"/>
              <a:t>意指「在試驗之前」，然而，事實並非如此。 </a:t>
            </a:r>
            <a:r>
              <a:rPr lang="en-US" altLang="zh-TW" b="0" dirty="0"/>
              <a:t>a priori</a:t>
            </a:r>
            <a:r>
              <a:rPr lang="zh-TW" altLang="en-US" b="0" dirty="0"/>
              <a:t>指的是「獨立於 </a:t>
            </a:r>
            <a:r>
              <a:rPr lang="en-US" altLang="zh-TW" b="0" dirty="0"/>
              <a:t>...</a:t>
            </a:r>
          </a:p>
          <a:p>
            <a:endParaRPr lang="en-US" altLang="zh-TW" b="0" dirty="0"/>
          </a:p>
          <a:p>
            <a:r>
              <a:rPr lang="zh-TW" altLang="en-US" b="0" dirty="0"/>
              <a:t>先驗在拉丁文中指「來自先前的東西」，或引申為「有經驗之前」。近代西方傳統中，認為先驗指無需經驗或先於經驗獲得的知識。它通常與後驗知識相比較，後驗指的是「有經驗之後」，即</a:t>
            </a:r>
            <a:r>
              <a:rPr lang="en-US" altLang="zh-TW" b="0" dirty="0"/>
              <a:t>"</a:t>
            </a:r>
            <a:r>
              <a:rPr lang="zh-TW" altLang="en-US" b="0" dirty="0"/>
              <a:t>需要經驗</a:t>
            </a:r>
            <a:r>
              <a:rPr lang="en-US" altLang="zh-TW" b="0" dirty="0"/>
              <a:t>"</a:t>
            </a:r>
            <a:r>
              <a:rPr lang="zh-TW" altLang="en-US" b="0" dirty="0"/>
              <a:t>。這一區分來自於中世紀邏輯所區分的兩種論證，從原因到結果的論證稱為「先驗的」，而從結果到原因的論證稱為「後驗的」。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300" y="1533525"/>
            <a:ext cx="39830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707117" y="4477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33241" y="2254469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request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98309" y="22965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assignment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1393" y="440908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41" y="353357"/>
            <a:ext cx="877991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Unsafe State In Resource-Allocation Graph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363" y="1349375"/>
            <a:ext cx="44577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 bwMode="auto">
          <a:xfrm flipH="1" flipV="1">
            <a:off x="3247697" y="3846786"/>
            <a:ext cx="977462" cy="9932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55" y="1012873"/>
            <a:ext cx="7946806" cy="4303712"/>
          </a:xfrm>
        </p:spPr>
        <p:txBody>
          <a:bodyPr/>
          <a:lstStyle/>
          <a:p>
            <a:r>
              <a:rPr lang="en-US" altLang="zh-TW" sz="2800" dirty="0"/>
              <a:t>Suppose that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requests a resource </a:t>
            </a:r>
            <a:r>
              <a:rPr lang="en-US" altLang="zh-TW" sz="2800" i="1" dirty="0" err="1">
                <a:sym typeface="Symbol" pitchFamily="18" charset="2"/>
              </a:rPr>
              <a:t>R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baseline="-25000" dirty="0">
              <a:sym typeface="Symbol" pitchFamily="18" charset="2"/>
            </a:endParaRPr>
          </a:p>
          <a:p>
            <a:r>
              <a:rPr lang="en-US" altLang="zh-TW" sz="2800" dirty="0">
                <a:sym typeface="Symbol" pitchFamily="18" charset="2"/>
              </a:rPr>
              <a:t>The request can be granted</a:t>
            </a:r>
            <a:r>
              <a:rPr lang="zh-TW" altLang="en-US" sz="2800" dirty="0">
                <a:sym typeface="Symbol" pitchFamily="18" charset="2"/>
              </a:rPr>
              <a:t>授權</a:t>
            </a:r>
            <a:r>
              <a:rPr lang="en-US" altLang="zh-TW" sz="2800" dirty="0">
                <a:sym typeface="Symbol" pitchFamily="18" charset="2"/>
              </a:rPr>
              <a:t> only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if converting the request edge to an assignment edge does not result in the formation of a cycle </a:t>
            </a:r>
            <a:r>
              <a:rPr lang="en-US" altLang="zh-TW" sz="2800" dirty="0">
                <a:sym typeface="Symbol" pitchFamily="18" charset="2"/>
              </a:rPr>
              <a:t>in the resource allocation graph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4" y="3669799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221" y="3711840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384" y="3626068"/>
            <a:ext cx="2566352" cy="258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340085" y="6211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1</a:t>
            </a:r>
            <a:r>
              <a:rPr lang="en-US" altLang="zh-TW" b="1" dirty="0">
                <a:latin typeface="Candara" pitchFamily="34" charset="0"/>
              </a:rPr>
              <a:t> 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accept</a:t>
            </a:r>
            <a:endParaRPr lang="zh-TW" altLang="en-US" b="1" dirty="0">
              <a:latin typeface="Candar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505" y="6190597"/>
            <a:ext cx="42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2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reject, otherwise, a cycle is formed</a:t>
            </a:r>
            <a:endParaRPr lang="zh-TW" altLang="en-US" b="1" dirty="0">
              <a:latin typeface="Candar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1166649" y="5013436"/>
            <a:ext cx="567558" cy="59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Banker’s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171575"/>
            <a:ext cx="8078787" cy="4441825"/>
          </a:xfrm>
        </p:spPr>
        <p:txBody>
          <a:bodyPr/>
          <a:lstStyle/>
          <a:p>
            <a:r>
              <a:rPr lang="en-US" altLang="zh-TW" sz="2800" dirty="0"/>
              <a:t>Multiple instances</a:t>
            </a:r>
            <a:r>
              <a:rPr lang="zh-TW" altLang="en-US" sz="2800" dirty="0"/>
              <a:t>  前面的</a:t>
            </a:r>
            <a:r>
              <a:rPr lang="en-US" altLang="zh-TW" sz="2800" dirty="0"/>
              <a:t>cycle</a:t>
            </a:r>
            <a:r>
              <a:rPr lang="zh-TW" altLang="en-US" sz="2800" dirty="0"/>
              <a:t>判斷是單</a:t>
            </a:r>
            <a:r>
              <a:rPr lang="en-US" altLang="zh-TW" sz="2800" dirty="0"/>
              <a:t>instance</a:t>
            </a:r>
            <a:r>
              <a:rPr lang="zh-TW" altLang="en-US" sz="2800" dirty="0"/>
              <a:t>的  如果</a:t>
            </a:r>
            <a:r>
              <a:rPr lang="en-US" altLang="zh-TW" sz="2800" dirty="0"/>
              <a:t>multi</a:t>
            </a:r>
            <a:r>
              <a:rPr lang="zh-TW" altLang="en-US" sz="2800" dirty="0"/>
              <a:t>就算有迴圈也不一定會</a:t>
            </a:r>
            <a:r>
              <a:rPr lang="en-US" altLang="zh-TW" sz="2800" dirty="0" err="1"/>
              <a:t>deaLo</a:t>
            </a:r>
            <a:endParaRPr lang="en-US" altLang="zh-TW" sz="2800" dirty="0"/>
          </a:p>
          <a:p>
            <a:r>
              <a:rPr lang="en-US" altLang="zh-TW" sz="2800" dirty="0"/>
              <a:t>Each process must </a:t>
            </a:r>
            <a:r>
              <a:rPr lang="en-US" altLang="zh-TW" sz="2800" dirty="0">
                <a:solidFill>
                  <a:srgbClr val="FF0000"/>
                </a:solidFill>
              </a:rPr>
              <a:t>a priori </a:t>
            </a:r>
            <a:r>
              <a:rPr lang="en-US" altLang="zh-TW" sz="2800" dirty="0"/>
              <a:t>claim maximum use</a:t>
            </a:r>
            <a:r>
              <a:rPr lang="zh-TW" altLang="en-US" sz="2800" dirty="0"/>
              <a:t>執行之前先提出每個</a:t>
            </a:r>
            <a:r>
              <a:rPr lang="en-US" altLang="zh-TW" sz="2800" dirty="0"/>
              <a:t>resource</a:t>
            </a:r>
            <a:r>
              <a:rPr lang="zh-TW" altLang="en-US" sz="2800" dirty="0"/>
              <a:t>最多會用到幾個</a:t>
            </a:r>
            <a:endParaRPr lang="en-US" altLang="zh-TW" sz="2800" dirty="0"/>
          </a:p>
          <a:p>
            <a:r>
              <a:rPr lang="en-US" altLang="zh-TW" sz="2800" dirty="0"/>
              <a:t>When a process requests a resource it may have to wait </a:t>
            </a:r>
          </a:p>
          <a:p>
            <a:r>
              <a:rPr lang="en-US" altLang="zh-TW" sz="2800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23" y="296147"/>
            <a:ext cx="7685087" cy="4318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Data Structures for the Banker’s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138" y="1124287"/>
            <a:ext cx="7916863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Available(</a:t>
            </a:r>
            <a:r>
              <a:rPr lang="zh-TW" altLang="en-US" sz="2400" b="1" dirty="0">
                <a:solidFill>
                  <a:srgbClr val="FF0000"/>
                </a:solidFill>
              </a:rPr>
              <a:t>可用的</a:t>
            </a:r>
            <a:r>
              <a:rPr lang="en-US" altLang="zh-TW" sz="2400" b="1" dirty="0">
                <a:solidFill>
                  <a:srgbClr val="FF0000"/>
                </a:solidFill>
              </a:rPr>
              <a:t>res</a:t>
            </a:r>
            <a:r>
              <a:rPr lang="zh-TW" altLang="en-US" sz="2400" b="1" dirty="0">
                <a:solidFill>
                  <a:srgbClr val="FF0000"/>
                </a:solidFill>
              </a:rPr>
              <a:t>剩幾個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 Vector of length </a:t>
            </a:r>
            <a:r>
              <a:rPr lang="en-US" altLang="zh-TW" sz="2400" i="1" dirty="0"/>
              <a:t>m</a:t>
            </a:r>
            <a:r>
              <a:rPr lang="en-US" altLang="zh-TW" sz="2400" dirty="0"/>
              <a:t>. If available [</a:t>
            </a:r>
            <a:r>
              <a:rPr lang="en-US" altLang="zh-TW" sz="2400" i="1" dirty="0"/>
              <a:t>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there are</a:t>
            </a:r>
            <a:r>
              <a:rPr lang="en-US" altLang="zh-TW" sz="2400" i="1" dirty="0"/>
              <a:t> k</a:t>
            </a:r>
            <a:r>
              <a:rPr lang="en-US" altLang="zh-TW" sz="2400" dirty="0"/>
              <a:t> 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 </a:t>
            </a:r>
            <a:r>
              <a:rPr lang="en-US" altLang="zh-TW" sz="2400" dirty="0"/>
              <a:t>available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Max(res</a:t>
            </a:r>
            <a:r>
              <a:rPr lang="zh-TW" altLang="en-US" sz="2400" b="1" dirty="0">
                <a:solidFill>
                  <a:srgbClr val="FF0000"/>
                </a:solidFill>
              </a:rPr>
              <a:t>需求最多是幾個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 </a:t>
            </a:r>
            <a:r>
              <a:rPr lang="en-US" altLang="zh-TW" sz="2400" i="1" dirty="0"/>
              <a:t>n x m</a:t>
            </a:r>
            <a:r>
              <a:rPr lang="en-US" altLang="zh-TW" sz="2400" dirty="0"/>
              <a:t> matrix.  If </a:t>
            </a:r>
            <a:r>
              <a:rPr lang="en-US" altLang="zh-TW" sz="2400" i="1" dirty="0"/>
              <a:t>Max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then process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may request at most</a:t>
            </a:r>
            <a:r>
              <a:rPr lang="en-US" altLang="zh-TW" sz="2400" i="1" dirty="0"/>
              <a:t> k </a:t>
            </a:r>
            <a:r>
              <a:rPr lang="en-US" altLang="zh-TW" sz="2400" dirty="0"/>
              <a:t>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Allocation(</a:t>
            </a:r>
            <a:r>
              <a:rPr lang="zh-TW" altLang="en-US" sz="2400" b="1" dirty="0">
                <a:solidFill>
                  <a:srgbClr val="FF0000"/>
                </a:solidFill>
              </a:rPr>
              <a:t>已經給每個</a:t>
            </a:r>
            <a:r>
              <a:rPr lang="en-US" altLang="zh-TW" sz="2400" b="1" dirty="0">
                <a:solidFill>
                  <a:srgbClr val="FF0000"/>
                </a:solidFill>
              </a:rPr>
              <a:t>proc</a:t>
            </a:r>
            <a:r>
              <a:rPr lang="zh-TW" altLang="en-US" sz="2400" b="1" dirty="0">
                <a:solidFill>
                  <a:srgbClr val="FF0000"/>
                </a:solidFill>
              </a:rPr>
              <a:t>多少個</a:t>
            </a:r>
            <a:r>
              <a:rPr lang="en-US" altLang="zh-TW" sz="2400" b="1" dirty="0">
                <a:solidFill>
                  <a:srgbClr val="FF0000"/>
                </a:solidFill>
              </a:rPr>
              <a:t>res)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 If Allocation[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is currently allocated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baseline="-250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Need(proc</a:t>
            </a:r>
            <a:r>
              <a:rPr lang="zh-TW" altLang="en-US" sz="2400" b="1" dirty="0">
                <a:solidFill>
                  <a:srgbClr val="FF0000"/>
                </a:solidFill>
              </a:rPr>
              <a:t>還需要多少個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If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k</a:t>
            </a:r>
            <a:r>
              <a:rPr lang="en-US" altLang="zh-TW" sz="2400" dirty="0"/>
              <a:t>,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may need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more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to complete its task</a:t>
            </a: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b="1" i="1" dirty="0">
                <a:solidFill>
                  <a:srgbClr val="FF0000"/>
                </a:solidFill>
              </a:rPr>
              <a:t>Need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i="1" dirty="0">
                <a:solidFill>
                  <a:srgbClr val="FF0000"/>
                </a:solidFill>
              </a:rPr>
              <a:t>]</a:t>
            </a:r>
            <a:r>
              <a:rPr lang="en-US" altLang="zh-TW" sz="2400" b="1" dirty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>
                <a:solidFill>
                  <a:srgbClr val="FF0000"/>
                </a:solidFill>
              </a:rPr>
              <a:t>Max</a:t>
            </a: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 – </a:t>
            </a:r>
            <a:r>
              <a:rPr lang="en-US" altLang="zh-TW" sz="2400" b="1" i="1" dirty="0">
                <a:solidFill>
                  <a:srgbClr val="FF0000"/>
                </a:solidFill>
              </a:rPr>
              <a:t>Allocation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-4504070" y="1124287"/>
            <a:ext cx="47291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Let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n</a:t>
            </a:r>
            <a:r>
              <a:rPr lang="en-US" altLang="zh-TW" sz="2400" b="1" dirty="0">
                <a:latin typeface="Candara" pitchFamily="34" charset="0"/>
              </a:rPr>
              <a:t> = number of processes, and </a:t>
            </a:r>
          </a:p>
          <a:p>
            <a:pPr>
              <a:spcBef>
                <a:spcPct val="50000"/>
              </a:spcBef>
            </a:pPr>
            <a:r>
              <a:rPr lang="zh-TW" altLang="en-US" sz="2400" b="1" i="1" dirty="0">
                <a:latin typeface="Candara" pitchFamily="34" charset="0"/>
              </a:rPr>
              <a:t>    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m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dirty="0">
                <a:latin typeface="Candara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561" y="1178896"/>
            <a:ext cx="8119187" cy="4500562"/>
          </a:xfrm>
        </p:spPr>
        <p:txBody>
          <a:bodyPr/>
          <a:lstStyle/>
          <a:p>
            <a:r>
              <a:rPr lang="en-US" altLang="zh-TW" sz="2800" dirty="0"/>
              <a:t>To develop a description of </a:t>
            </a:r>
            <a:r>
              <a:rPr lang="en-US" altLang="zh-TW" sz="2800" b="1" dirty="0">
                <a:solidFill>
                  <a:srgbClr val="FF0000"/>
                </a:solidFill>
              </a:rPr>
              <a:t>deadlocks</a:t>
            </a:r>
            <a:r>
              <a:rPr lang="en-US" altLang="zh-TW" sz="2800" dirty="0"/>
              <a:t>, which prevent sets of concurrent processes from completing their tasks</a:t>
            </a:r>
          </a:p>
          <a:p>
            <a:r>
              <a:rPr lang="en-US" altLang="zh-TW" sz="2800" dirty="0"/>
              <a:t>To present a number of different methods for </a:t>
            </a:r>
            <a:r>
              <a:rPr lang="en-US" altLang="zh-TW" sz="2800" b="1" dirty="0">
                <a:solidFill>
                  <a:srgbClr val="FF0000"/>
                </a:solidFill>
              </a:rPr>
              <a:t>preventing</a:t>
            </a:r>
            <a:r>
              <a:rPr lang="en-US" altLang="zh-TW" sz="2800" dirty="0"/>
              <a:t> or </a:t>
            </a:r>
            <a:r>
              <a:rPr lang="en-US" altLang="zh-TW" sz="2800" b="1" dirty="0">
                <a:solidFill>
                  <a:srgbClr val="FF0000"/>
                </a:solidFill>
              </a:rPr>
              <a:t>avoiding</a:t>
            </a:r>
            <a:r>
              <a:rPr lang="en-US" altLang="zh-TW" sz="2800" dirty="0"/>
              <a:t> deadlocks in a computer system</a:t>
            </a:r>
          </a:p>
          <a:p>
            <a:pPr>
              <a:buSzPct val="85000"/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Safety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74725"/>
            <a:ext cx="7843837" cy="38242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1.	Let </a:t>
            </a:r>
            <a:r>
              <a:rPr lang="en-US" altLang="zh-TW" sz="2400" i="1" dirty="0">
                <a:solidFill>
                  <a:srgbClr val="000000"/>
                </a:solidFill>
              </a:rPr>
              <a:t>Work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rgbClr val="000000"/>
                </a:solidFill>
              </a:rPr>
              <a:t>Finish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/>
              <a:t>be vectors of length</a:t>
            </a:r>
            <a:r>
              <a:rPr lang="en-US" altLang="zh-TW" sz="2400" i="1" dirty="0"/>
              <a:t> m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n</a:t>
            </a:r>
            <a:r>
              <a:rPr lang="en-US" altLang="zh-TW" sz="2400" dirty="0"/>
              <a:t>, respectively.  Initialize: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Work</a:t>
            </a:r>
            <a:r>
              <a:rPr lang="zh-TW" altLang="en-US" sz="2400" i="1" dirty="0"/>
              <a:t>可用剩多少</a:t>
            </a:r>
            <a:r>
              <a:rPr lang="en-US" altLang="zh-TW" sz="2400" i="1" dirty="0"/>
              <a:t> </a:t>
            </a:r>
            <a:r>
              <a:rPr lang="en-US" altLang="zh-TW" sz="2400" dirty="0"/>
              <a:t>= </a:t>
            </a:r>
            <a:r>
              <a:rPr lang="en-US" altLang="zh-TW" sz="2400" i="1" dirty="0"/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Finish</a:t>
            </a:r>
            <a:r>
              <a:rPr lang="zh-TW" altLang="en-US" sz="2400" i="1" dirty="0"/>
              <a:t> 是否跑完</a:t>
            </a:r>
            <a:r>
              <a:rPr lang="en-US" altLang="zh-TW" sz="2400" i="1" dirty="0"/>
              <a:t>\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false </a:t>
            </a:r>
            <a:r>
              <a:rPr lang="en-US" altLang="zh-TW" sz="2400" dirty="0"/>
              <a:t>for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= 0, 1, …, </a:t>
            </a:r>
            <a:r>
              <a:rPr lang="en-US" altLang="zh-TW" sz="2400" i="1" dirty="0"/>
              <a:t>n- </a:t>
            </a:r>
            <a:r>
              <a:rPr lang="en-US" altLang="zh-TW" sz="2400" dirty="0"/>
              <a:t>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2.	Find any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such that both: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(a)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</a:t>
            </a:r>
            <a:r>
              <a:rPr lang="zh-TW" altLang="en-US" sz="2400" dirty="0"/>
              <a:t>還沒跑完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false</a:t>
            </a:r>
            <a:endParaRPr lang="en-US" altLang="zh-TW" sz="24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2400" dirty="0"/>
              <a:t>(b) </a:t>
            </a:r>
            <a:r>
              <a:rPr lang="en-US" altLang="zh-TW" sz="2400" i="1" dirty="0" err="1"/>
              <a:t>Need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Work</a:t>
            </a:r>
            <a:r>
              <a:rPr lang="zh-TW" altLang="en-US" sz="2400" i="1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(</a:t>
            </a:r>
            <a:r>
              <a:rPr lang="zh-TW" altLang="en-US" sz="2400" i="1" dirty="0">
                <a:sym typeface="Symbol" pitchFamily="18" charset="2"/>
              </a:rPr>
              <a:t>我</a:t>
            </a:r>
            <a:r>
              <a:rPr lang="en-US" altLang="zh-TW" dirty="0"/>
              <a:t>= </a:t>
            </a:r>
            <a:r>
              <a:rPr lang="en-US" altLang="zh-TW" i="1" dirty="0"/>
              <a:t>Available</a:t>
            </a:r>
            <a:r>
              <a:rPr lang="zh-TW" altLang="en-US" i="1" dirty="0"/>
              <a:t>  </a:t>
            </a:r>
            <a:r>
              <a:rPr lang="zh-TW" altLang="en-US" dirty="0">
                <a:sym typeface="Symbol" pitchFamily="18" charset="2"/>
              </a:rPr>
              <a:t>需求</a:t>
            </a:r>
            <a:r>
              <a:rPr lang="en-US" altLang="zh-TW" dirty="0">
                <a:sym typeface="Symbol" pitchFamily="18" charset="2"/>
              </a:rPr>
              <a:t>&lt;</a:t>
            </a:r>
            <a:r>
              <a:rPr lang="zh-TW" altLang="en-US" dirty="0">
                <a:sym typeface="Symbol" pitchFamily="18" charset="2"/>
              </a:rPr>
              <a:t>供給 </a:t>
            </a:r>
            <a:r>
              <a:rPr lang="en-US" altLang="zh-TW" dirty="0">
                <a:sym typeface="Symbol" pitchFamily="18" charset="2"/>
              </a:rPr>
              <a:t>–</a:t>
            </a:r>
            <a:r>
              <a:rPr lang="zh-TW" altLang="en-US" dirty="0">
                <a:sym typeface="Symbol" pitchFamily="18" charset="2"/>
              </a:rPr>
              <a:t>可跑完</a:t>
            </a:r>
            <a:endParaRPr lang="en-US" altLang="zh-TW" sz="2400" i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ym typeface="Symbol" pitchFamily="18" charset="2"/>
              </a:rPr>
              <a:t>If no such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exists, go to step 4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400" dirty="0"/>
              <a:t>3.	</a:t>
            </a:r>
            <a:r>
              <a:rPr lang="en-US" altLang="zh-TW" sz="2400" i="1" dirty="0"/>
              <a:t>Work</a:t>
            </a:r>
            <a:r>
              <a:rPr lang="en-US" altLang="zh-TW" sz="2400" dirty="0"/>
              <a:t> = </a:t>
            </a:r>
            <a:r>
              <a:rPr lang="en-US" altLang="zh-TW" sz="2400" i="1" dirty="0"/>
              <a:t>Work </a:t>
            </a:r>
            <a:r>
              <a:rPr lang="en-US" altLang="zh-TW" sz="2400" dirty="0"/>
              <a:t>+ </a:t>
            </a:r>
            <a:r>
              <a:rPr lang="en-US" altLang="zh-TW" sz="2400" i="1" dirty="0" err="1"/>
              <a:t>Allocation</a:t>
            </a:r>
            <a:r>
              <a:rPr lang="en-US" altLang="zh-TW" sz="2400" i="1" baseline="-25000" dirty="0" err="1"/>
              <a:t>i</a:t>
            </a:r>
            <a:r>
              <a:rPr lang="zh-TW" altLang="en-US" sz="2400" i="1" baseline="-25000" dirty="0"/>
              <a:t>  </a:t>
            </a:r>
            <a:r>
              <a:rPr lang="zh-TW" altLang="en-US" i="1" dirty="0"/>
              <a:t>跑完後回收資源</a:t>
            </a:r>
            <a:r>
              <a:rPr lang="zh-TW" altLang="en-US" sz="2400" i="1" baseline="-25000" dirty="0"/>
              <a:t>   </a:t>
            </a:r>
            <a:br>
              <a:rPr lang="en-US" altLang="zh-TW" sz="2400" dirty="0"/>
            </a:br>
            <a:r>
              <a:rPr lang="en-US" altLang="zh-TW" sz="2400" i="1" dirty="0"/>
              <a:t>Finish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true</a:t>
            </a:r>
            <a:r>
              <a:rPr lang="zh-TW" altLang="en-US" sz="2400" i="1" dirty="0"/>
              <a:t>   跑完</a:t>
            </a:r>
            <a:br>
              <a:rPr lang="en-US" altLang="zh-TW" sz="2400" dirty="0"/>
            </a:br>
            <a:r>
              <a:rPr lang="en-US" altLang="zh-TW" sz="2400" dirty="0"/>
              <a:t>go to step 2</a:t>
            </a:r>
            <a:r>
              <a:rPr lang="zh-TW" altLang="en-US" sz="2400" dirty="0"/>
              <a:t>  繼續找下個跑</a:t>
            </a:r>
            <a:endParaRPr lang="en-US" altLang="zh-TW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4.	If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== true for all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then the system is in a </a:t>
            </a:r>
            <a:r>
              <a:rPr lang="en-US" altLang="zh-TW" sz="2400" b="1" dirty="0">
                <a:solidFill>
                  <a:srgbClr val="FF0000"/>
                </a:solidFill>
              </a:rPr>
              <a:t>safe state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734" y="38182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Resource-Request Algorithm for Process </a:t>
            </a:r>
            <a:r>
              <a:rPr lang="en-US" altLang="zh-TW" sz="3200" i="1" dirty="0"/>
              <a:t>P</a:t>
            </a:r>
            <a:r>
              <a:rPr lang="en-US" altLang="zh-TW" sz="3200" i="1" baseline="-25000" dirty="0"/>
              <a:t>i</a:t>
            </a:r>
            <a:endParaRPr lang="en-US" altLang="zh-TW" sz="3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258" y="994217"/>
            <a:ext cx="8001000" cy="4686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i="1" dirty="0"/>
              <a:t>     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i="1" baseline="-25000" dirty="0"/>
              <a:t> </a:t>
            </a:r>
            <a:r>
              <a:rPr lang="en-US" altLang="zh-TW" dirty="0"/>
              <a:t>= request vector for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.  If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 = </a:t>
            </a:r>
            <a:r>
              <a:rPr lang="en-US" altLang="zh-TW" i="1" dirty="0"/>
              <a:t>k</a:t>
            </a:r>
            <a:r>
              <a:rPr lang="en-US" altLang="zh-TW" dirty="0"/>
              <a:t> then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wants</a:t>
            </a:r>
            <a:r>
              <a:rPr lang="en-US" altLang="zh-TW" dirty="0"/>
              <a:t> </a:t>
            </a:r>
            <a:r>
              <a:rPr lang="en-US" altLang="zh-TW" i="1" dirty="0"/>
              <a:t>k</a:t>
            </a:r>
            <a:r>
              <a:rPr lang="en-US" altLang="zh-TW" dirty="0"/>
              <a:t> instances of resource type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j</a:t>
            </a:r>
            <a:endParaRPr lang="en-US" altLang="zh-TW" sz="2000" baseline="-25000" dirty="0"/>
          </a:p>
          <a:p>
            <a:pPr lvl="1">
              <a:buFont typeface="Monotype Sorts" pitchFamily="2" charset="2"/>
              <a:buNone/>
            </a:pPr>
            <a:r>
              <a:rPr lang="en-US" altLang="zh-TW" sz="2000" dirty="0"/>
              <a:t>1.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i="1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go to step 2. 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Otherwise</a:t>
            </a:r>
            <a:r>
              <a:rPr lang="en-US" altLang="zh-TW" sz="2000" dirty="0">
                <a:sym typeface="Symbol" pitchFamily="18" charset="2"/>
              </a:rPr>
              <a:t>, raise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error</a:t>
            </a:r>
            <a:r>
              <a:rPr lang="en-US" altLang="zh-TW" sz="2000" dirty="0">
                <a:sym typeface="Symbol" pitchFamily="18" charset="2"/>
              </a:rPr>
              <a:t> condition, since process has exceeded its maximum claim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2.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, go to step 3. 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Otherwise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 must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wait</a:t>
            </a:r>
            <a:r>
              <a:rPr lang="en-US" altLang="zh-TW" sz="2000" dirty="0">
                <a:sym typeface="Symbol" pitchFamily="18" charset="2"/>
              </a:rPr>
              <a:t>, since resources are not available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3.	Pretend</a:t>
            </a:r>
            <a:r>
              <a:rPr lang="zh-TW" altLang="en-US" sz="2000" dirty="0">
                <a:sym typeface="Symbol" pitchFamily="18" charset="2"/>
              </a:rPr>
              <a:t>先假設</a:t>
            </a:r>
            <a:r>
              <a:rPr lang="en-US" altLang="zh-TW" sz="2000" dirty="0">
                <a:sym typeface="Symbol" pitchFamily="18" charset="2"/>
              </a:rPr>
              <a:t> to allocate requested resources to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(</a:t>
            </a:r>
            <a:r>
              <a:rPr lang="zh-TW" altLang="en-US" sz="2000" dirty="0">
                <a:sym typeface="Symbol" pitchFamily="18" charset="2"/>
              </a:rPr>
              <a:t>圖就是線轉過來需變實</a:t>
            </a:r>
            <a:r>
              <a:rPr lang="en-US" altLang="zh-TW" sz="2000" dirty="0">
                <a:sym typeface="Symbol" pitchFamily="18" charset="2"/>
              </a:rPr>
              <a:t>)by modifying the state as follows: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 = </a:t>
            </a:r>
            <a:r>
              <a:rPr lang="en-US" altLang="zh-TW" sz="2000" i="1" dirty="0" err="1">
                <a:sym typeface="Symbol" pitchFamily="18" charset="2"/>
              </a:rPr>
              <a:t>AvAllocation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 err="1">
                <a:sym typeface="Symbol" pitchFamily="18" charset="2"/>
              </a:rPr>
              <a:t>ailable</a:t>
            </a:r>
            <a:r>
              <a:rPr lang="en-US" altLang="zh-TW" sz="2000" i="1" dirty="0">
                <a:sym typeface="Symbol" pitchFamily="18" charset="2"/>
              </a:rPr>
              <a:t>  </a:t>
            </a:r>
            <a:r>
              <a:rPr lang="en-US" altLang="zh-TW" sz="2000" dirty="0">
                <a:sym typeface="Symbol" pitchFamily="18" charset="2"/>
              </a:rPr>
              <a:t>–</a:t>
            </a:r>
            <a:r>
              <a:rPr lang="en-US" altLang="zh-TW" sz="2000" i="1" dirty="0">
                <a:sym typeface="Symbol" pitchFamily="18" charset="2"/>
              </a:rPr>
              <a:t> Request;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baseline="-25000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 +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–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TW" altLang="en-US" sz="2000" i="1" dirty="0">
                <a:solidFill>
                  <a:srgbClr val="FF0000"/>
                </a:solidFill>
                <a:sym typeface="Symbol" pitchFamily="18" charset="2"/>
              </a:rPr>
              <a:t>再檢查  </a:t>
            </a:r>
            <a:r>
              <a:rPr lang="en-US" altLang="zh-TW" sz="2000" i="1" dirty="0">
                <a:solidFill>
                  <a:srgbClr val="FF0000"/>
                </a:solidFill>
                <a:sym typeface="Symbol" pitchFamily="18" charset="2"/>
              </a:rPr>
              <a:t>If safe  the resources are allocated to P</a:t>
            </a:r>
            <a:r>
              <a:rPr lang="en-US" altLang="zh-TW" sz="20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>
                <a:sym typeface="Symbol" pitchFamily="18" charset="2"/>
              </a:rPr>
              <a:t>If unsafe  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Banker’s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028700"/>
            <a:ext cx="7923213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5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</a:t>
            </a:r>
            <a:r>
              <a:rPr lang="en-US" altLang="zh-TW" sz="2400" dirty="0"/>
              <a:t>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3 resource types: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          </a:t>
            </a:r>
            <a:r>
              <a:rPr lang="en-US" altLang="zh-TW" sz="2000" i="1" dirty="0"/>
              <a:t>A</a:t>
            </a:r>
            <a:r>
              <a:rPr lang="en-US" altLang="zh-TW" sz="2000" dirty="0"/>
              <a:t> (10 instances),  </a:t>
            </a:r>
            <a:r>
              <a:rPr lang="en-US" altLang="zh-TW" sz="2000" i="1" dirty="0"/>
              <a:t>B</a:t>
            </a:r>
            <a:r>
              <a:rPr lang="en-US" altLang="zh-TW" sz="2000" dirty="0"/>
              <a:t> (5instances), and </a:t>
            </a:r>
            <a:r>
              <a:rPr lang="en-US" altLang="zh-TW" sz="2000" i="1" dirty="0"/>
              <a:t>C</a:t>
            </a:r>
            <a:r>
              <a:rPr lang="en-US" altLang="zh-TW" sz="2000" dirty="0"/>
              <a:t> (7 instances)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	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</a:t>
            </a:r>
            <a:r>
              <a:rPr lang="zh-TW" altLang="en-US" sz="2400" i="1" dirty="0"/>
              <a:t>    </a:t>
            </a:r>
            <a:r>
              <a:rPr lang="en-US" altLang="zh-TW" sz="2400" i="1" u="sng" dirty="0"/>
              <a:t>Max</a:t>
            </a:r>
            <a:r>
              <a:rPr lang="en-US" altLang="zh-TW" sz="2400" i="1" dirty="0"/>
              <a:t>	</a:t>
            </a:r>
            <a:r>
              <a:rPr lang="zh-TW" altLang="en-US" sz="2400" i="1" dirty="0"/>
              <a:t>       </a:t>
            </a:r>
            <a:r>
              <a:rPr lang="en-US" altLang="zh-TW" sz="2400" i="1" u="sng" dirty="0"/>
              <a:t>Available</a:t>
            </a:r>
            <a:endParaRPr lang="en-US" altLang="zh-TW" sz="2400" i="1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i="1" dirty="0"/>
              <a:t>			A B C	       A B C 	</a:t>
            </a:r>
            <a:r>
              <a:rPr lang="zh-TW" altLang="en-US" sz="2400" i="1" dirty="0"/>
              <a:t>     </a:t>
            </a:r>
            <a:r>
              <a:rPr lang="en-US" altLang="zh-TW" sz="2400" i="1" dirty="0"/>
              <a:t>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</a:t>
            </a:r>
            <a:r>
              <a:rPr lang="en-US" altLang="zh-TW" sz="2400" dirty="0"/>
              <a:t>0 1 0	         7 5 3 	</a:t>
            </a:r>
            <a:r>
              <a:rPr lang="zh-TW" altLang="en-US" sz="2400" dirty="0"/>
              <a:t>      </a:t>
            </a:r>
            <a:r>
              <a:rPr lang="en-US" altLang="zh-TW" sz="2400" dirty="0"/>
              <a:t>3 3 2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2 0 0 	        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3 0 2 	        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2 1 1 	        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0 0 2	         4 3 3  		</a:t>
            </a:r>
          </a:p>
        </p:txBody>
      </p:sp>
      <p:sp>
        <p:nvSpPr>
          <p:cNvPr id="4" name="橢圓 3"/>
          <p:cNvSpPr/>
          <p:nvPr/>
        </p:nvSpPr>
        <p:spPr bwMode="auto">
          <a:xfrm>
            <a:off x="5362902" y="3894083"/>
            <a:ext cx="1195553" cy="6779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44575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The content of the matrix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 is defined to be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i="1" dirty="0"/>
              <a:t>     </a:t>
            </a:r>
            <a:r>
              <a:rPr lang="en-US" altLang="zh-TW" sz="2400" i="1" dirty="0"/>
              <a:t>Max</a:t>
            </a:r>
            <a:r>
              <a:rPr lang="en-US" altLang="zh-TW" sz="2400" dirty="0"/>
              <a:t> – </a:t>
            </a:r>
            <a:r>
              <a:rPr lang="en-US" altLang="zh-TW" sz="2400" i="1" dirty="0"/>
              <a:t>Allocation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          	</a:t>
            </a:r>
            <a:r>
              <a:rPr lang="en-US" altLang="zh-TW" sz="2400" i="1" u="sng" dirty="0"/>
              <a:t>Need</a:t>
            </a:r>
            <a:r>
              <a:rPr lang="zh-TW" altLang="en-US" sz="2400" i="1" u="sng" dirty="0"/>
              <a:t>              </a:t>
            </a:r>
            <a:r>
              <a:rPr lang="en-US" altLang="zh-TW" sz="2400" i="1" u="sng" dirty="0"/>
              <a:t>Available </a:t>
            </a:r>
            <a:endParaRPr lang="en-US" altLang="zh-TW" sz="2400" u="sng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	           </a:t>
            </a:r>
            <a:r>
              <a:rPr lang="en-US" altLang="zh-TW" sz="2400" i="1" dirty="0"/>
              <a:t>A B C               A B C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          </a:t>
            </a:r>
            <a:r>
              <a:rPr lang="en-US" altLang="zh-TW" sz="2400" dirty="0"/>
              <a:t>7 4 3                3  3  2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>
                <a:solidFill>
                  <a:srgbClr val="FF0000"/>
                </a:solidFill>
              </a:rPr>
              <a:t>The system is in a safe state</a:t>
            </a:r>
            <a:r>
              <a:rPr lang="en-US" altLang="zh-TW" sz="2400" dirty="0"/>
              <a:t> since the sequence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dirty="0"/>
              <a:t>     </a:t>
            </a:r>
            <a:r>
              <a:rPr lang="en-US" altLang="zh-TW" sz="2400" dirty="0"/>
              <a:t>&lt;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&gt; satisfies safety criteria</a:t>
            </a:r>
            <a:endParaRPr lang="en-US" altLang="zh-TW" sz="2400" baseline="-25000" dirty="0"/>
          </a:p>
        </p:txBody>
      </p:sp>
      <p:sp>
        <p:nvSpPr>
          <p:cNvPr id="4" name="橢圓 3"/>
          <p:cNvSpPr/>
          <p:nvPr/>
        </p:nvSpPr>
        <p:spPr bwMode="auto">
          <a:xfrm>
            <a:off x="5394433" y="2995448"/>
            <a:ext cx="1508236" cy="654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Request (1,0,2)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66800"/>
            <a:ext cx="7766050" cy="47244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Check that Request </a:t>
            </a:r>
            <a:r>
              <a:rPr lang="en-US" altLang="zh-TW" sz="2000" dirty="0">
                <a:sym typeface="Symbol" pitchFamily="18" charset="2"/>
              </a:rPr>
              <a:t> Available (that is, (1,0,2)  (3,3,2)  true)</a:t>
            </a:r>
            <a:endParaRPr lang="en-US" altLang="zh-TW" sz="2000" i="1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</a:t>
            </a:r>
            <a:r>
              <a:rPr lang="en-US" altLang="zh-TW" sz="2000" i="1" u="sng" dirty="0"/>
              <a:t>Allocation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Need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Available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A B C	    A B C	A B C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1 0 	    7 4 3 	</a:t>
            </a:r>
            <a:r>
              <a:rPr lang="en-US" altLang="zh-TW" sz="2000" b="1" dirty="0">
                <a:solidFill>
                  <a:srgbClr val="FF0000"/>
                </a:solidFill>
              </a:rPr>
              <a:t>2 3 0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        </a:t>
            </a:r>
            <a:r>
              <a:rPr lang="en-US" altLang="zh-TW" sz="2000" b="1" dirty="0">
                <a:solidFill>
                  <a:srgbClr val="FF0000"/>
                </a:solidFill>
              </a:rPr>
              <a:t>3 0 2 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              0 2 0</a:t>
            </a:r>
            <a:r>
              <a:rPr lang="en-US" altLang="zh-TW" sz="2000" dirty="0"/>
              <a:t> 	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3 0 1 	     6 0 0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2 1 1 	    0 1 1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 	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Executing safety algorithm shows that sequence </a:t>
            </a:r>
            <a:r>
              <a:rPr lang="en-US" altLang="zh-TW" sz="2000" dirty="0">
                <a:solidFill>
                  <a:srgbClr val="FF0000"/>
                </a:solidFill>
              </a:rPr>
              <a:t>&lt;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(3,3,0)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(0,2,0)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be granted?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Detection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Allow system to enter deadlock state</a:t>
            </a:r>
          </a:p>
          <a:p>
            <a:r>
              <a:rPr lang="en-US" altLang="zh-TW" sz="2800" dirty="0"/>
              <a:t>Detection algorithm</a:t>
            </a:r>
          </a:p>
          <a:p>
            <a:r>
              <a:rPr lang="en-US" altLang="zh-TW" sz="2800" dirty="0"/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51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Single Instance of Each Resource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081088"/>
            <a:ext cx="7898634" cy="4511675"/>
          </a:xfrm>
        </p:spPr>
        <p:txBody>
          <a:bodyPr/>
          <a:lstStyle/>
          <a:p>
            <a:r>
              <a:rPr lang="en-US" altLang="zh-TW" sz="2800" dirty="0"/>
              <a:t>Maintain </a:t>
            </a:r>
            <a:r>
              <a:rPr lang="en-US" altLang="zh-TW" sz="2800" b="1" i="1" dirty="0">
                <a:solidFill>
                  <a:srgbClr val="FF0000"/>
                </a:solidFill>
              </a:rPr>
              <a:t>wait-for</a:t>
            </a:r>
            <a:r>
              <a:rPr lang="en-US" altLang="zh-TW" sz="2800" dirty="0"/>
              <a:t> graph</a:t>
            </a:r>
          </a:p>
          <a:p>
            <a:pPr lvl="1"/>
            <a:r>
              <a:rPr lang="en-US" altLang="zh-TW" sz="2800" dirty="0"/>
              <a:t>Nodes are processes</a:t>
            </a:r>
          </a:p>
          <a:p>
            <a:pPr lvl="1"/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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r>
              <a:rPr lang="en-US" altLang="zh-TW" sz="2800" i="1" baseline="-25000" dirty="0">
                <a:sym typeface="Symbol" pitchFamily="18" charset="2"/>
              </a:rPr>
              <a:t>   </a:t>
            </a:r>
            <a:r>
              <a:rPr lang="en-US" altLang="zh-TW" sz="2800" dirty="0">
                <a:sym typeface="Symbol" pitchFamily="18" charset="2"/>
              </a:rPr>
              <a:t>if </a:t>
            </a:r>
            <a:r>
              <a:rPr lang="en-US" altLang="zh-TW" sz="2800" i="1" dirty="0">
                <a:sym typeface="Symbol" pitchFamily="18" charset="2"/>
              </a:rPr>
              <a:t>P</a:t>
            </a:r>
            <a:r>
              <a:rPr lang="en-US" altLang="zh-TW" sz="2800" i="1" baseline="-25000" dirty="0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waiting for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dirty="0">
              <a:sym typeface="Symbol" pitchFamily="18" charset="2"/>
            </a:endParaRPr>
          </a:p>
          <a:p>
            <a:r>
              <a:rPr lang="en-US" altLang="zh-TW" sz="2800" dirty="0"/>
              <a:t>Periodically invoke an algorithm that searches for a cycle in the graph. </a:t>
            </a:r>
            <a:r>
              <a:rPr lang="en-US" altLang="zh-TW" sz="2800" dirty="0">
                <a:solidFill>
                  <a:srgbClr val="FF0000"/>
                </a:solidFill>
              </a:rPr>
              <a:t>If there is a cycle, there exists a deadlock</a:t>
            </a:r>
          </a:p>
          <a:p>
            <a:r>
              <a:rPr lang="en-US" altLang="zh-TW" sz="2800" dirty="0"/>
              <a:t>An algorithm to detect a cycle in a graph requires an order of</a:t>
            </a:r>
            <a:r>
              <a:rPr lang="en-US" altLang="zh-TW" sz="2800" i="1" dirty="0"/>
              <a:t> n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operations, where </a:t>
            </a:r>
            <a:r>
              <a:rPr lang="en-US" altLang="zh-TW" sz="2800" i="1" dirty="0"/>
              <a:t>n</a:t>
            </a:r>
            <a:r>
              <a:rPr lang="en-US" altLang="zh-TW" sz="2800" dirty="0"/>
              <a:t> is the number of vertices in the graph</a:t>
            </a:r>
            <a:r>
              <a:rPr lang="zh-TW" altLang="en-US" sz="2800" dirty="0"/>
              <a:t>   有空再去對一下演算法  找一下是哪個演算法和複雜度大概的概念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06" y="298450"/>
            <a:ext cx="900211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Resource-Allocation Graph and Wait-for Graph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36504" y="5293380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Resource-Allocation Graph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6340" y="5277614"/>
            <a:ext cx="3470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Corresponding wait-for graph</a:t>
            </a:r>
          </a:p>
        </p:txBody>
      </p:sp>
      <p:pic>
        <p:nvPicPr>
          <p:cNvPr id="3789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7025" y="1395413"/>
            <a:ext cx="58070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5502166" y="3673366"/>
            <a:ext cx="1787232" cy="1016355"/>
          </a:xfrm>
          <a:custGeom>
            <a:avLst/>
            <a:gdLst>
              <a:gd name="connsiteX0" fmla="*/ 31531 w 1787232"/>
              <a:gd name="connsiteY0" fmla="*/ 0 h 1016355"/>
              <a:gd name="connsiteX1" fmla="*/ 78827 w 1787232"/>
              <a:gd name="connsiteY1" fmla="*/ 47296 h 1016355"/>
              <a:gd name="connsiteX2" fmla="*/ 1513489 w 1787232"/>
              <a:gd name="connsiteY2" fmla="*/ 78827 h 1016355"/>
              <a:gd name="connsiteX3" fmla="*/ 1560786 w 1787232"/>
              <a:gd name="connsiteY3" fmla="*/ 94593 h 1016355"/>
              <a:gd name="connsiteX4" fmla="*/ 1765737 w 1787232"/>
              <a:gd name="connsiteY4" fmla="*/ 126124 h 1016355"/>
              <a:gd name="connsiteX5" fmla="*/ 1718441 w 1787232"/>
              <a:gd name="connsiteY5" fmla="*/ 220717 h 1016355"/>
              <a:gd name="connsiteX6" fmla="*/ 1671144 w 1787232"/>
              <a:gd name="connsiteY6" fmla="*/ 236482 h 1016355"/>
              <a:gd name="connsiteX7" fmla="*/ 1592317 w 1787232"/>
              <a:gd name="connsiteY7" fmla="*/ 315310 h 1016355"/>
              <a:gd name="connsiteX8" fmla="*/ 1545020 w 1787232"/>
              <a:gd name="connsiteY8" fmla="*/ 346841 h 1016355"/>
              <a:gd name="connsiteX9" fmla="*/ 1513489 w 1787232"/>
              <a:gd name="connsiteY9" fmla="*/ 394137 h 1016355"/>
              <a:gd name="connsiteX10" fmla="*/ 1481958 w 1787232"/>
              <a:gd name="connsiteY10" fmla="*/ 457200 h 1016355"/>
              <a:gd name="connsiteX11" fmla="*/ 1434662 w 1787232"/>
              <a:gd name="connsiteY11" fmla="*/ 488731 h 1016355"/>
              <a:gd name="connsiteX12" fmla="*/ 1371600 w 1787232"/>
              <a:gd name="connsiteY12" fmla="*/ 551793 h 1016355"/>
              <a:gd name="connsiteX13" fmla="*/ 1355834 w 1787232"/>
              <a:gd name="connsiteY13" fmla="*/ 599089 h 1016355"/>
              <a:gd name="connsiteX14" fmla="*/ 1308537 w 1787232"/>
              <a:gd name="connsiteY14" fmla="*/ 630620 h 1016355"/>
              <a:gd name="connsiteX15" fmla="*/ 1229710 w 1787232"/>
              <a:gd name="connsiteY15" fmla="*/ 709448 h 1016355"/>
              <a:gd name="connsiteX16" fmla="*/ 1150882 w 1787232"/>
              <a:gd name="connsiteY16" fmla="*/ 772510 h 1016355"/>
              <a:gd name="connsiteX17" fmla="*/ 1072055 w 1787232"/>
              <a:gd name="connsiteY17" fmla="*/ 851337 h 1016355"/>
              <a:gd name="connsiteX18" fmla="*/ 1040524 w 1787232"/>
              <a:gd name="connsiteY18" fmla="*/ 898634 h 1016355"/>
              <a:gd name="connsiteX19" fmla="*/ 945931 w 1787232"/>
              <a:gd name="connsiteY19" fmla="*/ 961696 h 1016355"/>
              <a:gd name="connsiteX20" fmla="*/ 914400 w 1787232"/>
              <a:gd name="connsiteY20" fmla="*/ 1008993 h 1016355"/>
              <a:gd name="connsiteX21" fmla="*/ 835572 w 1787232"/>
              <a:gd name="connsiteY21" fmla="*/ 993227 h 1016355"/>
              <a:gd name="connsiteX22" fmla="*/ 740979 w 1787232"/>
              <a:gd name="connsiteY22" fmla="*/ 961696 h 1016355"/>
              <a:gd name="connsiteX23" fmla="*/ 646386 w 1787232"/>
              <a:gd name="connsiteY23" fmla="*/ 914400 h 1016355"/>
              <a:gd name="connsiteX24" fmla="*/ 567558 w 1787232"/>
              <a:gd name="connsiteY24" fmla="*/ 835572 h 1016355"/>
              <a:gd name="connsiteX25" fmla="*/ 504496 w 1787232"/>
              <a:gd name="connsiteY25" fmla="*/ 740979 h 1016355"/>
              <a:gd name="connsiteX26" fmla="*/ 472965 w 1787232"/>
              <a:gd name="connsiteY26" fmla="*/ 693682 h 1016355"/>
              <a:gd name="connsiteX27" fmla="*/ 425668 w 1787232"/>
              <a:gd name="connsiteY27" fmla="*/ 646386 h 1016355"/>
              <a:gd name="connsiteX28" fmla="*/ 362606 w 1787232"/>
              <a:gd name="connsiteY28" fmla="*/ 551793 h 1016355"/>
              <a:gd name="connsiteX29" fmla="*/ 331075 w 1787232"/>
              <a:gd name="connsiteY29" fmla="*/ 504496 h 1016355"/>
              <a:gd name="connsiteX30" fmla="*/ 283779 w 1787232"/>
              <a:gd name="connsiteY30" fmla="*/ 457200 h 1016355"/>
              <a:gd name="connsiteX31" fmla="*/ 236482 w 1787232"/>
              <a:gd name="connsiteY31" fmla="*/ 362606 h 1016355"/>
              <a:gd name="connsiteX32" fmla="*/ 220717 w 1787232"/>
              <a:gd name="connsiteY32" fmla="*/ 315310 h 1016355"/>
              <a:gd name="connsiteX33" fmla="*/ 173420 w 1787232"/>
              <a:gd name="connsiteY33" fmla="*/ 283779 h 1016355"/>
              <a:gd name="connsiteX34" fmla="*/ 126124 w 1787232"/>
              <a:gd name="connsiteY34" fmla="*/ 236482 h 1016355"/>
              <a:gd name="connsiteX35" fmla="*/ 110358 w 1787232"/>
              <a:gd name="connsiteY35" fmla="*/ 189186 h 1016355"/>
              <a:gd name="connsiteX36" fmla="*/ 63062 w 1787232"/>
              <a:gd name="connsiteY36" fmla="*/ 173420 h 1016355"/>
              <a:gd name="connsiteX37" fmla="*/ 0 w 1787232"/>
              <a:gd name="connsiteY37" fmla="*/ 126124 h 101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87232" h="1016355">
                <a:moveTo>
                  <a:pt x="31531" y="0"/>
                </a:moveTo>
                <a:cubicBezTo>
                  <a:pt x="47296" y="15765"/>
                  <a:pt x="56563" y="46112"/>
                  <a:pt x="78827" y="47296"/>
                </a:cubicBezTo>
                <a:cubicBezTo>
                  <a:pt x="556488" y="72703"/>
                  <a:pt x="1513489" y="78827"/>
                  <a:pt x="1513489" y="78827"/>
                </a:cubicBezTo>
                <a:cubicBezTo>
                  <a:pt x="1529255" y="84082"/>
                  <a:pt x="1544361" y="92066"/>
                  <a:pt x="1560786" y="94593"/>
                </a:cubicBezTo>
                <a:cubicBezTo>
                  <a:pt x="1787232" y="129431"/>
                  <a:pt x="1651895" y="88175"/>
                  <a:pt x="1765737" y="126124"/>
                </a:cubicBezTo>
                <a:cubicBezTo>
                  <a:pt x="1755352" y="157281"/>
                  <a:pt x="1746224" y="198490"/>
                  <a:pt x="1718441" y="220717"/>
                </a:cubicBezTo>
                <a:cubicBezTo>
                  <a:pt x="1705464" y="231098"/>
                  <a:pt x="1686910" y="231227"/>
                  <a:pt x="1671144" y="236482"/>
                </a:cubicBezTo>
                <a:cubicBezTo>
                  <a:pt x="1545018" y="320567"/>
                  <a:pt x="1697423" y="210204"/>
                  <a:pt x="1592317" y="315310"/>
                </a:cubicBezTo>
                <a:cubicBezTo>
                  <a:pt x="1578919" y="328708"/>
                  <a:pt x="1560786" y="336331"/>
                  <a:pt x="1545020" y="346841"/>
                </a:cubicBezTo>
                <a:cubicBezTo>
                  <a:pt x="1534510" y="362606"/>
                  <a:pt x="1522890" y="377686"/>
                  <a:pt x="1513489" y="394137"/>
                </a:cubicBezTo>
                <a:cubicBezTo>
                  <a:pt x="1501829" y="414543"/>
                  <a:pt x="1497004" y="439145"/>
                  <a:pt x="1481958" y="457200"/>
                </a:cubicBezTo>
                <a:cubicBezTo>
                  <a:pt x="1469828" y="471756"/>
                  <a:pt x="1450427" y="478221"/>
                  <a:pt x="1434662" y="488731"/>
                </a:cubicBezTo>
                <a:cubicBezTo>
                  <a:pt x="1392619" y="614854"/>
                  <a:pt x="1455683" y="467710"/>
                  <a:pt x="1371600" y="551793"/>
                </a:cubicBezTo>
                <a:cubicBezTo>
                  <a:pt x="1359849" y="563544"/>
                  <a:pt x="1366215" y="586112"/>
                  <a:pt x="1355834" y="599089"/>
                </a:cubicBezTo>
                <a:cubicBezTo>
                  <a:pt x="1343997" y="613885"/>
                  <a:pt x="1324303" y="620110"/>
                  <a:pt x="1308537" y="630620"/>
                </a:cubicBezTo>
                <a:cubicBezTo>
                  <a:pt x="1224456" y="756742"/>
                  <a:pt x="1334810" y="604348"/>
                  <a:pt x="1229710" y="709448"/>
                </a:cubicBezTo>
                <a:cubicBezTo>
                  <a:pt x="1158399" y="780759"/>
                  <a:pt x="1242959" y="741817"/>
                  <a:pt x="1150882" y="772510"/>
                </a:cubicBezTo>
                <a:cubicBezTo>
                  <a:pt x="1066797" y="898637"/>
                  <a:pt x="1177160" y="746230"/>
                  <a:pt x="1072055" y="851337"/>
                </a:cubicBezTo>
                <a:cubicBezTo>
                  <a:pt x="1058657" y="864735"/>
                  <a:pt x="1054784" y="886157"/>
                  <a:pt x="1040524" y="898634"/>
                </a:cubicBezTo>
                <a:cubicBezTo>
                  <a:pt x="1012005" y="923588"/>
                  <a:pt x="945931" y="961696"/>
                  <a:pt x="945931" y="961696"/>
                </a:cubicBezTo>
                <a:cubicBezTo>
                  <a:pt x="935421" y="977462"/>
                  <a:pt x="932619" y="1003788"/>
                  <a:pt x="914400" y="1008993"/>
                </a:cubicBezTo>
                <a:cubicBezTo>
                  <a:pt x="888635" y="1016355"/>
                  <a:pt x="861424" y="1000278"/>
                  <a:pt x="835572" y="993227"/>
                </a:cubicBezTo>
                <a:cubicBezTo>
                  <a:pt x="803507" y="984482"/>
                  <a:pt x="768634" y="980132"/>
                  <a:pt x="740979" y="961696"/>
                </a:cubicBezTo>
                <a:cubicBezTo>
                  <a:pt x="679855" y="920947"/>
                  <a:pt x="711658" y="936157"/>
                  <a:pt x="646386" y="914400"/>
                </a:cubicBezTo>
                <a:cubicBezTo>
                  <a:pt x="620110" y="888124"/>
                  <a:pt x="588171" y="866491"/>
                  <a:pt x="567558" y="835572"/>
                </a:cubicBezTo>
                <a:lnTo>
                  <a:pt x="504496" y="740979"/>
                </a:lnTo>
                <a:cubicBezTo>
                  <a:pt x="493986" y="725213"/>
                  <a:pt x="486363" y="707080"/>
                  <a:pt x="472965" y="693682"/>
                </a:cubicBezTo>
                <a:cubicBezTo>
                  <a:pt x="457199" y="677917"/>
                  <a:pt x="439356" y="663985"/>
                  <a:pt x="425668" y="646386"/>
                </a:cubicBezTo>
                <a:cubicBezTo>
                  <a:pt x="402402" y="616473"/>
                  <a:pt x="383627" y="583324"/>
                  <a:pt x="362606" y="551793"/>
                </a:cubicBezTo>
                <a:cubicBezTo>
                  <a:pt x="352096" y="536027"/>
                  <a:pt x="344473" y="517894"/>
                  <a:pt x="331075" y="504496"/>
                </a:cubicBezTo>
                <a:lnTo>
                  <a:pt x="283779" y="457200"/>
                </a:lnTo>
                <a:cubicBezTo>
                  <a:pt x="244150" y="338314"/>
                  <a:pt x="297608" y="484859"/>
                  <a:pt x="236482" y="362606"/>
                </a:cubicBezTo>
                <a:cubicBezTo>
                  <a:pt x="229050" y="347742"/>
                  <a:pt x="231098" y="328287"/>
                  <a:pt x="220717" y="315310"/>
                </a:cubicBezTo>
                <a:cubicBezTo>
                  <a:pt x="208880" y="300514"/>
                  <a:pt x="187976" y="295909"/>
                  <a:pt x="173420" y="283779"/>
                </a:cubicBezTo>
                <a:cubicBezTo>
                  <a:pt x="156292" y="269506"/>
                  <a:pt x="141889" y="252248"/>
                  <a:pt x="126124" y="236482"/>
                </a:cubicBezTo>
                <a:cubicBezTo>
                  <a:pt x="120869" y="220717"/>
                  <a:pt x="122109" y="200937"/>
                  <a:pt x="110358" y="189186"/>
                </a:cubicBezTo>
                <a:cubicBezTo>
                  <a:pt x="98607" y="177435"/>
                  <a:pt x="77926" y="180852"/>
                  <a:pt x="63062" y="173420"/>
                </a:cubicBezTo>
                <a:cubicBezTo>
                  <a:pt x="27407" y="155592"/>
                  <a:pt x="22172" y="148296"/>
                  <a:pt x="0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85" y="24637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Several Instances of a Resource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476" y="1119188"/>
            <a:ext cx="7905750" cy="385127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Available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 vector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indicates the number of available resources of each type.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Allocation</a:t>
            </a:r>
            <a:r>
              <a:rPr lang="en-US" altLang="zh-TW" sz="2800" i="1" dirty="0"/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defines the number of resources of each type currently allocated to each process.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Request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indicates the current request  of each process.  If </a:t>
            </a:r>
            <a:r>
              <a:rPr lang="en-US" altLang="zh-TW" sz="2800" i="1" dirty="0"/>
              <a:t>Request 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, j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k</a:t>
            </a:r>
            <a:r>
              <a:rPr lang="en-US" altLang="zh-TW" sz="2800" dirty="0"/>
              <a:t>, then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is requesting</a:t>
            </a:r>
            <a:r>
              <a:rPr lang="en-US" altLang="zh-TW" sz="2800" i="1" dirty="0"/>
              <a:t> k</a:t>
            </a:r>
            <a:r>
              <a:rPr lang="en-US" altLang="zh-TW" sz="2800" dirty="0"/>
              <a:t> more instances of resource type </a:t>
            </a:r>
            <a:r>
              <a:rPr lang="en-US" altLang="zh-TW" sz="2800" i="1" dirty="0" err="1"/>
              <a:t>R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27125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1.	Let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 be vectors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n</a:t>
            </a:r>
            <a:r>
              <a:rPr lang="en-US" altLang="zh-TW" sz="2800" dirty="0"/>
              <a:t>, respectively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Available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For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 = 1,2, …,</a:t>
            </a:r>
            <a:r>
              <a:rPr lang="en-US" altLang="zh-TW" sz="2800" i="1" dirty="0"/>
              <a:t> n</a:t>
            </a:r>
            <a:r>
              <a:rPr lang="en-US" altLang="zh-TW" sz="2800" dirty="0"/>
              <a:t>, if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 0, then </a:t>
            </a:r>
            <a:br>
              <a:rPr lang="en-US" altLang="zh-TW" sz="2800" dirty="0">
                <a:sym typeface="Symbol" pitchFamily="18" charset="2"/>
              </a:rPr>
            </a:br>
            <a:r>
              <a:rPr lang="en-US" altLang="zh-TW" sz="2800" i="1" dirty="0">
                <a:sym typeface="Symbol" pitchFamily="18" charset="2"/>
              </a:rPr>
              <a:t>Finish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] = false;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otherwise,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true</a:t>
            </a:r>
            <a:endParaRPr lang="en-US" altLang="zh-TW" sz="28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2.	Find an index 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 </a:t>
            </a:r>
            <a:r>
              <a:rPr lang="en-US" altLang="zh-TW" sz="2800" dirty="0"/>
              <a:t>such that both: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	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</a:t>
            </a:r>
            <a:r>
              <a:rPr lang="en-US" altLang="zh-TW" sz="2800" i="1" dirty="0"/>
              <a:t>false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</a:t>
            </a:r>
            <a:r>
              <a:rPr lang="en-US" altLang="zh-TW" sz="2800" i="1" dirty="0" err="1"/>
              <a:t>Request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>
                <a:sym typeface="Symbol" pitchFamily="18" charset="2"/>
              </a:rPr>
              <a:t>Work</a:t>
            </a:r>
            <a:br>
              <a:rPr lang="en-US" altLang="zh-TW" sz="2800" i="1" dirty="0">
                <a:sym typeface="Symbol" pitchFamily="18" charset="2"/>
              </a:rPr>
            </a:br>
            <a:endParaRPr lang="en-US" altLang="zh-TW" sz="2800" dirty="0">
              <a:sym typeface="Symbol" pitchFamily="18" charset="2"/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If no such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exists, go to step 4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Deadlock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60425"/>
            <a:ext cx="8066088" cy="4445000"/>
          </a:xfrm>
        </p:spPr>
        <p:txBody>
          <a:bodyPr/>
          <a:lstStyle/>
          <a:p>
            <a:r>
              <a:rPr lang="en-US" altLang="zh-TW" sz="2400" dirty="0"/>
              <a:t>A set of blocked processes each </a:t>
            </a:r>
            <a:r>
              <a:rPr lang="en-US" altLang="zh-TW" sz="2400" dirty="0">
                <a:solidFill>
                  <a:srgbClr val="FF0000"/>
                </a:solidFill>
              </a:rPr>
              <a:t>holding</a:t>
            </a:r>
            <a:r>
              <a:rPr lang="en-US" altLang="zh-TW" sz="2400" dirty="0"/>
              <a:t> a resource and </a:t>
            </a:r>
            <a:r>
              <a:rPr lang="en-US" altLang="zh-TW" sz="2400" dirty="0">
                <a:solidFill>
                  <a:srgbClr val="FF0000"/>
                </a:solidFill>
              </a:rPr>
              <a:t>waiting</a:t>
            </a:r>
            <a:r>
              <a:rPr lang="en-US" altLang="zh-TW" sz="2400" dirty="0"/>
              <a:t> to acquire a resource held by another process in the set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System has 2 disk drives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each holds one disk drive and each needs another one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semaphores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B</a:t>
            </a:r>
            <a:r>
              <a:rPr lang="en-US" altLang="zh-TW" sz="2400" dirty="0"/>
              <a:t>, initialized to 1</a:t>
            </a:r>
            <a:endParaRPr lang="en-US" altLang="zh-TW" sz="3600" dirty="0"/>
          </a:p>
          <a:p>
            <a:pPr lvl="4">
              <a:buFontTx/>
              <a:buNone/>
            </a:pPr>
            <a:r>
              <a:rPr lang="en-US" altLang="zh-TW" sz="3600" dirty="0"/>
              <a:t> 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		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(A);		wait(B)</a:t>
            </a:r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(B);		wait(A)</a:t>
            </a:r>
          </a:p>
          <a:p>
            <a:pPr lvl="1"/>
            <a:endParaRPr lang="en-US" altLang="zh-TW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141413"/>
            <a:ext cx="7839075" cy="22971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3.	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+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br>
              <a:rPr lang="en-US" altLang="zh-TW" sz="2800" dirty="0"/>
            </a:b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true</a:t>
            </a:r>
            <a:br>
              <a:rPr lang="en-US" altLang="zh-TW" sz="2800" dirty="0"/>
            </a:br>
            <a:r>
              <a:rPr lang="en-US" altLang="zh-TW" sz="2800" dirty="0"/>
              <a:t>go to step 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4.	If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false, for some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, 1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  </a:t>
            </a:r>
            <a:r>
              <a:rPr lang="en-US" altLang="zh-TW" sz="2800" i="1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, then the system is in deadlock state. Moreover, if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, then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sz="28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	</a:t>
            </a:r>
            <a:endParaRPr lang="en-US" altLang="zh-TW" sz="28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95350" y="4280688"/>
            <a:ext cx="76946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Algorithm requires an order of O(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m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x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 n</a:t>
            </a:r>
            <a:r>
              <a:rPr lang="en-US" altLang="zh-TW" sz="2800" b="1" baseline="30000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) operations to detect whether the system is in deadlocked state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spcBef>
                <a:spcPct val="50000"/>
              </a:spcBef>
            </a:pPr>
            <a:endParaRPr lang="en-US" altLang="zh-TW" sz="2800" b="1" dirty="0">
              <a:solidFill>
                <a:srgbClr val="FF0066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Detection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066800"/>
            <a:ext cx="8229600" cy="453072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Five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three resource types </a:t>
            </a:r>
            <a:br>
              <a:rPr lang="en-US" altLang="zh-TW" sz="2400" dirty="0"/>
            </a:br>
            <a:r>
              <a:rPr lang="en-US" altLang="zh-TW" dirty="0">
                <a:solidFill>
                  <a:srgbClr val="FF0000"/>
                </a:solidFill>
              </a:rPr>
              <a:t>A (7 instances), </a:t>
            </a:r>
            <a:r>
              <a:rPr lang="en-US" altLang="zh-TW" i="1" dirty="0">
                <a:solidFill>
                  <a:srgbClr val="FF0000"/>
                </a:solidFill>
              </a:rPr>
              <a:t>B </a:t>
            </a:r>
            <a:r>
              <a:rPr lang="en-US" altLang="zh-TW" dirty="0">
                <a:solidFill>
                  <a:srgbClr val="FF0000"/>
                </a:solidFill>
              </a:rPr>
              <a:t>(2 instances), and </a:t>
            </a:r>
            <a:r>
              <a:rPr lang="en-US" altLang="zh-TW" i="1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(6 instances)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    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    </a:t>
            </a:r>
            <a:r>
              <a:rPr lang="en-US" altLang="zh-TW" sz="2400" i="1" u="sng" dirty="0"/>
              <a:t>Request</a:t>
            </a:r>
            <a:r>
              <a:rPr lang="en-US" altLang="zh-TW" sz="2400" i="1" dirty="0"/>
              <a:t>	     </a:t>
            </a:r>
            <a:r>
              <a:rPr lang="en-US" altLang="zh-TW" sz="2400" i="1" u="sng" dirty="0"/>
              <a:t>Available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</a:t>
            </a:r>
            <a:r>
              <a:rPr lang="en-US" altLang="zh-TW" sz="2400" i="1" dirty="0"/>
              <a:t>A B C 	            A B C 	        A B C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   </a:t>
            </a:r>
            <a:r>
              <a:rPr lang="en-US" altLang="zh-TW" sz="2400" dirty="0"/>
              <a:t>	  0 1 0               0 0 0 	         0 0 0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	 2 0 0 	           2 0 2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      3 0 3               0 0 0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 2 1 1 	            1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 0 0 2 	             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000" dirty="0"/>
              <a:t>Sequence &lt;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&gt; will result in </a:t>
            </a:r>
            <a:r>
              <a:rPr lang="en-US" altLang="zh-TW" sz="2000" i="1" dirty="0"/>
              <a:t>Finish</a:t>
            </a:r>
            <a:r>
              <a:rPr lang="en-US" altLang="zh-TW" sz="2000" dirty="0"/>
              <a:t>[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] = true for all </a:t>
            </a:r>
            <a:r>
              <a:rPr lang="en-US" altLang="zh-TW" sz="2000" i="1" dirty="0" err="1"/>
              <a:t>i</a:t>
            </a:r>
            <a:endParaRPr lang="en-US" altLang="zh-TW" sz="2000" dirty="0"/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6" y="995363"/>
            <a:ext cx="8385175" cy="4530725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 requests an additional instance of type</a:t>
            </a:r>
            <a:r>
              <a:rPr lang="en-US" altLang="zh-TW" i="1" dirty="0"/>
              <a:t> C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	</a:t>
            </a:r>
            <a:r>
              <a:rPr lang="en-US" altLang="zh-TW" sz="2000" i="1" u="sng" dirty="0"/>
              <a:t>Request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i="1" dirty="0"/>
              <a:t>			A B C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0 0 0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2 0 2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0 0 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1 0 0 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zh-TW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dirty="0"/>
              <a:t>Can reclaim resources held by process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b="1" dirty="0">
                <a:solidFill>
                  <a:srgbClr val="FF0000"/>
                </a:solidFill>
              </a:rPr>
              <a:t>Deadlock exists</a:t>
            </a:r>
            <a:r>
              <a:rPr lang="en-US" altLang="zh-TW" dirty="0"/>
              <a:t>, consisting of processes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baseline="-25000" dirty="0"/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, and 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 bwMode="auto">
          <a:xfrm>
            <a:off x="3313386" y="3058510"/>
            <a:ext cx="1508236" cy="51237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Detection-Algorithm Usage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79500"/>
            <a:ext cx="7931697" cy="4530725"/>
          </a:xfrm>
        </p:spPr>
        <p:txBody>
          <a:bodyPr/>
          <a:lstStyle/>
          <a:p>
            <a:r>
              <a:rPr lang="en-US" altLang="zh-TW" sz="2800" dirty="0"/>
              <a:t>When, and how often, to invoke depends on:</a:t>
            </a:r>
          </a:p>
          <a:p>
            <a:pPr lvl="1"/>
            <a:r>
              <a:rPr lang="en-US" altLang="zh-TW" sz="2800" dirty="0"/>
              <a:t>How often a deadlock is likely to occur?</a:t>
            </a:r>
          </a:p>
          <a:p>
            <a:pPr lvl="1"/>
            <a:r>
              <a:rPr lang="en-US" altLang="zh-TW" sz="2800" dirty="0"/>
              <a:t>How many processes will need to be rolled back?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one for each disjoint cycle</a:t>
            </a:r>
          </a:p>
          <a:p>
            <a:r>
              <a:rPr lang="en-US" altLang="zh-TW" sz="2800" dirty="0"/>
              <a:t>If detection algorithm is invoked arbitrarily, there </a:t>
            </a:r>
            <a:r>
              <a:rPr lang="en-US" altLang="zh-TW" sz="2800" dirty="0">
                <a:solidFill>
                  <a:srgbClr val="FF0000"/>
                </a:solidFill>
              </a:rPr>
              <a:t>may be many cycles </a:t>
            </a:r>
            <a:r>
              <a:rPr lang="en-US" altLang="zh-TW" sz="2800" dirty="0"/>
              <a:t>in the resource graph and so we would not be able to tell which of the many deadlocked processes “caused” the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0" y="350838"/>
            <a:ext cx="8763000" cy="457200"/>
          </a:xfrm>
        </p:spPr>
        <p:txBody>
          <a:bodyPr/>
          <a:lstStyle/>
          <a:p>
            <a:pPr eaLnBrk="1" hangingPunct="1"/>
            <a:br>
              <a:rPr lang="en-US" altLang="zh-TW" sz="3200" dirty="0"/>
            </a:br>
            <a:r>
              <a:rPr lang="en-US" altLang="zh-TW" sz="3200" dirty="0"/>
              <a:t>Recovery from Deadlock:  </a:t>
            </a:r>
            <a:r>
              <a:rPr lang="en-US" altLang="zh-TW" sz="3200" dirty="0">
                <a:solidFill>
                  <a:srgbClr val="FF0000"/>
                </a:solidFill>
              </a:rPr>
              <a:t>Process 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07950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Abort all deadlocked processes</a:t>
            </a:r>
          </a:p>
          <a:p>
            <a:r>
              <a:rPr lang="en-US" altLang="zh-TW" sz="2400" dirty="0"/>
              <a:t>Abort one process at a time until the deadlock cycle is eliminated</a:t>
            </a:r>
          </a:p>
          <a:p>
            <a:r>
              <a:rPr lang="en-US" altLang="zh-TW" sz="2400" dirty="0"/>
              <a:t>In which order should we choose to abort?</a:t>
            </a:r>
          </a:p>
          <a:p>
            <a:pPr lvl="1"/>
            <a:r>
              <a:rPr lang="en-US" altLang="zh-TW" sz="2400" dirty="0"/>
              <a:t>Priority of the process</a:t>
            </a:r>
          </a:p>
          <a:p>
            <a:pPr lvl="1"/>
            <a:r>
              <a:rPr lang="en-US" altLang="zh-TW" sz="2400" dirty="0"/>
              <a:t>How long process has computed, and how much longer to complete</a:t>
            </a:r>
          </a:p>
          <a:p>
            <a:pPr lvl="1"/>
            <a:r>
              <a:rPr lang="en-US" altLang="zh-TW" sz="2400" dirty="0"/>
              <a:t>Resources the process has used</a:t>
            </a:r>
          </a:p>
          <a:p>
            <a:pPr lvl="1"/>
            <a:r>
              <a:rPr lang="en-US" altLang="zh-TW" sz="2400" dirty="0"/>
              <a:t>Resources process needs to complete</a:t>
            </a:r>
          </a:p>
          <a:p>
            <a:pPr lvl="1"/>
            <a:r>
              <a:rPr lang="en-US" altLang="zh-TW" sz="2400" dirty="0"/>
              <a:t>How many processes will need to be terminated</a:t>
            </a:r>
          </a:p>
          <a:p>
            <a:pPr lvl="1"/>
            <a:r>
              <a:rPr lang="en-US" altLang="zh-TW" sz="2400" dirty="0"/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50" y="312738"/>
            <a:ext cx="8890274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Recovery from Deadlock: </a:t>
            </a:r>
            <a:r>
              <a:rPr lang="en-US" altLang="zh-TW" sz="3200" dirty="0">
                <a:solidFill>
                  <a:srgbClr val="FF0000"/>
                </a:solidFill>
              </a:rPr>
              <a:t>Resource Preemption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79500"/>
            <a:ext cx="7959725" cy="4483100"/>
          </a:xfrm>
        </p:spPr>
        <p:txBody>
          <a:bodyPr/>
          <a:lstStyle/>
          <a:p>
            <a:r>
              <a:rPr lang="en-US" altLang="zh-TW" sz="2800" dirty="0"/>
              <a:t>Selecting a victim – minimize cost</a:t>
            </a:r>
          </a:p>
          <a:p>
            <a:r>
              <a:rPr lang="en-US" altLang="zh-TW" sz="2800" dirty="0"/>
              <a:t>Rollback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return to some safe state</a:t>
            </a:r>
            <a:r>
              <a:rPr lang="en-US" altLang="zh-TW" sz="2800" dirty="0"/>
              <a:t>, restart process for that state</a:t>
            </a:r>
          </a:p>
          <a:p>
            <a:r>
              <a:rPr lang="en-US" altLang="zh-TW" sz="2800" dirty="0"/>
              <a:t>Starvation</a:t>
            </a:r>
          </a:p>
          <a:p>
            <a:pPr lvl="1"/>
            <a:r>
              <a:rPr lang="en-US" altLang="zh-TW" sz="2800" dirty="0"/>
              <a:t>same process may always be picked as victim, </a:t>
            </a:r>
          </a:p>
          <a:p>
            <a:pPr lvl="1"/>
            <a:r>
              <a:rPr lang="en-US" altLang="zh-TW" sz="2800" dirty="0"/>
              <a:t>include number of rollbacks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207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Bridge Crossing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88" y="2686596"/>
            <a:ext cx="7979651" cy="2590800"/>
          </a:xfrm>
        </p:spPr>
        <p:txBody>
          <a:bodyPr/>
          <a:lstStyle/>
          <a:p>
            <a:r>
              <a:rPr lang="en-US" altLang="zh-TW" dirty="0"/>
              <a:t>Traffic only in one direction</a:t>
            </a:r>
          </a:p>
          <a:p>
            <a:r>
              <a:rPr lang="en-US" altLang="zh-TW" dirty="0"/>
              <a:t>Each section of a bridge can be viewed as a resource</a:t>
            </a:r>
          </a:p>
          <a:p>
            <a:r>
              <a:rPr lang="en-US" altLang="zh-TW" dirty="0"/>
              <a:t>If a deadlock occurs, it can be resolved if </a:t>
            </a:r>
            <a:r>
              <a:rPr lang="en-US" altLang="zh-TW" dirty="0">
                <a:solidFill>
                  <a:srgbClr val="FF0000"/>
                </a:solidFill>
              </a:rPr>
              <a:t>one car backs up (preempt resources and rollback)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Several cars </a:t>
            </a:r>
            <a:r>
              <a:rPr lang="en-US" altLang="zh-TW" dirty="0"/>
              <a:t>may have to be backed up if a deadlock occurs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Starvation</a:t>
            </a:r>
            <a:r>
              <a:rPr lang="en-US" altLang="zh-TW" dirty="0"/>
              <a:t> is possible</a:t>
            </a:r>
          </a:p>
          <a:p>
            <a:r>
              <a:rPr lang="en-US" altLang="zh-TW" dirty="0"/>
              <a:t>Note </a:t>
            </a:r>
            <a:r>
              <a:rPr lang="en-US" altLang="zh-TW" dirty="0">
                <a:solidFill>
                  <a:srgbClr val="FF0000"/>
                </a:solidFill>
              </a:rPr>
              <a:t>– Most </a:t>
            </a:r>
            <a:r>
              <a:rPr lang="en-US" altLang="zh-TW" dirty="0" err="1">
                <a:solidFill>
                  <a:srgbClr val="FF0000"/>
                </a:solidFill>
              </a:rPr>
              <a:t>OSes</a:t>
            </a:r>
            <a:r>
              <a:rPr lang="en-US" altLang="zh-TW" dirty="0">
                <a:solidFill>
                  <a:srgbClr val="FF0000"/>
                </a:solidFill>
              </a:rPr>
              <a:t> do not prevent or deal with deadlocks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040632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7197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8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9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0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1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4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6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7190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91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sp>
          <p:nvSpPr>
            <p:cNvPr id="7176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9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7186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7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7184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5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7182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3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System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20775"/>
            <a:ext cx="7656512" cy="4483100"/>
          </a:xfrm>
        </p:spPr>
        <p:txBody>
          <a:bodyPr/>
          <a:lstStyle/>
          <a:p>
            <a:r>
              <a:rPr lang="en-US" altLang="zh-TW" sz="2800" dirty="0"/>
              <a:t>Resource types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, . . .,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m</a:t>
            </a:r>
            <a:endParaRPr lang="en-US" altLang="zh-TW" sz="2800" baseline="-25000" dirty="0">
              <a:solidFill>
                <a:srgbClr val="FF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altLang="zh-TW" sz="2800" i="1" dirty="0">
                <a:solidFill>
                  <a:srgbClr val="FF0000"/>
                </a:solidFill>
              </a:rPr>
              <a:t>CPU cycles, memory space, I/O devices</a:t>
            </a:r>
          </a:p>
          <a:p>
            <a:r>
              <a:rPr lang="en-US" altLang="zh-TW" sz="2800" dirty="0"/>
              <a:t>Each resource type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has </a:t>
            </a:r>
            <a:r>
              <a:rPr lang="en-US" altLang="zh-TW" sz="2800" i="1" dirty="0" err="1">
                <a:solidFill>
                  <a:srgbClr val="FF0000"/>
                </a:solidFill>
              </a:rPr>
              <a:t>W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instances.</a:t>
            </a:r>
          </a:p>
          <a:p>
            <a:r>
              <a:rPr lang="en-US" altLang="zh-TW" sz="2800" dirty="0"/>
              <a:t>Each process utilizes a resource as follows:</a:t>
            </a:r>
          </a:p>
          <a:p>
            <a:pPr lvl="1"/>
            <a:r>
              <a:rPr lang="en-US" altLang="zh-TW" sz="2800" b="1" dirty="0"/>
              <a:t>request   ex </a:t>
            </a:r>
            <a:r>
              <a:rPr lang="zh-TW" altLang="en-US" sz="2800" b="1" dirty="0"/>
              <a:t>要硬碟多大  要檔案多少</a:t>
            </a:r>
            <a:endParaRPr lang="en-US" altLang="zh-TW" sz="2800" b="1" dirty="0"/>
          </a:p>
          <a:p>
            <a:pPr lvl="1"/>
            <a:r>
              <a:rPr lang="en-US" altLang="zh-TW" sz="2800" b="1" dirty="0"/>
              <a:t>use </a:t>
            </a:r>
          </a:p>
          <a:p>
            <a:pPr lvl="1"/>
            <a:r>
              <a:rPr lang="en-US" altLang="zh-TW" sz="2800" b="1" dirty="0"/>
              <a:t>release   </a:t>
            </a:r>
            <a:r>
              <a:rPr lang="zh-TW" altLang="en-US" sz="2800" b="1" dirty="0"/>
              <a:t>還給</a:t>
            </a:r>
            <a:r>
              <a:rPr lang="en-US" altLang="zh-TW" sz="2800" b="1" dirty="0"/>
              <a:t>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Characterization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386480"/>
            <a:ext cx="7713663" cy="4017963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Mutual exclusion</a:t>
            </a:r>
            <a:r>
              <a:rPr lang="en-US" altLang="zh-TW" b="1" dirty="0"/>
              <a:t>:</a:t>
            </a:r>
            <a:r>
              <a:rPr lang="en-US" altLang="zh-TW" dirty="0"/>
              <a:t>  only one process at a time can use a resource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Hold and wait</a:t>
            </a:r>
            <a:r>
              <a:rPr lang="en-US" altLang="zh-TW" b="1" dirty="0"/>
              <a:t>:</a:t>
            </a:r>
            <a:r>
              <a:rPr lang="en-US" altLang="zh-TW" dirty="0"/>
              <a:t>  a process holding at least one resource is waiting to acquire additional resources held by other processes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No preemption: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a resource can be released only voluntarily by the process holding it, after that process has completed its task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Circular wait</a:t>
            </a:r>
            <a:r>
              <a:rPr lang="en-US" altLang="zh-TW" b="1" dirty="0"/>
              <a:t>:</a:t>
            </a:r>
            <a:r>
              <a:rPr lang="en-US" altLang="zh-TW" dirty="0"/>
              <a:t>  there exists a set {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…,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} of waiting processes such that </a:t>
            </a:r>
            <a:r>
              <a:rPr lang="en-US" altLang="zh-TW" i="1" dirty="0"/>
              <a:t>P</a:t>
            </a:r>
            <a:r>
              <a:rPr lang="en-US" altLang="zh-TW" baseline="-25000" dirty="0"/>
              <a:t>0 </a:t>
            </a:r>
            <a:r>
              <a:rPr lang="en-US" altLang="zh-TW" dirty="0"/>
              <a:t>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n</a:t>
            </a:r>
            <a:r>
              <a:rPr lang="en-US" altLang="zh-TW" baseline="-25000" dirty="0"/>
              <a:t>–1</a:t>
            </a:r>
            <a:r>
              <a:rPr lang="en-US" altLang="zh-TW" dirty="0"/>
              <a:t>  is waiting for a resource that is held by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, and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2689" y="956478"/>
            <a:ext cx="7761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Deadlock can arise if four conditions hold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simultaneously</a:t>
            </a:r>
            <a:r>
              <a:rPr lang="en-US" altLang="zh-TW" sz="24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372350" cy="2716213"/>
          </a:xfrm>
        </p:spPr>
        <p:txBody>
          <a:bodyPr/>
          <a:lstStyle/>
          <a:p>
            <a:r>
              <a:rPr lang="en-US" altLang="zh-TW" sz="2400" dirty="0"/>
              <a:t>V is partitioned into two types: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P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}, the set consisting of all the processes in the system</a:t>
            </a:r>
          </a:p>
          <a:p>
            <a:pPr lvl="1"/>
            <a:r>
              <a:rPr lang="en-US" altLang="zh-TW" sz="2400" i="1" dirty="0"/>
              <a:t>R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}, the set consisting of all resource types in the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request edge </a:t>
            </a:r>
            <a:r>
              <a:rPr lang="en-US" altLang="zh-TW" sz="2400" dirty="0"/>
              <a:t>– directed edge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endParaRPr lang="en-US" altLang="zh-TW" sz="2400" i="1" dirty="0">
              <a:sym typeface="Symbol" pitchFamily="18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/>
              <a:t>– directed edge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33024" y="1041727"/>
            <a:ext cx="6136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A set of vertices </a:t>
            </a:r>
            <a:r>
              <a:rPr lang="en-US" altLang="zh-TW" sz="2800" b="1" i="1" dirty="0">
                <a:latin typeface="Candara" pitchFamily="34" charset="0"/>
              </a:rPr>
              <a:t>V</a:t>
            </a:r>
            <a:r>
              <a:rPr lang="en-US" altLang="zh-TW" sz="2800" b="1" dirty="0">
                <a:latin typeface="Candara" pitchFamily="34" charset="0"/>
              </a:rPr>
              <a:t> and a set of edges </a:t>
            </a:r>
            <a:r>
              <a:rPr lang="en-US" altLang="zh-TW" sz="2800" b="1" i="1" dirty="0">
                <a:latin typeface="Candara" pitchFamily="34" charset="0"/>
              </a:rPr>
              <a:t>E</a:t>
            </a:r>
            <a:r>
              <a:rPr lang="en-US" altLang="zh-TW" sz="28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Resource-Allocation Graph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Process</a:t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en-US" altLang="zh-TW" sz="2400" dirty="0"/>
              <a:t>Resource Type with 4 instances</a:t>
            </a:r>
          </a:p>
          <a:p>
            <a:endParaRPr lang="en-US" altLang="zh-TW" sz="2400" dirty="0"/>
          </a:p>
          <a:p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requests instance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dirty="0"/>
          </a:p>
          <a:p>
            <a:endParaRPr lang="en-US" altLang="zh-TW" sz="2400" dirty="0"/>
          </a:p>
          <a:p>
            <a:pPr>
              <a:buFont typeface="Monotype Sorts" pitchFamily="2" charset="2"/>
              <a:buNone/>
            </a:pPr>
            <a:endParaRPr lang="en-US" altLang="zh-TW" sz="2400" dirty="0"/>
          </a:p>
          <a:p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is holding an instance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i="1" dirty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116513" y="12398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03750" y="52466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>
              <a:latin typeface="Helvetica" pitchFamily="34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806950" y="378936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 i="1">
              <a:latin typeface="Helvetic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60975" y="2616200"/>
            <a:ext cx="438150" cy="419100"/>
            <a:chOff x="2666" y="1966"/>
            <a:chExt cx="276" cy="264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0" y="3852863"/>
            <a:ext cx="438150" cy="419100"/>
            <a:chOff x="2666" y="1966"/>
            <a:chExt cx="276" cy="264"/>
          </a:xfrm>
        </p:grpSpPr>
        <p:sp>
          <p:nvSpPr>
            <p:cNvPr id="1128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5311775" y="4056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5699125" y="427037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97500" y="5310188"/>
            <a:ext cx="438150" cy="419100"/>
            <a:chOff x="2666" y="1966"/>
            <a:chExt cx="276" cy="264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6" name="Line 27"/>
          <p:cNvSpPr>
            <a:spLocks noChangeShapeType="1"/>
          </p:cNvSpPr>
          <p:nvPr/>
        </p:nvSpPr>
        <p:spPr bwMode="auto">
          <a:xfrm flipH="1">
            <a:off x="5070475" y="54562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5448300" y="56991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23699</TotalTime>
  <Words>2825</Words>
  <Application>Microsoft Office PowerPoint</Application>
  <PresentationFormat>On-screen Show (4:3)</PresentationFormat>
  <Paragraphs>345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7:  Deadlocks</vt:lpstr>
      <vt:lpstr>Chapter 7:  Deadlocks</vt:lpstr>
      <vt:lpstr>Chapter Objectives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PowerPoint Presentation</vt:lpstr>
      <vt:lpstr>Deadlock Prevention保守</vt:lpstr>
      <vt:lpstr>Deadlock Prevention (Cont.)</vt:lpstr>
      <vt:lpstr>Deadlock Avoidance</vt:lpstr>
      <vt:lpstr>Safe State</vt:lpstr>
      <vt:lpstr>Safe State</vt:lpstr>
      <vt:lpstr>Basic Facts</vt:lpstr>
      <vt:lpstr>Avoidance algorithms</vt:lpstr>
      <vt:lpstr>Resource-Allocation Graph Scheme</vt:lpstr>
      <vt:lpstr>a priori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 Recovery from Deadlock:  Process Termination</vt:lpstr>
      <vt:lpstr>Recovery from Deadlock: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205</cp:revision>
  <cp:lastPrinted>2001-06-14T14:14:54Z</cp:lastPrinted>
  <dcterms:created xsi:type="dcterms:W3CDTF">2008-07-20T15:16:37Z</dcterms:created>
  <dcterms:modified xsi:type="dcterms:W3CDTF">2020-05-06T15:27:20Z</dcterms:modified>
</cp:coreProperties>
</file>