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6"/>
  </p:notesMasterIdLst>
  <p:handoutMasterIdLst>
    <p:handoutMasterId r:id="rId47"/>
  </p:handout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83" r:id="rId20"/>
    <p:sldId id="557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  <p:sldId id="572" r:id="rId35"/>
    <p:sldId id="573" r:id="rId36"/>
    <p:sldId id="574" r:id="rId37"/>
    <p:sldId id="575" r:id="rId38"/>
    <p:sldId id="576" r:id="rId39"/>
    <p:sldId id="577" r:id="rId40"/>
    <p:sldId id="578" r:id="rId41"/>
    <p:sldId id="579" r:id="rId42"/>
    <p:sldId id="580" r:id="rId43"/>
    <p:sldId id="581" r:id="rId44"/>
    <p:sldId id="582" r:id="rId4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03067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87863" autoAdjust="0"/>
  </p:normalViewPr>
  <p:slideViewPr>
    <p:cSldViewPr snapToGrid="0">
      <p:cViewPr varScale="1">
        <p:scale>
          <a:sx n="60" d="100"/>
          <a:sy n="60" d="100"/>
        </p:scale>
        <p:origin x="1692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CE3E-0749-4005-862F-9938DF7C7867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ED5323-5760-4181-AA23-310348E0C72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D81B2-441D-4570-ABFB-79EE0493831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p1&gt;r1&gt;p2&gt;r3&gt;p3&gt;(</a:t>
            </a:r>
            <a:r>
              <a:rPr lang="zh-TW" altLang="en-US" dirty="0">
                <a:latin typeface="Times New Roman" pitchFamily="18" charset="0"/>
              </a:rPr>
              <a:t>點被占滿要不到</a:t>
            </a:r>
            <a:r>
              <a:rPr lang="en-US" altLang="zh-TW" dirty="0">
                <a:latin typeface="Times New Roman" pitchFamily="18" charset="0"/>
              </a:rPr>
              <a:t>)r2&gt;p1</a:t>
            </a:r>
            <a:r>
              <a:rPr lang="zh-TW" altLang="en-US" dirty="0">
                <a:latin typeface="Times New Roman" pitchFamily="18" charset="0"/>
              </a:rPr>
              <a:t>  那個點能大於一個應該就是</a:t>
            </a:r>
            <a:r>
              <a:rPr lang="en-US" altLang="zh-TW" dirty="0" err="1">
                <a:latin typeface="Times New Roman" pitchFamily="18" charset="0"/>
              </a:rPr>
              <a:t>semap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24E04-A9FF-42F0-A29D-515165C06E0E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我是猜</a:t>
            </a:r>
            <a:r>
              <a:rPr lang="en-US" altLang="zh-TW" dirty="0">
                <a:latin typeface="Times New Roman" pitchFamily="18" charset="0"/>
              </a:rPr>
              <a:t>p2</a:t>
            </a:r>
            <a:r>
              <a:rPr lang="zh-TW" altLang="en-US" dirty="0">
                <a:latin typeface="Times New Roman" pitchFamily="18" charset="0"/>
              </a:rPr>
              <a:t>會用完</a:t>
            </a:r>
            <a:r>
              <a:rPr lang="en-US" altLang="zh-TW" dirty="0">
                <a:latin typeface="Times New Roman" pitchFamily="18" charset="0"/>
              </a:rPr>
              <a:t>r1</a:t>
            </a:r>
            <a:r>
              <a:rPr lang="zh-TW" altLang="en-US" dirty="0">
                <a:latin typeface="Times New Roman" pitchFamily="18" charset="0"/>
              </a:rPr>
              <a:t>給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就可執行    </a:t>
            </a:r>
            <a:r>
              <a:rPr lang="en-US" altLang="zh-TW" dirty="0">
                <a:latin typeface="Times New Roman" pitchFamily="18" charset="0"/>
              </a:rPr>
              <a:t>p1</a:t>
            </a:r>
            <a:r>
              <a:rPr lang="zh-TW" altLang="en-US" dirty="0">
                <a:latin typeface="Times New Roman" pitchFamily="18" charset="0"/>
              </a:rPr>
              <a:t>跑完</a:t>
            </a:r>
            <a:r>
              <a:rPr lang="en-US" altLang="zh-TW" dirty="0">
                <a:latin typeface="Times New Roman" pitchFamily="18" charset="0"/>
              </a:rPr>
              <a:t>r2</a:t>
            </a:r>
            <a:r>
              <a:rPr lang="zh-TW" altLang="en-US" dirty="0">
                <a:latin typeface="Times New Roman" pitchFamily="18" charset="0"/>
              </a:rPr>
              <a:t>就釋放</a:t>
            </a:r>
            <a:r>
              <a:rPr lang="en-US" altLang="zh-TW" dirty="0">
                <a:latin typeface="Times New Roman" pitchFamily="18" charset="0"/>
              </a:rPr>
              <a:t>p3</a:t>
            </a:r>
            <a:r>
              <a:rPr lang="zh-TW" altLang="en-US" dirty="0">
                <a:latin typeface="Times New Roman" pitchFamily="18" charset="0"/>
              </a:rPr>
              <a:t>就能跑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524DB5-0C20-4679-9607-93CD05345FB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56657-B3D7-4156-81FD-3078BBAFA0B1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18C8F-E77B-40DB-B041-98F28E04796C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D68F22-FCB0-48F2-86EC-4FF3382CFAB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38FF1-A7AF-472B-8842-F07198ED4A7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74754-CC16-4D2D-9822-CBEF9C5451A2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74754-CC16-4D2D-9822-CBEF9C5451A2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D8FE0-BB59-424E-B4B0-1FBD8626F826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D6C7E-C7A3-4DDA-8A37-3D517C380C6B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0921D-1205-4406-BC24-83727E3F30D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3DEDC-3C1E-4BBA-B00B-90869D86F59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13599-3095-425B-825A-7A03C2603BDC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17AD9-0B7F-4B27-9794-F68DB8C1303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3B7F7F-5E6D-4DED-B246-FDACC15B3828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讚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53C0F-1B4C-412E-A26F-D44060362C4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516C1-AB2B-4FF1-AB52-04F856E22D8B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 </a:t>
            </a:r>
            <a:r>
              <a:rPr lang="zh-TW" altLang="en-US" dirty="0">
                <a:latin typeface="Times New Roman" pitchFamily="18" charset="0"/>
              </a:rPr>
              <a:t>好像在演算法看過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2642E4-E5E5-45F5-BD23-82BA2C4A6259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C3B73-BE5A-400C-B51C-4F16FBDBE34F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8082F-A1AF-4A15-B1BC-C909029B13F3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FA59C-C90E-4275-BB59-394FDADAF10F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用聽的理解好了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D683B-0FB2-4777-8BEA-A997C0652C3D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聽的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6DEB7E-770E-43F9-801A-18660BBBF045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FF893-1224-43B1-8CB8-E65C66AC9F70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56452-25C1-486F-B105-12613929C37C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A3BFB-C0DD-4ECA-B7E9-EAEF3D1046B3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應該就把灰點去除掉  或看成邊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81E8B-C73A-438B-92F6-B2F1DED1D5C9}" type="slidenum">
              <a:rPr lang="en-US" altLang="zh-TW"/>
              <a:pPr/>
              <a:t>36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8DD9A-ACA1-403B-AC41-BF155930028D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感覺很像前面那個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87A1-8838-4DDE-970B-6D705290D645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FDCE-4B26-45DC-8CC4-E820602A1955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C211B-4D31-47EE-A19B-09BC49BAAAAD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315327-5154-42C3-A5A2-D868B28C4913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62BEE-E96A-4835-B744-313A552C27A5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204D1-2587-4AAE-8EA4-4B6DA20CA56F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B0BC0-E250-4333-BF9D-256417796C69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68C29-7A44-4EF1-9C85-B7D600F844EA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70E61-5F0B-4E93-A106-8EA36141DD4B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96AFE-5000-49AF-B4CE-B00D6910E24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04E0C-B956-4FAA-991C-85E1F3941FA7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ch6</a:t>
            </a:r>
            <a:r>
              <a:rPr lang="zh-TW" altLang="en-US" dirty="0">
                <a:latin typeface="Times New Roman" pitchFamily="18" charset="0"/>
              </a:rPr>
              <a:t>這四種情況分布在各個地方都說過了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83B99-5822-4C87-A7D1-0619B9F509B4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8953DB-3C0C-404F-A6EA-0B2F75B6674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7.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76616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6000" dirty="0"/>
              <a:t>Chapter 7: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07637" y="319088"/>
            <a:ext cx="8267700" cy="512762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of a Resource Allocation Graph</a:t>
            </a:r>
          </a:p>
        </p:txBody>
      </p:sp>
      <p:pic>
        <p:nvPicPr>
          <p:cNvPr id="12291" name="Picture 1032"/>
          <p:cNvPicPr>
            <a:picLocks noChangeAspect="1" noChangeArrowheads="1"/>
          </p:cNvPicPr>
          <p:nvPr/>
        </p:nvPicPr>
        <p:blipFill>
          <a:blip r:embed="rId3"/>
          <a:srcRect l="25287" t="926" r="25287" b="1532"/>
          <a:stretch>
            <a:fillRect/>
          </a:stretch>
        </p:blipFill>
        <p:spPr bwMode="auto">
          <a:xfrm>
            <a:off x="2831114" y="1135113"/>
            <a:ext cx="3780057" cy="559675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18214" y="384175"/>
            <a:ext cx="8728075" cy="4699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 Allocation Graph With A Deadlock</a:t>
            </a:r>
          </a:p>
        </p:txBody>
      </p:sp>
      <p:pic>
        <p:nvPicPr>
          <p:cNvPr id="133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39976" y="1197677"/>
            <a:ext cx="3529286" cy="520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0409" y="371148"/>
            <a:ext cx="8226425" cy="457200"/>
          </a:xfrm>
        </p:spPr>
        <p:txBody>
          <a:bodyPr/>
          <a:lstStyle/>
          <a:p>
            <a:pPr eaLnBrk="1" hangingPunct="1"/>
            <a:r>
              <a:rPr lang="en-US" altLang="zh-TW" dirty="0"/>
              <a:t>Graph With A Cycle But No Deadlock</a:t>
            </a:r>
          </a:p>
        </p:txBody>
      </p:sp>
      <p:pic>
        <p:nvPicPr>
          <p:cNvPr id="143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9413" y="1362075"/>
            <a:ext cx="3248025" cy="415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Basic Facts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1182688"/>
            <a:ext cx="8115464" cy="4400550"/>
          </a:xfrm>
        </p:spPr>
        <p:txBody>
          <a:bodyPr/>
          <a:lstStyle/>
          <a:p>
            <a:r>
              <a:rPr lang="en-US" altLang="zh-TW" sz="2800" dirty="0"/>
              <a:t>If graph contains </a:t>
            </a:r>
            <a:r>
              <a:rPr lang="en-US" altLang="zh-TW" sz="2800" dirty="0">
                <a:solidFill>
                  <a:srgbClr val="FF0000"/>
                </a:solidFill>
              </a:rPr>
              <a:t>no cycles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 no deadlock</a:t>
            </a:r>
          </a:p>
          <a:p>
            <a:r>
              <a:rPr lang="en-US" altLang="zh-TW" sz="2800" dirty="0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if only one instance per resource type, then deadlock</a:t>
            </a:r>
          </a:p>
          <a:p>
            <a:pPr lvl="1"/>
            <a:r>
              <a:rPr lang="en-US" altLang="zh-TW" sz="2800" dirty="0">
                <a:sym typeface="Symbol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Methods for Handling Deadlocks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1163638"/>
            <a:ext cx="8016875" cy="3295650"/>
          </a:xfrm>
        </p:spPr>
        <p:txBody>
          <a:bodyPr/>
          <a:lstStyle/>
          <a:p>
            <a:r>
              <a:rPr lang="en-US" altLang="zh-TW" sz="2800" dirty="0"/>
              <a:t>Ensure that the system will </a:t>
            </a:r>
            <a:r>
              <a:rPr lang="en-US" altLang="zh-TW" sz="2800" i="1" dirty="0">
                <a:solidFill>
                  <a:srgbClr val="FF0000"/>
                </a:solidFill>
              </a:rPr>
              <a:t>never</a:t>
            </a:r>
            <a:r>
              <a:rPr lang="en-US" altLang="zh-TW" sz="2800" dirty="0"/>
              <a:t> enter a deadlock state </a:t>
            </a:r>
          </a:p>
          <a:p>
            <a:r>
              <a:rPr lang="en-US" altLang="zh-TW" sz="2800" dirty="0"/>
              <a:t>Allow the system to enter a deadlock state and then </a:t>
            </a:r>
            <a:r>
              <a:rPr lang="en-US" altLang="zh-TW" sz="2800" dirty="0">
                <a:solidFill>
                  <a:srgbClr val="FF0000"/>
                </a:solidFill>
              </a:rPr>
              <a:t>recover</a:t>
            </a:r>
          </a:p>
          <a:p>
            <a:r>
              <a:rPr lang="en-US" altLang="zh-TW" sz="2800" dirty="0"/>
              <a:t>Ignore the problem and pretend that deadlocks never occur in the system; used by most operating systems, including UNIX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Prevention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1442" y="1707220"/>
            <a:ext cx="7848600" cy="38227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Mutual Exclusion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not required for sharable resources; must hold for </a:t>
            </a:r>
            <a:r>
              <a:rPr lang="en-US" altLang="zh-TW" sz="2400" dirty="0" err="1"/>
              <a:t>nonsharable</a:t>
            </a:r>
            <a:r>
              <a:rPr lang="en-US" altLang="zh-TW" sz="2400" dirty="0"/>
              <a:t> resources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Hold and Wait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must guarantee that whenever a process requests a resource, it does not hold any other resources</a:t>
            </a:r>
          </a:p>
          <a:p>
            <a:pPr lvl="1"/>
            <a:r>
              <a:rPr lang="en-US" altLang="zh-TW" sz="2400" dirty="0"/>
              <a:t>Require process to request and be allocated all its resources before it begins execution, </a:t>
            </a:r>
            <a:r>
              <a:rPr lang="en-US" altLang="zh-TW" sz="2400" dirty="0">
                <a:solidFill>
                  <a:srgbClr val="FF0000"/>
                </a:solidFill>
              </a:rPr>
              <a:t>or allow process to request resources only when the process has none</a:t>
            </a:r>
          </a:p>
          <a:p>
            <a:pPr lvl="1"/>
            <a:r>
              <a:rPr lang="en-US" altLang="zh-TW" sz="2400" dirty="0"/>
              <a:t>Low resource utilization; starvation possible</a:t>
            </a:r>
          </a:p>
        </p:txBody>
      </p:sp>
      <p:sp>
        <p:nvSpPr>
          <p:cNvPr id="17412" name="Text Box 1028"/>
          <p:cNvSpPr txBox="1">
            <a:spLocks noChangeArrowheads="1"/>
          </p:cNvSpPr>
          <p:nvPr/>
        </p:nvSpPr>
        <p:spPr bwMode="auto">
          <a:xfrm>
            <a:off x="552087" y="1039892"/>
            <a:ext cx="69044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Restrain</a:t>
            </a:r>
            <a:r>
              <a:rPr lang="zh-TW" altLang="en-US" sz="2800" b="1" dirty="0">
                <a:latin typeface="Candara" pitchFamily="34" charset="0"/>
              </a:rPr>
              <a:t>阻止</a:t>
            </a:r>
            <a:r>
              <a:rPr lang="en-US" altLang="zh-TW" sz="2800" b="1" dirty="0">
                <a:latin typeface="Candara" pitchFamily="34" charset="0"/>
              </a:rPr>
              <a:t> the ways request can be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Prevention (Cont.)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2313" y="979488"/>
            <a:ext cx="7931150" cy="4446587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No Preemption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</a:t>
            </a:r>
          </a:p>
          <a:p>
            <a:pPr lvl="1"/>
            <a:r>
              <a:rPr lang="en-US" altLang="zh-TW" sz="2400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zh-TW" sz="2400" dirty="0"/>
              <a:t>Preempted resources are added to the list of resources for which the process is waiting</a:t>
            </a:r>
          </a:p>
          <a:p>
            <a:pPr lvl="1"/>
            <a:r>
              <a:rPr lang="en-US" altLang="zh-TW" sz="2400" dirty="0"/>
              <a:t>Process will be restarted only when it can regain its old resources, as well as the new ones that it is requesting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Circular Wait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impose a </a:t>
            </a:r>
            <a:r>
              <a:rPr lang="en-US" altLang="zh-TW" sz="2400" dirty="0">
                <a:solidFill>
                  <a:srgbClr val="FF0000"/>
                </a:solidFill>
              </a:rPr>
              <a:t>total ordering of all resource types</a:t>
            </a:r>
            <a:r>
              <a:rPr lang="en-US" altLang="zh-TW" sz="2400" dirty="0"/>
              <a:t>, and require that each process requests resources in an increasing order of enumeration</a:t>
            </a:r>
          </a:p>
          <a:p>
            <a:pPr lvl="1"/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Avoidance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997" y="1975288"/>
            <a:ext cx="7968100" cy="3783013"/>
          </a:xfrm>
        </p:spPr>
        <p:txBody>
          <a:bodyPr/>
          <a:lstStyle/>
          <a:p>
            <a:r>
              <a:rPr lang="en-US" altLang="zh-TW" sz="2800" dirty="0"/>
              <a:t>Simplest and most useful model requires that each process declares the </a:t>
            </a:r>
            <a:r>
              <a:rPr lang="en-US" altLang="zh-TW" sz="2800" b="1" i="1" dirty="0">
                <a:solidFill>
                  <a:srgbClr val="FF0000"/>
                </a:solidFill>
              </a:rPr>
              <a:t>maximum number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of resources of each type that it may need</a:t>
            </a:r>
          </a:p>
          <a:p>
            <a:r>
              <a:rPr lang="en-US" altLang="zh-TW" sz="2800" dirty="0"/>
              <a:t>The deadlock-avoidance algorithm dynamically examines the </a:t>
            </a:r>
            <a:r>
              <a:rPr lang="en-US" altLang="zh-TW" sz="2800" b="1" dirty="0">
                <a:solidFill>
                  <a:srgbClr val="FF0000"/>
                </a:solidFill>
              </a:rPr>
              <a:t>resource-allocation state </a:t>
            </a:r>
            <a:r>
              <a:rPr lang="en-US" altLang="zh-TW" sz="2800" dirty="0"/>
              <a:t>to </a:t>
            </a:r>
            <a:r>
              <a:rPr lang="en-US" altLang="zh-TW" sz="2800" dirty="0">
                <a:solidFill>
                  <a:srgbClr val="FF0000"/>
                </a:solidFill>
              </a:rPr>
              <a:t>ensure that there can never be a circular-wait condition</a:t>
            </a:r>
          </a:p>
          <a:p>
            <a:r>
              <a:rPr lang="en-US" altLang="zh-TW" sz="2800" dirty="0"/>
              <a:t>Resource-allocation </a:t>
            </a:r>
            <a:r>
              <a:rPr lang="en-US" altLang="zh-TW" sz="2800" b="1" i="1" dirty="0">
                <a:solidFill>
                  <a:srgbClr val="FF0000"/>
                </a:solidFill>
              </a:rPr>
              <a:t>state</a:t>
            </a:r>
            <a:r>
              <a:rPr lang="en-US" altLang="zh-TW" sz="2800" dirty="0"/>
              <a:t> is defined by the number of available and allocated resources, and the maximum demands of the processes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22325" y="877878"/>
            <a:ext cx="80168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Requires that the system has some additional 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</a:rPr>
              <a:t>a priori </a:t>
            </a:r>
            <a:r>
              <a:rPr lang="en-US" altLang="zh-TW" sz="2800" b="1" dirty="0">
                <a:latin typeface="Candara" pitchFamily="34" charset="0"/>
              </a:rPr>
              <a:t>information available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985838"/>
            <a:ext cx="7937500" cy="4638675"/>
          </a:xfrm>
        </p:spPr>
        <p:txBody>
          <a:bodyPr/>
          <a:lstStyle/>
          <a:p>
            <a:r>
              <a:rPr lang="en-US" altLang="zh-TW" sz="2800" dirty="0"/>
              <a:t>When a process requests an available resource, system must decide if immediate allocation leaves the system in a </a:t>
            </a:r>
            <a:r>
              <a:rPr lang="en-US" altLang="zh-TW" sz="2800" dirty="0">
                <a:solidFill>
                  <a:srgbClr val="FF0000"/>
                </a:solidFill>
              </a:rPr>
              <a:t>safe state</a:t>
            </a:r>
          </a:p>
          <a:p>
            <a:r>
              <a:rPr lang="en-US" altLang="zh-TW" sz="2800" dirty="0"/>
              <a:t>System is in </a:t>
            </a:r>
            <a:r>
              <a:rPr lang="en-US" altLang="zh-TW" sz="2800" b="1" dirty="0">
                <a:solidFill>
                  <a:srgbClr val="FF0000"/>
                </a:solidFill>
              </a:rPr>
              <a:t>safe state </a:t>
            </a:r>
            <a:r>
              <a:rPr lang="en-US" altLang="zh-TW" sz="2800" dirty="0"/>
              <a:t>if there exists a sequence &lt;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1</a:t>
            </a:r>
            <a:r>
              <a:rPr lang="en-US" altLang="zh-TW" sz="2800" i="1" dirty="0"/>
              <a:t>, P</a:t>
            </a:r>
            <a:r>
              <a:rPr lang="en-US" altLang="zh-TW" sz="2800" i="1" baseline="-25000" dirty="0"/>
              <a:t>2</a:t>
            </a:r>
            <a:r>
              <a:rPr lang="en-US" altLang="zh-TW" sz="2800" i="1" dirty="0"/>
              <a:t>, …,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n</a:t>
            </a:r>
            <a:r>
              <a:rPr lang="en-US" altLang="zh-TW" sz="2800" dirty="0"/>
              <a:t>&gt; of </a:t>
            </a:r>
            <a:r>
              <a:rPr lang="en-US" altLang="zh-TW" sz="2800" b="1" dirty="0">
                <a:solidFill>
                  <a:srgbClr val="FF0000"/>
                </a:solidFill>
              </a:rPr>
              <a:t>ALL</a:t>
            </a:r>
            <a:r>
              <a:rPr lang="en-US" altLang="zh-TW" sz="2800" dirty="0"/>
              <a:t> the processes in the systems such that </a:t>
            </a:r>
          </a:p>
          <a:p>
            <a:pPr lvl="1"/>
            <a:r>
              <a:rPr lang="en-US" altLang="zh-TW" sz="2800" dirty="0"/>
              <a:t>for each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, the resources that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 </a:t>
            </a:r>
            <a:r>
              <a:rPr lang="en-US" altLang="zh-TW" sz="2800" dirty="0"/>
              <a:t>can still request can be satisfied by </a:t>
            </a:r>
            <a:r>
              <a:rPr lang="en-US" altLang="zh-TW" sz="2800" dirty="0">
                <a:solidFill>
                  <a:srgbClr val="FF0000"/>
                </a:solidFill>
              </a:rPr>
              <a:t>currently available resources + resources held by all the </a:t>
            </a:r>
            <a:r>
              <a:rPr lang="en-US" altLang="zh-TW" sz="2800" i="1" dirty="0" err="1">
                <a:solidFill>
                  <a:srgbClr val="FF0000"/>
                </a:solidFill>
              </a:rPr>
              <a:t>P</a:t>
            </a:r>
            <a:r>
              <a:rPr lang="en-US" altLang="zh-TW" sz="2800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TW" sz="2800" dirty="0">
                <a:solidFill>
                  <a:srgbClr val="FF0000"/>
                </a:solidFill>
              </a:rPr>
              <a:t>, with</a:t>
            </a:r>
            <a:r>
              <a:rPr lang="en-US" altLang="zh-TW" sz="2800" i="1" dirty="0">
                <a:solidFill>
                  <a:srgbClr val="FF0000"/>
                </a:solidFill>
              </a:rPr>
              <a:t> j </a:t>
            </a:r>
            <a:r>
              <a:rPr lang="en-US" altLang="zh-TW" sz="2800" dirty="0">
                <a:solidFill>
                  <a:srgbClr val="FF0000"/>
                </a:solidFill>
              </a:rPr>
              <a:t>&lt; </a:t>
            </a:r>
            <a:r>
              <a:rPr lang="en-US" altLang="zh-TW" sz="2800" i="1" dirty="0" err="1">
                <a:solidFill>
                  <a:srgbClr val="FF0000"/>
                </a:solidFill>
              </a:rPr>
              <a:t>i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Safe State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985838"/>
            <a:ext cx="7937500" cy="4638675"/>
          </a:xfrm>
        </p:spPr>
        <p:txBody>
          <a:bodyPr/>
          <a:lstStyle/>
          <a:p>
            <a:r>
              <a:rPr lang="en-US" altLang="zh-TW" sz="2800" dirty="0"/>
              <a:t>That is:</a:t>
            </a:r>
          </a:p>
          <a:p>
            <a:pPr lvl="1"/>
            <a:r>
              <a:rPr lang="en-US" altLang="zh-TW" sz="2800" dirty="0"/>
              <a:t>If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resource needs are not immediately available, then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can wait until all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j</a:t>
            </a:r>
            <a:r>
              <a:rPr lang="en-US" altLang="zh-TW" sz="2800" i="1" dirty="0"/>
              <a:t> </a:t>
            </a:r>
            <a:r>
              <a:rPr lang="en-US" altLang="zh-TW" sz="2800" dirty="0"/>
              <a:t>have finished</a:t>
            </a:r>
          </a:p>
          <a:p>
            <a:pPr lvl="1"/>
            <a:r>
              <a:rPr lang="en-US" altLang="zh-TW" sz="2800" dirty="0"/>
              <a:t>When </a:t>
            </a:r>
            <a:r>
              <a:rPr lang="en-US" altLang="zh-TW" sz="2800" i="1" dirty="0" err="1"/>
              <a:t>P</a:t>
            </a:r>
            <a:r>
              <a:rPr lang="en-US" altLang="zh-TW" sz="2800" i="1" baseline="-25000" dirty="0" err="1"/>
              <a:t>j</a:t>
            </a:r>
            <a:r>
              <a:rPr lang="en-US" altLang="zh-TW" sz="2800" dirty="0"/>
              <a:t> is finished,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can obtain needed resources, execute, return allocated resources, and terminate</a:t>
            </a:r>
          </a:p>
          <a:p>
            <a:pPr lvl="1"/>
            <a:r>
              <a:rPr lang="en-US" altLang="zh-TW" sz="2800" dirty="0"/>
              <a:t>When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terminates, </a:t>
            </a:r>
            <a:r>
              <a:rPr lang="en-US" altLang="zh-TW" sz="2800" i="1" dirty="0"/>
              <a:t>P</a:t>
            </a:r>
            <a:r>
              <a:rPr lang="en-US" altLang="zh-TW" sz="2800" i="1" baseline="-25000" dirty="0"/>
              <a:t>i </a:t>
            </a:r>
            <a:r>
              <a:rPr lang="en-US" altLang="zh-TW" sz="2800" baseline="-25000" dirty="0"/>
              <a:t>+1</a:t>
            </a:r>
            <a:r>
              <a:rPr lang="en-US" altLang="zh-TW" sz="2800" dirty="0"/>
              <a:t> can obtain its needed resources, and so 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7:  Deadlocks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85000"/>
            </a:pPr>
            <a:r>
              <a:rPr lang="en-US" altLang="zh-TW" sz="2800" dirty="0"/>
              <a:t>The Deadlock Problem</a:t>
            </a:r>
          </a:p>
          <a:p>
            <a:pPr>
              <a:buSzPct val="85000"/>
            </a:pPr>
            <a:r>
              <a:rPr lang="en-US" altLang="zh-TW" sz="2800" dirty="0"/>
              <a:t>System Model</a:t>
            </a:r>
          </a:p>
          <a:p>
            <a:pPr>
              <a:buSzPct val="85000"/>
            </a:pPr>
            <a:r>
              <a:rPr lang="en-US" altLang="zh-TW" sz="2800" dirty="0"/>
              <a:t>Deadlock Characterization</a:t>
            </a:r>
          </a:p>
          <a:p>
            <a:pPr>
              <a:buSzPct val="85000"/>
            </a:pPr>
            <a:r>
              <a:rPr lang="en-US" altLang="zh-TW" sz="2800" dirty="0"/>
              <a:t>Methods for Handling Deadlocks</a:t>
            </a:r>
          </a:p>
          <a:p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Prevention</a:t>
            </a:r>
          </a:p>
          <a:p>
            <a:pPr>
              <a:buSzPct val="85000"/>
            </a:pPr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Avoidance</a:t>
            </a:r>
          </a:p>
          <a:p>
            <a:pPr>
              <a:buSzPct val="85000"/>
            </a:pPr>
            <a:r>
              <a:rPr lang="en-US" altLang="zh-TW" sz="2800" dirty="0"/>
              <a:t>Deadlock </a:t>
            </a:r>
            <a:r>
              <a:rPr lang="en-US" altLang="zh-TW" sz="2800" dirty="0">
                <a:solidFill>
                  <a:srgbClr val="FF0000"/>
                </a:solidFill>
              </a:rPr>
              <a:t>Detection</a:t>
            </a:r>
            <a:r>
              <a:rPr lang="en-US" altLang="zh-TW" sz="2800" dirty="0"/>
              <a:t> </a:t>
            </a:r>
          </a:p>
          <a:p>
            <a:pPr>
              <a:buSzPct val="85000"/>
            </a:pPr>
            <a:r>
              <a:rPr lang="en-US" altLang="zh-TW" sz="2800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Basic Facts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103313"/>
            <a:ext cx="7948612" cy="4414837"/>
          </a:xfrm>
        </p:spPr>
        <p:txBody>
          <a:bodyPr/>
          <a:lstStyle/>
          <a:p>
            <a:r>
              <a:rPr lang="en-US" altLang="zh-TW" sz="2800" dirty="0"/>
              <a:t>If a system is in </a:t>
            </a:r>
            <a:r>
              <a:rPr lang="en-US" altLang="zh-TW" sz="2800" dirty="0">
                <a:solidFill>
                  <a:srgbClr val="FF0000"/>
                </a:solidFill>
              </a:rPr>
              <a:t>safe state </a:t>
            </a:r>
            <a:r>
              <a:rPr lang="en-US" altLang="zh-TW" sz="2800" dirty="0">
                <a:sym typeface="Symbol" pitchFamily="18" charset="2"/>
              </a:rPr>
              <a:t> no deadlocks</a:t>
            </a:r>
          </a:p>
          <a:p>
            <a:r>
              <a:rPr lang="en-US" altLang="zh-TW" sz="2800" dirty="0">
                <a:sym typeface="Symbol" pitchFamily="18" charset="2"/>
              </a:rPr>
              <a:t>If a system is in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unsafe state </a:t>
            </a:r>
            <a:r>
              <a:rPr lang="en-US" altLang="zh-TW" sz="2800" dirty="0">
                <a:sym typeface="Symbol" pitchFamily="18" charset="2"/>
              </a:rPr>
              <a:t> possibility of deadlock</a:t>
            </a:r>
          </a:p>
          <a:p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Avoidance</a:t>
            </a:r>
            <a:r>
              <a:rPr lang="en-US" altLang="zh-TW" sz="2800" dirty="0">
                <a:sym typeface="Symbol" pitchFamily="18" charset="2"/>
              </a:rPr>
              <a:t>  ensure that a system will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never enter an unsafe state.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l="13437" t="1572" r="13683" b="2194"/>
          <a:stretch>
            <a:fillRect/>
          </a:stretch>
        </p:blipFill>
        <p:spPr bwMode="auto">
          <a:xfrm>
            <a:off x="4947196" y="3402373"/>
            <a:ext cx="3250871" cy="3219137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Avoidance algorithms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54113"/>
            <a:ext cx="6659563" cy="4483100"/>
          </a:xfrm>
        </p:spPr>
        <p:txBody>
          <a:bodyPr/>
          <a:lstStyle/>
          <a:p>
            <a:r>
              <a:rPr lang="en-US" altLang="zh-TW" sz="2800" dirty="0"/>
              <a:t>Single instance of a resource type</a:t>
            </a:r>
          </a:p>
          <a:p>
            <a:pPr lvl="1"/>
            <a:r>
              <a:rPr lang="en-US" altLang="zh-TW" sz="2800" dirty="0"/>
              <a:t>Use </a:t>
            </a:r>
            <a:r>
              <a:rPr lang="en-US" altLang="zh-TW" sz="2800" b="1" dirty="0">
                <a:solidFill>
                  <a:srgbClr val="FF0000"/>
                </a:solidFill>
              </a:rPr>
              <a:t>a resource-allocation graph</a:t>
            </a:r>
          </a:p>
          <a:p>
            <a:r>
              <a:rPr lang="en-US" altLang="zh-TW" sz="2800" dirty="0"/>
              <a:t>Multiple instances of a resource type</a:t>
            </a:r>
          </a:p>
          <a:p>
            <a:pPr lvl="1"/>
            <a:r>
              <a:rPr lang="en-US" altLang="zh-TW" sz="2800" dirty="0"/>
              <a:t> Use the </a:t>
            </a:r>
            <a:r>
              <a:rPr lang="en-US" altLang="zh-TW" sz="2800" b="1" dirty="0">
                <a:solidFill>
                  <a:srgbClr val="FF0000"/>
                </a:solidFill>
              </a:rPr>
              <a:t>banker’s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638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Resource-Allocation Graph Scheme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071563"/>
            <a:ext cx="7604125" cy="44831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Claim edge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r>
              <a:rPr lang="en-US" altLang="zh-TW" sz="2400" dirty="0">
                <a:sym typeface="Symbol" pitchFamily="18" charset="2"/>
              </a:rPr>
              <a:t> indicated that process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r>
              <a:rPr lang="en-US" altLang="zh-TW" sz="2400" dirty="0">
                <a:sym typeface="Symbol" pitchFamily="18" charset="2"/>
              </a:rPr>
              <a:t> may request resource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; represented by a dashed line</a:t>
            </a:r>
          </a:p>
          <a:p>
            <a:r>
              <a:rPr lang="en-US" altLang="zh-TW" sz="2400" dirty="0">
                <a:sym typeface="Symbol" pitchFamily="18" charset="2"/>
              </a:rPr>
              <a:t>Claim edge converts to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request edge </a:t>
            </a:r>
            <a:r>
              <a:rPr lang="en-US" altLang="zh-TW" sz="2400" dirty="0">
                <a:sym typeface="Symbol" pitchFamily="18" charset="2"/>
              </a:rPr>
              <a:t>when a process requests a resource</a:t>
            </a:r>
          </a:p>
          <a:p>
            <a:r>
              <a:rPr lang="en-US" altLang="zh-TW" sz="2400" dirty="0">
                <a:sym typeface="Symbol" pitchFamily="18" charset="2"/>
              </a:rPr>
              <a:t>Request edge converted to an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assignment edge </a:t>
            </a:r>
            <a:r>
              <a:rPr lang="en-US" altLang="zh-TW" sz="2400" dirty="0">
                <a:sym typeface="Symbol" pitchFamily="18" charset="2"/>
              </a:rPr>
              <a:t>when the  resource is allocated to the process</a:t>
            </a:r>
          </a:p>
          <a:p>
            <a:r>
              <a:rPr lang="en-US" altLang="zh-TW" sz="2400" dirty="0">
                <a:sym typeface="Symbol" pitchFamily="18" charset="2"/>
              </a:rPr>
              <a:t>When a resource is released by a process, assignment edge reconverts to a claim edge</a:t>
            </a:r>
          </a:p>
          <a:p>
            <a:r>
              <a:rPr lang="en-US" altLang="zh-TW" sz="2400" dirty="0">
                <a:sym typeface="Symbol" pitchFamily="18" charset="2"/>
              </a:rPr>
              <a:t>Resources must be claimed </a:t>
            </a:r>
            <a:r>
              <a:rPr lang="en-US" altLang="zh-TW" sz="2400" b="1" i="1" dirty="0">
                <a:solidFill>
                  <a:srgbClr val="FF0000"/>
                </a:solidFill>
                <a:sym typeface="Symbol" pitchFamily="18" charset="2"/>
              </a:rPr>
              <a:t>a priori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in the system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404813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zh-TW"/>
              <a:t>Resource-Allocation Graph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4300" y="1533525"/>
            <a:ext cx="3983038" cy="404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5707117" y="4477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Claim edge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833241" y="2254469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request edge</a:t>
            </a:r>
            <a:endParaRPr lang="zh-TW" altLang="en-US" sz="2400" b="1" dirty="0">
              <a:latin typeface="Candara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98309" y="2296512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assignment edge</a:t>
            </a:r>
            <a:endParaRPr lang="zh-TW" altLang="en-US" sz="2400" b="1" dirty="0"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61393" y="440908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Claim edge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</a:t>
            </a:r>
            <a:r>
              <a:rPr lang="en-US" altLang="zh-TW" dirty="0">
                <a:sym typeface="Symbol" pitchFamily="18" charset="2"/>
              </a:rPr>
              <a:t> </a:t>
            </a:r>
            <a:r>
              <a:rPr lang="en-US" altLang="zh-TW" i="1" dirty="0" err="1">
                <a:sym typeface="Symbol" pitchFamily="18" charset="2"/>
              </a:rPr>
              <a:t>R</a:t>
            </a:r>
            <a:r>
              <a:rPr lang="en-US" altLang="zh-TW" i="1" baseline="-25000" dirty="0" err="1">
                <a:sym typeface="Symbol" pitchFamily="18" charset="2"/>
              </a:rPr>
              <a:t>j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141" y="353357"/>
            <a:ext cx="8779915" cy="457200"/>
          </a:xfrm>
        </p:spPr>
        <p:txBody>
          <a:bodyPr/>
          <a:lstStyle/>
          <a:p>
            <a:pPr eaLnBrk="1" hangingPunct="1"/>
            <a:r>
              <a:rPr lang="en-US" altLang="zh-TW" dirty="0"/>
              <a:t>Unsafe State In Resource-Allocation Graph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9363" y="1349375"/>
            <a:ext cx="445770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線單箭頭接點 3"/>
          <p:cNvCxnSpPr/>
          <p:nvPr/>
        </p:nvCxnSpPr>
        <p:spPr bwMode="auto">
          <a:xfrm flipH="1" flipV="1">
            <a:off x="3247697" y="3846786"/>
            <a:ext cx="977462" cy="99322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Resource-Allocation Graph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55" y="1012873"/>
            <a:ext cx="7946806" cy="4303712"/>
          </a:xfrm>
        </p:spPr>
        <p:txBody>
          <a:bodyPr/>
          <a:lstStyle/>
          <a:p>
            <a:r>
              <a:rPr lang="en-US" altLang="zh-TW" sz="2800" dirty="0"/>
              <a:t>Suppose that process</a:t>
            </a:r>
            <a:r>
              <a:rPr lang="en-US" altLang="zh-TW" sz="2800" i="1" dirty="0"/>
              <a:t> 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requests a resource </a:t>
            </a:r>
            <a:r>
              <a:rPr lang="en-US" altLang="zh-TW" sz="2800" i="1" dirty="0" err="1">
                <a:sym typeface="Symbol" pitchFamily="18" charset="2"/>
              </a:rPr>
              <a:t>R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endParaRPr lang="en-US" altLang="zh-TW" sz="2800" i="1" baseline="-25000" dirty="0">
              <a:sym typeface="Symbol" pitchFamily="18" charset="2"/>
            </a:endParaRPr>
          </a:p>
          <a:p>
            <a:r>
              <a:rPr lang="en-US" altLang="zh-TW" sz="2800" dirty="0">
                <a:sym typeface="Symbol" pitchFamily="18" charset="2"/>
              </a:rPr>
              <a:t>The request can be granted</a:t>
            </a:r>
            <a:r>
              <a:rPr lang="zh-TW" altLang="en-US" sz="2800" dirty="0">
                <a:sym typeface="Symbol" pitchFamily="18" charset="2"/>
              </a:rPr>
              <a:t>授權</a:t>
            </a:r>
            <a:r>
              <a:rPr lang="en-US" altLang="zh-TW" sz="2800" dirty="0">
                <a:sym typeface="Symbol" pitchFamily="18" charset="2"/>
              </a:rPr>
              <a:t> only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if converting the request edge to an assignment edge does not result in the formation of a cycle </a:t>
            </a:r>
            <a:r>
              <a:rPr lang="en-US" altLang="zh-TW" sz="2800" dirty="0">
                <a:sym typeface="Symbol" pitchFamily="18" charset="2"/>
              </a:rPr>
              <a:t>in the resource allocation graph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724" y="3669799"/>
            <a:ext cx="2422197" cy="24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9221" y="3711840"/>
            <a:ext cx="2422197" cy="245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384" y="3626068"/>
            <a:ext cx="2566352" cy="258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340085" y="621161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Candara" pitchFamily="34" charset="0"/>
              </a:rPr>
              <a:t>P</a:t>
            </a:r>
            <a:r>
              <a:rPr lang="en-US" altLang="zh-TW" b="1" i="1" baseline="-25000" dirty="0">
                <a:latin typeface="Candara" pitchFamily="34" charset="0"/>
              </a:rPr>
              <a:t>1</a:t>
            </a:r>
            <a:r>
              <a:rPr lang="en-US" altLang="zh-TW" b="1" dirty="0">
                <a:latin typeface="Candara" pitchFamily="34" charset="0"/>
              </a:rPr>
              <a:t> </a:t>
            </a:r>
            <a:r>
              <a:rPr lang="en-US" altLang="zh-TW" b="1" dirty="0">
                <a:latin typeface="Candara" pitchFamily="34" charset="0"/>
                <a:sym typeface="Symbol" pitchFamily="18" charset="2"/>
              </a:rPr>
              <a:t> 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R</a:t>
            </a:r>
            <a:r>
              <a:rPr lang="en-US" altLang="zh-TW" b="1" i="1" baseline="-25000" dirty="0"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 accept</a:t>
            </a:r>
            <a:endParaRPr lang="zh-TW" altLang="en-US" b="1" dirty="0">
              <a:latin typeface="Candara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46505" y="6190597"/>
            <a:ext cx="420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latin typeface="Candara" pitchFamily="34" charset="0"/>
              </a:rPr>
              <a:t>P</a:t>
            </a:r>
            <a:r>
              <a:rPr lang="en-US" altLang="zh-TW" b="1" i="1" baseline="-25000" dirty="0">
                <a:latin typeface="Candara" pitchFamily="34" charset="0"/>
              </a:rPr>
              <a:t>2</a:t>
            </a:r>
            <a:r>
              <a:rPr lang="en-US" altLang="zh-TW" b="1" dirty="0">
                <a:latin typeface="Candara" pitchFamily="34" charset="0"/>
                <a:sym typeface="Symbol" pitchFamily="18" charset="2"/>
              </a:rPr>
              <a:t> 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R</a:t>
            </a:r>
            <a:r>
              <a:rPr lang="en-US" altLang="zh-TW" b="1" i="1" baseline="-25000" dirty="0"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b="1" i="1" dirty="0">
                <a:latin typeface="Candara" pitchFamily="34" charset="0"/>
                <a:sym typeface="Symbol" pitchFamily="18" charset="2"/>
              </a:rPr>
              <a:t> reject, otherwise, a cycle is formed</a:t>
            </a:r>
            <a:endParaRPr lang="zh-TW" altLang="en-US" b="1" dirty="0">
              <a:latin typeface="Candar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 flipV="1">
            <a:off x="1166649" y="5013436"/>
            <a:ext cx="567558" cy="599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Banker’s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171575"/>
            <a:ext cx="8078787" cy="4441825"/>
          </a:xfrm>
        </p:spPr>
        <p:txBody>
          <a:bodyPr/>
          <a:lstStyle/>
          <a:p>
            <a:r>
              <a:rPr lang="en-US" altLang="zh-TW" sz="2800" dirty="0"/>
              <a:t>Multiple instances</a:t>
            </a:r>
          </a:p>
          <a:p>
            <a:r>
              <a:rPr lang="en-US" altLang="zh-TW" sz="2800" dirty="0"/>
              <a:t>Each process must </a:t>
            </a:r>
            <a:r>
              <a:rPr lang="en-US" altLang="zh-TW" sz="2800" dirty="0">
                <a:solidFill>
                  <a:srgbClr val="FF0000"/>
                </a:solidFill>
              </a:rPr>
              <a:t>a priori </a:t>
            </a:r>
            <a:r>
              <a:rPr lang="en-US" altLang="zh-TW" sz="2800" dirty="0"/>
              <a:t>claim maximum use</a:t>
            </a:r>
          </a:p>
          <a:p>
            <a:r>
              <a:rPr lang="en-US" altLang="zh-TW" sz="2800" dirty="0"/>
              <a:t>When a process requests a resource it may have to wait </a:t>
            </a:r>
          </a:p>
          <a:p>
            <a:r>
              <a:rPr lang="en-US" altLang="zh-TW" sz="2800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79523" y="296147"/>
            <a:ext cx="7685087" cy="4318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Data Structures for the Banker’s Algorithm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2139950"/>
            <a:ext cx="7916863" cy="38227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Available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dirty="0"/>
              <a:t>  Vector of length </a:t>
            </a:r>
            <a:r>
              <a:rPr lang="en-US" altLang="zh-TW" sz="2400" i="1" dirty="0"/>
              <a:t>m</a:t>
            </a:r>
            <a:r>
              <a:rPr lang="en-US" altLang="zh-TW" sz="2400" dirty="0"/>
              <a:t>. If available [</a:t>
            </a:r>
            <a:r>
              <a:rPr lang="en-US" altLang="zh-TW" sz="2400" i="1" dirty="0"/>
              <a:t>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, there are</a:t>
            </a:r>
            <a:r>
              <a:rPr lang="en-US" altLang="zh-TW" sz="2400" i="1" dirty="0"/>
              <a:t> k</a:t>
            </a:r>
            <a:r>
              <a:rPr lang="en-US" altLang="zh-TW" sz="2400" dirty="0"/>
              <a:t> instances of resource type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baseline="-25000" dirty="0"/>
              <a:t>  </a:t>
            </a:r>
            <a:r>
              <a:rPr lang="en-US" altLang="zh-TW" sz="2400" dirty="0"/>
              <a:t>available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Max</a:t>
            </a:r>
            <a:r>
              <a:rPr lang="en-US" altLang="zh-TW" sz="2400" i="1" dirty="0">
                <a:solidFill>
                  <a:srgbClr val="FF0000"/>
                </a:solidFill>
              </a:rPr>
              <a:t>: </a:t>
            </a:r>
            <a:r>
              <a:rPr lang="en-US" altLang="zh-TW" sz="2400" i="1" dirty="0"/>
              <a:t>n x m</a:t>
            </a:r>
            <a:r>
              <a:rPr lang="en-US" altLang="zh-TW" sz="2400" dirty="0"/>
              <a:t> matrix.  If </a:t>
            </a:r>
            <a:r>
              <a:rPr lang="en-US" altLang="zh-TW" sz="2400" i="1" dirty="0"/>
              <a:t>Max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, then process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may request at most</a:t>
            </a:r>
            <a:r>
              <a:rPr lang="en-US" altLang="zh-TW" sz="2400" i="1" dirty="0"/>
              <a:t> k </a:t>
            </a:r>
            <a:r>
              <a:rPr lang="en-US" altLang="zh-TW" sz="2400" dirty="0"/>
              <a:t>instances of resource type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Allocation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i="1" dirty="0"/>
              <a:t>  n </a:t>
            </a:r>
            <a:r>
              <a:rPr lang="en-US" altLang="zh-TW" sz="2400" dirty="0"/>
              <a:t>x</a:t>
            </a:r>
            <a:r>
              <a:rPr lang="en-US" altLang="zh-TW" sz="2400" i="1" dirty="0"/>
              <a:t> m</a:t>
            </a:r>
            <a:r>
              <a:rPr lang="en-US" altLang="zh-TW" sz="2400" dirty="0"/>
              <a:t> matrix.  If Allocation[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k</a:t>
            </a:r>
            <a:r>
              <a:rPr lang="en-US" altLang="zh-TW" sz="2400" dirty="0"/>
              <a:t> then</a:t>
            </a:r>
            <a:r>
              <a:rPr lang="en-US" altLang="zh-TW" sz="2400" i="1" dirty="0"/>
              <a:t> 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is currently allocated </a:t>
            </a:r>
            <a:r>
              <a:rPr lang="en-US" altLang="zh-TW" sz="2400" i="1" dirty="0"/>
              <a:t>k</a:t>
            </a:r>
            <a:r>
              <a:rPr lang="en-US" altLang="zh-TW" sz="2400" dirty="0"/>
              <a:t> instances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endParaRPr lang="en-US" altLang="zh-TW" sz="2400" baseline="-250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Need</a:t>
            </a:r>
            <a:r>
              <a:rPr lang="en-US" altLang="zh-TW" sz="2400" i="1" dirty="0">
                <a:solidFill>
                  <a:srgbClr val="FF0000"/>
                </a:solidFill>
              </a:rPr>
              <a:t>:</a:t>
            </a:r>
            <a:r>
              <a:rPr lang="en-US" altLang="zh-TW" sz="2400" i="1" dirty="0"/>
              <a:t>  n </a:t>
            </a:r>
            <a:r>
              <a:rPr lang="en-US" altLang="zh-TW" sz="2400" dirty="0"/>
              <a:t>x</a:t>
            </a:r>
            <a:r>
              <a:rPr lang="en-US" altLang="zh-TW" sz="2400" i="1" dirty="0"/>
              <a:t> m</a:t>
            </a:r>
            <a:r>
              <a:rPr lang="en-US" altLang="zh-TW" sz="2400" dirty="0"/>
              <a:t> matrix. If </a:t>
            </a:r>
            <a:r>
              <a:rPr lang="en-US" altLang="zh-TW" sz="2400" i="1" dirty="0"/>
              <a:t>Need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i,j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k</a:t>
            </a:r>
            <a:r>
              <a:rPr lang="en-US" altLang="zh-TW" sz="2400" dirty="0"/>
              <a:t>, then</a:t>
            </a:r>
            <a:r>
              <a:rPr lang="en-US" altLang="zh-TW" sz="2400" i="1" dirty="0"/>
              <a:t> P</a:t>
            </a:r>
            <a:r>
              <a:rPr lang="en-US" altLang="zh-TW" sz="2400" i="1" baseline="-25000" dirty="0"/>
              <a:t>i</a:t>
            </a:r>
            <a:r>
              <a:rPr lang="en-US" altLang="zh-TW" sz="2400" dirty="0"/>
              <a:t> may need </a:t>
            </a:r>
            <a:r>
              <a:rPr lang="en-US" altLang="zh-TW" sz="2400" i="1" dirty="0"/>
              <a:t>k</a:t>
            </a:r>
            <a:r>
              <a:rPr lang="en-US" altLang="zh-TW" sz="2400" dirty="0"/>
              <a:t> more instances of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to complete its task</a:t>
            </a:r>
          </a:p>
          <a:p>
            <a:pPr>
              <a:buFont typeface="Monotype Sorts" pitchFamily="2" charset="2"/>
              <a:buNone/>
            </a:pPr>
            <a:br>
              <a:rPr lang="en-US" altLang="zh-TW" sz="2400" dirty="0"/>
            </a:br>
            <a:r>
              <a:rPr lang="en-US" altLang="zh-TW" sz="2400" dirty="0"/>
              <a:t>          </a:t>
            </a:r>
            <a:r>
              <a:rPr lang="en-US" altLang="zh-TW" sz="2400" b="1" i="1" dirty="0">
                <a:solidFill>
                  <a:srgbClr val="FF0000"/>
                </a:solidFill>
              </a:rPr>
              <a:t>Need</a:t>
            </a:r>
            <a:r>
              <a:rPr lang="en-US" altLang="zh-TW" sz="2400" b="1" dirty="0">
                <a:solidFill>
                  <a:srgbClr val="FF0000"/>
                </a:solidFill>
              </a:rPr>
              <a:t> 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i="1" dirty="0">
                <a:solidFill>
                  <a:srgbClr val="FF0000"/>
                </a:solidFill>
              </a:rPr>
              <a:t>]</a:t>
            </a:r>
            <a:r>
              <a:rPr lang="en-US" altLang="zh-TW" sz="2400" b="1" dirty="0">
                <a:solidFill>
                  <a:srgbClr val="FF0000"/>
                </a:solidFill>
              </a:rPr>
              <a:t> = </a:t>
            </a:r>
            <a:r>
              <a:rPr lang="en-US" altLang="zh-TW" sz="2400" b="1" i="1" dirty="0">
                <a:solidFill>
                  <a:srgbClr val="FF0000"/>
                </a:solidFill>
              </a:rPr>
              <a:t>Max</a:t>
            </a:r>
            <a:r>
              <a:rPr lang="en-US" altLang="zh-TW" sz="2400" b="1" dirty="0">
                <a:solidFill>
                  <a:srgbClr val="FF0000"/>
                </a:solidFill>
              </a:rPr>
              <a:t>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dirty="0">
                <a:solidFill>
                  <a:srgbClr val="FF0000"/>
                </a:solidFill>
              </a:rPr>
              <a:t>] – </a:t>
            </a:r>
            <a:r>
              <a:rPr lang="en-US" altLang="zh-TW" sz="2400" b="1" i="1" dirty="0">
                <a:solidFill>
                  <a:srgbClr val="FF0000"/>
                </a:solidFill>
              </a:rPr>
              <a:t>Allocation</a:t>
            </a:r>
            <a:r>
              <a:rPr lang="en-US" altLang="zh-TW" sz="2400" b="1" dirty="0">
                <a:solidFill>
                  <a:srgbClr val="FF0000"/>
                </a:solidFill>
              </a:rPr>
              <a:t> [</a:t>
            </a:r>
            <a:r>
              <a:rPr lang="en-US" altLang="zh-TW" sz="2400" b="1" i="1" dirty="0" err="1">
                <a:solidFill>
                  <a:srgbClr val="FF0000"/>
                </a:solidFill>
              </a:rPr>
              <a:t>i,j</a:t>
            </a:r>
            <a:r>
              <a:rPr lang="en-US" altLang="zh-TW" sz="2400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939800" y="1047918"/>
            <a:ext cx="47291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</a:rPr>
              <a:t>Let </a:t>
            </a:r>
            <a:r>
              <a:rPr lang="en-US" altLang="zh-TW" sz="2400" b="1" i="1" dirty="0">
                <a:solidFill>
                  <a:srgbClr val="FF0000"/>
                </a:solidFill>
                <a:latin typeface="Candara" pitchFamily="34" charset="0"/>
              </a:rPr>
              <a:t>n</a:t>
            </a:r>
            <a:r>
              <a:rPr lang="en-US" altLang="zh-TW" sz="2400" b="1" dirty="0">
                <a:latin typeface="Candara" pitchFamily="34" charset="0"/>
              </a:rPr>
              <a:t> = number of processes, and </a:t>
            </a:r>
          </a:p>
          <a:p>
            <a:pPr>
              <a:spcBef>
                <a:spcPct val="50000"/>
              </a:spcBef>
            </a:pPr>
            <a:r>
              <a:rPr lang="zh-TW" altLang="en-US" sz="2400" b="1" i="1" dirty="0">
                <a:latin typeface="Candara" pitchFamily="34" charset="0"/>
              </a:rPr>
              <a:t>     </a:t>
            </a:r>
            <a:r>
              <a:rPr lang="en-US" altLang="zh-TW" sz="2400" b="1" i="1" dirty="0">
                <a:solidFill>
                  <a:srgbClr val="FF0000"/>
                </a:solidFill>
                <a:latin typeface="Candara" pitchFamily="34" charset="0"/>
              </a:rPr>
              <a:t>m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dirty="0">
                <a:latin typeface="Candara" pitchFamily="34" charset="0"/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Safety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363" y="974725"/>
            <a:ext cx="7843837" cy="38242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1.	Let </a:t>
            </a:r>
            <a:r>
              <a:rPr lang="en-US" altLang="zh-TW" sz="2400" i="1" dirty="0">
                <a:solidFill>
                  <a:srgbClr val="000000"/>
                </a:solidFill>
              </a:rPr>
              <a:t>Work </a:t>
            </a:r>
            <a:r>
              <a:rPr lang="en-US" altLang="zh-TW" sz="2400" dirty="0"/>
              <a:t>and </a:t>
            </a:r>
            <a:r>
              <a:rPr lang="en-US" altLang="zh-TW" sz="2400" i="1" dirty="0">
                <a:solidFill>
                  <a:srgbClr val="000000"/>
                </a:solidFill>
              </a:rPr>
              <a:t>Finish</a:t>
            </a:r>
            <a:r>
              <a:rPr lang="en-US" altLang="zh-TW" sz="2400" dirty="0">
                <a:solidFill>
                  <a:srgbClr val="000000"/>
                </a:solidFill>
              </a:rPr>
              <a:t> </a:t>
            </a:r>
            <a:r>
              <a:rPr lang="en-US" altLang="zh-TW" sz="2400" dirty="0"/>
              <a:t>be vectors of length</a:t>
            </a:r>
            <a:r>
              <a:rPr lang="en-US" altLang="zh-TW" sz="2400" i="1" dirty="0"/>
              <a:t> m</a:t>
            </a:r>
            <a:r>
              <a:rPr lang="en-US" altLang="zh-TW" sz="2400" dirty="0"/>
              <a:t> and</a:t>
            </a:r>
            <a:r>
              <a:rPr lang="en-US" altLang="zh-TW" sz="2400" i="1" dirty="0"/>
              <a:t> n</a:t>
            </a:r>
            <a:r>
              <a:rPr lang="en-US" altLang="zh-TW" sz="2400" dirty="0"/>
              <a:t>, respectively.  Initialize: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400" i="1" dirty="0"/>
              <a:t>Work </a:t>
            </a:r>
            <a:r>
              <a:rPr lang="en-US" altLang="zh-TW" sz="2400" dirty="0"/>
              <a:t>= </a:t>
            </a:r>
            <a:r>
              <a:rPr lang="en-US" altLang="zh-TW" sz="2400" i="1" dirty="0"/>
              <a:t>Available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400" i="1" dirty="0"/>
              <a:t>Finish 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false </a:t>
            </a:r>
            <a:r>
              <a:rPr lang="en-US" altLang="zh-TW" sz="2400" dirty="0"/>
              <a:t>for</a:t>
            </a:r>
            <a:r>
              <a:rPr lang="en-US" altLang="zh-TW" sz="2400" i="1" dirty="0"/>
              <a:t>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= 0, 1, …, </a:t>
            </a:r>
            <a:r>
              <a:rPr lang="en-US" altLang="zh-TW" sz="2400" i="1" dirty="0"/>
              <a:t>n- </a:t>
            </a:r>
            <a:r>
              <a:rPr lang="en-US" altLang="zh-TW" sz="2400" dirty="0"/>
              <a:t>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2.	Find any </a:t>
            </a:r>
            <a:r>
              <a:rPr lang="en-US" altLang="zh-TW" sz="2400" i="1" dirty="0" err="1"/>
              <a:t>i</a:t>
            </a:r>
            <a:r>
              <a:rPr lang="en-US" altLang="zh-TW" sz="2400" i="1" dirty="0"/>
              <a:t> </a:t>
            </a:r>
            <a:r>
              <a:rPr lang="en-US" altLang="zh-TW" sz="2400" dirty="0"/>
              <a:t>such that both: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(a) </a:t>
            </a:r>
            <a:r>
              <a:rPr lang="en-US" altLang="zh-TW" sz="2400" i="1" dirty="0"/>
              <a:t>Finish</a:t>
            </a:r>
            <a:r>
              <a:rPr lang="en-US" altLang="zh-TW" sz="2400" dirty="0"/>
              <a:t> 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 </a:t>
            </a:r>
            <a:r>
              <a:rPr lang="en-US" altLang="zh-TW" sz="2400" i="1" dirty="0"/>
              <a:t>false</a:t>
            </a:r>
            <a:endParaRPr lang="en-US" altLang="zh-TW" sz="2400" dirty="0"/>
          </a:p>
          <a:p>
            <a:pPr lvl="1">
              <a:lnSpc>
                <a:spcPct val="90000"/>
              </a:lnSpc>
              <a:buNone/>
            </a:pPr>
            <a:r>
              <a:rPr lang="en-US" altLang="zh-TW" sz="2400" dirty="0"/>
              <a:t>(b) </a:t>
            </a:r>
            <a:r>
              <a:rPr lang="en-US" altLang="zh-TW" sz="2400" i="1" dirty="0" err="1"/>
              <a:t>Need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 </a:t>
            </a:r>
            <a:r>
              <a:rPr lang="en-US" altLang="zh-TW" sz="2400" i="1" dirty="0">
                <a:sym typeface="Symbol" pitchFamily="18" charset="2"/>
              </a:rPr>
              <a:t>Work</a:t>
            </a:r>
            <a:r>
              <a:rPr lang="zh-TW" altLang="en-US" sz="2400" i="1" dirty="0">
                <a:sym typeface="Symbol" pitchFamily="18" charset="2"/>
              </a:rPr>
              <a:t>  </a:t>
            </a:r>
            <a:r>
              <a:rPr lang="en-US" altLang="zh-TW" sz="2400" i="1" dirty="0">
                <a:sym typeface="Symbol" pitchFamily="18" charset="2"/>
              </a:rPr>
              <a:t>(</a:t>
            </a:r>
            <a:r>
              <a:rPr lang="en-US" altLang="zh-TW" dirty="0"/>
              <a:t>= </a:t>
            </a:r>
            <a:r>
              <a:rPr lang="en-US" altLang="zh-TW" i="1" dirty="0"/>
              <a:t>Available</a:t>
            </a:r>
            <a:endParaRPr lang="en-US" altLang="zh-TW" sz="2400" i="1" dirty="0"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ym typeface="Symbol" pitchFamily="18" charset="2"/>
              </a:rPr>
              <a:t>If no such </a:t>
            </a:r>
            <a:r>
              <a:rPr lang="en-US" altLang="zh-TW" sz="2400" i="1" dirty="0" err="1">
                <a:sym typeface="Symbol" pitchFamily="18" charset="2"/>
              </a:rPr>
              <a:t>i</a:t>
            </a:r>
            <a:r>
              <a:rPr lang="en-US" altLang="zh-TW" sz="2400" i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exists, go to step 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3.	</a:t>
            </a:r>
            <a:r>
              <a:rPr lang="en-US" altLang="zh-TW" sz="2400" i="1" dirty="0"/>
              <a:t>Work</a:t>
            </a:r>
            <a:r>
              <a:rPr lang="en-US" altLang="zh-TW" sz="2400" dirty="0"/>
              <a:t> = </a:t>
            </a:r>
            <a:r>
              <a:rPr lang="en-US" altLang="zh-TW" sz="2400" i="1" dirty="0"/>
              <a:t>Work </a:t>
            </a:r>
            <a:r>
              <a:rPr lang="en-US" altLang="zh-TW" sz="2400" dirty="0"/>
              <a:t>+ </a:t>
            </a:r>
            <a:r>
              <a:rPr lang="en-US" altLang="zh-TW" sz="2400" i="1" dirty="0" err="1"/>
              <a:t>Allocation</a:t>
            </a:r>
            <a:r>
              <a:rPr lang="en-US" altLang="zh-TW" sz="2400" i="1" baseline="-25000" dirty="0" err="1"/>
              <a:t>i</a:t>
            </a:r>
            <a:br>
              <a:rPr lang="en-US" altLang="zh-TW" sz="2400" dirty="0"/>
            </a:br>
            <a:r>
              <a:rPr lang="en-US" altLang="zh-TW" sz="2400" i="1" dirty="0"/>
              <a:t>Finish</a:t>
            </a:r>
            <a:r>
              <a:rPr lang="en-US" altLang="zh-TW" sz="2400" dirty="0"/>
              <a:t>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</a:t>
            </a:r>
            <a:r>
              <a:rPr lang="en-US" altLang="zh-TW" sz="2400" i="1" dirty="0"/>
              <a:t> true</a:t>
            </a:r>
            <a:r>
              <a:rPr lang="zh-TW" altLang="en-US" sz="2400" i="1" dirty="0"/>
              <a:t>  </a:t>
            </a:r>
            <a:r>
              <a:rPr lang="en-US" altLang="zh-TW" sz="2400" i="1" dirty="0"/>
              <a:t>(</a:t>
            </a:r>
            <a:r>
              <a:rPr lang="zh-TW" altLang="en-US" sz="2400" i="1" dirty="0"/>
              <a:t>不懂</a:t>
            </a:r>
            <a:br>
              <a:rPr lang="en-US" altLang="zh-TW" sz="2400" dirty="0"/>
            </a:br>
            <a:r>
              <a:rPr lang="en-US" altLang="zh-TW" sz="2400" dirty="0"/>
              <a:t>go to step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/>
              <a:t>4.	If </a:t>
            </a:r>
            <a:r>
              <a:rPr lang="en-US" altLang="zh-TW" sz="2400" i="1" dirty="0"/>
              <a:t>Finish</a:t>
            </a:r>
            <a:r>
              <a:rPr lang="en-US" altLang="zh-TW" sz="2400" dirty="0"/>
              <a:t> [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] == true for all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, then the system is in a </a:t>
            </a:r>
            <a:r>
              <a:rPr lang="en-US" altLang="zh-TW" sz="2400" b="1" dirty="0">
                <a:solidFill>
                  <a:srgbClr val="FF0000"/>
                </a:solidFill>
              </a:rPr>
              <a:t>safe state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734" y="381825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Resource-Request Algorithm for Process </a:t>
            </a:r>
            <a:r>
              <a:rPr lang="en-US" altLang="zh-TW" sz="3200" i="1" dirty="0"/>
              <a:t>P</a:t>
            </a:r>
            <a:r>
              <a:rPr lang="en-US" altLang="zh-TW" sz="3200" i="1" baseline="-25000" dirty="0"/>
              <a:t>i</a:t>
            </a:r>
            <a:endParaRPr lang="en-US" altLang="zh-TW" sz="32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258" y="994217"/>
            <a:ext cx="8001000" cy="46863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000" i="1" dirty="0"/>
              <a:t>      </a:t>
            </a:r>
            <a:r>
              <a:rPr lang="en-US" altLang="zh-TW" i="1" dirty="0" err="1"/>
              <a:t>Request</a:t>
            </a:r>
            <a:r>
              <a:rPr lang="en-US" altLang="zh-TW" i="1" baseline="-25000" dirty="0" err="1"/>
              <a:t>i</a:t>
            </a:r>
            <a:r>
              <a:rPr lang="en-US" altLang="zh-TW" i="1" baseline="-25000" dirty="0"/>
              <a:t> </a:t>
            </a:r>
            <a:r>
              <a:rPr lang="en-US" altLang="zh-TW" dirty="0"/>
              <a:t>= request vector for process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.  If </a:t>
            </a:r>
            <a:r>
              <a:rPr lang="en-US" altLang="zh-TW" i="1" dirty="0" err="1"/>
              <a:t>Request</a:t>
            </a:r>
            <a:r>
              <a:rPr lang="en-US" altLang="zh-TW" i="1" baseline="-25000" dirty="0" err="1"/>
              <a:t>i</a:t>
            </a:r>
            <a:r>
              <a:rPr lang="en-US" altLang="zh-TW" baseline="-25000" dirty="0"/>
              <a:t> </a:t>
            </a:r>
            <a:r>
              <a:rPr lang="en-US" altLang="zh-TW" dirty="0"/>
              <a:t>[</a:t>
            </a:r>
            <a:r>
              <a:rPr lang="en-US" altLang="zh-TW" i="1" dirty="0"/>
              <a:t>j</a:t>
            </a:r>
            <a:r>
              <a:rPr lang="en-US" altLang="zh-TW" dirty="0"/>
              <a:t>] = </a:t>
            </a:r>
            <a:r>
              <a:rPr lang="en-US" altLang="zh-TW" i="1" dirty="0"/>
              <a:t>k</a:t>
            </a:r>
            <a:r>
              <a:rPr lang="en-US" altLang="zh-TW" dirty="0"/>
              <a:t> then process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i</a:t>
            </a:r>
            <a:r>
              <a:rPr lang="en-US" altLang="zh-TW" dirty="0"/>
              <a:t> wants </a:t>
            </a:r>
            <a:r>
              <a:rPr lang="en-US" altLang="zh-TW" i="1" dirty="0"/>
              <a:t>k</a:t>
            </a:r>
            <a:r>
              <a:rPr lang="en-US" altLang="zh-TW" dirty="0"/>
              <a:t> instances of resource type </a:t>
            </a:r>
            <a:r>
              <a:rPr lang="en-US" altLang="zh-TW" i="1" dirty="0" err="1"/>
              <a:t>R</a:t>
            </a:r>
            <a:r>
              <a:rPr lang="en-US" altLang="zh-TW" i="1" baseline="-25000" dirty="0" err="1"/>
              <a:t>j</a:t>
            </a:r>
            <a:endParaRPr lang="en-US" altLang="zh-TW" sz="2000" baseline="-25000" dirty="0"/>
          </a:p>
          <a:p>
            <a:pPr lvl="1">
              <a:buFont typeface="Monotype Sorts" pitchFamily="2" charset="2"/>
              <a:buNone/>
            </a:pPr>
            <a:r>
              <a:rPr lang="en-US" altLang="zh-TW" sz="2000" dirty="0"/>
              <a:t>1.	If </a:t>
            </a:r>
            <a:r>
              <a:rPr lang="en-US" altLang="zh-TW" sz="2000" i="1" dirty="0" err="1"/>
              <a:t>Request</a:t>
            </a:r>
            <a:r>
              <a:rPr lang="en-US" altLang="zh-TW" sz="2000" i="1" baseline="-25000" dirty="0" err="1"/>
              <a:t>i</a:t>
            </a:r>
            <a:r>
              <a:rPr lang="en-US" altLang="zh-TW" sz="2000" i="1" dirty="0"/>
              <a:t> </a:t>
            </a:r>
            <a:r>
              <a:rPr lang="en-US" altLang="zh-TW" sz="2000" dirty="0">
                <a:sym typeface="Symbol" pitchFamily="18" charset="2"/>
              </a:rPr>
              <a:t> 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>
                <a:sym typeface="Symbol" pitchFamily="18" charset="2"/>
              </a:rPr>
              <a:t>2.	If </a:t>
            </a:r>
            <a:r>
              <a:rPr lang="en-US" altLang="zh-TW" sz="2000" i="1" dirty="0" err="1"/>
              <a:t>Request</a:t>
            </a:r>
            <a:r>
              <a:rPr lang="en-US" altLang="zh-TW" sz="2000" i="1" baseline="-25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Symbol" pitchFamily="18" charset="2"/>
              </a:rPr>
              <a:t> </a:t>
            </a:r>
            <a:r>
              <a:rPr lang="en-US" altLang="zh-TW" sz="2000" i="1" dirty="0">
                <a:sym typeface="Symbol" pitchFamily="18" charset="2"/>
              </a:rPr>
              <a:t>Available</a:t>
            </a:r>
            <a:r>
              <a:rPr lang="en-US" altLang="zh-TW" sz="2000" dirty="0">
                <a:sym typeface="Symbol" pitchFamily="18" charset="2"/>
              </a:rPr>
              <a:t>, go to step 3.  Otherwise </a:t>
            </a:r>
            <a:r>
              <a:rPr lang="en-US" altLang="zh-TW" sz="2000" i="1" dirty="0">
                <a:sym typeface="Symbol" pitchFamily="18" charset="2"/>
              </a:rPr>
              <a:t>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 must wait, since resources are not available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>
                <a:sym typeface="Symbol" pitchFamily="18" charset="2"/>
              </a:rPr>
              <a:t>3.	Pretend to allocate requested resources to </a:t>
            </a:r>
            <a:r>
              <a:rPr lang="en-US" altLang="zh-TW" sz="2000" i="1" dirty="0">
                <a:sym typeface="Symbol" pitchFamily="18" charset="2"/>
              </a:rPr>
              <a:t>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>
                <a:sym typeface="Symbol" pitchFamily="18" charset="2"/>
              </a:rPr>
              <a:t>Available</a:t>
            </a:r>
            <a:r>
              <a:rPr lang="en-US" altLang="zh-TW" sz="2000" dirty="0">
                <a:sym typeface="Symbol" pitchFamily="18" charset="2"/>
              </a:rPr>
              <a:t> = </a:t>
            </a:r>
            <a:r>
              <a:rPr lang="en-US" altLang="zh-TW" sz="2000" i="1" dirty="0">
                <a:sym typeface="Symbol" pitchFamily="18" charset="2"/>
              </a:rPr>
              <a:t>Available  </a:t>
            </a:r>
            <a:r>
              <a:rPr lang="en-US" altLang="zh-TW" sz="2000" dirty="0">
                <a:sym typeface="Symbol" pitchFamily="18" charset="2"/>
              </a:rPr>
              <a:t>–</a:t>
            </a:r>
            <a:r>
              <a:rPr lang="en-US" altLang="zh-TW" sz="2000" i="1" dirty="0">
                <a:sym typeface="Symbol" pitchFamily="18" charset="2"/>
              </a:rPr>
              <a:t> Request;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 err="1">
                <a:sym typeface="Symbol" pitchFamily="18" charset="2"/>
              </a:rPr>
              <a:t>Allocation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baseline="-25000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= </a:t>
            </a:r>
            <a:r>
              <a:rPr lang="en-US" altLang="zh-TW" sz="2000" i="1" dirty="0" err="1">
                <a:sym typeface="Symbol" pitchFamily="18" charset="2"/>
              </a:rPr>
              <a:t>Allocation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+ </a:t>
            </a:r>
            <a:r>
              <a:rPr lang="en-US" altLang="zh-TW" sz="2000" i="1" dirty="0" err="1">
                <a:sym typeface="Symbol" pitchFamily="18" charset="2"/>
              </a:rPr>
              <a:t>Request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zh-TW" sz="2000" dirty="0">
                <a:sym typeface="Symbol" pitchFamily="18" charset="2"/>
              </a:rPr>
              <a:t>		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dirty="0">
                <a:sym typeface="Symbol" pitchFamily="18" charset="2"/>
              </a:rPr>
              <a:t>=</a:t>
            </a:r>
            <a:r>
              <a:rPr lang="en-US" altLang="zh-TW" sz="2000" i="1" dirty="0">
                <a:sym typeface="Symbol" pitchFamily="18" charset="2"/>
              </a:rPr>
              <a:t> </a:t>
            </a:r>
            <a:r>
              <a:rPr lang="en-US" altLang="zh-TW" sz="2000" i="1" dirty="0" err="1">
                <a:sym typeface="Symbol" pitchFamily="18" charset="2"/>
              </a:rPr>
              <a:t>Need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dirty="0">
                <a:sym typeface="Symbol" pitchFamily="18" charset="2"/>
              </a:rPr>
              <a:t> – </a:t>
            </a:r>
            <a:r>
              <a:rPr lang="en-US" altLang="zh-TW" sz="2000" i="1" dirty="0" err="1">
                <a:sym typeface="Symbol" pitchFamily="18" charset="2"/>
              </a:rPr>
              <a:t>Request</a:t>
            </a:r>
            <a:r>
              <a:rPr lang="en-US" altLang="zh-TW" sz="2000" i="1" baseline="-25000" dirty="0" err="1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en-US" altLang="zh-TW" sz="2000" i="1" dirty="0">
                <a:solidFill>
                  <a:srgbClr val="FF0000"/>
                </a:solidFill>
                <a:sym typeface="Symbol" pitchFamily="18" charset="2"/>
              </a:rPr>
              <a:t>If safe  the resources are allocated to P</a:t>
            </a:r>
            <a:r>
              <a:rPr lang="en-US" altLang="zh-TW" sz="200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lang="en-US" altLang="zh-TW" sz="2000" i="1" dirty="0">
                <a:sym typeface="Symbol" pitchFamily="18" charset="2"/>
              </a:rPr>
              <a:t>If unsafe  P</a:t>
            </a:r>
            <a:r>
              <a:rPr lang="en-US" altLang="zh-TW" sz="2000" i="1" baseline="-25000" dirty="0">
                <a:sym typeface="Symbol" pitchFamily="18" charset="2"/>
              </a:rPr>
              <a:t>i</a:t>
            </a:r>
            <a:r>
              <a:rPr lang="en-US" altLang="zh-TW" sz="2000" i="1" dirty="0">
                <a:sym typeface="Symbol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561" y="1178896"/>
            <a:ext cx="8119187" cy="4500562"/>
          </a:xfrm>
        </p:spPr>
        <p:txBody>
          <a:bodyPr/>
          <a:lstStyle/>
          <a:p>
            <a:r>
              <a:rPr lang="en-US" altLang="zh-TW" sz="2800" dirty="0"/>
              <a:t>To develop a description of </a:t>
            </a:r>
            <a:r>
              <a:rPr lang="en-US" altLang="zh-TW" sz="2800" b="1" dirty="0">
                <a:solidFill>
                  <a:srgbClr val="FF0000"/>
                </a:solidFill>
              </a:rPr>
              <a:t>deadlocks</a:t>
            </a:r>
            <a:r>
              <a:rPr lang="en-US" altLang="zh-TW" sz="2800" dirty="0"/>
              <a:t>, which prevent sets of concurrent processes from completing their tasks</a:t>
            </a:r>
          </a:p>
          <a:p>
            <a:r>
              <a:rPr lang="en-US" altLang="zh-TW" sz="2800" dirty="0"/>
              <a:t>To present a number of different methods for </a:t>
            </a:r>
            <a:r>
              <a:rPr lang="en-US" altLang="zh-TW" sz="2800" b="1" dirty="0">
                <a:solidFill>
                  <a:srgbClr val="FF0000"/>
                </a:solidFill>
              </a:rPr>
              <a:t>preventing</a:t>
            </a:r>
            <a:r>
              <a:rPr lang="en-US" altLang="zh-TW" sz="2800" dirty="0"/>
              <a:t> or </a:t>
            </a:r>
            <a:r>
              <a:rPr lang="en-US" altLang="zh-TW" sz="2800" b="1" dirty="0">
                <a:solidFill>
                  <a:srgbClr val="FF0000"/>
                </a:solidFill>
              </a:rPr>
              <a:t>avoiding</a:t>
            </a:r>
            <a:r>
              <a:rPr lang="en-US" altLang="zh-TW" sz="2800" dirty="0"/>
              <a:t> deadlocks in a computer system</a:t>
            </a:r>
          </a:p>
          <a:p>
            <a:pPr>
              <a:buSzPct val="85000"/>
              <a:buFont typeface="Monotype Sorts" pitchFamily="2" charset="2"/>
              <a:buNone/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Banker’s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028700"/>
            <a:ext cx="7923213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5 processes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  </a:t>
            </a:r>
            <a:r>
              <a:rPr lang="en-US" altLang="zh-TW" sz="2400" dirty="0"/>
              <a:t>through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;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   3 resource types: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             </a:t>
            </a:r>
            <a:r>
              <a:rPr lang="en-US" altLang="zh-TW" sz="2000" i="1" dirty="0"/>
              <a:t>A</a:t>
            </a:r>
            <a:r>
              <a:rPr lang="en-US" altLang="zh-TW" sz="2000" dirty="0"/>
              <a:t> (10 instances),  </a:t>
            </a:r>
            <a:r>
              <a:rPr lang="en-US" altLang="zh-TW" sz="2000" i="1" dirty="0"/>
              <a:t>B</a:t>
            </a:r>
            <a:r>
              <a:rPr lang="en-US" altLang="zh-TW" sz="2000" dirty="0"/>
              <a:t> (5instances), and </a:t>
            </a:r>
            <a:r>
              <a:rPr lang="en-US" altLang="zh-TW" sz="2000" i="1" dirty="0"/>
              <a:t>C</a:t>
            </a:r>
            <a:r>
              <a:rPr lang="en-US" altLang="zh-TW" sz="2000" dirty="0"/>
              <a:t> (7 instances)</a:t>
            </a:r>
            <a:endParaRPr lang="en-US" altLang="zh-TW" sz="2400" dirty="0"/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 </a:t>
            </a:r>
            <a:r>
              <a:rPr lang="zh-TW" altLang="en-US" sz="2400" dirty="0"/>
              <a:t>   </a:t>
            </a:r>
            <a:r>
              <a:rPr lang="en-US" altLang="zh-TW" sz="2400" dirty="0"/>
              <a:t>Snapshot at time </a:t>
            </a:r>
            <a:r>
              <a:rPr lang="en-US" altLang="zh-TW" sz="2400" i="1" dirty="0"/>
              <a:t>T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: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	</a:t>
            </a:r>
            <a:r>
              <a:rPr lang="en-US" altLang="zh-TW" sz="2400" i="1" u="sng" dirty="0"/>
              <a:t>Allocation</a:t>
            </a:r>
            <a:r>
              <a:rPr lang="en-US" altLang="zh-TW" sz="2400" i="1" dirty="0"/>
              <a:t>	  </a:t>
            </a:r>
            <a:r>
              <a:rPr lang="zh-TW" altLang="en-US" sz="2400" i="1" dirty="0"/>
              <a:t>    </a:t>
            </a:r>
            <a:r>
              <a:rPr lang="en-US" altLang="zh-TW" sz="2400" i="1" u="sng" dirty="0"/>
              <a:t>Max</a:t>
            </a:r>
            <a:r>
              <a:rPr lang="en-US" altLang="zh-TW" sz="2400" i="1" dirty="0"/>
              <a:t>	</a:t>
            </a:r>
            <a:r>
              <a:rPr lang="zh-TW" altLang="en-US" sz="2400" i="1" dirty="0"/>
              <a:t>       </a:t>
            </a:r>
            <a:r>
              <a:rPr lang="en-US" altLang="zh-TW" sz="2400" i="1" u="sng" dirty="0"/>
              <a:t>Available</a:t>
            </a:r>
            <a:endParaRPr lang="en-US" altLang="zh-TW" sz="2400" i="1" dirty="0"/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i="1" dirty="0"/>
              <a:t>			A B C	       A B C 	</a:t>
            </a:r>
            <a:r>
              <a:rPr lang="zh-TW" altLang="en-US" sz="2400" i="1" dirty="0"/>
              <a:t>     </a:t>
            </a:r>
            <a:r>
              <a:rPr lang="en-US" altLang="zh-TW" sz="2400" i="1" dirty="0"/>
              <a:t>A B C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	</a:t>
            </a:r>
            <a:r>
              <a:rPr lang="en-US" altLang="zh-TW" sz="2400" dirty="0"/>
              <a:t>0 1 0	         7 5 3 	</a:t>
            </a:r>
            <a:r>
              <a:rPr lang="zh-TW" altLang="en-US" sz="2400" dirty="0"/>
              <a:t>      </a:t>
            </a:r>
            <a:r>
              <a:rPr lang="en-US" altLang="zh-TW" sz="2400" dirty="0"/>
              <a:t>3 3 2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	</a:t>
            </a:r>
            <a:r>
              <a:rPr lang="en-US" altLang="zh-TW" sz="2400" dirty="0"/>
              <a:t>2 0 0 	        3 2 2 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3 0 2 	        9 0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2 1 1 	        2 2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0 0 2	         4 3 3  		</a:t>
            </a:r>
          </a:p>
        </p:txBody>
      </p:sp>
      <p:sp>
        <p:nvSpPr>
          <p:cNvPr id="4" name="橢圓 3"/>
          <p:cNvSpPr/>
          <p:nvPr/>
        </p:nvSpPr>
        <p:spPr bwMode="auto">
          <a:xfrm>
            <a:off x="5362902" y="3894083"/>
            <a:ext cx="1195553" cy="67791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44575"/>
            <a:ext cx="772477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The content of the matrix </a:t>
            </a:r>
            <a:r>
              <a:rPr lang="en-US" altLang="zh-TW" sz="2400" i="1" dirty="0"/>
              <a:t>Need</a:t>
            </a:r>
            <a:r>
              <a:rPr lang="en-US" altLang="zh-TW" sz="2400" dirty="0"/>
              <a:t> is defined to be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zh-TW" altLang="en-US" sz="2400" i="1" dirty="0"/>
              <a:t>     </a:t>
            </a:r>
            <a:r>
              <a:rPr lang="en-US" altLang="zh-TW" sz="2400" i="1" dirty="0"/>
              <a:t>Max</a:t>
            </a:r>
            <a:r>
              <a:rPr lang="en-US" altLang="zh-TW" sz="2400" dirty="0"/>
              <a:t> – </a:t>
            </a:r>
            <a:r>
              <a:rPr lang="en-US" altLang="zh-TW" sz="2400" i="1" dirty="0"/>
              <a:t>Allocation</a:t>
            </a:r>
            <a:endParaRPr lang="en-US" altLang="zh-TW" sz="2400" dirty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          	</a:t>
            </a:r>
            <a:r>
              <a:rPr lang="en-US" altLang="zh-TW" sz="2400" i="1" u="sng" dirty="0"/>
              <a:t>Need</a:t>
            </a:r>
            <a:r>
              <a:rPr lang="zh-TW" altLang="en-US" sz="2400" i="1" u="sng" dirty="0"/>
              <a:t>              </a:t>
            </a:r>
            <a:r>
              <a:rPr lang="en-US" altLang="zh-TW" sz="2400" i="1" u="sng" dirty="0"/>
              <a:t>Available </a:t>
            </a:r>
            <a:endParaRPr lang="en-US" altLang="zh-TW" sz="2400" u="sng" dirty="0"/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	           </a:t>
            </a:r>
            <a:r>
              <a:rPr lang="en-US" altLang="zh-TW" sz="2400" i="1" dirty="0"/>
              <a:t>A B C               A B C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	          </a:t>
            </a:r>
            <a:r>
              <a:rPr lang="en-US" altLang="zh-TW" sz="2400" dirty="0"/>
              <a:t>7 4 3                3  3  2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	</a:t>
            </a:r>
            <a:r>
              <a:rPr lang="en-US" altLang="zh-TW" sz="2400" dirty="0"/>
              <a:t>1 2 2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6 0 0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0 1 1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4 3 1 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zh-TW" sz="2400" dirty="0">
                <a:solidFill>
                  <a:srgbClr val="FF0000"/>
                </a:solidFill>
              </a:rPr>
              <a:t>The system is in a safe state</a:t>
            </a:r>
            <a:r>
              <a:rPr lang="en-US" altLang="zh-TW" sz="2400" dirty="0"/>
              <a:t> since the sequence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zh-TW" altLang="en-US" sz="2400" dirty="0"/>
              <a:t>     </a:t>
            </a:r>
            <a:r>
              <a:rPr lang="en-US" altLang="zh-TW" sz="2400" dirty="0"/>
              <a:t>&lt;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&gt; satisfies safety criteria</a:t>
            </a:r>
            <a:endParaRPr lang="en-US" altLang="zh-TW" sz="2400" baseline="-25000" dirty="0"/>
          </a:p>
        </p:txBody>
      </p:sp>
      <p:sp>
        <p:nvSpPr>
          <p:cNvPr id="4" name="橢圓 3"/>
          <p:cNvSpPr/>
          <p:nvPr/>
        </p:nvSpPr>
        <p:spPr bwMode="auto">
          <a:xfrm>
            <a:off x="5394433" y="2995448"/>
            <a:ext cx="1508236" cy="65426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  </a:t>
            </a:r>
            <a:r>
              <a:rPr lang="en-US" altLang="zh-TW" i="1"/>
              <a:t>P</a:t>
            </a:r>
            <a:r>
              <a:rPr lang="en-US" altLang="zh-TW" baseline="-25000"/>
              <a:t>1</a:t>
            </a:r>
            <a:r>
              <a:rPr lang="en-US" altLang="zh-TW"/>
              <a:t> Request (1,0,2)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66800"/>
            <a:ext cx="7766050" cy="4724400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Check that Request </a:t>
            </a:r>
            <a:r>
              <a:rPr lang="en-US" altLang="zh-TW" sz="2000" dirty="0">
                <a:sym typeface="Symbol" pitchFamily="18" charset="2"/>
              </a:rPr>
              <a:t> Available (that is, (1,0,2)  (3,3,2)  true)</a:t>
            </a:r>
            <a:endParaRPr lang="en-US" altLang="zh-TW" sz="2000" i="1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i="1" dirty="0"/>
              <a:t>			</a:t>
            </a:r>
            <a:r>
              <a:rPr lang="en-US" altLang="zh-TW" sz="2000" i="1" u="sng" dirty="0"/>
              <a:t>Allocation</a:t>
            </a:r>
            <a:r>
              <a:rPr lang="en-US" altLang="zh-TW" sz="2000" i="1" dirty="0"/>
              <a:t>	</a:t>
            </a:r>
            <a:r>
              <a:rPr lang="en-US" altLang="zh-TW" sz="2000" i="1" u="sng" dirty="0"/>
              <a:t>Need</a:t>
            </a:r>
            <a:r>
              <a:rPr lang="en-US" altLang="zh-TW" sz="2000" i="1" dirty="0"/>
              <a:t>	</a:t>
            </a:r>
            <a:r>
              <a:rPr lang="en-US" altLang="zh-TW" sz="2000" i="1" u="sng" dirty="0"/>
              <a:t>Available</a:t>
            </a:r>
            <a:endParaRPr lang="en-US" altLang="zh-TW" sz="2000" i="1" dirty="0"/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i="1" dirty="0"/>
              <a:t>			A B C	    A B C	A B C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	0 1 0 	    7 4 3 	</a:t>
            </a:r>
            <a:r>
              <a:rPr lang="en-US" altLang="zh-TW" sz="2000" b="1" dirty="0">
                <a:solidFill>
                  <a:srgbClr val="FF0000"/>
                </a:solidFill>
              </a:rPr>
              <a:t>2 3 0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	        </a:t>
            </a:r>
            <a:r>
              <a:rPr lang="en-US" altLang="zh-TW" sz="2000" b="1" dirty="0">
                <a:solidFill>
                  <a:srgbClr val="FF0000"/>
                </a:solidFill>
              </a:rPr>
              <a:t>3 0 2 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               0 2 0</a:t>
            </a:r>
            <a:r>
              <a:rPr lang="en-US" altLang="zh-TW" sz="2000" dirty="0"/>
              <a:t> 	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	3 0 1 	     6 0 0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	2 1 1 	    0 1 1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		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	0 0 2 	     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Executing safety algorithm shows that sequence </a:t>
            </a:r>
            <a:r>
              <a:rPr lang="en-US" altLang="zh-TW" sz="2000" dirty="0">
                <a:solidFill>
                  <a:srgbClr val="FF0000"/>
                </a:solidFill>
              </a:rPr>
              <a:t>&lt;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3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4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0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</a:rPr>
              <a:t>P</a:t>
            </a:r>
            <a:r>
              <a:rPr lang="en-US" altLang="zh-TW" sz="20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000" dirty="0">
                <a:solidFill>
                  <a:srgbClr val="FF0000"/>
                </a:solidFill>
              </a:rPr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Can request for (3,3,0) by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zh-TW" sz="2000" dirty="0"/>
              <a:t>Can request for (0,2,0) by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 be granted?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Detection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Allow system to enter deadlock state</a:t>
            </a:r>
          </a:p>
          <a:p>
            <a:r>
              <a:rPr lang="en-US" altLang="zh-TW" sz="2800" dirty="0"/>
              <a:t>Detection algorithm</a:t>
            </a:r>
          </a:p>
          <a:p>
            <a:r>
              <a:rPr lang="en-US" altLang="zh-TW" sz="2800" dirty="0"/>
              <a:t>Recovery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651" y="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Single Instance of Each Resource Type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081088"/>
            <a:ext cx="7898634" cy="4511675"/>
          </a:xfrm>
        </p:spPr>
        <p:txBody>
          <a:bodyPr/>
          <a:lstStyle/>
          <a:p>
            <a:r>
              <a:rPr lang="en-US" altLang="zh-TW" sz="2800" dirty="0"/>
              <a:t>Maintain </a:t>
            </a:r>
            <a:r>
              <a:rPr lang="en-US" altLang="zh-TW" sz="2800" b="1" i="1" dirty="0">
                <a:solidFill>
                  <a:srgbClr val="FF0000"/>
                </a:solidFill>
              </a:rPr>
              <a:t>wait-for</a:t>
            </a:r>
            <a:r>
              <a:rPr lang="en-US" altLang="zh-TW" sz="2800" dirty="0"/>
              <a:t> graph</a:t>
            </a:r>
          </a:p>
          <a:p>
            <a:pPr lvl="1"/>
            <a:r>
              <a:rPr lang="en-US" altLang="zh-TW" sz="2800" dirty="0"/>
              <a:t>Nodes are processes</a:t>
            </a:r>
          </a:p>
          <a:p>
            <a:pPr lvl="1"/>
            <a:r>
              <a:rPr lang="en-US" altLang="zh-TW" sz="2800" i="1" dirty="0"/>
              <a:t>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 </a:t>
            </a:r>
            <a:r>
              <a:rPr lang="en-US" altLang="zh-TW" sz="2800" i="1" dirty="0" err="1">
                <a:sym typeface="Symbol" pitchFamily="18" charset="2"/>
              </a:rPr>
              <a:t>P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r>
              <a:rPr lang="en-US" altLang="zh-TW" sz="2800" i="1" baseline="-25000" dirty="0">
                <a:sym typeface="Symbol" pitchFamily="18" charset="2"/>
              </a:rPr>
              <a:t>   </a:t>
            </a:r>
            <a:r>
              <a:rPr lang="en-US" altLang="zh-TW" sz="2800" dirty="0">
                <a:sym typeface="Symbol" pitchFamily="18" charset="2"/>
              </a:rPr>
              <a:t>if </a:t>
            </a:r>
            <a:r>
              <a:rPr lang="en-US" altLang="zh-TW" sz="2800" i="1" dirty="0">
                <a:sym typeface="Symbol" pitchFamily="18" charset="2"/>
              </a:rPr>
              <a:t>P</a:t>
            </a:r>
            <a:r>
              <a:rPr lang="en-US" altLang="zh-TW" sz="2800" i="1" baseline="-25000" dirty="0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is waiting for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i="1" dirty="0" err="1">
                <a:sym typeface="Symbol" pitchFamily="18" charset="2"/>
              </a:rPr>
              <a:t>P</a:t>
            </a:r>
            <a:r>
              <a:rPr lang="en-US" altLang="zh-TW" sz="2800" i="1" baseline="-25000" dirty="0" err="1">
                <a:sym typeface="Symbol" pitchFamily="18" charset="2"/>
              </a:rPr>
              <a:t>j</a:t>
            </a:r>
            <a:endParaRPr lang="en-US" altLang="zh-TW" sz="2800" i="1" dirty="0">
              <a:sym typeface="Symbol" pitchFamily="18" charset="2"/>
            </a:endParaRPr>
          </a:p>
          <a:p>
            <a:r>
              <a:rPr lang="en-US" altLang="zh-TW" sz="2800" dirty="0"/>
              <a:t>Periodically invoke an algorithm that searches for a cycle in the graph. </a:t>
            </a:r>
            <a:r>
              <a:rPr lang="en-US" altLang="zh-TW" sz="2800" dirty="0">
                <a:solidFill>
                  <a:srgbClr val="FF0000"/>
                </a:solidFill>
              </a:rPr>
              <a:t>If there is a cycle, there exists a deadlock</a:t>
            </a:r>
          </a:p>
          <a:p>
            <a:r>
              <a:rPr lang="en-US" altLang="zh-TW" sz="2800" dirty="0"/>
              <a:t>An algorithm to detect a cycle in a graph requires an order of</a:t>
            </a:r>
            <a:r>
              <a:rPr lang="en-US" altLang="zh-TW" sz="2800" i="1" dirty="0"/>
              <a:t> n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 operations, where </a:t>
            </a:r>
            <a:r>
              <a:rPr lang="en-US" altLang="zh-TW" sz="2800" i="1" dirty="0"/>
              <a:t>n</a:t>
            </a:r>
            <a:r>
              <a:rPr lang="en-US" altLang="zh-TW" sz="2800" dirty="0"/>
              <a:t> is the number of vertices in the graph</a:t>
            </a:r>
            <a:r>
              <a:rPr lang="zh-TW" altLang="en-US" sz="2800" dirty="0"/>
              <a:t>   有空再去對一下演算法  找一下是哪個演算法和複雜度大概的概念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606" y="298450"/>
            <a:ext cx="9002110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Resource-Allocation Graph and Wait-for Graph</a:t>
            </a:r>
          </a:p>
        </p:txBody>
      </p:sp>
      <p:sp>
        <p:nvSpPr>
          <p:cNvPr id="37891" name="Text Box 5"/>
          <p:cNvSpPr txBox="1">
            <a:spLocks noChangeArrowheads="1"/>
          </p:cNvSpPr>
          <p:nvPr/>
        </p:nvSpPr>
        <p:spPr bwMode="auto">
          <a:xfrm>
            <a:off x="1336504" y="5293380"/>
            <a:ext cx="3108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dirty="0">
                <a:latin typeface="Candara" pitchFamily="34" charset="0"/>
              </a:rPr>
              <a:t>Resource-Allocation Graph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4646340" y="5277614"/>
            <a:ext cx="3470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1" dirty="0">
                <a:latin typeface="Candara" pitchFamily="34" charset="0"/>
              </a:rPr>
              <a:t>Corresponding wait-for graph</a:t>
            </a:r>
          </a:p>
        </p:txBody>
      </p:sp>
      <p:pic>
        <p:nvPicPr>
          <p:cNvPr id="37893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7025" y="1395413"/>
            <a:ext cx="58070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手繪多邊形 5"/>
          <p:cNvSpPr/>
          <p:nvPr/>
        </p:nvSpPr>
        <p:spPr bwMode="auto">
          <a:xfrm>
            <a:off x="5502166" y="3673366"/>
            <a:ext cx="1787232" cy="1016355"/>
          </a:xfrm>
          <a:custGeom>
            <a:avLst/>
            <a:gdLst>
              <a:gd name="connsiteX0" fmla="*/ 31531 w 1787232"/>
              <a:gd name="connsiteY0" fmla="*/ 0 h 1016355"/>
              <a:gd name="connsiteX1" fmla="*/ 78827 w 1787232"/>
              <a:gd name="connsiteY1" fmla="*/ 47296 h 1016355"/>
              <a:gd name="connsiteX2" fmla="*/ 1513489 w 1787232"/>
              <a:gd name="connsiteY2" fmla="*/ 78827 h 1016355"/>
              <a:gd name="connsiteX3" fmla="*/ 1560786 w 1787232"/>
              <a:gd name="connsiteY3" fmla="*/ 94593 h 1016355"/>
              <a:gd name="connsiteX4" fmla="*/ 1765737 w 1787232"/>
              <a:gd name="connsiteY4" fmla="*/ 126124 h 1016355"/>
              <a:gd name="connsiteX5" fmla="*/ 1718441 w 1787232"/>
              <a:gd name="connsiteY5" fmla="*/ 220717 h 1016355"/>
              <a:gd name="connsiteX6" fmla="*/ 1671144 w 1787232"/>
              <a:gd name="connsiteY6" fmla="*/ 236482 h 1016355"/>
              <a:gd name="connsiteX7" fmla="*/ 1592317 w 1787232"/>
              <a:gd name="connsiteY7" fmla="*/ 315310 h 1016355"/>
              <a:gd name="connsiteX8" fmla="*/ 1545020 w 1787232"/>
              <a:gd name="connsiteY8" fmla="*/ 346841 h 1016355"/>
              <a:gd name="connsiteX9" fmla="*/ 1513489 w 1787232"/>
              <a:gd name="connsiteY9" fmla="*/ 394137 h 1016355"/>
              <a:gd name="connsiteX10" fmla="*/ 1481958 w 1787232"/>
              <a:gd name="connsiteY10" fmla="*/ 457200 h 1016355"/>
              <a:gd name="connsiteX11" fmla="*/ 1434662 w 1787232"/>
              <a:gd name="connsiteY11" fmla="*/ 488731 h 1016355"/>
              <a:gd name="connsiteX12" fmla="*/ 1371600 w 1787232"/>
              <a:gd name="connsiteY12" fmla="*/ 551793 h 1016355"/>
              <a:gd name="connsiteX13" fmla="*/ 1355834 w 1787232"/>
              <a:gd name="connsiteY13" fmla="*/ 599089 h 1016355"/>
              <a:gd name="connsiteX14" fmla="*/ 1308537 w 1787232"/>
              <a:gd name="connsiteY14" fmla="*/ 630620 h 1016355"/>
              <a:gd name="connsiteX15" fmla="*/ 1229710 w 1787232"/>
              <a:gd name="connsiteY15" fmla="*/ 709448 h 1016355"/>
              <a:gd name="connsiteX16" fmla="*/ 1150882 w 1787232"/>
              <a:gd name="connsiteY16" fmla="*/ 772510 h 1016355"/>
              <a:gd name="connsiteX17" fmla="*/ 1072055 w 1787232"/>
              <a:gd name="connsiteY17" fmla="*/ 851337 h 1016355"/>
              <a:gd name="connsiteX18" fmla="*/ 1040524 w 1787232"/>
              <a:gd name="connsiteY18" fmla="*/ 898634 h 1016355"/>
              <a:gd name="connsiteX19" fmla="*/ 945931 w 1787232"/>
              <a:gd name="connsiteY19" fmla="*/ 961696 h 1016355"/>
              <a:gd name="connsiteX20" fmla="*/ 914400 w 1787232"/>
              <a:gd name="connsiteY20" fmla="*/ 1008993 h 1016355"/>
              <a:gd name="connsiteX21" fmla="*/ 835572 w 1787232"/>
              <a:gd name="connsiteY21" fmla="*/ 993227 h 1016355"/>
              <a:gd name="connsiteX22" fmla="*/ 740979 w 1787232"/>
              <a:gd name="connsiteY22" fmla="*/ 961696 h 1016355"/>
              <a:gd name="connsiteX23" fmla="*/ 646386 w 1787232"/>
              <a:gd name="connsiteY23" fmla="*/ 914400 h 1016355"/>
              <a:gd name="connsiteX24" fmla="*/ 567558 w 1787232"/>
              <a:gd name="connsiteY24" fmla="*/ 835572 h 1016355"/>
              <a:gd name="connsiteX25" fmla="*/ 504496 w 1787232"/>
              <a:gd name="connsiteY25" fmla="*/ 740979 h 1016355"/>
              <a:gd name="connsiteX26" fmla="*/ 472965 w 1787232"/>
              <a:gd name="connsiteY26" fmla="*/ 693682 h 1016355"/>
              <a:gd name="connsiteX27" fmla="*/ 425668 w 1787232"/>
              <a:gd name="connsiteY27" fmla="*/ 646386 h 1016355"/>
              <a:gd name="connsiteX28" fmla="*/ 362606 w 1787232"/>
              <a:gd name="connsiteY28" fmla="*/ 551793 h 1016355"/>
              <a:gd name="connsiteX29" fmla="*/ 331075 w 1787232"/>
              <a:gd name="connsiteY29" fmla="*/ 504496 h 1016355"/>
              <a:gd name="connsiteX30" fmla="*/ 283779 w 1787232"/>
              <a:gd name="connsiteY30" fmla="*/ 457200 h 1016355"/>
              <a:gd name="connsiteX31" fmla="*/ 236482 w 1787232"/>
              <a:gd name="connsiteY31" fmla="*/ 362606 h 1016355"/>
              <a:gd name="connsiteX32" fmla="*/ 220717 w 1787232"/>
              <a:gd name="connsiteY32" fmla="*/ 315310 h 1016355"/>
              <a:gd name="connsiteX33" fmla="*/ 173420 w 1787232"/>
              <a:gd name="connsiteY33" fmla="*/ 283779 h 1016355"/>
              <a:gd name="connsiteX34" fmla="*/ 126124 w 1787232"/>
              <a:gd name="connsiteY34" fmla="*/ 236482 h 1016355"/>
              <a:gd name="connsiteX35" fmla="*/ 110358 w 1787232"/>
              <a:gd name="connsiteY35" fmla="*/ 189186 h 1016355"/>
              <a:gd name="connsiteX36" fmla="*/ 63062 w 1787232"/>
              <a:gd name="connsiteY36" fmla="*/ 173420 h 1016355"/>
              <a:gd name="connsiteX37" fmla="*/ 0 w 1787232"/>
              <a:gd name="connsiteY37" fmla="*/ 126124 h 101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787232" h="1016355">
                <a:moveTo>
                  <a:pt x="31531" y="0"/>
                </a:moveTo>
                <a:cubicBezTo>
                  <a:pt x="47296" y="15765"/>
                  <a:pt x="56563" y="46112"/>
                  <a:pt x="78827" y="47296"/>
                </a:cubicBezTo>
                <a:cubicBezTo>
                  <a:pt x="556488" y="72703"/>
                  <a:pt x="1513489" y="78827"/>
                  <a:pt x="1513489" y="78827"/>
                </a:cubicBezTo>
                <a:cubicBezTo>
                  <a:pt x="1529255" y="84082"/>
                  <a:pt x="1544361" y="92066"/>
                  <a:pt x="1560786" y="94593"/>
                </a:cubicBezTo>
                <a:cubicBezTo>
                  <a:pt x="1787232" y="129431"/>
                  <a:pt x="1651895" y="88175"/>
                  <a:pt x="1765737" y="126124"/>
                </a:cubicBezTo>
                <a:cubicBezTo>
                  <a:pt x="1755352" y="157281"/>
                  <a:pt x="1746224" y="198490"/>
                  <a:pt x="1718441" y="220717"/>
                </a:cubicBezTo>
                <a:cubicBezTo>
                  <a:pt x="1705464" y="231098"/>
                  <a:pt x="1686910" y="231227"/>
                  <a:pt x="1671144" y="236482"/>
                </a:cubicBezTo>
                <a:cubicBezTo>
                  <a:pt x="1545018" y="320567"/>
                  <a:pt x="1697423" y="210204"/>
                  <a:pt x="1592317" y="315310"/>
                </a:cubicBezTo>
                <a:cubicBezTo>
                  <a:pt x="1578919" y="328708"/>
                  <a:pt x="1560786" y="336331"/>
                  <a:pt x="1545020" y="346841"/>
                </a:cubicBezTo>
                <a:cubicBezTo>
                  <a:pt x="1534510" y="362606"/>
                  <a:pt x="1522890" y="377686"/>
                  <a:pt x="1513489" y="394137"/>
                </a:cubicBezTo>
                <a:cubicBezTo>
                  <a:pt x="1501829" y="414543"/>
                  <a:pt x="1497004" y="439145"/>
                  <a:pt x="1481958" y="457200"/>
                </a:cubicBezTo>
                <a:cubicBezTo>
                  <a:pt x="1469828" y="471756"/>
                  <a:pt x="1450427" y="478221"/>
                  <a:pt x="1434662" y="488731"/>
                </a:cubicBezTo>
                <a:cubicBezTo>
                  <a:pt x="1392619" y="614854"/>
                  <a:pt x="1455683" y="467710"/>
                  <a:pt x="1371600" y="551793"/>
                </a:cubicBezTo>
                <a:cubicBezTo>
                  <a:pt x="1359849" y="563544"/>
                  <a:pt x="1366215" y="586112"/>
                  <a:pt x="1355834" y="599089"/>
                </a:cubicBezTo>
                <a:cubicBezTo>
                  <a:pt x="1343997" y="613885"/>
                  <a:pt x="1324303" y="620110"/>
                  <a:pt x="1308537" y="630620"/>
                </a:cubicBezTo>
                <a:cubicBezTo>
                  <a:pt x="1224456" y="756742"/>
                  <a:pt x="1334810" y="604348"/>
                  <a:pt x="1229710" y="709448"/>
                </a:cubicBezTo>
                <a:cubicBezTo>
                  <a:pt x="1158399" y="780759"/>
                  <a:pt x="1242959" y="741817"/>
                  <a:pt x="1150882" y="772510"/>
                </a:cubicBezTo>
                <a:cubicBezTo>
                  <a:pt x="1066797" y="898637"/>
                  <a:pt x="1177160" y="746230"/>
                  <a:pt x="1072055" y="851337"/>
                </a:cubicBezTo>
                <a:cubicBezTo>
                  <a:pt x="1058657" y="864735"/>
                  <a:pt x="1054784" y="886157"/>
                  <a:pt x="1040524" y="898634"/>
                </a:cubicBezTo>
                <a:cubicBezTo>
                  <a:pt x="1012005" y="923588"/>
                  <a:pt x="945931" y="961696"/>
                  <a:pt x="945931" y="961696"/>
                </a:cubicBezTo>
                <a:cubicBezTo>
                  <a:pt x="935421" y="977462"/>
                  <a:pt x="932619" y="1003788"/>
                  <a:pt x="914400" y="1008993"/>
                </a:cubicBezTo>
                <a:cubicBezTo>
                  <a:pt x="888635" y="1016355"/>
                  <a:pt x="861424" y="1000278"/>
                  <a:pt x="835572" y="993227"/>
                </a:cubicBezTo>
                <a:cubicBezTo>
                  <a:pt x="803507" y="984482"/>
                  <a:pt x="768634" y="980132"/>
                  <a:pt x="740979" y="961696"/>
                </a:cubicBezTo>
                <a:cubicBezTo>
                  <a:pt x="679855" y="920947"/>
                  <a:pt x="711658" y="936157"/>
                  <a:pt x="646386" y="914400"/>
                </a:cubicBezTo>
                <a:cubicBezTo>
                  <a:pt x="620110" y="888124"/>
                  <a:pt x="588171" y="866491"/>
                  <a:pt x="567558" y="835572"/>
                </a:cubicBezTo>
                <a:lnTo>
                  <a:pt x="504496" y="740979"/>
                </a:lnTo>
                <a:cubicBezTo>
                  <a:pt x="493986" y="725213"/>
                  <a:pt x="486363" y="707080"/>
                  <a:pt x="472965" y="693682"/>
                </a:cubicBezTo>
                <a:cubicBezTo>
                  <a:pt x="457199" y="677917"/>
                  <a:pt x="439356" y="663985"/>
                  <a:pt x="425668" y="646386"/>
                </a:cubicBezTo>
                <a:cubicBezTo>
                  <a:pt x="402402" y="616473"/>
                  <a:pt x="383627" y="583324"/>
                  <a:pt x="362606" y="551793"/>
                </a:cubicBezTo>
                <a:cubicBezTo>
                  <a:pt x="352096" y="536027"/>
                  <a:pt x="344473" y="517894"/>
                  <a:pt x="331075" y="504496"/>
                </a:cubicBezTo>
                <a:lnTo>
                  <a:pt x="283779" y="457200"/>
                </a:lnTo>
                <a:cubicBezTo>
                  <a:pt x="244150" y="338314"/>
                  <a:pt x="297608" y="484859"/>
                  <a:pt x="236482" y="362606"/>
                </a:cubicBezTo>
                <a:cubicBezTo>
                  <a:pt x="229050" y="347742"/>
                  <a:pt x="231098" y="328287"/>
                  <a:pt x="220717" y="315310"/>
                </a:cubicBezTo>
                <a:cubicBezTo>
                  <a:pt x="208880" y="300514"/>
                  <a:pt x="187976" y="295909"/>
                  <a:pt x="173420" y="283779"/>
                </a:cubicBezTo>
                <a:cubicBezTo>
                  <a:pt x="156292" y="269506"/>
                  <a:pt x="141889" y="252248"/>
                  <a:pt x="126124" y="236482"/>
                </a:cubicBezTo>
                <a:cubicBezTo>
                  <a:pt x="120869" y="220717"/>
                  <a:pt x="122109" y="200937"/>
                  <a:pt x="110358" y="189186"/>
                </a:cubicBezTo>
                <a:cubicBezTo>
                  <a:pt x="98607" y="177435"/>
                  <a:pt x="77926" y="180852"/>
                  <a:pt x="63062" y="173420"/>
                </a:cubicBezTo>
                <a:cubicBezTo>
                  <a:pt x="27407" y="155592"/>
                  <a:pt x="22172" y="148296"/>
                  <a:pt x="0" y="126124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85" y="24637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Several Instances of a Resource Type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476" y="1119188"/>
            <a:ext cx="7905750" cy="385127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Available</a:t>
            </a:r>
            <a:r>
              <a:rPr lang="en-US" altLang="zh-TW" sz="2800" i="1" dirty="0">
                <a:solidFill>
                  <a:srgbClr val="FF0000"/>
                </a:solidFill>
              </a:rPr>
              <a:t>:</a:t>
            </a:r>
            <a:r>
              <a:rPr lang="en-US" altLang="zh-TW" sz="2800" dirty="0"/>
              <a:t>  A vector of length </a:t>
            </a:r>
            <a:r>
              <a:rPr lang="en-US" altLang="zh-TW" sz="2800" i="1" dirty="0"/>
              <a:t>m</a:t>
            </a:r>
            <a:r>
              <a:rPr lang="en-US" altLang="zh-TW" sz="2800" dirty="0"/>
              <a:t> indicates the number of available resources of each type.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Allocation</a:t>
            </a:r>
            <a:r>
              <a:rPr lang="en-US" altLang="zh-TW" sz="2800" i="1" dirty="0"/>
              <a:t>:</a:t>
            </a:r>
            <a:r>
              <a:rPr lang="en-US" altLang="zh-TW" sz="2800" dirty="0"/>
              <a:t>  An </a:t>
            </a:r>
            <a:r>
              <a:rPr lang="en-US" altLang="zh-TW" sz="2800" i="1" dirty="0"/>
              <a:t>n </a:t>
            </a:r>
            <a:r>
              <a:rPr lang="en-US" altLang="zh-TW" sz="2800" dirty="0"/>
              <a:t>x</a:t>
            </a:r>
            <a:r>
              <a:rPr lang="en-US" altLang="zh-TW" sz="2800" i="1" dirty="0"/>
              <a:t> m</a:t>
            </a:r>
            <a:r>
              <a:rPr lang="en-US" altLang="zh-TW" sz="2800" dirty="0"/>
              <a:t> matrix defines the number of resources of each type currently allocated to each process.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Request</a:t>
            </a:r>
            <a:r>
              <a:rPr lang="en-US" altLang="zh-TW" sz="2800" i="1" dirty="0">
                <a:solidFill>
                  <a:srgbClr val="FF0000"/>
                </a:solidFill>
              </a:rPr>
              <a:t>:</a:t>
            </a:r>
            <a:r>
              <a:rPr lang="en-US" altLang="zh-TW" sz="2800" dirty="0"/>
              <a:t>  An </a:t>
            </a:r>
            <a:r>
              <a:rPr lang="en-US" altLang="zh-TW" sz="2800" i="1" dirty="0"/>
              <a:t>n </a:t>
            </a:r>
            <a:r>
              <a:rPr lang="en-US" altLang="zh-TW" sz="2800" dirty="0"/>
              <a:t>x</a:t>
            </a:r>
            <a:r>
              <a:rPr lang="en-US" altLang="zh-TW" sz="2800" i="1" dirty="0"/>
              <a:t> m</a:t>
            </a:r>
            <a:r>
              <a:rPr lang="en-US" altLang="zh-TW" sz="2800" dirty="0"/>
              <a:t> matrix indicates the current request  of each process.  If </a:t>
            </a:r>
            <a:r>
              <a:rPr lang="en-US" altLang="zh-TW" sz="2800" i="1" dirty="0"/>
              <a:t>Request 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i="1" dirty="0"/>
              <a:t>, j</a:t>
            </a:r>
            <a:r>
              <a:rPr lang="en-US" altLang="zh-TW" sz="2800" dirty="0"/>
              <a:t>] = </a:t>
            </a:r>
            <a:r>
              <a:rPr lang="en-US" altLang="zh-TW" sz="2800" i="1" dirty="0"/>
              <a:t>k</a:t>
            </a:r>
            <a:r>
              <a:rPr lang="en-US" altLang="zh-TW" sz="2800" dirty="0"/>
              <a:t>, then process</a:t>
            </a:r>
            <a:r>
              <a:rPr lang="en-US" altLang="zh-TW" sz="2800" i="1" dirty="0"/>
              <a:t> P</a:t>
            </a:r>
            <a:r>
              <a:rPr lang="en-US" altLang="zh-TW" sz="2800" i="1" baseline="-25000" dirty="0"/>
              <a:t>i</a:t>
            </a:r>
            <a:r>
              <a:rPr lang="en-US" altLang="zh-TW" sz="2800" dirty="0"/>
              <a:t> is requesting</a:t>
            </a:r>
            <a:r>
              <a:rPr lang="en-US" altLang="zh-TW" sz="2800" i="1" dirty="0"/>
              <a:t> k</a:t>
            </a:r>
            <a:r>
              <a:rPr lang="en-US" altLang="zh-TW" sz="2800" dirty="0"/>
              <a:t> more instances of resource type </a:t>
            </a:r>
            <a:r>
              <a:rPr lang="en-US" altLang="zh-TW" sz="2800" i="1" dirty="0" err="1"/>
              <a:t>R</a:t>
            </a:r>
            <a:r>
              <a:rPr lang="en-US" altLang="zh-TW" sz="2800" i="1" baseline="-25000" dirty="0" err="1"/>
              <a:t>j</a:t>
            </a:r>
            <a:r>
              <a:rPr lang="en-US" altLang="zh-TW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 Algorithm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27125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/>
              <a:t>1.	Let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 be vectors of length </a:t>
            </a:r>
            <a:r>
              <a:rPr lang="en-US" altLang="zh-TW" sz="2800" i="1" dirty="0"/>
              <a:t>m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n</a:t>
            </a:r>
            <a:r>
              <a:rPr lang="en-US" altLang="zh-TW" sz="2800" dirty="0"/>
              <a:t>, respectively Initialize: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(a)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= </a:t>
            </a:r>
            <a:r>
              <a:rPr lang="en-US" altLang="zh-TW" sz="2800" i="1" dirty="0"/>
              <a:t>Available</a:t>
            </a:r>
            <a:endParaRPr lang="en-US" altLang="zh-TW" sz="2800" dirty="0"/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(b)	For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 = 1,2, …,</a:t>
            </a:r>
            <a:r>
              <a:rPr lang="en-US" altLang="zh-TW" sz="2800" i="1" dirty="0"/>
              <a:t> n</a:t>
            </a:r>
            <a:r>
              <a:rPr lang="en-US" altLang="zh-TW" sz="2800" dirty="0"/>
              <a:t>, if </a:t>
            </a:r>
            <a:r>
              <a:rPr lang="en-US" altLang="zh-TW" sz="2800" i="1" dirty="0" err="1"/>
              <a:t>Allocation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 0, then </a:t>
            </a:r>
            <a:br>
              <a:rPr lang="en-US" altLang="zh-TW" sz="2800" dirty="0">
                <a:sym typeface="Symbol" pitchFamily="18" charset="2"/>
              </a:rPr>
            </a:br>
            <a:r>
              <a:rPr lang="en-US" altLang="zh-TW" sz="2800" i="1" dirty="0">
                <a:sym typeface="Symbol" pitchFamily="18" charset="2"/>
              </a:rPr>
              <a:t>Finish</a:t>
            </a:r>
            <a:r>
              <a:rPr lang="en-US" altLang="zh-TW" sz="2800" dirty="0">
                <a:sym typeface="Symbol" pitchFamily="18" charset="2"/>
              </a:rPr>
              <a:t>[</a:t>
            </a:r>
            <a:r>
              <a:rPr lang="en-US" altLang="zh-TW" sz="2800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] = false; 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otherwise,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28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] =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true</a:t>
            </a:r>
            <a:endParaRPr lang="en-US" altLang="zh-TW" sz="280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/>
              <a:t>2.	Find an index </a:t>
            </a:r>
            <a:r>
              <a:rPr lang="en-US" altLang="zh-TW" sz="2800" i="1" dirty="0" err="1"/>
              <a:t>i</a:t>
            </a:r>
            <a:r>
              <a:rPr lang="en-US" altLang="zh-TW" sz="2800" i="1" dirty="0"/>
              <a:t> </a:t>
            </a:r>
            <a:r>
              <a:rPr lang="en-US" altLang="zh-TW" sz="2800" dirty="0"/>
              <a:t>such that both: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(a)	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== </a:t>
            </a:r>
            <a:r>
              <a:rPr lang="en-US" altLang="zh-TW" sz="2800" i="1" dirty="0"/>
              <a:t>false</a:t>
            </a:r>
            <a:endParaRPr lang="en-US" altLang="zh-TW" sz="2800" dirty="0"/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/>
              <a:t>(b)	</a:t>
            </a:r>
            <a:r>
              <a:rPr lang="en-US" altLang="zh-TW" sz="2800" i="1" dirty="0" err="1"/>
              <a:t>Request</a:t>
            </a:r>
            <a:r>
              <a:rPr lang="en-US" altLang="zh-TW" sz="2800" i="1" baseline="-25000" dirty="0" err="1"/>
              <a:t>i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 </a:t>
            </a:r>
            <a:r>
              <a:rPr lang="en-US" altLang="zh-TW" sz="2800" i="1" dirty="0">
                <a:sym typeface="Symbol" pitchFamily="18" charset="2"/>
              </a:rPr>
              <a:t>Work</a:t>
            </a:r>
            <a:br>
              <a:rPr lang="en-US" altLang="zh-TW" sz="2800" i="1" dirty="0">
                <a:sym typeface="Symbol" pitchFamily="18" charset="2"/>
              </a:rPr>
            </a:br>
            <a:endParaRPr lang="en-US" altLang="zh-TW" sz="2800" dirty="0">
              <a:sym typeface="Symbol" pitchFamily="18" charset="2"/>
            </a:endParaRPr>
          </a:p>
          <a:p>
            <a:pPr marL="850900" lvl="1" indent="-393700">
              <a:buFont typeface="Monotype Sort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If no such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exists, go to step 4</a:t>
            </a:r>
            <a:endParaRPr lang="en-US" altLang="zh-TW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 Algorithm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141413"/>
            <a:ext cx="7839075" cy="22971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/>
              <a:t>3.	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= </a:t>
            </a:r>
            <a:r>
              <a:rPr lang="en-US" altLang="zh-TW" sz="2800" i="1" dirty="0"/>
              <a:t>Work</a:t>
            </a:r>
            <a:r>
              <a:rPr lang="en-US" altLang="zh-TW" sz="2800" dirty="0"/>
              <a:t> + </a:t>
            </a:r>
            <a:r>
              <a:rPr lang="en-US" altLang="zh-TW" sz="2800" i="1" dirty="0" err="1"/>
              <a:t>Allocation</a:t>
            </a:r>
            <a:r>
              <a:rPr lang="en-US" altLang="zh-TW" sz="2800" i="1" baseline="-25000" dirty="0" err="1"/>
              <a:t>i</a:t>
            </a:r>
            <a:br>
              <a:rPr lang="en-US" altLang="zh-TW" sz="2800" dirty="0"/>
            </a:b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 </a:t>
            </a:r>
            <a:r>
              <a:rPr lang="en-US" altLang="zh-TW" sz="2800" i="1" dirty="0"/>
              <a:t>true</a:t>
            </a:r>
            <a:br>
              <a:rPr lang="en-US" altLang="zh-TW" sz="2800" dirty="0"/>
            </a:br>
            <a:r>
              <a:rPr lang="en-US" altLang="zh-TW" sz="2800" dirty="0"/>
              <a:t>go to step 2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/>
              <a:t>4.	If </a:t>
            </a:r>
            <a:r>
              <a:rPr lang="en-US" altLang="zh-TW" sz="2800" i="1" dirty="0"/>
              <a:t>Finish</a:t>
            </a:r>
            <a:r>
              <a:rPr lang="en-US" altLang="zh-TW" sz="2800" dirty="0"/>
              <a:t>[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] == false, for some </a:t>
            </a:r>
            <a:r>
              <a:rPr lang="en-US" altLang="zh-TW" sz="2800" i="1" dirty="0" err="1"/>
              <a:t>i</a:t>
            </a:r>
            <a:r>
              <a:rPr lang="en-US" altLang="zh-TW" sz="2800" dirty="0"/>
              <a:t>, 1 </a:t>
            </a:r>
            <a:r>
              <a:rPr lang="en-US" altLang="zh-TW" sz="2800" dirty="0">
                <a:sym typeface="Symbol" pitchFamily="18" charset="2"/>
              </a:rPr>
              <a:t>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  </a:t>
            </a:r>
            <a:r>
              <a:rPr lang="en-US" altLang="zh-TW" sz="2800" i="1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, then the system is in deadlock state. Moreover, if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Finish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[</a:t>
            </a:r>
            <a:r>
              <a:rPr lang="en-US" altLang="zh-TW" sz="2800" i="1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] ==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, then </a:t>
            </a:r>
            <a:r>
              <a:rPr lang="en-US" altLang="zh-TW" sz="2800" i="1" dirty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zh-TW" sz="2800" i="1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	</a:t>
            </a:r>
            <a:endParaRPr lang="en-US" altLang="zh-TW" sz="2800" dirty="0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895350" y="4280688"/>
            <a:ext cx="76946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Algorithm requires an order of O(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m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x</a:t>
            </a:r>
            <a:r>
              <a:rPr lang="en-US" altLang="zh-TW" sz="2800" b="1" i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 n</a:t>
            </a:r>
            <a:r>
              <a:rPr lang="en-US" altLang="zh-TW" sz="2800" b="1" baseline="30000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sym typeface="Symbol" pitchFamily="18" charset="2"/>
              </a:rPr>
              <a:t>) operations to detect whether the system is in deadlocked state</a:t>
            </a:r>
            <a:endParaRPr lang="en-US" altLang="zh-TW" sz="2800" b="1" dirty="0">
              <a:solidFill>
                <a:srgbClr val="FF0000"/>
              </a:solidFill>
              <a:latin typeface="Candara" pitchFamily="34" charset="0"/>
            </a:endParaRPr>
          </a:p>
          <a:p>
            <a:pPr>
              <a:spcBef>
                <a:spcPct val="50000"/>
              </a:spcBef>
            </a:pPr>
            <a:endParaRPr lang="en-US" altLang="zh-TW" sz="2800" b="1" dirty="0">
              <a:solidFill>
                <a:srgbClr val="FF0066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of Detection Algorithm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066800"/>
            <a:ext cx="8229600" cy="453072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Five processes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through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;</a:t>
            </a:r>
            <a:r>
              <a:rPr lang="en-US" altLang="zh-TW" sz="2400" baseline="-25000" dirty="0"/>
              <a:t> </a:t>
            </a:r>
            <a:r>
              <a:rPr lang="en-US" altLang="zh-TW" sz="2400" dirty="0"/>
              <a:t>three resource types </a:t>
            </a:r>
            <a:br>
              <a:rPr lang="en-US" altLang="zh-TW" sz="2400" dirty="0"/>
            </a:br>
            <a:r>
              <a:rPr lang="en-US" altLang="zh-TW" dirty="0">
                <a:solidFill>
                  <a:srgbClr val="FF0000"/>
                </a:solidFill>
              </a:rPr>
              <a:t>A (7 instances), </a:t>
            </a:r>
            <a:r>
              <a:rPr lang="en-US" altLang="zh-TW" i="1" dirty="0">
                <a:solidFill>
                  <a:srgbClr val="FF0000"/>
                </a:solidFill>
              </a:rPr>
              <a:t>B </a:t>
            </a:r>
            <a:r>
              <a:rPr lang="en-US" altLang="zh-TW" dirty="0">
                <a:solidFill>
                  <a:srgbClr val="FF0000"/>
                </a:solidFill>
              </a:rPr>
              <a:t>(2 instances), and </a:t>
            </a:r>
            <a:r>
              <a:rPr lang="en-US" altLang="zh-TW" i="1" dirty="0">
                <a:solidFill>
                  <a:srgbClr val="FF0000"/>
                </a:solidFill>
              </a:rPr>
              <a:t>C</a:t>
            </a:r>
            <a:r>
              <a:rPr lang="en-US" altLang="zh-TW" dirty="0">
                <a:solidFill>
                  <a:srgbClr val="FF0000"/>
                </a:solidFill>
              </a:rPr>
              <a:t> (6 instances)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Snapshot at time </a:t>
            </a:r>
            <a:r>
              <a:rPr lang="en-US" altLang="zh-TW" sz="2400" i="1" dirty="0"/>
              <a:t>T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: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	      </a:t>
            </a:r>
            <a:r>
              <a:rPr lang="en-US" altLang="zh-TW" sz="2400" i="1" u="sng" dirty="0"/>
              <a:t>Allocation</a:t>
            </a:r>
            <a:r>
              <a:rPr lang="en-US" altLang="zh-TW" sz="2400" i="1" dirty="0"/>
              <a:t>	      </a:t>
            </a:r>
            <a:r>
              <a:rPr lang="en-US" altLang="zh-TW" sz="2400" i="1" u="sng" dirty="0"/>
              <a:t>Request</a:t>
            </a:r>
            <a:r>
              <a:rPr lang="en-US" altLang="zh-TW" sz="2400" i="1" dirty="0"/>
              <a:t>	     </a:t>
            </a:r>
            <a:r>
              <a:rPr lang="en-US" altLang="zh-TW" sz="2400" i="1" u="sng" dirty="0"/>
              <a:t>Available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	  </a:t>
            </a:r>
            <a:r>
              <a:rPr lang="en-US" altLang="zh-TW" sz="2400" i="1" dirty="0"/>
              <a:t>A B C 	            A B C 	        A B C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     </a:t>
            </a:r>
            <a:r>
              <a:rPr lang="en-US" altLang="zh-TW" sz="2400" dirty="0"/>
              <a:t>	  0 1 0               0 0 0 	         0 0 0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	 2 0 0 	           2 0 2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	      3 0 3               0 0 0 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	 2 1 1 	            1 0 0 </a:t>
            </a:r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400" dirty="0"/>
              <a:t>		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	 0 0 2 	             0 0 2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zh-TW" sz="2000" dirty="0"/>
              <a:t>Sequence &lt;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,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&gt; will result in </a:t>
            </a:r>
            <a:r>
              <a:rPr lang="en-US" altLang="zh-TW" sz="2000" i="1" dirty="0"/>
              <a:t>Finish</a:t>
            </a:r>
            <a:r>
              <a:rPr lang="en-US" altLang="zh-TW" sz="2000" dirty="0"/>
              <a:t>[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] = true for all </a:t>
            </a:r>
            <a:r>
              <a:rPr lang="en-US" altLang="zh-TW" sz="2000" i="1" dirty="0" err="1"/>
              <a:t>i</a:t>
            </a:r>
            <a:endParaRPr lang="en-US" altLang="zh-TW" sz="2000" dirty="0"/>
          </a:p>
          <a:p>
            <a:pPr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Deadlock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860425"/>
            <a:ext cx="8066088" cy="4445000"/>
          </a:xfrm>
        </p:spPr>
        <p:txBody>
          <a:bodyPr/>
          <a:lstStyle/>
          <a:p>
            <a:r>
              <a:rPr lang="en-US" altLang="zh-TW" sz="2400" dirty="0"/>
              <a:t>A set of blocked processes each </a:t>
            </a:r>
            <a:r>
              <a:rPr lang="en-US" altLang="zh-TW" sz="2400" dirty="0">
                <a:solidFill>
                  <a:srgbClr val="FF0000"/>
                </a:solidFill>
              </a:rPr>
              <a:t>holding</a:t>
            </a:r>
            <a:r>
              <a:rPr lang="en-US" altLang="zh-TW" sz="2400" dirty="0"/>
              <a:t> a resource and </a:t>
            </a:r>
            <a:r>
              <a:rPr lang="en-US" altLang="zh-TW" sz="2400" dirty="0">
                <a:solidFill>
                  <a:srgbClr val="FF0000"/>
                </a:solidFill>
              </a:rPr>
              <a:t>waiting</a:t>
            </a:r>
            <a:r>
              <a:rPr lang="en-US" altLang="zh-TW" sz="2400" dirty="0"/>
              <a:t> to acquire a resource held by another process in the set</a:t>
            </a:r>
          </a:p>
          <a:p>
            <a:pPr>
              <a:buSzPct val="85000"/>
            </a:pPr>
            <a:r>
              <a:rPr lang="en-US" altLang="zh-TW" sz="2400" dirty="0"/>
              <a:t>Example </a:t>
            </a:r>
          </a:p>
          <a:p>
            <a:pPr lvl="1"/>
            <a:r>
              <a:rPr lang="en-US" altLang="zh-TW" sz="2400" dirty="0"/>
              <a:t>System has 2 disk drives</a:t>
            </a:r>
          </a:p>
          <a:p>
            <a:pPr lvl="1"/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each holds one disk drive and each needs another one</a:t>
            </a:r>
          </a:p>
          <a:p>
            <a:pPr>
              <a:buSzPct val="85000"/>
            </a:pPr>
            <a:r>
              <a:rPr lang="en-US" altLang="zh-TW" sz="2400" dirty="0"/>
              <a:t>Example </a:t>
            </a:r>
          </a:p>
          <a:p>
            <a:pPr lvl="1"/>
            <a:r>
              <a:rPr lang="en-US" altLang="zh-TW" sz="2400" dirty="0"/>
              <a:t>semaphores </a:t>
            </a:r>
            <a:r>
              <a:rPr lang="en-US" altLang="zh-TW" sz="2400" i="1" dirty="0"/>
              <a:t>A</a:t>
            </a:r>
            <a:r>
              <a:rPr lang="en-US" altLang="zh-TW" sz="2400" dirty="0"/>
              <a:t> and</a:t>
            </a:r>
            <a:r>
              <a:rPr lang="en-US" altLang="zh-TW" sz="2400" i="1" dirty="0"/>
              <a:t> B</a:t>
            </a:r>
            <a:r>
              <a:rPr lang="en-US" altLang="zh-TW" sz="2400" dirty="0"/>
              <a:t>, initialized to 1</a:t>
            </a:r>
            <a:endParaRPr lang="en-US" altLang="zh-TW" sz="3600" dirty="0"/>
          </a:p>
          <a:p>
            <a:pPr lvl="4">
              <a:buFontTx/>
              <a:buNone/>
            </a:pPr>
            <a:r>
              <a:rPr lang="en-US" altLang="zh-TW" sz="3600" dirty="0"/>
              <a:t>   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		  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endParaRPr lang="en-US" altLang="zh-TW" sz="2400" dirty="0"/>
          </a:p>
          <a:p>
            <a:pPr lvl="4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wait (A);		wait(B)</a:t>
            </a:r>
          </a:p>
          <a:p>
            <a:pPr lvl="4"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</a:rPr>
              <a:t>wait (B);		wait(A)</a:t>
            </a:r>
          </a:p>
          <a:p>
            <a:pPr lvl="1"/>
            <a:endParaRPr lang="en-US" altLang="zh-TW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036" y="995363"/>
            <a:ext cx="8385175" cy="4530725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 requests an additional instance of type</a:t>
            </a:r>
            <a:r>
              <a:rPr lang="en-US" altLang="zh-TW" i="1" dirty="0"/>
              <a:t> C</a:t>
            </a:r>
            <a:endParaRPr lang="en-US" altLang="zh-TW" dirty="0"/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	</a:t>
            </a:r>
            <a:r>
              <a:rPr lang="en-US" altLang="zh-TW" sz="2000" i="1" u="sng" dirty="0"/>
              <a:t>Request</a:t>
            </a:r>
            <a:endParaRPr lang="en-US" altLang="zh-TW" sz="2000" i="1" dirty="0"/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i="1" dirty="0"/>
              <a:t>			A B C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	0 0 0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	2 0 2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	0 0 </a:t>
            </a:r>
            <a:r>
              <a:rPr lang="en-US" altLang="zh-TW" sz="2000" b="1" dirty="0">
                <a:solidFill>
                  <a:srgbClr val="FF0000"/>
                </a:solidFill>
              </a:rPr>
              <a:t>1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	1 0 0 </a:t>
            </a:r>
          </a:p>
          <a:p>
            <a:pPr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zh-TW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zh-TW" dirty="0"/>
              <a:t>Can reclaim resources held by process 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, but insufficient resources to fulfill other processes’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zh-TW" b="1" dirty="0">
                <a:solidFill>
                  <a:srgbClr val="FF0000"/>
                </a:solidFill>
              </a:rPr>
              <a:t>Deadlock exists</a:t>
            </a:r>
            <a:r>
              <a:rPr lang="en-US" altLang="zh-TW" dirty="0"/>
              <a:t>, consisting of processes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baseline="-25000" dirty="0"/>
              <a:t>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3</a:t>
            </a:r>
            <a:r>
              <a:rPr lang="en-US" altLang="zh-TW" dirty="0"/>
              <a:t>, and </a:t>
            </a:r>
            <a:r>
              <a:rPr lang="en-US" altLang="zh-TW" i="1" dirty="0"/>
              <a:t>P</a:t>
            </a:r>
            <a:r>
              <a:rPr lang="en-US" altLang="zh-TW" baseline="-25000" dirty="0"/>
              <a:t>4</a:t>
            </a:r>
            <a:endParaRPr lang="en-US" altLang="zh-TW" dirty="0"/>
          </a:p>
        </p:txBody>
      </p:sp>
      <p:sp>
        <p:nvSpPr>
          <p:cNvPr id="4" name="橢圓 3"/>
          <p:cNvSpPr/>
          <p:nvPr/>
        </p:nvSpPr>
        <p:spPr bwMode="auto">
          <a:xfrm>
            <a:off x="3313386" y="3058510"/>
            <a:ext cx="1508236" cy="51237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Detection-Algorithm Usage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5" y="1079500"/>
            <a:ext cx="7931697" cy="4530725"/>
          </a:xfrm>
        </p:spPr>
        <p:txBody>
          <a:bodyPr/>
          <a:lstStyle/>
          <a:p>
            <a:r>
              <a:rPr lang="en-US" altLang="zh-TW" sz="2800" dirty="0"/>
              <a:t>When, and how often, to invoke depends on:</a:t>
            </a:r>
          </a:p>
          <a:p>
            <a:pPr lvl="1"/>
            <a:r>
              <a:rPr lang="en-US" altLang="zh-TW" sz="2800" dirty="0"/>
              <a:t>How often a deadlock is likely to occur?</a:t>
            </a:r>
          </a:p>
          <a:p>
            <a:pPr lvl="1"/>
            <a:r>
              <a:rPr lang="en-US" altLang="zh-TW" sz="2800" dirty="0"/>
              <a:t>How many processes will need to be rolled back?</a:t>
            </a:r>
          </a:p>
          <a:p>
            <a:pPr lvl="2"/>
            <a:r>
              <a:rPr lang="en-US" altLang="zh-TW" sz="2800" dirty="0">
                <a:solidFill>
                  <a:srgbClr val="FF0000"/>
                </a:solidFill>
              </a:rPr>
              <a:t>one for each disjoint cycle</a:t>
            </a:r>
          </a:p>
          <a:p>
            <a:r>
              <a:rPr lang="en-US" altLang="zh-TW" sz="2800" dirty="0"/>
              <a:t>If detection algorithm is invoked arbitrarily, there </a:t>
            </a:r>
            <a:r>
              <a:rPr lang="en-US" altLang="zh-TW" sz="2800" dirty="0">
                <a:solidFill>
                  <a:srgbClr val="FF0000"/>
                </a:solidFill>
              </a:rPr>
              <a:t>may be many cycles </a:t>
            </a:r>
            <a:r>
              <a:rPr lang="en-US" altLang="zh-TW" sz="2800" dirty="0"/>
              <a:t>in the resource graph and so we would not be able to tell which of the many deadlocked processes “caused” the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0" y="350838"/>
            <a:ext cx="8763000" cy="457200"/>
          </a:xfrm>
        </p:spPr>
        <p:txBody>
          <a:bodyPr/>
          <a:lstStyle/>
          <a:p>
            <a:pPr eaLnBrk="1" hangingPunct="1"/>
            <a:br>
              <a:rPr lang="en-US" altLang="zh-TW" sz="3200" dirty="0"/>
            </a:br>
            <a:r>
              <a:rPr lang="en-US" altLang="zh-TW" sz="3200" dirty="0"/>
              <a:t>Recovery from Deadlock:  </a:t>
            </a:r>
            <a:r>
              <a:rPr lang="en-US" altLang="zh-TW" sz="3200" dirty="0">
                <a:solidFill>
                  <a:srgbClr val="FF0000"/>
                </a:solidFill>
              </a:rPr>
              <a:t>Process Termination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079500"/>
            <a:ext cx="8229600" cy="4530725"/>
          </a:xfrm>
        </p:spPr>
        <p:txBody>
          <a:bodyPr/>
          <a:lstStyle/>
          <a:p>
            <a:r>
              <a:rPr lang="en-US" altLang="zh-TW" sz="2400" dirty="0"/>
              <a:t>Abort all deadlocked processes</a:t>
            </a:r>
          </a:p>
          <a:p>
            <a:r>
              <a:rPr lang="en-US" altLang="zh-TW" sz="2400" dirty="0"/>
              <a:t>Abort one process at a time until the deadlock cycle is eliminated</a:t>
            </a:r>
          </a:p>
          <a:p>
            <a:r>
              <a:rPr lang="en-US" altLang="zh-TW" sz="2400" dirty="0"/>
              <a:t>In which order should we choose to abort?</a:t>
            </a:r>
          </a:p>
          <a:p>
            <a:pPr lvl="1"/>
            <a:r>
              <a:rPr lang="en-US" altLang="zh-TW" sz="2400" dirty="0"/>
              <a:t>Priority of the process</a:t>
            </a:r>
          </a:p>
          <a:p>
            <a:pPr lvl="1"/>
            <a:r>
              <a:rPr lang="en-US" altLang="zh-TW" sz="2400" dirty="0"/>
              <a:t>How long process has computed, and how much longer to complete</a:t>
            </a:r>
          </a:p>
          <a:p>
            <a:pPr lvl="1"/>
            <a:r>
              <a:rPr lang="en-US" altLang="zh-TW" sz="2400" dirty="0"/>
              <a:t>Resources the process has used</a:t>
            </a:r>
          </a:p>
          <a:p>
            <a:pPr lvl="1"/>
            <a:r>
              <a:rPr lang="en-US" altLang="zh-TW" sz="2400" dirty="0"/>
              <a:t>Resources process needs to complete</a:t>
            </a:r>
          </a:p>
          <a:p>
            <a:pPr lvl="1"/>
            <a:r>
              <a:rPr lang="en-US" altLang="zh-TW" sz="2400" dirty="0"/>
              <a:t>How many processes will need to be terminated</a:t>
            </a:r>
          </a:p>
          <a:p>
            <a:pPr lvl="1"/>
            <a:r>
              <a:rPr lang="en-US" altLang="zh-TW" sz="2400" dirty="0"/>
              <a:t>Is process interactive or batch?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950" y="312738"/>
            <a:ext cx="8890274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Recovery from Deadlock: </a:t>
            </a:r>
            <a:r>
              <a:rPr lang="en-US" altLang="zh-TW" sz="3200" dirty="0">
                <a:solidFill>
                  <a:srgbClr val="FF0000"/>
                </a:solidFill>
              </a:rPr>
              <a:t>Resource Preemption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079500"/>
            <a:ext cx="7959725" cy="4483100"/>
          </a:xfrm>
        </p:spPr>
        <p:txBody>
          <a:bodyPr/>
          <a:lstStyle/>
          <a:p>
            <a:r>
              <a:rPr lang="en-US" altLang="zh-TW" sz="2800" dirty="0"/>
              <a:t>Selecting a victim – minimize cost</a:t>
            </a:r>
          </a:p>
          <a:p>
            <a:r>
              <a:rPr lang="en-US" altLang="zh-TW" sz="2800" dirty="0"/>
              <a:t>Rollback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return to some safe state</a:t>
            </a:r>
            <a:r>
              <a:rPr lang="en-US" altLang="zh-TW" sz="2800" dirty="0"/>
              <a:t>, restart process for that state</a:t>
            </a:r>
          </a:p>
          <a:p>
            <a:r>
              <a:rPr lang="en-US" altLang="zh-TW" sz="2800" dirty="0"/>
              <a:t>Starvation</a:t>
            </a:r>
          </a:p>
          <a:p>
            <a:pPr lvl="1"/>
            <a:r>
              <a:rPr lang="en-US" altLang="zh-TW" sz="2800" dirty="0"/>
              <a:t>same process may always be picked as victim, </a:t>
            </a:r>
          </a:p>
          <a:p>
            <a:pPr lvl="1"/>
            <a:r>
              <a:rPr lang="en-US" altLang="zh-TW" sz="2800" dirty="0"/>
              <a:t>include number of rollbacks in cost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1207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5400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Bridge Crossing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688" y="2686596"/>
            <a:ext cx="7979651" cy="2590800"/>
          </a:xfrm>
        </p:spPr>
        <p:txBody>
          <a:bodyPr/>
          <a:lstStyle/>
          <a:p>
            <a:r>
              <a:rPr lang="en-US" altLang="zh-TW" dirty="0"/>
              <a:t>Traffic only in one direction</a:t>
            </a:r>
          </a:p>
          <a:p>
            <a:r>
              <a:rPr lang="en-US" altLang="zh-TW" dirty="0"/>
              <a:t>Each section of a bridge can be viewed as a resource</a:t>
            </a:r>
          </a:p>
          <a:p>
            <a:r>
              <a:rPr lang="en-US" altLang="zh-TW" dirty="0"/>
              <a:t>If a deadlock occurs, it can be resolved if one car backs up (preempt resources and rollback)</a:t>
            </a:r>
          </a:p>
          <a:p>
            <a:r>
              <a:rPr lang="en-US" altLang="zh-TW" dirty="0"/>
              <a:t>Several cars may have to be backed up if a deadlock occurs</a:t>
            </a:r>
          </a:p>
          <a:p>
            <a:r>
              <a:rPr lang="en-US" altLang="zh-TW" dirty="0"/>
              <a:t>Starvation is possible</a:t>
            </a:r>
          </a:p>
          <a:p>
            <a:r>
              <a:rPr lang="en-US" altLang="zh-TW" dirty="0"/>
              <a:t>Note – Most </a:t>
            </a:r>
            <a:r>
              <a:rPr lang="en-US" altLang="zh-TW" dirty="0" err="1"/>
              <a:t>OSes</a:t>
            </a:r>
            <a:r>
              <a:rPr lang="en-US" altLang="zh-TW" dirty="0"/>
              <a:t> do not prevent or deal with deadlocks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66825" y="1040632"/>
            <a:ext cx="6276975" cy="1371600"/>
            <a:chOff x="798" y="1008"/>
            <a:chExt cx="3954" cy="864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7197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8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9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00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201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7192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3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4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5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96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7190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91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sp>
          <p:nvSpPr>
            <p:cNvPr id="7176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7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7188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9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7186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7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7184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5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7182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  <p:sp>
            <p:nvSpPr>
              <p:cNvPr id="7183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zh-TW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System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1120775"/>
            <a:ext cx="7656512" cy="4483100"/>
          </a:xfrm>
        </p:spPr>
        <p:txBody>
          <a:bodyPr/>
          <a:lstStyle/>
          <a:p>
            <a:r>
              <a:rPr lang="en-US" altLang="zh-TW" sz="2800" dirty="0"/>
              <a:t>Resource types </a:t>
            </a:r>
            <a:r>
              <a:rPr lang="en-US" altLang="zh-TW" sz="2800" i="1" dirty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>
                <a:solidFill>
                  <a:srgbClr val="FF0000"/>
                </a:solidFill>
              </a:rPr>
              <a:t>1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i="1" dirty="0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>
                <a:solidFill>
                  <a:srgbClr val="FF0000"/>
                </a:solidFill>
              </a:rPr>
              <a:t>2</a:t>
            </a:r>
            <a:r>
              <a:rPr lang="en-US" altLang="zh-TW" sz="2800" dirty="0">
                <a:solidFill>
                  <a:srgbClr val="FF0000"/>
                </a:solidFill>
              </a:rPr>
              <a:t>, . . ., </a:t>
            </a:r>
            <a:r>
              <a:rPr lang="en-US" altLang="zh-TW" sz="2800" i="1" dirty="0" err="1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m</a:t>
            </a:r>
            <a:endParaRPr lang="en-US" altLang="zh-TW" sz="2800" baseline="-25000" dirty="0">
              <a:solidFill>
                <a:srgbClr val="FF0000"/>
              </a:solidFill>
            </a:endParaRPr>
          </a:p>
          <a:p>
            <a:pPr lvl="2">
              <a:buFont typeface="Webdings" pitchFamily="18" charset="2"/>
              <a:buNone/>
            </a:pPr>
            <a:r>
              <a:rPr lang="en-US" altLang="zh-TW" sz="2800" i="1" dirty="0"/>
              <a:t>CPU cycles, memory space, I/O devices</a:t>
            </a:r>
          </a:p>
          <a:p>
            <a:r>
              <a:rPr lang="en-US" altLang="zh-TW" sz="2800" dirty="0"/>
              <a:t>Each resource type </a:t>
            </a:r>
            <a:r>
              <a:rPr lang="en-US" altLang="zh-TW" sz="2800" i="1" dirty="0" err="1">
                <a:solidFill>
                  <a:srgbClr val="FF0000"/>
                </a:solidFill>
              </a:rPr>
              <a:t>R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has </a:t>
            </a:r>
            <a:r>
              <a:rPr lang="en-US" altLang="zh-TW" sz="2800" i="1" dirty="0" err="1">
                <a:solidFill>
                  <a:srgbClr val="FF0000"/>
                </a:solidFill>
              </a:rPr>
              <a:t>W</a:t>
            </a:r>
            <a:r>
              <a:rPr lang="en-US" altLang="zh-TW" sz="2800" baseline="-25000" dirty="0" err="1">
                <a:solidFill>
                  <a:srgbClr val="FF0000"/>
                </a:solidFill>
              </a:rPr>
              <a:t>i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instances.</a:t>
            </a:r>
          </a:p>
          <a:p>
            <a:r>
              <a:rPr lang="en-US" altLang="zh-TW" sz="2800" dirty="0"/>
              <a:t>Each process utilizes a resource as follows:</a:t>
            </a:r>
          </a:p>
          <a:p>
            <a:pPr lvl="1"/>
            <a:r>
              <a:rPr lang="en-US" altLang="zh-TW" sz="2800" b="1" dirty="0"/>
              <a:t>request </a:t>
            </a:r>
          </a:p>
          <a:p>
            <a:pPr lvl="1"/>
            <a:r>
              <a:rPr lang="en-US" altLang="zh-TW" sz="2800" b="1" dirty="0"/>
              <a:t>use </a:t>
            </a:r>
          </a:p>
          <a:p>
            <a:pPr lvl="1"/>
            <a:r>
              <a:rPr lang="en-US" altLang="zh-TW" sz="2800" b="1" dirty="0"/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Deadlock Characterization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386480"/>
            <a:ext cx="7713663" cy="4017963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Mutual exclusion</a:t>
            </a:r>
            <a:r>
              <a:rPr lang="en-US" altLang="zh-TW" b="1" dirty="0"/>
              <a:t>:</a:t>
            </a:r>
            <a:r>
              <a:rPr lang="en-US" altLang="zh-TW" dirty="0"/>
              <a:t>  only one process at a time can use a resource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Hold and wait</a:t>
            </a:r>
            <a:r>
              <a:rPr lang="en-US" altLang="zh-TW" b="1" dirty="0"/>
              <a:t>:</a:t>
            </a:r>
            <a:r>
              <a:rPr lang="en-US" altLang="zh-TW" dirty="0"/>
              <a:t>  a process holding at least one resource is waiting to acquire additional resources held by other processes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No preemption: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  <a:r>
              <a:rPr lang="en-US" altLang="zh-TW" dirty="0"/>
              <a:t>a resource can be released only voluntarily by the process holding it, after that process has completed its task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Circular wait</a:t>
            </a:r>
            <a:r>
              <a:rPr lang="en-US" altLang="zh-TW" b="1" dirty="0"/>
              <a:t>:</a:t>
            </a:r>
            <a:r>
              <a:rPr lang="en-US" altLang="zh-TW" dirty="0"/>
              <a:t>  there exists a set {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…,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} of waiting processes such that </a:t>
            </a:r>
            <a:r>
              <a:rPr lang="en-US" altLang="zh-TW" i="1" dirty="0"/>
              <a:t>P</a:t>
            </a:r>
            <a:r>
              <a:rPr lang="en-US" altLang="zh-TW" baseline="-25000" dirty="0"/>
              <a:t>0 </a:t>
            </a:r>
            <a:r>
              <a:rPr lang="en-US" altLang="zh-TW" dirty="0"/>
              <a:t>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 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n</a:t>
            </a:r>
            <a:r>
              <a:rPr lang="en-US" altLang="zh-TW" baseline="-25000" dirty="0"/>
              <a:t>–1</a:t>
            </a:r>
            <a:r>
              <a:rPr lang="en-US" altLang="zh-TW" dirty="0"/>
              <a:t>  is waiting for a resource that is held by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, and </a:t>
            </a:r>
            <a:r>
              <a:rPr lang="en-US" altLang="zh-TW" i="1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 is waiting for a resource that is held by </a:t>
            </a:r>
            <a:r>
              <a:rPr lang="en-US" altLang="zh-TW" i="1" dirty="0"/>
              <a:t>P</a:t>
            </a:r>
            <a:r>
              <a:rPr lang="en-US" altLang="zh-TW" baseline="-25000" dirty="0"/>
              <a:t>0</a:t>
            </a:r>
            <a:r>
              <a:rPr lang="en-US" altLang="zh-TW" dirty="0"/>
              <a:t>.</a:t>
            </a:r>
          </a:p>
          <a:p>
            <a:endParaRPr lang="en-US" altLang="zh-TW" dirty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712689" y="956478"/>
            <a:ext cx="77614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</a:rPr>
              <a:t>Deadlock can arise if four conditions hold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simultaneously</a:t>
            </a:r>
            <a:r>
              <a:rPr lang="en-US" altLang="zh-TW" sz="2400" b="1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Resource-Allocation 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809750"/>
            <a:ext cx="7372350" cy="2716213"/>
          </a:xfrm>
        </p:spPr>
        <p:txBody>
          <a:bodyPr/>
          <a:lstStyle/>
          <a:p>
            <a:r>
              <a:rPr lang="en-US" altLang="zh-TW" sz="2400" dirty="0"/>
              <a:t>V is partitioned into two types:</a:t>
            </a:r>
          </a:p>
          <a:p>
            <a:pPr lvl="1"/>
            <a:r>
              <a:rPr lang="en-US" altLang="zh-TW" sz="2400" i="1" dirty="0"/>
              <a:t>P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…, </a:t>
            </a:r>
            <a:r>
              <a:rPr lang="en-US" altLang="zh-TW" sz="2400" i="1" dirty="0" err="1"/>
              <a:t>P</a:t>
            </a:r>
            <a:r>
              <a:rPr lang="en-US" altLang="zh-TW" sz="2400" i="1" baseline="-25000" dirty="0" err="1"/>
              <a:t>n</a:t>
            </a:r>
            <a:r>
              <a:rPr lang="en-US" altLang="zh-TW" sz="2400" dirty="0"/>
              <a:t>}, the set consisting of all the processes in the system</a:t>
            </a:r>
          </a:p>
          <a:p>
            <a:pPr lvl="1"/>
            <a:r>
              <a:rPr lang="en-US" altLang="zh-TW" sz="2400" i="1" dirty="0"/>
              <a:t>R</a:t>
            </a:r>
            <a:r>
              <a:rPr lang="en-US" altLang="zh-TW" sz="2400" dirty="0"/>
              <a:t> = {</a:t>
            </a:r>
            <a:r>
              <a:rPr lang="en-US" altLang="zh-TW" sz="2400" i="1" dirty="0"/>
              <a:t>R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</a:t>
            </a:r>
            <a:r>
              <a:rPr lang="en-US" altLang="zh-TW" sz="2400" i="1" dirty="0"/>
              <a:t>R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…,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m</a:t>
            </a:r>
            <a:r>
              <a:rPr lang="en-US" altLang="zh-TW" sz="2400" dirty="0"/>
              <a:t>}, the set consisting of all resource types in the system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request edge </a:t>
            </a:r>
            <a:r>
              <a:rPr lang="en-US" altLang="zh-TW" sz="2400" dirty="0"/>
              <a:t>– directed edge </a:t>
            </a:r>
            <a:r>
              <a:rPr lang="en-US" altLang="zh-TW" sz="2400" i="1" dirty="0"/>
              <a:t>P</a:t>
            </a:r>
            <a:r>
              <a:rPr lang="en-US" altLang="zh-TW" sz="2400" baseline="-25000" dirty="0"/>
              <a:t>1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 err="1">
                <a:sym typeface="Symbol" pitchFamily="18" charset="2"/>
              </a:rPr>
              <a:t>R</a:t>
            </a:r>
            <a:r>
              <a:rPr lang="en-US" altLang="zh-TW" sz="2400" i="1" baseline="-25000" dirty="0" err="1">
                <a:sym typeface="Symbol" pitchFamily="18" charset="2"/>
              </a:rPr>
              <a:t>j</a:t>
            </a:r>
            <a:endParaRPr lang="en-US" altLang="zh-TW" sz="2400" i="1" dirty="0">
              <a:sym typeface="Symbol" pitchFamily="18" charset="2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assignment edge </a:t>
            </a:r>
            <a:r>
              <a:rPr lang="en-US" altLang="zh-TW" sz="2400" dirty="0"/>
              <a:t>– directed edge </a:t>
            </a:r>
            <a:r>
              <a:rPr lang="en-US" altLang="zh-TW" sz="2400" i="1" dirty="0" err="1"/>
              <a:t>R</a:t>
            </a:r>
            <a:r>
              <a:rPr lang="en-US" altLang="zh-TW" sz="2400" i="1" baseline="-25000" dirty="0" err="1"/>
              <a:t>j</a:t>
            </a:r>
            <a:r>
              <a:rPr lang="en-US" altLang="zh-TW" sz="2400" i="1" dirty="0"/>
              <a:t> </a:t>
            </a:r>
            <a:r>
              <a:rPr lang="en-US" altLang="zh-TW" sz="2400" dirty="0">
                <a:sym typeface="Symbol" pitchFamily="18" charset="2"/>
              </a:rPr>
              <a:t> </a:t>
            </a:r>
            <a:r>
              <a:rPr lang="en-US" altLang="zh-TW" sz="2400" i="1" dirty="0">
                <a:sym typeface="Symbol" pitchFamily="18" charset="2"/>
              </a:rPr>
              <a:t>P</a:t>
            </a:r>
            <a:r>
              <a:rPr lang="en-US" altLang="zh-TW" sz="2400" i="1" baseline="-25000" dirty="0">
                <a:sym typeface="Symbol" pitchFamily="18" charset="2"/>
              </a:rPr>
              <a:t>i</a:t>
            </a:r>
            <a:endParaRPr lang="en-US" altLang="zh-TW" sz="2400" dirty="0">
              <a:sym typeface="Symbol" pitchFamily="18" charset="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233024" y="1041727"/>
            <a:ext cx="61366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 dirty="0">
                <a:latin typeface="Candara" pitchFamily="34" charset="0"/>
              </a:rPr>
              <a:t>A set of vertices </a:t>
            </a:r>
            <a:r>
              <a:rPr lang="en-US" altLang="zh-TW" sz="2800" b="1" i="1" dirty="0">
                <a:latin typeface="Candara" pitchFamily="34" charset="0"/>
              </a:rPr>
              <a:t>V</a:t>
            </a:r>
            <a:r>
              <a:rPr lang="en-US" altLang="zh-TW" sz="2800" b="1" dirty="0">
                <a:latin typeface="Candara" pitchFamily="34" charset="0"/>
              </a:rPr>
              <a:t> and a set of edges </a:t>
            </a:r>
            <a:r>
              <a:rPr lang="en-US" altLang="zh-TW" sz="2800" b="1" i="1" dirty="0">
                <a:latin typeface="Candara" pitchFamily="34" charset="0"/>
              </a:rPr>
              <a:t>E</a:t>
            </a:r>
            <a:r>
              <a:rPr lang="en-US" altLang="zh-TW" sz="2800" b="1" dirty="0">
                <a:latin typeface="Candar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Resource-Allocation Graph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/>
              <a:t>Process</a:t>
            </a:r>
            <a:br>
              <a:rPr lang="en-US" altLang="zh-TW" sz="2400"/>
            </a:br>
            <a:endParaRPr lang="en-US" altLang="zh-TW" sz="2400"/>
          </a:p>
          <a:p>
            <a:r>
              <a:rPr lang="en-US" altLang="zh-TW" sz="2400"/>
              <a:t>Resource Type with 4 instances</a:t>
            </a:r>
          </a:p>
          <a:p>
            <a:endParaRPr lang="en-US" altLang="zh-TW" sz="2400"/>
          </a:p>
          <a:p>
            <a:r>
              <a:rPr lang="en-US" altLang="zh-TW" sz="2400" i="1"/>
              <a:t>P</a:t>
            </a:r>
            <a:r>
              <a:rPr lang="en-US" altLang="zh-TW" sz="2400" i="1" baseline="-25000"/>
              <a:t>i</a:t>
            </a:r>
            <a:r>
              <a:rPr lang="en-US" altLang="zh-TW" sz="2400" i="1"/>
              <a:t> </a:t>
            </a:r>
            <a:r>
              <a:rPr lang="en-US" altLang="zh-TW" sz="2400"/>
              <a:t>requests instance of </a:t>
            </a:r>
            <a:r>
              <a:rPr lang="en-US" altLang="zh-TW" sz="2400" i="1"/>
              <a:t>R</a:t>
            </a:r>
            <a:r>
              <a:rPr lang="en-US" altLang="zh-TW" sz="2400" i="1" baseline="-25000"/>
              <a:t>j</a:t>
            </a:r>
            <a:endParaRPr lang="en-US" altLang="zh-TW" sz="2400"/>
          </a:p>
          <a:p>
            <a:endParaRPr lang="en-US" altLang="zh-TW" sz="2400"/>
          </a:p>
          <a:p>
            <a:pPr>
              <a:buFont typeface="Monotype Sorts" pitchFamily="2" charset="2"/>
              <a:buNone/>
            </a:pPr>
            <a:endParaRPr lang="en-US" altLang="zh-TW" sz="2400"/>
          </a:p>
          <a:p>
            <a:r>
              <a:rPr lang="en-US" altLang="zh-TW" sz="2400" i="1"/>
              <a:t>P</a:t>
            </a:r>
            <a:r>
              <a:rPr lang="en-US" altLang="zh-TW" sz="2400" i="1" baseline="-25000"/>
              <a:t>i</a:t>
            </a:r>
            <a:r>
              <a:rPr lang="en-US" altLang="zh-TW" sz="2400"/>
              <a:t> is holding an instance of </a:t>
            </a:r>
            <a:r>
              <a:rPr lang="en-US" altLang="zh-TW" sz="2400" i="1"/>
              <a:t>R</a:t>
            </a:r>
            <a:r>
              <a:rPr lang="en-US" altLang="zh-TW" sz="2400" i="1" baseline="-25000"/>
              <a:t>j</a:t>
            </a:r>
            <a:endParaRPr lang="en-US" altLang="zh-TW" sz="2400" i="1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116513" y="123983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603750" y="524668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1">
                <a:latin typeface="Helvetica" pitchFamily="34" charset="0"/>
              </a:rPr>
              <a:t>P</a:t>
            </a:r>
            <a:r>
              <a:rPr lang="en-US" altLang="zh-TW" i="1" baseline="-25000">
                <a:latin typeface="Helvetica" pitchFamily="34" charset="0"/>
              </a:rPr>
              <a:t>i</a:t>
            </a:r>
            <a:endParaRPr lang="en-US" altLang="zh-TW">
              <a:latin typeface="Helvetica" pitchFamily="34" charset="0"/>
            </a:endParaRP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4806950" y="3789363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i="1">
                <a:latin typeface="Helvetica" pitchFamily="34" charset="0"/>
              </a:rPr>
              <a:t>P</a:t>
            </a:r>
            <a:r>
              <a:rPr lang="en-US" altLang="zh-TW" i="1" baseline="-25000">
                <a:latin typeface="Helvetica" pitchFamily="34" charset="0"/>
              </a:rPr>
              <a:t>i</a:t>
            </a:r>
            <a:endParaRPr lang="en-US" altLang="zh-TW" i="1">
              <a:latin typeface="Helvetica" pitchFamily="34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60975" y="2616200"/>
            <a:ext cx="438150" cy="419100"/>
            <a:chOff x="2666" y="1966"/>
            <a:chExt cx="276" cy="264"/>
          </a:xfrm>
        </p:grpSpPr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0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1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92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638800" y="3852863"/>
            <a:ext cx="438150" cy="419100"/>
            <a:chOff x="2666" y="1966"/>
            <a:chExt cx="276" cy="264"/>
          </a:xfrm>
        </p:grpSpPr>
        <p:sp>
          <p:nvSpPr>
            <p:cNvPr id="11283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4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5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6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7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11273" name="Line 19"/>
          <p:cNvSpPr>
            <a:spLocks noChangeShapeType="1"/>
          </p:cNvSpPr>
          <p:nvPr/>
        </p:nvSpPr>
        <p:spPr bwMode="auto">
          <a:xfrm>
            <a:off x="5311775" y="40560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4" name="Text Box 20"/>
          <p:cNvSpPr txBox="1">
            <a:spLocks noChangeArrowheads="1"/>
          </p:cNvSpPr>
          <p:nvPr/>
        </p:nvSpPr>
        <p:spPr bwMode="auto">
          <a:xfrm>
            <a:off x="5699125" y="427037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>
                <a:latin typeface="Helvetica" pitchFamily="34" charset="0"/>
              </a:rPr>
              <a:t>R</a:t>
            </a:r>
            <a:r>
              <a:rPr lang="en-US" altLang="zh-TW" sz="1400" i="1" baseline="-25000">
                <a:latin typeface="Helvetica" pitchFamily="34" charset="0"/>
              </a:rPr>
              <a:t>j</a:t>
            </a:r>
            <a:endParaRPr lang="en-US" altLang="zh-TW" sz="1400" i="1">
              <a:latin typeface="Helvetica" pitchFamily="3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97500" y="5310188"/>
            <a:ext cx="438150" cy="419100"/>
            <a:chOff x="2666" y="1966"/>
            <a:chExt cx="276" cy="264"/>
          </a:xfrm>
        </p:grpSpPr>
        <p:sp>
          <p:nvSpPr>
            <p:cNvPr id="11278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79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0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1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1282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</p:grpSp>
      <p:sp>
        <p:nvSpPr>
          <p:cNvPr id="11276" name="Line 27"/>
          <p:cNvSpPr>
            <a:spLocks noChangeShapeType="1"/>
          </p:cNvSpPr>
          <p:nvPr/>
        </p:nvSpPr>
        <p:spPr bwMode="auto">
          <a:xfrm flipH="1">
            <a:off x="5070475" y="545623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7" name="Text Box 28"/>
          <p:cNvSpPr txBox="1">
            <a:spLocks noChangeArrowheads="1"/>
          </p:cNvSpPr>
          <p:nvPr/>
        </p:nvSpPr>
        <p:spPr bwMode="auto">
          <a:xfrm>
            <a:off x="5448300" y="569912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i="1">
                <a:latin typeface="Helvetica" pitchFamily="34" charset="0"/>
              </a:rPr>
              <a:t>R</a:t>
            </a:r>
            <a:r>
              <a:rPr lang="en-US" altLang="zh-TW" sz="1400" i="1" baseline="-25000">
                <a:latin typeface="Helvetica" pitchFamily="34" charset="0"/>
              </a:rPr>
              <a:t>j</a:t>
            </a:r>
            <a:endParaRPr lang="en-US" altLang="zh-TW" sz="1400" i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19397</TotalTime>
  <Words>2008</Words>
  <Application>Microsoft Office PowerPoint</Application>
  <PresentationFormat>On-screen Show (4:3)</PresentationFormat>
  <Paragraphs>329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7:  Deadlocks</vt:lpstr>
      <vt:lpstr>Chapter 7:  Deadlocks</vt:lpstr>
      <vt:lpstr>Chapter Objectives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Deadlock Avoidance</vt:lpstr>
      <vt:lpstr>Safe State</vt:lpstr>
      <vt:lpstr>Safe State</vt:lpstr>
      <vt:lpstr>Basic Facts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 Recovery from Deadlock:  Process Termination</vt:lpstr>
      <vt:lpstr>Recovery from Deadlock: Resource Preemption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180</cp:revision>
  <cp:lastPrinted>2001-06-14T14:14:54Z</cp:lastPrinted>
  <dcterms:created xsi:type="dcterms:W3CDTF">2008-07-20T15:16:37Z</dcterms:created>
  <dcterms:modified xsi:type="dcterms:W3CDTF">2020-05-03T15:46:16Z</dcterms:modified>
</cp:coreProperties>
</file>