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.xml" ContentType="application/vnd.openxmlformats-officedocument.presentationml.tags+xml"/>
  <Override PartName="/ppt/notesSlides/notesSlide52.xml" ContentType="application/vnd.openxmlformats-officedocument.presentationml.notesSlide+xml"/>
  <Override PartName="/ppt/tags/tag2.xml" ContentType="application/vnd.openxmlformats-officedocument.presentationml.tags+xml"/>
  <Override PartName="/ppt/notesSlides/notesSlide53.xml" ContentType="application/vnd.openxmlformats-officedocument.presentationml.notesSlide+xml"/>
  <Override PartName="/ppt/tags/tag3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1"/>
  </p:notesMasterIdLst>
  <p:handoutMasterIdLst>
    <p:handoutMasterId r:id="rId62"/>
  </p:handoutMasterIdLst>
  <p:sldIdLst>
    <p:sldId id="802" r:id="rId2"/>
    <p:sldId id="803" r:id="rId3"/>
    <p:sldId id="804" r:id="rId4"/>
    <p:sldId id="805" r:id="rId5"/>
    <p:sldId id="807" r:id="rId6"/>
    <p:sldId id="806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54" r:id="rId26"/>
    <p:sldId id="826" r:id="rId27"/>
    <p:sldId id="827" r:id="rId28"/>
    <p:sldId id="855" r:id="rId29"/>
    <p:sldId id="828" r:id="rId30"/>
    <p:sldId id="829" r:id="rId31"/>
    <p:sldId id="830" r:id="rId32"/>
    <p:sldId id="856" r:id="rId33"/>
    <p:sldId id="858" r:id="rId34"/>
    <p:sldId id="859" r:id="rId35"/>
    <p:sldId id="857" r:id="rId36"/>
    <p:sldId id="860" r:id="rId37"/>
    <p:sldId id="831" r:id="rId38"/>
    <p:sldId id="832" r:id="rId39"/>
    <p:sldId id="834" r:id="rId40"/>
    <p:sldId id="833" r:id="rId41"/>
    <p:sldId id="835" r:id="rId42"/>
    <p:sldId id="836" r:id="rId43"/>
    <p:sldId id="837" r:id="rId44"/>
    <p:sldId id="838" r:id="rId45"/>
    <p:sldId id="839" r:id="rId46"/>
    <p:sldId id="840" r:id="rId47"/>
    <p:sldId id="841" r:id="rId48"/>
    <p:sldId id="842" r:id="rId49"/>
    <p:sldId id="843" r:id="rId50"/>
    <p:sldId id="844" r:id="rId51"/>
    <p:sldId id="845" r:id="rId52"/>
    <p:sldId id="846" r:id="rId53"/>
    <p:sldId id="847" r:id="rId54"/>
    <p:sldId id="848" r:id="rId55"/>
    <p:sldId id="849" r:id="rId56"/>
    <p:sldId id="850" r:id="rId57"/>
    <p:sldId id="851" r:id="rId58"/>
    <p:sldId id="852" r:id="rId59"/>
    <p:sldId id="853" r:id="rId6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CCFF"/>
    <a:srgbClr val="0066FF"/>
    <a:srgbClr val="CCECFF"/>
    <a:srgbClr val="F03067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1161" autoAdjust="0"/>
  </p:normalViewPr>
  <p:slideViewPr>
    <p:cSldViewPr snapToGrid="0">
      <p:cViewPr varScale="1">
        <p:scale>
          <a:sx n="62" d="100"/>
          <a:sy n="62" d="100"/>
        </p:scale>
        <p:origin x="1740" y="48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42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98502A2D-3B28-4412-9A56-925F18CF6C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7BD386D6-668B-4035-A22F-93BFA815CF3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D863FC-0E3D-44B1-8C8C-9C8C543C5EF2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4E5424-2401-41F1-A87D-DCF6BE9C86B2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EB49C-5F9D-4E13-9691-FB54F18BC68B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4A2D5-8024-439A-A0E5-9CD6B9D8A960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91C11-1A1A-4A57-ADAE-142BA0B6C03C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ED994C-643D-4D20-ABCD-DD17685C983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F6E88-BA4A-4B2D-AF67-44F5FCBD1F34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B91836-BFFB-4BDD-8EE5-2927C0960567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DC355-D07B-4777-AB41-88CD571933F2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A35DB-5B7C-47B8-8B88-CE67F48A8C62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3B6E9D-032D-4A0B-A15B-598028B564A0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74041-ADDB-4D80-BFAF-803C30BBD5F1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7ABA3-ED7F-4182-ADC1-7BFEEA994C26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E8C021-6322-4BD3-9741-96A27080D766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1A2DD-9B61-43E2-8971-8920D0DCC8B9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2CC87-A0A9-44E9-AC51-D4E6A0779B6F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8EC9C-CA73-45F8-9B78-E8F5A875FC02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831EEE-E8F3-493A-8B5C-551BF16365C8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2A1C-C3E5-4FF7-82E8-225DDFE70B9C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D2EA3-6A02-4325-B964-A683A5A5693D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8D696-76E6-43E6-983B-2E3104115599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113AD-6CF4-47BF-890B-0B19E58FB640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interleave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插空白頁於書頁間；插入，插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8E478-2B50-41F8-BB56-FF049FDED348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5D60-2F1D-4006-8F94-D2E923E6A754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B45A0-6459-4CB2-9E9E-FAB61373D5C4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59BD0D-CF73-495A-B382-C1D6451F2CF9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CFDCD-033D-45C1-B1DC-707E66BA2C58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6B810-5CA1-4DAC-A2DA-E0F109CC469A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87EDC-ABB7-44E0-83C9-22E7C86716C8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151A0E-604E-4CBF-A136-68AB5F31741F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8FD8C-D0BC-4E09-89C1-181B9716F834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3B142-ED5F-4222-A60A-A7D8547939A3}" type="slidenum">
              <a:rPr lang="en-US" altLang="zh-TW" smtClean="0"/>
              <a:pPr/>
              <a:t>46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9292C4-6F4F-4814-8387-EA6043EB6BDE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AB5CB8-D896-4590-925F-16FB40D6A4B2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TW" altLang="en-US" sz="1200" dirty="0">
                <a:solidFill>
                  <a:srgbClr val="FF0000"/>
                </a:solidFill>
                <a:ea typeface="新細明體" charset="-120"/>
              </a:rPr>
              <a:t>可</a:t>
            </a:r>
            <a:r>
              <a:rPr lang="zh-TW" altLang="en-US" b="0" dirty="0"/>
              <a:t>抗議者的彈藥被用光</a:t>
            </a:r>
            <a:r>
              <a:rPr lang="en-US" altLang="zh-TW" sz="1200" dirty="0">
                <a:ea typeface="新細明體" charset="-120"/>
              </a:rPr>
              <a:t> </a:t>
            </a:r>
            <a:r>
              <a:rPr lang="zh-TW" altLang="en-US" sz="1200" dirty="0">
                <a:ea typeface="新細明體" charset="-120"/>
              </a:rPr>
              <a:t>   第一點有時候人講的正常  感恩志工協助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F27CE-0096-438F-8523-107759AF56D0}" type="slidenum">
              <a:rPr lang="en-US" altLang="zh-TW" smtClean="0"/>
              <a:pPr/>
              <a:t>49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CFE70-2812-4D32-8775-10B5819CCDBE}" type="slidenum">
              <a:rPr lang="en-US" altLang="zh-TW" smtClean="0"/>
              <a:pPr/>
              <a:t>50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8C73B6-D3C7-4942-AA42-A3F2CD7EDD09}" type="slidenum">
              <a:rPr lang="en-US" altLang="zh-TW" smtClean="0"/>
              <a:pPr/>
              <a:t>51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Hardware Security Module, HSM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           許多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HSM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MS PGothic" pitchFamily="34" charset="-128"/>
                <a:cs typeface="ＭＳ Ｐゴシック" charset="-128"/>
              </a:rPr>
              <a:t>系統提供安全備份外部金鑰的機制。金鑰可以以封包形式備份並儲存在電腦磁碟或其他媒介上，或安全的可攜式裝置（如智慧卡或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7445A-851D-405C-9B25-247723399D59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194A7-47C3-4B4F-AFBA-FECFD1FF8268}" type="slidenum">
              <a:rPr lang="en-US" altLang="zh-TW" smtClean="0"/>
              <a:pPr/>
              <a:t>53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07884-ACA4-4322-9239-63881767B6A7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 dirty="0"/>
              <a:t>platter</a:t>
            </a:r>
            <a:r>
              <a:rPr lang="zh-TW" altLang="en-US" dirty="0"/>
              <a:t>轉盤</a:t>
            </a:r>
            <a:endParaRPr lang="zh-TW" altLang="zh-TW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A55D6-B2B6-4682-9FAA-18C1C2298FF2}" type="slidenum">
              <a:rPr lang="en-US" altLang="zh-TW" smtClean="0"/>
              <a:pPr/>
              <a:t>54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7A9121-5D0A-4B32-9982-3C79C9ED25A3}" type="slidenum">
              <a:rPr lang="en-US" altLang="zh-TW" smtClean="0"/>
              <a:pPr/>
              <a:t>55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7E188-5E26-44A0-805C-1DB24E5A4937}" type="slidenum">
              <a:rPr lang="en-US" altLang="zh-TW" smtClean="0"/>
              <a:pPr/>
              <a:t>56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80F7D-DFD1-4F55-A880-04C12640FD8C}" type="slidenum">
              <a:rPr lang="en-US" altLang="zh-TW" smtClean="0"/>
              <a:pPr/>
              <a:t>57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5AC71-475E-46F9-B62A-2C9346C7831F}" type="slidenum">
              <a:rPr lang="en-US" altLang="zh-TW" smtClean="0"/>
              <a:pPr/>
              <a:t>58</a:t>
            </a:fld>
            <a:endParaRPr lang="en-US" altLang="zh-TW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698B0-B281-46BB-9570-0659061C95F1}" type="slidenum">
              <a:rPr lang="en-US" altLang="zh-TW" smtClean="0"/>
              <a:pPr/>
              <a:t>59</a:t>
            </a:fld>
            <a:endParaRPr lang="en-US" altLang="zh-TW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A5AB-0248-4144-8286-80B5A18ED181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0E151-F08D-4E33-803B-E1FA127F50C0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82E99-47EC-4346-96F1-A80FA5EA5D30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418BD-56EF-4225-AFDF-AE30388D6F8B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zh-TW"/>
            </a:p>
          </p:txBody>
        </p:sp>
      </p:grpSp>
      <p:pic>
        <p:nvPicPr>
          <p:cNvPr id="7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4326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zh-TW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3563" y="277813"/>
            <a:ext cx="82296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zh-TW" sz="2400">
              <a:latin typeface="Times New Roman" pitchFamily="18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8390601" y="6507163"/>
            <a:ext cx="651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400" b="1" dirty="0">
                <a:solidFill>
                  <a:schemeClr val="tx1"/>
                </a:solidFill>
                <a:latin typeface="Helvetica" pitchFamily="34" charset="0"/>
              </a:rPr>
              <a:t>12.</a:t>
            </a:r>
            <a:fld id="{200C53B6-F49C-4AD2-B03B-91DC0AA133AC}" type="slidenum">
              <a:rPr lang="en-US" altLang="zh-TW" sz="1400" b="1" smtClean="0">
                <a:solidFill>
                  <a:schemeClr val="tx1"/>
                </a:solidFill>
                <a:latin typeface="Helvetica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TW" sz="1400" b="1" dirty="0">
              <a:solidFill>
                <a:schemeClr val="tx1"/>
              </a:solidFill>
              <a:latin typeface="Helvetic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  <a:cs typeface="Candara" pitchFamily="34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 b="1">
          <a:solidFill>
            <a:schemeClr val="tx1"/>
          </a:solidFill>
          <a:latin typeface="Candara" pitchFamily="34" charset="0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4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112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ea typeface="新細明體" charset="-120"/>
              </a:rPr>
              <a:t>Chapter 12  </a:t>
            </a:r>
            <a:br>
              <a:rPr lang="en-US" altLang="zh-TW" sz="4800" dirty="0">
                <a:ea typeface="新細明體" charset="-120"/>
              </a:rPr>
            </a:br>
            <a:r>
              <a:rPr lang="en-US" altLang="zh-TW" sz="4800" dirty="0">
                <a:ea typeface="新細明體" charset="-120"/>
              </a:rPr>
              <a:t>Secondary-Storage Structure</a:t>
            </a:r>
            <a:br>
              <a:rPr lang="en-US" altLang="zh-TW" sz="4800" dirty="0">
                <a:ea typeface="新細明體" charset="-120"/>
              </a:rPr>
            </a:br>
            <a:endParaRPr lang="en-US" altLang="zh-TW" sz="4800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Network-Attached Storage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(NAS)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892175"/>
            <a:ext cx="8447087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Network-attached storage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NAS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is storage made available over a network rather than over a local connection (such as a bus)</a:t>
            </a:r>
          </a:p>
          <a:p>
            <a:r>
              <a:rPr lang="en-US" altLang="zh-TW" sz="2400" dirty="0">
                <a:ea typeface="新細明體" charset="-120"/>
              </a:rPr>
              <a:t>NFS and CIFS are common protocols</a:t>
            </a:r>
          </a:p>
          <a:p>
            <a:r>
              <a:rPr lang="en-US" altLang="zh-TW" sz="2400" dirty="0">
                <a:ea typeface="新細明體" charset="-120"/>
              </a:rPr>
              <a:t>Implemented via remote procedure calls (RPCs) between host and storage</a:t>
            </a:r>
          </a:p>
          <a:p>
            <a:r>
              <a:rPr lang="en-US" altLang="zh-TW" sz="2400" dirty="0">
                <a:ea typeface="新細明體" charset="-120"/>
              </a:rPr>
              <a:t>New </a:t>
            </a:r>
            <a:r>
              <a:rPr lang="en-US" altLang="zh-TW" sz="2400" dirty="0" err="1">
                <a:ea typeface="新細明體" charset="-120"/>
              </a:rPr>
              <a:t>iSCSI</a:t>
            </a:r>
            <a:r>
              <a:rPr lang="en-US" altLang="zh-TW" sz="2400" dirty="0">
                <a:ea typeface="新細明體" charset="-120"/>
              </a:rPr>
              <a:t> protocol uses IP network to carry the SCSI protocol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88" y="4308475"/>
            <a:ext cx="5087937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Storage Area Network</a:t>
            </a:r>
            <a:r>
              <a:rPr lang="zh-TW" altLang="en-US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(SAN)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Common in large storage environments (and becoming more common)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hosts attached to multiple storage arrays </a:t>
            </a:r>
            <a:r>
              <a:rPr lang="en-US" altLang="zh-TW" sz="2400" dirty="0">
                <a:ea typeface="新細明體" charset="-120"/>
              </a:rPr>
              <a:t>- flexible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6202" y="2695910"/>
            <a:ext cx="666273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12.4 Disk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8921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operating system is responsible for using hardware efficiently — for the disk drives, this means having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fast access time and disk bandwidth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Access time has two major components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time for the disk arm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to move the heads to </a:t>
            </a:r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cylinder</a:t>
            </a:r>
            <a:r>
              <a:rPr lang="en-US" altLang="zh-TW" sz="2400" dirty="0">
                <a:ea typeface="新細明體" charset="-120"/>
              </a:rPr>
              <a:t> containing the desired sector.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is the additional time waiting for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to rotate </a:t>
            </a:r>
            <a:r>
              <a:rPr lang="en-US" altLang="zh-TW" sz="2400" dirty="0">
                <a:ea typeface="新細明體" charset="-120"/>
              </a:rPr>
              <a:t>the desired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sector</a:t>
            </a:r>
            <a:r>
              <a:rPr lang="en-US" altLang="zh-TW" sz="2400" dirty="0">
                <a:ea typeface="新細明體" charset="-120"/>
              </a:rPr>
              <a:t> to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head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Minimize seek time</a:t>
            </a:r>
          </a:p>
          <a:p>
            <a:r>
              <a:rPr lang="en-US" altLang="zh-TW" sz="2400" dirty="0">
                <a:ea typeface="新細明體" charset="-120"/>
              </a:rPr>
              <a:t>Seek time </a:t>
            </a:r>
            <a:r>
              <a:rPr lang="en-US" altLang="zh-TW" sz="2400" dirty="0">
                <a:ea typeface="新細明體" charset="-120"/>
                <a:sym typeface="Symbol" charset="2"/>
              </a:rPr>
              <a:t> seek distance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  <a:sym typeface="Symbol" charset="2"/>
              </a:rPr>
              <a:t>Disk bandwidth </a:t>
            </a:r>
            <a:r>
              <a:rPr lang="en-US" altLang="zh-TW" sz="2400" dirty="0">
                <a:ea typeface="新細明體" charset="-120"/>
                <a:sym typeface="Symbol" charset="2"/>
              </a:rPr>
              <a:t>is the total number of bytes transferred, divided by the total time between the first request for service and the completion of the last transfer.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Disk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016000"/>
            <a:ext cx="8239617" cy="453072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Several algorithms exist to schedule the servicing of disk I/O requests. </a:t>
            </a:r>
          </a:p>
          <a:p>
            <a:pPr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We illustrate them with a request queue (0-199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cylinders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	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98, 183, 37, 122, 14, 124, 65, 67</a:t>
            </a: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endParaRPr lang="en-US" altLang="zh-TW" sz="2400" dirty="0">
              <a:ea typeface="新細明體" charset="-120"/>
            </a:endParaRPr>
          </a:p>
          <a:p>
            <a:pPr>
              <a:buFont typeface="Monotype Sorts" charset="2"/>
              <a:buNone/>
              <a:tabLst>
                <a:tab pos="1711325" algn="l"/>
              </a:tabLst>
            </a:pPr>
            <a:r>
              <a:rPr lang="en-US" altLang="zh-TW" sz="2400" dirty="0">
                <a:ea typeface="新細明體" charset="-12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Head pointer 53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277813"/>
            <a:ext cx="7475538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FCFS (First Come First Service)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821424" y="1108224"/>
            <a:ext cx="7704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 b="1" dirty="0">
                <a:latin typeface="Candara" pitchFamily="34" charset="0"/>
                <a:ea typeface="新細明體" charset="-120"/>
              </a:rPr>
              <a:t>Illustration shows total head movement of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  <a:ea typeface="新細明體" charset="-120"/>
              </a:rPr>
              <a:t>640 cylinders</a:t>
            </a:r>
            <a:r>
              <a:rPr lang="en-US" altLang="zh-TW" sz="2400" b="1" dirty="0">
                <a:latin typeface="Candara" pitchFamily="34" charset="0"/>
                <a:ea typeface="新細明體" charset="-120"/>
              </a:rPr>
              <a:t>.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49" y="1732970"/>
            <a:ext cx="6712826" cy="486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042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SSTF (Shortest Seek Time First)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715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Selects the request with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minimum seek time </a:t>
            </a:r>
            <a:r>
              <a:rPr lang="en-US" altLang="zh-TW" sz="2400" dirty="0">
                <a:ea typeface="新細明體" charset="-120"/>
              </a:rPr>
              <a:t>from the current head position.</a:t>
            </a:r>
          </a:p>
          <a:p>
            <a:r>
              <a:rPr lang="en-US" altLang="zh-TW" sz="2400" dirty="0">
                <a:ea typeface="新細明體" charset="-120"/>
              </a:rPr>
              <a:t>SSTF scheduling is a form of SJF scheduling; may cause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starvation</a:t>
            </a:r>
            <a:r>
              <a:rPr lang="en-US" altLang="zh-TW" sz="2400" dirty="0">
                <a:ea typeface="新細明體" charset="-120"/>
              </a:rPr>
              <a:t> of some requests.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236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SSTF (Cont.)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/>
          <a:srcRect l="829" t="6129" r="829" b="6129"/>
          <a:stretch>
            <a:fillRect/>
          </a:stretch>
        </p:blipFill>
        <p:spPr bwMode="auto">
          <a:xfrm>
            <a:off x="1136650" y="1295400"/>
            <a:ext cx="7164388" cy="4794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25538"/>
            <a:ext cx="807402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disk arm starts at one end of the disk, and moves toward the other end, servicing requests until it gets to the other end of the disk, where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the head movement is reversed and servicing continues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Sometimes called the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elevator algorithm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Illustration shows total head movement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208 cylinders</a:t>
            </a:r>
            <a:r>
              <a:rPr lang="en-US" altLang="zh-TW" sz="24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 (Cont.)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1158875"/>
            <a:ext cx="6697662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22" y="1217832"/>
            <a:ext cx="79184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Provides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more uniform wait time than SCAN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The head moves from one end of the disk to the other. servicing requests as it goes.  </a:t>
            </a:r>
          </a:p>
          <a:p>
            <a:r>
              <a:rPr lang="en-US" altLang="zh-TW" sz="2400" dirty="0">
                <a:ea typeface="新細明體" charset="-120"/>
              </a:rPr>
              <a:t>When it reaches the other end, however, it immediately returns to the beginning of the disk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, without servicing any requests on the return trip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Treats the cylinders as a circular list that wraps around from the last cylinder to the first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9288" y="2984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Chapter 12:  Secondary-Storage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634" y="1286428"/>
            <a:ext cx="8229600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Overview of Mass Storage Structure</a:t>
            </a:r>
          </a:p>
          <a:p>
            <a:r>
              <a:rPr lang="en-US" altLang="zh-TW" dirty="0">
                <a:ea typeface="新細明體" charset="-120"/>
              </a:rPr>
              <a:t>Disk Structure</a:t>
            </a:r>
          </a:p>
          <a:p>
            <a:r>
              <a:rPr lang="en-US" altLang="zh-TW" dirty="0">
                <a:ea typeface="新細明體" charset="-120"/>
              </a:rPr>
              <a:t>Disk Attachment</a:t>
            </a:r>
          </a:p>
          <a:p>
            <a:r>
              <a:rPr lang="en-US" altLang="zh-TW" dirty="0">
                <a:ea typeface="新細明體" charset="-120"/>
              </a:rPr>
              <a:t>Disk Scheduling</a:t>
            </a:r>
          </a:p>
          <a:p>
            <a:r>
              <a:rPr lang="en-US" altLang="zh-TW" dirty="0">
                <a:ea typeface="新細明體" charset="-120"/>
              </a:rPr>
              <a:t>Disk Management</a:t>
            </a:r>
          </a:p>
          <a:p>
            <a:r>
              <a:rPr lang="en-US" altLang="zh-TW" dirty="0">
                <a:ea typeface="新細明體" charset="-120"/>
              </a:rPr>
              <a:t>Swap-Space Management</a:t>
            </a:r>
          </a:p>
          <a:p>
            <a:r>
              <a:rPr lang="en-US" altLang="zh-TW" dirty="0">
                <a:ea typeface="新細明體" charset="-120"/>
              </a:rPr>
              <a:t>RAID Structure</a:t>
            </a:r>
          </a:p>
          <a:p>
            <a:r>
              <a:rPr lang="en-US" altLang="zh-TW" dirty="0">
                <a:ea typeface="新細明體" charset="-120"/>
              </a:rPr>
              <a:t>Stable-Storage Implementation</a:t>
            </a:r>
          </a:p>
          <a:p>
            <a:r>
              <a:rPr lang="en-US" altLang="zh-TW" dirty="0">
                <a:ea typeface="新細明體" charset="-120"/>
              </a:rPr>
              <a:t>Tertiary</a:t>
            </a:r>
            <a:r>
              <a:rPr lang="zh-TW" altLang="en-US" b="0" dirty="0"/>
              <a:t> 第三期的</a:t>
            </a:r>
            <a:r>
              <a:rPr lang="en-US" altLang="zh-TW" dirty="0">
                <a:ea typeface="新細明體" charset="-120"/>
              </a:rPr>
              <a:t> Storage Devices</a:t>
            </a:r>
          </a:p>
          <a:p>
            <a:pPr>
              <a:buNone/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C-SCAN (Cont.)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/>
          <a:srcRect l="706" t="3731" r="925" b="3731"/>
          <a:stretch>
            <a:fillRect/>
          </a:stretch>
        </p:blipFill>
        <p:spPr bwMode="auto">
          <a:xfrm>
            <a:off x="1231900" y="1239838"/>
            <a:ext cx="7000875" cy="49403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 rot="21396011">
            <a:off x="3312059" y="4852411"/>
            <a:ext cx="1542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No service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C-LOOK (or LOOK)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58150" cy="325755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Versions of SACN and C-SCAN</a:t>
            </a:r>
          </a:p>
          <a:p>
            <a:r>
              <a:rPr lang="en-US" altLang="zh-TW" sz="2800" dirty="0">
                <a:ea typeface="新細明體" charset="-120"/>
              </a:rPr>
              <a:t>Arm only goes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as far as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跟一樣遠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 the last request in each direction</a:t>
            </a:r>
            <a:r>
              <a:rPr lang="en-US" altLang="zh-TW" sz="2800" dirty="0">
                <a:ea typeface="新細明體" charset="-120"/>
              </a:rPr>
              <a:t>, then reverses direction immediately, without first going all the way to the end of the disk. </a:t>
            </a:r>
          </a:p>
          <a:p>
            <a:r>
              <a:rPr lang="en-US" altLang="zh-TW" sz="2800" dirty="0">
                <a:ea typeface="新細明體" charset="-120"/>
              </a:rPr>
              <a:t>They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look </a:t>
            </a:r>
            <a:r>
              <a:rPr lang="en-US" altLang="zh-TW" sz="2800" dirty="0">
                <a:ea typeface="新細明體" charset="-120"/>
              </a:rPr>
              <a:t>for a request before continuing to move in a given direction.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C-LOOK (Cont.)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/>
          <a:srcRect l="514" t="4144" r="1297" b="4504"/>
          <a:stretch>
            <a:fillRect/>
          </a:stretch>
        </p:blipFill>
        <p:spPr bwMode="auto">
          <a:xfrm>
            <a:off x="825500" y="1295400"/>
            <a:ext cx="7151688" cy="49911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24580" name="橢圓 3"/>
          <p:cNvSpPr>
            <a:spLocks noChangeArrowheads="1"/>
          </p:cNvSpPr>
          <p:nvPr/>
        </p:nvSpPr>
        <p:spPr bwMode="auto">
          <a:xfrm>
            <a:off x="6958013" y="4711700"/>
            <a:ext cx="714375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1" name="橢圓 4"/>
          <p:cNvSpPr>
            <a:spLocks noChangeArrowheads="1"/>
          </p:cNvSpPr>
          <p:nvPr/>
        </p:nvSpPr>
        <p:spPr bwMode="auto">
          <a:xfrm>
            <a:off x="1050925" y="5095875"/>
            <a:ext cx="712788" cy="7747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327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Selecting a Disk-Scheduling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SSTF is common and has a natural appeal</a:t>
            </a:r>
          </a:p>
          <a:p>
            <a:r>
              <a:rPr lang="en-US" altLang="zh-TW" sz="2400" dirty="0">
                <a:ea typeface="新細明體" charset="-120"/>
              </a:rPr>
              <a:t>SCAN and C-SCAN perform better for systems that place a heavy load on the disk.</a:t>
            </a:r>
          </a:p>
          <a:p>
            <a:r>
              <a:rPr lang="en-US" altLang="zh-TW" sz="2400" dirty="0">
                <a:ea typeface="新細明體" charset="-120"/>
              </a:rPr>
              <a:t>Performance depends on the number and types of requests.</a:t>
            </a:r>
          </a:p>
          <a:p>
            <a:r>
              <a:rPr lang="en-US" altLang="zh-TW" sz="2400" dirty="0">
                <a:ea typeface="新細明體" charset="-120"/>
              </a:rPr>
              <a:t>Requests for disk service can be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influenced by the file-allocation method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The disk-scheduling algorithm should be written as a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separate module </a:t>
            </a:r>
            <a:r>
              <a:rPr lang="en-US" altLang="zh-TW" sz="2400" dirty="0">
                <a:ea typeface="新細明體" charset="-120"/>
              </a:rPr>
              <a:t>of the operating system, allowing it to be replaced with a different algorithm if necessary.</a:t>
            </a:r>
          </a:p>
          <a:p>
            <a:r>
              <a:rPr lang="en-US" altLang="zh-TW" sz="2400" dirty="0">
                <a:ea typeface="新細明體" charset="-120"/>
              </a:rPr>
              <a:t>Either SSTF or LOOK is a reasonable choice for the default algorithm.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12.5 Disk Management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050" y="1159039"/>
            <a:ext cx="8383588" cy="4530725"/>
          </a:xfrm>
        </p:spPr>
        <p:txBody>
          <a:bodyPr/>
          <a:lstStyle/>
          <a:p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Low-level formatting</a:t>
            </a:r>
            <a:r>
              <a:rPr lang="en-US" altLang="zh-TW" sz="2400" dirty="0">
                <a:ea typeface="新細明體" charset="-120"/>
              </a:rPr>
              <a:t>,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physical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— Dividing a disk into sectors that the disk controller can read and write.</a:t>
            </a:r>
          </a:p>
          <a:p>
            <a:r>
              <a:rPr lang="en-US" altLang="zh-TW" sz="2400" dirty="0">
                <a:ea typeface="新細明體" charset="-120"/>
              </a:rPr>
              <a:t>To use a disk to hold files, the operating system still needs to record its own data structures on the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Partition</a:t>
            </a:r>
            <a:r>
              <a:rPr lang="en-US" altLang="zh-TW" sz="2400" dirty="0">
                <a:ea typeface="新細明體" charset="-120"/>
              </a:rPr>
              <a:t> the disk into one or more groups of cylinders.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formatting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or “making a file system”.</a:t>
            </a:r>
          </a:p>
          <a:p>
            <a:r>
              <a:rPr lang="en-US" altLang="zh-TW" sz="2400" dirty="0">
                <a:ea typeface="新細明體" charset="-120"/>
              </a:rPr>
              <a:t>Boot block initializes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bootstrap is stored in ROM.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Bootstrap loader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program.</a:t>
            </a:r>
          </a:p>
          <a:p>
            <a:r>
              <a:rPr lang="en-US" altLang="zh-TW" sz="2400" dirty="0">
                <a:ea typeface="新細明體" charset="-120"/>
              </a:rPr>
              <a:t>Methods such as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sector sparing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used to handle bad blocks.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091" y="1107368"/>
            <a:ext cx="7943412" cy="4530725"/>
          </a:xfrm>
        </p:spPr>
        <p:txBody>
          <a:bodyPr/>
          <a:lstStyle/>
          <a:p>
            <a:r>
              <a:rPr lang="en-US" altLang="zh-TW" dirty="0"/>
              <a:t>The Windows 2000 system places it boot code in the first sector on the hard disk (</a:t>
            </a:r>
            <a:r>
              <a:rPr lang="en-US" altLang="zh-TW" dirty="0">
                <a:solidFill>
                  <a:srgbClr val="FF0000"/>
                </a:solidFill>
              </a:rPr>
              <a:t>Master boot record, MBR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Windows 2000 allows a hard disk to be divided into one or more partitions; one partition, identified as the </a:t>
            </a:r>
            <a:r>
              <a:rPr lang="en-US" altLang="zh-TW" dirty="0">
                <a:solidFill>
                  <a:srgbClr val="FF0000"/>
                </a:solidFill>
              </a:rPr>
              <a:t>boot partition</a:t>
            </a:r>
            <a:r>
              <a:rPr lang="en-US" altLang="zh-TW" dirty="0"/>
              <a:t>, contains the OS ad device drivers.</a:t>
            </a:r>
          </a:p>
          <a:p>
            <a:r>
              <a:rPr lang="en-US" altLang="zh-TW" dirty="0"/>
              <a:t>Once the system identifies the boot partition, it reads the first sector from that partition (which is called the </a:t>
            </a:r>
            <a:r>
              <a:rPr lang="en-US" altLang="zh-TW" dirty="0">
                <a:solidFill>
                  <a:srgbClr val="FF0000"/>
                </a:solidFill>
              </a:rPr>
              <a:t>boot sector</a:t>
            </a:r>
            <a:r>
              <a:rPr lang="en-US" altLang="zh-TW" dirty="0"/>
              <a:t>) and continues with the remainder of the boot process.</a:t>
            </a:r>
          </a:p>
          <a:p>
            <a:endParaRPr lang="zh-TW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Booting from a Disk in Windows 2000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0" y="1363591"/>
            <a:ext cx="6531741" cy="489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 bwMode="auto">
          <a:xfrm>
            <a:off x="2711669" y="4288221"/>
            <a:ext cx="441434" cy="20495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1300" y="4710527"/>
            <a:ext cx="1654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boot sector</a:t>
            </a:r>
            <a:endParaRPr lang="zh-TW" altLang="en-US" b="1" dirty="0"/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3168869" y="4477406"/>
            <a:ext cx="236483" cy="2995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12.6 Swap-Space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44642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Swap-space</a:t>
            </a:r>
            <a:r>
              <a:rPr lang="en-US" altLang="zh-TW" sz="2400" dirty="0">
                <a:ea typeface="新細明體" charset="-120"/>
              </a:rPr>
              <a:t> — Virtual memory uses disk space as an extension of main memory.</a:t>
            </a:r>
          </a:p>
          <a:p>
            <a:r>
              <a:rPr lang="en-US" altLang="zh-TW" sz="2400" dirty="0">
                <a:ea typeface="新細明體" charset="-120"/>
              </a:rPr>
              <a:t>Swap-space can be carved </a:t>
            </a:r>
            <a:r>
              <a:rPr lang="zh-TW" altLang="en-US" sz="2400" dirty="0">
                <a:ea typeface="新細明體" charset="-120"/>
              </a:rPr>
              <a:t>雕刻 </a:t>
            </a:r>
            <a:r>
              <a:rPr lang="en-US" altLang="zh-TW" sz="2400" dirty="0">
                <a:ea typeface="新細明體" charset="-120"/>
              </a:rPr>
              <a:t>out of the normal file system or, more commonly, it can be in a separate disk partition.</a:t>
            </a:r>
          </a:p>
          <a:p>
            <a:r>
              <a:rPr lang="en-US" altLang="zh-TW" sz="2400" dirty="0">
                <a:ea typeface="新細明體" charset="-120"/>
              </a:rPr>
              <a:t>Swap-space management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4.3BSD allocates swap space when process starts; holds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text segment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(the program) and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data segment</a:t>
            </a:r>
            <a:r>
              <a:rPr lang="en-US" altLang="zh-TW" sz="2400" i="1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Kernel uses </a:t>
            </a:r>
            <a:r>
              <a:rPr lang="en-US" altLang="zh-TW" sz="2400" i="1" dirty="0">
                <a:solidFill>
                  <a:srgbClr val="FF0000"/>
                </a:solidFill>
                <a:ea typeface="新細明體" charset="-120"/>
              </a:rPr>
              <a:t>swap maps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to track swap-space use.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Solaris 2 allocates swap space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when a page is forced out of physical memory</a:t>
            </a:r>
            <a:r>
              <a:rPr lang="en-US" altLang="zh-TW" sz="2400" dirty="0">
                <a:ea typeface="新細明體" charset="-120"/>
              </a:rPr>
              <a:t>, not when the virtual memory page is first created.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7073" y="277813"/>
            <a:ext cx="8943044" cy="576262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Swapping on Linux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7620" y="1091594"/>
            <a:ext cx="8229600" cy="4530725"/>
          </a:xfrm>
        </p:spPr>
        <p:txBody>
          <a:bodyPr/>
          <a:lstStyle/>
          <a:p>
            <a:r>
              <a:rPr lang="en-US" altLang="zh-TW" dirty="0"/>
              <a:t>Linux allows one or more </a:t>
            </a:r>
            <a:r>
              <a:rPr lang="en-US" altLang="zh-TW" dirty="0">
                <a:solidFill>
                  <a:srgbClr val="FF0000"/>
                </a:solidFill>
              </a:rPr>
              <a:t>swap areas </a:t>
            </a:r>
            <a:r>
              <a:rPr lang="en-US" altLang="zh-TW" dirty="0"/>
              <a:t>to be established.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swap area </a:t>
            </a:r>
            <a:r>
              <a:rPr lang="en-US" altLang="zh-TW" dirty="0"/>
              <a:t>may be either a swap file on a regular file system or a raw-swap-space partition.</a:t>
            </a:r>
          </a:p>
          <a:p>
            <a:r>
              <a:rPr lang="en-US" altLang="zh-TW" dirty="0"/>
              <a:t>Each swap area consists of a series </a:t>
            </a:r>
            <a:r>
              <a:rPr lang="en-US" altLang="zh-TW" dirty="0">
                <a:solidFill>
                  <a:srgbClr val="FF0000"/>
                </a:solidFill>
              </a:rPr>
              <a:t>of 4KB page slots</a:t>
            </a:r>
            <a:r>
              <a:rPr lang="en-US" altLang="zh-TW" dirty="0"/>
              <a:t>, which are used to hold swapped pages.</a:t>
            </a:r>
          </a:p>
          <a:p>
            <a:r>
              <a:rPr lang="en-US" altLang="zh-TW" dirty="0"/>
              <a:t>Each swap area is associated with a </a:t>
            </a:r>
            <a:r>
              <a:rPr lang="en-US" altLang="zh-TW" dirty="0">
                <a:solidFill>
                  <a:srgbClr val="FF0000"/>
                </a:solidFill>
              </a:rPr>
              <a:t>swap map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= 0</a:t>
            </a:r>
            <a:r>
              <a:rPr lang="en-US" altLang="zh-TW" dirty="0"/>
              <a:t>, the corresponding page slot is available.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Counter &gt;0</a:t>
            </a:r>
            <a:r>
              <a:rPr lang="en-US" altLang="zh-TW" dirty="0"/>
              <a:t>, the page slot is occupied by a swapped page. The value of the counter indicates </a:t>
            </a:r>
            <a:r>
              <a:rPr lang="en-US" altLang="zh-TW" dirty="0">
                <a:solidFill>
                  <a:srgbClr val="FF0000"/>
                </a:solidFill>
              </a:rPr>
              <a:t>the number of mappings to the swapped page</a:t>
            </a:r>
            <a:r>
              <a:rPr lang="en-US" altLang="zh-TW" dirty="0"/>
              <a:t>. Counter =3, the swapped paged is storing a region of memory shared by three processes.</a:t>
            </a:r>
          </a:p>
          <a:p>
            <a:pPr lvl="1">
              <a:buNone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11" y="189192"/>
            <a:ext cx="907207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Data Structures for Swapping on Linux Systems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304" y="1469638"/>
            <a:ext cx="7076537" cy="332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2622581" y="294478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4KB</a:t>
            </a:r>
            <a:endParaRPr lang="zh-TW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2490950" y="5332163"/>
            <a:ext cx="5912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Candara" pitchFamily="34" charset="0"/>
              </a:rPr>
              <a:t>The value of the counter indicates </a:t>
            </a:r>
            <a:r>
              <a:rPr lang="en-US" altLang="zh-TW" sz="2400" b="1" dirty="0">
                <a:solidFill>
                  <a:srgbClr val="FF0000"/>
                </a:solidFill>
                <a:latin typeface="Candara" pitchFamily="34" charset="0"/>
              </a:rPr>
              <a:t>the number of mappings to the swapped page</a:t>
            </a:r>
            <a:endParaRPr lang="zh-TW" altLang="en-US" sz="2400" b="1" dirty="0">
              <a:latin typeface="Candara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 flipH="1">
            <a:off x="4650828" y="4603529"/>
            <a:ext cx="362606" cy="7567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895" y="1186190"/>
            <a:ext cx="8337559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Describe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physical structure</a:t>
            </a:r>
            <a:r>
              <a:rPr lang="en-US" altLang="zh-TW" sz="2800" dirty="0">
                <a:ea typeface="新細明體" charset="-120"/>
              </a:rPr>
              <a:t> of secondary and tertiary storage devices and the resulting effects on the uses of the devices</a:t>
            </a:r>
          </a:p>
          <a:p>
            <a:r>
              <a:rPr lang="en-US" altLang="zh-TW" sz="2800" dirty="0">
                <a:ea typeface="新細明體" charset="-120"/>
              </a:rPr>
              <a:t>Explain the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performance characteristics </a:t>
            </a:r>
            <a:r>
              <a:rPr lang="en-US" altLang="zh-TW" sz="2800" dirty="0">
                <a:ea typeface="新細明體" charset="-120"/>
              </a:rPr>
              <a:t>of mass-storage devices</a:t>
            </a:r>
          </a:p>
          <a:p>
            <a:r>
              <a:rPr lang="en-US" altLang="zh-TW" sz="2800" dirty="0">
                <a:ea typeface="新細明體" charset="-120"/>
              </a:rPr>
              <a:t>Discuss operating-system services provided for mass storage,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800" dirty="0">
                <a:ea typeface="新細明體" charset="-120"/>
              </a:rPr>
              <a:t> and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HSM</a:t>
            </a:r>
            <a:r>
              <a:rPr lang="en-US" altLang="zh-TW" sz="2800" dirty="0">
                <a:ea typeface="新細明體" charset="-120"/>
              </a:rPr>
              <a:t> (Hierarchical Storage Management )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12.7 RAID 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620" y="1201957"/>
            <a:ext cx="8229600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</a:t>
            </a:r>
            <a:r>
              <a:rPr lang="en-US" altLang="zh-TW" sz="2400" dirty="0">
                <a:ea typeface="新細明體" charset="-120"/>
              </a:rPr>
              <a:t> (Redundant Arrays of Independent Disks) – multiple disk drives provides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 via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redundancy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RAID is arranged into seven different levels.</a:t>
            </a:r>
          </a:p>
          <a:p>
            <a:r>
              <a:rPr lang="en-US" altLang="zh-TW" sz="2400" dirty="0">
                <a:ea typeface="新細明體" charset="-120"/>
              </a:rPr>
              <a:t>With multiple disks, we can improve the transfer rate by striping data across the disks.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Data striping</a:t>
            </a:r>
            <a:r>
              <a:rPr lang="zh-TW" altLang="en-US" dirty="0">
                <a:solidFill>
                  <a:srgbClr val="FF0000"/>
                </a:solidFill>
                <a:ea typeface="新細明體" charset="-120"/>
              </a:rPr>
              <a:t>條紋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consists of splitting the bits of each byte across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multiple disks</a:t>
            </a:r>
            <a:r>
              <a:rPr lang="en-US" altLang="zh-TW" sz="2400" dirty="0">
                <a:ea typeface="新細明體" charset="-120"/>
              </a:rPr>
              <a:t> –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bit level striping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Block-level striping </a:t>
            </a:r>
            <a:r>
              <a:rPr lang="en-US" altLang="zh-TW" sz="2400" b="1" dirty="0">
                <a:ea typeface="新細明體" charset="-120"/>
              </a:rPr>
              <a:t>consists of splitting the blocks of each file across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multiple disks</a:t>
            </a:r>
            <a:r>
              <a:rPr lang="en-US" altLang="zh-TW" sz="2400" b="1" dirty="0">
                <a:ea typeface="新細明體" charset="-120"/>
              </a:rPr>
              <a:t>.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143378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Several improvements in disk-use techniques involve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use of multiple disks working cooperatively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Disk striping uses a group of disks as one storage unit.</a:t>
            </a:r>
          </a:p>
          <a:p>
            <a:r>
              <a:rPr lang="en-US" altLang="zh-TW" sz="2400" dirty="0">
                <a:ea typeface="新細明體" charset="-120"/>
              </a:rPr>
              <a:t>RAID schemes improve performance and improve the reliability of the storage system by storing redundant data.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Mirroring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or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shadowing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keeps duplicate of each disk.</a:t>
            </a:r>
          </a:p>
          <a:p>
            <a:pPr lvl="1"/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Block interleaved parity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uses much less redundancy.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4B6BF5-FD52-49C0-9657-5959DC6A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145" y="3013456"/>
            <a:ext cx="6421348" cy="3155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0: RAID level 0 refers to disk arrays with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striping at the level of blocks </a:t>
            </a:r>
            <a:r>
              <a:rPr lang="en-US" altLang="zh-TW" dirty="0">
                <a:ea typeface="新細明體" charset="-120"/>
              </a:rPr>
              <a:t>but without any redundancy.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RAID level 1: RAID level 1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disk mirroring</a:t>
            </a:r>
            <a:r>
              <a:rPr lang="en-US" altLang="zh-TW" dirty="0">
                <a:ea typeface="新細明體" charset="-120"/>
              </a:rPr>
              <a:t>.</a:t>
            </a:r>
            <a:endParaRPr lang="en-US" altLang="zh-TW" sz="2400" dirty="0">
              <a:ea typeface="新細明體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8935" y="2270234"/>
            <a:ext cx="6400092" cy="13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8811" y="4682359"/>
            <a:ext cx="7820728" cy="1560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2: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RAID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level 2 also known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memory-style error-correcting-code (ECC) organization</a:t>
            </a:r>
            <a:r>
              <a:rPr lang="en-US" altLang="zh-TW" dirty="0">
                <a:ea typeface="新細明體" charset="-120"/>
              </a:rPr>
              <a:t>.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parity bits </a:t>
            </a:r>
            <a:r>
              <a:rPr lang="en-US" altLang="zh-TW" dirty="0">
                <a:ea typeface="新細明體" charset="-120"/>
              </a:rPr>
              <a:t>are used. The disks labeled P store the error-correction bits.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172" y="3436884"/>
            <a:ext cx="8049649" cy="180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107" y="1048782"/>
            <a:ext cx="7920038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3: RAID level 3 refers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bit-interleaved parity organization</a:t>
            </a:r>
            <a:r>
              <a:rPr lang="en-US" altLang="zh-TW" sz="2400" dirty="0">
                <a:ea typeface="新細明體" charset="-120"/>
              </a:rPr>
              <a:t> improves on level 2 by taking into account the fact that, unlike memory systems,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disk controllers can detect whether a sector has been read correctly</a:t>
            </a:r>
            <a:r>
              <a:rPr lang="en-US" altLang="zh-TW" sz="2400" dirty="0">
                <a:ea typeface="新細明體" charset="-120"/>
              </a:rPr>
              <a:t>, so a single parity bit can be used for error correction and for detection.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9582" y="3815255"/>
            <a:ext cx="6714607" cy="192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277" y="1096080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4: RAID level 0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parity organization, </a:t>
            </a:r>
            <a:r>
              <a:rPr lang="en-US" altLang="zh-TW" dirty="0">
                <a:ea typeface="新細明體" charset="-120"/>
              </a:rPr>
              <a:t>uses block-level striping, as in RAID 0, and also keeps a parity block on a separate disk for corresponding blocks from N other disks.</a:t>
            </a:r>
          </a:p>
          <a:p>
            <a:endParaRPr lang="en-US" altLang="zh-TW" dirty="0">
              <a:ea typeface="新細明體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747" y="3310758"/>
            <a:ext cx="6741903" cy="18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8454" y="5060731"/>
            <a:ext cx="6334064" cy="17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RAID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511" y="891122"/>
            <a:ext cx="8006696" cy="453072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RAID level 5: RAID level 5 refers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block-interleaved distributed parity, </a:t>
            </a:r>
            <a:r>
              <a:rPr lang="en-US" altLang="zh-TW" dirty="0">
                <a:ea typeface="新細明體" charset="-120"/>
              </a:rPr>
              <a:t>differs from level 4 by spreading data and parity among all N+1 disks, rather than storing data in N disks and parity in one disk. </a:t>
            </a:r>
          </a:p>
          <a:p>
            <a:pPr lvl="1"/>
            <a:r>
              <a:rPr lang="en-US" altLang="zh-TW" dirty="0"/>
              <a:t>For each block, one of the disks stores the parity, and the others store data.</a:t>
            </a:r>
            <a:endParaRPr lang="zh-TW" altLang="zh-TW" dirty="0"/>
          </a:p>
          <a:p>
            <a:pPr lvl="1"/>
            <a:r>
              <a:rPr lang="en-US" altLang="zh-TW" dirty="0"/>
              <a:t>With an array of five disks, the parity for the </a:t>
            </a:r>
            <a:r>
              <a:rPr lang="en-US" altLang="zh-TW" i="1" dirty="0"/>
              <a:t>n</a:t>
            </a:r>
            <a:r>
              <a:rPr lang="en-US" altLang="zh-TW" dirty="0"/>
              <a:t>th block is stored in disk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i="1" dirty="0">
                <a:solidFill>
                  <a:srgbClr val="FF0000"/>
                </a:solidFill>
              </a:rPr>
              <a:t>n</a:t>
            </a:r>
            <a:r>
              <a:rPr lang="en-US" altLang="zh-TW" dirty="0">
                <a:solidFill>
                  <a:srgbClr val="FF0000"/>
                </a:solidFill>
              </a:rPr>
              <a:t> mod 5)+1</a:t>
            </a:r>
            <a:r>
              <a:rPr lang="en-US" altLang="zh-TW" dirty="0"/>
              <a:t>; the </a:t>
            </a:r>
            <a:r>
              <a:rPr lang="en-US" altLang="zh-TW" i="1" dirty="0"/>
              <a:t>n</a:t>
            </a:r>
            <a:r>
              <a:rPr lang="en-US" altLang="zh-TW" dirty="0"/>
              <a:t>th blocks of the other four disks store actual data for the block.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 parity block cannot store parity for the blocks in the same disk</a:t>
            </a:r>
            <a:r>
              <a:rPr lang="en-US" altLang="zh-TW" dirty="0"/>
              <a:t>.</a:t>
            </a:r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內容版面配置區 2"/>
          <p:cNvSpPr>
            <a:spLocks noGrp="1"/>
          </p:cNvSpPr>
          <p:nvPr>
            <p:ph idx="1"/>
          </p:nvPr>
        </p:nvSpPr>
        <p:spPr>
          <a:xfrm>
            <a:off x="727075" y="934649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level 6,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P+Q redundancy scheme</a:t>
            </a:r>
            <a:r>
              <a:rPr lang="en-US" altLang="zh-TW" sz="2400" dirty="0">
                <a:ea typeface="新細明體" charset="-120"/>
              </a:rPr>
              <a:t> is much like RAID 5 but stores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extra redundant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informat</a:t>
            </a:r>
            <a:r>
              <a:rPr lang="en-US" altLang="zh-TW" dirty="0" err="1">
                <a:ea typeface="新細明體" charset="-120"/>
              </a:rPr>
              <a:t>,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to guard against multiple disk failures.</a:t>
            </a:r>
          </a:p>
          <a:p>
            <a:pPr lvl="1"/>
            <a:r>
              <a:rPr lang="en-US" altLang="zh-TW" dirty="0">
                <a:ea typeface="新細明體" charset="-120"/>
              </a:rPr>
              <a:t>Instead of parity,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error-correcting codes </a:t>
            </a:r>
            <a:r>
              <a:rPr lang="en-US" altLang="zh-TW" dirty="0">
                <a:ea typeface="新細明體" charset="-120"/>
              </a:rPr>
              <a:t>such as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Reed-Solomon codes</a:t>
            </a:r>
            <a:r>
              <a:rPr lang="en-US" altLang="zh-TW" dirty="0">
                <a:ea typeface="新細明體" charset="-120"/>
              </a:rPr>
              <a:t> are used. 2 bits of redundant data are stored for every 4 bits of data – compared with 1 parity bit in level 5 – and the system can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tolerate two disk failures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  <a:p>
            <a:pPr>
              <a:buNone/>
            </a:pPr>
            <a:endParaRPr lang="zh-TW" altLang="en-US" sz="2400" dirty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924" y="4587766"/>
            <a:ext cx="6530143" cy="142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Levels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4913" y="982663"/>
            <a:ext cx="3609975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727075" y="917575"/>
            <a:ext cx="788035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RAID 0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performance</a:t>
            </a:r>
            <a:r>
              <a:rPr lang="en-US" altLang="zh-TW" sz="2400" dirty="0">
                <a:ea typeface="新細明體" charset="-120"/>
              </a:rPr>
              <a:t>,</a:t>
            </a:r>
          </a:p>
          <a:p>
            <a:r>
              <a:rPr lang="en-US" altLang="zh-TW" sz="2400" dirty="0">
                <a:ea typeface="新細明體" charset="-120"/>
              </a:rPr>
              <a:t>RAID 1 provides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reliability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0 +1 </a:t>
            </a:r>
            <a:r>
              <a:rPr lang="en-US" altLang="zh-TW" sz="2400" dirty="0">
                <a:ea typeface="新細明體" charset="-120"/>
              </a:rPr>
              <a:t>: A set of disks are striped, and then the stripe is mirrored to another, equivalent strip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RAID 1+0</a:t>
            </a:r>
            <a:r>
              <a:rPr lang="en-US" altLang="zh-TW" sz="2400" dirty="0">
                <a:ea typeface="新細明體" charset="-120"/>
              </a:rPr>
              <a:t>: Disks are mirrored in pairs and then the resulting mirrored pairs are striped. </a:t>
            </a:r>
          </a:p>
          <a:p>
            <a:r>
              <a:rPr lang="en-US" altLang="zh-TW" sz="2400" dirty="0">
                <a:ea typeface="新細明體" charset="-120"/>
              </a:rPr>
              <a:t>RAID 1+0 has some theoretical advantages over RAID 0+1.</a:t>
            </a:r>
          </a:p>
          <a:p>
            <a:r>
              <a:rPr lang="en-US" altLang="zh-TW" sz="2400" dirty="0">
                <a:ea typeface="新細明體" charset="-120"/>
              </a:rPr>
              <a:t>For example, if a single disk fails in RAID 0+1, an entire strip is inaccessible, leaving only the other strip available. With a failure in RAID 1+0, a single disk is unavailable, but the disk that mirrors it is still available, as are all the rest of the disks.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9600" y="225425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n-US" altLang="zh-TW" sz="3600" b="1" dirty="0">
                <a:latin typeface="Candara" pitchFamily="34" charset="0"/>
                <a:ea typeface="新細明體" charset="-120"/>
              </a:rPr>
              <a:t>RAID (cont)</a:t>
            </a:r>
            <a:endParaRPr lang="en-US" altLang="zh-TW" sz="3600" b="1" kern="0" dirty="0">
              <a:solidFill>
                <a:srgbClr val="006699"/>
              </a:solidFill>
              <a:latin typeface="Candara" pitchFamily="34" charset="0"/>
              <a:ea typeface="新細明體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92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12.1 Overview of Mass Storage Structure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54088"/>
            <a:ext cx="828576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Magnetic disks provide bulk of secondary storage of modern computers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Drives rotate at 60 to 200 times per second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Transfer rate</a:t>
            </a:r>
            <a:r>
              <a:rPr lang="en-US" altLang="zh-TW" sz="2800" dirty="0">
                <a:ea typeface="新細明體" charset="-120"/>
              </a:rPr>
              <a:t> is rate at which data flow between drive and computer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Positioning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random-access time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800" dirty="0">
                <a:ea typeface="新細明體" charset="-120"/>
              </a:rPr>
              <a:t>is time to move disk arm to desired cylinder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seek time</a:t>
            </a:r>
            <a:r>
              <a:rPr lang="en-US" altLang="zh-TW" sz="2800" dirty="0">
                <a:ea typeface="新細明體" charset="-120"/>
              </a:rPr>
              <a:t>) and time for desired sector to rotate under the disk head (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rotational latency</a:t>
            </a:r>
            <a:r>
              <a:rPr lang="en-US" altLang="zh-TW" sz="2800" dirty="0">
                <a:ea typeface="新細明體" charset="-120"/>
              </a:rPr>
              <a:t>)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Head crash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results from disk head making contact with the disk surface</a:t>
            </a:r>
            <a:r>
              <a:rPr lang="zh-TW" altLang="en-US" sz="2800" dirty="0"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  <a:sym typeface="Wingdings" pitchFamily="2" charset="2"/>
              </a:rPr>
              <a:t> </a:t>
            </a:r>
            <a:r>
              <a:rPr lang="en-US" altLang="zh-TW" sz="2800" dirty="0">
                <a:ea typeface="新細明體" charset="-120"/>
              </a:rPr>
              <a:t>That’s bad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RAID (0 + 1) and (1 + 0)</a:t>
            </a:r>
            <a:endParaRPr lang="en-US" altLang="zh-TW" sz="2400">
              <a:ea typeface="新細明體" charset="-12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5589" y="1478729"/>
            <a:ext cx="4716462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橢圓 3"/>
          <p:cNvSpPr/>
          <p:nvPr/>
        </p:nvSpPr>
        <p:spPr bwMode="auto">
          <a:xfrm>
            <a:off x="2412124" y="13873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2422630" y="3904666"/>
            <a:ext cx="1024759" cy="9144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1939159" y="1828800"/>
            <a:ext cx="5565227" cy="3153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075794" y="4330262"/>
            <a:ext cx="1424151" cy="525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12.8 Stable-Storage 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3276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Write-ahead log scheme requires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stable storage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To implement stable storage: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Replicate information </a:t>
            </a:r>
            <a:r>
              <a:rPr lang="en-US" altLang="zh-TW" sz="2400" dirty="0">
                <a:ea typeface="新細明體" charset="-120"/>
              </a:rPr>
              <a:t>on more than one nonvolatile storage media with independent failure modes.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Update information in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controlled manner </a:t>
            </a:r>
            <a:r>
              <a:rPr lang="en-US" altLang="zh-TW" sz="2400" dirty="0">
                <a:ea typeface="新細明體" charset="-120"/>
              </a:rPr>
              <a:t>to ensure that we can recover the stable data after any failure during data transfer or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12.9 Tertiary Storage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991475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Low cost </a:t>
            </a:r>
            <a:r>
              <a:rPr lang="en-US" altLang="zh-TW" sz="2400" dirty="0">
                <a:ea typeface="新細明體" charset="-120"/>
              </a:rPr>
              <a:t>is the defining characteristic of tertiary storage.</a:t>
            </a:r>
          </a:p>
          <a:p>
            <a:r>
              <a:rPr lang="en-US" altLang="zh-TW" sz="2400" dirty="0">
                <a:ea typeface="新細明體" charset="-120"/>
              </a:rPr>
              <a:t>Generally, tertiary storage is built using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removable media</a:t>
            </a:r>
            <a:endParaRPr lang="en-US" altLang="zh-TW" sz="2400" b="1" dirty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Common examples of removable media are floppy disks and CD-ROMs; other types are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892" y="1161502"/>
            <a:ext cx="8026400" cy="4876800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Floppy disk </a:t>
            </a:r>
            <a:r>
              <a:rPr lang="en-US" altLang="zh-TW" sz="2400" dirty="0">
                <a:ea typeface="新細明體" charset="-120"/>
              </a:rPr>
              <a:t>— thin flexible disk coated with magnetic material, enclosed in a protective plastic case.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Most floppies hold about 1 MB; similar technology is used for removable disks that hold more than 1 GB.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Removable magnetic disks can be nearly as fast as hard disks, but they are at a greater risk of damage from exposure.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Removable Disks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03187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magneto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磁力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-optic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光學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disk </a:t>
            </a:r>
            <a:r>
              <a:rPr lang="en-US" altLang="zh-TW" sz="2400" dirty="0">
                <a:ea typeface="新細明體" charset="-120"/>
              </a:rPr>
              <a:t>records data on a rigid</a:t>
            </a:r>
            <a:r>
              <a:rPr lang="zh-TW" altLang="en-US" sz="2400" dirty="0">
                <a:ea typeface="新細明體" charset="-120"/>
              </a:rPr>
              <a:t>堅硬的</a:t>
            </a:r>
            <a:r>
              <a:rPr lang="en-US" altLang="zh-TW" sz="2400" dirty="0">
                <a:ea typeface="新細明體" charset="-120"/>
              </a:rPr>
              <a:t> platter coated with magnetic material.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heat </a:t>
            </a:r>
            <a:r>
              <a:rPr lang="en-US" altLang="zh-TW" sz="2400" dirty="0">
                <a:ea typeface="新細明體" charset="-120"/>
              </a:rPr>
              <a:t>is used to amplify a large, weak magnetic field to record a bit.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</a:t>
            </a:r>
            <a:r>
              <a:rPr lang="en-US" altLang="zh-TW" sz="2400" dirty="0">
                <a:ea typeface="新細明體" charset="-120"/>
              </a:rPr>
              <a:t>is also used to read data (Kerr effect).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The magneto-optic head flies much farther from the disk surface than a magnetic disk head, and the magnetic material is covered with a protective layer of plastic or glass; resistant to head crashes.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Optical disks </a:t>
            </a:r>
            <a:r>
              <a:rPr lang="en-US" altLang="zh-TW" sz="2400" dirty="0">
                <a:ea typeface="新細明體" charset="-120"/>
              </a:rPr>
              <a:t>do not use magnetism; they employ special materials that are altered by laser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WORM Disks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969963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data on read-write disks can be modified over and over.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WORM (“Write Once, Read Many Times”) </a:t>
            </a:r>
            <a:r>
              <a:rPr lang="en-US" altLang="zh-TW" sz="2400" dirty="0">
                <a:ea typeface="新細明體" charset="-120"/>
              </a:rPr>
              <a:t>disks can be written only once.</a:t>
            </a:r>
          </a:p>
          <a:p>
            <a:r>
              <a:rPr lang="en-US" altLang="zh-TW" sz="2400" dirty="0">
                <a:ea typeface="新細明體" charset="-120"/>
              </a:rPr>
              <a:t>Thin aluminum</a:t>
            </a:r>
            <a:r>
              <a:rPr lang="zh-TW" altLang="en-US" sz="2400" dirty="0">
                <a:ea typeface="新細明體" charset="-120"/>
              </a:rPr>
              <a:t>鋁</a:t>
            </a:r>
            <a:r>
              <a:rPr lang="en-US" altLang="zh-TW" sz="2400" dirty="0">
                <a:ea typeface="新細明體" charset="-120"/>
              </a:rPr>
              <a:t> film sandwiched between two glass or plastic platters.</a:t>
            </a:r>
          </a:p>
          <a:p>
            <a:r>
              <a:rPr lang="en-US" altLang="zh-TW" sz="2400" dirty="0">
                <a:ea typeface="新細明體" charset="-120"/>
              </a:rPr>
              <a:t>To write a bit, the drive uses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laser light to burn a small hole</a:t>
            </a:r>
            <a:r>
              <a:rPr lang="en-US" altLang="zh-TW" sz="2400" dirty="0">
                <a:ea typeface="新細明體" charset="-120"/>
              </a:rPr>
              <a:t> through the aluminum; information can be destroyed by not altered.</a:t>
            </a:r>
          </a:p>
          <a:p>
            <a:r>
              <a:rPr lang="en-US" altLang="zh-TW" sz="2400" dirty="0">
                <a:ea typeface="新細明體" charset="-120"/>
              </a:rPr>
              <a:t>Very durable and reliable.</a:t>
            </a:r>
          </a:p>
          <a:p>
            <a:r>
              <a:rPr lang="en-US" altLang="zh-TW" sz="2400" i="1" dirty="0">
                <a:ea typeface="新細明體" charset="-120"/>
              </a:rPr>
              <a:t>Read Only</a:t>
            </a:r>
            <a:r>
              <a:rPr lang="en-US" altLang="zh-TW" sz="2400" dirty="0">
                <a:ea typeface="新細明體" charset="-120"/>
              </a:rPr>
              <a:t> disks, such as CD-ROM and DVD, come from the factory with the data pre-recorded.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Compared to a disk, a tape is less expensive and holds more data, but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random access is much slower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Tape is an economical medium for purposes that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do not require fast random access</a:t>
            </a:r>
            <a:r>
              <a:rPr lang="en-US" altLang="zh-TW" sz="2400" dirty="0">
                <a:ea typeface="新細明體" charset="-120"/>
              </a:rPr>
              <a:t>, e.g., backup copies of disk data, holding huge volumes of data.</a:t>
            </a:r>
          </a:p>
          <a:p>
            <a:r>
              <a:rPr lang="en-US" altLang="zh-TW" sz="2400" dirty="0">
                <a:ea typeface="新細明體" charset="-120"/>
              </a:rPr>
              <a:t>Large tape installations typically use robotic tape changers that move tapes between tape drives and storage slots in a tape library.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stacker </a:t>
            </a:r>
            <a:r>
              <a:rPr lang="en-US" altLang="zh-TW" sz="2400" dirty="0">
                <a:ea typeface="新細明體" charset="-120"/>
              </a:rPr>
              <a:t>– library that holds a few tapes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silo</a:t>
            </a:r>
            <a:r>
              <a:rPr lang="en-US" altLang="zh-TW" sz="2400" dirty="0">
                <a:ea typeface="新細明體" charset="-120"/>
              </a:rPr>
              <a:t> – library that holds thousands of tapes </a:t>
            </a:r>
          </a:p>
          <a:p>
            <a:r>
              <a:rPr lang="en-US" altLang="zh-TW" sz="2400" dirty="0">
                <a:ea typeface="新細明體" charset="-120"/>
              </a:rPr>
              <a:t>A disk-resident file can be </a:t>
            </a:r>
            <a:r>
              <a:rPr lang="en-US" altLang="zh-TW" sz="2400" i="1" dirty="0">
                <a:ea typeface="新細明體" charset="-120"/>
              </a:rPr>
              <a:t>archived</a:t>
            </a:r>
            <a:r>
              <a:rPr lang="en-US" altLang="zh-TW" sz="2400" dirty="0">
                <a:ea typeface="新細明體" charset="-120"/>
              </a:rPr>
              <a:t> to tape for low cost storage; the computer can </a:t>
            </a:r>
            <a:r>
              <a:rPr lang="en-US" altLang="zh-TW" sz="2400" i="1" dirty="0">
                <a:ea typeface="新細明體" charset="-120"/>
              </a:rPr>
              <a:t>stage</a:t>
            </a:r>
            <a:r>
              <a:rPr lang="en-US" altLang="zh-TW" sz="2400" dirty="0">
                <a:ea typeface="新細明體" charset="-120"/>
              </a:rPr>
              <a:t> it back into disk storage for active use.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Operating System Support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636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Major OS jobs are to manage physical devices and to present a virtual machine abstraction to applications</a:t>
            </a:r>
          </a:p>
          <a:p>
            <a:r>
              <a:rPr lang="en-US" altLang="zh-TW" sz="2400" dirty="0">
                <a:ea typeface="新細明體" charset="-120"/>
              </a:rPr>
              <a:t>For hard disks, the OS provides two abstraction: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Raw device </a:t>
            </a:r>
            <a:r>
              <a:rPr lang="en-US" altLang="zh-TW" sz="2400" dirty="0">
                <a:ea typeface="新細明體" charset="-120"/>
              </a:rPr>
              <a:t>– an array of data blocks.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File system </a:t>
            </a:r>
            <a:r>
              <a:rPr lang="en-US" altLang="zh-TW" sz="2400" dirty="0">
                <a:ea typeface="新細明體" charset="-120"/>
              </a:rPr>
              <a:t>– the OS queues and schedules the interleaved requests from several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Application Interface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923925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Most OSs  handle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removable disks almost exactly like fixed disks</a:t>
            </a:r>
            <a:r>
              <a:rPr lang="en-US" altLang="zh-TW" sz="2400" dirty="0">
                <a:ea typeface="新細明體" charset="-120"/>
              </a:rPr>
              <a:t>— a new cartridge</a:t>
            </a:r>
            <a:r>
              <a:rPr lang="zh-TW" altLang="en-US" b="0" dirty="0"/>
              <a:t> </a:t>
            </a:r>
            <a:r>
              <a:rPr lang="en-US" altLang="zh-TW" sz="2400" dirty="0">
                <a:ea typeface="新細明體" charset="-120"/>
              </a:rPr>
              <a:t>is formatted and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an empty file system is generated on the disk.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Tapes are presented as a raw storage medium</a:t>
            </a:r>
            <a:r>
              <a:rPr lang="en-US" altLang="zh-TW" sz="2400" dirty="0">
                <a:ea typeface="新細明體" charset="-120"/>
              </a:rPr>
              <a:t>, i.e., and application does not open a file on the tape, it opens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whole tape drive </a:t>
            </a:r>
            <a:r>
              <a:rPr lang="en-US" altLang="zh-TW" sz="2400" dirty="0">
                <a:ea typeface="新細明體" charset="-120"/>
              </a:rPr>
              <a:t>as a raw device.</a:t>
            </a:r>
          </a:p>
          <a:p>
            <a:r>
              <a:rPr lang="en-US" altLang="zh-TW" sz="2400" dirty="0">
                <a:ea typeface="新細明體" charset="-120"/>
              </a:rPr>
              <a:t>Usually the tape drive is reserved for the exclusive use of that application.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zh-TW" sz="2400" dirty="0">
                <a:ea typeface="新細明體" charset="-120"/>
              </a:rPr>
              <a:t>Since the OS does not provide file system services,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application must decide how to use the array of blocks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Since every application makes up its own rules for how to organize a tape, a tape full of data can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only be used by the program that created it</a:t>
            </a:r>
            <a:r>
              <a:rPr lang="en-US" altLang="zh-TW" sz="2400" dirty="0">
                <a:ea typeface="新細明體" charset="-12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Tape Drives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98583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basic operations for a tape drive differ from those of a disk drive.</a:t>
            </a:r>
          </a:p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 positions the tape to a specific logical block, not an entire track (corresponds to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).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read position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operation returns the logical block number where the tape head is.</a:t>
            </a:r>
          </a:p>
          <a:p>
            <a:r>
              <a:rPr lang="en-US" altLang="zh-TW" sz="2400" dirty="0">
                <a:ea typeface="新細明體" charset="-120"/>
              </a:rPr>
              <a:t>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space</a:t>
            </a:r>
            <a:r>
              <a:rPr lang="en-US" altLang="zh-TW" sz="2400" dirty="0">
                <a:ea typeface="新細明體" charset="-120"/>
              </a:rPr>
              <a:t> operation enables relative motion.</a:t>
            </a:r>
          </a:p>
          <a:p>
            <a:r>
              <a:rPr lang="en-US" altLang="zh-TW" sz="2400" dirty="0">
                <a:ea typeface="新細明體" charset="-120"/>
              </a:rPr>
              <a:t>Tape drives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“append-only” devices</a:t>
            </a:r>
            <a:r>
              <a:rPr lang="en-US" altLang="zh-TW" sz="2400" dirty="0">
                <a:ea typeface="新細明體" charset="-120"/>
              </a:rPr>
              <a:t>; updating a block in the middle of the tape also effectively erases everything beyond that block.</a:t>
            </a:r>
          </a:p>
          <a:p>
            <a:r>
              <a:rPr lang="en-US" altLang="zh-TW" sz="2400" dirty="0">
                <a:ea typeface="新細明體" charset="-120"/>
              </a:rPr>
              <a:t>An EOT mark is placed after a block that is written.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Moving-head Disk Mechanism</a:t>
            </a: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/>
          <a:srcRect l="801" t="2466" r="801" b="2834"/>
          <a:stretch>
            <a:fillRect/>
          </a:stretch>
        </p:blipFill>
        <p:spPr bwMode="auto">
          <a:xfrm>
            <a:off x="1498764" y="1329996"/>
            <a:ext cx="6996112" cy="504825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4" name="手繪多邊形 3"/>
          <p:cNvSpPr/>
          <p:nvPr/>
        </p:nvSpPr>
        <p:spPr bwMode="auto">
          <a:xfrm>
            <a:off x="1608083" y="1182414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手繪多邊形 4"/>
          <p:cNvSpPr/>
          <p:nvPr/>
        </p:nvSpPr>
        <p:spPr bwMode="auto">
          <a:xfrm>
            <a:off x="1303283" y="2501462"/>
            <a:ext cx="1087820" cy="646386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手繪多邊形 5"/>
          <p:cNvSpPr/>
          <p:nvPr/>
        </p:nvSpPr>
        <p:spPr bwMode="auto">
          <a:xfrm>
            <a:off x="1502978" y="3957145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" name="手繪多邊形 6"/>
          <p:cNvSpPr/>
          <p:nvPr/>
        </p:nvSpPr>
        <p:spPr bwMode="auto">
          <a:xfrm>
            <a:off x="4855778" y="3936124"/>
            <a:ext cx="1387367" cy="872359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手繪多邊形 7"/>
          <p:cNvSpPr/>
          <p:nvPr/>
        </p:nvSpPr>
        <p:spPr bwMode="auto">
          <a:xfrm>
            <a:off x="3184633" y="5906814"/>
            <a:ext cx="1161393" cy="651641"/>
          </a:xfrm>
          <a:custGeom>
            <a:avLst/>
            <a:gdLst>
              <a:gd name="connsiteX0" fmla="*/ 362607 w 1182413"/>
              <a:gd name="connsiteY0" fmla="*/ 0 h 740979"/>
              <a:gd name="connsiteX1" fmla="*/ 362607 w 1182413"/>
              <a:gd name="connsiteY1" fmla="*/ 0 h 740979"/>
              <a:gd name="connsiteX2" fmla="*/ 236482 w 1182413"/>
              <a:gd name="connsiteY2" fmla="*/ 63062 h 740979"/>
              <a:gd name="connsiteX3" fmla="*/ 141889 w 1182413"/>
              <a:gd name="connsiteY3" fmla="*/ 126124 h 740979"/>
              <a:gd name="connsiteX4" fmla="*/ 78827 w 1182413"/>
              <a:gd name="connsiteY4" fmla="*/ 220717 h 740979"/>
              <a:gd name="connsiteX5" fmla="*/ 47296 w 1182413"/>
              <a:gd name="connsiteY5" fmla="*/ 268013 h 740979"/>
              <a:gd name="connsiteX6" fmla="*/ 15765 w 1182413"/>
              <a:gd name="connsiteY6" fmla="*/ 299545 h 740979"/>
              <a:gd name="connsiteX7" fmla="*/ 0 w 1182413"/>
              <a:gd name="connsiteY7" fmla="*/ 362607 h 740979"/>
              <a:gd name="connsiteX8" fmla="*/ 15765 w 1182413"/>
              <a:gd name="connsiteY8" fmla="*/ 536027 h 740979"/>
              <a:gd name="connsiteX9" fmla="*/ 31531 w 1182413"/>
              <a:gd name="connsiteY9" fmla="*/ 583324 h 740979"/>
              <a:gd name="connsiteX10" fmla="*/ 157655 w 1182413"/>
              <a:gd name="connsiteY10" fmla="*/ 693682 h 740979"/>
              <a:gd name="connsiteX11" fmla="*/ 236482 w 1182413"/>
              <a:gd name="connsiteY11" fmla="*/ 709448 h 740979"/>
              <a:gd name="connsiteX12" fmla="*/ 283779 w 1182413"/>
              <a:gd name="connsiteY12" fmla="*/ 725213 h 740979"/>
              <a:gd name="connsiteX13" fmla="*/ 488731 w 1182413"/>
              <a:gd name="connsiteY13" fmla="*/ 740979 h 740979"/>
              <a:gd name="connsiteX14" fmla="*/ 662151 w 1182413"/>
              <a:gd name="connsiteY14" fmla="*/ 725213 h 740979"/>
              <a:gd name="connsiteX15" fmla="*/ 725213 w 1182413"/>
              <a:gd name="connsiteY15" fmla="*/ 709448 h 740979"/>
              <a:gd name="connsiteX16" fmla="*/ 961696 w 1182413"/>
              <a:gd name="connsiteY16" fmla="*/ 693682 h 740979"/>
              <a:gd name="connsiteX17" fmla="*/ 1008993 w 1182413"/>
              <a:gd name="connsiteY17" fmla="*/ 677917 h 740979"/>
              <a:gd name="connsiteX18" fmla="*/ 1103586 w 1182413"/>
              <a:gd name="connsiteY18" fmla="*/ 630620 h 740979"/>
              <a:gd name="connsiteX19" fmla="*/ 1182413 w 1182413"/>
              <a:gd name="connsiteY19" fmla="*/ 488731 h 740979"/>
              <a:gd name="connsiteX20" fmla="*/ 1150882 w 1182413"/>
              <a:gd name="connsiteY20" fmla="*/ 268013 h 740979"/>
              <a:gd name="connsiteX21" fmla="*/ 1087820 w 1182413"/>
              <a:gd name="connsiteY21" fmla="*/ 173420 h 740979"/>
              <a:gd name="connsiteX22" fmla="*/ 1040524 w 1182413"/>
              <a:gd name="connsiteY22" fmla="*/ 141889 h 740979"/>
              <a:gd name="connsiteX23" fmla="*/ 1008993 w 1182413"/>
              <a:gd name="connsiteY23" fmla="*/ 94593 h 740979"/>
              <a:gd name="connsiteX24" fmla="*/ 567558 w 1182413"/>
              <a:gd name="connsiteY24" fmla="*/ 47296 h 740979"/>
              <a:gd name="connsiteX25" fmla="*/ 520262 w 1182413"/>
              <a:gd name="connsiteY25" fmla="*/ 31531 h 740979"/>
              <a:gd name="connsiteX26" fmla="*/ 362607 w 1182413"/>
              <a:gd name="connsiteY26" fmla="*/ 0 h 74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82413" h="740979">
                <a:moveTo>
                  <a:pt x="362607" y="0"/>
                </a:moveTo>
                <a:lnTo>
                  <a:pt x="362607" y="0"/>
                </a:lnTo>
                <a:cubicBezTo>
                  <a:pt x="320565" y="21021"/>
                  <a:pt x="277293" y="39742"/>
                  <a:pt x="236482" y="63062"/>
                </a:cubicBezTo>
                <a:cubicBezTo>
                  <a:pt x="203579" y="81863"/>
                  <a:pt x="141889" y="126124"/>
                  <a:pt x="141889" y="126124"/>
                </a:cubicBezTo>
                <a:lnTo>
                  <a:pt x="78827" y="220717"/>
                </a:lnTo>
                <a:cubicBezTo>
                  <a:pt x="68317" y="236482"/>
                  <a:pt x="60694" y="254615"/>
                  <a:pt x="47296" y="268013"/>
                </a:cubicBezTo>
                <a:lnTo>
                  <a:pt x="15765" y="299545"/>
                </a:lnTo>
                <a:cubicBezTo>
                  <a:pt x="10510" y="320566"/>
                  <a:pt x="0" y="340939"/>
                  <a:pt x="0" y="362607"/>
                </a:cubicBezTo>
                <a:cubicBezTo>
                  <a:pt x="0" y="420652"/>
                  <a:pt x="7556" y="478565"/>
                  <a:pt x="15765" y="536027"/>
                </a:cubicBezTo>
                <a:cubicBezTo>
                  <a:pt x="18115" y="552478"/>
                  <a:pt x="24099" y="568460"/>
                  <a:pt x="31531" y="583324"/>
                </a:cubicBezTo>
                <a:cubicBezTo>
                  <a:pt x="55179" y="630620"/>
                  <a:pt x="105104" y="683171"/>
                  <a:pt x="157655" y="693682"/>
                </a:cubicBezTo>
                <a:cubicBezTo>
                  <a:pt x="183931" y="698937"/>
                  <a:pt x="210486" y="702949"/>
                  <a:pt x="236482" y="709448"/>
                </a:cubicBezTo>
                <a:cubicBezTo>
                  <a:pt x="252604" y="713479"/>
                  <a:pt x="267289" y="723152"/>
                  <a:pt x="283779" y="725213"/>
                </a:cubicBezTo>
                <a:cubicBezTo>
                  <a:pt x="351769" y="733712"/>
                  <a:pt x="420414" y="735724"/>
                  <a:pt x="488731" y="740979"/>
                </a:cubicBezTo>
                <a:cubicBezTo>
                  <a:pt x="546538" y="735724"/>
                  <a:pt x="604615" y="732884"/>
                  <a:pt x="662151" y="725213"/>
                </a:cubicBezTo>
                <a:cubicBezTo>
                  <a:pt x="683628" y="722349"/>
                  <a:pt x="703664" y="711716"/>
                  <a:pt x="725213" y="709448"/>
                </a:cubicBezTo>
                <a:cubicBezTo>
                  <a:pt x="803782" y="701178"/>
                  <a:pt x="882868" y="698937"/>
                  <a:pt x="961696" y="693682"/>
                </a:cubicBezTo>
                <a:cubicBezTo>
                  <a:pt x="977462" y="688427"/>
                  <a:pt x="994129" y="685349"/>
                  <a:pt x="1008993" y="677917"/>
                </a:cubicBezTo>
                <a:cubicBezTo>
                  <a:pt x="1131249" y="616790"/>
                  <a:pt x="984696" y="670251"/>
                  <a:pt x="1103586" y="630620"/>
                </a:cubicBezTo>
                <a:cubicBezTo>
                  <a:pt x="1142167" y="514876"/>
                  <a:pt x="1111615" y="559529"/>
                  <a:pt x="1182413" y="488731"/>
                </a:cubicBezTo>
                <a:cubicBezTo>
                  <a:pt x="1180687" y="469750"/>
                  <a:pt x="1180554" y="321422"/>
                  <a:pt x="1150882" y="268013"/>
                </a:cubicBezTo>
                <a:cubicBezTo>
                  <a:pt x="1132478" y="234886"/>
                  <a:pt x="1119351" y="194441"/>
                  <a:pt x="1087820" y="173420"/>
                </a:cubicBezTo>
                <a:lnTo>
                  <a:pt x="1040524" y="141889"/>
                </a:lnTo>
                <a:cubicBezTo>
                  <a:pt x="1030014" y="126124"/>
                  <a:pt x="1025061" y="104635"/>
                  <a:pt x="1008993" y="94593"/>
                </a:cubicBezTo>
                <a:cubicBezTo>
                  <a:pt x="907467" y="31140"/>
                  <a:pt x="589429" y="48290"/>
                  <a:pt x="567558" y="47296"/>
                </a:cubicBezTo>
                <a:cubicBezTo>
                  <a:pt x="551793" y="42041"/>
                  <a:pt x="536752" y="33592"/>
                  <a:pt x="520262" y="31531"/>
                </a:cubicBezTo>
                <a:cubicBezTo>
                  <a:pt x="452272" y="23032"/>
                  <a:pt x="388883" y="5255"/>
                  <a:pt x="362607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File Naming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13" y="1233488"/>
            <a:ext cx="8229600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The issue of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naming files on removable media is especially difficult</a:t>
            </a:r>
            <a:r>
              <a:rPr lang="en-US" altLang="zh-TW" sz="2400" dirty="0">
                <a:ea typeface="新細明體" charset="-120"/>
              </a:rPr>
              <a:t> when we want to write data on a removable cartridge</a:t>
            </a:r>
            <a:r>
              <a:rPr lang="zh-TW" altLang="en-US" b="0" dirty="0"/>
              <a:t> 彈藥筒</a:t>
            </a:r>
            <a:r>
              <a:rPr lang="en-US" altLang="zh-TW" sz="2400" dirty="0">
                <a:ea typeface="新細明體" charset="-120"/>
              </a:rPr>
              <a:t> on one computer, and then use the cartridge in another computer. </a:t>
            </a:r>
          </a:p>
          <a:p>
            <a:r>
              <a:rPr lang="en-US" altLang="zh-TW" sz="2400" dirty="0">
                <a:ea typeface="新細明體" charset="-120"/>
              </a:rPr>
              <a:t>Contemporary</a:t>
            </a:r>
            <a:r>
              <a:rPr lang="zh-TW" altLang="en-US" sz="2400" dirty="0">
                <a:ea typeface="新細明體" charset="-120"/>
              </a:rPr>
              <a:t>當代的</a:t>
            </a:r>
            <a:r>
              <a:rPr lang="en-US" altLang="zh-TW" sz="2400" dirty="0">
                <a:ea typeface="新細明體" charset="-120"/>
              </a:rPr>
              <a:t> OSs generally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leave the name space problem unsolved for removable media</a:t>
            </a:r>
            <a:r>
              <a:rPr lang="en-US" altLang="zh-TW" sz="2400" dirty="0">
                <a:ea typeface="新細明體" charset="-120"/>
              </a:rPr>
              <a:t>, and depend on applications and users to figure out how to access and interpret the data.</a:t>
            </a:r>
          </a:p>
          <a:p>
            <a:r>
              <a:rPr lang="en-US" altLang="zh-TW" sz="2400" dirty="0">
                <a:ea typeface="新細明體" charset="-120"/>
              </a:rPr>
              <a:t>Some kinds of removable media (e.g., CDs) are so well standardized that all computers use them the same way.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001" y="312738"/>
            <a:ext cx="8584386" cy="45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Hierarchical Storage Management (HSM)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873" y="1233488"/>
            <a:ext cx="8164513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A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hierarchical storage system </a:t>
            </a:r>
            <a:r>
              <a:rPr lang="en-US" altLang="zh-TW" sz="2400" dirty="0">
                <a:ea typeface="新細明體" charset="-120"/>
              </a:rPr>
              <a:t>extends the storage hierarchy beyond primary memory and secondary storage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to incorporate tertiary storage </a:t>
            </a:r>
            <a:r>
              <a:rPr lang="en-US" altLang="zh-TW" sz="2400" dirty="0">
                <a:ea typeface="新細明體" charset="-120"/>
              </a:rPr>
              <a:t>— usually implemented as a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jukebox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自動唱機</a:t>
            </a:r>
            <a:r>
              <a:rPr lang="en-US" altLang="zh-TW" sz="2400" dirty="0">
                <a:ea typeface="新細明體" charset="-120"/>
              </a:rPr>
              <a:t> of tapes or removable disks.</a:t>
            </a:r>
          </a:p>
          <a:p>
            <a:r>
              <a:rPr lang="en-US" altLang="zh-TW" sz="2400" dirty="0">
                <a:ea typeface="新細明體" charset="-120"/>
              </a:rPr>
              <a:t>Usually incorporate tertiary storage by extending the file system.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Small and frequently used files remain on disk.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Large, old, inactive files are archived to the jukebox.</a:t>
            </a:r>
          </a:p>
          <a:p>
            <a:r>
              <a:rPr lang="en-US" altLang="zh-TW" sz="2400" dirty="0">
                <a:ea typeface="新細明體" charset="-120"/>
              </a:rPr>
              <a:t>HSM is usually found in supercomputing centers and other large installations that have enormous volumes of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Two aspects of speed in tertiary storage are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bandwidth</a:t>
            </a:r>
            <a:r>
              <a:rPr lang="en-US" altLang="zh-TW" sz="2400" dirty="0">
                <a:ea typeface="新細明體" charset="-120"/>
              </a:rPr>
              <a:t>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latency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r>
              <a:rPr lang="en-US" altLang="zh-TW" sz="2400" dirty="0">
                <a:ea typeface="新細明體" charset="-120"/>
              </a:rPr>
              <a:t>Bandwidth is measured in bytes per second.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Sustained</a:t>
            </a:r>
            <a:r>
              <a:rPr lang="zh-TW" altLang="en-US" sz="2400" b="1" dirty="0">
                <a:solidFill>
                  <a:srgbClr val="FF0000"/>
                </a:solidFill>
                <a:ea typeface="新細明體" charset="-120"/>
              </a:rPr>
              <a:t>維持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 bandwidth </a:t>
            </a:r>
            <a:r>
              <a:rPr lang="en-US" altLang="zh-TW" sz="2400" dirty="0">
                <a:ea typeface="新細明體" charset="-120"/>
              </a:rPr>
              <a:t>– average data rate during a large transfer;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# of bytes/transfer time</a:t>
            </a:r>
            <a:r>
              <a:rPr lang="en-US" altLang="zh-TW" sz="2400" dirty="0">
                <a:ea typeface="新細明體" charset="-120"/>
              </a:rPr>
              <a:t>.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Data rate when the data stream is actually flowing.</a:t>
            </a:r>
          </a:p>
          <a:p>
            <a:pPr lvl="1"/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Effective bandwidth </a:t>
            </a:r>
            <a:r>
              <a:rPr lang="en-US" altLang="zh-TW" sz="2400" dirty="0">
                <a:ea typeface="新細明體" charset="-120"/>
              </a:rPr>
              <a:t>– average over the entire I/O time, including </a:t>
            </a:r>
            <a:r>
              <a:rPr lang="en-US" altLang="zh-TW" sz="2400" b="1" dirty="0">
                <a:ea typeface="新細明體" charset="-120"/>
              </a:rPr>
              <a:t>seek</a:t>
            </a:r>
            <a:r>
              <a:rPr lang="en-US" altLang="zh-TW" sz="2400" dirty="0">
                <a:ea typeface="新細明體" charset="-120"/>
              </a:rPr>
              <a:t> or </a:t>
            </a:r>
            <a:r>
              <a:rPr lang="en-US" altLang="zh-TW" sz="2400" b="1" dirty="0">
                <a:ea typeface="新細明體" charset="-120"/>
              </a:rPr>
              <a:t>locate</a:t>
            </a:r>
            <a:r>
              <a:rPr lang="en-US" altLang="zh-TW" sz="2400" dirty="0">
                <a:ea typeface="新細明體" charset="-120"/>
              </a:rPr>
              <a:t>, and cartridge</a:t>
            </a:r>
            <a:r>
              <a:rPr lang="zh-TW" altLang="en-US" dirty="0">
                <a:ea typeface="新細明體" charset="-120"/>
              </a:rPr>
              <a:t> 彈藥筒</a:t>
            </a:r>
            <a:r>
              <a:rPr lang="en-US" altLang="zh-TW" sz="2400" dirty="0">
                <a:ea typeface="新細明體" charset="-120"/>
              </a:rPr>
              <a:t> switching.</a:t>
            </a:r>
            <a:br>
              <a:rPr lang="en-US" altLang="zh-TW" sz="2400" dirty="0">
                <a:ea typeface="新細明體" charset="-120"/>
              </a:rPr>
            </a:br>
            <a:r>
              <a:rPr lang="en-US" altLang="zh-TW" sz="2400" dirty="0">
                <a:ea typeface="新細明體" charset="-120"/>
              </a:rPr>
              <a:t>Drive’s overall data rate.</a:t>
            </a:r>
          </a:p>
          <a:p>
            <a:pPr lvl="1"/>
            <a:r>
              <a:rPr lang="zh-TW" altLang="en-US" dirty="0">
                <a:ea typeface="新細明體" charset="-120"/>
              </a:rPr>
              <a:t>看不出差異 等影片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Speed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5445"/>
            <a:ext cx="8333064" cy="4114800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Access latency </a:t>
            </a:r>
            <a:r>
              <a:rPr lang="en-US" altLang="zh-TW" dirty="0">
                <a:ea typeface="新細明體" charset="-120"/>
              </a:rPr>
              <a:t>– amount of time needed to locate data.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time for a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disk</a:t>
            </a:r>
            <a:r>
              <a:rPr lang="en-US" altLang="zh-TW" sz="2000" dirty="0">
                <a:ea typeface="新細明體" charset="-120"/>
              </a:rPr>
              <a:t> – move the arm to the selected cylinder and wait for the rotational latency;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&lt; 35 milliseconds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Access on </a:t>
            </a:r>
            <a:r>
              <a:rPr lang="en-US" altLang="zh-TW" sz="2000" b="1" dirty="0">
                <a:solidFill>
                  <a:srgbClr val="FF0000"/>
                </a:solidFill>
                <a:ea typeface="新細明體" charset="-120"/>
              </a:rPr>
              <a:t>tape</a:t>
            </a:r>
            <a:r>
              <a:rPr lang="en-US" altLang="zh-TW" sz="2000" dirty="0">
                <a:ea typeface="新細明體" charset="-120"/>
              </a:rPr>
              <a:t> requires winding the tape reels until the selected block reaches the tape head;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tens or hundreds of seconds.</a:t>
            </a:r>
          </a:p>
          <a:p>
            <a:pPr lvl="1"/>
            <a:r>
              <a:rPr lang="en-US" altLang="zh-TW" sz="2000" dirty="0">
                <a:ea typeface="新細明體" charset="-120"/>
              </a:rPr>
              <a:t>Generally say that random access within a tape cartridge is about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thousand times slower than random access on disk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The low cost of tertiary storage is a result of having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many cheap cartridges share a few expensive drives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r>
              <a:rPr lang="en-US" altLang="zh-TW" dirty="0">
                <a:ea typeface="新細明體" charset="-120"/>
              </a:rPr>
              <a:t>A removable library is best devoted to the storage of infrequently used data, because the library can only satisfy a relatively small number of I/O requests per hour.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Reliability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006474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fixed disk drive </a:t>
            </a:r>
            <a:r>
              <a:rPr lang="en-US" altLang="zh-TW" sz="2800" dirty="0">
                <a:ea typeface="新細明體" charset="-120"/>
              </a:rPr>
              <a:t>is likely to be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more reliable </a:t>
            </a:r>
            <a:r>
              <a:rPr lang="en-US" altLang="zh-TW" sz="2800" dirty="0">
                <a:ea typeface="新細明體" charset="-120"/>
              </a:rPr>
              <a:t>than a removable disk or tape drive.</a:t>
            </a:r>
          </a:p>
          <a:p>
            <a:r>
              <a:rPr lang="en-US" altLang="zh-TW" sz="2800" dirty="0">
                <a:ea typeface="新細明體" charset="-120"/>
              </a:rPr>
              <a:t>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optical cartridge </a:t>
            </a:r>
            <a:r>
              <a:rPr lang="en-US" altLang="zh-TW" sz="2800" dirty="0">
                <a:ea typeface="新細明體" charset="-120"/>
              </a:rPr>
              <a:t>is likely to be more reliable than a magnetic disk or tape.</a:t>
            </a:r>
          </a:p>
          <a:p>
            <a:r>
              <a:rPr lang="en-US" altLang="zh-TW" sz="2800" dirty="0">
                <a:ea typeface="新細明體" charset="-120"/>
              </a:rPr>
              <a:t>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head crash in a fixed hard disk </a:t>
            </a:r>
            <a:r>
              <a:rPr lang="en-US" altLang="zh-TW" sz="2800" dirty="0">
                <a:ea typeface="新細明體" charset="-120"/>
              </a:rPr>
              <a:t>generally destroys the data, whereas</a:t>
            </a:r>
            <a:r>
              <a:rPr lang="zh-TW" altLang="en-US" sz="2800" dirty="0">
                <a:ea typeface="新細明體" charset="-120"/>
              </a:rPr>
              <a:t>反之</a:t>
            </a:r>
            <a:r>
              <a:rPr lang="en-US" altLang="zh-TW" sz="2800" dirty="0">
                <a:ea typeface="新細明體" charset="-120"/>
              </a:rPr>
              <a:t> the failure of a tape drive or optical disk drive often leaves the data cartridge unharmed.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Cost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3388" y="1060063"/>
            <a:ext cx="8038005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Main memory is much more expensive than disk storage</a:t>
            </a:r>
          </a:p>
          <a:p>
            <a:r>
              <a:rPr lang="en-US" altLang="zh-TW" sz="2800" dirty="0">
                <a:ea typeface="新細明體" charset="-120"/>
              </a:rPr>
              <a:t>The cost per megabyte of hard disk storage is competitive with magnetic tape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if only one tape is used per drive.</a:t>
            </a:r>
          </a:p>
          <a:p>
            <a:r>
              <a:rPr lang="en-US" altLang="zh-TW" sz="2800" dirty="0">
                <a:ea typeface="新細明體" charset="-120"/>
              </a:rPr>
              <a:t>The cheapest tape drives and the cheapest disk drives have had about the same storage capacity over the years.</a:t>
            </a:r>
          </a:p>
          <a:p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Tertiary storage gives a cost savings only when the number of cartridges is considerably larger than the number of drives</a:t>
            </a:r>
            <a:r>
              <a:rPr lang="en-US" altLang="zh-TW" sz="2800" dirty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1517875"/>
            <a:ext cx="82296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5715" y="1103596"/>
            <a:ext cx="8878285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DRAM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11314"/>
            <a:ext cx="82296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204958" y="1040556"/>
            <a:ext cx="9979572" cy="84455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Magnetic Hard Disk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1981 to 2008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g12_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67216"/>
            <a:ext cx="822960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303" y="1334118"/>
            <a:ext cx="9342383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Price per Megabyte of a Tape Drive </a:t>
            </a:r>
            <a:br>
              <a:rPr lang="en-US" altLang="zh-TW" dirty="0">
                <a:ea typeface="新細明體" charset="-120"/>
              </a:rPr>
            </a:br>
            <a:br>
              <a:rPr lang="en-US" altLang="zh-TW" dirty="0">
                <a:ea typeface="新細明體" charset="-120"/>
              </a:rPr>
            </a:br>
            <a:r>
              <a:rPr lang="en-US" altLang="zh-TW" dirty="0">
                <a:ea typeface="新細明體" charset="-120"/>
              </a:rPr>
              <a:t>From 1984-2008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End of Chapter 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736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Overview of Mass Storage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1093788"/>
            <a:ext cx="8167688" cy="4530725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Disks can be removable</a:t>
            </a:r>
          </a:p>
          <a:p>
            <a:r>
              <a:rPr lang="en-US" altLang="zh-TW" sz="2800" dirty="0">
                <a:ea typeface="新細明體" charset="-120"/>
              </a:rPr>
              <a:t>Drive attached to computer via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I/O bus</a:t>
            </a:r>
          </a:p>
          <a:p>
            <a:pPr lvl="1"/>
            <a:r>
              <a:rPr lang="en-US" altLang="zh-TW" sz="2800" dirty="0">
                <a:ea typeface="新細明體" charset="-120"/>
              </a:rPr>
              <a:t>Busses vary, including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EIDE, ATA, SATA, USB, </a:t>
            </a:r>
            <a:r>
              <a:rPr lang="en-US" altLang="zh-TW" sz="2800" b="1" dirty="0" err="1">
                <a:solidFill>
                  <a:srgbClr val="FF0000"/>
                </a:solidFill>
                <a:ea typeface="新細明體" charset="-120"/>
              </a:rPr>
              <a:t>Fibre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 Channel</a:t>
            </a:r>
            <a:r>
              <a:rPr lang="zh-TW" altLang="en-US" sz="2800" b="1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(FC), SCSI</a:t>
            </a: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Host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in computer uses bus to talk to </a:t>
            </a:r>
            <a:r>
              <a:rPr lang="en-US" altLang="zh-TW" sz="2800" b="1" dirty="0">
                <a:solidFill>
                  <a:srgbClr val="FF0000"/>
                </a:solidFill>
                <a:ea typeface="新細明體" charset="-120"/>
              </a:rPr>
              <a:t>disk controller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built into drive or storage array</a:t>
            </a:r>
          </a:p>
          <a:p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859" y="2000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Overview of Mass Storage Structure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838" y="1139825"/>
            <a:ext cx="8208086" cy="4530725"/>
          </a:xfrm>
        </p:spPr>
        <p:txBody>
          <a:bodyPr/>
          <a:lstStyle/>
          <a:p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Magnetic tape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Was early secondary-storage medium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Relatively permanent and holds large quantities of data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Access time slow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Random access ~1000 times slower than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Mainly used for backup, storage of infrequently-used data, transfer medium between systems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Kept in spool</a:t>
            </a:r>
            <a:r>
              <a:rPr lang="zh-TW" altLang="en-US" sz="2400" dirty="0">
                <a:ea typeface="新細明體" charset="-120"/>
              </a:rPr>
              <a:t>線軸</a:t>
            </a:r>
            <a:r>
              <a:rPr lang="en-US" altLang="zh-TW" sz="2400" dirty="0">
                <a:ea typeface="新細明體" charset="-120"/>
              </a:rPr>
              <a:t> and wound or rewound past read-write head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Once data under head, transfer rates comparable to disk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20-200GB typical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12.2 Disk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47750"/>
            <a:ext cx="7888287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Disk drives are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addressed</a:t>
            </a:r>
            <a:r>
              <a:rPr lang="en-US" altLang="zh-TW" sz="2400" dirty="0">
                <a:ea typeface="新細明體" charset="-120"/>
              </a:rPr>
              <a:t> as large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1-dimensional arrays</a:t>
            </a:r>
            <a:r>
              <a:rPr lang="en-US" altLang="zh-TW" sz="2400" dirty="0">
                <a:ea typeface="新細明體" charset="-120"/>
              </a:rPr>
              <a:t> of </a:t>
            </a:r>
            <a:r>
              <a:rPr lang="en-US" altLang="zh-TW" sz="2400" b="1" i="1" dirty="0">
                <a:solidFill>
                  <a:srgbClr val="FF0000"/>
                </a:solidFill>
                <a:ea typeface="新細明體" charset="-120"/>
              </a:rPr>
              <a:t>logical blocks</a:t>
            </a:r>
            <a:r>
              <a:rPr lang="en-US" altLang="zh-TW" sz="2400" dirty="0">
                <a:ea typeface="新細明體" charset="-120"/>
              </a:rPr>
              <a:t>, where the logical block is the smallest unit of transfer. </a:t>
            </a:r>
          </a:p>
          <a:p>
            <a:r>
              <a:rPr lang="en-US" altLang="zh-TW" sz="2400" dirty="0">
                <a:ea typeface="新細明體" charset="-120"/>
              </a:rPr>
              <a:t>The 1-dimensional array of logical blocks is mapped into the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sectors</a:t>
            </a:r>
            <a:r>
              <a:rPr lang="en-US" altLang="zh-TW" sz="2400" dirty="0">
                <a:ea typeface="新細明體" charset="-120"/>
              </a:rPr>
              <a:t> of the disk sequentially.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Sector</a:t>
            </a:r>
            <a:r>
              <a:rPr lang="zh-TW" altLang="en-US" sz="2400" dirty="0">
                <a:ea typeface="新細明體" charset="-120"/>
              </a:rPr>
              <a:t>扇形</a:t>
            </a:r>
            <a:r>
              <a:rPr lang="en-US" altLang="zh-TW" sz="2400" dirty="0">
                <a:ea typeface="新細明體" charset="-120"/>
              </a:rPr>
              <a:t> 0 is the first sector of the first track on the outermost cylinder.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Mapping proceeds in order through that track, then the rest of the tracks in that cylinder, and then through the rest of the cylinders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from outermost to innermost.</a:t>
            </a:r>
          </a:p>
          <a:p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12.3 Disk Attachment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01713"/>
            <a:ext cx="7966075" cy="4530725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</a:rPr>
              <a:t>Host-attached storage accessed through I/O ports talking to I/O busses</a:t>
            </a:r>
          </a:p>
          <a:p>
            <a:r>
              <a:rPr lang="en-US" altLang="zh-TW" sz="2400" dirty="0">
                <a:ea typeface="新細明體" charset="-120"/>
              </a:rPr>
              <a:t>SCSI itself is a bus, up to 16 devices on one cable,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initiator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requests operation and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SCSI targets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perform tasks 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Each target can have up to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8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logical units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(disks attached to device controller)</a:t>
            </a:r>
          </a:p>
          <a:p>
            <a:r>
              <a:rPr lang="en-US" altLang="zh-TW" sz="2400" dirty="0">
                <a:ea typeface="新細明體" charset="-120"/>
              </a:rPr>
              <a:t>FC (Fiber Channel) is high-speed serial architecture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switched fabric </a:t>
            </a:r>
            <a:r>
              <a:rPr lang="en-US" altLang="zh-TW" sz="2400" dirty="0">
                <a:ea typeface="新細明體" charset="-120"/>
              </a:rPr>
              <a:t>with 24-bit address space – the basis of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storage area networks (SANs)</a:t>
            </a:r>
            <a:r>
              <a:rPr lang="en-US" altLang="zh-TW" sz="2400" dirty="0">
                <a:ea typeface="新細明體" charset="-120"/>
              </a:rPr>
              <a:t> in which many hosts attach to many storage units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Can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be 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arbitrated loop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(</a:t>
            </a:r>
            <a:r>
              <a:rPr lang="en-US" altLang="zh-TW" sz="2400" b="1" dirty="0">
                <a:solidFill>
                  <a:srgbClr val="FF0000"/>
                </a:solidFill>
                <a:ea typeface="新細明體" charset="-120"/>
              </a:rPr>
              <a:t>FC-AL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) </a:t>
            </a:r>
            <a:r>
              <a:rPr lang="en-US" altLang="zh-TW" sz="2400" dirty="0">
                <a:ea typeface="新細明體" charset="-120"/>
              </a:rPr>
              <a:t>of 126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23554</TotalTime>
  <Words>3527</Words>
  <Application>Microsoft Office PowerPoint</Application>
  <PresentationFormat>On-screen Show (4:3)</PresentationFormat>
  <Paragraphs>323</Paragraphs>
  <Slides>59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Monotype Sorts</vt:lpstr>
      <vt:lpstr>Arial</vt:lpstr>
      <vt:lpstr>Candara</vt:lpstr>
      <vt:lpstr>Helvetica</vt:lpstr>
      <vt:lpstr>Times New Roman</vt:lpstr>
      <vt:lpstr>Verdana</vt:lpstr>
      <vt:lpstr>Webdings</vt:lpstr>
      <vt:lpstr>1_os-8</vt:lpstr>
      <vt:lpstr>Chapter 12   Secondary-Storage Structure </vt:lpstr>
      <vt:lpstr>Chapter 12:  Secondary-Storage Structure</vt:lpstr>
      <vt:lpstr>Objectives</vt:lpstr>
      <vt:lpstr>12.1 Overview of Mass Storage Structure</vt:lpstr>
      <vt:lpstr>Moving-head Disk Mechanism</vt:lpstr>
      <vt:lpstr>Overview of Mass Storage Structure</vt:lpstr>
      <vt:lpstr>Overview of Mass Storage Structure (Cont.)</vt:lpstr>
      <vt:lpstr>12.2 Disk Structure</vt:lpstr>
      <vt:lpstr>12.3 Disk Attachment</vt:lpstr>
      <vt:lpstr>Network-Attached Storage (NAS)</vt:lpstr>
      <vt:lpstr>Storage Area Network (SAN)</vt:lpstr>
      <vt:lpstr>12.4 Disk Scheduling</vt:lpstr>
      <vt:lpstr>Disk Scheduling (Cont.)</vt:lpstr>
      <vt:lpstr>FCFS (First Come First Service)</vt:lpstr>
      <vt:lpstr>SSTF (Shortest Seek Time First)</vt:lpstr>
      <vt:lpstr>SSTF (Cont.)</vt:lpstr>
      <vt:lpstr>SCAN</vt:lpstr>
      <vt:lpstr>SCAN (Cont.)</vt:lpstr>
      <vt:lpstr>C-SCAN</vt:lpstr>
      <vt:lpstr>C-SCAN (Cont.)</vt:lpstr>
      <vt:lpstr>C-LOOK (or LOOK)</vt:lpstr>
      <vt:lpstr>C-LOOK (Cont.)</vt:lpstr>
      <vt:lpstr>Selecting a Disk-Scheduling Algorithm</vt:lpstr>
      <vt:lpstr>12.5 Disk Management</vt:lpstr>
      <vt:lpstr>Booting from a Disk in Windows 2000</vt:lpstr>
      <vt:lpstr>Booting from a Disk in Windows 2000</vt:lpstr>
      <vt:lpstr>12.6 Swap-Space Management</vt:lpstr>
      <vt:lpstr>Swapping on Linux Systems</vt:lpstr>
      <vt:lpstr>Data Structures for Swapping on Linux Systems</vt:lpstr>
      <vt:lpstr>12.7 RAID Structure</vt:lpstr>
      <vt:lpstr>RAID (cont)</vt:lpstr>
      <vt:lpstr>RAID (cont)</vt:lpstr>
      <vt:lpstr>RAID (cont)</vt:lpstr>
      <vt:lpstr>RAID (cont)</vt:lpstr>
      <vt:lpstr>RAID (cont)</vt:lpstr>
      <vt:lpstr>RAID (cont)</vt:lpstr>
      <vt:lpstr>PowerPoint Presentation</vt:lpstr>
      <vt:lpstr>RAID Levels</vt:lpstr>
      <vt:lpstr>PowerPoint Presentation</vt:lpstr>
      <vt:lpstr>RAID (0 + 1) and (1 + 0)</vt:lpstr>
      <vt:lpstr>12.8 Stable-Storage Implementation</vt:lpstr>
      <vt:lpstr>12.9 Tertiary Storage Structure</vt:lpstr>
      <vt:lpstr>Removable Disks</vt:lpstr>
      <vt:lpstr>Removable Disks (Cont.)</vt:lpstr>
      <vt:lpstr>WORM Disks</vt:lpstr>
      <vt:lpstr>Tapes</vt:lpstr>
      <vt:lpstr>Operating System Support</vt:lpstr>
      <vt:lpstr>Application Interface</vt:lpstr>
      <vt:lpstr>Tape Drives</vt:lpstr>
      <vt:lpstr>File Naming</vt:lpstr>
      <vt:lpstr>Hierarchical Storage Management (HSM)</vt:lpstr>
      <vt:lpstr>Speed </vt:lpstr>
      <vt:lpstr>Speed (Cont.)</vt:lpstr>
      <vt:lpstr>Reliability</vt:lpstr>
      <vt:lpstr>Cost</vt:lpstr>
      <vt:lpstr>Price per Megabyte of DRAM   From 1981 to 2008</vt:lpstr>
      <vt:lpstr>Price per Megabyte of Magnetic Hard Disk   From 1981 to 2008</vt:lpstr>
      <vt:lpstr>Price per Megabyte of a Tape Drive   From 1984-2008</vt:lpstr>
      <vt:lpstr>End of Chapter 12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簡 洋</cp:lastModifiedBy>
  <cp:revision>216</cp:revision>
  <cp:lastPrinted>2001-06-14T14:14:54Z</cp:lastPrinted>
  <dcterms:created xsi:type="dcterms:W3CDTF">2008-07-20T15:16:37Z</dcterms:created>
  <dcterms:modified xsi:type="dcterms:W3CDTF">2020-06-02T14:17:37Z</dcterms:modified>
</cp:coreProperties>
</file>