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1"/>
  </p:notesMasterIdLst>
  <p:handoutMasterIdLst>
    <p:handoutMasterId r:id="rId52"/>
  </p:handoutMasterIdLst>
  <p:sldIdLst>
    <p:sldId id="448" r:id="rId2"/>
    <p:sldId id="449" r:id="rId3"/>
    <p:sldId id="450" r:id="rId4"/>
    <p:sldId id="451" r:id="rId5"/>
    <p:sldId id="504" r:id="rId6"/>
    <p:sldId id="455" r:id="rId7"/>
    <p:sldId id="452" r:id="rId8"/>
    <p:sldId id="489" r:id="rId9"/>
    <p:sldId id="490" r:id="rId10"/>
    <p:sldId id="453" r:id="rId11"/>
    <p:sldId id="454" r:id="rId12"/>
    <p:sldId id="456" r:id="rId13"/>
    <p:sldId id="457" r:id="rId14"/>
    <p:sldId id="458" r:id="rId15"/>
    <p:sldId id="460" r:id="rId16"/>
    <p:sldId id="461" r:id="rId17"/>
    <p:sldId id="491" r:id="rId18"/>
    <p:sldId id="463" r:id="rId19"/>
    <p:sldId id="492" r:id="rId20"/>
    <p:sldId id="465" r:id="rId21"/>
    <p:sldId id="493" r:id="rId22"/>
    <p:sldId id="467" r:id="rId23"/>
    <p:sldId id="469" r:id="rId24"/>
    <p:sldId id="470" r:id="rId25"/>
    <p:sldId id="502" r:id="rId26"/>
    <p:sldId id="471" r:id="rId27"/>
    <p:sldId id="494" r:id="rId28"/>
    <p:sldId id="496" r:id="rId29"/>
    <p:sldId id="498" r:id="rId30"/>
    <p:sldId id="499" r:id="rId31"/>
    <p:sldId id="472" r:id="rId32"/>
    <p:sldId id="500" r:id="rId33"/>
    <p:sldId id="501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503" r:id="rId49"/>
    <p:sldId id="488" r:id="rId5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1953" autoAdjust="0"/>
  </p:normalViewPr>
  <p:slideViewPr>
    <p:cSldViewPr snapToGrid="0">
      <p:cViewPr varScale="1">
        <p:scale>
          <a:sx n="63" d="100"/>
          <a:sy n="63" d="100"/>
        </p:scale>
        <p:origin x="1648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A84A2-0D92-469D-809F-8C9C6B39FCD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4-3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一個</a:t>
            </a:r>
            <a:r>
              <a:rPr lang="en-US" altLang="zh-TW" dirty="0">
                <a:latin typeface="Times New Roman" pitchFamily="18" charset="0"/>
              </a:rPr>
              <a:t>core</a:t>
            </a:r>
            <a:r>
              <a:rPr lang="zh-TW" altLang="en-US" dirty="0">
                <a:latin typeface="Times New Roman" pitchFamily="18" charset="0"/>
              </a:rPr>
              <a:t>同一時間只能</a:t>
            </a:r>
            <a:r>
              <a:rPr lang="en-US" altLang="zh-TW" dirty="0">
                <a:latin typeface="Times New Roman" pitchFamily="18" charset="0"/>
              </a:rPr>
              <a:t>run</a:t>
            </a:r>
            <a:r>
              <a:rPr lang="zh-TW" altLang="en-US" dirty="0">
                <a:latin typeface="Times New Roman" pitchFamily="18" charset="0"/>
              </a:rPr>
              <a:t>一條</a:t>
            </a:r>
            <a:r>
              <a:rPr lang="en-US" altLang="zh-TW" dirty="0">
                <a:latin typeface="Times New Roman" pitchFamily="18" charset="0"/>
              </a:rPr>
              <a:t>Thread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CBBCF-24C4-4518-AE15-6E86C69EDEF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Virtually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實際上，事實上，差不多            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Kernel Thread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機制也有保護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的功用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user level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的動作可能比較簡單  但是如果碰觸到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需要進到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kernel level 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才能執行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設計不同  也有可能只提供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user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 或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kernek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 TH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0BC96-0FDB-4DFE-BFD8-89ACCDF5FFD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如果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Kenel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Th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遇到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所有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user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th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也會跟著暫停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是一個自由的作業系統，其內容軟體完全以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GPL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方式釋出。 這個作業系統是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計劃的主要目標，名稱來自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GNU‘s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Not Unix!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的遞迴縮寫，因為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的設計類似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，但它不包含具著作權的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代碼。   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起源於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1983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年，持續不斷開發自由的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風作業系統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，使電腦使用者能擁有分享這些軟體並改善的自由。</a:t>
            </a:r>
            <a:endParaRPr lang="zh-TW" altLang="zh-TW" dirty="0">
              <a:latin typeface="Times New Roman" pitchFamily="18" charset="0"/>
            </a:endParaRP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BD45D-0853-4E18-BC38-66D7086BD56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是 </a:t>
            </a:r>
            <a:r>
              <a:rPr lang="en-US" altLang="zh-TW" dirty="0">
                <a:latin typeface="Times New Roman" pitchFamily="18" charset="0"/>
              </a:rPr>
              <a:t>1-1 </a:t>
            </a:r>
            <a:r>
              <a:rPr lang="zh-TW" altLang="en-US" dirty="0">
                <a:latin typeface="Times New Roman" pitchFamily="18" charset="0"/>
              </a:rPr>
              <a:t>多</a:t>
            </a:r>
            <a:r>
              <a:rPr lang="en-US" altLang="zh-TW" dirty="0">
                <a:latin typeface="Times New Roman" pitchFamily="18" charset="0"/>
              </a:rPr>
              <a:t>-1 </a:t>
            </a:r>
            <a:r>
              <a:rPr lang="zh-TW" altLang="en-US" dirty="0">
                <a:latin typeface="Times New Roman" pitchFamily="18" charset="0"/>
              </a:rPr>
              <a:t>的折衷   </a:t>
            </a:r>
            <a:r>
              <a:rPr lang="en-US" altLang="zh-TW" dirty="0">
                <a:latin typeface="Times New Roman" pitchFamily="18" charset="0"/>
              </a:rPr>
              <a:t>1-1</a:t>
            </a:r>
            <a:r>
              <a:rPr lang="zh-TW" altLang="en-US" dirty="0">
                <a:latin typeface="Times New Roman" pitchFamily="18" charset="0"/>
              </a:rPr>
              <a:t>在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多的時候   對</a:t>
            </a:r>
            <a:r>
              <a:rPr lang="en-US" altLang="zh-TW" dirty="0">
                <a:latin typeface="Times New Roman" pitchFamily="18" charset="0"/>
              </a:rPr>
              <a:t>kernel</a:t>
            </a:r>
            <a:r>
              <a:rPr lang="zh-TW" altLang="en-US" dirty="0">
                <a:latin typeface="Times New Roman" pitchFamily="18" charset="0"/>
              </a:rPr>
              <a:t>的負擔會很重     例如</a:t>
            </a:r>
            <a:r>
              <a:rPr lang="en-US" altLang="zh-TW" dirty="0">
                <a:latin typeface="Times New Roman" pitchFamily="18" charset="0"/>
              </a:rPr>
              <a:t>user 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 1000  </a:t>
            </a:r>
            <a:r>
              <a:rPr lang="en-US" altLang="zh-TW" dirty="0" err="1">
                <a:latin typeface="Times New Roman" pitchFamily="18" charset="0"/>
              </a:rPr>
              <a:t>ker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</a:rPr>
              <a:t>也要</a:t>
            </a:r>
            <a:r>
              <a:rPr lang="en-US" altLang="zh-TW" dirty="0">
                <a:latin typeface="Times New Roman" pitchFamily="18" charset="0"/>
              </a:rPr>
              <a:t>1000   </a:t>
            </a:r>
            <a:r>
              <a:rPr lang="zh-TW" altLang="en-US" dirty="0">
                <a:latin typeface="Times New Roman" pitchFamily="18" charset="0"/>
              </a:rPr>
              <a:t>用</a:t>
            </a:r>
            <a:r>
              <a:rPr lang="en-US" altLang="zh-TW" dirty="0">
                <a:latin typeface="Times New Roman" pitchFamily="18" charset="0"/>
              </a:rPr>
              <a:t>many to many</a:t>
            </a:r>
            <a:r>
              <a:rPr lang="zh-TW" altLang="en-US" dirty="0">
                <a:latin typeface="Times New Roman" pitchFamily="18" charset="0"/>
              </a:rPr>
              <a:t>就可以例如只提供</a:t>
            </a:r>
            <a:r>
              <a:rPr lang="en-US" altLang="zh-TW" dirty="0">
                <a:latin typeface="Times New Roman" pitchFamily="18" charset="0"/>
              </a:rPr>
              <a:t>100</a:t>
            </a:r>
            <a:r>
              <a:rPr lang="zh-TW" altLang="en-US" dirty="0">
                <a:latin typeface="Times New Roman" pitchFamily="18" charset="0"/>
              </a:rPr>
              <a:t>  這也就是這頁第一點的意思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9D769-3DCF-4B38-8545-0DDC6865C4AB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就是多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zh-TW" altLang="en-US" dirty="0">
                <a:latin typeface="Times New Roman" pitchFamily="18" charset="0"/>
              </a:rPr>
              <a:t>多  裡面也允許部分</a:t>
            </a:r>
            <a:r>
              <a:rPr lang="en-US" altLang="zh-TW" dirty="0">
                <a:latin typeface="Times New Roman" pitchFamily="18" charset="0"/>
              </a:rPr>
              <a:t>1-1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可移植作業系統介面（英語：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Portable Operating System Interface，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縮寫為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POSIX）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IEEE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為要在各種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作業系統上執行軟體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後面要設計一個程式  用</a:t>
            </a:r>
            <a:r>
              <a:rPr lang="en-US" altLang="zh-TW" dirty="0">
                <a:latin typeface="Times New Roman" pitchFamily="18" charset="0"/>
              </a:rPr>
              <a:t>thread lib</a:t>
            </a:r>
            <a:r>
              <a:rPr lang="zh-TW" altLang="en-US" dirty="0">
                <a:latin typeface="Times New Roman" pitchFamily="18" charset="0"/>
              </a:rPr>
              <a:t>來計算</a:t>
            </a:r>
            <a:r>
              <a:rPr lang="en-US" altLang="zh-TW" dirty="0">
                <a:latin typeface="Times New Roman" pitchFamily="18" charset="0"/>
              </a:rPr>
              <a:t>sum</a:t>
            </a:r>
            <a:r>
              <a:rPr lang="zh-TW" altLang="en-US" dirty="0">
                <a:latin typeface="Times New Roman" pitchFamily="18" charset="0"/>
              </a:rPr>
              <a:t>公式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Solaris</a:t>
            </a:r>
            <a:r>
              <a:rPr lang="zh-TW" altLang="en-US" dirty="0">
                <a:latin typeface="Times New Roman" pitchFamily="18" charset="0"/>
              </a:rPr>
              <a:t>原先是昇陽電腦公司研製的類</a:t>
            </a:r>
            <a:r>
              <a:rPr lang="en-US" altLang="zh-TW" dirty="0">
                <a:latin typeface="Times New Roman" pitchFamily="18" charset="0"/>
              </a:rPr>
              <a:t>Unix</a:t>
            </a:r>
            <a:r>
              <a:rPr lang="zh-TW" altLang="en-US" dirty="0">
                <a:latin typeface="Times New Roman" pitchFamily="18" charset="0"/>
              </a:rPr>
              <a:t>作業系統，在</a:t>
            </a:r>
            <a:r>
              <a:rPr lang="en-US" altLang="zh-TW" dirty="0">
                <a:latin typeface="Times New Roman" pitchFamily="18" charset="0"/>
              </a:rPr>
              <a:t>Sun</a:t>
            </a:r>
            <a:r>
              <a:rPr lang="zh-TW" altLang="en-US" dirty="0">
                <a:latin typeface="Times New Roman" pitchFamily="18" charset="0"/>
              </a:rPr>
              <a:t>公司被</a:t>
            </a:r>
            <a:r>
              <a:rPr lang="en-US" altLang="zh-TW" dirty="0">
                <a:latin typeface="Times New Roman" pitchFamily="18" charset="0"/>
              </a:rPr>
              <a:t>Oracle</a:t>
            </a:r>
            <a:r>
              <a:rPr lang="zh-TW" altLang="en-US" dirty="0">
                <a:latin typeface="Times New Roman" pitchFamily="18" charset="0"/>
              </a:rPr>
              <a:t>併購後被稱作</a:t>
            </a:r>
            <a:r>
              <a:rPr lang="en-US" altLang="zh-TW" dirty="0">
                <a:latin typeface="Times New Roman" pitchFamily="18" charset="0"/>
              </a:rPr>
              <a:t>Oracle Solaris</a:t>
            </a:r>
            <a:r>
              <a:rPr lang="zh-TW" altLang="en-US" dirty="0">
                <a:latin typeface="Times New Roman" pitchFamily="18" charset="0"/>
              </a:rPr>
              <a:t>。目前最新版為</a:t>
            </a:r>
            <a:r>
              <a:rPr lang="en-US" altLang="zh-TW" dirty="0">
                <a:latin typeface="Times New Roman" pitchFamily="18" charset="0"/>
              </a:rPr>
              <a:t>Solaris 11</a:t>
            </a:r>
            <a:r>
              <a:rPr lang="zh-TW" altLang="en-US" dirty="0">
                <a:latin typeface="Times New Roman" pitchFamily="18" charset="0"/>
              </a:rPr>
              <a:t>。</a:t>
            </a:r>
            <a:endParaRPr lang="en-US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atoi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(const char *str)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轉換為字符串參數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str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為整數（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型） 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</a:t>
            </a:r>
            <a:r>
              <a:rPr lang="zh-TW" altLang="en-US" dirty="0">
                <a:latin typeface="Times New Roman" pitchFamily="18" charset="0"/>
              </a:rPr>
              <a:t>感覺看起來 比較有熟悉感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什麼是</a:t>
            </a:r>
            <a:r>
              <a:rPr lang="en-US" altLang="zh-TW" dirty="0">
                <a:latin typeface="Times New Roman" pitchFamily="18" charset="0"/>
              </a:rPr>
              <a:t>Thread:</a:t>
            </a:r>
            <a:r>
              <a:rPr lang="zh-TW" altLang="en-US" dirty="0">
                <a:latin typeface="Times New Roman" pitchFamily="18" charset="0"/>
              </a:rPr>
              <a:t>使用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的最小單元 </a:t>
            </a:r>
            <a:r>
              <a:rPr lang="en-US" altLang="zh-TW" dirty="0">
                <a:latin typeface="Times New Roman" pitchFamily="18" charset="0"/>
              </a:rPr>
              <a:t>/ CPU</a:t>
            </a:r>
            <a:r>
              <a:rPr lang="zh-TW" altLang="en-US" dirty="0">
                <a:latin typeface="Times New Roman" pitchFamily="18" charset="0"/>
              </a:rPr>
              <a:t>分配給程式的最小單元  。 一個</a:t>
            </a:r>
            <a:r>
              <a:rPr lang="en-US" altLang="zh-TW" dirty="0">
                <a:latin typeface="Times New Roman" pitchFamily="18" charset="0"/>
              </a:rPr>
              <a:t>process</a:t>
            </a:r>
            <a:r>
              <a:rPr lang="zh-TW" altLang="en-US" dirty="0">
                <a:latin typeface="Times New Roman" pitchFamily="18" charset="0"/>
              </a:rPr>
              <a:t>裡面可以有很多個</a:t>
            </a:r>
            <a:r>
              <a:rPr lang="en-US" altLang="zh-TW" dirty="0">
                <a:latin typeface="Times New Roman" pitchFamily="18" charset="0"/>
              </a:rPr>
              <a:t>Thread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2A1A9-8594-4238-B6A4-DD4FBB3D3732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23B67-AE0D-4294-B1B9-0572DB5DD2E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3A838-15DB-4603-B60E-7181A10E8FC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6B1BA-935B-4394-83B4-2817873B2C2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490A9-AE92-4518-A06E-0CBCF3736B74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8680-93F9-4EFD-8A4F-F65BA2D33F63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1F4A8-5C48-462E-A431-E3D9D5FF9F4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類似</a:t>
            </a:r>
            <a:r>
              <a:rPr lang="en-US" altLang="zh-TW" dirty="0">
                <a:latin typeface="Times New Roman" pitchFamily="18" charset="0"/>
              </a:rPr>
              <a:t>connection pool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077D4-8A05-4782-98C6-17DD613C0E42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可見在</a:t>
            </a:r>
            <a:r>
              <a:rPr lang="en-US" altLang="zh-TW" dirty="0" err="1">
                <a:latin typeface="Times New Roman" pitchFamily="18" charset="0"/>
              </a:rPr>
              <a:t>eva</a:t>
            </a:r>
            <a:r>
              <a:rPr lang="zh-TW" altLang="en-US" dirty="0">
                <a:latin typeface="Times New Roman" pitchFamily="18" charset="0"/>
              </a:rPr>
              <a:t>一直磨練</a:t>
            </a:r>
            <a:r>
              <a:rPr lang="en-US" altLang="zh-TW" dirty="0" err="1">
                <a:latin typeface="Times New Roman" pitchFamily="18" charset="0"/>
              </a:rPr>
              <a:t>cn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</a:rPr>
              <a:t>trn</a:t>
            </a:r>
            <a:r>
              <a:rPr lang="zh-TW" altLang="en-US" dirty="0">
                <a:latin typeface="Times New Roman" pitchFamily="18" charset="0"/>
              </a:rPr>
              <a:t>寫法概念 很有幫助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D583E-0DC5-4384-B241-1556F276BFD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單</a:t>
            </a:r>
            <a:r>
              <a:rPr lang="en-US" altLang="zh-TW" dirty="0">
                <a:latin typeface="Times New Roman" pitchFamily="18" charset="0"/>
              </a:rPr>
              <a:t>Th </a:t>
            </a:r>
            <a:r>
              <a:rPr lang="zh-TW" altLang="en-US" dirty="0">
                <a:latin typeface="Times New Roman" pitchFamily="18" charset="0"/>
              </a:rPr>
              <a:t>遇到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 就必須等    有兩個</a:t>
            </a:r>
            <a:r>
              <a:rPr lang="en-US" altLang="zh-TW" dirty="0">
                <a:latin typeface="Times New Roman" pitchFamily="18" charset="0"/>
              </a:rPr>
              <a:t>Th  </a:t>
            </a:r>
            <a:r>
              <a:rPr lang="zh-TW" altLang="en-US" dirty="0">
                <a:latin typeface="Times New Roman" pitchFamily="18" charset="0"/>
              </a:rPr>
              <a:t>一個停  一個可以繼續    可想像只有一個程式段  </a:t>
            </a:r>
            <a:r>
              <a:rPr lang="en-US" altLang="zh-TW" dirty="0">
                <a:latin typeface="Times New Roman" pitchFamily="18" charset="0"/>
              </a:rPr>
              <a:t>Code</a:t>
            </a:r>
            <a:r>
              <a:rPr lang="zh-TW" altLang="en-US" dirty="0">
                <a:latin typeface="Times New Roman" pitchFamily="18" charset="0"/>
              </a:rPr>
              <a:t>只有一份    但是有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個</a:t>
            </a:r>
            <a:r>
              <a:rPr lang="en-US" altLang="zh-TW" dirty="0">
                <a:latin typeface="Times New Roman" pitchFamily="18" charset="0"/>
              </a:rPr>
              <a:t>Thread</a:t>
            </a:r>
            <a:r>
              <a:rPr lang="zh-TW" altLang="en-US" dirty="0">
                <a:latin typeface="Times New Roman" pitchFamily="18" charset="0"/>
              </a:rPr>
              <a:t>都在執行這一段    好像可以複製好幾份 每個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有些做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停住 有些不在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的階段繼續跑   整個</a:t>
            </a:r>
            <a:r>
              <a:rPr lang="en-US" altLang="zh-TW" dirty="0">
                <a:latin typeface="Times New Roman" pitchFamily="18" charset="0"/>
              </a:rPr>
              <a:t>process</a:t>
            </a:r>
            <a:r>
              <a:rPr lang="zh-TW" altLang="en-US" dirty="0">
                <a:latin typeface="Times New Roman" pitchFamily="18" charset="0"/>
              </a:rPr>
              <a:t>因為裡面的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有些持續輪流在動  所以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不容易被</a:t>
            </a:r>
            <a:r>
              <a:rPr lang="en-US" altLang="zh-TW" dirty="0">
                <a:latin typeface="Times New Roman" pitchFamily="18" charset="0"/>
              </a:rPr>
              <a:t>OS</a:t>
            </a:r>
            <a:r>
              <a:rPr lang="zh-TW" altLang="en-US" dirty="0">
                <a:latin typeface="Times New Roman" pitchFamily="18" charset="0"/>
              </a:rPr>
              <a:t>        所以之前都說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配給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 這邊更細部的說法就是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是配給</a:t>
            </a:r>
            <a:r>
              <a:rPr lang="en-US" altLang="zh-TW" dirty="0">
                <a:latin typeface="Times New Roman" pitchFamily="18" charset="0"/>
              </a:rPr>
              <a:t>Th</a:t>
            </a:r>
          </a:p>
          <a:p>
            <a:r>
              <a:rPr lang="zh-TW" altLang="en-US" dirty="0">
                <a:latin typeface="Times New Roman" pitchFamily="18" charset="0"/>
              </a:rPr>
              <a:t>每個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來搶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     另外以</a:t>
            </a:r>
            <a:r>
              <a:rPr lang="en-US" altLang="zh-TW" dirty="0">
                <a:latin typeface="Times New Roman" pitchFamily="18" charset="0"/>
              </a:rPr>
              <a:t>timer</a:t>
            </a:r>
            <a:r>
              <a:rPr lang="zh-TW" altLang="en-US" dirty="0">
                <a:latin typeface="Times New Roman" pitchFamily="18" charset="0"/>
              </a:rPr>
              <a:t> 例如</a:t>
            </a:r>
            <a:r>
              <a:rPr lang="en-US" altLang="zh-TW" dirty="0">
                <a:latin typeface="Times New Roman" pitchFamily="18" charset="0"/>
              </a:rPr>
              <a:t>OS</a:t>
            </a:r>
            <a:r>
              <a:rPr lang="zh-TW" altLang="en-US" dirty="0">
                <a:latin typeface="Times New Roman" pitchFamily="18" charset="0"/>
              </a:rPr>
              <a:t>假設每</a:t>
            </a:r>
            <a:r>
              <a:rPr lang="en-US" altLang="zh-TW" dirty="0">
                <a:latin typeface="Times New Roman" pitchFamily="18" charset="0"/>
              </a:rPr>
              <a:t>20ms</a:t>
            </a:r>
            <a:r>
              <a:rPr lang="zh-TW" altLang="en-US" dirty="0">
                <a:latin typeface="Times New Roman" pitchFamily="18" charset="0"/>
              </a:rPr>
              <a:t>就會把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收走換其他人做輪流  單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就會停住  多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被輪到的機率比較高   所以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保持在跑的機率和時間比較長</a:t>
            </a:r>
            <a:endParaRPr lang="en-US" altLang="zh-TW" dirty="0">
              <a:latin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</a:rPr>
              <a:t>另外注意</a:t>
            </a:r>
            <a:r>
              <a:rPr lang="en-US" altLang="zh-TW" dirty="0">
                <a:latin typeface="Times New Roman" pitchFamily="18" charset="0"/>
              </a:rPr>
              <a:t>code data files</a:t>
            </a:r>
            <a:r>
              <a:rPr lang="zh-TW" altLang="en-US" dirty="0">
                <a:latin typeface="Times New Roman" pitchFamily="18" charset="0"/>
              </a:rPr>
              <a:t>單一共用  </a:t>
            </a:r>
            <a:r>
              <a:rPr lang="en-US" altLang="zh-TW" dirty="0">
                <a:latin typeface="Times New Roman" pitchFamily="18" charset="0"/>
              </a:rPr>
              <a:t>reg stack</a:t>
            </a:r>
            <a:r>
              <a:rPr lang="zh-TW" altLang="en-US" dirty="0">
                <a:latin typeface="Times New Roman" pitchFamily="18" charset="0"/>
              </a:rPr>
              <a:t>就是各自有   </a:t>
            </a:r>
            <a:endParaRPr lang="en-US" altLang="zh-TW" dirty="0">
              <a:latin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</a:rPr>
              <a:t>這邊</a:t>
            </a:r>
            <a:r>
              <a:rPr lang="en-US" altLang="zh-TW" dirty="0">
                <a:latin typeface="Times New Roman" pitchFamily="18" charset="0"/>
              </a:rPr>
              <a:t>context switch</a:t>
            </a:r>
            <a:r>
              <a:rPr lang="zh-TW" altLang="en-US" dirty="0">
                <a:latin typeface="Times New Roman" pitchFamily="18" charset="0"/>
              </a:rPr>
              <a:t>就是對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作用  是儲存</a:t>
            </a:r>
            <a:r>
              <a:rPr lang="en-US" altLang="zh-TW" dirty="0">
                <a:latin typeface="Times New Roman" pitchFamily="18" charset="0"/>
              </a:rPr>
              <a:t>/</a:t>
            </a:r>
            <a:r>
              <a:rPr lang="zh-TW" altLang="en-US" dirty="0">
                <a:latin typeface="Times New Roman" pitchFamily="18" charset="0"/>
              </a:rPr>
              <a:t>恢復 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的</a:t>
            </a:r>
            <a:r>
              <a:rPr lang="en-US" altLang="zh-TW" dirty="0">
                <a:latin typeface="Times New Roman" pitchFamily="18" charset="0"/>
              </a:rPr>
              <a:t>reg stack  </a:t>
            </a:r>
            <a:r>
              <a:rPr lang="zh-TW" altLang="en-US" dirty="0">
                <a:latin typeface="Times New Roman" pitchFamily="18" charset="0"/>
              </a:rPr>
              <a:t>這邊在</a:t>
            </a:r>
            <a:r>
              <a:rPr lang="en-US" altLang="zh-TW" dirty="0">
                <a:latin typeface="Times New Roman" pitchFamily="18" charset="0"/>
              </a:rPr>
              <a:t>ch3</a:t>
            </a:r>
            <a:r>
              <a:rPr lang="zh-TW" altLang="en-US" dirty="0">
                <a:latin typeface="Times New Roman" pitchFamily="18" charset="0"/>
              </a:rPr>
              <a:t>的說明有截在下一張</a:t>
            </a:r>
            <a:endParaRPr lang="en-US" altLang="zh-TW" dirty="0">
              <a:latin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</a:rPr>
              <a:t>thread</a:t>
            </a:r>
            <a:r>
              <a:rPr lang="zh-TW" altLang="en-US" dirty="0">
                <a:latin typeface="Times New Roman" pitchFamily="18" charset="0"/>
              </a:rPr>
              <a:t>有點像是比較輕巧的</a:t>
            </a:r>
            <a:r>
              <a:rPr lang="en-US" altLang="zh-TW" dirty="0">
                <a:latin typeface="Times New Roman" pitchFamily="18" charset="0"/>
              </a:rPr>
              <a:t>process</a:t>
            </a:r>
          </a:p>
          <a:p>
            <a:r>
              <a:rPr lang="zh-TW" altLang="en-US" dirty="0">
                <a:latin typeface="Times New Roman" pitchFamily="18" charset="0"/>
              </a:rPr>
              <a:t>一個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可以產生好幾個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   </a:t>
            </a:r>
            <a:r>
              <a:rPr lang="zh-TW" altLang="en-US" dirty="0">
                <a:latin typeface="Times New Roman" pitchFamily="18" charset="0"/>
              </a:rPr>
              <a:t>每個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跟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共用同一份</a:t>
            </a:r>
            <a:r>
              <a:rPr lang="en-US" altLang="zh-TW" dirty="0">
                <a:latin typeface="Times New Roman" pitchFamily="18" charset="0"/>
              </a:rPr>
              <a:t>code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EE760-AA15-400F-B18E-81606A17CBE8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BEA83-8BAC-44B7-A8BD-15D9C901432C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A6D48-7852-49B0-96E9-776C0DF150BB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C853C5EB-BCFB-4AF8-A9FB-927E11DB58E9}" type="slidenum">
              <a:rPr lang="en-US" altLang="zh-TW" sz="1200">
                <a:latin typeface="Helvetica" pitchFamily="34" charset="0"/>
              </a:rPr>
              <a:pPr algn="r" defTabSz="908050"/>
              <a:t>44</a:t>
            </a:fld>
            <a:endParaRPr lang="en-US" altLang="zh-TW" sz="1200">
              <a:latin typeface="Helvetic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359BC-A0E8-4A33-8E23-FFF06F690851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DA4AE-8E0C-4A79-B510-C1BA26665249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這邊接到要求 新另外開一個處理  然後繼續接聽   的機制   跟</a:t>
            </a:r>
            <a:r>
              <a:rPr lang="en-US" altLang="zh-TW" dirty="0">
                <a:latin typeface="Times New Roman" pitchFamily="18" charset="0"/>
              </a:rPr>
              <a:t>port</a:t>
            </a:r>
            <a:r>
              <a:rPr lang="zh-TW" altLang="en-US" dirty="0">
                <a:latin typeface="Times New Roman" pitchFamily="18" charset="0"/>
              </a:rPr>
              <a:t>概念相同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就是</a:t>
            </a:r>
            <a:r>
              <a:rPr lang="en-US" altLang="zh-TW" dirty="0">
                <a:latin typeface="Times New Roman" pitchFamily="18" charset="0"/>
              </a:rPr>
              <a:t>C#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WPF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4.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5750"/>
            <a:ext cx="8153400" cy="2127250"/>
          </a:xfrm>
        </p:spPr>
        <p:txBody>
          <a:bodyPr/>
          <a:lstStyle/>
          <a:p>
            <a:pPr eaLnBrk="1" hangingPunct="1"/>
            <a:r>
              <a:rPr lang="en-US" altLang="zh-TW" sz="4800" dirty="0"/>
              <a:t>Chapter 4: </a:t>
            </a:r>
            <a:br>
              <a:rPr lang="en-US" altLang="zh-TW" sz="4800" dirty="0"/>
            </a:br>
            <a:r>
              <a:rPr lang="en-US" altLang="zh-TW" sz="4800" dirty="0"/>
              <a:t> Multithreaded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233488"/>
            <a:ext cx="818515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Scalability: </a:t>
            </a:r>
            <a:r>
              <a:rPr lang="en-US" altLang="zh-TW" sz="2800" dirty="0"/>
              <a:t>The benefits of multithreading can be greatly increased in a multiprocessor architecture, where </a:t>
            </a:r>
            <a:r>
              <a:rPr lang="en-US" altLang="zh-TW" sz="2800" dirty="0">
                <a:solidFill>
                  <a:srgbClr val="FF0000"/>
                </a:solidFill>
              </a:rPr>
              <a:t>threads may be running in parallel on different processors. </a:t>
            </a:r>
          </a:p>
          <a:p>
            <a:r>
              <a:rPr lang="en-US" altLang="zh-TW" sz="2800" dirty="0"/>
              <a:t>Multithreading on a multi-CPU machine increases parallelism.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Multicore</a:t>
            </a:r>
            <a:r>
              <a:rPr lang="en-US" altLang="zh-TW" dirty="0"/>
              <a:t>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96900" y="1233488"/>
            <a:ext cx="8229600" cy="4530725"/>
          </a:xfrm>
        </p:spPr>
        <p:txBody>
          <a:bodyPr/>
          <a:lstStyle/>
          <a:p>
            <a:r>
              <a:rPr lang="en-US" altLang="zh-TW" sz="3200" dirty="0" err="1"/>
              <a:t>Multicore</a:t>
            </a:r>
            <a:r>
              <a:rPr lang="en-US" altLang="zh-TW" sz="3200" dirty="0"/>
              <a:t> systems putting pressure on programmers, challenges include</a:t>
            </a:r>
          </a:p>
          <a:p>
            <a:pPr lvl="1"/>
            <a:r>
              <a:rPr lang="en-US" altLang="zh-TW" sz="2800" b="1" dirty="0"/>
              <a:t>Dividing activities  </a:t>
            </a:r>
            <a:r>
              <a:rPr lang="zh-TW" altLang="en-US" sz="2800" b="1" dirty="0"/>
              <a:t>哪些部份的工作適合平行做</a:t>
            </a:r>
            <a:endParaRPr lang="en-US" altLang="zh-TW" sz="2800" b="1" dirty="0"/>
          </a:p>
          <a:p>
            <a:pPr lvl="1"/>
            <a:r>
              <a:rPr lang="en-US" altLang="zh-TW" sz="2800" b="1" dirty="0"/>
              <a:t>Balance</a:t>
            </a:r>
            <a:r>
              <a:rPr lang="zh-TW" altLang="en-US" sz="2800" b="1" dirty="0"/>
              <a:t>   每個</a:t>
            </a:r>
            <a:r>
              <a:rPr lang="en-US" altLang="zh-TW" sz="2800" b="1" dirty="0"/>
              <a:t>core</a:t>
            </a:r>
            <a:r>
              <a:rPr lang="zh-TW" altLang="en-US" sz="2800" b="1" dirty="0"/>
              <a:t>的負載平均均衡</a:t>
            </a:r>
            <a:endParaRPr lang="en-US" altLang="zh-TW" sz="2800" b="1" dirty="0"/>
          </a:p>
          <a:p>
            <a:pPr lvl="1"/>
            <a:r>
              <a:rPr lang="en-US" altLang="zh-TW" sz="2800" b="1" dirty="0"/>
              <a:t>Data splitting   </a:t>
            </a:r>
          </a:p>
          <a:p>
            <a:pPr lvl="1"/>
            <a:r>
              <a:rPr lang="en-US" altLang="zh-TW" sz="2800" b="1" dirty="0"/>
              <a:t>Data dependency</a:t>
            </a:r>
          </a:p>
          <a:p>
            <a:pPr lvl="1"/>
            <a:r>
              <a:rPr lang="en-US" altLang="zh-TW" sz="2800" b="1" dirty="0"/>
              <a:t>Testing and debugging</a:t>
            </a:r>
          </a:p>
          <a:p>
            <a:pPr lvl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Concurrent Execution on a Single-core System</a:t>
            </a:r>
          </a:p>
        </p:txBody>
      </p:sp>
      <p:pic>
        <p:nvPicPr>
          <p:cNvPr id="1126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8" y="2665413"/>
            <a:ext cx="76152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47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Parallel Execution on a </a:t>
            </a:r>
            <a:r>
              <a:rPr lang="en-US" altLang="zh-TW" dirty="0" err="1"/>
              <a:t>Multicore</a:t>
            </a:r>
            <a:r>
              <a:rPr lang="en-US" altLang="zh-TW" dirty="0"/>
              <a:t> System</a:t>
            </a:r>
          </a:p>
        </p:txBody>
      </p:sp>
      <p:pic>
        <p:nvPicPr>
          <p:cNvPr id="122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2405063"/>
            <a:ext cx="6097588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Multithreading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009650"/>
            <a:ext cx="8543925" cy="4530725"/>
          </a:xfrm>
        </p:spPr>
        <p:txBody>
          <a:bodyPr/>
          <a:lstStyle/>
          <a:p>
            <a:r>
              <a:rPr lang="en-US" altLang="zh-TW" sz="2800" dirty="0"/>
              <a:t>Support for threads may be provided at user level, for </a:t>
            </a:r>
            <a:r>
              <a:rPr lang="en-US" altLang="zh-TW" sz="2800" dirty="0">
                <a:solidFill>
                  <a:srgbClr val="FF0000"/>
                </a:solidFill>
              </a:rPr>
              <a:t>user threads</a:t>
            </a:r>
            <a:r>
              <a:rPr lang="en-US" altLang="zh-TW" sz="2800" dirty="0"/>
              <a:t>, or by the kernel, for </a:t>
            </a:r>
            <a:r>
              <a:rPr lang="en-US" altLang="zh-TW" sz="2800" dirty="0">
                <a:solidFill>
                  <a:srgbClr val="FF0000"/>
                </a:solidFill>
              </a:rPr>
              <a:t>Kernel threads.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User threads </a:t>
            </a:r>
            <a:r>
              <a:rPr lang="en-US" altLang="zh-TW" sz="2800" dirty="0"/>
              <a:t>are supported above the kernel and managed without kernel support.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Kernel threads </a:t>
            </a:r>
            <a:r>
              <a:rPr lang="en-US" altLang="zh-TW" sz="2800" dirty="0"/>
              <a:t>are supported and managed directly by the OS.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dirty="0"/>
              <a:t>Virtually all contemporary</a:t>
            </a:r>
            <a:r>
              <a:rPr lang="zh-TW" altLang="en-US" sz="2800" dirty="0"/>
              <a:t>當代的</a:t>
            </a:r>
            <a:r>
              <a:rPr lang="en-US" altLang="zh-TW" sz="2800" dirty="0"/>
              <a:t> operating systems, including Windows XP/2000, Solaris, Linux, Mac OS X, and Tru64 UNIX (formerly Digital UNIX), support kernel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/>
              <a:t>A relationship must exist between user threads and kernel threads. </a:t>
            </a:r>
          </a:p>
          <a:p>
            <a:r>
              <a:rPr lang="en-US" altLang="zh-TW" sz="3200" dirty="0"/>
              <a:t>Three common ways of establishing such a relationship: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Many-to-One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One-to-One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Many-to-Many</a:t>
            </a:r>
          </a:p>
          <a:p>
            <a:endParaRPr lang="en-US" altLang="zh-TW" sz="32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3236204"/>
            <a:ext cx="3338512" cy="32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3811653"/>
            <a:ext cx="4167187" cy="164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5339" y="3151841"/>
            <a:ext cx="3795712" cy="324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8027987" cy="4530725"/>
          </a:xfrm>
        </p:spPr>
        <p:txBody>
          <a:bodyPr/>
          <a:lstStyle/>
          <a:p>
            <a:r>
              <a:rPr lang="en-US" altLang="zh-TW" sz="3200" dirty="0"/>
              <a:t>Many user-level threads mapped to single kernel thread. Thread management is done by </a:t>
            </a:r>
            <a:r>
              <a:rPr lang="en-US" altLang="zh-TW" sz="3200" dirty="0">
                <a:solidFill>
                  <a:srgbClr val="FF0000"/>
                </a:solidFill>
              </a:rPr>
              <a:t>the thread library</a:t>
            </a:r>
            <a:r>
              <a:rPr lang="en-US" altLang="zh-TW" sz="3200" dirty="0"/>
              <a:t> in user space, it is efficient.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2388" y="2694980"/>
            <a:ext cx="3967162" cy="389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7989887" cy="4530725"/>
          </a:xfrm>
        </p:spPr>
        <p:txBody>
          <a:bodyPr/>
          <a:lstStyle/>
          <a:p>
            <a:r>
              <a:rPr lang="en-US" altLang="zh-TW" sz="3200" dirty="0"/>
              <a:t>But the entire process </a:t>
            </a:r>
            <a:r>
              <a:rPr lang="en-US" altLang="zh-TW" sz="3200" dirty="0">
                <a:solidFill>
                  <a:srgbClr val="FF0000"/>
                </a:solidFill>
              </a:rPr>
              <a:t>will block </a:t>
            </a:r>
            <a:r>
              <a:rPr lang="en-US" altLang="zh-TW" sz="3200" dirty="0"/>
              <a:t>if a thread makes a blocking system call.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Only one thread can access the kernel at a time</a:t>
            </a:r>
            <a:r>
              <a:rPr lang="en-US" altLang="zh-TW" sz="3200" dirty="0"/>
              <a:t>, multiple threads are unable to run in parallel on multiprocessors.</a:t>
            </a:r>
          </a:p>
          <a:p>
            <a:r>
              <a:rPr lang="en-US" altLang="zh-TW" sz="3200" dirty="0"/>
              <a:t>Examples:</a:t>
            </a:r>
          </a:p>
          <a:p>
            <a:pPr lvl="1"/>
            <a:r>
              <a:rPr lang="en-US" altLang="zh-TW" sz="3200" dirty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zh-TW" sz="3200" dirty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888" y="3735246"/>
            <a:ext cx="2481262" cy="243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27113"/>
            <a:ext cx="8223250" cy="4530725"/>
          </a:xfrm>
        </p:spPr>
        <p:txBody>
          <a:bodyPr/>
          <a:lstStyle/>
          <a:p>
            <a:r>
              <a:rPr lang="en-US" altLang="zh-TW" sz="3200" dirty="0"/>
              <a:t>Each user-level thread maps to a kernel thread. </a:t>
            </a:r>
          </a:p>
          <a:p>
            <a:r>
              <a:rPr lang="en-US" altLang="zh-TW" sz="3200" dirty="0"/>
              <a:t>Allowing another thread to run when a thread makes a blocking system call.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3707839"/>
            <a:ext cx="6453187" cy="255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912813"/>
            <a:ext cx="8604250" cy="4530725"/>
          </a:xfrm>
        </p:spPr>
        <p:txBody>
          <a:bodyPr/>
          <a:lstStyle/>
          <a:p>
            <a:r>
              <a:rPr lang="en-US" altLang="zh-TW" sz="3200" dirty="0"/>
              <a:t>Also allows multiple threads to run in parallel on multiprocessor.</a:t>
            </a:r>
          </a:p>
          <a:p>
            <a:r>
              <a:rPr lang="en-US" altLang="zh-TW" sz="3200" dirty="0"/>
              <a:t>Creating a user thread requires creating the corresponding kernel thread </a:t>
            </a:r>
            <a:r>
              <a:rPr lang="en-US" altLang="zh-TW" sz="3200" dirty="0">
                <a:sym typeface="Wingdings" pitchFamily="2" charset="2"/>
              </a:rPr>
              <a:t> Restrict the number of threads supported by the system</a:t>
            </a:r>
            <a:endParaRPr lang="en-US" altLang="zh-TW" sz="3200" dirty="0"/>
          </a:p>
          <a:p>
            <a:r>
              <a:rPr lang="en-US" altLang="zh-TW" sz="3200" dirty="0"/>
              <a:t>Examples</a:t>
            </a:r>
          </a:p>
          <a:p>
            <a:pPr lvl="1"/>
            <a:r>
              <a:rPr lang="en-US" altLang="zh-TW" sz="2800" dirty="0"/>
              <a:t>Windows NT/XP/2000</a:t>
            </a:r>
          </a:p>
          <a:p>
            <a:pPr lvl="1"/>
            <a:r>
              <a:rPr lang="en-US" altLang="zh-TW" sz="2800" dirty="0"/>
              <a:t>Linux</a:t>
            </a:r>
          </a:p>
          <a:p>
            <a:pPr lvl="1"/>
            <a:r>
              <a:rPr lang="en-US" altLang="zh-TW" sz="2800" dirty="0"/>
              <a:t>Solaris 9 and later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814" y="4381499"/>
            <a:ext cx="373777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Multithreaded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Overview</a:t>
            </a:r>
          </a:p>
          <a:p>
            <a:r>
              <a:rPr lang="en-US" altLang="zh-TW" sz="2800" dirty="0"/>
              <a:t>Multithreading Models</a:t>
            </a:r>
          </a:p>
          <a:p>
            <a:r>
              <a:rPr lang="en-US" altLang="zh-TW" sz="2800" dirty="0"/>
              <a:t>Thread Libraries</a:t>
            </a:r>
          </a:p>
          <a:p>
            <a:r>
              <a:rPr lang="en-US" altLang="zh-TW" sz="2800" dirty="0"/>
              <a:t>Threading Issues</a:t>
            </a:r>
          </a:p>
          <a:p>
            <a:r>
              <a:rPr lang="en-US" altLang="zh-TW" sz="2800" dirty="0"/>
              <a:t>Operating System Examples</a:t>
            </a:r>
          </a:p>
          <a:p>
            <a:pPr lvl="1"/>
            <a:r>
              <a:rPr lang="en-US" altLang="zh-TW" sz="2800" dirty="0"/>
              <a:t>Windows XP Threads</a:t>
            </a:r>
          </a:p>
          <a:p>
            <a:pPr lvl="1"/>
            <a:r>
              <a:rPr lang="en-US" altLang="zh-TW" sz="2800" dirty="0"/>
              <a:t>Linux Threads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pPr fontAlgn="ctr"/>
            <a:r>
              <a:rPr lang="en-US" altLang="zh-TW" sz="3200" dirty="0"/>
              <a:t>Multiplexes</a:t>
            </a:r>
            <a:r>
              <a:rPr lang="zh-TW" altLang="en-US" b="0" dirty="0"/>
              <a:t>多路傳輸</a:t>
            </a:r>
            <a:r>
              <a:rPr lang="en-US" altLang="zh-TW" sz="3200" dirty="0"/>
              <a:t> many user level threads to a small or equal number of kernel threads</a:t>
            </a:r>
          </a:p>
          <a:p>
            <a:endParaRPr lang="en-US" altLang="zh-TW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38" y="2201863"/>
            <a:ext cx="51530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r>
              <a:rPr lang="en-US" altLang="zh-TW" sz="2800" dirty="0"/>
              <a:t>Allows the developer to create an many user threads as he/she wishes, true </a:t>
            </a:r>
            <a:r>
              <a:rPr lang="en-US" altLang="zh-TW" sz="2800" dirty="0">
                <a:solidFill>
                  <a:srgbClr val="FF0000"/>
                </a:solidFill>
              </a:rPr>
              <a:t>concurrency is not gained because the kernel can schedule only one kernel at a time. </a:t>
            </a:r>
          </a:p>
          <a:p>
            <a:r>
              <a:rPr lang="en-US" altLang="zh-TW" sz="2800" dirty="0"/>
              <a:t>But the kernel threads can run in </a:t>
            </a:r>
            <a:r>
              <a:rPr lang="en-US" altLang="zh-TW" sz="2800" dirty="0">
                <a:solidFill>
                  <a:srgbClr val="FF0000"/>
                </a:solidFill>
              </a:rPr>
              <a:t>parallel </a:t>
            </a:r>
            <a:r>
              <a:rPr lang="en-US" altLang="zh-TW" sz="2800" dirty="0"/>
              <a:t>on a </a:t>
            </a:r>
            <a:r>
              <a:rPr lang="en-US" altLang="zh-TW" sz="2800" dirty="0">
                <a:solidFill>
                  <a:srgbClr val="FF0000"/>
                </a:solidFill>
              </a:rPr>
              <a:t>multiprocessor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Also allowing another thread to run when a thread makes a blocking system call.</a:t>
            </a:r>
          </a:p>
          <a:p>
            <a:r>
              <a:rPr lang="en-US" altLang="zh-TW" sz="2400" dirty="0"/>
              <a:t>Solaris prior to version 9</a:t>
            </a:r>
          </a:p>
          <a:p>
            <a:r>
              <a:rPr lang="en-US" altLang="zh-TW" sz="2400" dirty="0"/>
              <a:t>Windows NT/2000 with the </a:t>
            </a:r>
            <a:r>
              <a:rPr lang="en-US" altLang="zh-TW" sz="2400" i="1" dirty="0" err="1"/>
              <a:t>ThreadFiber</a:t>
            </a:r>
            <a:r>
              <a:rPr lang="en-US" altLang="zh-TW" sz="2400" dirty="0"/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Two-level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914400"/>
            <a:ext cx="8316912" cy="4456113"/>
          </a:xfrm>
        </p:spPr>
        <p:txBody>
          <a:bodyPr/>
          <a:lstStyle/>
          <a:p>
            <a:r>
              <a:rPr lang="en-US" altLang="zh-TW" sz="2800" dirty="0"/>
              <a:t>One popular variation on the many-to-many model (called </a:t>
            </a:r>
            <a:r>
              <a:rPr lang="en-US" altLang="zh-TW" sz="2800" dirty="0">
                <a:solidFill>
                  <a:srgbClr val="FF0000"/>
                </a:solidFill>
              </a:rPr>
              <a:t>Two-level model</a:t>
            </a:r>
            <a:r>
              <a:rPr lang="en-US" altLang="zh-TW" sz="2800" dirty="0"/>
              <a:t>) is that it also allows a user thread to be </a:t>
            </a:r>
            <a:r>
              <a:rPr lang="en-US" altLang="zh-TW" sz="2800" b="1" dirty="0"/>
              <a:t>bound</a:t>
            </a:r>
            <a:r>
              <a:rPr lang="en-US" altLang="zh-TW" sz="2800" dirty="0"/>
              <a:t> to a kernel thread</a:t>
            </a:r>
          </a:p>
          <a:p>
            <a:r>
              <a:rPr lang="en-US" altLang="zh-TW" sz="2800" dirty="0"/>
              <a:t>Examples</a:t>
            </a:r>
          </a:p>
          <a:p>
            <a:pPr lvl="1"/>
            <a:r>
              <a:rPr lang="en-US" altLang="zh-TW" dirty="0"/>
              <a:t>IRIX</a:t>
            </a:r>
          </a:p>
          <a:p>
            <a:pPr lvl="1"/>
            <a:r>
              <a:rPr lang="en-US" altLang="zh-TW" dirty="0"/>
              <a:t>HP-UX</a:t>
            </a:r>
          </a:p>
          <a:p>
            <a:pPr lvl="1"/>
            <a:r>
              <a:rPr lang="en-US" altLang="zh-TW" dirty="0"/>
              <a:t>Tru64 UNIX</a:t>
            </a:r>
          </a:p>
          <a:p>
            <a:pPr lvl="1"/>
            <a:r>
              <a:rPr lang="en-US" altLang="zh-TW" dirty="0"/>
              <a:t>Solaris 8 and earlier</a:t>
            </a:r>
            <a:endParaRPr lang="en-US" altLang="zh-TW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375" y="2569852"/>
            <a:ext cx="4784725" cy="322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Thread Libraries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3550" y="1042988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 thread library </a:t>
            </a:r>
            <a:r>
              <a:rPr lang="en-US" altLang="zh-TW" sz="2400" dirty="0"/>
              <a:t>provides programmer with an </a:t>
            </a:r>
            <a:r>
              <a:rPr lang="en-US" altLang="zh-TW" sz="2400" dirty="0">
                <a:solidFill>
                  <a:srgbClr val="FF0000"/>
                </a:solidFill>
              </a:rPr>
              <a:t>API</a:t>
            </a:r>
            <a:r>
              <a:rPr lang="en-US" altLang="zh-TW" sz="2400" dirty="0"/>
              <a:t> for creating and managing threads.</a:t>
            </a:r>
          </a:p>
          <a:p>
            <a:r>
              <a:rPr lang="en-US" altLang="zh-TW" sz="2400" dirty="0"/>
              <a:t>Two primary ways of implementing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Provide a library </a:t>
            </a:r>
            <a:r>
              <a:rPr lang="en-US" altLang="zh-TW" sz="2400" b="1" dirty="0">
                <a:solidFill>
                  <a:srgbClr val="FF0000"/>
                </a:solidFill>
              </a:rPr>
              <a:t>entirely in user space </a:t>
            </a:r>
            <a:r>
              <a:rPr lang="en-US" altLang="zh-TW" sz="2400" dirty="0">
                <a:solidFill>
                  <a:srgbClr val="FF0000"/>
                </a:solidFill>
              </a:rPr>
              <a:t>with no kernel support. </a:t>
            </a:r>
            <a:r>
              <a:rPr lang="en-US" altLang="zh-TW" sz="2400" dirty="0"/>
              <a:t>All code and data structures for the library exist in </a:t>
            </a:r>
            <a:r>
              <a:rPr lang="en-US" altLang="zh-TW" sz="2400" dirty="0">
                <a:solidFill>
                  <a:srgbClr val="FF0000"/>
                </a:solidFill>
              </a:rPr>
              <a:t>user space</a:t>
            </a:r>
            <a:r>
              <a:rPr lang="en-US" altLang="zh-TW" sz="2400" dirty="0"/>
              <a:t>. Invoking a function in the library results in a local function call in user space and </a:t>
            </a:r>
            <a:r>
              <a:rPr lang="en-US" altLang="zh-TW" sz="2400" dirty="0">
                <a:solidFill>
                  <a:srgbClr val="FF0000"/>
                </a:solidFill>
              </a:rPr>
              <a:t>not a system call.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Kernel-level library </a:t>
            </a:r>
            <a:r>
              <a:rPr lang="en-US" altLang="zh-TW" sz="2400" dirty="0">
                <a:solidFill>
                  <a:srgbClr val="FF0000"/>
                </a:solidFill>
              </a:rPr>
              <a:t>directly supported by the OS</a:t>
            </a:r>
            <a:r>
              <a:rPr lang="en-US" altLang="zh-TW" sz="2400" dirty="0"/>
              <a:t>. Code and data structures for the library exist in </a:t>
            </a:r>
            <a:r>
              <a:rPr lang="en-US" altLang="zh-TW" sz="2400" dirty="0">
                <a:solidFill>
                  <a:srgbClr val="FF0000"/>
                </a:solidFill>
              </a:rPr>
              <a:t>kernel space</a:t>
            </a:r>
            <a:r>
              <a:rPr lang="en-US" altLang="zh-TW" sz="2400" dirty="0"/>
              <a:t>. Invoking a function in the API of the library results in a system call to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400" dirty="0"/>
              <a:t>Three main thread libraries are in use today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POSIX </a:t>
            </a:r>
            <a:r>
              <a:rPr lang="en-US" altLang="zh-TW" sz="2400" b="1" dirty="0" err="1">
                <a:solidFill>
                  <a:srgbClr val="FF0000"/>
                </a:solidFill>
              </a:rPr>
              <a:t>Pthreads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Win32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Pthreads</a:t>
            </a:r>
            <a:r>
              <a:rPr lang="en-US" altLang="zh-TW" sz="2400" dirty="0"/>
              <a:t> may be provided as either a user- or kernel-level library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Win32</a:t>
            </a:r>
            <a:r>
              <a:rPr lang="en-US" altLang="zh-TW" sz="2400" dirty="0"/>
              <a:t> thread library is a kernel-level library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Java thread API </a:t>
            </a:r>
            <a:r>
              <a:rPr lang="en-US" altLang="zh-TW" sz="2400" dirty="0"/>
              <a:t>allows threads to be created and managed directly in Java programs.</a:t>
            </a:r>
          </a:p>
          <a:p>
            <a:pPr lvl="1"/>
            <a:r>
              <a:rPr lang="en-US" altLang="zh-TW" dirty="0"/>
              <a:t>However, because the JVM is running on top of a host OS, the </a:t>
            </a:r>
            <a:r>
              <a:rPr lang="en-US" altLang="zh-TW" dirty="0">
                <a:solidFill>
                  <a:srgbClr val="FF0000"/>
                </a:solidFill>
              </a:rPr>
              <a:t>Java thread API </a:t>
            </a:r>
            <a:r>
              <a:rPr lang="en-US" altLang="zh-TW" dirty="0"/>
              <a:t>is generally implemented using a thread library available on the host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800" dirty="0"/>
              <a:t>Let us describe basic thread creation using these three thread libraries.</a:t>
            </a:r>
          </a:p>
          <a:p>
            <a:r>
              <a:rPr lang="en-US" altLang="zh-TW" sz="2800" dirty="0"/>
              <a:t>Design a multi-threaded program that performs the </a:t>
            </a:r>
            <a:r>
              <a:rPr lang="en-US" altLang="zh-TW" sz="2800" dirty="0">
                <a:solidFill>
                  <a:srgbClr val="FF0000"/>
                </a:solidFill>
              </a:rPr>
              <a:t>summation of a non-negative integer in a separate thread </a:t>
            </a:r>
            <a:r>
              <a:rPr lang="en-US" altLang="zh-TW" sz="2800" dirty="0"/>
              <a:t>using the well-known summation function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N=3, we have sum = 0+1+2+3 = 6</a:t>
            </a:r>
          </a:p>
          <a:p>
            <a:r>
              <a:rPr lang="en-US" altLang="zh-TW" sz="2800" dirty="0"/>
              <a:t>N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5, we have sum = 0+1+2+3+4+5 = 15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877921" y="3511034"/>
            <a:ext cx="1844550" cy="1365825"/>
            <a:chOff x="2877921" y="3511034"/>
            <a:chExt cx="1844550" cy="1365825"/>
          </a:xfrm>
        </p:grpSpPr>
        <p:sp>
          <p:nvSpPr>
            <p:cNvPr id="4" name="矩形 3"/>
            <p:cNvSpPr/>
            <p:nvPr/>
          </p:nvSpPr>
          <p:spPr>
            <a:xfrm>
              <a:off x="2877921" y="3853934"/>
              <a:ext cx="16017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>
                  <a:solidFill>
                    <a:srgbClr val="FF0000"/>
                  </a:solidFill>
                  <a:latin typeface="Candara" pitchFamily="34" charset="0"/>
                </a:rPr>
                <a:t>Sum =</a:t>
              </a:r>
              <a:r>
                <a:rPr lang="en-US" altLang="zh-TW" sz="3200" b="1" dirty="0">
                  <a:solidFill>
                    <a:srgbClr val="FF0000"/>
                  </a:solidFill>
                  <a:latin typeface="Candara" pitchFamily="34" charset="0"/>
                </a:rPr>
                <a:t> </a:t>
              </a:r>
              <a:r>
                <a:rPr lang="el-GR" altLang="zh-TW" sz="4000" b="1" dirty="0">
                  <a:solidFill>
                    <a:srgbClr val="FF0000"/>
                  </a:solidFill>
                  <a:latin typeface="Candara" pitchFamily="34" charset="0"/>
                </a:rPr>
                <a:t>Σ</a:t>
              </a:r>
              <a:endParaRPr lang="zh-TW" altLang="en-US" sz="40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06621" y="4292084"/>
              <a:ext cx="7152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r>
                <a:rPr lang="en-US" altLang="zh-TW" sz="3200" b="1" i="1" dirty="0">
                  <a:solidFill>
                    <a:srgbClr val="FF0000"/>
                  </a:solidFill>
                  <a:latin typeface="Candara" pitchFamily="34" charset="0"/>
                </a:rPr>
                <a:t>=0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40021" y="3911084"/>
              <a:ext cx="282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01871" y="3511034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>
                  <a:solidFill>
                    <a:srgbClr val="FF0000"/>
                  </a:solidFill>
                  <a:latin typeface="Candara" pitchFamily="34" charset="0"/>
                </a:rPr>
                <a:t>N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Pthreads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08950" cy="4465637"/>
          </a:xfrm>
        </p:spPr>
        <p:txBody>
          <a:bodyPr/>
          <a:lstStyle/>
          <a:p>
            <a:r>
              <a:rPr lang="en-US" altLang="zh-TW" sz="2800" dirty="0"/>
              <a:t>May be provided either as user-level or kernel-level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A POSIX standard (IEEE 1003.1c) API </a:t>
            </a:r>
            <a:r>
              <a:rPr lang="en-US" altLang="zh-TW" sz="2800" dirty="0"/>
              <a:t>for thread creation and synchronization</a:t>
            </a:r>
          </a:p>
          <a:p>
            <a:r>
              <a:rPr lang="en-US" altLang="zh-TW" sz="2800" dirty="0"/>
              <a:t>API specifies behavior of the thread library, implementation is up to development of the library</a:t>
            </a:r>
          </a:p>
          <a:p>
            <a:r>
              <a:rPr lang="en-US" altLang="zh-TW" sz="2800" dirty="0"/>
              <a:t>Common in </a:t>
            </a:r>
            <a:r>
              <a:rPr lang="en-US" altLang="zh-TW" sz="2800" dirty="0">
                <a:solidFill>
                  <a:srgbClr val="FF0000"/>
                </a:solidFill>
              </a:rPr>
              <a:t>UNIX </a:t>
            </a:r>
            <a:r>
              <a:rPr lang="en-US" altLang="zh-TW" sz="2800" dirty="0"/>
              <a:t>operating systems (Solaris, Linux, Mac OS X)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Multithreaded C program using the </a:t>
            </a:r>
            <a:r>
              <a:rPr lang="en-US" altLang="zh-TW" sz="2800" dirty="0" err="1"/>
              <a:t>Pthreads</a:t>
            </a:r>
            <a:r>
              <a:rPr lang="en-US" altLang="zh-TW" sz="2800" dirty="0"/>
              <a:t>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sp>
        <p:nvSpPr>
          <p:cNvPr id="5" name="Shape 25"/>
          <p:cNvSpPr/>
          <p:nvPr/>
        </p:nvSpPr>
        <p:spPr>
          <a:xfrm>
            <a:off x="1497864" y="895350"/>
            <a:ext cx="6007836" cy="5924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88675" y="3689475"/>
            <a:ext cx="4085850" cy="381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81250" y="4049485"/>
            <a:ext cx="5048250" cy="33251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70625" y="43463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39149" y="5116274"/>
            <a:ext cx="5959177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368650" y="46412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286749" y="1668224"/>
            <a:ext cx="6371351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69624" y="1238249"/>
            <a:ext cx="5774125" cy="22860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62199" y="1406967"/>
            <a:ext cx="6295901" cy="36468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Win32 </a:t>
            </a:r>
            <a:r>
              <a:rPr lang="en-US" altLang="zh-TW" sz="4000" dirty="0" err="1"/>
              <a:t>Tthreads</a:t>
            </a:r>
            <a:endParaRPr lang="en-US" altLang="zh-TW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8325" y="960363"/>
            <a:ext cx="83375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The technique for creating threads using the Win32 thread library is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similar to the </a:t>
            </a:r>
            <a:r>
              <a:rPr kumimoji="1" lang="en-US" altLang="zh-TW" sz="2800" b="1" kern="0" dirty="0" err="1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Pthreads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technique</a:t>
            </a: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Data shared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by the separate threads (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sum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) are declared globally.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baseline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function </a:t>
            </a: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to be performed in a separate thread.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Threads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are created using </a:t>
            </a:r>
            <a:r>
              <a:rPr kumimoji="1" lang="en-US" altLang="zh-TW" sz="2800" b="1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CreateThread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() 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function. A set of attributes is passed to this function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Use </a:t>
            </a:r>
            <a:r>
              <a:rPr kumimoji="1" lang="en-US" altLang="zh-TW" sz="2800" b="1" kern="0" dirty="0" err="1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WaitForSingleObject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() </a:t>
            </a: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function, which causes the creating thread to block until the summation thread has existed.</a:t>
            </a:r>
            <a:endParaRPr kumimoji="1" lang="en-US" altLang="zh-TW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None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3" y="1119188"/>
            <a:ext cx="8532592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9216" y="1581150"/>
            <a:ext cx="8409984" cy="165336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09522" y="2768084"/>
            <a:ext cx="2669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 function </a:t>
            </a:r>
            <a:endParaRPr lang="zh-TW" altLang="en-US" sz="20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3999" y="1406967"/>
            <a:ext cx="7096001" cy="18982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77850" y="1233488"/>
            <a:ext cx="8229600" cy="4530725"/>
          </a:xfrm>
        </p:spPr>
        <p:txBody>
          <a:bodyPr/>
          <a:lstStyle/>
          <a:p>
            <a:r>
              <a:rPr lang="en-US" altLang="zh-TW" sz="2800" dirty="0"/>
              <a:t>To introduce the notion of a </a:t>
            </a:r>
            <a:r>
              <a:rPr lang="en-US" altLang="zh-TW" sz="2800" b="1" dirty="0">
                <a:solidFill>
                  <a:srgbClr val="FF0000"/>
                </a:solidFill>
              </a:rPr>
              <a:t>thread</a:t>
            </a:r>
            <a:r>
              <a:rPr lang="en-US" altLang="zh-TW" sz="2800" dirty="0"/>
              <a:t> — </a:t>
            </a:r>
            <a:r>
              <a:rPr lang="en-US" altLang="zh-TW" sz="2800" dirty="0">
                <a:solidFill>
                  <a:srgbClr val="FF0000"/>
                </a:solidFill>
              </a:rPr>
              <a:t>a fundamental unit of CPU utilization</a:t>
            </a:r>
            <a:r>
              <a:rPr lang="en-US" altLang="zh-TW" sz="2800" dirty="0"/>
              <a:t> that forms the basis of multithreaded computer systems</a:t>
            </a:r>
          </a:p>
          <a:p>
            <a:r>
              <a:rPr lang="en-US" altLang="zh-TW" sz="2800" dirty="0"/>
              <a:t>To discuss the </a:t>
            </a:r>
            <a:r>
              <a:rPr lang="en-US" altLang="zh-TW" sz="2800" dirty="0">
                <a:solidFill>
                  <a:srgbClr val="FF0000"/>
                </a:solidFill>
              </a:rPr>
              <a:t>APIs for the </a:t>
            </a:r>
            <a:r>
              <a:rPr lang="en-US" altLang="zh-TW" sz="2800" dirty="0" err="1">
                <a:solidFill>
                  <a:srgbClr val="FF0000"/>
                </a:solidFill>
              </a:rPr>
              <a:t>Pthreads</a:t>
            </a:r>
            <a:r>
              <a:rPr lang="en-US" altLang="zh-TW" sz="2800" dirty="0">
                <a:solidFill>
                  <a:srgbClr val="FF0000"/>
                </a:solidFill>
              </a:rPr>
              <a:t>, Win32, and Java thread libraries</a:t>
            </a:r>
          </a:p>
          <a:p>
            <a:r>
              <a:rPr lang="en-US" altLang="zh-TW" sz="2800" dirty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52550"/>
            <a:ext cx="847159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1478532"/>
            <a:ext cx="8246645" cy="18105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26157" y="3575713"/>
            <a:ext cx="8117591" cy="4503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2010" y="4155295"/>
            <a:ext cx="5180300" cy="10581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1351128" y="2524836"/>
            <a:ext cx="48449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1394344" y="2772772"/>
            <a:ext cx="6562301" cy="113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1369320" y="3170836"/>
            <a:ext cx="7392543" cy="9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Java Threads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7362" y="831850"/>
            <a:ext cx="8656638" cy="3098800"/>
          </a:xfrm>
        </p:spPr>
        <p:txBody>
          <a:bodyPr/>
          <a:lstStyle/>
          <a:p>
            <a:r>
              <a:rPr lang="en-US" altLang="zh-TW" sz="2800" dirty="0"/>
              <a:t>Java threads are managed by the JVM</a:t>
            </a:r>
          </a:p>
          <a:p>
            <a:r>
              <a:rPr lang="en-US" altLang="zh-TW" sz="2800" dirty="0"/>
              <a:t>Typically implemented using the threads model provided by underlying OS</a:t>
            </a:r>
          </a:p>
          <a:p>
            <a:r>
              <a:rPr lang="en-US" altLang="zh-TW" sz="2800" dirty="0"/>
              <a:t>Java threads may be created either:</a:t>
            </a:r>
          </a:p>
          <a:p>
            <a:pPr lvl="1"/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FF0000"/>
                </a:solidFill>
              </a:rPr>
              <a:t>create a new class </a:t>
            </a:r>
            <a:r>
              <a:rPr lang="en-US" altLang="zh-TW" sz="2800" dirty="0"/>
              <a:t>that is derived from the </a:t>
            </a:r>
            <a:r>
              <a:rPr lang="en-US" altLang="zh-TW" sz="2800" dirty="0">
                <a:solidFill>
                  <a:srgbClr val="FF0000"/>
                </a:solidFill>
              </a:rPr>
              <a:t>Thread class </a:t>
            </a:r>
            <a:r>
              <a:rPr lang="en-US" altLang="zh-TW" sz="2800" dirty="0"/>
              <a:t>and to override </a:t>
            </a:r>
            <a:r>
              <a:rPr lang="en-US" altLang="zh-TW" sz="2800" dirty="0">
                <a:solidFill>
                  <a:srgbClr val="FF0000"/>
                </a:solidFill>
              </a:rPr>
              <a:t>its run() method, </a:t>
            </a:r>
            <a:r>
              <a:rPr lang="en-US" altLang="zh-TW" sz="2800" dirty="0"/>
              <a:t>or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Define a class </a:t>
            </a:r>
            <a:r>
              <a:rPr lang="en-US" altLang="zh-TW" sz="2800" dirty="0"/>
              <a:t>that Implements the </a:t>
            </a:r>
            <a:r>
              <a:rPr lang="en-US" altLang="zh-TW" sz="2800" dirty="0" err="1"/>
              <a:t>Runnable</a:t>
            </a:r>
            <a:r>
              <a:rPr lang="en-US" altLang="zh-TW" sz="2800" dirty="0"/>
              <a:t> interface (more commonly used). </a:t>
            </a:r>
          </a:p>
          <a:p>
            <a:pPr lvl="2"/>
            <a:r>
              <a:rPr lang="en-US" altLang="zh-TW" dirty="0"/>
              <a:t>When a class implements </a:t>
            </a:r>
            <a:r>
              <a:rPr lang="en-US" altLang="zh-TW" dirty="0" err="1"/>
              <a:t>Runnable</a:t>
            </a:r>
            <a:r>
              <a:rPr lang="en-US" altLang="zh-TW" dirty="0"/>
              <a:t>, it must define a </a:t>
            </a:r>
            <a:r>
              <a:rPr lang="en-US" altLang="zh-TW" dirty="0">
                <a:solidFill>
                  <a:srgbClr val="FF0000"/>
                </a:solidFill>
              </a:rPr>
              <a:t>run() method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The code implementing the run() method is what runs as a separate thread.</a:t>
            </a:r>
            <a:br>
              <a:rPr lang="en-US" altLang="zh-TW" sz="2800" dirty="0"/>
            </a:b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Java 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042988"/>
            <a:ext cx="6938962" cy="53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38199" y="3162300"/>
            <a:ext cx="7296151" cy="329565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52372" y="5949434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Separate Thread 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133600" y="3505200"/>
            <a:ext cx="40767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286000" y="5238750"/>
            <a:ext cx="2171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618872" y="4806434"/>
            <a:ext cx="177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Run() method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Java 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1209674"/>
            <a:ext cx="7874034" cy="393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2495551"/>
            <a:ext cx="8246645" cy="361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8057" y="2891078"/>
            <a:ext cx="8117591" cy="51887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0560" y="3537883"/>
            <a:ext cx="8215790" cy="19591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2460" y="3747433"/>
            <a:ext cx="8215790" cy="36736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Threading 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182688"/>
            <a:ext cx="8380412" cy="4483100"/>
          </a:xfrm>
        </p:spPr>
        <p:txBody>
          <a:bodyPr/>
          <a:lstStyle/>
          <a:p>
            <a:r>
              <a:rPr lang="en-US" altLang="zh-TW" sz="2600" dirty="0"/>
              <a:t>Some of the issues to consider with </a:t>
            </a:r>
            <a:r>
              <a:rPr lang="en-US" altLang="zh-TW" sz="2600" b="1" dirty="0">
                <a:solidFill>
                  <a:srgbClr val="FF0000"/>
                </a:solidFill>
              </a:rPr>
              <a:t>multithreaded programs</a:t>
            </a:r>
            <a:r>
              <a:rPr lang="en-US" altLang="zh-TW" sz="2600" dirty="0"/>
              <a:t>.</a:t>
            </a:r>
          </a:p>
          <a:p>
            <a:r>
              <a:rPr lang="en-US" altLang="zh-TW" sz="2600" dirty="0"/>
              <a:t>Semantics</a:t>
            </a:r>
            <a:r>
              <a:rPr lang="zh-TW" altLang="en-US" sz="2600" dirty="0"/>
              <a:t>語意學</a:t>
            </a:r>
            <a:r>
              <a:rPr lang="en-US" altLang="zh-TW" sz="2600" dirty="0"/>
              <a:t> of </a:t>
            </a:r>
            <a:r>
              <a:rPr lang="en-US" altLang="zh-TW" sz="2600" b="1" dirty="0"/>
              <a:t>fork()</a:t>
            </a:r>
            <a:r>
              <a:rPr lang="en-US" altLang="zh-TW" sz="2600" dirty="0"/>
              <a:t> and </a:t>
            </a:r>
            <a:r>
              <a:rPr lang="en-US" altLang="zh-TW" sz="2600" b="1" dirty="0"/>
              <a:t>exec()</a:t>
            </a:r>
            <a:r>
              <a:rPr lang="en-US" altLang="zh-TW" sz="2600" dirty="0"/>
              <a:t> system calls</a:t>
            </a:r>
          </a:p>
          <a:p>
            <a:r>
              <a:rPr lang="en-US" altLang="zh-TW" sz="2600" dirty="0"/>
              <a:t>&gt;</a:t>
            </a:r>
            <a:r>
              <a:rPr lang="zh-TW" altLang="en-US" sz="2600" dirty="0"/>
              <a:t>有考慮</a:t>
            </a:r>
            <a:r>
              <a:rPr lang="en-US" altLang="zh-TW" sz="2600" dirty="0"/>
              <a:t>Th</a:t>
            </a:r>
            <a:r>
              <a:rPr lang="zh-TW" altLang="en-US" sz="2600" dirty="0"/>
              <a:t>  和只考慮</a:t>
            </a:r>
            <a:r>
              <a:rPr lang="en-US" altLang="zh-TW" sz="2600" dirty="0"/>
              <a:t>proc</a:t>
            </a:r>
            <a:r>
              <a:rPr lang="zh-TW" altLang="en-US" sz="2600" dirty="0"/>
              <a:t> 所說明的</a:t>
            </a:r>
            <a:r>
              <a:rPr lang="en-US" altLang="zh-TW" sz="2600" dirty="0"/>
              <a:t>fork exec</a:t>
            </a:r>
            <a:r>
              <a:rPr lang="zh-TW" altLang="en-US" sz="2600" dirty="0"/>
              <a:t>內容小有差別</a:t>
            </a:r>
            <a:endParaRPr lang="en-US" altLang="zh-TW" sz="2600" dirty="0"/>
          </a:p>
          <a:p>
            <a:r>
              <a:rPr lang="en-US" altLang="zh-TW" sz="2600" dirty="0"/>
              <a:t>Thread cancellation of target thread</a:t>
            </a:r>
          </a:p>
          <a:p>
            <a:pPr lvl="1"/>
            <a:r>
              <a:rPr lang="en-US" altLang="zh-TW" sz="2600" dirty="0"/>
              <a:t>Asynchronous or deferred</a:t>
            </a:r>
          </a:p>
          <a:p>
            <a:r>
              <a:rPr lang="en-US" altLang="zh-TW" sz="2600" dirty="0"/>
              <a:t>Signal handling</a:t>
            </a:r>
          </a:p>
          <a:p>
            <a:r>
              <a:rPr lang="en-US" altLang="zh-TW" sz="2600" dirty="0"/>
              <a:t>Thread pools</a:t>
            </a:r>
          </a:p>
          <a:p>
            <a:r>
              <a:rPr lang="en-US" altLang="zh-TW" sz="2600" dirty="0"/>
              <a:t>Thread-specific data</a:t>
            </a:r>
          </a:p>
          <a:p>
            <a:r>
              <a:rPr lang="en-US" altLang="zh-TW" sz="2600" dirty="0"/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Semantics of fork() and exec()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/>
              <a:t>Chapter 3 described how the fork() system call is used to </a:t>
            </a:r>
            <a:r>
              <a:rPr lang="en-US" altLang="zh-TW" sz="2400" dirty="0">
                <a:solidFill>
                  <a:srgbClr val="FF0000"/>
                </a:solidFill>
              </a:rPr>
              <a:t>create a separate, duplicate process.</a:t>
            </a:r>
          </a:p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semantics</a:t>
            </a:r>
            <a:r>
              <a:rPr lang="en-US" altLang="zh-TW" sz="2400" dirty="0"/>
              <a:t> of the fork() and exec() system calls </a:t>
            </a:r>
            <a:r>
              <a:rPr lang="en-US" altLang="zh-TW" sz="2400" dirty="0">
                <a:solidFill>
                  <a:srgbClr val="FF0000"/>
                </a:solidFill>
              </a:rPr>
              <a:t>change in a multithreaded program</a:t>
            </a:r>
          </a:p>
          <a:p>
            <a:r>
              <a:rPr lang="en-US" altLang="zh-TW" sz="2400" dirty="0"/>
              <a:t>If one thread in a program calls fork(), does the new process </a:t>
            </a:r>
            <a:r>
              <a:rPr lang="en-US" altLang="zh-TW" sz="2400" dirty="0">
                <a:solidFill>
                  <a:srgbClr val="FF0000"/>
                </a:solidFill>
              </a:rPr>
              <a:t>duplicate all threads</a:t>
            </a:r>
            <a:r>
              <a:rPr lang="en-US" altLang="zh-TW" sz="2400" dirty="0"/>
              <a:t>, or is the new process </a:t>
            </a:r>
            <a:r>
              <a:rPr lang="en-US" altLang="zh-TW" sz="2400" dirty="0">
                <a:solidFill>
                  <a:srgbClr val="FF0000"/>
                </a:solidFill>
              </a:rPr>
              <a:t>single-threaded</a:t>
            </a:r>
            <a:r>
              <a:rPr lang="en-US" altLang="zh-TW" sz="2400" dirty="0"/>
              <a:t> ?</a:t>
            </a:r>
          </a:p>
          <a:p>
            <a:r>
              <a:rPr lang="en-US" altLang="zh-TW" sz="2400" dirty="0"/>
              <a:t>Some UNIX systems have two versions of fork(), one that </a:t>
            </a:r>
            <a:r>
              <a:rPr lang="en-US" altLang="zh-TW" sz="2400" dirty="0">
                <a:solidFill>
                  <a:srgbClr val="FF0000"/>
                </a:solidFill>
              </a:rPr>
              <a:t>duplicates all threads </a:t>
            </a:r>
            <a:r>
              <a:rPr lang="en-US" altLang="zh-TW" sz="2400" dirty="0"/>
              <a:t>and another </a:t>
            </a:r>
            <a:r>
              <a:rPr lang="en-US" altLang="zh-TW" sz="2400" dirty="0">
                <a:solidFill>
                  <a:srgbClr val="FF0000"/>
                </a:solidFill>
              </a:rPr>
              <a:t>duplicates only the thread </a:t>
            </a:r>
            <a:r>
              <a:rPr lang="en-US" altLang="zh-TW" sz="2400" dirty="0"/>
              <a:t>that invoked the fork() system call.</a:t>
            </a:r>
          </a:p>
          <a:p>
            <a:r>
              <a:rPr lang="en-US" altLang="zh-TW" sz="2400" dirty="0"/>
              <a:t>If a thread invokes the exec() system call, the program specified in the parameter to exec() will </a:t>
            </a:r>
            <a:r>
              <a:rPr lang="en-US" altLang="zh-TW" sz="2400" dirty="0">
                <a:solidFill>
                  <a:srgbClr val="FF0000"/>
                </a:solidFill>
              </a:rPr>
              <a:t>replace the entire process – including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Semantics of fork() and exec()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/>
              <a:t>Which of the two versions of fork() to use depends on the application.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If exec() is called immediately after forking</a:t>
            </a:r>
            <a:r>
              <a:rPr lang="en-US" altLang="zh-TW" sz="2400" dirty="0"/>
              <a:t>, then duplicating all threads is unnecessary, as the program specified in the parameters to exec() will replace the process. In this case, </a:t>
            </a:r>
            <a:r>
              <a:rPr lang="en-US" altLang="zh-TW" sz="2400" dirty="0">
                <a:solidFill>
                  <a:srgbClr val="FF0000"/>
                </a:solidFill>
              </a:rPr>
              <a:t>duplicating only the calling thread is appropriate.</a:t>
            </a:r>
          </a:p>
          <a:p>
            <a:r>
              <a:rPr lang="en-US" altLang="zh-TW" sz="2400" dirty="0"/>
              <a:t>However</a:t>
            </a:r>
            <a:r>
              <a:rPr lang="en-US" altLang="zh-TW" sz="2400" dirty="0">
                <a:solidFill>
                  <a:srgbClr val="FF0000"/>
                </a:solidFill>
              </a:rPr>
              <a:t>, if the separate process does not call exec() after forking, the separate process should duplicate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 Cancellation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092200"/>
            <a:ext cx="8062912" cy="4430713"/>
          </a:xfrm>
        </p:spPr>
        <p:txBody>
          <a:bodyPr/>
          <a:lstStyle/>
          <a:p>
            <a:r>
              <a:rPr lang="en-US" altLang="zh-TW" sz="2800" dirty="0"/>
              <a:t>Terminating a thread before it has finished</a:t>
            </a:r>
          </a:p>
          <a:p>
            <a:r>
              <a:rPr lang="en-US" altLang="zh-TW" sz="2800" dirty="0"/>
              <a:t>Two general approaches: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Asynchronous cancellation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terminates the </a:t>
            </a:r>
            <a:r>
              <a:rPr lang="en-US" altLang="zh-TW" sz="2800" b="1" dirty="0">
                <a:solidFill>
                  <a:srgbClr val="FF0000"/>
                </a:solidFill>
              </a:rPr>
              <a:t>target thread  </a:t>
            </a:r>
            <a:r>
              <a:rPr lang="en-US" altLang="zh-TW" sz="2800" dirty="0"/>
              <a:t>immediately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Deferred</a:t>
            </a:r>
            <a:r>
              <a:rPr lang="zh-TW" altLang="en-US" b="0" dirty="0"/>
              <a:t> 推遲</a:t>
            </a:r>
            <a:r>
              <a:rPr lang="en-US" altLang="zh-TW" sz="2800" b="1" dirty="0">
                <a:solidFill>
                  <a:srgbClr val="FF0000"/>
                </a:solidFill>
              </a:rPr>
              <a:t> cancellation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allows the target thread to periodically</a:t>
            </a:r>
            <a:r>
              <a:rPr lang="zh-TW" altLang="en-US" b="0" dirty="0"/>
              <a:t> 週期性地</a:t>
            </a:r>
            <a:r>
              <a:rPr lang="en-US" altLang="zh-TW" sz="2800" dirty="0"/>
              <a:t> check if it should be cancelled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/>
          </a:p>
          <a:p>
            <a:pPr lvl="1"/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Signal Handling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889000"/>
            <a:ext cx="8791575" cy="4457700"/>
          </a:xfrm>
        </p:spPr>
        <p:txBody>
          <a:bodyPr/>
          <a:lstStyle/>
          <a:p>
            <a:pPr marL="381000" indent="-381000"/>
            <a:r>
              <a:rPr lang="en-US" altLang="zh-TW" sz="2400" b="1" dirty="0">
                <a:solidFill>
                  <a:srgbClr val="FF0000"/>
                </a:solidFill>
              </a:rPr>
              <a:t>Signals</a:t>
            </a:r>
            <a:r>
              <a:rPr lang="en-US" altLang="zh-TW" sz="2400" dirty="0"/>
              <a:t> are used in UNIX systems to notify a process that a particular event has occurred</a:t>
            </a:r>
          </a:p>
          <a:p>
            <a:pPr marL="381000" indent="-381000"/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FF0000"/>
                </a:solidFill>
              </a:rPr>
              <a:t>signal handler</a:t>
            </a:r>
            <a:r>
              <a:rPr lang="en-US" altLang="zh-TW" sz="2400" dirty="0">
                <a:solidFill>
                  <a:srgbClr val="3366FF"/>
                </a:solidFill>
              </a:rPr>
              <a:t> </a:t>
            </a:r>
            <a:r>
              <a:rPr lang="en-US" altLang="zh-TW" sz="2400" dirty="0"/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/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/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/>
              <a:t>Once delivered, the signal must be handled</a:t>
            </a:r>
          </a:p>
          <a:p>
            <a:pPr marL="381000" indent="-381000"/>
            <a:r>
              <a:rPr lang="en-US" altLang="zh-TW" sz="2400" dirty="0"/>
              <a:t>Options:</a:t>
            </a:r>
          </a:p>
          <a:p>
            <a:pPr marL="800100" lvl="1" indent="-342900"/>
            <a:r>
              <a:rPr lang="en-US" altLang="zh-TW" sz="2400" dirty="0"/>
              <a:t>Deliver the signal to the thread to which the signal applies</a:t>
            </a:r>
          </a:p>
          <a:p>
            <a:pPr marL="800100" lvl="1" indent="-342900"/>
            <a:r>
              <a:rPr lang="en-US" altLang="zh-TW" sz="2400" dirty="0"/>
              <a:t>Deliver the signal to every thread in the process</a:t>
            </a:r>
          </a:p>
          <a:p>
            <a:pPr marL="800100" lvl="1" indent="-342900"/>
            <a:r>
              <a:rPr lang="en-US" altLang="zh-TW" sz="2400" dirty="0"/>
              <a:t>Deliver the signal to certain threads in the process</a:t>
            </a:r>
          </a:p>
          <a:p>
            <a:pPr marL="800100" lvl="1" indent="-342900"/>
            <a:r>
              <a:rPr lang="en-US" altLang="zh-TW" sz="2400" dirty="0"/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 Pools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13688" cy="4478337"/>
          </a:xfrm>
        </p:spPr>
        <p:txBody>
          <a:bodyPr/>
          <a:lstStyle/>
          <a:p>
            <a:r>
              <a:rPr lang="en-US" altLang="zh-TW" sz="2800" dirty="0"/>
              <a:t>Create a number of threads in a pool where they await</a:t>
            </a:r>
            <a:r>
              <a:rPr lang="zh-TW" altLang="en-US" b="0" dirty="0"/>
              <a:t> 等候</a:t>
            </a:r>
            <a:r>
              <a:rPr lang="en-US" altLang="zh-TW" b="0" dirty="0"/>
              <a:t>(</a:t>
            </a:r>
            <a:r>
              <a:rPr lang="zh-TW" altLang="en-US" b="0" dirty="0"/>
              <a:t>動詞</a:t>
            </a:r>
            <a:r>
              <a:rPr lang="en-US" altLang="zh-TW" sz="2800" dirty="0"/>
              <a:t> work</a:t>
            </a:r>
          </a:p>
          <a:p>
            <a:r>
              <a:rPr lang="en-US" altLang="zh-TW" sz="2800" dirty="0"/>
              <a:t>Advantages:</a:t>
            </a:r>
          </a:p>
          <a:p>
            <a:pPr lvl="1"/>
            <a:r>
              <a:rPr lang="en-US" altLang="zh-TW" sz="2800" dirty="0"/>
              <a:t>Usually slightly faster to service a request with an existing thread than create a new thread</a:t>
            </a:r>
          </a:p>
          <a:p>
            <a:pPr lvl="1"/>
            <a:r>
              <a:rPr lang="en-US" altLang="zh-TW" sz="2800" dirty="0"/>
              <a:t>Allows the number of threads in the application(s) to be bound</a:t>
            </a:r>
            <a:r>
              <a:rPr lang="zh-TW" altLang="en-US" sz="2800" dirty="0"/>
              <a:t>綁定到</a:t>
            </a:r>
            <a:r>
              <a:rPr lang="en-US" altLang="zh-TW" sz="2800" dirty="0"/>
              <a:t>(</a:t>
            </a:r>
            <a:r>
              <a:rPr lang="zh-TW" altLang="en-US" sz="2800" dirty="0"/>
              <a:t>是</a:t>
            </a:r>
            <a:r>
              <a:rPr lang="en-US" altLang="zh-TW" sz="2800" dirty="0"/>
              <a:t>bind</a:t>
            </a:r>
            <a:r>
              <a:rPr lang="zh-TW" altLang="en-US" sz="2800" dirty="0"/>
              <a:t>過去分詞，不是真的</a:t>
            </a:r>
            <a:r>
              <a:rPr lang="en-US" altLang="zh-TW" sz="2800" dirty="0"/>
              <a:t>bound</a:t>
            </a:r>
            <a:r>
              <a:rPr lang="zh-TW" altLang="en-US" sz="2800" dirty="0"/>
              <a:t>彈跳</a:t>
            </a:r>
            <a:r>
              <a:rPr lang="en-US" altLang="zh-TW" sz="2800" dirty="0"/>
              <a:t>) to the size of the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Single and Multithreaded Processes</a:t>
            </a:r>
          </a:p>
        </p:txBody>
      </p:sp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5725" y="1349375"/>
            <a:ext cx="6600825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4552950" y="2000250"/>
            <a:ext cx="9525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054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817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 Specific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871538"/>
            <a:ext cx="8394700" cy="4478337"/>
          </a:xfrm>
        </p:spPr>
        <p:txBody>
          <a:bodyPr/>
          <a:lstStyle/>
          <a:p>
            <a:r>
              <a:rPr lang="en-US" altLang="zh-TW" sz="2800" dirty="0"/>
              <a:t>Threads belonging to a process share the data of the process.</a:t>
            </a:r>
            <a:r>
              <a:rPr lang="zh-TW" altLang="en-US" sz="2800" dirty="0"/>
              <a:t>前面講過</a:t>
            </a:r>
            <a:endParaRPr lang="en-US" altLang="zh-TW" sz="2800" dirty="0"/>
          </a:p>
          <a:p>
            <a:r>
              <a:rPr lang="en-US" altLang="zh-TW" sz="2800" dirty="0"/>
              <a:t>However, it is useful to allow each thread to have its own copy of data (</a:t>
            </a:r>
            <a:r>
              <a:rPr lang="en-US" altLang="zh-TW" sz="2800" b="1" dirty="0">
                <a:solidFill>
                  <a:srgbClr val="FF0000"/>
                </a:solidFill>
              </a:rPr>
              <a:t>thread-specific data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For example, in a transaction-processing system, we might service each transaction in a separate thread</a:t>
            </a:r>
            <a:r>
              <a:rPr lang="en-US" altLang="zh-TW" sz="2800" dirty="0">
                <a:solidFill>
                  <a:srgbClr val="FF0000"/>
                </a:solidFill>
              </a:rPr>
              <a:t>. Each transaction might be assigned </a:t>
            </a:r>
            <a:r>
              <a:rPr lang="en-US" altLang="zh-TW" sz="2800" b="1" dirty="0">
                <a:solidFill>
                  <a:srgbClr val="FF0000"/>
                </a:solidFill>
              </a:rPr>
              <a:t>a unique ID</a:t>
            </a:r>
            <a:r>
              <a:rPr lang="en-US" altLang="zh-TW" sz="2800" dirty="0">
                <a:solidFill>
                  <a:srgbClr val="FF0000"/>
                </a:solidFill>
              </a:rPr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      一個</a:t>
            </a:r>
            <a:r>
              <a:rPr lang="en-US" altLang="zh-TW" sz="2800" dirty="0" err="1">
                <a:solidFill>
                  <a:srgbClr val="FF0000"/>
                </a:solidFill>
              </a:rPr>
              <a:t>trn</a:t>
            </a:r>
            <a:r>
              <a:rPr lang="zh-TW" altLang="en-US" sz="2800" dirty="0">
                <a:solidFill>
                  <a:srgbClr val="FF0000"/>
                </a:solidFill>
              </a:rPr>
              <a:t>一個</a:t>
            </a:r>
            <a:r>
              <a:rPr lang="en-US" altLang="zh-TW" sz="2800" dirty="0">
                <a:solidFill>
                  <a:srgbClr val="FF0000"/>
                </a:solidFill>
              </a:rPr>
              <a:t>thread</a:t>
            </a:r>
            <a:r>
              <a:rPr lang="zh-TW" altLang="en-US" sz="2800" dirty="0">
                <a:solidFill>
                  <a:srgbClr val="FF0000"/>
                </a:solidFill>
              </a:rPr>
              <a:t>達到分隔</a:t>
            </a:r>
            <a:r>
              <a:rPr lang="en-US" altLang="zh-TW" sz="2800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zh-TW" sz="2800" dirty="0"/>
              <a:t>To associate each thread with its unique ID, we could use thread-specific data.</a:t>
            </a:r>
          </a:p>
          <a:p>
            <a:r>
              <a:rPr lang="en-US" altLang="zh-TW" sz="2800" dirty="0"/>
              <a:t>Most thread libraries provide some form of support for thread-specific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Scheduler Activations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" y="1148080"/>
            <a:ext cx="6052503" cy="6644640"/>
          </a:xfrm>
        </p:spPr>
        <p:txBody>
          <a:bodyPr/>
          <a:lstStyle/>
          <a:p>
            <a:r>
              <a:rPr lang="en-US" altLang="zh-TW" sz="2200" dirty="0"/>
              <a:t>Both M:M </a:t>
            </a:r>
            <a:r>
              <a:rPr lang="zh-TW" altLang="en-US" sz="2200" dirty="0"/>
              <a:t>多對多 </a:t>
            </a:r>
            <a:r>
              <a:rPr lang="en-US" altLang="zh-TW" sz="2200" dirty="0"/>
              <a:t>and Two-level models require </a:t>
            </a:r>
            <a:r>
              <a:rPr lang="en-US" altLang="zh-TW" sz="2200" b="1" dirty="0">
                <a:solidFill>
                  <a:srgbClr val="FF0000"/>
                </a:solidFill>
              </a:rPr>
              <a:t>communication</a:t>
            </a:r>
            <a:r>
              <a:rPr lang="en-US" altLang="zh-TW" sz="2200" dirty="0">
                <a:solidFill>
                  <a:srgbClr val="FF0000"/>
                </a:solidFill>
              </a:rPr>
              <a:t> between the kernel and the thread library</a:t>
            </a:r>
            <a:r>
              <a:rPr lang="en-US" altLang="zh-TW" sz="2200" dirty="0"/>
              <a:t> to dynamically adjust </a:t>
            </a:r>
            <a:r>
              <a:rPr lang="en-US" altLang="zh-TW" sz="2200" i="1" dirty="0"/>
              <a:t>the appropriate number</a:t>
            </a:r>
            <a:r>
              <a:rPr lang="en-US" altLang="zh-TW" sz="2200" dirty="0"/>
              <a:t> of </a:t>
            </a:r>
            <a:r>
              <a:rPr lang="en-US" altLang="zh-TW" sz="2200" i="1" dirty="0"/>
              <a:t>kernel threads </a:t>
            </a:r>
            <a:r>
              <a:rPr lang="en-US" altLang="zh-TW" sz="2200" dirty="0"/>
              <a:t>to ensure the best performance. </a:t>
            </a:r>
          </a:p>
          <a:p>
            <a:r>
              <a:rPr lang="en-US" altLang="zh-TW" sz="2200" dirty="0">
                <a:solidFill>
                  <a:srgbClr val="FF0000"/>
                </a:solidFill>
              </a:rPr>
              <a:t>Lightweight process (LWP)</a:t>
            </a:r>
            <a:r>
              <a:rPr lang="en-US" altLang="zh-TW" sz="2200" dirty="0"/>
              <a:t> – an intermediate data structure between the user and kernel threads.</a:t>
            </a:r>
          </a:p>
          <a:p>
            <a:r>
              <a:rPr lang="en-US" altLang="zh-TW" sz="2200" dirty="0"/>
              <a:t>To user-thread library, the LWP appears to be a </a:t>
            </a:r>
            <a:r>
              <a:rPr lang="en-US" altLang="zh-TW" sz="2200" b="1" dirty="0">
                <a:solidFill>
                  <a:srgbClr val="FF0000"/>
                </a:solidFill>
              </a:rPr>
              <a:t>virtual processor </a:t>
            </a:r>
            <a:r>
              <a:rPr lang="en-US" altLang="zh-TW" sz="2200" dirty="0"/>
              <a:t>on which the application can schedule(</a:t>
            </a:r>
            <a:r>
              <a:rPr lang="zh-TW" altLang="en-US" sz="2200" dirty="0"/>
              <a:t>列入計畫</a:t>
            </a:r>
            <a:r>
              <a:rPr lang="en-US" altLang="zh-TW" sz="2200" dirty="0"/>
              <a:t>) a user thread to run.</a:t>
            </a:r>
          </a:p>
          <a:p>
            <a:r>
              <a:rPr lang="en-US" altLang="zh-TW" sz="2200" dirty="0"/>
              <a:t>Each LWP is attached to a kernel thread</a:t>
            </a:r>
          </a:p>
          <a:p>
            <a:r>
              <a:rPr lang="en-US" altLang="zh-TW" sz="2200" dirty="0"/>
              <a:t>If a kernel thread blocks </a:t>
            </a:r>
            <a:r>
              <a:rPr lang="en-US" altLang="zh-TW" sz="2200" dirty="0">
                <a:sym typeface="Wingdings" pitchFamily="2" charset="2"/>
              </a:rPr>
              <a:t> LWP blocks  user thread blocks.</a:t>
            </a:r>
            <a:endParaRPr lang="en-US" altLang="zh-TW" sz="2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6227763" y="1649413"/>
            <a:ext cx="2933700" cy="3762375"/>
            <a:chOff x="6227763" y="1649413"/>
            <a:chExt cx="2933700" cy="3762375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27763" y="1649413"/>
              <a:ext cx="2933700" cy="376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6227763" y="3558747"/>
              <a:ext cx="1304925" cy="558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zh-TW" altLang="en-US" dirty="0">
                  <a:latin typeface="Verdana" charset="0"/>
                  <a:ea typeface="ＭＳ Ｐゴシック" charset="-128"/>
                </a:rPr>
                <a:t>   </a:t>
              </a:r>
              <a:r>
                <a:rPr lang="en-US" altLang="zh-TW" sz="2800" dirty="0">
                  <a:latin typeface="Verdana" charset="0"/>
                  <a:ea typeface="ＭＳ Ｐゴシック" charset="-128"/>
                </a:rPr>
                <a:t>LWP</a:t>
              </a: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5989" y="1263222"/>
            <a:ext cx="2862261" cy="244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Scheduler Activations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042988"/>
            <a:ext cx="8134350" cy="4492625"/>
          </a:xfrm>
        </p:spPr>
        <p:txBody>
          <a:bodyPr/>
          <a:lstStyle/>
          <a:p>
            <a:r>
              <a:rPr lang="en-US" altLang="zh-TW" sz="2400" dirty="0"/>
              <a:t>An application may require any number of LWPs to run efficiently.</a:t>
            </a:r>
          </a:p>
          <a:p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CPU-bound application </a:t>
            </a:r>
            <a:r>
              <a:rPr lang="en-US" altLang="zh-TW" sz="2400" dirty="0"/>
              <a:t>running on a single processor. </a:t>
            </a:r>
          </a:p>
          <a:p>
            <a:pPr lvl="1"/>
            <a:r>
              <a:rPr lang="en-US" altLang="zh-TW" dirty="0"/>
              <a:t> Since only one thread can run at once, one LWP is sufficient.</a:t>
            </a:r>
          </a:p>
          <a:p>
            <a:r>
              <a:rPr lang="en-US" altLang="zh-TW" sz="2400" dirty="0"/>
              <a:t>An </a:t>
            </a:r>
            <a:r>
              <a:rPr lang="en-US" altLang="zh-TW" sz="2400" dirty="0">
                <a:solidFill>
                  <a:srgbClr val="FF0000"/>
                </a:solidFill>
              </a:rPr>
              <a:t>I/O-intensive application </a:t>
            </a:r>
            <a:r>
              <a:rPr lang="en-US" altLang="zh-TW" sz="2400" dirty="0"/>
              <a:t>may require multiple LWPs to execute. </a:t>
            </a:r>
          </a:p>
          <a:p>
            <a:pPr lvl="1"/>
            <a:r>
              <a:rPr lang="en-US" altLang="zh-TW" dirty="0"/>
              <a:t>An LWP is required for each concurrent blocking system call.</a:t>
            </a:r>
          </a:p>
          <a:p>
            <a:pPr lvl="1"/>
            <a:r>
              <a:rPr lang="en-US" altLang="zh-TW" dirty="0"/>
              <a:t>For example, five different file-read requests occur simultaneously, then five LWPs are needed because all could be waiting for I/O completion in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Scheduler Activations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2988"/>
            <a:ext cx="8083550" cy="44926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Scheduler activation</a:t>
            </a:r>
            <a:r>
              <a:rPr lang="en-US" altLang="zh-TW" sz="2400" dirty="0"/>
              <a:t>: one scheme for communication between the user-thread library and the kernel</a:t>
            </a:r>
          </a:p>
          <a:p>
            <a:r>
              <a:rPr lang="en-US" altLang="zh-TW" sz="2400" dirty="0"/>
              <a:t>The kernel provides an application with a set of virtual processors (LWPs), and </a:t>
            </a:r>
            <a:r>
              <a:rPr lang="en-US" altLang="zh-TW" sz="2400" dirty="0">
                <a:solidFill>
                  <a:srgbClr val="FF0000"/>
                </a:solidFill>
              </a:rPr>
              <a:t>the application can schedule user threads onto an available virtual processor</a:t>
            </a:r>
            <a:r>
              <a:rPr lang="en-US" altLang="zh-TW" sz="2400" dirty="0"/>
              <a:t>.</a:t>
            </a:r>
            <a:r>
              <a:rPr lang="zh-TW" altLang="en-US" sz="2400" dirty="0"/>
              <a:t>同前</a:t>
            </a:r>
            <a:endParaRPr lang="en-US" altLang="zh-TW" sz="2400" dirty="0"/>
          </a:p>
          <a:p>
            <a:r>
              <a:rPr lang="en-US" altLang="zh-TW" sz="2400" dirty="0"/>
              <a:t>The kernel must inform an application about certain events – </a:t>
            </a:r>
            <a:r>
              <a:rPr lang="en-US" altLang="zh-TW" sz="2400" b="1" dirty="0" err="1">
                <a:solidFill>
                  <a:srgbClr val="FF0000"/>
                </a:solidFill>
              </a:rPr>
              <a:t>upcall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400" dirty="0" err="1"/>
              <a:t>Upcalls</a:t>
            </a:r>
            <a:r>
              <a:rPr lang="en-US" altLang="zh-TW" sz="2400" dirty="0"/>
              <a:t> are handled by the thread library with an </a:t>
            </a:r>
            <a:r>
              <a:rPr lang="en-US" altLang="zh-TW" sz="2400" b="1" dirty="0" err="1">
                <a:solidFill>
                  <a:srgbClr val="FF0000"/>
                </a:solidFill>
              </a:rPr>
              <a:t>upcall</a:t>
            </a:r>
            <a:r>
              <a:rPr lang="en-US" altLang="zh-TW" sz="2400" b="1" dirty="0">
                <a:solidFill>
                  <a:srgbClr val="FF0000"/>
                </a:solidFill>
              </a:rPr>
              <a:t> handler</a:t>
            </a:r>
            <a:r>
              <a:rPr lang="en-US" altLang="zh-TW" sz="2400" dirty="0"/>
              <a:t>, and </a:t>
            </a:r>
            <a:r>
              <a:rPr lang="en-US" altLang="zh-TW" sz="2400" dirty="0" err="1"/>
              <a:t>upcall</a:t>
            </a:r>
            <a:r>
              <a:rPr lang="en-US" altLang="zh-TW" sz="2400" dirty="0"/>
              <a:t> handlers must run on a virtual processor.</a:t>
            </a:r>
          </a:p>
          <a:p>
            <a:r>
              <a:rPr lang="en-US" altLang="zh-TW" sz="2400" dirty="0"/>
              <a:t>This communication allows an application to maintain the correct number of 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Operating System Examples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69188" cy="4492625"/>
          </a:xfrm>
        </p:spPr>
        <p:txBody>
          <a:bodyPr/>
          <a:lstStyle/>
          <a:p>
            <a:r>
              <a:rPr lang="en-US" altLang="zh-TW" sz="3200"/>
              <a:t>Windows XP Threads</a:t>
            </a:r>
          </a:p>
          <a:p>
            <a:r>
              <a:rPr lang="en-US" altLang="zh-TW" sz="3200"/>
              <a:t>Linux Threads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Windows XP Threads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011238"/>
            <a:ext cx="8045450" cy="4587875"/>
          </a:xfrm>
        </p:spPr>
        <p:txBody>
          <a:bodyPr/>
          <a:lstStyle/>
          <a:p>
            <a:r>
              <a:rPr lang="en-US" altLang="zh-TW" sz="2000" dirty="0"/>
              <a:t>Implements the one-to-one mapping, </a:t>
            </a:r>
          </a:p>
          <a:p>
            <a:r>
              <a:rPr lang="en-US" altLang="zh-TW" sz="2000" dirty="0"/>
              <a:t>By using the thread library, any thread belonging to a process can access the address space of the process.</a:t>
            </a:r>
          </a:p>
          <a:p>
            <a:r>
              <a:rPr lang="en-US" altLang="zh-TW" sz="2000" dirty="0"/>
              <a:t>Each thread contains</a:t>
            </a:r>
          </a:p>
          <a:p>
            <a:pPr lvl="1"/>
            <a:r>
              <a:rPr lang="en-US" altLang="zh-TW" sz="2000" dirty="0"/>
              <a:t>A thread id</a:t>
            </a:r>
          </a:p>
          <a:p>
            <a:pPr lvl="1"/>
            <a:r>
              <a:rPr lang="en-US" altLang="zh-TW" sz="2000" dirty="0"/>
              <a:t>A register set</a:t>
            </a:r>
            <a:r>
              <a:rPr lang="zh-TW" altLang="en-US" sz="2000" dirty="0"/>
              <a:t> </a:t>
            </a:r>
            <a:r>
              <a:rPr lang="en-US" altLang="zh-TW" sz="2000" dirty="0"/>
              <a:t>representing the status of the processor</a:t>
            </a:r>
            <a:r>
              <a:rPr lang="zh-TW" altLang="en-US" sz="2000" dirty="0"/>
              <a:t>同之前那張多緒圖</a:t>
            </a:r>
            <a:endParaRPr lang="en-US" altLang="zh-TW" sz="2000" dirty="0"/>
          </a:p>
          <a:p>
            <a:pPr lvl="1"/>
            <a:r>
              <a:rPr lang="en-US" altLang="zh-TW" sz="2000" dirty="0"/>
              <a:t>Separate user and kernel stacks</a:t>
            </a:r>
          </a:p>
          <a:p>
            <a:pPr lvl="1"/>
            <a:r>
              <a:rPr lang="en-US" altLang="zh-TW" sz="2000" dirty="0"/>
              <a:t>Private data storage area</a:t>
            </a:r>
          </a:p>
          <a:p>
            <a:r>
              <a:rPr lang="en-US" altLang="zh-TW" sz="2000" dirty="0"/>
              <a:t>The register set, stacks, and private storage area are known as the </a:t>
            </a:r>
            <a:r>
              <a:rPr lang="en-US" altLang="zh-TW" sz="2000" dirty="0">
                <a:solidFill>
                  <a:srgbClr val="FF0000"/>
                </a:solidFill>
              </a:rPr>
              <a:t>context</a:t>
            </a:r>
            <a:r>
              <a:rPr lang="en-US" altLang="zh-TW" sz="2000" dirty="0">
                <a:solidFill>
                  <a:srgbClr val="3366FF"/>
                </a:solidFill>
              </a:rPr>
              <a:t> </a:t>
            </a:r>
            <a:r>
              <a:rPr lang="en-US" altLang="zh-TW" sz="2000" dirty="0"/>
              <a:t>of the thread</a:t>
            </a:r>
          </a:p>
          <a:p>
            <a:r>
              <a:rPr lang="en-US" altLang="zh-TW" sz="2000" dirty="0"/>
              <a:t>The primary data structures of a thread include: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ETHREAD (executive thread block)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KTHREAD (kernel thread block)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TEB (thread environment block)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Windows XP Threads</a:t>
            </a:r>
          </a:p>
        </p:txBody>
      </p:sp>
      <p:pic>
        <p:nvPicPr>
          <p:cNvPr id="4096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949325"/>
            <a:ext cx="5451475" cy="529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466850" y="6248400"/>
            <a:ext cx="54874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Data Structures of a Windows XP thread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68388"/>
            <a:ext cx="8399462" cy="4495800"/>
          </a:xfrm>
        </p:spPr>
        <p:txBody>
          <a:bodyPr/>
          <a:lstStyle/>
          <a:p>
            <a:r>
              <a:rPr lang="en-US" altLang="zh-TW" sz="2800" dirty="0"/>
              <a:t>Linux provides the </a:t>
            </a:r>
            <a:r>
              <a:rPr lang="en-US" altLang="zh-TW" sz="2800" dirty="0">
                <a:solidFill>
                  <a:srgbClr val="FF0000"/>
                </a:solidFill>
              </a:rPr>
              <a:t>fork() system call </a:t>
            </a:r>
            <a:r>
              <a:rPr lang="en-US" altLang="zh-TW" sz="2800" dirty="0"/>
              <a:t>with the traditional functionality of </a:t>
            </a:r>
            <a:r>
              <a:rPr lang="en-US" altLang="zh-TW" sz="2800" dirty="0">
                <a:solidFill>
                  <a:srgbClr val="FF0000"/>
                </a:solidFill>
              </a:rPr>
              <a:t>duplicating a process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Linux also provides the ability to create threads using the </a:t>
            </a:r>
            <a:r>
              <a:rPr lang="en-US" altLang="zh-TW" sz="2800" b="1" dirty="0">
                <a:solidFill>
                  <a:srgbClr val="FF0000"/>
                </a:solidFill>
              </a:rPr>
              <a:t>clone()</a:t>
            </a:r>
            <a:r>
              <a:rPr lang="en-US" altLang="zh-TW" sz="2800" dirty="0">
                <a:solidFill>
                  <a:srgbClr val="FF0000"/>
                </a:solidFill>
              </a:rPr>
              <a:t> system call </a:t>
            </a:r>
          </a:p>
          <a:p>
            <a:r>
              <a:rPr lang="en-US" altLang="zh-TW" sz="2800" dirty="0"/>
              <a:t>However, Linux does not distinguish between processes and threads.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Linux refers to them as </a:t>
            </a:r>
            <a:r>
              <a:rPr lang="en-US" altLang="zh-TW" sz="2800" b="1" i="1" dirty="0">
                <a:solidFill>
                  <a:srgbClr val="FF0000"/>
                </a:solidFill>
              </a:rPr>
              <a:t>tasks</a:t>
            </a:r>
            <a:r>
              <a:rPr lang="en-US" altLang="zh-TW" sz="2800" dirty="0">
                <a:solidFill>
                  <a:srgbClr val="FF0000"/>
                </a:solidFill>
              </a:rPr>
              <a:t> rather than </a:t>
            </a:r>
            <a:r>
              <a:rPr lang="en-US" altLang="zh-TW" sz="2800" i="1" dirty="0">
                <a:solidFill>
                  <a:srgbClr val="FF0000"/>
                </a:solidFill>
              </a:rPr>
              <a:t>processes</a:t>
            </a:r>
            <a:r>
              <a:rPr lang="en-US" altLang="zh-TW" sz="2800" dirty="0">
                <a:solidFill>
                  <a:srgbClr val="FF0000"/>
                </a:solidFill>
              </a:rPr>
              <a:t> or </a:t>
            </a:r>
            <a:r>
              <a:rPr lang="en-US" altLang="zh-TW" sz="2800" i="1" dirty="0">
                <a:solidFill>
                  <a:srgbClr val="FF0000"/>
                </a:solidFill>
              </a:rPr>
              <a:t>threads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When </a:t>
            </a:r>
            <a:r>
              <a:rPr lang="en-US" altLang="zh-TW" sz="2800" b="1" dirty="0"/>
              <a:t>clone()</a:t>
            </a:r>
            <a:r>
              <a:rPr lang="en-US" altLang="zh-TW" sz="2800" dirty="0"/>
              <a:t> is invoked, it is </a:t>
            </a:r>
            <a:r>
              <a:rPr lang="en-US" altLang="zh-TW" sz="2800" dirty="0">
                <a:solidFill>
                  <a:srgbClr val="FF0000"/>
                </a:solidFill>
              </a:rPr>
              <a:t>passed a set of flags</a:t>
            </a:r>
            <a:r>
              <a:rPr lang="en-US" altLang="zh-TW" sz="2800" dirty="0"/>
              <a:t>, which determine how much sharing is to take place between the parent and child tasks.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954088"/>
            <a:ext cx="8494712" cy="4495800"/>
          </a:xfrm>
        </p:spPr>
        <p:txBody>
          <a:bodyPr/>
          <a:lstStyle/>
          <a:p>
            <a:r>
              <a:rPr lang="en-US" altLang="zh-TW" sz="2800" dirty="0"/>
              <a:t>For example, if clone() is passed the flags </a:t>
            </a:r>
            <a:r>
              <a:rPr lang="en-US" altLang="zh-TW" sz="2800" dirty="0">
                <a:solidFill>
                  <a:srgbClr val="FF0000"/>
                </a:solidFill>
              </a:rPr>
              <a:t>CLONE_FS, CLONE_VM, CLONE_SIGHAND, and CLONE_FILES</a:t>
            </a:r>
            <a:r>
              <a:rPr lang="en-US" altLang="zh-TW" sz="2800" dirty="0"/>
              <a:t>, they will share the same file-system information, the same memory space, the same signal handler, and the same set of open files.</a:t>
            </a:r>
          </a:p>
        </p:txBody>
      </p:sp>
      <p:pic>
        <p:nvPicPr>
          <p:cNvPr id="4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49" y="3581400"/>
            <a:ext cx="7249137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A60E4-DF4A-4413-814D-A575738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"/>
            <a:ext cx="5379418" cy="3901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9E0E9B-4838-48C2-A953-8D058E877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58" y="2441611"/>
            <a:ext cx="3846179" cy="41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00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Multithreaded Server Architecture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3" y="1905000"/>
            <a:ext cx="843509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95500" y="1962150"/>
            <a:ext cx="1562100" cy="7048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34000" y="1771650"/>
            <a:ext cx="2133600" cy="9715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57550" y="4057650"/>
            <a:ext cx="2800350" cy="9525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3498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Responsiveness</a:t>
            </a:r>
            <a:r>
              <a:rPr lang="en-US" altLang="zh-TW" sz="2800" dirty="0"/>
              <a:t>: Multithreading an interactive application may </a:t>
            </a:r>
            <a:r>
              <a:rPr lang="en-US" altLang="zh-TW" sz="2800" dirty="0">
                <a:solidFill>
                  <a:srgbClr val="FF0000"/>
                </a:solidFill>
              </a:rPr>
              <a:t>allow a program to continue running</a:t>
            </a:r>
            <a:r>
              <a:rPr lang="en-US" altLang="zh-TW" sz="2800" dirty="0"/>
              <a:t> even if part of it is blocked or is performing a lengthy operation, </a:t>
            </a:r>
          </a:p>
          <a:p>
            <a:r>
              <a:rPr lang="en-US" altLang="zh-TW" sz="2800" dirty="0"/>
              <a:t>thereby increasing responsiveness to the user. </a:t>
            </a:r>
          </a:p>
          <a:p>
            <a:r>
              <a:rPr lang="en-US" altLang="zh-TW" sz="2800" dirty="0"/>
              <a:t>For example, a </a:t>
            </a:r>
            <a:r>
              <a:rPr lang="en-US" altLang="zh-TW" sz="2800" dirty="0">
                <a:solidFill>
                  <a:srgbClr val="FF0000"/>
                </a:solidFill>
              </a:rPr>
              <a:t>multithreaded Web browser </a:t>
            </a:r>
            <a:r>
              <a:rPr lang="en-US" altLang="zh-TW" sz="2800" dirty="0"/>
              <a:t>could allow user interaction in </a:t>
            </a:r>
            <a:r>
              <a:rPr lang="en-US" altLang="zh-TW" sz="2800" dirty="0">
                <a:solidFill>
                  <a:srgbClr val="FF0000"/>
                </a:solidFill>
              </a:rPr>
              <a:t>one thread </a:t>
            </a:r>
            <a:r>
              <a:rPr lang="en-US" altLang="zh-TW" sz="2800" dirty="0"/>
              <a:t>while an image was being loaded in </a:t>
            </a:r>
            <a:r>
              <a:rPr lang="en-US" altLang="zh-TW" sz="2800" dirty="0">
                <a:solidFill>
                  <a:srgbClr val="FF0000"/>
                </a:solidFill>
              </a:rPr>
              <a:t>another thread</a:t>
            </a:r>
            <a:r>
              <a:rPr lang="en-US" altLang="zh-TW" sz="2800" dirty="0"/>
              <a:t>.</a:t>
            </a:r>
            <a:br>
              <a:rPr lang="en-US" altLang="zh-TW" sz="2800" dirty="0"/>
            </a:br>
            <a:endParaRPr lang="en-US" altLang="zh-TW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540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Resource Sharing: </a:t>
            </a:r>
            <a:r>
              <a:rPr lang="en-US" altLang="zh-TW" sz="2800" dirty="0">
                <a:solidFill>
                  <a:srgbClr val="FF0000"/>
                </a:solidFill>
              </a:rPr>
              <a:t>Processes</a:t>
            </a:r>
            <a:r>
              <a:rPr lang="en-US" altLang="zh-TW" sz="2800" dirty="0"/>
              <a:t> may only share resources through </a:t>
            </a:r>
            <a:r>
              <a:rPr lang="en-US" altLang="zh-TW" sz="2800" dirty="0">
                <a:solidFill>
                  <a:srgbClr val="FF0000"/>
                </a:solidFill>
              </a:rPr>
              <a:t>shared memory</a:t>
            </a:r>
            <a:r>
              <a:rPr lang="en-US" altLang="zh-TW" sz="2800" dirty="0"/>
              <a:t> or message passing, arranged by the programmer.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Threads</a:t>
            </a:r>
            <a:r>
              <a:rPr lang="en-US" altLang="zh-TW" sz="2800" dirty="0"/>
              <a:t> share the </a:t>
            </a:r>
            <a:r>
              <a:rPr lang="en-US" altLang="zh-TW" sz="2800" dirty="0">
                <a:solidFill>
                  <a:srgbClr val="FF0000"/>
                </a:solidFill>
              </a:rPr>
              <a:t>memory and resources of the process</a:t>
            </a:r>
            <a:r>
              <a:rPr lang="en-US" altLang="zh-TW" sz="2800" dirty="0"/>
              <a:t> to which they belong by default. </a:t>
            </a:r>
          </a:p>
          <a:p>
            <a:r>
              <a:rPr lang="en-US" altLang="zh-TW" sz="2800" dirty="0"/>
              <a:t>The benefit of sharing code and data is that it </a:t>
            </a:r>
            <a:r>
              <a:rPr lang="en-US" altLang="zh-TW" sz="2800" dirty="0">
                <a:solidFill>
                  <a:srgbClr val="FF0000"/>
                </a:solidFill>
              </a:rPr>
              <a:t>allows an application to have several different threads of activity within the same address space.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如果是</a:t>
            </a:r>
            <a:r>
              <a:rPr lang="en-US" altLang="zh-TW" sz="2800" dirty="0">
                <a:solidFill>
                  <a:srgbClr val="FF0000"/>
                </a:solidFill>
              </a:rPr>
              <a:t>process</a:t>
            </a:r>
            <a:r>
              <a:rPr lang="zh-TW" altLang="en-US" sz="2800" dirty="0">
                <a:solidFill>
                  <a:srgbClr val="FF0000"/>
                </a:solidFill>
              </a:rPr>
              <a:t>要多個就要</a:t>
            </a:r>
            <a:r>
              <a:rPr lang="en-US" altLang="zh-TW" sz="2800" dirty="0">
                <a:solidFill>
                  <a:srgbClr val="FF0000"/>
                </a:solidFill>
              </a:rPr>
              <a:t>copy code data </a:t>
            </a:r>
            <a:r>
              <a:rPr lang="zh-TW" altLang="en-US" sz="2800" dirty="0">
                <a:solidFill>
                  <a:srgbClr val="FF0000"/>
                </a:solidFill>
              </a:rPr>
              <a:t>等資料  成本就比較高 </a:t>
            </a:r>
            <a:r>
              <a:rPr lang="en-US" altLang="zh-TW" sz="2800" dirty="0" err="1">
                <a:solidFill>
                  <a:srgbClr val="FF0000"/>
                </a:solidFill>
              </a:rPr>
              <a:t>th</a:t>
            </a:r>
            <a:r>
              <a:rPr lang="zh-TW" altLang="en-US" sz="2800" dirty="0">
                <a:solidFill>
                  <a:srgbClr val="FF0000"/>
                </a:solidFill>
              </a:rPr>
              <a:t>是直接共用</a:t>
            </a:r>
            <a:br>
              <a:rPr lang="en-US" altLang="zh-TW" sz="2800" dirty="0"/>
            </a:br>
            <a:endParaRPr lang="en-US" altLang="zh-TW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8990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Economy:</a:t>
            </a:r>
            <a:r>
              <a:rPr lang="en-US" altLang="zh-TW" sz="2800" dirty="0"/>
              <a:t> Allocating memory and resources for process creating is costly.  Proc</a:t>
            </a:r>
            <a:r>
              <a:rPr lang="zh-TW" altLang="en-US" sz="2800" dirty="0"/>
              <a:t>創建成本大 </a:t>
            </a:r>
            <a:r>
              <a:rPr lang="en-US" altLang="zh-TW" sz="2800" dirty="0"/>
              <a:t>mem res</a:t>
            </a:r>
          </a:p>
          <a:p>
            <a:r>
              <a:rPr lang="en-US" altLang="zh-TW" sz="2800" dirty="0"/>
              <a:t>Because threads share the recourses of the process to which they belong, </a:t>
            </a:r>
            <a:r>
              <a:rPr lang="en-US" altLang="zh-TW" sz="2800" dirty="0">
                <a:solidFill>
                  <a:srgbClr val="FF0000"/>
                </a:solidFill>
              </a:rPr>
              <a:t>it is more economical to create and context-switch threads.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Th</a:t>
            </a:r>
            <a:r>
              <a:rPr lang="zh-TW" altLang="en-US" sz="2800" dirty="0">
                <a:solidFill>
                  <a:srgbClr val="FF0000"/>
                </a:solidFill>
              </a:rPr>
              <a:t>的</a:t>
            </a:r>
            <a:r>
              <a:rPr lang="en-US" altLang="zh-TW" sz="2800" dirty="0">
                <a:solidFill>
                  <a:srgbClr val="FF0000"/>
                </a:solidFill>
              </a:rPr>
              <a:t>context switch </a:t>
            </a:r>
            <a:r>
              <a:rPr lang="zh-TW" altLang="en-US" sz="2800" dirty="0">
                <a:solidFill>
                  <a:srgbClr val="FF0000"/>
                </a:solidFill>
              </a:rPr>
              <a:t>成本小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In Solaris, creating a process is about 30 times slower than is creating a thread, and context switching is about 5 times slower.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11480</TotalTime>
  <Words>2940</Words>
  <Application>Microsoft Office PowerPoint</Application>
  <PresentationFormat>On-screen Show (4:3)</PresentationFormat>
  <Paragraphs>304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4:   Multithreaded Programming</vt:lpstr>
      <vt:lpstr>Multithreaded Programming</vt:lpstr>
      <vt:lpstr>Objectives</vt:lpstr>
      <vt:lpstr>Single and Multithreaded Processes</vt:lpstr>
      <vt:lpstr>PowerPoint Presentation</vt:lpstr>
      <vt:lpstr>Multithreaded Server Architecture</vt:lpstr>
      <vt:lpstr>Benefits</vt:lpstr>
      <vt:lpstr>Benefits</vt:lpstr>
      <vt:lpstr>Benefits</vt:lpstr>
      <vt:lpstr>Benefits</vt:lpstr>
      <vt:lpstr>Multicore Programming</vt:lpstr>
      <vt:lpstr>Concurrent Execution on a Single-core System</vt:lpstr>
      <vt:lpstr>Parallel Execution on a Multicore System</vt:lpstr>
      <vt:lpstr>Multithreading Models</vt:lpstr>
      <vt:lpstr>Multithreading Models</vt:lpstr>
      <vt:lpstr>Many-to-One</vt:lpstr>
      <vt:lpstr>Many-to-One</vt:lpstr>
      <vt:lpstr>One-to-One</vt:lpstr>
      <vt:lpstr>One-to-One</vt:lpstr>
      <vt:lpstr>Many-to-Many Model</vt:lpstr>
      <vt:lpstr>Many-to-Many Model</vt:lpstr>
      <vt:lpstr>Two-level Model</vt:lpstr>
      <vt:lpstr>Thread Libraries</vt:lpstr>
      <vt:lpstr>Thread Libraries</vt:lpstr>
      <vt:lpstr>Thread Libraries</vt:lpstr>
      <vt:lpstr>Pthreads</vt:lpstr>
      <vt:lpstr>Multithreaded C program using the Pthreads API</vt:lpstr>
      <vt:lpstr>Win32 Tthreads</vt:lpstr>
      <vt:lpstr>Multithreaded C program using the Win32 API</vt:lpstr>
      <vt:lpstr>Multithreaded C program using the Win32 API</vt:lpstr>
      <vt:lpstr>Java Threads</vt:lpstr>
      <vt:lpstr>Java program for the summation of a non-negative integer</vt:lpstr>
      <vt:lpstr>Java program for the summation of a non-negative integer</vt:lpstr>
      <vt:lpstr>Threading Issues</vt:lpstr>
      <vt:lpstr>Semantics of fork() and exec()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Scheduler Activations</vt:lpstr>
      <vt:lpstr>Scheduler Activations</vt:lpstr>
      <vt:lpstr>Operating System Examples</vt:lpstr>
      <vt:lpstr>Windows XP Threads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169</cp:revision>
  <cp:lastPrinted>2001-06-14T14:14:54Z</cp:lastPrinted>
  <dcterms:created xsi:type="dcterms:W3CDTF">2008-07-20T15:16:37Z</dcterms:created>
  <dcterms:modified xsi:type="dcterms:W3CDTF">2020-03-29T12:22:00Z</dcterms:modified>
</cp:coreProperties>
</file>