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475E68-418C-4C5F-AFF9-8E6355B13D6D}">
  <a:tblStyle styleId="{A1475E68-418C-4C5F-AFF9-8E6355B13D6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6" d="100"/>
          <a:sy n="146" d="100"/>
        </p:scale>
        <p:origin x="603" y="6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b47758863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b47758863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b47758863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b47758863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23A45"/>
                </a:solidFill>
                <a:highlight>
                  <a:srgbClr val="FFFFFF"/>
                </a:highlight>
              </a:rPr>
              <a:t>Income provides economic resources that shape choices about housing, education, child care, food, medical care, and more. Wealth, the accumulation of savings and assets, helps cushion and protect us in times of economic distress. As income and wealth increase or decrease, so does health.</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344ba203e_4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f344ba203e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34b080f4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34b08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f8dfed90df_3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f8dfed90df_3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f8dfed90df_3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f8dfed90df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cb47758863_1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cb47758863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f8dfed90df_3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f8dfed90df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cb47758863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cb47758863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cb47758863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cb47758863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Under Further analysis I might add: look at the time dimension, some of the data may have changed significantly since Sept 30 due to mandates and return to work/school for many individuals affecting vaccination rates.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cb47758863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cb47758863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9422" algn="l" rtl="0">
              <a:lnSpc>
                <a:spcPct val="115000"/>
              </a:lnSpc>
              <a:spcBef>
                <a:spcPts val="1200"/>
              </a:spcBef>
              <a:spcAft>
                <a:spcPts val="0"/>
              </a:spcAft>
              <a:buClr>
                <a:schemeClr val="dk1"/>
              </a:buClr>
              <a:buSzPts val="1430"/>
              <a:buChar char="●"/>
            </a:pPr>
            <a:r>
              <a:rPr lang="en" sz="1430">
                <a:solidFill>
                  <a:schemeClr val="dk1"/>
                </a:solidFill>
              </a:rPr>
              <a:t>More importantly for public health entities, finding correlations between populations and vaccination rates allows these entities to target certain groups being underserved by current health authorities and could allow them to tailor public health initiatives in certain areas based on what is found in the data</a:t>
            </a:r>
            <a:endParaRPr sz="1430">
              <a:solidFill>
                <a:schemeClr val="dk1"/>
              </a:solidFill>
            </a:endParaRPr>
          </a:p>
          <a:p>
            <a:pPr marL="457200" lvl="0" indent="-319422" algn="l" rtl="0">
              <a:lnSpc>
                <a:spcPct val="115000"/>
              </a:lnSpc>
              <a:spcBef>
                <a:spcPts val="0"/>
              </a:spcBef>
              <a:spcAft>
                <a:spcPts val="0"/>
              </a:spcAft>
              <a:buClr>
                <a:schemeClr val="dk1"/>
              </a:buClr>
              <a:buSzPts val="1430"/>
              <a:buChar char="●"/>
            </a:pPr>
            <a:r>
              <a:rPr lang="en" sz="1430">
                <a:solidFill>
                  <a:schemeClr val="dk1"/>
                </a:solidFill>
              </a:rPr>
              <a:t>about what may be affecting vaccination rates and to what degree is interesting and worthwhile taking a deeper look</a:t>
            </a:r>
            <a:endParaRPr sz="1430">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The data was readily available for COVID-Vaccination rates and was also relatively up to date kaggle provided some interesting socioeconomic data at the county level that we could use to compare against these vaccination rates. </a:t>
            </a:r>
            <a:endParaRPr>
              <a:solidFill>
                <a:schemeClr val="dk1"/>
              </a:solidFill>
            </a:endParaRPr>
          </a:p>
          <a:p>
            <a:pPr marL="457200" lvl="0" indent="-319422" algn="l" rtl="0">
              <a:lnSpc>
                <a:spcPct val="115000"/>
              </a:lnSpc>
              <a:spcBef>
                <a:spcPts val="0"/>
              </a:spcBef>
              <a:spcAft>
                <a:spcPts val="0"/>
              </a:spcAft>
              <a:buClr>
                <a:schemeClr val="dk1"/>
              </a:buClr>
              <a:buSzPts val="1430"/>
              <a:buChar char="●"/>
            </a:pPr>
            <a:endParaRPr sz="1430">
              <a:solidFill>
                <a:schemeClr val="dk1"/>
              </a:solidFill>
            </a:endParaRPr>
          </a:p>
          <a:p>
            <a:pPr marL="0" lvl="0" indent="0" algn="l" rtl="0">
              <a:lnSpc>
                <a:spcPct val="115000"/>
              </a:lnSpc>
              <a:spcBef>
                <a:spcPts val="1200"/>
              </a:spcBef>
              <a:spcAft>
                <a:spcPts val="1200"/>
              </a:spcAft>
              <a:buNone/>
            </a:pPr>
            <a:endParaRPr sz="2230">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cb47758863_1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cb47758863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b47758863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b47758863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Jenny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8b872d413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8b872d413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b47758863_1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b47758863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cb4775886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cb4775886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f8b872d413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f8b872d413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f8b872d413_1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f8b872d413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f8b872d413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f8b872d413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uwphi.pophealth.wisc.edu/"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2.jpg"/></Relationships>
</file>

<file path=ppt/slides/_rels/slide1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hyperlink" Target="https://www.atsdr.cdc.gov/placeandhealth/svi/index.html"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0.jp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Factors Affecting Covid-19 Vaccination Rates in the US:</a:t>
            </a:r>
            <a:endParaRPr/>
          </a:p>
          <a:p>
            <a:pPr marL="0" lvl="0" indent="0" algn="ctr" rtl="0">
              <a:spcBef>
                <a:spcPts val="0"/>
              </a:spcBef>
              <a:spcAft>
                <a:spcPts val="0"/>
              </a:spcAft>
              <a:buNone/>
            </a:pPr>
            <a:r>
              <a:rPr lang="en"/>
              <a:t> A Data Analysis</a:t>
            </a:r>
            <a:endParaRPr/>
          </a:p>
        </p:txBody>
      </p:sp>
      <p:sp>
        <p:nvSpPr>
          <p:cNvPr id="55" name="Google Shape;55;p13"/>
          <p:cNvSpPr txBox="1">
            <a:spLocks noGrp="1"/>
          </p:cNvSpPr>
          <p:nvPr>
            <p:ph type="subTitle" idx="1"/>
          </p:nvPr>
        </p:nvSpPr>
        <p:spPr>
          <a:xfrm>
            <a:off x="311700" y="279717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Group 9</a:t>
            </a:r>
            <a:endParaRPr/>
          </a:p>
        </p:txBody>
      </p:sp>
      <p:sp>
        <p:nvSpPr>
          <p:cNvPr id="56" name="Google Shape;56;p13"/>
          <p:cNvSpPr txBox="1"/>
          <p:nvPr/>
        </p:nvSpPr>
        <p:spPr>
          <a:xfrm>
            <a:off x="739275" y="3833625"/>
            <a:ext cx="780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Team Members: Ricardo Herrera, Eugene Witherspoon, Feipeng Yang, Jenny(Yijuan) Yang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en" b="1"/>
              <a:t>Factor: Vaccination Rate and College Education </a:t>
            </a:r>
            <a:endParaRPr b="1"/>
          </a:p>
        </p:txBody>
      </p:sp>
      <p:sp>
        <p:nvSpPr>
          <p:cNvPr id="135" name="Google Shape;135;p22"/>
          <p:cNvSpPr txBox="1">
            <a:spLocks noGrp="1"/>
          </p:cNvSpPr>
          <p:nvPr>
            <p:ph type="body" idx="1"/>
          </p:nvPr>
        </p:nvSpPr>
        <p:spPr>
          <a:xfrm>
            <a:off x="378822" y="1152475"/>
            <a:ext cx="8453477" cy="39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dirty="0">
                <a:solidFill>
                  <a:schemeClr val="dk1"/>
                </a:solidFill>
                <a:highlight>
                  <a:schemeClr val="lt1"/>
                </a:highlight>
              </a:rPr>
              <a:t>Anova Test:</a:t>
            </a:r>
            <a:r>
              <a:rPr lang="en" sz="1400" dirty="0">
                <a:solidFill>
                  <a:schemeClr val="dk1"/>
                </a:solidFill>
                <a:highlight>
                  <a:schemeClr val="lt1"/>
                </a:highlight>
              </a:rPr>
              <a:t> </a:t>
            </a:r>
            <a:r>
              <a:rPr lang="en" sz="1400" b="1" dirty="0">
                <a:solidFill>
                  <a:schemeClr val="dk1"/>
                </a:solidFill>
                <a:highlight>
                  <a:schemeClr val="lt1"/>
                </a:highlight>
              </a:rPr>
              <a:t>The statement is rejected with pvalue &lt;0.05, indicating statistically significant difference among groups by Some College Education .</a:t>
            </a:r>
            <a:endParaRPr sz="1400" b="1" dirty="0">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en" sz="1566" dirty="0">
                <a:solidFill>
                  <a:schemeClr val="dk1"/>
                </a:solidFill>
                <a:highlight>
                  <a:srgbClr val="FFFFFF"/>
                </a:highlight>
              </a:rPr>
              <a:t>F_onewayResult(statistic=120.63668534496654, pvalue=4.422200453915255e-73)</a:t>
            </a:r>
            <a:endParaRPr sz="1566" dirty="0">
              <a:solidFill>
                <a:schemeClr val="dk1"/>
              </a:solidFill>
              <a:highlight>
                <a:srgbClr val="FFFFFF"/>
              </a:highlight>
            </a:endParaRPr>
          </a:p>
          <a:p>
            <a:pPr marL="0" lvl="0" indent="0" algn="l" rtl="0">
              <a:spcBef>
                <a:spcPts val="0"/>
              </a:spcBef>
              <a:spcAft>
                <a:spcPts val="0"/>
              </a:spcAft>
              <a:buNone/>
            </a:pPr>
            <a:endParaRPr sz="1050" dirty="0">
              <a:solidFill>
                <a:schemeClr val="dk1"/>
              </a:solidFill>
              <a:highlight>
                <a:srgbClr val="FFFFFF"/>
              </a:highlight>
            </a:endParaRPr>
          </a:p>
          <a:p>
            <a:pPr marL="457200" lvl="0" indent="-330800" algn="l" rtl="0">
              <a:lnSpc>
                <a:spcPct val="150000"/>
              </a:lnSpc>
              <a:spcBef>
                <a:spcPts val="1200"/>
              </a:spcBef>
              <a:spcAft>
                <a:spcPts val="0"/>
              </a:spcAft>
              <a:buClr>
                <a:schemeClr val="dk1"/>
              </a:buClr>
              <a:buSzPts val="1609"/>
              <a:buChar char="●"/>
            </a:pPr>
            <a:r>
              <a:rPr lang="en" sz="1609" dirty="0">
                <a:solidFill>
                  <a:schemeClr val="dk1"/>
                </a:solidFill>
                <a:highlight>
                  <a:srgbClr val="FFFFFF"/>
                </a:highlight>
              </a:rPr>
              <a:t>Rejecting null hypothesis</a:t>
            </a:r>
            <a:endParaRPr sz="1449" dirty="0">
              <a:solidFill>
                <a:schemeClr val="dk1"/>
              </a:solidFill>
              <a:highlight>
                <a:srgbClr val="FFFFFF"/>
              </a:highlight>
            </a:endParaRPr>
          </a:p>
          <a:p>
            <a:pPr marL="457200" lvl="0" indent="-320619" algn="l" rtl="0">
              <a:lnSpc>
                <a:spcPct val="150000"/>
              </a:lnSpc>
              <a:spcBef>
                <a:spcPts val="0"/>
              </a:spcBef>
              <a:spcAft>
                <a:spcPts val="0"/>
              </a:spcAft>
              <a:buClr>
                <a:schemeClr val="dk1"/>
              </a:buClr>
              <a:buSzPts val="1449"/>
              <a:buChar char="●"/>
            </a:pPr>
            <a:r>
              <a:rPr lang="en" sz="1449" dirty="0">
                <a:solidFill>
                  <a:schemeClr val="dk1"/>
                </a:solidFill>
                <a:highlight>
                  <a:srgbClr val="FFFFFF"/>
                </a:highlight>
              </a:rPr>
              <a:t>Weak Positive correlation</a:t>
            </a:r>
            <a:endParaRPr sz="1449" dirty="0">
              <a:solidFill>
                <a:schemeClr val="dk1"/>
              </a:solidFill>
              <a:highlight>
                <a:srgbClr val="FFFFFF"/>
              </a:highlight>
            </a:endParaRPr>
          </a:p>
          <a:p>
            <a:pPr marL="457200" lvl="0" indent="-320619" algn="l" rtl="0">
              <a:lnSpc>
                <a:spcPct val="150000"/>
              </a:lnSpc>
              <a:spcBef>
                <a:spcPts val="0"/>
              </a:spcBef>
              <a:spcAft>
                <a:spcPts val="0"/>
              </a:spcAft>
              <a:buClr>
                <a:schemeClr val="dk1"/>
              </a:buClr>
              <a:buSzPts val="1449"/>
              <a:buChar char="●"/>
            </a:pPr>
            <a:r>
              <a:rPr lang="en" sz="1449" dirty="0">
                <a:solidFill>
                  <a:schemeClr val="dk1"/>
                </a:solidFill>
                <a:highlight>
                  <a:srgbClr val="FFFFFF"/>
                </a:highlight>
              </a:rPr>
              <a:t>The r value is: 0.406371543459051</a:t>
            </a:r>
            <a:endParaRPr sz="1449" dirty="0">
              <a:solidFill>
                <a:schemeClr val="dk1"/>
              </a:solidFill>
              <a:highlight>
                <a:srgbClr val="FFFFFF"/>
              </a:highlight>
            </a:endParaRPr>
          </a:p>
          <a:p>
            <a:pPr marL="457200" lvl="0" indent="-320619" algn="l" rtl="0">
              <a:lnSpc>
                <a:spcPct val="150000"/>
              </a:lnSpc>
              <a:spcBef>
                <a:spcPts val="0"/>
              </a:spcBef>
              <a:spcAft>
                <a:spcPts val="0"/>
              </a:spcAft>
              <a:buClr>
                <a:schemeClr val="dk1"/>
              </a:buClr>
              <a:buSzPts val="1449"/>
              <a:buChar char="●"/>
            </a:pPr>
            <a:r>
              <a:rPr lang="en" sz="1449" dirty="0">
                <a:solidFill>
                  <a:schemeClr val="dk1"/>
                </a:solidFill>
                <a:highlight>
                  <a:srgbClr val="FFFFFF"/>
                </a:highlight>
              </a:rPr>
              <a:t>The r-squared is: 0.16513783133329193</a:t>
            </a:r>
            <a:endParaRPr sz="1449" dirty="0">
              <a:solidFill>
                <a:schemeClr val="dk1"/>
              </a:solidFill>
              <a:highlight>
                <a:srgbClr val="FFFFFF"/>
              </a:highlight>
            </a:endParaRPr>
          </a:p>
        </p:txBody>
      </p:sp>
      <p:pic>
        <p:nvPicPr>
          <p:cNvPr id="136" name="Google Shape;136;p22"/>
          <p:cNvPicPr preferRelativeResize="0"/>
          <p:nvPr/>
        </p:nvPicPr>
        <p:blipFill>
          <a:blip r:embed="rId3">
            <a:alphaModFix/>
          </a:blip>
          <a:stretch>
            <a:fillRect/>
          </a:stretch>
        </p:blipFill>
        <p:spPr>
          <a:xfrm>
            <a:off x="4206725" y="2411000"/>
            <a:ext cx="4756124" cy="2732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a:spLocks noGrp="1"/>
          </p:cNvSpPr>
          <p:nvPr>
            <p:ph type="title"/>
          </p:nvPr>
        </p:nvSpPr>
        <p:spPr>
          <a:xfrm>
            <a:off x="311700" y="314175"/>
            <a:ext cx="8520600" cy="5727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en" b="1"/>
              <a:t>Factor: Vaccination Rate and Income level</a:t>
            </a:r>
            <a:endParaRPr b="1"/>
          </a:p>
        </p:txBody>
      </p:sp>
      <p:sp>
        <p:nvSpPr>
          <p:cNvPr id="142" name="Google Shape;142;p23"/>
          <p:cNvSpPr txBox="1">
            <a:spLocks noGrp="1"/>
          </p:cNvSpPr>
          <p:nvPr>
            <p:ph type="body" idx="1"/>
          </p:nvPr>
        </p:nvSpPr>
        <p:spPr>
          <a:xfrm>
            <a:off x="243950" y="886875"/>
            <a:ext cx="8520600" cy="3749100"/>
          </a:xfrm>
          <a:prstGeom prst="rect">
            <a:avLst/>
          </a:prstGeom>
        </p:spPr>
        <p:txBody>
          <a:bodyPr spcFirstLastPara="1" wrap="square" lIns="91425" tIns="91425" rIns="91425" bIns="91425" anchor="t" anchorCtr="0">
            <a:normAutofit lnSpcReduction="10000"/>
          </a:bodyPr>
          <a:lstStyle/>
          <a:p>
            <a:pPr marL="457200" lvl="0" indent="-304800" algn="l" rtl="0">
              <a:spcBef>
                <a:spcPts val="0"/>
              </a:spcBef>
              <a:spcAft>
                <a:spcPts val="0"/>
              </a:spcAft>
              <a:buClr>
                <a:schemeClr val="dk1"/>
              </a:buClr>
              <a:buSzPts val="1200"/>
              <a:buChar char="➢"/>
            </a:pPr>
            <a:r>
              <a:rPr lang="en" sz="1300">
                <a:solidFill>
                  <a:schemeClr val="dk1"/>
                </a:solidFill>
              </a:rPr>
              <a:t>The County Health Rankings &amp; Roadmaps uses National Center for Health Statistics among others to collect county level data and is collected by the</a:t>
            </a:r>
            <a:r>
              <a:rPr lang="en" sz="1500"/>
              <a:t> </a:t>
            </a:r>
            <a:r>
              <a:rPr lang="en" sz="1500" u="sng">
                <a:solidFill>
                  <a:schemeClr val="hlink"/>
                </a:solidFill>
                <a:hlinkClick r:id="rId3"/>
              </a:rPr>
              <a:t>University of Wisconsin Population Health Institute</a:t>
            </a:r>
            <a:endParaRPr sz="1500"/>
          </a:p>
          <a:p>
            <a:pPr marL="457200" lvl="0" indent="-323850" algn="l" rtl="0">
              <a:spcBef>
                <a:spcPts val="0"/>
              </a:spcBef>
              <a:spcAft>
                <a:spcPts val="0"/>
              </a:spcAft>
              <a:buClr>
                <a:srgbClr val="000000"/>
              </a:buClr>
              <a:buSzPts val="1500"/>
              <a:buChar char="➢"/>
            </a:pPr>
            <a:endParaRPr sz="1500"/>
          </a:p>
          <a:p>
            <a:pPr marL="457200" lvl="0" indent="-317500" algn="l" rtl="0">
              <a:spcBef>
                <a:spcPts val="0"/>
              </a:spcBef>
              <a:spcAft>
                <a:spcPts val="0"/>
              </a:spcAft>
              <a:buClr>
                <a:srgbClr val="000000"/>
              </a:buClr>
              <a:buSzPts val="1400"/>
              <a:buChar char="➢"/>
            </a:pPr>
            <a:r>
              <a:rPr lang="en" sz="1400">
                <a:solidFill>
                  <a:srgbClr val="000000"/>
                </a:solidFill>
              </a:rPr>
              <a:t>Income levels at the county level were collected in 2019 for each county in the U.S. </a:t>
            </a:r>
            <a:endParaRPr sz="1400">
              <a:solidFill>
                <a:srgbClr val="000000"/>
              </a:solidFill>
            </a:endParaRPr>
          </a:p>
          <a:p>
            <a:pPr marL="457200" lvl="0" indent="0" algn="l" rtl="0">
              <a:spcBef>
                <a:spcPts val="0"/>
              </a:spcBef>
              <a:spcAft>
                <a:spcPts val="0"/>
              </a:spcAft>
              <a:buNone/>
            </a:pP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Income is often linked to other outcomes such as quality of life and often tied to measure of health.</a:t>
            </a:r>
            <a:endParaRPr sz="1400">
              <a:solidFill>
                <a:srgbClr val="000000"/>
              </a:solidFill>
            </a:endParaRPr>
          </a:p>
          <a:p>
            <a:pPr marL="457200" lvl="0" indent="0" algn="l" rtl="0">
              <a:spcBef>
                <a:spcPts val="0"/>
              </a:spcBef>
              <a:spcAft>
                <a:spcPts val="0"/>
              </a:spcAft>
              <a:buNone/>
            </a:pPr>
            <a:endParaRPr sz="1400">
              <a:solidFill>
                <a:srgbClr val="000000"/>
              </a:solidFill>
            </a:endParaRPr>
          </a:p>
          <a:p>
            <a:pPr marL="457200" lvl="0" indent="-317500" algn="l" rtl="0">
              <a:spcBef>
                <a:spcPts val="0"/>
              </a:spcBef>
              <a:spcAft>
                <a:spcPts val="0"/>
              </a:spcAft>
              <a:buClr>
                <a:srgbClr val="000000"/>
              </a:buClr>
              <a:buSzPts val="1400"/>
              <a:buChar char="➢"/>
            </a:pPr>
            <a:r>
              <a:rPr lang="en" sz="1400" u="sng">
                <a:solidFill>
                  <a:srgbClr val="000000"/>
                </a:solidFill>
              </a:rPr>
              <a:t>Median income</a:t>
            </a:r>
            <a:r>
              <a:rPr lang="en" sz="1400">
                <a:solidFill>
                  <a:srgbClr val="000000"/>
                </a:solidFill>
              </a:rPr>
              <a:t> - is a measure of the household  income where half earn more and half earn less and less likely to be skewed by outliers in any given county (i.e. Elon Musk lives next door) and is a </a:t>
            </a:r>
            <a:r>
              <a:rPr lang="en" sz="1400" b="1">
                <a:solidFill>
                  <a:srgbClr val="000000"/>
                </a:solidFill>
              </a:rPr>
              <a:t>measure of central tendency.</a:t>
            </a:r>
            <a:endParaRPr sz="1400" b="1">
              <a:solidFill>
                <a:srgbClr val="000000"/>
              </a:solidFill>
            </a:endParaRPr>
          </a:p>
          <a:p>
            <a:pPr marL="457200" lvl="0" indent="0" algn="l" rtl="0">
              <a:spcBef>
                <a:spcPts val="0"/>
              </a:spcBef>
              <a:spcAft>
                <a:spcPts val="0"/>
              </a:spcAft>
              <a:buNone/>
            </a:pPr>
            <a:endParaRPr sz="1400" u="sng">
              <a:solidFill>
                <a:srgbClr val="000000"/>
              </a:solidFill>
            </a:endParaRPr>
          </a:p>
          <a:p>
            <a:pPr marL="457200" lvl="0" indent="-317500" algn="l" rtl="0">
              <a:spcBef>
                <a:spcPts val="0"/>
              </a:spcBef>
              <a:spcAft>
                <a:spcPts val="0"/>
              </a:spcAft>
              <a:buClr>
                <a:srgbClr val="000000"/>
              </a:buClr>
              <a:buSzPts val="1400"/>
              <a:buChar char="➢"/>
            </a:pPr>
            <a:r>
              <a:rPr lang="en" sz="1400" u="sng">
                <a:solidFill>
                  <a:srgbClr val="000000"/>
                </a:solidFill>
              </a:rPr>
              <a:t>Per capita income</a:t>
            </a:r>
            <a:r>
              <a:rPr lang="en" sz="1400">
                <a:solidFill>
                  <a:srgbClr val="000000"/>
                </a:solidFill>
              </a:rPr>
              <a:t> - is an average of income in an area</a:t>
            </a:r>
            <a:r>
              <a:rPr lang="en" sz="1400" b="1">
                <a:solidFill>
                  <a:srgbClr val="000000"/>
                </a:solidFill>
              </a:rPr>
              <a:t> spread among all residents of a household </a:t>
            </a:r>
            <a:r>
              <a:rPr lang="en" sz="1400">
                <a:solidFill>
                  <a:srgbClr val="000000"/>
                </a:solidFill>
              </a:rPr>
              <a:t>(including children). This can be paint a more realistic picture when comparing households who have household income spread over many people (typically larger families) to high earning individual income earners (e.g. DINK).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4"/>
          <p:cNvSpPr txBox="1">
            <a:spLocks noGrp="1"/>
          </p:cNvSpPr>
          <p:nvPr>
            <p:ph type="title"/>
          </p:nvPr>
        </p:nvSpPr>
        <p:spPr>
          <a:xfrm>
            <a:off x="311700" y="198700"/>
            <a:ext cx="8520600" cy="5727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en" b="1"/>
              <a:t>Factor: Vaccination Rate and Income level (Per Capita and Median Household)</a:t>
            </a:r>
            <a:endParaRPr b="1"/>
          </a:p>
          <a:p>
            <a:pPr marL="0" lvl="0" indent="0" algn="l" rtl="0">
              <a:spcBef>
                <a:spcPts val="0"/>
              </a:spcBef>
              <a:spcAft>
                <a:spcPts val="0"/>
              </a:spcAft>
              <a:buNone/>
            </a:pPr>
            <a:endParaRPr b="1"/>
          </a:p>
        </p:txBody>
      </p:sp>
      <p:sp>
        <p:nvSpPr>
          <p:cNvPr id="148" name="Google Shape;148;p24"/>
          <p:cNvSpPr txBox="1">
            <a:spLocks noGrp="1"/>
          </p:cNvSpPr>
          <p:nvPr>
            <p:ph type="body" idx="1"/>
          </p:nvPr>
        </p:nvSpPr>
        <p:spPr>
          <a:xfrm>
            <a:off x="311700" y="1061896"/>
            <a:ext cx="8083800" cy="5727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sz="1400" b="1">
                <a:solidFill>
                  <a:schemeClr val="dk1"/>
                </a:solidFill>
                <a:highlight>
                  <a:srgbClr val="FFFFFF"/>
                </a:highlight>
              </a:rPr>
              <a:t>Linear Regression </a:t>
            </a:r>
            <a:r>
              <a:rPr lang="en" sz="1400">
                <a:solidFill>
                  <a:schemeClr val="dk1"/>
                </a:solidFill>
                <a:highlight>
                  <a:srgbClr val="FFFFFF"/>
                </a:highlight>
              </a:rPr>
              <a:t>analysis results with low r value indicating a weak but noticeable positive correlation of higher vaccination rates in US counties with higher per capita and median income levels. ANOVA test added for more insight.</a:t>
            </a:r>
            <a:endParaRPr/>
          </a:p>
        </p:txBody>
      </p:sp>
      <p:pic>
        <p:nvPicPr>
          <p:cNvPr id="149" name="Google Shape;149;p24"/>
          <p:cNvPicPr preferRelativeResize="0"/>
          <p:nvPr/>
        </p:nvPicPr>
        <p:blipFill>
          <a:blip r:embed="rId3">
            <a:alphaModFix/>
          </a:blip>
          <a:stretch>
            <a:fillRect/>
          </a:stretch>
        </p:blipFill>
        <p:spPr>
          <a:xfrm>
            <a:off x="190625" y="1616150"/>
            <a:ext cx="4026225" cy="2877350"/>
          </a:xfrm>
          <a:prstGeom prst="rect">
            <a:avLst/>
          </a:prstGeom>
          <a:noFill/>
          <a:ln>
            <a:noFill/>
          </a:ln>
        </p:spPr>
      </p:pic>
      <p:pic>
        <p:nvPicPr>
          <p:cNvPr id="150" name="Google Shape;150;p24"/>
          <p:cNvPicPr preferRelativeResize="0"/>
          <p:nvPr/>
        </p:nvPicPr>
        <p:blipFill>
          <a:blip r:embed="rId4">
            <a:alphaModFix/>
          </a:blip>
          <a:stretch>
            <a:fillRect/>
          </a:stretch>
        </p:blipFill>
        <p:spPr>
          <a:xfrm>
            <a:off x="4299050" y="1557350"/>
            <a:ext cx="4582525" cy="2994950"/>
          </a:xfrm>
          <a:prstGeom prst="rect">
            <a:avLst/>
          </a:prstGeom>
          <a:noFill/>
          <a:ln>
            <a:noFill/>
          </a:ln>
        </p:spPr>
      </p:pic>
      <p:sp>
        <p:nvSpPr>
          <p:cNvPr id="151" name="Google Shape;151;p24"/>
          <p:cNvSpPr txBox="1"/>
          <p:nvPr/>
        </p:nvSpPr>
        <p:spPr>
          <a:xfrm>
            <a:off x="788275" y="4552300"/>
            <a:ext cx="30000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a:solidFill>
                  <a:schemeClr val="dk1"/>
                </a:solidFill>
                <a:highlight>
                  <a:srgbClr val="FFFFFF"/>
                </a:highlight>
              </a:rPr>
              <a:t>The r value is: 0.40747374897221234</a:t>
            </a:r>
            <a:endParaRPr sz="1050">
              <a:solidFill>
                <a:schemeClr val="dk1"/>
              </a:solidFill>
              <a:highlight>
                <a:srgbClr val="FFFFFF"/>
              </a:highlight>
            </a:endParaRPr>
          </a:p>
          <a:p>
            <a:pPr marL="0" lvl="0" indent="0" algn="l" rtl="0">
              <a:lnSpc>
                <a:spcPct val="115000"/>
              </a:lnSpc>
              <a:spcBef>
                <a:spcPts val="0"/>
              </a:spcBef>
              <a:spcAft>
                <a:spcPts val="0"/>
              </a:spcAft>
              <a:buNone/>
            </a:pPr>
            <a:r>
              <a:rPr lang="en" sz="1050">
                <a:solidFill>
                  <a:schemeClr val="dk1"/>
                </a:solidFill>
                <a:highlight>
                  <a:srgbClr val="FFFFFF"/>
                </a:highlight>
              </a:rPr>
              <a:t>The r-squared is: 0.1660348561014695</a:t>
            </a:r>
            <a:endParaRPr sz="1050">
              <a:solidFill>
                <a:schemeClr val="dk1"/>
              </a:solidFill>
              <a:highlight>
                <a:srgbClr val="FFFFFF"/>
              </a:highlight>
            </a:endParaRPr>
          </a:p>
        </p:txBody>
      </p:sp>
      <p:sp>
        <p:nvSpPr>
          <p:cNvPr id="152" name="Google Shape;152;p24"/>
          <p:cNvSpPr txBox="1"/>
          <p:nvPr/>
        </p:nvSpPr>
        <p:spPr>
          <a:xfrm>
            <a:off x="5212475" y="4552300"/>
            <a:ext cx="30000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a:solidFill>
                  <a:schemeClr val="dk1"/>
                </a:solidFill>
                <a:highlight>
                  <a:srgbClr val="FFFFFF"/>
                </a:highlight>
              </a:rPr>
              <a:t>The r value is: 0.44152054535942087</a:t>
            </a:r>
            <a:endParaRPr sz="1050">
              <a:solidFill>
                <a:schemeClr val="dk1"/>
              </a:solidFill>
              <a:highlight>
                <a:srgbClr val="FFFFFF"/>
              </a:highlight>
            </a:endParaRPr>
          </a:p>
          <a:p>
            <a:pPr marL="0" lvl="0" indent="0" algn="l" rtl="0">
              <a:lnSpc>
                <a:spcPct val="115000"/>
              </a:lnSpc>
              <a:spcBef>
                <a:spcPts val="0"/>
              </a:spcBef>
              <a:spcAft>
                <a:spcPts val="0"/>
              </a:spcAft>
              <a:buNone/>
            </a:pPr>
            <a:r>
              <a:rPr lang="en" sz="1050">
                <a:solidFill>
                  <a:schemeClr val="dk1"/>
                </a:solidFill>
                <a:highlight>
                  <a:srgbClr val="FFFFFF"/>
                </a:highlight>
              </a:rPr>
              <a:t>The r-squared is: 0.19494039197448043</a:t>
            </a:r>
            <a:endParaRPr sz="1050">
              <a:solidFill>
                <a:schemeClr val="dk1"/>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en" b="1"/>
              <a:t>Factor: Vaccination Rate and Income level (Per Capita and Median Household)</a:t>
            </a:r>
            <a:endParaRPr b="1"/>
          </a:p>
        </p:txBody>
      </p:sp>
      <p:sp>
        <p:nvSpPr>
          <p:cNvPr id="158" name="Google Shape;158;p25"/>
          <p:cNvSpPr txBox="1">
            <a:spLocks noGrp="1"/>
          </p:cNvSpPr>
          <p:nvPr>
            <p:ph type="body" idx="1"/>
          </p:nvPr>
        </p:nvSpPr>
        <p:spPr>
          <a:xfrm>
            <a:off x="420075" y="1147400"/>
            <a:ext cx="7463100" cy="745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770"/>
              <a:buFont typeface="Arial"/>
              <a:buNone/>
            </a:pPr>
            <a:r>
              <a:rPr lang="en" sz="1480" b="1">
                <a:solidFill>
                  <a:schemeClr val="dk1"/>
                </a:solidFill>
                <a:highlight>
                  <a:schemeClr val="lt1"/>
                </a:highlight>
              </a:rPr>
              <a:t>ANOVA Test: </a:t>
            </a:r>
            <a:endParaRPr sz="1480" b="1">
              <a:solidFill>
                <a:schemeClr val="dk1"/>
              </a:solidFill>
              <a:highlight>
                <a:schemeClr val="lt1"/>
              </a:highlight>
            </a:endParaRPr>
          </a:p>
          <a:p>
            <a:pPr marL="0" lvl="0" indent="0" algn="l" rtl="0">
              <a:lnSpc>
                <a:spcPct val="95000"/>
              </a:lnSpc>
              <a:spcBef>
                <a:spcPts val="0"/>
              </a:spcBef>
              <a:spcAft>
                <a:spcPts val="0"/>
              </a:spcAft>
              <a:buClr>
                <a:schemeClr val="dk1"/>
              </a:buClr>
              <a:buSzPts val="770"/>
              <a:buFont typeface="Arial"/>
              <a:buNone/>
            </a:pPr>
            <a:r>
              <a:rPr lang="en" sz="1480" u="sng">
                <a:solidFill>
                  <a:schemeClr val="dk1"/>
                </a:solidFill>
                <a:highlight>
                  <a:schemeClr val="lt1"/>
                </a:highlight>
              </a:rPr>
              <a:t>Alternate Hypothesis</a:t>
            </a:r>
            <a:r>
              <a:rPr lang="en" sz="1480">
                <a:solidFill>
                  <a:schemeClr val="dk1"/>
                </a:solidFill>
                <a:highlight>
                  <a:schemeClr val="lt1"/>
                </a:highlight>
              </a:rPr>
              <a:t>: There are significant differences in the mean of vaccination rates between households of varying levels of income. </a:t>
            </a:r>
            <a:endParaRPr sz="1480">
              <a:solidFill>
                <a:schemeClr val="dk1"/>
              </a:solidFill>
              <a:highlight>
                <a:schemeClr val="lt1"/>
              </a:highlight>
            </a:endParaRPr>
          </a:p>
          <a:p>
            <a:pPr marL="0" lvl="0" indent="0" algn="l" rtl="0">
              <a:lnSpc>
                <a:spcPct val="95000"/>
              </a:lnSpc>
              <a:spcBef>
                <a:spcPts val="0"/>
              </a:spcBef>
              <a:spcAft>
                <a:spcPts val="0"/>
              </a:spcAft>
              <a:buClr>
                <a:schemeClr val="dk1"/>
              </a:buClr>
              <a:buSzPts val="770"/>
              <a:buFont typeface="Arial"/>
              <a:buNone/>
            </a:pPr>
            <a:endParaRPr sz="1480" u="sng">
              <a:solidFill>
                <a:schemeClr val="dk1"/>
              </a:solidFill>
              <a:highlight>
                <a:schemeClr val="lt1"/>
              </a:highlight>
            </a:endParaRPr>
          </a:p>
          <a:p>
            <a:pPr marL="0" lvl="0" indent="0" algn="l" rtl="0">
              <a:lnSpc>
                <a:spcPct val="95000"/>
              </a:lnSpc>
              <a:spcBef>
                <a:spcPts val="0"/>
              </a:spcBef>
              <a:spcAft>
                <a:spcPts val="0"/>
              </a:spcAft>
              <a:buClr>
                <a:schemeClr val="dk1"/>
              </a:buClr>
              <a:buSzPts val="770"/>
              <a:buFont typeface="Arial"/>
              <a:buNone/>
            </a:pPr>
            <a:endParaRPr sz="1480">
              <a:solidFill>
                <a:schemeClr val="dk1"/>
              </a:solidFill>
              <a:highlight>
                <a:schemeClr val="lt1"/>
              </a:highlight>
            </a:endParaRPr>
          </a:p>
          <a:p>
            <a:pPr marL="0" lvl="0" indent="0" algn="l" rtl="0">
              <a:lnSpc>
                <a:spcPct val="95000"/>
              </a:lnSpc>
              <a:spcBef>
                <a:spcPts val="0"/>
              </a:spcBef>
              <a:spcAft>
                <a:spcPts val="0"/>
              </a:spcAft>
              <a:buClr>
                <a:schemeClr val="dk1"/>
              </a:buClr>
              <a:buSzPts val="770"/>
              <a:buFont typeface="Arial"/>
              <a:buNone/>
            </a:pPr>
            <a:endParaRPr sz="1480">
              <a:solidFill>
                <a:schemeClr val="dk1"/>
              </a:solidFill>
              <a:highlight>
                <a:schemeClr val="lt1"/>
              </a:highlight>
            </a:endParaRPr>
          </a:p>
          <a:p>
            <a:pPr marL="0" lvl="0" indent="0" algn="l" rtl="0">
              <a:lnSpc>
                <a:spcPct val="95000"/>
              </a:lnSpc>
              <a:spcBef>
                <a:spcPts val="0"/>
              </a:spcBef>
              <a:spcAft>
                <a:spcPts val="1200"/>
              </a:spcAft>
              <a:buSzPts val="770"/>
              <a:buNone/>
            </a:pPr>
            <a:endParaRPr sz="1260"/>
          </a:p>
        </p:txBody>
      </p:sp>
      <p:pic>
        <p:nvPicPr>
          <p:cNvPr id="159" name="Google Shape;159;p25"/>
          <p:cNvPicPr preferRelativeResize="0"/>
          <p:nvPr/>
        </p:nvPicPr>
        <p:blipFill>
          <a:blip r:embed="rId3">
            <a:alphaModFix/>
          </a:blip>
          <a:stretch>
            <a:fillRect/>
          </a:stretch>
        </p:blipFill>
        <p:spPr>
          <a:xfrm>
            <a:off x="3213250" y="4609025"/>
            <a:ext cx="5619050" cy="269464"/>
          </a:xfrm>
          <a:prstGeom prst="rect">
            <a:avLst/>
          </a:prstGeom>
          <a:noFill/>
          <a:ln>
            <a:noFill/>
          </a:ln>
        </p:spPr>
      </p:pic>
      <p:sp>
        <p:nvSpPr>
          <p:cNvPr id="160" name="Google Shape;160;p25"/>
          <p:cNvSpPr txBox="1"/>
          <p:nvPr/>
        </p:nvSpPr>
        <p:spPr>
          <a:xfrm>
            <a:off x="420075" y="4208825"/>
            <a:ext cx="287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Median Income ANOVA result:</a:t>
            </a:r>
            <a:endParaRPr/>
          </a:p>
        </p:txBody>
      </p:sp>
      <p:sp>
        <p:nvSpPr>
          <p:cNvPr id="161" name="Google Shape;161;p25"/>
          <p:cNvSpPr txBox="1"/>
          <p:nvPr/>
        </p:nvSpPr>
        <p:spPr>
          <a:xfrm>
            <a:off x="420075" y="4530975"/>
            <a:ext cx="287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Per Capita Income ANOVA result:</a:t>
            </a:r>
            <a:endParaRPr/>
          </a:p>
        </p:txBody>
      </p:sp>
      <p:pic>
        <p:nvPicPr>
          <p:cNvPr id="162" name="Google Shape;162;p25"/>
          <p:cNvPicPr preferRelativeResize="0"/>
          <p:nvPr/>
        </p:nvPicPr>
        <p:blipFill>
          <a:blip r:embed="rId4">
            <a:alphaModFix/>
          </a:blip>
          <a:stretch>
            <a:fillRect/>
          </a:stretch>
        </p:blipFill>
        <p:spPr>
          <a:xfrm>
            <a:off x="2989050" y="4307200"/>
            <a:ext cx="6027300" cy="177925"/>
          </a:xfrm>
          <a:prstGeom prst="rect">
            <a:avLst/>
          </a:prstGeom>
          <a:noFill/>
          <a:ln>
            <a:noFill/>
          </a:ln>
        </p:spPr>
      </p:pic>
      <p:sp>
        <p:nvSpPr>
          <p:cNvPr id="163" name="Google Shape;163;p25"/>
          <p:cNvSpPr txBox="1"/>
          <p:nvPr/>
        </p:nvSpPr>
        <p:spPr>
          <a:xfrm>
            <a:off x="402375" y="2562888"/>
            <a:ext cx="7991100" cy="14832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0"/>
              </a:spcAft>
              <a:buClr>
                <a:schemeClr val="dk1"/>
              </a:buClr>
              <a:buSzPts val="770"/>
              <a:buFont typeface="Arial"/>
              <a:buNone/>
            </a:pPr>
            <a:r>
              <a:rPr lang="en" sz="1480" b="1">
                <a:solidFill>
                  <a:schemeClr val="dk1"/>
                </a:solidFill>
                <a:highlight>
                  <a:schemeClr val="lt1"/>
                </a:highlight>
              </a:rPr>
              <a:t>Analysis</a:t>
            </a:r>
            <a:r>
              <a:rPr lang="en" sz="1480">
                <a:solidFill>
                  <a:schemeClr val="dk1"/>
                </a:solidFill>
                <a:highlight>
                  <a:schemeClr val="lt1"/>
                </a:highlight>
              </a:rPr>
              <a:t>: For one ANOVA test the county data for median house household income was separated into six groups, beginning at up to $40,000 annually, and in $20K increments until $140K/year.  </a:t>
            </a:r>
            <a:r>
              <a:rPr lang="en" sz="1480" b="1">
                <a:solidFill>
                  <a:schemeClr val="dk1"/>
                </a:solidFill>
                <a:highlight>
                  <a:schemeClr val="lt1"/>
                </a:highlight>
              </a:rPr>
              <a:t>Since the p-value from the test was much smaller than 0.05, we rejected the null hypothesis, indicating significant differences in the vaccination rates between populations of varying income. </a:t>
            </a:r>
            <a:r>
              <a:rPr lang="en" sz="1480">
                <a:solidFill>
                  <a:schemeClr val="dk1"/>
                </a:solidFill>
                <a:highlight>
                  <a:schemeClr val="lt1"/>
                </a:highlight>
              </a:rPr>
              <a:t>Per capita income showed similar results, using six groups starting at upto $10K/year and increasing by $10K increments up to $60K/year. </a:t>
            </a:r>
            <a:endParaRPr/>
          </a:p>
        </p:txBody>
      </p:sp>
      <p:sp>
        <p:nvSpPr>
          <p:cNvPr id="164" name="Google Shape;164;p25"/>
          <p:cNvSpPr txBox="1"/>
          <p:nvPr/>
        </p:nvSpPr>
        <p:spPr>
          <a:xfrm>
            <a:off x="402375" y="1892600"/>
            <a:ext cx="7498500" cy="6174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0"/>
              </a:spcAft>
              <a:buClr>
                <a:schemeClr val="dk1"/>
              </a:buClr>
              <a:buSzPts val="770"/>
              <a:buFont typeface="Arial"/>
              <a:buNone/>
            </a:pPr>
            <a:r>
              <a:rPr lang="en" sz="1480" u="sng">
                <a:solidFill>
                  <a:schemeClr val="dk1"/>
                </a:solidFill>
                <a:highlight>
                  <a:schemeClr val="lt1"/>
                </a:highlight>
              </a:rPr>
              <a:t>Null Hypothesis-</a:t>
            </a:r>
            <a:r>
              <a:rPr lang="en" sz="1480">
                <a:solidFill>
                  <a:schemeClr val="dk1"/>
                </a:solidFill>
                <a:highlight>
                  <a:schemeClr val="lt1"/>
                </a:highlight>
              </a:rPr>
              <a:t> There are no significant differences in the mean of vaccination rates between varying levels of income.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title"/>
          </p:nvPr>
        </p:nvSpPr>
        <p:spPr>
          <a:xfrm>
            <a:off x="311700" y="314175"/>
            <a:ext cx="8520600" cy="1068000"/>
          </a:xfrm>
          <a:prstGeom prst="rect">
            <a:avLst/>
          </a:prstGeom>
        </p:spPr>
        <p:txBody>
          <a:bodyPr spcFirstLastPara="1" wrap="square" lIns="91425" tIns="91425" rIns="91425" bIns="91425" anchor="t" anchorCtr="0">
            <a:normAutofit/>
          </a:bodyPr>
          <a:lstStyle/>
          <a:p>
            <a:pPr marL="0" marR="0" lvl="0" indent="0" algn="l" rtl="0">
              <a:lnSpc>
                <a:spcPct val="100000"/>
              </a:lnSpc>
              <a:spcBef>
                <a:spcPts val="0"/>
              </a:spcBef>
              <a:spcAft>
                <a:spcPts val="0"/>
              </a:spcAft>
              <a:buNone/>
            </a:pPr>
            <a:r>
              <a:rPr lang="en" b="1" dirty="0"/>
              <a:t>Factors: Percent Uninsured and </a:t>
            </a:r>
            <a:r>
              <a:rPr lang="en" sz="2500" b="1" dirty="0"/>
              <a:t>Percent Fair or Poor Health</a:t>
            </a:r>
            <a:endParaRPr b="1" dirty="0"/>
          </a:p>
        </p:txBody>
      </p:sp>
      <p:sp>
        <p:nvSpPr>
          <p:cNvPr id="170" name="Google Shape;170;p26"/>
          <p:cNvSpPr txBox="1">
            <a:spLocks noGrp="1"/>
          </p:cNvSpPr>
          <p:nvPr>
            <p:ph type="body" idx="1"/>
          </p:nvPr>
        </p:nvSpPr>
        <p:spPr>
          <a:xfrm>
            <a:off x="311700" y="1510700"/>
            <a:ext cx="8257200" cy="24993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rgbClr val="000000"/>
              </a:buClr>
              <a:buSzPts val="1400"/>
              <a:buChar char="➢"/>
            </a:pPr>
            <a:r>
              <a:rPr lang="en" dirty="0"/>
              <a:t>Percent uninsured: </a:t>
            </a:r>
            <a:endParaRPr dirty="0"/>
          </a:p>
          <a:p>
            <a:pPr marL="457200" lvl="0" indent="0" algn="l" rtl="0">
              <a:spcBef>
                <a:spcPts val="0"/>
              </a:spcBef>
              <a:spcAft>
                <a:spcPts val="0"/>
              </a:spcAft>
              <a:buNone/>
            </a:pPr>
            <a:r>
              <a:rPr lang="en" sz="1500" i="1" dirty="0"/>
              <a:t>Percentages of persons who lacked health insurance coverage.</a:t>
            </a:r>
          </a:p>
          <a:p>
            <a:pPr marL="457200" lvl="0" indent="0" algn="l" rtl="0">
              <a:spcBef>
                <a:spcPts val="0"/>
              </a:spcBef>
              <a:spcAft>
                <a:spcPts val="0"/>
              </a:spcAft>
              <a:buNone/>
            </a:pPr>
            <a:endParaRPr dirty="0"/>
          </a:p>
          <a:p>
            <a:pPr marL="457200" lvl="0" indent="-317500" algn="l" rtl="0">
              <a:spcBef>
                <a:spcPts val="0"/>
              </a:spcBef>
              <a:spcAft>
                <a:spcPts val="0"/>
              </a:spcAft>
              <a:buClr>
                <a:srgbClr val="000000"/>
              </a:buClr>
              <a:buSzPts val="1400"/>
              <a:buChar char="➢"/>
            </a:pPr>
            <a:r>
              <a:rPr lang="en" dirty="0"/>
              <a:t>Percent fair or poor health: </a:t>
            </a:r>
            <a:endParaRPr dirty="0"/>
          </a:p>
          <a:p>
            <a:pPr marL="457200" lvl="0" indent="0" algn="l" rtl="0">
              <a:spcBef>
                <a:spcPts val="0"/>
              </a:spcBef>
              <a:spcAft>
                <a:spcPts val="0"/>
              </a:spcAft>
              <a:buNone/>
            </a:pPr>
            <a:r>
              <a:rPr lang="en" sz="1500" i="1" dirty="0"/>
              <a:t>Based on a response of fair or poor to the question “Would you say your health in general is excellent, very good, good, fair or poor?”</a:t>
            </a:r>
            <a:endParaRPr sz="1500" i="1" dirty="0"/>
          </a:p>
          <a:p>
            <a:pPr marL="0" lvl="0" indent="0" algn="l" rtl="0">
              <a:spcBef>
                <a:spcPts val="0"/>
              </a:spcBef>
              <a:spcAft>
                <a:spcPts val="0"/>
              </a:spcAft>
              <a:buNone/>
            </a:pPr>
            <a:endParaRPr dirty="0"/>
          </a:p>
        </p:txBody>
      </p:sp>
      <p:pic>
        <p:nvPicPr>
          <p:cNvPr id="171" name="Google Shape;171;p26"/>
          <p:cNvPicPr preferRelativeResize="0"/>
          <p:nvPr/>
        </p:nvPicPr>
        <p:blipFill>
          <a:blip r:embed="rId3">
            <a:alphaModFix/>
          </a:blip>
          <a:stretch>
            <a:fillRect/>
          </a:stretch>
        </p:blipFill>
        <p:spPr>
          <a:xfrm>
            <a:off x="5407250" y="4448413"/>
            <a:ext cx="3350275" cy="372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Factor: Vaccination Rate and Percent Uninsured</a:t>
            </a:r>
            <a:endParaRPr b="1"/>
          </a:p>
        </p:txBody>
      </p:sp>
      <p:pic>
        <p:nvPicPr>
          <p:cNvPr id="177" name="Google Shape;177;p27"/>
          <p:cNvPicPr preferRelativeResize="0"/>
          <p:nvPr/>
        </p:nvPicPr>
        <p:blipFill>
          <a:blip r:embed="rId3">
            <a:alphaModFix/>
          </a:blip>
          <a:stretch>
            <a:fillRect/>
          </a:stretch>
        </p:blipFill>
        <p:spPr>
          <a:xfrm rot="-5400000">
            <a:off x="8085375" y="2505075"/>
            <a:ext cx="1451600" cy="133350"/>
          </a:xfrm>
          <a:prstGeom prst="rect">
            <a:avLst/>
          </a:prstGeom>
          <a:noFill/>
          <a:ln>
            <a:noFill/>
          </a:ln>
        </p:spPr>
      </p:pic>
      <p:sp>
        <p:nvSpPr>
          <p:cNvPr id="178" name="Google Shape;178;p27"/>
          <p:cNvSpPr txBox="1">
            <a:spLocks noGrp="1"/>
          </p:cNvSpPr>
          <p:nvPr>
            <p:ph type="body" idx="1"/>
          </p:nvPr>
        </p:nvSpPr>
        <p:spPr>
          <a:xfrm>
            <a:off x="364575" y="1137950"/>
            <a:ext cx="4106700" cy="422400"/>
          </a:xfrm>
          <a:prstGeom prst="rect">
            <a:avLst/>
          </a:prstGeom>
          <a:ln w="19050" cap="flat" cmpd="sng">
            <a:solidFill>
              <a:srgbClr val="4A86E8"/>
            </a:solidFill>
            <a:prstDash val="solid"/>
            <a:round/>
            <a:headEnd type="none" w="sm" len="sm"/>
            <a:tailEnd type="none" w="sm" len="sm"/>
          </a:ln>
          <a:effectLst>
            <a:reflection dist="38100" dir="5400000" fadeDir="5400012" sy="-100000" algn="bl" rotWithShape="0"/>
          </a:effectLst>
        </p:spPr>
        <p:txBody>
          <a:bodyPr spcFirstLastPara="1" wrap="square" lIns="91425" tIns="91425" rIns="91425" bIns="91425" anchor="t" anchorCtr="0">
            <a:normAutofit fontScale="85000"/>
          </a:bodyPr>
          <a:lstStyle/>
          <a:p>
            <a:pPr marL="0" lvl="0" indent="0" algn="ctr" rtl="0">
              <a:spcBef>
                <a:spcPts val="0"/>
              </a:spcBef>
              <a:spcAft>
                <a:spcPts val="1200"/>
              </a:spcAft>
              <a:buNone/>
            </a:pPr>
            <a:r>
              <a:rPr lang="en" b="1"/>
              <a:t>Vaccination Rate by County in the US</a:t>
            </a:r>
            <a:endParaRPr b="1"/>
          </a:p>
        </p:txBody>
      </p:sp>
      <p:pic>
        <p:nvPicPr>
          <p:cNvPr id="179" name="Google Shape;179;p27"/>
          <p:cNvPicPr preferRelativeResize="0"/>
          <p:nvPr/>
        </p:nvPicPr>
        <p:blipFill>
          <a:blip r:embed="rId4">
            <a:alphaModFix/>
          </a:blip>
          <a:stretch>
            <a:fillRect/>
          </a:stretch>
        </p:blipFill>
        <p:spPr>
          <a:xfrm>
            <a:off x="364588" y="1614375"/>
            <a:ext cx="4106676" cy="2378215"/>
          </a:xfrm>
          <a:prstGeom prst="rect">
            <a:avLst/>
          </a:prstGeom>
          <a:noFill/>
          <a:ln w="9525" cap="flat" cmpd="sng">
            <a:solidFill>
              <a:srgbClr val="4A86E8"/>
            </a:solidFill>
            <a:prstDash val="solid"/>
            <a:round/>
            <a:headEnd type="none" w="sm" len="sm"/>
            <a:tailEnd type="none" w="sm" len="sm"/>
          </a:ln>
        </p:spPr>
      </p:pic>
      <p:sp>
        <p:nvSpPr>
          <p:cNvPr id="180" name="Google Shape;180;p27"/>
          <p:cNvSpPr txBox="1">
            <a:spLocks noGrp="1"/>
          </p:cNvSpPr>
          <p:nvPr>
            <p:ph type="body" idx="1"/>
          </p:nvPr>
        </p:nvSpPr>
        <p:spPr>
          <a:xfrm>
            <a:off x="4509538" y="1137950"/>
            <a:ext cx="4106700" cy="422400"/>
          </a:xfrm>
          <a:prstGeom prst="rect">
            <a:avLst/>
          </a:prstGeom>
          <a:ln w="19050" cap="flat" cmpd="sng">
            <a:solidFill>
              <a:srgbClr val="4A86E8"/>
            </a:solidFill>
            <a:prstDash val="solid"/>
            <a:round/>
            <a:headEnd type="none" w="sm" len="sm"/>
            <a:tailEnd type="none" w="sm" len="sm"/>
          </a:ln>
          <a:effectLst>
            <a:reflection dist="38100" dir="5400000" fadeDir="5400012" sy="-100000" algn="bl" rotWithShape="0"/>
          </a:effectLst>
        </p:spPr>
        <p:txBody>
          <a:bodyPr spcFirstLastPara="1" wrap="square" lIns="91425" tIns="91425" rIns="91425" bIns="91425" anchor="t" anchorCtr="0">
            <a:normAutofit fontScale="85000"/>
          </a:bodyPr>
          <a:lstStyle/>
          <a:p>
            <a:pPr marL="0" lvl="0" indent="0" algn="ctr" rtl="0">
              <a:spcBef>
                <a:spcPts val="0"/>
              </a:spcBef>
              <a:spcAft>
                <a:spcPts val="1200"/>
              </a:spcAft>
              <a:buNone/>
            </a:pPr>
            <a:r>
              <a:rPr lang="en" b="1"/>
              <a:t>Percent Uninsured by County in the US</a:t>
            </a:r>
            <a:endParaRPr b="1"/>
          </a:p>
        </p:txBody>
      </p:sp>
      <p:pic>
        <p:nvPicPr>
          <p:cNvPr id="181" name="Google Shape;181;p27"/>
          <p:cNvPicPr preferRelativeResize="0"/>
          <p:nvPr/>
        </p:nvPicPr>
        <p:blipFill>
          <a:blip r:embed="rId5">
            <a:alphaModFix/>
          </a:blip>
          <a:stretch>
            <a:fillRect/>
          </a:stretch>
        </p:blipFill>
        <p:spPr>
          <a:xfrm>
            <a:off x="4509538" y="1614388"/>
            <a:ext cx="4106676" cy="2378198"/>
          </a:xfrm>
          <a:prstGeom prst="rect">
            <a:avLst/>
          </a:prstGeom>
          <a:noFill/>
          <a:ln w="9525" cap="flat" cmpd="sng">
            <a:solidFill>
              <a:srgbClr val="4A86E8"/>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b="1"/>
              <a:t>Factor: Vaccination Rate and Percent Uninsured</a:t>
            </a:r>
            <a:endParaRPr b="1"/>
          </a:p>
        </p:txBody>
      </p:sp>
      <p:sp>
        <p:nvSpPr>
          <p:cNvPr id="187" name="Google Shape;187;p28"/>
          <p:cNvSpPr txBox="1">
            <a:spLocks noGrp="1"/>
          </p:cNvSpPr>
          <p:nvPr>
            <p:ph type="body" idx="1"/>
          </p:nvPr>
        </p:nvSpPr>
        <p:spPr>
          <a:xfrm>
            <a:off x="535900" y="4291825"/>
            <a:ext cx="3274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770"/>
              <a:buFont typeface="Arial"/>
              <a:buNone/>
            </a:pPr>
            <a:r>
              <a:rPr lang="en" sz="1235">
                <a:solidFill>
                  <a:schemeClr val="dk1"/>
                </a:solidFill>
                <a:highlight>
                  <a:srgbClr val="FFFFFF"/>
                </a:highlight>
              </a:rPr>
              <a:t>The R-squared is: 0.141</a:t>
            </a:r>
            <a:endParaRPr sz="1660"/>
          </a:p>
        </p:txBody>
      </p:sp>
      <p:pic>
        <p:nvPicPr>
          <p:cNvPr id="188" name="Google Shape;188;p28"/>
          <p:cNvPicPr preferRelativeResize="0"/>
          <p:nvPr/>
        </p:nvPicPr>
        <p:blipFill>
          <a:blip r:embed="rId3">
            <a:alphaModFix/>
          </a:blip>
          <a:stretch>
            <a:fillRect/>
          </a:stretch>
        </p:blipFill>
        <p:spPr>
          <a:xfrm>
            <a:off x="4095600" y="2454674"/>
            <a:ext cx="4612050" cy="2306051"/>
          </a:xfrm>
          <a:prstGeom prst="rect">
            <a:avLst/>
          </a:prstGeom>
          <a:noFill/>
          <a:ln>
            <a:noFill/>
          </a:ln>
        </p:spPr>
      </p:pic>
      <p:pic>
        <p:nvPicPr>
          <p:cNvPr id="189" name="Google Shape;189;p28"/>
          <p:cNvPicPr preferRelativeResize="0"/>
          <p:nvPr/>
        </p:nvPicPr>
        <p:blipFill>
          <a:blip r:embed="rId4">
            <a:alphaModFix/>
          </a:blip>
          <a:stretch>
            <a:fillRect/>
          </a:stretch>
        </p:blipFill>
        <p:spPr>
          <a:xfrm>
            <a:off x="292650" y="1944925"/>
            <a:ext cx="3561600" cy="2312058"/>
          </a:xfrm>
          <a:prstGeom prst="rect">
            <a:avLst/>
          </a:prstGeom>
          <a:noFill/>
          <a:ln>
            <a:noFill/>
          </a:ln>
        </p:spPr>
      </p:pic>
      <p:sp>
        <p:nvSpPr>
          <p:cNvPr id="190" name="Google Shape;190;p28"/>
          <p:cNvSpPr txBox="1"/>
          <p:nvPr/>
        </p:nvSpPr>
        <p:spPr>
          <a:xfrm>
            <a:off x="4191825" y="891700"/>
            <a:ext cx="4419600" cy="18870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 b="1">
                <a:solidFill>
                  <a:schemeClr val="dk1"/>
                </a:solidFill>
                <a:highlight>
                  <a:srgbClr val="FFFFFF"/>
                </a:highlight>
              </a:rPr>
              <a:t>ANOVA Test: </a:t>
            </a:r>
            <a:r>
              <a:rPr lang="en">
                <a:solidFill>
                  <a:schemeClr val="dk1"/>
                </a:solidFill>
                <a:highlight>
                  <a:srgbClr val="FFFFFF"/>
                </a:highlight>
              </a:rPr>
              <a:t>Null hypothesis- Vaccination rates from counties with different uninsured rate levels have the same means.</a:t>
            </a:r>
            <a:endParaRPr>
              <a:solidFill>
                <a:schemeClr val="dk1"/>
              </a:solidFill>
              <a:highlight>
                <a:srgbClr val="FFFFFF"/>
              </a:highlight>
            </a:endParaRPr>
          </a:p>
          <a:p>
            <a:pPr marL="0" marR="0" lvl="0" indent="0" algn="l" rtl="0">
              <a:lnSpc>
                <a:spcPct val="115000"/>
              </a:lnSpc>
              <a:spcBef>
                <a:spcPts val="0"/>
              </a:spcBef>
              <a:spcAft>
                <a:spcPts val="0"/>
              </a:spcAft>
              <a:buNone/>
            </a:pPr>
            <a:r>
              <a:rPr lang="en" b="1">
                <a:solidFill>
                  <a:schemeClr val="dk1"/>
                </a:solidFill>
                <a:highlight>
                  <a:srgbClr val="FFFFFF"/>
                </a:highlight>
              </a:rPr>
              <a:t>The statement is rejected with p-value &lt;0.05, indicating statistically significant difference among groups by uninsured rate categories.</a:t>
            </a:r>
            <a:endParaRPr b="1">
              <a:solidFill>
                <a:schemeClr val="dk1"/>
              </a:solidFill>
              <a:highlight>
                <a:srgbClr val="FFFFFF"/>
              </a:highlight>
            </a:endParaRPr>
          </a:p>
          <a:p>
            <a:pPr marL="0" marR="0" lvl="0" indent="0" algn="l" rtl="0">
              <a:lnSpc>
                <a:spcPct val="115000"/>
              </a:lnSpc>
              <a:spcBef>
                <a:spcPts val="0"/>
              </a:spcBef>
              <a:spcAft>
                <a:spcPts val="0"/>
              </a:spcAft>
              <a:buNone/>
            </a:pPr>
            <a:endParaRPr b="1">
              <a:solidFill>
                <a:schemeClr val="dk1"/>
              </a:solidFill>
              <a:highlight>
                <a:srgbClr val="FFFFFF"/>
              </a:highlight>
            </a:endParaRPr>
          </a:p>
        </p:txBody>
      </p:sp>
      <p:sp>
        <p:nvSpPr>
          <p:cNvPr id="191" name="Google Shape;191;p28"/>
          <p:cNvSpPr txBox="1"/>
          <p:nvPr/>
        </p:nvSpPr>
        <p:spPr>
          <a:xfrm>
            <a:off x="412450" y="885375"/>
            <a:ext cx="3561600" cy="895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chemeClr val="dk1"/>
                </a:solidFill>
                <a:highlight>
                  <a:srgbClr val="FFFFFF"/>
                </a:highlight>
              </a:rPr>
              <a:t>The Linear Regression </a:t>
            </a:r>
            <a:r>
              <a:rPr lang="en">
                <a:solidFill>
                  <a:schemeClr val="dk1"/>
                </a:solidFill>
                <a:highlight>
                  <a:srgbClr val="FFFFFF"/>
                </a:highlight>
              </a:rPr>
              <a:t>suggested a low negative correlation between SVI and Vaccination Rates</a:t>
            </a:r>
            <a:endParaRPr>
              <a:solidFill>
                <a:schemeClr val="dk1"/>
              </a:solidFill>
              <a:highlight>
                <a:srgbClr val="FFFFFF"/>
              </a:highlight>
            </a:endParaRPr>
          </a:p>
        </p:txBody>
      </p:sp>
      <p:sp>
        <p:nvSpPr>
          <p:cNvPr id="192" name="Google Shape;192;p28"/>
          <p:cNvSpPr txBox="1"/>
          <p:nvPr/>
        </p:nvSpPr>
        <p:spPr>
          <a:xfrm>
            <a:off x="4912050" y="4666150"/>
            <a:ext cx="3561600" cy="3462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None/>
            </a:pPr>
            <a:r>
              <a:rPr lang="en" sz="1000">
                <a:solidFill>
                  <a:schemeClr val="dk1"/>
                </a:solidFill>
                <a:highlight>
                  <a:schemeClr val="lt1"/>
                </a:highlight>
              </a:rPr>
              <a:t>F_onewayResult (</a:t>
            </a:r>
            <a:r>
              <a:rPr lang="en" sz="1050">
                <a:solidFill>
                  <a:schemeClr val="dk1"/>
                </a:solidFill>
                <a:highlight>
                  <a:srgbClr val="FFFFFF"/>
                </a:highlight>
              </a:rPr>
              <a:t>statistic=84.5, p-value=4.8 * 10</a:t>
            </a:r>
            <a:r>
              <a:rPr lang="en" sz="1050" baseline="30000">
                <a:solidFill>
                  <a:schemeClr val="dk1"/>
                </a:solidFill>
                <a:highlight>
                  <a:srgbClr val="FFFFFF"/>
                </a:highlight>
              </a:rPr>
              <a:t>-83</a:t>
            </a:r>
            <a:r>
              <a:rPr lang="en" sz="1000">
                <a:solidFill>
                  <a:schemeClr val="dk1"/>
                </a:solidFill>
                <a:highlight>
                  <a:schemeClr val="lt1"/>
                </a:highlight>
              </a:rPr>
              <a:t>)</a:t>
            </a:r>
            <a:endParaRPr sz="1000">
              <a:solidFill>
                <a:schemeClr val="dk1"/>
              </a:solidFill>
              <a:highlight>
                <a:schemeClr val="lt1"/>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9"/>
          <p:cNvSpPr txBox="1">
            <a:spLocks noGrp="1"/>
          </p:cNvSpPr>
          <p:nvPr>
            <p:ph type="title"/>
          </p:nvPr>
        </p:nvSpPr>
        <p:spPr>
          <a:xfrm>
            <a:off x="359450" y="292625"/>
            <a:ext cx="89583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2500" b="1" dirty="0"/>
              <a:t>Factor: Vaccination Rate and Percent Fair or Poor Health</a:t>
            </a:r>
            <a:endParaRPr sz="2500" b="1" dirty="0"/>
          </a:p>
        </p:txBody>
      </p:sp>
      <p:sp>
        <p:nvSpPr>
          <p:cNvPr id="198" name="Google Shape;198;p29"/>
          <p:cNvSpPr txBox="1">
            <a:spLocks noGrp="1"/>
          </p:cNvSpPr>
          <p:nvPr>
            <p:ph type="body" idx="1"/>
          </p:nvPr>
        </p:nvSpPr>
        <p:spPr>
          <a:xfrm>
            <a:off x="535900" y="4291825"/>
            <a:ext cx="3274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770"/>
              <a:buFont typeface="Arial"/>
              <a:buNone/>
            </a:pPr>
            <a:r>
              <a:rPr lang="en" sz="1235">
                <a:solidFill>
                  <a:schemeClr val="dk1"/>
                </a:solidFill>
                <a:highlight>
                  <a:srgbClr val="FFFFFF"/>
                </a:highlight>
              </a:rPr>
              <a:t>The R-squared is: 0.097</a:t>
            </a:r>
            <a:endParaRPr sz="1660"/>
          </a:p>
        </p:txBody>
      </p:sp>
      <p:sp>
        <p:nvSpPr>
          <p:cNvPr id="199" name="Google Shape;199;p29"/>
          <p:cNvSpPr txBox="1"/>
          <p:nvPr/>
        </p:nvSpPr>
        <p:spPr>
          <a:xfrm>
            <a:off x="4191825" y="891700"/>
            <a:ext cx="4796700" cy="18870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 b="1">
                <a:solidFill>
                  <a:schemeClr val="dk1"/>
                </a:solidFill>
                <a:highlight>
                  <a:srgbClr val="FFFFFF"/>
                </a:highlight>
              </a:rPr>
              <a:t>ANOVA Test: </a:t>
            </a:r>
            <a:r>
              <a:rPr lang="en">
                <a:solidFill>
                  <a:schemeClr val="dk1"/>
                </a:solidFill>
                <a:highlight>
                  <a:srgbClr val="FFFFFF"/>
                </a:highlight>
              </a:rPr>
              <a:t>Null hypothesis- Vaccination rates from counties with different Fair or Poor Health rate levels have the same means.</a:t>
            </a:r>
            <a:endParaRPr>
              <a:solidFill>
                <a:schemeClr val="dk1"/>
              </a:solidFill>
              <a:highlight>
                <a:srgbClr val="FFFFFF"/>
              </a:highlight>
            </a:endParaRPr>
          </a:p>
          <a:p>
            <a:pPr marL="0" marR="0" lvl="0" indent="0" algn="l" rtl="0">
              <a:lnSpc>
                <a:spcPct val="115000"/>
              </a:lnSpc>
              <a:spcBef>
                <a:spcPts val="0"/>
              </a:spcBef>
              <a:spcAft>
                <a:spcPts val="0"/>
              </a:spcAft>
              <a:buNone/>
            </a:pPr>
            <a:r>
              <a:rPr lang="en" b="1">
                <a:solidFill>
                  <a:schemeClr val="dk1"/>
                </a:solidFill>
                <a:highlight>
                  <a:srgbClr val="FFFFFF"/>
                </a:highlight>
              </a:rPr>
              <a:t>The statement is rejected with p-value &lt;0.05, indicating statistically significant difference among groups by fair or poor health rate categories.</a:t>
            </a:r>
            <a:endParaRPr b="1">
              <a:solidFill>
                <a:schemeClr val="dk1"/>
              </a:solidFill>
              <a:highlight>
                <a:srgbClr val="FFFFFF"/>
              </a:highlight>
            </a:endParaRPr>
          </a:p>
          <a:p>
            <a:pPr marL="0" marR="0" lvl="0" indent="0" algn="l" rtl="0">
              <a:lnSpc>
                <a:spcPct val="115000"/>
              </a:lnSpc>
              <a:spcBef>
                <a:spcPts val="0"/>
              </a:spcBef>
              <a:spcAft>
                <a:spcPts val="0"/>
              </a:spcAft>
              <a:buNone/>
            </a:pPr>
            <a:endParaRPr b="1">
              <a:solidFill>
                <a:schemeClr val="dk1"/>
              </a:solidFill>
              <a:highlight>
                <a:srgbClr val="FFFFFF"/>
              </a:highlight>
            </a:endParaRPr>
          </a:p>
        </p:txBody>
      </p:sp>
      <p:sp>
        <p:nvSpPr>
          <p:cNvPr id="200" name="Google Shape;200;p29"/>
          <p:cNvSpPr txBox="1"/>
          <p:nvPr/>
        </p:nvSpPr>
        <p:spPr>
          <a:xfrm>
            <a:off x="412450" y="885375"/>
            <a:ext cx="3561600" cy="895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chemeClr val="dk1"/>
                </a:solidFill>
                <a:highlight>
                  <a:srgbClr val="FFFFFF"/>
                </a:highlight>
              </a:rPr>
              <a:t>The Linear Regression </a:t>
            </a:r>
            <a:r>
              <a:rPr lang="en">
                <a:solidFill>
                  <a:schemeClr val="dk1"/>
                </a:solidFill>
                <a:highlight>
                  <a:srgbClr val="FFFFFF"/>
                </a:highlight>
              </a:rPr>
              <a:t>suggested a low negative correlation between SVI and Vaccination Rates</a:t>
            </a:r>
            <a:endParaRPr>
              <a:solidFill>
                <a:schemeClr val="dk1"/>
              </a:solidFill>
              <a:highlight>
                <a:srgbClr val="FFFFFF"/>
              </a:highlight>
            </a:endParaRPr>
          </a:p>
        </p:txBody>
      </p:sp>
      <p:pic>
        <p:nvPicPr>
          <p:cNvPr id="201" name="Google Shape;201;p29"/>
          <p:cNvPicPr preferRelativeResize="0"/>
          <p:nvPr/>
        </p:nvPicPr>
        <p:blipFill>
          <a:blip r:embed="rId3">
            <a:alphaModFix/>
          </a:blip>
          <a:stretch>
            <a:fillRect/>
          </a:stretch>
        </p:blipFill>
        <p:spPr>
          <a:xfrm>
            <a:off x="280750" y="2015525"/>
            <a:ext cx="3529359" cy="2205850"/>
          </a:xfrm>
          <a:prstGeom prst="rect">
            <a:avLst/>
          </a:prstGeom>
          <a:noFill/>
          <a:ln>
            <a:noFill/>
          </a:ln>
        </p:spPr>
      </p:pic>
      <p:pic>
        <p:nvPicPr>
          <p:cNvPr id="202" name="Google Shape;202;p29"/>
          <p:cNvPicPr preferRelativeResize="0"/>
          <p:nvPr/>
        </p:nvPicPr>
        <p:blipFill>
          <a:blip r:embed="rId4">
            <a:alphaModFix/>
          </a:blip>
          <a:stretch>
            <a:fillRect/>
          </a:stretch>
        </p:blipFill>
        <p:spPr>
          <a:xfrm>
            <a:off x="4294650" y="2458025"/>
            <a:ext cx="4120003" cy="2060001"/>
          </a:xfrm>
          <a:prstGeom prst="rect">
            <a:avLst/>
          </a:prstGeom>
          <a:noFill/>
          <a:ln>
            <a:noFill/>
          </a:ln>
        </p:spPr>
      </p:pic>
      <p:sp>
        <p:nvSpPr>
          <p:cNvPr id="203" name="Google Shape;203;p29"/>
          <p:cNvSpPr txBox="1"/>
          <p:nvPr/>
        </p:nvSpPr>
        <p:spPr>
          <a:xfrm>
            <a:off x="4751000" y="4518025"/>
            <a:ext cx="3561600" cy="3462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None/>
            </a:pPr>
            <a:r>
              <a:rPr lang="en" sz="1000">
                <a:solidFill>
                  <a:schemeClr val="dk1"/>
                </a:solidFill>
                <a:highlight>
                  <a:schemeClr val="lt1"/>
                </a:highlight>
              </a:rPr>
              <a:t>F_onewayResult (</a:t>
            </a:r>
            <a:r>
              <a:rPr lang="en" sz="1050">
                <a:solidFill>
                  <a:schemeClr val="dk1"/>
                </a:solidFill>
                <a:highlight>
                  <a:srgbClr val="FFFFFF"/>
                </a:highlight>
              </a:rPr>
              <a:t>statistic=54.28, p-value=2.0 * 10</a:t>
            </a:r>
            <a:r>
              <a:rPr lang="en" sz="1050" baseline="30000">
                <a:solidFill>
                  <a:schemeClr val="dk1"/>
                </a:solidFill>
                <a:highlight>
                  <a:srgbClr val="FFFFFF"/>
                </a:highlight>
              </a:rPr>
              <a:t>-54</a:t>
            </a:r>
            <a:r>
              <a:rPr lang="en" sz="1000">
                <a:solidFill>
                  <a:schemeClr val="dk1"/>
                </a:solidFill>
                <a:highlight>
                  <a:schemeClr val="lt1"/>
                </a:highlight>
              </a:rPr>
              <a:t>)</a:t>
            </a:r>
            <a:endParaRPr sz="1000">
              <a:solidFill>
                <a:schemeClr val="dk1"/>
              </a:solidFill>
              <a:highlight>
                <a:schemeClr val="lt1"/>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0"/>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Clr>
                <a:schemeClr val="dk1"/>
              </a:buClr>
              <a:buSzPct val="39285"/>
              <a:buFont typeface="Arial"/>
              <a:buNone/>
            </a:pPr>
            <a:r>
              <a:rPr lang="en" b="1"/>
              <a:t>Implications</a:t>
            </a:r>
            <a:endParaRPr b="1"/>
          </a:p>
        </p:txBody>
      </p:sp>
      <p:sp>
        <p:nvSpPr>
          <p:cNvPr id="209" name="Google Shape;209;p30"/>
          <p:cNvSpPr txBox="1">
            <a:spLocks noGrp="1"/>
          </p:cNvSpPr>
          <p:nvPr>
            <p:ph type="body" idx="1"/>
          </p:nvPr>
        </p:nvSpPr>
        <p:spPr>
          <a:xfrm>
            <a:off x="311700" y="2981771"/>
            <a:ext cx="8520600" cy="1938300"/>
          </a:xfrm>
          <a:prstGeom prst="rect">
            <a:avLst/>
          </a:prstGeom>
        </p:spPr>
        <p:txBody>
          <a:bodyPr spcFirstLastPara="1" wrap="square" lIns="91425" tIns="91425" rIns="91425" bIns="91425" anchor="t" anchorCtr="0">
            <a:normAutofit fontScale="92500" lnSpcReduction="20000"/>
          </a:bodyPr>
          <a:lstStyle/>
          <a:p>
            <a:pPr marL="457200" lvl="0" indent="-317500" algn="l" rtl="0">
              <a:lnSpc>
                <a:spcPct val="115000"/>
              </a:lnSpc>
              <a:spcBef>
                <a:spcPts val="1200"/>
              </a:spcBef>
              <a:spcAft>
                <a:spcPts val="0"/>
              </a:spcAft>
              <a:buClr>
                <a:schemeClr val="dk1"/>
              </a:buClr>
              <a:buSzPts val="1400"/>
              <a:buChar char="●"/>
            </a:pPr>
            <a:r>
              <a:rPr lang="en" sz="1400" dirty="0">
                <a:solidFill>
                  <a:schemeClr val="dk1"/>
                </a:solidFill>
              </a:rPr>
              <a:t>Vaccination is a complicated topic impacted by many different aspects. </a:t>
            </a:r>
            <a:endParaRPr sz="1400" dirty="0">
              <a:solidFill>
                <a:schemeClr val="dk1"/>
              </a:solidFill>
            </a:endParaRPr>
          </a:p>
          <a:p>
            <a:pPr marL="457200" lvl="0" indent="-317500" algn="l" rtl="0">
              <a:lnSpc>
                <a:spcPct val="115000"/>
              </a:lnSpc>
              <a:spcBef>
                <a:spcPts val="1200"/>
              </a:spcBef>
              <a:spcAft>
                <a:spcPts val="0"/>
              </a:spcAft>
              <a:buClr>
                <a:schemeClr val="dk1"/>
              </a:buClr>
              <a:buSzPts val="1400"/>
              <a:buChar char="●"/>
            </a:pPr>
            <a:r>
              <a:rPr lang="en" sz="1400" dirty="0">
                <a:solidFill>
                  <a:schemeClr val="dk1"/>
                </a:solidFill>
              </a:rPr>
              <a:t>Our analysis picked factors in a wide range including area vulnerability, political, socio economy, education, health condition etc and deep dived into a few of them. </a:t>
            </a:r>
            <a:endParaRPr sz="1400" dirty="0">
              <a:solidFill>
                <a:schemeClr val="dk1"/>
              </a:solidFill>
            </a:endParaRPr>
          </a:p>
          <a:p>
            <a:pPr marL="457200" lvl="0" indent="-317500" algn="l" rtl="0">
              <a:lnSpc>
                <a:spcPct val="115000"/>
              </a:lnSpc>
              <a:spcBef>
                <a:spcPts val="1200"/>
              </a:spcBef>
              <a:spcAft>
                <a:spcPts val="0"/>
              </a:spcAft>
              <a:buClr>
                <a:schemeClr val="dk1"/>
              </a:buClr>
              <a:buSzPts val="1400"/>
              <a:buChar char="●"/>
            </a:pPr>
            <a:r>
              <a:rPr lang="en" sz="1400" dirty="0">
                <a:solidFill>
                  <a:schemeClr val="dk1"/>
                </a:solidFill>
              </a:rPr>
              <a:t>There is not a simple or a few factors with strong enough correlation with vaccination that can explain the vaccination rate variety or make a reliable prediction.</a:t>
            </a:r>
            <a:endParaRPr sz="1400" dirty="0">
              <a:solidFill>
                <a:schemeClr val="dk1"/>
              </a:solidFill>
            </a:endParaRPr>
          </a:p>
          <a:p>
            <a:pPr marL="457200" lvl="0" indent="-317500" algn="l" rtl="0">
              <a:lnSpc>
                <a:spcPct val="115000"/>
              </a:lnSpc>
              <a:spcBef>
                <a:spcPts val="1200"/>
              </a:spcBef>
              <a:spcAft>
                <a:spcPts val="0"/>
              </a:spcAft>
              <a:buClr>
                <a:schemeClr val="dk1"/>
              </a:buClr>
              <a:buSzPts val="1400"/>
              <a:buChar char="●"/>
            </a:pPr>
            <a:r>
              <a:rPr lang="en" sz="1400" dirty="0">
                <a:solidFill>
                  <a:schemeClr val="dk1"/>
                </a:solidFill>
              </a:rPr>
              <a:t>ANOVA tests do indicate some factors have statistically significant impact on the varieties. </a:t>
            </a:r>
            <a:endParaRPr sz="1400" dirty="0">
              <a:solidFill>
                <a:schemeClr val="dk1"/>
              </a:solidFill>
            </a:endParaRPr>
          </a:p>
        </p:txBody>
      </p:sp>
      <p:graphicFrame>
        <p:nvGraphicFramePr>
          <p:cNvPr id="210" name="Google Shape;210;p30"/>
          <p:cNvGraphicFramePr/>
          <p:nvPr>
            <p:extLst>
              <p:ext uri="{D42A27DB-BD31-4B8C-83A1-F6EECF244321}">
                <p14:modId xmlns:p14="http://schemas.microsoft.com/office/powerpoint/2010/main" val="84297737"/>
              </p:ext>
            </p:extLst>
          </p:nvPr>
        </p:nvGraphicFramePr>
        <p:xfrm>
          <a:off x="596100" y="891160"/>
          <a:ext cx="7904675" cy="2194380"/>
        </p:xfrm>
        <a:graphic>
          <a:graphicData uri="http://schemas.openxmlformats.org/drawingml/2006/table">
            <a:tbl>
              <a:tblPr>
                <a:noFill/>
                <a:tableStyleId>{A1475E68-418C-4C5F-AFF9-8E6355B13D6D}</a:tableStyleId>
              </a:tblPr>
              <a:tblGrid>
                <a:gridCol w="1976175">
                  <a:extLst>
                    <a:ext uri="{9D8B030D-6E8A-4147-A177-3AD203B41FA5}">
                      <a16:colId xmlns:a16="http://schemas.microsoft.com/office/drawing/2014/main" val="20000"/>
                    </a:ext>
                  </a:extLst>
                </a:gridCol>
                <a:gridCol w="2908700">
                  <a:extLst>
                    <a:ext uri="{9D8B030D-6E8A-4147-A177-3AD203B41FA5}">
                      <a16:colId xmlns:a16="http://schemas.microsoft.com/office/drawing/2014/main" val="20001"/>
                    </a:ext>
                  </a:extLst>
                </a:gridCol>
                <a:gridCol w="1420275">
                  <a:extLst>
                    <a:ext uri="{9D8B030D-6E8A-4147-A177-3AD203B41FA5}">
                      <a16:colId xmlns:a16="http://schemas.microsoft.com/office/drawing/2014/main" val="20002"/>
                    </a:ext>
                  </a:extLst>
                </a:gridCol>
                <a:gridCol w="1599525">
                  <a:extLst>
                    <a:ext uri="{9D8B030D-6E8A-4147-A177-3AD203B41FA5}">
                      <a16:colId xmlns:a16="http://schemas.microsoft.com/office/drawing/2014/main" val="20003"/>
                    </a:ext>
                  </a:extLst>
                </a:gridCol>
              </a:tblGrid>
              <a:tr h="365725">
                <a:tc>
                  <a:txBody>
                    <a:bodyPr/>
                    <a:lstStyle/>
                    <a:p>
                      <a:pPr marL="0" lvl="0" indent="0" algn="l" rtl="0">
                        <a:spcBef>
                          <a:spcPts val="0"/>
                        </a:spcBef>
                        <a:spcAft>
                          <a:spcPts val="0"/>
                        </a:spcAft>
                        <a:buNone/>
                      </a:pPr>
                      <a:r>
                        <a:rPr lang="en" sz="1200" b="1"/>
                        <a:t>Area</a:t>
                      </a:r>
                      <a:endParaRPr sz="1200" b="1"/>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1200" b="1"/>
                        <a:t>Factors</a:t>
                      </a:r>
                      <a:endParaRPr sz="1200" b="1"/>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1200" b="1"/>
                        <a:t>Correlation</a:t>
                      </a:r>
                      <a:endParaRPr sz="1200" b="1"/>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1200" b="1"/>
                        <a:t>Hypothesis Test</a:t>
                      </a:r>
                      <a:endParaRPr sz="1200" b="1"/>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solidFill>
                      <a:srgbClr val="C9DAF8"/>
                    </a:solidFill>
                  </a:tcPr>
                </a:tc>
                <a:extLst>
                  <a:ext uri="{0D108BD9-81ED-4DB2-BD59-A6C34878D82A}">
                    <a16:rowId xmlns:a16="http://schemas.microsoft.com/office/drawing/2014/main" val="10000"/>
                  </a:ext>
                </a:extLst>
              </a:tr>
              <a:tr h="365725">
                <a:tc>
                  <a:txBody>
                    <a:bodyPr/>
                    <a:lstStyle/>
                    <a:p>
                      <a:pPr marL="0" lvl="0" indent="0" algn="l" rtl="0">
                        <a:spcBef>
                          <a:spcPts val="0"/>
                        </a:spcBef>
                        <a:spcAft>
                          <a:spcPts val="0"/>
                        </a:spcAft>
                        <a:buNone/>
                      </a:pPr>
                      <a:r>
                        <a:rPr lang="en" sz="1200"/>
                        <a:t>Vulnerability</a:t>
                      </a:r>
                      <a:endParaRPr sz="1200"/>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l" rtl="0">
                        <a:spcBef>
                          <a:spcPts val="0"/>
                        </a:spcBef>
                        <a:spcAft>
                          <a:spcPts val="0"/>
                        </a:spcAft>
                        <a:buNone/>
                      </a:pPr>
                      <a:r>
                        <a:rPr lang="en" sz="1200" dirty="0"/>
                        <a:t>SVI</a:t>
                      </a:r>
                      <a:endParaRPr sz="1200" dirty="0"/>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l" rtl="0">
                        <a:spcBef>
                          <a:spcPts val="0"/>
                        </a:spcBef>
                        <a:spcAft>
                          <a:spcPts val="0"/>
                        </a:spcAft>
                        <a:buNone/>
                      </a:pPr>
                      <a:r>
                        <a:rPr lang="en" sz="1200"/>
                        <a:t>Low</a:t>
                      </a:r>
                      <a:endParaRPr sz="1200"/>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l" rtl="0">
                        <a:spcBef>
                          <a:spcPts val="0"/>
                        </a:spcBef>
                        <a:spcAft>
                          <a:spcPts val="0"/>
                        </a:spcAft>
                        <a:buNone/>
                      </a:pPr>
                      <a:r>
                        <a:rPr lang="en" sz="1200"/>
                        <a:t>Significant difference</a:t>
                      </a:r>
                      <a:endParaRPr sz="1200"/>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extLst>
                  <a:ext uri="{0D108BD9-81ED-4DB2-BD59-A6C34878D82A}">
                    <a16:rowId xmlns:a16="http://schemas.microsoft.com/office/drawing/2014/main" val="10001"/>
                  </a:ext>
                </a:extLst>
              </a:tr>
              <a:tr h="365725">
                <a:tc>
                  <a:txBody>
                    <a:bodyPr/>
                    <a:lstStyle/>
                    <a:p>
                      <a:pPr marL="0" lvl="0" indent="0" algn="l" rtl="0">
                        <a:spcBef>
                          <a:spcPts val="0"/>
                        </a:spcBef>
                        <a:spcAft>
                          <a:spcPts val="0"/>
                        </a:spcAft>
                        <a:buNone/>
                      </a:pPr>
                      <a:r>
                        <a:rPr lang="en" sz="1200" dirty="0"/>
                        <a:t>Political Inclination</a:t>
                      </a:r>
                      <a:endParaRPr sz="1200" dirty="0"/>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l" rtl="0">
                        <a:spcBef>
                          <a:spcPts val="0"/>
                        </a:spcBef>
                        <a:spcAft>
                          <a:spcPts val="0"/>
                        </a:spcAft>
                        <a:buNone/>
                      </a:pPr>
                      <a:r>
                        <a:rPr lang="en" sz="1200"/>
                        <a:t>President Voting</a:t>
                      </a:r>
                      <a:endParaRPr sz="1200"/>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l" rtl="0">
                        <a:spcBef>
                          <a:spcPts val="0"/>
                        </a:spcBef>
                        <a:spcAft>
                          <a:spcPts val="0"/>
                        </a:spcAft>
                        <a:buNone/>
                      </a:pPr>
                      <a:r>
                        <a:rPr lang="en" sz="1200"/>
                        <a:t>Na</a:t>
                      </a:r>
                      <a:endParaRPr sz="1200"/>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200">
                          <a:solidFill>
                            <a:schemeClr val="dk1"/>
                          </a:solidFill>
                        </a:rPr>
                        <a:t>Significant difference</a:t>
                      </a:r>
                      <a:endParaRPr sz="1200"/>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extLst>
                  <a:ext uri="{0D108BD9-81ED-4DB2-BD59-A6C34878D82A}">
                    <a16:rowId xmlns:a16="http://schemas.microsoft.com/office/drawing/2014/main" val="10002"/>
                  </a:ext>
                </a:extLst>
              </a:tr>
              <a:tr h="365725">
                <a:tc>
                  <a:txBody>
                    <a:bodyPr/>
                    <a:lstStyle/>
                    <a:p>
                      <a:pPr marL="0" lvl="0" indent="0" algn="l" rtl="0">
                        <a:spcBef>
                          <a:spcPts val="0"/>
                        </a:spcBef>
                        <a:spcAft>
                          <a:spcPts val="0"/>
                        </a:spcAft>
                        <a:buNone/>
                      </a:pPr>
                      <a:r>
                        <a:rPr lang="en" sz="1200" dirty="0"/>
                        <a:t>Socio Economics</a:t>
                      </a:r>
                      <a:endParaRPr sz="1200" dirty="0"/>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l" rtl="0">
                        <a:spcBef>
                          <a:spcPts val="0"/>
                        </a:spcBef>
                        <a:spcAft>
                          <a:spcPts val="0"/>
                        </a:spcAft>
                        <a:buNone/>
                      </a:pPr>
                      <a:r>
                        <a:rPr lang="en" sz="1200"/>
                        <a:t>Per Capita/ Median Household </a:t>
                      </a:r>
                      <a:r>
                        <a:rPr lang="en" sz="1200">
                          <a:solidFill>
                            <a:schemeClr val="dk1"/>
                          </a:solidFill>
                        </a:rPr>
                        <a:t>Income</a:t>
                      </a:r>
                      <a:endParaRPr sz="1200"/>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200">
                          <a:solidFill>
                            <a:schemeClr val="dk1"/>
                          </a:solidFill>
                        </a:rPr>
                        <a:t>Low</a:t>
                      </a:r>
                      <a:endParaRPr sz="1200"/>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200">
                          <a:solidFill>
                            <a:schemeClr val="dk1"/>
                          </a:solidFill>
                        </a:rPr>
                        <a:t>Significant difference</a:t>
                      </a:r>
                      <a:endParaRPr sz="1200"/>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extLst>
                  <a:ext uri="{0D108BD9-81ED-4DB2-BD59-A6C34878D82A}">
                    <a16:rowId xmlns:a16="http://schemas.microsoft.com/office/drawing/2014/main" val="10003"/>
                  </a:ext>
                </a:extLst>
              </a:tr>
              <a:tr h="365725">
                <a:tc>
                  <a:txBody>
                    <a:bodyPr/>
                    <a:lstStyle/>
                    <a:p>
                      <a:pPr marL="0" lvl="0" indent="0" algn="l" rtl="0">
                        <a:spcBef>
                          <a:spcPts val="0"/>
                        </a:spcBef>
                        <a:spcAft>
                          <a:spcPts val="0"/>
                        </a:spcAft>
                        <a:buNone/>
                      </a:pPr>
                      <a:r>
                        <a:rPr lang="en" sz="1200"/>
                        <a:t>Socio Health </a:t>
                      </a:r>
                      <a:endParaRPr sz="1200"/>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l" rtl="0">
                        <a:spcBef>
                          <a:spcPts val="0"/>
                        </a:spcBef>
                        <a:spcAft>
                          <a:spcPts val="0"/>
                        </a:spcAft>
                        <a:buNone/>
                      </a:pPr>
                      <a:r>
                        <a:rPr lang="en" sz="1200"/>
                        <a:t>Uninsured %&amp; Fair or Poor Health %</a:t>
                      </a:r>
                      <a:endParaRPr sz="1200"/>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200">
                          <a:solidFill>
                            <a:schemeClr val="dk1"/>
                          </a:solidFill>
                        </a:rPr>
                        <a:t>Low</a:t>
                      </a:r>
                      <a:endParaRPr sz="1200"/>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200">
                          <a:solidFill>
                            <a:schemeClr val="dk1"/>
                          </a:solidFill>
                        </a:rPr>
                        <a:t>Significant difference</a:t>
                      </a:r>
                      <a:endParaRPr sz="1200"/>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extLst>
                  <a:ext uri="{0D108BD9-81ED-4DB2-BD59-A6C34878D82A}">
                    <a16:rowId xmlns:a16="http://schemas.microsoft.com/office/drawing/2014/main" val="10004"/>
                  </a:ext>
                </a:extLst>
              </a:tr>
              <a:tr h="365725">
                <a:tc>
                  <a:txBody>
                    <a:bodyPr/>
                    <a:lstStyle/>
                    <a:p>
                      <a:pPr marL="0" lvl="0" indent="0" algn="l" rtl="0">
                        <a:spcBef>
                          <a:spcPts val="0"/>
                        </a:spcBef>
                        <a:spcAft>
                          <a:spcPts val="0"/>
                        </a:spcAft>
                        <a:buNone/>
                      </a:pPr>
                      <a:r>
                        <a:rPr lang="en" sz="1200"/>
                        <a:t>Education</a:t>
                      </a:r>
                      <a:endParaRPr sz="1200"/>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l" rtl="0">
                        <a:spcBef>
                          <a:spcPts val="0"/>
                        </a:spcBef>
                        <a:spcAft>
                          <a:spcPts val="0"/>
                        </a:spcAft>
                        <a:buNone/>
                      </a:pPr>
                      <a:r>
                        <a:rPr lang="en" sz="1200"/>
                        <a:t>Some College Education</a:t>
                      </a:r>
                      <a:endParaRPr sz="1200"/>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200">
                          <a:solidFill>
                            <a:schemeClr val="dk1"/>
                          </a:solidFill>
                        </a:rPr>
                        <a:t>Low</a:t>
                      </a:r>
                      <a:endParaRPr sz="1200"/>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200" dirty="0">
                          <a:solidFill>
                            <a:schemeClr val="dk1"/>
                          </a:solidFill>
                        </a:rPr>
                        <a:t>Significant difference</a:t>
                      </a:r>
                      <a:endParaRPr sz="1200" dirty="0"/>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Further Analysis:</a:t>
            </a:r>
            <a:endParaRPr b="1"/>
          </a:p>
        </p:txBody>
      </p:sp>
      <p:sp>
        <p:nvSpPr>
          <p:cNvPr id="216" name="Google Shape;216;p31"/>
          <p:cNvSpPr txBox="1">
            <a:spLocks noGrp="1"/>
          </p:cNvSpPr>
          <p:nvPr>
            <p:ph type="body" idx="1"/>
          </p:nvPr>
        </p:nvSpPr>
        <p:spPr>
          <a:xfrm>
            <a:off x="311700" y="1017725"/>
            <a:ext cx="8520600" cy="3948300"/>
          </a:xfrm>
          <a:prstGeom prst="rect">
            <a:avLst/>
          </a:prstGeom>
        </p:spPr>
        <p:txBody>
          <a:bodyPr spcFirstLastPara="1" wrap="square" lIns="91425" tIns="91425" rIns="91425" bIns="91425" anchor="t" anchorCtr="0">
            <a:normAutofit fontScale="92500" lnSpcReduction="10000"/>
          </a:bodyPr>
          <a:lstStyle/>
          <a:p>
            <a:pPr marL="457200" lvl="0" indent="-310832" algn="l" rtl="0">
              <a:lnSpc>
                <a:spcPct val="150000"/>
              </a:lnSpc>
              <a:spcBef>
                <a:spcPts val="0"/>
              </a:spcBef>
              <a:spcAft>
                <a:spcPts val="0"/>
              </a:spcAft>
              <a:buClr>
                <a:schemeClr val="dk1"/>
              </a:buClr>
              <a:buSzPct val="100000"/>
              <a:buChar char="●"/>
            </a:pPr>
            <a:r>
              <a:rPr lang="en" sz="1400" dirty="0">
                <a:solidFill>
                  <a:schemeClr val="dk1"/>
                </a:solidFill>
              </a:rPr>
              <a:t>Look at more factors and more datasets </a:t>
            </a:r>
            <a:endParaRPr sz="1400" dirty="0">
              <a:solidFill>
                <a:schemeClr val="dk1"/>
              </a:solidFill>
            </a:endParaRPr>
          </a:p>
          <a:p>
            <a:pPr marL="457200" lvl="0" indent="-310832" algn="l" rtl="0">
              <a:lnSpc>
                <a:spcPct val="150000"/>
              </a:lnSpc>
              <a:spcBef>
                <a:spcPts val="0"/>
              </a:spcBef>
              <a:spcAft>
                <a:spcPts val="0"/>
              </a:spcAft>
              <a:buClr>
                <a:schemeClr val="dk1"/>
              </a:buClr>
              <a:buSzPct val="100000"/>
              <a:buChar char="●"/>
            </a:pPr>
            <a:r>
              <a:rPr lang="en" sz="1400" dirty="0">
                <a:solidFill>
                  <a:schemeClr val="dk1"/>
                </a:solidFill>
              </a:rPr>
              <a:t>Better visualize the vaccination and differences in factors using the Google Maps</a:t>
            </a:r>
            <a:endParaRPr dirty="0"/>
          </a:p>
          <a:p>
            <a:pPr marL="457200" lvl="0" indent="-310832" algn="l" rtl="0">
              <a:lnSpc>
                <a:spcPct val="150000"/>
              </a:lnSpc>
              <a:spcBef>
                <a:spcPts val="0"/>
              </a:spcBef>
              <a:spcAft>
                <a:spcPts val="0"/>
              </a:spcAft>
              <a:buClr>
                <a:schemeClr val="dk1"/>
              </a:buClr>
              <a:buSzPct val="100000"/>
              <a:buChar char="●"/>
            </a:pPr>
            <a:r>
              <a:rPr lang="en" sz="1400" dirty="0">
                <a:solidFill>
                  <a:schemeClr val="dk1"/>
                </a:solidFill>
              </a:rPr>
              <a:t>Prediction is possible in the future with further knowledge of multi-factor regression and machine learning. Models can be created to predict vaccination rates among certain populations.</a:t>
            </a:r>
            <a:endParaRPr sz="1400" dirty="0">
              <a:solidFill>
                <a:schemeClr val="dk1"/>
              </a:solidFill>
            </a:endParaRPr>
          </a:p>
          <a:p>
            <a:pPr marL="457200" lvl="0" indent="-310832" algn="l" rtl="0">
              <a:lnSpc>
                <a:spcPct val="150000"/>
              </a:lnSpc>
              <a:spcBef>
                <a:spcPts val="0"/>
              </a:spcBef>
              <a:spcAft>
                <a:spcPts val="0"/>
              </a:spcAft>
              <a:buClr>
                <a:schemeClr val="dk1"/>
              </a:buClr>
              <a:buSzPct val="100000"/>
              <a:buChar char="●"/>
            </a:pPr>
            <a:r>
              <a:rPr lang="en" sz="1400" dirty="0">
                <a:solidFill>
                  <a:schemeClr val="dk1"/>
                </a:solidFill>
              </a:rPr>
              <a:t>This means more resources can be allocated to those populations that are less likely to have access. Public information campaigns can be created to target those populations that are more likely to be vaccine hesitant. </a:t>
            </a:r>
            <a:endParaRPr dirty="0"/>
          </a:p>
          <a:p>
            <a:pPr marL="0" lvl="0" indent="0" algn="l" rtl="0">
              <a:lnSpc>
                <a:spcPct val="115000"/>
              </a:lnSpc>
              <a:spcBef>
                <a:spcPts val="1000"/>
              </a:spcBef>
              <a:spcAft>
                <a:spcPts val="0"/>
              </a:spcAft>
              <a:buNone/>
            </a:pPr>
            <a:r>
              <a:rPr lang="en" sz="2500" b="1" dirty="0">
                <a:solidFill>
                  <a:schemeClr val="dk1"/>
                </a:solidFill>
              </a:rPr>
              <a:t>Difficulties and Lessons Learned:</a:t>
            </a:r>
            <a:endParaRPr sz="2500" b="1" dirty="0">
              <a:solidFill>
                <a:schemeClr val="dk1"/>
              </a:solidFill>
            </a:endParaRPr>
          </a:p>
          <a:p>
            <a:pPr marL="457200" marR="0" lvl="0" indent="-310832" algn="l" rtl="0">
              <a:lnSpc>
                <a:spcPct val="150000"/>
              </a:lnSpc>
              <a:spcBef>
                <a:spcPts val="1200"/>
              </a:spcBef>
              <a:spcAft>
                <a:spcPts val="0"/>
              </a:spcAft>
              <a:buClr>
                <a:schemeClr val="dk1"/>
              </a:buClr>
              <a:buSzPct val="100000"/>
              <a:buChar char="●"/>
            </a:pPr>
            <a:r>
              <a:rPr lang="en" sz="1400" dirty="0">
                <a:solidFill>
                  <a:schemeClr val="dk1"/>
                </a:solidFill>
              </a:rPr>
              <a:t>Difficulties in looking at the categories within the ANOVA test and comparing them</a:t>
            </a:r>
            <a:endParaRPr sz="1400" dirty="0">
              <a:solidFill>
                <a:schemeClr val="dk1"/>
              </a:solidFill>
            </a:endParaRPr>
          </a:p>
          <a:p>
            <a:pPr marL="457200" marR="0" lvl="0" indent="-310832" algn="l" rtl="0">
              <a:lnSpc>
                <a:spcPct val="150000"/>
              </a:lnSpc>
              <a:spcBef>
                <a:spcPts val="0"/>
              </a:spcBef>
              <a:spcAft>
                <a:spcPts val="0"/>
              </a:spcAft>
              <a:buClr>
                <a:schemeClr val="dk1"/>
              </a:buClr>
              <a:buSzPct val="100000"/>
              <a:buChar char="●"/>
            </a:pPr>
            <a:r>
              <a:rPr lang="en" sz="1400" dirty="0">
                <a:solidFill>
                  <a:schemeClr val="dk1"/>
                </a:solidFill>
              </a:rPr>
              <a:t>Difficulties in GitHub merging coordination. We learned that having the same starting point with how to organize and add files within repo would have created a better environment for future merges and less merging conflicts.</a:t>
            </a:r>
            <a:endParaRPr sz="1400" dirty="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body" idx="1"/>
          </p:nvPr>
        </p:nvSpPr>
        <p:spPr>
          <a:xfrm>
            <a:off x="111600" y="939750"/>
            <a:ext cx="5420100" cy="1739100"/>
          </a:xfrm>
          <a:prstGeom prst="rect">
            <a:avLst/>
          </a:prstGeom>
        </p:spPr>
        <p:txBody>
          <a:bodyPr spcFirstLastPara="1" wrap="square" lIns="91425" tIns="91425" rIns="91425" bIns="91425" anchor="t" anchorCtr="0">
            <a:normAutofit fontScale="70000" lnSpcReduction="10000"/>
          </a:bodyPr>
          <a:lstStyle/>
          <a:p>
            <a:pPr marL="457200" lvl="0" indent="-345515" algn="l" rtl="0">
              <a:lnSpc>
                <a:spcPct val="115000"/>
              </a:lnSpc>
              <a:spcBef>
                <a:spcPts val="1200"/>
              </a:spcBef>
              <a:spcAft>
                <a:spcPts val="0"/>
              </a:spcAft>
              <a:buClr>
                <a:schemeClr val="dk1"/>
              </a:buClr>
              <a:buSzPct val="100000"/>
              <a:buChar char="●"/>
            </a:pPr>
            <a:r>
              <a:rPr lang="en" sz="2630">
                <a:solidFill>
                  <a:schemeClr val="dk1"/>
                </a:solidFill>
              </a:rPr>
              <a:t>Although COVID-19 vaccination may be a controversial topic, it remains a public health priority among many health entities at the federal, state and and local level.</a:t>
            </a:r>
            <a:endParaRPr sz="1100">
              <a:solidFill>
                <a:schemeClr val="dk1"/>
              </a:solidFill>
            </a:endParaRPr>
          </a:p>
          <a:p>
            <a:pPr marL="0" lvl="0" indent="0" algn="ctr" rtl="0">
              <a:lnSpc>
                <a:spcPct val="100000"/>
              </a:lnSpc>
              <a:spcBef>
                <a:spcPts val="1200"/>
              </a:spcBef>
              <a:spcAft>
                <a:spcPts val="0"/>
              </a:spcAft>
              <a:buClr>
                <a:schemeClr val="dk1"/>
              </a:buClr>
              <a:buSzPct val="100000"/>
              <a:buFont typeface="Arial"/>
              <a:buNone/>
            </a:pPr>
            <a:endParaRPr sz="1100">
              <a:solidFill>
                <a:schemeClr val="dk1"/>
              </a:solidFill>
            </a:endParaRPr>
          </a:p>
        </p:txBody>
      </p:sp>
      <p:sp>
        <p:nvSpPr>
          <p:cNvPr id="62" name="Google Shape;62;p14"/>
          <p:cNvSpPr txBox="1">
            <a:spLocks noGrp="1"/>
          </p:cNvSpPr>
          <p:nvPr>
            <p:ph type="title"/>
          </p:nvPr>
        </p:nvSpPr>
        <p:spPr>
          <a:xfrm>
            <a:off x="162875" y="194750"/>
            <a:ext cx="8520600" cy="5727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en" b="1"/>
              <a:t>Why Look at Covid-19 Vaccination Rates?</a:t>
            </a:r>
            <a:endParaRPr b="1"/>
          </a:p>
          <a:p>
            <a:pPr marL="0" lvl="0" indent="0" algn="ctr" rtl="0">
              <a:spcBef>
                <a:spcPts val="0"/>
              </a:spcBef>
              <a:spcAft>
                <a:spcPts val="0"/>
              </a:spcAft>
              <a:buClr>
                <a:schemeClr val="dk1"/>
              </a:buClr>
              <a:buSzPct val="39285"/>
              <a:buFont typeface="Arial"/>
              <a:buNone/>
            </a:pPr>
            <a:endParaRPr/>
          </a:p>
        </p:txBody>
      </p:sp>
      <p:pic>
        <p:nvPicPr>
          <p:cNvPr id="63" name="Google Shape;63;p14"/>
          <p:cNvPicPr preferRelativeResize="0"/>
          <p:nvPr/>
        </p:nvPicPr>
        <p:blipFill>
          <a:blip r:embed="rId3">
            <a:alphaModFix/>
          </a:blip>
          <a:stretch>
            <a:fillRect/>
          </a:stretch>
        </p:blipFill>
        <p:spPr>
          <a:xfrm>
            <a:off x="5731875" y="1388637"/>
            <a:ext cx="3463350" cy="2280475"/>
          </a:xfrm>
          <a:prstGeom prst="rect">
            <a:avLst/>
          </a:prstGeom>
          <a:noFill/>
          <a:ln>
            <a:noFill/>
          </a:ln>
          <a:effectLst>
            <a:outerShdw blurRad="57150" dist="19050" dir="5400000" algn="bl" rotWithShape="0">
              <a:srgbClr val="000000">
                <a:alpha val="50000"/>
              </a:srgbClr>
            </a:outerShdw>
          </a:effectLst>
        </p:spPr>
      </p:pic>
      <p:sp>
        <p:nvSpPr>
          <p:cNvPr id="64" name="Google Shape;64;p14"/>
          <p:cNvSpPr txBox="1"/>
          <p:nvPr/>
        </p:nvSpPr>
        <p:spPr>
          <a:xfrm>
            <a:off x="61400" y="2134106"/>
            <a:ext cx="5220000" cy="1762200"/>
          </a:xfrm>
          <a:prstGeom prst="rect">
            <a:avLst/>
          </a:prstGeom>
          <a:noFill/>
          <a:ln>
            <a:noFill/>
          </a:ln>
        </p:spPr>
        <p:txBody>
          <a:bodyPr spcFirstLastPara="1" wrap="square" lIns="91425" tIns="91425" rIns="91425" bIns="91425" anchor="t" anchorCtr="0">
            <a:spAutoFit/>
          </a:bodyPr>
          <a:lstStyle/>
          <a:p>
            <a:pPr marL="457200" lvl="0" indent="-344822" algn="l" rtl="0">
              <a:lnSpc>
                <a:spcPct val="115000"/>
              </a:lnSpc>
              <a:spcBef>
                <a:spcPts val="1200"/>
              </a:spcBef>
              <a:spcAft>
                <a:spcPts val="0"/>
              </a:spcAft>
              <a:buClr>
                <a:schemeClr val="dk1"/>
              </a:buClr>
              <a:buSzPts val="1830"/>
              <a:buChar char="●"/>
            </a:pPr>
            <a:r>
              <a:rPr lang="en" sz="1830" dirty="0">
                <a:solidFill>
                  <a:schemeClr val="dk1"/>
                </a:solidFill>
              </a:rPr>
              <a:t>Finding trends would allow health authorities to better target underserved populations</a:t>
            </a:r>
            <a:endParaRPr sz="1830" dirty="0">
              <a:solidFill>
                <a:schemeClr val="dk1"/>
              </a:solidFill>
            </a:endParaRPr>
          </a:p>
          <a:p>
            <a:pPr marL="457200" lvl="0" indent="-344822" algn="l" rtl="0">
              <a:lnSpc>
                <a:spcPct val="115000"/>
              </a:lnSpc>
              <a:spcBef>
                <a:spcPts val="0"/>
              </a:spcBef>
              <a:spcAft>
                <a:spcPts val="0"/>
              </a:spcAft>
              <a:buClr>
                <a:schemeClr val="dk1"/>
              </a:buClr>
              <a:buSzPts val="1830"/>
              <a:buChar char="●"/>
            </a:pPr>
            <a:r>
              <a:rPr lang="en" sz="1830" dirty="0">
                <a:solidFill>
                  <a:schemeClr val="dk1"/>
                </a:solidFill>
              </a:rPr>
              <a:t>Challenging presupposed ideas about which groups are more likely to be vaccinated is interesting </a:t>
            </a:r>
            <a:endParaRPr sz="600" dirty="0"/>
          </a:p>
        </p:txBody>
      </p:sp>
      <p:sp>
        <p:nvSpPr>
          <p:cNvPr id="65" name="Google Shape;65;p14"/>
          <p:cNvSpPr txBox="1"/>
          <p:nvPr/>
        </p:nvSpPr>
        <p:spPr>
          <a:xfrm>
            <a:off x="550850" y="4193200"/>
            <a:ext cx="834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6" name="Google Shape;66;p14"/>
          <p:cNvSpPr txBox="1"/>
          <p:nvPr/>
        </p:nvSpPr>
        <p:spPr>
          <a:xfrm>
            <a:off x="61400" y="3777686"/>
            <a:ext cx="7971900" cy="1114500"/>
          </a:xfrm>
          <a:prstGeom prst="rect">
            <a:avLst/>
          </a:prstGeom>
          <a:noFill/>
          <a:ln>
            <a:noFill/>
          </a:ln>
        </p:spPr>
        <p:txBody>
          <a:bodyPr spcFirstLastPara="1" wrap="square" lIns="91425" tIns="91425" rIns="91425" bIns="91425" anchor="t" anchorCtr="0">
            <a:spAutoFit/>
          </a:bodyPr>
          <a:lstStyle/>
          <a:p>
            <a:pPr marL="457200" lvl="0" indent="-344822" algn="l" rtl="0">
              <a:lnSpc>
                <a:spcPct val="115000"/>
              </a:lnSpc>
              <a:spcBef>
                <a:spcPts val="1200"/>
              </a:spcBef>
              <a:spcAft>
                <a:spcPts val="0"/>
              </a:spcAft>
              <a:buClr>
                <a:schemeClr val="dk1"/>
              </a:buClr>
              <a:buSzPts val="1830"/>
              <a:buChar char="●"/>
            </a:pPr>
            <a:r>
              <a:rPr lang="en" sz="1830" dirty="0">
                <a:solidFill>
                  <a:schemeClr val="dk1"/>
                </a:solidFill>
              </a:rPr>
              <a:t>Our analysis will explore whether vaccination rates vary significantly within several different populations including those with varying levels of socio economic status, education and political party affiliation.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2"/>
          <p:cNvSpPr txBox="1"/>
          <p:nvPr/>
        </p:nvSpPr>
        <p:spPr>
          <a:xfrm>
            <a:off x="2572000" y="1232325"/>
            <a:ext cx="35373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800"/>
              <a:t>Questions?</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Data Exploration and Cleanup</a:t>
            </a:r>
            <a:endParaRPr b="1" dirty="0"/>
          </a:p>
          <a:p>
            <a:pPr marL="0" lvl="0" indent="0" algn="l" rtl="0">
              <a:lnSpc>
                <a:spcPct val="150000"/>
              </a:lnSpc>
              <a:spcBef>
                <a:spcPts val="1000"/>
              </a:spcBef>
              <a:spcAft>
                <a:spcPts val="0"/>
              </a:spcAft>
              <a:buNone/>
            </a:pPr>
            <a:r>
              <a:rPr lang="en" sz="2244" b="1" dirty="0"/>
              <a:t>Data Sources: </a:t>
            </a:r>
            <a:endParaRPr sz="2244" b="1" dirty="0"/>
          </a:p>
          <a:p>
            <a:pPr marL="457200" lvl="0" indent="-331470" algn="l" rtl="0">
              <a:lnSpc>
                <a:spcPct val="120000"/>
              </a:lnSpc>
              <a:spcBef>
                <a:spcPts val="0"/>
              </a:spcBef>
              <a:spcAft>
                <a:spcPts val="0"/>
              </a:spcAft>
              <a:buClr>
                <a:srgbClr val="0000FF"/>
              </a:buClr>
              <a:buSzPct val="100000"/>
              <a:buAutoNum type="arabicParenR"/>
            </a:pPr>
            <a:r>
              <a:rPr lang="en" sz="1800" dirty="0">
                <a:solidFill>
                  <a:srgbClr val="0000FF"/>
                </a:solidFill>
              </a:rPr>
              <a:t>Vaccination Complete Percentage by County:</a:t>
            </a:r>
            <a:endParaRPr sz="1800" dirty="0">
              <a:solidFill>
                <a:srgbClr val="0000FF"/>
              </a:solidFill>
            </a:endParaRPr>
          </a:p>
          <a:p>
            <a:pPr marL="0" lvl="0" indent="0" algn="l" rtl="0">
              <a:lnSpc>
                <a:spcPct val="120000"/>
              </a:lnSpc>
              <a:spcBef>
                <a:spcPts val="0"/>
              </a:spcBef>
              <a:spcAft>
                <a:spcPts val="0"/>
              </a:spcAft>
              <a:buNone/>
            </a:pPr>
            <a:r>
              <a:rPr lang="en" sz="1800" dirty="0"/>
              <a:t>Data.CDC.gov- Selected Sept 30th, 2021 accumulated data</a:t>
            </a:r>
            <a:endParaRPr sz="1800" dirty="0"/>
          </a:p>
          <a:p>
            <a:pPr marL="125730" lvl="0" algn="l" rtl="0">
              <a:lnSpc>
                <a:spcPct val="120000"/>
              </a:lnSpc>
              <a:spcBef>
                <a:spcPts val="1000"/>
              </a:spcBef>
              <a:spcAft>
                <a:spcPts val="0"/>
              </a:spcAft>
              <a:buClr>
                <a:srgbClr val="0000FF"/>
              </a:buClr>
              <a:buSzPct val="100000"/>
            </a:pPr>
            <a:r>
              <a:rPr lang="en" sz="1800" dirty="0">
                <a:solidFill>
                  <a:srgbClr val="0000FF"/>
                </a:solidFill>
              </a:rPr>
              <a:t>2)  US Socio Health Data by County: </a:t>
            </a:r>
            <a:endParaRPr sz="1800" dirty="0">
              <a:solidFill>
                <a:srgbClr val="0000FF"/>
              </a:solidFill>
            </a:endParaRPr>
          </a:p>
          <a:p>
            <a:pPr marL="0" lvl="0" indent="0" algn="l" rtl="0">
              <a:lnSpc>
                <a:spcPct val="120000"/>
              </a:lnSpc>
              <a:spcBef>
                <a:spcPts val="0"/>
              </a:spcBef>
              <a:spcAft>
                <a:spcPts val="0"/>
              </a:spcAft>
              <a:buNone/>
            </a:pPr>
            <a:r>
              <a:rPr lang="en" sz="1800" dirty="0"/>
              <a:t>Kaggle- 180 columns covering aspects including Socio Health/Economics/Education etc</a:t>
            </a:r>
            <a:endParaRPr sz="1800" dirty="0"/>
          </a:p>
          <a:p>
            <a:pPr marL="125730" lvl="0" algn="l" rtl="0">
              <a:lnSpc>
                <a:spcPct val="120000"/>
              </a:lnSpc>
              <a:spcBef>
                <a:spcPts val="1000"/>
              </a:spcBef>
              <a:spcAft>
                <a:spcPts val="0"/>
              </a:spcAft>
              <a:buClr>
                <a:srgbClr val="0000FF"/>
              </a:buClr>
              <a:buSzPct val="100000"/>
            </a:pPr>
            <a:r>
              <a:rPr lang="en" sz="1800" dirty="0">
                <a:solidFill>
                  <a:srgbClr val="0000FF"/>
                </a:solidFill>
              </a:rPr>
              <a:t>3)  US 2020 Presidential Election Voting by County: </a:t>
            </a:r>
            <a:endParaRPr sz="1800" dirty="0">
              <a:solidFill>
                <a:srgbClr val="0000FF"/>
              </a:solidFill>
            </a:endParaRPr>
          </a:p>
          <a:p>
            <a:pPr marL="0" lvl="0" indent="0" algn="l" rtl="0">
              <a:lnSpc>
                <a:spcPct val="120000"/>
              </a:lnSpc>
              <a:spcBef>
                <a:spcPts val="0"/>
              </a:spcBef>
              <a:spcAft>
                <a:spcPts val="0"/>
              </a:spcAft>
              <a:buNone/>
            </a:pPr>
            <a:r>
              <a:rPr lang="en" sz="1800" dirty="0"/>
              <a:t>Kaggle- Political party Dem/Rep represented by president candidates  </a:t>
            </a:r>
            <a:endParaRPr lang="en-US" sz="1800" dirty="0"/>
          </a:p>
          <a:p>
            <a:pPr marL="125730" marR="0" lvl="0" algn="l" rtl="0">
              <a:lnSpc>
                <a:spcPct val="120000"/>
              </a:lnSpc>
              <a:spcBef>
                <a:spcPts val="1000"/>
              </a:spcBef>
              <a:spcAft>
                <a:spcPts val="0"/>
              </a:spcAft>
              <a:buClr>
                <a:srgbClr val="0000FF"/>
              </a:buClr>
              <a:buSzPct val="100000"/>
            </a:pPr>
            <a:r>
              <a:rPr lang="en-US" sz="1800" dirty="0">
                <a:solidFill>
                  <a:srgbClr val="0000FF"/>
                </a:solidFill>
              </a:rPr>
              <a:t>4)  US </a:t>
            </a:r>
            <a:r>
              <a:rPr lang="en-US" sz="1800" dirty="0">
                <a:solidFill>
                  <a:srgbClr val="0000FF"/>
                </a:solidFill>
                <a:uFill>
                  <a:noFill/>
                </a:uFill>
                <a:hlinkClick r:id="rId3">
                  <a:extLst>
                    <a:ext uri="{A12FA001-AC4F-418D-AE19-62706E023703}">
                      <ahyp:hlinkClr xmlns:ahyp="http://schemas.microsoft.com/office/drawing/2018/hyperlinkcolor" val="tx"/>
                    </a:ext>
                  </a:extLst>
                </a:hlinkClick>
              </a:rPr>
              <a:t>Social Vulnerability Index (SVI</a:t>
            </a:r>
            <a:r>
              <a:rPr lang="en-US" sz="1800" dirty="0">
                <a:solidFill>
                  <a:srgbClr val="0000FF"/>
                </a:solidFill>
              </a:rPr>
              <a:t>) by County:</a:t>
            </a:r>
          </a:p>
          <a:p>
            <a:pPr marL="0" marR="0" lvl="0" indent="0" algn="l" rtl="0">
              <a:lnSpc>
                <a:spcPct val="120000"/>
              </a:lnSpc>
              <a:spcBef>
                <a:spcPts val="0"/>
              </a:spcBef>
              <a:spcAft>
                <a:spcPts val="0"/>
              </a:spcAft>
              <a:buNone/>
            </a:pPr>
            <a:r>
              <a:rPr lang="en" sz="1800" dirty="0"/>
              <a:t>Kaggle- Selected columns from original dataset: Vaccine Hesitancy for COVID-19</a:t>
            </a:r>
            <a:endParaRPr lang="en-US" sz="1800" dirty="0"/>
          </a:p>
          <a:p>
            <a:pPr marL="125730" marR="0" lvl="0" algn="l" rtl="0">
              <a:lnSpc>
                <a:spcPct val="120000"/>
              </a:lnSpc>
              <a:spcBef>
                <a:spcPts val="1000"/>
              </a:spcBef>
              <a:spcAft>
                <a:spcPts val="0"/>
              </a:spcAft>
              <a:buClr>
                <a:srgbClr val="0000FF"/>
              </a:buClr>
              <a:buSzPct val="100000"/>
            </a:pPr>
            <a:r>
              <a:rPr lang="en-US" sz="1800" dirty="0">
                <a:solidFill>
                  <a:srgbClr val="0000FF"/>
                </a:solidFill>
              </a:rPr>
              <a:t>5)  US County Coordinates:</a:t>
            </a:r>
          </a:p>
          <a:p>
            <a:pPr marL="0" lvl="0" indent="0" algn="l" rtl="0">
              <a:lnSpc>
                <a:spcPct val="120000"/>
              </a:lnSpc>
              <a:spcBef>
                <a:spcPts val="0"/>
              </a:spcBef>
              <a:spcAft>
                <a:spcPts val="0"/>
              </a:spcAft>
              <a:buNone/>
            </a:pPr>
            <a:r>
              <a:rPr lang="en" sz="1800" dirty="0"/>
              <a:t>Kaggle- with FIPS/Lat/Long</a:t>
            </a:r>
            <a:endParaRPr dirty="0"/>
          </a:p>
        </p:txBody>
      </p:sp>
      <p:pic>
        <p:nvPicPr>
          <p:cNvPr id="72" name="Google Shape;72;p15"/>
          <p:cNvPicPr preferRelativeResize="0"/>
          <p:nvPr/>
        </p:nvPicPr>
        <p:blipFill>
          <a:blip r:embed="rId4">
            <a:alphaModFix/>
          </a:blip>
          <a:stretch>
            <a:fillRect/>
          </a:stretch>
        </p:blipFill>
        <p:spPr>
          <a:xfrm>
            <a:off x="5407250" y="4677013"/>
            <a:ext cx="3350275" cy="372875"/>
          </a:xfrm>
          <a:prstGeom prst="rect">
            <a:avLst/>
          </a:prstGeom>
          <a:noFill/>
          <a:ln>
            <a:noFill/>
          </a:ln>
        </p:spPr>
      </p:pic>
      <p:pic>
        <p:nvPicPr>
          <p:cNvPr id="73" name="Google Shape;73;p15"/>
          <p:cNvPicPr preferRelativeResize="0"/>
          <p:nvPr/>
        </p:nvPicPr>
        <p:blipFill>
          <a:blip r:embed="rId5">
            <a:alphaModFix/>
          </a:blip>
          <a:stretch>
            <a:fillRect/>
          </a:stretch>
        </p:blipFill>
        <p:spPr>
          <a:xfrm>
            <a:off x="5407250" y="4189625"/>
            <a:ext cx="935500" cy="450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Data Exploration and Cleanup</a:t>
            </a:r>
            <a:endParaRPr b="1"/>
          </a:p>
          <a:p>
            <a:pPr marL="0" lvl="0" indent="0" algn="l" rtl="0">
              <a:lnSpc>
                <a:spcPct val="150000"/>
              </a:lnSpc>
              <a:spcBef>
                <a:spcPts val="1000"/>
              </a:spcBef>
              <a:spcAft>
                <a:spcPts val="0"/>
              </a:spcAft>
              <a:buNone/>
            </a:pPr>
            <a:r>
              <a:rPr lang="en" sz="2244" b="1"/>
              <a:t>Data Cleanup: </a:t>
            </a:r>
            <a:endParaRPr sz="2244" b="1"/>
          </a:p>
          <a:p>
            <a:pPr marL="457200" lvl="0" indent="-331470" algn="l" rtl="0">
              <a:lnSpc>
                <a:spcPct val="120000"/>
              </a:lnSpc>
              <a:spcBef>
                <a:spcPts val="0"/>
              </a:spcBef>
              <a:spcAft>
                <a:spcPts val="0"/>
              </a:spcAft>
              <a:buSzPct val="100000"/>
              <a:buAutoNum type="arabicParenR"/>
            </a:pPr>
            <a:r>
              <a:rPr lang="en" sz="1800"/>
              <a:t>Merge Vaccination Percentage with each individual datasets by FIPS.</a:t>
            </a:r>
            <a:endParaRPr sz="1800"/>
          </a:p>
          <a:p>
            <a:pPr marL="457200" lvl="0" indent="-331470" algn="l" rtl="0">
              <a:lnSpc>
                <a:spcPct val="120000"/>
              </a:lnSpc>
              <a:spcBef>
                <a:spcPts val="0"/>
              </a:spcBef>
              <a:spcAft>
                <a:spcPts val="0"/>
              </a:spcAft>
              <a:buSzPct val="100000"/>
              <a:buAutoNum type="arabicParenR"/>
            </a:pPr>
            <a:r>
              <a:rPr lang="en" sz="1800"/>
              <a:t>Rename/Rearrange selected columns</a:t>
            </a:r>
            <a:endParaRPr sz="1800"/>
          </a:p>
          <a:p>
            <a:pPr marL="457200" lvl="0" indent="-331470" algn="l" rtl="0">
              <a:lnSpc>
                <a:spcPct val="120000"/>
              </a:lnSpc>
              <a:spcBef>
                <a:spcPts val="0"/>
              </a:spcBef>
              <a:spcAft>
                <a:spcPts val="0"/>
              </a:spcAft>
              <a:buSzPct val="100000"/>
              <a:buAutoNum type="arabicParenR"/>
            </a:pPr>
            <a:r>
              <a:rPr lang="en" sz="1800"/>
              <a:t>Drop na and delete 0 value lines (monitor dataframe shape)</a:t>
            </a:r>
            <a:endParaRPr sz="1800"/>
          </a:p>
          <a:p>
            <a:pPr marL="457200" lvl="0" indent="-331470" algn="l" rtl="0">
              <a:lnSpc>
                <a:spcPct val="120000"/>
              </a:lnSpc>
              <a:spcBef>
                <a:spcPts val="0"/>
              </a:spcBef>
              <a:spcAft>
                <a:spcPts val="0"/>
              </a:spcAft>
              <a:buSzPct val="100000"/>
              <a:buAutoNum type="arabicParenR"/>
            </a:pPr>
            <a:r>
              <a:rPr lang="en" sz="1800"/>
              <a:t>Save output in separate folder</a:t>
            </a:r>
            <a:endParaRPr sz="1800"/>
          </a:p>
          <a:p>
            <a:pPr marL="457200" lvl="0" indent="-331470" algn="l" rtl="0">
              <a:lnSpc>
                <a:spcPct val="120000"/>
              </a:lnSpc>
              <a:spcBef>
                <a:spcPts val="0"/>
              </a:spcBef>
              <a:spcAft>
                <a:spcPts val="0"/>
              </a:spcAft>
              <a:buSzPct val="100000"/>
              <a:buAutoNum type="arabicParenR"/>
            </a:pPr>
            <a:r>
              <a:rPr lang="en" sz="1800"/>
              <a:t>Visualize data to check</a:t>
            </a:r>
            <a:endParaRPr sz="1800"/>
          </a:p>
          <a:p>
            <a:pPr marL="0" lvl="0" indent="0" algn="l" rtl="0">
              <a:lnSpc>
                <a:spcPct val="120000"/>
              </a:lnSpc>
              <a:spcBef>
                <a:spcPts val="0"/>
              </a:spcBef>
              <a:spcAft>
                <a:spcPts val="0"/>
              </a:spcAft>
              <a:buNone/>
            </a:pPr>
            <a:endParaRPr sz="1150">
              <a:solidFill>
                <a:srgbClr val="393939"/>
              </a:solidFill>
              <a:highlight>
                <a:srgbClr val="FFFFFF"/>
              </a:highlight>
            </a:endParaRPr>
          </a:p>
          <a:p>
            <a:pPr marL="0" lvl="0" indent="0" algn="l" rtl="0">
              <a:lnSpc>
                <a:spcPct val="120000"/>
              </a:lnSpc>
              <a:spcBef>
                <a:spcPts val="0"/>
              </a:spcBef>
              <a:spcAft>
                <a:spcPts val="0"/>
              </a:spcAft>
              <a:buNone/>
            </a:pPr>
            <a:r>
              <a:rPr lang="en" sz="1483">
                <a:solidFill>
                  <a:srgbClr val="393939"/>
                </a:solidFill>
                <a:highlight>
                  <a:srgbClr val="FFFFFF"/>
                </a:highlight>
              </a:rPr>
              <a:t>Texas only provides data that are aggregated at the</a:t>
            </a:r>
            <a:endParaRPr sz="1483">
              <a:solidFill>
                <a:srgbClr val="393939"/>
              </a:solidFill>
              <a:highlight>
                <a:srgbClr val="FFFFFF"/>
              </a:highlight>
            </a:endParaRPr>
          </a:p>
          <a:p>
            <a:pPr marL="0" lvl="0" indent="0" algn="l" rtl="0">
              <a:lnSpc>
                <a:spcPct val="120000"/>
              </a:lnSpc>
              <a:spcBef>
                <a:spcPts val="0"/>
              </a:spcBef>
              <a:spcAft>
                <a:spcPts val="0"/>
              </a:spcAft>
              <a:buNone/>
            </a:pPr>
            <a:r>
              <a:rPr lang="en" sz="1483">
                <a:solidFill>
                  <a:srgbClr val="393939"/>
                </a:solidFill>
                <a:highlight>
                  <a:srgbClr val="FFFFFF"/>
                </a:highlight>
              </a:rPr>
              <a:t>state level.</a:t>
            </a:r>
            <a:endParaRPr sz="1483">
              <a:solidFill>
                <a:srgbClr val="393939"/>
              </a:solidFill>
              <a:highlight>
                <a:srgbClr val="FFFFFF"/>
              </a:highlight>
            </a:endParaRPr>
          </a:p>
          <a:p>
            <a:pPr marL="0" lvl="0" indent="0" algn="l" rtl="0">
              <a:lnSpc>
                <a:spcPct val="120000"/>
              </a:lnSpc>
              <a:spcBef>
                <a:spcPts val="0"/>
              </a:spcBef>
              <a:spcAft>
                <a:spcPts val="0"/>
              </a:spcAft>
              <a:buNone/>
            </a:pPr>
            <a:r>
              <a:rPr lang="en" sz="1483" i="1">
                <a:solidFill>
                  <a:srgbClr val="626262"/>
                </a:solidFill>
                <a:highlight>
                  <a:srgbClr val="FFFFFF"/>
                </a:highlight>
              </a:rPr>
              <a:t>When asked about the lack of data, Douglas Loveday, a </a:t>
            </a:r>
            <a:endParaRPr sz="1483" i="1">
              <a:solidFill>
                <a:srgbClr val="626262"/>
              </a:solidFill>
              <a:highlight>
                <a:srgbClr val="FFFFFF"/>
              </a:highlight>
            </a:endParaRPr>
          </a:p>
          <a:p>
            <a:pPr marL="0" lvl="0" indent="0" algn="l" rtl="0">
              <a:lnSpc>
                <a:spcPct val="120000"/>
              </a:lnSpc>
              <a:spcBef>
                <a:spcPts val="0"/>
              </a:spcBef>
              <a:spcAft>
                <a:spcPts val="0"/>
              </a:spcAft>
              <a:buNone/>
            </a:pPr>
            <a:r>
              <a:rPr lang="en" sz="1483" i="1">
                <a:solidFill>
                  <a:srgbClr val="626262"/>
                </a:solidFill>
                <a:highlight>
                  <a:srgbClr val="FFFFFF"/>
                </a:highlight>
              </a:rPr>
              <a:t>press officer with the Texas Department of State Health </a:t>
            </a:r>
            <a:endParaRPr sz="1483" i="1">
              <a:solidFill>
                <a:srgbClr val="626262"/>
              </a:solidFill>
              <a:highlight>
                <a:srgbClr val="FFFFFF"/>
              </a:highlight>
            </a:endParaRPr>
          </a:p>
          <a:p>
            <a:pPr marL="0" lvl="0" indent="0" algn="l" rtl="0">
              <a:lnSpc>
                <a:spcPct val="120000"/>
              </a:lnSpc>
              <a:spcBef>
                <a:spcPts val="0"/>
              </a:spcBef>
              <a:spcAft>
                <a:spcPts val="0"/>
              </a:spcAft>
              <a:buNone/>
            </a:pPr>
            <a:r>
              <a:rPr lang="en" sz="1483" i="1">
                <a:solidFill>
                  <a:srgbClr val="626262"/>
                </a:solidFill>
                <a:highlight>
                  <a:srgbClr val="FFFFFF"/>
                </a:highlight>
              </a:rPr>
              <a:t>Services (DSHS), said, “State statute prevents us from </a:t>
            </a:r>
            <a:endParaRPr sz="1483" i="1">
              <a:solidFill>
                <a:srgbClr val="626262"/>
              </a:solidFill>
              <a:highlight>
                <a:srgbClr val="FFFFFF"/>
              </a:highlight>
            </a:endParaRPr>
          </a:p>
          <a:p>
            <a:pPr marL="0" lvl="0" indent="0" algn="l" rtl="0">
              <a:lnSpc>
                <a:spcPct val="120000"/>
              </a:lnSpc>
              <a:spcBef>
                <a:spcPts val="0"/>
              </a:spcBef>
              <a:spcAft>
                <a:spcPts val="0"/>
              </a:spcAft>
              <a:buNone/>
            </a:pPr>
            <a:r>
              <a:rPr lang="en" sz="1483" i="1">
                <a:solidFill>
                  <a:srgbClr val="626262"/>
                </a:solidFill>
                <a:highlight>
                  <a:srgbClr val="FFFFFF"/>
                </a:highlight>
              </a:rPr>
              <a:t>sharing person-level immunization data.”</a:t>
            </a:r>
            <a:endParaRPr sz="1483" i="1">
              <a:solidFill>
                <a:srgbClr val="626262"/>
              </a:solidFill>
              <a:highlight>
                <a:srgbClr val="FFFFFF"/>
              </a:highlight>
            </a:endParaRPr>
          </a:p>
          <a:p>
            <a:pPr marL="0" lvl="0" indent="0" algn="l" rtl="0">
              <a:lnSpc>
                <a:spcPct val="120000"/>
              </a:lnSpc>
              <a:spcBef>
                <a:spcPts val="0"/>
              </a:spcBef>
              <a:spcAft>
                <a:spcPts val="0"/>
              </a:spcAft>
              <a:buNone/>
            </a:pPr>
            <a:endParaRPr sz="1372">
              <a:solidFill>
                <a:srgbClr val="393939"/>
              </a:solidFill>
              <a:highlight>
                <a:srgbClr val="FFFFFF"/>
              </a:highlight>
            </a:endParaRPr>
          </a:p>
          <a:p>
            <a:pPr marL="0" lvl="0" indent="0" algn="l" rtl="0">
              <a:lnSpc>
                <a:spcPct val="120000"/>
              </a:lnSpc>
              <a:spcBef>
                <a:spcPts val="0"/>
              </a:spcBef>
              <a:spcAft>
                <a:spcPts val="0"/>
              </a:spcAft>
              <a:buNone/>
            </a:pPr>
            <a:endParaRPr sz="1483" i="1">
              <a:solidFill>
                <a:srgbClr val="626262"/>
              </a:solidFill>
              <a:highlight>
                <a:srgbClr val="FFFFFF"/>
              </a:highlight>
            </a:endParaRPr>
          </a:p>
        </p:txBody>
      </p:sp>
      <p:pic>
        <p:nvPicPr>
          <p:cNvPr id="79" name="Google Shape;79;p16"/>
          <p:cNvPicPr preferRelativeResize="0"/>
          <p:nvPr/>
        </p:nvPicPr>
        <p:blipFill>
          <a:blip r:embed="rId3">
            <a:alphaModFix/>
          </a:blip>
          <a:stretch>
            <a:fillRect/>
          </a:stretch>
        </p:blipFill>
        <p:spPr>
          <a:xfrm>
            <a:off x="4660250" y="2450475"/>
            <a:ext cx="4184549" cy="2423326"/>
          </a:xfrm>
          <a:prstGeom prst="rect">
            <a:avLst/>
          </a:prstGeom>
          <a:noFill/>
          <a:ln>
            <a:noFill/>
          </a:ln>
        </p:spPr>
      </p:pic>
      <p:sp>
        <p:nvSpPr>
          <p:cNvPr id="80" name="Google Shape;80;p16"/>
          <p:cNvSpPr/>
          <p:nvPr/>
        </p:nvSpPr>
        <p:spPr>
          <a:xfrm>
            <a:off x="6184825" y="3774350"/>
            <a:ext cx="895500" cy="8214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1" name="Google Shape;81;p16"/>
          <p:cNvPicPr preferRelativeResize="0"/>
          <p:nvPr/>
        </p:nvPicPr>
        <p:blipFill>
          <a:blip r:embed="rId4">
            <a:alphaModFix/>
          </a:blip>
          <a:stretch>
            <a:fillRect/>
          </a:stretch>
        </p:blipFill>
        <p:spPr>
          <a:xfrm rot="-5400000">
            <a:off x="8230600" y="3595462"/>
            <a:ext cx="1451600" cy="133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p:nvPr/>
        </p:nvSpPr>
        <p:spPr>
          <a:xfrm>
            <a:off x="251625" y="273825"/>
            <a:ext cx="8858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rPr>
              <a:t>Overview Analysis of Correlation for Potential Factors</a:t>
            </a:r>
            <a:endParaRPr sz="2500"/>
          </a:p>
        </p:txBody>
      </p:sp>
      <p:sp>
        <p:nvSpPr>
          <p:cNvPr id="87" name="Google Shape;87;p17"/>
          <p:cNvSpPr txBox="1"/>
          <p:nvPr/>
        </p:nvSpPr>
        <p:spPr>
          <a:xfrm>
            <a:off x="286425" y="762275"/>
            <a:ext cx="8672700" cy="7266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a:solidFill>
                  <a:schemeClr val="dk1"/>
                </a:solidFill>
              </a:rPr>
              <a:t>Correlations between 175 socio economy/health/education etc relationed factors vs. vaccination rate. Low correlation with single factors resulted in a direction shift of the project.</a:t>
            </a:r>
            <a:endParaRPr sz="1600"/>
          </a:p>
        </p:txBody>
      </p:sp>
      <p:pic>
        <p:nvPicPr>
          <p:cNvPr id="88" name="Google Shape;88;p17"/>
          <p:cNvPicPr preferRelativeResize="0"/>
          <p:nvPr/>
        </p:nvPicPr>
        <p:blipFill>
          <a:blip r:embed="rId3">
            <a:alphaModFix/>
          </a:blip>
          <a:stretch>
            <a:fillRect/>
          </a:stretch>
        </p:blipFill>
        <p:spPr>
          <a:xfrm>
            <a:off x="4371045" y="1488375"/>
            <a:ext cx="4785828" cy="3773526"/>
          </a:xfrm>
          <a:prstGeom prst="rect">
            <a:avLst/>
          </a:prstGeom>
          <a:noFill/>
          <a:ln>
            <a:noFill/>
          </a:ln>
        </p:spPr>
      </p:pic>
      <p:pic>
        <p:nvPicPr>
          <p:cNvPr id="89" name="Google Shape;89;p17"/>
          <p:cNvPicPr preferRelativeResize="0"/>
          <p:nvPr/>
        </p:nvPicPr>
        <p:blipFill>
          <a:blip r:embed="rId4">
            <a:alphaModFix/>
          </a:blip>
          <a:stretch>
            <a:fillRect/>
          </a:stretch>
        </p:blipFill>
        <p:spPr>
          <a:xfrm>
            <a:off x="0" y="1503254"/>
            <a:ext cx="4530145" cy="357190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Factor: Vaccination Rate by County Overview</a:t>
            </a:r>
            <a:endParaRPr b="1"/>
          </a:p>
        </p:txBody>
      </p:sp>
      <p:pic>
        <p:nvPicPr>
          <p:cNvPr id="95" name="Google Shape;95;p18"/>
          <p:cNvPicPr preferRelativeResize="0"/>
          <p:nvPr/>
        </p:nvPicPr>
        <p:blipFill>
          <a:blip r:embed="rId3">
            <a:alphaModFix/>
          </a:blip>
          <a:stretch>
            <a:fillRect/>
          </a:stretch>
        </p:blipFill>
        <p:spPr>
          <a:xfrm>
            <a:off x="617700" y="2757450"/>
            <a:ext cx="3219701" cy="2168200"/>
          </a:xfrm>
          <a:prstGeom prst="rect">
            <a:avLst/>
          </a:prstGeom>
          <a:noFill/>
          <a:ln>
            <a:noFill/>
          </a:ln>
        </p:spPr>
      </p:pic>
      <p:pic>
        <p:nvPicPr>
          <p:cNvPr id="96" name="Google Shape;96;p18"/>
          <p:cNvPicPr preferRelativeResize="0"/>
          <p:nvPr/>
        </p:nvPicPr>
        <p:blipFill>
          <a:blip r:embed="rId4">
            <a:alphaModFix/>
          </a:blip>
          <a:stretch>
            <a:fillRect/>
          </a:stretch>
        </p:blipFill>
        <p:spPr>
          <a:xfrm>
            <a:off x="6230850" y="769662"/>
            <a:ext cx="1753999" cy="1800150"/>
          </a:xfrm>
          <a:prstGeom prst="rect">
            <a:avLst/>
          </a:prstGeom>
          <a:noFill/>
          <a:ln>
            <a:noFill/>
          </a:ln>
        </p:spPr>
      </p:pic>
      <p:sp>
        <p:nvSpPr>
          <p:cNvPr id="97" name="Google Shape;97;p18"/>
          <p:cNvSpPr txBox="1"/>
          <p:nvPr/>
        </p:nvSpPr>
        <p:spPr>
          <a:xfrm>
            <a:off x="-135125" y="922075"/>
            <a:ext cx="7629900" cy="1650000"/>
          </a:xfrm>
          <a:prstGeom prst="rect">
            <a:avLst/>
          </a:prstGeom>
          <a:noFill/>
          <a:ln>
            <a:noFill/>
          </a:ln>
        </p:spPr>
        <p:txBody>
          <a:bodyPr spcFirstLastPara="1" wrap="square" lIns="91425" tIns="91425" rIns="91425" bIns="91425" anchor="t" anchorCtr="0">
            <a:spAutoFit/>
          </a:bodyPr>
          <a:lstStyle/>
          <a:p>
            <a:pPr marL="914400" lvl="0" indent="-342900" algn="l" rtl="0">
              <a:lnSpc>
                <a:spcPct val="120000"/>
              </a:lnSpc>
              <a:spcBef>
                <a:spcPts val="0"/>
              </a:spcBef>
              <a:spcAft>
                <a:spcPts val="0"/>
              </a:spcAft>
              <a:buClr>
                <a:schemeClr val="dk1"/>
              </a:buClr>
              <a:buSzPts val="1800"/>
              <a:buChar char="➢"/>
            </a:pPr>
            <a:r>
              <a:rPr lang="en" sz="1800">
                <a:solidFill>
                  <a:schemeClr val="dk1"/>
                </a:solidFill>
              </a:rPr>
              <a:t>Vaccination Rate Observation: </a:t>
            </a:r>
            <a:endParaRPr sz="1800">
              <a:solidFill>
                <a:schemeClr val="dk1"/>
              </a:solidFill>
            </a:endParaRPr>
          </a:p>
          <a:p>
            <a:pPr marL="1371600" lvl="0" indent="-330200" algn="l" rtl="0">
              <a:lnSpc>
                <a:spcPct val="120000"/>
              </a:lnSpc>
              <a:spcBef>
                <a:spcPts val="0"/>
              </a:spcBef>
              <a:spcAft>
                <a:spcPts val="0"/>
              </a:spcAft>
              <a:buClr>
                <a:schemeClr val="dk1"/>
              </a:buClr>
              <a:buSzPts val="1600"/>
              <a:buChar char="-"/>
            </a:pPr>
            <a:r>
              <a:rPr lang="en" sz="1600">
                <a:solidFill>
                  <a:schemeClr val="dk1"/>
                </a:solidFill>
              </a:rPr>
              <a:t>2953 counties not including TX and a few other areas</a:t>
            </a:r>
            <a:endParaRPr sz="1600">
              <a:solidFill>
                <a:schemeClr val="dk1"/>
              </a:solidFill>
            </a:endParaRPr>
          </a:p>
          <a:p>
            <a:pPr marL="1371600" lvl="0" indent="-330200" algn="l" rtl="0">
              <a:lnSpc>
                <a:spcPct val="120000"/>
              </a:lnSpc>
              <a:spcBef>
                <a:spcPts val="0"/>
              </a:spcBef>
              <a:spcAft>
                <a:spcPts val="0"/>
              </a:spcAft>
              <a:buClr>
                <a:schemeClr val="dk1"/>
              </a:buClr>
              <a:buSzPts val="1600"/>
              <a:buChar char="-"/>
            </a:pPr>
            <a:r>
              <a:rPr lang="en" sz="1600">
                <a:solidFill>
                  <a:schemeClr val="dk1"/>
                </a:solidFill>
              </a:rPr>
              <a:t>Mean close to Mode indicating symmetrical data</a:t>
            </a:r>
            <a:endParaRPr sz="1600">
              <a:solidFill>
                <a:schemeClr val="dk1"/>
              </a:solidFill>
            </a:endParaRPr>
          </a:p>
          <a:p>
            <a:pPr marL="1371600" lvl="0" indent="-330200" algn="l" rtl="0">
              <a:lnSpc>
                <a:spcPct val="120000"/>
              </a:lnSpc>
              <a:spcBef>
                <a:spcPts val="0"/>
              </a:spcBef>
              <a:spcAft>
                <a:spcPts val="0"/>
              </a:spcAft>
              <a:buClr>
                <a:schemeClr val="dk1"/>
              </a:buClr>
              <a:buSzPts val="1600"/>
              <a:buChar char="-"/>
            </a:pPr>
            <a:r>
              <a:rPr lang="en" sz="1600">
                <a:solidFill>
                  <a:schemeClr val="dk1"/>
                </a:solidFill>
                <a:highlight>
                  <a:srgbClr val="FFFFFF"/>
                </a:highlight>
              </a:rPr>
              <a:t>Values below 11.85 and above 73.85 could be outliers</a:t>
            </a:r>
            <a:endParaRPr sz="1600">
              <a:solidFill>
                <a:schemeClr val="dk1"/>
              </a:solidFill>
              <a:highlight>
                <a:srgbClr val="FFFFFF"/>
              </a:highlight>
            </a:endParaRPr>
          </a:p>
          <a:p>
            <a:pPr marL="1371600" lvl="0" indent="-330200" algn="l" rtl="0">
              <a:lnSpc>
                <a:spcPct val="120000"/>
              </a:lnSpc>
              <a:spcBef>
                <a:spcPts val="0"/>
              </a:spcBef>
              <a:spcAft>
                <a:spcPts val="0"/>
              </a:spcAft>
              <a:buClr>
                <a:schemeClr val="dk1"/>
              </a:buClr>
              <a:buSzPts val="1600"/>
              <a:buChar char="-"/>
            </a:pPr>
            <a:r>
              <a:rPr lang="en" sz="1600">
                <a:solidFill>
                  <a:schemeClr val="dk1"/>
                </a:solidFill>
                <a:highlight>
                  <a:srgbClr val="FFFFFF"/>
                </a:highlight>
              </a:rPr>
              <a:t>Not normally distributed</a:t>
            </a:r>
            <a:endParaRPr sz="1600">
              <a:solidFill>
                <a:schemeClr val="dk1"/>
              </a:solidFill>
              <a:highlight>
                <a:srgbClr val="FFFFFF"/>
              </a:highlight>
            </a:endParaRPr>
          </a:p>
        </p:txBody>
      </p:sp>
      <p:pic>
        <p:nvPicPr>
          <p:cNvPr id="98" name="Google Shape;98;p18"/>
          <p:cNvPicPr preferRelativeResize="0"/>
          <p:nvPr/>
        </p:nvPicPr>
        <p:blipFill>
          <a:blip r:embed="rId5">
            <a:alphaModFix/>
          </a:blip>
          <a:stretch>
            <a:fillRect/>
          </a:stretch>
        </p:blipFill>
        <p:spPr>
          <a:xfrm>
            <a:off x="4356875" y="2571750"/>
            <a:ext cx="3546752" cy="2364525"/>
          </a:xfrm>
          <a:prstGeom prst="rect">
            <a:avLst/>
          </a:prstGeom>
          <a:noFill/>
          <a:ln>
            <a:noFill/>
          </a:ln>
        </p:spPr>
      </p:pic>
      <p:sp>
        <p:nvSpPr>
          <p:cNvPr id="99" name="Google Shape;99;p18"/>
          <p:cNvSpPr txBox="1"/>
          <p:nvPr/>
        </p:nvSpPr>
        <p:spPr>
          <a:xfrm>
            <a:off x="3267550" y="4766700"/>
            <a:ext cx="5429700" cy="346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50" b="1">
                <a:solidFill>
                  <a:schemeClr val="dk1"/>
                </a:solidFill>
                <a:highlight>
                  <a:srgbClr val="FFFFFF"/>
                </a:highlight>
              </a:rPr>
              <a:t>NormaltestResult(statistic=38.85704667200041, p-value=3.6500559671631735e-09)</a:t>
            </a:r>
            <a:endParaRPr sz="1050" b="1">
              <a:solidFill>
                <a:schemeClr val="dk1"/>
              </a:solidFill>
              <a:highlight>
                <a:srgbClr val="FFFFFF"/>
              </a:highlight>
            </a:endParaRPr>
          </a:p>
        </p:txBody>
      </p:sp>
      <p:sp>
        <p:nvSpPr>
          <p:cNvPr id="100" name="Google Shape;100;p18"/>
          <p:cNvSpPr txBox="1"/>
          <p:nvPr/>
        </p:nvSpPr>
        <p:spPr>
          <a:xfrm>
            <a:off x="1473550" y="2494050"/>
            <a:ext cx="1889400" cy="307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800">
                <a:solidFill>
                  <a:schemeClr val="dk1"/>
                </a:solidFill>
                <a:highlight>
                  <a:schemeClr val="lt1"/>
                </a:highlight>
              </a:rPr>
              <a:t>US Vaccination Rates by County</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292625"/>
            <a:ext cx="90279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Factor: Vaccination Rate and Social Vulnerability Index</a:t>
            </a:r>
            <a:endParaRPr b="1"/>
          </a:p>
        </p:txBody>
      </p:sp>
      <p:sp>
        <p:nvSpPr>
          <p:cNvPr id="106" name="Google Shape;106;p19"/>
          <p:cNvSpPr txBox="1"/>
          <p:nvPr/>
        </p:nvSpPr>
        <p:spPr>
          <a:xfrm>
            <a:off x="326450" y="777050"/>
            <a:ext cx="7947600" cy="12807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CDC SVI (Social Vulnerability Index) uses U.S. Census data to determine the social vulnerability of every census tract. </a:t>
            </a:r>
            <a:endParaRPr sz="1600">
              <a:solidFill>
                <a:schemeClr val="dk1"/>
              </a:solidFill>
              <a:highlight>
                <a:srgbClr val="FFFFFF"/>
              </a:highlight>
            </a:endParaRPr>
          </a:p>
          <a:p>
            <a:pPr marL="457200" lvl="0" indent="-330200" algn="l" rtl="0">
              <a:lnSpc>
                <a:spcPct val="115000"/>
              </a:lnSpc>
              <a:spcBef>
                <a:spcPts val="0"/>
              </a:spcBef>
              <a:spcAft>
                <a:spcPts val="0"/>
              </a:spcAft>
              <a:buSzPts val="1600"/>
              <a:buChar char="➢"/>
            </a:pPr>
            <a:r>
              <a:rPr lang="en" sz="1600">
                <a:solidFill>
                  <a:schemeClr val="dk1"/>
                </a:solidFill>
                <a:highlight>
                  <a:srgbClr val="FFFFFF"/>
                </a:highlight>
              </a:rPr>
              <a:t>SVI ranks the tracts on 15 social factors and further groups them into four related themes. </a:t>
            </a:r>
            <a:endParaRPr sz="1600"/>
          </a:p>
        </p:txBody>
      </p:sp>
      <p:sp>
        <p:nvSpPr>
          <p:cNvPr id="107" name="Google Shape;107;p19"/>
          <p:cNvSpPr txBox="1"/>
          <p:nvPr/>
        </p:nvSpPr>
        <p:spPr>
          <a:xfrm>
            <a:off x="663050" y="1954325"/>
            <a:ext cx="3656100" cy="3114300"/>
          </a:xfrm>
          <a:prstGeom prst="rect">
            <a:avLst/>
          </a:prstGeom>
          <a:noFill/>
          <a:ln>
            <a:noFill/>
          </a:ln>
        </p:spPr>
        <p:txBody>
          <a:bodyPr spcFirstLastPara="1" wrap="square" lIns="91425" tIns="91425" rIns="91425" bIns="91425" anchor="t" anchorCtr="0">
            <a:spAutoFit/>
          </a:bodyPr>
          <a:lstStyle/>
          <a:p>
            <a:pPr marL="457200" lvl="0" indent="-317500" algn="l" rtl="0">
              <a:lnSpc>
                <a:spcPct val="120000"/>
              </a:lnSpc>
              <a:spcBef>
                <a:spcPts val="0"/>
              </a:spcBef>
              <a:spcAft>
                <a:spcPts val="0"/>
              </a:spcAft>
              <a:buClr>
                <a:schemeClr val="dk1"/>
              </a:buClr>
              <a:buSzPts val="1400"/>
              <a:buChar char="●"/>
            </a:pPr>
            <a:r>
              <a:rPr lang="en" b="1">
                <a:solidFill>
                  <a:schemeClr val="dk1"/>
                </a:solidFill>
                <a:highlight>
                  <a:srgbClr val="FFFFFF"/>
                </a:highlight>
              </a:rPr>
              <a:t>Socioeconomic Status</a:t>
            </a:r>
            <a:endParaRPr b="1">
              <a:solidFill>
                <a:schemeClr val="dk1"/>
              </a:solidFill>
              <a:highlight>
                <a:srgbClr val="FFFFFF"/>
              </a:highlight>
            </a:endParaRPr>
          </a:p>
          <a:p>
            <a:pPr marL="914400" lvl="1" indent="-317500" algn="l" rtl="0">
              <a:lnSpc>
                <a:spcPct val="120000"/>
              </a:lnSpc>
              <a:spcBef>
                <a:spcPts val="0"/>
              </a:spcBef>
              <a:spcAft>
                <a:spcPts val="0"/>
              </a:spcAft>
              <a:buClr>
                <a:schemeClr val="dk1"/>
              </a:buClr>
              <a:buSzPts val="1400"/>
              <a:buChar char="○"/>
            </a:pPr>
            <a:r>
              <a:rPr lang="en">
                <a:solidFill>
                  <a:schemeClr val="dk1"/>
                </a:solidFill>
                <a:highlight>
                  <a:srgbClr val="FFFFFF"/>
                </a:highlight>
              </a:rPr>
              <a:t>Below Poverty</a:t>
            </a:r>
            <a:endParaRPr>
              <a:solidFill>
                <a:schemeClr val="dk1"/>
              </a:solidFill>
              <a:highlight>
                <a:srgbClr val="FFFFFF"/>
              </a:highlight>
            </a:endParaRPr>
          </a:p>
          <a:p>
            <a:pPr marL="914400" lvl="1" indent="-317500" algn="l" rtl="0">
              <a:lnSpc>
                <a:spcPct val="120000"/>
              </a:lnSpc>
              <a:spcBef>
                <a:spcPts val="0"/>
              </a:spcBef>
              <a:spcAft>
                <a:spcPts val="0"/>
              </a:spcAft>
              <a:buClr>
                <a:schemeClr val="dk1"/>
              </a:buClr>
              <a:buSzPts val="1400"/>
              <a:buChar char="○"/>
            </a:pPr>
            <a:r>
              <a:rPr lang="en">
                <a:solidFill>
                  <a:schemeClr val="dk1"/>
                </a:solidFill>
                <a:highlight>
                  <a:srgbClr val="FFFFFF"/>
                </a:highlight>
              </a:rPr>
              <a:t>Unemployed</a:t>
            </a:r>
            <a:endParaRPr>
              <a:solidFill>
                <a:schemeClr val="dk1"/>
              </a:solidFill>
              <a:highlight>
                <a:srgbClr val="FFFFFF"/>
              </a:highlight>
            </a:endParaRPr>
          </a:p>
          <a:p>
            <a:pPr marL="914400" lvl="1" indent="-317500" algn="l" rtl="0">
              <a:lnSpc>
                <a:spcPct val="120000"/>
              </a:lnSpc>
              <a:spcBef>
                <a:spcPts val="0"/>
              </a:spcBef>
              <a:spcAft>
                <a:spcPts val="0"/>
              </a:spcAft>
              <a:buClr>
                <a:schemeClr val="dk1"/>
              </a:buClr>
              <a:buSzPts val="1400"/>
              <a:buChar char="○"/>
            </a:pPr>
            <a:r>
              <a:rPr lang="en">
                <a:solidFill>
                  <a:schemeClr val="dk1"/>
                </a:solidFill>
                <a:highlight>
                  <a:srgbClr val="FFFFFF"/>
                </a:highlight>
              </a:rPr>
              <a:t>Income</a:t>
            </a:r>
            <a:endParaRPr>
              <a:solidFill>
                <a:schemeClr val="dk1"/>
              </a:solidFill>
              <a:highlight>
                <a:srgbClr val="FFFFFF"/>
              </a:highlight>
            </a:endParaRPr>
          </a:p>
          <a:p>
            <a:pPr marL="914400" lvl="1" indent="-317500" algn="l" rtl="0">
              <a:lnSpc>
                <a:spcPct val="120000"/>
              </a:lnSpc>
              <a:spcBef>
                <a:spcPts val="0"/>
              </a:spcBef>
              <a:spcAft>
                <a:spcPts val="0"/>
              </a:spcAft>
              <a:buClr>
                <a:schemeClr val="dk1"/>
              </a:buClr>
              <a:buSzPts val="1400"/>
              <a:buChar char="○"/>
            </a:pPr>
            <a:r>
              <a:rPr lang="en">
                <a:solidFill>
                  <a:schemeClr val="dk1"/>
                </a:solidFill>
                <a:highlight>
                  <a:srgbClr val="FFFFFF"/>
                </a:highlight>
              </a:rPr>
              <a:t>No High School Diploma</a:t>
            </a:r>
            <a:endParaRPr>
              <a:solidFill>
                <a:schemeClr val="dk1"/>
              </a:solidFill>
              <a:highlight>
                <a:srgbClr val="FFFFFF"/>
              </a:highlight>
            </a:endParaRPr>
          </a:p>
          <a:p>
            <a:pPr marL="457200" lvl="0" indent="-317500" algn="l" rtl="0">
              <a:lnSpc>
                <a:spcPct val="120000"/>
              </a:lnSpc>
              <a:spcBef>
                <a:spcPts val="1000"/>
              </a:spcBef>
              <a:spcAft>
                <a:spcPts val="0"/>
              </a:spcAft>
              <a:buClr>
                <a:schemeClr val="dk1"/>
              </a:buClr>
              <a:buSzPts val="1400"/>
              <a:buChar char="●"/>
            </a:pPr>
            <a:r>
              <a:rPr lang="en" b="1">
                <a:solidFill>
                  <a:schemeClr val="dk1"/>
                </a:solidFill>
                <a:highlight>
                  <a:srgbClr val="FFFFFF"/>
                </a:highlight>
              </a:rPr>
              <a:t>Household Composition &amp; Disability</a:t>
            </a:r>
            <a:endParaRPr b="1">
              <a:solidFill>
                <a:schemeClr val="dk1"/>
              </a:solidFill>
              <a:highlight>
                <a:srgbClr val="FFFFFF"/>
              </a:highlight>
            </a:endParaRPr>
          </a:p>
          <a:p>
            <a:pPr marL="914400" lvl="1" indent="-317500" algn="l" rtl="0">
              <a:lnSpc>
                <a:spcPct val="120000"/>
              </a:lnSpc>
              <a:spcBef>
                <a:spcPts val="0"/>
              </a:spcBef>
              <a:spcAft>
                <a:spcPts val="0"/>
              </a:spcAft>
              <a:buClr>
                <a:schemeClr val="dk1"/>
              </a:buClr>
              <a:buSzPts val="1400"/>
              <a:buChar char="○"/>
            </a:pPr>
            <a:r>
              <a:rPr lang="en">
                <a:solidFill>
                  <a:schemeClr val="dk1"/>
                </a:solidFill>
                <a:highlight>
                  <a:srgbClr val="FFFFFF"/>
                </a:highlight>
              </a:rPr>
              <a:t>Aged 65 or Older</a:t>
            </a:r>
            <a:endParaRPr>
              <a:solidFill>
                <a:schemeClr val="dk1"/>
              </a:solidFill>
              <a:highlight>
                <a:srgbClr val="FFFFFF"/>
              </a:highlight>
            </a:endParaRPr>
          </a:p>
          <a:p>
            <a:pPr marL="914400" lvl="1" indent="-317500" algn="l" rtl="0">
              <a:lnSpc>
                <a:spcPct val="120000"/>
              </a:lnSpc>
              <a:spcBef>
                <a:spcPts val="0"/>
              </a:spcBef>
              <a:spcAft>
                <a:spcPts val="0"/>
              </a:spcAft>
              <a:buClr>
                <a:schemeClr val="dk1"/>
              </a:buClr>
              <a:buSzPts val="1400"/>
              <a:buChar char="○"/>
            </a:pPr>
            <a:r>
              <a:rPr lang="en">
                <a:solidFill>
                  <a:schemeClr val="dk1"/>
                </a:solidFill>
                <a:highlight>
                  <a:srgbClr val="FFFFFF"/>
                </a:highlight>
              </a:rPr>
              <a:t>Aged 17 or Younger</a:t>
            </a:r>
            <a:endParaRPr>
              <a:solidFill>
                <a:schemeClr val="dk1"/>
              </a:solidFill>
              <a:highlight>
                <a:srgbClr val="FFFFFF"/>
              </a:highlight>
            </a:endParaRPr>
          </a:p>
          <a:p>
            <a:pPr marL="914400" lvl="1" indent="-317500" algn="l" rtl="0">
              <a:lnSpc>
                <a:spcPct val="120000"/>
              </a:lnSpc>
              <a:spcBef>
                <a:spcPts val="0"/>
              </a:spcBef>
              <a:spcAft>
                <a:spcPts val="0"/>
              </a:spcAft>
              <a:buClr>
                <a:schemeClr val="dk1"/>
              </a:buClr>
              <a:buSzPts val="1400"/>
              <a:buChar char="○"/>
            </a:pPr>
            <a:r>
              <a:rPr lang="en">
                <a:solidFill>
                  <a:schemeClr val="dk1"/>
                </a:solidFill>
                <a:highlight>
                  <a:srgbClr val="FFFFFF"/>
                </a:highlight>
              </a:rPr>
              <a:t>Civilian with a Disability</a:t>
            </a:r>
            <a:endParaRPr>
              <a:solidFill>
                <a:schemeClr val="dk1"/>
              </a:solidFill>
              <a:highlight>
                <a:srgbClr val="FFFFFF"/>
              </a:highlight>
            </a:endParaRPr>
          </a:p>
          <a:p>
            <a:pPr marL="914400" lvl="1" indent="-317500" algn="l" rtl="0">
              <a:lnSpc>
                <a:spcPct val="120000"/>
              </a:lnSpc>
              <a:spcBef>
                <a:spcPts val="0"/>
              </a:spcBef>
              <a:spcAft>
                <a:spcPts val="0"/>
              </a:spcAft>
              <a:buClr>
                <a:schemeClr val="dk1"/>
              </a:buClr>
              <a:buSzPts val="1400"/>
              <a:buChar char="○"/>
            </a:pPr>
            <a:r>
              <a:rPr lang="en">
                <a:solidFill>
                  <a:schemeClr val="dk1"/>
                </a:solidFill>
                <a:highlight>
                  <a:srgbClr val="FFFFFF"/>
                </a:highlight>
              </a:rPr>
              <a:t>Single-Parent Households</a:t>
            </a:r>
            <a:endParaRPr>
              <a:solidFill>
                <a:schemeClr val="dk1"/>
              </a:solidFill>
              <a:highlight>
                <a:srgbClr val="FFFFFF"/>
              </a:highlight>
            </a:endParaRPr>
          </a:p>
        </p:txBody>
      </p:sp>
      <p:sp>
        <p:nvSpPr>
          <p:cNvPr id="108" name="Google Shape;108;p19"/>
          <p:cNvSpPr txBox="1"/>
          <p:nvPr/>
        </p:nvSpPr>
        <p:spPr>
          <a:xfrm>
            <a:off x="4155625" y="1954325"/>
            <a:ext cx="3707700" cy="3114300"/>
          </a:xfrm>
          <a:prstGeom prst="rect">
            <a:avLst/>
          </a:prstGeom>
          <a:noFill/>
          <a:ln>
            <a:noFill/>
          </a:ln>
        </p:spPr>
        <p:txBody>
          <a:bodyPr spcFirstLastPara="1" wrap="square" lIns="91425" tIns="91425" rIns="91425" bIns="91425" anchor="t" anchorCtr="0">
            <a:spAutoFit/>
          </a:bodyPr>
          <a:lstStyle/>
          <a:p>
            <a:pPr marL="457200" lvl="0" indent="-317500" algn="l" rtl="0">
              <a:lnSpc>
                <a:spcPct val="120000"/>
              </a:lnSpc>
              <a:spcBef>
                <a:spcPts val="0"/>
              </a:spcBef>
              <a:spcAft>
                <a:spcPts val="0"/>
              </a:spcAft>
              <a:buClr>
                <a:schemeClr val="dk1"/>
              </a:buClr>
              <a:buSzPts val="1400"/>
              <a:buChar char="●"/>
            </a:pPr>
            <a:r>
              <a:rPr lang="en" b="1">
                <a:solidFill>
                  <a:schemeClr val="dk1"/>
                </a:solidFill>
                <a:highlight>
                  <a:srgbClr val="FFFFFF"/>
                </a:highlight>
              </a:rPr>
              <a:t>Minority Status &amp; Language</a:t>
            </a:r>
            <a:endParaRPr b="1">
              <a:solidFill>
                <a:schemeClr val="dk1"/>
              </a:solidFill>
              <a:highlight>
                <a:srgbClr val="FFFFFF"/>
              </a:highlight>
            </a:endParaRPr>
          </a:p>
          <a:p>
            <a:pPr marL="914400" lvl="1" indent="-317500" algn="l" rtl="0">
              <a:lnSpc>
                <a:spcPct val="120000"/>
              </a:lnSpc>
              <a:spcBef>
                <a:spcPts val="0"/>
              </a:spcBef>
              <a:spcAft>
                <a:spcPts val="0"/>
              </a:spcAft>
              <a:buClr>
                <a:schemeClr val="dk1"/>
              </a:buClr>
              <a:buSzPts val="1400"/>
              <a:buChar char="○"/>
            </a:pPr>
            <a:r>
              <a:rPr lang="en">
                <a:solidFill>
                  <a:schemeClr val="dk1"/>
                </a:solidFill>
                <a:highlight>
                  <a:srgbClr val="FFFFFF"/>
                </a:highlight>
              </a:rPr>
              <a:t>Minority</a:t>
            </a:r>
            <a:endParaRPr>
              <a:solidFill>
                <a:schemeClr val="dk1"/>
              </a:solidFill>
              <a:highlight>
                <a:srgbClr val="FFFFFF"/>
              </a:highlight>
            </a:endParaRPr>
          </a:p>
          <a:p>
            <a:pPr marL="914400" lvl="1" indent="-317500" algn="l" rtl="0">
              <a:lnSpc>
                <a:spcPct val="120000"/>
              </a:lnSpc>
              <a:spcBef>
                <a:spcPts val="0"/>
              </a:spcBef>
              <a:spcAft>
                <a:spcPts val="0"/>
              </a:spcAft>
              <a:buClr>
                <a:schemeClr val="dk1"/>
              </a:buClr>
              <a:buSzPts val="1400"/>
              <a:buChar char="○"/>
            </a:pPr>
            <a:r>
              <a:rPr lang="en">
                <a:solidFill>
                  <a:schemeClr val="dk1"/>
                </a:solidFill>
                <a:highlight>
                  <a:srgbClr val="FFFFFF"/>
                </a:highlight>
              </a:rPr>
              <a:t>Aged 5 or Older who Speaks English “Less than Well”</a:t>
            </a:r>
            <a:endParaRPr>
              <a:solidFill>
                <a:schemeClr val="dk1"/>
              </a:solidFill>
              <a:highlight>
                <a:srgbClr val="FFFFFF"/>
              </a:highlight>
            </a:endParaRPr>
          </a:p>
          <a:p>
            <a:pPr marL="457200" lvl="0" indent="0" algn="l" rtl="0">
              <a:lnSpc>
                <a:spcPct val="120000"/>
              </a:lnSpc>
              <a:spcBef>
                <a:spcPts val="0"/>
              </a:spcBef>
              <a:spcAft>
                <a:spcPts val="0"/>
              </a:spcAft>
              <a:buNone/>
            </a:pPr>
            <a:endParaRPr b="1">
              <a:solidFill>
                <a:schemeClr val="dk1"/>
              </a:solidFill>
              <a:highlight>
                <a:srgbClr val="FFFFFF"/>
              </a:highlight>
            </a:endParaRPr>
          </a:p>
          <a:p>
            <a:pPr marL="457200" lvl="0" indent="-317500" algn="l" rtl="0">
              <a:lnSpc>
                <a:spcPct val="120000"/>
              </a:lnSpc>
              <a:spcBef>
                <a:spcPts val="1000"/>
              </a:spcBef>
              <a:spcAft>
                <a:spcPts val="0"/>
              </a:spcAft>
              <a:buClr>
                <a:schemeClr val="dk1"/>
              </a:buClr>
              <a:buSzPts val="1400"/>
              <a:buChar char="●"/>
            </a:pPr>
            <a:r>
              <a:rPr lang="en" b="1">
                <a:solidFill>
                  <a:schemeClr val="dk1"/>
                </a:solidFill>
                <a:highlight>
                  <a:srgbClr val="FFFFFF"/>
                </a:highlight>
              </a:rPr>
              <a:t>Housing Type &amp; Transportation</a:t>
            </a:r>
            <a:endParaRPr b="1">
              <a:solidFill>
                <a:schemeClr val="dk1"/>
              </a:solidFill>
              <a:highlight>
                <a:srgbClr val="FFFFFF"/>
              </a:highlight>
            </a:endParaRPr>
          </a:p>
          <a:p>
            <a:pPr marL="914400" lvl="1" indent="-317500" algn="l" rtl="0">
              <a:lnSpc>
                <a:spcPct val="120000"/>
              </a:lnSpc>
              <a:spcBef>
                <a:spcPts val="0"/>
              </a:spcBef>
              <a:spcAft>
                <a:spcPts val="0"/>
              </a:spcAft>
              <a:buClr>
                <a:schemeClr val="dk1"/>
              </a:buClr>
              <a:buSzPts val="1400"/>
              <a:buChar char="○"/>
            </a:pPr>
            <a:r>
              <a:rPr lang="en">
                <a:solidFill>
                  <a:schemeClr val="dk1"/>
                </a:solidFill>
                <a:highlight>
                  <a:srgbClr val="FFFFFF"/>
                </a:highlight>
              </a:rPr>
              <a:t>Multi-Unit Structures</a:t>
            </a:r>
            <a:endParaRPr>
              <a:solidFill>
                <a:schemeClr val="dk1"/>
              </a:solidFill>
              <a:highlight>
                <a:srgbClr val="FFFFFF"/>
              </a:highlight>
            </a:endParaRPr>
          </a:p>
          <a:p>
            <a:pPr marL="914400" lvl="1" indent="-317500" algn="l" rtl="0">
              <a:lnSpc>
                <a:spcPct val="120000"/>
              </a:lnSpc>
              <a:spcBef>
                <a:spcPts val="0"/>
              </a:spcBef>
              <a:spcAft>
                <a:spcPts val="0"/>
              </a:spcAft>
              <a:buClr>
                <a:schemeClr val="dk1"/>
              </a:buClr>
              <a:buSzPts val="1400"/>
              <a:buChar char="○"/>
            </a:pPr>
            <a:r>
              <a:rPr lang="en">
                <a:solidFill>
                  <a:schemeClr val="dk1"/>
                </a:solidFill>
                <a:highlight>
                  <a:srgbClr val="FFFFFF"/>
                </a:highlight>
              </a:rPr>
              <a:t>Mobile Homes</a:t>
            </a:r>
            <a:endParaRPr>
              <a:solidFill>
                <a:schemeClr val="dk1"/>
              </a:solidFill>
              <a:highlight>
                <a:srgbClr val="FFFFFF"/>
              </a:highlight>
            </a:endParaRPr>
          </a:p>
          <a:p>
            <a:pPr marL="914400" lvl="1" indent="-317500" algn="l" rtl="0">
              <a:lnSpc>
                <a:spcPct val="120000"/>
              </a:lnSpc>
              <a:spcBef>
                <a:spcPts val="0"/>
              </a:spcBef>
              <a:spcAft>
                <a:spcPts val="0"/>
              </a:spcAft>
              <a:buClr>
                <a:schemeClr val="dk1"/>
              </a:buClr>
              <a:buSzPts val="1400"/>
              <a:buChar char="○"/>
            </a:pPr>
            <a:r>
              <a:rPr lang="en">
                <a:solidFill>
                  <a:schemeClr val="dk1"/>
                </a:solidFill>
                <a:highlight>
                  <a:srgbClr val="FFFFFF"/>
                </a:highlight>
              </a:rPr>
              <a:t>Crowding</a:t>
            </a:r>
            <a:endParaRPr>
              <a:solidFill>
                <a:schemeClr val="dk1"/>
              </a:solidFill>
              <a:highlight>
                <a:srgbClr val="FFFFFF"/>
              </a:highlight>
            </a:endParaRPr>
          </a:p>
          <a:p>
            <a:pPr marL="914400" lvl="1" indent="-317500" algn="l" rtl="0">
              <a:lnSpc>
                <a:spcPct val="120000"/>
              </a:lnSpc>
              <a:spcBef>
                <a:spcPts val="0"/>
              </a:spcBef>
              <a:spcAft>
                <a:spcPts val="0"/>
              </a:spcAft>
              <a:buClr>
                <a:schemeClr val="dk1"/>
              </a:buClr>
              <a:buSzPts val="1400"/>
              <a:buChar char="○"/>
            </a:pPr>
            <a:r>
              <a:rPr lang="en">
                <a:solidFill>
                  <a:schemeClr val="dk1"/>
                </a:solidFill>
                <a:highlight>
                  <a:srgbClr val="FFFFFF"/>
                </a:highlight>
              </a:rPr>
              <a:t>No Vehicle</a:t>
            </a:r>
            <a:endParaRPr>
              <a:solidFill>
                <a:schemeClr val="dk1"/>
              </a:solidFill>
              <a:highlight>
                <a:srgbClr val="FFFFFF"/>
              </a:highlight>
            </a:endParaRPr>
          </a:p>
          <a:p>
            <a:pPr marL="914400" lvl="1" indent="-317500" algn="l" rtl="0">
              <a:lnSpc>
                <a:spcPct val="120000"/>
              </a:lnSpc>
              <a:spcBef>
                <a:spcPts val="0"/>
              </a:spcBef>
              <a:spcAft>
                <a:spcPts val="0"/>
              </a:spcAft>
              <a:buClr>
                <a:schemeClr val="dk1"/>
              </a:buClr>
              <a:buSzPts val="1400"/>
              <a:buChar char="○"/>
            </a:pPr>
            <a:r>
              <a:rPr lang="en">
                <a:solidFill>
                  <a:schemeClr val="dk1"/>
                </a:solidFill>
                <a:highlight>
                  <a:srgbClr val="FFFFFF"/>
                </a:highlight>
              </a:rPr>
              <a:t>Group Quarters</a:t>
            </a:r>
            <a:endParaRPr>
              <a:solidFill>
                <a:schemeClr val="dk1"/>
              </a:solidFill>
              <a:highlight>
                <a:srgbClr val="FFFFFF"/>
              </a:highlight>
            </a:endParaRPr>
          </a:p>
        </p:txBody>
      </p:sp>
      <p:graphicFrame>
        <p:nvGraphicFramePr>
          <p:cNvPr id="109" name="Google Shape;109;p19"/>
          <p:cNvGraphicFramePr/>
          <p:nvPr/>
        </p:nvGraphicFramePr>
        <p:xfrm>
          <a:off x="772650" y="1954325"/>
          <a:ext cx="7114050" cy="3070775"/>
        </p:xfrm>
        <a:graphic>
          <a:graphicData uri="http://schemas.openxmlformats.org/drawingml/2006/table">
            <a:tbl>
              <a:tblPr>
                <a:noFill/>
                <a:tableStyleId>{A1475E68-418C-4C5F-AFF9-8E6355B13D6D}</a:tableStyleId>
              </a:tblPr>
              <a:tblGrid>
                <a:gridCol w="3557025">
                  <a:extLst>
                    <a:ext uri="{9D8B030D-6E8A-4147-A177-3AD203B41FA5}">
                      <a16:colId xmlns:a16="http://schemas.microsoft.com/office/drawing/2014/main" val="20000"/>
                    </a:ext>
                  </a:extLst>
                </a:gridCol>
                <a:gridCol w="3557025">
                  <a:extLst>
                    <a:ext uri="{9D8B030D-6E8A-4147-A177-3AD203B41FA5}">
                      <a16:colId xmlns:a16="http://schemas.microsoft.com/office/drawing/2014/main" val="20001"/>
                    </a:ext>
                  </a:extLst>
                </a:gridCol>
              </a:tblGrid>
              <a:tr h="1497825">
                <a:tc>
                  <a:txBody>
                    <a:bodyPr/>
                    <a:lstStyle/>
                    <a:p>
                      <a:pPr marL="0" lvl="0" indent="0" algn="l" rtl="0">
                        <a:spcBef>
                          <a:spcPts val="0"/>
                        </a:spcBef>
                        <a:spcAft>
                          <a:spcPts val="0"/>
                        </a:spcAft>
                        <a:buNone/>
                      </a:pPr>
                      <a:endParaRPr/>
                    </a:p>
                  </a:txBody>
                  <a:tcPr marL="91425" marR="91425" marT="91425" marB="91425">
                    <a:lnL w="19050" cap="flat" cmpd="sng">
                      <a:solidFill>
                        <a:srgbClr val="4A86E8"/>
                      </a:solidFill>
                      <a:prstDash val="solid"/>
                      <a:round/>
                      <a:headEnd type="none" w="sm" len="sm"/>
                      <a:tailEnd type="none" w="sm" len="sm"/>
                    </a:lnL>
                    <a:lnR w="19050" cap="flat" cmpd="sng">
                      <a:solidFill>
                        <a:srgbClr val="4A86E8"/>
                      </a:solidFill>
                      <a:prstDash val="solid"/>
                      <a:round/>
                      <a:headEnd type="none" w="sm" len="sm"/>
                      <a:tailEnd type="none" w="sm" len="sm"/>
                    </a:lnR>
                    <a:lnT w="19050" cap="flat" cmpd="sng">
                      <a:solidFill>
                        <a:srgbClr val="4A86E8"/>
                      </a:solidFill>
                      <a:prstDash val="solid"/>
                      <a:round/>
                      <a:headEnd type="none" w="sm" len="sm"/>
                      <a:tailEnd type="none" w="sm" len="sm"/>
                    </a:lnT>
                    <a:lnB w="19050" cap="flat" cmpd="sng">
                      <a:solidFill>
                        <a:srgbClr val="4A86E8"/>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rgbClr val="4A86E8"/>
                      </a:solidFill>
                      <a:prstDash val="solid"/>
                      <a:round/>
                      <a:headEnd type="none" w="sm" len="sm"/>
                      <a:tailEnd type="none" w="sm" len="sm"/>
                    </a:lnL>
                    <a:lnR w="19050" cap="flat" cmpd="sng">
                      <a:solidFill>
                        <a:srgbClr val="4A86E8"/>
                      </a:solidFill>
                      <a:prstDash val="solid"/>
                      <a:round/>
                      <a:headEnd type="none" w="sm" len="sm"/>
                      <a:tailEnd type="none" w="sm" len="sm"/>
                    </a:lnR>
                    <a:lnT w="19050" cap="flat" cmpd="sng">
                      <a:solidFill>
                        <a:srgbClr val="4A86E8"/>
                      </a:solidFill>
                      <a:prstDash val="solid"/>
                      <a:round/>
                      <a:headEnd type="none" w="sm" len="sm"/>
                      <a:tailEnd type="none" w="sm" len="sm"/>
                    </a:lnT>
                    <a:lnB w="19050" cap="flat" cmpd="sng">
                      <a:solidFill>
                        <a:srgbClr val="4A86E8"/>
                      </a:solidFill>
                      <a:prstDash val="solid"/>
                      <a:round/>
                      <a:headEnd type="none" w="sm" len="sm"/>
                      <a:tailEnd type="none" w="sm" len="sm"/>
                    </a:lnB>
                  </a:tcPr>
                </a:tc>
                <a:extLst>
                  <a:ext uri="{0D108BD9-81ED-4DB2-BD59-A6C34878D82A}">
                    <a16:rowId xmlns:a16="http://schemas.microsoft.com/office/drawing/2014/main" val="10000"/>
                  </a:ext>
                </a:extLst>
              </a:tr>
              <a:tr h="1572950">
                <a:tc>
                  <a:txBody>
                    <a:bodyPr/>
                    <a:lstStyle/>
                    <a:p>
                      <a:pPr marL="0" lvl="0" indent="0" algn="l" rtl="0">
                        <a:spcBef>
                          <a:spcPts val="0"/>
                        </a:spcBef>
                        <a:spcAft>
                          <a:spcPts val="0"/>
                        </a:spcAft>
                        <a:buNone/>
                      </a:pPr>
                      <a:endParaRPr/>
                    </a:p>
                  </a:txBody>
                  <a:tcPr marL="91425" marR="91425" marT="91425" marB="91425">
                    <a:lnL w="19050" cap="flat" cmpd="sng">
                      <a:solidFill>
                        <a:srgbClr val="4A86E8"/>
                      </a:solidFill>
                      <a:prstDash val="solid"/>
                      <a:round/>
                      <a:headEnd type="none" w="sm" len="sm"/>
                      <a:tailEnd type="none" w="sm" len="sm"/>
                    </a:lnL>
                    <a:lnR w="19050" cap="flat" cmpd="sng">
                      <a:solidFill>
                        <a:srgbClr val="4A86E8"/>
                      </a:solidFill>
                      <a:prstDash val="solid"/>
                      <a:round/>
                      <a:headEnd type="none" w="sm" len="sm"/>
                      <a:tailEnd type="none" w="sm" len="sm"/>
                    </a:lnR>
                    <a:lnT w="19050" cap="flat" cmpd="sng">
                      <a:solidFill>
                        <a:srgbClr val="4A86E8"/>
                      </a:solidFill>
                      <a:prstDash val="solid"/>
                      <a:round/>
                      <a:headEnd type="none" w="sm" len="sm"/>
                      <a:tailEnd type="none" w="sm" len="sm"/>
                    </a:lnT>
                    <a:lnB w="19050" cap="flat" cmpd="sng">
                      <a:solidFill>
                        <a:srgbClr val="4A86E8"/>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rgbClr val="4A86E8"/>
                      </a:solidFill>
                      <a:prstDash val="solid"/>
                      <a:round/>
                      <a:headEnd type="none" w="sm" len="sm"/>
                      <a:tailEnd type="none" w="sm" len="sm"/>
                    </a:lnL>
                    <a:lnR w="19050" cap="flat" cmpd="sng">
                      <a:solidFill>
                        <a:srgbClr val="4A86E8"/>
                      </a:solidFill>
                      <a:prstDash val="solid"/>
                      <a:round/>
                      <a:headEnd type="none" w="sm" len="sm"/>
                      <a:tailEnd type="none" w="sm" len="sm"/>
                    </a:lnR>
                    <a:lnT w="19050" cap="flat" cmpd="sng">
                      <a:solidFill>
                        <a:srgbClr val="4A86E8"/>
                      </a:solidFill>
                      <a:prstDash val="solid"/>
                      <a:round/>
                      <a:headEnd type="none" w="sm" len="sm"/>
                      <a:tailEnd type="none" w="sm" len="sm"/>
                    </a:lnT>
                    <a:lnB w="19050" cap="flat" cmpd="sng">
                      <a:solidFill>
                        <a:srgbClr val="4A86E8"/>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11700" y="292625"/>
            <a:ext cx="8894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Factor: Vaccination Rate and Social Vulnerability Index</a:t>
            </a:r>
            <a:endParaRPr b="1"/>
          </a:p>
        </p:txBody>
      </p:sp>
      <p:pic>
        <p:nvPicPr>
          <p:cNvPr id="115" name="Google Shape;115;p20"/>
          <p:cNvPicPr preferRelativeResize="0"/>
          <p:nvPr/>
        </p:nvPicPr>
        <p:blipFill>
          <a:blip r:embed="rId3">
            <a:alphaModFix/>
          </a:blip>
          <a:stretch>
            <a:fillRect/>
          </a:stretch>
        </p:blipFill>
        <p:spPr>
          <a:xfrm>
            <a:off x="176275" y="2062750"/>
            <a:ext cx="3475701" cy="2101675"/>
          </a:xfrm>
          <a:prstGeom prst="rect">
            <a:avLst/>
          </a:prstGeom>
          <a:noFill/>
          <a:ln>
            <a:noFill/>
          </a:ln>
        </p:spPr>
      </p:pic>
      <p:pic>
        <p:nvPicPr>
          <p:cNvPr id="116" name="Google Shape;116;p20"/>
          <p:cNvPicPr preferRelativeResize="0"/>
          <p:nvPr/>
        </p:nvPicPr>
        <p:blipFill>
          <a:blip r:embed="rId4">
            <a:alphaModFix/>
          </a:blip>
          <a:stretch>
            <a:fillRect/>
          </a:stretch>
        </p:blipFill>
        <p:spPr>
          <a:xfrm>
            <a:off x="3499575" y="2344500"/>
            <a:ext cx="5270450" cy="2582624"/>
          </a:xfrm>
          <a:prstGeom prst="rect">
            <a:avLst/>
          </a:prstGeom>
          <a:noFill/>
          <a:ln>
            <a:noFill/>
          </a:ln>
        </p:spPr>
      </p:pic>
      <p:sp>
        <p:nvSpPr>
          <p:cNvPr id="117" name="Google Shape;117;p20"/>
          <p:cNvSpPr txBox="1"/>
          <p:nvPr/>
        </p:nvSpPr>
        <p:spPr>
          <a:xfrm>
            <a:off x="296000" y="4280625"/>
            <a:ext cx="3292500" cy="6465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200">
                <a:solidFill>
                  <a:schemeClr val="dk1"/>
                </a:solidFill>
                <a:highlight>
                  <a:srgbClr val="FFFFFF"/>
                </a:highlight>
              </a:rPr>
              <a:t>The r value is: -0.22290867716012341</a:t>
            </a:r>
            <a:endParaRPr sz="1200">
              <a:solidFill>
                <a:schemeClr val="dk1"/>
              </a:solidFill>
              <a:highlight>
                <a:srgbClr val="FFFFFF"/>
              </a:highlight>
            </a:endParaRPr>
          </a:p>
          <a:p>
            <a:pPr marL="0" lvl="0" indent="0" algn="l" rtl="0">
              <a:lnSpc>
                <a:spcPct val="150000"/>
              </a:lnSpc>
              <a:spcBef>
                <a:spcPts val="0"/>
              </a:spcBef>
              <a:spcAft>
                <a:spcPts val="0"/>
              </a:spcAft>
              <a:buNone/>
            </a:pPr>
            <a:r>
              <a:rPr lang="en" sz="1200">
                <a:solidFill>
                  <a:schemeClr val="dk1"/>
                </a:solidFill>
                <a:highlight>
                  <a:srgbClr val="FFFFFF"/>
                </a:highlight>
              </a:rPr>
              <a:t>The r-squared is: 0.049688278353276126</a:t>
            </a:r>
            <a:endParaRPr sz="1200">
              <a:solidFill>
                <a:schemeClr val="dk1"/>
              </a:solidFill>
              <a:highlight>
                <a:srgbClr val="FFFFFF"/>
              </a:highlight>
            </a:endParaRPr>
          </a:p>
        </p:txBody>
      </p:sp>
      <p:sp>
        <p:nvSpPr>
          <p:cNvPr id="118" name="Google Shape;118;p20"/>
          <p:cNvSpPr txBox="1"/>
          <p:nvPr/>
        </p:nvSpPr>
        <p:spPr>
          <a:xfrm>
            <a:off x="412450" y="885375"/>
            <a:ext cx="3099900" cy="895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chemeClr val="dk1"/>
                </a:solidFill>
                <a:highlight>
                  <a:srgbClr val="FFFFFF"/>
                </a:highlight>
              </a:rPr>
              <a:t>The Linear Regression </a:t>
            </a:r>
            <a:r>
              <a:rPr lang="en">
                <a:solidFill>
                  <a:schemeClr val="dk1"/>
                </a:solidFill>
                <a:highlight>
                  <a:srgbClr val="FFFFFF"/>
                </a:highlight>
              </a:rPr>
              <a:t>suggested a low negative correlation between SVI and Vaccination Rates</a:t>
            </a:r>
            <a:endParaRPr>
              <a:solidFill>
                <a:schemeClr val="dk1"/>
              </a:solidFill>
              <a:highlight>
                <a:srgbClr val="FFFFFF"/>
              </a:highlight>
            </a:endParaRPr>
          </a:p>
        </p:txBody>
      </p:sp>
      <p:sp>
        <p:nvSpPr>
          <p:cNvPr id="119" name="Google Shape;119;p20"/>
          <p:cNvSpPr txBox="1"/>
          <p:nvPr/>
        </p:nvSpPr>
        <p:spPr>
          <a:xfrm>
            <a:off x="3615025" y="857950"/>
            <a:ext cx="5339700" cy="1577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chemeClr val="dk1"/>
                </a:solidFill>
                <a:highlight>
                  <a:srgbClr val="FFFFFF"/>
                </a:highlight>
              </a:rPr>
              <a:t>Anova Test:</a:t>
            </a:r>
            <a:r>
              <a:rPr lang="en">
                <a:solidFill>
                  <a:schemeClr val="dk1"/>
                </a:solidFill>
                <a:highlight>
                  <a:srgbClr val="FFFFFF"/>
                </a:highlight>
              </a:rPr>
              <a:t> Null hypothesis- Vaccination rates from counties with different SVI level of concerns have the same means.</a:t>
            </a:r>
            <a:endParaRPr>
              <a:solidFill>
                <a:schemeClr val="dk1"/>
              </a:solidFill>
              <a:highlight>
                <a:srgbClr val="FFFFFF"/>
              </a:highlight>
            </a:endParaRPr>
          </a:p>
          <a:p>
            <a:pPr marL="0" lvl="0" indent="0" algn="l" rtl="0">
              <a:lnSpc>
                <a:spcPct val="115000"/>
              </a:lnSpc>
              <a:spcBef>
                <a:spcPts val="0"/>
              </a:spcBef>
              <a:spcAft>
                <a:spcPts val="0"/>
              </a:spcAft>
              <a:buNone/>
            </a:pPr>
            <a:r>
              <a:rPr lang="en" b="1">
                <a:solidFill>
                  <a:schemeClr val="dk1"/>
                </a:solidFill>
                <a:highlight>
                  <a:srgbClr val="FFFFFF"/>
                </a:highlight>
              </a:rPr>
              <a:t>The statement is rejected with pvaue &lt;0.05, indicating statistically significant difference among groups by SVI categories.</a:t>
            </a:r>
            <a:endParaRPr b="1">
              <a:solidFill>
                <a:schemeClr val="dk1"/>
              </a:solidFill>
              <a:highlight>
                <a:srgbClr val="FFFFFF"/>
              </a:highlight>
            </a:endParaRPr>
          </a:p>
          <a:p>
            <a:pPr marL="0" lvl="0" indent="0" algn="l" rtl="0">
              <a:lnSpc>
                <a:spcPct val="130000"/>
              </a:lnSpc>
              <a:spcBef>
                <a:spcPts val="0"/>
              </a:spcBef>
              <a:spcAft>
                <a:spcPts val="0"/>
              </a:spcAft>
              <a:buNone/>
            </a:pPr>
            <a:r>
              <a:rPr lang="en" sz="1000">
                <a:solidFill>
                  <a:schemeClr val="dk1"/>
                </a:solidFill>
                <a:highlight>
                  <a:srgbClr val="FFFFFF"/>
                </a:highlight>
              </a:rPr>
              <a:t>F_onewayResult (statistic=37.689671465273356, </a:t>
            </a:r>
            <a:r>
              <a:rPr lang="en" sz="1000" b="1">
                <a:solidFill>
                  <a:schemeClr val="dk1"/>
                </a:solidFill>
                <a:highlight>
                  <a:srgbClr val="FFFFFF"/>
                </a:highlight>
              </a:rPr>
              <a:t>pvalue=9.114046064617615e-31</a:t>
            </a:r>
            <a:r>
              <a:rPr lang="en" sz="1000">
                <a:solidFill>
                  <a:schemeClr val="dk1"/>
                </a:solidFill>
                <a:highlight>
                  <a:srgbClr val="FFFFFF"/>
                </a:highlight>
              </a:rPr>
              <a:t>)</a:t>
            </a:r>
            <a:endParaRPr sz="1000">
              <a:solidFill>
                <a:schemeClr val="dk1"/>
              </a:solidFill>
              <a:highlight>
                <a:srgbClr val="FFFFFF"/>
              </a:highlight>
            </a:endParaRPr>
          </a:p>
        </p:txBody>
      </p:sp>
      <p:sp>
        <p:nvSpPr>
          <p:cNvPr id="120" name="Google Shape;120;p20"/>
          <p:cNvSpPr txBox="1"/>
          <p:nvPr/>
        </p:nvSpPr>
        <p:spPr>
          <a:xfrm>
            <a:off x="1226325" y="1801225"/>
            <a:ext cx="1402200" cy="307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800">
                <a:solidFill>
                  <a:schemeClr val="dk1"/>
                </a:solidFill>
                <a:highlight>
                  <a:schemeClr val="lt1"/>
                </a:highlight>
              </a:rPr>
              <a:t>SVI vs. Vaccination Rates</a:t>
            </a:r>
            <a:endParaRPr sz="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Factor: Vaccination Rate and Political Party</a:t>
            </a:r>
            <a:endParaRPr b="1"/>
          </a:p>
        </p:txBody>
      </p:sp>
      <p:pic>
        <p:nvPicPr>
          <p:cNvPr id="126" name="Google Shape;126;p21"/>
          <p:cNvPicPr preferRelativeResize="0"/>
          <p:nvPr/>
        </p:nvPicPr>
        <p:blipFill>
          <a:blip r:embed="rId3">
            <a:alphaModFix/>
          </a:blip>
          <a:stretch>
            <a:fillRect/>
          </a:stretch>
        </p:blipFill>
        <p:spPr>
          <a:xfrm>
            <a:off x="3560825" y="2371675"/>
            <a:ext cx="5271473" cy="2426125"/>
          </a:xfrm>
          <a:prstGeom prst="rect">
            <a:avLst/>
          </a:prstGeom>
          <a:noFill/>
          <a:ln>
            <a:noFill/>
          </a:ln>
        </p:spPr>
      </p:pic>
      <p:pic>
        <p:nvPicPr>
          <p:cNvPr id="127" name="Google Shape;127;p21"/>
          <p:cNvPicPr preferRelativeResize="0"/>
          <p:nvPr/>
        </p:nvPicPr>
        <p:blipFill>
          <a:blip r:embed="rId4">
            <a:alphaModFix/>
          </a:blip>
          <a:stretch>
            <a:fillRect/>
          </a:stretch>
        </p:blipFill>
        <p:spPr>
          <a:xfrm>
            <a:off x="235500" y="2496825"/>
            <a:ext cx="3275640" cy="2426125"/>
          </a:xfrm>
          <a:prstGeom prst="rect">
            <a:avLst/>
          </a:prstGeom>
          <a:noFill/>
          <a:ln>
            <a:noFill/>
          </a:ln>
        </p:spPr>
      </p:pic>
      <p:sp>
        <p:nvSpPr>
          <p:cNvPr id="128" name="Google Shape;128;p21"/>
          <p:cNvSpPr txBox="1"/>
          <p:nvPr/>
        </p:nvSpPr>
        <p:spPr>
          <a:xfrm>
            <a:off x="3615025" y="857950"/>
            <a:ext cx="5339700" cy="14592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None/>
            </a:pPr>
            <a:r>
              <a:rPr lang="en" b="1">
                <a:solidFill>
                  <a:schemeClr val="dk1"/>
                </a:solidFill>
                <a:highlight>
                  <a:srgbClr val="FFFFFF"/>
                </a:highlight>
              </a:rPr>
              <a:t>Anova Test:</a:t>
            </a:r>
            <a:r>
              <a:rPr lang="en">
                <a:solidFill>
                  <a:schemeClr val="dk1"/>
                </a:solidFill>
                <a:highlight>
                  <a:srgbClr val="FFFFFF"/>
                </a:highlight>
              </a:rPr>
              <a:t> Null hypothesis- Vaccination rates from counties voted for different parties have the same means.</a:t>
            </a:r>
            <a:endParaRPr>
              <a:solidFill>
                <a:schemeClr val="dk1"/>
              </a:solidFill>
              <a:highlight>
                <a:srgbClr val="FFFFFF"/>
              </a:highlight>
            </a:endParaRPr>
          </a:p>
          <a:p>
            <a:pPr marL="0" lvl="0" indent="0" algn="l" rtl="0">
              <a:lnSpc>
                <a:spcPct val="130000"/>
              </a:lnSpc>
              <a:spcBef>
                <a:spcPts val="0"/>
              </a:spcBef>
              <a:spcAft>
                <a:spcPts val="0"/>
              </a:spcAft>
              <a:buNone/>
            </a:pPr>
            <a:r>
              <a:rPr lang="en" b="1">
                <a:solidFill>
                  <a:schemeClr val="dk1"/>
                </a:solidFill>
                <a:highlight>
                  <a:srgbClr val="FFFFFF"/>
                </a:highlight>
              </a:rPr>
              <a:t>The statement is rejected with pvaue &lt;0.05, indicating statistically significant difference among groups by parties.</a:t>
            </a:r>
            <a:endParaRPr b="1">
              <a:solidFill>
                <a:schemeClr val="dk1"/>
              </a:solidFill>
              <a:highlight>
                <a:srgbClr val="FFFFFF"/>
              </a:highlight>
            </a:endParaRPr>
          </a:p>
          <a:p>
            <a:pPr marL="0" lvl="0" indent="0" algn="l" rtl="0">
              <a:lnSpc>
                <a:spcPct val="115000"/>
              </a:lnSpc>
              <a:spcBef>
                <a:spcPts val="0"/>
              </a:spcBef>
              <a:spcAft>
                <a:spcPts val="0"/>
              </a:spcAft>
              <a:buNone/>
            </a:pPr>
            <a:r>
              <a:rPr lang="en" sz="1000">
                <a:solidFill>
                  <a:schemeClr val="dk1"/>
                </a:solidFill>
                <a:highlight>
                  <a:srgbClr val="FFFFFF"/>
                </a:highlight>
              </a:rPr>
              <a:t>F_onewayResult(statistic=419.80373600969176, pvalue=5.332110840012159e-87)</a:t>
            </a:r>
            <a:endParaRPr b="1">
              <a:solidFill>
                <a:schemeClr val="dk1"/>
              </a:solidFill>
              <a:highlight>
                <a:srgbClr val="FFFFFF"/>
              </a:highlight>
            </a:endParaRPr>
          </a:p>
        </p:txBody>
      </p:sp>
      <p:sp>
        <p:nvSpPr>
          <p:cNvPr id="129" name="Google Shape;129;p21"/>
          <p:cNvSpPr txBox="1"/>
          <p:nvPr/>
        </p:nvSpPr>
        <p:spPr>
          <a:xfrm>
            <a:off x="412450" y="885375"/>
            <a:ext cx="3099900" cy="1143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chemeClr val="dk1"/>
                </a:solidFill>
                <a:highlight>
                  <a:srgbClr val="FFFFFF"/>
                </a:highlight>
              </a:rPr>
              <a:t>The average vaccination rate in counties who voted for Democratic Party is higher than counties voted for Republican Party by </a:t>
            </a:r>
            <a:r>
              <a:rPr lang="en" b="1">
                <a:solidFill>
                  <a:schemeClr val="dk1"/>
                </a:solidFill>
                <a:highlight>
                  <a:srgbClr val="FFFFFF"/>
                </a:highlight>
              </a:rPr>
              <a:t>+10%</a:t>
            </a:r>
            <a:endParaRPr b="1">
              <a:solidFill>
                <a:schemeClr val="dk1"/>
              </a:solidFill>
              <a:highlight>
                <a:srgbClr val="FFFFFF"/>
              </a:highligh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1890</Words>
  <Application>Microsoft Office PowerPoint</Application>
  <PresentationFormat>On-screen Show (16:9)</PresentationFormat>
  <Paragraphs>180</Paragraphs>
  <Slides>20</Slides>
  <Notes>20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20</vt:i4>
      </vt:variant>
    </vt:vector>
  </HeadingPairs>
  <TitlesOfParts>
    <vt:vector size="22" baseType="lpstr">
      <vt:lpstr>Arial</vt:lpstr>
      <vt:lpstr>Simple Light</vt:lpstr>
      <vt:lpstr>Factors Affecting Covid-19 Vaccination Rates in the US:  A Data Analysis</vt:lpstr>
      <vt:lpstr>Why Look at Covid-19 Vaccination Rates? </vt:lpstr>
      <vt:lpstr>Data Exploration and Cleanup Data Sources:  Vaccination Complete Percentage by County: Data.CDC.gov- Selected Sept 30th, 2021 accumulated data 2)  US Socio Health Data by County:  Kaggle- 180 columns covering aspects including Socio Health/Economics/Education etc 3)  US 2020 Presidential Election Voting by County:  Kaggle- Political party Dem/Rep represented by president candidates   4)  US Social Vulnerability Index (SVI) by County: Kaggle- Selected columns from original dataset: Vaccine Hesitancy for COVID-19 5)  US County Coordinates: Kaggle- with FIPS/Lat/Long</vt:lpstr>
      <vt:lpstr>Data Exploration and Cleanup Data Cleanup:  Merge Vaccination Percentage with each individual datasets by FIPS. Rename/Rearrange selected columns Drop na and delete 0 value lines (monitor dataframe shape) Save output in separate folder Visualize data to check  Texas only provides data that are aggregated at the state level. When asked about the lack of data, Douglas Loveday, a  press officer with the Texas Department of State Health  Services (DSHS), said, “State statute prevents us from  sharing person-level immunization data.”  </vt:lpstr>
      <vt:lpstr>PowerPoint Presentation</vt:lpstr>
      <vt:lpstr>Factor: Vaccination Rate by County Overview</vt:lpstr>
      <vt:lpstr>Factor: Vaccination Rate and Social Vulnerability Index</vt:lpstr>
      <vt:lpstr>Factor: Vaccination Rate and Social Vulnerability Index</vt:lpstr>
      <vt:lpstr>Factor: Vaccination Rate and Political Party</vt:lpstr>
      <vt:lpstr>Factor: Vaccination Rate and College Education </vt:lpstr>
      <vt:lpstr>Factor: Vaccination Rate and Income level</vt:lpstr>
      <vt:lpstr>Factor: Vaccination Rate and Income level (Per Capita and Median Household) </vt:lpstr>
      <vt:lpstr>Factor: Vaccination Rate and Income level (Per Capita and Median Household)</vt:lpstr>
      <vt:lpstr>Factors: Percent Uninsured and Percent Fair or Poor Health</vt:lpstr>
      <vt:lpstr>Factor: Vaccination Rate and Percent Uninsured</vt:lpstr>
      <vt:lpstr>Factor: Vaccination Rate and Percent Uninsured</vt:lpstr>
      <vt:lpstr>Factor: Vaccination Rate and Percent Fair or Poor Health</vt:lpstr>
      <vt:lpstr>Implications</vt:lpstr>
      <vt:lpstr>Further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Affecting Covid-19 Vaccination Rates in the US:  A Data Analysis</dc:title>
  <dc:creator>Jenny</dc:creator>
  <cp:lastModifiedBy>Jenny</cp:lastModifiedBy>
  <cp:revision>8</cp:revision>
  <dcterms:modified xsi:type="dcterms:W3CDTF">2021-10-15T00:58:09Z</dcterms:modified>
</cp:coreProperties>
</file>