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4654EF-7082-485F-A30E-E15443F2DC89}"/>
              </a:ext>
            </a:extLst>
          </p:cNvPr>
          <p:cNvSpPr/>
          <p:nvPr userDrawn="1"/>
        </p:nvSpPr>
        <p:spPr>
          <a:xfrm>
            <a:off x="0" y="1066469"/>
            <a:ext cx="12192000" cy="57915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7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0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59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4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8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1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1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9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5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93B4-92EB-4A64-AB83-CB5A3477F0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93B4-92EB-4A64-AB83-CB5A3477F08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9540-99CE-4B02-B1E0-B4C1E9B6B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6D0AB-5411-45EE-A865-9588F5CA546A}"/>
              </a:ext>
            </a:extLst>
          </p:cNvPr>
          <p:cNvSpPr txBox="1"/>
          <p:nvPr/>
        </p:nvSpPr>
        <p:spPr>
          <a:xfrm flipH="1">
            <a:off x="3252469" y="3105835"/>
            <a:ext cx="5687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MATLAB </a:t>
            </a:r>
            <a:r>
              <a:rPr lang="ko-KR" altLang="en-US" sz="5400" b="1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142947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FDB4E-AC44-4A29-A9F7-6F117BD06CF0}"/>
              </a:ext>
            </a:extLst>
          </p:cNvPr>
          <p:cNvSpPr txBox="1"/>
          <p:nvPr/>
        </p:nvSpPr>
        <p:spPr>
          <a:xfrm flipH="1">
            <a:off x="495300" y="1586259"/>
            <a:ext cx="1169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b="1" dirty="0"/>
              <a:t>수치 적분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수치 미분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미분방정식의 </a:t>
            </a:r>
            <a:r>
              <a:rPr lang="ko-KR" altLang="en-US" sz="4000" b="1" dirty="0" err="1"/>
              <a:t>수치해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이송 확산 모델</a:t>
            </a:r>
            <a:endParaRPr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BF440-1635-4FD0-AA95-BE9568DCD7E6}"/>
              </a:ext>
            </a:extLst>
          </p:cNvPr>
          <p:cNvSpPr txBox="1"/>
          <p:nvPr/>
        </p:nvSpPr>
        <p:spPr>
          <a:xfrm flipH="1">
            <a:off x="209550" y="266700"/>
            <a:ext cx="8629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7</a:t>
            </a:r>
            <a:r>
              <a:rPr lang="ko-KR" altLang="en-US" sz="4400" b="1" dirty="0">
                <a:solidFill>
                  <a:schemeClr val="accent4"/>
                </a:solidFill>
              </a:rPr>
              <a:t>장 수치해석</a:t>
            </a:r>
          </a:p>
        </p:txBody>
      </p:sp>
    </p:spTree>
    <p:extLst>
      <p:ext uri="{BB962C8B-B14F-4D97-AF65-F5344CB8AC3E}">
        <p14:creationId xmlns:p14="http://schemas.microsoft.com/office/powerpoint/2010/main" val="64353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AA8E6F-6AF8-49DB-8E59-9B87966C4C7E}"/>
              </a:ext>
            </a:extLst>
          </p:cNvPr>
          <p:cNvSpPr txBox="1"/>
          <p:nvPr/>
        </p:nvSpPr>
        <p:spPr>
          <a:xfrm flipH="1">
            <a:off x="209550" y="2286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왜 </a:t>
            </a:r>
            <a:r>
              <a:rPr lang="en-US" altLang="ko-KR" sz="4400" b="1" dirty="0"/>
              <a:t>MATLAB</a:t>
            </a:r>
            <a:r>
              <a:rPr lang="ko-KR" altLang="en-US" sz="4400" b="1" dirty="0"/>
              <a:t>을 사용하는가</a:t>
            </a:r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A27D-3E0E-4701-9C6A-F32BEE93583C}"/>
              </a:ext>
            </a:extLst>
          </p:cNvPr>
          <p:cNvSpPr txBox="1"/>
          <p:nvPr/>
        </p:nvSpPr>
        <p:spPr>
          <a:xfrm flipH="1">
            <a:off x="495300" y="1596241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b="1" dirty="0"/>
              <a:t>프로그래밍이 가능하고 작성하기 쉽다</a:t>
            </a:r>
            <a:r>
              <a:rPr lang="en-US" altLang="ko-KR" sz="4000" b="1" dirty="0"/>
              <a:t>.</a:t>
            </a:r>
          </a:p>
          <a:p>
            <a:pPr marL="742950" indent="-742950">
              <a:buFontTx/>
              <a:buAutoNum type="arabicPeriod"/>
            </a:pPr>
            <a:r>
              <a:rPr lang="ko-KR" altLang="en-US" sz="4000" b="1" dirty="0"/>
              <a:t>공학적인 내장 함수를 활용하기 좋다</a:t>
            </a:r>
            <a:r>
              <a:rPr lang="en-US" altLang="ko-KR" sz="4000" b="1" dirty="0"/>
              <a:t>.</a:t>
            </a:r>
          </a:p>
          <a:p>
            <a:pPr marL="742950" indent="-742950">
              <a:buFontTx/>
              <a:buAutoNum type="arabicPeriod"/>
            </a:pPr>
            <a:r>
              <a:rPr lang="ko-KR" altLang="en-US" sz="4000" b="1" dirty="0"/>
              <a:t>변수를 </a:t>
            </a:r>
            <a:r>
              <a:rPr lang="en-US" altLang="ko-KR" sz="4000" b="1" dirty="0"/>
              <a:t>matrix</a:t>
            </a:r>
            <a:r>
              <a:rPr lang="ko-KR" altLang="en-US" sz="4000" b="1" dirty="0"/>
              <a:t>화하고</a:t>
            </a:r>
            <a:r>
              <a:rPr lang="en-US" altLang="ko-KR" sz="4000" b="1" dirty="0"/>
              <a:t> matrix</a:t>
            </a:r>
            <a:r>
              <a:rPr lang="ko-KR" altLang="en-US" sz="4000" b="1" dirty="0"/>
              <a:t> 계산하기 좋다</a:t>
            </a:r>
            <a:r>
              <a:rPr lang="en-US" altLang="ko-KR" sz="4000" b="1" dirty="0"/>
              <a:t>.</a:t>
            </a:r>
          </a:p>
          <a:p>
            <a:pPr marL="742950" indent="-742950">
              <a:buFontTx/>
              <a:buAutoNum type="arabicPeriod"/>
            </a:pPr>
            <a:r>
              <a:rPr lang="ko-KR" altLang="en-US" sz="4000" b="1" dirty="0"/>
              <a:t>결과물 그래픽 구현이 용이하다</a:t>
            </a:r>
            <a:r>
              <a:rPr lang="en-US" altLang="ko-KR" sz="4000" b="1" dirty="0"/>
              <a:t>.</a:t>
            </a:r>
          </a:p>
          <a:p>
            <a:pPr marL="742950" indent="-742950">
              <a:buFontTx/>
              <a:buAutoNum type="arabicPeriod"/>
            </a:pPr>
            <a:r>
              <a:rPr lang="ko-KR" altLang="en-US" sz="4000" b="1" dirty="0"/>
              <a:t>수식 오류를 찾기 쉽다</a:t>
            </a:r>
            <a:r>
              <a:rPr lang="en-US" altLang="ko-KR" sz="4000" b="1" dirty="0"/>
              <a:t>.</a:t>
            </a:r>
          </a:p>
          <a:p>
            <a:pPr marL="742950" indent="-742950">
              <a:buFontTx/>
              <a:buAutoNum type="arabicPeriod"/>
            </a:pPr>
            <a:r>
              <a:rPr lang="en-US" altLang="ko-KR" sz="4000" b="1" dirty="0"/>
              <a:t>MATLAB </a:t>
            </a:r>
            <a:r>
              <a:rPr lang="ko-KR" altLang="en-US" sz="4000" b="1" dirty="0"/>
              <a:t>없이도 구현되는 </a:t>
            </a:r>
            <a:r>
              <a:rPr lang="en-US" altLang="ko-KR" sz="4000" b="1" dirty="0"/>
              <a:t>stand alone</a:t>
            </a:r>
            <a:r>
              <a:rPr lang="ko-KR" altLang="en-US" sz="4000" b="1" dirty="0"/>
              <a:t>이 가능</a:t>
            </a:r>
            <a:r>
              <a:rPr lang="en-US" altLang="ko-KR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960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A3EED6-7F9A-4C29-8CB2-FA612018DC36}"/>
              </a:ext>
            </a:extLst>
          </p:cNvPr>
          <p:cNvSpPr txBox="1"/>
          <p:nvPr/>
        </p:nvSpPr>
        <p:spPr>
          <a:xfrm flipH="1">
            <a:off x="495300" y="1586259"/>
            <a:ext cx="11696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b="1" dirty="0"/>
              <a:t>기본 및 기초 다지기 명령어 함수들</a:t>
            </a:r>
            <a:endParaRPr lang="en-US" altLang="ko-KR" sz="4000" b="1" dirty="0"/>
          </a:p>
          <a:p>
            <a:pPr marL="742950" indent="-742950">
              <a:buFontTx/>
              <a:buAutoNum type="arabicPeriod"/>
            </a:pPr>
            <a:r>
              <a:rPr lang="ko-KR" altLang="en-US" sz="4000" b="1" dirty="0">
                <a:solidFill>
                  <a:srgbClr val="FF0000"/>
                </a:solidFill>
              </a:rPr>
              <a:t>다양한 그래픽 활용 및 예시 </a:t>
            </a:r>
            <a:r>
              <a:rPr lang="en-US" altLang="ko-KR" sz="4000" b="1" dirty="0">
                <a:solidFill>
                  <a:srgbClr val="FF0000"/>
                </a:solidFill>
              </a:rPr>
              <a:t>(2D, 3D </a:t>
            </a:r>
            <a:r>
              <a:rPr lang="ko-KR" altLang="en-US" sz="4000" b="1" dirty="0">
                <a:solidFill>
                  <a:srgbClr val="FF0000"/>
                </a:solidFill>
              </a:rPr>
              <a:t>등</a:t>
            </a:r>
            <a:r>
              <a:rPr lang="en-US" altLang="ko-KR" sz="4000" b="1" dirty="0">
                <a:solidFill>
                  <a:srgbClr val="FF0000"/>
                </a:solidFill>
              </a:rPr>
              <a:t>)</a:t>
            </a:r>
          </a:p>
          <a:p>
            <a:pPr marL="742950" indent="-742950">
              <a:buFontTx/>
              <a:buAutoNum type="arabicPeriod"/>
            </a:pPr>
            <a:r>
              <a:rPr lang="ko-KR" altLang="en-US" sz="4000" b="1" dirty="0">
                <a:solidFill>
                  <a:srgbClr val="002060"/>
                </a:solidFill>
              </a:rPr>
              <a:t>기술통계 함수활용 및 예시</a:t>
            </a:r>
            <a:endParaRPr lang="en-US" altLang="ko-KR" sz="4000" b="1" dirty="0">
              <a:solidFill>
                <a:srgbClr val="002060"/>
              </a:solidFill>
            </a:endParaRPr>
          </a:p>
          <a:p>
            <a:pPr marL="742950" indent="-742950">
              <a:buFontTx/>
              <a:buAutoNum type="arabicPeriod"/>
            </a:pPr>
            <a:r>
              <a:rPr lang="ko-KR" altLang="en-US" sz="4000" b="1" dirty="0">
                <a:solidFill>
                  <a:schemeClr val="accent6"/>
                </a:solidFill>
              </a:rPr>
              <a:t>빅데이터 분석 </a:t>
            </a:r>
            <a:endParaRPr lang="en-US" altLang="ko-KR" sz="4000" b="1" dirty="0">
              <a:solidFill>
                <a:schemeClr val="accent6"/>
              </a:solidFill>
            </a:endParaRPr>
          </a:p>
          <a:p>
            <a:pPr marL="742950" indent="-742950">
              <a:buFontTx/>
              <a:buAutoNum type="arabicPeriod"/>
            </a:pPr>
            <a:r>
              <a:rPr lang="ko-KR" altLang="en-US" sz="4000" b="1" dirty="0">
                <a:solidFill>
                  <a:srgbClr val="0070C0"/>
                </a:solidFill>
              </a:rPr>
              <a:t>이미지 및 영상 분석 </a:t>
            </a:r>
            <a:endParaRPr lang="en-US" altLang="ko-KR" sz="4000" b="1" dirty="0">
              <a:solidFill>
                <a:srgbClr val="0070C0"/>
              </a:solidFill>
            </a:endParaRPr>
          </a:p>
          <a:p>
            <a:pPr marL="742950" indent="-742950">
              <a:buFontTx/>
              <a:buAutoNum type="arabicPeriod"/>
            </a:pPr>
            <a:r>
              <a:rPr lang="en-US" altLang="ko-KR" sz="4000" b="1" dirty="0">
                <a:solidFill>
                  <a:schemeClr val="accent2"/>
                </a:solidFill>
              </a:rPr>
              <a:t>GUI(Graphical User Interface) </a:t>
            </a:r>
            <a:r>
              <a:rPr lang="ko-KR" altLang="en-US" sz="4000" b="1" dirty="0">
                <a:solidFill>
                  <a:schemeClr val="accent2"/>
                </a:solidFill>
              </a:rPr>
              <a:t>디자인</a:t>
            </a:r>
            <a:r>
              <a:rPr lang="en-US" altLang="ko-KR" sz="4000" b="1" dirty="0">
                <a:solidFill>
                  <a:schemeClr val="accent2"/>
                </a:solidFill>
              </a:rPr>
              <a:t> </a:t>
            </a:r>
            <a:r>
              <a:rPr lang="ko-KR" altLang="en-US" sz="4000" b="1" dirty="0">
                <a:solidFill>
                  <a:schemeClr val="accent2"/>
                </a:solidFill>
              </a:rPr>
              <a:t>및 </a:t>
            </a:r>
            <a:r>
              <a:rPr lang="en-US" altLang="ko-KR" sz="4000" b="1" dirty="0">
                <a:solidFill>
                  <a:schemeClr val="accent2"/>
                </a:solidFill>
              </a:rPr>
              <a:t>APP</a:t>
            </a:r>
          </a:p>
          <a:p>
            <a:pPr marL="742950" indent="-742950">
              <a:buFontTx/>
              <a:buAutoNum type="arabicPeriod"/>
            </a:pPr>
            <a:r>
              <a:rPr lang="ko-KR" altLang="en-US" sz="4000" b="1" dirty="0">
                <a:solidFill>
                  <a:schemeClr val="accent4"/>
                </a:solidFill>
              </a:rPr>
              <a:t>수치해석 공부</a:t>
            </a:r>
            <a:endParaRPr lang="en-US" altLang="ko-KR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D2538-777B-4B6F-8954-AD18DA9AD806}"/>
              </a:ext>
            </a:extLst>
          </p:cNvPr>
          <p:cNvSpPr txBox="1"/>
          <p:nvPr/>
        </p:nvSpPr>
        <p:spPr>
          <a:xfrm flipH="1">
            <a:off x="209550" y="266700"/>
            <a:ext cx="568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프로그래밍 공부 목차</a:t>
            </a:r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5461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E27BF-4328-4CCA-9F21-F365591775CF}"/>
              </a:ext>
            </a:extLst>
          </p:cNvPr>
          <p:cNvSpPr txBox="1"/>
          <p:nvPr/>
        </p:nvSpPr>
        <p:spPr>
          <a:xfrm flipH="1">
            <a:off x="495300" y="1586259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b="1" dirty="0" err="1"/>
              <a:t>매트랩</a:t>
            </a:r>
            <a:r>
              <a:rPr lang="ko-KR" altLang="en-US" sz="4000" b="1" dirty="0"/>
              <a:t> 장점 및 단점</a:t>
            </a:r>
            <a:endParaRPr lang="en-US" altLang="ko-KR" sz="4000" b="1" dirty="0"/>
          </a:p>
          <a:p>
            <a:pPr marL="742950" indent="-742950">
              <a:buFontTx/>
              <a:buAutoNum type="arabicPeriod"/>
            </a:pPr>
            <a:r>
              <a:rPr lang="ko-KR" altLang="en-US" sz="4000" b="1" dirty="0"/>
              <a:t>행렬 연산 기초 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기본 명령어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빌트인 함수</a:t>
            </a:r>
            <a:r>
              <a:rPr lang="en-US" altLang="ko-KR" sz="4000" b="1" dirty="0"/>
              <a:t>)</a:t>
            </a:r>
            <a:r>
              <a:rPr lang="ko-KR" altLang="en-US" sz="4000" b="1" dirty="0"/>
              <a:t> 및 수학적 함수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>
                <a:solidFill>
                  <a:srgbClr val="00B0F0"/>
                </a:solidFill>
              </a:rPr>
              <a:t>데이터 입출력 기초 </a:t>
            </a:r>
            <a:r>
              <a:rPr lang="en-US" altLang="ko-KR" sz="4000" b="1" dirty="0">
                <a:solidFill>
                  <a:srgbClr val="00B0F0"/>
                </a:solidFill>
              </a:rPr>
              <a:t>(</a:t>
            </a:r>
            <a:r>
              <a:rPr lang="ko-KR" altLang="en-US" sz="4000" b="1" dirty="0">
                <a:solidFill>
                  <a:srgbClr val="00B0F0"/>
                </a:solidFill>
              </a:rPr>
              <a:t>자료구조</a:t>
            </a:r>
            <a:r>
              <a:rPr lang="en-US" altLang="ko-KR" sz="4000" b="1" dirty="0">
                <a:solidFill>
                  <a:srgbClr val="00B0F0"/>
                </a:solidFill>
              </a:rPr>
              <a:t>)</a:t>
            </a:r>
          </a:p>
          <a:p>
            <a:pPr marL="742950" indent="-742950">
              <a:buAutoNum type="arabicPeriod"/>
            </a:pPr>
            <a:r>
              <a:rPr lang="ko-KR" altLang="en-US" sz="4000" b="1" dirty="0">
                <a:solidFill>
                  <a:srgbClr val="FF0000"/>
                </a:solidFill>
              </a:rPr>
              <a:t>일반적인 함수들 </a:t>
            </a:r>
            <a:r>
              <a:rPr lang="en-US" altLang="ko-KR" sz="4000" b="1" dirty="0">
                <a:solidFill>
                  <a:srgbClr val="FF0000"/>
                </a:solidFill>
              </a:rPr>
              <a:t>(</a:t>
            </a:r>
            <a:r>
              <a:rPr lang="ko-KR" altLang="en-US" sz="4000" b="1" dirty="0">
                <a:solidFill>
                  <a:srgbClr val="FF0000"/>
                </a:solidFill>
              </a:rPr>
              <a:t>반복 </a:t>
            </a:r>
            <a:r>
              <a:rPr lang="ko-KR" altLang="en-US" sz="4000" b="1" dirty="0" err="1">
                <a:solidFill>
                  <a:srgbClr val="FF0000"/>
                </a:solidFill>
              </a:rPr>
              <a:t>조건문</a:t>
            </a:r>
            <a:r>
              <a:rPr lang="en-US" altLang="ko-KR" sz="4000" b="1" dirty="0">
                <a:solidFill>
                  <a:srgbClr val="FF0000"/>
                </a:solidFill>
              </a:rPr>
              <a:t>)</a:t>
            </a:r>
          </a:p>
          <a:p>
            <a:pPr marL="742950" indent="-742950">
              <a:buAutoNum type="arabicPeriod"/>
            </a:pPr>
            <a:r>
              <a:rPr lang="ko-KR" altLang="en-US" sz="4000" b="1" dirty="0"/>
              <a:t>자료 분석 함수 내용 업데이트</a:t>
            </a:r>
            <a:r>
              <a:rPr lang="en-US" altLang="ko-KR" sz="4000" b="1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1F343-E1FE-4016-AD2E-F4443C2D2573}"/>
              </a:ext>
            </a:extLst>
          </p:cNvPr>
          <p:cNvSpPr txBox="1"/>
          <p:nvPr/>
        </p:nvSpPr>
        <p:spPr>
          <a:xfrm flipH="1">
            <a:off x="209550" y="266700"/>
            <a:ext cx="8629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</a:t>
            </a:r>
            <a:r>
              <a:rPr lang="ko-KR" altLang="en-US" sz="4400" b="1" dirty="0"/>
              <a:t>장 기본 명령어 세부 내용</a:t>
            </a:r>
          </a:p>
        </p:txBody>
      </p:sp>
    </p:spTree>
    <p:extLst>
      <p:ext uri="{BB962C8B-B14F-4D97-AF65-F5344CB8AC3E}">
        <p14:creationId xmlns:p14="http://schemas.microsoft.com/office/powerpoint/2010/main" val="254355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28C842-5939-4040-810F-3439734A40B5}"/>
              </a:ext>
            </a:extLst>
          </p:cNvPr>
          <p:cNvSpPr txBox="1"/>
          <p:nvPr/>
        </p:nvSpPr>
        <p:spPr>
          <a:xfrm flipH="1">
            <a:off x="495300" y="1586259"/>
            <a:ext cx="11696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b="1" dirty="0"/>
              <a:t>XY PLOTS</a:t>
            </a:r>
          </a:p>
          <a:p>
            <a:pPr marL="742950" indent="-742950">
              <a:buAutoNum type="arabicPeriod"/>
            </a:pPr>
            <a:r>
              <a:rPr lang="en-US" altLang="ko-KR" sz="4000" b="1" dirty="0"/>
              <a:t>2-D PLOT</a:t>
            </a:r>
          </a:p>
          <a:p>
            <a:pPr marL="742950" indent="-742950">
              <a:buAutoNum type="arabicPeriod"/>
            </a:pPr>
            <a:r>
              <a:rPr lang="en-US" altLang="ko-KR" sz="4000" b="1" dirty="0"/>
              <a:t>3-D PLOT</a:t>
            </a:r>
          </a:p>
          <a:p>
            <a:pPr marL="742950" indent="-742950">
              <a:buAutoNum type="arabicPeriod"/>
            </a:pPr>
            <a:r>
              <a:rPr lang="en-US" altLang="ko-KR" sz="4000" b="1" dirty="0"/>
              <a:t>ANIMATION PLOTS</a:t>
            </a:r>
          </a:p>
          <a:p>
            <a:pPr marL="742950" indent="-742950">
              <a:buAutoNum type="arabicPeriod"/>
            </a:pPr>
            <a:r>
              <a:rPr lang="ko-KR" altLang="en-US" sz="4000" b="1" dirty="0"/>
              <a:t>벡터 </a:t>
            </a:r>
            <a:r>
              <a:rPr lang="en-US" altLang="ko-KR" sz="4000" b="1" dirty="0"/>
              <a:t>PLOT</a:t>
            </a:r>
          </a:p>
          <a:p>
            <a:pPr marL="742950" indent="-742950">
              <a:buAutoNum type="arabicPeriod"/>
            </a:pPr>
            <a:r>
              <a:rPr lang="en-US" altLang="ko-KR" sz="4000" b="1" dirty="0"/>
              <a:t>HISTOGRAM</a:t>
            </a:r>
            <a:r>
              <a:rPr lang="ko-KR" altLang="en-US" sz="4000" b="1" dirty="0"/>
              <a:t>과 </a:t>
            </a:r>
            <a:r>
              <a:rPr lang="en-US" altLang="ko-KR" sz="4000" b="1" dirty="0"/>
              <a:t>ROSE </a:t>
            </a:r>
            <a:r>
              <a:rPr lang="ko-KR" altLang="en-US" sz="4000" b="1" dirty="0"/>
              <a:t>함수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그래픽 다루기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지속적으로 그래픽 활용 업데이트</a:t>
            </a:r>
            <a:r>
              <a:rPr lang="en-US" altLang="ko-KR" sz="4000" b="1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774EE-86F8-4513-8A45-8B3EF852AF29}"/>
              </a:ext>
            </a:extLst>
          </p:cNvPr>
          <p:cNvSpPr txBox="1"/>
          <p:nvPr/>
        </p:nvSpPr>
        <p:spPr>
          <a:xfrm flipH="1">
            <a:off x="209550" y="266700"/>
            <a:ext cx="8629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</a:rPr>
              <a:t>2</a:t>
            </a:r>
            <a:r>
              <a:rPr lang="ko-KR" altLang="en-US" sz="4400" b="1" dirty="0">
                <a:solidFill>
                  <a:srgbClr val="FF0000"/>
                </a:solidFill>
              </a:rPr>
              <a:t>장 다양한 그래픽 활용 및 예시</a:t>
            </a:r>
          </a:p>
        </p:txBody>
      </p:sp>
    </p:spTree>
    <p:extLst>
      <p:ext uri="{BB962C8B-B14F-4D97-AF65-F5344CB8AC3E}">
        <p14:creationId xmlns:p14="http://schemas.microsoft.com/office/powerpoint/2010/main" val="86320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FDB4E-AC44-4A29-A9F7-6F117BD06CF0}"/>
              </a:ext>
            </a:extLst>
          </p:cNvPr>
          <p:cNvSpPr txBox="1"/>
          <p:nvPr/>
        </p:nvSpPr>
        <p:spPr>
          <a:xfrm flipH="1">
            <a:off x="495300" y="1586259"/>
            <a:ext cx="11696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b="1" dirty="0"/>
              <a:t>기초적인 자료 분석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 err="1"/>
              <a:t>보간법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Data interpolation </a:t>
            </a:r>
          </a:p>
          <a:p>
            <a:pPr marL="742950" indent="-742950">
              <a:buAutoNum type="arabicPeriod"/>
            </a:pPr>
            <a:r>
              <a:rPr lang="en-US" altLang="ko-KR" sz="4000" b="1" dirty="0"/>
              <a:t>Data smoothing</a:t>
            </a:r>
          </a:p>
          <a:p>
            <a:pPr marL="742950" indent="-742950">
              <a:buAutoNum type="arabicPeriod"/>
            </a:pPr>
            <a:r>
              <a:rPr lang="ko-KR" altLang="en-US" sz="4000" b="1" dirty="0"/>
              <a:t>상관관계 함수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선형대수학 행렬 연산 및 함수 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필터링 및 스펙트럼 분석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기술 통계 자료 꾸준히 업데이트</a:t>
            </a:r>
            <a:r>
              <a:rPr lang="en-US" altLang="ko-KR" sz="4000" b="1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BF440-1635-4FD0-AA95-BE9568DCD7E6}"/>
              </a:ext>
            </a:extLst>
          </p:cNvPr>
          <p:cNvSpPr txBox="1"/>
          <p:nvPr/>
        </p:nvSpPr>
        <p:spPr>
          <a:xfrm flipH="1">
            <a:off x="209550" y="266700"/>
            <a:ext cx="8629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2"/>
                </a:solidFill>
              </a:rPr>
              <a:t>3</a:t>
            </a:r>
            <a:r>
              <a:rPr lang="ko-KR" altLang="en-US" sz="4400" b="1" dirty="0">
                <a:solidFill>
                  <a:schemeClr val="tx2"/>
                </a:solidFill>
              </a:rPr>
              <a:t>장 기술 통계 함수 활용 및 예시</a:t>
            </a:r>
          </a:p>
        </p:txBody>
      </p:sp>
    </p:spTree>
    <p:extLst>
      <p:ext uri="{BB962C8B-B14F-4D97-AF65-F5344CB8AC3E}">
        <p14:creationId xmlns:p14="http://schemas.microsoft.com/office/powerpoint/2010/main" val="31191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FDB4E-AC44-4A29-A9F7-6F117BD06CF0}"/>
              </a:ext>
            </a:extLst>
          </p:cNvPr>
          <p:cNvSpPr txBox="1"/>
          <p:nvPr/>
        </p:nvSpPr>
        <p:spPr>
          <a:xfrm flipH="1">
            <a:off x="495300" y="1586259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b="1" dirty="0"/>
              <a:t>빅데이터 분석 모델 개발 연구 사례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데이터 처리 방안 및 분석 기법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자료 읽기 </a:t>
            </a:r>
            <a:r>
              <a:rPr lang="en-US" altLang="ko-KR" sz="4000" b="1" dirty="0"/>
              <a:t>&amp; </a:t>
            </a:r>
            <a:r>
              <a:rPr lang="ko-KR" altLang="en-US" sz="4000" b="1" dirty="0" err="1"/>
              <a:t>전처리</a:t>
            </a:r>
            <a:r>
              <a:rPr lang="ko-KR" altLang="en-US" sz="4000" b="1" dirty="0"/>
              <a:t> 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기술 통계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분석 결과 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빅데이터 분석 최신자료 업데이트</a:t>
            </a:r>
            <a:r>
              <a:rPr lang="en-US" altLang="ko-KR" sz="4000" b="1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BF440-1635-4FD0-AA95-BE9568DCD7E6}"/>
              </a:ext>
            </a:extLst>
          </p:cNvPr>
          <p:cNvSpPr txBox="1"/>
          <p:nvPr/>
        </p:nvSpPr>
        <p:spPr>
          <a:xfrm flipH="1">
            <a:off x="209550" y="266700"/>
            <a:ext cx="8629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</a:rPr>
              <a:t>4</a:t>
            </a:r>
            <a:r>
              <a:rPr lang="ko-KR" altLang="en-US" sz="4400" b="1" dirty="0">
                <a:solidFill>
                  <a:schemeClr val="accent6"/>
                </a:solidFill>
              </a:rPr>
              <a:t>장 빅데이터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33816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FDB4E-AC44-4A29-A9F7-6F117BD06CF0}"/>
              </a:ext>
            </a:extLst>
          </p:cNvPr>
          <p:cNvSpPr txBox="1"/>
          <p:nvPr/>
        </p:nvSpPr>
        <p:spPr>
          <a:xfrm flipH="1">
            <a:off x="495300" y="1586259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b="1" dirty="0"/>
              <a:t>이미지 분석 실제 프로그래밍 사례를 중심으로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데이터 처리 방안 및 활용 분석 기법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자료 불러오기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자료 </a:t>
            </a:r>
            <a:r>
              <a:rPr lang="ko-KR" altLang="en-US" sz="4000" b="1" dirty="0" err="1"/>
              <a:t>전처리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분석 결과 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ko-KR" altLang="en-US" sz="4000" b="1" dirty="0"/>
              <a:t>이미지 분석 꾸준히 업데이트</a:t>
            </a:r>
            <a:r>
              <a:rPr lang="en-US" altLang="ko-KR" sz="4000" b="1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BF440-1635-4FD0-AA95-BE9568DCD7E6}"/>
              </a:ext>
            </a:extLst>
          </p:cNvPr>
          <p:cNvSpPr txBox="1"/>
          <p:nvPr/>
        </p:nvSpPr>
        <p:spPr>
          <a:xfrm flipH="1">
            <a:off x="209550" y="266700"/>
            <a:ext cx="8629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5"/>
                </a:solidFill>
              </a:rPr>
              <a:t>5</a:t>
            </a:r>
            <a:r>
              <a:rPr lang="ko-KR" altLang="en-US" sz="4400" b="1" dirty="0">
                <a:solidFill>
                  <a:schemeClr val="accent5"/>
                </a:solidFill>
              </a:rPr>
              <a:t>장 이미지 및 영상 분석</a:t>
            </a:r>
          </a:p>
        </p:txBody>
      </p:sp>
    </p:spTree>
    <p:extLst>
      <p:ext uri="{BB962C8B-B14F-4D97-AF65-F5344CB8AC3E}">
        <p14:creationId xmlns:p14="http://schemas.microsoft.com/office/powerpoint/2010/main" val="249020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FDB4E-AC44-4A29-A9F7-6F117BD06CF0}"/>
              </a:ext>
            </a:extLst>
          </p:cNvPr>
          <p:cNvSpPr txBox="1"/>
          <p:nvPr/>
        </p:nvSpPr>
        <p:spPr>
          <a:xfrm flipH="1">
            <a:off x="495300" y="1586259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b="1" dirty="0"/>
              <a:t>GUI </a:t>
            </a:r>
            <a:r>
              <a:rPr lang="ko-KR" altLang="en-US" sz="4000" b="1" dirty="0"/>
              <a:t>프로그램 예시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en-US" altLang="ko-KR" sz="4000" b="1" dirty="0"/>
              <a:t>GUI </a:t>
            </a:r>
            <a:r>
              <a:rPr lang="ko-KR" altLang="en-US" sz="4000" b="1" dirty="0"/>
              <a:t>제작 방법</a:t>
            </a:r>
            <a:endParaRPr lang="en-US" altLang="ko-KR" sz="4000" b="1" dirty="0"/>
          </a:p>
          <a:p>
            <a:pPr marL="742950" indent="-742950">
              <a:buFontTx/>
              <a:buAutoNum type="arabicPeriod"/>
            </a:pPr>
            <a:r>
              <a:rPr lang="en-US" altLang="ko-KR" sz="4000" b="1" dirty="0">
                <a:solidFill>
                  <a:srgbClr val="FF0000"/>
                </a:solidFill>
              </a:rPr>
              <a:t>GUI </a:t>
            </a:r>
            <a:r>
              <a:rPr lang="ko-KR" altLang="en-US" sz="4000" b="1" dirty="0">
                <a:solidFill>
                  <a:srgbClr val="FF0000"/>
                </a:solidFill>
              </a:rPr>
              <a:t>완료된 프로그램 쉽게 풀어 보기</a:t>
            </a:r>
            <a:endParaRPr lang="en-US" altLang="ko-KR" sz="4000" b="1" dirty="0">
              <a:solidFill>
                <a:srgbClr val="FF0000"/>
              </a:solidFill>
            </a:endParaRPr>
          </a:p>
          <a:p>
            <a:pPr marL="742950" indent="-742950">
              <a:buAutoNum type="arabicPeriod"/>
            </a:pPr>
            <a:r>
              <a:rPr lang="en-US" altLang="ko-KR" sz="4000" b="1" dirty="0"/>
              <a:t>STAND ALONE PROGRAM </a:t>
            </a:r>
            <a:r>
              <a:rPr lang="ko-KR" altLang="en-US" sz="4000" b="1" dirty="0"/>
              <a:t>제작</a:t>
            </a:r>
            <a:endParaRPr lang="en-US" altLang="ko-KR" sz="4000" b="1" dirty="0"/>
          </a:p>
          <a:p>
            <a:pPr marL="742950" indent="-742950">
              <a:buAutoNum type="arabicPeriod"/>
            </a:pPr>
            <a:r>
              <a:rPr lang="en-US" altLang="ko-KR" sz="4000" b="1" dirty="0"/>
              <a:t>iOS </a:t>
            </a:r>
            <a:r>
              <a:rPr lang="ko-KR" altLang="en-US" sz="4000" b="1" dirty="0"/>
              <a:t>및 </a:t>
            </a:r>
            <a:r>
              <a:rPr lang="en-US" altLang="ko-KR" sz="4000" b="1" dirty="0" err="1"/>
              <a:t>Andoid</a:t>
            </a:r>
            <a:r>
              <a:rPr lang="en-US" altLang="ko-KR" sz="4000" b="1" dirty="0"/>
              <a:t> APP </a:t>
            </a:r>
            <a:r>
              <a:rPr lang="ko-KR" altLang="en-US" sz="4000" b="1" dirty="0"/>
              <a:t>개발</a:t>
            </a:r>
            <a:endParaRPr lang="en-US" altLang="ko-KR" sz="4000" b="1" dirty="0"/>
          </a:p>
          <a:p>
            <a:pPr marL="742950" indent="-742950">
              <a:buAutoNum type="arabicPeriod"/>
            </a:pPr>
            <a:endParaRPr lang="en-US" altLang="ko-KR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BF440-1635-4FD0-AA95-BE9568DCD7E6}"/>
              </a:ext>
            </a:extLst>
          </p:cNvPr>
          <p:cNvSpPr txBox="1"/>
          <p:nvPr/>
        </p:nvSpPr>
        <p:spPr>
          <a:xfrm flipH="1">
            <a:off x="209550" y="266700"/>
            <a:ext cx="8629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</a:rPr>
              <a:t>6</a:t>
            </a:r>
            <a:r>
              <a:rPr lang="ko-KR" altLang="en-US" sz="4400" b="1" dirty="0">
                <a:solidFill>
                  <a:schemeClr val="accent2"/>
                </a:solidFill>
              </a:rPr>
              <a:t>장 </a:t>
            </a:r>
            <a:r>
              <a:rPr lang="en-US" altLang="ko-KR" sz="4400" b="1" dirty="0">
                <a:solidFill>
                  <a:schemeClr val="accent2"/>
                </a:solidFill>
              </a:rPr>
              <a:t>GUI </a:t>
            </a:r>
            <a:r>
              <a:rPr lang="ko-KR" altLang="en-US" sz="4400" b="1" dirty="0">
                <a:solidFill>
                  <a:schemeClr val="accent2"/>
                </a:solidFill>
              </a:rPr>
              <a:t>디자인 및 </a:t>
            </a:r>
            <a:r>
              <a:rPr lang="en-US" altLang="ko-KR" sz="4400" b="1" dirty="0">
                <a:solidFill>
                  <a:schemeClr val="accent2"/>
                </a:solidFill>
              </a:rPr>
              <a:t>APP </a:t>
            </a:r>
            <a:r>
              <a:rPr lang="ko-KR" altLang="en-US" sz="4400" b="1" dirty="0">
                <a:solidFill>
                  <a:schemeClr val="accent2"/>
                </a:solidFill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203973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285</Words>
  <Application>Microsoft Office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SKKU</dc:creator>
  <cp:lastModifiedBy>SKKU</cp:lastModifiedBy>
  <cp:revision>15</cp:revision>
  <dcterms:created xsi:type="dcterms:W3CDTF">2020-06-25T04:19:06Z</dcterms:created>
  <dcterms:modified xsi:type="dcterms:W3CDTF">2020-06-25T07:16:47Z</dcterms:modified>
</cp:coreProperties>
</file>