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9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4654EF-7082-485F-A30E-E15443F2DC89}"/>
              </a:ext>
            </a:extLst>
          </p:cNvPr>
          <p:cNvSpPr/>
          <p:nvPr userDrawn="1"/>
        </p:nvSpPr>
        <p:spPr>
          <a:xfrm>
            <a:off x="0" y="1066469"/>
            <a:ext cx="12192000" cy="57915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7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0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59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4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8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1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18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11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69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65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993B4-92EB-4A64-AB83-CB5A3477F08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3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56D0AB-5411-45EE-A865-9588F5CA546A}"/>
              </a:ext>
            </a:extLst>
          </p:cNvPr>
          <p:cNvSpPr txBox="1"/>
          <p:nvPr/>
        </p:nvSpPr>
        <p:spPr>
          <a:xfrm flipH="1">
            <a:off x="3252469" y="3105835"/>
            <a:ext cx="5687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/>
              <a:t>MATLAB </a:t>
            </a:r>
            <a:r>
              <a:rPr lang="ko-KR" altLang="en-US" sz="5400" b="1" dirty="0"/>
              <a:t>기초</a:t>
            </a:r>
          </a:p>
        </p:txBody>
      </p:sp>
    </p:spTree>
    <p:extLst>
      <p:ext uri="{BB962C8B-B14F-4D97-AF65-F5344CB8AC3E}">
        <p14:creationId xmlns:p14="http://schemas.microsoft.com/office/powerpoint/2010/main" val="142947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AA8E6F-6AF8-49DB-8E59-9B87966C4C7E}"/>
              </a:ext>
            </a:extLst>
          </p:cNvPr>
          <p:cNvSpPr txBox="1"/>
          <p:nvPr/>
        </p:nvSpPr>
        <p:spPr>
          <a:xfrm flipH="1">
            <a:off x="209550" y="2286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err="1"/>
              <a:t>매트랩</a:t>
            </a:r>
            <a:r>
              <a:rPr lang="ko-KR" altLang="en-US" sz="4400" b="1" dirty="0"/>
              <a:t> 장점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EA27D-3E0E-4701-9C6A-F32BEE93583C}"/>
              </a:ext>
            </a:extLst>
          </p:cNvPr>
          <p:cNvSpPr txBox="1"/>
          <p:nvPr/>
        </p:nvSpPr>
        <p:spPr>
          <a:xfrm flipH="1">
            <a:off x="495300" y="1596241"/>
            <a:ext cx="116967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b="1" dirty="0"/>
              <a:t>M-file </a:t>
            </a:r>
            <a:r>
              <a:rPr lang="ko-KR" altLang="en-US" sz="4000" b="1" dirty="0"/>
              <a:t>프로그래밍이 가능</a:t>
            </a:r>
            <a:endParaRPr lang="en-US" altLang="ko-KR" sz="4000" b="1" dirty="0"/>
          </a:p>
          <a:p>
            <a:pPr marL="742950" indent="-742950">
              <a:buAutoNum type="arabicPeriod"/>
            </a:pPr>
            <a:r>
              <a:rPr lang="ko-KR" altLang="en-US" sz="4000" b="1" dirty="0"/>
              <a:t>응용 프로그램을 손쉽게 작성</a:t>
            </a:r>
            <a:endParaRPr lang="en-US" altLang="ko-KR" sz="4000" b="1" dirty="0"/>
          </a:p>
          <a:p>
            <a:pPr marL="742950" indent="-742950">
              <a:buAutoNum type="arabicPeriod"/>
            </a:pPr>
            <a:r>
              <a:rPr lang="ko-KR" altLang="en-US" sz="4000" b="1" dirty="0"/>
              <a:t>내부 빌트인 함수와 다른 외부 </a:t>
            </a:r>
            <a:r>
              <a:rPr lang="en-US" altLang="ko-KR" sz="4000" b="1" dirty="0"/>
              <a:t>m-file </a:t>
            </a:r>
            <a:r>
              <a:rPr lang="ko-KR" altLang="en-US" sz="4000" b="1" dirty="0"/>
              <a:t>활용가능</a:t>
            </a:r>
            <a:endParaRPr lang="en-US" altLang="ko-KR" sz="4000" b="1" dirty="0"/>
          </a:p>
          <a:p>
            <a:pPr marL="742950" indent="-742950">
              <a:buAutoNum type="arabicPeriod"/>
            </a:pPr>
            <a:r>
              <a:rPr lang="ko-KR" altLang="en-US" sz="4000" b="1" dirty="0"/>
              <a:t>다양한 응용 분야에 대한 </a:t>
            </a:r>
            <a:r>
              <a:rPr lang="en-US" altLang="ko-KR" sz="4000" b="1" dirty="0"/>
              <a:t>tool box </a:t>
            </a:r>
            <a:r>
              <a:rPr lang="ko-KR" altLang="en-US" sz="4000" b="1" dirty="0"/>
              <a:t>제공 </a:t>
            </a:r>
            <a:endParaRPr lang="en-US" altLang="ko-KR" sz="4000" b="1" dirty="0"/>
          </a:p>
          <a:p>
            <a:pPr marL="742950" indent="-742950">
              <a:buAutoNum type="arabicPeriod"/>
            </a:pPr>
            <a:r>
              <a:rPr lang="ko-KR" altLang="en-US" sz="4000" b="1" dirty="0"/>
              <a:t>손쉽게 </a:t>
            </a:r>
            <a:r>
              <a:rPr lang="ko-KR" altLang="en-US" sz="4000" b="1" dirty="0" err="1"/>
              <a:t>솔류션을</a:t>
            </a:r>
            <a:r>
              <a:rPr lang="ko-KR" altLang="en-US" sz="4000" b="1" dirty="0"/>
              <a:t> 얻을 수 있다</a:t>
            </a:r>
            <a:r>
              <a:rPr lang="en-US" altLang="ko-KR" sz="4000" b="1" dirty="0"/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b="1" dirty="0"/>
              <a:t>다양한 그래픽 명령어들을 이용하여 가시화</a:t>
            </a:r>
            <a:endParaRPr lang="en-US" altLang="ko-KR" sz="4000" b="1" dirty="0"/>
          </a:p>
          <a:p>
            <a:pPr marL="742950" indent="-742950">
              <a:buFontTx/>
              <a:buAutoNum type="arabicPeriod"/>
            </a:pPr>
            <a:r>
              <a:rPr lang="ko-KR" altLang="en-US" sz="4000" b="1" dirty="0"/>
              <a:t>계산 과정 중에서 손쉽게 결과 처리를 확인</a:t>
            </a:r>
            <a:endParaRPr lang="en-US" altLang="ko-KR" sz="4000" b="1" dirty="0"/>
          </a:p>
          <a:p>
            <a:pPr marL="742950" indent="-742950">
              <a:buFontTx/>
              <a:buAutoNum type="arabicPeriod"/>
            </a:pPr>
            <a:r>
              <a:rPr lang="ko-KR" altLang="en-US" sz="4000" b="1" dirty="0"/>
              <a:t>상대적으로 </a:t>
            </a:r>
            <a:r>
              <a:rPr lang="ko-KR" altLang="en-US" sz="4000" b="1" dirty="0" err="1"/>
              <a:t>비경험</a:t>
            </a:r>
            <a:r>
              <a:rPr lang="ko-KR" altLang="en-US" sz="4000" b="1" dirty="0"/>
              <a:t> 사용자나 비전문가 사용가능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259960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AA8E6F-6AF8-49DB-8E59-9B87966C4C7E}"/>
              </a:ext>
            </a:extLst>
          </p:cNvPr>
          <p:cNvSpPr txBox="1"/>
          <p:nvPr/>
        </p:nvSpPr>
        <p:spPr>
          <a:xfrm flipH="1">
            <a:off x="209550" y="2286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err="1"/>
              <a:t>매트랩</a:t>
            </a:r>
            <a:r>
              <a:rPr lang="ko-KR" altLang="en-US" sz="4400" b="1" dirty="0"/>
              <a:t> 단점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EA27D-3E0E-4701-9C6A-F32BEE93583C}"/>
              </a:ext>
            </a:extLst>
          </p:cNvPr>
          <p:cNvSpPr txBox="1"/>
          <p:nvPr/>
        </p:nvSpPr>
        <p:spPr>
          <a:xfrm flipH="1">
            <a:off x="495300" y="1596241"/>
            <a:ext cx="11696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b="1" dirty="0"/>
              <a:t>Interpret </a:t>
            </a:r>
            <a:r>
              <a:rPr lang="ko-KR" altLang="en-US" sz="4000" b="1" dirty="0"/>
              <a:t>방식이기 때문에 </a:t>
            </a:r>
            <a:r>
              <a:rPr lang="en-US" altLang="ko-KR" sz="4000" b="1" dirty="0"/>
              <a:t>compile </a:t>
            </a:r>
            <a:r>
              <a:rPr lang="ko-KR" altLang="en-US" sz="4000" b="1" dirty="0"/>
              <a:t>방식보다 느림</a:t>
            </a:r>
            <a:endParaRPr lang="en-US" altLang="ko-KR" sz="4000" b="1" dirty="0"/>
          </a:p>
          <a:p>
            <a:pPr marL="742950" indent="-742950">
              <a:buAutoNum type="arabicPeriod"/>
            </a:pPr>
            <a:r>
              <a:rPr lang="ko-KR" altLang="en-US" sz="4000" b="1" dirty="0"/>
              <a:t>상용프로그램으로 </a:t>
            </a:r>
            <a:r>
              <a:rPr lang="ko-KR" altLang="en-US" sz="4000" b="1" dirty="0" err="1"/>
              <a:t>활용시</a:t>
            </a:r>
            <a:r>
              <a:rPr lang="ko-KR" altLang="en-US" sz="4000" b="1" dirty="0"/>
              <a:t> 가격이 비쌈</a:t>
            </a:r>
            <a:endParaRPr lang="en-US" altLang="ko-KR" sz="4000" b="1" dirty="0"/>
          </a:p>
          <a:p>
            <a:pPr marL="742950" indent="-742950">
              <a:buAutoNum type="arabicPeriod"/>
            </a:pPr>
            <a:r>
              <a:rPr lang="ko-KR" altLang="en-US" sz="4000" b="1" dirty="0"/>
              <a:t>최근 </a:t>
            </a:r>
            <a:r>
              <a:rPr lang="ko-KR" altLang="en-US" sz="4000" b="1" dirty="0" err="1"/>
              <a:t>파이썬이</a:t>
            </a:r>
            <a:r>
              <a:rPr lang="ko-KR" altLang="en-US" sz="4000" b="1" dirty="0"/>
              <a:t> 인기가 높아짐</a:t>
            </a:r>
            <a:endParaRPr lang="en-US" altLang="ko-KR" sz="4000" b="1" dirty="0"/>
          </a:p>
          <a:p>
            <a:pPr marL="742950" indent="-742950">
              <a:buAutoNum type="arabicPeriod"/>
            </a:pPr>
            <a:r>
              <a:rPr lang="en-US" altLang="ko-KR" sz="4000" b="1" dirty="0" err="1"/>
              <a:t>Matlab</a:t>
            </a:r>
            <a:r>
              <a:rPr lang="ko-KR" altLang="en-US" sz="4000" b="1" dirty="0"/>
              <a:t>을 배우기 위한 전공 자료가 제한적임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59161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AA8E6F-6AF8-49DB-8E59-9B87966C4C7E}"/>
              </a:ext>
            </a:extLst>
          </p:cNvPr>
          <p:cNvSpPr txBox="1"/>
          <p:nvPr/>
        </p:nvSpPr>
        <p:spPr>
          <a:xfrm flipH="1">
            <a:off x="209550" y="2286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err="1"/>
              <a:t>매트랩</a:t>
            </a:r>
            <a:r>
              <a:rPr lang="ko-KR" altLang="en-US" sz="4400" b="1" dirty="0"/>
              <a:t> 인터페이스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4D94AFFD-CACB-4171-86D8-FC7C50026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841" y="1416992"/>
            <a:ext cx="7435532" cy="521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11">
            <a:extLst>
              <a:ext uri="{FF2B5EF4-FFF2-40B4-BE49-F238E27FC236}">
                <a16:creationId xmlns:a16="http://schemas.microsoft.com/office/drawing/2014/main" id="{E5D69271-E47D-4CF0-8EDB-D3E800FAA1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8521" y="423672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ko-KR" altLang="en-US" sz="2400">
              <a:solidFill>
                <a:srgbClr val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B486C0A0-1DA5-4265-AC01-F9EE2EFF8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511" y="227956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ko-KR" altLang="en-US" sz="2400">
              <a:solidFill>
                <a:srgbClr val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8FC6A6CA-0980-4BEF-A12E-8BAE124A0D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0463" y="4756795"/>
            <a:ext cx="99060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ko-KR" altLang="en-US" sz="2400">
              <a:solidFill>
                <a:srgbClr val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F63F4CAC-BA3B-4AE9-BFB1-F1B8A995D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725" y="1974760"/>
            <a:ext cx="1271823" cy="92333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altLang="ko-KR" b="1" dirty="0"/>
              <a:t>Workspace</a:t>
            </a:r>
          </a:p>
          <a:p>
            <a:pPr algn="ctr" eaLnBrk="0" hangingPunct="0">
              <a:defRPr/>
            </a:pPr>
            <a:r>
              <a:rPr lang="en-US" altLang="ko-KR" b="1" dirty="0"/>
              <a:t>and</a:t>
            </a:r>
          </a:p>
          <a:p>
            <a:pPr algn="ctr" eaLnBrk="0" hangingPunct="0">
              <a:defRPr/>
            </a:pPr>
            <a:r>
              <a:rPr lang="en-US" altLang="ko-KR" b="1" dirty="0"/>
              <a:t>Launch Pad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6488D214-5DC7-4490-9D75-AEF48C34C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682" y="4270127"/>
            <a:ext cx="1876132" cy="147732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ko-KR" b="1" dirty="0"/>
              <a:t>Command</a:t>
            </a:r>
          </a:p>
          <a:p>
            <a:pPr algn="ctr" eaLnBrk="0" hangingPunct="0">
              <a:defRPr/>
            </a:pPr>
            <a:r>
              <a:rPr lang="en-US" altLang="ko-KR" b="1" dirty="0"/>
              <a:t>History </a:t>
            </a:r>
          </a:p>
          <a:p>
            <a:pPr algn="ctr" eaLnBrk="0" hangingPunct="0">
              <a:defRPr/>
            </a:pPr>
            <a:r>
              <a:rPr lang="en-US" altLang="ko-KR" b="1" dirty="0"/>
              <a:t>and</a:t>
            </a:r>
          </a:p>
          <a:p>
            <a:pPr algn="ctr" eaLnBrk="0" hangingPunct="0">
              <a:defRPr/>
            </a:pPr>
            <a:r>
              <a:rPr lang="en-US" altLang="ko-KR" b="1" dirty="0"/>
              <a:t>Current </a:t>
            </a:r>
          </a:p>
          <a:p>
            <a:pPr algn="ctr" eaLnBrk="0" hangingPunct="0">
              <a:defRPr/>
            </a:pPr>
            <a:r>
              <a:rPr lang="en-US" altLang="ko-KR" b="1" dirty="0"/>
              <a:t>Directory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A42253EE-48C8-4194-8E61-74CFDD156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3759" y="3608407"/>
            <a:ext cx="2369559" cy="132343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altLang="ko-KR" sz="4000" b="1" dirty="0"/>
              <a:t>Command</a:t>
            </a:r>
          </a:p>
          <a:p>
            <a:pPr algn="ctr" eaLnBrk="0" hangingPunct="0">
              <a:defRPr/>
            </a:pPr>
            <a:r>
              <a:rPr lang="en-US" altLang="ko-KR" sz="4000" b="1" dirty="0"/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338602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AA8E6F-6AF8-49DB-8E59-9B87966C4C7E}"/>
              </a:ext>
            </a:extLst>
          </p:cNvPr>
          <p:cNvSpPr txBox="1"/>
          <p:nvPr/>
        </p:nvSpPr>
        <p:spPr>
          <a:xfrm flipH="1">
            <a:off x="209550" y="2286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err="1"/>
              <a:t>매트랩</a:t>
            </a:r>
            <a:r>
              <a:rPr lang="ko-KR" altLang="en-US" sz="4400" b="1" dirty="0"/>
              <a:t> 변수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99B72BE1-3ADC-4BE9-91EF-C4A71E009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877" y="1533465"/>
            <a:ext cx="11452123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spcAft>
                <a:spcPct val="50000"/>
              </a:spcAft>
              <a:defRPr/>
            </a:pPr>
            <a:r>
              <a:rPr lang="en-US" altLang="ko-KR" sz="4000" b="1" dirty="0"/>
              <a:t>Scalar: 	a = 4</a:t>
            </a:r>
          </a:p>
          <a:p>
            <a:pPr lvl="1">
              <a:spcAft>
                <a:spcPct val="50000"/>
              </a:spcAft>
              <a:defRPr/>
            </a:pPr>
            <a:r>
              <a:rPr lang="en-US" altLang="ko-KR" sz="4000" b="1" dirty="0"/>
              <a:t>Vector: 	v = [3 5 1]</a:t>
            </a:r>
          </a:p>
          <a:p>
            <a:pPr lvl="1">
              <a:spcAft>
                <a:spcPct val="50000"/>
              </a:spcAft>
              <a:defRPr/>
            </a:pPr>
            <a:r>
              <a:rPr lang="en-US" altLang="ko-KR" sz="4000" b="1" dirty="0"/>
              <a:t>		v(2) = 8</a:t>
            </a:r>
          </a:p>
          <a:p>
            <a:pPr lvl="1">
              <a:spcAft>
                <a:spcPct val="50000"/>
              </a:spcAft>
              <a:defRPr/>
            </a:pPr>
            <a:r>
              <a:rPr lang="en-US" altLang="ko-KR" sz="4000" b="1" dirty="0"/>
              <a:t>		t = [0:0.1:5]</a:t>
            </a:r>
          </a:p>
          <a:p>
            <a:pPr lvl="1">
              <a:spcAft>
                <a:spcPct val="50000"/>
              </a:spcAft>
              <a:defRPr/>
            </a:pPr>
            <a:r>
              <a:rPr lang="en-US" altLang="ko-KR" sz="4000" b="1" dirty="0"/>
              <a:t>Matrix: 	m = [1 2 ; 3 4]</a:t>
            </a:r>
          </a:p>
          <a:p>
            <a:pPr lvl="1">
              <a:spcAft>
                <a:spcPct val="50000"/>
              </a:spcAft>
              <a:defRPr/>
            </a:pPr>
            <a:r>
              <a:rPr lang="en-US" altLang="ko-KR" sz="4000" b="1" dirty="0"/>
              <a:t>				m(1,2)=0</a:t>
            </a:r>
          </a:p>
        </p:txBody>
      </p:sp>
      <p:graphicFrame>
        <p:nvGraphicFramePr>
          <p:cNvPr id="13" name="Object 23">
            <a:extLst>
              <a:ext uri="{FF2B5EF4-FFF2-40B4-BE49-F238E27FC236}">
                <a16:creationId xmlns:a16="http://schemas.microsoft.com/office/drawing/2014/main" id="{CEC1BF6E-5CA6-4666-98DC-B51B422610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197134"/>
              </p:ext>
            </p:extLst>
          </p:nvPr>
        </p:nvGraphicFramePr>
        <p:xfrm>
          <a:off x="5073650" y="4225229"/>
          <a:ext cx="4140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968500" imgH="254000" progId="Equation.DSMT4">
                  <p:embed/>
                </p:oleObj>
              </mc:Choice>
              <mc:Fallback>
                <p:oleObj name="Equation" r:id="rId3" imgW="1968500" imgH="254000" progId="Equation.DSMT4">
                  <p:embed/>
                  <p:pic>
                    <p:nvPicPr>
                      <p:cNvPr id="6163" name="Object 23">
                        <a:extLst>
                          <a:ext uri="{FF2B5EF4-FFF2-40B4-BE49-F238E27FC236}">
                            <a16:creationId xmlns:a16="http://schemas.microsoft.com/office/drawing/2014/main" id="{09576559-D433-40A3-A278-A3C493E1B9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4225229"/>
                        <a:ext cx="4140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479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AA8E6F-6AF8-49DB-8E59-9B87966C4C7E}"/>
              </a:ext>
            </a:extLst>
          </p:cNvPr>
          <p:cNvSpPr txBox="1"/>
          <p:nvPr/>
        </p:nvSpPr>
        <p:spPr>
          <a:xfrm flipH="1">
            <a:off x="209550" y="2286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err="1"/>
              <a:t>매트랩</a:t>
            </a:r>
            <a:r>
              <a:rPr lang="ko-KR" altLang="en-US" sz="4400" b="1" dirty="0"/>
              <a:t> 인터페이스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99B72BE1-3ADC-4BE9-91EF-C4A71E009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477" y="1396181"/>
            <a:ext cx="6469063" cy="497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Aft>
                <a:spcPct val="50000"/>
              </a:spcAft>
              <a:buFontTx/>
              <a:buChar char="•"/>
              <a:defRPr/>
            </a:pPr>
            <a:r>
              <a:rPr lang="en-US" altLang="ko-KR" sz="2400" dirty="0">
                <a:solidFill>
                  <a:srgbClr val="000000"/>
                </a:solidFill>
                <a:ea typeface="굴림" pitchFamily="50" charset="-127"/>
                <a:cs typeface="+mn-cs"/>
              </a:rPr>
              <a:t> Scalar: 	a = 4</a:t>
            </a:r>
          </a:p>
          <a:p>
            <a:pPr lvl="1">
              <a:spcAft>
                <a:spcPct val="50000"/>
              </a:spcAft>
              <a:buFontTx/>
              <a:buChar char="•"/>
              <a:defRPr/>
            </a:pPr>
            <a:endParaRPr lang="en-US" altLang="ko-KR" sz="1000" dirty="0">
              <a:solidFill>
                <a:srgbClr val="000000"/>
              </a:solidFill>
              <a:ea typeface="굴림" pitchFamily="50" charset="-127"/>
              <a:cs typeface="+mn-cs"/>
            </a:endParaRPr>
          </a:p>
          <a:p>
            <a:pPr lvl="1">
              <a:spcAft>
                <a:spcPct val="50000"/>
              </a:spcAft>
              <a:buFontTx/>
              <a:buChar char="•"/>
              <a:defRPr/>
            </a:pPr>
            <a:r>
              <a:rPr lang="en-US" altLang="ko-KR" sz="2400" dirty="0">
                <a:solidFill>
                  <a:srgbClr val="000000"/>
                </a:solidFill>
                <a:ea typeface="굴림" pitchFamily="50" charset="-127"/>
                <a:cs typeface="+mn-cs"/>
              </a:rPr>
              <a:t> Vector: 	v = [3 5 1]</a:t>
            </a:r>
          </a:p>
          <a:p>
            <a:pPr lvl="1">
              <a:spcAft>
                <a:spcPct val="50000"/>
              </a:spcAft>
              <a:buFontTx/>
              <a:buChar char="•"/>
              <a:defRPr/>
            </a:pPr>
            <a:endParaRPr lang="en-US" altLang="ko-KR" sz="1000" dirty="0">
              <a:solidFill>
                <a:srgbClr val="000000"/>
              </a:solidFill>
              <a:ea typeface="굴림" pitchFamily="50" charset="-127"/>
              <a:cs typeface="+mn-cs"/>
            </a:endParaRPr>
          </a:p>
          <a:p>
            <a:pPr lvl="1">
              <a:spcAft>
                <a:spcPct val="50000"/>
              </a:spcAft>
              <a:defRPr/>
            </a:pPr>
            <a:r>
              <a:rPr lang="en-US" altLang="ko-KR" sz="2400" dirty="0">
                <a:solidFill>
                  <a:srgbClr val="000000"/>
                </a:solidFill>
                <a:ea typeface="굴림" pitchFamily="50" charset="-127"/>
                <a:cs typeface="+mn-cs"/>
              </a:rPr>
              <a:t>		v(2) = 8</a:t>
            </a:r>
          </a:p>
          <a:p>
            <a:pPr lvl="1">
              <a:spcAft>
                <a:spcPct val="50000"/>
              </a:spcAft>
              <a:defRPr/>
            </a:pPr>
            <a:endParaRPr lang="en-US" altLang="ko-KR" sz="1000" dirty="0">
              <a:solidFill>
                <a:srgbClr val="000000"/>
              </a:solidFill>
              <a:ea typeface="굴림" pitchFamily="50" charset="-127"/>
              <a:cs typeface="+mn-cs"/>
            </a:endParaRPr>
          </a:p>
          <a:p>
            <a:pPr lvl="1">
              <a:spcAft>
                <a:spcPct val="50000"/>
              </a:spcAft>
              <a:defRPr/>
            </a:pPr>
            <a:r>
              <a:rPr lang="en-US" altLang="ko-KR" sz="2400" dirty="0">
                <a:solidFill>
                  <a:srgbClr val="000000"/>
                </a:solidFill>
                <a:ea typeface="굴림" pitchFamily="50" charset="-127"/>
                <a:cs typeface="+mn-cs"/>
              </a:rPr>
              <a:t>		t = [0:0.1:5]</a:t>
            </a:r>
            <a:endParaRPr lang="en-US" altLang="ko-KR" sz="1000" dirty="0">
              <a:solidFill>
                <a:srgbClr val="000000"/>
              </a:solidFill>
              <a:ea typeface="굴림" pitchFamily="50" charset="-127"/>
              <a:cs typeface="+mn-cs"/>
            </a:endParaRPr>
          </a:p>
          <a:p>
            <a:pPr lvl="1">
              <a:spcAft>
                <a:spcPct val="50000"/>
              </a:spcAft>
              <a:buFontTx/>
              <a:buChar char="•"/>
              <a:defRPr/>
            </a:pPr>
            <a:endParaRPr lang="en-US" altLang="ko-KR" sz="2400" dirty="0">
              <a:solidFill>
                <a:srgbClr val="000000"/>
              </a:solidFill>
              <a:ea typeface="굴림" pitchFamily="50" charset="-127"/>
              <a:cs typeface="+mn-cs"/>
            </a:endParaRPr>
          </a:p>
          <a:p>
            <a:pPr lvl="1">
              <a:spcAft>
                <a:spcPct val="50000"/>
              </a:spcAft>
              <a:buFontTx/>
              <a:buChar char="•"/>
              <a:defRPr/>
            </a:pPr>
            <a:r>
              <a:rPr lang="en-US" altLang="ko-KR" sz="2400" dirty="0">
                <a:solidFill>
                  <a:srgbClr val="000000"/>
                </a:solidFill>
                <a:ea typeface="굴림" pitchFamily="50" charset="-127"/>
                <a:cs typeface="+mn-cs"/>
              </a:rPr>
              <a:t> Matrix: 	m = [1 2 ; 3 4]</a:t>
            </a:r>
          </a:p>
          <a:p>
            <a:pPr lvl="1">
              <a:spcAft>
                <a:spcPct val="50000"/>
              </a:spcAft>
              <a:defRPr/>
            </a:pPr>
            <a:r>
              <a:rPr lang="en-US" altLang="ko-KR" sz="2400" dirty="0">
                <a:solidFill>
                  <a:srgbClr val="000000"/>
                </a:solidFill>
                <a:ea typeface="굴림" pitchFamily="50" charset="-127"/>
                <a:cs typeface="+mn-cs"/>
              </a:rPr>
              <a:t>		</a:t>
            </a:r>
          </a:p>
          <a:p>
            <a:pPr lvl="1">
              <a:spcAft>
                <a:spcPct val="50000"/>
              </a:spcAft>
              <a:defRPr/>
            </a:pPr>
            <a:r>
              <a:rPr lang="en-US" altLang="ko-KR" sz="2400" dirty="0">
                <a:solidFill>
                  <a:srgbClr val="000000"/>
                </a:solidFill>
                <a:ea typeface="굴림" pitchFamily="50" charset="-127"/>
                <a:cs typeface="+mn-cs"/>
              </a:rPr>
              <a:t>		m(1,2)=0</a:t>
            </a:r>
          </a:p>
        </p:txBody>
      </p:sp>
      <p:graphicFrame>
        <p:nvGraphicFramePr>
          <p:cNvPr id="13" name="Object 23">
            <a:extLst>
              <a:ext uri="{FF2B5EF4-FFF2-40B4-BE49-F238E27FC236}">
                <a16:creationId xmlns:a16="http://schemas.microsoft.com/office/drawing/2014/main" id="{CEC1BF6E-5CA6-4666-98DC-B51B42261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0502" y="3725044"/>
          <a:ext cx="4140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1968500" imgH="254000" progId="Equation.DSMT4">
                  <p:embed/>
                </p:oleObj>
              </mc:Choice>
              <mc:Fallback>
                <p:oleObj name="Equation" r:id="rId3" imgW="1968500" imgH="254000" progId="Equation.DSMT4">
                  <p:embed/>
                  <p:pic>
                    <p:nvPicPr>
                      <p:cNvPr id="13" name="Object 23">
                        <a:extLst>
                          <a:ext uri="{FF2B5EF4-FFF2-40B4-BE49-F238E27FC236}">
                            <a16:creationId xmlns:a16="http://schemas.microsoft.com/office/drawing/2014/main" id="{CEC1BF6E-5CA6-4666-98DC-B51B422610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502" y="3725044"/>
                        <a:ext cx="4140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9240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195</Words>
  <Application>Microsoft Office PowerPoint</Application>
  <PresentationFormat>와이드스크린</PresentationFormat>
  <Paragraphs>45</Paragraphs>
  <Slides>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SKKU</dc:creator>
  <cp:lastModifiedBy>SKKU</cp:lastModifiedBy>
  <cp:revision>16</cp:revision>
  <dcterms:created xsi:type="dcterms:W3CDTF">2020-06-25T04:19:06Z</dcterms:created>
  <dcterms:modified xsi:type="dcterms:W3CDTF">2020-06-26T01:53:24Z</dcterms:modified>
</cp:coreProperties>
</file>