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0" r:id="rId2"/>
    <p:sldId id="261" r:id="rId3"/>
    <p:sldId id="263" r:id="rId4"/>
    <p:sldId id="267" r:id="rId5"/>
    <p:sldId id="269" r:id="rId6"/>
    <p:sldId id="270" r:id="rId7"/>
    <p:sldId id="27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92"/>
    <p:restoredTop sz="94292"/>
  </p:normalViewPr>
  <p:slideViewPr>
    <p:cSldViewPr snapToGrid="0" snapToObjects="1">
      <p:cViewPr varScale="1">
        <p:scale>
          <a:sx n="75" d="100"/>
          <a:sy n="75" d="100"/>
        </p:scale>
        <p:origin x="9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6C03B-E29E-7148-A308-99F882E3130D}" type="datetimeFigureOut">
              <a:rPr kumimoji="1" lang="zh-CN" altLang="en-US" smtClean="0"/>
              <a:t>2022/2/18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7841A-4A7A-5642-B6AB-B73B1A14DE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1934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cd4f194f5_2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g7cd4f194f5_2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cd4f194f5_2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7cd4f194f5_2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cd4f194f5_2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nice</a:t>
            </a:r>
            <a:endParaRPr/>
          </a:p>
        </p:txBody>
      </p:sp>
      <p:sp>
        <p:nvSpPr>
          <p:cNvPr id="111" name="Google Shape;111;g7cd4f194f5_2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cd4f194f5_2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3" name="Google Shape;143;g7cd4f194f5_2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cd4f194f5_2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7cd4f194f5_2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d4f194f5_2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7cd4f194f5_2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d4f194f5_2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7cd4f194f5_2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5169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91EED-720F-6F4F-B3A2-F6DC48BDE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CB16BA-F304-CD46-BB39-7E2805AD4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8B06F6-53A7-2241-841C-17336CBDF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3B4F-B24D-CE48-B63A-90D734EBFD35}" type="datetimeFigureOut">
              <a:rPr kumimoji="1" lang="zh-CN" altLang="en-US" smtClean="0"/>
              <a:t>2022/2/18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B2F0C5-B948-2143-BDA5-AFDF13DA2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832034-6985-FF49-A619-97EA82DD1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E9A5-36DA-A646-B2DA-81638E695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1714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D71519-0D1F-F943-838B-705D7C925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2229FC-105A-144A-8B99-9F38B4960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3BD9B5-26BD-1440-BF97-425EC9EA7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3B4F-B24D-CE48-B63A-90D734EBFD35}" type="datetimeFigureOut">
              <a:rPr kumimoji="1" lang="zh-CN" altLang="en-US" smtClean="0"/>
              <a:t>2022/2/18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C1A8E4-4345-A145-A139-945042B01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81AC59-7A19-C14A-994A-BE712C8D9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E9A5-36DA-A646-B2DA-81638E695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1359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78D1DA-479F-B04C-A935-C77FC616D8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CD18A1-0C99-664F-8497-62D798CD5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37D8D5-D2DA-D945-A9F2-86C08BD3D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3B4F-B24D-CE48-B63A-90D734EBFD35}" type="datetimeFigureOut">
              <a:rPr kumimoji="1" lang="zh-CN" altLang="en-US" smtClean="0"/>
              <a:t>2022/2/18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A8599B-6420-414B-881C-39CCBE6F6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52B88E-3AC0-C740-83A8-59FA66D08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E9A5-36DA-A646-B2DA-81638E695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7462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100" y="6727600"/>
            <a:ext cx="12192000" cy="13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800" cy="44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3692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47E732-6128-FB42-8DA3-6E9A3F4CA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90CD7B-88AD-014A-A970-74E59841A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1BB6AA-501D-664B-9748-7F7425E4C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3B4F-B24D-CE48-B63A-90D734EBFD35}" type="datetimeFigureOut">
              <a:rPr kumimoji="1" lang="zh-CN" altLang="en-US" smtClean="0"/>
              <a:t>2022/2/18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05A3D8-D09B-264B-AF1E-18E4EEAB0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B0237D-33D8-B342-BE0F-FF6DFBD83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E9A5-36DA-A646-B2DA-81638E695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9491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FBBEFA-DA89-3C4B-BDB0-E3DD7EC5C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3E1848-11E0-7F40-BD60-654FF2D9E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D825FF-3D82-EF4D-9C09-73FE069AE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3B4F-B24D-CE48-B63A-90D734EBFD35}" type="datetimeFigureOut">
              <a:rPr kumimoji="1" lang="zh-CN" altLang="en-US" smtClean="0"/>
              <a:t>2022/2/18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88F377-8627-2541-94D2-AC72AD200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A9AD7C-6B26-6343-8CF9-BC18588D6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E9A5-36DA-A646-B2DA-81638E695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7851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A92D81-BD04-9C4A-9E2B-AA356847F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909DCD-33B6-DE4D-B376-A742A85371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94C229-CBE7-8742-B7FE-61031C08B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DA61DB-1F8B-964E-B36D-FE6CFF3DE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3B4F-B24D-CE48-B63A-90D734EBFD35}" type="datetimeFigureOut">
              <a:rPr kumimoji="1" lang="zh-CN" altLang="en-US" smtClean="0"/>
              <a:t>2022/2/18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242FDC-D1F0-B741-862E-5F3EDEF14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A30EFA-E378-0044-B786-5697D187F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E9A5-36DA-A646-B2DA-81638E695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5676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6CAC9-472B-9642-AA04-6F05C7F84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BD1BB7-0CE5-EB47-8B70-BCFD7BF7F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6882AF-2393-6A47-B5D2-CC6189CE5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D89F4B5-61AC-C74D-BFAA-DB3CB69F52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2BE4CE3-D3A5-CD49-92DF-86BEE78200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6C5632-95FB-7643-ABE9-857FD1E10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3B4F-B24D-CE48-B63A-90D734EBFD35}" type="datetimeFigureOut">
              <a:rPr kumimoji="1" lang="zh-CN" altLang="en-US" smtClean="0"/>
              <a:t>2022/2/18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D628CC-3DA8-8940-8EEA-70F3AEFF9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8BD679-9156-CA40-BAFC-723B33D56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E9A5-36DA-A646-B2DA-81638E695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9485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F5BED-42F9-4A41-BA19-39F5D76BE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AD3A68-61C2-264B-A9C1-588D84C26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3B4F-B24D-CE48-B63A-90D734EBFD35}" type="datetimeFigureOut">
              <a:rPr kumimoji="1" lang="zh-CN" altLang="en-US" smtClean="0"/>
              <a:t>2022/2/18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186FCD-14E1-1342-9127-0E1C88331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D77DC3-CAF5-1043-A3D1-101E6E7AB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E9A5-36DA-A646-B2DA-81638E695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743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46F368-ACB0-194D-9F69-498AF8CD8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3B4F-B24D-CE48-B63A-90D734EBFD35}" type="datetimeFigureOut">
              <a:rPr kumimoji="1" lang="zh-CN" altLang="en-US" smtClean="0"/>
              <a:t>2022/2/18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6DE092D-E70E-C946-AB79-AA19F6372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C8AE18-2570-AB4D-82D4-920E5DBF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E9A5-36DA-A646-B2DA-81638E695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1784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61187B-AF06-CA43-BF19-0303D94AD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8F7585-0034-B54A-ACC2-90B5FF42E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C61ED8-0794-8940-87E9-A7B850CB3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D60CB5-A1D8-6147-ACBC-DB253E8DF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3B4F-B24D-CE48-B63A-90D734EBFD35}" type="datetimeFigureOut">
              <a:rPr kumimoji="1" lang="zh-CN" altLang="en-US" smtClean="0"/>
              <a:t>2022/2/18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49FB62-8664-C344-851A-0CB0040A0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772238-72A8-3B46-A633-E87DBCC7B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E9A5-36DA-A646-B2DA-81638E695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5256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363C0F-58EF-A94C-9363-8E41661AD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8E4E3A-F091-B94B-8AB6-B0CEE25150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677660-6177-1446-91A1-450718CEE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9ECA44-1CD3-C540-BB31-BA0FFA75B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3B4F-B24D-CE48-B63A-90D734EBFD35}" type="datetimeFigureOut">
              <a:rPr kumimoji="1" lang="zh-CN" altLang="en-US" smtClean="0"/>
              <a:t>2022/2/18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CC19A9-4335-254A-8A5A-7291EE58D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7ACD08-9EFF-7D47-A357-34D663F8D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E9A5-36DA-A646-B2DA-81638E695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3904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91AC4ED-8EB1-7746-969D-72F836EBC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CC85B0-81E7-B140-9474-5959E316C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786FDE-A865-4243-80DB-3380E8B288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A3B4F-B24D-CE48-B63A-90D734EBFD35}" type="datetimeFigureOut">
              <a:rPr kumimoji="1" lang="zh-CN" altLang="en-US" smtClean="0"/>
              <a:t>2022/2/18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F57E00-5D4E-3B40-9B00-80EDF3E64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BFC3E3-73A0-2641-B3BC-965758F5E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FE9A5-36DA-A646-B2DA-81638E695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3731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- Text Sentiment Classification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907" y="3862479"/>
            <a:ext cx="7692075" cy="2581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28A6B09-63A9-5C43-8CB9-AC57F1140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5591" y="1872189"/>
            <a:ext cx="9726564" cy="165466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415600" y="489673"/>
            <a:ext cx="11360800" cy="943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Sentiment Classification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415600" y="1536566"/>
            <a:ext cx="11360800" cy="516240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HW3 make use of reviews from Twitter, which assigned with label positive or negative: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2133"/>
              </a:spcBef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2133"/>
              </a:spcBef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2133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Besides labeled training data,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nolabel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training data is also provided.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2133"/>
              </a:spcBef>
            </a:pPr>
            <a:r>
              <a:rPr 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labeled training data      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150000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unlabeled training data  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150000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data                    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50000</a:t>
            </a:r>
            <a:r>
              <a:rPr 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25000</a:t>
            </a:r>
            <a:r>
              <a:rPr 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public，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25000</a:t>
            </a:r>
            <a:r>
              <a:rPr 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private）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415600" y="2868512"/>
            <a:ext cx="19928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-US" altLang="zh-TW" sz="1867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1</a:t>
            </a:r>
            <a:r>
              <a:rPr lang="zh-TW" altLang="en-US" sz="1867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：</a:t>
            </a:r>
            <a:r>
              <a:rPr lang="en-US" altLang="zh-TW" sz="1867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Positive</a:t>
            </a:r>
            <a:endParaRPr sz="1867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415600" y="3718849"/>
            <a:ext cx="19928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-US" altLang="zh-TW" sz="1867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0</a:t>
            </a:r>
            <a:r>
              <a:rPr lang="zh-TW" altLang="en-US" sz="1867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：</a:t>
            </a:r>
            <a:r>
              <a:rPr lang="en-US" altLang="zh-TW" sz="1867" dirty="0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Negtive</a:t>
            </a:r>
            <a:endParaRPr sz="1867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E0D2EAA-0F78-CF41-BE31-37F2A9674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67" y="2660072"/>
            <a:ext cx="3993120" cy="31074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150BF4A-C3D7-174A-8FEB-655E30292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367" y="3428999"/>
            <a:ext cx="7034494" cy="3252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415600" y="346667"/>
            <a:ext cx="11360800" cy="943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b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zh-TW" i="0" u="none" strike="noStrike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Embedding</a:t>
            </a:r>
            <a:endParaRPr i="0" u="none" strike="noStrike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415600" y="1622451"/>
            <a:ext cx="11360800" cy="440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indent="-507987">
              <a:lnSpc>
                <a:spcPct val="120000"/>
              </a:lnSpc>
              <a:spcBef>
                <a:spcPts val="667"/>
              </a:spcBef>
              <a:buClr>
                <a:srgbClr val="695D46"/>
              </a:buClr>
              <a:buSzPts val="2400"/>
            </a:pPr>
            <a:r>
              <a:rPr lang="en-HK" altLang="zh-TW" sz="3200" dirty="0">
                <a:solidFill>
                  <a:srgbClr val="695D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a vector to represent the meaning of words</a:t>
            </a:r>
            <a:endParaRPr sz="3200" dirty="0">
              <a:solidFill>
                <a:srgbClr val="695D4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5" name="Google Shape;115;p20"/>
          <p:cNvGrpSpPr/>
          <p:nvPr/>
        </p:nvGrpSpPr>
        <p:grpSpPr>
          <a:xfrm>
            <a:off x="2304451" y="2310232"/>
            <a:ext cx="5501416" cy="4201101"/>
            <a:chOff x="2661738" y="1848875"/>
            <a:chExt cx="4126062" cy="3150826"/>
          </a:xfrm>
        </p:grpSpPr>
        <p:pic>
          <p:nvPicPr>
            <p:cNvPr id="116" name="Google Shape;116;p20"/>
            <p:cNvPicPr preferRelativeResize="0"/>
            <p:nvPr/>
          </p:nvPicPr>
          <p:blipFill rotWithShape="1">
            <a:blip r:embed="rId3">
              <a:alphaModFix/>
            </a:blip>
            <a:srcRect l="17309" t="37010" r="48751" b="13202"/>
            <a:stretch/>
          </p:blipFill>
          <p:spPr>
            <a:xfrm>
              <a:off x="2661738" y="1848875"/>
              <a:ext cx="3820524" cy="31508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" name="Google Shape;117;p20"/>
            <p:cNvSpPr/>
            <p:nvPr/>
          </p:nvSpPr>
          <p:spPr>
            <a:xfrm>
              <a:off x="6009000" y="2868500"/>
              <a:ext cx="778800" cy="7665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415600" y="346667"/>
            <a:ext cx="11360800" cy="943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b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Semi-supervised Learning</a:t>
            </a:r>
            <a:endParaRPr i="0" u="none" strike="noStrike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Google Shape;146;p24"/>
          <p:cNvSpPr txBox="1">
            <a:spLocks noGrp="1"/>
          </p:cNvSpPr>
          <p:nvPr>
            <p:ph type="body" idx="1"/>
          </p:nvPr>
        </p:nvSpPr>
        <p:spPr>
          <a:xfrm>
            <a:off x="326467" y="1567232"/>
            <a:ext cx="11018866" cy="463036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>
              <a:lnSpc>
                <a:spcPct val="120000"/>
              </a:lnSpc>
              <a:spcBef>
                <a:spcPts val="667"/>
              </a:spcBef>
              <a:buClr>
                <a:srgbClr val="695D46"/>
              </a:buClr>
            </a:pPr>
            <a:r>
              <a:rPr lang="en-HK" altLang="zh-TW" sz="2400" dirty="0">
                <a:solidFill>
                  <a:srgbClr val="695D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Semi-supervised simply means that the machine uses </a:t>
            </a:r>
            <a:r>
              <a:rPr lang="en-HK" altLang="zh-TW" sz="2400" dirty="0" err="1">
                <a:solidFill>
                  <a:srgbClr val="695D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unlabeled</a:t>
            </a:r>
            <a:r>
              <a:rPr lang="en-HK" altLang="zh-TW" sz="2400" dirty="0">
                <a:solidFill>
                  <a:srgbClr val="695D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data, and there are many ways to do this, here is a brief introduction to one of the better methods Self-Training</a:t>
            </a:r>
          </a:p>
          <a:p>
            <a:pPr>
              <a:lnSpc>
                <a:spcPct val="120000"/>
              </a:lnSpc>
              <a:spcBef>
                <a:spcPts val="667"/>
              </a:spcBef>
              <a:buClr>
                <a:srgbClr val="695D46"/>
              </a:buClr>
            </a:pPr>
            <a:r>
              <a:rPr lang="en-HK" altLang="zh-TW" sz="2400" dirty="0">
                <a:solidFill>
                  <a:srgbClr val="695D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Self-Training: The train model makes predictions on </a:t>
            </a:r>
            <a:r>
              <a:rPr lang="en-HK" altLang="zh-TW" sz="2400" dirty="0" err="1">
                <a:solidFill>
                  <a:srgbClr val="695D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unlabeled</a:t>
            </a:r>
            <a:r>
              <a:rPr lang="en-HK" altLang="zh-TW" sz="2400" dirty="0">
                <a:solidFill>
                  <a:srgbClr val="695D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and converts the predicted values into labels for the </a:t>
            </a:r>
            <a:r>
              <a:rPr lang="en-HK" altLang="zh-TW" sz="2400" dirty="0" err="1">
                <a:solidFill>
                  <a:srgbClr val="695D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unlabeled</a:t>
            </a:r>
            <a:r>
              <a:rPr lang="en-HK" altLang="zh-TW" sz="2400" dirty="0">
                <a:solidFill>
                  <a:srgbClr val="695D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data, and adds the new data for training. You can adjust different thresholds, or take multiple samples to get more confident data. e.g., set threshold = 0.8 so that only data with prediction &gt; 0.8 will be </a:t>
            </a:r>
            <a:r>
              <a:rPr lang="en-HK" altLang="zh-TW" sz="2400" dirty="0" err="1">
                <a:solidFill>
                  <a:srgbClr val="695D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labeled</a:t>
            </a:r>
            <a:r>
              <a:rPr lang="en-HK" altLang="zh-TW" sz="2400" dirty="0">
                <a:solidFill>
                  <a:srgbClr val="695D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1.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>
            <a:spLocks noGrp="1"/>
          </p:cNvSpPr>
          <p:nvPr>
            <p:ph type="title"/>
          </p:nvPr>
        </p:nvSpPr>
        <p:spPr>
          <a:xfrm>
            <a:off x="415600" y="334300"/>
            <a:ext cx="11360800" cy="943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Format (labeled data)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Google Shape;157;p26"/>
          <p:cNvSpPr txBox="1">
            <a:spLocks noGrp="1"/>
          </p:cNvSpPr>
          <p:nvPr>
            <p:ph type="body" idx="1"/>
          </p:nvPr>
        </p:nvSpPr>
        <p:spPr>
          <a:xfrm>
            <a:off x="470400" y="1220400"/>
            <a:ext cx="11360800" cy="746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+++$+++ text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1F2FC07-719E-FB4A-A129-9845873D6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16" y="2001599"/>
            <a:ext cx="10823287" cy="21809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>
            <a:spLocks noGrp="1"/>
          </p:cNvSpPr>
          <p:nvPr>
            <p:ph type="title"/>
          </p:nvPr>
        </p:nvSpPr>
        <p:spPr>
          <a:xfrm>
            <a:off x="415600" y="334300"/>
            <a:ext cx="11360800" cy="943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Format (unlabeled data)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Google Shape;168;p27"/>
          <p:cNvSpPr txBox="1">
            <a:spLocks noGrp="1"/>
          </p:cNvSpPr>
          <p:nvPr>
            <p:ph type="body" idx="1"/>
          </p:nvPr>
        </p:nvSpPr>
        <p:spPr>
          <a:xfrm>
            <a:off x="534134" y="1505133"/>
            <a:ext cx="11360800" cy="746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06A68C7-64CA-314A-91FA-6A244CCF3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34" y="2478765"/>
            <a:ext cx="10858634" cy="229201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>
            <a:spLocks noGrp="1"/>
          </p:cNvSpPr>
          <p:nvPr>
            <p:ph type="title"/>
          </p:nvPr>
        </p:nvSpPr>
        <p:spPr>
          <a:xfrm>
            <a:off x="618800" y="561933"/>
            <a:ext cx="11360800" cy="943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HK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Hints for better result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Google Shape;168;p27"/>
          <p:cNvSpPr txBox="1">
            <a:spLocks noGrp="1"/>
          </p:cNvSpPr>
          <p:nvPr>
            <p:ph type="body" idx="1"/>
          </p:nvPr>
        </p:nvSpPr>
        <p:spPr>
          <a:xfrm>
            <a:off x="831200" y="1809933"/>
            <a:ext cx="11360800" cy="401513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457200" indent="-457200">
              <a:lnSpc>
                <a:spcPct val="115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Optimizer</a:t>
            </a:r>
          </a:p>
          <a:p>
            <a:pPr marL="457200" indent="-457200">
              <a:lnSpc>
                <a:spcPct val="115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rate</a:t>
            </a:r>
          </a:p>
          <a:p>
            <a:pPr marL="457200" indent="-457200">
              <a:lnSpc>
                <a:spcPct val="115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</a:t>
            </a:r>
          </a:p>
          <a:p>
            <a:pPr marL="457200" indent="-457200">
              <a:lnSpc>
                <a:spcPct val="115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size</a:t>
            </a:r>
          </a:p>
          <a:p>
            <a:pPr marL="457200" indent="-457200">
              <a:lnSpc>
                <a:spcPct val="115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 function</a:t>
            </a:r>
          </a:p>
          <a:p>
            <a:pPr marL="457200" indent="-457200">
              <a:lnSpc>
                <a:spcPct val="115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Self-Training for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unlabel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training data</a:t>
            </a:r>
          </a:p>
        </p:txBody>
      </p:sp>
    </p:spTree>
    <p:extLst>
      <p:ext uri="{BB962C8B-B14F-4D97-AF65-F5344CB8AC3E}">
        <p14:creationId xmlns:p14="http://schemas.microsoft.com/office/powerpoint/2010/main" val="1115878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221</Words>
  <Application>Microsoft Macintosh PowerPoint</Application>
  <PresentationFormat>宽屏</PresentationFormat>
  <Paragraphs>28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Times New Roman</vt:lpstr>
      <vt:lpstr>Office 主题​​</vt:lpstr>
      <vt:lpstr>Task - Text Sentiment Classification</vt:lpstr>
      <vt:lpstr>Text Sentiment Classification</vt:lpstr>
      <vt:lpstr>What is Word Embedding</vt:lpstr>
      <vt:lpstr>Semi-supervised Learning</vt:lpstr>
      <vt:lpstr>Data Format (labeled data)</vt:lpstr>
      <vt:lpstr>Data Format (unlabeled data)</vt:lpstr>
      <vt:lpstr>Hints for better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- Text Sentiment Classification</dc:title>
  <dc:creator>LIU Ziru</dc:creator>
  <cp:lastModifiedBy>LIU Ziru</cp:lastModifiedBy>
  <cp:revision>2</cp:revision>
  <dcterms:created xsi:type="dcterms:W3CDTF">2022-02-18T14:53:22Z</dcterms:created>
  <dcterms:modified xsi:type="dcterms:W3CDTF">2022-02-18T15:10:22Z</dcterms:modified>
</cp:coreProperties>
</file>