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Arim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h4JONXPlDBmEdnJCsOArUNFeHy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32C6EA0-E87F-47E7-BC61-A8958E77D084}">
  <a:tblStyle styleId="{832C6EA0-E87F-47E7-BC61-A8958E77D08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rim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rimo-italic.fntdata"/><Relationship Id="rId12" Type="http://schemas.openxmlformats.org/officeDocument/2006/relationships/slide" Target="slides/slide7.xml"/><Relationship Id="rId34" Type="http://schemas.openxmlformats.org/officeDocument/2006/relationships/font" Target="fonts/Arimo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Arim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914401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914401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914401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914401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914401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914401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914401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914401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914401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/>
          <p:nvPr>
            <p:ph idx="1" type="body"/>
          </p:nvPr>
        </p:nvSpPr>
        <p:spPr>
          <a:xfrm>
            <a:off x="914401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914401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914401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4" name="Google Shape;254;p2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 txBox="1"/>
          <p:nvPr>
            <p:ph idx="1" type="body"/>
          </p:nvPr>
        </p:nvSpPr>
        <p:spPr>
          <a:xfrm>
            <a:off x="914401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2" name="Google Shape;262;p2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 txBox="1"/>
          <p:nvPr>
            <p:ph idx="1" type="body"/>
          </p:nvPr>
        </p:nvSpPr>
        <p:spPr>
          <a:xfrm>
            <a:off x="914401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:notes"/>
          <p:cNvSpPr txBox="1"/>
          <p:nvPr>
            <p:ph idx="1" type="body"/>
          </p:nvPr>
        </p:nvSpPr>
        <p:spPr>
          <a:xfrm>
            <a:off x="914401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6" name="Google Shape;276;p2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 txBox="1"/>
          <p:nvPr>
            <p:ph idx="1" type="body"/>
          </p:nvPr>
        </p:nvSpPr>
        <p:spPr>
          <a:xfrm>
            <a:off x="914401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4" name="Google Shape;284;p2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:notes"/>
          <p:cNvSpPr txBox="1"/>
          <p:nvPr>
            <p:ph idx="1" type="body"/>
          </p:nvPr>
        </p:nvSpPr>
        <p:spPr>
          <a:xfrm>
            <a:off x="914401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3" name="Google Shape;293;p2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/>
          <p:nvPr>
            <p:ph idx="1" type="body"/>
          </p:nvPr>
        </p:nvSpPr>
        <p:spPr>
          <a:xfrm>
            <a:off x="914401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0" name="Google Shape;300;p2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:notes"/>
          <p:cNvSpPr txBox="1"/>
          <p:nvPr>
            <p:ph idx="1" type="body"/>
          </p:nvPr>
        </p:nvSpPr>
        <p:spPr>
          <a:xfrm>
            <a:off x="914401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9" name="Google Shape;309;p2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914401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914401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914401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914401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914401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914401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914401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輔助字幕的圖片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914400" y="2125981"/>
            <a:ext cx="10363200" cy="609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1828801" y="3840480"/>
            <a:ext cx="8534399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1" type="ftr"/>
          </p:nvPr>
        </p:nvSpPr>
        <p:spPr>
          <a:xfrm>
            <a:off x="4145281" y="6377940"/>
            <a:ext cx="390143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0" type="dt"/>
          </p:nvPr>
        </p:nvSpPr>
        <p:spPr>
          <a:xfrm>
            <a:off x="609600" y="6377940"/>
            <a:ext cx="280416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輔助字幕的內容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user\Desktop\pythonlogo.jpg"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1" y="3916344"/>
            <a:ext cx="2731345" cy="184365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2133600" y="1440000"/>
            <a:ext cx="6705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20" u="none" cap="none" strike="noStrike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133600" y="1592400"/>
            <a:ext cx="6705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數組、集合、字典</a:t>
            </a:r>
            <a:endParaRPr b="0" i="0" sz="2520" u="none" cap="none" strike="noStrike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/>
          <p:nvPr/>
        </p:nvSpPr>
        <p:spPr>
          <a:xfrm>
            <a:off x="1775520" y="1453362"/>
            <a:ext cx="7920880" cy="50719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/>
          <p:nvPr/>
        </p:nvSpPr>
        <p:spPr>
          <a:xfrm>
            <a:off x="152400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3"/>
                </a:moveTo>
                <a:lnTo>
                  <a:pt x="9144005" y="6858003"/>
                </a:lnTo>
                <a:lnTo>
                  <a:pt x="9144005" y="0"/>
                </a:lnTo>
                <a:lnTo>
                  <a:pt x="0" y="0"/>
                </a:lnTo>
                <a:lnTo>
                  <a:pt x="0" y="6858003"/>
                </a:lnTo>
                <a:close/>
              </a:path>
            </a:pathLst>
          </a:custGeom>
          <a:noFill/>
          <a:ln cap="flat" cmpd="sng" w="127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 txBox="1"/>
          <p:nvPr>
            <p:ph idx="4294967295" type="title"/>
          </p:nvPr>
        </p:nvSpPr>
        <p:spPr>
          <a:xfrm>
            <a:off x="1981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mo"/>
              <a:buNone/>
            </a:pPr>
            <a:r>
              <a:rPr lang="en-US" sz="3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set (集合) 運算 </a:t>
            </a:r>
            <a:endParaRPr sz="36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76" name="Google Shape;176;p10"/>
          <p:cNvCxnSpPr/>
          <p:nvPr/>
        </p:nvCxnSpPr>
        <p:spPr>
          <a:xfrm>
            <a:off x="2057400" y="1371600"/>
            <a:ext cx="6477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/>
        </p:nvSpPr>
        <p:spPr>
          <a:xfrm>
            <a:off x="1868488" y="4322764"/>
            <a:ext cx="79375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由於 set 型態是可變的，因此有額外兩個新增與刪除元素的⽅法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1868488" y="1725614"/>
            <a:ext cx="7732712" cy="2401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1868488" y="4987925"/>
            <a:ext cx="7732712" cy="8572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/>
          <p:nvPr/>
        </p:nvSpPr>
        <p:spPr>
          <a:xfrm>
            <a:off x="152400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3"/>
                </a:moveTo>
                <a:lnTo>
                  <a:pt x="9144005" y="6858003"/>
                </a:lnTo>
                <a:lnTo>
                  <a:pt x="9144005" y="0"/>
                </a:lnTo>
                <a:lnTo>
                  <a:pt x="0" y="0"/>
                </a:lnTo>
                <a:lnTo>
                  <a:pt x="0" y="6858003"/>
                </a:lnTo>
                <a:close/>
              </a:path>
            </a:pathLst>
          </a:custGeom>
          <a:noFill/>
          <a:ln cap="flat" cmpd="sng" w="127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1"/>
          <p:cNvSpPr txBox="1"/>
          <p:nvPr>
            <p:ph idx="4294967295" type="title"/>
          </p:nvPr>
        </p:nvSpPr>
        <p:spPr>
          <a:xfrm>
            <a:off x="1981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mo"/>
              <a:buNone/>
            </a:pPr>
            <a:r>
              <a:rPr lang="en-US" sz="3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set (集合) 方法 </a:t>
            </a:r>
            <a:endParaRPr sz="36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86" name="Google Shape;186;p11"/>
          <p:cNvCxnSpPr/>
          <p:nvPr/>
        </p:nvCxnSpPr>
        <p:spPr>
          <a:xfrm>
            <a:off x="2057400" y="1371600"/>
            <a:ext cx="6477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idx="4294967295" type="body"/>
          </p:nvPr>
        </p:nvSpPr>
        <p:spPr>
          <a:xfrm>
            <a:off x="1884364" y="1439864"/>
            <a:ext cx="7858125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內建函式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我們在之前介紹的len()、max()、min() 和sum() 等內建函式均適用於集合：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43177" lvl="0" marL="18288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2" name="Google Shape;192;p12"/>
          <p:cNvSpPr txBox="1"/>
          <p:nvPr/>
        </p:nvSpPr>
        <p:spPr>
          <a:xfrm>
            <a:off x="1984057" y="2492896"/>
            <a:ext cx="7200900" cy="185050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0" lIns="0" spcFirstLastPara="1" rIns="0" wrap="square" tIns="18000">
            <a:noAutofit/>
          </a:bodyPr>
          <a:lstStyle/>
          <a:p>
            <a:pPr indent="6350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&gt;&gt;&gt; S = {1, 2, 3, 4, 5}	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&gt;&gt;&gt; len(S)			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&gt;&gt;&gt; max(S)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2"/>
          <p:cNvSpPr txBox="1"/>
          <p:nvPr>
            <p:ph idx="4294967295" type="title"/>
          </p:nvPr>
        </p:nvSpPr>
        <p:spPr>
          <a:xfrm>
            <a:off x="1981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mo"/>
              <a:buNone/>
            </a:pPr>
            <a:r>
              <a:rPr lang="en-US" sz="3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set (集合) </a:t>
            </a:r>
            <a:endParaRPr sz="36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94" name="Google Shape;194;p12"/>
          <p:cNvCxnSpPr/>
          <p:nvPr/>
        </p:nvCxnSpPr>
        <p:spPr>
          <a:xfrm>
            <a:off x="2057400" y="1371600"/>
            <a:ext cx="6477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idx="4294967295" type="body"/>
          </p:nvPr>
        </p:nvSpPr>
        <p:spPr>
          <a:xfrm>
            <a:off x="1884364" y="1439864"/>
            <a:ext cx="7858125" cy="5013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運算子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1" marL="64008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➢"/>
            </a:pPr>
            <a:r>
              <a:rPr lang="en-US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集合支援in與not in運算子，用來檢查指定的元素是否存在於集合。 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1" marL="64008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➢"/>
            </a:pPr>
            <a:r>
              <a:rPr lang="en-US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集合亦支援如下比較運算子，但意義有些不同，其中S1和S2為集合：</a:t>
            </a:r>
            <a:endParaRPr/>
          </a:p>
          <a:p>
            <a:pPr indent="-342898" lvl="2" marL="1005839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S1 == S2</a:t>
            </a:r>
            <a:endParaRPr sz="1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898" lvl="2" marL="1005839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S1 != S2</a:t>
            </a:r>
            <a:endParaRPr sz="1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898" lvl="2" marL="1005839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S1 &lt;= S2</a:t>
            </a:r>
            <a:endParaRPr sz="1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898" lvl="2" marL="1005839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S1 &lt; S2</a:t>
            </a:r>
            <a:endParaRPr sz="1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898" lvl="2" marL="1005839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S1 &gt;= S2</a:t>
            </a:r>
            <a:endParaRPr sz="1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898" lvl="2" marL="1005839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S1 &gt; S2</a:t>
            </a:r>
            <a:endParaRPr/>
          </a:p>
          <a:p>
            <a:pPr indent="-342900" lvl="1" marL="64008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➢"/>
            </a:pPr>
            <a:r>
              <a:rPr lang="en-US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由於集合中的元素沒有順序之分，因此，集合不支援與順序相關的運算，因此，集合不支援連接運算子 (+)、重複運算子 (*)、索引運算子 ([])、片段運算子 ([start:end]) 等。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0" name="Google Shape;200;p13"/>
          <p:cNvSpPr txBox="1"/>
          <p:nvPr>
            <p:ph idx="4294967295" type="title"/>
          </p:nvPr>
        </p:nvSpPr>
        <p:spPr>
          <a:xfrm>
            <a:off x="1981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mo"/>
              <a:buNone/>
            </a:pPr>
            <a:r>
              <a:rPr lang="en-US" sz="3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set (集合) </a:t>
            </a:r>
            <a:endParaRPr sz="36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01" name="Google Shape;201;p13"/>
          <p:cNvCxnSpPr/>
          <p:nvPr/>
        </p:nvCxnSpPr>
        <p:spPr>
          <a:xfrm>
            <a:off x="2057400" y="1371600"/>
            <a:ext cx="6477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/>
          <p:nvPr>
            <p:ph idx="4294967295" type="body"/>
          </p:nvPr>
        </p:nvSpPr>
        <p:spPr>
          <a:xfrm>
            <a:off x="1884364" y="1439864"/>
            <a:ext cx="7858125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集合處理方法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1" marL="64008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➢"/>
            </a:pPr>
            <a:r>
              <a:rPr lang="en-US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新增/刪除/複製 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898" lvl="2" marL="100583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set.add(x) </a:t>
            </a:r>
            <a:endParaRPr sz="1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898" lvl="2" marL="100583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set.remove(x) </a:t>
            </a:r>
            <a:endParaRPr sz="1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898" lvl="2" marL="100583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set.pop()</a:t>
            </a:r>
            <a:endParaRPr sz="1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898" lvl="2" marL="100583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set.copy()</a:t>
            </a:r>
            <a:endParaRPr sz="1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898" lvl="2" marL="100583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set.clear() </a:t>
            </a:r>
            <a:endParaRPr sz="1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1" marL="64008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➢"/>
            </a:pPr>
            <a:r>
              <a:rPr lang="en-US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子集合/超集合 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898" lvl="2" marL="100583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set.issubset(S)</a:t>
            </a:r>
            <a:endParaRPr sz="1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898" lvl="2" marL="100583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set.issuperset(S)</a:t>
            </a:r>
            <a:endParaRPr sz="1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7" name="Google Shape;207;p14"/>
          <p:cNvSpPr txBox="1"/>
          <p:nvPr>
            <p:ph idx="4294967295" type="title"/>
          </p:nvPr>
        </p:nvSpPr>
        <p:spPr>
          <a:xfrm>
            <a:off x="1981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mo"/>
              <a:buNone/>
            </a:pPr>
            <a:r>
              <a:rPr lang="en-US" sz="3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set (集合) </a:t>
            </a:r>
            <a:endParaRPr sz="36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08" name="Google Shape;208;p14"/>
          <p:cNvCxnSpPr/>
          <p:nvPr/>
        </p:nvCxnSpPr>
        <p:spPr>
          <a:xfrm>
            <a:off x="2057400" y="1371600"/>
            <a:ext cx="6477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>
            <p:ph idx="4294967295" type="body"/>
          </p:nvPr>
        </p:nvSpPr>
        <p:spPr>
          <a:xfrm>
            <a:off x="1884364" y="1439864"/>
            <a:ext cx="7858125" cy="5229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集合處理方法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1" marL="64008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➢"/>
            </a:pPr>
            <a:r>
              <a:rPr lang="en-US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集合運算 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898" lvl="2" marL="100583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set.isdisjoint(S) </a:t>
            </a:r>
            <a:endParaRPr sz="1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898" lvl="2" marL="100583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set.union(S) </a:t>
            </a:r>
            <a:endParaRPr sz="1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898" lvl="2" marL="100583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set.update(S) </a:t>
            </a:r>
            <a:endParaRPr sz="1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898" lvl="2" marL="100583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set.intersection(S) </a:t>
            </a:r>
            <a:endParaRPr sz="1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898" lvl="2" marL="100583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set.intersection_update(S) </a:t>
            </a:r>
            <a:endParaRPr sz="1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898" lvl="2" marL="100583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set.difference(S) </a:t>
            </a:r>
            <a:endParaRPr sz="1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898" lvl="2" marL="100583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set.difference_update(S) </a:t>
            </a:r>
            <a:endParaRPr sz="1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898" lvl="2" marL="100583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set.symmetric_difference(S) </a:t>
            </a:r>
            <a:endParaRPr sz="1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898" lvl="2" marL="100583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set.symmetric_difference_update(S)</a:t>
            </a:r>
            <a:endParaRPr sz="1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4" name="Google Shape;214;p15"/>
          <p:cNvSpPr txBox="1"/>
          <p:nvPr>
            <p:ph idx="4294967295" type="title"/>
          </p:nvPr>
        </p:nvSpPr>
        <p:spPr>
          <a:xfrm>
            <a:off x="1981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mo"/>
              <a:buNone/>
            </a:pPr>
            <a:r>
              <a:rPr lang="en-US" sz="3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set (集合) </a:t>
            </a:r>
            <a:endParaRPr sz="36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15" name="Google Shape;215;p15"/>
          <p:cNvCxnSpPr/>
          <p:nvPr/>
        </p:nvCxnSpPr>
        <p:spPr>
          <a:xfrm>
            <a:off x="2057400" y="1371600"/>
            <a:ext cx="6477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idx="4294967295" type="title"/>
          </p:nvPr>
        </p:nvSpPr>
        <p:spPr>
          <a:xfrm>
            <a:off x="1981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mo"/>
              <a:buNone/>
            </a:pPr>
            <a:r>
              <a:rPr lang="en-US" sz="3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容器型態 - dict (字典)</a:t>
            </a:r>
            <a:endParaRPr sz="36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1" name="Google Shape;221;p16"/>
          <p:cNvSpPr txBox="1"/>
          <p:nvPr>
            <p:ph idx="4294967295" type="body"/>
          </p:nvPr>
        </p:nvSpPr>
        <p:spPr>
          <a:xfrm>
            <a:off x="1884000" y="1440001"/>
            <a:ext cx="7956416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dict 字典，指的是沒有順序、不可重覆，可改變內容的多個「鍵：值」 (key：value pair) 的對映方式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dict 型態屬於對映型態 (mapping type)，也就是以鍵 (key) 做為索引來存取字典裡面的值。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28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字典的前後以大括號標示，裡面的鍵：值以冒號隔開，若有多筆鍵/值資料再以逗號區隔開。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28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2041612" y="4902617"/>
            <a:ext cx="7499176" cy="152615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0" lIns="0" spcFirstLastPara="1" rIns="0" wrap="square" tIns="18000">
            <a:noAutofit/>
          </a:bodyPr>
          <a:lstStyle/>
          <a:p>
            <a:pPr indent="63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&gt;&gt;&gt; {'ID': 'N123456', 'name': '小丸子'}	# 包含2個鍵:值對的字典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{'name': '小丸子', 'ID': 'N123456'}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&gt;&gt;&gt; {'name': '小丸子', 'ID': 'N123456'}	# 鍵：值對相同但順序不同，仍是相同字典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{'name': '小丸子', 'ID': 'N123456'}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16"/>
          <p:cNvPicPr preferRelativeResize="0"/>
          <p:nvPr/>
        </p:nvPicPr>
        <p:blipFill rotWithShape="1">
          <a:blip r:embed="rId3">
            <a:alphaModFix/>
          </a:blip>
          <a:srcRect b="48740" l="29525" r="38975" t="40711"/>
          <a:stretch/>
        </p:blipFill>
        <p:spPr>
          <a:xfrm>
            <a:off x="3687606" y="2924944"/>
            <a:ext cx="4816789" cy="1008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6"/>
          <p:cNvCxnSpPr/>
          <p:nvPr/>
        </p:nvCxnSpPr>
        <p:spPr>
          <a:xfrm>
            <a:off x="2057400" y="1371600"/>
            <a:ext cx="6477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/>
          <p:nvPr/>
        </p:nvSpPr>
        <p:spPr>
          <a:xfrm>
            <a:off x="152400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3"/>
                </a:moveTo>
                <a:lnTo>
                  <a:pt x="9144005" y="6858003"/>
                </a:lnTo>
                <a:lnTo>
                  <a:pt x="9144005" y="0"/>
                </a:lnTo>
                <a:lnTo>
                  <a:pt x="0" y="0"/>
                </a:lnTo>
                <a:lnTo>
                  <a:pt x="0" y="6858003"/>
                </a:lnTo>
                <a:close/>
              </a:path>
            </a:pathLst>
          </a:custGeom>
          <a:noFill/>
          <a:ln cap="flat" cmpd="sng" w="127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4727849" y="2648026"/>
            <a:ext cx="212725" cy="307975"/>
          </a:xfrm>
          <a:custGeom>
            <a:rect b="b" l="l" r="r" t="t"/>
            <a:pathLst>
              <a:path extrusionOk="0" h="307339" w="212089">
                <a:moveTo>
                  <a:pt x="11341" y="222897"/>
                </a:moveTo>
                <a:lnTo>
                  <a:pt x="0" y="307327"/>
                </a:lnTo>
                <a:lnTo>
                  <a:pt x="74345" y="265747"/>
                </a:lnTo>
                <a:lnTo>
                  <a:pt x="48094" y="247891"/>
                </a:lnTo>
                <a:lnTo>
                  <a:pt x="52948" y="240753"/>
                </a:lnTo>
                <a:lnTo>
                  <a:pt x="37592" y="240753"/>
                </a:lnTo>
                <a:lnTo>
                  <a:pt x="11341" y="222897"/>
                </a:lnTo>
                <a:close/>
              </a:path>
              <a:path extrusionOk="0" h="307339" w="212089">
                <a:moveTo>
                  <a:pt x="204939" y="0"/>
                </a:moveTo>
                <a:lnTo>
                  <a:pt x="201752" y="609"/>
                </a:lnTo>
                <a:lnTo>
                  <a:pt x="200266" y="1523"/>
                </a:lnTo>
                <a:lnTo>
                  <a:pt x="37592" y="240753"/>
                </a:lnTo>
                <a:lnTo>
                  <a:pt x="52948" y="240753"/>
                </a:lnTo>
                <a:lnTo>
                  <a:pt x="211759" y="7213"/>
                </a:lnTo>
                <a:lnTo>
                  <a:pt x="211010" y="3263"/>
                </a:lnTo>
                <a:lnTo>
                  <a:pt x="206654" y="304"/>
                </a:lnTo>
                <a:lnTo>
                  <a:pt x="20493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5361707" y="2648025"/>
            <a:ext cx="76200" cy="296862"/>
          </a:xfrm>
          <a:custGeom>
            <a:rect b="b" l="l" r="r" t="t"/>
            <a:pathLst>
              <a:path extrusionOk="0" h="296545" w="76200">
                <a:moveTo>
                  <a:pt x="37439" y="0"/>
                </a:moveTo>
                <a:lnTo>
                  <a:pt x="34556" y="2806"/>
                </a:lnTo>
                <a:lnTo>
                  <a:pt x="31750" y="220040"/>
                </a:lnTo>
                <a:lnTo>
                  <a:pt x="196" y="220040"/>
                </a:lnTo>
                <a:lnTo>
                  <a:pt x="37109" y="296316"/>
                </a:lnTo>
                <a:lnTo>
                  <a:pt x="76187" y="220624"/>
                </a:lnTo>
                <a:lnTo>
                  <a:pt x="44450" y="220205"/>
                </a:lnTo>
                <a:lnTo>
                  <a:pt x="44452" y="220040"/>
                </a:lnTo>
                <a:lnTo>
                  <a:pt x="31750" y="220040"/>
                </a:lnTo>
                <a:lnTo>
                  <a:pt x="0" y="219633"/>
                </a:lnTo>
                <a:lnTo>
                  <a:pt x="44457" y="219633"/>
                </a:lnTo>
                <a:lnTo>
                  <a:pt x="47256" y="2971"/>
                </a:lnTo>
                <a:lnTo>
                  <a:pt x="44450" y="88"/>
                </a:lnTo>
                <a:lnTo>
                  <a:pt x="3743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7"/>
          <p:cNvSpPr txBox="1"/>
          <p:nvPr/>
        </p:nvSpPr>
        <p:spPr>
          <a:xfrm>
            <a:off x="1884363" y="1439864"/>
            <a:ext cx="8100069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字典( ⼤括弧{ } )裡頭以key : value 為配對的資料項目，若有多筆資料再以逗號區隔開。</a:t>
            </a:r>
            <a:endParaRPr b="0" i="0" sz="1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28600" lvl="0" marL="342900" marR="0" rtl="0" algn="l"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l	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例如	d1 = </a:t>
            </a:r>
            <a:r>
              <a:rPr b="0" i="0" lang="en-US" sz="2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"a":100, "b":200 </a:t>
            </a:r>
            <a:r>
              <a:rPr b="0" i="0" lang="en-US" sz="2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b="0" baseline="-2500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共兩筆資料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13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與list, tuple不同的是dict不以索引位置存取元素，改以key當作索引存取元素。</a:t>
            </a:r>
            <a:endParaRPr b="0" i="0" sz="1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286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使⽤字典須注意 key 必須是不可變的  (immutable) 資料型態，如數字、字串  (string) 等，但value 沒有限制。</a:t>
            </a:r>
            <a:endParaRPr b="0" i="0" sz="1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286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dict 的元素是無順序的(誰前誰後沒關係)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4395768" y="2340568"/>
            <a:ext cx="1743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key  value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 txBox="1"/>
          <p:nvPr>
            <p:ph idx="4294967295" type="title"/>
          </p:nvPr>
        </p:nvSpPr>
        <p:spPr>
          <a:xfrm>
            <a:off x="1981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mo"/>
              <a:buNone/>
            </a:pPr>
            <a:r>
              <a:rPr lang="en-US" sz="3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容器型態 - dict (字典)</a:t>
            </a:r>
            <a:endParaRPr sz="36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35" name="Google Shape;235;p17"/>
          <p:cNvCxnSpPr/>
          <p:nvPr/>
        </p:nvCxnSpPr>
        <p:spPr>
          <a:xfrm>
            <a:off x="2057400" y="1371600"/>
            <a:ext cx="6477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>
            <p:ph idx="4294967295" type="body"/>
          </p:nvPr>
        </p:nvSpPr>
        <p:spPr>
          <a:xfrm>
            <a:off x="1884364" y="1439863"/>
            <a:ext cx="7858125" cy="530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建立字典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我們可以使用Python內建的dict() 函式或 {} 建立字典，例如下面的前四個敘述會建立包含相同鍵:值對的字典，您可以擇一使用，而E = {} 敘述會建立空字典：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1" name="Google Shape;241;p18"/>
          <p:cNvSpPr txBox="1"/>
          <p:nvPr/>
        </p:nvSpPr>
        <p:spPr>
          <a:xfrm>
            <a:off x="2190750" y="3429000"/>
            <a:ext cx="7200900" cy="28803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0" lIns="0" spcFirstLastPara="1" rIns="0" wrap="square" tIns="18000">
            <a:noAutofit/>
          </a:bodyPr>
          <a:lstStyle/>
          <a:p>
            <a:pPr indent="635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&gt;&gt;&gt; A = {"one": 1, "two": 2, "three": 3}			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&gt;&gt;&gt; B = dict({"three": 3, "one": 1, "two": 2})	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&gt;&gt;&gt; C = dict(one=1, two=2, three=3)			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&gt;&gt;&gt; D = dict([("two", 2), ("one", 1), ("three", 3)])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&gt;&gt;&gt; 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{'three': 3, 'two': 2, 'one': 1}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&gt;&gt;&gt; E = {}					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&gt;&gt;&gt; 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8"/>
          <p:cNvSpPr txBox="1"/>
          <p:nvPr>
            <p:ph idx="4294967295" type="title"/>
          </p:nvPr>
        </p:nvSpPr>
        <p:spPr>
          <a:xfrm>
            <a:off x="1981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mo"/>
              <a:buNone/>
            </a:pPr>
            <a:r>
              <a:rPr lang="en-US" sz="3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dict (字典) </a:t>
            </a:r>
            <a:endParaRPr sz="32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43" name="Google Shape;243;p18"/>
          <p:cNvCxnSpPr/>
          <p:nvPr/>
        </p:nvCxnSpPr>
        <p:spPr>
          <a:xfrm>
            <a:off x="2057400" y="1371600"/>
            <a:ext cx="6477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/>
          <p:nvPr>
            <p:ph idx="4294967295" type="body"/>
          </p:nvPr>
        </p:nvSpPr>
        <p:spPr>
          <a:xfrm>
            <a:off x="1884364" y="1439864"/>
            <a:ext cx="7858125" cy="541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取得、新增、變更或刪除鍵:值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在建立字典後，我們可以透過鍵來取得對映的值，例如下面的敘述是取得字典A中鍵為 'one' 所對映的值 (即1) 並指派給變數x：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81278" lvl="0" marL="18288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81278" lvl="0" marL="18288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81278" lvl="0" marL="18288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81278" lvl="0" marL="18288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我們也可以新增或變更鍵:值，其語法如下：</a:t>
            </a:r>
            <a:endParaRPr/>
          </a:p>
          <a:p>
            <a:pPr indent="0" lvl="1" marL="36576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dictName[</a:t>
            </a:r>
            <a:r>
              <a:rPr i="1" lang="en-US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key</a:t>
            </a:r>
            <a:r>
              <a:rPr lang="en-US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] = </a:t>
            </a:r>
            <a:r>
              <a:rPr i="1" lang="en-US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value</a:t>
            </a:r>
            <a:endParaRPr i="1"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43177" lvl="0" marL="18288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9" name="Google Shape;249;p19"/>
          <p:cNvSpPr txBox="1"/>
          <p:nvPr/>
        </p:nvSpPr>
        <p:spPr>
          <a:xfrm>
            <a:off x="2640013" y="3110888"/>
            <a:ext cx="7200900" cy="1214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0" lIns="0" spcFirstLastPara="1" rIns="0" wrap="square" tIns="18000">
            <a:noAutofit/>
          </a:bodyPr>
          <a:lstStyle/>
          <a:p>
            <a:pPr indent="6350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&gt;&gt;&gt; A = {'one': 1, 'two': 2, 'three': 3}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&gt;&gt;&gt; x = A['one']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&gt;&gt;&gt; x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9"/>
          <p:cNvSpPr txBox="1"/>
          <p:nvPr>
            <p:ph idx="4294967295" type="title"/>
          </p:nvPr>
        </p:nvSpPr>
        <p:spPr>
          <a:xfrm>
            <a:off x="1981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mo"/>
              <a:buNone/>
            </a:pPr>
            <a:r>
              <a:rPr lang="en-US" sz="3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dict (字典) </a:t>
            </a:r>
            <a:endParaRPr sz="36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51" name="Google Shape;251;p19"/>
          <p:cNvCxnSpPr/>
          <p:nvPr/>
        </p:nvCxnSpPr>
        <p:spPr>
          <a:xfrm>
            <a:off x="2057400" y="1371600"/>
            <a:ext cx="6477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idx="4294967295" type="title"/>
          </p:nvPr>
        </p:nvSpPr>
        <p:spPr>
          <a:xfrm>
            <a:off x="1981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mo"/>
              <a:buNone/>
            </a:pPr>
            <a:r>
              <a:rPr lang="en-US" sz="3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容器型態 - tuple (數組)</a:t>
            </a:r>
            <a:endParaRPr sz="36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2" name="Google Shape;102;p2"/>
          <p:cNvSpPr txBox="1"/>
          <p:nvPr>
            <p:ph idx="4294967295" type="body"/>
          </p:nvPr>
        </p:nvSpPr>
        <p:spPr>
          <a:xfrm>
            <a:off x="1884000" y="1440001"/>
            <a:ext cx="8028424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tuple 數組(亦稱元組、序對)，指的是由一連串資料組成、有順序且不可改變內容</a:t>
            </a:r>
            <a:r>
              <a:rPr lang="en-US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(immutable)</a:t>
            </a: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的序列。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tuple 的前後以小括號「</a:t>
            </a:r>
            <a:r>
              <a:rPr b="1"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( )</a:t>
            </a: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」標示，裡面的逗號隔開，資料的型態可以不同。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我們可以使用Python內建的tuple() 函式建立元組，例如：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28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28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28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28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28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或者，也可以使用 () 寫成如下：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28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2343006" y="3140968"/>
            <a:ext cx="7110413" cy="208823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0" lIns="0" spcFirstLastPara="1" rIns="0" wrap="square" tIns="18000">
            <a:noAutofit/>
          </a:bodyPr>
          <a:lstStyle/>
          <a:p>
            <a:pPr indent="635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&gt;&gt;&gt; tuple1 = tuple()	</a:t>
            </a:r>
            <a:endParaRPr b="0" i="0" sz="180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6350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&gt;&gt;&gt; tuple1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()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&gt;&gt;&gt; tuple2 = tuple((1, 2, 3)) </a:t>
            </a:r>
            <a:endParaRPr b="0" i="0" sz="180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6350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&gt;&gt;&gt; tuple2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(1, 2, 3)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2347934" y="5639804"/>
            <a:ext cx="7105484" cy="91339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0" lIns="0" spcFirstLastPara="1" rIns="0" wrap="square" tIns="18000">
            <a:noAutofit/>
          </a:bodyPr>
          <a:lstStyle/>
          <a:p>
            <a:pPr indent="63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&gt;&gt;&gt; tuple1 = ()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&gt;&gt;&gt; tuple2 = (1, 2, 3)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2057400" y="1371600"/>
            <a:ext cx="6477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idx="4294967295" type="body"/>
          </p:nvPr>
        </p:nvSpPr>
        <p:spPr>
          <a:xfrm>
            <a:off x="1884364" y="1439864"/>
            <a:ext cx="7858125" cy="541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取得、新增、變更或刪除鍵:值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此外，我們可以使用del敘述刪除鍵為key的鍵:值，其語法如下：</a:t>
            </a:r>
            <a:endParaRPr/>
          </a:p>
          <a:p>
            <a:pPr indent="0" lvl="1" marL="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del dictName[key]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例如：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81278" lvl="0" marL="18288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81278" lvl="0" marL="18288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43177" lvl="0" marL="18288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2212975" y="3861048"/>
            <a:ext cx="7200900" cy="252028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0" lIns="0" spcFirstLastPara="1" rIns="0" wrap="square" tIns="18000">
            <a:noAutofit/>
          </a:bodyPr>
          <a:lstStyle/>
          <a:p>
            <a:pPr indent="63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&gt;&gt;&gt; A = {'one': 1, 'two': 2, 'three': 3}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&gt;&gt;&gt; A['four'] = 4					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&gt;&gt;&gt; 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{'three': 3, 'two': 2, 'one': 1, 'four': 4}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&gt;&gt;&gt; del A['four']					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&gt;&gt;&gt; 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{'three': 3, 'two': 2, 'one': 1}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0"/>
          <p:cNvSpPr txBox="1"/>
          <p:nvPr>
            <p:ph idx="4294967295" type="title"/>
          </p:nvPr>
        </p:nvSpPr>
        <p:spPr>
          <a:xfrm>
            <a:off x="1981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mo"/>
              <a:buNone/>
            </a:pPr>
            <a:r>
              <a:rPr lang="en-US" sz="3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dict (字典) </a:t>
            </a:r>
            <a:endParaRPr sz="36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59" name="Google Shape;259;p20"/>
          <p:cNvCxnSpPr/>
          <p:nvPr/>
        </p:nvCxnSpPr>
        <p:spPr>
          <a:xfrm>
            <a:off x="2057400" y="1371600"/>
            <a:ext cx="6477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/>
          <p:nvPr>
            <p:ph idx="4294967295" type="body"/>
          </p:nvPr>
        </p:nvSpPr>
        <p:spPr>
          <a:xfrm>
            <a:off x="1884363" y="1439864"/>
            <a:ext cx="8064500" cy="4797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◆"/>
            </a:pPr>
            <a:r>
              <a:rPr lang="en-US" sz="161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內建函式</a:t>
            </a:r>
            <a:endParaRPr sz="161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70"/>
              <a:buNone/>
            </a:pPr>
            <a:r>
              <a:rPr lang="en-US" sz="147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我們在之前介紹的內建函式只有len() 函式適用於字典，它會傳回字典包含幾個鍵:值。</a:t>
            </a:r>
            <a:endParaRPr sz="147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t/>
            </a:r>
            <a:endParaRPr b="1" sz="1540">
              <a:solidFill>
                <a:srgbClr val="36609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rtl="0" algn="l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◆"/>
            </a:pPr>
            <a:r>
              <a:rPr lang="en-US" sz="161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運算子</a:t>
            </a:r>
            <a:endParaRPr sz="161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1" marL="6400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➢"/>
            </a:pPr>
            <a:r>
              <a:rPr lang="en-US" sz="147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字典亦支援 == 和 != 兩個比較運算子，如下，其中D1和D2為字典</a:t>
            </a:r>
            <a:endParaRPr/>
          </a:p>
          <a:p>
            <a:pPr indent="-4572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Arial"/>
              <a:buChar char="•"/>
            </a:pPr>
            <a:r>
              <a:rPr lang="en-US" sz="147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D1 == D2</a:t>
            </a:r>
            <a:endParaRPr sz="147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4572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Arial"/>
              <a:buChar char="•"/>
            </a:pPr>
            <a:r>
              <a:rPr lang="en-US" sz="147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D1 != D2</a:t>
            </a:r>
            <a:endParaRPr/>
          </a:p>
          <a:p>
            <a:pPr indent="-342900" lvl="1" marL="6400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➢"/>
            </a:pPr>
            <a:r>
              <a:rPr lang="en-US" sz="147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字典支援in與not in運算子，用來檢查指定的鍵是否存在於字典。</a:t>
            </a:r>
            <a:endParaRPr/>
          </a:p>
          <a:p>
            <a:pPr indent="-342900" lvl="1" marL="6400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➢"/>
            </a:pPr>
            <a:r>
              <a:rPr lang="en-US" sz="147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由於字典中的鍵:值對沒有順序之分，因此，字典不支援連接運算子 (+)、重複運算子 (*)、比較運算子(&gt;、&gt;=、&lt;、&lt;= ) 、索引運算子 ([ ])、片段運算子 ([start:end]) 或其它與順序相關的運算。</a:t>
            </a:r>
            <a:endParaRPr sz="147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85090" lvl="0" marL="18288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t/>
            </a:r>
            <a:endParaRPr sz="154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5" name="Google Shape;265;p21"/>
          <p:cNvSpPr txBox="1"/>
          <p:nvPr>
            <p:ph idx="4294967295" type="title"/>
          </p:nvPr>
        </p:nvSpPr>
        <p:spPr>
          <a:xfrm>
            <a:off x="1981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mo"/>
              <a:buNone/>
            </a:pPr>
            <a:r>
              <a:rPr lang="en-US" sz="3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dict (字典) </a:t>
            </a:r>
            <a:endParaRPr sz="36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66" name="Google Shape;266;p21"/>
          <p:cNvCxnSpPr/>
          <p:nvPr/>
        </p:nvCxnSpPr>
        <p:spPr>
          <a:xfrm>
            <a:off x="2057400" y="1371600"/>
            <a:ext cx="6477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>
            <p:ph idx="4294967295" type="body"/>
          </p:nvPr>
        </p:nvSpPr>
        <p:spPr>
          <a:xfrm>
            <a:off x="1884363" y="1439864"/>
            <a:ext cx="8064500" cy="4725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Noto Sans Symbols"/>
              <a:buChar char="◆"/>
            </a:pPr>
            <a:r>
              <a:rPr lang="en-US" sz="1615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字典處理方法</a:t>
            </a:r>
            <a:endParaRPr sz="1615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5"/>
              <a:buNone/>
            </a:pPr>
            <a:r>
              <a:rPr lang="en-US" sz="1445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字典是隸屬於dict類別的物件，dict 類別內建數個字典處理方法，常用的如下：</a:t>
            </a:r>
            <a:endParaRPr/>
          </a:p>
          <a:p>
            <a:pPr indent="-342900" lvl="1" marL="64008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75"/>
              <a:buFont typeface="Noto Sans Symbols"/>
              <a:buChar char="➢"/>
            </a:pPr>
            <a:r>
              <a:rPr lang="en-US" sz="1275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dict.get(key[, default]) </a:t>
            </a:r>
            <a:endParaRPr sz="1275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1" marL="64008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75"/>
              <a:buFont typeface="Noto Sans Symbols"/>
              <a:buChar char="➢"/>
            </a:pPr>
            <a:r>
              <a:rPr lang="en-US" sz="1275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dict.pop(key[, default]) </a:t>
            </a:r>
            <a:endParaRPr sz="1275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1" marL="64008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75"/>
              <a:buFont typeface="Noto Sans Symbols"/>
              <a:buChar char="➢"/>
            </a:pPr>
            <a:r>
              <a:rPr lang="en-US" sz="1275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dict.popitem()</a:t>
            </a:r>
            <a:endParaRPr sz="1275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1" marL="64008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75"/>
              <a:buFont typeface="Noto Sans Symbols"/>
              <a:buChar char="➢"/>
            </a:pPr>
            <a:r>
              <a:rPr lang="en-US" sz="1275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dict.keys()</a:t>
            </a:r>
            <a:endParaRPr sz="1275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1" marL="64008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75"/>
              <a:buFont typeface="Noto Sans Symbols"/>
              <a:buChar char="➢"/>
            </a:pPr>
            <a:r>
              <a:rPr lang="en-US" sz="1275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dict.values()</a:t>
            </a:r>
            <a:endParaRPr sz="1275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1" marL="64008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75"/>
              <a:buFont typeface="Noto Sans Symbols"/>
              <a:buChar char="➢"/>
            </a:pPr>
            <a:r>
              <a:rPr lang="en-US" sz="1275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dict.items()</a:t>
            </a:r>
            <a:endParaRPr sz="1275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1" marL="64008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75"/>
              <a:buFont typeface="Noto Sans Symbols"/>
              <a:buChar char="➢"/>
            </a:pPr>
            <a:r>
              <a:rPr lang="en-US" sz="1275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dict.copy()</a:t>
            </a:r>
            <a:endParaRPr sz="1275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1" marL="64008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75"/>
              <a:buFont typeface="Noto Sans Symbols"/>
              <a:buChar char="➢"/>
            </a:pPr>
            <a:r>
              <a:rPr lang="en-US" sz="1275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dict.clear()</a:t>
            </a:r>
            <a:endParaRPr sz="1275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1" marL="64008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75"/>
              <a:buFont typeface="Noto Sans Symbols"/>
              <a:buChar char="➢"/>
            </a:pPr>
            <a:r>
              <a:rPr lang="en-US" sz="1275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dict.update([other])</a:t>
            </a:r>
            <a:endParaRPr/>
          </a:p>
          <a:p>
            <a:pPr indent="-64132" lvl="0" marL="18288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SzPts val="1870"/>
              <a:buNone/>
            </a:pPr>
            <a:r>
              <a:t/>
            </a:r>
            <a:endParaRPr sz="187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72" name="Google Shape;272;p22"/>
          <p:cNvSpPr txBox="1"/>
          <p:nvPr>
            <p:ph idx="4294967295" type="title"/>
          </p:nvPr>
        </p:nvSpPr>
        <p:spPr>
          <a:xfrm>
            <a:off x="1981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mo"/>
              <a:buNone/>
            </a:pPr>
            <a:r>
              <a:rPr lang="en-US" sz="3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dict (字典) </a:t>
            </a:r>
            <a:endParaRPr sz="36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73" name="Google Shape;273;p22"/>
          <p:cNvCxnSpPr/>
          <p:nvPr/>
        </p:nvCxnSpPr>
        <p:spPr>
          <a:xfrm>
            <a:off x="2057400" y="1371600"/>
            <a:ext cx="6477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/>
          <p:nvPr/>
        </p:nvSpPr>
        <p:spPr>
          <a:xfrm>
            <a:off x="1868488" y="1692276"/>
            <a:ext cx="7732712" cy="38131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3"/>
          <p:cNvSpPr/>
          <p:nvPr/>
        </p:nvSpPr>
        <p:spPr>
          <a:xfrm>
            <a:off x="152400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3"/>
                </a:moveTo>
                <a:lnTo>
                  <a:pt x="9144005" y="6858003"/>
                </a:lnTo>
                <a:lnTo>
                  <a:pt x="9144005" y="0"/>
                </a:lnTo>
                <a:lnTo>
                  <a:pt x="0" y="0"/>
                </a:lnTo>
                <a:lnTo>
                  <a:pt x="0" y="6858003"/>
                </a:lnTo>
                <a:close/>
              </a:path>
            </a:pathLst>
          </a:custGeom>
          <a:noFill/>
          <a:ln cap="flat" cmpd="sng" w="127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3"/>
          <p:cNvSpPr txBox="1"/>
          <p:nvPr>
            <p:ph idx="4294967295" type="title"/>
          </p:nvPr>
        </p:nvSpPr>
        <p:spPr>
          <a:xfrm>
            <a:off x="1981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mo"/>
              <a:buNone/>
            </a:pPr>
            <a:r>
              <a:rPr lang="en-US" sz="3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dict (字典) </a:t>
            </a:r>
            <a:endParaRPr sz="36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81" name="Google Shape;281;p23"/>
          <p:cNvCxnSpPr/>
          <p:nvPr/>
        </p:nvCxnSpPr>
        <p:spPr>
          <a:xfrm>
            <a:off x="2057400" y="1371600"/>
            <a:ext cx="6477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/>
        </p:nvSpPr>
        <p:spPr>
          <a:xfrm>
            <a:off x="1884364" y="1439863"/>
            <a:ext cx="8388101" cy="5041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items()、keys()、values()</a:t>
            </a:r>
            <a:endParaRPr b="0" i="0" sz="1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143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143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143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也可以使用dict()來建立字典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143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143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143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2279577" y="1966972"/>
            <a:ext cx="6246465" cy="17281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23052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4"/>
          <p:cNvSpPr/>
          <p:nvPr/>
        </p:nvSpPr>
        <p:spPr>
          <a:xfrm>
            <a:off x="2279576" y="4293096"/>
            <a:ext cx="7321624" cy="19442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498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4"/>
          <p:cNvSpPr txBox="1"/>
          <p:nvPr>
            <p:ph idx="4294967295" type="title"/>
          </p:nvPr>
        </p:nvSpPr>
        <p:spPr>
          <a:xfrm>
            <a:off x="1981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mo"/>
              <a:buNone/>
            </a:pPr>
            <a:r>
              <a:rPr lang="en-US" sz="3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dict (字典) </a:t>
            </a:r>
            <a:endParaRPr sz="36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90" name="Google Shape;290;p24"/>
          <p:cNvCxnSpPr/>
          <p:nvPr/>
        </p:nvCxnSpPr>
        <p:spPr>
          <a:xfrm>
            <a:off x="2057400" y="1371600"/>
            <a:ext cx="6477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/>
          <p:nvPr>
            <p:ph idx="4294967295" type="title"/>
          </p:nvPr>
        </p:nvSpPr>
        <p:spPr>
          <a:xfrm>
            <a:off x="1981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mo"/>
              <a:buNone/>
            </a:pPr>
            <a:r>
              <a:rPr lang="en-US" sz="3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容器型態歸納</a:t>
            </a:r>
            <a:endParaRPr sz="3600">
              <a:solidFill>
                <a:srgbClr val="5FCB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96" name="Google Shape;296;p25"/>
          <p:cNvGraphicFramePr/>
          <p:nvPr/>
        </p:nvGraphicFramePr>
        <p:xfrm>
          <a:off x="2064001" y="16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{832C6EA0-E87F-47E7-BC61-A8958E77D084}</a:tableStyleId>
              </a:tblPr>
              <a:tblGrid>
                <a:gridCol w="1151675"/>
                <a:gridCol w="1476175"/>
                <a:gridCol w="1476175"/>
                <a:gridCol w="1584175"/>
                <a:gridCol w="1584175"/>
              </a:tblGrid>
              <a:tr h="22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70"/>
                        <a:buFont typeface="Noto Sans Symbols"/>
                        <a:buNone/>
                      </a:pPr>
                      <a:r>
                        <a:rPr lang="en-US" sz="18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容器型態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70"/>
                        <a:buFont typeface="Noto Sans Symbols"/>
                        <a:buNone/>
                      </a:pPr>
                      <a:r>
                        <a:rPr lang="en-US" sz="18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list (串列)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70"/>
                        <a:buFont typeface="Noto Sans Symbols"/>
                        <a:buNone/>
                      </a:pPr>
                      <a:r>
                        <a:rPr lang="en-US" sz="18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tuple (元組)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70"/>
                        <a:buFont typeface="Noto Sans Symbols"/>
                        <a:buNone/>
                      </a:pPr>
                      <a:r>
                        <a:rPr lang="en-US" sz="18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set (集合)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70"/>
                        <a:buFont typeface="Noto Sans Symbols"/>
                        <a:buNone/>
                      </a:pPr>
                      <a:r>
                        <a:rPr lang="en-US" sz="18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dict (字典)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45725" marB="45725" marR="91450" marL="91450" anchor="ctr"/>
                </a:tc>
              </a:tr>
              <a:tr h="83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70"/>
                        <a:buFont typeface="Noto Sans Symbols"/>
                        <a:buNone/>
                      </a:pPr>
                      <a:r>
                        <a:rPr lang="en-US" sz="18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前後符號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lang="en-US" sz="14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[  ]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lang="en-US" sz="14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(  )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lang="en-US" sz="14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{  }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lang="en-US" sz="14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{  }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45725" marB="45725" marR="91450" marL="91450" anchor="ctr"/>
                </a:tc>
              </a:tr>
              <a:tr h="83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70"/>
                        <a:buFont typeface="Noto Sans Symbols"/>
                        <a:buNone/>
                      </a:pPr>
                      <a:r>
                        <a:rPr lang="en-US" sz="18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有無順序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lang="en-US" sz="14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有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lang="en-US" sz="14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有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lang="en-US" sz="14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無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lang="en-US" sz="14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無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45725" marB="45725" marR="91450" marL="91450" anchor="ctr"/>
                </a:tc>
              </a:tr>
              <a:tr h="83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70"/>
                        <a:buFont typeface="Noto Sans Symbols"/>
                        <a:buNone/>
                      </a:pPr>
                      <a:r>
                        <a:rPr lang="en-US" sz="18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內容更動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lang="en-US" sz="14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可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lang="en-US" sz="14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不可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lang="en-US" sz="14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可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lang="en-US" sz="1400" u="none" cap="none" strike="noStrike">
                          <a:latin typeface="Arimo"/>
                          <a:ea typeface="Arimo"/>
                          <a:cs typeface="Arimo"/>
                          <a:sym typeface="Arimo"/>
                        </a:rPr>
                        <a:t>可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97" name="Google Shape;297;p25"/>
          <p:cNvCxnSpPr/>
          <p:nvPr/>
        </p:nvCxnSpPr>
        <p:spPr>
          <a:xfrm>
            <a:off x="2057400" y="1371600"/>
            <a:ext cx="6477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/>
          <p:nvPr/>
        </p:nvSpPr>
        <p:spPr>
          <a:xfrm>
            <a:off x="1884000" y="1440001"/>
            <a:ext cx="7956416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◆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請撰寫一程式，讓使用者輸入十個整數作為樣本數，輸出眾數（樣本中出現最多次的數字）及其出現的次數。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＊ 提示：假設樣本中只有一個眾數。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270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1981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Exercise 6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26"/>
          <p:cNvPicPr preferRelativeResize="0"/>
          <p:nvPr/>
        </p:nvPicPr>
        <p:blipFill rotWithShape="1">
          <a:blip r:embed="rId3">
            <a:alphaModFix/>
          </a:blip>
          <a:srcRect b="13171" l="25138" r="58779" t="13804"/>
          <a:stretch/>
        </p:blipFill>
        <p:spPr>
          <a:xfrm>
            <a:off x="6686149" y="1983617"/>
            <a:ext cx="1623843" cy="460851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6"/>
          <p:cNvSpPr/>
          <p:nvPr/>
        </p:nvSpPr>
        <p:spPr>
          <a:xfrm>
            <a:off x="2207568" y="2780928"/>
            <a:ext cx="45720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size = 10</a:t>
            </a:r>
            <a:endParaRPr b="0" i="0" sz="16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sample = []</a:t>
            </a:r>
            <a:endParaRPr b="0" i="0" sz="16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count = [0]*size</a:t>
            </a:r>
            <a:endParaRPr b="0" i="0" sz="16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for i in range(size):</a:t>
            </a:r>
            <a:endParaRPr b="0" i="0" sz="16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num = int(input())</a:t>
            </a:r>
            <a:endParaRPr b="0" i="0" sz="16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sample.append(num)</a:t>
            </a:r>
            <a:endParaRPr b="0" i="0" sz="16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count[sample.index(num)] += 1</a:t>
            </a:r>
            <a:endParaRPr b="0" i="0" sz="16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num_occu = max(count)</a:t>
            </a:r>
            <a:endParaRPr b="0" i="0" sz="16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 </a:t>
            </a:r>
            <a:endParaRPr b="0" i="0" sz="16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print(sample[count.index(num_occu)])</a:t>
            </a:r>
            <a:endParaRPr b="0" i="0" sz="16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print(num_occu)</a:t>
            </a:r>
            <a:endParaRPr b="0" i="0" sz="16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306" name="Google Shape;306;p26"/>
          <p:cNvCxnSpPr/>
          <p:nvPr/>
        </p:nvCxnSpPr>
        <p:spPr>
          <a:xfrm>
            <a:off x="2057400" y="1371600"/>
            <a:ext cx="6477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/>
          <p:nvPr/>
        </p:nvSpPr>
        <p:spPr>
          <a:xfrm>
            <a:off x="1884000" y="1440001"/>
            <a:ext cx="7956416" cy="140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◆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請撰寫一程式，輸入並建立兩組數組，各以-9999 為結束點（數組中不包含-9999）。將此兩數組合併並從小到大排序之，顯示排序前的數組和排序後的串列。</a:t>
            </a:r>
            <a:endParaRPr b="0" i="0" sz="16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270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12" name="Google Shape;312;p27"/>
          <p:cNvSpPr txBox="1"/>
          <p:nvPr/>
        </p:nvSpPr>
        <p:spPr>
          <a:xfrm>
            <a:off x="1981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Exercise 7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27"/>
          <p:cNvPicPr preferRelativeResize="0"/>
          <p:nvPr/>
        </p:nvPicPr>
        <p:blipFill rotWithShape="1">
          <a:blip r:embed="rId3">
            <a:alphaModFix/>
          </a:blip>
          <a:srcRect b="15497" l="30175" r="30568" t="20142"/>
          <a:stretch/>
        </p:blipFill>
        <p:spPr>
          <a:xfrm>
            <a:off x="2032240" y="2412806"/>
            <a:ext cx="4070196" cy="417055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7"/>
          <p:cNvSpPr/>
          <p:nvPr/>
        </p:nvSpPr>
        <p:spPr>
          <a:xfrm>
            <a:off x="6108181" y="2574481"/>
            <a:ext cx="4070196" cy="3847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解題參考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tup1 = ()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tup2 = ()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 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print('Creat tuple1:')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while True: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num = eval(input())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if num == -9999: 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04800" lvl="0" marL="30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break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tup1 += (num,)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print('Creat tuple2:')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while True: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num = eval(input())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if num == -9999: 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04800" lvl="0" marL="30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break    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tup2 += (num,)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tup_comb = tup1 + tup2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print('Combined tuple before sorting:', tup_comb)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lst_comb = list(tup_comb)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print('Combined tuple after sorting:', sorted(lst_comb))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27"/>
          <p:cNvCxnSpPr/>
          <p:nvPr/>
        </p:nvCxnSpPr>
        <p:spPr>
          <a:xfrm>
            <a:off x="2057400" y="1371600"/>
            <a:ext cx="6477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1884364" y="1439864"/>
            <a:ext cx="8027987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tuple可以收集不同資料型態的元素。</a:t>
            </a:r>
            <a:endParaRPr b="0" i="0" sz="1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286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tuple中的元素允許是tuple 。</a:t>
            </a:r>
            <a:endParaRPr b="0" i="0" sz="1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286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tuple的元素是有順序的 (誰前誰後有關係)。</a:t>
            </a:r>
            <a:endParaRPr b="0" i="0" sz="1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286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tuple的特徵是⼩括號()，使⽤索引位置可以存取元素 。</a:t>
            </a:r>
            <a:endParaRPr b="0" i="0" sz="1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286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與串列(list)差異在於tuple是⼀種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唯讀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且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不可變更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的資料結構，所以不可以取代tuple中的任意⼀個元素。</a:t>
            </a:r>
            <a:endParaRPr b="0" i="0" sz="1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714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52400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3"/>
                </a:moveTo>
                <a:lnTo>
                  <a:pt x="9144005" y="6858003"/>
                </a:lnTo>
                <a:lnTo>
                  <a:pt x="9144005" y="0"/>
                </a:lnTo>
                <a:lnTo>
                  <a:pt x="0" y="0"/>
                </a:lnTo>
                <a:lnTo>
                  <a:pt x="0" y="6858003"/>
                </a:lnTo>
                <a:close/>
              </a:path>
            </a:pathLst>
          </a:custGeom>
          <a:noFill/>
          <a:ln cap="flat" cmpd="sng" w="127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>
            <p:ph idx="4294967295" type="title"/>
          </p:nvPr>
        </p:nvSpPr>
        <p:spPr>
          <a:xfrm>
            <a:off x="1981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mo"/>
              <a:buNone/>
            </a:pPr>
            <a:r>
              <a:rPr lang="en-US" sz="3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tuple (數組) </a:t>
            </a:r>
            <a:endParaRPr sz="36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13" name="Google Shape;113;p3"/>
          <p:cNvCxnSpPr/>
          <p:nvPr/>
        </p:nvCxnSpPr>
        <p:spPr>
          <a:xfrm>
            <a:off x="2057400" y="1371600"/>
            <a:ext cx="6477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4294967295" type="body"/>
          </p:nvPr>
        </p:nvSpPr>
        <p:spPr>
          <a:xfrm>
            <a:off x="1884364" y="1439864"/>
            <a:ext cx="8099425" cy="5301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數組的運算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85750" lvl="1" marL="58293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➢"/>
            </a:pPr>
            <a:r>
              <a:rPr lang="en-US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數組支援所有共同的序列運算，len()、max()、min() 和sum() 等內建函式均適用。</a:t>
            </a:r>
            <a:endParaRPr/>
          </a:p>
          <a:p>
            <a:pPr indent="-285750" lvl="1" marL="58293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➢"/>
            </a:pPr>
            <a:r>
              <a:rPr lang="en-US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原則上，適用於串列且不會涉及變更元素的運算子均適用於數組，包括連接運算子 (+)、重複運算子 (*)、比較運算子 (&gt;、&lt;、&gt;=、&lt;=、==、!=)、in與not in運算子、索引運算子 ([])、片段運算子 ([start:end]) 。</a:t>
            </a:r>
            <a:endParaRPr/>
          </a:p>
          <a:p>
            <a:pPr indent="-285750" lvl="1" marL="58293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➢"/>
            </a:pPr>
            <a:r>
              <a:rPr lang="en-US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數組亦支援如下方法：</a:t>
            </a:r>
            <a:endParaRPr/>
          </a:p>
          <a:p>
            <a:pPr indent="-285748" lvl="2" marL="948689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tuple.index(x) 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85748" lvl="2" marL="948689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tuple.count(x)</a:t>
            </a:r>
            <a:endParaRPr/>
          </a:p>
          <a:p>
            <a:pPr indent="-43177" lvl="0" marL="18288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9" name="Google Shape;119;p4"/>
          <p:cNvSpPr txBox="1"/>
          <p:nvPr>
            <p:ph idx="4294967295" type="title"/>
          </p:nvPr>
        </p:nvSpPr>
        <p:spPr>
          <a:xfrm>
            <a:off x="1981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mo"/>
              <a:buNone/>
            </a:pPr>
            <a:r>
              <a:rPr lang="en-US" sz="3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tuple (數組) </a:t>
            </a:r>
            <a:endParaRPr sz="36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20" name="Google Shape;120;p4"/>
          <p:cNvCxnSpPr/>
          <p:nvPr/>
        </p:nvCxnSpPr>
        <p:spPr>
          <a:xfrm>
            <a:off x="2057400" y="1371600"/>
            <a:ext cx="6477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2016202" y="5514129"/>
            <a:ext cx="6891338" cy="6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7775">
            <a:noAutofit/>
          </a:bodyPr>
          <a:lstStyle/>
          <a:p>
            <a:pPr indent="-1143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1722748" y="1556792"/>
            <a:ext cx="8136904" cy="23762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 txBox="1"/>
          <p:nvPr>
            <p:ph idx="4294967295" type="title"/>
          </p:nvPr>
        </p:nvSpPr>
        <p:spPr>
          <a:xfrm>
            <a:off x="1981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mo"/>
              <a:buNone/>
            </a:pPr>
            <a:r>
              <a:rPr lang="en-US" sz="3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tuple (數組) </a:t>
            </a:r>
            <a:endParaRPr sz="36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28" name="Google Shape;128;p5"/>
          <p:cNvCxnSpPr/>
          <p:nvPr/>
        </p:nvCxnSpPr>
        <p:spPr>
          <a:xfrm>
            <a:off x="2057400" y="1371600"/>
            <a:ext cx="6477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/>
        </p:nvSpPr>
        <p:spPr>
          <a:xfrm>
            <a:off x="1884363" y="1439864"/>
            <a:ext cx="4211637" cy="3508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7000" lvl="1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 = (2,3,4,5)  </a:t>
            </a:r>
            <a:endParaRPr b="0" i="0" sz="20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27000" lvl="1" marL="5143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 = ()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1" marL="5143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 = (2, [3,4], (10,11,12))</a:t>
            </a:r>
            <a:endParaRPr b="0" i="0" sz="20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127000" lvl="1" marL="5143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x = f[1]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1" marL="5143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y = f[1:3]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1" marL="5143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z = h[1][1]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5484000" y="1440001"/>
            <a:ext cx="4823638" cy="49552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rPr>
              <a:t># A tuple of integers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143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rPr>
              <a:t># An empty tuple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143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rPr>
              <a:t># A tuple containing mixed objects</a:t>
            </a:r>
            <a:endParaRPr b="0" i="0" sz="2000" u="none" cap="none" strike="noStrike">
              <a:solidFill>
                <a:srgbClr val="538CD5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1" marL="5143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rPr>
              <a:t># Element access. x =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143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rPr>
              <a:t># Slices.          y = (3,4)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143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rPr>
              <a:t># Nesting.       z =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35" name="Google Shape;135;p6"/>
          <p:cNvSpPr txBox="1"/>
          <p:nvPr>
            <p:ph idx="4294967295" type="title"/>
          </p:nvPr>
        </p:nvSpPr>
        <p:spPr>
          <a:xfrm>
            <a:off x="1981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mo"/>
              <a:buNone/>
            </a:pPr>
            <a:r>
              <a:rPr lang="en-US" sz="3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tuple (數組) </a:t>
            </a:r>
            <a:endParaRPr sz="36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36" name="Google Shape;136;p6"/>
          <p:cNvCxnSpPr/>
          <p:nvPr/>
        </p:nvCxnSpPr>
        <p:spPr>
          <a:xfrm>
            <a:off x="2057400" y="1371600"/>
            <a:ext cx="6477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/>
        </p:nvSpPr>
        <p:spPr>
          <a:xfrm>
            <a:off x="1953686" y="5294139"/>
            <a:ext cx="6891338" cy="6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7775">
            <a:noAutofit/>
          </a:bodyPr>
          <a:lstStyle/>
          <a:p>
            <a:pPr indent="-1143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1981200" y="1966380"/>
            <a:ext cx="7752206" cy="17176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 txBox="1"/>
          <p:nvPr>
            <p:ph idx="4294967295" type="body"/>
          </p:nvPr>
        </p:nvSpPr>
        <p:spPr>
          <a:xfrm>
            <a:off x="1884364" y="1439864"/>
            <a:ext cx="7786687" cy="1053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我們可以拆解</a:t>
            </a:r>
            <a:r>
              <a:rPr lang="en-US"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（Unpack） </a:t>
            </a: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數組中的元素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4" name="Google Shape;144;p7"/>
          <p:cNvSpPr txBox="1"/>
          <p:nvPr>
            <p:ph idx="4294967295" type="title"/>
          </p:nvPr>
        </p:nvSpPr>
        <p:spPr>
          <a:xfrm>
            <a:off x="1981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mo"/>
              <a:buNone/>
            </a:pPr>
            <a:r>
              <a:rPr lang="en-US" sz="3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tuple (數組) </a:t>
            </a:r>
            <a:endParaRPr sz="36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2002904" y="3705550"/>
            <a:ext cx="7668146" cy="287781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7"/>
          <p:cNvCxnSpPr/>
          <p:nvPr/>
        </p:nvCxnSpPr>
        <p:spPr>
          <a:xfrm>
            <a:off x="2057400" y="1371600"/>
            <a:ext cx="6477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idx="4294967295" type="title"/>
          </p:nvPr>
        </p:nvSpPr>
        <p:spPr>
          <a:xfrm>
            <a:off x="1981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mo"/>
              <a:buNone/>
            </a:pPr>
            <a:r>
              <a:rPr lang="en-US" sz="3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容器型態 - set (集合) </a:t>
            </a:r>
            <a:endParaRPr sz="36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2" name="Google Shape;152;p8"/>
          <p:cNvSpPr txBox="1"/>
          <p:nvPr>
            <p:ph idx="4294967295" type="body"/>
          </p:nvPr>
        </p:nvSpPr>
        <p:spPr>
          <a:xfrm>
            <a:off x="1884000" y="1440001"/>
            <a:ext cx="8219256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set 集合，指的是沒有順序、不可重覆，可改變內容的多個資料。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集合前後以大括號「{ }」標示，裡面的資料以逗號隔開，資料型態可以不同。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我們可以使用Python內建的set() 函式建立集合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想建立空集合，必須使用 set()</a:t>
            </a:r>
            <a:endParaRPr/>
          </a:p>
        </p:txBody>
      </p:sp>
      <p:sp>
        <p:nvSpPr>
          <p:cNvPr id="153" name="Google Shape;153;p8"/>
          <p:cNvSpPr txBox="1"/>
          <p:nvPr/>
        </p:nvSpPr>
        <p:spPr>
          <a:xfrm>
            <a:off x="2156459" y="5115222"/>
            <a:ext cx="7512456" cy="146814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0" lIns="0" spcFirstLastPara="1" rIns="0" wrap="square" tIns="18000">
            <a:noAutofit/>
          </a:bodyPr>
          <a:lstStyle/>
          <a:p>
            <a:pPr indent="63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&gt;&gt;&gt;{1, 'XYZ', 2, 'abc'}	# 包含4個元素的集合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{1, 2, 'XYZ', 'abc'}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&gt;&gt;&gt; {2, 'XYZ', 1, 'abc'}	# 元素相同但順序不同，仍是相同集合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{1, 2, 'XYZ', 'abc'}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2102687" y="3068960"/>
            <a:ext cx="7620000" cy="2023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8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8"/>
          <p:cNvCxnSpPr/>
          <p:nvPr/>
        </p:nvCxnSpPr>
        <p:spPr>
          <a:xfrm>
            <a:off x="2057400" y="1371600"/>
            <a:ext cx="6477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/>
        </p:nvSpPr>
        <p:spPr>
          <a:xfrm>
            <a:off x="1884363" y="1439863"/>
            <a:ext cx="5670550" cy="470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set 的元素是無順序的 (誰前誰後沒關係)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9"/>
          <p:cNvSpPr/>
          <p:nvPr/>
        </p:nvSpPr>
        <p:spPr>
          <a:xfrm>
            <a:off x="152400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3"/>
                </a:moveTo>
                <a:lnTo>
                  <a:pt x="9144005" y="6858003"/>
                </a:lnTo>
                <a:lnTo>
                  <a:pt x="9144005" y="0"/>
                </a:lnTo>
                <a:lnTo>
                  <a:pt x="0" y="0"/>
                </a:lnTo>
                <a:lnTo>
                  <a:pt x="0" y="6858003"/>
                </a:lnTo>
                <a:close/>
              </a:path>
            </a:pathLst>
          </a:custGeom>
          <a:noFill/>
          <a:ln cap="flat" cmpd="sng" w="127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/>
          <p:nvPr/>
        </p:nvSpPr>
        <p:spPr>
          <a:xfrm>
            <a:off x="2208213" y="2133601"/>
            <a:ext cx="3860800" cy="32369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"/>
          <p:cNvSpPr/>
          <p:nvPr/>
        </p:nvSpPr>
        <p:spPr>
          <a:xfrm>
            <a:off x="4511675" y="3376613"/>
            <a:ext cx="681038" cy="215900"/>
          </a:xfrm>
          <a:custGeom>
            <a:rect b="b" l="l" r="r" t="t"/>
            <a:pathLst>
              <a:path extrusionOk="0" h="215264" w="681354">
                <a:moveTo>
                  <a:pt x="597103" y="0"/>
                </a:moveTo>
                <a:lnTo>
                  <a:pt x="605828" y="30530"/>
                </a:lnTo>
                <a:lnTo>
                  <a:pt x="1943" y="203060"/>
                </a:lnTo>
                <a:lnTo>
                  <a:pt x="0" y="206578"/>
                </a:lnTo>
                <a:lnTo>
                  <a:pt x="1917" y="213321"/>
                </a:lnTo>
                <a:lnTo>
                  <a:pt x="5435" y="215277"/>
                </a:lnTo>
                <a:lnTo>
                  <a:pt x="609307" y="42735"/>
                </a:lnTo>
                <a:lnTo>
                  <a:pt x="651338" y="42735"/>
                </a:lnTo>
                <a:lnTo>
                  <a:pt x="680834" y="15697"/>
                </a:lnTo>
                <a:lnTo>
                  <a:pt x="597103" y="0"/>
                </a:lnTo>
                <a:close/>
              </a:path>
              <a:path extrusionOk="0" h="215264" w="681354">
                <a:moveTo>
                  <a:pt x="651338" y="42735"/>
                </a:moveTo>
                <a:lnTo>
                  <a:pt x="609307" y="42735"/>
                </a:lnTo>
                <a:lnTo>
                  <a:pt x="618032" y="73266"/>
                </a:lnTo>
                <a:lnTo>
                  <a:pt x="651338" y="427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5270501" y="3106738"/>
            <a:ext cx="4786313" cy="41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沒有重複的元素，  而且設定時的順序也不影響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4511675" y="4678364"/>
            <a:ext cx="679450" cy="173037"/>
          </a:xfrm>
          <a:custGeom>
            <a:rect b="b" l="l" r="r" t="t"/>
            <a:pathLst>
              <a:path extrusionOk="0" h="173354" w="680720">
                <a:moveTo>
                  <a:pt x="598208" y="0"/>
                </a:moveTo>
                <a:lnTo>
                  <a:pt x="604875" y="31038"/>
                </a:lnTo>
                <a:lnTo>
                  <a:pt x="2184" y="160348"/>
                </a:lnTo>
                <a:lnTo>
                  <a:pt x="0" y="163725"/>
                </a:lnTo>
                <a:lnTo>
                  <a:pt x="1460" y="170583"/>
                </a:lnTo>
                <a:lnTo>
                  <a:pt x="4838" y="172766"/>
                </a:lnTo>
                <a:lnTo>
                  <a:pt x="607529" y="43459"/>
                </a:lnTo>
                <a:lnTo>
                  <a:pt x="652989" y="43459"/>
                </a:lnTo>
                <a:lnTo>
                  <a:pt x="680707" y="21272"/>
                </a:lnTo>
                <a:lnTo>
                  <a:pt x="598208" y="0"/>
                </a:lnTo>
                <a:close/>
              </a:path>
              <a:path extrusionOk="0" h="173354" w="680720">
                <a:moveTo>
                  <a:pt x="652989" y="43459"/>
                </a:moveTo>
                <a:lnTo>
                  <a:pt x="607529" y="43459"/>
                </a:lnTo>
                <a:lnTo>
                  <a:pt x="614197" y="74510"/>
                </a:lnTo>
                <a:lnTo>
                  <a:pt x="652989" y="434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5270501" y="4413250"/>
            <a:ext cx="4786313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Set 為可變型態，  所以變數指定時會產生新的 id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1981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set (集合)</a:t>
            </a:r>
            <a:endParaRPr b="0" i="0" sz="36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68" name="Google Shape;168;p9"/>
          <p:cNvCxnSpPr/>
          <p:nvPr/>
        </p:nvCxnSpPr>
        <p:spPr>
          <a:xfrm>
            <a:off x="2057400" y="1371600"/>
            <a:ext cx="64770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2019-09-18T03:11:40Z</dcterms:created>
  <dc:creator>bck10g_teacher</dc:creator>
</cp:coreProperties>
</file>