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12192000"/>
  <p:notesSz cx="6858000" cy="9144000"/>
  <p:embeddedFontLst>
    <p:embeddedFont>
      <p:font typeface="Arimo"/>
      <p:regular r:id="rId33"/>
      <p:bold r:id="rId34"/>
      <p:italic r:id="rId35"/>
      <p:boldItalic r:id="rId36"/>
    </p:embeddedFont>
    <p:embeddedFont>
      <p:font typeface="Helvetica Neue"/>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1" roundtripDataSignature="AMtx7mhRvyggDXSCityrNvchnrM5CdtJ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BAC109C-8461-4B9B-820B-FE14629F4B39}">
  <a:tblStyle styleId="{0BAC109C-8461-4B9B-820B-FE14629F4B39}"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HelveticaNeue-boldItalic.fntdata"/><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Arim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Arimo-italic.fntdata"/><Relationship Id="rId12" Type="http://schemas.openxmlformats.org/officeDocument/2006/relationships/slide" Target="slides/slide7.xml"/><Relationship Id="rId34" Type="http://schemas.openxmlformats.org/officeDocument/2006/relationships/font" Target="fonts/Arimo-bold.fntdata"/><Relationship Id="rId15" Type="http://schemas.openxmlformats.org/officeDocument/2006/relationships/slide" Target="slides/slide10.xml"/><Relationship Id="rId37" Type="http://schemas.openxmlformats.org/officeDocument/2006/relationships/font" Target="fonts/HelveticaNeue-regular.fntdata"/><Relationship Id="rId14" Type="http://schemas.openxmlformats.org/officeDocument/2006/relationships/slide" Target="slides/slide9.xml"/><Relationship Id="rId36" Type="http://schemas.openxmlformats.org/officeDocument/2006/relationships/font" Target="fonts/Arimo-boldItalic.fntdata"/><Relationship Id="rId17" Type="http://schemas.openxmlformats.org/officeDocument/2006/relationships/slide" Target="slides/slide12.xml"/><Relationship Id="rId39" Type="http://schemas.openxmlformats.org/officeDocument/2006/relationships/font" Target="fonts/HelveticaNeue-italic.fntdata"/><Relationship Id="rId16" Type="http://schemas.openxmlformats.org/officeDocument/2006/relationships/slide" Target="slides/slide11.xml"/><Relationship Id="rId38" Type="http://schemas.openxmlformats.org/officeDocument/2006/relationships/font" Target="fonts/HelveticaNeue-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63a3d99ce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g63a3d99ce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63a3d99ce3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g63a3d99ce3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4" name="Google Shape;27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5" name="Google Shape;29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3" name="Google Shape;30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2" name="Google Shape;312;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投影片" showMasterSp="0" type="title">
  <p:cSld name="TITLE">
    <p:spTree>
      <p:nvGrpSpPr>
        <p:cNvPr id="22" name="Shape 22"/>
        <p:cNvGrpSpPr/>
        <p:nvPr/>
      </p:nvGrpSpPr>
      <p:grpSpPr>
        <a:xfrm>
          <a:off x="0" y="0"/>
          <a:ext cx="0" cy="0"/>
          <a:chOff x="0" y="0"/>
          <a:chExt cx="0" cy="0"/>
        </a:xfrm>
      </p:grpSpPr>
      <p:grpSp>
        <p:nvGrpSpPr>
          <p:cNvPr id="23" name="Google Shape;23;p27"/>
          <p:cNvGrpSpPr/>
          <p:nvPr/>
        </p:nvGrpSpPr>
        <p:grpSpPr>
          <a:xfrm>
            <a:off x="0" y="-8467"/>
            <a:ext cx="12192000" cy="6866467"/>
            <a:chOff x="0" y="-8467"/>
            <a:chExt cx="12192000" cy="6866467"/>
          </a:xfrm>
        </p:grpSpPr>
        <p:cxnSp>
          <p:nvCxnSpPr>
            <p:cNvPr id="24" name="Google Shape;24;p27"/>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27"/>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27"/>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27" name="Google Shape;27;p27"/>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7"/>
            <p:cNvSpPr/>
            <p:nvPr/>
          </p:nvSpPr>
          <p:spPr>
            <a:xfrm>
              <a:off x="8932333" y="3048000"/>
              <a:ext cx="3259667" cy="3810000"/>
            </a:xfrm>
            <a:prstGeom prst="triangle">
              <a:avLst>
                <a:gd fmla="val 100000" name="adj"/>
              </a:avLst>
            </a:prstGeom>
            <a:solidFill>
              <a:schemeClr val="accent2">
                <a:alpha val="7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7"/>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477B2">
                <a:alpha val="69411"/>
              </a:srgbClr>
            </a:solidFill>
            <a:ln>
              <a:noFill/>
            </a:ln>
          </p:spPr>
        </p:sp>
        <p:sp>
          <p:nvSpPr>
            <p:cNvPr id="30" name="Google Shape;30;p27"/>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8FA1CF">
                <a:alpha val="69411"/>
              </a:srgbClr>
            </a:solidFill>
            <a:ln>
              <a:noFill/>
            </a:ln>
          </p:spPr>
        </p:sp>
        <p:sp>
          <p:nvSpPr>
            <p:cNvPr id="31" name="Google Shape;31;p27"/>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313"/>
              </a:schemeClr>
            </a:solidFill>
            <a:ln>
              <a:noFill/>
            </a:ln>
          </p:spPr>
        </p:sp>
        <p:sp>
          <p:nvSpPr>
            <p:cNvPr id="32" name="Google Shape;32;p27"/>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7"/>
            <p:cNvSpPr/>
            <p:nvPr/>
          </p:nvSpPr>
          <p:spPr>
            <a:xfrm rot="10800000">
              <a:off x="0" y="0"/>
              <a:ext cx="842596" cy="5666154"/>
            </a:xfrm>
            <a:prstGeom prst="triangle">
              <a:avLst>
                <a:gd fmla="val 100000" name="adj"/>
              </a:avLst>
            </a:prstGeom>
            <a:solidFill>
              <a:schemeClr val="accent1">
                <a:alpha val="8431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7"/>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chemeClr val="accent1"/>
              </a:buClr>
              <a:buSzPts val="5400"/>
              <a:buFont typeface="Trebuchet MS"/>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7"/>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p:txBody>
      </p:sp>
      <p:sp>
        <p:nvSpPr>
          <p:cNvPr id="36" name="Google Shape;36;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含輔助字幕的圖片" type="picTx">
  <p:cSld name="PICTURE_WITH_CAPTION_TEXT">
    <p:spTree>
      <p:nvGrpSpPr>
        <p:cNvPr id="89" name="Shape 89"/>
        <p:cNvGrpSpPr/>
        <p:nvPr/>
      </p:nvGrpSpPr>
      <p:grpSpPr>
        <a:xfrm>
          <a:off x="0" y="0"/>
          <a:ext cx="0" cy="0"/>
          <a:chOff x="0" y="0"/>
          <a:chExt cx="0" cy="0"/>
        </a:xfrm>
      </p:grpSpPr>
      <p:sp>
        <p:nvSpPr>
          <p:cNvPr id="90" name="Google Shape;90;p36"/>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400"/>
              <a:buFont typeface="Trebuchet MS"/>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6"/>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rmAutofit/>
          </a:bodyPr>
          <a:lstStyle>
            <a:lvl1pPr lvl="0" marR="0" rtl="0" algn="ctr">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92" name="Google Shape;92;p36"/>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93" name="Google Shape;93;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與輔助字幕">
  <p:cSld name="標題與輔助字幕">
    <p:spTree>
      <p:nvGrpSpPr>
        <p:cNvPr id="96" name="Shape 96"/>
        <p:cNvGrpSpPr/>
        <p:nvPr/>
      </p:nvGrpSpPr>
      <p:grpSpPr>
        <a:xfrm>
          <a:off x="0" y="0"/>
          <a:ext cx="0" cy="0"/>
          <a:chOff x="0" y="0"/>
          <a:chExt cx="0" cy="0"/>
        </a:xfrm>
      </p:grpSpPr>
      <p:sp>
        <p:nvSpPr>
          <p:cNvPr id="97" name="Google Shape;97;p37"/>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37"/>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99" name="Google Shape;99;p3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3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3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引述 (含輔助字幕)">
  <p:cSld name="引述 (含輔助字幕)">
    <p:spTree>
      <p:nvGrpSpPr>
        <p:cNvPr id="102" name="Shape 102"/>
        <p:cNvGrpSpPr/>
        <p:nvPr/>
      </p:nvGrpSpPr>
      <p:grpSpPr>
        <a:xfrm>
          <a:off x="0" y="0"/>
          <a:ext cx="0" cy="0"/>
          <a:chOff x="0" y="0"/>
          <a:chExt cx="0" cy="0"/>
        </a:xfrm>
      </p:grpSpPr>
      <p:sp>
        <p:nvSpPr>
          <p:cNvPr id="103" name="Google Shape;103;p38"/>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38"/>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280"/>
              <a:buFont typeface="Trebuchet MS"/>
              <a:buNone/>
              <a:defRPr sz="1600">
                <a:solidFill>
                  <a:srgbClr val="7F7F7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05" name="Google Shape;105;p38"/>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6" name="Google Shape;106;p3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3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3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09" name="Google Shape;109;p38"/>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8FA1CF"/>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0" name="Google Shape;110;p38"/>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8FA1CF"/>
                </a:solidFill>
                <a:latin typeface="Arial"/>
                <a:ea typeface="Arial"/>
                <a:cs typeface="Arial"/>
                <a:sym typeface="Arial"/>
              </a:rPr>
              <a:t>”</a:t>
            </a:r>
            <a:endParaRPr b="0" i="0" sz="1800" u="none" cap="none" strike="noStrike">
              <a:solidFill>
                <a:srgbClr val="8FA1CF"/>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片">
  <p:cSld name="名片">
    <p:spTree>
      <p:nvGrpSpPr>
        <p:cNvPr id="111" name="Shape 111"/>
        <p:cNvGrpSpPr/>
        <p:nvPr/>
      </p:nvGrpSpPr>
      <p:grpSpPr>
        <a:xfrm>
          <a:off x="0" y="0"/>
          <a:ext cx="0" cy="0"/>
          <a:chOff x="0" y="0"/>
          <a:chExt cx="0" cy="0"/>
        </a:xfrm>
      </p:grpSpPr>
      <p:sp>
        <p:nvSpPr>
          <p:cNvPr id="112" name="Google Shape;112;p39"/>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39"/>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4" name="Google Shape;114;p3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3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3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引述名片">
  <p:cSld name="引述名片">
    <p:spTree>
      <p:nvGrpSpPr>
        <p:cNvPr id="117" name="Shape 117"/>
        <p:cNvGrpSpPr/>
        <p:nvPr/>
      </p:nvGrpSpPr>
      <p:grpSpPr>
        <a:xfrm>
          <a:off x="0" y="0"/>
          <a:ext cx="0" cy="0"/>
          <a:chOff x="0" y="0"/>
          <a:chExt cx="0" cy="0"/>
        </a:xfrm>
      </p:grpSpPr>
      <p:sp>
        <p:nvSpPr>
          <p:cNvPr id="118" name="Google Shape;118;p40"/>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40"/>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rgbClr val="3F3F3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20" name="Google Shape;120;p40"/>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21" name="Google Shape;121;p4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4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4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24" name="Google Shape;124;p40"/>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8FA1CF"/>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25" name="Google Shape;125;p40"/>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8FA1CF"/>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是非題">
  <p:cSld name="是非題">
    <p:spTree>
      <p:nvGrpSpPr>
        <p:cNvPr id="126" name="Shape 126"/>
        <p:cNvGrpSpPr/>
        <p:nvPr/>
      </p:nvGrpSpPr>
      <p:grpSpPr>
        <a:xfrm>
          <a:off x="0" y="0"/>
          <a:ext cx="0" cy="0"/>
          <a:chOff x="0" y="0"/>
          <a:chExt cx="0" cy="0"/>
        </a:xfrm>
      </p:grpSpPr>
      <p:sp>
        <p:nvSpPr>
          <p:cNvPr id="127" name="Google Shape;127;p41"/>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41"/>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chemeClr val="accent1"/>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29" name="Google Shape;129;p41"/>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30" name="Google Shape;130;p4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4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4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直排標題及文字" type="vertTitleAndTx">
  <p:cSld name="VERTICAL_TITLE_AND_VERTICAL_TEXT">
    <p:spTree>
      <p:nvGrpSpPr>
        <p:cNvPr id="133" name="Shape 133"/>
        <p:cNvGrpSpPr/>
        <p:nvPr/>
      </p:nvGrpSpPr>
      <p:grpSpPr>
        <a:xfrm>
          <a:off x="0" y="0"/>
          <a:ext cx="0" cy="0"/>
          <a:chOff x="0" y="0"/>
          <a:chExt cx="0" cy="0"/>
        </a:xfrm>
      </p:grpSpPr>
      <p:sp>
        <p:nvSpPr>
          <p:cNvPr id="134" name="Google Shape;134;p42"/>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42"/>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6" name="Google Shape;136;p4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4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4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及直排文字" type="vertTx">
  <p:cSld name="VERTICAL_TEXT">
    <p:spTree>
      <p:nvGrpSpPr>
        <p:cNvPr id="39" name="Shape 39"/>
        <p:cNvGrpSpPr/>
        <p:nvPr/>
      </p:nvGrpSpPr>
      <p:grpSpPr>
        <a:xfrm>
          <a:off x="0" y="0"/>
          <a:ext cx="0" cy="0"/>
          <a:chOff x="0" y="0"/>
          <a:chExt cx="0" cy="0"/>
        </a:xfrm>
      </p:grpSpPr>
      <p:sp>
        <p:nvSpPr>
          <p:cNvPr id="40" name="Google Shape;40;p2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8"/>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42" name="Google Shape;42;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及內容" type="obj">
  <p:cSld name="OBJECT">
    <p:spTree>
      <p:nvGrpSpPr>
        <p:cNvPr id="45" name="Shape 45"/>
        <p:cNvGrpSpPr/>
        <p:nvPr/>
      </p:nvGrpSpPr>
      <p:grpSpPr>
        <a:xfrm>
          <a:off x="0" y="0"/>
          <a:ext cx="0" cy="0"/>
          <a:chOff x="0" y="0"/>
          <a:chExt cx="0" cy="0"/>
        </a:xfrm>
      </p:grpSpPr>
      <p:sp>
        <p:nvSpPr>
          <p:cNvPr id="46" name="Google Shape;46;p2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48" name="Google Shape;48;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章節標題" type="secHead">
  <p:cSld name="SECTION_HEADER">
    <p:spTree>
      <p:nvGrpSpPr>
        <p:cNvPr id="51" name="Shape 51"/>
        <p:cNvGrpSpPr/>
        <p:nvPr/>
      </p:nvGrpSpPr>
      <p:grpSpPr>
        <a:xfrm>
          <a:off x="0" y="0"/>
          <a:ext cx="0" cy="0"/>
          <a:chOff x="0" y="0"/>
          <a:chExt cx="0" cy="0"/>
        </a:xfrm>
      </p:grpSpPr>
      <p:sp>
        <p:nvSpPr>
          <p:cNvPr id="52" name="Google Shape;52;p30"/>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000"/>
              <a:buFont typeface="Trebuchet MS"/>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0"/>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54" name="Google Shape;54;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兩個內容" type="twoObj">
  <p:cSld name="TWO_OBJECTS">
    <p:spTree>
      <p:nvGrpSpPr>
        <p:cNvPr id="57" name="Shape 57"/>
        <p:cNvGrpSpPr/>
        <p:nvPr/>
      </p:nvGrpSpPr>
      <p:grpSpPr>
        <a:xfrm>
          <a:off x="0" y="0"/>
          <a:ext cx="0" cy="0"/>
          <a:chOff x="0" y="0"/>
          <a:chExt cx="0" cy="0"/>
        </a:xfrm>
      </p:grpSpPr>
      <p:sp>
        <p:nvSpPr>
          <p:cNvPr id="58" name="Google Shape;58;p3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1"/>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0" name="Google Shape;60;p31"/>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1" name="Google Shape;61;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較" type="twoTxTwoObj">
  <p:cSld name="TWO_OBJECTS_WITH_TEXT">
    <p:spTree>
      <p:nvGrpSpPr>
        <p:cNvPr id="64" name="Shape 64"/>
        <p:cNvGrpSpPr/>
        <p:nvPr/>
      </p:nvGrpSpPr>
      <p:grpSpPr>
        <a:xfrm>
          <a:off x="0" y="0"/>
          <a:ext cx="0" cy="0"/>
          <a:chOff x="0" y="0"/>
          <a:chExt cx="0" cy="0"/>
        </a:xfrm>
      </p:grpSpPr>
      <p:sp>
        <p:nvSpPr>
          <p:cNvPr id="65" name="Google Shape;65;p3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2"/>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67" name="Google Shape;67;p32"/>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8" name="Google Shape;68;p32"/>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69" name="Google Shape;69;p32"/>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0" name="Google Shape;70;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只有標題" type="titleOnly">
  <p:cSld name="TITLE_ONLY">
    <p:spTree>
      <p:nvGrpSpPr>
        <p:cNvPr id="73" name="Shape 73"/>
        <p:cNvGrpSpPr/>
        <p:nvPr/>
      </p:nvGrpSpPr>
      <p:grpSpPr>
        <a:xfrm>
          <a:off x="0" y="0"/>
          <a:ext cx="0" cy="0"/>
          <a:chOff x="0" y="0"/>
          <a:chExt cx="0" cy="0"/>
        </a:xfrm>
      </p:grpSpPr>
      <p:sp>
        <p:nvSpPr>
          <p:cNvPr id="74" name="Google Shape;74;p3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type="blank">
  <p:cSld name="BLANK">
    <p:spTree>
      <p:nvGrpSpPr>
        <p:cNvPr id="78" name="Shape 78"/>
        <p:cNvGrpSpPr/>
        <p:nvPr/>
      </p:nvGrpSpPr>
      <p:grpSpPr>
        <a:xfrm>
          <a:off x="0" y="0"/>
          <a:ext cx="0" cy="0"/>
          <a:chOff x="0" y="0"/>
          <a:chExt cx="0" cy="0"/>
        </a:xfrm>
      </p:grpSpPr>
      <p:sp>
        <p:nvSpPr>
          <p:cNvPr id="79" name="Google Shape;79;p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含輔助字幕的內容" type="objTx">
  <p:cSld name="OBJECT_WITH_CAPTION_TEXT">
    <p:spTree>
      <p:nvGrpSpPr>
        <p:cNvPr id="82" name="Shape 82"/>
        <p:cNvGrpSpPr/>
        <p:nvPr/>
      </p:nvGrpSpPr>
      <p:grpSpPr>
        <a:xfrm>
          <a:off x="0" y="0"/>
          <a:ext cx="0" cy="0"/>
          <a:chOff x="0" y="0"/>
          <a:chExt cx="0" cy="0"/>
        </a:xfrm>
      </p:grpSpPr>
      <p:sp>
        <p:nvSpPr>
          <p:cNvPr id="83" name="Google Shape;83;p35"/>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5"/>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85" name="Google Shape;85;p35"/>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1120"/>
              <a:buNone/>
              <a:defRPr sz="1400"/>
            </a:lvl2pPr>
            <a:lvl3pPr indent="-228600" lvl="2" marL="1371600" algn="l">
              <a:lnSpc>
                <a:spcPct val="100000"/>
              </a:lnSpc>
              <a:spcBef>
                <a:spcPts val="1000"/>
              </a:spcBef>
              <a:spcAft>
                <a:spcPts val="0"/>
              </a:spcAft>
              <a:buSzPts val="960"/>
              <a:buNone/>
              <a:defRPr sz="1200"/>
            </a:lvl3pPr>
            <a:lvl4pPr indent="-228600" lvl="3" marL="1828800" algn="l">
              <a:lnSpc>
                <a:spcPct val="100000"/>
              </a:lnSpc>
              <a:spcBef>
                <a:spcPts val="1000"/>
              </a:spcBef>
              <a:spcAft>
                <a:spcPts val="0"/>
              </a:spcAft>
              <a:buSzPts val="800"/>
              <a:buNone/>
              <a:defRPr sz="1000"/>
            </a:lvl4pPr>
            <a:lvl5pPr indent="-228600" lvl="4" marL="2286000" algn="l">
              <a:lnSpc>
                <a:spcPct val="100000"/>
              </a:lnSpc>
              <a:spcBef>
                <a:spcPts val="1000"/>
              </a:spcBef>
              <a:spcAft>
                <a:spcPts val="0"/>
              </a:spcAft>
              <a:buSzPts val="800"/>
              <a:buNone/>
              <a:defRPr sz="1000"/>
            </a:lvl5pPr>
            <a:lvl6pPr indent="-228600" lvl="5" marL="2743200" algn="l">
              <a:lnSpc>
                <a:spcPct val="100000"/>
              </a:lnSpc>
              <a:spcBef>
                <a:spcPts val="1000"/>
              </a:spcBef>
              <a:spcAft>
                <a:spcPts val="0"/>
              </a:spcAft>
              <a:buSzPts val="800"/>
              <a:buNone/>
              <a:defRPr sz="1000"/>
            </a:lvl6pPr>
            <a:lvl7pPr indent="-228600" lvl="6" marL="3200400" algn="l">
              <a:lnSpc>
                <a:spcPct val="100000"/>
              </a:lnSpc>
              <a:spcBef>
                <a:spcPts val="1000"/>
              </a:spcBef>
              <a:spcAft>
                <a:spcPts val="0"/>
              </a:spcAft>
              <a:buSzPts val="800"/>
              <a:buNone/>
              <a:defRPr sz="1000"/>
            </a:lvl7pPr>
            <a:lvl8pPr indent="-228600" lvl="7" marL="3657600" algn="l">
              <a:lnSpc>
                <a:spcPct val="100000"/>
              </a:lnSpc>
              <a:spcBef>
                <a:spcPts val="1000"/>
              </a:spcBef>
              <a:spcAft>
                <a:spcPts val="0"/>
              </a:spcAft>
              <a:buSzPts val="800"/>
              <a:buNone/>
              <a:defRPr sz="1000"/>
            </a:lvl8pPr>
            <a:lvl9pPr indent="-228600" lvl="8" marL="4114800" algn="l">
              <a:lnSpc>
                <a:spcPct val="100000"/>
              </a:lnSpc>
              <a:spcBef>
                <a:spcPts val="1000"/>
              </a:spcBef>
              <a:spcAft>
                <a:spcPts val="0"/>
              </a:spcAft>
              <a:buSzPts val="800"/>
              <a:buNone/>
              <a:defRPr sz="1000"/>
            </a:lvl9pPr>
          </a:lstStyle>
          <a:p/>
        </p:txBody>
      </p:sp>
      <p:sp>
        <p:nvSpPr>
          <p:cNvPr id="86" name="Google Shape;86;p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Google Shape;6;p26"/>
          <p:cNvGrpSpPr/>
          <p:nvPr/>
        </p:nvGrpSpPr>
        <p:grpSpPr>
          <a:xfrm>
            <a:off x="0" y="-8467"/>
            <a:ext cx="12192000" cy="6866467"/>
            <a:chOff x="0" y="-8467"/>
            <a:chExt cx="12192000" cy="6866467"/>
          </a:xfrm>
        </p:grpSpPr>
        <p:cxnSp>
          <p:nvCxnSpPr>
            <p:cNvPr id="7" name="Google Shape;7;p26"/>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26"/>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2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10" name="Google Shape;10;p2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26"/>
            <p:cNvSpPr/>
            <p:nvPr/>
          </p:nvSpPr>
          <p:spPr>
            <a:xfrm>
              <a:off x="8932333" y="3048000"/>
              <a:ext cx="3259667" cy="3810000"/>
            </a:xfrm>
            <a:prstGeom prst="triangle">
              <a:avLst>
                <a:gd fmla="val 100000" name="adj"/>
              </a:avLst>
            </a:prstGeom>
            <a:solidFill>
              <a:schemeClr val="accent2">
                <a:alpha val="7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477B2">
                <a:alpha val="69411"/>
              </a:srgbClr>
            </a:solidFill>
            <a:ln>
              <a:noFill/>
            </a:ln>
          </p:spPr>
        </p:sp>
        <p:sp>
          <p:nvSpPr>
            <p:cNvPr id="13" name="Google Shape;13;p2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8FA1CF">
                <a:alpha val="69411"/>
              </a:srgbClr>
            </a:solidFill>
            <a:ln>
              <a:noFill/>
            </a:ln>
          </p:spPr>
        </p:sp>
        <p:sp>
          <p:nvSpPr>
            <p:cNvPr id="14" name="Google Shape;14;p2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313"/>
              </a:schemeClr>
            </a:solidFill>
            <a:ln>
              <a:noFill/>
            </a:ln>
          </p:spPr>
        </p:sp>
        <p:sp>
          <p:nvSpPr>
            <p:cNvPr id="15" name="Google Shape;15;p26"/>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6"/>
            <p:cNvSpPr/>
            <p:nvPr/>
          </p:nvSpPr>
          <p:spPr>
            <a:xfrm>
              <a:off x="0" y="4013200"/>
              <a:ext cx="448733" cy="2844800"/>
            </a:xfrm>
            <a:prstGeom prst="triangle">
              <a:avLst>
                <a:gd fmla="val 0" name="adj"/>
              </a:avLst>
            </a:prstGeom>
            <a:solidFill>
              <a:schemeClr val="accent1">
                <a:alpha val="8431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 name="Google Shape;17;p2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8" name="Google Shape;18;p2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accent1"/>
              </a:buClr>
              <a:buSzPts val="7200"/>
              <a:buFont typeface="Trebuchet MS"/>
              <a:buNone/>
            </a:pPr>
            <a:r>
              <a:rPr lang="en-US" sz="7200"/>
              <a:t>Python</a:t>
            </a:r>
            <a:br>
              <a:rPr lang="en-US" sz="7200"/>
            </a:br>
            <a:r>
              <a:rPr lang="en-US" sz="7200"/>
              <a:t>半結構式資料處理</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10"/>
          <p:cNvSpPr txBox="1"/>
          <p:nvPr>
            <p:ph type="title"/>
          </p:nvPr>
        </p:nvSpPr>
        <p:spPr>
          <a:xfrm>
            <a:off x="677637" y="609600"/>
            <a:ext cx="8441244"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b="1" lang="en-US"/>
              <a:t>JSON（JavaScript Object Notation）</a:t>
            </a:r>
            <a:br>
              <a:rPr b="1" lang="en-US"/>
            </a:br>
            <a:r>
              <a:rPr b="1" lang="en-US"/>
              <a:t>JavaScript物件表示法</a:t>
            </a:r>
            <a:endParaRPr/>
          </a:p>
        </p:txBody>
      </p:sp>
      <p:sp>
        <p:nvSpPr>
          <p:cNvPr id="204" name="Google Shape;204;p10"/>
          <p:cNvSpPr txBox="1"/>
          <p:nvPr>
            <p:ph idx="1" type="body"/>
          </p:nvPr>
        </p:nvSpPr>
        <p:spPr>
          <a:xfrm>
            <a:off x="522213" y="2160589"/>
            <a:ext cx="8596668" cy="4087811"/>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SzPts val="1920"/>
              <a:buChar char="►"/>
            </a:pPr>
            <a:r>
              <a:rPr lang="en-US" sz="2400">
                <a:solidFill>
                  <a:srgbClr val="00B050"/>
                </a:solidFill>
                <a:latin typeface="Trebuchet MS"/>
                <a:ea typeface="Trebuchet MS"/>
                <a:cs typeface="Trebuchet MS"/>
                <a:sym typeface="Trebuchet MS"/>
              </a:rPr>
              <a:t>JSON：</a:t>
            </a:r>
            <a:r>
              <a:rPr lang="en-US" sz="1600">
                <a:latin typeface="Trebuchet MS"/>
                <a:ea typeface="Trebuchet MS"/>
                <a:cs typeface="Trebuchet MS"/>
                <a:sym typeface="Trebuchet MS"/>
              </a:rPr>
              <a:t>是一種由 道格拉斯·克羅克福特 構想和設計的輕量級資料交換語言，該語言以易於讓人閱讀的文字為基礎，用來傳輸由屬性值或者序列性的值組成的資料物件。儘管JSON是JavaScript的一個子集，但JSON是獨立於語言的文字格式，並且採用了類似於C語言家族的一些習慣。</a:t>
            </a:r>
            <a:endParaRPr sz="1600">
              <a:latin typeface="Trebuchet MS"/>
              <a:ea typeface="Trebuchet MS"/>
              <a:cs typeface="Trebuchet MS"/>
              <a:sym typeface="Trebuchet MS"/>
            </a:endParaRPr>
          </a:p>
          <a:p>
            <a:pPr indent="-342900" lvl="0" marL="342900" rtl="0" algn="l">
              <a:lnSpc>
                <a:spcPct val="130000"/>
              </a:lnSpc>
              <a:spcBef>
                <a:spcPts val="1000"/>
              </a:spcBef>
              <a:spcAft>
                <a:spcPts val="0"/>
              </a:spcAft>
              <a:buSzPts val="1920"/>
              <a:buChar char="►"/>
            </a:pPr>
            <a:r>
              <a:rPr lang="en-US" sz="2400">
                <a:solidFill>
                  <a:srgbClr val="00B050"/>
                </a:solidFill>
                <a:latin typeface="Trebuchet MS"/>
                <a:ea typeface="Trebuchet MS"/>
                <a:cs typeface="Trebuchet MS"/>
                <a:sym typeface="Trebuchet MS"/>
              </a:rPr>
              <a:t>應用領域：</a:t>
            </a:r>
            <a:endParaRPr sz="2400">
              <a:solidFill>
                <a:srgbClr val="00B050"/>
              </a:solidFill>
              <a:latin typeface="Trebuchet MS"/>
              <a:ea typeface="Trebuchet MS"/>
              <a:cs typeface="Trebuchet MS"/>
              <a:sym typeface="Trebuchet MS"/>
            </a:endParaRPr>
          </a:p>
          <a:p>
            <a:pPr indent="0" lvl="0" marL="0" rtl="0" algn="l">
              <a:lnSpc>
                <a:spcPct val="150000"/>
              </a:lnSpc>
              <a:spcBef>
                <a:spcPts val="1000"/>
              </a:spcBef>
              <a:spcAft>
                <a:spcPts val="0"/>
              </a:spcAft>
              <a:buSzPts val="980"/>
              <a:buNone/>
            </a:pPr>
            <a:r>
              <a:rPr lang="en-US" sz="1225">
                <a:solidFill>
                  <a:schemeClr val="dk1"/>
                </a:solidFill>
                <a:latin typeface="Trebuchet MS"/>
                <a:ea typeface="Trebuchet MS"/>
                <a:cs typeface="Trebuchet MS"/>
                <a:sym typeface="Trebuchet MS"/>
              </a:rPr>
              <a:t>	1</a:t>
            </a:r>
            <a:r>
              <a:rPr lang="en-US" sz="1600">
                <a:solidFill>
                  <a:schemeClr val="dk1"/>
                </a:solidFill>
                <a:latin typeface="Trebuchet MS"/>
                <a:ea typeface="Trebuchet MS"/>
                <a:cs typeface="Trebuchet MS"/>
                <a:sym typeface="Trebuchet MS"/>
              </a:rPr>
              <a:t>. </a:t>
            </a:r>
            <a:r>
              <a:rPr b="1" lang="en-US" sz="1600"/>
              <a:t>WEB開發：</a:t>
            </a:r>
            <a:r>
              <a:rPr lang="en-US" sz="1600"/>
              <a:t>JSON最開始被廣泛的應用於WEB應用的開發。不過目前JSON使用在			    JavaScript、Java、Node.js應用的情況比較多。</a:t>
            </a:r>
            <a:endParaRPr sz="1600"/>
          </a:p>
          <a:p>
            <a:pPr indent="0" lvl="0" marL="0" rtl="0" algn="l">
              <a:lnSpc>
                <a:spcPct val="150000"/>
              </a:lnSpc>
              <a:spcBef>
                <a:spcPts val="1000"/>
              </a:spcBef>
              <a:spcAft>
                <a:spcPts val="0"/>
              </a:spcAft>
              <a:buSzPts val="1280"/>
              <a:buNone/>
            </a:pPr>
            <a:r>
              <a:rPr lang="en-US" sz="1600"/>
              <a:t>	2. </a:t>
            </a:r>
            <a:r>
              <a:rPr b="1" lang="en-US" sz="1600"/>
              <a:t>NoSQL資料庫：</a:t>
            </a:r>
            <a:r>
              <a:rPr lang="en-US" sz="1600"/>
              <a:t>相對於傳統的關聯式資料庫，一些基於文件儲存的非關聯式資料	    	    庫(NoSQL)選擇JSON作為其資料儲存格式，比較出名的產品有：MongoDB 。</a:t>
            </a:r>
            <a:endParaRPr/>
          </a:p>
          <a:p>
            <a:pPr indent="0" lvl="0" marL="0" rtl="0" algn="l">
              <a:lnSpc>
                <a:spcPct val="150000"/>
              </a:lnSpc>
              <a:spcBef>
                <a:spcPts val="1000"/>
              </a:spcBef>
              <a:spcAft>
                <a:spcPts val="0"/>
              </a:spcAft>
              <a:buSzPts val="680"/>
              <a:buNone/>
            </a:pPr>
            <a:r>
              <a:t/>
            </a:r>
            <a:endParaRPr sz="850"/>
          </a:p>
          <a:p>
            <a:pPr indent="0" lvl="0" marL="0" rtl="0" algn="l">
              <a:lnSpc>
                <a:spcPct val="130000"/>
              </a:lnSpc>
              <a:spcBef>
                <a:spcPts val="1000"/>
              </a:spcBef>
              <a:spcAft>
                <a:spcPts val="0"/>
              </a:spcAft>
              <a:buSzPts val="680"/>
              <a:buNone/>
            </a:pPr>
            <a:r>
              <a:t/>
            </a:r>
            <a:endParaRPr sz="850">
              <a:solidFill>
                <a:schemeClr val="dk1"/>
              </a:solidFill>
              <a:latin typeface="Trebuchet MS"/>
              <a:ea typeface="Trebuchet MS"/>
              <a:cs typeface="Trebuchet MS"/>
              <a:sym typeface="Trebuchet MS"/>
            </a:endParaRPr>
          </a:p>
          <a:p>
            <a:pPr indent="0" lvl="0" marL="0" rtl="0" algn="l">
              <a:lnSpc>
                <a:spcPct val="100000"/>
              </a:lnSpc>
              <a:spcBef>
                <a:spcPts val="1000"/>
              </a:spcBef>
              <a:spcAft>
                <a:spcPts val="0"/>
              </a:spcAft>
              <a:buSzPts val="1280"/>
              <a:buNone/>
            </a:pPr>
            <a:r>
              <a:rPr lang="en-US" sz="1600">
                <a:solidFill>
                  <a:schemeClr val="dk1"/>
                </a:solidFill>
                <a:latin typeface="Trebuchet MS"/>
                <a:ea typeface="Trebuchet MS"/>
                <a:cs typeface="Trebuchet MS"/>
                <a:sym typeface="Trebuchet MS"/>
              </a:rPr>
              <a:t>	</a:t>
            </a:r>
            <a:endParaRPr sz="400">
              <a:solidFill>
                <a:srgbClr val="222222"/>
              </a:solidFill>
              <a:latin typeface="Trebuchet MS"/>
              <a:ea typeface="Trebuchet MS"/>
              <a:cs typeface="Trebuchet MS"/>
              <a:sym typeface="Trebuchet MS"/>
            </a:endParaRPr>
          </a:p>
          <a:p>
            <a:pPr indent="0" lvl="0" marL="0" rtl="0" algn="l">
              <a:lnSpc>
                <a:spcPct val="130000"/>
              </a:lnSpc>
              <a:spcBef>
                <a:spcPts val="1000"/>
              </a:spcBef>
              <a:spcAft>
                <a:spcPts val="0"/>
              </a:spcAft>
              <a:buSzPts val="320"/>
              <a:buNone/>
            </a:pPr>
            <a:r>
              <a:t/>
            </a:r>
            <a:endParaRPr sz="400">
              <a:solidFill>
                <a:srgbClr val="222222"/>
              </a:solidFill>
              <a:latin typeface="Arial"/>
              <a:ea typeface="Arial"/>
              <a:cs typeface="Arial"/>
              <a:sym typeface="Arial"/>
            </a:endParaRPr>
          </a:p>
          <a:p>
            <a:pPr indent="0" lvl="0" marL="0" rtl="0" algn="l">
              <a:lnSpc>
                <a:spcPct val="130000"/>
              </a:lnSpc>
              <a:spcBef>
                <a:spcPts val="1000"/>
              </a:spcBef>
              <a:spcAft>
                <a:spcPts val="0"/>
              </a:spcAft>
              <a:buSzPts val="320"/>
              <a:buNone/>
            </a:pPr>
            <a:r>
              <a:rPr lang="en-US" sz="400">
                <a:solidFill>
                  <a:srgbClr val="222222"/>
                </a:solidFill>
                <a:latin typeface="Arial"/>
                <a:ea typeface="Arial"/>
                <a:cs typeface="Arial"/>
                <a:sym typeface="Arial"/>
              </a:rPr>
              <a:t>	</a:t>
            </a:r>
            <a:endParaRPr sz="400">
              <a:solidFill>
                <a:srgbClr val="22222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JSON 格式</a:t>
            </a:r>
            <a:endParaRPr/>
          </a:p>
        </p:txBody>
      </p:sp>
      <p:sp>
        <p:nvSpPr>
          <p:cNvPr id="210" name="Google Shape;210;p11"/>
          <p:cNvSpPr txBox="1"/>
          <p:nvPr>
            <p:ph idx="1" type="body"/>
          </p:nvPr>
        </p:nvSpPr>
        <p:spPr>
          <a:xfrm>
            <a:off x="677334" y="2160589"/>
            <a:ext cx="8596668" cy="4321854"/>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SzPts val="1920"/>
              <a:buChar char="►"/>
            </a:pPr>
            <a:r>
              <a:rPr lang="en-US" sz="2400">
                <a:solidFill>
                  <a:srgbClr val="00B050"/>
                </a:solidFill>
                <a:latin typeface="Trebuchet MS"/>
                <a:ea typeface="Trebuchet MS"/>
                <a:cs typeface="Trebuchet MS"/>
                <a:sym typeface="Trebuchet MS"/>
              </a:rPr>
              <a:t>具體的格式如下：</a:t>
            </a:r>
            <a:endParaRPr sz="2400">
              <a:solidFill>
                <a:srgbClr val="00B050"/>
              </a:solidFill>
              <a:latin typeface="Trebuchet MS"/>
              <a:ea typeface="Trebuchet MS"/>
              <a:cs typeface="Trebuchet MS"/>
              <a:sym typeface="Trebuchet MS"/>
            </a:endParaRPr>
          </a:p>
          <a:p>
            <a:pPr indent="0" lvl="0" marL="0" rtl="0" algn="l">
              <a:lnSpc>
                <a:spcPct val="120000"/>
              </a:lnSpc>
              <a:spcBef>
                <a:spcPts val="1000"/>
              </a:spcBef>
              <a:spcAft>
                <a:spcPts val="0"/>
              </a:spcAft>
              <a:buSzPts val="1440"/>
              <a:buNone/>
            </a:pPr>
            <a:r>
              <a:rPr lang="en-US">
                <a:solidFill>
                  <a:schemeClr val="dk1"/>
                </a:solidFill>
              </a:rPr>
              <a:t>	</a:t>
            </a:r>
            <a:r>
              <a:rPr lang="en-US">
                <a:solidFill>
                  <a:srgbClr val="222222"/>
                </a:solidFill>
              </a:rPr>
              <a:t>名稱／值（pair）：名稱和值之間使用</a:t>
            </a:r>
            <a:r>
              <a:rPr b="1" lang="en-US">
                <a:solidFill>
                  <a:srgbClr val="000000"/>
                </a:solidFill>
                <a:latin typeface="Courier New"/>
                <a:ea typeface="Courier New"/>
                <a:cs typeface="Courier New"/>
                <a:sym typeface="Courier New"/>
              </a:rPr>
              <a:t>：</a:t>
            </a:r>
            <a:r>
              <a:rPr lang="en-US">
                <a:solidFill>
                  <a:srgbClr val="222222"/>
                </a:solidFill>
              </a:rPr>
              <a:t>隔開，一般的形式如下：</a:t>
            </a:r>
            <a:endParaRPr>
              <a:solidFill>
                <a:srgbClr val="222222"/>
              </a:solidFill>
            </a:endParaRPr>
          </a:p>
          <a:p>
            <a:pPr indent="0" lvl="0" marL="0" rtl="0" algn="l">
              <a:lnSpc>
                <a:spcPct val="120000"/>
              </a:lnSpc>
              <a:spcBef>
                <a:spcPts val="1000"/>
              </a:spcBef>
              <a:spcAft>
                <a:spcPts val="0"/>
              </a:spcAft>
              <a:buSzPts val="1440"/>
              <a:buNone/>
            </a:pPr>
            <a:r>
              <a:rPr lang="en-US">
                <a:solidFill>
                  <a:srgbClr val="222222"/>
                </a:solidFill>
              </a:rPr>
              <a:t>	</a:t>
            </a:r>
            <a:r>
              <a:rPr lang="en-US">
                <a:solidFill>
                  <a:srgbClr val="000000"/>
                </a:solidFill>
              </a:rPr>
              <a:t>{name </a:t>
            </a:r>
            <a:r>
              <a:rPr lang="en-US">
                <a:solidFill>
                  <a:srgbClr val="666666"/>
                </a:solidFill>
              </a:rPr>
              <a:t>: </a:t>
            </a:r>
            <a:r>
              <a:rPr lang="en-US">
                <a:solidFill>
                  <a:srgbClr val="000000"/>
                </a:solidFill>
              </a:rPr>
              <a:t>value} 或</a:t>
            </a:r>
            <a:endParaRPr>
              <a:solidFill>
                <a:srgbClr val="000000"/>
              </a:solidFill>
            </a:endParaRPr>
          </a:p>
          <a:p>
            <a:pPr indent="0" lvl="0" marL="0" rtl="0" algn="l">
              <a:lnSpc>
                <a:spcPct val="120000"/>
              </a:lnSpc>
              <a:spcBef>
                <a:spcPts val="1000"/>
              </a:spcBef>
              <a:spcAft>
                <a:spcPts val="0"/>
              </a:spcAft>
              <a:buSzPts val="1440"/>
              <a:buNone/>
            </a:pPr>
            <a:r>
              <a:t/>
            </a:r>
            <a:endParaRPr>
              <a:solidFill>
                <a:srgbClr val="000000"/>
              </a:solidFill>
            </a:endParaRPr>
          </a:p>
          <a:p>
            <a:pPr indent="0" lvl="0" marL="0" rtl="0" algn="l">
              <a:lnSpc>
                <a:spcPct val="45000"/>
              </a:lnSpc>
              <a:spcBef>
                <a:spcPts val="1000"/>
              </a:spcBef>
              <a:spcAft>
                <a:spcPts val="0"/>
              </a:spcAft>
              <a:buSzPts val="1440"/>
              <a:buNone/>
            </a:pPr>
            <a:r>
              <a:rPr lang="en-US">
                <a:solidFill>
                  <a:schemeClr val="dk1"/>
                </a:solidFill>
              </a:rPr>
              <a:t>	</a:t>
            </a:r>
            <a:r>
              <a:rPr lang="en-US">
                <a:solidFill>
                  <a:srgbClr val="000000"/>
                </a:solidFill>
              </a:rPr>
              <a:t>{</a:t>
            </a:r>
            <a:endParaRPr>
              <a:solidFill>
                <a:srgbClr val="000000"/>
              </a:solidFill>
            </a:endParaRPr>
          </a:p>
          <a:p>
            <a:pPr indent="0" lvl="0" marL="0" rtl="0" algn="l">
              <a:lnSpc>
                <a:spcPct val="45000"/>
              </a:lnSpc>
              <a:spcBef>
                <a:spcPts val="1000"/>
              </a:spcBef>
              <a:spcAft>
                <a:spcPts val="0"/>
              </a:spcAft>
              <a:buSzPts val="1440"/>
              <a:buNone/>
            </a:pPr>
            <a:r>
              <a:rPr lang="en-US">
                <a:solidFill>
                  <a:srgbClr val="000000"/>
                </a:solidFill>
              </a:rPr>
              <a:t>		name </a:t>
            </a:r>
            <a:r>
              <a:rPr lang="en-US">
                <a:solidFill>
                  <a:srgbClr val="666666"/>
                </a:solidFill>
              </a:rPr>
              <a:t>: </a:t>
            </a:r>
            <a:r>
              <a:rPr lang="en-US">
                <a:solidFill>
                  <a:srgbClr val="000000"/>
                </a:solidFill>
              </a:rPr>
              <a:t>value,</a:t>
            </a:r>
            <a:endParaRPr/>
          </a:p>
          <a:p>
            <a:pPr indent="0" lvl="0" marL="0" rtl="0" algn="l">
              <a:lnSpc>
                <a:spcPct val="45000"/>
              </a:lnSpc>
              <a:spcBef>
                <a:spcPts val="1000"/>
              </a:spcBef>
              <a:spcAft>
                <a:spcPts val="0"/>
              </a:spcAft>
              <a:buSzPts val="1440"/>
              <a:buNone/>
            </a:pPr>
            <a:r>
              <a:rPr lang="en-US">
                <a:solidFill>
                  <a:srgbClr val="000000"/>
                </a:solidFill>
              </a:rPr>
              <a:t>		name </a:t>
            </a:r>
            <a:r>
              <a:rPr lang="en-US">
                <a:solidFill>
                  <a:srgbClr val="666666"/>
                </a:solidFill>
              </a:rPr>
              <a:t>: </a:t>
            </a:r>
            <a:endParaRPr>
              <a:solidFill>
                <a:srgbClr val="666666"/>
              </a:solidFill>
            </a:endParaRPr>
          </a:p>
          <a:p>
            <a:pPr indent="0" lvl="0" marL="0" rtl="0" algn="l">
              <a:lnSpc>
                <a:spcPct val="45000"/>
              </a:lnSpc>
              <a:spcBef>
                <a:spcPts val="1000"/>
              </a:spcBef>
              <a:spcAft>
                <a:spcPts val="0"/>
              </a:spcAft>
              <a:buSzPts val="1440"/>
              <a:buNone/>
            </a:pPr>
            <a:r>
              <a:rPr lang="en-US">
                <a:solidFill>
                  <a:srgbClr val="666666"/>
                </a:solidFill>
              </a:rPr>
              <a:t>		</a:t>
            </a:r>
            <a:r>
              <a:rPr lang="en-US">
                <a:solidFill>
                  <a:srgbClr val="000000"/>
                </a:solidFill>
              </a:rPr>
              <a:t>{</a:t>
            </a:r>
            <a:endParaRPr>
              <a:solidFill>
                <a:srgbClr val="000000"/>
              </a:solidFill>
            </a:endParaRPr>
          </a:p>
          <a:p>
            <a:pPr indent="0" lvl="0" marL="0" rtl="0" algn="l">
              <a:lnSpc>
                <a:spcPct val="45000"/>
              </a:lnSpc>
              <a:spcBef>
                <a:spcPts val="1000"/>
              </a:spcBef>
              <a:spcAft>
                <a:spcPts val="0"/>
              </a:spcAft>
              <a:buSzPts val="1440"/>
              <a:buNone/>
            </a:pPr>
            <a:r>
              <a:rPr lang="en-US">
                <a:solidFill>
                  <a:srgbClr val="000000"/>
                </a:solidFill>
              </a:rPr>
              <a:t>			name </a:t>
            </a:r>
            <a:r>
              <a:rPr lang="en-US">
                <a:solidFill>
                  <a:srgbClr val="666666"/>
                </a:solidFill>
              </a:rPr>
              <a:t>: </a:t>
            </a:r>
            <a:r>
              <a:rPr lang="en-US">
                <a:solidFill>
                  <a:srgbClr val="000000"/>
                </a:solidFill>
              </a:rPr>
              <a:t>value, </a:t>
            </a:r>
            <a:endParaRPr>
              <a:solidFill>
                <a:srgbClr val="000000"/>
              </a:solidFill>
            </a:endParaRPr>
          </a:p>
          <a:p>
            <a:pPr indent="0" lvl="0" marL="0" rtl="0" algn="l">
              <a:lnSpc>
                <a:spcPct val="45000"/>
              </a:lnSpc>
              <a:spcBef>
                <a:spcPts val="1000"/>
              </a:spcBef>
              <a:spcAft>
                <a:spcPts val="0"/>
              </a:spcAft>
              <a:buSzPts val="1440"/>
              <a:buNone/>
            </a:pPr>
            <a:r>
              <a:rPr lang="en-US">
                <a:solidFill>
                  <a:srgbClr val="000000"/>
                </a:solidFill>
              </a:rPr>
              <a:t>			name </a:t>
            </a:r>
            <a:r>
              <a:rPr lang="en-US">
                <a:solidFill>
                  <a:srgbClr val="666666"/>
                </a:solidFill>
              </a:rPr>
              <a:t>: </a:t>
            </a:r>
            <a:r>
              <a:rPr lang="en-US">
                <a:solidFill>
                  <a:srgbClr val="000000"/>
                </a:solidFill>
              </a:rPr>
              <a:t>value</a:t>
            </a:r>
            <a:endParaRPr>
              <a:solidFill>
                <a:srgbClr val="000000"/>
              </a:solidFill>
            </a:endParaRPr>
          </a:p>
          <a:p>
            <a:pPr indent="0" lvl="0" marL="0" rtl="0" algn="l">
              <a:lnSpc>
                <a:spcPct val="45000"/>
              </a:lnSpc>
              <a:spcBef>
                <a:spcPts val="1000"/>
              </a:spcBef>
              <a:spcAft>
                <a:spcPts val="0"/>
              </a:spcAft>
              <a:buSzPts val="1440"/>
              <a:buNone/>
            </a:pPr>
            <a:r>
              <a:rPr lang="en-US">
                <a:solidFill>
                  <a:srgbClr val="000000"/>
                </a:solidFill>
              </a:rPr>
              <a:t>		} </a:t>
            </a:r>
            <a:endParaRPr>
              <a:solidFill>
                <a:srgbClr val="000000"/>
              </a:solidFill>
            </a:endParaRPr>
          </a:p>
          <a:p>
            <a:pPr indent="0" lvl="0" marL="0" rtl="0" algn="l">
              <a:lnSpc>
                <a:spcPct val="45000"/>
              </a:lnSpc>
              <a:spcBef>
                <a:spcPts val="1000"/>
              </a:spcBef>
              <a:spcAft>
                <a:spcPts val="0"/>
              </a:spcAft>
              <a:buSzPts val="1440"/>
              <a:buNone/>
            </a:pPr>
            <a:r>
              <a:rPr lang="en-US">
                <a:solidFill>
                  <a:srgbClr val="000000"/>
                </a:solidFill>
              </a:rPr>
              <a:t>	} </a:t>
            </a:r>
            <a:endParaRPr>
              <a:solidFill>
                <a:schemeClr val="dk1"/>
              </a:solidFill>
            </a:endParaRPr>
          </a:p>
          <a:p>
            <a:pPr indent="0" lvl="0" marL="0" rtl="0" algn="l">
              <a:lnSpc>
                <a:spcPct val="150000"/>
              </a:lnSpc>
              <a:spcBef>
                <a:spcPts val="1000"/>
              </a:spcBef>
              <a:spcAft>
                <a:spcPts val="0"/>
              </a:spcAft>
              <a:buSzPts val="640"/>
              <a:buNone/>
            </a:pPr>
            <a:r>
              <a:t/>
            </a:r>
            <a:endParaRPr sz="800">
              <a:solidFill>
                <a:srgbClr val="222222"/>
              </a:solidFill>
            </a:endParaRPr>
          </a:p>
          <a:p>
            <a:pPr indent="-251459" lvl="0" marL="342900" rtl="0" algn="l">
              <a:lnSpc>
                <a:spcPct val="100000"/>
              </a:lnSpc>
              <a:spcBef>
                <a:spcPts val="1000"/>
              </a:spcBef>
              <a:spcAft>
                <a:spcPts val="0"/>
              </a:spcAft>
              <a:buSzPts val="144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1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b="1" lang="en-US"/>
              <a:t>Python 編碼為 JSON </a:t>
            </a:r>
            <a:r>
              <a:rPr b="1" lang="en-US">
                <a:latin typeface="Helvetica Neue"/>
                <a:ea typeface="Helvetica Neue"/>
                <a:cs typeface="Helvetica Neue"/>
                <a:sym typeface="Helvetica Neue"/>
              </a:rPr>
              <a:t>類型的轉換對應表：</a:t>
            </a:r>
            <a:endParaRPr/>
          </a:p>
        </p:txBody>
      </p:sp>
      <p:graphicFrame>
        <p:nvGraphicFramePr>
          <p:cNvPr id="216" name="Google Shape;216;p12"/>
          <p:cNvGraphicFramePr/>
          <p:nvPr/>
        </p:nvGraphicFramePr>
        <p:xfrm>
          <a:off x="677334" y="1762580"/>
          <a:ext cx="3000000" cy="3000000"/>
        </p:xfrm>
        <a:graphic>
          <a:graphicData uri="http://schemas.openxmlformats.org/drawingml/2006/table">
            <a:tbl>
              <a:tblPr>
                <a:noFill/>
                <a:tableStyleId>{0BAC109C-8461-4B9B-820B-FE14629F4B39}</a:tableStyleId>
              </a:tblPr>
              <a:tblGrid>
                <a:gridCol w="5579125"/>
                <a:gridCol w="3017550"/>
              </a:tblGrid>
              <a:tr h="446250">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solidFill>
                            <a:srgbClr val="FFFFFF"/>
                          </a:solidFill>
                        </a:rPr>
                        <a:t>Python</a:t>
                      </a:r>
                      <a:endParaRPr sz="1400" u="none" cap="none" strike="noStrike"/>
                    </a:p>
                  </a:txBody>
                  <a:tcPr marT="40250" marB="40250" marR="40250" marL="40250">
                    <a:lnL cap="flat" cmpd="sng" w="9525">
                      <a:solidFill>
                        <a:srgbClr val="555555"/>
                      </a:solidFill>
                      <a:prstDash val="solid"/>
                      <a:round/>
                      <a:headEnd len="sm" w="sm" type="none"/>
                      <a:tailEnd len="sm" w="sm" type="none"/>
                    </a:lnL>
                    <a:lnR cap="flat" cmpd="sng" w="9525">
                      <a:solidFill>
                        <a:srgbClr val="555555"/>
                      </a:solidFill>
                      <a:prstDash val="solid"/>
                      <a:round/>
                      <a:headEnd len="sm" w="sm" type="none"/>
                      <a:tailEnd len="sm" w="sm" type="none"/>
                    </a:lnR>
                    <a:lnT cap="flat" cmpd="sng" w="9525">
                      <a:solidFill>
                        <a:srgbClr val="555555"/>
                      </a:solidFill>
                      <a:prstDash val="solid"/>
                      <a:round/>
                      <a:headEnd len="sm" w="sm" type="none"/>
                      <a:tailEnd len="sm" w="sm" type="none"/>
                    </a:lnT>
                    <a:lnB cap="flat" cmpd="sng" w="9525">
                      <a:solidFill>
                        <a:srgbClr val="D4D4D4"/>
                      </a:solidFill>
                      <a:prstDash val="solid"/>
                      <a:round/>
                      <a:headEnd len="sm" w="sm" type="none"/>
                      <a:tailEnd len="sm" w="sm" type="none"/>
                    </a:lnB>
                    <a:solidFill>
                      <a:srgbClr val="555555"/>
                    </a:solidFill>
                  </a:tcPr>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solidFill>
                            <a:srgbClr val="FFFFFF"/>
                          </a:solidFill>
                        </a:rPr>
                        <a:t>JSON</a:t>
                      </a:r>
                      <a:endParaRPr sz="1400" u="none" cap="none" strike="noStrike"/>
                    </a:p>
                  </a:txBody>
                  <a:tcPr marT="40250" marB="40250" marR="40250" marL="40250">
                    <a:lnL cap="flat" cmpd="sng" w="9525">
                      <a:solidFill>
                        <a:srgbClr val="555555"/>
                      </a:solidFill>
                      <a:prstDash val="solid"/>
                      <a:round/>
                      <a:headEnd len="sm" w="sm" type="none"/>
                      <a:tailEnd len="sm" w="sm" type="none"/>
                    </a:lnL>
                    <a:lnR cap="flat" cmpd="sng" w="9525">
                      <a:solidFill>
                        <a:srgbClr val="555555"/>
                      </a:solidFill>
                      <a:prstDash val="solid"/>
                      <a:round/>
                      <a:headEnd len="sm" w="sm" type="none"/>
                      <a:tailEnd len="sm" w="sm" type="none"/>
                    </a:lnR>
                    <a:lnT cap="flat" cmpd="sng" w="9525">
                      <a:solidFill>
                        <a:srgbClr val="555555"/>
                      </a:solidFill>
                      <a:prstDash val="solid"/>
                      <a:round/>
                      <a:headEnd len="sm" w="sm" type="none"/>
                      <a:tailEnd len="sm" w="sm" type="none"/>
                    </a:lnT>
                    <a:lnB cap="flat" cmpd="sng" w="9525">
                      <a:solidFill>
                        <a:srgbClr val="D4D4D4"/>
                      </a:solidFill>
                      <a:prstDash val="solid"/>
                      <a:round/>
                      <a:headEnd len="sm" w="sm" type="none"/>
                      <a:tailEnd len="sm" w="sm" type="none"/>
                    </a:lnB>
                    <a:solidFill>
                      <a:srgbClr val="555555"/>
                    </a:solidFill>
                  </a:tcPr>
                </a:tc>
              </a:tr>
              <a:tr h="553575">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dict</a:t>
                      </a:r>
                      <a:endParaRPr sz="1400" u="none" cap="none" strike="noStrike"/>
                    </a:p>
                  </a:txBody>
                  <a:tcPr marT="93900" marB="93900" marR="67075" marL="67075">
                    <a:lnL cap="flat" cmpd="sng" w="9525">
                      <a:solidFill>
                        <a:srgbClr val="D4D4D4"/>
                      </a:solidFill>
                      <a:prstDash val="solid"/>
                      <a:round/>
                      <a:headEnd len="sm" w="sm" type="none"/>
                      <a:tailEnd len="sm" w="sm" type="none"/>
                    </a:lnL>
                    <a:lnR cap="flat" cmpd="sng" w="9525">
                      <a:solidFill>
                        <a:srgbClr val="D4D4D4"/>
                      </a:solidFill>
                      <a:prstDash val="solid"/>
                      <a:round/>
                      <a:headEnd len="sm" w="sm" type="none"/>
                      <a:tailEnd len="sm" w="sm" type="none"/>
                    </a:lnR>
                    <a:lnT cap="flat" cmpd="sng" w="9525">
                      <a:solidFill>
                        <a:srgbClr val="D4D4D4"/>
                      </a:solidFill>
                      <a:prstDash val="solid"/>
                      <a:round/>
                      <a:headEnd len="sm" w="sm" type="none"/>
                      <a:tailEnd len="sm" w="sm" type="none"/>
                    </a:lnT>
                    <a:lnB cap="flat" cmpd="sng" w="9525">
                      <a:solidFill>
                        <a:srgbClr val="D4D4D4"/>
                      </a:solidFill>
                      <a:prstDash val="solid"/>
                      <a:round/>
                      <a:headEnd len="sm" w="sm" type="none"/>
                      <a:tailEnd len="sm" w="sm" type="none"/>
                    </a:lnB>
                    <a:solidFill>
                      <a:srgbClr val="F6F4F0"/>
                    </a:solidFill>
                  </a:tcPr>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object</a:t>
                      </a:r>
                      <a:endParaRPr sz="1400" u="none" cap="none" strike="noStrike"/>
                    </a:p>
                  </a:txBody>
                  <a:tcPr marT="93900" marB="93900" marR="67075" marL="67075">
                    <a:lnL cap="flat" cmpd="sng" w="9525">
                      <a:solidFill>
                        <a:srgbClr val="D4D4D4"/>
                      </a:solidFill>
                      <a:prstDash val="solid"/>
                      <a:round/>
                      <a:headEnd len="sm" w="sm" type="none"/>
                      <a:tailEnd len="sm" w="sm" type="none"/>
                    </a:lnL>
                    <a:lnR cap="flat" cmpd="sng" w="9525">
                      <a:solidFill>
                        <a:srgbClr val="D4D4D4"/>
                      </a:solidFill>
                      <a:prstDash val="solid"/>
                      <a:round/>
                      <a:headEnd len="sm" w="sm" type="none"/>
                      <a:tailEnd len="sm" w="sm" type="none"/>
                    </a:lnR>
                    <a:lnT cap="flat" cmpd="sng" w="9525">
                      <a:solidFill>
                        <a:srgbClr val="D4D4D4"/>
                      </a:solidFill>
                      <a:prstDash val="solid"/>
                      <a:round/>
                      <a:headEnd len="sm" w="sm" type="none"/>
                      <a:tailEnd len="sm" w="sm" type="none"/>
                    </a:lnT>
                    <a:lnB cap="flat" cmpd="sng" w="9525">
                      <a:solidFill>
                        <a:srgbClr val="D4D4D4"/>
                      </a:solidFill>
                      <a:prstDash val="solid"/>
                      <a:round/>
                      <a:headEnd len="sm" w="sm" type="none"/>
                      <a:tailEnd len="sm" w="sm" type="none"/>
                    </a:lnB>
                    <a:solidFill>
                      <a:srgbClr val="F6F4F0"/>
                    </a:solidFill>
                  </a:tcPr>
                </a:tc>
              </a:tr>
              <a:tr h="553575">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list, tuple</a:t>
                      </a:r>
                      <a:endParaRPr sz="1400" u="none" cap="none" strike="noStrike"/>
                    </a:p>
                  </a:txBody>
                  <a:tcPr marT="93900" marB="93900" marR="67075" marL="67075">
                    <a:lnL cap="flat" cmpd="sng" w="9525">
                      <a:solidFill>
                        <a:srgbClr val="D4D4D4"/>
                      </a:solidFill>
                      <a:prstDash val="solid"/>
                      <a:round/>
                      <a:headEnd len="sm" w="sm" type="none"/>
                      <a:tailEnd len="sm" w="sm" type="none"/>
                    </a:lnL>
                    <a:lnR cap="flat" cmpd="sng" w="9525">
                      <a:solidFill>
                        <a:srgbClr val="D4D4D4"/>
                      </a:solidFill>
                      <a:prstDash val="solid"/>
                      <a:round/>
                      <a:headEnd len="sm" w="sm" type="none"/>
                      <a:tailEnd len="sm" w="sm" type="none"/>
                    </a:lnR>
                    <a:lnT cap="flat" cmpd="sng" w="9525">
                      <a:solidFill>
                        <a:srgbClr val="D4D4D4"/>
                      </a:solidFill>
                      <a:prstDash val="solid"/>
                      <a:round/>
                      <a:headEnd len="sm" w="sm" type="none"/>
                      <a:tailEnd len="sm" w="sm" type="none"/>
                    </a:lnT>
                    <a:lnB cap="flat" cmpd="sng" w="9525">
                      <a:solidFill>
                        <a:srgbClr val="D4D4D4"/>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array</a:t>
                      </a:r>
                      <a:endParaRPr sz="1400" u="none" cap="none" strike="noStrike"/>
                    </a:p>
                  </a:txBody>
                  <a:tcPr marT="93900" marB="93900" marR="67075" marL="67075">
                    <a:lnL cap="flat" cmpd="sng" w="9525">
                      <a:solidFill>
                        <a:srgbClr val="D4D4D4"/>
                      </a:solidFill>
                      <a:prstDash val="solid"/>
                      <a:round/>
                      <a:headEnd len="sm" w="sm" type="none"/>
                      <a:tailEnd len="sm" w="sm" type="none"/>
                    </a:lnL>
                    <a:lnR cap="flat" cmpd="sng" w="9525">
                      <a:solidFill>
                        <a:srgbClr val="D4D4D4"/>
                      </a:solidFill>
                      <a:prstDash val="solid"/>
                      <a:round/>
                      <a:headEnd len="sm" w="sm" type="none"/>
                      <a:tailEnd len="sm" w="sm" type="none"/>
                    </a:lnR>
                    <a:lnT cap="flat" cmpd="sng" w="9525">
                      <a:solidFill>
                        <a:srgbClr val="D4D4D4"/>
                      </a:solidFill>
                      <a:prstDash val="solid"/>
                      <a:round/>
                      <a:headEnd len="sm" w="sm" type="none"/>
                      <a:tailEnd len="sm" w="sm" type="none"/>
                    </a:lnT>
                    <a:lnB cap="flat" cmpd="sng" w="9525">
                      <a:solidFill>
                        <a:srgbClr val="D4D4D4"/>
                      </a:solidFill>
                      <a:prstDash val="solid"/>
                      <a:round/>
                      <a:headEnd len="sm" w="sm" type="none"/>
                      <a:tailEnd len="sm" w="sm" type="none"/>
                    </a:lnB>
                    <a:solidFill>
                      <a:srgbClr val="FFFFFF"/>
                    </a:solidFill>
                  </a:tcPr>
                </a:tc>
              </a:tr>
              <a:tr h="553575">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str</a:t>
                      </a:r>
                      <a:endParaRPr sz="1400" u="none" cap="none" strike="noStrike"/>
                    </a:p>
                  </a:txBody>
                  <a:tcPr marT="93900" marB="93900" marR="67075" marL="67075">
                    <a:lnL cap="flat" cmpd="sng" w="9525">
                      <a:solidFill>
                        <a:srgbClr val="D4D4D4"/>
                      </a:solidFill>
                      <a:prstDash val="solid"/>
                      <a:round/>
                      <a:headEnd len="sm" w="sm" type="none"/>
                      <a:tailEnd len="sm" w="sm" type="none"/>
                    </a:lnL>
                    <a:lnR cap="flat" cmpd="sng" w="9525">
                      <a:solidFill>
                        <a:srgbClr val="D4D4D4"/>
                      </a:solidFill>
                      <a:prstDash val="solid"/>
                      <a:round/>
                      <a:headEnd len="sm" w="sm" type="none"/>
                      <a:tailEnd len="sm" w="sm" type="none"/>
                    </a:lnR>
                    <a:lnT cap="flat" cmpd="sng" w="9525">
                      <a:solidFill>
                        <a:srgbClr val="D4D4D4"/>
                      </a:solidFill>
                      <a:prstDash val="solid"/>
                      <a:round/>
                      <a:headEnd len="sm" w="sm" type="none"/>
                      <a:tailEnd len="sm" w="sm" type="none"/>
                    </a:lnT>
                    <a:lnB cap="flat" cmpd="sng" w="9525">
                      <a:solidFill>
                        <a:srgbClr val="D4D4D4"/>
                      </a:solidFill>
                      <a:prstDash val="solid"/>
                      <a:round/>
                      <a:headEnd len="sm" w="sm" type="none"/>
                      <a:tailEnd len="sm" w="sm" type="none"/>
                    </a:lnB>
                    <a:solidFill>
                      <a:srgbClr val="F6F4F0"/>
                    </a:solidFill>
                  </a:tcPr>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string</a:t>
                      </a:r>
                      <a:endParaRPr sz="1400" u="none" cap="none" strike="noStrike"/>
                    </a:p>
                  </a:txBody>
                  <a:tcPr marT="93900" marB="93900" marR="67075" marL="67075">
                    <a:lnL cap="flat" cmpd="sng" w="9525">
                      <a:solidFill>
                        <a:srgbClr val="D4D4D4"/>
                      </a:solidFill>
                      <a:prstDash val="solid"/>
                      <a:round/>
                      <a:headEnd len="sm" w="sm" type="none"/>
                      <a:tailEnd len="sm" w="sm" type="none"/>
                    </a:lnL>
                    <a:lnR cap="flat" cmpd="sng" w="9525">
                      <a:solidFill>
                        <a:srgbClr val="D4D4D4"/>
                      </a:solidFill>
                      <a:prstDash val="solid"/>
                      <a:round/>
                      <a:headEnd len="sm" w="sm" type="none"/>
                      <a:tailEnd len="sm" w="sm" type="none"/>
                    </a:lnR>
                    <a:lnT cap="flat" cmpd="sng" w="9525">
                      <a:solidFill>
                        <a:srgbClr val="D4D4D4"/>
                      </a:solidFill>
                      <a:prstDash val="solid"/>
                      <a:round/>
                      <a:headEnd len="sm" w="sm" type="none"/>
                      <a:tailEnd len="sm" w="sm" type="none"/>
                    </a:lnT>
                    <a:lnB cap="flat" cmpd="sng" w="9525">
                      <a:solidFill>
                        <a:srgbClr val="D4D4D4"/>
                      </a:solidFill>
                      <a:prstDash val="solid"/>
                      <a:round/>
                      <a:headEnd len="sm" w="sm" type="none"/>
                      <a:tailEnd len="sm" w="sm" type="none"/>
                    </a:lnB>
                    <a:solidFill>
                      <a:srgbClr val="F6F4F0"/>
                    </a:solidFill>
                  </a:tcPr>
                </a:tc>
              </a:tr>
              <a:tr h="553575">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int, float, int- &amp; float-derived Enums</a:t>
                      </a:r>
                      <a:endParaRPr sz="1400" u="none" cap="none" strike="noStrike"/>
                    </a:p>
                  </a:txBody>
                  <a:tcPr marT="93900" marB="93900" marR="67075" marL="67075">
                    <a:lnL cap="flat" cmpd="sng" w="9525">
                      <a:solidFill>
                        <a:srgbClr val="D4D4D4"/>
                      </a:solidFill>
                      <a:prstDash val="solid"/>
                      <a:round/>
                      <a:headEnd len="sm" w="sm" type="none"/>
                      <a:tailEnd len="sm" w="sm" type="none"/>
                    </a:lnL>
                    <a:lnR cap="flat" cmpd="sng" w="9525">
                      <a:solidFill>
                        <a:srgbClr val="D4D4D4"/>
                      </a:solidFill>
                      <a:prstDash val="solid"/>
                      <a:round/>
                      <a:headEnd len="sm" w="sm" type="none"/>
                      <a:tailEnd len="sm" w="sm" type="none"/>
                    </a:lnR>
                    <a:lnT cap="flat" cmpd="sng" w="9525">
                      <a:solidFill>
                        <a:srgbClr val="D4D4D4"/>
                      </a:solidFill>
                      <a:prstDash val="solid"/>
                      <a:round/>
                      <a:headEnd len="sm" w="sm" type="none"/>
                      <a:tailEnd len="sm" w="sm" type="none"/>
                    </a:lnT>
                    <a:lnB cap="flat" cmpd="sng" w="9525">
                      <a:solidFill>
                        <a:srgbClr val="D4D4D4"/>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number</a:t>
                      </a:r>
                      <a:endParaRPr sz="1400" u="none" cap="none" strike="noStrike"/>
                    </a:p>
                  </a:txBody>
                  <a:tcPr marT="93900" marB="93900" marR="67075" marL="67075">
                    <a:lnL cap="flat" cmpd="sng" w="9525">
                      <a:solidFill>
                        <a:srgbClr val="D4D4D4"/>
                      </a:solidFill>
                      <a:prstDash val="solid"/>
                      <a:round/>
                      <a:headEnd len="sm" w="sm" type="none"/>
                      <a:tailEnd len="sm" w="sm" type="none"/>
                    </a:lnL>
                    <a:lnR cap="flat" cmpd="sng" w="9525">
                      <a:solidFill>
                        <a:srgbClr val="D4D4D4"/>
                      </a:solidFill>
                      <a:prstDash val="solid"/>
                      <a:round/>
                      <a:headEnd len="sm" w="sm" type="none"/>
                      <a:tailEnd len="sm" w="sm" type="none"/>
                    </a:lnR>
                    <a:lnT cap="flat" cmpd="sng" w="9525">
                      <a:solidFill>
                        <a:srgbClr val="D4D4D4"/>
                      </a:solidFill>
                      <a:prstDash val="solid"/>
                      <a:round/>
                      <a:headEnd len="sm" w="sm" type="none"/>
                      <a:tailEnd len="sm" w="sm" type="none"/>
                    </a:lnT>
                    <a:lnB cap="flat" cmpd="sng" w="9525">
                      <a:solidFill>
                        <a:srgbClr val="D4D4D4"/>
                      </a:solidFill>
                      <a:prstDash val="solid"/>
                      <a:round/>
                      <a:headEnd len="sm" w="sm" type="none"/>
                      <a:tailEnd len="sm" w="sm" type="none"/>
                    </a:lnB>
                    <a:solidFill>
                      <a:srgbClr val="FFFFFF"/>
                    </a:solidFill>
                  </a:tcPr>
                </a:tc>
              </a:tr>
              <a:tr h="553575">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True</a:t>
                      </a:r>
                      <a:endParaRPr sz="1400" u="none" cap="none" strike="noStrike"/>
                    </a:p>
                  </a:txBody>
                  <a:tcPr marT="93900" marB="93900" marR="67075" marL="67075">
                    <a:lnL cap="flat" cmpd="sng" w="9525">
                      <a:solidFill>
                        <a:srgbClr val="D4D4D4"/>
                      </a:solidFill>
                      <a:prstDash val="solid"/>
                      <a:round/>
                      <a:headEnd len="sm" w="sm" type="none"/>
                      <a:tailEnd len="sm" w="sm" type="none"/>
                    </a:lnL>
                    <a:lnR cap="flat" cmpd="sng" w="9525">
                      <a:solidFill>
                        <a:srgbClr val="D4D4D4"/>
                      </a:solidFill>
                      <a:prstDash val="solid"/>
                      <a:round/>
                      <a:headEnd len="sm" w="sm" type="none"/>
                      <a:tailEnd len="sm" w="sm" type="none"/>
                    </a:lnR>
                    <a:lnT cap="flat" cmpd="sng" w="9525">
                      <a:solidFill>
                        <a:srgbClr val="D4D4D4"/>
                      </a:solidFill>
                      <a:prstDash val="solid"/>
                      <a:round/>
                      <a:headEnd len="sm" w="sm" type="none"/>
                      <a:tailEnd len="sm" w="sm" type="none"/>
                    </a:lnT>
                    <a:lnB cap="flat" cmpd="sng" w="9525">
                      <a:solidFill>
                        <a:srgbClr val="D4D4D4"/>
                      </a:solidFill>
                      <a:prstDash val="solid"/>
                      <a:round/>
                      <a:headEnd len="sm" w="sm" type="none"/>
                      <a:tailEnd len="sm" w="sm" type="none"/>
                    </a:lnB>
                    <a:solidFill>
                      <a:srgbClr val="F6F4F0"/>
                    </a:solidFill>
                  </a:tcPr>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true</a:t>
                      </a:r>
                      <a:endParaRPr sz="1400" u="none" cap="none" strike="noStrike"/>
                    </a:p>
                  </a:txBody>
                  <a:tcPr marT="93900" marB="93900" marR="67075" marL="67075">
                    <a:lnL cap="flat" cmpd="sng" w="9525">
                      <a:solidFill>
                        <a:srgbClr val="D4D4D4"/>
                      </a:solidFill>
                      <a:prstDash val="solid"/>
                      <a:round/>
                      <a:headEnd len="sm" w="sm" type="none"/>
                      <a:tailEnd len="sm" w="sm" type="none"/>
                    </a:lnL>
                    <a:lnR cap="flat" cmpd="sng" w="9525">
                      <a:solidFill>
                        <a:srgbClr val="D4D4D4"/>
                      </a:solidFill>
                      <a:prstDash val="solid"/>
                      <a:round/>
                      <a:headEnd len="sm" w="sm" type="none"/>
                      <a:tailEnd len="sm" w="sm" type="none"/>
                    </a:lnR>
                    <a:lnT cap="flat" cmpd="sng" w="9525">
                      <a:solidFill>
                        <a:srgbClr val="D4D4D4"/>
                      </a:solidFill>
                      <a:prstDash val="solid"/>
                      <a:round/>
                      <a:headEnd len="sm" w="sm" type="none"/>
                      <a:tailEnd len="sm" w="sm" type="none"/>
                    </a:lnT>
                    <a:lnB cap="flat" cmpd="sng" w="9525">
                      <a:solidFill>
                        <a:srgbClr val="D4D4D4"/>
                      </a:solidFill>
                      <a:prstDash val="solid"/>
                      <a:round/>
                      <a:headEnd len="sm" w="sm" type="none"/>
                      <a:tailEnd len="sm" w="sm" type="none"/>
                    </a:lnB>
                    <a:solidFill>
                      <a:srgbClr val="F6F4F0"/>
                    </a:solidFill>
                  </a:tcPr>
                </a:tc>
              </a:tr>
              <a:tr h="553575">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False</a:t>
                      </a:r>
                      <a:endParaRPr sz="1400" u="none" cap="none" strike="noStrike"/>
                    </a:p>
                  </a:txBody>
                  <a:tcPr marT="93900" marB="93900" marR="67075" marL="67075">
                    <a:lnL cap="flat" cmpd="sng" w="9525">
                      <a:solidFill>
                        <a:srgbClr val="D4D4D4"/>
                      </a:solidFill>
                      <a:prstDash val="solid"/>
                      <a:round/>
                      <a:headEnd len="sm" w="sm" type="none"/>
                      <a:tailEnd len="sm" w="sm" type="none"/>
                    </a:lnL>
                    <a:lnR cap="flat" cmpd="sng" w="9525">
                      <a:solidFill>
                        <a:srgbClr val="D4D4D4"/>
                      </a:solidFill>
                      <a:prstDash val="solid"/>
                      <a:round/>
                      <a:headEnd len="sm" w="sm" type="none"/>
                      <a:tailEnd len="sm" w="sm" type="none"/>
                    </a:lnR>
                    <a:lnT cap="flat" cmpd="sng" w="9525">
                      <a:solidFill>
                        <a:srgbClr val="D4D4D4"/>
                      </a:solidFill>
                      <a:prstDash val="solid"/>
                      <a:round/>
                      <a:headEnd len="sm" w="sm" type="none"/>
                      <a:tailEnd len="sm" w="sm" type="none"/>
                    </a:lnT>
                    <a:lnB cap="flat" cmpd="sng" w="9525">
                      <a:solidFill>
                        <a:srgbClr val="D4D4D4"/>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false</a:t>
                      </a:r>
                      <a:endParaRPr sz="1400" u="none" cap="none" strike="noStrike"/>
                    </a:p>
                  </a:txBody>
                  <a:tcPr marT="93900" marB="93900" marR="67075" marL="67075">
                    <a:lnL cap="flat" cmpd="sng" w="9525">
                      <a:solidFill>
                        <a:srgbClr val="D4D4D4"/>
                      </a:solidFill>
                      <a:prstDash val="solid"/>
                      <a:round/>
                      <a:headEnd len="sm" w="sm" type="none"/>
                      <a:tailEnd len="sm" w="sm" type="none"/>
                    </a:lnL>
                    <a:lnR cap="flat" cmpd="sng" w="9525">
                      <a:solidFill>
                        <a:srgbClr val="D4D4D4"/>
                      </a:solidFill>
                      <a:prstDash val="solid"/>
                      <a:round/>
                      <a:headEnd len="sm" w="sm" type="none"/>
                      <a:tailEnd len="sm" w="sm" type="none"/>
                    </a:lnR>
                    <a:lnT cap="flat" cmpd="sng" w="9525">
                      <a:solidFill>
                        <a:srgbClr val="D4D4D4"/>
                      </a:solidFill>
                      <a:prstDash val="solid"/>
                      <a:round/>
                      <a:headEnd len="sm" w="sm" type="none"/>
                      <a:tailEnd len="sm" w="sm" type="none"/>
                    </a:lnT>
                    <a:lnB cap="flat" cmpd="sng" w="9525">
                      <a:solidFill>
                        <a:srgbClr val="D4D4D4"/>
                      </a:solidFill>
                      <a:prstDash val="solid"/>
                      <a:round/>
                      <a:headEnd len="sm" w="sm" type="none"/>
                      <a:tailEnd len="sm" w="sm" type="none"/>
                    </a:lnB>
                    <a:solidFill>
                      <a:srgbClr val="FFFFFF"/>
                    </a:solidFill>
                  </a:tcPr>
                </a:tc>
              </a:tr>
              <a:tr h="553575">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None</a:t>
                      </a:r>
                      <a:endParaRPr sz="1400" u="none" cap="none" strike="noStrike"/>
                    </a:p>
                  </a:txBody>
                  <a:tcPr marT="93900" marB="93900" marR="67075" marL="67075">
                    <a:lnL cap="flat" cmpd="sng" w="9525">
                      <a:solidFill>
                        <a:srgbClr val="D4D4D4"/>
                      </a:solidFill>
                      <a:prstDash val="solid"/>
                      <a:round/>
                      <a:headEnd len="sm" w="sm" type="none"/>
                      <a:tailEnd len="sm" w="sm" type="none"/>
                    </a:lnL>
                    <a:lnR cap="flat" cmpd="sng" w="9525">
                      <a:solidFill>
                        <a:srgbClr val="D4D4D4"/>
                      </a:solidFill>
                      <a:prstDash val="solid"/>
                      <a:round/>
                      <a:headEnd len="sm" w="sm" type="none"/>
                      <a:tailEnd len="sm" w="sm" type="none"/>
                    </a:lnR>
                    <a:lnT cap="flat" cmpd="sng" w="9525">
                      <a:solidFill>
                        <a:srgbClr val="D4D4D4"/>
                      </a:solidFill>
                      <a:prstDash val="solid"/>
                      <a:round/>
                      <a:headEnd len="sm" w="sm" type="none"/>
                      <a:tailEnd len="sm" w="sm" type="none"/>
                    </a:lnT>
                    <a:lnB cap="flat" cmpd="sng" w="9525">
                      <a:solidFill>
                        <a:srgbClr val="D4D4D4"/>
                      </a:solidFill>
                      <a:prstDash val="solid"/>
                      <a:round/>
                      <a:headEnd len="sm" w="sm" type="none"/>
                      <a:tailEnd len="sm" w="sm" type="none"/>
                    </a:lnB>
                    <a:solidFill>
                      <a:srgbClr val="F6F4F0"/>
                    </a:solidFill>
                  </a:tcPr>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null</a:t>
                      </a:r>
                      <a:endParaRPr sz="1400" u="none" cap="none" strike="noStrike"/>
                    </a:p>
                  </a:txBody>
                  <a:tcPr marT="93900" marB="93900" marR="67075" marL="67075">
                    <a:lnL cap="flat" cmpd="sng" w="9525">
                      <a:solidFill>
                        <a:srgbClr val="D4D4D4"/>
                      </a:solidFill>
                      <a:prstDash val="solid"/>
                      <a:round/>
                      <a:headEnd len="sm" w="sm" type="none"/>
                      <a:tailEnd len="sm" w="sm" type="none"/>
                    </a:lnL>
                    <a:lnR cap="flat" cmpd="sng" w="9525">
                      <a:solidFill>
                        <a:srgbClr val="D4D4D4"/>
                      </a:solidFill>
                      <a:prstDash val="solid"/>
                      <a:round/>
                      <a:headEnd len="sm" w="sm" type="none"/>
                      <a:tailEnd len="sm" w="sm" type="none"/>
                    </a:lnR>
                    <a:lnT cap="flat" cmpd="sng" w="9525">
                      <a:solidFill>
                        <a:srgbClr val="D4D4D4"/>
                      </a:solidFill>
                      <a:prstDash val="solid"/>
                      <a:round/>
                      <a:headEnd len="sm" w="sm" type="none"/>
                      <a:tailEnd len="sm" w="sm" type="none"/>
                    </a:lnT>
                    <a:lnB cap="flat" cmpd="sng" w="9525">
                      <a:solidFill>
                        <a:srgbClr val="D4D4D4"/>
                      </a:solidFill>
                      <a:prstDash val="solid"/>
                      <a:round/>
                      <a:headEnd len="sm" w="sm" type="none"/>
                      <a:tailEnd len="sm" w="sm" type="none"/>
                    </a:lnB>
                    <a:solidFill>
                      <a:srgbClr val="F6F4F0"/>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b="1" lang="en-US"/>
              <a:t>JSON 解碼為 Python 類型的轉換對應表：</a:t>
            </a:r>
            <a:endParaRPr b="1"/>
          </a:p>
        </p:txBody>
      </p:sp>
      <p:graphicFrame>
        <p:nvGraphicFramePr>
          <p:cNvPr id="222" name="Google Shape;222;p13"/>
          <p:cNvGraphicFramePr/>
          <p:nvPr/>
        </p:nvGraphicFramePr>
        <p:xfrm>
          <a:off x="3407974" y="1767115"/>
          <a:ext cx="3000000" cy="3000000"/>
        </p:xfrm>
        <a:graphic>
          <a:graphicData uri="http://schemas.openxmlformats.org/drawingml/2006/table">
            <a:tbl>
              <a:tblPr>
                <a:noFill/>
                <a:tableStyleId>{0BAC109C-8461-4B9B-820B-FE14629F4B39}</a:tableStyleId>
              </a:tblPr>
              <a:tblGrid>
                <a:gridCol w="2058625"/>
                <a:gridCol w="1076750"/>
              </a:tblGrid>
              <a:tr h="430700">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solidFill>
                            <a:srgbClr val="FFFFFF"/>
                          </a:solidFill>
                        </a:rPr>
                        <a:t>JSON</a:t>
                      </a:r>
                      <a:endParaRPr sz="1400" u="none" cap="none" strike="noStrike"/>
                    </a:p>
                  </a:txBody>
                  <a:tcPr marT="37125" marB="37125" marR="37125" marL="37125">
                    <a:lnL cap="flat" cmpd="sng" w="9525">
                      <a:solidFill>
                        <a:srgbClr val="555555"/>
                      </a:solidFill>
                      <a:prstDash val="solid"/>
                      <a:round/>
                      <a:headEnd len="sm" w="sm" type="none"/>
                      <a:tailEnd len="sm" w="sm" type="none"/>
                    </a:lnL>
                    <a:lnR cap="flat" cmpd="sng" w="9525">
                      <a:solidFill>
                        <a:srgbClr val="555555"/>
                      </a:solidFill>
                      <a:prstDash val="solid"/>
                      <a:round/>
                      <a:headEnd len="sm" w="sm" type="none"/>
                      <a:tailEnd len="sm" w="sm" type="none"/>
                    </a:lnR>
                    <a:lnT cap="flat" cmpd="sng" w="9525">
                      <a:solidFill>
                        <a:srgbClr val="555555"/>
                      </a:solidFill>
                      <a:prstDash val="solid"/>
                      <a:round/>
                      <a:headEnd len="sm" w="sm" type="none"/>
                      <a:tailEnd len="sm" w="sm" type="none"/>
                    </a:lnT>
                    <a:lnB cap="flat" cmpd="sng" w="9525">
                      <a:solidFill>
                        <a:srgbClr val="D4D4D4"/>
                      </a:solidFill>
                      <a:prstDash val="solid"/>
                      <a:round/>
                      <a:headEnd len="sm" w="sm" type="none"/>
                      <a:tailEnd len="sm" w="sm" type="none"/>
                    </a:lnB>
                    <a:solidFill>
                      <a:srgbClr val="555555"/>
                    </a:solidFill>
                  </a:tcPr>
                </a:tc>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solidFill>
                            <a:srgbClr val="FFFFFF"/>
                          </a:solidFill>
                        </a:rPr>
                        <a:t>Python</a:t>
                      </a:r>
                      <a:endParaRPr sz="1400" u="none" cap="none" strike="noStrike"/>
                    </a:p>
                  </a:txBody>
                  <a:tcPr marT="37125" marB="37125" marR="37125" marL="37125">
                    <a:lnL cap="flat" cmpd="sng" w="9525">
                      <a:solidFill>
                        <a:srgbClr val="555555"/>
                      </a:solidFill>
                      <a:prstDash val="solid"/>
                      <a:round/>
                      <a:headEnd len="sm" w="sm" type="none"/>
                      <a:tailEnd len="sm" w="sm" type="none"/>
                    </a:lnL>
                    <a:lnR cap="flat" cmpd="sng" w="9525">
                      <a:solidFill>
                        <a:srgbClr val="555555"/>
                      </a:solidFill>
                      <a:prstDash val="solid"/>
                      <a:round/>
                      <a:headEnd len="sm" w="sm" type="none"/>
                      <a:tailEnd len="sm" w="sm" type="none"/>
                    </a:lnR>
                    <a:lnT cap="flat" cmpd="sng" w="9525">
                      <a:solidFill>
                        <a:srgbClr val="555555"/>
                      </a:solidFill>
                      <a:prstDash val="solid"/>
                      <a:round/>
                      <a:headEnd len="sm" w="sm" type="none"/>
                      <a:tailEnd len="sm" w="sm" type="none"/>
                    </a:lnT>
                    <a:lnB cap="flat" cmpd="sng" w="9525">
                      <a:solidFill>
                        <a:srgbClr val="D4D4D4"/>
                      </a:solidFill>
                      <a:prstDash val="solid"/>
                      <a:round/>
                      <a:headEnd len="sm" w="sm" type="none"/>
                      <a:tailEnd len="sm" w="sm" type="none"/>
                    </a:lnB>
                    <a:solidFill>
                      <a:srgbClr val="555555"/>
                    </a:solidFill>
                  </a:tcPr>
                </a:tc>
              </a:tr>
              <a:tr h="529725">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t>object</a:t>
                      </a:r>
                      <a:endParaRPr sz="1400" u="none" cap="none" strike="noStrike"/>
                    </a:p>
                  </a:txBody>
                  <a:tcPr marT="86625" marB="86625" marR="61875" marL="61875">
                    <a:lnL cap="flat" cmpd="sng" w="9525">
                      <a:solidFill>
                        <a:srgbClr val="D4D4D4"/>
                      </a:solidFill>
                      <a:prstDash val="solid"/>
                      <a:round/>
                      <a:headEnd len="sm" w="sm" type="none"/>
                      <a:tailEnd len="sm" w="sm" type="none"/>
                    </a:lnL>
                    <a:lnR cap="flat" cmpd="sng" w="9525">
                      <a:solidFill>
                        <a:srgbClr val="D4D4D4"/>
                      </a:solidFill>
                      <a:prstDash val="solid"/>
                      <a:round/>
                      <a:headEnd len="sm" w="sm" type="none"/>
                      <a:tailEnd len="sm" w="sm" type="none"/>
                    </a:lnR>
                    <a:lnT cap="flat" cmpd="sng" w="9525">
                      <a:solidFill>
                        <a:srgbClr val="D4D4D4"/>
                      </a:solidFill>
                      <a:prstDash val="solid"/>
                      <a:round/>
                      <a:headEnd len="sm" w="sm" type="none"/>
                      <a:tailEnd len="sm" w="sm" type="none"/>
                    </a:lnT>
                    <a:lnB cap="flat" cmpd="sng" w="9525">
                      <a:solidFill>
                        <a:srgbClr val="D4D4D4"/>
                      </a:solidFill>
                      <a:prstDash val="solid"/>
                      <a:round/>
                      <a:headEnd len="sm" w="sm" type="none"/>
                      <a:tailEnd len="sm" w="sm" type="none"/>
                    </a:lnB>
                    <a:solidFill>
                      <a:srgbClr val="F6F4F0"/>
                    </a:solidFill>
                  </a:tcPr>
                </a:tc>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t>dict</a:t>
                      </a:r>
                      <a:endParaRPr sz="1400" u="none" cap="none" strike="noStrike"/>
                    </a:p>
                  </a:txBody>
                  <a:tcPr marT="86625" marB="86625" marR="61875" marL="61875">
                    <a:lnL cap="flat" cmpd="sng" w="9525">
                      <a:solidFill>
                        <a:srgbClr val="D4D4D4"/>
                      </a:solidFill>
                      <a:prstDash val="solid"/>
                      <a:round/>
                      <a:headEnd len="sm" w="sm" type="none"/>
                      <a:tailEnd len="sm" w="sm" type="none"/>
                    </a:lnL>
                    <a:lnR cap="flat" cmpd="sng" w="9525">
                      <a:solidFill>
                        <a:srgbClr val="D4D4D4"/>
                      </a:solidFill>
                      <a:prstDash val="solid"/>
                      <a:round/>
                      <a:headEnd len="sm" w="sm" type="none"/>
                      <a:tailEnd len="sm" w="sm" type="none"/>
                    </a:lnR>
                    <a:lnT cap="flat" cmpd="sng" w="9525">
                      <a:solidFill>
                        <a:srgbClr val="D4D4D4"/>
                      </a:solidFill>
                      <a:prstDash val="solid"/>
                      <a:round/>
                      <a:headEnd len="sm" w="sm" type="none"/>
                      <a:tailEnd len="sm" w="sm" type="none"/>
                    </a:lnT>
                    <a:lnB cap="flat" cmpd="sng" w="9525">
                      <a:solidFill>
                        <a:srgbClr val="D4D4D4"/>
                      </a:solidFill>
                      <a:prstDash val="solid"/>
                      <a:round/>
                      <a:headEnd len="sm" w="sm" type="none"/>
                      <a:tailEnd len="sm" w="sm" type="none"/>
                    </a:lnB>
                    <a:solidFill>
                      <a:srgbClr val="F6F4F0"/>
                    </a:solidFill>
                  </a:tcPr>
                </a:tc>
              </a:tr>
              <a:tr h="529725">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t>array</a:t>
                      </a:r>
                      <a:endParaRPr sz="1400" u="none" cap="none" strike="noStrike"/>
                    </a:p>
                  </a:txBody>
                  <a:tcPr marT="86625" marB="86625" marR="61875" marL="61875">
                    <a:lnL cap="flat" cmpd="sng" w="9525">
                      <a:solidFill>
                        <a:srgbClr val="D4D4D4"/>
                      </a:solidFill>
                      <a:prstDash val="solid"/>
                      <a:round/>
                      <a:headEnd len="sm" w="sm" type="none"/>
                      <a:tailEnd len="sm" w="sm" type="none"/>
                    </a:lnL>
                    <a:lnR cap="flat" cmpd="sng" w="9525">
                      <a:solidFill>
                        <a:srgbClr val="D4D4D4"/>
                      </a:solidFill>
                      <a:prstDash val="solid"/>
                      <a:round/>
                      <a:headEnd len="sm" w="sm" type="none"/>
                      <a:tailEnd len="sm" w="sm" type="none"/>
                    </a:lnR>
                    <a:lnT cap="flat" cmpd="sng" w="9525">
                      <a:solidFill>
                        <a:srgbClr val="D4D4D4"/>
                      </a:solidFill>
                      <a:prstDash val="solid"/>
                      <a:round/>
                      <a:headEnd len="sm" w="sm" type="none"/>
                      <a:tailEnd len="sm" w="sm" type="none"/>
                    </a:lnT>
                    <a:lnB cap="flat" cmpd="sng" w="9525">
                      <a:solidFill>
                        <a:srgbClr val="D4D4D4"/>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t>list</a:t>
                      </a:r>
                      <a:endParaRPr sz="1400" u="none" cap="none" strike="noStrike"/>
                    </a:p>
                  </a:txBody>
                  <a:tcPr marT="86625" marB="86625" marR="61875" marL="61875">
                    <a:lnL cap="flat" cmpd="sng" w="9525">
                      <a:solidFill>
                        <a:srgbClr val="D4D4D4"/>
                      </a:solidFill>
                      <a:prstDash val="solid"/>
                      <a:round/>
                      <a:headEnd len="sm" w="sm" type="none"/>
                      <a:tailEnd len="sm" w="sm" type="none"/>
                    </a:lnL>
                    <a:lnR cap="flat" cmpd="sng" w="9525">
                      <a:solidFill>
                        <a:srgbClr val="D4D4D4"/>
                      </a:solidFill>
                      <a:prstDash val="solid"/>
                      <a:round/>
                      <a:headEnd len="sm" w="sm" type="none"/>
                      <a:tailEnd len="sm" w="sm" type="none"/>
                    </a:lnR>
                    <a:lnT cap="flat" cmpd="sng" w="9525">
                      <a:solidFill>
                        <a:srgbClr val="D4D4D4"/>
                      </a:solidFill>
                      <a:prstDash val="solid"/>
                      <a:round/>
                      <a:headEnd len="sm" w="sm" type="none"/>
                      <a:tailEnd len="sm" w="sm" type="none"/>
                    </a:lnT>
                    <a:lnB cap="flat" cmpd="sng" w="9525">
                      <a:solidFill>
                        <a:srgbClr val="D4D4D4"/>
                      </a:solidFill>
                      <a:prstDash val="solid"/>
                      <a:round/>
                      <a:headEnd len="sm" w="sm" type="none"/>
                      <a:tailEnd len="sm" w="sm" type="none"/>
                    </a:lnB>
                    <a:solidFill>
                      <a:srgbClr val="FFFFFF"/>
                    </a:solidFill>
                  </a:tcPr>
                </a:tc>
              </a:tr>
              <a:tr h="529725">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t>string</a:t>
                      </a:r>
                      <a:endParaRPr sz="1400" u="none" cap="none" strike="noStrike"/>
                    </a:p>
                  </a:txBody>
                  <a:tcPr marT="86625" marB="86625" marR="61875" marL="61875">
                    <a:lnL cap="flat" cmpd="sng" w="9525">
                      <a:solidFill>
                        <a:srgbClr val="D4D4D4"/>
                      </a:solidFill>
                      <a:prstDash val="solid"/>
                      <a:round/>
                      <a:headEnd len="sm" w="sm" type="none"/>
                      <a:tailEnd len="sm" w="sm" type="none"/>
                    </a:lnL>
                    <a:lnR cap="flat" cmpd="sng" w="9525">
                      <a:solidFill>
                        <a:srgbClr val="D4D4D4"/>
                      </a:solidFill>
                      <a:prstDash val="solid"/>
                      <a:round/>
                      <a:headEnd len="sm" w="sm" type="none"/>
                      <a:tailEnd len="sm" w="sm" type="none"/>
                    </a:lnR>
                    <a:lnT cap="flat" cmpd="sng" w="9525">
                      <a:solidFill>
                        <a:srgbClr val="D4D4D4"/>
                      </a:solidFill>
                      <a:prstDash val="solid"/>
                      <a:round/>
                      <a:headEnd len="sm" w="sm" type="none"/>
                      <a:tailEnd len="sm" w="sm" type="none"/>
                    </a:lnT>
                    <a:lnB cap="flat" cmpd="sng" w="9525">
                      <a:solidFill>
                        <a:srgbClr val="D4D4D4"/>
                      </a:solidFill>
                      <a:prstDash val="solid"/>
                      <a:round/>
                      <a:headEnd len="sm" w="sm" type="none"/>
                      <a:tailEnd len="sm" w="sm" type="none"/>
                    </a:lnB>
                    <a:solidFill>
                      <a:srgbClr val="F6F4F0"/>
                    </a:solidFill>
                  </a:tcPr>
                </a:tc>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t>str</a:t>
                      </a:r>
                      <a:endParaRPr sz="1400" u="none" cap="none" strike="noStrike"/>
                    </a:p>
                  </a:txBody>
                  <a:tcPr marT="86625" marB="86625" marR="61875" marL="61875">
                    <a:lnL cap="flat" cmpd="sng" w="9525">
                      <a:solidFill>
                        <a:srgbClr val="D4D4D4"/>
                      </a:solidFill>
                      <a:prstDash val="solid"/>
                      <a:round/>
                      <a:headEnd len="sm" w="sm" type="none"/>
                      <a:tailEnd len="sm" w="sm" type="none"/>
                    </a:lnL>
                    <a:lnR cap="flat" cmpd="sng" w="9525">
                      <a:solidFill>
                        <a:srgbClr val="D4D4D4"/>
                      </a:solidFill>
                      <a:prstDash val="solid"/>
                      <a:round/>
                      <a:headEnd len="sm" w="sm" type="none"/>
                      <a:tailEnd len="sm" w="sm" type="none"/>
                    </a:lnR>
                    <a:lnT cap="flat" cmpd="sng" w="9525">
                      <a:solidFill>
                        <a:srgbClr val="D4D4D4"/>
                      </a:solidFill>
                      <a:prstDash val="solid"/>
                      <a:round/>
                      <a:headEnd len="sm" w="sm" type="none"/>
                      <a:tailEnd len="sm" w="sm" type="none"/>
                    </a:lnT>
                    <a:lnB cap="flat" cmpd="sng" w="9525">
                      <a:solidFill>
                        <a:srgbClr val="D4D4D4"/>
                      </a:solidFill>
                      <a:prstDash val="solid"/>
                      <a:round/>
                      <a:headEnd len="sm" w="sm" type="none"/>
                      <a:tailEnd len="sm" w="sm" type="none"/>
                    </a:lnB>
                    <a:solidFill>
                      <a:srgbClr val="F6F4F0"/>
                    </a:solidFill>
                  </a:tcPr>
                </a:tc>
              </a:tr>
              <a:tr h="529725">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t>number (int)</a:t>
                      </a:r>
                      <a:endParaRPr sz="1400" u="none" cap="none" strike="noStrike"/>
                    </a:p>
                  </a:txBody>
                  <a:tcPr marT="86625" marB="86625" marR="61875" marL="61875">
                    <a:lnL cap="flat" cmpd="sng" w="9525">
                      <a:solidFill>
                        <a:srgbClr val="D4D4D4"/>
                      </a:solidFill>
                      <a:prstDash val="solid"/>
                      <a:round/>
                      <a:headEnd len="sm" w="sm" type="none"/>
                      <a:tailEnd len="sm" w="sm" type="none"/>
                    </a:lnL>
                    <a:lnR cap="flat" cmpd="sng" w="9525">
                      <a:solidFill>
                        <a:srgbClr val="D4D4D4"/>
                      </a:solidFill>
                      <a:prstDash val="solid"/>
                      <a:round/>
                      <a:headEnd len="sm" w="sm" type="none"/>
                      <a:tailEnd len="sm" w="sm" type="none"/>
                    </a:lnR>
                    <a:lnT cap="flat" cmpd="sng" w="9525">
                      <a:solidFill>
                        <a:srgbClr val="D4D4D4"/>
                      </a:solidFill>
                      <a:prstDash val="solid"/>
                      <a:round/>
                      <a:headEnd len="sm" w="sm" type="none"/>
                      <a:tailEnd len="sm" w="sm" type="none"/>
                    </a:lnT>
                    <a:lnB cap="flat" cmpd="sng" w="9525">
                      <a:solidFill>
                        <a:srgbClr val="D4D4D4"/>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t>int</a:t>
                      </a:r>
                      <a:endParaRPr sz="1400" u="none" cap="none" strike="noStrike"/>
                    </a:p>
                  </a:txBody>
                  <a:tcPr marT="86625" marB="86625" marR="61875" marL="61875">
                    <a:lnL cap="flat" cmpd="sng" w="9525">
                      <a:solidFill>
                        <a:srgbClr val="D4D4D4"/>
                      </a:solidFill>
                      <a:prstDash val="solid"/>
                      <a:round/>
                      <a:headEnd len="sm" w="sm" type="none"/>
                      <a:tailEnd len="sm" w="sm" type="none"/>
                    </a:lnL>
                    <a:lnR cap="flat" cmpd="sng" w="9525">
                      <a:solidFill>
                        <a:srgbClr val="D4D4D4"/>
                      </a:solidFill>
                      <a:prstDash val="solid"/>
                      <a:round/>
                      <a:headEnd len="sm" w="sm" type="none"/>
                      <a:tailEnd len="sm" w="sm" type="none"/>
                    </a:lnR>
                    <a:lnT cap="flat" cmpd="sng" w="9525">
                      <a:solidFill>
                        <a:srgbClr val="D4D4D4"/>
                      </a:solidFill>
                      <a:prstDash val="solid"/>
                      <a:round/>
                      <a:headEnd len="sm" w="sm" type="none"/>
                      <a:tailEnd len="sm" w="sm" type="none"/>
                    </a:lnT>
                    <a:lnB cap="flat" cmpd="sng" w="9525">
                      <a:solidFill>
                        <a:srgbClr val="D4D4D4"/>
                      </a:solidFill>
                      <a:prstDash val="solid"/>
                      <a:round/>
                      <a:headEnd len="sm" w="sm" type="none"/>
                      <a:tailEnd len="sm" w="sm" type="none"/>
                    </a:lnB>
                    <a:solidFill>
                      <a:srgbClr val="FFFFFF"/>
                    </a:solidFill>
                  </a:tcPr>
                </a:tc>
              </a:tr>
              <a:tr h="529725">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t>number (real)</a:t>
                      </a:r>
                      <a:endParaRPr sz="1400" u="none" cap="none" strike="noStrike"/>
                    </a:p>
                  </a:txBody>
                  <a:tcPr marT="86625" marB="86625" marR="61875" marL="61875">
                    <a:lnL cap="flat" cmpd="sng" w="9525">
                      <a:solidFill>
                        <a:srgbClr val="D4D4D4"/>
                      </a:solidFill>
                      <a:prstDash val="solid"/>
                      <a:round/>
                      <a:headEnd len="sm" w="sm" type="none"/>
                      <a:tailEnd len="sm" w="sm" type="none"/>
                    </a:lnL>
                    <a:lnR cap="flat" cmpd="sng" w="9525">
                      <a:solidFill>
                        <a:srgbClr val="D4D4D4"/>
                      </a:solidFill>
                      <a:prstDash val="solid"/>
                      <a:round/>
                      <a:headEnd len="sm" w="sm" type="none"/>
                      <a:tailEnd len="sm" w="sm" type="none"/>
                    </a:lnR>
                    <a:lnT cap="flat" cmpd="sng" w="9525">
                      <a:solidFill>
                        <a:srgbClr val="D4D4D4"/>
                      </a:solidFill>
                      <a:prstDash val="solid"/>
                      <a:round/>
                      <a:headEnd len="sm" w="sm" type="none"/>
                      <a:tailEnd len="sm" w="sm" type="none"/>
                    </a:lnT>
                    <a:lnB cap="flat" cmpd="sng" w="9525">
                      <a:solidFill>
                        <a:srgbClr val="D4D4D4"/>
                      </a:solidFill>
                      <a:prstDash val="solid"/>
                      <a:round/>
                      <a:headEnd len="sm" w="sm" type="none"/>
                      <a:tailEnd len="sm" w="sm" type="none"/>
                    </a:lnB>
                    <a:solidFill>
                      <a:srgbClr val="F6F4F0"/>
                    </a:solidFill>
                  </a:tcPr>
                </a:tc>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t>float</a:t>
                      </a:r>
                      <a:endParaRPr sz="1400" u="none" cap="none" strike="noStrike"/>
                    </a:p>
                  </a:txBody>
                  <a:tcPr marT="86625" marB="86625" marR="61875" marL="61875">
                    <a:lnL cap="flat" cmpd="sng" w="9525">
                      <a:solidFill>
                        <a:srgbClr val="D4D4D4"/>
                      </a:solidFill>
                      <a:prstDash val="solid"/>
                      <a:round/>
                      <a:headEnd len="sm" w="sm" type="none"/>
                      <a:tailEnd len="sm" w="sm" type="none"/>
                    </a:lnL>
                    <a:lnR cap="flat" cmpd="sng" w="9525">
                      <a:solidFill>
                        <a:srgbClr val="D4D4D4"/>
                      </a:solidFill>
                      <a:prstDash val="solid"/>
                      <a:round/>
                      <a:headEnd len="sm" w="sm" type="none"/>
                      <a:tailEnd len="sm" w="sm" type="none"/>
                    </a:lnR>
                    <a:lnT cap="flat" cmpd="sng" w="9525">
                      <a:solidFill>
                        <a:srgbClr val="D4D4D4"/>
                      </a:solidFill>
                      <a:prstDash val="solid"/>
                      <a:round/>
                      <a:headEnd len="sm" w="sm" type="none"/>
                      <a:tailEnd len="sm" w="sm" type="none"/>
                    </a:lnT>
                    <a:lnB cap="flat" cmpd="sng" w="9525">
                      <a:solidFill>
                        <a:srgbClr val="D4D4D4"/>
                      </a:solidFill>
                      <a:prstDash val="solid"/>
                      <a:round/>
                      <a:headEnd len="sm" w="sm" type="none"/>
                      <a:tailEnd len="sm" w="sm" type="none"/>
                    </a:lnB>
                    <a:solidFill>
                      <a:srgbClr val="F6F4F0"/>
                    </a:solidFill>
                  </a:tcPr>
                </a:tc>
              </a:tr>
              <a:tr h="529725">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t>true</a:t>
                      </a:r>
                      <a:endParaRPr sz="1400" u="none" cap="none" strike="noStrike"/>
                    </a:p>
                  </a:txBody>
                  <a:tcPr marT="86625" marB="86625" marR="61875" marL="61875">
                    <a:lnL cap="flat" cmpd="sng" w="9525">
                      <a:solidFill>
                        <a:srgbClr val="D4D4D4"/>
                      </a:solidFill>
                      <a:prstDash val="solid"/>
                      <a:round/>
                      <a:headEnd len="sm" w="sm" type="none"/>
                      <a:tailEnd len="sm" w="sm" type="none"/>
                    </a:lnL>
                    <a:lnR cap="flat" cmpd="sng" w="9525">
                      <a:solidFill>
                        <a:srgbClr val="D4D4D4"/>
                      </a:solidFill>
                      <a:prstDash val="solid"/>
                      <a:round/>
                      <a:headEnd len="sm" w="sm" type="none"/>
                      <a:tailEnd len="sm" w="sm" type="none"/>
                    </a:lnR>
                    <a:lnT cap="flat" cmpd="sng" w="9525">
                      <a:solidFill>
                        <a:srgbClr val="D4D4D4"/>
                      </a:solidFill>
                      <a:prstDash val="solid"/>
                      <a:round/>
                      <a:headEnd len="sm" w="sm" type="none"/>
                      <a:tailEnd len="sm" w="sm" type="none"/>
                    </a:lnT>
                    <a:lnB cap="flat" cmpd="sng" w="9525">
                      <a:solidFill>
                        <a:srgbClr val="D4D4D4"/>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t>True</a:t>
                      </a:r>
                      <a:endParaRPr sz="1400" u="none" cap="none" strike="noStrike"/>
                    </a:p>
                  </a:txBody>
                  <a:tcPr marT="86625" marB="86625" marR="61875" marL="61875">
                    <a:lnL cap="flat" cmpd="sng" w="9525">
                      <a:solidFill>
                        <a:srgbClr val="D4D4D4"/>
                      </a:solidFill>
                      <a:prstDash val="solid"/>
                      <a:round/>
                      <a:headEnd len="sm" w="sm" type="none"/>
                      <a:tailEnd len="sm" w="sm" type="none"/>
                    </a:lnL>
                    <a:lnR cap="flat" cmpd="sng" w="9525">
                      <a:solidFill>
                        <a:srgbClr val="D4D4D4"/>
                      </a:solidFill>
                      <a:prstDash val="solid"/>
                      <a:round/>
                      <a:headEnd len="sm" w="sm" type="none"/>
                      <a:tailEnd len="sm" w="sm" type="none"/>
                    </a:lnR>
                    <a:lnT cap="flat" cmpd="sng" w="9525">
                      <a:solidFill>
                        <a:srgbClr val="D4D4D4"/>
                      </a:solidFill>
                      <a:prstDash val="solid"/>
                      <a:round/>
                      <a:headEnd len="sm" w="sm" type="none"/>
                      <a:tailEnd len="sm" w="sm" type="none"/>
                    </a:lnT>
                    <a:lnB cap="flat" cmpd="sng" w="9525">
                      <a:solidFill>
                        <a:srgbClr val="D4D4D4"/>
                      </a:solidFill>
                      <a:prstDash val="solid"/>
                      <a:round/>
                      <a:headEnd len="sm" w="sm" type="none"/>
                      <a:tailEnd len="sm" w="sm" type="none"/>
                    </a:lnB>
                    <a:solidFill>
                      <a:srgbClr val="FFFFFF"/>
                    </a:solidFill>
                  </a:tcPr>
                </a:tc>
              </a:tr>
              <a:tr h="529725">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t>false</a:t>
                      </a:r>
                      <a:endParaRPr sz="1400" u="none" cap="none" strike="noStrike"/>
                    </a:p>
                  </a:txBody>
                  <a:tcPr marT="86625" marB="86625" marR="61875" marL="61875">
                    <a:lnL cap="flat" cmpd="sng" w="9525">
                      <a:solidFill>
                        <a:srgbClr val="D4D4D4"/>
                      </a:solidFill>
                      <a:prstDash val="solid"/>
                      <a:round/>
                      <a:headEnd len="sm" w="sm" type="none"/>
                      <a:tailEnd len="sm" w="sm" type="none"/>
                    </a:lnL>
                    <a:lnR cap="flat" cmpd="sng" w="9525">
                      <a:solidFill>
                        <a:srgbClr val="D4D4D4"/>
                      </a:solidFill>
                      <a:prstDash val="solid"/>
                      <a:round/>
                      <a:headEnd len="sm" w="sm" type="none"/>
                      <a:tailEnd len="sm" w="sm" type="none"/>
                    </a:lnR>
                    <a:lnT cap="flat" cmpd="sng" w="9525">
                      <a:solidFill>
                        <a:srgbClr val="D4D4D4"/>
                      </a:solidFill>
                      <a:prstDash val="solid"/>
                      <a:round/>
                      <a:headEnd len="sm" w="sm" type="none"/>
                      <a:tailEnd len="sm" w="sm" type="none"/>
                    </a:lnT>
                    <a:lnB cap="flat" cmpd="sng" w="9525">
                      <a:solidFill>
                        <a:srgbClr val="D4D4D4"/>
                      </a:solidFill>
                      <a:prstDash val="solid"/>
                      <a:round/>
                      <a:headEnd len="sm" w="sm" type="none"/>
                      <a:tailEnd len="sm" w="sm" type="none"/>
                    </a:lnB>
                    <a:solidFill>
                      <a:srgbClr val="F6F4F0"/>
                    </a:solidFill>
                  </a:tcPr>
                </a:tc>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t>False</a:t>
                      </a:r>
                      <a:endParaRPr sz="1400" u="none" cap="none" strike="noStrike"/>
                    </a:p>
                  </a:txBody>
                  <a:tcPr marT="86625" marB="86625" marR="61875" marL="61875">
                    <a:lnL cap="flat" cmpd="sng" w="9525">
                      <a:solidFill>
                        <a:srgbClr val="D4D4D4"/>
                      </a:solidFill>
                      <a:prstDash val="solid"/>
                      <a:round/>
                      <a:headEnd len="sm" w="sm" type="none"/>
                      <a:tailEnd len="sm" w="sm" type="none"/>
                    </a:lnL>
                    <a:lnR cap="flat" cmpd="sng" w="9525">
                      <a:solidFill>
                        <a:srgbClr val="D4D4D4"/>
                      </a:solidFill>
                      <a:prstDash val="solid"/>
                      <a:round/>
                      <a:headEnd len="sm" w="sm" type="none"/>
                      <a:tailEnd len="sm" w="sm" type="none"/>
                    </a:lnR>
                    <a:lnT cap="flat" cmpd="sng" w="9525">
                      <a:solidFill>
                        <a:srgbClr val="D4D4D4"/>
                      </a:solidFill>
                      <a:prstDash val="solid"/>
                      <a:round/>
                      <a:headEnd len="sm" w="sm" type="none"/>
                      <a:tailEnd len="sm" w="sm" type="none"/>
                    </a:lnT>
                    <a:lnB cap="flat" cmpd="sng" w="9525">
                      <a:solidFill>
                        <a:srgbClr val="D4D4D4"/>
                      </a:solidFill>
                      <a:prstDash val="solid"/>
                      <a:round/>
                      <a:headEnd len="sm" w="sm" type="none"/>
                      <a:tailEnd len="sm" w="sm" type="none"/>
                    </a:lnB>
                    <a:solidFill>
                      <a:srgbClr val="F6F4F0"/>
                    </a:solidFill>
                  </a:tcPr>
                </a:tc>
              </a:tr>
              <a:tr h="529725">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t>null</a:t>
                      </a:r>
                      <a:endParaRPr sz="1400" u="none" cap="none" strike="noStrike"/>
                    </a:p>
                  </a:txBody>
                  <a:tcPr marT="86625" marB="86625" marR="61875" marL="61875">
                    <a:lnL cap="flat" cmpd="sng" w="9525">
                      <a:solidFill>
                        <a:srgbClr val="D4D4D4"/>
                      </a:solidFill>
                      <a:prstDash val="solid"/>
                      <a:round/>
                      <a:headEnd len="sm" w="sm" type="none"/>
                      <a:tailEnd len="sm" w="sm" type="none"/>
                    </a:lnL>
                    <a:lnR cap="flat" cmpd="sng" w="9525">
                      <a:solidFill>
                        <a:srgbClr val="D4D4D4"/>
                      </a:solidFill>
                      <a:prstDash val="solid"/>
                      <a:round/>
                      <a:headEnd len="sm" w="sm" type="none"/>
                      <a:tailEnd len="sm" w="sm" type="none"/>
                    </a:lnR>
                    <a:lnT cap="flat" cmpd="sng" w="9525">
                      <a:solidFill>
                        <a:srgbClr val="D4D4D4"/>
                      </a:solidFill>
                      <a:prstDash val="solid"/>
                      <a:round/>
                      <a:headEnd len="sm" w="sm" type="none"/>
                      <a:tailEnd len="sm" w="sm" type="none"/>
                    </a:lnT>
                    <a:lnB cap="flat" cmpd="sng" w="9525">
                      <a:solidFill>
                        <a:srgbClr val="D4D4D4"/>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t>None</a:t>
                      </a:r>
                      <a:endParaRPr sz="1400" u="none" cap="none" strike="noStrike"/>
                    </a:p>
                  </a:txBody>
                  <a:tcPr marT="86625" marB="86625" marR="61875" marL="61875">
                    <a:lnL cap="flat" cmpd="sng" w="9525">
                      <a:solidFill>
                        <a:srgbClr val="D4D4D4"/>
                      </a:solidFill>
                      <a:prstDash val="solid"/>
                      <a:round/>
                      <a:headEnd len="sm" w="sm" type="none"/>
                      <a:tailEnd len="sm" w="sm" type="none"/>
                    </a:lnL>
                    <a:lnR cap="flat" cmpd="sng" w="9525">
                      <a:solidFill>
                        <a:srgbClr val="D4D4D4"/>
                      </a:solidFill>
                      <a:prstDash val="solid"/>
                      <a:round/>
                      <a:headEnd len="sm" w="sm" type="none"/>
                      <a:tailEnd len="sm" w="sm" type="none"/>
                    </a:lnR>
                    <a:lnT cap="flat" cmpd="sng" w="9525">
                      <a:solidFill>
                        <a:srgbClr val="D4D4D4"/>
                      </a:solidFill>
                      <a:prstDash val="solid"/>
                      <a:round/>
                      <a:headEnd len="sm" w="sm" type="none"/>
                      <a:tailEnd len="sm" w="sm" type="none"/>
                    </a:lnT>
                    <a:lnB cap="flat" cmpd="sng" w="9525">
                      <a:solidFill>
                        <a:srgbClr val="D4D4D4"/>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1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b="1" lang="en-US"/>
              <a:t>json.dumps() - </a:t>
            </a:r>
            <a:r>
              <a:rPr b="1" lang="en-US" sz="2400"/>
              <a:t>將Dict資料轉換為字串</a:t>
            </a:r>
            <a:endParaRPr sz="2400"/>
          </a:p>
        </p:txBody>
      </p:sp>
      <p:sp>
        <p:nvSpPr>
          <p:cNvPr id="228" name="Google Shape;228;p14"/>
          <p:cNvSpPr/>
          <p:nvPr/>
        </p:nvSpPr>
        <p:spPr>
          <a:xfrm>
            <a:off x="677334" y="1930400"/>
            <a:ext cx="8596668" cy="3601501"/>
          </a:xfrm>
          <a:prstGeom prst="rect">
            <a:avLst/>
          </a:prstGeom>
          <a:solidFill>
            <a:srgbClr val="F2F2F2"/>
          </a:solidFill>
          <a:ln>
            <a:noFill/>
          </a:ln>
        </p:spPr>
        <p:txBody>
          <a:bodyPr anchorCtr="0" anchor="ctr" bIns="238050" lIns="91425" spcFirstLastPara="1" rIns="91425" wrap="square" tIns="158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import json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111111"/>
              </a:solidFill>
              <a:latin typeface="Arimo"/>
              <a:ea typeface="Arimo"/>
              <a:cs typeface="Arimo"/>
              <a:sym typeface="Arim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data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    'no' :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    'name' : 'Runoob',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    'url' : 'http://www.runoob.com’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111111"/>
              </a:solidFill>
              <a:latin typeface="Arimo"/>
              <a:ea typeface="Arimo"/>
              <a:cs typeface="Arimo"/>
              <a:sym typeface="Arim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json_str = json.dumps(data)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print ( "Python 原始資料：“ , data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print ( "JSON 編碼後資料：“ , json_str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print( type ( data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print( type ( json_str )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1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b="1" lang="en-US"/>
              <a:t>json.loads() – </a:t>
            </a:r>
            <a:r>
              <a:rPr b="1" lang="en-US" sz="2400"/>
              <a:t>將字串轉換為Dict型態</a:t>
            </a:r>
            <a:endParaRPr b="1" sz="2400"/>
          </a:p>
        </p:txBody>
      </p:sp>
      <p:sp>
        <p:nvSpPr>
          <p:cNvPr id="234" name="Google Shape;234;p15"/>
          <p:cNvSpPr/>
          <p:nvPr/>
        </p:nvSpPr>
        <p:spPr>
          <a:xfrm>
            <a:off x="677334" y="1930400"/>
            <a:ext cx="8596668" cy="2124173"/>
          </a:xfrm>
          <a:prstGeom prst="rect">
            <a:avLst/>
          </a:prstGeom>
          <a:solidFill>
            <a:srgbClr val="F2F2F2"/>
          </a:solidFill>
          <a:ln>
            <a:noFill/>
          </a:ln>
        </p:spPr>
        <p:txBody>
          <a:bodyPr anchorCtr="0" anchor="ctr" bIns="238050" lIns="91425" spcFirstLastPara="1" rIns="91425" wrap="square" tIns="158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import json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111111"/>
              </a:solidFill>
              <a:latin typeface="Arimo"/>
              <a:ea typeface="Arimo"/>
              <a:cs typeface="Arimo"/>
              <a:sym typeface="Arim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data2 = json.loads ( json_str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111111"/>
              </a:solidFill>
              <a:latin typeface="Arimo"/>
              <a:ea typeface="Arimo"/>
              <a:cs typeface="Arimo"/>
              <a:sym typeface="Arim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print ( data2 )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print ( "data2['name']: " , data2['name']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print ( "data2['url']: " , data2['url'] )</a:t>
            </a:r>
            <a:endParaRPr b="0" i="0" sz="1600" u="none" cap="none" strike="noStrike">
              <a:solidFill>
                <a:srgbClr val="111111"/>
              </a:solidFill>
              <a:latin typeface="Arimo"/>
              <a:ea typeface="Arimo"/>
              <a:cs typeface="Arimo"/>
              <a:sym typeface="Arim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b="1" lang="en-US"/>
              <a:t>json.dump() - </a:t>
            </a:r>
            <a:r>
              <a:rPr b="1" lang="en-US" sz="2400"/>
              <a:t>將資料寫入json檔</a:t>
            </a:r>
            <a:endParaRPr b="1" sz="2400"/>
          </a:p>
        </p:txBody>
      </p:sp>
      <p:sp>
        <p:nvSpPr>
          <p:cNvPr id="240" name="Google Shape;240;p16"/>
          <p:cNvSpPr/>
          <p:nvPr/>
        </p:nvSpPr>
        <p:spPr>
          <a:xfrm>
            <a:off x="677334" y="1930400"/>
            <a:ext cx="8596668" cy="1385510"/>
          </a:xfrm>
          <a:prstGeom prst="rect">
            <a:avLst/>
          </a:prstGeom>
          <a:solidFill>
            <a:srgbClr val="F2F2F2"/>
          </a:solidFill>
          <a:ln>
            <a:noFill/>
          </a:ln>
        </p:spPr>
        <p:txBody>
          <a:bodyPr anchorCtr="0" anchor="ctr" bIns="238050" lIns="91425" spcFirstLastPara="1" rIns="91425" wrap="square" tIns="158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import json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111111"/>
              </a:solidFill>
              <a:latin typeface="Arimo"/>
              <a:ea typeface="Arimo"/>
              <a:cs typeface="Arimo"/>
              <a:sym typeface="Arim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with open ( 'new.json' , 'w' , encoding = 'UTF-8' ) as fp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    json.dump ( data2 , fp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1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b="1" lang="en-US"/>
              <a:t>json.load() - </a:t>
            </a:r>
            <a:r>
              <a:rPr b="1" lang="en-US" sz="2400"/>
              <a:t>將json檔讀取成Dict，若為多筆Dict，則</a:t>
            </a:r>
            <a:br>
              <a:rPr b="1" lang="en-US" sz="2400"/>
            </a:br>
            <a:r>
              <a:rPr b="1" lang="en-US" sz="2400"/>
              <a:t>						讀取成List</a:t>
            </a:r>
            <a:endParaRPr/>
          </a:p>
        </p:txBody>
      </p:sp>
      <p:sp>
        <p:nvSpPr>
          <p:cNvPr id="246" name="Google Shape;246;p17"/>
          <p:cNvSpPr/>
          <p:nvPr/>
        </p:nvSpPr>
        <p:spPr>
          <a:xfrm>
            <a:off x="677334" y="1930400"/>
            <a:ext cx="8596668" cy="1877952"/>
          </a:xfrm>
          <a:prstGeom prst="rect">
            <a:avLst/>
          </a:prstGeom>
          <a:solidFill>
            <a:srgbClr val="F2F2F2"/>
          </a:solidFill>
          <a:ln>
            <a:noFill/>
          </a:ln>
        </p:spPr>
        <p:txBody>
          <a:bodyPr anchorCtr="0" anchor="ctr" bIns="238050" lIns="91425" spcFirstLastPara="1" rIns="91425" wrap="square" tIns="158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import json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111111"/>
              </a:solidFill>
              <a:latin typeface="Arimo"/>
              <a:ea typeface="Arimo"/>
              <a:cs typeface="Arimo"/>
              <a:sym typeface="Arim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with open( 'new.json' , 'r' , encoding = 'UTF-8' ) as fp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111111"/>
              </a:solidFill>
              <a:latin typeface="Arimo"/>
              <a:ea typeface="Arimo"/>
              <a:cs typeface="Arimo"/>
              <a:sym typeface="Arim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    load_dict = json.load ( fp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    print ( load_dict )</a:t>
            </a:r>
            <a:endParaRPr b="0" i="0" sz="1400" u="none" cap="none" strike="noStrike">
              <a:solidFill>
                <a:srgbClr val="000000"/>
              </a:solidFill>
              <a:latin typeface="Arial"/>
              <a:ea typeface="Arial"/>
              <a:cs typeface="Arial"/>
              <a:sym typeface="Arial"/>
            </a:endParaRPr>
          </a:p>
        </p:txBody>
      </p:sp>
      <p:sp>
        <p:nvSpPr>
          <p:cNvPr id="247" name="Google Shape;247;p17"/>
          <p:cNvSpPr/>
          <p:nvPr/>
        </p:nvSpPr>
        <p:spPr>
          <a:xfrm>
            <a:off x="677334" y="4190176"/>
            <a:ext cx="8596668" cy="1877952"/>
          </a:xfrm>
          <a:prstGeom prst="rect">
            <a:avLst/>
          </a:prstGeom>
          <a:solidFill>
            <a:srgbClr val="F2F2F2"/>
          </a:solidFill>
          <a:ln>
            <a:noFill/>
          </a:ln>
        </p:spPr>
        <p:txBody>
          <a:bodyPr anchorCtr="0" anchor="ctr" bIns="238050" lIns="91425" spcFirstLastPara="1" rIns="91425" wrap="square" tIns="158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import json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111111"/>
              </a:solidFill>
              <a:latin typeface="Arimo"/>
              <a:ea typeface="Arimo"/>
              <a:cs typeface="Arimo"/>
              <a:sym typeface="Arim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with open( 'AQI.json' , 'r' , encoding = 'UTF-8' ) as fp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111111"/>
              </a:solidFill>
              <a:latin typeface="Arimo"/>
              <a:ea typeface="Arimo"/>
              <a:cs typeface="Arimo"/>
              <a:sym typeface="Arim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    load_li = json.load ( fp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    print ( load_li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1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b="1" lang="en-US"/>
              <a:t>標記式語言（markup language）</a:t>
            </a:r>
            <a:endParaRPr/>
          </a:p>
        </p:txBody>
      </p:sp>
      <p:sp>
        <p:nvSpPr>
          <p:cNvPr id="253" name="Google Shape;253;p1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SzPts val="1920"/>
              <a:buChar char="►"/>
            </a:pPr>
            <a:r>
              <a:rPr lang="en-US" sz="2400">
                <a:solidFill>
                  <a:srgbClr val="00B050"/>
                </a:solidFill>
              </a:rPr>
              <a:t>標記式語言</a:t>
            </a:r>
            <a:r>
              <a:rPr lang="en-US"/>
              <a:t>是一種將文字（Text）以及文字相關的其他資訊結合起來，展現出關於文件結構和資料處理細節的電腦文字編碼。與文字相關的其他資訊（包括例如文字的結構和表示資訊等）與原來的文字結合在一起，但是使用標記（markup）進行標識。</a:t>
            </a:r>
            <a:endParaRPr/>
          </a:p>
          <a:p>
            <a:pPr indent="-342900" lvl="0" marL="342900" rtl="0" algn="l">
              <a:lnSpc>
                <a:spcPct val="150000"/>
              </a:lnSpc>
              <a:spcBef>
                <a:spcPts val="1000"/>
              </a:spcBef>
              <a:spcAft>
                <a:spcPts val="0"/>
              </a:spcAft>
              <a:buSzPts val="1920"/>
              <a:buChar char="►"/>
            </a:pPr>
            <a:r>
              <a:rPr lang="en-US" sz="2400">
                <a:solidFill>
                  <a:srgbClr val="00B050"/>
                </a:solidFill>
              </a:rPr>
              <a:t>使用最廣泛的標記式語言：</a:t>
            </a:r>
            <a:endParaRPr sz="2400">
              <a:solidFill>
                <a:srgbClr val="00B050"/>
              </a:solidFill>
            </a:endParaRPr>
          </a:p>
          <a:p>
            <a:pPr indent="0" lvl="0" marL="0" rtl="0" algn="l">
              <a:lnSpc>
                <a:spcPct val="150000"/>
              </a:lnSpc>
              <a:spcBef>
                <a:spcPts val="1000"/>
              </a:spcBef>
              <a:spcAft>
                <a:spcPts val="0"/>
              </a:spcAft>
              <a:buSzPts val="1280"/>
              <a:buNone/>
            </a:pPr>
            <a:r>
              <a:rPr lang="en-US" sz="1600"/>
              <a:t>	1. 超文件標示語言（HyperText Markup Language，HTML）</a:t>
            </a:r>
            <a:endParaRPr sz="1600"/>
          </a:p>
          <a:p>
            <a:pPr indent="0" lvl="0" marL="0" rtl="0" algn="l">
              <a:lnSpc>
                <a:spcPct val="150000"/>
              </a:lnSpc>
              <a:spcBef>
                <a:spcPts val="1000"/>
              </a:spcBef>
              <a:spcAft>
                <a:spcPts val="0"/>
              </a:spcAft>
              <a:buSzPts val="1280"/>
              <a:buNone/>
            </a:pPr>
            <a:r>
              <a:rPr lang="en-US" sz="1600"/>
              <a:t>	2. 可延伸標示語言（eXtensible Markup Language，XML）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g63a3d99ce3_0_0"/>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Trebuchet MS"/>
              <a:buNone/>
            </a:pPr>
            <a:r>
              <a:rPr b="1" lang="en-US">
                <a:highlight>
                  <a:srgbClr val="FFFFFF"/>
                </a:highlight>
              </a:rPr>
              <a:t>DOM</a:t>
            </a:r>
            <a:r>
              <a:rPr lang="en-US">
                <a:highlight>
                  <a:srgbClr val="FFFFFF"/>
                </a:highlight>
              </a:rPr>
              <a:t> ( </a:t>
            </a:r>
            <a:r>
              <a:rPr b="1" lang="en-US">
                <a:highlight>
                  <a:srgbClr val="FFFFFF"/>
                </a:highlight>
              </a:rPr>
              <a:t>Document Object Model )</a:t>
            </a:r>
            <a:endParaRPr>
              <a:highlight>
                <a:srgbClr val="FFFFFF"/>
              </a:highlight>
            </a:endParaRPr>
          </a:p>
          <a:p>
            <a:pPr indent="0" lvl="0" marL="0" rtl="0" algn="l">
              <a:lnSpc>
                <a:spcPct val="100000"/>
              </a:lnSpc>
              <a:spcBef>
                <a:spcPts val="0"/>
              </a:spcBef>
              <a:spcAft>
                <a:spcPts val="0"/>
              </a:spcAft>
              <a:buClr>
                <a:schemeClr val="accent1"/>
              </a:buClr>
              <a:buSzPts val="3600"/>
              <a:buFont typeface="Trebuchet MS"/>
              <a:buNone/>
            </a:pPr>
            <a:r>
              <a:rPr b="1" lang="en-US">
                <a:highlight>
                  <a:srgbClr val="FFFFFF"/>
                </a:highlight>
              </a:rPr>
              <a:t>文件物件模型</a:t>
            </a:r>
            <a:endParaRPr/>
          </a:p>
        </p:txBody>
      </p:sp>
      <p:sp>
        <p:nvSpPr>
          <p:cNvPr id="259" name="Google Shape;259;g63a3d99ce3_0_0"/>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Autofit/>
          </a:bodyPr>
          <a:lstStyle/>
          <a:p>
            <a:pPr indent="-373380" lvl="0" marL="342900" rtl="0" algn="l">
              <a:lnSpc>
                <a:spcPct val="150000"/>
              </a:lnSpc>
              <a:spcBef>
                <a:spcPts val="0"/>
              </a:spcBef>
              <a:spcAft>
                <a:spcPts val="0"/>
              </a:spcAft>
              <a:buSzPts val="2400"/>
              <a:buChar char="►"/>
            </a:pPr>
            <a:r>
              <a:rPr lang="en-US" sz="2400">
                <a:solidFill>
                  <a:srgbClr val="00B050"/>
                </a:solidFill>
              </a:rPr>
              <a:t>DOM ：</a:t>
            </a:r>
            <a:endParaRPr sz="2400">
              <a:solidFill>
                <a:srgbClr val="00B050"/>
              </a:solidFill>
            </a:endParaRPr>
          </a:p>
          <a:p>
            <a:pPr indent="0" lvl="0" marL="457200" rtl="0" algn="l">
              <a:lnSpc>
                <a:spcPct val="150000"/>
              </a:lnSpc>
              <a:spcBef>
                <a:spcPts val="0"/>
              </a:spcBef>
              <a:spcAft>
                <a:spcPts val="0"/>
              </a:spcAft>
              <a:buNone/>
            </a:pPr>
            <a:r>
              <a:rPr lang="en-US" sz="2400">
                <a:solidFill>
                  <a:srgbClr val="303233"/>
                </a:solidFill>
                <a:highlight>
                  <a:srgbClr val="FFFFFF"/>
                </a:highlight>
              </a:rPr>
              <a:t>把一份 HTML 或 XML 文件內的各個標籤；包括文字、圖片等等都定義成物件，而這些物件最終會形成一個</a:t>
            </a:r>
            <a:r>
              <a:rPr lang="en-US" sz="2400">
                <a:solidFill>
                  <a:srgbClr val="FF0000"/>
                </a:solidFill>
                <a:highlight>
                  <a:srgbClr val="FFFFFF"/>
                </a:highlight>
              </a:rPr>
              <a:t>樹狀結構</a:t>
            </a:r>
            <a:r>
              <a:rPr lang="en-US" sz="2400"/>
              <a:t>。</a:t>
            </a:r>
            <a:endParaRPr sz="2400"/>
          </a:p>
          <a:p>
            <a:pPr indent="-342900" lvl="0" marL="342900" rtl="0" algn="l">
              <a:lnSpc>
                <a:spcPct val="150000"/>
              </a:lnSpc>
              <a:spcBef>
                <a:spcPts val="1000"/>
              </a:spcBef>
              <a:spcAft>
                <a:spcPts val="0"/>
              </a:spcAft>
              <a:buSzPts val="1920"/>
              <a:buChar char="►"/>
            </a:pPr>
            <a:r>
              <a:rPr lang="en-US" sz="2400">
                <a:solidFill>
                  <a:srgbClr val="00B050"/>
                </a:solidFill>
              </a:rPr>
              <a:t>使用DOM</a:t>
            </a:r>
            <a:r>
              <a:rPr lang="en-US" sz="2400">
                <a:solidFill>
                  <a:srgbClr val="00B050"/>
                </a:solidFill>
              </a:rPr>
              <a:t>結構</a:t>
            </a:r>
            <a:r>
              <a:rPr lang="en-US" sz="2400">
                <a:solidFill>
                  <a:srgbClr val="00B050"/>
                </a:solidFill>
              </a:rPr>
              <a:t>的標記式語言：</a:t>
            </a:r>
            <a:endParaRPr sz="2400">
              <a:solidFill>
                <a:srgbClr val="00B050"/>
              </a:solidFill>
            </a:endParaRPr>
          </a:p>
          <a:p>
            <a:pPr indent="0" lvl="0" marL="0" rtl="0" algn="l">
              <a:lnSpc>
                <a:spcPct val="150000"/>
              </a:lnSpc>
              <a:spcBef>
                <a:spcPts val="1000"/>
              </a:spcBef>
              <a:spcAft>
                <a:spcPts val="0"/>
              </a:spcAft>
              <a:buSzPts val="1280"/>
              <a:buNone/>
            </a:pPr>
            <a:r>
              <a:rPr lang="en-US" sz="1600"/>
              <a:t>	</a:t>
            </a:r>
            <a:r>
              <a:rPr lang="en-US" sz="2000"/>
              <a:t>1. 超文件標示語言（HyperText Markup Language，HTML）</a:t>
            </a:r>
            <a:endParaRPr sz="2000"/>
          </a:p>
          <a:p>
            <a:pPr indent="0" lvl="0" marL="0" rtl="0" algn="l">
              <a:lnSpc>
                <a:spcPct val="150000"/>
              </a:lnSpc>
              <a:spcBef>
                <a:spcPts val="1000"/>
              </a:spcBef>
              <a:spcAft>
                <a:spcPts val="0"/>
              </a:spcAft>
              <a:buSzPts val="1280"/>
              <a:buNone/>
            </a:pPr>
            <a:r>
              <a:rPr lang="en-US" sz="2000"/>
              <a:t>	2. 可延伸標示語言（eXtensible Markup Language，XML</a:t>
            </a:r>
            <a:r>
              <a:rPr lang="en-US" sz="1600"/>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4400"/>
              <a:buFont typeface="Trebuchet MS"/>
              <a:buNone/>
            </a:pPr>
            <a:r>
              <a:rPr b="1" lang="en-US" sz="4400"/>
              <a:t>結構化、半結構化與非結構化資料</a:t>
            </a:r>
            <a:endParaRPr/>
          </a:p>
        </p:txBody>
      </p:sp>
      <p:sp>
        <p:nvSpPr>
          <p:cNvPr id="149" name="Google Shape;149;p2"/>
          <p:cNvSpPr txBox="1"/>
          <p:nvPr>
            <p:ph idx="1" type="body"/>
          </p:nvPr>
        </p:nvSpPr>
        <p:spPr>
          <a:xfrm>
            <a:off x="677334" y="2160588"/>
            <a:ext cx="8596668" cy="4387169"/>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920"/>
              <a:buChar char="►"/>
            </a:pPr>
            <a:r>
              <a:rPr lang="en-US" sz="2400">
                <a:solidFill>
                  <a:srgbClr val="00B050"/>
                </a:solidFill>
              </a:rPr>
              <a:t>結構化資料：</a:t>
            </a:r>
            <a:r>
              <a:rPr lang="en-US"/>
              <a:t>結構化的資料是指可以使用關係型資料庫表示和儲存，表現為二維形式的資料。一般特點是：資料以行為單位，一行資料表示一個實體的資訊，每一行資料的屬性是相同的。Ex：資料庫、Excel試算表</a:t>
            </a:r>
            <a:endParaRPr/>
          </a:p>
          <a:p>
            <a:pPr indent="-251459" lvl="0" marL="342900" rtl="0" algn="l">
              <a:lnSpc>
                <a:spcPct val="100000"/>
              </a:lnSpc>
              <a:spcBef>
                <a:spcPts val="1000"/>
              </a:spcBef>
              <a:spcAft>
                <a:spcPts val="0"/>
              </a:spcAft>
              <a:buSzPts val="1440"/>
              <a:buNone/>
            </a:pPr>
            <a:r>
              <a:t/>
            </a:r>
            <a:endParaRPr/>
          </a:p>
          <a:p>
            <a:pPr indent="-342900" lvl="0" marL="342900" rtl="0" algn="l">
              <a:lnSpc>
                <a:spcPct val="100000"/>
              </a:lnSpc>
              <a:spcBef>
                <a:spcPts val="1000"/>
              </a:spcBef>
              <a:spcAft>
                <a:spcPts val="0"/>
              </a:spcAft>
              <a:buSzPts val="1920"/>
              <a:buChar char="►"/>
            </a:pPr>
            <a:r>
              <a:rPr lang="en-US" sz="2400">
                <a:solidFill>
                  <a:srgbClr val="00B050"/>
                </a:solidFill>
              </a:rPr>
              <a:t>半結構化資料：</a:t>
            </a:r>
            <a:r>
              <a:rPr lang="en-US"/>
              <a:t>半結構化資料是結構化資料的一種形式，它並不符合關係型資料庫或其他資料表的形式關聯起來的資料模型結構，但包含相關標記，用來分隔語義元素以及對記錄和欄位進行分層。因此，它也被稱為自描述的結構。 </a:t>
            </a:r>
            <a:br>
              <a:rPr lang="en-US" sz="2400"/>
            </a:br>
            <a:r>
              <a:rPr lang="en-US"/>
              <a:t>半結構化資料，屬於同一類實體可以有不同的屬性，即使他們被組合在一起，這些屬性的順序並不重要。 Ex：csv、json、xml</a:t>
            </a:r>
            <a:endParaRPr/>
          </a:p>
          <a:p>
            <a:pPr indent="-251459" lvl="0" marL="342900" rtl="0" algn="l">
              <a:lnSpc>
                <a:spcPct val="100000"/>
              </a:lnSpc>
              <a:spcBef>
                <a:spcPts val="1000"/>
              </a:spcBef>
              <a:spcAft>
                <a:spcPts val="0"/>
              </a:spcAft>
              <a:buSzPts val="1440"/>
              <a:buNone/>
            </a:pPr>
            <a:r>
              <a:t/>
            </a:r>
            <a:endParaRPr/>
          </a:p>
          <a:p>
            <a:pPr indent="-342900" lvl="0" marL="342900" rtl="0" algn="l">
              <a:lnSpc>
                <a:spcPct val="100000"/>
              </a:lnSpc>
              <a:spcBef>
                <a:spcPts val="1000"/>
              </a:spcBef>
              <a:spcAft>
                <a:spcPts val="0"/>
              </a:spcAft>
              <a:buSzPts val="1920"/>
              <a:buChar char="►"/>
            </a:pPr>
            <a:r>
              <a:rPr lang="en-US" sz="2400">
                <a:solidFill>
                  <a:srgbClr val="00B050"/>
                </a:solidFill>
              </a:rPr>
              <a:t>非結構化資料：</a:t>
            </a:r>
            <a:r>
              <a:rPr lang="en-US"/>
              <a:t>顧名思義，就是沒有固定結構的資料。各種文件、圖片、視訊/音訊等都屬於非結構化資料。</a:t>
            </a:r>
            <a:endParaRPr sz="2400">
              <a:solidFill>
                <a:srgbClr val="00B05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g63a3d99ce3_0_9"/>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Trebuchet MS"/>
              <a:buNone/>
            </a:pPr>
            <a:r>
              <a:rPr b="1" lang="en-US">
                <a:highlight>
                  <a:srgbClr val="FFFFFF"/>
                </a:highlight>
              </a:rPr>
              <a:t>DOM</a:t>
            </a:r>
            <a:r>
              <a:rPr lang="en-US">
                <a:highlight>
                  <a:srgbClr val="FFFFFF"/>
                </a:highlight>
              </a:rPr>
              <a:t> ( </a:t>
            </a:r>
            <a:r>
              <a:rPr b="1" lang="en-US">
                <a:highlight>
                  <a:srgbClr val="FFFFFF"/>
                </a:highlight>
              </a:rPr>
              <a:t>Document Object Model )</a:t>
            </a:r>
            <a:endParaRPr>
              <a:highlight>
                <a:srgbClr val="FFFFFF"/>
              </a:highlight>
            </a:endParaRPr>
          </a:p>
          <a:p>
            <a:pPr indent="0" lvl="0" marL="0" rtl="0" algn="l">
              <a:lnSpc>
                <a:spcPct val="100000"/>
              </a:lnSpc>
              <a:spcBef>
                <a:spcPts val="0"/>
              </a:spcBef>
              <a:spcAft>
                <a:spcPts val="0"/>
              </a:spcAft>
              <a:buClr>
                <a:schemeClr val="accent1"/>
              </a:buClr>
              <a:buSzPts val="3600"/>
              <a:buFont typeface="Trebuchet MS"/>
              <a:buNone/>
            </a:pPr>
            <a:r>
              <a:rPr b="1" lang="en-US">
                <a:highlight>
                  <a:srgbClr val="FFFFFF"/>
                </a:highlight>
              </a:rPr>
              <a:t>文件物件模型</a:t>
            </a:r>
            <a:endParaRPr/>
          </a:p>
        </p:txBody>
      </p:sp>
      <p:pic>
        <p:nvPicPr>
          <p:cNvPr id="265" name="Google Shape;265;g63a3d99ce3_0_9"/>
          <p:cNvPicPr preferRelativeResize="0"/>
          <p:nvPr/>
        </p:nvPicPr>
        <p:blipFill>
          <a:blip r:embed="rId3">
            <a:alphaModFix/>
          </a:blip>
          <a:stretch>
            <a:fillRect/>
          </a:stretch>
        </p:blipFill>
        <p:spPr>
          <a:xfrm>
            <a:off x="1411638" y="2162175"/>
            <a:ext cx="7128175" cy="3901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b="1" lang="en-US"/>
              <a:t>XML（Extensible Markup Language）</a:t>
            </a:r>
            <a:br>
              <a:rPr b="1" lang="en-US"/>
            </a:br>
            <a:r>
              <a:rPr b="1" lang="en-US"/>
              <a:t>可擴充標記式語言</a:t>
            </a:r>
            <a:endParaRPr/>
          </a:p>
        </p:txBody>
      </p:sp>
      <p:sp>
        <p:nvSpPr>
          <p:cNvPr id="271" name="Google Shape;271;p1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SzPts val="1920"/>
              <a:buChar char="►"/>
            </a:pPr>
            <a:r>
              <a:rPr lang="en-US" sz="2400">
                <a:solidFill>
                  <a:srgbClr val="00B050"/>
                </a:solidFill>
              </a:rPr>
              <a:t>XML</a:t>
            </a:r>
            <a:r>
              <a:rPr lang="en-US"/>
              <a:t>具有結構性、可擴展性、自我描述性、資料和樣式分離(指資料內容外觀分離)原則及整合性。其優點是使用者可以只看到他們想要看的部份；另一優點是為其具備跨平台的特性</a:t>
            </a:r>
            <a:r>
              <a:rPr lang="en-US" sz="1600"/>
              <a:t>。</a:t>
            </a:r>
            <a:endParaRPr sz="1600"/>
          </a:p>
          <a:p>
            <a:pPr indent="-342900" lvl="0" marL="342900" rtl="0" algn="l">
              <a:lnSpc>
                <a:spcPct val="150000"/>
              </a:lnSpc>
              <a:spcBef>
                <a:spcPts val="1000"/>
              </a:spcBef>
              <a:spcAft>
                <a:spcPts val="0"/>
              </a:spcAft>
              <a:buSzPts val="1920"/>
              <a:buChar char="►"/>
            </a:pPr>
            <a:r>
              <a:rPr lang="en-US" sz="2400">
                <a:solidFill>
                  <a:srgbClr val="00B050"/>
                </a:solidFill>
              </a:rPr>
              <a:t>XML</a:t>
            </a:r>
            <a:r>
              <a:rPr lang="en-US"/>
              <a:t>之語法與HTML（hyper text markup language）相似，以前後成對的標籤作為標記某段「資料（或內容）」的作法，來描述該片段資料的語義、語法、用途等。與HTML不同的是，HTML有既定的標籤集是既定的，用以作為在網頁上進行資料呈現與視覺化的共通標準；XML則允許使用者自訂標籤，而使用者通常會以具有語義的關鍵字作為標籤的名稱。</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XML 格式範例</a:t>
            </a:r>
            <a:endParaRPr/>
          </a:p>
        </p:txBody>
      </p:sp>
      <p:sp>
        <p:nvSpPr>
          <p:cNvPr id="277" name="Google Shape;277;p20"/>
          <p:cNvSpPr/>
          <p:nvPr/>
        </p:nvSpPr>
        <p:spPr>
          <a:xfrm>
            <a:off x="677335" y="3434627"/>
            <a:ext cx="8596667" cy="2985948"/>
          </a:xfrm>
          <a:prstGeom prst="rect">
            <a:avLst/>
          </a:prstGeom>
          <a:solidFill>
            <a:srgbClr val="F2F2F2"/>
          </a:solidFill>
          <a:ln>
            <a:noFill/>
          </a:ln>
        </p:spPr>
        <p:txBody>
          <a:bodyPr anchorCtr="0" anchor="ctr" bIns="238050" lIns="91425" spcFirstLastPara="1" rIns="91425" wrap="square" tIns="158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C000"/>
                </a:solidFill>
                <a:latin typeface="Trebuchet MS"/>
                <a:ea typeface="Trebuchet MS"/>
                <a:cs typeface="Trebuchet MS"/>
                <a:sym typeface="Trebuchet MS"/>
              </a:rPr>
              <a:t>&lt;?xml version="1.0" encoding="UTF-8"?&gt; </a:t>
            </a:r>
            <a:endParaRPr b="0" i="0" sz="2400" u="none" cap="none" strike="noStrike">
              <a:solidFill>
                <a:srgbClr val="FFC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B050"/>
                </a:solidFill>
                <a:latin typeface="Trebuchet MS"/>
                <a:ea typeface="Trebuchet MS"/>
                <a:cs typeface="Trebuchet MS"/>
                <a:sym typeface="Trebuchet MS"/>
              </a:rPr>
              <a:t>&lt;PersonData name = “陳彼德”&gt;</a:t>
            </a:r>
            <a:endParaRPr b="0" i="0" sz="2400" u="none" cap="none" strike="noStrike">
              <a:solidFill>
                <a:srgbClr val="00B05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B050"/>
                </a:solidFill>
                <a:latin typeface="Trebuchet MS"/>
                <a:ea typeface="Trebuchet MS"/>
                <a:cs typeface="Trebuchet MS"/>
                <a:sym typeface="Trebuchet MS"/>
              </a:rPr>
              <a:t>	&lt;birth&gt;</a:t>
            </a:r>
            <a:r>
              <a:rPr b="0" i="0" lang="en-US" sz="2400" u="none" cap="none" strike="noStrike">
                <a:solidFill>
                  <a:srgbClr val="000000"/>
                </a:solidFill>
                <a:latin typeface="Trebuchet MS"/>
                <a:ea typeface="Trebuchet MS"/>
                <a:cs typeface="Trebuchet MS"/>
                <a:sym typeface="Trebuchet MS"/>
              </a:rPr>
              <a:t>02/21/1972</a:t>
            </a:r>
            <a:r>
              <a:rPr b="0" i="0" lang="en-US" sz="2400" u="none" cap="none" strike="noStrike">
                <a:solidFill>
                  <a:srgbClr val="00B050"/>
                </a:solidFill>
                <a:latin typeface="Trebuchet MS"/>
                <a:ea typeface="Trebuchet MS"/>
                <a:cs typeface="Trebuchet MS"/>
                <a:sym typeface="Trebuchet MS"/>
              </a:rPr>
              <a:t>&lt;/birth&gt;</a:t>
            </a:r>
            <a:endParaRPr b="0" i="0" sz="2400" u="none" cap="none" strike="noStrike">
              <a:solidFill>
                <a:srgbClr val="00B05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B050"/>
                </a:solidFill>
                <a:latin typeface="Trebuchet MS"/>
                <a:ea typeface="Trebuchet MS"/>
                <a:cs typeface="Trebuchet MS"/>
                <a:sym typeface="Trebuchet MS"/>
              </a:rPr>
              <a:t>	&lt;occupation&gt;</a:t>
            </a:r>
            <a:r>
              <a:rPr b="0" i="0" lang="en-US" sz="2400" u="none" cap="none" strike="noStrike">
                <a:solidFill>
                  <a:srgbClr val="000000"/>
                </a:solidFill>
                <a:latin typeface="Trebuchet MS"/>
                <a:ea typeface="Trebuchet MS"/>
                <a:cs typeface="Trebuchet MS"/>
                <a:sym typeface="Trebuchet MS"/>
              </a:rPr>
              <a:t>teacher</a:t>
            </a:r>
            <a:r>
              <a:rPr b="0" i="0" lang="en-US" sz="2400" u="none" cap="none" strike="noStrike">
                <a:solidFill>
                  <a:srgbClr val="00B050"/>
                </a:solidFill>
                <a:latin typeface="Trebuchet MS"/>
                <a:ea typeface="Trebuchet MS"/>
                <a:cs typeface="Trebuchet MS"/>
                <a:sym typeface="Trebuchet MS"/>
              </a:rPr>
              <a:t>&lt;/occupation&gt;</a:t>
            </a:r>
            <a:endParaRPr b="0" i="0" sz="2400" u="none" cap="none" strike="noStrike">
              <a:solidFill>
                <a:srgbClr val="00B05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B050"/>
                </a:solidFill>
                <a:latin typeface="Trebuchet MS"/>
                <a:ea typeface="Trebuchet MS"/>
                <a:cs typeface="Trebuchet MS"/>
                <a:sym typeface="Trebuchet MS"/>
              </a:rPr>
              <a:t>	&lt;spouse&gt;</a:t>
            </a:r>
            <a:r>
              <a:rPr b="0" i="0" lang="en-US" sz="2400" u="none" cap="none" strike="noStrike">
                <a:solidFill>
                  <a:srgbClr val="000000"/>
                </a:solidFill>
                <a:latin typeface="Trebuchet MS"/>
                <a:ea typeface="Trebuchet MS"/>
                <a:cs typeface="Trebuchet MS"/>
                <a:sym typeface="Trebuchet MS"/>
              </a:rPr>
              <a:t>王美麗</a:t>
            </a:r>
            <a:r>
              <a:rPr b="0" i="0" lang="en-US" sz="2400" u="none" cap="none" strike="noStrike">
                <a:solidFill>
                  <a:srgbClr val="00B050"/>
                </a:solidFill>
                <a:latin typeface="Trebuchet MS"/>
                <a:ea typeface="Trebuchet MS"/>
                <a:cs typeface="Trebuchet MS"/>
                <a:sym typeface="Trebuchet MS"/>
              </a:rPr>
              <a:t>&lt;/spouse&gt; </a:t>
            </a:r>
            <a:endParaRPr b="0" i="0" sz="2400" u="none" cap="none" strike="noStrike">
              <a:solidFill>
                <a:srgbClr val="00B05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B050"/>
                </a:solidFill>
                <a:latin typeface="Trebuchet MS"/>
                <a:ea typeface="Trebuchet MS"/>
                <a:cs typeface="Trebuchet MS"/>
                <a:sym typeface="Trebuchet MS"/>
              </a:rPr>
              <a:t>	&lt;email&gt;</a:t>
            </a:r>
            <a:r>
              <a:rPr b="0" i="0" lang="en-US" sz="2400" u="none" cap="none" strike="noStrike">
                <a:solidFill>
                  <a:srgbClr val="000000"/>
                </a:solidFill>
                <a:latin typeface="Trebuchet MS"/>
                <a:ea typeface="Trebuchet MS"/>
                <a:cs typeface="Trebuchet MS"/>
                <a:sym typeface="Trebuchet MS"/>
              </a:rPr>
              <a:t>peter@hpdiy.zzn.com</a:t>
            </a:r>
            <a:r>
              <a:rPr b="0" i="0" lang="en-US" sz="2400" u="none" cap="none" strike="noStrike">
                <a:solidFill>
                  <a:srgbClr val="00B050"/>
                </a:solidFill>
                <a:latin typeface="Trebuchet MS"/>
                <a:ea typeface="Trebuchet MS"/>
                <a:cs typeface="Trebuchet MS"/>
                <a:sym typeface="Trebuchet MS"/>
              </a:rPr>
              <a:t>&lt;/email&gt;</a:t>
            </a:r>
            <a:endParaRPr b="0" i="0" sz="2400" u="none" cap="none" strike="noStrike">
              <a:solidFill>
                <a:srgbClr val="00B05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B050"/>
                </a:solidFill>
                <a:latin typeface="Trebuchet MS"/>
                <a:ea typeface="Trebuchet MS"/>
                <a:cs typeface="Trebuchet MS"/>
                <a:sym typeface="Trebuchet MS"/>
              </a:rPr>
              <a:t> &lt;/PersonData&gt;</a:t>
            </a:r>
            <a:endParaRPr b="0" i="0" sz="2400" u="none" cap="none" strike="noStrike">
              <a:solidFill>
                <a:srgbClr val="00B050"/>
              </a:solidFill>
              <a:latin typeface="Trebuchet MS"/>
              <a:ea typeface="Trebuchet MS"/>
              <a:cs typeface="Trebuchet MS"/>
              <a:sym typeface="Trebuchet MS"/>
            </a:endParaRPr>
          </a:p>
        </p:txBody>
      </p:sp>
      <p:sp>
        <p:nvSpPr>
          <p:cNvPr id="278" name="Google Shape;278;p20"/>
          <p:cNvSpPr txBox="1"/>
          <p:nvPr>
            <p:ph idx="1" type="body"/>
          </p:nvPr>
        </p:nvSpPr>
        <p:spPr>
          <a:xfrm>
            <a:off x="677334" y="1269999"/>
            <a:ext cx="8596668" cy="200388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920"/>
              <a:buChar char="►"/>
            </a:pPr>
            <a:r>
              <a:rPr b="1" lang="en-US" sz="2400">
                <a:solidFill>
                  <a:srgbClr val="00B050"/>
                </a:solidFill>
                <a:latin typeface="Trebuchet MS"/>
                <a:ea typeface="Trebuchet MS"/>
                <a:cs typeface="Trebuchet MS"/>
                <a:sym typeface="Trebuchet MS"/>
              </a:rPr>
              <a:t>Tag</a:t>
            </a:r>
            <a:r>
              <a:rPr lang="en-US" sz="2400">
                <a:solidFill>
                  <a:srgbClr val="00B050"/>
                </a:solidFill>
                <a:latin typeface="Trebuchet MS"/>
                <a:ea typeface="Trebuchet MS"/>
                <a:cs typeface="Trebuchet MS"/>
                <a:sym typeface="Trebuchet MS"/>
              </a:rPr>
              <a:t>： </a:t>
            </a:r>
            <a:r>
              <a:rPr lang="en-US" sz="1600">
                <a:latin typeface="Trebuchet MS"/>
                <a:ea typeface="Trebuchet MS"/>
                <a:cs typeface="Trebuchet MS"/>
                <a:sym typeface="Trebuchet MS"/>
              </a:rPr>
              <a:t>用 &lt; 和 &gt; 包圍的部份，成為 start-tag 和 end-tags。</a:t>
            </a:r>
            <a:endParaRPr/>
          </a:p>
          <a:p>
            <a:pPr indent="-342900" lvl="0" marL="342900" rtl="0" algn="l">
              <a:lnSpc>
                <a:spcPct val="100000"/>
              </a:lnSpc>
              <a:spcBef>
                <a:spcPts val="1000"/>
              </a:spcBef>
              <a:spcAft>
                <a:spcPts val="0"/>
              </a:spcAft>
              <a:buSzPts val="1920"/>
              <a:buChar char="►"/>
            </a:pPr>
            <a:r>
              <a:rPr b="1" lang="en-US" sz="2400">
                <a:solidFill>
                  <a:srgbClr val="00B050"/>
                </a:solidFill>
                <a:latin typeface="Trebuchet MS"/>
                <a:ea typeface="Trebuchet MS"/>
                <a:cs typeface="Trebuchet MS"/>
                <a:sym typeface="Trebuchet MS"/>
              </a:rPr>
              <a:t>Element</a:t>
            </a:r>
            <a:r>
              <a:rPr lang="en-US" sz="2400">
                <a:solidFill>
                  <a:srgbClr val="00B050"/>
                </a:solidFill>
                <a:latin typeface="Trebuchet MS"/>
                <a:ea typeface="Trebuchet MS"/>
                <a:cs typeface="Trebuchet MS"/>
                <a:sym typeface="Trebuchet MS"/>
              </a:rPr>
              <a:t>：</a:t>
            </a:r>
            <a:r>
              <a:rPr lang="en-US" sz="1600">
                <a:latin typeface="Trebuchet MS"/>
                <a:ea typeface="Trebuchet MS"/>
                <a:cs typeface="Trebuchet MS"/>
                <a:sym typeface="Trebuchet MS"/>
              </a:rPr>
              <a:t>被 Tag </a:t>
            </a:r>
            <a:r>
              <a:rPr lang="en-US" sz="1600"/>
              <a:t>包圍的部份</a:t>
            </a:r>
            <a:r>
              <a:rPr lang="en-US" sz="1600">
                <a:latin typeface="Trebuchet MS"/>
                <a:ea typeface="Trebuchet MS"/>
                <a:cs typeface="Trebuchet MS"/>
                <a:sym typeface="Trebuchet MS"/>
              </a:rPr>
              <a:t>，如 teacher，可當成一个節點(node)，可以有子節點。</a:t>
            </a:r>
            <a:endParaRPr/>
          </a:p>
          <a:p>
            <a:pPr indent="-342900" lvl="0" marL="342900" rtl="0" algn="l">
              <a:lnSpc>
                <a:spcPct val="100000"/>
              </a:lnSpc>
              <a:spcBef>
                <a:spcPts val="1000"/>
              </a:spcBef>
              <a:spcAft>
                <a:spcPts val="0"/>
              </a:spcAft>
              <a:buSzPts val="1920"/>
              <a:buChar char="►"/>
            </a:pPr>
            <a:r>
              <a:rPr b="1" lang="en-US" sz="2400">
                <a:solidFill>
                  <a:srgbClr val="00B050"/>
                </a:solidFill>
                <a:latin typeface="Trebuchet MS"/>
                <a:ea typeface="Trebuchet MS"/>
                <a:cs typeface="Trebuchet MS"/>
                <a:sym typeface="Trebuchet MS"/>
              </a:rPr>
              <a:t>Attribute</a:t>
            </a:r>
            <a:r>
              <a:rPr lang="en-US" sz="2400">
                <a:solidFill>
                  <a:srgbClr val="00B050"/>
                </a:solidFill>
                <a:latin typeface="Trebuchet MS"/>
                <a:ea typeface="Trebuchet MS"/>
                <a:cs typeface="Trebuchet MS"/>
                <a:sym typeface="Trebuchet MS"/>
              </a:rPr>
              <a:t>：</a:t>
            </a:r>
            <a:r>
              <a:rPr lang="en-US" sz="1600">
                <a:latin typeface="Trebuchet MS"/>
                <a:ea typeface="Trebuchet MS"/>
                <a:cs typeface="Trebuchet MS"/>
                <a:sym typeface="Trebuchet MS"/>
              </a:rPr>
              <a:t>在 Tag 中可能存在的 name/value 对，如下圖中的 name = ”</a:t>
            </a:r>
            <a:r>
              <a:rPr lang="en-US" sz="1600">
                <a:solidFill>
                  <a:srgbClr val="00B050"/>
                </a:solidFill>
                <a:latin typeface="Trebuchet MS"/>
                <a:ea typeface="Trebuchet MS"/>
                <a:cs typeface="Trebuchet MS"/>
                <a:sym typeface="Trebuchet MS"/>
              </a:rPr>
              <a:t>陳彼德</a:t>
            </a:r>
            <a:r>
              <a:rPr lang="en-US" sz="1600">
                <a:latin typeface="Trebuchet MS"/>
                <a:ea typeface="Trebuchet MS"/>
                <a:cs typeface="Trebuchet MS"/>
                <a:sym typeface="Trebuchet MS"/>
              </a:rPr>
              <a:t>”</a:t>
            </a:r>
            <a:endParaRPr/>
          </a:p>
          <a:p>
            <a:pPr indent="0" lvl="0" marL="0" rtl="0" algn="l">
              <a:lnSpc>
                <a:spcPct val="100000"/>
              </a:lnSpc>
              <a:spcBef>
                <a:spcPts val="1000"/>
              </a:spcBef>
              <a:spcAft>
                <a:spcPts val="0"/>
              </a:spcAft>
              <a:buSzPts val="1280"/>
              <a:buNone/>
            </a:pPr>
            <a:r>
              <a:rPr lang="en-US" sz="1600">
                <a:latin typeface="Trebuchet MS"/>
                <a:ea typeface="Trebuchet MS"/>
                <a:cs typeface="Trebuchet MS"/>
                <a:sym typeface="Trebuchet MS"/>
              </a:rPr>
              <a:t>	一般表示属性。</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解析XML</a:t>
            </a:r>
            <a:endParaRPr/>
          </a:p>
        </p:txBody>
      </p:sp>
      <p:sp>
        <p:nvSpPr>
          <p:cNvPr id="284" name="Google Shape;284;p21"/>
          <p:cNvSpPr txBox="1"/>
          <p:nvPr/>
        </p:nvSpPr>
        <p:spPr>
          <a:xfrm>
            <a:off x="677334" y="1269998"/>
            <a:ext cx="8596668" cy="5310415"/>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accent1"/>
              </a:buClr>
              <a:buSzPts val="1920"/>
              <a:buFont typeface="Noto Sans Symbols"/>
              <a:buChar char="►"/>
            </a:pPr>
            <a:r>
              <a:rPr b="1" i="0" lang="en-US" sz="2400" u="none" cap="none" strike="noStrike">
                <a:solidFill>
                  <a:srgbClr val="00B050"/>
                </a:solidFill>
                <a:latin typeface="Trebuchet MS"/>
                <a:ea typeface="Trebuchet MS"/>
                <a:cs typeface="Trebuchet MS"/>
                <a:sym typeface="Trebuchet MS"/>
              </a:rPr>
              <a:t>解析XML檔案</a:t>
            </a:r>
            <a:r>
              <a:rPr b="0" i="0" lang="en-US" sz="2400" u="none" cap="none" strike="noStrike">
                <a:solidFill>
                  <a:srgbClr val="00B050"/>
                </a:solidFill>
                <a:latin typeface="Trebuchet MS"/>
                <a:ea typeface="Trebuchet MS"/>
                <a:cs typeface="Trebuchet MS"/>
                <a:sym typeface="Trebuchet MS"/>
              </a:rPr>
              <a:t>：</a:t>
            </a:r>
            <a:endParaRPr b="0" i="0" sz="2400" u="none" cap="none" strike="noStrike">
              <a:solidFill>
                <a:srgbClr val="00B050"/>
              </a:solidFill>
              <a:latin typeface="Trebuchet MS"/>
              <a:ea typeface="Trebuchet MS"/>
              <a:cs typeface="Trebuchet MS"/>
              <a:sym typeface="Trebuchet MS"/>
            </a:endParaRPr>
          </a:p>
          <a:p>
            <a:pPr indent="-261620" lvl="0" marL="342900" marR="0" rtl="0" algn="l">
              <a:lnSpc>
                <a:spcPct val="100000"/>
              </a:lnSpc>
              <a:spcBef>
                <a:spcPts val="1000"/>
              </a:spcBef>
              <a:spcAft>
                <a:spcPts val="0"/>
              </a:spcAft>
              <a:buClr>
                <a:schemeClr val="accent1"/>
              </a:buClr>
              <a:buSzPts val="1280"/>
              <a:buFont typeface="Noto Sans Symbols"/>
              <a:buNone/>
            </a:pPr>
            <a:r>
              <a:t/>
            </a:r>
            <a:endParaRPr b="0" i="0" sz="1600" u="none" cap="none" strike="noStrike">
              <a:solidFill>
                <a:srgbClr val="00B050"/>
              </a:solidFill>
              <a:latin typeface="Trebuchet MS"/>
              <a:ea typeface="Trebuchet MS"/>
              <a:cs typeface="Trebuchet MS"/>
              <a:sym typeface="Trebuchet MS"/>
            </a:endParaRPr>
          </a:p>
          <a:p>
            <a:pPr indent="-261620" lvl="0" marL="342900" marR="0" rtl="0" algn="l">
              <a:lnSpc>
                <a:spcPct val="100000"/>
              </a:lnSpc>
              <a:spcBef>
                <a:spcPts val="1000"/>
              </a:spcBef>
              <a:spcAft>
                <a:spcPts val="0"/>
              </a:spcAft>
              <a:buClr>
                <a:schemeClr val="accent1"/>
              </a:buClr>
              <a:buSzPts val="1280"/>
              <a:buFont typeface="Noto Sans Symbols"/>
              <a:buNone/>
            </a:pPr>
            <a:r>
              <a:t/>
            </a:r>
            <a:endParaRPr b="0" i="0" sz="1600" u="none" cap="none" strike="noStrike">
              <a:solidFill>
                <a:srgbClr val="00B050"/>
              </a:solidFill>
              <a:latin typeface="Trebuchet MS"/>
              <a:ea typeface="Trebuchet MS"/>
              <a:cs typeface="Trebuchet MS"/>
              <a:sym typeface="Trebuchet MS"/>
            </a:endParaRPr>
          </a:p>
          <a:p>
            <a:pPr indent="-261620" lvl="0" marL="342900" marR="0" rtl="0" algn="l">
              <a:lnSpc>
                <a:spcPct val="100000"/>
              </a:lnSpc>
              <a:spcBef>
                <a:spcPts val="1000"/>
              </a:spcBef>
              <a:spcAft>
                <a:spcPts val="0"/>
              </a:spcAft>
              <a:buClr>
                <a:schemeClr val="accent1"/>
              </a:buClr>
              <a:buSzPts val="1280"/>
              <a:buFont typeface="Noto Sans Symbols"/>
              <a:buNone/>
            </a:pPr>
            <a:r>
              <a:t/>
            </a:r>
            <a:endParaRPr b="0" i="0" sz="1600" u="none" cap="none" strike="noStrike">
              <a:solidFill>
                <a:srgbClr val="00B050"/>
              </a:solidFill>
              <a:latin typeface="Trebuchet MS"/>
              <a:ea typeface="Trebuchet MS"/>
              <a:cs typeface="Trebuchet MS"/>
              <a:sym typeface="Trebuchet MS"/>
            </a:endParaRPr>
          </a:p>
          <a:p>
            <a:pPr indent="0" lvl="0" marL="0" marR="0" rtl="0" algn="l">
              <a:lnSpc>
                <a:spcPct val="100000"/>
              </a:lnSpc>
              <a:spcBef>
                <a:spcPts val="1000"/>
              </a:spcBef>
              <a:spcAft>
                <a:spcPts val="0"/>
              </a:spcAft>
              <a:buClr>
                <a:schemeClr val="accent1"/>
              </a:buClr>
              <a:buSzPts val="1280"/>
              <a:buFont typeface="Noto Sans Symbols"/>
              <a:buNone/>
            </a:pPr>
            <a:r>
              <a:rPr b="0" i="0" lang="en-US" sz="1600" u="none" cap="none" strike="noStrike">
                <a:solidFill>
                  <a:srgbClr val="3F3F3F"/>
                </a:solidFill>
                <a:latin typeface="Trebuchet MS"/>
                <a:ea typeface="Trebuchet MS"/>
                <a:cs typeface="Trebuchet MS"/>
                <a:sym typeface="Trebuchet MS"/>
              </a:rPr>
              <a:t>	</a:t>
            </a:r>
            <a:endParaRPr b="0" i="0" sz="1600" u="none" cap="none" strike="noStrike">
              <a:solidFill>
                <a:srgbClr val="3F3F3F"/>
              </a:solidFill>
              <a:latin typeface="Trebuchet MS"/>
              <a:ea typeface="Trebuchet MS"/>
              <a:cs typeface="Trebuchet MS"/>
              <a:sym typeface="Trebuchet MS"/>
            </a:endParaRPr>
          </a:p>
          <a:p>
            <a:pPr indent="-220980" lvl="0" marL="342900" marR="0" rtl="0" algn="l">
              <a:lnSpc>
                <a:spcPct val="100000"/>
              </a:lnSpc>
              <a:spcBef>
                <a:spcPts val="1000"/>
              </a:spcBef>
              <a:spcAft>
                <a:spcPts val="0"/>
              </a:spcAft>
              <a:buClr>
                <a:schemeClr val="accent1"/>
              </a:buClr>
              <a:buSzPts val="1920"/>
              <a:buFont typeface="Noto Sans Symbols"/>
              <a:buNone/>
            </a:pPr>
            <a:r>
              <a:t/>
            </a:r>
            <a:endParaRPr b="1" i="0" sz="2400" u="none" cap="none" strike="noStrike">
              <a:solidFill>
                <a:srgbClr val="00B050"/>
              </a:solidFill>
              <a:latin typeface="Trebuchet MS"/>
              <a:ea typeface="Trebuchet MS"/>
              <a:cs typeface="Trebuchet MS"/>
              <a:sym typeface="Trebuchet MS"/>
            </a:endParaRPr>
          </a:p>
          <a:p>
            <a:pPr indent="-342900" lvl="0" marL="342900" marR="0" rtl="0" algn="l">
              <a:lnSpc>
                <a:spcPct val="100000"/>
              </a:lnSpc>
              <a:spcBef>
                <a:spcPts val="1000"/>
              </a:spcBef>
              <a:spcAft>
                <a:spcPts val="0"/>
              </a:spcAft>
              <a:buClr>
                <a:schemeClr val="accent1"/>
              </a:buClr>
              <a:buSzPts val="1920"/>
              <a:buFont typeface="Noto Sans Symbols"/>
              <a:buChar char="►"/>
            </a:pPr>
            <a:r>
              <a:rPr b="1" i="0" lang="en-US" sz="2400" u="none" cap="none" strike="noStrike">
                <a:solidFill>
                  <a:srgbClr val="00B050"/>
                </a:solidFill>
                <a:latin typeface="Trebuchet MS"/>
                <a:ea typeface="Trebuchet MS"/>
                <a:cs typeface="Trebuchet MS"/>
                <a:sym typeface="Trebuchet MS"/>
              </a:rPr>
              <a:t>解析XML字串</a:t>
            </a:r>
            <a:r>
              <a:rPr b="0" i="0" lang="en-US" sz="2400" u="none" cap="none" strike="noStrike">
                <a:solidFill>
                  <a:srgbClr val="00B050"/>
                </a:solidFill>
                <a:latin typeface="Trebuchet MS"/>
                <a:ea typeface="Trebuchet MS"/>
                <a:cs typeface="Trebuchet MS"/>
                <a:sym typeface="Trebuchet MS"/>
              </a:rPr>
              <a:t>：</a:t>
            </a:r>
            <a:endParaRPr b="0" i="0" sz="1600" u="none" cap="none" strike="noStrike">
              <a:solidFill>
                <a:srgbClr val="3F3F3F"/>
              </a:solidFill>
              <a:latin typeface="Trebuchet MS"/>
              <a:ea typeface="Trebuchet MS"/>
              <a:cs typeface="Trebuchet MS"/>
              <a:sym typeface="Trebuchet MS"/>
            </a:endParaRPr>
          </a:p>
        </p:txBody>
      </p:sp>
      <p:sp>
        <p:nvSpPr>
          <p:cNvPr id="285" name="Google Shape;285;p21"/>
          <p:cNvSpPr/>
          <p:nvPr/>
        </p:nvSpPr>
        <p:spPr>
          <a:xfrm>
            <a:off x="677334" y="1774932"/>
            <a:ext cx="8596668" cy="1631731"/>
          </a:xfrm>
          <a:prstGeom prst="rect">
            <a:avLst/>
          </a:prstGeom>
          <a:solidFill>
            <a:srgbClr val="F2F2F2"/>
          </a:solidFill>
          <a:ln>
            <a:noFill/>
          </a:ln>
        </p:spPr>
        <p:txBody>
          <a:bodyPr anchorCtr="0" anchor="ctr" bIns="238050" lIns="91425" spcFirstLastPara="1" rIns="91425" wrap="square" tIns="158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import xml.etree.ElementTree as 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tree = ET.parse ( 'country_data.xml'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root = tree.getroot()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root.tag , root.attrib ) </a:t>
            </a:r>
            <a:endParaRPr b="0" i="0" sz="1600" u="none" cap="none" strike="noStrike">
              <a:solidFill>
                <a:schemeClr val="dk1"/>
              </a:solidFill>
              <a:latin typeface="Trebuchet MS"/>
              <a:ea typeface="Trebuchet MS"/>
              <a:cs typeface="Trebuchet MS"/>
              <a:sym typeface="Trebuchet MS"/>
            </a:endParaRPr>
          </a:p>
        </p:txBody>
      </p:sp>
      <p:sp>
        <p:nvSpPr>
          <p:cNvPr id="286" name="Google Shape;286;p21"/>
          <p:cNvSpPr/>
          <p:nvPr/>
        </p:nvSpPr>
        <p:spPr>
          <a:xfrm>
            <a:off x="677334" y="4193851"/>
            <a:ext cx="8596668" cy="1631731"/>
          </a:xfrm>
          <a:prstGeom prst="rect">
            <a:avLst/>
          </a:prstGeom>
          <a:solidFill>
            <a:srgbClr val="F2F2F2"/>
          </a:solidFill>
          <a:ln>
            <a:noFill/>
          </a:ln>
        </p:spPr>
        <p:txBody>
          <a:bodyPr anchorCtr="0" anchor="ctr" bIns="238050" lIns="91425" spcFirstLastPara="1" rIns="91425" wrap="square" tIns="158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xml_str = ET.tostring ( root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xml_str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root = ET.fromstring ( xml_str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root.tag , root.attrib )</a:t>
            </a:r>
            <a:endParaRPr b="0" i="0" sz="16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根據 tag 尋找資料</a:t>
            </a:r>
            <a:endParaRPr/>
          </a:p>
        </p:txBody>
      </p:sp>
      <p:sp>
        <p:nvSpPr>
          <p:cNvPr id="292" name="Google Shape;292;p22"/>
          <p:cNvSpPr txBox="1"/>
          <p:nvPr/>
        </p:nvSpPr>
        <p:spPr>
          <a:xfrm>
            <a:off x="677334" y="1270000"/>
            <a:ext cx="8596668" cy="5310415"/>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accent1"/>
              </a:buClr>
              <a:buSzPts val="1920"/>
              <a:buFont typeface="Noto Sans Symbols"/>
              <a:buChar char="►"/>
            </a:pPr>
            <a:r>
              <a:rPr b="1" i="0" lang="en-US" sz="2400" u="none" cap="none" strike="noStrike">
                <a:solidFill>
                  <a:srgbClr val="00B050"/>
                </a:solidFill>
                <a:latin typeface="Trebuchet MS"/>
                <a:ea typeface="Trebuchet MS"/>
                <a:cs typeface="Trebuchet MS"/>
                <a:sym typeface="Trebuchet MS"/>
              </a:rPr>
              <a:t>element.iter()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chemeClr val="accent1"/>
              </a:buClr>
              <a:buSzPts val="1920"/>
              <a:buFont typeface="Noto Sans Symbols"/>
              <a:buNone/>
            </a:pPr>
            <a:r>
              <a:rPr b="1" i="0" lang="en-US" sz="2400" u="none" cap="none" strike="noStrike">
                <a:solidFill>
                  <a:srgbClr val="00B050"/>
                </a:solidFill>
                <a:latin typeface="Trebuchet MS"/>
                <a:ea typeface="Trebuchet MS"/>
                <a:cs typeface="Trebuchet MS"/>
                <a:sym typeface="Trebuchet MS"/>
              </a:rPr>
              <a:t>	- 查找所有符合的tag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chemeClr val="accent1"/>
              </a:buClr>
              <a:buSzPts val="1920"/>
              <a:buFont typeface="Noto Sans Symbols"/>
              <a:buNone/>
            </a:pPr>
            <a:r>
              <a:t/>
            </a:r>
            <a:endParaRPr b="1" i="0" sz="2400" u="none" cap="none" strike="noStrike">
              <a:solidFill>
                <a:srgbClr val="00B050"/>
              </a:solidFill>
              <a:latin typeface="Trebuchet MS"/>
              <a:ea typeface="Trebuchet MS"/>
              <a:cs typeface="Trebuchet MS"/>
              <a:sym typeface="Trebuchet MS"/>
            </a:endParaRPr>
          </a:p>
          <a:p>
            <a:pPr indent="-342900" lvl="0" marL="342900" marR="0" rtl="0" algn="l">
              <a:lnSpc>
                <a:spcPct val="100000"/>
              </a:lnSpc>
              <a:spcBef>
                <a:spcPts val="1000"/>
              </a:spcBef>
              <a:spcAft>
                <a:spcPts val="0"/>
              </a:spcAft>
              <a:buClr>
                <a:schemeClr val="accent1"/>
              </a:buClr>
              <a:buSzPts val="1920"/>
              <a:buFont typeface="Noto Sans Symbols"/>
              <a:buChar char="►"/>
            </a:pPr>
            <a:r>
              <a:rPr b="1" i="0" lang="en-US" sz="2400" u="none" cap="none" strike="noStrike">
                <a:solidFill>
                  <a:srgbClr val="00B050"/>
                </a:solidFill>
                <a:latin typeface="Trebuchet MS"/>
                <a:ea typeface="Trebuchet MS"/>
                <a:cs typeface="Trebuchet MS"/>
                <a:sym typeface="Trebuchet MS"/>
              </a:rPr>
              <a:t>element.find()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chemeClr val="accent1"/>
              </a:buClr>
              <a:buSzPts val="1920"/>
              <a:buFont typeface="Noto Sans Symbols"/>
              <a:buNone/>
            </a:pPr>
            <a:r>
              <a:rPr b="1" i="0" lang="en-US" sz="2400" u="none" cap="none" strike="noStrike">
                <a:solidFill>
                  <a:srgbClr val="00B050"/>
                </a:solidFill>
                <a:latin typeface="Trebuchet MS"/>
                <a:ea typeface="Trebuchet MS"/>
                <a:cs typeface="Trebuchet MS"/>
                <a:sym typeface="Trebuchet MS"/>
              </a:rPr>
              <a:t>	- 查找element第一層子元素中第一個符合的tag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chemeClr val="accent1"/>
              </a:buClr>
              <a:buSzPts val="1920"/>
              <a:buFont typeface="Noto Sans Symbols"/>
              <a:buNone/>
            </a:pPr>
            <a:r>
              <a:t/>
            </a:r>
            <a:endParaRPr b="1" i="0" sz="2400" u="none" cap="none" strike="noStrike">
              <a:solidFill>
                <a:srgbClr val="00B050"/>
              </a:solidFill>
              <a:latin typeface="Trebuchet MS"/>
              <a:ea typeface="Trebuchet MS"/>
              <a:cs typeface="Trebuchet MS"/>
              <a:sym typeface="Trebuchet MS"/>
            </a:endParaRPr>
          </a:p>
          <a:p>
            <a:pPr indent="-342900" lvl="0" marL="342900" marR="0" rtl="0" algn="l">
              <a:lnSpc>
                <a:spcPct val="100000"/>
              </a:lnSpc>
              <a:spcBef>
                <a:spcPts val="1000"/>
              </a:spcBef>
              <a:spcAft>
                <a:spcPts val="0"/>
              </a:spcAft>
              <a:buClr>
                <a:schemeClr val="accent1"/>
              </a:buClr>
              <a:buSzPts val="1920"/>
              <a:buFont typeface="Noto Sans Symbols"/>
              <a:buChar char="►"/>
            </a:pPr>
            <a:r>
              <a:rPr b="1" i="0" lang="en-US" sz="2400" u="none" cap="none" strike="noStrike">
                <a:solidFill>
                  <a:srgbClr val="00B050"/>
                </a:solidFill>
                <a:latin typeface="Trebuchet MS"/>
                <a:ea typeface="Trebuchet MS"/>
                <a:cs typeface="Trebuchet MS"/>
                <a:sym typeface="Trebuchet MS"/>
              </a:rPr>
              <a:t>element.findall()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chemeClr val="accent1"/>
              </a:buClr>
              <a:buSzPts val="1920"/>
              <a:buFont typeface="Noto Sans Symbols"/>
              <a:buNone/>
            </a:pPr>
            <a:r>
              <a:rPr b="1" i="0" lang="en-US" sz="2400" u="none" cap="none" strike="noStrike">
                <a:solidFill>
                  <a:srgbClr val="00B050"/>
                </a:solidFill>
                <a:latin typeface="Trebuchet MS"/>
                <a:ea typeface="Trebuchet MS"/>
                <a:cs typeface="Trebuchet MS"/>
                <a:sym typeface="Trebuchet MS"/>
              </a:rPr>
              <a:t>	- 查找element第一層子元素中符合的tag</a:t>
            </a:r>
            <a:endParaRPr b="1" i="0" sz="16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b="1" lang="en-US"/>
              <a:t>element.iter()</a:t>
            </a:r>
            <a:endParaRPr/>
          </a:p>
        </p:txBody>
      </p:sp>
      <p:sp>
        <p:nvSpPr>
          <p:cNvPr id="298" name="Google Shape;298;p23"/>
          <p:cNvSpPr/>
          <p:nvPr/>
        </p:nvSpPr>
        <p:spPr>
          <a:xfrm>
            <a:off x="677334" y="1483866"/>
            <a:ext cx="8596668" cy="893067"/>
          </a:xfrm>
          <a:prstGeom prst="rect">
            <a:avLst/>
          </a:prstGeom>
          <a:solidFill>
            <a:srgbClr val="F2F2F2"/>
          </a:solidFill>
          <a:ln>
            <a:noFill/>
          </a:ln>
        </p:spPr>
        <p:txBody>
          <a:bodyPr anchorCtr="0" anchor="ctr" bIns="238050" lIns="91425" spcFirstLastPara="1" rIns="91425" wrap="square" tIns="158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for i in root.iter()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    print ( i.tag , i.attrib , i.text )</a:t>
            </a:r>
            <a:endParaRPr b="0" i="0" sz="1600" u="none" cap="none" strike="noStrike">
              <a:solidFill>
                <a:schemeClr val="dk1"/>
              </a:solidFill>
              <a:latin typeface="Trebuchet MS"/>
              <a:ea typeface="Trebuchet MS"/>
              <a:cs typeface="Trebuchet MS"/>
              <a:sym typeface="Trebuchet MS"/>
            </a:endParaRPr>
          </a:p>
        </p:txBody>
      </p:sp>
      <p:sp>
        <p:nvSpPr>
          <p:cNvPr id="299" name="Google Shape;299;p23"/>
          <p:cNvSpPr/>
          <p:nvPr/>
        </p:nvSpPr>
        <p:spPr>
          <a:xfrm>
            <a:off x="677334" y="2535933"/>
            <a:ext cx="8596668" cy="893067"/>
          </a:xfrm>
          <a:prstGeom prst="rect">
            <a:avLst/>
          </a:prstGeom>
          <a:solidFill>
            <a:srgbClr val="F2F2F2"/>
          </a:solidFill>
          <a:ln>
            <a:noFill/>
          </a:ln>
        </p:spPr>
        <p:txBody>
          <a:bodyPr anchorCtr="0" anchor="ctr" bIns="238050" lIns="91425" spcFirstLastPara="1" rIns="91425" wrap="square" tIns="158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for i in root.iter( 'country'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    print ( i.tag , i.attrib['name'] )</a:t>
            </a:r>
            <a:endParaRPr b="0" i="0" sz="1600" u="none" cap="none" strike="noStrike">
              <a:solidFill>
                <a:schemeClr val="dk1"/>
              </a:solidFill>
              <a:latin typeface="Trebuchet MS"/>
              <a:ea typeface="Trebuchet MS"/>
              <a:cs typeface="Trebuchet MS"/>
              <a:sym typeface="Trebuchet MS"/>
            </a:endParaRPr>
          </a:p>
        </p:txBody>
      </p:sp>
      <p:sp>
        <p:nvSpPr>
          <p:cNvPr id="300" name="Google Shape;300;p23"/>
          <p:cNvSpPr/>
          <p:nvPr/>
        </p:nvSpPr>
        <p:spPr>
          <a:xfrm>
            <a:off x="677334" y="3588000"/>
            <a:ext cx="8596668" cy="893067"/>
          </a:xfrm>
          <a:prstGeom prst="rect">
            <a:avLst/>
          </a:prstGeom>
          <a:solidFill>
            <a:srgbClr val="F2F2F2"/>
          </a:solidFill>
          <a:ln>
            <a:noFill/>
          </a:ln>
        </p:spPr>
        <p:txBody>
          <a:bodyPr anchorCtr="0" anchor="ctr" bIns="238050" lIns="91425" spcFirstLastPara="1" rIns="91425" wrap="square" tIns="158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for i in root.iter( 'year'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    print ( i.tag , i.text )</a:t>
            </a:r>
            <a:endParaRPr b="0" i="0" sz="16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24"/>
          <p:cNvSpPr txBox="1"/>
          <p:nvPr>
            <p:ph type="title"/>
          </p:nvPr>
        </p:nvSpPr>
        <p:spPr>
          <a:xfrm>
            <a:off x="677334" y="609600"/>
            <a:ext cx="8596668" cy="590448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b="1" lang="en-US"/>
              <a:t>element.find()</a:t>
            </a:r>
            <a:br>
              <a:rPr b="1" lang="en-US"/>
            </a:br>
            <a:br>
              <a:rPr b="1" lang="en-US"/>
            </a:br>
            <a:br>
              <a:rPr b="1" lang="en-US"/>
            </a:br>
            <a:br>
              <a:rPr b="1" lang="en-US"/>
            </a:br>
            <a:br>
              <a:rPr b="1" lang="en-US"/>
            </a:br>
            <a:br>
              <a:rPr b="1" lang="en-US"/>
            </a:br>
            <a:br>
              <a:rPr b="1" lang="en-US"/>
            </a:br>
            <a:r>
              <a:rPr b="1" lang="en-US"/>
              <a:t>Ex:</a:t>
            </a:r>
            <a:r>
              <a:rPr b="1" lang="en-US" sz="2400">
                <a:solidFill>
                  <a:srgbClr val="00B050"/>
                </a:solidFill>
              </a:rPr>
              <a:t>請找出Singapore的gdppc，輸出如下</a:t>
            </a:r>
            <a:endParaRPr sz="2400">
              <a:solidFill>
                <a:srgbClr val="00B050"/>
              </a:solidFill>
            </a:endParaRPr>
          </a:p>
        </p:txBody>
      </p:sp>
      <p:sp>
        <p:nvSpPr>
          <p:cNvPr id="306" name="Google Shape;306;p24"/>
          <p:cNvSpPr/>
          <p:nvPr/>
        </p:nvSpPr>
        <p:spPr>
          <a:xfrm>
            <a:off x="677334" y="1487692"/>
            <a:ext cx="8596800" cy="646800"/>
          </a:xfrm>
          <a:prstGeom prst="rect">
            <a:avLst/>
          </a:prstGeom>
          <a:solidFill>
            <a:srgbClr val="F2F2F2"/>
          </a:solidFill>
          <a:ln>
            <a:noFill/>
          </a:ln>
        </p:spPr>
        <p:txBody>
          <a:bodyPr anchorCtr="0" anchor="ctr" bIns="238050" lIns="91425" spcFirstLastPara="1" rIns="91425" wrap="square" tIns="158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root.find( 'country' ).attrib</a:t>
            </a:r>
            <a:endParaRPr b="0" i="0" sz="1600" u="none" cap="none" strike="noStrike">
              <a:solidFill>
                <a:schemeClr val="dk1"/>
              </a:solidFill>
              <a:latin typeface="Trebuchet MS"/>
              <a:ea typeface="Trebuchet MS"/>
              <a:cs typeface="Trebuchet MS"/>
              <a:sym typeface="Trebuchet MS"/>
            </a:endParaRPr>
          </a:p>
        </p:txBody>
      </p:sp>
      <p:sp>
        <p:nvSpPr>
          <p:cNvPr id="307" name="Google Shape;307;p24"/>
          <p:cNvSpPr/>
          <p:nvPr/>
        </p:nvSpPr>
        <p:spPr>
          <a:xfrm>
            <a:off x="677334" y="2386959"/>
            <a:ext cx="8596668" cy="646846"/>
          </a:xfrm>
          <a:prstGeom prst="rect">
            <a:avLst/>
          </a:prstGeom>
          <a:solidFill>
            <a:srgbClr val="F2F2F2"/>
          </a:solidFill>
          <a:ln>
            <a:noFill/>
          </a:ln>
        </p:spPr>
        <p:txBody>
          <a:bodyPr anchorCtr="0" anchor="ctr" bIns="238050" lIns="91425" spcFirstLastPara="1" rIns="91425" wrap="square" tIns="158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root[0].find( 'year' ).text</a:t>
            </a:r>
            <a:endParaRPr b="0" i="0" sz="1600" u="none" cap="none" strike="noStrike">
              <a:solidFill>
                <a:schemeClr val="dk1"/>
              </a:solidFill>
              <a:latin typeface="Trebuchet MS"/>
              <a:ea typeface="Trebuchet MS"/>
              <a:cs typeface="Trebuchet MS"/>
              <a:sym typeface="Trebuchet MS"/>
            </a:endParaRPr>
          </a:p>
        </p:txBody>
      </p:sp>
      <p:sp>
        <p:nvSpPr>
          <p:cNvPr id="308" name="Google Shape;308;p24"/>
          <p:cNvSpPr/>
          <p:nvPr/>
        </p:nvSpPr>
        <p:spPr>
          <a:xfrm>
            <a:off x="677334" y="3286226"/>
            <a:ext cx="8596668" cy="893067"/>
          </a:xfrm>
          <a:prstGeom prst="rect">
            <a:avLst/>
          </a:prstGeom>
          <a:solidFill>
            <a:srgbClr val="F2F2F2"/>
          </a:solidFill>
          <a:ln>
            <a:noFill/>
          </a:ln>
        </p:spPr>
        <p:txBody>
          <a:bodyPr anchorCtr="0" anchor="ctr" bIns="238050" lIns="91425" spcFirstLastPara="1" rIns="91425" wrap="square" tIns="158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for i in root.iter( 'year'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    print ( i.tag , i.text )</a:t>
            </a:r>
            <a:endParaRPr b="0" i="0" sz="1600" u="none" cap="none" strike="noStrike">
              <a:solidFill>
                <a:schemeClr val="dk1"/>
              </a:solidFill>
              <a:latin typeface="Trebuchet MS"/>
              <a:ea typeface="Trebuchet MS"/>
              <a:cs typeface="Trebuchet MS"/>
              <a:sym typeface="Trebuchet MS"/>
            </a:endParaRPr>
          </a:p>
        </p:txBody>
      </p:sp>
      <p:sp>
        <p:nvSpPr>
          <p:cNvPr id="309" name="Google Shape;309;p24"/>
          <p:cNvSpPr/>
          <p:nvPr/>
        </p:nvSpPr>
        <p:spPr>
          <a:xfrm>
            <a:off x="677334" y="5046885"/>
            <a:ext cx="8596668" cy="646846"/>
          </a:xfrm>
          <a:prstGeom prst="rect">
            <a:avLst/>
          </a:prstGeom>
          <a:solidFill>
            <a:srgbClr val="F2F2F2"/>
          </a:solidFill>
          <a:ln>
            <a:noFill/>
          </a:ln>
        </p:spPr>
        <p:txBody>
          <a:bodyPr anchorCtr="0" anchor="ctr" bIns="238050" lIns="91425" spcFirstLastPara="1" rIns="91425" wrap="square" tIns="158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mo"/>
                <a:ea typeface="Arimo"/>
                <a:cs typeface="Arimo"/>
                <a:sym typeface="Arimo"/>
              </a:rPr>
              <a:t>Singapore's gdppc: 59900</a:t>
            </a:r>
            <a:endParaRPr b="0" i="0" sz="36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25"/>
          <p:cNvSpPr txBox="1"/>
          <p:nvPr>
            <p:ph type="title"/>
          </p:nvPr>
        </p:nvSpPr>
        <p:spPr>
          <a:xfrm>
            <a:off x="677334" y="609599"/>
            <a:ext cx="8596668" cy="6098697"/>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b="1" lang="en-US"/>
              <a:t>element.findall()</a:t>
            </a:r>
            <a:br>
              <a:rPr b="1" lang="en-US"/>
            </a:br>
            <a:br>
              <a:rPr b="1" lang="en-US"/>
            </a:br>
            <a:br>
              <a:rPr b="1" lang="en-US"/>
            </a:br>
            <a:br>
              <a:rPr b="1" lang="en-US"/>
            </a:br>
            <a:br>
              <a:rPr b="1" lang="en-US"/>
            </a:br>
            <a:br>
              <a:rPr b="1" lang="en-US"/>
            </a:br>
            <a:r>
              <a:rPr b="1" lang="en-US"/>
              <a:t>Ex: </a:t>
            </a:r>
            <a:r>
              <a:rPr b="1" lang="en-US" sz="2400">
                <a:solidFill>
                  <a:srgbClr val="00B050"/>
                </a:solidFill>
              </a:rPr>
              <a:t>用findall()找出country和gdppc，並輸出Dict格式如下</a:t>
            </a:r>
            <a:endParaRPr sz="2400">
              <a:solidFill>
                <a:srgbClr val="00B050"/>
              </a:solidFill>
            </a:endParaRPr>
          </a:p>
        </p:txBody>
      </p:sp>
      <p:sp>
        <p:nvSpPr>
          <p:cNvPr id="315" name="Google Shape;315;p25"/>
          <p:cNvSpPr/>
          <p:nvPr/>
        </p:nvSpPr>
        <p:spPr>
          <a:xfrm>
            <a:off x="677334" y="1483866"/>
            <a:ext cx="8596668" cy="893067"/>
          </a:xfrm>
          <a:prstGeom prst="rect">
            <a:avLst/>
          </a:prstGeom>
          <a:solidFill>
            <a:srgbClr val="F2F2F2"/>
          </a:solidFill>
          <a:ln>
            <a:noFill/>
          </a:ln>
        </p:spPr>
        <p:txBody>
          <a:bodyPr anchorCtr="0" anchor="ctr" bIns="238050" lIns="91425" spcFirstLastPara="1" rIns="91425" wrap="square" tIns="158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for i in root.findall( 'country'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    print( i.attrib )</a:t>
            </a:r>
            <a:endParaRPr b="0" i="0" sz="1600" u="none" cap="none" strike="noStrike">
              <a:solidFill>
                <a:schemeClr val="dk1"/>
              </a:solidFill>
              <a:latin typeface="Trebuchet MS"/>
              <a:ea typeface="Trebuchet MS"/>
              <a:cs typeface="Trebuchet MS"/>
              <a:sym typeface="Trebuchet MS"/>
            </a:endParaRPr>
          </a:p>
        </p:txBody>
      </p:sp>
      <p:sp>
        <p:nvSpPr>
          <p:cNvPr id="316" name="Google Shape;316;p25"/>
          <p:cNvSpPr/>
          <p:nvPr/>
        </p:nvSpPr>
        <p:spPr>
          <a:xfrm>
            <a:off x="677334" y="2681556"/>
            <a:ext cx="8596668" cy="1139288"/>
          </a:xfrm>
          <a:prstGeom prst="rect">
            <a:avLst/>
          </a:prstGeom>
          <a:solidFill>
            <a:srgbClr val="F2F2F2"/>
          </a:solidFill>
          <a:ln>
            <a:noFill/>
          </a:ln>
        </p:spPr>
        <p:txBody>
          <a:bodyPr anchorCtr="0" anchor="ctr" bIns="238050" lIns="91425" spcFirstLastPara="1" rIns="91425" wrap="square" tIns="158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for i in root: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    for j in i.findall( 'year'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        print( j.text )</a:t>
            </a:r>
            <a:endParaRPr b="0" i="0" sz="1600" u="none" cap="none" strike="noStrike">
              <a:solidFill>
                <a:schemeClr val="dk1"/>
              </a:solidFill>
              <a:latin typeface="Trebuchet MS"/>
              <a:ea typeface="Trebuchet MS"/>
              <a:cs typeface="Trebuchet MS"/>
              <a:sym typeface="Trebuchet MS"/>
            </a:endParaRPr>
          </a:p>
        </p:txBody>
      </p:sp>
      <p:sp>
        <p:nvSpPr>
          <p:cNvPr id="317" name="Google Shape;317;p25"/>
          <p:cNvSpPr/>
          <p:nvPr/>
        </p:nvSpPr>
        <p:spPr>
          <a:xfrm>
            <a:off x="677334" y="4604178"/>
            <a:ext cx="8596668" cy="646846"/>
          </a:xfrm>
          <a:prstGeom prst="rect">
            <a:avLst/>
          </a:prstGeom>
          <a:solidFill>
            <a:srgbClr val="F2F2F2"/>
          </a:solidFill>
          <a:ln>
            <a:noFill/>
          </a:ln>
        </p:spPr>
        <p:txBody>
          <a:bodyPr anchorCtr="0" anchor="ctr" bIns="238050" lIns="91425" spcFirstLastPara="1" rIns="91425" wrap="square" tIns="158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mo"/>
                <a:ea typeface="Arimo"/>
                <a:cs typeface="Arimo"/>
                <a:sym typeface="Arimo"/>
              </a:rPr>
              <a:t>{'Liechtenstein': 141100, 'Singapore': 59900, 'Panama': 13600}</a:t>
            </a:r>
            <a:r>
              <a:rPr b="0" i="0" lang="en-US" sz="1200" u="none" cap="none" strike="noStrike">
                <a:solidFill>
                  <a:schemeClr val="dk1"/>
                </a:solidFill>
                <a:latin typeface="Trebuchet MS"/>
                <a:ea typeface="Trebuchet MS"/>
                <a:cs typeface="Trebuchet MS"/>
                <a:sym typeface="Trebuchet MS"/>
              </a:rPr>
              <a:t> </a:t>
            </a:r>
            <a:endParaRPr b="0" i="0" sz="36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b="1" lang="en-US"/>
              <a:t>CSV (Comma-Separated Values)</a:t>
            </a:r>
            <a:br>
              <a:rPr b="1" lang="en-US"/>
            </a:br>
            <a:r>
              <a:rPr b="1" lang="en-US"/>
              <a:t>逗點分隔值</a:t>
            </a:r>
            <a:endParaRPr/>
          </a:p>
        </p:txBody>
      </p:sp>
      <p:sp>
        <p:nvSpPr>
          <p:cNvPr id="155" name="Google Shape;155;p3"/>
          <p:cNvSpPr txBox="1"/>
          <p:nvPr>
            <p:ph idx="1" type="body"/>
          </p:nvPr>
        </p:nvSpPr>
        <p:spPr>
          <a:xfrm>
            <a:off x="677334" y="2160589"/>
            <a:ext cx="8596668" cy="459944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SzPts val="1904"/>
              <a:buChar char="►"/>
            </a:pPr>
            <a:r>
              <a:rPr lang="en-US" sz="2380">
                <a:solidFill>
                  <a:srgbClr val="00B050"/>
                </a:solidFill>
              </a:rPr>
              <a:t>CSV</a:t>
            </a:r>
            <a:r>
              <a:rPr lang="en-US" sz="1610"/>
              <a:t>以純文字形式儲存表格資料（數字和文字）。純文字意味著該檔案是一個字元序列，不含必須像二進位數字那樣被解讀的資料。CSV檔案由任意數目的記錄組成，記錄間以某種換行符分隔；每條記錄由欄位組成，欄位間的分隔符是其它字元或字串，最常見的是逗號或制表符。通常，所有記錄都有完全相同的欄位序列。(From Wiki)</a:t>
            </a:r>
            <a:endParaRPr/>
          </a:p>
          <a:p>
            <a:pPr indent="-261112" lvl="0" marL="342900" rtl="0" algn="l">
              <a:lnSpc>
                <a:spcPct val="150000"/>
              </a:lnSpc>
              <a:spcBef>
                <a:spcPts val="1000"/>
              </a:spcBef>
              <a:spcAft>
                <a:spcPts val="0"/>
              </a:spcAft>
              <a:buSzPts val="1288"/>
              <a:buNone/>
            </a:pPr>
            <a:r>
              <a:t/>
            </a:r>
            <a:endParaRPr sz="1610"/>
          </a:p>
          <a:p>
            <a:pPr indent="-342900" lvl="0" marL="342900" rtl="0" algn="l">
              <a:lnSpc>
                <a:spcPct val="100000"/>
              </a:lnSpc>
              <a:spcBef>
                <a:spcPts val="1000"/>
              </a:spcBef>
              <a:spcAft>
                <a:spcPts val="0"/>
              </a:spcAft>
              <a:buSzPts val="1904"/>
              <a:buChar char="►"/>
            </a:pPr>
            <a:r>
              <a:rPr lang="en-US" sz="2380">
                <a:solidFill>
                  <a:srgbClr val="00B050"/>
                </a:solidFill>
              </a:rPr>
              <a:t>CSV</a:t>
            </a:r>
            <a:r>
              <a:rPr lang="en-US" sz="1610"/>
              <a:t> 具有以下特徵：</a:t>
            </a:r>
            <a:endParaRPr/>
          </a:p>
          <a:p>
            <a:pPr indent="0" lvl="0" marL="0" rtl="0" algn="l">
              <a:lnSpc>
                <a:spcPct val="100000"/>
              </a:lnSpc>
              <a:spcBef>
                <a:spcPts val="1000"/>
              </a:spcBef>
              <a:spcAft>
                <a:spcPts val="0"/>
              </a:spcAft>
              <a:buSzPts val="1288"/>
              <a:buNone/>
            </a:pPr>
            <a:r>
              <a:rPr lang="en-US" sz="1610"/>
              <a:t>	1. 純文字，使用某個字元集，比如ASCII、Unicode、EBCDIC或GB2312（簡體中文）等。</a:t>
            </a:r>
            <a:endParaRPr/>
          </a:p>
          <a:p>
            <a:pPr indent="0" lvl="0" marL="0" rtl="0" algn="l">
              <a:lnSpc>
                <a:spcPct val="100000"/>
              </a:lnSpc>
              <a:spcBef>
                <a:spcPts val="1000"/>
              </a:spcBef>
              <a:spcAft>
                <a:spcPts val="0"/>
              </a:spcAft>
              <a:buSzPts val="1288"/>
              <a:buNone/>
            </a:pPr>
            <a:r>
              <a:rPr lang="en-US" sz="1610"/>
              <a:t>	2. 由記錄組成（典型的是每行一條記錄）。</a:t>
            </a:r>
            <a:endParaRPr sz="1610"/>
          </a:p>
          <a:p>
            <a:pPr indent="0" lvl="0" marL="0" rtl="0" algn="l">
              <a:lnSpc>
                <a:spcPct val="100000"/>
              </a:lnSpc>
              <a:spcBef>
                <a:spcPts val="1000"/>
              </a:spcBef>
              <a:spcAft>
                <a:spcPts val="0"/>
              </a:spcAft>
              <a:buSzPts val="1288"/>
              <a:buNone/>
            </a:pPr>
            <a:r>
              <a:rPr lang="en-US" sz="1610"/>
              <a:t>	3. 每條記錄被分隔符分隔為欄位</a:t>
            </a:r>
            <a:endParaRPr sz="1610"/>
          </a:p>
          <a:p>
            <a:pPr indent="0" lvl="0" marL="0" rtl="0" algn="l">
              <a:lnSpc>
                <a:spcPct val="100000"/>
              </a:lnSpc>
              <a:spcBef>
                <a:spcPts val="1000"/>
              </a:spcBef>
              <a:spcAft>
                <a:spcPts val="0"/>
              </a:spcAft>
              <a:buSzPts val="1288"/>
              <a:buNone/>
            </a:pPr>
            <a:r>
              <a:rPr lang="en-US" sz="1610"/>
              <a:t>	（典型分隔符有逗號、分號或制表符；有時包括可選的空格）。</a:t>
            </a:r>
            <a:endParaRPr/>
          </a:p>
          <a:p>
            <a:pPr indent="0" lvl="0" marL="0" rtl="0" algn="l">
              <a:lnSpc>
                <a:spcPct val="100000"/>
              </a:lnSpc>
              <a:spcBef>
                <a:spcPts val="1000"/>
              </a:spcBef>
              <a:spcAft>
                <a:spcPts val="0"/>
              </a:spcAft>
              <a:buSzPts val="1288"/>
              <a:buNone/>
            </a:pPr>
            <a:r>
              <a:rPr lang="en-US" sz="1610"/>
              <a:t>	4. 每條記錄都有同樣的欄位序列。</a:t>
            </a:r>
            <a:endParaRPr/>
          </a:p>
          <a:p>
            <a:pPr indent="-278892" lvl="0" marL="342900" rtl="0" algn="l">
              <a:lnSpc>
                <a:spcPct val="80000"/>
              </a:lnSpc>
              <a:spcBef>
                <a:spcPts val="1000"/>
              </a:spcBef>
              <a:spcAft>
                <a:spcPts val="0"/>
              </a:spcAft>
              <a:buSzPts val="1008"/>
              <a:buNone/>
            </a:pPr>
            <a:r>
              <a:t/>
            </a:r>
            <a:endParaRPr sz="126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CSV (Comma-Separated Values)</a:t>
            </a:r>
            <a:br>
              <a:rPr lang="en-US"/>
            </a:br>
            <a:r>
              <a:rPr lang="en-US"/>
              <a:t>逗點分隔值</a:t>
            </a:r>
            <a:endParaRPr/>
          </a:p>
        </p:txBody>
      </p:sp>
      <p:sp>
        <p:nvSpPr>
          <p:cNvPr id="161" name="Google Shape;161;p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920"/>
              <a:buChar char="►"/>
            </a:pPr>
            <a:r>
              <a:rPr lang="en-US" sz="2400">
                <a:solidFill>
                  <a:srgbClr val="00B050"/>
                </a:solidFill>
              </a:rPr>
              <a:t>範例：</a:t>
            </a:r>
            <a:endParaRPr/>
          </a:p>
        </p:txBody>
      </p:sp>
      <p:sp>
        <p:nvSpPr>
          <p:cNvPr id="162" name="Google Shape;162;p4"/>
          <p:cNvSpPr/>
          <p:nvPr/>
        </p:nvSpPr>
        <p:spPr>
          <a:xfrm>
            <a:off x="677334" y="3000160"/>
            <a:ext cx="8596667" cy="2201630"/>
          </a:xfrm>
          <a:prstGeom prst="rect">
            <a:avLst/>
          </a:prstGeom>
          <a:solidFill>
            <a:srgbClr val="F2F2F2"/>
          </a:solidFill>
          <a:ln>
            <a:noFill/>
          </a:ln>
        </p:spPr>
        <p:txBody>
          <a:bodyPr anchorCtr="0" anchor="ctr" bIns="238050" lIns="91425" spcFirstLastPara="1" rIns="91425" wrap="square" tIns="158700">
            <a:spAutoFit/>
          </a:bodyPr>
          <a:lstStyle/>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sepal_length,sepal_width,petal_length,petal_width,species</a:t>
            </a:r>
            <a:endParaRPr b="0" i="0" sz="1600" u="none" cap="none" strike="noStrike">
              <a:solidFill>
                <a:srgbClr val="111111"/>
              </a:solidFill>
              <a:latin typeface="Arimo"/>
              <a:ea typeface="Arimo"/>
              <a:cs typeface="Arimo"/>
              <a:sym typeface="Arim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5.1,3.5,1.4,0.2,setosa</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4.9,3,1.4,0.2,setosa</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4.7,3.2,1.3,0.2,setosa</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4.6,3.1,1.5,0.2,setosa</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以表格顯示CSV檔</a:t>
            </a:r>
            <a:endParaRPr/>
          </a:p>
        </p:txBody>
      </p:sp>
      <p:sp>
        <p:nvSpPr>
          <p:cNvPr id="168" name="Google Shape;168;p5"/>
          <p:cNvSpPr/>
          <p:nvPr/>
        </p:nvSpPr>
        <p:spPr>
          <a:xfrm>
            <a:off x="677334" y="1930400"/>
            <a:ext cx="8444335" cy="2201630"/>
          </a:xfrm>
          <a:prstGeom prst="rect">
            <a:avLst/>
          </a:prstGeom>
          <a:solidFill>
            <a:srgbClr val="F2F2F2"/>
          </a:solidFill>
          <a:ln>
            <a:noFill/>
          </a:ln>
        </p:spPr>
        <p:txBody>
          <a:bodyPr anchorCtr="0" anchor="ctr" bIns="238050" lIns="91425" spcFirstLastPara="1" rIns="91425" wrap="square" tIns="158700">
            <a:spAutoFit/>
          </a:bodyPr>
          <a:lstStyle/>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sepal_length,sepal_width,petal_length,petal_width,species</a:t>
            </a:r>
            <a:endParaRPr b="0" i="0" sz="1600" u="none" cap="none" strike="noStrike">
              <a:solidFill>
                <a:srgbClr val="111111"/>
              </a:solidFill>
              <a:latin typeface="Arimo"/>
              <a:ea typeface="Arimo"/>
              <a:cs typeface="Arimo"/>
              <a:sym typeface="Arim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5.1,3.5,1.4,0.2,setosa</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4.9,3,1.4,0.2,setosa</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4.7,3.2,1.3,0.2,setosa</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4.6,3.1,1.5,0.2,setosa</a:t>
            </a:r>
            <a:endParaRPr b="0" i="0" sz="1600" u="none" cap="none" strike="noStrike">
              <a:solidFill>
                <a:schemeClr val="dk1"/>
              </a:solidFill>
              <a:latin typeface="Arial"/>
              <a:ea typeface="Arial"/>
              <a:cs typeface="Arial"/>
              <a:sym typeface="Arial"/>
            </a:endParaRPr>
          </a:p>
        </p:txBody>
      </p:sp>
      <p:graphicFrame>
        <p:nvGraphicFramePr>
          <p:cNvPr id="169" name="Google Shape;169;p5"/>
          <p:cNvGraphicFramePr/>
          <p:nvPr/>
        </p:nvGraphicFramePr>
        <p:xfrm>
          <a:off x="677334" y="4403725"/>
          <a:ext cx="3000000" cy="3000000"/>
        </p:xfrm>
        <a:graphic>
          <a:graphicData uri="http://schemas.openxmlformats.org/drawingml/2006/table">
            <a:tbl>
              <a:tblPr>
                <a:noFill/>
                <a:tableStyleId>{0BAC109C-8461-4B9B-820B-FE14629F4B39}</a:tableStyleId>
              </a:tblPr>
              <a:tblGrid>
                <a:gridCol w="1879550"/>
                <a:gridCol w="1797825"/>
                <a:gridCol w="1852300"/>
                <a:gridCol w="1743350"/>
                <a:gridCol w="1171300"/>
              </a:tblGrid>
              <a:tr h="449450">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rebuchet MS"/>
                          <a:ea typeface="Trebuchet MS"/>
                          <a:cs typeface="Trebuchet MS"/>
                          <a:sym typeface="Trebuchet MS"/>
                        </a:rPr>
                        <a:t>sepal_length</a:t>
                      </a:r>
                      <a:endParaRPr b="0" i="0" sz="1600" u="none" cap="none" strike="noStrike">
                        <a:solidFill>
                          <a:srgbClr val="000000"/>
                        </a:solidFill>
                        <a:latin typeface="Trebuchet MS"/>
                        <a:ea typeface="Trebuchet MS"/>
                        <a:cs typeface="Trebuchet MS"/>
                        <a:sym typeface="Trebuchet MS"/>
                      </a:endParaRPr>
                    </a:p>
                  </a:txBody>
                  <a:tcPr marT="20425" marB="0" marR="20425" marL="20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rebuchet MS"/>
                          <a:ea typeface="Trebuchet MS"/>
                          <a:cs typeface="Trebuchet MS"/>
                          <a:sym typeface="Trebuchet MS"/>
                        </a:rPr>
                        <a:t>sepal_width</a:t>
                      </a:r>
                      <a:endParaRPr sz="1400" u="none" cap="none" strike="noStrike"/>
                    </a:p>
                  </a:txBody>
                  <a:tcPr marT="20425" marB="0" marR="20425" marL="20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rebuchet MS"/>
                          <a:ea typeface="Trebuchet MS"/>
                          <a:cs typeface="Trebuchet MS"/>
                          <a:sym typeface="Trebuchet MS"/>
                        </a:rPr>
                        <a:t>petal_length</a:t>
                      </a:r>
                      <a:endParaRPr sz="1400" u="none" cap="none" strike="noStrike"/>
                    </a:p>
                  </a:txBody>
                  <a:tcPr marT="20425" marB="0" marR="20425" marL="20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rebuchet MS"/>
                          <a:ea typeface="Trebuchet MS"/>
                          <a:cs typeface="Trebuchet MS"/>
                          <a:sym typeface="Trebuchet MS"/>
                        </a:rPr>
                        <a:t>petal_width</a:t>
                      </a:r>
                      <a:endParaRPr sz="1400" u="none" cap="none" strike="noStrike"/>
                    </a:p>
                  </a:txBody>
                  <a:tcPr marT="20425" marB="0" marR="20425" marL="20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rebuchet MS"/>
                          <a:ea typeface="Trebuchet MS"/>
                          <a:cs typeface="Trebuchet MS"/>
                          <a:sym typeface="Trebuchet MS"/>
                        </a:rPr>
                        <a:t>species</a:t>
                      </a:r>
                      <a:endParaRPr sz="1400" u="none" cap="none" strike="noStrike"/>
                    </a:p>
                  </a:txBody>
                  <a:tcPr marT="20425" marB="0" marR="20425" marL="20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9450">
                <a:tc>
                  <a:txBody>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rebuchet MS"/>
                          <a:ea typeface="Trebuchet MS"/>
                          <a:cs typeface="Trebuchet MS"/>
                          <a:sym typeface="Trebuchet MS"/>
                        </a:rPr>
                        <a:t>5.1</a:t>
                      </a:r>
                      <a:endParaRPr sz="1400" u="none" cap="none" strike="noStrike"/>
                    </a:p>
                  </a:txBody>
                  <a:tcPr marT="20425" marB="0" marR="20425" marL="20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rebuchet MS"/>
                          <a:ea typeface="Trebuchet MS"/>
                          <a:cs typeface="Trebuchet MS"/>
                          <a:sym typeface="Trebuchet MS"/>
                        </a:rPr>
                        <a:t>3.5</a:t>
                      </a:r>
                      <a:endParaRPr sz="1400" u="none" cap="none" strike="noStrike"/>
                    </a:p>
                  </a:txBody>
                  <a:tcPr marT="20425" marB="0" marR="20425" marL="20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rebuchet MS"/>
                          <a:ea typeface="Trebuchet MS"/>
                          <a:cs typeface="Trebuchet MS"/>
                          <a:sym typeface="Trebuchet MS"/>
                        </a:rPr>
                        <a:t>1.4</a:t>
                      </a:r>
                      <a:endParaRPr sz="1400" u="none" cap="none" strike="noStrike"/>
                    </a:p>
                  </a:txBody>
                  <a:tcPr marT="20425" marB="0" marR="20425" marL="20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rebuchet MS"/>
                          <a:ea typeface="Trebuchet MS"/>
                          <a:cs typeface="Trebuchet MS"/>
                          <a:sym typeface="Trebuchet MS"/>
                        </a:rPr>
                        <a:t>0.2</a:t>
                      </a:r>
                      <a:endParaRPr sz="1400" u="none" cap="none" strike="noStrike"/>
                    </a:p>
                  </a:txBody>
                  <a:tcPr marT="20425" marB="0" marR="20425" marL="20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rebuchet MS"/>
                          <a:ea typeface="Trebuchet MS"/>
                          <a:cs typeface="Trebuchet MS"/>
                          <a:sym typeface="Trebuchet MS"/>
                        </a:rPr>
                        <a:t>setosa</a:t>
                      </a:r>
                      <a:endParaRPr sz="1400" u="none" cap="none" strike="noStrike"/>
                    </a:p>
                  </a:txBody>
                  <a:tcPr marT="20425" marB="0" marR="20425" marL="20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9450">
                <a:tc>
                  <a:txBody>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rebuchet MS"/>
                          <a:ea typeface="Trebuchet MS"/>
                          <a:cs typeface="Trebuchet MS"/>
                          <a:sym typeface="Trebuchet MS"/>
                        </a:rPr>
                        <a:t>4.9</a:t>
                      </a:r>
                      <a:endParaRPr sz="1400" u="none" cap="none" strike="noStrike"/>
                    </a:p>
                  </a:txBody>
                  <a:tcPr marT="20425" marB="0" marR="20425" marL="20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rebuchet MS"/>
                          <a:ea typeface="Trebuchet MS"/>
                          <a:cs typeface="Trebuchet MS"/>
                          <a:sym typeface="Trebuchet MS"/>
                        </a:rPr>
                        <a:t>3</a:t>
                      </a:r>
                      <a:endParaRPr sz="1400" u="none" cap="none" strike="noStrike"/>
                    </a:p>
                  </a:txBody>
                  <a:tcPr marT="20425" marB="0" marR="20425" marL="20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rebuchet MS"/>
                          <a:ea typeface="Trebuchet MS"/>
                          <a:cs typeface="Trebuchet MS"/>
                          <a:sym typeface="Trebuchet MS"/>
                        </a:rPr>
                        <a:t>1.4</a:t>
                      </a:r>
                      <a:endParaRPr sz="1400" u="none" cap="none" strike="noStrike"/>
                    </a:p>
                  </a:txBody>
                  <a:tcPr marT="20425" marB="0" marR="20425" marL="20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rebuchet MS"/>
                          <a:ea typeface="Trebuchet MS"/>
                          <a:cs typeface="Trebuchet MS"/>
                          <a:sym typeface="Trebuchet MS"/>
                        </a:rPr>
                        <a:t>0.2</a:t>
                      </a:r>
                      <a:endParaRPr sz="1400" u="none" cap="none" strike="noStrike"/>
                    </a:p>
                  </a:txBody>
                  <a:tcPr marT="20425" marB="0" marR="20425" marL="20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rebuchet MS"/>
                          <a:ea typeface="Trebuchet MS"/>
                          <a:cs typeface="Trebuchet MS"/>
                          <a:sym typeface="Trebuchet MS"/>
                        </a:rPr>
                        <a:t>setosa</a:t>
                      </a:r>
                      <a:endParaRPr sz="1400" u="none" cap="none" strike="noStrike"/>
                    </a:p>
                  </a:txBody>
                  <a:tcPr marT="20425" marB="0" marR="20425" marL="20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9450">
                <a:tc>
                  <a:txBody>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rebuchet MS"/>
                          <a:ea typeface="Trebuchet MS"/>
                          <a:cs typeface="Trebuchet MS"/>
                          <a:sym typeface="Trebuchet MS"/>
                        </a:rPr>
                        <a:t>4.7</a:t>
                      </a:r>
                      <a:endParaRPr sz="1400" u="none" cap="none" strike="noStrike"/>
                    </a:p>
                  </a:txBody>
                  <a:tcPr marT="20425" marB="0" marR="20425" marL="20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rebuchet MS"/>
                          <a:ea typeface="Trebuchet MS"/>
                          <a:cs typeface="Trebuchet MS"/>
                          <a:sym typeface="Trebuchet MS"/>
                        </a:rPr>
                        <a:t>3.2</a:t>
                      </a:r>
                      <a:endParaRPr sz="1400" u="none" cap="none" strike="noStrike"/>
                    </a:p>
                  </a:txBody>
                  <a:tcPr marT="20425" marB="0" marR="20425" marL="20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rebuchet MS"/>
                          <a:ea typeface="Trebuchet MS"/>
                          <a:cs typeface="Trebuchet MS"/>
                          <a:sym typeface="Trebuchet MS"/>
                        </a:rPr>
                        <a:t>1.3</a:t>
                      </a:r>
                      <a:endParaRPr sz="1400" u="none" cap="none" strike="noStrike"/>
                    </a:p>
                  </a:txBody>
                  <a:tcPr marT="20425" marB="0" marR="20425" marL="20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rebuchet MS"/>
                          <a:ea typeface="Trebuchet MS"/>
                          <a:cs typeface="Trebuchet MS"/>
                          <a:sym typeface="Trebuchet MS"/>
                        </a:rPr>
                        <a:t>0.2</a:t>
                      </a:r>
                      <a:endParaRPr sz="1400" u="none" cap="none" strike="noStrike"/>
                    </a:p>
                  </a:txBody>
                  <a:tcPr marT="20425" marB="0" marR="20425" marL="20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rebuchet MS"/>
                          <a:ea typeface="Trebuchet MS"/>
                          <a:cs typeface="Trebuchet MS"/>
                          <a:sym typeface="Trebuchet MS"/>
                        </a:rPr>
                        <a:t>setosa</a:t>
                      </a:r>
                      <a:endParaRPr sz="1400" u="none" cap="none" strike="noStrike"/>
                    </a:p>
                  </a:txBody>
                  <a:tcPr marT="20425" marB="0" marR="20425" marL="20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9450">
                <a:tc>
                  <a:txBody>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rebuchet MS"/>
                          <a:ea typeface="Trebuchet MS"/>
                          <a:cs typeface="Trebuchet MS"/>
                          <a:sym typeface="Trebuchet MS"/>
                        </a:rPr>
                        <a:t>4.6</a:t>
                      </a:r>
                      <a:endParaRPr sz="1400" u="none" cap="none" strike="noStrike"/>
                    </a:p>
                  </a:txBody>
                  <a:tcPr marT="20425" marB="0" marR="20425" marL="20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rebuchet MS"/>
                          <a:ea typeface="Trebuchet MS"/>
                          <a:cs typeface="Trebuchet MS"/>
                          <a:sym typeface="Trebuchet MS"/>
                        </a:rPr>
                        <a:t>3.1</a:t>
                      </a:r>
                      <a:endParaRPr sz="1400" u="none" cap="none" strike="noStrike"/>
                    </a:p>
                  </a:txBody>
                  <a:tcPr marT="20425" marB="0" marR="20425" marL="20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rebuchet MS"/>
                          <a:ea typeface="Trebuchet MS"/>
                          <a:cs typeface="Trebuchet MS"/>
                          <a:sym typeface="Trebuchet MS"/>
                        </a:rPr>
                        <a:t>1.5</a:t>
                      </a:r>
                      <a:endParaRPr sz="1400" u="none" cap="none" strike="noStrike"/>
                    </a:p>
                  </a:txBody>
                  <a:tcPr marT="20425" marB="0" marR="20425" marL="20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rebuchet MS"/>
                          <a:ea typeface="Trebuchet MS"/>
                          <a:cs typeface="Trebuchet MS"/>
                          <a:sym typeface="Trebuchet MS"/>
                        </a:rPr>
                        <a:t>0.2</a:t>
                      </a:r>
                      <a:endParaRPr sz="1400" u="none" cap="none" strike="noStrike"/>
                    </a:p>
                  </a:txBody>
                  <a:tcPr marT="20425" marB="0" marR="20425" marL="20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rebuchet MS"/>
                          <a:ea typeface="Trebuchet MS"/>
                          <a:cs typeface="Trebuchet MS"/>
                          <a:sym typeface="Trebuchet MS"/>
                        </a:rPr>
                        <a:t>setosa</a:t>
                      </a:r>
                      <a:endParaRPr b="0" i="0" sz="1600" u="none" cap="none" strike="noStrike">
                        <a:solidFill>
                          <a:srgbClr val="000000"/>
                        </a:solidFill>
                        <a:latin typeface="Trebuchet MS"/>
                        <a:ea typeface="Trebuchet MS"/>
                        <a:cs typeface="Trebuchet MS"/>
                        <a:sym typeface="Trebuchet MS"/>
                      </a:endParaRPr>
                    </a:p>
                  </a:txBody>
                  <a:tcPr marT="20425" marB="0" marR="20425" marL="20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讀取CSV檔案</a:t>
            </a:r>
            <a:endParaRPr/>
          </a:p>
        </p:txBody>
      </p:sp>
      <p:sp>
        <p:nvSpPr>
          <p:cNvPr id="175" name="Google Shape;175;p6"/>
          <p:cNvSpPr txBox="1"/>
          <p:nvPr>
            <p:ph idx="1" type="body"/>
          </p:nvPr>
        </p:nvSpPr>
        <p:spPr>
          <a:xfrm>
            <a:off x="677334" y="1269998"/>
            <a:ext cx="8596668" cy="4820559"/>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920"/>
              <a:buChar char="►"/>
            </a:pPr>
            <a:r>
              <a:rPr b="1" lang="en-US" sz="2400">
                <a:solidFill>
                  <a:srgbClr val="00B050"/>
                </a:solidFill>
                <a:latin typeface="Trebuchet MS"/>
                <a:ea typeface="Trebuchet MS"/>
                <a:cs typeface="Trebuchet MS"/>
                <a:sym typeface="Trebuchet MS"/>
              </a:rPr>
              <a:t>csv.reader(csvfile)</a:t>
            </a:r>
            <a:endParaRPr/>
          </a:p>
          <a:p>
            <a:pPr indent="-220980" lvl="0" marL="342900" rtl="0" algn="l">
              <a:lnSpc>
                <a:spcPct val="100000"/>
              </a:lnSpc>
              <a:spcBef>
                <a:spcPts val="1000"/>
              </a:spcBef>
              <a:spcAft>
                <a:spcPts val="0"/>
              </a:spcAft>
              <a:buSzPts val="1920"/>
              <a:buNone/>
            </a:pPr>
            <a:r>
              <a:t/>
            </a:r>
            <a:endParaRPr b="1" sz="2400">
              <a:solidFill>
                <a:srgbClr val="00B050"/>
              </a:solidFill>
              <a:latin typeface="Trebuchet MS"/>
              <a:ea typeface="Trebuchet MS"/>
              <a:cs typeface="Trebuchet MS"/>
              <a:sym typeface="Trebuchet MS"/>
            </a:endParaRPr>
          </a:p>
          <a:p>
            <a:pPr indent="-220980" lvl="0" marL="342900" rtl="0" algn="l">
              <a:lnSpc>
                <a:spcPct val="100000"/>
              </a:lnSpc>
              <a:spcBef>
                <a:spcPts val="1000"/>
              </a:spcBef>
              <a:spcAft>
                <a:spcPts val="0"/>
              </a:spcAft>
              <a:buSzPts val="1920"/>
              <a:buNone/>
            </a:pPr>
            <a:r>
              <a:t/>
            </a:r>
            <a:endParaRPr b="1" sz="2400">
              <a:solidFill>
                <a:srgbClr val="00B050"/>
              </a:solidFill>
              <a:latin typeface="Trebuchet MS"/>
              <a:ea typeface="Trebuchet MS"/>
              <a:cs typeface="Trebuchet MS"/>
              <a:sym typeface="Trebuchet MS"/>
            </a:endParaRPr>
          </a:p>
          <a:p>
            <a:pPr indent="0" lvl="0" marL="0" rtl="0" algn="l">
              <a:lnSpc>
                <a:spcPct val="100000"/>
              </a:lnSpc>
              <a:spcBef>
                <a:spcPts val="1000"/>
              </a:spcBef>
              <a:spcAft>
                <a:spcPts val="0"/>
              </a:spcAft>
              <a:buSzPts val="1920"/>
              <a:buNone/>
            </a:pPr>
            <a:r>
              <a:t/>
            </a:r>
            <a:endParaRPr b="1" sz="2400">
              <a:solidFill>
                <a:srgbClr val="00B050"/>
              </a:solidFill>
              <a:latin typeface="Trebuchet MS"/>
              <a:ea typeface="Trebuchet MS"/>
              <a:cs typeface="Trebuchet MS"/>
              <a:sym typeface="Trebuchet MS"/>
            </a:endParaRPr>
          </a:p>
          <a:p>
            <a:pPr indent="0" lvl="0" marL="0" rtl="0" algn="l">
              <a:lnSpc>
                <a:spcPct val="100000"/>
              </a:lnSpc>
              <a:spcBef>
                <a:spcPts val="1000"/>
              </a:spcBef>
              <a:spcAft>
                <a:spcPts val="0"/>
              </a:spcAft>
              <a:buSzPts val="1920"/>
              <a:buNone/>
            </a:pPr>
            <a:r>
              <a:t/>
            </a:r>
            <a:endParaRPr sz="2400">
              <a:solidFill>
                <a:srgbClr val="FF0000"/>
              </a:solidFill>
              <a:latin typeface="Arial"/>
              <a:ea typeface="Arial"/>
              <a:cs typeface="Arial"/>
              <a:sym typeface="Arial"/>
            </a:endParaRPr>
          </a:p>
          <a:p>
            <a:pPr indent="0" lvl="0" marL="0" rtl="0" algn="l">
              <a:lnSpc>
                <a:spcPct val="100000"/>
              </a:lnSpc>
              <a:spcBef>
                <a:spcPts val="1000"/>
              </a:spcBef>
              <a:spcAft>
                <a:spcPts val="0"/>
              </a:spcAft>
              <a:buSzPts val="1920"/>
              <a:buNone/>
            </a:pPr>
            <a:r>
              <a:rPr lang="en-US" sz="2400">
                <a:solidFill>
                  <a:srgbClr val="FF0000"/>
                </a:solidFill>
                <a:latin typeface="Arial"/>
                <a:ea typeface="Arial"/>
                <a:cs typeface="Arial"/>
                <a:sym typeface="Arial"/>
              </a:rPr>
              <a:t>	</a:t>
            </a:r>
            <a:r>
              <a:rPr lang="en-US" sz="1600">
                <a:solidFill>
                  <a:srgbClr val="FF0000"/>
                </a:solidFill>
                <a:latin typeface="Arial"/>
                <a:ea typeface="Arial"/>
                <a:cs typeface="Arial"/>
                <a:sym typeface="Arial"/>
              </a:rPr>
              <a:t>為了讓資料中包含的換行字元可以正確被解析，請加入 </a:t>
            </a:r>
            <a:r>
              <a:rPr lang="en-US" sz="1600">
                <a:solidFill>
                  <a:srgbClr val="FF0000"/>
                </a:solidFill>
                <a:latin typeface="Arimo"/>
                <a:ea typeface="Arimo"/>
                <a:cs typeface="Arimo"/>
                <a:sym typeface="Arimo"/>
              </a:rPr>
              <a:t>newline=''</a:t>
            </a:r>
            <a:r>
              <a:rPr lang="en-US" sz="1600">
                <a:solidFill>
                  <a:srgbClr val="FF0000"/>
                </a:solidFill>
              </a:rPr>
              <a:t> </a:t>
            </a:r>
            <a:r>
              <a:rPr lang="en-US" sz="1600">
                <a:solidFill>
                  <a:srgbClr val="FF0000"/>
                </a:solidFill>
                <a:latin typeface="Arial"/>
                <a:ea typeface="Arial"/>
                <a:cs typeface="Arial"/>
                <a:sym typeface="Arial"/>
              </a:rPr>
              <a:t>參數，建議在讀取 csv 	檔案時都固定加入這個參數。 </a:t>
            </a:r>
            <a:endParaRPr sz="1600">
              <a:solidFill>
                <a:srgbClr val="FF0000"/>
              </a:solidFill>
              <a:latin typeface="Arial"/>
              <a:ea typeface="Arial"/>
              <a:cs typeface="Arial"/>
              <a:sym typeface="Arial"/>
            </a:endParaRPr>
          </a:p>
          <a:p>
            <a:pPr indent="-342900" lvl="0" marL="342900" rtl="0" algn="l">
              <a:lnSpc>
                <a:spcPct val="100000"/>
              </a:lnSpc>
              <a:spcBef>
                <a:spcPts val="1000"/>
              </a:spcBef>
              <a:spcAft>
                <a:spcPts val="0"/>
              </a:spcAft>
              <a:buSzPts val="1920"/>
              <a:buChar char="►"/>
            </a:pPr>
            <a:r>
              <a:rPr lang="en-US" sz="2400">
                <a:solidFill>
                  <a:srgbClr val="00B050"/>
                </a:solidFill>
                <a:latin typeface="Arimo"/>
                <a:ea typeface="Arimo"/>
                <a:cs typeface="Arimo"/>
                <a:sym typeface="Arimo"/>
              </a:rPr>
              <a:t>delimiter </a:t>
            </a:r>
            <a:r>
              <a:rPr b="1" lang="en-US" sz="2400">
                <a:solidFill>
                  <a:srgbClr val="00B050"/>
                </a:solidFill>
              </a:rPr>
              <a:t>指定分隔字元</a:t>
            </a:r>
            <a:endParaRPr b="1" sz="2400">
              <a:solidFill>
                <a:srgbClr val="00B050"/>
              </a:solidFill>
            </a:endParaRPr>
          </a:p>
          <a:p>
            <a:pPr indent="-220980" lvl="0" marL="342900" rtl="0" algn="l">
              <a:lnSpc>
                <a:spcPct val="100000"/>
              </a:lnSpc>
              <a:spcBef>
                <a:spcPts val="1000"/>
              </a:spcBef>
              <a:spcAft>
                <a:spcPts val="0"/>
              </a:spcAft>
              <a:buSzPts val="1920"/>
              <a:buNone/>
            </a:pPr>
            <a:r>
              <a:t/>
            </a:r>
            <a:endParaRPr b="1" sz="2400">
              <a:solidFill>
                <a:srgbClr val="00B050"/>
              </a:solidFill>
            </a:endParaRPr>
          </a:p>
          <a:p>
            <a:pPr indent="-220980" lvl="0" marL="342900" rtl="0" algn="l">
              <a:lnSpc>
                <a:spcPct val="100000"/>
              </a:lnSpc>
              <a:spcBef>
                <a:spcPts val="1000"/>
              </a:spcBef>
              <a:spcAft>
                <a:spcPts val="0"/>
              </a:spcAft>
              <a:buSzPts val="1920"/>
              <a:buNone/>
            </a:pPr>
            <a:r>
              <a:t/>
            </a:r>
            <a:endParaRPr b="1" sz="2400">
              <a:solidFill>
                <a:srgbClr val="00B050"/>
              </a:solidFill>
            </a:endParaRPr>
          </a:p>
          <a:p>
            <a:pPr indent="0" lvl="0" marL="0" rtl="0" algn="l">
              <a:lnSpc>
                <a:spcPct val="100000"/>
              </a:lnSpc>
              <a:spcBef>
                <a:spcPts val="1000"/>
              </a:spcBef>
              <a:spcAft>
                <a:spcPts val="0"/>
              </a:spcAft>
              <a:buSzPts val="1920"/>
              <a:buNone/>
            </a:pPr>
            <a:r>
              <a:t/>
            </a:r>
            <a:endParaRPr b="1" sz="2400">
              <a:solidFill>
                <a:srgbClr val="00B050"/>
              </a:solidFill>
            </a:endParaRPr>
          </a:p>
          <a:p>
            <a:pPr indent="0" lvl="0" marL="0" rtl="0" algn="l">
              <a:lnSpc>
                <a:spcPct val="100000"/>
              </a:lnSpc>
              <a:spcBef>
                <a:spcPts val="1000"/>
              </a:spcBef>
              <a:spcAft>
                <a:spcPts val="0"/>
              </a:spcAft>
              <a:buSzPts val="1280"/>
              <a:buNone/>
            </a:pPr>
            <a:r>
              <a:t/>
            </a:r>
            <a:endParaRPr sz="1600">
              <a:solidFill>
                <a:srgbClr val="FF0000"/>
              </a:solidFill>
              <a:latin typeface="Arial"/>
              <a:ea typeface="Arial"/>
              <a:cs typeface="Arial"/>
              <a:sym typeface="Arial"/>
            </a:endParaRPr>
          </a:p>
          <a:p>
            <a:pPr indent="-220980" lvl="0" marL="342900" rtl="0" algn="l">
              <a:lnSpc>
                <a:spcPct val="100000"/>
              </a:lnSpc>
              <a:spcBef>
                <a:spcPts val="1000"/>
              </a:spcBef>
              <a:spcAft>
                <a:spcPts val="0"/>
              </a:spcAft>
              <a:buSzPts val="1920"/>
              <a:buNone/>
            </a:pPr>
            <a:r>
              <a:t/>
            </a:r>
            <a:endParaRPr b="1" sz="2400">
              <a:solidFill>
                <a:srgbClr val="00B050"/>
              </a:solidFill>
              <a:latin typeface="Trebuchet MS"/>
              <a:ea typeface="Trebuchet MS"/>
              <a:cs typeface="Trebuchet MS"/>
              <a:sym typeface="Trebuchet MS"/>
            </a:endParaRPr>
          </a:p>
        </p:txBody>
      </p:sp>
      <p:sp>
        <p:nvSpPr>
          <p:cNvPr id="176" name="Google Shape;176;p6"/>
          <p:cNvSpPr/>
          <p:nvPr/>
        </p:nvSpPr>
        <p:spPr>
          <a:xfrm>
            <a:off x="677329" y="4927601"/>
            <a:ext cx="8596667" cy="1877952"/>
          </a:xfrm>
          <a:prstGeom prst="rect">
            <a:avLst/>
          </a:prstGeom>
          <a:solidFill>
            <a:srgbClr val="F2F2F2"/>
          </a:solidFill>
          <a:ln>
            <a:noFill/>
          </a:ln>
        </p:spPr>
        <p:txBody>
          <a:bodyPr anchorCtr="0" anchor="ctr" bIns="238050" lIns="91425" spcFirstLastPara="1" rIns="91425" wrap="square" tIns="158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mo"/>
                <a:ea typeface="Arimo"/>
                <a:cs typeface="Arimo"/>
                <a:sym typeface="Arimo"/>
              </a:rPr>
              <a:t>import csv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mo"/>
              <a:ea typeface="Arimo"/>
              <a:cs typeface="Arimo"/>
              <a:sym typeface="Arim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mo"/>
                <a:ea typeface="Arimo"/>
                <a:cs typeface="Arimo"/>
                <a:sym typeface="Arimo"/>
              </a:rPr>
              <a:t>with open ( </a:t>
            </a:r>
            <a:r>
              <a:rPr b="0" i="0" lang="en-US" sz="1600" u="none" cap="none" strike="noStrike">
                <a:solidFill>
                  <a:srgbClr val="111111"/>
                </a:solidFill>
                <a:latin typeface="Arimo"/>
                <a:ea typeface="Arimo"/>
                <a:cs typeface="Arimo"/>
                <a:sym typeface="Arimo"/>
              </a:rPr>
              <a:t>‘</a:t>
            </a:r>
            <a:r>
              <a:rPr b="0" i="0" lang="en-US" sz="1600" u="none" cap="none" strike="noStrike">
                <a:solidFill>
                  <a:schemeClr val="dk1"/>
                </a:solidFill>
                <a:latin typeface="Arimo"/>
                <a:ea typeface="Arimo"/>
                <a:cs typeface="Arimo"/>
                <a:sym typeface="Arimo"/>
              </a:rPr>
              <a:t>iris1.csv’ </a:t>
            </a:r>
            <a:r>
              <a:rPr b="0" i="0" lang="en-US" sz="1600" u="none" cap="none" strike="noStrike">
                <a:solidFill>
                  <a:srgbClr val="111111"/>
                </a:solidFill>
                <a:latin typeface="Arimo"/>
                <a:ea typeface="Arimo"/>
                <a:cs typeface="Arimo"/>
                <a:sym typeface="Arimo"/>
              </a:rPr>
              <a:t>, ‘r’ </a:t>
            </a:r>
            <a:r>
              <a:rPr b="0" i="0" lang="en-US" sz="1600" u="none" cap="none" strike="noStrike">
                <a:solidFill>
                  <a:schemeClr val="dk1"/>
                </a:solidFill>
                <a:latin typeface="Arimo"/>
                <a:ea typeface="Arimo"/>
                <a:cs typeface="Arimo"/>
                <a:sym typeface="Arimo"/>
              </a:rPr>
              <a:t>, newline=‘’ ) as csvfile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mo"/>
                <a:ea typeface="Arimo"/>
                <a:cs typeface="Arimo"/>
                <a:sym typeface="Arimo"/>
              </a:rPr>
              <a:t>    rows = csv.reader ( csvfile , delimiter = '</a:t>
            </a:r>
            <a:r>
              <a:rPr lang="en-US" sz="1600">
                <a:solidFill>
                  <a:schemeClr val="dk1"/>
                </a:solidFill>
                <a:latin typeface="Arimo"/>
                <a:ea typeface="Arimo"/>
                <a:cs typeface="Arimo"/>
                <a:sym typeface="Arimo"/>
              </a:rPr>
              <a:t>;</a:t>
            </a:r>
            <a:r>
              <a:rPr b="0" i="0" lang="en-US" sz="1600" u="none" cap="none" strike="noStrike">
                <a:solidFill>
                  <a:schemeClr val="dk1"/>
                </a:solidFill>
                <a:latin typeface="Arimo"/>
                <a:ea typeface="Arimo"/>
                <a:cs typeface="Arimo"/>
                <a:sym typeface="Arimo"/>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mo"/>
                <a:ea typeface="Arimo"/>
                <a:cs typeface="Arimo"/>
                <a:sym typeface="Arimo"/>
              </a:rPr>
              <a:t>    for row in rows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mo"/>
                <a:ea typeface="Arimo"/>
                <a:cs typeface="Arimo"/>
                <a:sym typeface="Arimo"/>
              </a:rPr>
              <a:t>        print ( row )</a:t>
            </a:r>
            <a:endParaRPr b="0" i="0" sz="1400" u="none" cap="none" strike="noStrike">
              <a:solidFill>
                <a:srgbClr val="000000"/>
              </a:solidFill>
              <a:latin typeface="Arial"/>
              <a:ea typeface="Arial"/>
              <a:cs typeface="Arial"/>
              <a:sym typeface="Arial"/>
            </a:endParaRPr>
          </a:p>
        </p:txBody>
      </p:sp>
      <p:sp>
        <p:nvSpPr>
          <p:cNvPr id="177" name="Google Shape;177;p6"/>
          <p:cNvSpPr/>
          <p:nvPr/>
        </p:nvSpPr>
        <p:spPr>
          <a:xfrm>
            <a:off x="677328" y="1930399"/>
            <a:ext cx="8596800" cy="1878000"/>
          </a:xfrm>
          <a:prstGeom prst="rect">
            <a:avLst/>
          </a:prstGeom>
          <a:solidFill>
            <a:srgbClr val="F2F2F2"/>
          </a:solidFill>
          <a:ln>
            <a:noFill/>
          </a:ln>
        </p:spPr>
        <p:txBody>
          <a:bodyPr anchorCtr="0" anchor="ctr" bIns="238050" lIns="91425" spcFirstLastPara="1" rIns="91425" wrap="square" tIns="158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mo"/>
                <a:ea typeface="Arimo"/>
                <a:cs typeface="Arimo"/>
                <a:sym typeface="Arimo"/>
              </a:rPr>
              <a:t>import csv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mo"/>
              <a:ea typeface="Arimo"/>
              <a:cs typeface="Arimo"/>
              <a:sym typeface="Arim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mo"/>
                <a:ea typeface="Arimo"/>
                <a:cs typeface="Arimo"/>
                <a:sym typeface="Arimo"/>
              </a:rPr>
              <a:t>with open ( </a:t>
            </a:r>
            <a:r>
              <a:rPr lang="en-US" sz="1600">
                <a:solidFill>
                  <a:srgbClr val="111111"/>
                </a:solidFill>
                <a:latin typeface="Arimo"/>
                <a:ea typeface="Arimo"/>
                <a:cs typeface="Arimo"/>
                <a:sym typeface="Arimo"/>
              </a:rPr>
              <a:t>“</a:t>
            </a:r>
            <a:r>
              <a:rPr b="0" i="0" lang="en-US" sz="1600" u="none" cap="none" strike="noStrike">
                <a:solidFill>
                  <a:schemeClr val="dk1"/>
                </a:solidFill>
                <a:latin typeface="Arimo"/>
                <a:ea typeface="Arimo"/>
                <a:cs typeface="Arimo"/>
                <a:sym typeface="Arimo"/>
              </a:rPr>
              <a:t>iris.csv</a:t>
            </a:r>
            <a:r>
              <a:rPr lang="en-US" sz="1600">
                <a:solidFill>
                  <a:schemeClr val="dk1"/>
                </a:solidFill>
                <a:latin typeface="Arimo"/>
                <a:ea typeface="Arimo"/>
                <a:cs typeface="Arimo"/>
                <a:sym typeface="Arimo"/>
              </a:rPr>
              <a:t>”</a:t>
            </a:r>
            <a:r>
              <a:rPr b="0" i="0" lang="en-US" sz="1600" u="none" cap="none" strike="noStrike">
                <a:solidFill>
                  <a:schemeClr val="dk1"/>
                </a:solidFill>
                <a:latin typeface="Arimo"/>
                <a:ea typeface="Arimo"/>
                <a:cs typeface="Arimo"/>
                <a:sym typeface="Arimo"/>
              </a:rPr>
              <a:t> </a:t>
            </a:r>
            <a:r>
              <a:rPr b="0" i="0" lang="en-US" sz="1600" u="none" cap="none" strike="noStrike">
                <a:solidFill>
                  <a:srgbClr val="111111"/>
                </a:solidFill>
                <a:latin typeface="Arimo"/>
                <a:ea typeface="Arimo"/>
                <a:cs typeface="Arimo"/>
                <a:sym typeface="Arimo"/>
              </a:rPr>
              <a:t>, </a:t>
            </a:r>
            <a:r>
              <a:rPr lang="en-US" sz="1600">
                <a:solidFill>
                  <a:srgbClr val="111111"/>
                </a:solidFill>
                <a:latin typeface="Arimo"/>
                <a:ea typeface="Arimo"/>
                <a:cs typeface="Arimo"/>
                <a:sym typeface="Arimo"/>
              </a:rPr>
              <a:t>“</a:t>
            </a:r>
            <a:r>
              <a:rPr b="0" i="0" lang="en-US" sz="1600" u="none" cap="none" strike="noStrike">
                <a:solidFill>
                  <a:srgbClr val="111111"/>
                </a:solidFill>
                <a:latin typeface="Arimo"/>
                <a:ea typeface="Arimo"/>
                <a:cs typeface="Arimo"/>
                <a:sym typeface="Arimo"/>
              </a:rPr>
              <a:t>r</a:t>
            </a:r>
            <a:r>
              <a:rPr lang="en-US" sz="1600">
                <a:solidFill>
                  <a:srgbClr val="111111"/>
                </a:solidFill>
                <a:latin typeface="Arimo"/>
                <a:ea typeface="Arimo"/>
                <a:cs typeface="Arimo"/>
                <a:sym typeface="Arimo"/>
              </a:rPr>
              <a:t>”</a:t>
            </a:r>
            <a:r>
              <a:rPr b="0" i="0" lang="en-US" sz="1600" u="none" cap="none" strike="noStrike">
                <a:solidFill>
                  <a:srgbClr val="111111"/>
                </a:solidFill>
                <a:latin typeface="Arimo"/>
                <a:ea typeface="Arimo"/>
                <a:cs typeface="Arimo"/>
                <a:sym typeface="Arimo"/>
              </a:rPr>
              <a:t> </a:t>
            </a:r>
            <a:r>
              <a:rPr b="0" i="0" lang="en-US" sz="1600" u="none" cap="none" strike="noStrike">
                <a:solidFill>
                  <a:schemeClr val="dk1"/>
                </a:solidFill>
                <a:latin typeface="Arimo"/>
                <a:ea typeface="Arimo"/>
                <a:cs typeface="Arimo"/>
                <a:sym typeface="Arimo"/>
              </a:rPr>
              <a:t>, newline=</a:t>
            </a:r>
            <a:r>
              <a:rPr lang="en-US" sz="1600">
                <a:solidFill>
                  <a:schemeClr val="dk1"/>
                </a:solidFill>
                <a:latin typeface="Arimo"/>
                <a:ea typeface="Arimo"/>
                <a:cs typeface="Arimo"/>
                <a:sym typeface="Arimo"/>
              </a:rPr>
              <a:t>””</a:t>
            </a:r>
            <a:r>
              <a:rPr b="0" i="0" lang="en-US" sz="1600" u="none" cap="none" strike="noStrike">
                <a:solidFill>
                  <a:schemeClr val="dk1"/>
                </a:solidFill>
                <a:latin typeface="Arimo"/>
                <a:ea typeface="Arimo"/>
                <a:cs typeface="Arimo"/>
                <a:sym typeface="Arimo"/>
              </a:rPr>
              <a:t> ) as csvfile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mo"/>
                <a:ea typeface="Arimo"/>
                <a:cs typeface="Arimo"/>
                <a:sym typeface="Arimo"/>
              </a:rPr>
              <a:t>    rows = list(csv.reader ( csvfile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mo"/>
                <a:ea typeface="Arimo"/>
                <a:cs typeface="Arimo"/>
                <a:sym typeface="Arimo"/>
              </a:rPr>
              <a:t>    for row in rows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mo"/>
                <a:ea typeface="Arimo"/>
                <a:cs typeface="Arimo"/>
                <a:sym typeface="Arimo"/>
              </a:rPr>
              <a:t>        print ( row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讀取CSV檔案</a:t>
            </a:r>
            <a:endParaRPr/>
          </a:p>
        </p:txBody>
      </p:sp>
      <p:sp>
        <p:nvSpPr>
          <p:cNvPr id="183" name="Google Shape;183;p7"/>
          <p:cNvSpPr/>
          <p:nvPr/>
        </p:nvSpPr>
        <p:spPr>
          <a:xfrm>
            <a:off x="677334" y="1930400"/>
            <a:ext cx="8596667" cy="2124173"/>
          </a:xfrm>
          <a:prstGeom prst="rect">
            <a:avLst/>
          </a:prstGeom>
          <a:solidFill>
            <a:srgbClr val="F2F2F2"/>
          </a:solidFill>
          <a:ln>
            <a:noFill/>
          </a:ln>
        </p:spPr>
        <p:txBody>
          <a:bodyPr anchorCtr="0" anchor="ctr" bIns="238050" lIns="91425" spcFirstLastPara="1" rIns="91425" wrap="square" tIns="158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mo"/>
                <a:ea typeface="Arimo"/>
                <a:cs typeface="Arimo"/>
                <a:sym typeface="Arimo"/>
              </a:rPr>
              <a:t>import csv</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mo"/>
              <a:ea typeface="Arimo"/>
              <a:cs typeface="Arimo"/>
              <a:sym typeface="Arim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mo"/>
                <a:ea typeface="Arimo"/>
                <a:cs typeface="Arimo"/>
                <a:sym typeface="Arimo"/>
              </a:rPr>
              <a:t>with open ( </a:t>
            </a:r>
            <a:r>
              <a:rPr b="0" i="0" lang="en-US" sz="1600" u="none" cap="none" strike="noStrike">
                <a:solidFill>
                  <a:srgbClr val="111111"/>
                </a:solidFill>
                <a:latin typeface="Arimo"/>
                <a:ea typeface="Arimo"/>
                <a:cs typeface="Arimo"/>
                <a:sym typeface="Arimo"/>
              </a:rPr>
              <a:t>‘</a:t>
            </a:r>
            <a:r>
              <a:rPr b="0" i="0" lang="en-US" sz="1600" u="none" cap="none" strike="noStrike">
                <a:solidFill>
                  <a:schemeClr val="dk1"/>
                </a:solidFill>
                <a:latin typeface="Arimo"/>
                <a:ea typeface="Arimo"/>
                <a:cs typeface="Arimo"/>
                <a:sym typeface="Arimo"/>
              </a:rPr>
              <a:t>iris.csv’ </a:t>
            </a:r>
            <a:r>
              <a:rPr b="0" i="0" lang="en-US" sz="1600" u="none" cap="none" strike="noStrike">
                <a:solidFill>
                  <a:srgbClr val="111111"/>
                </a:solidFill>
                <a:latin typeface="Arimo"/>
                <a:ea typeface="Arimo"/>
                <a:cs typeface="Arimo"/>
                <a:sym typeface="Arimo"/>
              </a:rPr>
              <a:t>, ‘r’ </a:t>
            </a:r>
            <a:r>
              <a:rPr b="0" i="0" lang="en-US" sz="1600" u="none" cap="none" strike="noStrike">
                <a:solidFill>
                  <a:schemeClr val="dk1"/>
                </a:solidFill>
                <a:latin typeface="Arimo"/>
                <a:ea typeface="Arimo"/>
                <a:cs typeface="Arimo"/>
                <a:sym typeface="Arimo"/>
              </a:rPr>
              <a:t>, newline=‘’ ) as csvfile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mo"/>
                <a:ea typeface="Arimo"/>
                <a:cs typeface="Arimo"/>
                <a:sym typeface="Arimo"/>
              </a:rPr>
              <a:t>    rows = csv.DictReader ( csvfile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mo"/>
                <a:ea typeface="Arimo"/>
                <a:cs typeface="Arimo"/>
                <a:sym typeface="Arimo"/>
              </a:rPr>
              <a:t>    for row in rows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mo"/>
                <a:ea typeface="Arimo"/>
                <a:cs typeface="Arimo"/>
                <a:sym typeface="Arimo"/>
              </a:rPr>
              <a:t>        print ( row [ 'sepal_length' ] , row [ 'petal_length' ] )</a:t>
            </a:r>
            <a:endParaRPr b="0" i="0" sz="1600" u="none" cap="none" strike="noStrike">
              <a:solidFill>
                <a:srgbClr val="111111"/>
              </a:solidFill>
              <a:latin typeface="Arimo"/>
              <a:ea typeface="Arimo"/>
              <a:cs typeface="Arimo"/>
              <a:sym typeface="Arimo"/>
            </a:endParaRPr>
          </a:p>
        </p:txBody>
      </p:sp>
      <p:sp>
        <p:nvSpPr>
          <p:cNvPr id="184" name="Google Shape;184;p7"/>
          <p:cNvSpPr txBox="1"/>
          <p:nvPr>
            <p:ph idx="1" type="body"/>
          </p:nvPr>
        </p:nvSpPr>
        <p:spPr>
          <a:xfrm>
            <a:off x="677334" y="1270000"/>
            <a:ext cx="8596668" cy="50946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920"/>
              <a:buChar char="►"/>
            </a:pPr>
            <a:r>
              <a:rPr b="1" lang="en-US" sz="2400">
                <a:solidFill>
                  <a:srgbClr val="00B050"/>
                </a:solidFill>
              </a:rPr>
              <a:t>csv.DictReader(csvfile) - 讀取成 Dictionary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寫入CSV檔案</a:t>
            </a:r>
            <a:endParaRPr/>
          </a:p>
        </p:txBody>
      </p:sp>
      <p:sp>
        <p:nvSpPr>
          <p:cNvPr id="190" name="Google Shape;190;p8"/>
          <p:cNvSpPr txBox="1"/>
          <p:nvPr>
            <p:ph idx="1" type="body"/>
          </p:nvPr>
        </p:nvSpPr>
        <p:spPr>
          <a:xfrm>
            <a:off x="677334" y="1270000"/>
            <a:ext cx="8596668" cy="3432629"/>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1776"/>
              <a:buChar char="►"/>
            </a:pPr>
            <a:r>
              <a:rPr b="1" lang="en-US" sz="2220">
                <a:solidFill>
                  <a:srgbClr val="00B050"/>
                </a:solidFill>
              </a:rPr>
              <a:t>csv.writer(csvfile)</a:t>
            </a:r>
            <a:endParaRPr/>
          </a:p>
          <a:p>
            <a:pPr indent="-230123" lvl="0" marL="342900" rtl="0" algn="l">
              <a:lnSpc>
                <a:spcPct val="90000"/>
              </a:lnSpc>
              <a:spcBef>
                <a:spcPts val="1000"/>
              </a:spcBef>
              <a:spcAft>
                <a:spcPts val="0"/>
              </a:spcAft>
              <a:buSzPts val="1776"/>
              <a:buNone/>
            </a:pPr>
            <a:r>
              <a:t/>
            </a:r>
            <a:endParaRPr b="1" sz="2220">
              <a:solidFill>
                <a:srgbClr val="00B050"/>
              </a:solidFill>
            </a:endParaRPr>
          </a:p>
          <a:p>
            <a:pPr indent="-230123" lvl="0" marL="342900" rtl="0" algn="l">
              <a:lnSpc>
                <a:spcPct val="90000"/>
              </a:lnSpc>
              <a:spcBef>
                <a:spcPts val="1000"/>
              </a:spcBef>
              <a:spcAft>
                <a:spcPts val="0"/>
              </a:spcAft>
              <a:buSzPts val="1776"/>
              <a:buNone/>
            </a:pPr>
            <a:r>
              <a:t/>
            </a:r>
            <a:endParaRPr b="1" sz="2220">
              <a:solidFill>
                <a:srgbClr val="00B050"/>
              </a:solidFill>
            </a:endParaRPr>
          </a:p>
          <a:p>
            <a:pPr indent="-230123" lvl="0" marL="342900" rtl="0" algn="l">
              <a:lnSpc>
                <a:spcPct val="90000"/>
              </a:lnSpc>
              <a:spcBef>
                <a:spcPts val="1000"/>
              </a:spcBef>
              <a:spcAft>
                <a:spcPts val="0"/>
              </a:spcAft>
              <a:buSzPts val="1776"/>
              <a:buNone/>
            </a:pPr>
            <a:r>
              <a:t/>
            </a:r>
            <a:endParaRPr b="1" sz="2220">
              <a:solidFill>
                <a:srgbClr val="00B050"/>
              </a:solidFill>
            </a:endParaRPr>
          </a:p>
          <a:p>
            <a:pPr indent="-230123" lvl="0" marL="342900" rtl="0" algn="l">
              <a:lnSpc>
                <a:spcPct val="90000"/>
              </a:lnSpc>
              <a:spcBef>
                <a:spcPts val="1000"/>
              </a:spcBef>
              <a:spcAft>
                <a:spcPts val="0"/>
              </a:spcAft>
              <a:buSzPts val="1776"/>
              <a:buNone/>
            </a:pPr>
            <a:r>
              <a:t/>
            </a:r>
            <a:endParaRPr b="1" sz="2220">
              <a:solidFill>
                <a:srgbClr val="00B050"/>
              </a:solidFill>
            </a:endParaRPr>
          </a:p>
          <a:p>
            <a:pPr indent="-230123" lvl="0" marL="342900" rtl="0" algn="l">
              <a:lnSpc>
                <a:spcPct val="90000"/>
              </a:lnSpc>
              <a:spcBef>
                <a:spcPts val="1000"/>
              </a:spcBef>
              <a:spcAft>
                <a:spcPts val="0"/>
              </a:spcAft>
              <a:buSzPts val="1776"/>
              <a:buNone/>
            </a:pPr>
            <a:r>
              <a:t/>
            </a:r>
            <a:endParaRPr b="1" sz="2220">
              <a:solidFill>
                <a:srgbClr val="00B050"/>
              </a:solidFill>
            </a:endParaRPr>
          </a:p>
          <a:p>
            <a:pPr indent="-230123" lvl="0" marL="342900" rtl="0" algn="l">
              <a:lnSpc>
                <a:spcPct val="90000"/>
              </a:lnSpc>
              <a:spcBef>
                <a:spcPts val="1000"/>
              </a:spcBef>
              <a:spcAft>
                <a:spcPts val="0"/>
              </a:spcAft>
              <a:buSzPts val="1776"/>
              <a:buNone/>
            </a:pPr>
            <a:r>
              <a:t/>
            </a:r>
            <a:endParaRPr b="1" sz="2220">
              <a:solidFill>
                <a:srgbClr val="00B050"/>
              </a:solidFill>
            </a:endParaRPr>
          </a:p>
          <a:p>
            <a:pPr indent="0" lvl="0" marL="0" rtl="0" algn="l">
              <a:lnSpc>
                <a:spcPct val="90000"/>
              </a:lnSpc>
              <a:spcBef>
                <a:spcPts val="1000"/>
              </a:spcBef>
              <a:spcAft>
                <a:spcPts val="0"/>
              </a:spcAft>
              <a:buSzPts val="1924"/>
              <a:buNone/>
            </a:pPr>
            <a:r>
              <a:rPr lang="en-US" sz="2405">
                <a:solidFill>
                  <a:srgbClr val="FF0000"/>
                </a:solidFill>
                <a:latin typeface="Trebuchet MS"/>
                <a:ea typeface="Trebuchet MS"/>
                <a:cs typeface="Trebuchet MS"/>
                <a:sym typeface="Trebuchet MS"/>
              </a:rPr>
              <a:t>	element.writerows() - 可一次寫入二維表格</a:t>
            </a:r>
            <a:endParaRPr sz="2405">
              <a:solidFill>
                <a:srgbClr val="FF0000"/>
              </a:solidFill>
              <a:latin typeface="Trebuchet MS"/>
              <a:ea typeface="Trebuchet MS"/>
              <a:cs typeface="Trebuchet MS"/>
              <a:sym typeface="Trebuchet MS"/>
            </a:endParaRPr>
          </a:p>
        </p:txBody>
      </p:sp>
      <p:sp>
        <p:nvSpPr>
          <p:cNvPr id="191" name="Google Shape;191;p8"/>
          <p:cNvSpPr/>
          <p:nvPr/>
        </p:nvSpPr>
        <p:spPr>
          <a:xfrm>
            <a:off x="677334" y="1930400"/>
            <a:ext cx="8596668" cy="2370395"/>
          </a:xfrm>
          <a:prstGeom prst="rect">
            <a:avLst/>
          </a:prstGeom>
          <a:solidFill>
            <a:srgbClr val="F2F2F2"/>
          </a:solidFill>
          <a:ln>
            <a:noFill/>
          </a:ln>
        </p:spPr>
        <p:txBody>
          <a:bodyPr anchorCtr="0" anchor="ctr" bIns="238050" lIns="91425" spcFirstLastPara="1" rIns="91425" wrap="square" tIns="158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import csv</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111111"/>
              </a:solidFill>
              <a:latin typeface="Arimo"/>
              <a:ea typeface="Arimo"/>
              <a:cs typeface="Arimo"/>
              <a:sym typeface="Arim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li = [ [ 'Tony Stark' , 174 , 60 ] , [ 'Steve Rogers' , 183 , 90 ]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with open ( 'output.csv' , 'w' , newline='' ) as csvfile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    writer = csv.writer ( csvfile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    writer.writerow ( [ '姓名' , '身高' , '體重'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    writer.writerow ( [ 'Thor' , 191 , 100 ]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    writer.writerows ( li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寫入CSV檔案</a:t>
            </a:r>
            <a:endParaRPr/>
          </a:p>
        </p:txBody>
      </p:sp>
      <p:sp>
        <p:nvSpPr>
          <p:cNvPr id="197" name="Google Shape;197;p9"/>
          <p:cNvSpPr txBox="1"/>
          <p:nvPr>
            <p:ph idx="1" type="body"/>
          </p:nvPr>
        </p:nvSpPr>
        <p:spPr>
          <a:xfrm>
            <a:off x="677334" y="1270000"/>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920"/>
              <a:buChar char="►"/>
            </a:pPr>
            <a:r>
              <a:rPr b="1" lang="en-US" sz="2400">
                <a:solidFill>
                  <a:srgbClr val="00B050"/>
                </a:solidFill>
              </a:rPr>
              <a:t>寫入Dict資料</a:t>
            </a:r>
            <a:endParaRPr b="1" sz="2400">
              <a:solidFill>
                <a:srgbClr val="00B050"/>
              </a:solidFill>
            </a:endParaRPr>
          </a:p>
          <a:p>
            <a:pPr indent="-220980" lvl="0" marL="342900" rtl="0" algn="l">
              <a:lnSpc>
                <a:spcPct val="100000"/>
              </a:lnSpc>
              <a:spcBef>
                <a:spcPts val="1000"/>
              </a:spcBef>
              <a:spcAft>
                <a:spcPts val="0"/>
              </a:spcAft>
              <a:buSzPts val="1920"/>
              <a:buNone/>
            </a:pPr>
            <a:r>
              <a:t/>
            </a:r>
            <a:endParaRPr b="1" sz="2400">
              <a:solidFill>
                <a:srgbClr val="00B050"/>
              </a:solidFill>
            </a:endParaRPr>
          </a:p>
          <a:p>
            <a:pPr indent="-220980" lvl="0" marL="342900" rtl="0" algn="l">
              <a:lnSpc>
                <a:spcPct val="100000"/>
              </a:lnSpc>
              <a:spcBef>
                <a:spcPts val="1000"/>
              </a:spcBef>
              <a:spcAft>
                <a:spcPts val="0"/>
              </a:spcAft>
              <a:buSzPts val="1920"/>
              <a:buNone/>
            </a:pPr>
            <a:r>
              <a:t/>
            </a:r>
            <a:endParaRPr b="1" sz="2400">
              <a:solidFill>
                <a:srgbClr val="00B050"/>
              </a:solidFill>
            </a:endParaRPr>
          </a:p>
          <a:p>
            <a:pPr indent="-220980" lvl="0" marL="342900" rtl="0" algn="l">
              <a:lnSpc>
                <a:spcPct val="100000"/>
              </a:lnSpc>
              <a:spcBef>
                <a:spcPts val="1000"/>
              </a:spcBef>
              <a:spcAft>
                <a:spcPts val="0"/>
              </a:spcAft>
              <a:buSzPts val="1920"/>
              <a:buNone/>
            </a:pPr>
            <a:r>
              <a:t/>
            </a:r>
            <a:endParaRPr b="1" sz="2400">
              <a:solidFill>
                <a:srgbClr val="00B050"/>
              </a:solidFill>
            </a:endParaRPr>
          </a:p>
          <a:p>
            <a:pPr indent="-220980" lvl="0" marL="342900" rtl="0" algn="l">
              <a:lnSpc>
                <a:spcPct val="100000"/>
              </a:lnSpc>
              <a:spcBef>
                <a:spcPts val="1000"/>
              </a:spcBef>
              <a:spcAft>
                <a:spcPts val="0"/>
              </a:spcAft>
              <a:buSzPts val="1920"/>
              <a:buNone/>
            </a:pPr>
            <a:r>
              <a:t/>
            </a:r>
            <a:endParaRPr b="1" sz="2400">
              <a:solidFill>
                <a:srgbClr val="00B050"/>
              </a:solidFill>
            </a:endParaRPr>
          </a:p>
          <a:p>
            <a:pPr indent="-220980" lvl="0" marL="342900" rtl="0" algn="l">
              <a:lnSpc>
                <a:spcPct val="100000"/>
              </a:lnSpc>
              <a:spcBef>
                <a:spcPts val="1000"/>
              </a:spcBef>
              <a:spcAft>
                <a:spcPts val="0"/>
              </a:spcAft>
              <a:buSzPts val="1920"/>
              <a:buNone/>
            </a:pPr>
            <a:r>
              <a:t/>
            </a:r>
            <a:endParaRPr b="1" sz="2400">
              <a:solidFill>
                <a:srgbClr val="00B050"/>
              </a:solidFill>
            </a:endParaRPr>
          </a:p>
          <a:p>
            <a:pPr indent="0" lvl="0" marL="0" rtl="0" algn="l">
              <a:lnSpc>
                <a:spcPct val="100000"/>
              </a:lnSpc>
              <a:spcBef>
                <a:spcPts val="1000"/>
              </a:spcBef>
              <a:spcAft>
                <a:spcPts val="0"/>
              </a:spcAft>
              <a:buSzPts val="1920"/>
              <a:buNone/>
            </a:pPr>
            <a:r>
              <a:rPr i="1" lang="en-US" sz="2400">
                <a:solidFill>
                  <a:srgbClr val="99968B"/>
                </a:solidFill>
                <a:latin typeface="Arimo"/>
                <a:ea typeface="Arimo"/>
                <a:cs typeface="Arimo"/>
                <a:sym typeface="Arimo"/>
              </a:rPr>
              <a:t>	</a:t>
            </a:r>
            <a:r>
              <a:rPr lang="en-US" sz="2400">
                <a:solidFill>
                  <a:srgbClr val="FF0000"/>
                </a:solidFill>
                <a:latin typeface="Trebuchet MS"/>
                <a:ea typeface="Trebuchet MS"/>
                <a:cs typeface="Trebuchet MS"/>
                <a:sym typeface="Trebuchet MS"/>
              </a:rPr>
              <a:t>element.writeheader() -</a:t>
            </a:r>
            <a:r>
              <a:rPr lang="en-US" sz="2400">
                <a:solidFill>
                  <a:srgbClr val="FF0000"/>
                </a:solidFill>
              </a:rPr>
              <a:t>寫入第一列的欄位名稱 </a:t>
            </a:r>
            <a:endParaRPr sz="2400">
              <a:solidFill>
                <a:srgbClr val="FF0000"/>
              </a:solidFill>
              <a:latin typeface="Trebuchet MS"/>
              <a:ea typeface="Trebuchet MS"/>
              <a:cs typeface="Trebuchet MS"/>
              <a:sym typeface="Trebuchet MS"/>
            </a:endParaRPr>
          </a:p>
        </p:txBody>
      </p:sp>
      <p:sp>
        <p:nvSpPr>
          <p:cNvPr id="198" name="Google Shape;198;p9"/>
          <p:cNvSpPr/>
          <p:nvPr/>
        </p:nvSpPr>
        <p:spPr>
          <a:xfrm>
            <a:off x="677334" y="1930400"/>
            <a:ext cx="8596668" cy="2370395"/>
          </a:xfrm>
          <a:prstGeom prst="rect">
            <a:avLst/>
          </a:prstGeom>
          <a:solidFill>
            <a:srgbClr val="F2F2F2"/>
          </a:solidFill>
          <a:ln>
            <a:noFill/>
          </a:ln>
        </p:spPr>
        <p:txBody>
          <a:bodyPr anchorCtr="0" anchor="ctr" bIns="238050" lIns="91425" spcFirstLastPara="1" rIns="91425" wrap="square" tIns="158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import csv</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111111"/>
              </a:solidFill>
              <a:latin typeface="Arimo"/>
              <a:ea typeface="Arimo"/>
              <a:cs typeface="Arimo"/>
              <a:sym typeface="Arim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with open ( 'output1.csv' , 'w' , newline='' ) as csvfile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    columns = [ '姓名' , '身高' , '體重'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    writer = csv.DictWriter ( csvfile , fieldnames=columns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    writer.writeheader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    writer.writerow ( { '姓名' : 'Tony Stark' , '身高' : 174 , '體重' : 60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111111"/>
                </a:solidFill>
                <a:latin typeface="Arimo"/>
                <a:ea typeface="Arimo"/>
                <a:cs typeface="Arimo"/>
                <a:sym typeface="Arimo"/>
              </a:rPr>
              <a:t>    writer.writerow ( { '姓名' : 'Steve Rogers' , '身高' : 183 , '體重' : 90 }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多面向">
  <a:themeElements>
    <a:clrScheme name="暖調藍色">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2019-07-17T01:47:04Z</dcterms:created>
  <dc:creator>bck10g_teacher</dc:creator>
</cp:coreProperties>
</file>