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Arim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XogHaQtvtNx1jty0Crl/BJ498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rimo-bold.fntdata"/><Relationship Id="rId23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-boldItalic.fntdata"/><Relationship Id="rId25" Type="http://schemas.openxmlformats.org/officeDocument/2006/relationships/font" Target="fonts/Arim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9fdfcf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639fdfcf3d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39fdfcf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639fdfcf3d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圖片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輔助字幕">
  <p:cSld name="標題與輔助字幕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輔助字幕)">
  <p:cSld name="引述 (含輔助字幕)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8FA1C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3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2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輔助字幕的內容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</a:pPr>
            <a:r>
              <a:rPr lang="en-US" sz="7200"/>
              <a:t>Python</a:t>
            </a:r>
            <a:br>
              <a:rPr lang="en-US" sz="7200"/>
            </a:br>
            <a:r>
              <a:rPr lang="en-US" sz="7200"/>
              <a:t>網路爬蟲與解析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0070C0"/>
                </a:solidFill>
              </a:rPr>
              <a:t>requests.get()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677334" y="1934896"/>
            <a:ext cx="8596668" cy="1818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實現GET請求：傳送cookies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requests.get(url, cookies={})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Ex：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爬取PTT八卦版的網頁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677325" y="3834349"/>
            <a:ext cx="8749800" cy="174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requests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url =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'https://www.ptt.cc/bbs/Gossiping/index.html'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pttRes = requests.get(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url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cookies={'over18': '1’})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print(pttRes.text)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0070C0"/>
                </a:solidFill>
              </a:rPr>
              <a:t>element.json()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677334" y="1934896"/>
            <a:ext cx="8596668" cy="1818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requests 內置的 JSON 解碼器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requests.get(url).json()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Ex：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爬取環保署空氣品質指標(AQI)的json檔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677334" y="3830083"/>
            <a:ext cx="10368294" cy="230832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requests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url = 'http://opendata.epa.gov.tw/webapi/Data/REWIQA/?$orderby=County&amp;$skip=0&amp;$top=1000&amp;format=json'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aqiRes = requests.get ( url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aqiLi = aqiRes.json()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i in aqiLi : print(i)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0070C0"/>
                </a:solidFill>
              </a:rPr>
              <a:t>requests.post()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677334" y="1934896"/>
            <a:ext cx="85968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實現POST請求：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requests.post( url , data= { }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Ex：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爬取高鐵時刻表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677325" y="3757850"/>
            <a:ext cx="8717400" cy="3100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requests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url =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'https://m.thsrc.com.tw/tw/TimeTable/SearchResult'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payload =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	'startStation' : '977abb69-413a-4ccf-a109-0272c24fd490',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	'endStation' : 'f2519629-5973-4d08-913b-479cce78a356',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	'theDay' : '2020/01/10',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	'timeSelect' : '14:00',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	'waySelect' : 'DepartureInMandarin'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srcRes = requests.post(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url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, data=payload)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print(srcRes.text)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0070C0"/>
                </a:solidFill>
              </a:rPr>
              <a:t>BeautifulSoup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677334" y="1934896"/>
            <a:ext cx="8596668" cy="2254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BeautifulSoup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是一個 Python 的函式庫模組，可以讓開發者僅須撰寫非常少量的程式碼，就可以快速解析網頁 HTML 碼，從中萃取出使用者有興趣的資料、去蕪存菁，降低網路爬蟲程式的開發門檻、加快程式撰寫速度。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安裝：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677334" y="4268449"/>
            <a:ext cx="8596668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!pip install beautifulsoup4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0070C0"/>
                </a:solidFill>
              </a:rPr>
              <a:t>BeautifulSoup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677325" y="1934899"/>
            <a:ext cx="85968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BeautifulSoup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是一個 Python 的函式庫模組，可以讓開發者僅須撰寫非常少量的程式碼，就可以快速解析網頁 HTML 碼，從中萃取出使用者有興趣的資料、去蕪存菁，降低網路爬蟲程式的開發門檻、加快程式撰寫速度。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Ex：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677325" y="3895575"/>
            <a:ext cx="8596800" cy="2589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bs4 import BeautifulSoup as BS</a:t>
            </a:r>
            <a:endParaRPr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requests</a:t>
            </a:r>
            <a:endParaRPr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url = 'https://www.ptt.cc/bbs/Gossiping/index.html'</a:t>
            </a:r>
            <a:br>
              <a:rPr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pttRes = requests.get(url , cookies={'over18': '1'}).text</a:t>
            </a:r>
            <a:endParaRPr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oup = BS(pttRes, 'lxml') </a:t>
            </a:r>
            <a:r>
              <a:rPr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#html.parser</a:t>
            </a:r>
            <a:endParaRPr i="0" sz="1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print(soup.prettify()) </a:t>
            </a:r>
            <a:r>
              <a:rPr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#觀察網頁原始碼</a:t>
            </a:r>
            <a:endParaRPr i="0" sz="1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print(soup)</a:t>
            </a:r>
            <a:endParaRPr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0070C0"/>
                </a:solidFill>
              </a:rPr>
              <a:t>網頁資料定位：爬樹法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677334" y="1934896"/>
            <a:ext cx="8596668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element.tag：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677325" y="2380976"/>
            <a:ext cx="8596800" cy="1731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ptt = soup.title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 (ptt)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 (ptt.name)             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# 抓取 title 的 tag 名稱 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 (ptt.text)                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 抓取 title 的 tag 文字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 (ptt.attrs)               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 抓取 title 的屬性 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 (ptt.parent.name)   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 抓取 title 的父層(上一層) tag</a:t>
            </a:r>
            <a:endParaRPr b="0" i="0" sz="1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677325" y="4899898"/>
            <a:ext cx="8596800" cy="952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print(soup.body.a.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text</a:t>
            </a:r>
            <a:r>
              <a:rPr b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b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 抓取 &lt;body&gt;&lt;a&gt; 的文字</a:t>
            </a:r>
            <a:endParaRPr b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print(soup.body.a.contents)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 抓取 &lt;body&gt;&lt;a&gt; 的內容</a:t>
            </a:r>
            <a:r>
              <a:rPr b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print(list(soup.body.a.children)) </a:t>
            </a:r>
            <a:r>
              <a:rPr b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 抓取&lt;body&gt;&lt;a&gt; 的子層(下一層)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0070C0"/>
                </a:solidFill>
              </a:rPr>
              <a:t>網頁資料定位：搜尋法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677334" y="1934896"/>
            <a:ext cx="8596668" cy="2675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element.find()：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5FCBEF"/>
                </a:solidFill>
              </a:rPr>
              <a:t>►</a:t>
            </a:r>
            <a:r>
              <a:rPr lang="en-US" sz="24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element.find_all()、element.findAll()：</a:t>
            </a:r>
            <a:endParaRPr sz="24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677334" y="2380970"/>
            <a:ext cx="8596668" cy="6463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yahoo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soup.find('title’)   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#搜尋title標籤，並回傳第一個結果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 (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yahoo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text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677325" y="3819150"/>
            <a:ext cx="8596800" cy="2093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soup.find_all('a')             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#搜尋所有的a標籤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soup.find_all( ['a', 'b'] )   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#搜尋所有的a標籤和b標籤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soup.find_all(href = '#')   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#搜尋所有屬性href=#的內容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 = soup.findAll( 'a' , class_=' ac-algo fz-l lh-20 tc d-ib va-mid' )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i in result: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print(i.text)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39fdfcf3d_0_2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0070C0"/>
                </a:solidFill>
              </a:rPr>
              <a:t>網頁資料定位：</a:t>
            </a:r>
            <a:r>
              <a:rPr lang="en-US">
                <a:solidFill>
                  <a:srgbClr val="0070C0"/>
                </a:solidFill>
              </a:rPr>
              <a:t>CSS Select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51" name="Google Shape;251;g639fdfcf3d_0_29"/>
          <p:cNvSpPr txBox="1"/>
          <p:nvPr/>
        </p:nvSpPr>
        <p:spPr>
          <a:xfrm>
            <a:off x="677334" y="1934896"/>
            <a:ext cx="85968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lang="en-US" sz="2400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element.select()：</a:t>
            </a: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回傳串列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g639fdfcf3d_0_29"/>
          <p:cNvSpPr txBox="1"/>
          <p:nvPr/>
        </p:nvSpPr>
        <p:spPr>
          <a:xfrm>
            <a:off x="677325" y="2380978"/>
            <a:ext cx="8596800" cy="1022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soup.select('a')           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 以tag(標籤)搜尋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soup.select('.ac-algo') 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 以class(類別)搜尋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soup.select('#logo')     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 以id搜尋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g639fdfcf3d_0_29"/>
          <p:cNvSpPr txBox="1"/>
          <p:nvPr/>
        </p:nvSpPr>
        <p:spPr>
          <a:xfrm>
            <a:off x="677325" y="3587299"/>
            <a:ext cx="8596800" cy="1320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soup.select( 'a[ class = " ac-algo fz-l lh-20 tc d-ib va-mid" ]' 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i in soup.select( 'a[ class = " ac-algo fz-l lh-20 tc d-ib va-mid" ]' ):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print(i.get_text()) </a:t>
            </a: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 取得文字內容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39fdfcf3d_0_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0070C0"/>
                </a:solidFill>
              </a:rPr>
              <a:t>網頁資料定位：CSS Select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59" name="Google Shape;259;g639fdfcf3d_0_22"/>
          <p:cNvSpPr txBox="1"/>
          <p:nvPr/>
        </p:nvSpPr>
        <p:spPr>
          <a:xfrm>
            <a:off x="677334" y="1934896"/>
            <a:ext cx="85968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在Chrome上安裝SelectorGadget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					</a:t>
            </a: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SelectorGadget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element.select()：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g639fdfcf3d_0_22"/>
          <p:cNvSpPr txBox="1"/>
          <p:nvPr/>
        </p:nvSpPr>
        <p:spPr>
          <a:xfrm>
            <a:off x="677333" y="4406492"/>
            <a:ext cx="8596800" cy="923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ptt = soup.select('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#web .d-ib.va-mid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i in ptt: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print(i.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text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39fdfcf3d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952" y="22807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4000"/>
              <a:t>大綱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677324" y="1934900"/>
            <a:ext cx="30354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2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網路爬蟲介紹</a:t>
            </a:r>
            <a:endParaRPr b="0" i="0" sz="2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2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HTML、CSS簡介</a:t>
            </a:r>
            <a:endParaRPr b="0" i="0" sz="28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2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equests</a:t>
            </a:r>
            <a:endParaRPr b="0" i="0" sz="28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22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BeautifulSoup</a:t>
            </a:r>
            <a:endParaRPr b="0" i="0" sz="28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網路爬蟲介紹</a:t>
            </a:r>
            <a:endParaRPr b="1" sz="4000"/>
          </a:p>
        </p:txBody>
      </p:sp>
      <p:sp>
        <p:nvSpPr>
          <p:cNvPr id="155" name="Google Shape;155;p3"/>
          <p:cNvSpPr txBox="1"/>
          <p:nvPr/>
        </p:nvSpPr>
        <p:spPr>
          <a:xfrm>
            <a:off x="677334" y="1930400"/>
            <a:ext cx="8596668" cy="330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網路爬蟲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(Web Crawler)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的應用，最早起源於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搜尋引擎的誕生，算是個古老又貪婪的技術。門檻相當低，只要能送出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HTTP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加上正規表示法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(Regular Expression)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將網頁原始碼中的資訊解析出來，就算是具備基本的爬蟲功能。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12065" rtl="0" algn="l">
              <a:lnSpc>
                <a:spcPct val="99900"/>
              </a:lnSpc>
              <a:spcBef>
                <a:spcPts val="10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爬蟲技術所能創造的商機，當然不僅僅是搜尋引擎而已，像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其實還得再加上搜尋技術才算是真正建立起進入門檻。在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確 立了搜尋引擎霸主的地位後，網路爬蟲專家們逐一放棄了將網路上 所有的資訊爬下來的野心，轉往利基市場如比價系統</a:t>
            </a:r>
            <a:r>
              <a:rPr b="1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(FindPrice)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、 即時資訊、或非</a:t>
            </a:r>
            <a:r>
              <a:rPr b="1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web-based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的爬蟲 </a:t>
            </a:r>
            <a:r>
              <a:rPr b="1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如 </a:t>
            </a:r>
            <a:r>
              <a:rPr b="1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telnet)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，有的則是站在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巨人的肩膀上，從搜尋結果中再爬出更有價值的資訊，將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engine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當作是爬蟲中的一個子功能加以利用。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爬蟲技術的目的在於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"</a:t>
            </a: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把別人的資料庫都變成我的資料庫</a:t>
            </a:r>
            <a:r>
              <a:rPr b="0" i="0" lang="en-US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HTML、CSS簡介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677334" y="1934896"/>
            <a:ext cx="8596668" cy="3465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HTML，全名 HyperText Markup Language，譯作超文本標記語言，常與CSS 以及 JavaScript 被用於設計網頁（Webpages，泛指靜態、不隨使用者帳戶更動的網站）與網頁應用程式（Web Applications，泛指動態、隨使用者帳戶更動的網站）之使用者介面，瀏覽器（Chrome、Firefox 與 Safari 等）皆可以讀取 HTML 的檔案，並將其呈現為我們雙眼所接收到的網頁內容。在與 CSS 和 JavaScript 的分工上頭，HTML 是負責描述一個網站的結構，用許多的標記（Tags，外觀像是 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&lt;/&gt;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）來讓瀏覽器得知標題、段落或表格等應該座落在網頁的哪個位置，因此它常被強調是一種標記語言（Markup Language）而非程式語言（Programming Language）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12065" rtl="0" algn="l">
              <a:lnSpc>
                <a:spcPct val="99900"/>
              </a:lnSpc>
              <a:spcBef>
                <a:spcPts val="10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FCBEF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CSS，全名 Cascading Style Sheets，譯作層疊樣式表或階層式樣式表，用來為網頁添加樣式，亦常被強調是一種樣式表語言（Style Sheet Language）而非程式語言（Programming Language）。CSS 運用屬性與選擇器來影響 HTML 中標記在瀏覽器中被呈現出來的外觀。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HTML範例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677334" y="1930400"/>
            <a:ext cx="8596668" cy="329320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&lt;!DOCTYPE html&gt;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&lt;title&gt;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The Avengers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&lt;h1&gt;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Movies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The Avengers (2012)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Avengers: Age of Ultron (2015)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Avengers: Infinity War (2018)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Avengers: Endgame (2019)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&lt;/html&gt;</a:t>
            </a:r>
            <a:endParaRPr b="0" i="0" sz="16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CSS範例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677334" y="1930400"/>
            <a:ext cx="8596668" cy="47705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&lt;!DOCTYPE html&gt;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&lt;title&gt;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The Avengers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&lt;style type="text/css"&gt;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h1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color: purple;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p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color: red;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&lt;/style&gt;</a:t>
            </a:r>
            <a:endParaRPr b="0" i="0" sz="16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&lt;h1&gt;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Movies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The Avengers (2012)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Avengers: Age of Ultron (2015)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Avengers: Infinity War (2018)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&lt;p&gt;</a:t>
            </a:r>
            <a:r>
              <a:rPr b="0" i="0" lang="en-US" sz="1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Avengers: Endgame (2019)</a:t>
            </a: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&lt;/html&gt;</a:t>
            </a:r>
            <a:endParaRPr b="0" i="0" sz="1600" u="none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Chrome開發者工具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677334" y="1544648"/>
            <a:ext cx="8596668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Chrome：F12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926804"/>
            <a:ext cx="8410022" cy="4758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0070C0"/>
                </a:solidFill>
              </a:rPr>
              <a:t>requests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677334" y="1934896"/>
            <a:ext cx="8596668" cy="1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requests</a:t>
            </a:r>
            <a:r>
              <a:rPr b="0" i="0" lang="en-US" sz="2400" u="none" cap="none" strike="noStrike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 模組可建立適當的 HTTP 請求，透過 HTTP 請求從網</a:t>
            </a:r>
            <a:endParaRPr b="0" i="0" sz="2400" u="none" cap="none" strike="noStrike">
              <a:solidFill>
                <a:srgbClr val="1111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  頁伺服器下載指定的資料。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安裝：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677334" y="3543198"/>
            <a:ext cx="8596800" cy="369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!pip install requests2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0070C0"/>
                </a:solidFill>
              </a:rPr>
              <a:t>requests.get()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677334" y="1934896"/>
            <a:ext cx="8596668" cy="1818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實現GET請求：傳送參數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requests.get(url, params=None)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►</a:t>
            </a:r>
            <a:r>
              <a:rPr b="0" i="0" lang="en-US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Ex：</a:t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在Yahoo首頁搜尋Python，並爬取該網頁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677325" y="3834349"/>
            <a:ext cx="8596800" cy="2910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requests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param = { 'fr':'yfp-search-sb' , 'p':'python’ 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yahooRes = requests.get( 'https://tw.search.yahoo.com/search' , params = param)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print(yahooRes.headers)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#瀏覽網頁標頭</a:t>
            </a:r>
            <a:endParaRPr b="0" i="0" sz="1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print(yahooRes.text)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#瀏覽網頁原始檔文字</a:t>
            </a:r>
            <a:endParaRPr b="0" i="0" sz="1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暖調藍色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2019-07-17T01:47:04Z</dcterms:created>
  <dc:creator>bck10g_teacher</dc:creator>
</cp:coreProperties>
</file>