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12192000"/>
  <p:notesSz cx="6858000" cy="9144000"/>
  <p:embeddedFontLst>
    <p:embeddedFont>
      <p:font typeface="Arimo"/>
      <p:regular r:id="rId37"/>
      <p:bold r:id="rId38"/>
      <p:italic r:id="rId39"/>
      <p:boldItalic r:id="rId40"/>
    </p:embeddedFont>
    <p:embeddedFont>
      <p:font typeface="Inconsolata"/>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43" roundtripDataSignature="AMtx7mjbKCq6WONRrvhOogao+d5hTh7L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imo-boldItalic.fntdata"/><Relationship Id="rId20" Type="http://schemas.openxmlformats.org/officeDocument/2006/relationships/slide" Target="slides/slide15.xml"/><Relationship Id="rId42" Type="http://schemas.openxmlformats.org/officeDocument/2006/relationships/font" Target="fonts/Inconsolata-bold.fntdata"/><Relationship Id="rId41" Type="http://schemas.openxmlformats.org/officeDocument/2006/relationships/font" Target="fonts/Inconsolata-regular.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Arim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Arimo-italic.fntdata"/><Relationship Id="rId16" Type="http://schemas.openxmlformats.org/officeDocument/2006/relationships/slide" Target="slides/slide11.xml"/><Relationship Id="rId38" Type="http://schemas.openxmlformats.org/officeDocument/2006/relationships/font" Target="fonts/Arim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6" name="Google Shape;24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8" name="Google Shape;25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7" name="Google Shape;27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8" name="Google Shape;28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7" name="Google Shape;29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7" name="Google Shape;30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6" name="Google Shape;31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5" name="Google Shape;32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6" name="Google Shape;33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8" name="Google Shape;34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9" name="Google Shape;35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0" name="Google Shape;37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0" name="Google Shape;38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0" name="Google Shape;39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9" name="Google Shape;39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8" name="Google Shape;40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33f06ea25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8" name="Google Shape;418;g33f06ea25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7" name="Google Shape;427;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6" name="Google Shape;436;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投影片" showMasterSp="0" type="title">
  <p:cSld name="TITLE">
    <p:spTree>
      <p:nvGrpSpPr>
        <p:cNvPr id="22" name="Shape 22"/>
        <p:cNvGrpSpPr/>
        <p:nvPr/>
      </p:nvGrpSpPr>
      <p:grpSpPr>
        <a:xfrm>
          <a:off x="0" y="0"/>
          <a:ext cx="0" cy="0"/>
          <a:chOff x="0" y="0"/>
          <a:chExt cx="0" cy="0"/>
        </a:xfrm>
      </p:grpSpPr>
      <p:grpSp>
        <p:nvGrpSpPr>
          <p:cNvPr id="23" name="Google Shape;23;p32"/>
          <p:cNvGrpSpPr/>
          <p:nvPr/>
        </p:nvGrpSpPr>
        <p:grpSpPr>
          <a:xfrm>
            <a:off x="0" y="-8467"/>
            <a:ext cx="12192000" cy="6866467"/>
            <a:chOff x="0" y="-8467"/>
            <a:chExt cx="12192000" cy="6866467"/>
          </a:xfrm>
        </p:grpSpPr>
        <p:cxnSp>
          <p:nvCxnSpPr>
            <p:cNvPr id="24" name="Google Shape;24;p3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3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3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27" name="Google Shape;27;p3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32"/>
            <p:cNvSpPr/>
            <p:nvPr/>
          </p:nvSpPr>
          <p:spPr>
            <a:xfrm>
              <a:off x="8932333" y="3048000"/>
              <a:ext cx="3259667" cy="3810000"/>
            </a:xfrm>
            <a:prstGeom prst="triangle">
              <a:avLst>
                <a:gd fmla="val 100000" name="adj"/>
              </a:avLst>
            </a:prstGeom>
            <a:solidFill>
              <a:schemeClr val="accent2">
                <a:alpha val="7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477B2">
                <a:alpha val="69411"/>
              </a:srgbClr>
            </a:solidFill>
            <a:ln>
              <a:noFill/>
            </a:ln>
          </p:spPr>
        </p:sp>
        <p:sp>
          <p:nvSpPr>
            <p:cNvPr id="30" name="Google Shape;30;p3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8FA1CF">
                <a:alpha val="69411"/>
              </a:srgbClr>
            </a:solidFill>
            <a:ln>
              <a:noFill/>
            </a:ln>
          </p:spPr>
        </p:sp>
        <p:sp>
          <p:nvSpPr>
            <p:cNvPr id="31" name="Google Shape;31;p3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313"/>
              </a:schemeClr>
            </a:solidFill>
            <a:ln>
              <a:noFill/>
            </a:ln>
          </p:spPr>
        </p:sp>
        <p:sp>
          <p:nvSpPr>
            <p:cNvPr id="32" name="Google Shape;32;p3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32"/>
            <p:cNvSpPr/>
            <p:nvPr/>
          </p:nvSpPr>
          <p:spPr>
            <a:xfrm rot="10800000">
              <a:off x="0" y="0"/>
              <a:ext cx="842596" cy="5666154"/>
            </a:xfrm>
            <a:prstGeom prst="triangle">
              <a:avLst>
                <a:gd fmla="val 100000" name="adj"/>
              </a:avLst>
            </a:prstGeom>
            <a:solidFill>
              <a:schemeClr val="accent1">
                <a:alpha val="8431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3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chemeClr val="accent1"/>
              </a:buClr>
              <a:buSzPts val="5400"/>
              <a:buFont typeface="Trebuchet MS"/>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p:txBody>
      </p:sp>
      <p:sp>
        <p:nvSpPr>
          <p:cNvPr id="36" name="Google Shape;36;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含輔助字幕的圖片" type="picTx">
  <p:cSld name="PICTURE_WITH_CAPTION_TEXT">
    <p:spTree>
      <p:nvGrpSpPr>
        <p:cNvPr id="89" name="Shape 89"/>
        <p:cNvGrpSpPr/>
        <p:nvPr/>
      </p:nvGrpSpPr>
      <p:grpSpPr>
        <a:xfrm>
          <a:off x="0" y="0"/>
          <a:ext cx="0" cy="0"/>
          <a:chOff x="0" y="0"/>
          <a:chExt cx="0" cy="0"/>
        </a:xfrm>
      </p:grpSpPr>
      <p:sp>
        <p:nvSpPr>
          <p:cNvPr id="90" name="Google Shape;90;p41"/>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400"/>
              <a:buFont typeface="Trebuchet MS"/>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41"/>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rmAutofit/>
          </a:bodyPr>
          <a:lstStyle>
            <a:lvl1pPr lvl="0" marR="0" rtl="0" algn="ctr">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92" name="Google Shape;92;p41"/>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93" name="Google Shape;93;p4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4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4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與輔助字幕">
  <p:cSld name="標題與輔助字幕">
    <p:spTree>
      <p:nvGrpSpPr>
        <p:cNvPr id="96" name="Shape 96"/>
        <p:cNvGrpSpPr/>
        <p:nvPr/>
      </p:nvGrpSpPr>
      <p:grpSpPr>
        <a:xfrm>
          <a:off x="0" y="0"/>
          <a:ext cx="0" cy="0"/>
          <a:chOff x="0" y="0"/>
          <a:chExt cx="0" cy="0"/>
        </a:xfrm>
      </p:grpSpPr>
      <p:sp>
        <p:nvSpPr>
          <p:cNvPr id="97" name="Google Shape;97;p42"/>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42"/>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99" name="Google Shape;99;p4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4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4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引述 (含輔助字幕)">
  <p:cSld name="引述 (含輔助字幕)">
    <p:spTree>
      <p:nvGrpSpPr>
        <p:cNvPr id="102" name="Shape 102"/>
        <p:cNvGrpSpPr/>
        <p:nvPr/>
      </p:nvGrpSpPr>
      <p:grpSpPr>
        <a:xfrm>
          <a:off x="0" y="0"/>
          <a:ext cx="0" cy="0"/>
          <a:chOff x="0" y="0"/>
          <a:chExt cx="0" cy="0"/>
        </a:xfrm>
      </p:grpSpPr>
      <p:sp>
        <p:nvSpPr>
          <p:cNvPr id="103" name="Google Shape;103;p43"/>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43"/>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280"/>
              <a:buFont typeface="Trebuchet MS"/>
              <a:buNone/>
              <a:defRPr sz="1600">
                <a:solidFill>
                  <a:srgbClr val="7F7F7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05" name="Google Shape;105;p43"/>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6" name="Google Shape;106;p4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4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4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09" name="Google Shape;109;p43"/>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8FA1CF"/>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0" name="Google Shape;110;p43"/>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8FA1CF"/>
                </a:solidFill>
                <a:latin typeface="Arial"/>
                <a:ea typeface="Arial"/>
                <a:cs typeface="Arial"/>
                <a:sym typeface="Arial"/>
              </a:rPr>
              <a:t>”</a:t>
            </a:r>
            <a:endParaRPr b="0" i="0" sz="1800" u="none" cap="none" strike="noStrike">
              <a:solidFill>
                <a:srgbClr val="8FA1CF"/>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名片">
  <p:cSld name="名片">
    <p:spTree>
      <p:nvGrpSpPr>
        <p:cNvPr id="111" name="Shape 111"/>
        <p:cNvGrpSpPr/>
        <p:nvPr/>
      </p:nvGrpSpPr>
      <p:grpSpPr>
        <a:xfrm>
          <a:off x="0" y="0"/>
          <a:ext cx="0" cy="0"/>
          <a:chOff x="0" y="0"/>
          <a:chExt cx="0" cy="0"/>
        </a:xfrm>
      </p:grpSpPr>
      <p:sp>
        <p:nvSpPr>
          <p:cNvPr id="112" name="Google Shape;112;p44"/>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44"/>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4" name="Google Shape;114;p4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4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4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引述名片">
  <p:cSld name="引述名片">
    <p:spTree>
      <p:nvGrpSpPr>
        <p:cNvPr id="117" name="Shape 117"/>
        <p:cNvGrpSpPr/>
        <p:nvPr/>
      </p:nvGrpSpPr>
      <p:grpSpPr>
        <a:xfrm>
          <a:off x="0" y="0"/>
          <a:ext cx="0" cy="0"/>
          <a:chOff x="0" y="0"/>
          <a:chExt cx="0" cy="0"/>
        </a:xfrm>
      </p:grpSpPr>
      <p:sp>
        <p:nvSpPr>
          <p:cNvPr id="118" name="Google Shape;118;p45"/>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4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rgbClr val="3F3F3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20" name="Google Shape;120;p4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21" name="Google Shape;121;p4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4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4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24" name="Google Shape;124;p45"/>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8FA1CF"/>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25" name="Google Shape;125;p45"/>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8FA1CF"/>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是非題">
  <p:cSld name="是非題">
    <p:spTree>
      <p:nvGrpSpPr>
        <p:cNvPr id="126" name="Shape 126"/>
        <p:cNvGrpSpPr/>
        <p:nvPr/>
      </p:nvGrpSpPr>
      <p:grpSpPr>
        <a:xfrm>
          <a:off x="0" y="0"/>
          <a:ext cx="0" cy="0"/>
          <a:chOff x="0" y="0"/>
          <a:chExt cx="0" cy="0"/>
        </a:xfrm>
      </p:grpSpPr>
      <p:sp>
        <p:nvSpPr>
          <p:cNvPr id="127" name="Google Shape;127;p46"/>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46"/>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chemeClr val="accent1"/>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29" name="Google Shape;129;p46"/>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30" name="Google Shape;130;p4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4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4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直排標題及文字" type="vertTitleAndTx">
  <p:cSld name="VERTICAL_TITLE_AND_VERTICAL_TEXT">
    <p:spTree>
      <p:nvGrpSpPr>
        <p:cNvPr id="133" name="Shape 133"/>
        <p:cNvGrpSpPr/>
        <p:nvPr/>
      </p:nvGrpSpPr>
      <p:grpSpPr>
        <a:xfrm>
          <a:off x="0" y="0"/>
          <a:ext cx="0" cy="0"/>
          <a:chOff x="0" y="0"/>
          <a:chExt cx="0" cy="0"/>
        </a:xfrm>
      </p:grpSpPr>
      <p:sp>
        <p:nvSpPr>
          <p:cNvPr id="134" name="Google Shape;134;p4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4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6" name="Google Shape;136;p4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4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4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及直排文字" type="vertTx">
  <p:cSld name="VERTICAL_TEXT">
    <p:spTree>
      <p:nvGrpSpPr>
        <p:cNvPr id="39" name="Shape 39"/>
        <p:cNvGrpSpPr/>
        <p:nvPr/>
      </p:nvGrpSpPr>
      <p:grpSpPr>
        <a:xfrm>
          <a:off x="0" y="0"/>
          <a:ext cx="0" cy="0"/>
          <a:chOff x="0" y="0"/>
          <a:chExt cx="0" cy="0"/>
        </a:xfrm>
      </p:grpSpPr>
      <p:sp>
        <p:nvSpPr>
          <p:cNvPr id="40" name="Google Shape;40;p3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3"/>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42" name="Google Shape;42;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及內容" type="obj">
  <p:cSld name="OBJECT">
    <p:spTree>
      <p:nvGrpSpPr>
        <p:cNvPr id="45" name="Shape 45"/>
        <p:cNvGrpSpPr/>
        <p:nvPr/>
      </p:nvGrpSpPr>
      <p:grpSpPr>
        <a:xfrm>
          <a:off x="0" y="0"/>
          <a:ext cx="0" cy="0"/>
          <a:chOff x="0" y="0"/>
          <a:chExt cx="0" cy="0"/>
        </a:xfrm>
      </p:grpSpPr>
      <p:sp>
        <p:nvSpPr>
          <p:cNvPr id="46" name="Google Shape;46;p3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48" name="Google Shape;48;p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章節標題" type="secHead">
  <p:cSld name="SECTION_HEADER">
    <p:spTree>
      <p:nvGrpSpPr>
        <p:cNvPr id="51" name="Shape 51"/>
        <p:cNvGrpSpPr/>
        <p:nvPr/>
      </p:nvGrpSpPr>
      <p:grpSpPr>
        <a:xfrm>
          <a:off x="0" y="0"/>
          <a:ext cx="0" cy="0"/>
          <a:chOff x="0" y="0"/>
          <a:chExt cx="0" cy="0"/>
        </a:xfrm>
      </p:grpSpPr>
      <p:sp>
        <p:nvSpPr>
          <p:cNvPr id="52" name="Google Shape;52;p35"/>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000"/>
              <a:buFont typeface="Trebuchet MS"/>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5"/>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54" name="Google Shape;54;p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兩個內容" type="twoObj">
  <p:cSld name="TWO_OBJECTS">
    <p:spTree>
      <p:nvGrpSpPr>
        <p:cNvPr id="57" name="Shape 57"/>
        <p:cNvGrpSpPr/>
        <p:nvPr/>
      </p:nvGrpSpPr>
      <p:grpSpPr>
        <a:xfrm>
          <a:off x="0" y="0"/>
          <a:ext cx="0" cy="0"/>
          <a:chOff x="0" y="0"/>
          <a:chExt cx="0" cy="0"/>
        </a:xfrm>
      </p:grpSpPr>
      <p:sp>
        <p:nvSpPr>
          <p:cNvPr id="58" name="Google Shape;58;p3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6"/>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0" name="Google Shape;60;p36"/>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1" name="Google Shape;61;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較" type="twoTxTwoObj">
  <p:cSld name="TWO_OBJECTS_WITH_TEXT">
    <p:spTree>
      <p:nvGrpSpPr>
        <p:cNvPr id="64" name="Shape 64"/>
        <p:cNvGrpSpPr/>
        <p:nvPr/>
      </p:nvGrpSpPr>
      <p:grpSpPr>
        <a:xfrm>
          <a:off x="0" y="0"/>
          <a:ext cx="0" cy="0"/>
          <a:chOff x="0" y="0"/>
          <a:chExt cx="0" cy="0"/>
        </a:xfrm>
      </p:grpSpPr>
      <p:sp>
        <p:nvSpPr>
          <p:cNvPr id="65" name="Google Shape;65;p3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7"/>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67" name="Google Shape;67;p37"/>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8" name="Google Shape;68;p37"/>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69" name="Google Shape;69;p37"/>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0" name="Google Shape;70;p3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只有標題" type="titleOnly">
  <p:cSld name="TITLE_ONLY">
    <p:spTree>
      <p:nvGrpSpPr>
        <p:cNvPr id="73" name="Shape 73"/>
        <p:cNvGrpSpPr/>
        <p:nvPr/>
      </p:nvGrpSpPr>
      <p:grpSpPr>
        <a:xfrm>
          <a:off x="0" y="0"/>
          <a:ext cx="0" cy="0"/>
          <a:chOff x="0" y="0"/>
          <a:chExt cx="0" cy="0"/>
        </a:xfrm>
      </p:grpSpPr>
      <p:sp>
        <p:nvSpPr>
          <p:cNvPr id="74" name="Google Shape;74;p3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type="blank">
  <p:cSld name="BLANK">
    <p:spTree>
      <p:nvGrpSpPr>
        <p:cNvPr id="78" name="Shape 78"/>
        <p:cNvGrpSpPr/>
        <p:nvPr/>
      </p:nvGrpSpPr>
      <p:grpSpPr>
        <a:xfrm>
          <a:off x="0" y="0"/>
          <a:ext cx="0" cy="0"/>
          <a:chOff x="0" y="0"/>
          <a:chExt cx="0" cy="0"/>
        </a:xfrm>
      </p:grpSpPr>
      <p:sp>
        <p:nvSpPr>
          <p:cNvPr id="79" name="Google Shape;79;p3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含輔助字幕的內容" type="objTx">
  <p:cSld name="OBJECT_WITH_CAPTION_TEXT">
    <p:spTree>
      <p:nvGrpSpPr>
        <p:cNvPr id="82" name="Shape 82"/>
        <p:cNvGrpSpPr/>
        <p:nvPr/>
      </p:nvGrpSpPr>
      <p:grpSpPr>
        <a:xfrm>
          <a:off x="0" y="0"/>
          <a:ext cx="0" cy="0"/>
          <a:chOff x="0" y="0"/>
          <a:chExt cx="0" cy="0"/>
        </a:xfrm>
      </p:grpSpPr>
      <p:sp>
        <p:nvSpPr>
          <p:cNvPr id="83" name="Google Shape;83;p40"/>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0"/>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85" name="Google Shape;85;p40"/>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1120"/>
              <a:buNone/>
              <a:defRPr sz="1400"/>
            </a:lvl2pPr>
            <a:lvl3pPr indent="-228600" lvl="2" marL="1371600" algn="l">
              <a:lnSpc>
                <a:spcPct val="100000"/>
              </a:lnSpc>
              <a:spcBef>
                <a:spcPts val="1000"/>
              </a:spcBef>
              <a:spcAft>
                <a:spcPts val="0"/>
              </a:spcAft>
              <a:buSzPts val="960"/>
              <a:buNone/>
              <a:defRPr sz="1200"/>
            </a:lvl3pPr>
            <a:lvl4pPr indent="-228600" lvl="3" marL="1828800" algn="l">
              <a:lnSpc>
                <a:spcPct val="100000"/>
              </a:lnSpc>
              <a:spcBef>
                <a:spcPts val="1000"/>
              </a:spcBef>
              <a:spcAft>
                <a:spcPts val="0"/>
              </a:spcAft>
              <a:buSzPts val="800"/>
              <a:buNone/>
              <a:defRPr sz="1000"/>
            </a:lvl4pPr>
            <a:lvl5pPr indent="-228600" lvl="4" marL="2286000" algn="l">
              <a:lnSpc>
                <a:spcPct val="100000"/>
              </a:lnSpc>
              <a:spcBef>
                <a:spcPts val="1000"/>
              </a:spcBef>
              <a:spcAft>
                <a:spcPts val="0"/>
              </a:spcAft>
              <a:buSzPts val="800"/>
              <a:buNone/>
              <a:defRPr sz="1000"/>
            </a:lvl5pPr>
            <a:lvl6pPr indent="-228600" lvl="5" marL="2743200" algn="l">
              <a:lnSpc>
                <a:spcPct val="100000"/>
              </a:lnSpc>
              <a:spcBef>
                <a:spcPts val="1000"/>
              </a:spcBef>
              <a:spcAft>
                <a:spcPts val="0"/>
              </a:spcAft>
              <a:buSzPts val="800"/>
              <a:buNone/>
              <a:defRPr sz="1000"/>
            </a:lvl6pPr>
            <a:lvl7pPr indent="-228600" lvl="6" marL="3200400" algn="l">
              <a:lnSpc>
                <a:spcPct val="100000"/>
              </a:lnSpc>
              <a:spcBef>
                <a:spcPts val="1000"/>
              </a:spcBef>
              <a:spcAft>
                <a:spcPts val="0"/>
              </a:spcAft>
              <a:buSzPts val="800"/>
              <a:buNone/>
              <a:defRPr sz="1000"/>
            </a:lvl7pPr>
            <a:lvl8pPr indent="-228600" lvl="7" marL="3657600" algn="l">
              <a:lnSpc>
                <a:spcPct val="100000"/>
              </a:lnSpc>
              <a:spcBef>
                <a:spcPts val="1000"/>
              </a:spcBef>
              <a:spcAft>
                <a:spcPts val="0"/>
              </a:spcAft>
              <a:buSzPts val="800"/>
              <a:buNone/>
              <a:defRPr sz="1000"/>
            </a:lvl8pPr>
            <a:lvl9pPr indent="-228600" lvl="8" marL="4114800" algn="l">
              <a:lnSpc>
                <a:spcPct val="100000"/>
              </a:lnSpc>
              <a:spcBef>
                <a:spcPts val="1000"/>
              </a:spcBef>
              <a:spcAft>
                <a:spcPts val="0"/>
              </a:spcAft>
              <a:buSzPts val="800"/>
              <a:buNone/>
              <a:defRPr sz="1000"/>
            </a:lvl9pPr>
          </a:lstStyle>
          <a:p/>
        </p:txBody>
      </p:sp>
      <p:sp>
        <p:nvSpPr>
          <p:cNvPr id="86" name="Google Shape;86;p4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4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4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Google Shape;6;p31"/>
          <p:cNvGrpSpPr/>
          <p:nvPr/>
        </p:nvGrpSpPr>
        <p:grpSpPr>
          <a:xfrm>
            <a:off x="0" y="-8467"/>
            <a:ext cx="12192000" cy="6866467"/>
            <a:chOff x="0" y="-8467"/>
            <a:chExt cx="12192000" cy="6866467"/>
          </a:xfrm>
        </p:grpSpPr>
        <p:cxnSp>
          <p:nvCxnSpPr>
            <p:cNvPr id="7" name="Google Shape;7;p3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3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3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411"/>
              </a:schemeClr>
            </a:solidFill>
            <a:ln>
              <a:noFill/>
            </a:ln>
          </p:spPr>
        </p:sp>
        <p:sp>
          <p:nvSpPr>
            <p:cNvPr id="10" name="Google Shape;10;p3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31"/>
            <p:cNvSpPr/>
            <p:nvPr/>
          </p:nvSpPr>
          <p:spPr>
            <a:xfrm>
              <a:off x="8932333" y="3048000"/>
              <a:ext cx="3259667" cy="3810000"/>
            </a:xfrm>
            <a:prstGeom prst="triangle">
              <a:avLst>
                <a:gd fmla="val 100000" name="adj"/>
              </a:avLst>
            </a:prstGeom>
            <a:solidFill>
              <a:schemeClr val="accent2">
                <a:alpha val="71372"/>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3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477B2">
                <a:alpha val="69411"/>
              </a:srgbClr>
            </a:solidFill>
            <a:ln>
              <a:noFill/>
            </a:ln>
          </p:spPr>
        </p:sp>
        <p:sp>
          <p:nvSpPr>
            <p:cNvPr id="13" name="Google Shape;13;p3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8FA1CF">
                <a:alpha val="69411"/>
              </a:srgbClr>
            </a:solidFill>
            <a:ln>
              <a:noFill/>
            </a:ln>
          </p:spPr>
        </p:sp>
        <p:sp>
          <p:nvSpPr>
            <p:cNvPr id="14" name="Google Shape;14;p3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313"/>
              </a:schemeClr>
            </a:solidFill>
            <a:ln>
              <a:noFill/>
            </a:ln>
          </p:spPr>
        </p:sp>
        <p:sp>
          <p:nvSpPr>
            <p:cNvPr id="15" name="Google Shape;15;p3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1"/>
            <p:cNvSpPr/>
            <p:nvPr/>
          </p:nvSpPr>
          <p:spPr>
            <a:xfrm>
              <a:off x="0" y="4013200"/>
              <a:ext cx="448733" cy="2844800"/>
            </a:xfrm>
            <a:prstGeom prst="triangle">
              <a:avLst>
                <a:gd fmla="val 0" name="adj"/>
              </a:avLst>
            </a:prstGeom>
            <a:solidFill>
              <a:schemeClr val="accent1">
                <a:alpha val="8431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 name="Google Shape;17;p3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8" name="Google Shape;18;p3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accent1"/>
              </a:buClr>
              <a:buSzPts val="7200"/>
              <a:buFont typeface="Trebuchet MS"/>
              <a:buNone/>
            </a:pPr>
            <a:r>
              <a:rPr lang="en-US" sz="7200"/>
              <a:t>Python</a:t>
            </a:r>
            <a:br>
              <a:rPr lang="en-US" sz="7200"/>
            </a:br>
            <a:r>
              <a:rPr lang="en-US" sz="7200"/>
              <a:t>資料分析</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rebuchet MS"/>
              <a:buNone/>
            </a:pPr>
            <a:r>
              <a:rPr b="1" lang="en-US" sz="4000"/>
              <a:t>Numpy向量、矩陣與張量的條件選擇</a:t>
            </a:r>
            <a:endParaRPr b="1" sz="2000"/>
          </a:p>
        </p:txBody>
      </p:sp>
      <p:sp>
        <p:nvSpPr>
          <p:cNvPr id="229" name="Google Shape;229;p10"/>
          <p:cNvSpPr txBox="1"/>
          <p:nvPr>
            <p:ph idx="1" type="body"/>
          </p:nvPr>
        </p:nvSpPr>
        <p:spPr>
          <a:xfrm>
            <a:off x="677334" y="1930399"/>
            <a:ext cx="8596668" cy="46950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20"/>
              <a:buChar char="►"/>
            </a:pPr>
            <a:r>
              <a:rPr lang="en-US" sz="2400">
                <a:solidFill>
                  <a:srgbClr val="00B050"/>
                </a:solidFill>
              </a:rPr>
              <a:t>利用判斷條件選擇vec、mat、tensor中的數值：</a:t>
            </a:r>
            <a:endParaRPr sz="2400">
              <a:solidFill>
                <a:srgbClr val="00B050"/>
              </a:solidFill>
            </a:endParaRPr>
          </a:p>
        </p:txBody>
      </p:sp>
      <p:sp>
        <p:nvSpPr>
          <p:cNvPr id="230" name="Google Shape;230;p10"/>
          <p:cNvSpPr txBox="1"/>
          <p:nvPr/>
        </p:nvSpPr>
        <p:spPr>
          <a:xfrm>
            <a:off x="677334" y="2399904"/>
            <a:ext cx="8596668" cy="2308324"/>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import numpy as np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vec = np.array([11, 12, 13, 14, 15]).reshape(5,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mat = np.arange(11, 21).reshape(2, 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tensor = np.arange(11, 35).reshape(2, 3, 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print(vec[vec %2 ==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print(mat[mat % 2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print(tensor[tensor % 2 == 0])</a:t>
            </a:r>
            <a:endParaRPr b="0" i="0" sz="1400" u="none" cap="none" strike="noStrike">
              <a:solidFill>
                <a:srgbClr val="000000"/>
              </a:solidFill>
              <a:latin typeface="Arial"/>
              <a:ea typeface="Arial"/>
              <a:cs typeface="Arial"/>
              <a:sym typeface="Arial"/>
            </a:endParaRPr>
          </a:p>
        </p:txBody>
      </p:sp>
      <p:sp>
        <p:nvSpPr>
          <p:cNvPr id="231" name="Google Shape;231;p10"/>
          <p:cNvSpPr/>
          <p:nvPr/>
        </p:nvSpPr>
        <p:spPr>
          <a:xfrm>
            <a:off x="0" y="90100"/>
            <a:ext cx="65" cy="276999"/>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Arial"/>
              <a:ea typeface="Arial"/>
              <a:cs typeface="Arial"/>
              <a:sym typeface="Arial"/>
            </a:endParaRPr>
          </a:p>
        </p:txBody>
      </p:sp>
      <p:sp>
        <p:nvSpPr>
          <p:cNvPr id="232" name="Google Shape;232;p10"/>
          <p:cNvSpPr/>
          <p:nvPr/>
        </p:nvSpPr>
        <p:spPr>
          <a:xfrm>
            <a:off x="0" y="-23983"/>
            <a:ext cx="65" cy="505166"/>
          </a:xfrm>
          <a:prstGeom prst="rect">
            <a:avLst/>
          </a:prstGeom>
          <a:solidFill>
            <a:srgbClr val="494949"/>
          </a:solidFill>
          <a:ln>
            <a:noFill/>
          </a:ln>
        </p:spPr>
        <p:txBody>
          <a:bodyPr anchorCtr="0" anchor="ctr" bIns="158700" lIns="0" spcFirstLastPara="1" rIns="0" wrap="square" tIns="158700">
            <a:sp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rebuchet MS"/>
              <a:buNone/>
            </a:pPr>
            <a:r>
              <a:rPr b="1" lang="en-US" sz="4000"/>
              <a:t>Numpy的亂數函數</a:t>
            </a:r>
            <a:br>
              <a:rPr b="1" lang="en-US"/>
            </a:br>
            <a:endParaRPr b="1" sz="2000"/>
          </a:p>
        </p:txBody>
      </p:sp>
      <p:sp>
        <p:nvSpPr>
          <p:cNvPr id="238" name="Google Shape;238;p11"/>
          <p:cNvSpPr txBox="1"/>
          <p:nvPr>
            <p:ph idx="1" type="body"/>
          </p:nvPr>
        </p:nvSpPr>
        <p:spPr>
          <a:xfrm>
            <a:off x="677334" y="1930399"/>
            <a:ext cx="8596668" cy="46950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20"/>
              <a:buChar char="►"/>
            </a:pPr>
            <a:r>
              <a:rPr lang="en-US" sz="2400">
                <a:solidFill>
                  <a:srgbClr val="00B050"/>
                </a:solidFill>
              </a:rPr>
              <a:t>np.random.randn ( rows, columns )</a:t>
            </a:r>
            <a:endParaRPr/>
          </a:p>
          <a:p>
            <a:pPr indent="-220980" lvl="0" marL="342900" rtl="0" algn="l">
              <a:lnSpc>
                <a:spcPct val="100000"/>
              </a:lnSpc>
              <a:spcBef>
                <a:spcPts val="1000"/>
              </a:spcBef>
              <a:spcAft>
                <a:spcPts val="0"/>
              </a:spcAft>
              <a:buSzPts val="1920"/>
              <a:buNone/>
            </a:pPr>
            <a:r>
              <a:t/>
            </a:r>
            <a:endParaRPr sz="2400">
              <a:solidFill>
                <a:srgbClr val="00B050"/>
              </a:solidFill>
            </a:endParaRPr>
          </a:p>
          <a:p>
            <a:pPr indent="0" lvl="0" marL="0" rtl="0" algn="l">
              <a:lnSpc>
                <a:spcPct val="100000"/>
              </a:lnSpc>
              <a:spcBef>
                <a:spcPts val="1000"/>
              </a:spcBef>
              <a:spcAft>
                <a:spcPts val="0"/>
              </a:spcAft>
              <a:buSzPts val="1920"/>
              <a:buNone/>
            </a:pPr>
            <a:r>
              <a:t/>
            </a:r>
            <a:endParaRPr sz="2400">
              <a:solidFill>
                <a:srgbClr val="00B050"/>
              </a:solidFill>
            </a:endParaRPr>
          </a:p>
          <a:p>
            <a:pPr indent="-342900" lvl="0" marL="342900" rtl="0" algn="l">
              <a:lnSpc>
                <a:spcPct val="100000"/>
              </a:lnSpc>
              <a:spcBef>
                <a:spcPts val="1000"/>
              </a:spcBef>
              <a:spcAft>
                <a:spcPts val="0"/>
              </a:spcAft>
              <a:buSzPts val="1920"/>
              <a:buChar char="►"/>
            </a:pPr>
            <a:r>
              <a:rPr lang="en-US" sz="2400">
                <a:solidFill>
                  <a:srgbClr val="00B050"/>
                </a:solidFill>
              </a:rPr>
              <a:t>np.random.randint ( low, high=None, size )</a:t>
            </a:r>
            <a:endParaRPr/>
          </a:p>
          <a:p>
            <a:pPr indent="-220980" lvl="0" marL="342900" rtl="0" algn="l">
              <a:lnSpc>
                <a:spcPct val="100000"/>
              </a:lnSpc>
              <a:spcBef>
                <a:spcPts val="1000"/>
              </a:spcBef>
              <a:spcAft>
                <a:spcPts val="0"/>
              </a:spcAft>
              <a:buSzPts val="1920"/>
              <a:buNone/>
            </a:pPr>
            <a:r>
              <a:t/>
            </a:r>
            <a:endParaRPr sz="2400">
              <a:solidFill>
                <a:srgbClr val="00B050"/>
              </a:solidFill>
            </a:endParaRPr>
          </a:p>
          <a:p>
            <a:pPr indent="-342900" lvl="0" marL="342900" rtl="0" algn="l">
              <a:lnSpc>
                <a:spcPct val="100000"/>
              </a:lnSpc>
              <a:spcBef>
                <a:spcPts val="1000"/>
              </a:spcBef>
              <a:spcAft>
                <a:spcPts val="0"/>
              </a:spcAft>
              <a:buSzPts val="1920"/>
              <a:buChar char="►"/>
            </a:pPr>
            <a:r>
              <a:rPr lang="en-US" sz="2400">
                <a:solidFill>
                  <a:srgbClr val="00B050"/>
                </a:solidFill>
              </a:rPr>
              <a:t>np.random.choice ( array, size, replace=True )</a:t>
            </a:r>
            <a:endParaRPr/>
          </a:p>
        </p:txBody>
      </p:sp>
      <p:sp>
        <p:nvSpPr>
          <p:cNvPr id="239" name="Google Shape;239;p11"/>
          <p:cNvSpPr txBox="1"/>
          <p:nvPr/>
        </p:nvSpPr>
        <p:spPr>
          <a:xfrm>
            <a:off x="677334" y="2399904"/>
            <a:ext cx="8596668" cy="1077218"/>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import numpy.random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np.random.randn()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np.random.randn( 2, 4 ) )</a:t>
            </a:r>
            <a:endParaRPr b="0" i="0" sz="1400" u="none" cap="none" strike="noStrike">
              <a:solidFill>
                <a:srgbClr val="000000"/>
              </a:solidFill>
              <a:latin typeface="Arial"/>
              <a:ea typeface="Arial"/>
              <a:cs typeface="Arial"/>
              <a:sym typeface="Arial"/>
            </a:endParaRPr>
          </a:p>
        </p:txBody>
      </p:sp>
      <p:sp>
        <p:nvSpPr>
          <p:cNvPr id="240" name="Google Shape;240;p11"/>
          <p:cNvSpPr/>
          <p:nvPr/>
        </p:nvSpPr>
        <p:spPr>
          <a:xfrm>
            <a:off x="0" y="90100"/>
            <a:ext cx="65" cy="276999"/>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Arial"/>
              <a:ea typeface="Arial"/>
              <a:cs typeface="Arial"/>
              <a:sym typeface="Arial"/>
            </a:endParaRPr>
          </a:p>
        </p:txBody>
      </p:sp>
      <p:sp>
        <p:nvSpPr>
          <p:cNvPr id="241" name="Google Shape;241;p11"/>
          <p:cNvSpPr/>
          <p:nvPr/>
        </p:nvSpPr>
        <p:spPr>
          <a:xfrm>
            <a:off x="0" y="-23983"/>
            <a:ext cx="65" cy="505166"/>
          </a:xfrm>
          <a:prstGeom prst="rect">
            <a:avLst/>
          </a:prstGeom>
          <a:solidFill>
            <a:srgbClr val="494949"/>
          </a:solidFill>
          <a:ln>
            <a:noFill/>
          </a:ln>
        </p:spPr>
        <p:txBody>
          <a:bodyPr anchorCtr="0" anchor="ctr" bIns="158700" lIns="0" spcFirstLastPara="1" rIns="0" wrap="square" tIns="158700">
            <a:sp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42" name="Google Shape;242;p11"/>
          <p:cNvSpPr txBox="1"/>
          <p:nvPr/>
        </p:nvSpPr>
        <p:spPr>
          <a:xfrm>
            <a:off x="677334" y="3850383"/>
            <a:ext cx="8596668" cy="584775"/>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np.random.randint ( 4, size = 10)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np.random.randint ( 10, 30, 10 ) )</a:t>
            </a:r>
            <a:endParaRPr b="0" i="0" sz="1400" u="none" cap="none" strike="noStrike">
              <a:solidFill>
                <a:srgbClr val="000000"/>
              </a:solidFill>
              <a:latin typeface="Arial"/>
              <a:ea typeface="Arial"/>
              <a:cs typeface="Arial"/>
              <a:sym typeface="Arial"/>
            </a:endParaRPr>
          </a:p>
        </p:txBody>
      </p:sp>
      <p:sp>
        <p:nvSpPr>
          <p:cNvPr id="243" name="Google Shape;243;p11"/>
          <p:cNvSpPr txBox="1"/>
          <p:nvPr/>
        </p:nvSpPr>
        <p:spPr>
          <a:xfrm>
            <a:off x="677334" y="4868630"/>
            <a:ext cx="8596668" cy="338554"/>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np.random.choice ( np.arange(10,31), 10 , replace=False)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1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rebuchet MS"/>
              <a:buNone/>
            </a:pPr>
            <a:r>
              <a:rPr b="1" lang="en-US" sz="4000"/>
              <a:t>Numpy的統計函數</a:t>
            </a:r>
            <a:br>
              <a:rPr b="1" lang="en-US"/>
            </a:br>
            <a:endParaRPr b="1" sz="2000"/>
          </a:p>
        </p:txBody>
      </p:sp>
      <p:sp>
        <p:nvSpPr>
          <p:cNvPr id="249" name="Google Shape;249;p12"/>
          <p:cNvSpPr txBox="1"/>
          <p:nvPr>
            <p:ph idx="1" type="body"/>
          </p:nvPr>
        </p:nvSpPr>
        <p:spPr>
          <a:xfrm>
            <a:off x="677334" y="1930399"/>
            <a:ext cx="8596668" cy="46950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20"/>
              <a:buChar char="►"/>
            </a:pPr>
            <a:r>
              <a:rPr lang="en-US" sz="2400">
                <a:solidFill>
                  <a:srgbClr val="00B050"/>
                </a:solidFill>
              </a:rPr>
              <a:t>array.sum() - 總和</a:t>
            </a:r>
            <a:endParaRPr sz="2400">
              <a:solidFill>
                <a:srgbClr val="00B050"/>
              </a:solidFill>
            </a:endParaRPr>
          </a:p>
          <a:p>
            <a:pPr indent="-220980" lvl="0" marL="342900" rtl="0" algn="l">
              <a:lnSpc>
                <a:spcPct val="100000"/>
              </a:lnSpc>
              <a:spcBef>
                <a:spcPts val="1000"/>
              </a:spcBef>
              <a:spcAft>
                <a:spcPts val="0"/>
              </a:spcAft>
              <a:buSzPts val="1920"/>
              <a:buNone/>
            </a:pPr>
            <a:r>
              <a:t/>
            </a:r>
            <a:endParaRPr sz="2400">
              <a:solidFill>
                <a:srgbClr val="00B050"/>
              </a:solidFill>
            </a:endParaRPr>
          </a:p>
          <a:p>
            <a:pPr indent="-220980" lvl="0" marL="342900" rtl="0" algn="l">
              <a:lnSpc>
                <a:spcPct val="100000"/>
              </a:lnSpc>
              <a:spcBef>
                <a:spcPts val="1000"/>
              </a:spcBef>
              <a:spcAft>
                <a:spcPts val="0"/>
              </a:spcAft>
              <a:buSzPts val="1920"/>
              <a:buNone/>
            </a:pPr>
            <a:r>
              <a:t/>
            </a:r>
            <a:endParaRPr sz="2400">
              <a:solidFill>
                <a:srgbClr val="00B050"/>
              </a:solidFill>
            </a:endParaRPr>
          </a:p>
          <a:p>
            <a:pPr indent="-342900" lvl="0" marL="342900" rtl="0" algn="l">
              <a:lnSpc>
                <a:spcPct val="100000"/>
              </a:lnSpc>
              <a:spcBef>
                <a:spcPts val="1000"/>
              </a:spcBef>
              <a:spcAft>
                <a:spcPts val="0"/>
              </a:spcAft>
              <a:buSzPts val="1920"/>
              <a:buChar char="►"/>
            </a:pPr>
            <a:r>
              <a:rPr lang="en-US" sz="2400">
                <a:solidFill>
                  <a:srgbClr val="00B050"/>
                </a:solidFill>
              </a:rPr>
              <a:t>array.mean() – 算術平均數 </a:t>
            </a:r>
            <a:r>
              <a:rPr lang="en-US" sz="1600">
                <a:solidFill>
                  <a:srgbClr val="00B050"/>
                </a:solidFill>
              </a:rPr>
              <a:t>(一組數據之和,除以這組數據的個數/項數)</a:t>
            </a:r>
            <a:endParaRPr sz="2400">
              <a:solidFill>
                <a:srgbClr val="00B050"/>
              </a:solidFill>
            </a:endParaRPr>
          </a:p>
          <a:p>
            <a:pPr indent="-292100" lvl="0" marL="342900" rtl="0" algn="l">
              <a:lnSpc>
                <a:spcPct val="100000"/>
              </a:lnSpc>
              <a:spcBef>
                <a:spcPts val="1000"/>
              </a:spcBef>
              <a:spcAft>
                <a:spcPts val="0"/>
              </a:spcAft>
              <a:buSzPts val="800"/>
              <a:buNone/>
            </a:pPr>
            <a:r>
              <a:t/>
            </a:r>
            <a:endParaRPr sz="1000">
              <a:solidFill>
                <a:srgbClr val="00B050"/>
              </a:solidFill>
            </a:endParaRPr>
          </a:p>
          <a:p>
            <a:pPr indent="-342900" lvl="0" marL="342900" rtl="0" algn="l">
              <a:lnSpc>
                <a:spcPct val="100000"/>
              </a:lnSpc>
              <a:spcBef>
                <a:spcPts val="1000"/>
              </a:spcBef>
              <a:spcAft>
                <a:spcPts val="0"/>
              </a:spcAft>
              <a:buSzPts val="1920"/>
              <a:buChar char="►"/>
            </a:pPr>
            <a:r>
              <a:rPr lang="en-US" sz="2400">
                <a:solidFill>
                  <a:srgbClr val="00B050"/>
                </a:solidFill>
              </a:rPr>
              <a:t>array.cumsum() – 累加陣列 </a:t>
            </a:r>
            <a:r>
              <a:rPr lang="en-US" sz="1600">
                <a:solidFill>
                  <a:srgbClr val="00B050"/>
                </a:solidFill>
              </a:rPr>
              <a:t>(一組數據累加後形成陣列)</a:t>
            </a:r>
            <a:endParaRPr/>
          </a:p>
          <a:p>
            <a:pPr indent="-292100" lvl="0" marL="342900" rtl="0" algn="l">
              <a:lnSpc>
                <a:spcPct val="100000"/>
              </a:lnSpc>
              <a:spcBef>
                <a:spcPts val="1000"/>
              </a:spcBef>
              <a:spcAft>
                <a:spcPts val="0"/>
              </a:spcAft>
              <a:buSzPts val="800"/>
              <a:buNone/>
            </a:pPr>
            <a:r>
              <a:t/>
            </a:r>
            <a:endParaRPr sz="1000">
              <a:solidFill>
                <a:srgbClr val="00B050"/>
              </a:solidFill>
            </a:endParaRPr>
          </a:p>
          <a:p>
            <a:pPr indent="-342900" lvl="0" marL="342900" rtl="0" algn="l">
              <a:lnSpc>
                <a:spcPct val="100000"/>
              </a:lnSpc>
              <a:spcBef>
                <a:spcPts val="1000"/>
              </a:spcBef>
              <a:spcAft>
                <a:spcPts val="0"/>
              </a:spcAft>
              <a:buSzPts val="1920"/>
              <a:buChar char="►"/>
            </a:pPr>
            <a:r>
              <a:rPr lang="en-US" sz="2400">
                <a:solidFill>
                  <a:srgbClr val="00B050"/>
                </a:solidFill>
              </a:rPr>
              <a:t>array.min() &amp; array.max() – 最小值和最大值</a:t>
            </a:r>
            <a:endParaRPr sz="2400">
              <a:solidFill>
                <a:srgbClr val="00B050"/>
              </a:solidFill>
            </a:endParaRPr>
          </a:p>
        </p:txBody>
      </p:sp>
      <p:sp>
        <p:nvSpPr>
          <p:cNvPr id="250" name="Google Shape;250;p12"/>
          <p:cNvSpPr txBox="1"/>
          <p:nvPr/>
        </p:nvSpPr>
        <p:spPr>
          <a:xfrm>
            <a:off x="677334" y="2399904"/>
            <a:ext cx="8596668" cy="1077218"/>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import numpy as np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x = np.random.randn(5, 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x.sum() )</a:t>
            </a:r>
            <a:endParaRPr b="0" i="0" sz="1400" u="none" cap="none" strike="noStrike">
              <a:solidFill>
                <a:srgbClr val="000000"/>
              </a:solidFill>
              <a:latin typeface="Arial"/>
              <a:ea typeface="Arial"/>
              <a:cs typeface="Arial"/>
              <a:sym typeface="Arial"/>
            </a:endParaRPr>
          </a:p>
        </p:txBody>
      </p:sp>
      <p:sp>
        <p:nvSpPr>
          <p:cNvPr id="251" name="Google Shape;251;p12"/>
          <p:cNvSpPr/>
          <p:nvPr/>
        </p:nvSpPr>
        <p:spPr>
          <a:xfrm>
            <a:off x="0" y="90100"/>
            <a:ext cx="65" cy="276999"/>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Arial"/>
              <a:ea typeface="Arial"/>
              <a:cs typeface="Arial"/>
              <a:sym typeface="Arial"/>
            </a:endParaRPr>
          </a:p>
        </p:txBody>
      </p:sp>
      <p:sp>
        <p:nvSpPr>
          <p:cNvPr id="252" name="Google Shape;252;p12"/>
          <p:cNvSpPr/>
          <p:nvPr/>
        </p:nvSpPr>
        <p:spPr>
          <a:xfrm>
            <a:off x="0" y="-23983"/>
            <a:ext cx="65" cy="505166"/>
          </a:xfrm>
          <a:prstGeom prst="rect">
            <a:avLst/>
          </a:prstGeom>
          <a:solidFill>
            <a:srgbClr val="494949"/>
          </a:solidFill>
          <a:ln>
            <a:noFill/>
          </a:ln>
        </p:spPr>
        <p:txBody>
          <a:bodyPr anchorCtr="0" anchor="ctr" bIns="158700" lIns="0" spcFirstLastPara="1" rIns="0" wrap="square" tIns="158700">
            <a:sp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53" name="Google Shape;253;p12"/>
          <p:cNvSpPr txBox="1"/>
          <p:nvPr/>
        </p:nvSpPr>
        <p:spPr>
          <a:xfrm>
            <a:off x="677334" y="3839613"/>
            <a:ext cx="8596668" cy="338554"/>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x.mean() )</a:t>
            </a:r>
            <a:endParaRPr b="0" i="0" sz="1400" u="none" cap="none" strike="noStrike">
              <a:solidFill>
                <a:srgbClr val="000000"/>
              </a:solidFill>
              <a:latin typeface="Arial"/>
              <a:ea typeface="Arial"/>
              <a:cs typeface="Arial"/>
              <a:sym typeface="Arial"/>
            </a:endParaRPr>
          </a:p>
        </p:txBody>
      </p:sp>
      <p:sp>
        <p:nvSpPr>
          <p:cNvPr id="254" name="Google Shape;254;p12"/>
          <p:cNvSpPr txBox="1"/>
          <p:nvPr/>
        </p:nvSpPr>
        <p:spPr>
          <a:xfrm>
            <a:off x="677334" y="5408439"/>
            <a:ext cx="8596668" cy="584775"/>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x.min()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x.max() )</a:t>
            </a:r>
            <a:endParaRPr b="0" i="0" sz="1400" u="none" cap="none" strike="noStrike">
              <a:solidFill>
                <a:srgbClr val="000000"/>
              </a:solidFill>
              <a:latin typeface="Arial"/>
              <a:ea typeface="Arial"/>
              <a:cs typeface="Arial"/>
              <a:sym typeface="Arial"/>
            </a:endParaRPr>
          </a:p>
        </p:txBody>
      </p:sp>
      <p:sp>
        <p:nvSpPr>
          <p:cNvPr id="255" name="Google Shape;255;p12"/>
          <p:cNvSpPr txBox="1"/>
          <p:nvPr/>
        </p:nvSpPr>
        <p:spPr>
          <a:xfrm>
            <a:off x="677334" y="4624026"/>
            <a:ext cx="8596668" cy="338554"/>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x.cumsum()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rebuchet MS"/>
              <a:buNone/>
            </a:pPr>
            <a:r>
              <a:rPr b="1" lang="en-US" sz="4000"/>
              <a:t>Numpy的統計函數</a:t>
            </a:r>
            <a:br>
              <a:rPr b="1" lang="en-US"/>
            </a:br>
            <a:endParaRPr b="1" sz="2000"/>
          </a:p>
        </p:txBody>
      </p:sp>
      <p:sp>
        <p:nvSpPr>
          <p:cNvPr id="261" name="Google Shape;261;p13"/>
          <p:cNvSpPr txBox="1"/>
          <p:nvPr>
            <p:ph idx="1" type="body"/>
          </p:nvPr>
        </p:nvSpPr>
        <p:spPr>
          <a:xfrm>
            <a:off x="677334" y="1930399"/>
            <a:ext cx="8596668" cy="46950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20"/>
              <a:buChar char="►"/>
            </a:pPr>
            <a:r>
              <a:rPr lang="en-US" sz="2400">
                <a:solidFill>
                  <a:srgbClr val="00B050"/>
                </a:solidFill>
              </a:rPr>
              <a:t>np.median(array) – 中位數 </a:t>
            </a:r>
            <a:r>
              <a:rPr lang="en-US">
                <a:solidFill>
                  <a:srgbClr val="00B050"/>
                </a:solidFill>
              </a:rPr>
              <a:t>(將一組數據從小到大排序後，最中間的數)</a:t>
            </a:r>
            <a:endParaRPr/>
          </a:p>
          <a:p>
            <a:pPr indent="-220980" lvl="0" marL="342900" rtl="0" algn="l">
              <a:lnSpc>
                <a:spcPct val="100000"/>
              </a:lnSpc>
              <a:spcBef>
                <a:spcPts val="1000"/>
              </a:spcBef>
              <a:spcAft>
                <a:spcPts val="0"/>
              </a:spcAft>
              <a:buSzPts val="1920"/>
              <a:buNone/>
            </a:pPr>
            <a:r>
              <a:t/>
            </a:r>
            <a:endParaRPr sz="2400">
              <a:solidFill>
                <a:srgbClr val="00B050"/>
              </a:solidFill>
            </a:endParaRPr>
          </a:p>
          <a:p>
            <a:pPr indent="-220980" lvl="0" marL="342900" rtl="0" algn="l">
              <a:lnSpc>
                <a:spcPct val="100000"/>
              </a:lnSpc>
              <a:spcBef>
                <a:spcPts val="1000"/>
              </a:spcBef>
              <a:spcAft>
                <a:spcPts val="0"/>
              </a:spcAft>
              <a:buSzPts val="1920"/>
              <a:buNone/>
            </a:pPr>
            <a:r>
              <a:t/>
            </a:r>
            <a:endParaRPr sz="2400">
              <a:solidFill>
                <a:srgbClr val="00B050"/>
              </a:solidFill>
            </a:endParaRPr>
          </a:p>
          <a:p>
            <a:pPr indent="-342900" lvl="0" marL="342900" rtl="0" algn="l">
              <a:lnSpc>
                <a:spcPct val="100000"/>
              </a:lnSpc>
              <a:spcBef>
                <a:spcPts val="1000"/>
              </a:spcBef>
              <a:spcAft>
                <a:spcPts val="0"/>
              </a:spcAft>
              <a:buSzPts val="1920"/>
              <a:buChar char="►"/>
            </a:pPr>
            <a:r>
              <a:rPr lang="en-US" sz="2400">
                <a:solidFill>
                  <a:srgbClr val="00B050"/>
                </a:solidFill>
              </a:rPr>
              <a:t>array.ptp() – 極差值 </a:t>
            </a:r>
            <a:r>
              <a:rPr lang="en-US" sz="1600">
                <a:solidFill>
                  <a:srgbClr val="00B050"/>
                </a:solidFill>
              </a:rPr>
              <a:t>(統計資料中的變異量數，即最大值減最小值後所得數值)</a:t>
            </a:r>
            <a:endParaRPr/>
          </a:p>
          <a:p>
            <a:pPr indent="-292100" lvl="0" marL="342900" rtl="0" algn="l">
              <a:lnSpc>
                <a:spcPct val="100000"/>
              </a:lnSpc>
              <a:spcBef>
                <a:spcPts val="1000"/>
              </a:spcBef>
              <a:spcAft>
                <a:spcPts val="0"/>
              </a:spcAft>
              <a:buSzPts val="800"/>
              <a:buNone/>
            </a:pPr>
            <a:r>
              <a:t/>
            </a:r>
            <a:endParaRPr sz="1000">
              <a:solidFill>
                <a:srgbClr val="00B050"/>
              </a:solidFill>
            </a:endParaRPr>
          </a:p>
          <a:p>
            <a:pPr indent="-342900" lvl="0" marL="342900" rtl="0" algn="l">
              <a:lnSpc>
                <a:spcPct val="100000"/>
              </a:lnSpc>
              <a:spcBef>
                <a:spcPts val="1000"/>
              </a:spcBef>
              <a:spcAft>
                <a:spcPts val="0"/>
              </a:spcAft>
              <a:buSzPts val="1920"/>
              <a:buChar char="►"/>
            </a:pPr>
            <a:r>
              <a:rPr lang="en-US" sz="2400">
                <a:solidFill>
                  <a:srgbClr val="00B050"/>
                </a:solidFill>
              </a:rPr>
              <a:t>array.std() – 標準差 </a:t>
            </a:r>
            <a:r>
              <a:rPr lang="en-US" sz="1600">
                <a:solidFill>
                  <a:srgbClr val="00B050"/>
                </a:solidFill>
              </a:rPr>
              <a:t>(變異數開根號即為標準差)</a:t>
            </a:r>
            <a:endParaRPr/>
          </a:p>
          <a:p>
            <a:pPr indent="-292100" lvl="0" marL="342900" rtl="0" algn="l">
              <a:lnSpc>
                <a:spcPct val="100000"/>
              </a:lnSpc>
              <a:spcBef>
                <a:spcPts val="1000"/>
              </a:spcBef>
              <a:spcAft>
                <a:spcPts val="0"/>
              </a:spcAft>
              <a:buSzPts val="800"/>
              <a:buNone/>
            </a:pPr>
            <a:r>
              <a:t/>
            </a:r>
            <a:endParaRPr sz="1000">
              <a:solidFill>
                <a:srgbClr val="00B050"/>
              </a:solidFill>
            </a:endParaRPr>
          </a:p>
          <a:p>
            <a:pPr indent="-342900" lvl="0" marL="342900" rtl="0" algn="l">
              <a:lnSpc>
                <a:spcPct val="100000"/>
              </a:lnSpc>
              <a:spcBef>
                <a:spcPts val="1000"/>
              </a:spcBef>
              <a:spcAft>
                <a:spcPts val="0"/>
              </a:spcAft>
              <a:buSzPts val="1920"/>
              <a:buChar char="►"/>
            </a:pPr>
            <a:r>
              <a:rPr lang="en-US" sz="2400">
                <a:solidFill>
                  <a:srgbClr val="00B050"/>
                </a:solidFill>
              </a:rPr>
              <a:t>array.std()**2 – 變異數 </a:t>
            </a:r>
            <a:r>
              <a:rPr lang="en-US" sz="1600">
                <a:solidFill>
                  <a:srgbClr val="00B050"/>
                </a:solidFill>
              </a:rPr>
              <a:t>(表示一組數值資料中的各數值相對於該組數值資料之平均數的分散程度。計算各數值與平均數的差，取其平方後加總，再除以數值個數)</a:t>
            </a:r>
            <a:endParaRPr/>
          </a:p>
        </p:txBody>
      </p:sp>
      <p:sp>
        <p:nvSpPr>
          <p:cNvPr id="262" name="Google Shape;262;p13"/>
          <p:cNvSpPr txBox="1"/>
          <p:nvPr/>
        </p:nvSpPr>
        <p:spPr>
          <a:xfrm>
            <a:off x="677334" y="2399904"/>
            <a:ext cx="8596668" cy="1077218"/>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import numpy as np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x = np.random.randn(5, 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np.median(array) )</a:t>
            </a:r>
            <a:endParaRPr b="0" i="0" sz="1400" u="none" cap="none" strike="noStrike">
              <a:solidFill>
                <a:srgbClr val="000000"/>
              </a:solidFill>
              <a:latin typeface="Arial"/>
              <a:ea typeface="Arial"/>
              <a:cs typeface="Arial"/>
              <a:sym typeface="Arial"/>
            </a:endParaRPr>
          </a:p>
        </p:txBody>
      </p:sp>
      <p:sp>
        <p:nvSpPr>
          <p:cNvPr id="263" name="Google Shape;263;p13"/>
          <p:cNvSpPr/>
          <p:nvPr/>
        </p:nvSpPr>
        <p:spPr>
          <a:xfrm>
            <a:off x="0" y="90100"/>
            <a:ext cx="65" cy="276999"/>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Arial"/>
              <a:ea typeface="Arial"/>
              <a:cs typeface="Arial"/>
              <a:sym typeface="Arial"/>
            </a:endParaRPr>
          </a:p>
        </p:txBody>
      </p:sp>
      <p:sp>
        <p:nvSpPr>
          <p:cNvPr id="264" name="Google Shape;264;p13"/>
          <p:cNvSpPr/>
          <p:nvPr/>
        </p:nvSpPr>
        <p:spPr>
          <a:xfrm>
            <a:off x="0" y="-23983"/>
            <a:ext cx="65" cy="505166"/>
          </a:xfrm>
          <a:prstGeom prst="rect">
            <a:avLst/>
          </a:prstGeom>
          <a:solidFill>
            <a:srgbClr val="494949"/>
          </a:solidFill>
          <a:ln>
            <a:noFill/>
          </a:ln>
        </p:spPr>
        <p:txBody>
          <a:bodyPr anchorCtr="0" anchor="ctr" bIns="158700" lIns="0" spcFirstLastPara="1" rIns="0" wrap="square" tIns="158700">
            <a:sp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65" name="Google Shape;265;p13"/>
          <p:cNvSpPr txBox="1"/>
          <p:nvPr/>
        </p:nvSpPr>
        <p:spPr>
          <a:xfrm>
            <a:off x="677334" y="3839613"/>
            <a:ext cx="8596668" cy="338554"/>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x.ptp() )</a:t>
            </a:r>
            <a:endParaRPr b="0" i="0" sz="1400" u="none" cap="none" strike="noStrike">
              <a:solidFill>
                <a:srgbClr val="000000"/>
              </a:solidFill>
              <a:latin typeface="Arial"/>
              <a:ea typeface="Arial"/>
              <a:cs typeface="Arial"/>
              <a:sym typeface="Arial"/>
            </a:endParaRPr>
          </a:p>
        </p:txBody>
      </p:sp>
      <p:sp>
        <p:nvSpPr>
          <p:cNvPr id="266" name="Google Shape;266;p13"/>
          <p:cNvSpPr txBox="1"/>
          <p:nvPr/>
        </p:nvSpPr>
        <p:spPr>
          <a:xfrm>
            <a:off x="677334" y="4623236"/>
            <a:ext cx="8596668" cy="338554"/>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x.std() )</a:t>
            </a:r>
            <a:endParaRPr b="0" i="0" sz="1400" u="none" cap="none" strike="noStrike">
              <a:solidFill>
                <a:srgbClr val="000000"/>
              </a:solidFill>
              <a:latin typeface="Arial"/>
              <a:ea typeface="Arial"/>
              <a:cs typeface="Arial"/>
              <a:sym typeface="Arial"/>
            </a:endParaRPr>
          </a:p>
        </p:txBody>
      </p:sp>
      <p:sp>
        <p:nvSpPr>
          <p:cNvPr id="267" name="Google Shape;267;p13"/>
          <p:cNvSpPr txBox="1"/>
          <p:nvPr/>
        </p:nvSpPr>
        <p:spPr>
          <a:xfrm>
            <a:off x="677334" y="5634717"/>
            <a:ext cx="8596668" cy="338554"/>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x.std() **2 )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1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rebuchet MS"/>
              <a:buNone/>
            </a:pPr>
            <a:r>
              <a:rPr b="1" lang="en-US" sz="4000"/>
              <a:t>Pandas</a:t>
            </a:r>
            <a:endParaRPr b="1" sz="4000"/>
          </a:p>
        </p:txBody>
      </p:sp>
      <p:sp>
        <p:nvSpPr>
          <p:cNvPr id="273" name="Google Shape;273;p14"/>
          <p:cNvSpPr txBox="1"/>
          <p:nvPr>
            <p:ph idx="1" type="body"/>
          </p:nvPr>
        </p:nvSpPr>
        <p:spPr>
          <a:xfrm>
            <a:off x="677334" y="1930400"/>
            <a:ext cx="8596668" cy="3778966"/>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1920"/>
              <a:buChar char="►"/>
            </a:pPr>
            <a:r>
              <a:rPr lang="en-US" sz="2400">
                <a:solidFill>
                  <a:srgbClr val="00B050"/>
                </a:solidFill>
                <a:latin typeface="Trebuchet MS"/>
                <a:ea typeface="Trebuchet MS"/>
                <a:cs typeface="Trebuchet MS"/>
                <a:sym typeface="Trebuchet MS"/>
              </a:rPr>
              <a:t>Pandas：</a:t>
            </a:r>
            <a:endParaRPr sz="2400">
              <a:solidFill>
                <a:srgbClr val="00B050"/>
              </a:solidFill>
              <a:latin typeface="Trebuchet MS"/>
              <a:ea typeface="Trebuchet MS"/>
              <a:cs typeface="Trebuchet MS"/>
              <a:sym typeface="Trebuchet MS"/>
            </a:endParaRPr>
          </a:p>
          <a:p>
            <a:pPr indent="0" lvl="0" marL="0" rtl="0" algn="l">
              <a:lnSpc>
                <a:spcPct val="90000"/>
              </a:lnSpc>
              <a:spcBef>
                <a:spcPts val="1000"/>
              </a:spcBef>
              <a:spcAft>
                <a:spcPts val="0"/>
              </a:spcAft>
              <a:buSzPts val="1280"/>
              <a:buNone/>
            </a:pPr>
            <a:r>
              <a:rPr lang="en-US" sz="1600">
                <a:solidFill>
                  <a:srgbClr val="00B050"/>
                </a:solidFill>
              </a:rPr>
              <a:t>	</a:t>
            </a:r>
            <a:r>
              <a:rPr lang="en-US" sz="1600"/>
              <a:t>Pandas 是 python 的一個數據分析 lib，2009 年底開源出來，提供高效能、簡易使用的資	料格式(Data Frame)讓使用者可以快速操作及分析資料，主要特色描述如下：</a:t>
            </a:r>
            <a:endParaRPr/>
          </a:p>
          <a:p>
            <a:pPr indent="0" lvl="0" marL="0" rtl="0" algn="l">
              <a:lnSpc>
                <a:spcPct val="90000"/>
              </a:lnSpc>
              <a:spcBef>
                <a:spcPts val="1000"/>
              </a:spcBef>
              <a:spcAft>
                <a:spcPts val="0"/>
              </a:spcAft>
              <a:buSzPts val="1280"/>
              <a:buNone/>
            </a:pPr>
            <a:r>
              <a:rPr lang="en-US" sz="1600"/>
              <a:t>	在異質數據的讀取、轉換和處理上，都讓分析人員更容易處理，例如：從列欄試算表中找	到想要的值。</a:t>
            </a:r>
            <a:endParaRPr sz="1600"/>
          </a:p>
          <a:p>
            <a:pPr indent="0" lvl="0" marL="0" rtl="0" algn="l">
              <a:lnSpc>
                <a:spcPct val="90000"/>
              </a:lnSpc>
              <a:spcBef>
                <a:spcPts val="1000"/>
              </a:spcBef>
              <a:spcAft>
                <a:spcPts val="0"/>
              </a:spcAft>
              <a:buSzPts val="1280"/>
              <a:buNone/>
            </a:pPr>
            <a:r>
              <a:rPr lang="en-US" sz="1600"/>
              <a:t>	Pandas 提供三種主要的資料結構，</a:t>
            </a:r>
            <a:r>
              <a:rPr lang="en-US" sz="1600">
                <a:solidFill>
                  <a:srgbClr val="FF0000"/>
                </a:solidFill>
              </a:rPr>
              <a:t>Series</a:t>
            </a:r>
            <a:r>
              <a:rPr lang="en-US" sz="1600"/>
              <a:t> 、 </a:t>
            </a:r>
            <a:r>
              <a:rPr lang="en-US" sz="1600">
                <a:solidFill>
                  <a:srgbClr val="FF0000"/>
                </a:solidFill>
              </a:rPr>
              <a:t>DataFrame </a:t>
            </a:r>
            <a:r>
              <a:rPr lang="en-US" sz="1600">
                <a:solidFill>
                  <a:schemeClr val="dk1"/>
                </a:solidFill>
              </a:rPr>
              <a:t>和</a:t>
            </a:r>
            <a:r>
              <a:rPr lang="en-US" sz="1600">
                <a:solidFill>
                  <a:srgbClr val="FF0000"/>
                </a:solidFill>
              </a:rPr>
              <a:t> Panel</a:t>
            </a:r>
            <a:r>
              <a:rPr lang="en-US" sz="1600"/>
              <a:t>。Series 顧名思義就是	用來處理時間序列相關的資料(如感測器資料等)，主要為</a:t>
            </a:r>
            <a:r>
              <a:rPr lang="en-US" sz="1600">
                <a:solidFill>
                  <a:srgbClr val="FF0000"/>
                </a:solidFill>
              </a:rPr>
              <a:t>建立索引的一維陣列</a:t>
            </a:r>
            <a:r>
              <a:rPr lang="en-US" sz="1600"/>
              <a:t>。	DataFrame 則是用來處理結構化(Table like)的資料，</a:t>
            </a:r>
            <a:r>
              <a:rPr lang="en-US" sz="1600">
                <a:solidFill>
                  <a:srgbClr val="FF0000"/>
                </a:solidFill>
              </a:rPr>
              <a:t>有列索引與欄標籤的二維資料集</a:t>
            </a:r>
            <a:r>
              <a:rPr lang="en-US" sz="1600"/>
              <a:t>，	例如關聯式資料庫、CSV 等等；Panel則是用來處理</a:t>
            </a:r>
            <a:r>
              <a:rPr lang="en-US" sz="1600">
                <a:solidFill>
                  <a:srgbClr val="FF0000"/>
                </a:solidFill>
              </a:rPr>
              <a:t>有資料及索引、列索引與欄標籤的三	維資料集</a:t>
            </a:r>
            <a:r>
              <a:rPr lang="en-US" sz="1600"/>
              <a:t>。透過載入至 Pandas 的資料結構物件後，可以透過結構化物件所提供的方法，	來快速地進行資料的前處理，如資料補值，空值去除或取代等。更多的輸入來源及輸出整	合性，例如：可以從資料庫讀取資料進入 Dataframe，也可將處理完的資料存回資料庫。</a:t>
            </a:r>
            <a:endParaRPr sz="1600"/>
          </a:p>
          <a:p>
            <a:pPr indent="-342900" lvl="0" marL="342900" rtl="0" algn="l">
              <a:lnSpc>
                <a:spcPct val="90000"/>
              </a:lnSpc>
              <a:spcBef>
                <a:spcPts val="1000"/>
              </a:spcBef>
              <a:spcAft>
                <a:spcPts val="0"/>
              </a:spcAft>
              <a:buSzPts val="1920"/>
              <a:buChar char="►"/>
            </a:pPr>
            <a:r>
              <a:rPr lang="en-US" sz="2400">
                <a:solidFill>
                  <a:srgbClr val="00B050"/>
                </a:solidFill>
                <a:latin typeface="Trebuchet MS"/>
                <a:ea typeface="Trebuchet MS"/>
                <a:cs typeface="Trebuchet MS"/>
                <a:sym typeface="Trebuchet MS"/>
              </a:rPr>
              <a:t>安裝：</a:t>
            </a:r>
            <a:endParaRPr sz="2400">
              <a:solidFill>
                <a:srgbClr val="00B050"/>
              </a:solidFill>
              <a:latin typeface="Trebuchet MS"/>
              <a:ea typeface="Trebuchet MS"/>
              <a:cs typeface="Trebuchet MS"/>
              <a:sym typeface="Trebuchet MS"/>
            </a:endParaRPr>
          </a:p>
        </p:txBody>
      </p:sp>
      <p:sp>
        <p:nvSpPr>
          <p:cNvPr id="274" name="Google Shape;274;p14"/>
          <p:cNvSpPr txBox="1"/>
          <p:nvPr/>
        </p:nvSpPr>
        <p:spPr>
          <a:xfrm>
            <a:off x="677334" y="5709366"/>
            <a:ext cx="8596668" cy="369332"/>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!pip install pandas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1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rebuchet MS"/>
              <a:buNone/>
            </a:pPr>
            <a:r>
              <a:rPr b="1" lang="en-US" sz="4000"/>
              <a:t>建立Series - 使用串列或陣列</a:t>
            </a:r>
            <a:endParaRPr/>
          </a:p>
        </p:txBody>
      </p:sp>
      <p:sp>
        <p:nvSpPr>
          <p:cNvPr id="280" name="Google Shape;280;p15"/>
          <p:cNvSpPr txBox="1"/>
          <p:nvPr>
            <p:ph idx="1" type="body"/>
          </p:nvPr>
        </p:nvSpPr>
        <p:spPr>
          <a:xfrm>
            <a:off x="677334" y="1930400"/>
            <a:ext cx="8596668" cy="469504"/>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20"/>
              <a:buChar char="►"/>
            </a:pPr>
            <a:r>
              <a:rPr lang="en-US" sz="2400">
                <a:solidFill>
                  <a:srgbClr val="00B050"/>
                </a:solidFill>
              </a:rPr>
              <a:t>pd.Series(element, index=element)</a:t>
            </a:r>
            <a:endParaRPr/>
          </a:p>
          <a:p>
            <a:pPr indent="-220980" lvl="0" marL="342900" rtl="0" algn="l">
              <a:lnSpc>
                <a:spcPct val="100000"/>
              </a:lnSpc>
              <a:spcBef>
                <a:spcPts val="1000"/>
              </a:spcBef>
              <a:spcAft>
                <a:spcPts val="0"/>
              </a:spcAft>
              <a:buSzPts val="1920"/>
              <a:buNone/>
            </a:pPr>
            <a:r>
              <a:t/>
            </a:r>
            <a:endParaRPr sz="2400">
              <a:solidFill>
                <a:srgbClr val="00B050"/>
              </a:solidFill>
            </a:endParaRPr>
          </a:p>
          <a:p>
            <a:pPr indent="-220980" lvl="0" marL="342900" rtl="0" algn="l">
              <a:lnSpc>
                <a:spcPct val="100000"/>
              </a:lnSpc>
              <a:spcBef>
                <a:spcPts val="1000"/>
              </a:spcBef>
              <a:spcAft>
                <a:spcPts val="0"/>
              </a:spcAft>
              <a:buSzPts val="1920"/>
              <a:buNone/>
            </a:pPr>
            <a:r>
              <a:t/>
            </a:r>
            <a:endParaRPr sz="2400">
              <a:solidFill>
                <a:srgbClr val="00B050"/>
              </a:solidFill>
            </a:endParaRPr>
          </a:p>
        </p:txBody>
      </p:sp>
      <p:sp>
        <p:nvSpPr>
          <p:cNvPr id="281" name="Google Shape;281;p15"/>
          <p:cNvSpPr txBox="1"/>
          <p:nvPr/>
        </p:nvSpPr>
        <p:spPr>
          <a:xfrm>
            <a:off x="677334" y="2399904"/>
            <a:ext cx="8596668" cy="1077218"/>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mo"/>
                <a:ea typeface="Arimo"/>
                <a:cs typeface="Arimo"/>
                <a:sym typeface="Arimo"/>
              </a:rPr>
              <a:t>import pandas as pd</a:t>
            </a:r>
            <a:br>
              <a:rPr b="0" i="0" lang="en-US" sz="1600" u="none" cap="none" strike="noStrike">
                <a:solidFill>
                  <a:schemeClr val="dk1"/>
                </a:solidFill>
                <a:latin typeface="Arimo"/>
                <a:ea typeface="Arimo"/>
                <a:cs typeface="Arimo"/>
                <a:sym typeface="Arimo"/>
              </a:rPr>
            </a:br>
            <a:endParaRPr b="0" i="0" sz="1600" u="none" cap="none" strike="noStrike">
              <a:solidFill>
                <a:schemeClr val="dk1"/>
              </a:solidFill>
              <a:latin typeface="Arimo"/>
              <a:ea typeface="Arimo"/>
              <a:cs typeface="Arimo"/>
              <a:sym typeface="Arim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mo"/>
                <a:ea typeface="Arimo"/>
                <a:cs typeface="Arimo"/>
                <a:sym typeface="Arimo"/>
              </a:rPr>
              <a:t>s1 = pd.Series ( [1, 3, 5, 7, 6, 8] ) </a:t>
            </a:r>
            <a:endParaRPr b="0" i="0" sz="1600" u="none" cap="none" strike="noStrike">
              <a:solidFill>
                <a:schemeClr val="dk1"/>
              </a:solidFill>
              <a:latin typeface="Arimo"/>
              <a:ea typeface="Arimo"/>
              <a:cs typeface="Arimo"/>
              <a:sym typeface="Arim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mo"/>
                <a:ea typeface="Arimo"/>
                <a:cs typeface="Arimo"/>
                <a:sym typeface="Arimo"/>
              </a:rPr>
              <a:t>print ( s1 )</a:t>
            </a:r>
            <a:r>
              <a:rPr b="0" i="0" lang="en-US" sz="1400" u="none" cap="none" strike="noStrike">
                <a:solidFill>
                  <a:schemeClr val="dk1"/>
                </a:solidFill>
                <a:latin typeface="Trebuchet MS"/>
                <a:ea typeface="Trebuchet MS"/>
                <a:cs typeface="Trebuchet MS"/>
                <a:sym typeface="Trebuchet MS"/>
              </a:rPr>
              <a:t> </a:t>
            </a:r>
            <a:endParaRPr b="0" i="0" sz="4000" u="none" cap="none" strike="noStrike">
              <a:solidFill>
                <a:schemeClr val="dk1"/>
              </a:solidFill>
              <a:latin typeface="Arial"/>
              <a:ea typeface="Arial"/>
              <a:cs typeface="Arial"/>
              <a:sym typeface="Arial"/>
            </a:endParaRPr>
          </a:p>
        </p:txBody>
      </p:sp>
      <p:sp>
        <p:nvSpPr>
          <p:cNvPr id="282" name="Google Shape;282;p15"/>
          <p:cNvSpPr/>
          <p:nvPr/>
        </p:nvSpPr>
        <p:spPr>
          <a:xfrm>
            <a:off x="0" y="90100"/>
            <a:ext cx="65" cy="276999"/>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Arial"/>
              <a:ea typeface="Arial"/>
              <a:cs typeface="Arial"/>
              <a:sym typeface="Arial"/>
            </a:endParaRPr>
          </a:p>
        </p:txBody>
      </p:sp>
      <p:sp>
        <p:nvSpPr>
          <p:cNvPr id="283" name="Google Shape;283;p15"/>
          <p:cNvSpPr/>
          <p:nvPr/>
        </p:nvSpPr>
        <p:spPr>
          <a:xfrm>
            <a:off x="0" y="-23983"/>
            <a:ext cx="65" cy="505166"/>
          </a:xfrm>
          <a:prstGeom prst="rect">
            <a:avLst/>
          </a:prstGeom>
          <a:solidFill>
            <a:srgbClr val="494949"/>
          </a:solidFill>
          <a:ln>
            <a:noFill/>
          </a:ln>
        </p:spPr>
        <p:txBody>
          <a:bodyPr anchorCtr="0" anchor="ctr" bIns="158700" lIns="0" spcFirstLastPara="1" rIns="0" wrap="square" tIns="158700">
            <a:sp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84" name="Google Shape;284;p15"/>
          <p:cNvSpPr txBox="1"/>
          <p:nvPr/>
        </p:nvSpPr>
        <p:spPr>
          <a:xfrm>
            <a:off x="677334" y="3613648"/>
            <a:ext cx="8596668" cy="1077218"/>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mo"/>
                <a:ea typeface="Arimo"/>
                <a:cs typeface="Arimo"/>
                <a:sym typeface="Arimo"/>
              </a:rPr>
              <a:t>import numpy as np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mo"/>
              <a:ea typeface="Arimo"/>
              <a:cs typeface="Arimo"/>
              <a:sym typeface="Arim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mo"/>
                <a:ea typeface="Arimo"/>
                <a:cs typeface="Arimo"/>
                <a:sym typeface="Arimo"/>
              </a:rPr>
              <a:t>s2 = pd.Series ( </a:t>
            </a:r>
            <a:r>
              <a:rPr b="0" i="0" lang="en-US" sz="1600" u="none" cap="none" strike="noStrike">
                <a:solidFill>
                  <a:schemeClr val="dk1"/>
                </a:solidFill>
                <a:latin typeface="Trebuchet MS"/>
                <a:ea typeface="Trebuchet MS"/>
                <a:cs typeface="Trebuchet MS"/>
                <a:sym typeface="Trebuchet MS"/>
              </a:rPr>
              <a:t>np.arange ( 1 , 10 , 2 ) </a:t>
            </a:r>
            <a:r>
              <a:rPr b="0" i="0" lang="en-US" sz="1600" u="none" cap="none" strike="noStrike">
                <a:solidFill>
                  <a:schemeClr val="dk1"/>
                </a:solidFill>
                <a:latin typeface="Arimo"/>
                <a:ea typeface="Arimo"/>
                <a:cs typeface="Arimo"/>
                <a:sym typeface="Arimo"/>
              </a:rPr>
              <a:t>) </a:t>
            </a:r>
            <a:endParaRPr b="0" i="0" sz="1600" u="none" cap="none" strike="noStrike">
              <a:solidFill>
                <a:schemeClr val="dk1"/>
              </a:solidFill>
              <a:latin typeface="Arimo"/>
              <a:ea typeface="Arimo"/>
              <a:cs typeface="Arimo"/>
              <a:sym typeface="Arim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mo"/>
                <a:ea typeface="Arimo"/>
                <a:cs typeface="Arimo"/>
                <a:sym typeface="Arimo"/>
              </a:rPr>
              <a:t>print ( s2 )</a:t>
            </a:r>
            <a:r>
              <a:rPr b="0" i="0" lang="en-US" sz="1400" u="none" cap="none" strike="noStrike">
                <a:solidFill>
                  <a:schemeClr val="dk1"/>
                </a:solidFill>
                <a:latin typeface="Trebuchet MS"/>
                <a:ea typeface="Trebuchet MS"/>
                <a:cs typeface="Trebuchet MS"/>
                <a:sym typeface="Trebuchet MS"/>
              </a:rPr>
              <a:t> </a:t>
            </a:r>
            <a:endParaRPr b="0" i="0" sz="4000" u="none" cap="none" strike="noStrike">
              <a:solidFill>
                <a:schemeClr val="dk1"/>
              </a:solidFill>
              <a:latin typeface="Arial"/>
              <a:ea typeface="Arial"/>
              <a:cs typeface="Arial"/>
              <a:sym typeface="Arial"/>
            </a:endParaRPr>
          </a:p>
        </p:txBody>
      </p:sp>
      <p:sp>
        <p:nvSpPr>
          <p:cNvPr id="285" name="Google Shape;285;p15"/>
          <p:cNvSpPr txBox="1"/>
          <p:nvPr/>
        </p:nvSpPr>
        <p:spPr>
          <a:xfrm>
            <a:off x="677334" y="4827392"/>
            <a:ext cx="8596800" cy="584700"/>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s3 = pd.Series ( [1, 3, 5, 7, 6, 8], index = ['A','B','C','D','E','F']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(s3)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rebuchet MS"/>
              <a:buNone/>
            </a:pPr>
            <a:r>
              <a:rPr b="1" lang="en-US" sz="4000"/>
              <a:t>建立Series - 使用Dict資料</a:t>
            </a:r>
            <a:endParaRPr/>
          </a:p>
        </p:txBody>
      </p:sp>
      <p:sp>
        <p:nvSpPr>
          <p:cNvPr id="291" name="Google Shape;291;p16"/>
          <p:cNvSpPr txBox="1"/>
          <p:nvPr>
            <p:ph idx="1" type="body"/>
          </p:nvPr>
        </p:nvSpPr>
        <p:spPr>
          <a:xfrm>
            <a:off x="677334" y="1930400"/>
            <a:ext cx="8596668" cy="469504"/>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20"/>
              <a:buChar char="►"/>
            </a:pPr>
            <a:r>
              <a:rPr lang="en-US" sz="2400">
                <a:solidFill>
                  <a:srgbClr val="00B050"/>
                </a:solidFill>
              </a:rPr>
              <a:t>pd.Series(element, index=array)</a:t>
            </a:r>
            <a:endParaRPr/>
          </a:p>
          <a:p>
            <a:pPr indent="-220980" lvl="0" marL="342900" rtl="0" algn="l">
              <a:lnSpc>
                <a:spcPct val="100000"/>
              </a:lnSpc>
              <a:spcBef>
                <a:spcPts val="1000"/>
              </a:spcBef>
              <a:spcAft>
                <a:spcPts val="0"/>
              </a:spcAft>
              <a:buSzPts val="1920"/>
              <a:buNone/>
            </a:pPr>
            <a:r>
              <a:t/>
            </a:r>
            <a:endParaRPr sz="2400">
              <a:solidFill>
                <a:srgbClr val="00B050"/>
              </a:solidFill>
            </a:endParaRPr>
          </a:p>
          <a:p>
            <a:pPr indent="-220980" lvl="0" marL="342900" rtl="0" algn="l">
              <a:lnSpc>
                <a:spcPct val="100000"/>
              </a:lnSpc>
              <a:spcBef>
                <a:spcPts val="1000"/>
              </a:spcBef>
              <a:spcAft>
                <a:spcPts val="0"/>
              </a:spcAft>
              <a:buSzPts val="1920"/>
              <a:buNone/>
            </a:pPr>
            <a:r>
              <a:t/>
            </a:r>
            <a:endParaRPr sz="2400">
              <a:solidFill>
                <a:srgbClr val="00B050"/>
              </a:solidFill>
            </a:endParaRPr>
          </a:p>
        </p:txBody>
      </p:sp>
      <p:sp>
        <p:nvSpPr>
          <p:cNvPr id="292" name="Google Shape;292;p16"/>
          <p:cNvSpPr txBox="1"/>
          <p:nvPr/>
        </p:nvSpPr>
        <p:spPr>
          <a:xfrm>
            <a:off x="677334" y="2399904"/>
            <a:ext cx="8596668" cy="2554545"/>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dict =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    "factory": "Taipei",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    "sensor1":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    "sensor2":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    "sensor3":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    "sensor4": "4",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    "sensor5": "5"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a:t>
            </a:r>
            <a:br>
              <a:rPr b="0" i="0" lang="en-US" sz="1600" u="none" cap="none" strike="noStrike">
                <a:solidFill>
                  <a:schemeClr val="dk1"/>
                </a:solidFill>
                <a:latin typeface="Trebuchet MS"/>
                <a:ea typeface="Trebuchet MS"/>
                <a:cs typeface="Trebuchet MS"/>
                <a:sym typeface="Trebuchet MS"/>
              </a:rPr>
            </a:br>
            <a:r>
              <a:rPr b="0" i="0" lang="en-US" sz="1600" u="none" cap="none" strike="noStrike">
                <a:solidFill>
                  <a:schemeClr val="dk1"/>
                </a:solidFill>
                <a:latin typeface="Trebuchet MS"/>
                <a:ea typeface="Trebuchet MS"/>
                <a:cs typeface="Trebuchet MS"/>
                <a:sym typeface="Trebuchet MS"/>
              </a:rPr>
              <a:t>select = pd.Series(dict)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select )</a:t>
            </a:r>
            <a:endParaRPr b="0" i="0" sz="1400" u="none" cap="none" strike="noStrike">
              <a:solidFill>
                <a:srgbClr val="000000"/>
              </a:solidFill>
              <a:latin typeface="Arial"/>
              <a:ea typeface="Arial"/>
              <a:cs typeface="Arial"/>
              <a:sym typeface="Arial"/>
            </a:endParaRPr>
          </a:p>
        </p:txBody>
      </p:sp>
      <p:sp>
        <p:nvSpPr>
          <p:cNvPr id="293" name="Google Shape;293;p16"/>
          <p:cNvSpPr/>
          <p:nvPr/>
        </p:nvSpPr>
        <p:spPr>
          <a:xfrm>
            <a:off x="0" y="90100"/>
            <a:ext cx="65" cy="276999"/>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Arial"/>
              <a:ea typeface="Arial"/>
              <a:cs typeface="Arial"/>
              <a:sym typeface="Arial"/>
            </a:endParaRPr>
          </a:p>
        </p:txBody>
      </p:sp>
      <p:sp>
        <p:nvSpPr>
          <p:cNvPr id="294" name="Google Shape;294;p16"/>
          <p:cNvSpPr/>
          <p:nvPr/>
        </p:nvSpPr>
        <p:spPr>
          <a:xfrm>
            <a:off x="0" y="-23983"/>
            <a:ext cx="65" cy="505166"/>
          </a:xfrm>
          <a:prstGeom prst="rect">
            <a:avLst/>
          </a:prstGeom>
          <a:solidFill>
            <a:srgbClr val="494949"/>
          </a:solidFill>
          <a:ln>
            <a:noFill/>
          </a:ln>
        </p:spPr>
        <p:txBody>
          <a:bodyPr anchorCtr="0" anchor="ctr" bIns="158700" lIns="0" spcFirstLastPara="1" rIns="0" wrap="square" tIns="158700">
            <a:sp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1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rebuchet MS"/>
              <a:buNone/>
            </a:pPr>
            <a:r>
              <a:rPr b="1" lang="en-US" sz="4000"/>
              <a:t>Series的</a:t>
            </a:r>
            <a:r>
              <a:rPr b="1" lang="en-US"/>
              <a:t>資料選擇與篩選</a:t>
            </a:r>
            <a:endParaRPr b="1" sz="4000"/>
          </a:p>
        </p:txBody>
      </p:sp>
      <p:sp>
        <p:nvSpPr>
          <p:cNvPr id="300" name="Google Shape;300;p17"/>
          <p:cNvSpPr txBox="1"/>
          <p:nvPr>
            <p:ph idx="1" type="body"/>
          </p:nvPr>
        </p:nvSpPr>
        <p:spPr>
          <a:xfrm>
            <a:off x="677334" y="1930400"/>
            <a:ext cx="8596668" cy="469504"/>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20"/>
              <a:buChar char="►"/>
            </a:pPr>
            <a:r>
              <a:rPr lang="en-US" sz="2400">
                <a:solidFill>
                  <a:srgbClr val="00B050"/>
                </a:solidFill>
                <a:latin typeface="Trebuchet MS"/>
                <a:ea typeface="Trebuchet MS"/>
                <a:cs typeface="Trebuchet MS"/>
                <a:sym typeface="Trebuchet MS"/>
              </a:rPr>
              <a:t>索引值：</a:t>
            </a:r>
            <a:endParaRPr sz="2400">
              <a:solidFill>
                <a:srgbClr val="00B050"/>
              </a:solidFill>
              <a:latin typeface="Trebuchet MS"/>
              <a:ea typeface="Trebuchet MS"/>
              <a:cs typeface="Trebuchet MS"/>
              <a:sym typeface="Trebuchet MS"/>
            </a:endParaRPr>
          </a:p>
          <a:p>
            <a:pPr indent="-220980" lvl="0" marL="342900" rtl="0" algn="l">
              <a:lnSpc>
                <a:spcPct val="100000"/>
              </a:lnSpc>
              <a:spcBef>
                <a:spcPts val="1000"/>
              </a:spcBef>
              <a:spcAft>
                <a:spcPts val="0"/>
              </a:spcAft>
              <a:buSzPts val="1920"/>
              <a:buNone/>
            </a:pPr>
            <a:r>
              <a:t/>
            </a:r>
            <a:endParaRPr sz="2400">
              <a:solidFill>
                <a:srgbClr val="00B050"/>
              </a:solidFill>
              <a:latin typeface="Trebuchet MS"/>
              <a:ea typeface="Trebuchet MS"/>
              <a:cs typeface="Trebuchet MS"/>
              <a:sym typeface="Trebuchet MS"/>
            </a:endParaRPr>
          </a:p>
          <a:p>
            <a:pPr indent="-220980" lvl="0" marL="342900" rtl="0" algn="l">
              <a:lnSpc>
                <a:spcPct val="100000"/>
              </a:lnSpc>
              <a:spcBef>
                <a:spcPts val="1000"/>
              </a:spcBef>
              <a:spcAft>
                <a:spcPts val="0"/>
              </a:spcAft>
              <a:buSzPts val="1920"/>
              <a:buNone/>
            </a:pPr>
            <a:r>
              <a:t/>
            </a:r>
            <a:endParaRPr sz="2400">
              <a:solidFill>
                <a:srgbClr val="00B050"/>
              </a:solidFill>
              <a:latin typeface="Trebuchet MS"/>
              <a:ea typeface="Trebuchet MS"/>
              <a:cs typeface="Trebuchet MS"/>
              <a:sym typeface="Trebuchet MS"/>
            </a:endParaRPr>
          </a:p>
          <a:p>
            <a:pPr indent="-220980" lvl="0" marL="342900" rtl="0" algn="l">
              <a:lnSpc>
                <a:spcPct val="100000"/>
              </a:lnSpc>
              <a:spcBef>
                <a:spcPts val="1000"/>
              </a:spcBef>
              <a:spcAft>
                <a:spcPts val="0"/>
              </a:spcAft>
              <a:buSzPts val="1920"/>
              <a:buNone/>
            </a:pPr>
            <a:r>
              <a:t/>
            </a:r>
            <a:endParaRPr sz="2400">
              <a:solidFill>
                <a:srgbClr val="00B050"/>
              </a:solidFill>
              <a:latin typeface="Trebuchet MS"/>
              <a:ea typeface="Trebuchet MS"/>
              <a:cs typeface="Trebuchet MS"/>
              <a:sym typeface="Trebuchet MS"/>
            </a:endParaRPr>
          </a:p>
          <a:p>
            <a:pPr indent="-220980" lvl="0" marL="342900" rtl="0" algn="l">
              <a:lnSpc>
                <a:spcPct val="100000"/>
              </a:lnSpc>
              <a:spcBef>
                <a:spcPts val="1000"/>
              </a:spcBef>
              <a:spcAft>
                <a:spcPts val="0"/>
              </a:spcAft>
              <a:buSzPts val="1920"/>
              <a:buNone/>
            </a:pPr>
            <a:r>
              <a:t/>
            </a:r>
            <a:endParaRPr sz="2400">
              <a:solidFill>
                <a:srgbClr val="00B050"/>
              </a:solidFill>
              <a:latin typeface="Trebuchet MS"/>
              <a:ea typeface="Trebuchet MS"/>
              <a:cs typeface="Trebuchet MS"/>
              <a:sym typeface="Trebuchet MS"/>
            </a:endParaRPr>
          </a:p>
          <a:p>
            <a:pPr indent="-220980" lvl="0" marL="342900" rtl="0" algn="l">
              <a:lnSpc>
                <a:spcPct val="100000"/>
              </a:lnSpc>
              <a:spcBef>
                <a:spcPts val="1000"/>
              </a:spcBef>
              <a:spcAft>
                <a:spcPts val="0"/>
              </a:spcAft>
              <a:buSzPts val="1920"/>
              <a:buNone/>
            </a:pPr>
            <a:r>
              <a:t/>
            </a:r>
            <a:endParaRPr sz="2400">
              <a:solidFill>
                <a:srgbClr val="00B050"/>
              </a:solidFill>
              <a:latin typeface="Trebuchet MS"/>
              <a:ea typeface="Trebuchet MS"/>
              <a:cs typeface="Trebuchet MS"/>
              <a:sym typeface="Trebuchet MS"/>
            </a:endParaRPr>
          </a:p>
          <a:p>
            <a:pPr indent="-220980" lvl="0" marL="342900" rtl="0" algn="l">
              <a:lnSpc>
                <a:spcPct val="100000"/>
              </a:lnSpc>
              <a:spcBef>
                <a:spcPts val="1000"/>
              </a:spcBef>
              <a:spcAft>
                <a:spcPts val="0"/>
              </a:spcAft>
              <a:buSzPts val="1920"/>
              <a:buNone/>
            </a:pPr>
            <a:r>
              <a:t/>
            </a:r>
            <a:endParaRPr sz="2400">
              <a:solidFill>
                <a:srgbClr val="00B050"/>
              </a:solidFill>
              <a:latin typeface="Trebuchet MS"/>
              <a:ea typeface="Trebuchet MS"/>
              <a:cs typeface="Trebuchet MS"/>
              <a:sym typeface="Trebuchet MS"/>
            </a:endParaRPr>
          </a:p>
          <a:p>
            <a:pPr indent="-342900" lvl="0" marL="342900" rtl="0" algn="l">
              <a:lnSpc>
                <a:spcPct val="100000"/>
              </a:lnSpc>
              <a:spcBef>
                <a:spcPts val="1000"/>
              </a:spcBef>
              <a:spcAft>
                <a:spcPts val="0"/>
              </a:spcAft>
              <a:buSzPts val="1920"/>
              <a:buChar char="►"/>
            </a:pPr>
            <a:r>
              <a:rPr lang="en-US" sz="2400">
                <a:solidFill>
                  <a:srgbClr val="00B050"/>
                </a:solidFill>
                <a:latin typeface="Trebuchet MS"/>
                <a:ea typeface="Trebuchet MS"/>
                <a:cs typeface="Trebuchet MS"/>
                <a:sym typeface="Trebuchet MS"/>
              </a:rPr>
              <a:t>標籤：</a:t>
            </a:r>
            <a:endParaRPr sz="2400">
              <a:solidFill>
                <a:srgbClr val="00B050"/>
              </a:solidFill>
              <a:latin typeface="Trebuchet MS"/>
              <a:ea typeface="Trebuchet MS"/>
              <a:cs typeface="Trebuchet MS"/>
              <a:sym typeface="Trebuchet MS"/>
            </a:endParaRPr>
          </a:p>
          <a:p>
            <a:pPr indent="-220980" lvl="0" marL="342900" rtl="0" algn="l">
              <a:lnSpc>
                <a:spcPct val="100000"/>
              </a:lnSpc>
              <a:spcBef>
                <a:spcPts val="1000"/>
              </a:spcBef>
              <a:spcAft>
                <a:spcPts val="0"/>
              </a:spcAft>
              <a:buSzPts val="1920"/>
              <a:buNone/>
            </a:pPr>
            <a:r>
              <a:t/>
            </a:r>
            <a:endParaRPr sz="2400">
              <a:solidFill>
                <a:srgbClr val="00B050"/>
              </a:solidFill>
              <a:latin typeface="Trebuchet MS"/>
              <a:ea typeface="Trebuchet MS"/>
              <a:cs typeface="Trebuchet MS"/>
              <a:sym typeface="Trebuchet MS"/>
            </a:endParaRPr>
          </a:p>
          <a:p>
            <a:pPr indent="-220980" lvl="0" marL="342900" rtl="0" algn="l">
              <a:lnSpc>
                <a:spcPct val="100000"/>
              </a:lnSpc>
              <a:spcBef>
                <a:spcPts val="1000"/>
              </a:spcBef>
              <a:spcAft>
                <a:spcPts val="0"/>
              </a:spcAft>
              <a:buSzPts val="1920"/>
              <a:buNone/>
            </a:pPr>
            <a:r>
              <a:t/>
            </a:r>
            <a:endParaRPr sz="2400">
              <a:solidFill>
                <a:srgbClr val="00B050"/>
              </a:solidFill>
              <a:latin typeface="Trebuchet MS"/>
              <a:ea typeface="Trebuchet MS"/>
              <a:cs typeface="Trebuchet MS"/>
              <a:sym typeface="Trebuchet MS"/>
            </a:endParaRPr>
          </a:p>
        </p:txBody>
      </p:sp>
      <p:sp>
        <p:nvSpPr>
          <p:cNvPr id="301" name="Google Shape;301;p17"/>
          <p:cNvSpPr txBox="1"/>
          <p:nvPr/>
        </p:nvSpPr>
        <p:spPr>
          <a:xfrm>
            <a:off x="677334" y="2399904"/>
            <a:ext cx="8596668" cy="3046988"/>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dict =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    "factory": "Taipei",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    "sensor1":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    "sensor2":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    "sensor3":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    "sensor4": "4",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    "sensor5": "5"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a:t>
            </a:r>
            <a:br>
              <a:rPr b="0" i="0" lang="en-US" sz="1600" u="none" cap="none" strike="noStrike">
                <a:solidFill>
                  <a:schemeClr val="dk1"/>
                </a:solidFill>
                <a:latin typeface="Trebuchet MS"/>
                <a:ea typeface="Trebuchet MS"/>
                <a:cs typeface="Trebuchet MS"/>
                <a:sym typeface="Trebuchet MS"/>
              </a:rPr>
            </a:br>
            <a:r>
              <a:rPr b="0" i="0" lang="en-US" sz="1600" u="none" cap="none" strike="noStrike">
                <a:solidFill>
                  <a:srgbClr val="3A4145"/>
                </a:solidFill>
                <a:latin typeface="Trebuchet MS"/>
                <a:ea typeface="Trebuchet MS"/>
                <a:cs typeface="Trebuchet MS"/>
                <a:sym typeface="Trebuchet MS"/>
              </a:rPr>
              <a:t>print ( select[0] ) </a:t>
            </a:r>
            <a:endParaRPr b="0" i="0" sz="1600" u="none" cap="none" strike="noStrike">
              <a:solidFill>
                <a:srgbClr val="3A4145"/>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3A4145"/>
                </a:solidFill>
                <a:latin typeface="Trebuchet MS"/>
                <a:ea typeface="Trebuchet MS"/>
                <a:cs typeface="Trebuchet MS"/>
                <a:sym typeface="Trebuchet MS"/>
              </a:rPr>
              <a:t>print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3A4145"/>
                </a:solidFill>
                <a:latin typeface="Trebuchet MS"/>
                <a:ea typeface="Trebuchet MS"/>
                <a:cs typeface="Trebuchet MS"/>
                <a:sym typeface="Trebuchet MS"/>
              </a:rPr>
              <a:t>print ( select[[0, 2, 4]] ) </a:t>
            </a:r>
            <a:endParaRPr b="0" i="0" sz="1600" u="none" cap="none" strike="noStrike">
              <a:solidFill>
                <a:srgbClr val="3A4145"/>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3A4145"/>
                </a:solidFill>
                <a:latin typeface="Trebuchet MS"/>
                <a:ea typeface="Trebuchet MS"/>
                <a:cs typeface="Trebuchet MS"/>
                <a:sym typeface="Trebuchet MS"/>
              </a:rPr>
              <a:t>print ( )</a:t>
            </a:r>
            <a:endParaRPr b="0" i="0" sz="1600" u="none" cap="none" strike="noStrike">
              <a:solidFill>
                <a:schemeClr val="dk1"/>
              </a:solidFill>
              <a:latin typeface="Trebuchet MS"/>
              <a:ea typeface="Trebuchet MS"/>
              <a:cs typeface="Trebuchet MS"/>
              <a:sym typeface="Trebuchet MS"/>
            </a:endParaRPr>
          </a:p>
        </p:txBody>
      </p:sp>
      <p:sp>
        <p:nvSpPr>
          <p:cNvPr id="302" name="Google Shape;302;p17"/>
          <p:cNvSpPr/>
          <p:nvPr/>
        </p:nvSpPr>
        <p:spPr>
          <a:xfrm>
            <a:off x="0" y="90100"/>
            <a:ext cx="65" cy="276999"/>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Arial"/>
              <a:ea typeface="Arial"/>
              <a:cs typeface="Arial"/>
              <a:sym typeface="Arial"/>
            </a:endParaRPr>
          </a:p>
        </p:txBody>
      </p:sp>
      <p:sp>
        <p:nvSpPr>
          <p:cNvPr id="303" name="Google Shape;303;p17"/>
          <p:cNvSpPr/>
          <p:nvPr/>
        </p:nvSpPr>
        <p:spPr>
          <a:xfrm>
            <a:off x="0" y="-23983"/>
            <a:ext cx="65" cy="505166"/>
          </a:xfrm>
          <a:prstGeom prst="rect">
            <a:avLst/>
          </a:prstGeom>
          <a:solidFill>
            <a:srgbClr val="494949"/>
          </a:solidFill>
          <a:ln>
            <a:noFill/>
          </a:ln>
        </p:spPr>
        <p:txBody>
          <a:bodyPr anchorCtr="0" anchor="ctr" bIns="158700" lIns="0" spcFirstLastPara="1" rIns="0" wrap="square" tIns="158700">
            <a:sp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04" name="Google Shape;304;p17"/>
          <p:cNvSpPr txBox="1"/>
          <p:nvPr/>
        </p:nvSpPr>
        <p:spPr>
          <a:xfrm>
            <a:off x="677334" y="5832901"/>
            <a:ext cx="8596668" cy="830997"/>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3A4145"/>
                </a:solidFill>
                <a:latin typeface="Trebuchet MS"/>
                <a:ea typeface="Trebuchet MS"/>
                <a:cs typeface="Trebuchet MS"/>
                <a:sym typeface="Trebuchet MS"/>
              </a:rPr>
              <a:t>print ( select[‘sensor1’] ) </a:t>
            </a:r>
            <a:endParaRPr b="0" i="0" sz="1600" u="none" cap="none" strike="noStrike">
              <a:solidFill>
                <a:srgbClr val="3A4145"/>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3A4145"/>
                </a:solidFill>
                <a:latin typeface="Trebuchet MS"/>
                <a:ea typeface="Trebuchet MS"/>
                <a:cs typeface="Trebuchet MS"/>
                <a:sym typeface="Trebuchet MS"/>
              </a:rPr>
              <a:t>print ( ) </a:t>
            </a:r>
            <a:endParaRPr b="0" i="0" sz="1600" u="none" cap="none" strike="noStrike">
              <a:solidFill>
                <a:srgbClr val="3A4145"/>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3A4145"/>
                </a:solidFill>
                <a:latin typeface="Trebuchet MS"/>
                <a:ea typeface="Trebuchet MS"/>
                <a:cs typeface="Trebuchet MS"/>
                <a:sym typeface="Trebuchet MS"/>
              </a:rPr>
              <a:t>print ( select[['factory', 'sensor1', 'sensor3‘]] )</a:t>
            </a:r>
            <a:r>
              <a:rPr b="0" i="0" lang="en-US" sz="1600" u="none" cap="none" strike="noStrike">
                <a:solidFill>
                  <a:schemeClr val="dk1"/>
                </a:solidFill>
                <a:latin typeface="Trebuchet MS"/>
                <a:ea typeface="Trebuchet MS"/>
                <a:cs typeface="Trebuchet MS"/>
                <a:sym typeface="Trebuchet MS"/>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rebuchet MS"/>
              <a:buNone/>
            </a:pPr>
            <a:r>
              <a:rPr b="1" lang="en-US" sz="4000"/>
              <a:t>建立DataFrame - 使用串列或陣列</a:t>
            </a:r>
            <a:endParaRPr/>
          </a:p>
        </p:txBody>
      </p:sp>
      <p:sp>
        <p:nvSpPr>
          <p:cNvPr id="310" name="Google Shape;310;p18"/>
          <p:cNvSpPr txBox="1"/>
          <p:nvPr>
            <p:ph idx="1" type="body"/>
          </p:nvPr>
        </p:nvSpPr>
        <p:spPr>
          <a:xfrm>
            <a:off x="677334" y="1930400"/>
            <a:ext cx="8596668" cy="397164"/>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20"/>
              <a:buChar char="►"/>
            </a:pPr>
            <a:r>
              <a:rPr lang="en-US" sz="2400">
                <a:solidFill>
                  <a:srgbClr val="00B050"/>
                </a:solidFill>
              </a:rPr>
              <a:t>pd.DataFrame ( element , index=None, columns=None )</a:t>
            </a:r>
            <a:endParaRPr sz="2400">
              <a:solidFill>
                <a:srgbClr val="00B050"/>
              </a:solidFill>
            </a:endParaRPr>
          </a:p>
          <a:p>
            <a:pPr indent="-220980" lvl="0" marL="342900" rtl="0" algn="l">
              <a:lnSpc>
                <a:spcPct val="100000"/>
              </a:lnSpc>
              <a:spcBef>
                <a:spcPts val="1000"/>
              </a:spcBef>
              <a:spcAft>
                <a:spcPts val="0"/>
              </a:spcAft>
              <a:buSzPts val="1920"/>
              <a:buNone/>
            </a:pPr>
            <a:r>
              <a:t/>
            </a:r>
            <a:endParaRPr sz="2400">
              <a:solidFill>
                <a:srgbClr val="00B050"/>
              </a:solidFill>
            </a:endParaRPr>
          </a:p>
          <a:p>
            <a:pPr indent="-220980" lvl="0" marL="342900" rtl="0" algn="l">
              <a:lnSpc>
                <a:spcPct val="100000"/>
              </a:lnSpc>
              <a:spcBef>
                <a:spcPts val="1000"/>
              </a:spcBef>
              <a:spcAft>
                <a:spcPts val="0"/>
              </a:spcAft>
              <a:buSzPts val="1920"/>
              <a:buNone/>
            </a:pPr>
            <a:r>
              <a:t/>
            </a:r>
            <a:endParaRPr sz="2400">
              <a:solidFill>
                <a:srgbClr val="00B050"/>
              </a:solidFill>
            </a:endParaRPr>
          </a:p>
        </p:txBody>
      </p:sp>
      <p:sp>
        <p:nvSpPr>
          <p:cNvPr id="311" name="Google Shape;311;p18"/>
          <p:cNvSpPr txBox="1"/>
          <p:nvPr/>
        </p:nvSpPr>
        <p:spPr>
          <a:xfrm>
            <a:off x="677334" y="2385753"/>
            <a:ext cx="8596668" cy="1815882"/>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import pandas as pd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arr = [["Movies", 46],["Sports", 8], ["Coding", 12], ["Fishing",12], ["Dancing",6], ["cooking",8]]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arr1 = ['A','B','C','D','E','F’]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df = pd.DataFrame(arr, index = arr1,columns = ["name", "num"])</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print(df)</a:t>
            </a:r>
            <a:endParaRPr b="0" i="0" sz="1400" u="none" cap="none" strike="noStrike">
              <a:solidFill>
                <a:srgbClr val="000000"/>
              </a:solidFill>
              <a:latin typeface="Arial"/>
              <a:ea typeface="Arial"/>
              <a:cs typeface="Arial"/>
              <a:sym typeface="Arial"/>
            </a:endParaRPr>
          </a:p>
        </p:txBody>
      </p:sp>
      <p:sp>
        <p:nvSpPr>
          <p:cNvPr id="312" name="Google Shape;312;p18"/>
          <p:cNvSpPr/>
          <p:nvPr/>
        </p:nvSpPr>
        <p:spPr>
          <a:xfrm>
            <a:off x="0" y="90100"/>
            <a:ext cx="65" cy="276999"/>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Arial"/>
              <a:ea typeface="Arial"/>
              <a:cs typeface="Arial"/>
              <a:sym typeface="Arial"/>
            </a:endParaRPr>
          </a:p>
        </p:txBody>
      </p:sp>
      <p:sp>
        <p:nvSpPr>
          <p:cNvPr id="313" name="Google Shape;313;p18"/>
          <p:cNvSpPr/>
          <p:nvPr/>
        </p:nvSpPr>
        <p:spPr>
          <a:xfrm>
            <a:off x="0" y="-23983"/>
            <a:ext cx="65" cy="505166"/>
          </a:xfrm>
          <a:prstGeom prst="rect">
            <a:avLst/>
          </a:prstGeom>
          <a:solidFill>
            <a:srgbClr val="494949"/>
          </a:solidFill>
          <a:ln>
            <a:noFill/>
          </a:ln>
        </p:spPr>
        <p:txBody>
          <a:bodyPr anchorCtr="0" anchor="ctr" bIns="158700" lIns="0" spcFirstLastPara="1" rIns="0" wrap="square" tIns="158700">
            <a:sp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rebuchet MS"/>
              <a:buNone/>
            </a:pPr>
            <a:r>
              <a:rPr b="1" lang="en-US" sz="4000"/>
              <a:t>建立DataFrame - 使用Dict資料</a:t>
            </a:r>
            <a:endParaRPr/>
          </a:p>
        </p:txBody>
      </p:sp>
      <p:sp>
        <p:nvSpPr>
          <p:cNvPr id="319" name="Google Shape;319;p19"/>
          <p:cNvSpPr txBox="1"/>
          <p:nvPr>
            <p:ph idx="1" type="body"/>
          </p:nvPr>
        </p:nvSpPr>
        <p:spPr>
          <a:xfrm>
            <a:off x="677334" y="1930400"/>
            <a:ext cx="8596668" cy="397164"/>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20"/>
              <a:buChar char="►"/>
            </a:pPr>
            <a:r>
              <a:rPr lang="en-US" sz="2400">
                <a:solidFill>
                  <a:srgbClr val="00B050"/>
                </a:solidFill>
              </a:rPr>
              <a:t>pd.DataFrame ( element , index=None, columns=None )</a:t>
            </a:r>
            <a:endParaRPr sz="2400">
              <a:solidFill>
                <a:srgbClr val="00B050"/>
              </a:solidFill>
            </a:endParaRPr>
          </a:p>
        </p:txBody>
      </p:sp>
      <p:sp>
        <p:nvSpPr>
          <p:cNvPr id="320" name="Google Shape;320;p19"/>
          <p:cNvSpPr txBox="1"/>
          <p:nvPr/>
        </p:nvSpPr>
        <p:spPr>
          <a:xfrm>
            <a:off x="677334" y="2385753"/>
            <a:ext cx="8596668" cy="3539430"/>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import pandas as pd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br>
              <a:rPr b="0" i="0" lang="en-US" sz="1600" u="none" cap="none" strike="noStrike">
                <a:solidFill>
                  <a:schemeClr val="dk1"/>
                </a:solidFill>
                <a:latin typeface="Trebuchet MS"/>
                <a:ea typeface="Trebuchet MS"/>
                <a:cs typeface="Trebuchet MS"/>
                <a:sym typeface="Trebuchet MS"/>
              </a:rPr>
            </a:br>
            <a:r>
              <a:rPr b="0" i="0" lang="en-US" sz="1600" u="none" cap="none" strike="noStrike">
                <a:solidFill>
                  <a:schemeClr val="dk1"/>
                </a:solidFill>
                <a:latin typeface="Trebuchet MS"/>
                <a:ea typeface="Trebuchet MS"/>
                <a:cs typeface="Trebuchet MS"/>
                <a:sym typeface="Trebuchet MS"/>
              </a:rPr>
              <a:t>groups = ["Movies", "Sports", "Coding", "Fishing", "Dancing", "cooking"]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num1 = [1, 2, 3, 4, 5, 6]</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num2 = [7, 8, 9, 10, 11, 12]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dict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	  "num1": num1,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	  "num2": num2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df1 = pd.DataFrame (dict)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df2 = pd.DataFrame (dict, index = groups)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br>
              <a:rPr b="0" i="0" lang="en-US" sz="1600" u="none" cap="none" strike="noStrike">
                <a:solidFill>
                  <a:schemeClr val="dk1"/>
                </a:solidFill>
                <a:latin typeface="Trebuchet MS"/>
                <a:ea typeface="Trebuchet MS"/>
                <a:cs typeface="Trebuchet MS"/>
                <a:sym typeface="Trebuchet MS"/>
              </a:rPr>
            </a:br>
            <a:r>
              <a:rPr b="0" i="0" lang="en-US" sz="1600" u="none" cap="none" strike="noStrike">
                <a:solidFill>
                  <a:schemeClr val="dk1"/>
                </a:solidFill>
                <a:latin typeface="Trebuchet MS"/>
                <a:ea typeface="Trebuchet MS"/>
                <a:cs typeface="Trebuchet MS"/>
                <a:sym typeface="Trebuchet MS"/>
              </a:rPr>
              <a:t>print(df1)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print(df2)</a:t>
            </a:r>
            <a:endParaRPr b="0" i="0" sz="1400" u="none" cap="none" strike="noStrike">
              <a:solidFill>
                <a:srgbClr val="000000"/>
              </a:solidFill>
              <a:latin typeface="Arial"/>
              <a:ea typeface="Arial"/>
              <a:cs typeface="Arial"/>
              <a:sym typeface="Arial"/>
            </a:endParaRPr>
          </a:p>
        </p:txBody>
      </p:sp>
      <p:sp>
        <p:nvSpPr>
          <p:cNvPr id="321" name="Google Shape;321;p19"/>
          <p:cNvSpPr/>
          <p:nvPr/>
        </p:nvSpPr>
        <p:spPr>
          <a:xfrm>
            <a:off x="0" y="90100"/>
            <a:ext cx="65" cy="276999"/>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Arial"/>
              <a:ea typeface="Arial"/>
              <a:cs typeface="Arial"/>
              <a:sym typeface="Arial"/>
            </a:endParaRPr>
          </a:p>
        </p:txBody>
      </p:sp>
      <p:sp>
        <p:nvSpPr>
          <p:cNvPr id="322" name="Google Shape;322;p19"/>
          <p:cNvSpPr/>
          <p:nvPr/>
        </p:nvSpPr>
        <p:spPr>
          <a:xfrm>
            <a:off x="0" y="-23983"/>
            <a:ext cx="65" cy="505166"/>
          </a:xfrm>
          <a:prstGeom prst="rect">
            <a:avLst/>
          </a:prstGeom>
          <a:solidFill>
            <a:srgbClr val="494949"/>
          </a:solidFill>
          <a:ln>
            <a:noFill/>
          </a:ln>
        </p:spPr>
        <p:txBody>
          <a:bodyPr anchorCtr="0" anchor="ctr" bIns="158700" lIns="0" spcFirstLastPara="1" rIns="0" wrap="square" tIns="158700">
            <a:sp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rebuchet MS"/>
              <a:buNone/>
            </a:pPr>
            <a:r>
              <a:rPr b="1" lang="en-US" sz="4000"/>
              <a:t>Numpy</a:t>
            </a:r>
            <a:endParaRPr b="1" sz="4000"/>
          </a:p>
        </p:txBody>
      </p:sp>
      <p:sp>
        <p:nvSpPr>
          <p:cNvPr id="149" name="Google Shape;149;p2"/>
          <p:cNvSpPr txBox="1"/>
          <p:nvPr>
            <p:ph idx="1" type="body"/>
          </p:nvPr>
        </p:nvSpPr>
        <p:spPr>
          <a:xfrm>
            <a:off x="677334" y="1930400"/>
            <a:ext cx="8596668" cy="3693565"/>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920"/>
              <a:buChar char="►"/>
            </a:pPr>
            <a:r>
              <a:rPr lang="en-US" sz="2400">
                <a:solidFill>
                  <a:srgbClr val="00B050"/>
                </a:solidFill>
              </a:rPr>
              <a:t>Numpy：</a:t>
            </a:r>
            <a:endParaRPr sz="2400">
              <a:solidFill>
                <a:srgbClr val="00B050"/>
              </a:solidFill>
            </a:endParaRPr>
          </a:p>
          <a:p>
            <a:pPr indent="0" lvl="0" marL="0" rtl="0" algn="l">
              <a:lnSpc>
                <a:spcPct val="100000"/>
              </a:lnSpc>
              <a:spcBef>
                <a:spcPts val="1000"/>
              </a:spcBef>
              <a:spcAft>
                <a:spcPts val="0"/>
              </a:spcAft>
              <a:buSzPts val="1280"/>
              <a:buNone/>
            </a:pPr>
            <a:r>
              <a:rPr b="1" lang="en-US" sz="1600"/>
              <a:t>	NumPy</a:t>
            </a:r>
            <a:r>
              <a:rPr lang="en-US" sz="1600"/>
              <a:t>是Python語言的一個擴充程式庫。支援高階大量的維度陣列與矩陣運算，此外也	針對陣列運算提供大量的數學函式函式庫。</a:t>
            </a:r>
            <a:endParaRPr sz="1600"/>
          </a:p>
          <a:p>
            <a:pPr indent="0" lvl="0" marL="0" rtl="0" algn="l">
              <a:lnSpc>
                <a:spcPct val="100000"/>
              </a:lnSpc>
              <a:spcBef>
                <a:spcPts val="1000"/>
              </a:spcBef>
              <a:spcAft>
                <a:spcPts val="0"/>
              </a:spcAft>
              <a:buSzPts val="1280"/>
              <a:buNone/>
            </a:pPr>
            <a:r>
              <a:rPr lang="en-US" sz="1600"/>
              <a:t>	在科學計算中的運算單位往往不是單一數值（純量）而是一組數值，資料科學的陣列應用	通常具備幾個特性：</a:t>
            </a:r>
            <a:endParaRPr/>
          </a:p>
          <a:p>
            <a:pPr indent="0" lvl="0" marL="0" rtl="0" algn="l">
              <a:lnSpc>
                <a:spcPct val="100000"/>
              </a:lnSpc>
              <a:spcBef>
                <a:spcPts val="1000"/>
              </a:spcBef>
              <a:spcAft>
                <a:spcPts val="0"/>
              </a:spcAft>
              <a:buSzPts val="1280"/>
              <a:buNone/>
            </a:pPr>
            <a:r>
              <a:rPr lang="en-US" sz="1600"/>
              <a:t>	1. 可以進行元素級別運算（element-wise operation）</a:t>
            </a:r>
            <a:endParaRPr/>
          </a:p>
          <a:p>
            <a:pPr indent="0" lvl="0" marL="0" rtl="0" algn="l">
              <a:lnSpc>
                <a:spcPct val="100000"/>
              </a:lnSpc>
              <a:spcBef>
                <a:spcPts val="1000"/>
              </a:spcBef>
              <a:spcAft>
                <a:spcPts val="0"/>
              </a:spcAft>
              <a:buSzPts val="1280"/>
              <a:buNone/>
            </a:pPr>
            <a:r>
              <a:rPr lang="en-US" sz="1600"/>
              <a:t>	2. 能夠不規則地選擇片段（slicing）</a:t>
            </a:r>
            <a:endParaRPr/>
          </a:p>
          <a:p>
            <a:pPr indent="0" lvl="0" marL="0" rtl="0" algn="l">
              <a:lnSpc>
                <a:spcPct val="100000"/>
              </a:lnSpc>
              <a:spcBef>
                <a:spcPts val="1000"/>
              </a:spcBef>
              <a:spcAft>
                <a:spcPts val="0"/>
              </a:spcAft>
              <a:buSzPts val="1280"/>
              <a:buNone/>
            </a:pPr>
            <a:r>
              <a:rPr lang="en-US" sz="1600"/>
              <a:t>	3. 能夠以判斷條件篩選</a:t>
            </a:r>
            <a:endParaRPr/>
          </a:p>
          <a:p>
            <a:pPr indent="0" lvl="0" marL="0" rtl="0" algn="l">
              <a:lnSpc>
                <a:spcPct val="100000"/>
              </a:lnSpc>
              <a:spcBef>
                <a:spcPts val="1000"/>
              </a:spcBef>
              <a:spcAft>
                <a:spcPts val="0"/>
              </a:spcAft>
              <a:buSzPts val="1280"/>
              <a:buNone/>
            </a:pPr>
            <a:r>
              <a:rPr lang="en-US" sz="1600"/>
              <a:t>	4. 僅容納單一型別，優先順序由高至低依序為：文字、浮點數、整數與布林值</a:t>
            </a:r>
            <a:endParaRPr sz="1600"/>
          </a:p>
          <a:p>
            <a:pPr indent="-342900" lvl="0" marL="342900" rtl="0" algn="l">
              <a:lnSpc>
                <a:spcPct val="100000"/>
              </a:lnSpc>
              <a:spcBef>
                <a:spcPts val="1000"/>
              </a:spcBef>
              <a:spcAft>
                <a:spcPts val="0"/>
              </a:spcAft>
              <a:buSzPts val="1920"/>
              <a:buChar char="►"/>
            </a:pPr>
            <a:r>
              <a:rPr lang="en-US" sz="2400">
                <a:solidFill>
                  <a:srgbClr val="00B050"/>
                </a:solidFill>
              </a:rPr>
              <a:t>安裝：</a:t>
            </a:r>
            <a:endParaRPr sz="2400">
              <a:solidFill>
                <a:srgbClr val="00B050"/>
              </a:solidFill>
            </a:endParaRPr>
          </a:p>
        </p:txBody>
      </p:sp>
      <p:sp>
        <p:nvSpPr>
          <p:cNvPr id="150" name="Google Shape;150;p2"/>
          <p:cNvSpPr txBox="1"/>
          <p:nvPr/>
        </p:nvSpPr>
        <p:spPr>
          <a:xfrm>
            <a:off x="677334" y="5623965"/>
            <a:ext cx="8596668" cy="369332"/>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!pip install numpy</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rebuchet MS"/>
              <a:buNone/>
            </a:pPr>
            <a:r>
              <a:rPr b="1" lang="en-US" sz="4000"/>
              <a:t>建立DataFrame – csv、json、html</a:t>
            </a:r>
            <a:endParaRPr b="1" sz="4000"/>
          </a:p>
        </p:txBody>
      </p:sp>
      <p:sp>
        <p:nvSpPr>
          <p:cNvPr id="328" name="Google Shape;328;p20"/>
          <p:cNvSpPr txBox="1"/>
          <p:nvPr>
            <p:ph idx="1" type="body"/>
          </p:nvPr>
        </p:nvSpPr>
        <p:spPr>
          <a:xfrm>
            <a:off x="677334" y="1930400"/>
            <a:ext cx="8596668" cy="397164"/>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20"/>
              <a:buChar char="►"/>
            </a:pPr>
            <a:r>
              <a:rPr lang="en-US" sz="2400">
                <a:solidFill>
                  <a:srgbClr val="00B050"/>
                </a:solidFill>
              </a:rPr>
              <a:t>pd.read_csv ( ‘element’ ) – </a:t>
            </a:r>
            <a:r>
              <a:rPr lang="en-US" sz="2000">
                <a:solidFill>
                  <a:srgbClr val="00B050"/>
                </a:solidFill>
              </a:rPr>
              <a:t>element為檔案(網路)路徑與檔名</a:t>
            </a:r>
            <a:endParaRPr sz="2000">
              <a:solidFill>
                <a:srgbClr val="00B050"/>
              </a:solidFill>
            </a:endParaRPr>
          </a:p>
          <a:p>
            <a:pPr indent="-220980" lvl="0" marL="342900" rtl="0" algn="l">
              <a:lnSpc>
                <a:spcPct val="100000"/>
              </a:lnSpc>
              <a:spcBef>
                <a:spcPts val="1000"/>
              </a:spcBef>
              <a:spcAft>
                <a:spcPts val="0"/>
              </a:spcAft>
              <a:buSzPts val="1920"/>
              <a:buNone/>
            </a:pPr>
            <a:r>
              <a:t/>
            </a:r>
            <a:endParaRPr sz="2400">
              <a:solidFill>
                <a:srgbClr val="00B050"/>
              </a:solidFill>
            </a:endParaRPr>
          </a:p>
          <a:p>
            <a:pPr indent="-220980" lvl="0" marL="342900" rtl="0" algn="l">
              <a:lnSpc>
                <a:spcPct val="100000"/>
              </a:lnSpc>
              <a:spcBef>
                <a:spcPts val="1000"/>
              </a:spcBef>
              <a:spcAft>
                <a:spcPts val="0"/>
              </a:spcAft>
              <a:buSzPts val="1920"/>
              <a:buNone/>
            </a:pPr>
            <a:r>
              <a:t/>
            </a:r>
            <a:endParaRPr sz="2400">
              <a:solidFill>
                <a:srgbClr val="00B050"/>
              </a:solidFill>
            </a:endParaRPr>
          </a:p>
          <a:p>
            <a:pPr indent="-292100" lvl="0" marL="342900" rtl="0" algn="l">
              <a:lnSpc>
                <a:spcPct val="100000"/>
              </a:lnSpc>
              <a:spcBef>
                <a:spcPts val="1000"/>
              </a:spcBef>
              <a:spcAft>
                <a:spcPts val="0"/>
              </a:spcAft>
              <a:buSzPts val="800"/>
              <a:buNone/>
            </a:pPr>
            <a:r>
              <a:t/>
            </a:r>
            <a:endParaRPr sz="1000">
              <a:solidFill>
                <a:srgbClr val="00B050"/>
              </a:solidFill>
            </a:endParaRPr>
          </a:p>
          <a:p>
            <a:pPr indent="-342900" lvl="0" marL="342900" rtl="0" algn="l">
              <a:lnSpc>
                <a:spcPct val="100000"/>
              </a:lnSpc>
              <a:spcBef>
                <a:spcPts val="1000"/>
              </a:spcBef>
              <a:spcAft>
                <a:spcPts val="0"/>
              </a:spcAft>
              <a:buSzPts val="1920"/>
              <a:buChar char="►"/>
            </a:pPr>
            <a:r>
              <a:rPr lang="en-US" sz="2400">
                <a:solidFill>
                  <a:srgbClr val="00B050"/>
                </a:solidFill>
              </a:rPr>
              <a:t>pd.read_json ()</a:t>
            </a:r>
            <a:endParaRPr/>
          </a:p>
          <a:p>
            <a:pPr indent="-220980" lvl="0" marL="342900" rtl="0" algn="l">
              <a:lnSpc>
                <a:spcPct val="100000"/>
              </a:lnSpc>
              <a:spcBef>
                <a:spcPts val="1000"/>
              </a:spcBef>
              <a:spcAft>
                <a:spcPts val="0"/>
              </a:spcAft>
              <a:buSzPts val="1920"/>
              <a:buNone/>
            </a:pPr>
            <a:r>
              <a:t/>
            </a:r>
            <a:endParaRPr sz="2400">
              <a:solidFill>
                <a:srgbClr val="00B050"/>
              </a:solidFill>
            </a:endParaRPr>
          </a:p>
          <a:p>
            <a:pPr indent="-220980" lvl="0" marL="342900" rtl="0" algn="l">
              <a:lnSpc>
                <a:spcPct val="100000"/>
              </a:lnSpc>
              <a:spcBef>
                <a:spcPts val="1000"/>
              </a:spcBef>
              <a:spcAft>
                <a:spcPts val="0"/>
              </a:spcAft>
              <a:buSzPts val="1920"/>
              <a:buNone/>
            </a:pPr>
            <a:r>
              <a:t/>
            </a:r>
            <a:endParaRPr sz="2400">
              <a:solidFill>
                <a:srgbClr val="00B050"/>
              </a:solidFill>
            </a:endParaRPr>
          </a:p>
          <a:p>
            <a:pPr indent="-241300" lvl="0" marL="342900" rtl="0" algn="l">
              <a:lnSpc>
                <a:spcPct val="100000"/>
              </a:lnSpc>
              <a:spcBef>
                <a:spcPts val="1000"/>
              </a:spcBef>
              <a:spcAft>
                <a:spcPts val="0"/>
              </a:spcAft>
              <a:buSzPts val="1600"/>
              <a:buNone/>
            </a:pPr>
            <a:r>
              <a:t/>
            </a:r>
            <a:endParaRPr sz="2000">
              <a:solidFill>
                <a:srgbClr val="00B050"/>
              </a:solidFill>
            </a:endParaRPr>
          </a:p>
          <a:p>
            <a:pPr indent="-342900" lvl="0" marL="342900" rtl="0" algn="l">
              <a:lnSpc>
                <a:spcPct val="100000"/>
              </a:lnSpc>
              <a:spcBef>
                <a:spcPts val="1000"/>
              </a:spcBef>
              <a:spcAft>
                <a:spcPts val="0"/>
              </a:spcAft>
              <a:buSzPts val="1920"/>
              <a:buChar char="►"/>
            </a:pPr>
            <a:r>
              <a:rPr lang="en-US" sz="2400">
                <a:solidFill>
                  <a:srgbClr val="00B050"/>
                </a:solidFill>
              </a:rPr>
              <a:t>pd.read_html ( ‘url’ )</a:t>
            </a:r>
            <a:endParaRPr/>
          </a:p>
          <a:p>
            <a:pPr indent="-220980" lvl="0" marL="342900" rtl="0" algn="l">
              <a:lnSpc>
                <a:spcPct val="100000"/>
              </a:lnSpc>
              <a:spcBef>
                <a:spcPts val="1000"/>
              </a:spcBef>
              <a:spcAft>
                <a:spcPts val="0"/>
              </a:spcAft>
              <a:buSzPts val="1920"/>
              <a:buNone/>
            </a:pPr>
            <a:r>
              <a:t/>
            </a:r>
            <a:endParaRPr sz="2400">
              <a:solidFill>
                <a:srgbClr val="00B050"/>
              </a:solidFill>
            </a:endParaRPr>
          </a:p>
          <a:p>
            <a:pPr indent="-220980" lvl="0" marL="342900" rtl="0" algn="l">
              <a:lnSpc>
                <a:spcPct val="100000"/>
              </a:lnSpc>
              <a:spcBef>
                <a:spcPts val="1000"/>
              </a:spcBef>
              <a:spcAft>
                <a:spcPts val="0"/>
              </a:spcAft>
              <a:buSzPts val="1920"/>
              <a:buNone/>
            </a:pPr>
            <a:r>
              <a:t/>
            </a:r>
            <a:endParaRPr sz="2400">
              <a:solidFill>
                <a:srgbClr val="00B050"/>
              </a:solidFill>
            </a:endParaRPr>
          </a:p>
          <a:p>
            <a:pPr indent="-220980" lvl="0" marL="342900" rtl="0" algn="l">
              <a:lnSpc>
                <a:spcPct val="100000"/>
              </a:lnSpc>
              <a:spcBef>
                <a:spcPts val="1000"/>
              </a:spcBef>
              <a:spcAft>
                <a:spcPts val="0"/>
              </a:spcAft>
              <a:buSzPts val="1920"/>
              <a:buNone/>
            </a:pPr>
            <a:r>
              <a:t/>
            </a:r>
            <a:endParaRPr sz="2400">
              <a:solidFill>
                <a:srgbClr val="00B050"/>
              </a:solidFill>
            </a:endParaRPr>
          </a:p>
          <a:p>
            <a:pPr indent="-220980" lvl="0" marL="342900" rtl="0" algn="l">
              <a:lnSpc>
                <a:spcPct val="100000"/>
              </a:lnSpc>
              <a:spcBef>
                <a:spcPts val="1000"/>
              </a:spcBef>
              <a:spcAft>
                <a:spcPts val="0"/>
              </a:spcAft>
              <a:buSzPts val="1920"/>
              <a:buNone/>
            </a:pPr>
            <a:r>
              <a:t/>
            </a:r>
            <a:endParaRPr sz="2400">
              <a:solidFill>
                <a:srgbClr val="00B050"/>
              </a:solidFill>
            </a:endParaRPr>
          </a:p>
        </p:txBody>
      </p:sp>
      <p:sp>
        <p:nvSpPr>
          <p:cNvPr id="329" name="Google Shape;329;p20"/>
          <p:cNvSpPr txBox="1"/>
          <p:nvPr/>
        </p:nvSpPr>
        <p:spPr>
          <a:xfrm>
            <a:off x="677334" y="2385753"/>
            <a:ext cx="8596668" cy="1323439"/>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import pandas as pd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url = "https://github.com/vincenttang1227/File/raw/master/gapminder.csv"</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gap = pd.read_csv( url )</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gap.head()</a:t>
            </a:r>
            <a:endParaRPr b="0" i="0" sz="1600" u="none" cap="none" strike="noStrike">
              <a:solidFill>
                <a:schemeClr val="dk1"/>
              </a:solidFill>
              <a:latin typeface="Trebuchet MS"/>
              <a:ea typeface="Trebuchet MS"/>
              <a:cs typeface="Trebuchet MS"/>
              <a:sym typeface="Trebuchet MS"/>
            </a:endParaRPr>
          </a:p>
        </p:txBody>
      </p:sp>
      <p:sp>
        <p:nvSpPr>
          <p:cNvPr id="330" name="Google Shape;330;p20"/>
          <p:cNvSpPr/>
          <p:nvPr/>
        </p:nvSpPr>
        <p:spPr>
          <a:xfrm>
            <a:off x="0" y="90100"/>
            <a:ext cx="65" cy="276999"/>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Arial"/>
              <a:ea typeface="Arial"/>
              <a:cs typeface="Arial"/>
              <a:sym typeface="Arial"/>
            </a:endParaRPr>
          </a:p>
        </p:txBody>
      </p:sp>
      <p:sp>
        <p:nvSpPr>
          <p:cNvPr id="331" name="Google Shape;331;p20"/>
          <p:cNvSpPr/>
          <p:nvPr/>
        </p:nvSpPr>
        <p:spPr>
          <a:xfrm>
            <a:off x="0" y="-23983"/>
            <a:ext cx="65" cy="505166"/>
          </a:xfrm>
          <a:prstGeom prst="rect">
            <a:avLst/>
          </a:prstGeom>
          <a:solidFill>
            <a:srgbClr val="494949"/>
          </a:solidFill>
          <a:ln>
            <a:noFill/>
          </a:ln>
        </p:spPr>
        <p:txBody>
          <a:bodyPr anchorCtr="0" anchor="ctr" bIns="158700" lIns="0" spcFirstLastPara="1" rIns="0" wrap="square" tIns="158700">
            <a:sp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32" name="Google Shape;332;p20"/>
          <p:cNvSpPr txBox="1"/>
          <p:nvPr/>
        </p:nvSpPr>
        <p:spPr>
          <a:xfrm>
            <a:off x="678725" y="4106900"/>
            <a:ext cx="10380000" cy="1569600"/>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import requests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url = "</a:t>
            </a:r>
            <a:r>
              <a:rPr b="0" i="0" lang="en-US" sz="1600" u="none" cap="none" strike="noStrike">
                <a:solidFill>
                  <a:schemeClr val="dk1"/>
                </a:solidFill>
                <a:latin typeface="Arial"/>
                <a:ea typeface="Arial"/>
                <a:cs typeface="Arial"/>
                <a:sym typeface="Arial"/>
              </a:rPr>
              <a:t>http://opendata.epa.gov.tw/webapi/Data/REWIQA/?$orderby=SiteName&amp;$skip=0&amp;$top=1000&amp;format=json</a:t>
            </a:r>
            <a:r>
              <a:rPr b="0" i="0" lang="en-US" sz="1600" u="none" cap="none" strike="noStrike">
                <a:solidFill>
                  <a:schemeClr val="dk1"/>
                </a:solidFill>
                <a:latin typeface="Trebuchet MS"/>
                <a:ea typeface="Trebuchet MS"/>
                <a:cs typeface="Trebuchet MS"/>
                <a:sym typeface="Trebuchet MS"/>
              </a:rPr>
              <a:t>"</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res = requests.get ( url , verify=False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aqi = pd.read_json( res.text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aqi.head()</a:t>
            </a:r>
            <a:endParaRPr b="0" i="0" sz="1600" u="none" cap="none" strike="noStrike">
              <a:solidFill>
                <a:schemeClr val="dk1"/>
              </a:solidFill>
              <a:latin typeface="Trebuchet MS"/>
              <a:ea typeface="Trebuchet MS"/>
              <a:cs typeface="Trebuchet MS"/>
              <a:sym typeface="Trebuchet MS"/>
            </a:endParaRPr>
          </a:p>
        </p:txBody>
      </p:sp>
      <p:sp>
        <p:nvSpPr>
          <p:cNvPr id="333" name="Google Shape;333;p20"/>
          <p:cNvSpPr txBox="1"/>
          <p:nvPr/>
        </p:nvSpPr>
        <p:spPr>
          <a:xfrm>
            <a:off x="677334" y="6027003"/>
            <a:ext cx="8596668" cy="830997"/>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url = "http://rate.bot.com.tw/xrt?Lang=zh-TW"</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cur = pd.read_html( url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cur[0].head()</a:t>
            </a:r>
            <a:endParaRPr b="0" i="0" sz="16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rebuchet MS"/>
              <a:buNone/>
            </a:pPr>
            <a:r>
              <a:rPr b="1" lang="en-US" sz="4000"/>
              <a:t>DataFrame操作 – 查看資訊</a:t>
            </a:r>
            <a:endParaRPr b="1" sz="2000"/>
          </a:p>
        </p:txBody>
      </p:sp>
      <p:sp>
        <p:nvSpPr>
          <p:cNvPr id="339" name="Google Shape;339;p21"/>
          <p:cNvSpPr txBox="1"/>
          <p:nvPr>
            <p:ph idx="1" type="body"/>
          </p:nvPr>
        </p:nvSpPr>
        <p:spPr>
          <a:xfrm>
            <a:off x="677334" y="1930399"/>
            <a:ext cx="8596668" cy="46950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20"/>
              <a:buChar char="►"/>
            </a:pPr>
            <a:r>
              <a:rPr lang="en-US" sz="2400">
                <a:solidFill>
                  <a:srgbClr val="00B050"/>
                </a:solidFill>
              </a:rPr>
              <a:t>df.shape - </a:t>
            </a:r>
            <a:r>
              <a:rPr lang="en-US" sz="2400">
                <a:solidFill>
                  <a:srgbClr val="00B050"/>
                </a:solidFill>
                <a:latin typeface="Inconsolata"/>
                <a:ea typeface="Inconsolata"/>
                <a:cs typeface="Inconsolata"/>
                <a:sym typeface="Inconsolata"/>
              </a:rPr>
              <a:t>回傳列數與欄數</a:t>
            </a:r>
            <a:r>
              <a:rPr lang="en-US" sz="2400">
                <a:solidFill>
                  <a:srgbClr val="00B050"/>
                </a:solidFill>
              </a:rPr>
              <a:t> </a:t>
            </a:r>
            <a:endParaRPr sz="2400">
              <a:solidFill>
                <a:srgbClr val="00B050"/>
              </a:solidFill>
            </a:endParaRPr>
          </a:p>
          <a:p>
            <a:pPr indent="-220980" lvl="0" marL="342900" rtl="0" algn="l">
              <a:lnSpc>
                <a:spcPct val="100000"/>
              </a:lnSpc>
              <a:spcBef>
                <a:spcPts val="1000"/>
              </a:spcBef>
              <a:spcAft>
                <a:spcPts val="0"/>
              </a:spcAft>
              <a:buSzPts val="1920"/>
              <a:buNone/>
            </a:pPr>
            <a:r>
              <a:t/>
            </a:r>
            <a:endParaRPr sz="2400">
              <a:solidFill>
                <a:srgbClr val="00B050"/>
              </a:solidFill>
            </a:endParaRPr>
          </a:p>
          <a:p>
            <a:pPr indent="-342900" lvl="0" marL="342900" rtl="0" algn="l">
              <a:lnSpc>
                <a:spcPct val="100000"/>
              </a:lnSpc>
              <a:spcBef>
                <a:spcPts val="1000"/>
              </a:spcBef>
              <a:spcAft>
                <a:spcPts val="0"/>
              </a:spcAft>
              <a:buSzPts val="1920"/>
              <a:buChar char="►"/>
            </a:pPr>
            <a:r>
              <a:rPr lang="en-US" sz="2400">
                <a:solidFill>
                  <a:srgbClr val="00B050"/>
                </a:solidFill>
              </a:rPr>
              <a:t>df.describe() - 回傳描述性統計 </a:t>
            </a:r>
            <a:endParaRPr/>
          </a:p>
          <a:p>
            <a:pPr indent="0" lvl="0" marL="0" rtl="0" algn="l">
              <a:lnSpc>
                <a:spcPct val="100000"/>
              </a:lnSpc>
              <a:spcBef>
                <a:spcPts val="1000"/>
              </a:spcBef>
              <a:spcAft>
                <a:spcPts val="0"/>
              </a:spcAft>
              <a:buSzPts val="1920"/>
              <a:buNone/>
            </a:pPr>
            <a:r>
              <a:t/>
            </a:r>
            <a:endParaRPr sz="2400">
              <a:solidFill>
                <a:srgbClr val="00B050"/>
              </a:solidFill>
            </a:endParaRPr>
          </a:p>
          <a:p>
            <a:pPr indent="-342900" lvl="0" marL="342900" rtl="0" algn="l">
              <a:lnSpc>
                <a:spcPct val="100000"/>
              </a:lnSpc>
              <a:spcBef>
                <a:spcPts val="1000"/>
              </a:spcBef>
              <a:spcAft>
                <a:spcPts val="0"/>
              </a:spcAft>
              <a:buSzPts val="1920"/>
              <a:buChar char="►"/>
            </a:pPr>
            <a:r>
              <a:rPr lang="en-US" sz="2400">
                <a:solidFill>
                  <a:srgbClr val="00B050"/>
                </a:solidFill>
              </a:rPr>
              <a:t>df.head() - 回傳前</a:t>
            </a:r>
            <a:r>
              <a:rPr lang="en-US" sz="2400">
                <a:solidFill>
                  <a:srgbClr val="00B050"/>
                </a:solidFill>
                <a:latin typeface="Inconsolata"/>
                <a:ea typeface="Inconsolata"/>
                <a:cs typeface="Inconsolata"/>
                <a:sym typeface="Inconsolata"/>
              </a:rPr>
              <a:t>五筆觀測值</a:t>
            </a:r>
            <a:r>
              <a:rPr lang="en-US" sz="2400">
                <a:solidFill>
                  <a:srgbClr val="00B050"/>
                </a:solidFill>
              </a:rPr>
              <a:t> </a:t>
            </a:r>
            <a:endParaRPr sz="2400">
              <a:solidFill>
                <a:srgbClr val="00B050"/>
              </a:solidFill>
            </a:endParaRPr>
          </a:p>
          <a:p>
            <a:pPr indent="-261620" lvl="0" marL="342900" rtl="0" algn="l">
              <a:lnSpc>
                <a:spcPct val="100000"/>
              </a:lnSpc>
              <a:spcBef>
                <a:spcPts val="1000"/>
              </a:spcBef>
              <a:spcAft>
                <a:spcPts val="0"/>
              </a:spcAft>
              <a:buSzPts val="1280"/>
              <a:buNone/>
            </a:pPr>
            <a:r>
              <a:t/>
            </a:r>
            <a:endParaRPr sz="1600">
              <a:solidFill>
                <a:srgbClr val="00B050"/>
              </a:solidFill>
            </a:endParaRPr>
          </a:p>
          <a:p>
            <a:pPr indent="-342900" lvl="0" marL="342900" rtl="0" algn="l">
              <a:lnSpc>
                <a:spcPct val="100000"/>
              </a:lnSpc>
              <a:spcBef>
                <a:spcPts val="1000"/>
              </a:spcBef>
              <a:spcAft>
                <a:spcPts val="0"/>
              </a:spcAft>
              <a:buSzPts val="1920"/>
              <a:buChar char="►"/>
            </a:pPr>
            <a:r>
              <a:rPr lang="en-US" sz="2400">
                <a:solidFill>
                  <a:srgbClr val="00B050"/>
                </a:solidFill>
              </a:rPr>
              <a:t>df.tail() - 回傳</a:t>
            </a:r>
            <a:r>
              <a:rPr lang="en-US" sz="2400">
                <a:solidFill>
                  <a:srgbClr val="00B050"/>
                </a:solidFill>
                <a:latin typeface="Inconsolata"/>
                <a:ea typeface="Inconsolata"/>
                <a:cs typeface="Inconsolata"/>
                <a:sym typeface="Inconsolata"/>
              </a:rPr>
              <a:t>後五筆觀測值</a:t>
            </a:r>
            <a:r>
              <a:rPr lang="en-US" sz="2400">
                <a:solidFill>
                  <a:srgbClr val="00B050"/>
                </a:solidFill>
              </a:rPr>
              <a:t> </a:t>
            </a:r>
            <a:endParaRPr/>
          </a:p>
        </p:txBody>
      </p:sp>
      <p:sp>
        <p:nvSpPr>
          <p:cNvPr id="340" name="Google Shape;340;p21"/>
          <p:cNvSpPr txBox="1"/>
          <p:nvPr/>
        </p:nvSpPr>
        <p:spPr>
          <a:xfrm>
            <a:off x="677334" y="2399904"/>
            <a:ext cx="8596668" cy="338554"/>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df.shape )</a:t>
            </a:r>
            <a:endParaRPr b="0" i="0" sz="1400" u="none" cap="none" strike="noStrike">
              <a:solidFill>
                <a:srgbClr val="000000"/>
              </a:solidFill>
              <a:latin typeface="Arial"/>
              <a:ea typeface="Arial"/>
              <a:cs typeface="Arial"/>
              <a:sym typeface="Arial"/>
            </a:endParaRPr>
          </a:p>
        </p:txBody>
      </p:sp>
      <p:sp>
        <p:nvSpPr>
          <p:cNvPr id="341" name="Google Shape;341;p21"/>
          <p:cNvSpPr/>
          <p:nvPr/>
        </p:nvSpPr>
        <p:spPr>
          <a:xfrm>
            <a:off x="0" y="90100"/>
            <a:ext cx="65" cy="276999"/>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Arial"/>
              <a:ea typeface="Arial"/>
              <a:cs typeface="Arial"/>
              <a:sym typeface="Arial"/>
            </a:endParaRPr>
          </a:p>
        </p:txBody>
      </p:sp>
      <p:sp>
        <p:nvSpPr>
          <p:cNvPr id="342" name="Google Shape;342;p21"/>
          <p:cNvSpPr/>
          <p:nvPr/>
        </p:nvSpPr>
        <p:spPr>
          <a:xfrm>
            <a:off x="0" y="-23983"/>
            <a:ext cx="65" cy="505166"/>
          </a:xfrm>
          <a:prstGeom prst="rect">
            <a:avLst/>
          </a:prstGeom>
          <a:solidFill>
            <a:srgbClr val="494949"/>
          </a:solidFill>
          <a:ln>
            <a:noFill/>
          </a:ln>
        </p:spPr>
        <p:txBody>
          <a:bodyPr anchorCtr="0" anchor="ctr" bIns="158700" lIns="0" spcFirstLastPara="1" rIns="0" wrap="square" tIns="158700">
            <a:sp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43" name="Google Shape;343;p21"/>
          <p:cNvSpPr txBox="1"/>
          <p:nvPr/>
        </p:nvSpPr>
        <p:spPr>
          <a:xfrm>
            <a:off x="677334" y="3342293"/>
            <a:ext cx="8596668" cy="338554"/>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df.describe() )</a:t>
            </a:r>
            <a:endParaRPr b="0" i="0" sz="1400" u="none" cap="none" strike="noStrike">
              <a:solidFill>
                <a:srgbClr val="000000"/>
              </a:solidFill>
              <a:latin typeface="Arial"/>
              <a:ea typeface="Arial"/>
              <a:cs typeface="Arial"/>
              <a:sym typeface="Arial"/>
            </a:endParaRPr>
          </a:p>
        </p:txBody>
      </p:sp>
      <p:sp>
        <p:nvSpPr>
          <p:cNvPr id="344" name="Google Shape;344;p21"/>
          <p:cNvSpPr txBox="1"/>
          <p:nvPr/>
        </p:nvSpPr>
        <p:spPr>
          <a:xfrm>
            <a:off x="677334" y="4319228"/>
            <a:ext cx="8596668" cy="338554"/>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df.head() )</a:t>
            </a:r>
            <a:endParaRPr b="0" i="0" sz="1400" u="none" cap="none" strike="noStrike">
              <a:solidFill>
                <a:srgbClr val="000000"/>
              </a:solidFill>
              <a:latin typeface="Arial"/>
              <a:ea typeface="Arial"/>
              <a:cs typeface="Arial"/>
              <a:sym typeface="Arial"/>
            </a:endParaRPr>
          </a:p>
        </p:txBody>
      </p:sp>
      <p:sp>
        <p:nvSpPr>
          <p:cNvPr id="345" name="Google Shape;345;p21"/>
          <p:cNvSpPr txBox="1"/>
          <p:nvPr/>
        </p:nvSpPr>
        <p:spPr>
          <a:xfrm>
            <a:off x="677334" y="5210776"/>
            <a:ext cx="8596668" cy="338554"/>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df.tail()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rebuchet MS"/>
              <a:buNone/>
            </a:pPr>
            <a:r>
              <a:rPr b="1" lang="en-US" sz="4000"/>
              <a:t>DataFrame操作 – 查看資訊</a:t>
            </a:r>
            <a:endParaRPr b="1" sz="2000"/>
          </a:p>
        </p:txBody>
      </p:sp>
      <p:sp>
        <p:nvSpPr>
          <p:cNvPr id="351" name="Google Shape;351;p22"/>
          <p:cNvSpPr txBox="1"/>
          <p:nvPr>
            <p:ph idx="1" type="body"/>
          </p:nvPr>
        </p:nvSpPr>
        <p:spPr>
          <a:xfrm>
            <a:off x="677334" y="1930399"/>
            <a:ext cx="8596668" cy="46950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20"/>
              <a:buChar char="►"/>
            </a:pPr>
            <a:r>
              <a:rPr lang="en-US" sz="2400">
                <a:solidFill>
                  <a:srgbClr val="00B050"/>
                </a:solidFill>
              </a:rPr>
              <a:t>df.index - 回傳</a:t>
            </a:r>
            <a:r>
              <a:rPr lang="en-US" sz="2400">
                <a:solidFill>
                  <a:srgbClr val="00B050"/>
                </a:solidFill>
                <a:latin typeface="Inconsolata"/>
                <a:ea typeface="Inconsolata"/>
                <a:cs typeface="Inconsolata"/>
                <a:sym typeface="Inconsolata"/>
              </a:rPr>
              <a:t>索引值</a:t>
            </a:r>
            <a:endParaRPr sz="2400">
              <a:solidFill>
                <a:srgbClr val="00B050"/>
              </a:solidFill>
            </a:endParaRPr>
          </a:p>
          <a:p>
            <a:pPr indent="-220980" lvl="0" marL="342900" rtl="0" algn="l">
              <a:lnSpc>
                <a:spcPct val="100000"/>
              </a:lnSpc>
              <a:spcBef>
                <a:spcPts val="1000"/>
              </a:spcBef>
              <a:spcAft>
                <a:spcPts val="0"/>
              </a:spcAft>
              <a:buSzPts val="1920"/>
              <a:buNone/>
            </a:pPr>
            <a:r>
              <a:t/>
            </a:r>
            <a:endParaRPr sz="2400">
              <a:solidFill>
                <a:srgbClr val="00B050"/>
              </a:solidFill>
            </a:endParaRPr>
          </a:p>
          <a:p>
            <a:pPr indent="-342900" lvl="0" marL="342900" rtl="0" algn="l">
              <a:lnSpc>
                <a:spcPct val="100000"/>
              </a:lnSpc>
              <a:spcBef>
                <a:spcPts val="1000"/>
              </a:spcBef>
              <a:spcAft>
                <a:spcPts val="0"/>
              </a:spcAft>
              <a:buSzPts val="1920"/>
              <a:buChar char="►"/>
            </a:pPr>
            <a:r>
              <a:rPr lang="en-US" sz="2400">
                <a:solidFill>
                  <a:srgbClr val="00B050"/>
                </a:solidFill>
              </a:rPr>
              <a:t>df.columns - 回傳</a:t>
            </a:r>
            <a:r>
              <a:rPr lang="en-US" sz="2400">
                <a:solidFill>
                  <a:srgbClr val="00B050"/>
                </a:solidFill>
                <a:latin typeface="Inconsolata"/>
                <a:ea typeface="Inconsolata"/>
                <a:cs typeface="Inconsolata"/>
                <a:sym typeface="Inconsolata"/>
              </a:rPr>
              <a:t>欄位名稱</a:t>
            </a:r>
            <a:r>
              <a:rPr lang="en-US" sz="2400">
                <a:solidFill>
                  <a:srgbClr val="00B050"/>
                </a:solidFill>
              </a:rPr>
              <a:t> </a:t>
            </a:r>
            <a:endParaRPr/>
          </a:p>
          <a:p>
            <a:pPr indent="0" lvl="0" marL="0" rtl="0" algn="l">
              <a:lnSpc>
                <a:spcPct val="100000"/>
              </a:lnSpc>
              <a:spcBef>
                <a:spcPts val="1000"/>
              </a:spcBef>
              <a:spcAft>
                <a:spcPts val="0"/>
              </a:spcAft>
              <a:buSzPts val="1920"/>
              <a:buNone/>
            </a:pPr>
            <a:r>
              <a:t/>
            </a:r>
            <a:endParaRPr sz="2400">
              <a:solidFill>
                <a:srgbClr val="00B050"/>
              </a:solidFill>
            </a:endParaRPr>
          </a:p>
          <a:p>
            <a:pPr indent="-342900" lvl="0" marL="342900" rtl="0" algn="l">
              <a:lnSpc>
                <a:spcPct val="100000"/>
              </a:lnSpc>
              <a:spcBef>
                <a:spcPts val="1000"/>
              </a:spcBef>
              <a:spcAft>
                <a:spcPts val="0"/>
              </a:spcAft>
              <a:buSzPts val="1920"/>
              <a:buChar char="►"/>
            </a:pPr>
            <a:r>
              <a:rPr lang="en-US" sz="2400">
                <a:solidFill>
                  <a:srgbClr val="00B050"/>
                </a:solidFill>
              </a:rPr>
              <a:t>df.info() -</a:t>
            </a:r>
            <a:r>
              <a:rPr lang="en-US" sz="2400">
                <a:solidFill>
                  <a:srgbClr val="00B050"/>
                </a:solidFill>
                <a:latin typeface="Inconsolata"/>
                <a:ea typeface="Inconsolata"/>
                <a:cs typeface="Inconsolata"/>
                <a:sym typeface="Inconsolata"/>
              </a:rPr>
              <a:t>回傳資料內容</a:t>
            </a:r>
            <a:r>
              <a:rPr lang="en-US" sz="2400">
                <a:solidFill>
                  <a:srgbClr val="00B050"/>
                </a:solidFill>
              </a:rPr>
              <a:t> </a:t>
            </a:r>
            <a:endParaRPr/>
          </a:p>
        </p:txBody>
      </p:sp>
      <p:sp>
        <p:nvSpPr>
          <p:cNvPr id="352" name="Google Shape;352;p22"/>
          <p:cNvSpPr txBox="1"/>
          <p:nvPr/>
        </p:nvSpPr>
        <p:spPr>
          <a:xfrm>
            <a:off x="677334" y="2399904"/>
            <a:ext cx="8596668" cy="338554"/>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df.index )</a:t>
            </a:r>
            <a:endParaRPr b="0" i="0" sz="1400" u="none" cap="none" strike="noStrike">
              <a:solidFill>
                <a:srgbClr val="000000"/>
              </a:solidFill>
              <a:latin typeface="Arial"/>
              <a:ea typeface="Arial"/>
              <a:cs typeface="Arial"/>
              <a:sym typeface="Arial"/>
            </a:endParaRPr>
          </a:p>
        </p:txBody>
      </p:sp>
      <p:sp>
        <p:nvSpPr>
          <p:cNvPr id="353" name="Google Shape;353;p22"/>
          <p:cNvSpPr/>
          <p:nvPr/>
        </p:nvSpPr>
        <p:spPr>
          <a:xfrm>
            <a:off x="0" y="90100"/>
            <a:ext cx="65" cy="276999"/>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Arial"/>
              <a:ea typeface="Arial"/>
              <a:cs typeface="Arial"/>
              <a:sym typeface="Arial"/>
            </a:endParaRPr>
          </a:p>
        </p:txBody>
      </p:sp>
      <p:sp>
        <p:nvSpPr>
          <p:cNvPr id="354" name="Google Shape;354;p22"/>
          <p:cNvSpPr/>
          <p:nvPr/>
        </p:nvSpPr>
        <p:spPr>
          <a:xfrm>
            <a:off x="0" y="-23983"/>
            <a:ext cx="65" cy="505166"/>
          </a:xfrm>
          <a:prstGeom prst="rect">
            <a:avLst/>
          </a:prstGeom>
          <a:solidFill>
            <a:srgbClr val="494949"/>
          </a:solidFill>
          <a:ln>
            <a:noFill/>
          </a:ln>
        </p:spPr>
        <p:txBody>
          <a:bodyPr anchorCtr="0" anchor="ctr" bIns="158700" lIns="0" spcFirstLastPara="1" rIns="0" wrap="square" tIns="158700">
            <a:sp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55" name="Google Shape;355;p22"/>
          <p:cNvSpPr txBox="1"/>
          <p:nvPr/>
        </p:nvSpPr>
        <p:spPr>
          <a:xfrm>
            <a:off x="677334" y="3342293"/>
            <a:ext cx="8596668" cy="338554"/>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df.columns )</a:t>
            </a:r>
            <a:endParaRPr b="0" i="0" sz="1400" u="none" cap="none" strike="noStrike">
              <a:solidFill>
                <a:srgbClr val="000000"/>
              </a:solidFill>
              <a:latin typeface="Arial"/>
              <a:ea typeface="Arial"/>
              <a:cs typeface="Arial"/>
              <a:sym typeface="Arial"/>
            </a:endParaRPr>
          </a:p>
        </p:txBody>
      </p:sp>
      <p:sp>
        <p:nvSpPr>
          <p:cNvPr id="356" name="Google Shape;356;p22"/>
          <p:cNvSpPr txBox="1"/>
          <p:nvPr/>
        </p:nvSpPr>
        <p:spPr>
          <a:xfrm>
            <a:off x="677334" y="4319228"/>
            <a:ext cx="8596668" cy="338554"/>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df.info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rebuchet MS"/>
              <a:buNone/>
            </a:pPr>
            <a:r>
              <a:rPr b="1" lang="en-US" sz="4000"/>
              <a:t>DataFrame操作 – 資料選擇與篩選</a:t>
            </a:r>
            <a:endParaRPr b="1" sz="2000"/>
          </a:p>
        </p:txBody>
      </p:sp>
      <p:sp>
        <p:nvSpPr>
          <p:cNvPr id="362" name="Google Shape;362;p23"/>
          <p:cNvSpPr txBox="1"/>
          <p:nvPr>
            <p:ph idx="1" type="body"/>
          </p:nvPr>
        </p:nvSpPr>
        <p:spPr>
          <a:xfrm>
            <a:off x="677334" y="1930399"/>
            <a:ext cx="8596668" cy="46950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20"/>
              <a:buChar char="►"/>
            </a:pPr>
            <a:r>
              <a:rPr lang="en-US" sz="2400">
                <a:solidFill>
                  <a:srgbClr val="00B050"/>
                </a:solidFill>
              </a:rPr>
              <a:t>df[‘欄位名稱’]、df.欄位名稱</a:t>
            </a:r>
            <a:endParaRPr sz="2400">
              <a:solidFill>
                <a:srgbClr val="00B050"/>
              </a:solidFill>
            </a:endParaRPr>
          </a:p>
          <a:p>
            <a:pPr indent="-220980" lvl="0" marL="342900" rtl="0" algn="l">
              <a:lnSpc>
                <a:spcPct val="100000"/>
              </a:lnSpc>
              <a:spcBef>
                <a:spcPts val="1000"/>
              </a:spcBef>
              <a:spcAft>
                <a:spcPts val="0"/>
              </a:spcAft>
              <a:buSzPts val="1920"/>
              <a:buNone/>
            </a:pPr>
            <a:r>
              <a:t/>
            </a:r>
            <a:endParaRPr sz="2400">
              <a:solidFill>
                <a:srgbClr val="00B050"/>
              </a:solidFill>
            </a:endParaRPr>
          </a:p>
          <a:p>
            <a:pPr indent="-342900" lvl="0" marL="342900" rtl="0" algn="l">
              <a:lnSpc>
                <a:spcPct val="100000"/>
              </a:lnSpc>
              <a:spcBef>
                <a:spcPts val="1000"/>
              </a:spcBef>
              <a:spcAft>
                <a:spcPts val="0"/>
              </a:spcAft>
              <a:buSzPts val="1920"/>
              <a:buChar char="►"/>
            </a:pPr>
            <a:r>
              <a:rPr lang="en-US" sz="2400">
                <a:solidFill>
                  <a:srgbClr val="00B050"/>
                </a:solidFill>
              </a:rPr>
              <a:t>df.loc[ ‘索引名稱’, ‘欄位名稱’ ]</a:t>
            </a:r>
            <a:endParaRPr sz="2400">
              <a:solidFill>
                <a:srgbClr val="00B050"/>
              </a:solidFill>
            </a:endParaRPr>
          </a:p>
          <a:p>
            <a:pPr indent="-220980" lvl="0" marL="342900" rtl="0" algn="l">
              <a:lnSpc>
                <a:spcPct val="100000"/>
              </a:lnSpc>
              <a:spcBef>
                <a:spcPts val="1000"/>
              </a:spcBef>
              <a:spcAft>
                <a:spcPts val="0"/>
              </a:spcAft>
              <a:buSzPts val="1920"/>
              <a:buNone/>
            </a:pPr>
            <a:r>
              <a:t/>
            </a:r>
            <a:endParaRPr sz="2400">
              <a:solidFill>
                <a:srgbClr val="00B050"/>
              </a:solidFill>
            </a:endParaRPr>
          </a:p>
          <a:p>
            <a:pPr indent="-342900" lvl="0" marL="342900" rtl="0" algn="l">
              <a:lnSpc>
                <a:spcPct val="100000"/>
              </a:lnSpc>
              <a:spcBef>
                <a:spcPts val="1000"/>
              </a:spcBef>
              <a:spcAft>
                <a:spcPts val="0"/>
              </a:spcAft>
              <a:buSzPts val="1920"/>
              <a:buChar char="►"/>
            </a:pPr>
            <a:r>
              <a:rPr lang="en-US" sz="2400">
                <a:solidFill>
                  <a:srgbClr val="00B050"/>
                </a:solidFill>
              </a:rPr>
              <a:t> </a:t>
            </a:r>
            <a:endParaRPr sz="2400">
              <a:solidFill>
                <a:srgbClr val="00B050"/>
              </a:solidFill>
            </a:endParaRPr>
          </a:p>
          <a:p>
            <a:pPr indent="-342900" lvl="0" marL="342900" rtl="0" algn="l">
              <a:lnSpc>
                <a:spcPct val="100000"/>
              </a:lnSpc>
              <a:spcBef>
                <a:spcPts val="1000"/>
              </a:spcBef>
              <a:spcAft>
                <a:spcPts val="0"/>
              </a:spcAft>
              <a:buSzPts val="1920"/>
              <a:buChar char="►"/>
            </a:pPr>
            <a:r>
              <a:rPr lang="en-US" sz="2400">
                <a:solidFill>
                  <a:srgbClr val="00B050"/>
                </a:solidFill>
              </a:rPr>
              <a:t>df.iloc[ rows , columns ]</a:t>
            </a:r>
            <a:endParaRPr sz="2400">
              <a:solidFill>
                <a:srgbClr val="00B050"/>
              </a:solidFill>
            </a:endParaRPr>
          </a:p>
        </p:txBody>
      </p:sp>
      <p:sp>
        <p:nvSpPr>
          <p:cNvPr id="363" name="Google Shape;363;p23"/>
          <p:cNvSpPr txBox="1"/>
          <p:nvPr/>
        </p:nvSpPr>
        <p:spPr>
          <a:xfrm>
            <a:off x="677334" y="2399904"/>
            <a:ext cx="8596668" cy="584775"/>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df ["num"] )</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df.num )</a:t>
            </a:r>
            <a:endParaRPr b="0" i="0" sz="1600" u="none" cap="none" strike="noStrike">
              <a:solidFill>
                <a:schemeClr val="dk1"/>
              </a:solidFill>
              <a:latin typeface="Trebuchet MS"/>
              <a:ea typeface="Trebuchet MS"/>
              <a:cs typeface="Trebuchet MS"/>
              <a:sym typeface="Trebuchet MS"/>
            </a:endParaRPr>
          </a:p>
        </p:txBody>
      </p:sp>
      <p:sp>
        <p:nvSpPr>
          <p:cNvPr id="364" name="Google Shape;364;p23"/>
          <p:cNvSpPr/>
          <p:nvPr/>
        </p:nvSpPr>
        <p:spPr>
          <a:xfrm>
            <a:off x="0" y="90100"/>
            <a:ext cx="65" cy="276999"/>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Arial"/>
              <a:ea typeface="Arial"/>
              <a:cs typeface="Arial"/>
              <a:sym typeface="Arial"/>
            </a:endParaRPr>
          </a:p>
        </p:txBody>
      </p:sp>
      <p:sp>
        <p:nvSpPr>
          <p:cNvPr id="365" name="Google Shape;365;p23"/>
          <p:cNvSpPr/>
          <p:nvPr/>
        </p:nvSpPr>
        <p:spPr>
          <a:xfrm>
            <a:off x="0" y="-23983"/>
            <a:ext cx="65" cy="505166"/>
          </a:xfrm>
          <a:prstGeom prst="rect">
            <a:avLst/>
          </a:prstGeom>
          <a:solidFill>
            <a:srgbClr val="494949"/>
          </a:solidFill>
          <a:ln>
            <a:noFill/>
          </a:ln>
        </p:spPr>
        <p:txBody>
          <a:bodyPr anchorCtr="0" anchor="ctr" bIns="158700" lIns="0" spcFirstLastPara="1" rIns="0" wrap="square" tIns="158700">
            <a:sp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66" name="Google Shape;366;p23"/>
          <p:cNvSpPr txBox="1"/>
          <p:nvPr/>
        </p:nvSpPr>
        <p:spPr>
          <a:xfrm>
            <a:off x="677334" y="3420278"/>
            <a:ext cx="8596800" cy="831000"/>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df.loc ['A']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df.loc [ ['A','C'] ]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df.loc [ ['A','C'] ,['num'] ] )</a:t>
            </a:r>
            <a:endParaRPr b="0" i="0" sz="1400" u="none" cap="none" strike="noStrike">
              <a:solidFill>
                <a:srgbClr val="000000"/>
              </a:solidFill>
              <a:latin typeface="Arial"/>
              <a:ea typeface="Arial"/>
              <a:cs typeface="Arial"/>
              <a:sym typeface="Arial"/>
            </a:endParaRPr>
          </a:p>
        </p:txBody>
      </p:sp>
      <p:sp>
        <p:nvSpPr>
          <p:cNvPr id="367" name="Google Shape;367;p23"/>
          <p:cNvSpPr txBox="1"/>
          <p:nvPr/>
        </p:nvSpPr>
        <p:spPr>
          <a:xfrm>
            <a:off x="677334" y="4927601"/>
            <a:ext cx="8596668" cy="830997"/>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df.iloc [ 0, 1 ]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df.iloc [ 0:1 ,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df.iloc [ : , 1] )</a:t>
            </a:r>
            <a:endParaRPr b="0" i="0" sz="16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2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rebuchet MS"/>
              <a:buNone/>
            </a:pPr>
            <a:r>
              <a:rPr b="1" lang="en-US" sz="4000"/>
              <a:t>DataFrame操作 – 資料選擇與篩選</a:t>
            </a:r>
            <a:endParaRPr/>
          </a:p>
        </p:txBody>
      </p:sp>
      <p:sp>
        <p:nvSpPr>
          <p:cNvPr id="373" name="Google Shape;373;p24"/>
          <p:cNvSpPr txBox="1"/>
          <p:nvPr>
            <p:ph idx="1" type="body"/>
          </p:nvPr>
        </p:nvSpPr>
        <p:spPr>
          <a:xfrm>
            <a:off x="677334" y="1930400"/>
            <a:ext cx="8596668" cy="397164"/>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20"/>
              <a:buChar char="►"/>
            </a:pPr>
            <a:r>
              <a:rPr lang="en-US" sz="2400">
                <a:solidFill>
                  <a:srgbClr val="00B050"/>
                </a:solidFill>
              </a:rPr>
              <a:t>使用條件判斷(布林值)篩選</a:t>
            </a:r>
            <a:endParaRPr sz="2400">
              <a:solidFill>
                <a:srgbClr val="00B050"/>
              </a:solidFill>
              <a:highlight>
                <a:srgbClr val="FFFFFF"/>
              </a:highlight>
            </a:endParaRPr>
          </a:p>
          <a:p>
            <a:pPr indent="0" lvl="0" marL="342900" rtl="0" algn="l">
              <a:lnSpc>
                <a:spcPct val="100000"/>
              </a:lnSpc>
              <a:spcBef>
                <a:spcPts val="0"/>
              </a:spcBef>
              <a:spcAft>
                <a:spcPts val="0"/>
              </a:spcAft>
              <a:buSzPts val="1440"/>
              <a:buNone/>
            </a:pPr>
            <a:r>
              <a:t/>
            </a:r>
            <a:endParaRPr sz="2400">
              <a:solidFill>
                <a:srgbClr val="00B050"/>
              </a:solidFill>
              <a:highlight>
                <a:srgbClr val="FFFFFF"/>
              </a:highlight>
            </a:endParaRPr>
          </a:p>
          <a:p>
            <a:pPr indent="0" lvl="0" marL="342900" rtl="0" algn="l">
              <a:lnSpc>
                <a:spcPct val="100000"/>
              </a:lnSpc>
              <a:spcBef>
                <a:spcPts val="0"/>
              </a:spcBef>
              <a:spcAft>
                <a:spcPts val="0"/>
              </a:spcAft>
              <a:buSzPts val="1440"/>
              <a:buNone/>
            </a:pPr>
            <a:r>
              <a:t/>
            </a:r>
            <a:endParaRPr sz="2400">
              <a:solidFill>
                <a:srgbClr val="00B050"/>
              </a:solidFill>
            </a:endParaRPr>
          </a:p>
          <a:p>
            <a:pPr indent="0" lvl="0" marL="342900" rtl="0" algn="l">
              <a:lnSpc>
                <a:spcPct val="100000"/>
              </a:lnSpc>
              <a:spcBef>
                <a:spcPts val="0"/>
              </a:spcBef>
              <a:spcAft>
                <a:spcPts val="0"/>
              </a:spcAft>
              <a:buSzPts val="1440"/>
              <a:buNone/>
            </a:pPr>
            <a:r>
              <a:t/>
            </a:r>
            <a:endParaRPr sz="2400">
              <a:solidFill>
                <a:srgbClr val="00B050"/>
              </a:solidFill>
            </a:endParaRPr>
          </a:p>
          <a:p>
            <a:pPr indent="-342900" lvl="0" marL="342900" rtl="0" algn="l">
              <a:lnSpc>
                <a:spcPct val="100000"/>
              </a:lnSpc>
              <a:spcBef>
                <a:spcPts val="0"/>
              </a:spcBef>
              <a:spcAft>
                <a:spcPts val="0"/>
              </a:spcAft>
              <a:buSzPts val="1920"/>
              <a:buChar char="►"/>
            </a:pPr>
            <a:r>
              <a:rPr lang="en-US" sz="2400">
                <a:solidFill>
                  <a:srgbClr val="00B050"/>
                </a:solidFill>
                <a:highlight>
                  <a:srgbClr val="FFFFFF"/>
                </a:highlight>
              </a:rPr>
              <a:t>利用索引值篩選</a:t>
            </a:r>
            <a:endParaRPr sz="2400">
              <a:solidFill>
                <a:srgbClr val="303233"/>
              </a:solidFill>
              <a:highlight>
                <a:srgbClr val="FFFFFF"/>
              </a:highlight>
            </a:endParaRPr>
          </a:p>
        </p:txBody>
      </p:sp>
      <p:sp>
        <p:nvSpPr>
          <p:cNvPr id="374" name="Google Shape;374;p24"/>
          <p:cNvSpPr txBox="1"/>
          <p:nvPr/>
        </p:nvSpPr>
        <p:spPr>
          <a:xfrm>
            <a:off x="677334" y="2385753"/>
            <a:ext cx="8596668" cy="830997"/>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fil = df.loc [:,"num"] &gt; 10 </a:t>
            </a:r>
            <a:r>
              <a:rPr b="0" i="0" lang="en-US" sz="1600" u="none" cap="none" strike="noStrike">
                <a:solidFill>
                  <a:srgbClr val="FF0000"/>
                </a:solidFill>
                <a:latin typeface="Trebuchet MS"/>
                <a:ea typeface="Trebuchet MS"/>
                <a:cs typeface="Trebuchet MS"/>
                <a:sym typeface="Trebuchet MS"/>
              </a:rPr>
              <a:t># 選出人數超過 10 的群組</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fil )</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df [fil] )</a:t>
            </a:r>
            <a:endParaRPr b="0" i="0" sz="1600" u="none" cap="none" strike="noStrike">
              <a:solidFill>
                <a:schemeClr val="dk1"/>
              </a:solidFill>
              <a:latin typeface="Trebuchet MS"/>
              <a:ea typeface="Trebuchet MS"/>
              <a:cs typeface="Trebuchet MS"/>
              <a:sym typeface="Trebuchet MS"/>
            </a:endParaRPr>
          </a:p>
        </p:txBody>
      </p:sp>
      <p:sp>
        <p:nvSpPr>
          <p:cNvPr id="375" name="Google Shape;375;p24"/>
          <p:cNvSpPr/>
          <p:nvPr/>
        </p:nvSpPr>
        <p:spPr>
          <a:xfrm>
            <a:off x="0" y="90100"/>
            <a:ext cx="65" cy="276999"/>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Arial"/>
              <a:ea typeface="Arial"/>
              <a:cs typeface="Arial"/>
              <a:sym typeface="Arial"/>
            </a:endParaRPr>
          </a:p>
        </p:txBody>
      </p:sp>
      <p:sp>
        <p:nvSpPr>
          <p:cNvPr id="376" name="Google Shape;376;p24"/>
          <p:cNvSpPr/>
          <p:nvPr/>
        </p:nvSpPr>
        <p:spPr>
          <a:xfrm>
            <a:off x="0" y="-23983"/>
            <a:ext cx="65" cy="505166"/>
          </a:xfrm>
          <a:prstGeom prst="rect">
            <a:avLst/>
          </a:prstGeom>
          <a:solidFill>
            <a:srgbClr val="494949"/>
          </a:solidFill>
          <a:ln>
            <a:noFill/>
          </a:ln>
        </p:spPr>
        <p:txBody>
          <a:bodyPr anchorCtr="0" anchor="ctr" bIns="158700" lIns="0" spcFirstLastPara="1" rIns="0" wrap="square" tIns="158700">
            <a:sp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77" name="Google Shape;377;p24"/>
          <p:cNvSpPr txBox="1"/>
          <p:nvPr/>
        </p:nvSpPr>
        <p:spPr>
          <a:xfrm>
            <a:off x="677275" y="3838948"/>
            <a:ext cx="8596800" cy="1413300"/>
          </a:xfrm>
          <a:prstGeom prst="rect">
            <a:avLst/>
          </a:prstGeom>
          <a:solidFill>
            <a:srgbClr val="D8D8D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df.ix[:,’num’] ) #選擇欄位資料</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 )</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df.iloc[0] ) #選擇一行資料</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df.ix[0,’num’] ) #同時選擇行和欄位資料</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2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rebuchet MS"/>
              <a:buNone/>
            </a:pPr>
            <a:r>
              <a:rPr b="1" lang="en-US" sz="4000"/>
              <a:t>DataFrame操作 – 排序</a:t>
            </a:r>
            <a:endParaRPr/>
          </a:p>
        </p:txBody>
      </p:sp>
      <p:sp>
        <p:nvSpPr>
          <p:cNvPr id="383" name="Google Shape;383;p25"/>
          <p:cNvSpPr txBox="1"/>
          <p:nvPr>
            <p:ph idx="1" type="body"/>
          </p:nvPr>
        </p:nvSpPr>
        <p:spPr>
          <a:xfrm>
            <a:off x="677334" y="1930400"/>
            <a:ext cx="8596668" cy="397164"/>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20"/>
              <a:buChar char="►"/>
            </a:pPr>
            <a:r>
              <a:rPr lang="en-US" sz="2400">
                <a:solidFill>
                  <a:srgbClr val="00B050"/>
                </a:solidFill>
              </a:rPr>
              <a:t>df.sort_index ( axis = 0, ascending = True) - 用索引值排序</a:t>
            </a:r>
            <a:endParaRPr sz="2400">
              <a:solidFill>
                <a:srgbClr val="00B050"/>
              </a:solidFill>
            </a:endParaRPr>
          </a:p>
          <a:p>
            <a:pPr indent="-220980" lvl="0" marL="342900" rtl="0" algn="l">
              <a:lnSpc>
                <a:spcPct val="100000"/>
              </a:lnSpc>
              <a:spcBef>
                <a:spcPts val="1000"/>
              </a:spcBef>
              <a:spcAft>
                <a:spcPts val="0"/>
              </a:spcAft>
              <a:buSzPts val="1920"/>
              <a:buNone/>
            </a:pPr>
            <a:r>
              <a:t/>
            </a:r>
            <a:endParaRPr sz="2400">
              <a:solidFill>
                <a:srgbClr val="00B050"/>
              </a:solidFill>
            </a:endParaRPr>
          </a:p>
          <a:p>
            <a:pPr indent="-342900" lvl="0" marL="342900" rtl="0" algn="l">
              <a:lnSpc>
                <a:spcPct val="100000"/>
              </a:lnSpc>
              <a:spcBef>
                <a:spcPts val="1000"/>
              </a:spcBef>
              <a:spcAft>
                <a:spcPts val="0"/>
              </a:spcAft>
              <a:buSzPts val="1920"/>
              <a:buChar char="►"/>
            </a:pPr>
            <a:r>
              <a:rPr lang="en-US" sz="2400">
                <a:solidFill>
                  <a:srgbClr val="00B050"/>
                </a:solidFill>
              </a:rPr>
              <a:t>df.sort_values( by = ‘欄位名稱’ , ascending = True) -用指定欄位的數值排序</a:t>
            </a:r>
            <a:endParaRPr sz="2400">
              <a:solidFill>
                <a:srgbClr val="00B050"/>
              </a:solidFill>
            </a:endParaRPr>
          </a:p>
        </p:txBody>
      </p:sp>
      <p:sp>
        <p:nvSpPr>
          <p:cNvPr id="384" name="Google Shape;384;p25"/>
          <p:cNvSpPr txBox="1"/>
          <p:nvPr/>
        </p:nvSpPr>
        <p:spPr>
          <a:xfrm>
            <a:off x="677334" y="2385753"/>
            <a:ext cx="8596668" cy="369332"/>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df.sort_index ( axis = 1) </a:t>
            </a:r>
            <a:r>
              <a:rPr b="0" i="0" lang="en-US" sz="1800" u="none" cap="none" strike="noStrike">
                <a:solidFill>
                  <a:srgbClr val="FF0000"/>
                </a:solidFill>
                <a:latin typeface="Trebuchet MS"/>
                <a:ea typeface="Trebuchet MS"/>
                <a:cs typeface="Trebuchet MS"/>
                <a:sym typeface="Trebuchet MS"/>
              </a:rPr>
              <a:t># </a:t>
            </a:r>
            <a:r>
              <a:rPr b="0" i="0" lang="en-US" sz="1600" u="none" cap="none" strike="noStrike">
                <a:solidFill>
                  <a:srgbClr val="FF0000"/>
                </a:solidFill>
                <a:latin typeface="Trebuchet MS"/>
                <a:ea typeface="Trebuchet MS"/>
                <a:cs typeface="Trebuchet MS"/>
                <a:sym typeface="Trebuchet MS"/>
              </a:rPr>
              <a:t>axis 可以指定第幾欄，ascending 用於設定遞增(預設值)或遞減</a:t>
            </a:r>
            <a:endParaRPr b="0" i="0" sz="1600" u="none" cap="none" strike="noStrike">
              <a:solidFill>
                <a:srgbClr val="FF0000"/>
              </a:solidFill>
              <a:latin typeface="Trebuchet MS"/>
              <a:ea typeface="Trebuchet MS"/>
              <a:cs typeface="Trebuchet MS"/>
              <a:sym typeface="Trebuchet MS"/>
            </a:endParaRPr>
          </a:p>
        </p:txBody>
      </p:sp>
      <p:sp>
        <p:nvSpPr>
          <p:cNvPr id="385" name="Google Shape;385;p25"/>
          <p:cNvSpPr/>
          <p:nvPr/>
        </p:nvSpPr>
        <p:spPr>
          <a:xfrm>
            <a:off x="0" y="90100"/>
            <a:ext cx="65" cy="276999"/>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Arial"/>
              <a:ea typeface="Arial"/>
              <a:cs typeface="Arial"/>
              <a:sym typeface="Arial"/>
            </a:endParaRPr>
          </a:p>
        </p:txBody>
      </p:sp>
      <p:sp>
        <p:nvSpPr>
          <p:cNvPr id="386" name="Google Shape;386;p25"/>
          <p:cNvSpPr/>
          <p:nvPr/>
        </p:nvSpPr>
        <p:spPr>
          <a:xfrm>
            <a:off x="0" y="-23983"/>
            <a:ext cx="65" cy="505166"/>
          </a:xfrm>
          <a:prstGeom prst="rect">
            <a:avLst/>
          </a:prstGeom>
          <a:solidFill>
            <a:srgbClr val="494949"/>
          </a:solidFill>
          <a:ln>
            <a:noFill/>
          </a:ln>
        </p:spPr>
        <p:txBody>
          <a:bodyPr anchorCtr="0" anchor="ctr" bIns="158700" lIns="0" spcFirstLastPara="1" rIns="0" wrap="square" tIns="158700">
            <a:sp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387" name="Google Shape;387;p25"/>
          <p:cNvSpPr txBox="1"/>
          <p:nvPr/>
        </p:nvSpPr>
        <p:spPr>
          <a:xfrm>
            <a:off x="677334" y="3697115"/>
            <a:ext cx="8596668" cy="584775"/>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df.sort_values( by = “num” , ascending=False )</a:t>
            </a:r>
            <a:endParaRPr b="0" i="0" sz="1600" u="none" cap="none" strike="noStrike">
              <a:solidFill>
                <a:srgbClr val="FF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df.sort_values( by=["num", "name"] )</a:t>
            </a:r>
            <a:endParaRPr b="0" i="0" sz="16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2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rebuchet MS"/>
              <a:buNone/>
            </a:pPr>
            <a:r>
              <a:rPr b="1" lang="en-US" sz="4000"/>
              <a:t>DataFrame操作 – 新增資料</a:t>
            </a:r>
            <a:endParaRPr b="1" sz="4000"/>
          </a:p>
        </p:txBody>
      </p:sp>
      <p:sp>
        <p:nvSpPr>
          <p:cNvPr id="393" name="Google Shape;393;p26"/>
          <p:cNvSpPr txBox="1"/>
          <p:nvPr>
            <p:ph idx="1" type="body"/>
          </p:nvPr>
        </p:nvSpPr>
        <p:spPr>
          <a:xfrm>
            <a:off x="677334" y="1930400"/>
            <a:ext cx="8596668" cy="397164"/>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20"/>
              <a:buChar char="►"/>
            </a:pPr>
            <a:r>
              <a:rPr lang="en-US" sz="2400">
                <a:solidFill>
                  <a:srgbClr val="00B050"/>
                </a:solidFill>
              </a:rPr>
              <a:t>新增欄位資料</a:t>
            </a:r>
            <a:endParaRPr sz="2400">
              <a:solidFill>
                <a:srgbClr val="00B050"/>
              </a:solidFill>
            </a:endParaRPr>
          </a:p>
        </p:txBody>
      </p:sp>
      <p:sp>
        <p:nvSpPr>
          <p:cNvPr id="394" name="Google Shape;394;p26"/>
          <p:cNvSpPr txBox="1"/>
          <p:nvPr/>
        </p:nvSpPr>
        <p:spPr>
          <a:xfrm>
            <a:off x="677334" y="2385753"/>
            <a:ext cx="8596668" cy="2800767"/>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import pandas as pd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numbers = [9, 23, 33, 91, 13]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players = ["Ron Harper", "Michael Jordan", "Scottie Pippen", "Dennis Rodman", "Luc Longley"]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df = pd.DataFrame()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df["number"] = numbers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df["player"] = players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df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df["team"] = "Chicago Bulls“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df["height"] = ["6-6", "6-6", "6-8", "6-7", "7-2"]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df )</a:t>
            </a:r>
            <a:endParaRPr b="0" i="0" sz="1600" u="none" cap="none" strike="noStrike">
              <a:solidFill>
                <a:srgbClr val="FF0000"/>
              </a:solidFill>
              <a:latin typeface="Trebuchet MS"/>
              <a:ea typeface="Trebuchet MS"/>
              <a:cs typeface="Trebuchet MS"/>
              <a:sym typeface="Trebuchet MS"/>
            </a:endParaRPr>
          </a:p>
        </p:txBody>
      </p:sp>
      <p:sp>
        <p:nvSpPr>
          <p:cNvPr id="395" name="Google Shape;395;p26"/>
          <p:cNvSpPr/>
          <p:nvPr/>
        </p:nvSpPr>
        <p:spPr>
          <a:xfrm>
            <a:off x="0" y="90100"/>
            <a:ext cx="65" cy="276999"/>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Arial"/>
              <a:ea typeface="Arial"/>
              <a:cs typeface="Arial"/>
              <a:sym typeface="Arial"/>
            </a:endParaRPr>
          </a:p>
        </p:txBody>
      </p:sp>
      <p:sp>
        <p:nvSpPr>
          <p:cNvPr id="396" name="Google Shape;396;p26"/>
          <p:cNvSpPr/>
          <p:nvPr/>
        </p:nvSpPr>
        <p:spPr>
          <a:xfrm>
            <a:off x="0" y="-23983"/>
            <a:ext cx="65" cy="505166"/>
          </a:xfrm>
          <a:prstGeom prst="rect">
            <a:avLst/>
          </a:prstGeom>
          <a:solidFill>
            <a:srgbClr val="494949"/>
          </a:solidFill>
          <a:ln>
            <a:noFill/>
          </a:ln>
        </p:spPr>
        <p:txBody>
          <a:bodyPr anchorCtr="0" anchor="ctr" bIns="158700" lIns="0" spcFirstLastPara="1" rIns="0" wrap="square" tIns="158700">
            <a:sp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2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rebuchet MS"/>
              <a:buNone/>
            </a:pPr>
            <a:r>
              <a:rPr b="1" lang="en-US" sz="4000"/>
              <a:t>DataFrame操作 – 新增資料</a:t>
            </a:r>
            <a:endParaRPr b="1" sz="4000"/>
          </a:p>
        </p:txBody>
      </p:sp>
      <p:sp>
        <p:nvSpPr>
          <p:cNvPr id="402" name="Google Shape;402;p27"/>
          <p:cNvSpPr txBox="1"/>
          <p:nvPr>
            <p:ph idx="1" type="body"/>
          </p:nvPr>
        </p:nvSpPr>
        <p:spPr>
          <a:xfrm>
            <a:off x="677334" y="1930400"/>
            <a:ext cx="8596668" cy="397164"/>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20"/>
              <a:buChar char="►"/>
            </a:pPr>
            <a:r>
              <a:rPr lang="en-US" sz="2400">
                <a:solidFill>
                  <a:srgbClr val="00B050"/>
                </a:solidFill>
              </a:rPr>
              <a:t>新增一行資料</a:t>
            </a:r>
            <a:endParaRPr sz="2400">
              <a:solidFill>
                <a:srgbClr val="00B050"/>
              </a:solidFill>
            </a:endParaRPr>
          </a:p>
        </p:txBody>
      </p:sp>
      <p:sp>
        <p:nvSpPr>
          <p:cNvPr id="403" name="Google Shape;403;p27"/>
          <p:cNvSpPr txBox="1"/>
          <p:nvPr/>
        </p:nvSpPr>
        <p:spPr>
          <a:xfrm>
            <a:off x="677334" y="2385753"/>
            <a:ext cx="8596668" cy="3785652"/>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import pandas as pd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numbers = [9, 23, 33, 91, 13]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players = ["Ron Harper", "Michael Jordan", "Scottie Pippen", "Dennis Rodman", "Luc Longley"]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df = pd.DataFrame()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df["number"] = numbers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df["player"] = players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print(df)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toni_kukoc = pd.DataFrame()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toni_kukoc["number"] = [7]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toni_kukoc["player"] = ["Toni Kukoc"]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df = df.append(toni_kukoc)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print(df)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df = df.reset_index(drop=True) </a:t>
            </a:r>
            <a:r>
              <a:rPr b="0" i="0" lang="en-US" sz="1600" u="none" cap="none" strike="noStrike">
                <a:solidFill>
                  <a:srgbClr val="FF0000"/>
                </a:solidFill>
                <a:latin typeface="Trebuchet MS"/>
                <a:ea typeface="Trebuchet MS"/>
                <a:cs typeface="Trebuchet MS"/>
                <a:sym typeface="Trebuchet MS"/>
              </a:rPr>
              <a:t># 重新設定索引</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df</a:t>
            </a:r>
            <a:endParaRPr b="0" i="0" sz="1600" u="none" cap="none" strike="noStrike">
              <a:solidFill>
                <a:srgbClr val="FF0000"/>
              </a:solidFill>
              <a:latin typeface="Trebuchet MS"/>
              <a:ea typeface="Trebuchet MS"/>
              <a:cs typeface="Trebuchet MS"/>
              <a:sym typeface="Trebuchet MS"/>
            </a:endParaRPr>
          </a:p>
        </p:txBody>
      </p:sp>
      <p:sp>
        <p:nvSpPr>
          <p:cNvPr id="404" name="Google Shape;404;p27"/>
          <p:cNvSpPr/>
          <p:nvPr/>
        </p:nvSpPr>
        <p:spPr>
          <a:xfrm>
            <a:off x="0" y="90100"/>
            <a:ext cx="65" cy="276999"/>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Arial"/>
              <a:ea typeface="Arial"/>
              <a:cs typeface="Arial"/>
              <a:sym typeface="Arial"/>
            </a:endParaRPr>
          </a:p>
        </p:txBody>
      </p:sp>
      <p:sp>
        <p:nvSpPr>
          <p:cNvPr id="405" name="Google Shape;405;p27"/>
          <p:cNvSpPr/>
          <p:nvPr/>
        </p:nvSpPr>
        <p:spPr>
          <a:xfrm>
            <a:off x="0" y="-23983"/>
            <a:ext cx="65" cy="505166"/>
          </a:xfrm>
          <a:prstGeom prst="rect">
            <a:avLst/>
          </a:prstGeom>
          <a:solidFill>
            <a:srgbClr val="494949"/>
          </a:solidFill>
          <a:ln>
            <a:noFill/>
          </a:ln>
        </p:spPr>
        <p:txBody>
          <a:bodyPr anchorCtr="0" anchor="ctr" bIns="158700" lIns="0" spcFirstLastPara="1" rIns="0" wrap="square" tIns="158700">
            <a:sp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2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rebuchet MS"/>
              <a:buNone/>
            </a:pPr>
            <a:r>
              <a:rPr b="1" lang="en-US" sz="4000"/>
              <a:t>DataFrame操作 – 分組</a:t>
            </a:r>
            <a:endParaRPr b="1" sz="4000"/>
          </a:p>
        </p:txBody>
      </p:sp>
      <p:sp>
        <p:nvSpPr>
          <p:cNvPr id="411" name="Google Shape;411;p28"/>
          <p:cNvSpPr txBox="1"/>
          <p:nvPr>
            <p:ph idx="1" type="body"/>
          </p:nvPr>
        </p:nvSpPr>
        <p:spPr>
          <a:xfrm>
            <a:off x="677334" y="1930400"/>
            <a:ext cx="8596668" cy="397164"/>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20"/>
              <a:buChar char="►"/>
            </a:pPr>
            <a:r>
              <a:rPr lang="en-US" sz="2400">
                <a:solidFill>
                  <a:srgbClr val="00B050"/>
                </a:solidFill>
              </a:rPr>
              <a:t>dataframe.groupby( ‘欄位名稱’ )</a:t>
            </a:r>
            <a:endParaRPr/>
          </a:p>
          <a:p>
            <a:pPr indent="-220980" lvl="0" marL="342900" rtl="0" algn="l">
              <a:lnSpc>
                <a:spcPct val="100000"/>
              </a:lnSpc>
              <a:spcBef>
                <a:spcPts val="1000"/>
              </a:spcBef>
              <a:spcAft>
                <a:spcPts val="0"/>
              </a:spcAft>
              <a:buSzPts val="1920"/>
              <a:buNone/>
            </a:pPr>
            <a:r>
              <a:t/>
            </a:r>
            <a:endParaRPr sz="2400">
              <a:solidFill>
                <a:srgbClr val="00B050"/>
              </a:solidFill>
            </a:endParaRPr>
          </a:p>
          <a:p>
            <a:pPr indent="-220980" lvl="0" marL="342900" rtl="0" algn="l">
              <a:lnSpc>
                <a:spcPct val="100000"/>
              </a:lnSpc>
              <a:spcBef>
                <a:spcPts val="1000"/>
              </a:spcBef>
              <a:spcAft>
                <a:spcPts val="0"/>
              </a:spcAft>
              <a:buSzPts val="1920"/>
              <a:buNone/>
            </a:pPr>
            <a:r>
              <a:t/>
            </a:r>
            <a:endParaRPr sz="2400">
              <a:solidFill>
                <a:srgbClr val="00B050"/>
              </a:solidFill>
            </a:endParaRPr>
          </a:p>
          <a:p>
            <a:pPr indent="-220980" lvl="0" marL="342900" rtl="0" algn="l">
              <a:lnSpc>
                <a:spcPct val="100000"/>
              </a:lnSpc>
              <a:spcBef>
                <a:spcPts val="1000"/>
              </a:spcBef>
              <a:spcAft>
                <a:spcPts val="0"/>
              </a:spcAft>
              <a:buSzPts val="1920"/>
              <a:buNone/>
            </a:pPr>
            <a:r>
              <a:t/>
            </a:r>
            <a:endParaRPr sz="2400">
              <a:solidFill>
                <a:srgbClr val="00B050"/>
              </a:solidFill>
            </a:endParaRPr>
          </a:p>
          <a:p>
            <a:pPr indent="-342900" lvl="0" marL="342900" rtl="0" algn="l">
              <a:lnSpc>
                <a:spcPct val="100000"/>
              </a:lnSpc>
              <a:spcBef>
                <a:spcPts val="1000"/>
              </a:spcBef>
              <a:spcAft>
                <a:spcPts val="0"/>
              </a:spcAft>
              <a:buSzPts val="1920"/>
              <a:buChar char="►"/>
            </a:pPr>
            <a:r>
              <a:rPr lang="en-US" sz="2400">
                <a:solidFill>
                  <a:srgbClr val="00B050"/>
                </a:solidFill>
              </a:rPr>
              <a:t>dataframe.groupby([‘欄位名稱’,‘欄位名稱’]) – 多欄位分組</a:t>
            </a:r>
            <a:endParaRPr sz="2400">
              <a:solidFill>
                <a:srgbClr val="00B050"/>
              </a:solidFill>
            </a:endParaRPr>
          </a:p>
        </p:txBody>
      </p:sp>
      <p:sp>
        <p:nvSpPr>
          <p:cNvPr id="412" name="Google Shape;412;p28"/>
          <p:cNvSpPr txBox="1"/>
          <p:nvPr/>
        </p:nvSpPr>
        <p:spPr>
          <a:xfrm>
            <a:off x="677334" y="2385753"/>
            <a:ext cx="8596668" cy="1569660"/>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import pandas as pd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csv_url = "https://github.com/vincenttang1227/File/raw/master/gapminder.csv"</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gap = pd.read_csv(csv_url)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grouped = gap[gap.year == 2007].groupby("continent")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grouped["pop"].sum()</a:t>
            </a:r>
            <a:endParaRPr b="0" i="0" sz="1600" u="none" cap="none" strike="noStrike">
              <a:solidFill>
                <a:srgbClr val="FF0000"/>
              </a:solidFill>
              <a:latin typeface="Trebuchet MS"/>
              <a:ea typeface="Trebuchet MS"/>
              <a:cs typeface="Trebuchet MS"/>
              <a:sym typeface="Trebuchet MS"/>
            </a:endParaRPr>
          </a:p>
        </p:txBody>
      </p:sp>
      <p:sp>
        <p:nvSpPr>
          <p:cNvPr id="413" name="Google Shape;413;p28"/>
          <p:cNvSpPr/>
          <p:nvPr/>
        </p:nvSpPr>
        <p:spPr>
          <a:xfrm>
            <a:off x="0" y="90100"/>
            <a:ext cx="65" cy="276999"/>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Arial"/>
              <a:ea typeface="Arial"/>
              <a:cs typeface="Arial"/>
              <a:sym typeface="Arial"/>
            </a:endParaRPr>
          </a:p>
        </p:txBody>
      </p:sp>
      <p:sp>
        <p:nvSpPr>
          <p:cNvPr id="414" name="Google Shape;414;p28"/>
          <p:cNvSpPr/>
          <p:nvPr/>
        </p:nvSpPr>
        <p:spPr>
          <a:xfrm>
            <a:off x="0" y="-23983"/>
            <a:ext cx="65" cy="505166"/>
          </a:xfrm>
          <a:prstGeom prst="rect">
            <a:avLst/>
          </a:prstGeom>
          <a:solidFill>
            <a:srgbClr val="494949"/>
          </a:solidFill>
          <a:ln>
            <a:noFill/>
          </a:ln>
        </p:spPr>
        <p:txBody>
          <a:bodyPr anchorCtr="0" anchor="ctr" bIns="158700" lIns="0" spcFirstLastPara="1" rIns="0" wrap="square" tIns="158700">
            <a:sp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415" name="Google Shape;415;p28"/>
          <p:cNvSpPr txBox="1"/>
          <p:nvPr/>
        </p:nvSpPr>
        <p:spPr>
          <a:xfrm>
            <a:off x="678732" y="4350175"/>
            <a:ext cx="8596668" cy="584775"/>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grouped = gap.groupby(["year", "continent"])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grouped["pop"].sum().tail(10)</a:t>
            </a:r>
            <a:endParaRPr b="0" i="0" sz="1600" u="none" cap="none" strike="noStrike">
              <a:solidFill>
                <a:srgbClr val="FF0000"/>
              </a:solidFill>
              <a:latin typeface="Trebuchet MS"/>
              <a:ea typeface="Trebuchet MS"/>
              <a:cs typeface="Trebuchet MS"/>
              <a:sym typeface="Trebuchet M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g33f06ea259_0_0"/>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rebuchet MS"/>
              <a:buNone/>
            </a:pPr>
            <a:r>
              <a:rPr b="1" lang="en-US" sz="4000"/>
              <a:t>DataFrame操作 – </a:t>
            </a:r>
            <a:endParaRPr b="1" sz="4000"/>
          </a:p>
          <a:p>
            <a:pPr indent="0" lvl="0" marL="0" rtl="0" algn="l">
              <a:lnSpc>
                <a:spcPct val="100000"/>
              </a:lnSpc>
              <a:spcBef>
                <a:spcPts val="0"/>
              </a:spcBef>
              <a:spcAft>
                <a:spcPts val="0"/>
              </a:spcAft>
              <a:buClr>
                <a:schemeClr val="accent1"/>
              </a:buClr>
              <a:buSzPts val="4000"/>
              <a:buFont typeface="Trebuchet MS"/>
              <a:buNone/>
            </a:pPr>
            <a:r>
              <a:rPr b="1" lang="en-US" sz="4000"/>
              <a:t>變更索引和欄位名稱</a:t>
            </a:r>
            <a:endParaRPr b="1" sz="4000"/>
          </a:p>
        </p:txBody>
      </p:sp>
      <p:sp>
        <p:nvSpPr>
          <p:cNvPr id="421" name="Google Shape;421;g33f06ea259_0_0"/>
          <p:cNvSpPr txBox="1"/>
          <p:nvPr>
            <p:ph idx="1" type="body"/>
          </p:nvPr>
        </p:nvSpPr>
        <p:spPr>
          <a:xfrm>
            <a:off x="677334" y="1930400"/>
            <a:ext cx="8596800" cy="397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20"/>
              <a:buChar char="►"/>
            </a:pPr>
            <a:r>
              <a:rPr lang="en-US" sz="2400">
                <a:solidFill>
                  <a:srgbClr val="00B050"/>
                </a:solidFill>
              </a:rPr>
              <a:t>dataframe.rename( index={‘舊索引名稱’: ‘新索引名稱’}, columns={‘舊欄位名稱’: ‘新欄位名稱’})</a:t>
            </a:r>
            <a:endParaRPr sz="2400">
              <a:solidFill>
                <a:srgbClr val="00B050"/>
              </a:solidFill>
            </a:endParaRPr>
          </a:p>
        </p:txBody>
      </p:sp>
      <p:sp>
        <p:nvSpPr>
          <p:cNvPr id="422" name="Google Shape;422;g33f06ea259_0_0"/>
          <p:cNvSpPr txBox="1"/>
          <p:nvPr/>
        </p:nvSpPr>
        <p:spPr>
          <a:xfrm>
            <a:off x="677325" y="2740800"/>
            <a:ext cx="8596800" cy="1831200"/>
          </a:xfrm>
          <a:prstGeom prst="rect">
            <a:avLst/>
          </a:prstGeom>
          <a:solidFill>
            <a:srgbClr val="D8D8D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Trebuchet MS"/>
                <a:ea typeface="Trebuchet MS"/>
                <a:cs typeface="Trebuchet MS"/>
                <a:sym typeface="Trebuchet MS"/>
              </a:rPr>
              <a:t>import pandas as pd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Trebuchet MS"/>
                <a:ea typeface="Trebuchet MS"/>
                <a:cs typeface="Trebuchet MS"/>
                <a:sym typeface="Trebuchet MS"/>
              </a:rPr>
              <a:t>url = 'https://github.com/vincenttang1227/File/raw/master/shop_list2.csv'</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Trebuchet MS"/>
                <a:ea typeface="Trebuchet MS"/>
                <a:cs typeface="Trebuchet MS"/>
                <a:sym typeface="Trebuchet MS"/>
              </a:rPr>
              <a:t>df = pd.read_csv ( url )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df )</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rebuchet MS"/>
                <a:ea typeface="Trebuchet MS"/>
                <a:cs typeface="Trebuchet MS"/>
                <a:sym typeface="Trebuchet MS"/>
              </a:rPr>
              <a:t>print(df.rename( index={0: 'WalMart'}, columns={</a:t>
            </a:r>
            <a:r>
              <a:rPr b="0" i="0" lang="en-US" sz="1600" u="none" cap="none" strike="noStrike">
                <a:solidFill>
                  <a:schemeClr val="dk1"/>
                </a:solidFill>
                <a:latin typeface="Trebuchet MS"/>
                <a:ea typeface="Trebuchet MS"/>
                <a:cs typeface="Trebuchet MS"/>
                <a:sym typeface="Trebuchet MS"/>
              </a:rPr>
              <a:t>'shop ID'</a:t>
            </a:r>
            <a:r>
              <a:rPr b="0" i="0" lang="en-US" sz="1600" u="none" cap="none" strike="noStrike">
                <a:solidFill>
                  <a:srgbClr val="000000"/>
                </a:solidFill>
                <a:latin typeface="Trebuchet MS"/>
                <a:ea typeface="Trebuchet MS"/>
                <a:cs typeface="Trebuchet MS"/>
                <a:sym typeface="Trebuchet MS"/>
              </a:rPr>
              <a:t>: </a:t>
            </a:r>
            <a:r>
              <a:rPr b="0" i="0" lang="en-US" sz="1600" u="none" cap="none" strike="noStrike">
                <a:solidFill>
                  <a:schemeClr val="dk1"/>
                </a:solidFill>
                <a:latin typeface="Trebuchet MS"/>
                <a:ea typeface="Trebuchet MS"/>
                <a:cs typeface="Trebuchet MS"/>
                <a:sym typeface="Trebuchet MS"/>
              </a:rPr>
              <a:t>'shop num'</a:t>
            </a:r>
            <a:r>
              <a:rPr b="0" i="0" lang="en-US" sz="1600" u="none" cap="none" strike="noStrike">
                <a:solidFill>
                  <a:srgbClr val="000000"/>
                </a:solidFill>
                <a:latin typeface="Trebuchet MS"/>
                <a:ea typeface="Trebuchet MS"/>
                <a:cs typeface="Trebuchet MS"/>
                <a:sym typeface="Trebuchet MS"/>
              </a:rPr>
              <a:t>})</a:t>
            </a:r>
            <a:endParaRPr b="0" i="0" sz="16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p:txBody>
      </p:sp>
      <p:sp>
        <p:nvSpPr>
          <p:cNvPr id="423" name="Google Shape;423;g33f06ea259_0_0"/>
          <p:cNvSpPr/>
          <p:nvPr/>
        </p:nvSpPr>
        <p:spPr>
          <a:xfrm>
            <a:off x="0" y="90100"/>
            <a:ext cx="0" cy="276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Arial"/>
              <a:ea typeface="Arial"/>
              <a:cs typeface="Arial"/>
              <a:sym typeface="Arial"/>
            </a:endParaRPr>
          </a:p>
        </p:txBody>
      </p:sp>
      <p:sp>
        <p:nvSpPr>
          <p:cNvPr id="424" name="Google Shape;424;g33f06ea259_0_0"/>
          <p:cNvSpPr/>
          <p:nvPr/>
        </p:nvSpPr>
        <p:spPr>
          <a:xfrm>
            <a:off x="0" y="-23983"/>
            <a:ext cx="0" cy="505200"/>
          </a:xfrm>
          <a:prstGeom prst="rect">
            <a:avLst/>
          </a:prstGeom>
          <a:solidFill>
            <a:srgbClr val="494949"/>
          </a:solidFill>
          <a:ln>
            <a:noFill/>
          </a:ln>
        </p:spPr>
        <p:txBody>
          <a:bodyPr anchorCtr="0" anchor="ctr" bIns="158700" lIns="0" spcFirstLastPara="1" rIns="0" wrap="square" tIns="15870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rebuchet MS"/>
              <a:buNone/>
            </a:pPr>
            <a:r>
              <a:rPr b="1" lang="en-US" sz="4000"/>
              <a:t>建立Numpy陣列</a:t>
            </a:r>
            <a:endParaRPr b="1" sz="4000"/>
          </a:p>
        </p:txBody>
      </p:sp>
      <p:sp>
        <p:nvSpPr>
          <p:cNvPr id="156" name="Google Shape;156;p3"/>
          <p:cNvSpPr txBox="1"/>
          <p:nvPr>
            <p:ph idx="1" type="body"/>
          </p:nvPr>
        </p:nvSpPr>
        <p:spPr>
          <a:xfrm>
            <a:off x="677334" y="1930400"/>
            <a:ext cx="8596668" cy="2576864"/>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20"/>
              <a:buChar char="►"/>
            </a:pPr>
            <a:r>
              <a:rPr lang="en-US" sz="2400">
                <a:solidFill>
                  <a:srgbClr val="00B050"/>
                </a:solidFill>
              </a:rPr>
              <a:t>np.array(element)</a:t>
            </a:r>
            <a:endParaRPr/>
          </a:p>
          <a:p>
            <a:pPr indent="-261620" lvl="0" marL="342900" rtl="0" algn="l">
              <a:lnSpc>
                <a:spcPct val="100000"/>
              </a:lnSpc>
              <a:spcBef>
                <a:spcPts val="1000"/>
              </a:spcBef>
              <a:spcAft>
                <a:spcPts val="0"/>
              </a:spcAft>
              <a:buSzPts val="1280"/>
              <a:buNone/>
            </a:pPr>
            <a:r>
              <a:t/>
            </a:r>
            <a:endParaRPr sz="1600">
              <a:solidFill>
                <a:srgbClr val="00B050"/>
              </a:solidFill>
            </a:endParaRPr>
          </a:p>
          <a:p>
            <a:pPr indent="-261620" lvl="0" marL="342900" rtl="0" algn="l">
              <a:lnSpc>
                <a:spcPct val="100000"/>
              </a:lnSpc>
              <a:spcBef>
                <a:spcPts val="1000"/>
              </a:spcBef>
              <a:spcAft>
                <a:spcPts val="0"/>
              </a:spcAft>
              <a:buSzPts val="1280"/>
              <a:buNone/>
            </a:pPr>
            <a:r>
              <a:t/>
            </a:r>
            <a:endParaRPr sz="1600">
              <a:solidFill>
                <a:srgbClr val="00B050"/>
              </a:solidFill>
            </a:endParaRPr>
          </a:p>
          <a:p>
            <a:pPr indent="-261620" lvl="0" marL="342900" rtl="0" algn="l">
              <a:lnSpc>
                <a:spcPct val="100000"/>
              </a:lnSpc>
              <a:spcBef>
                <a:spcPts val="1000"/>
              </a:spcBef>
              <a:spcAft>
                <a:spcPts val="0"/>
              </a:spcAft>
              <a:buSzPts val="1280"/>
              <a:buNone/>
            </a:pPr>
            <a:r>
              <a:t/>
            </a:r>
            <a:endParaRPr sz="1600">
              <a:solidFill>
                <a:srgbClr val="00B050"/>
              </a:solidFill>
            </a:endParaRPr>
          </a:p>
          <a:p>
            <a:pPr indent="-261620" lvl="0" marL="342900" rtl="0" algn="l">
              <a:lnSpc>
                <a:spcPct val="100000"/>
              </a:lnSpc>
              <a:spcBef>
                <a:spcPts val="1000"/>
              </a:spcBef>
              <a:spcAft>
                <a:spcPts val="0"/>
              </a:spcAft>
              <a:buSzPts val="1280"/>
              <a:buNone/>
            </a:pPr>
            <a:r>
              <a:t/>
            </a:r>
            <a:endParaRPr sz="1600">
              <a:solidFill>
                <a:srgbClr val="00B050"/>
              </a:solidFill>
            </a:endParaRPr>
          </a:p>
          <a:p>
            <a:pPr indent="-261620" lvl="0" marL="342900" rtl="0" algn="l">
              <a:lnSpc>
                <a:spcPct val="100000"/>
              </a:lnSpc>
              <a:spcBef>
                <a:spcPts val="1000"/>
              </a:spcBef>
              <a:spcAft>
                <a:spcPts val="0"/>
              </a:spcAft>
              <a:buSzPts val="1280"/>
              <a:buNone/>
            </a:pPr>
            <a:r>
              <a:t/>
            </a:r>
            <a:endParaRPr sz="1600">
              <a:solidFill>
                <a:srgbClr val="00B050"/>
              </a:solidFill>
            </a:endParaRPr>
          </a:p>
          <a:p>
            <a:pPr indent="-342900" lvl="0" marL="342900" rtl="0" algn="l">
              <a:lnSpc>
                <a:spcPct val="100000"/>
              </a:lnSpc>
              <a:spcBef>
                <a:spcPts val="1000"/>
              </a:spcBef>
              <a:spcAft>
                <a:spcPts val="0"/>
              </a:spcAft>
              <a:buSzPts val="1920"/>
              <a:buChar char="►"/>
            </a:pPr>
            <a:r>
              <a:rPr lang="en-US" sz="2400">
                <a:solidFill>
                  <a:srgbClr val="00B050"/>
                </a:solidFill>
              </a:rPr>
              <a:t>np.zeros((rows,columns))</a:t>
            </a:r>
            <a:endParaRPr/>
          </a:p>
          <a:p>
            <a:pPr indent="-261620" lvl="0" marL="342900" rtl="0" algn="l">
              <a:lnSpc>
                <a:spcPct val="100000"/>
              </a:lnSpc>
              <a:spcBef>
                <a:spcPts val="1000"/>
              </a:spcBef>
              <a:spcAft>
                <a:spcPts val="0"/>
              </a:spcAft>
              <a:buSzPts val="1280"/>
              <a:buNone/>
            </a:pPr>
            <a:r>
              <a:t/>
            </a:r>
            <a:endParaRPr sz="1600">
              <a:solidFill>
                <a:srgbClr val="00B050"/>
              </a:solidFill>
            </a:endParaRPr>
          </a:p>
          <a:p>
            <a:pPr indent="-261620" lvl="0" marL="342900" rtl="0" algn="l">
              <a:lnSpc>
                <a:spcPct val="100000"/>
              </a:lnSpc>
              <a:spcBef>
                <a:spcPts val="1000"/>
              </a:spcBef>
              <a:spcAft>
                <a:spcPts val="0"/>
              </a:spcAft>
              <a:buSzPts val="1280"/>
              <a:buNone/>
            </a:pPr>
            <a:r>
              <a:t/>
            </a:r>
            <a:endParaRPr sz="1600">
              <a:solidFill>
                <a:srgbClr val="00B050"/>
              </a:solidFill>
            </a:endParaRPr>
          </a:p>
          <a:p>
            <a:pPr indent="-342900" lvl="0" marL="342900" rtl="0" algn="l">
              <a:lnSpc>
                <a:spcPct val="100000"/>
              </a:lnSpc>
              <a:spcBef>
                <a:spcPts val="1000"/>
              </a:spcBef>
              <a:spcAft>
                <a:spcPts val="0"/>
              </a:spcAft>
              <a:buSzPts val="1920"/>
              <a:buChar char="►"/>
            </a:pPr>
            <a:r>
              <a:rPr lang="en-US" sz="2400">
                <a:solidFill>
                  <a:srgbClr val="00B050"/>
                </a:solidFill>
              </a:rPr>
              <a:t>np.ones((rows,columns))</a:t>
            </a:r>
            <a:endParaRPr/>
          </a:p>
          <a:p>
            <a:pPr indent="-261620" lvl="0" marL="342900" rtl="0" algn="l">
              <a:lnSpc>
                <a:spcPct val="100000"/>
              </a:lnSpc>
              <a:spcBef>
                <a:spcPts val="1000"/>
              </a:spcBef>
              <a:spcAft>
                <a:spcPts val="0"/>
              </a:spcAft>
              <a:buSzPts val="1280"/>
              <a:buNone/>
            </a:pPr>
            <a:r>
              <a:t/>
            </a:r>
            <a:endParaRPr sz="1600">
              <a:solidFill>
                <a:srgbClr val="00B050"/>
              </a:solidFill>
            </a:endParaRPr>
          </a:p>
          <a:p>
            <a:pPr indent="-261620" lvl="0" marL="342900" rtl="0" algn="l">
              <a:lnSpc>
                <a:spcPct val="100000"/>
              </a:lnSpc>
              <a:spcBef>
                <a:spcPts val="1000"/>
              </a:spcBef>
              <a:spcAft>
                <a:spcPts val="0"/>
              </a:spcAft>
              <a:buSzPts val="1280"/>
              <a:buNone/>
            </a:pPr>
            <a:r>
              <a:t/>
            </a:r>
            <a:endParaRPr sz="1600">
              <a:solidFill>
                <a:srgbClr val="00B050"/>
              </a:solidFill>
            </a:endParaRPr>
          </a:p>
        </p:txBody>
      </p:sp>
      <p:sp>
        <p:nvSpPr>
          <p:cNvPr id="157" name="Google Shape;157;p3"/>
          <p:cNvSpPr txBox="1"/>
          <p:nvPr/>
        </p:nvSpPr>
        <p:spPr>
          <a:xfrm>
            <a:off x="677334" y="2399904"/>
            <a:ext cx="8596668" cy="1815882"/>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import numpy as np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arr = np.array ( [11, 12, 13, 14, 15] ) </a:t>
            </a:r>
            <a:r>
              <a:rPr b="0" i="0" lang="en-US" sz="1600" u="none" cap="none" strike="noStrike">
                <a:solidFill>
                  <a:srgbClr val="FF0000"/>
                </a:solidFill>
                <a:latin typeface="Trebuchet MS"/>
                <a:ea typeface="Trebuchet MS"/>
                <a:cs typeface="Trebuchet MS"/>
                <a:sym typeface="Trebuchet MS"/>
              </a:rPr>
              <a:t># 1維</a:t>
            </a:r>
            <a:endParaRPr b="0" i="0" sz="1600" u="none" cap="none" strike="noStrike">
              <a:solidFill>
                <a:srgbClr val="FF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arr1 = np.array ( [ [1,2,3] , [4,5,6] ] ) </a:t>
            </a:r>
            <a:r>
              <a:rPr b="0" i="0" lang="en-US" sz="1600" u="none" cap="none" strike="noStrike">
                <a:solidFill>
                  <a:srgbClr val="FF0000"/>
                </a:solidFill>
                <a:latin typeface="Trebuchet MS"/>
                <a:ea typeface="Trebuchet MS"/>
                <a:cs typeface="Trebuchet MS"/>
                <a:sym typeface="Trebuchet MS"/>
              </a:rPr>
              <a:t># 2維矩陣，2行3列 </a:t>
            </a:r>
            <a:endParaRPr b="0" i="0" sz="1600" u="none" cap="none" strike="noStrike">
              <a:solidFill>
                <a:srgbClr val="FF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(arr)</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(arr1)</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(type(arr)) </a:t>
            </a:r>
            <a:endParaRPr b="0" i="0" sz="1400" u="none" cap="none" strike="noStrike">
              <a:solidFill>
                <a:srgbClr val="000000"/>
              </a:solidFill>
              <a:latin typeface="Arial"/>
              <a:ea typeface="Arial"/>
              <a:cs typeface="Arial"/>
              <a:sym typeface="Arial"/>
            </a:endParaRPr>
          </a:p>
        </p:txBody>
      </p:sp>
      <p:sp>
        <p:nvSpPr>
          <p:cNvPr id="158" name="Google Shape;158;p3"/>
          <p:cNvSpPr/>
          <p:nvPr/>
        </p:nvSpPr>
        <p:spPr>
          <a:xfrm>
            <a:off x="0" y="90100"/>
            <a:ext cx="65" cy="276999"/>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Arial"/>
              <a:ea typeface="Arial"/>
              <a:cs typeface="Arial"/>
              <a:sym typeface="Arial"/>
            </a:endParaRPr>
          </a:p>
        </p:txBody>
      </p:sp>
      <p:sp>
        <p:nvSpPr>
          <p:cNvPr id="159" name="Google Shape;159;p3"/>
          <p:cNvSpPr/>
          <p:nvPr/>
        </p:nvSpPr>
        <p:spPr>
          <a:xfrm>
            <a:off x="0" y="-23983"/>
            <a:ext cx="65" cy="505166"/>
          </a:xfrm>
          <a:prstGeom prst="rect">
            <a:avLst/>
          </a:prstGeom>
          <a:solidFill>
            <a:srgbClr val="494949"/>
          </a:solidFill>
          <a:ln>
            <a:noFill/>
          </a:ln>
        </p:spPr>
        <p:txBody>
          <a:bodyPr anchorCtr="0" anchor="ctr" bIns="158700" lIns="0" spcFirstLastPara="1" rIns="0" wrap="square" tIns="158700">
            <a:sp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60" name="Google Shape;160;p3"/>
          <p:cNvSpPr txBox="1"/>
          <p:nvPr/>
        </p:nvSpPr>
        <p:spPr>
          <a:xfrm>
            <a:off x="677334" y="4761747"/>
            <a:ext cx="8596668" cy="584775"/>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a = np.zeros((3,</a:t>
            </a:r>
            <a:r>
              <a:rPr lang="en-US" sz="1600">
                <a:solidFill>
                  <a:schemeClr val="dk1"/>
                </a:solidFill>
                <a:latin typeface="Trebuchet MS"/>
                <a:ea typeface="Trebuchet MS"/>
                <a:cs typeface="Trebuchet MS"/>
                <a:sym typeface="Trebuchet MS"/>
              </a:rPr>
              <a:t>5</a:t>
            </a:r>
            <a:r>
              <a:rPr b="0" i="0" lang="en-US" sz="1600" u="none" cap="none" strike="noStrike">
                <a:solidFill>
                  <a:schemeClr val="dk1"/>
                </a:solidFill>
                <a:latin typeface="Trebuchet MS"/>
                <a:ea typeface="Trebuchet MS"/>
                <a:cs typeface="Trebuchet MS"/>
                <a:sym typeface="Trebuchet MS"/>
              </a:rPr>
              <a:t>)) </a:t>
            </a:r>
            <a:r>
              <a:rPr b="0" i="0" lang="en-US" sz="1600" u="none" cap="none" strike="noStrike">
                <a:solidFill>
                  <a:srgbClr val="FF0000"/>
                </a:solidFill>
                <a:latin typeface="Trebuchet MS"/>
                <a:ea typeface="Trebuchet MS"/>
                <a:cs typeface="Trebuchet MS"/>
                <a:sym typeface="Trebuchet MS"/>
              </a:rPr>
              <a:t># 數據全為0，3行</a:t>
            </a:r>
            <a:r>
              <a:rPr lang="en-US" sz="1600">
                <a:solidFill>
                  <a:srgbClr val="FF0000"/>
                </a:solidFill>
                <a:latin typeface="Trebuchet MS"/>
                <a:ea typeface="Trebuchet MS"/>
                <a:cs typeface="Trebuchet MS"/>
                <a:sym typeface="Trebuchet MS"/>
              </a:rPr>
              <a:t>5</a:t>
            </a:r>
            <a:r>
              <a:rPr b="0" i="0" lang="en-US" sz="1600" u="none" cap="none" strike="noStrike">
                <a:solidFill>
                  <a:srgbClr val="FF0000"/>
                </a:solidFill>
                <a:latin typeface="Trebuchet MS"/>
                <a:ea typeface="Trebuchet MS"/>
                <a:cs typeface="Trebuchet MS"/>
                <a:sym typeface="Trebuchet MS"/>
              </a:rPr>
              <a:t>列</a:t>
            </a:r>
            <a:endParaRPr b="0" i="0" sz="1600" u="none" cap="none" strike="noStrike">
              <a:solidFill>
                <a:srgbClr val="FF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(a)</a:t>
            </a:r>
            <a:endParaRPr b="0" i="0" sz="1600" u="none" cap="none" strike="noStrike">
              <a:solidFill>
                <a:schemeClr val="dk1"/>
              </a:solidFill>
              <a:latin typeface="Trebuchet MS"/>
              <a:ea typeface="Trebuchet MS"/>
              <a:cs typeface="Trebuchet MS"/>
              <a:sym typeface="Trebuchet MS"/>
            </a:endParaRPr>
          </a:p>
        </p:txBody>
      </p:sp>
      <p:sp>
        <p:nvSpPr>
          <p:cNvPr id="161" name="Google Shape;161;p3"/>
          <p:cNvSpPr txBox="1"/>
          <p:nvPr/>
        </p:nvSpPr>
        <p:spPr>
          <a:xfrm>
            <a:off x="677334" y="5956012"/>
            <a:ext cx="8596668" cy="584775"/>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a = np.ones((3,4)) </a:t>
            </a:r>
            <a:r>
              <a:rPr b="0" i="0" lang="en-US" sz="1600" u="none" cap="none" strike="noStrike">
                <a:solidFill>
                  <a:srgbClr val="FF0000"/>
                </a:solidFill>
                <a:latin typeface="Trebuchet MS"/>
                <a:ea typeface="Trebuchet MS"/>
                <a:cs typeface="Trebuchet MS"/>
                <a:sym typeface="Trebuchet MS"/>
              </a:rPr>
              <a:t># 數據全為1，3行4列</a:t>
            </a:r>
            <a:endParaRPr b="0" i="0" sz="1600" u="none" cap="none" strike="noStrike">
              <a:solidFill>
                <a:srgbClr val="FF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(a)</a:t>
            </a:r>
            <a:endParaRPr b="0" i="0" sz="16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2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rebuchet MS"/>
              <a:buNone/>
            </a:pPr>
            <a:r>
              <a:rPr b="1" lang="en-US" sz="4000"/>
              <a:t>DataFrame操作 – 檢查遺漏值</a:t>
            </a:r>
            <a:endParaRPr b="1" sz="4000"/>
          </a:p>
        </p:txBody>
      </p:sp>
      <p:sp>
        <p:nvSpPr>
          <p:cNvPr id="430" name="Google Shape;430;p29"/>
          <p:cNvSpPr txBox="1"/>
          <p:nvPr>
            <p:ph idx="1" type="body"/>
          </p:nvPr>
        </p:nvSpPr>
        <p:spPr>
          <a:xfrm>
            <a:off x="677334" y="1930400"/>
            <a:ext cx="8596668" cy="397164"/>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20"/>
              <a:buChar char="►"/>
            </a:pPr>
            <a:r>
              <a:rPr lang="en-US" sz="2400">
                <a:solidFill>
                  <a:srgbClr val="00B050"/>
                </a:solidFill>
              </a:rPr>
              <a:t>df.isnull()</a:t>
            </a:r>
            <a:endParaRPr/>
          </a:p>
          <a:p>
            <a:pPr indent="-342900" lvl="0" marL="342900" rtl="0" algn="l">
              <a:lnSpc>
                <a:spcPct val="100000"/>
              </a:lnSpc>
              <a:spcBef>
                <a:spcPts val="1000"/>
              </a:spcBef>
              <a:spcAft>
                <a:spcPts val="0"/>
              </a:spcAft>
              <a:buSzPts val="1920"/>
              <a:buChar char="►"/>
            </a:pPr>
            <a:r>
              <a:rPr lang="en-US" sz="2400">
                <a:solidFill>
                  <a:srgbClr val="00B050"/>
                </a:solidFill>
              </a:rPr>
              <a:t>df.notnull()</a:t>
            </a:r>
            <a:endParaRPr sz="2400">
              <a:solidFill>
                <a:srgbClr val="00B050"/>
              </a:solidFill>
            </a:endParaRPr>
          </a:p>
        </p:txBody>
      </p:sp>
      <p:sp>
        <p:nvSpPr>
          <p:cNvPr id="431" name="Google Shape;431;p29"/>
          <p:cNvSpPr txBox="1"/>
          <p:nvPr/>
        </p:nvSpPr>
        <p:spPr>
          <a:xfrm>
            <a:off x="677334" y="2872315"/>
            <a:ext cx="8596668" cy="2308324"/>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import pandas as pd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url = 'https://github.com/vincenttang1227/File/raw/master/shop_list2.csv'</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df = pd.read_csv ( url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df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print(df.ix[:, "shop name"].isnull()) </a:t>
            </a:r>
            <a:r>
              <a:rPr b="0" i="0" lang="en-US" sz="1600" u="none" cap="none" strike="noStrike">
                <a:solidFill>
                  <a:srgbClr val="FF0000"/>
                </a:solidFill>
                <a:latin typeface="Trebuchet MS"/>
                <a:ea typeface="Trebuchet MS"/>
                <a:cs typeface="Trebuchet MS"/>
                <a:sym typeface="Trebuchet MS"/>
              </a:rPr>
              <a:t># 判斷哪些店名是遺失值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print(df.ix[:, "maket size"].notnull()) </a:t>
            </a:r>
            <a:r>
              <a:rPr b="0" i="0" lang="en-US" sz="1600" u="none" cap="none" strike="noStrike">
                <a:solidFill>
                  <a:srgbClr val="FF0000"/>
                </a:solidFill>
                <a:latin typeface="Trebuchet MS"/>
                <a:ea typeface="Trebuchet MS"/>
                <a:cs typeface="Trebuchet MS"/>
                <a:sym typeface="Trebuchet MS"/>
              </a:rPr>
              <a:t># 判斷哪些市場規模不是遺失值</a:t>
            </a:r>
            <a:endParaRPr b="0" i="0" sz="1600" u="none" cap="none" strike="noStrike">
              <a:solidFill>
                <a:srgbClr val="FF0000"/>
              </a:solidFill>
              <a:latin typeface="Trebuchet MS"/>
              <a:ea typeface="Trebuchet MS"/>
              <a:cs typeface="Trebuchet MS"/>
              <a:sym typeface="Trebuchet MS"/>
            </a:endParaRPr>
          </a:p>
        </p:txBody>
      </p:sp>
      <p:sp>
        <p:nvSpPr>
          <p:cNvPr id="432" name="Google Shape;432;p29"/>
          <p:cNvSpPr/>
          <p:nvPr/>
        </p:nvSpPr>
        <p:spPr>
          <a:xfrm>
            <a:off x="0" y="90100"/>
            <a:ext cx="65" cy="276999"/>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Arial"/>
              <a:ea typeface="Arial"/>
              <a:cs typeface="Arial"/>
              <a:sym typeface="Arial"/>
            </a:endParaRPr>
          </a:p>
        </p:txBody>
      </p:sp>
      <p:sp>
        <p:nvSpPr>
          <p:cNvPr id="433" name="Google Shape;433;p29"/>
          <p:cNvSpPr/>
          <p:nvPr/>
        </p:nvSpPr>
        <p:spPr>
          <a:xfrm>
            <a:off x="0" y="-23983"/>
            <a:ext cx="65" cy="505166"/>
          </a:xfrm>
          <a:prstGeom prst="rect">
            <a:avLst/>
          </a:prstGeom>
          <a:solidFill>
            <a:srgbClr val="494949"/>
          </a:solidFill>
          <a:ln>
            <a:noFill/>
          </a:ln>
        </p:spPr>
        <p:txBody>
          <a:bodyPr anchorCtr="0" anchor="ctr" bIns="158700" lIns="0" spcFirstLastPara="1" rIns="0" wrap="square" tIns="158700">
            <a:sp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3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rebuchet MS"/>
              <a:buNone/>
            </a:pPr>
            <a:r>
              <a:rPr b="1" lang="en-US" sz="4000"/>
              <a:t>DataFrame操作 – 處理遺漏值</a:t>
            </a:r>
            <a:endParaRPr b="1" sz="4000"/>
          </a:p>
        </p:txBody>
      </p:sp>
      <p:sp>
        <p:nvSpPr>
          <p:cNvPr id="439" name="Google Shape;439;p30"/>
          <p:cNvSpPr txBox="1"/>
          <p:nvPr>
            <p:ph idx="1" type="body"/>
          </p:nvPr>
        </p:nvSpPr>
        <p:spPr>
          <a:xfrm>
            <a:off x="677334" y="1930400"/>
            <a:ext cx="8596668" cy="397164"/>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20"/>
              <a:buChar char="►"/>
            </a:pPr>
            <a:r>
              <a:rPr lang="en-US" sz="2400">
                <a:solidFill>
                  <a:srgbClr val="00B050"/>
                </a:solidFill>
              </a:rPr>
              <a:t>df.dropna()</a:t>
            </a:r>
            <a:endParaRPr/>
          </a:p>
          <a:p>
            <a:pPr indent="-342900" lvl="0" marL="342900" rtl="0" algn="l">
              <a:lnSpc>
                <a:spcPct val="100000"/>
              </a:lnSpc>
              <a:spcBef>
                <a:spcPts val="1000"/>
              </a:spcBef>
              <a:spcAft>
                <a:spcPts val="0"/>
              </a:spcAft>
              <a:buSzPts val="1920"/>
              <a:buChar char="►"/>
            </a:pPr>
            <a:r>
              <a:rPr lang="en-US" sz="2400">
                <a:solidFill>
                  <a:srgbClr val="00B050"/>
                </a:solidFill>
              </a:rPr>
              <a:t>df.fillna()</a:t>
            </a:r>
            <a:endParaRPr sz="2400">
              <a:solidFill>
                <a:srgbClr val="00B050"/>
              </a:solidFill>
            </a:endParaRPr>
          </a:p>
        </p:txBody>
      </p:sp>
      <p:sp>
        <p:nvSpPr>
          <p:cNvPr id="440" name="Google Shape;440;p30"/>
          <p:cNvSpPr txBox="1"/>
          <p:nvPr/>
        </p:nvSpPr>
        <p:spPr>
          <a:xfrm>
            <a:off x="677334" y="2872315"/>
            <a:ext cx="8596668" cy="2062103"/>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drop_value = df.dropna() </a:t>
            </a:r>
            <a:r>
              <a:rPr b="0" i="0" lang="en-US" sz="1600" u="none" cap="none" strike="noStrike">
                <a:solidFill>
                  <a:srgbClr val="FF0000"/>
                </a:solidFill>
                <a:latin typeface="Trebuchet MS"/>
                <a:ea typeface="Trebuchet MS"/>
                <a:cs typeface="Trebuchet MS"/>
                <a:sym typeface="Trebuchet MS"/>
              </a:rPr>
              <a:t># 有遺失值的觀測值都刪除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print(drop_value)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filled_value = df.fillna(0) </a:t>
            </a:r>
            <a:r>
              <a:rPr b="0" i="0" lang="en-US" sz="1600" u="none" cap="none" strike="noStrike">
                <a:solidFill>
                  <a:srgbClr val="FF0000"/>
                </a:solidFill>
                <a:latin typeface="Trebuchet MS"/>
                <a:ea typeface="Trebuchet MS"/>
                <a:cs typeface="Trebuchet MS"/>
                <a:sym typeface="Trebuchet MS"/>
              </a:rPr>
              <a:t># 有遺失值的觀測值填補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print(filled_value)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filled_value_column = df.fillna({"shop name": "NULL", "maket size": 0}) </a:t>
            </a:r>
            <a:r>
              <a:rPr b="0" i="0" lang="en-US" sz="1600" u="none" cap="none" strike="noStrike">
                <a:solidFill>
                  <a:srgbClr val="FF0000"/>
                </a:solidFill>
                <a:latin typeface="Trebuchet MS"/>
                <a:ea typeface="Trebuchet MS"/>
                <a:cs typeface="Trebuchet MS"/>
                <a:sym typeface="Trebuchet MS"/>
              </a:rPr>
              <a:t># 依欄位填補遺失值</a:t>
            </a:r>
            <a:r>
              <a:rPr b="0" i="0" lang="en-US" sz="1600" u="none" cap="none" strike="noStrike">
                <a:solidFill>
                  <a:schemeClr val="dk1"/>
                </a:solidFill>
                <a:latin typeface="Trebuchet MS"/>
                <a:ea typeface="Trebuchet MS"/>
                <a:cs typeface="Trebuchet MS"/>
                <a:sym typeface="Trebuchet M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print(filled_value_column) </a:t>
            </a:r>
            <a:endParaRPr b="0" i="0" sz="1600" u="none" cap="none" strike="noStrike">
              <a:solidFill>
                <a:srgbClr val="FF0000"/>
              </a:solidFill>
              <a:latin typeface="Trebuchet MS"/>
              <a:ea typeface="Trebuchet MS"/>
              <a:cs typeface="Trebuchet MS"/>
              <a:sym typeface="Trebuchet MS"/>
            </a:endParaRPr>
          </a:p>
        </p:txBody>
      </p:sp>
      <p:sp>
        <p:nvSpPr>
          <p:cNvPr id="441" name="Google Shape;441;p30"/>
          <p:cNvSpPr/>
          <p:nvPr/>
        </p:nvSpPr>
        <p:spPr>
          <a:xfrm>
            <a:off x="0" y="90100"/>
            <a:ext cx="65" cy="276999"/>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Arial"/>
              <a:ea typeface="Arial"/>
              <a:cs typeface="Arial"/>
              <a:sym typeface="Arial"/>
            </a:endParaRPr>
          </a:p>
        </p:txBody>
      </p:sp>
      <p:sp>
        <p:nvSpPr>
          <p:cNvPr id="442" name="Google Shape;442;p30"/>
          <p:cNvSpPr/>
          <p:nvPr/>
        </p:nvSpPr>
        <p:spPr>
          <a:xfrm>
            <a:off x="0" y="-23983"/>
            <a:ext cx="65" cy="505166"/>
          </a:xfrm>
          <a:prstGeom prst="rect">
            <a:avLst/>
          </a:prstGeom>
          <a:solidFill>
            <a:srgbClr val="494949"/>
          </a:solidFill>
          <a:ln>
            <a:noFill/>
          </a:ln>
        </p:spPr>
        <p:txBody>
          <a:bodyPr anchorCtr="0" anchor="ctr" bIns="158700" lIns="0" spcFirstLastPara="1" rIns="0" wrap="square" tIns="158700">
            <a:sp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rebuchet MS"/>
              <a:buNone/>
            </a:pPr>
            <a:r>
              <a:rPr b="1" lang="en-US" sz="4000"/>
              <a:t>建立Numpy陣列</a:t>
            </a:r>
            <a:endParaRPr b="1" sz="4000"/>
          </a:p>
        </p:txBody>
      </p:sp>
      <p:sp>
        <p:nvSpPr>
          <p:cNvPr id="167" name="Google Shape;167;p4"/>
          <p:cNvSpPr txBox="1"/>
          <p:nvPr>
            <p:ph idx="1" type="body"/>
          </p:nvPr>
        </p:nvSpPr>
        <p:spPr>
          <a:xfrm>
            <a:off x="677334" y="1930400"/>
            <a:ext cx="8596668" cy="2576864"/>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20"/>
              <a:buChar char="►"/>
            </a:pPr>
            <a:r>
              <a:rPr lang="en-US" sz="2400">
                <a:solidFill>
                  <a:srgbClr val="00B050"/>
                </a:solidFill>
              </a:rPr>
              <a:t>np.arange(start,end,step)</a:t>
            </a:r>
            <a:endParaRPr/>
          </a:p>
          <a:p>
            <a:pPr indent="-220980" lvl="0" marL="342900" rtl="0" algn="l">
              <a:lnSpc>
                <a:spcPct val="100000"/>
              </a:lnSpc>
              <a:spcBef>
                <a:spcPts val="1000"/>
              </a:spcBef>
              <a:spcAft>
                <a:spcPts val="0"/>
              </a:spcAft>
              <a:buSzPts val="1920"/>
              <a:buNone/>
            </a:pPr>
            <a:r>
              <a:t/>
            </a:r>
            <a:endParaRPr sz="2400">
              <a:solidFill>
                <a:srgbClr val="00B050"/>
              </a:solidFill>
            </a:endParaRPr>
          </a:p>
          <a:p>
            <a:pPr indent="0" lvl="0" marL="0" rtl="0" algn="l">
              <a:lnSpc>
                <a:spcPct val="100000"/>
              </a:lnSpc>
              <a:spcBef>
                <a:spcPts val="1000"/>
              </a:spcBef>
              <a:spcAft>
                <a:spcPts val="0"/>
              </a:spcAft>
              <a:buSzPts val="1280"/>
              <a:buNone/>
            </a:pPr>
            <a:r>
              <a:t/>
            </a:r>
            <a:endParaRPr sz="1600">
              <a:solidFill>
                <a:srgbClr val="00B050"/>
              </a:solidFill>
            </a:endParaRPr>
          </a:p>
          <a:p>
            <a:pPr indent="0" lvl="0" marL="0" rtl="0" algn="l">
              <a:lnSpc>
                <a:spcPct val="100000"/>
              </a:lnSpc>
              <a:spcBef>
                <a:spcPts val="1000"/>
              </a:spcBef>
              <a:spcAft>
                <a:spcPts val="0"/>
              </a:spcAft>
              <a:buSzPts val="1280"/>
              <a:buNone/>
            </a:pPr>
            <a:r>
              <a:t/>
            </a:r>
            <a:endParaRPr sz="1600">
              <a:solidFill>
                <a:srgbClr val="00B050"/>
              </a:solidFill>
            </a:endParaRPr>
          </a:p>
          <a:p>
            <a:pPr indent="-342900" lvl="0" marL="342900" rtl="0" algn="l">
              <a:lnSpc>
                <a:spcPct val="100000"/>
              </a:lnSpc>
              <a:spcBef>
                <a:spcPts val="1000"/>
              </a:spcBef>
              <a:spcAft>
                <a:spcPts val="0"/>
              </a:spcAft>
              <a:buSzPts val="1920"/>
              <a:buChar char="►"/>
            </a:pPr>
            <a:r>
              <a:rPr lang="en-US" sz="2400">
                <a:solidFill>
                  <a:srgbClr val="00B050"/>
                </a:solidFill>
              </a:rPr>
              <a:t>np. linspace(start,end,num)</a:t>
            </a:r>
            <a:endParaRPr/>
          </a:p>
          <a:p>
            <a:pPr indent="0" lvl="0" marL="0" rtl="0" algn="l">
              <a:lnSpc>
                <a:spcPct val="100000"/>
              </a:lnSpc>
              <a:spcBef>
                <a:spcPts val="1000"/>
              </a:spcBef>
              <a:spcAft>
                <a:spcPts val="0"/>
              </a:spcAft>
              <a:buSzPts val="2560"/>
              <a:buNone/>
            </a:pPr>
            <a:r>
              <a:t/>
            </a:r>
            <a:endParaRPr sz="3200">
              <a:solidFill>
                <a:srgbClr val="00B050"/>
              </a:solidFill>
            </a:endParaRPr>
          </a:p>
          <a:p>
            <a:pPr indent="-342900" lvl="0" marL="342900" rtl="0" algn="l">
              <a:lnSpc>
                <a:spcPct val="100000"/>
              </a:lnSpc>
              <a:spcBef>
                <a:spcPts val="1000"/>
              </a:spcBef>
              <a:spcAft>
                <a:spcPts val="0"/>
              </a:spcAft>
              <a:buSzPts val="1920"/>
              <a:buChar char="►"/>
            </a:pPr>
            <a:r>
              <a:rPr lang="en-US" sz="2400">
                <a:solidFill>
                  <a:srgbClr val="00B050"/>
                </a:solidFill>
              </a:rPr>
              <a:t>reshape(row,column)</a:t>
            </a:r>
            <a:endParaRPr sz="1600">
              <a:solidFill>
                <a:srgbClr val="00B050"/>
              </a:solidFill>
            </a:endParaRPr>
          </a:p>
        </p:txBody>
      </p:sp>
      <p:sp>
        <p:nvSpPr>
          <p:cNvPr id="168" name="Google Shape;168;p4"/>
          <p:cNvSpPr txBox="1"/>
          <p:nvPr/>
        </p:nvSpPr>
        <p:spPr>
          <a:xfrm>
            <a:off x="677334" y="2403422"/>
            <a:ext cx="8596668" cy="1077218"/>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import numpy as np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a = np.arange ( 1 , 10 , 2 ) </a:t>
            </a:r>
            <a:r>
              <a:rPr b="0" i="0" lang="en-US" sz="1600" u="none" cap="none" strike="noStrike">
                <a:solidFill>
                  <a:srgbClr val="FF0000"/>
                </a:solidFill>
                <a:latin typeface="Trebuchet MS"/>
                <a:ea typeface="Trebuchet MS"/>
                <a:cs typeface="Trebuchet MS"/>
                <a:sym typeface="Trebuchet MS"/>
              </a:rPr>
              <a:t># 從1到9，每間隔2建立數據</a:t>
            </a:r>
            <a:endParaRPr b="0" i="0" sz="1600" u="none" cap="none" strike="noStrike">
              <a:solidFill>
                <a:srgbClr val="FF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(a)</a:t>
            </a:r>
            <a:endParaRPr b="0" i="0" sz="1600" u="none" cap="none" strike="noStrike">
              <a:solidFill>
                <a:schemeClr val="dk1"/>
              </a:solidFill>
              <a:latin typeface="Trebuchet MS"/>
              <a:ea typeface="Trebuchet MS"/>
              <a:cs typeface="Trebuchet MS"/>
              <a:sym typeface="Trebuchet MS"/>
            </a:endParaRPr>
          </a:p>
        </p:txBody>
      </p:sp>
      <p:sp>
        <p:nvSpPr>
          <p:cNvPr id="169" name="Google Shape;169;p4"/>
          <p:cNvSpPr/>
          <p:nvPr/>
        </p:nvSpPr>
        <p:spPr>
          <a:xfrm>
            <a:off x="0" y="90100"/>
            <a:ext cx="65" cy="276999"/>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Arial"/>
              <a:ea typeface="Arial"/>
              <a:cs typeface="Arial"/>
              <a:sym typeface="Arial"/>
            </a:endParaRPr>
          </a:p>
        </p:txBody>
      </p:sp>
      <p:sp>
        <p:nvSpPr>
          <p:cNvPr id="170" name="Google Shape;170;p4"/>
          <p:cNvSpPr/>
          <p:nvPr/>
        </p:nvSpPr>
        <p:spPr>
          <a:xfrm>
            <a:off x="0" y="-23983"/>
            <a:ext cx="65" cy="505166"/>
          </a:xfrm>
          <a:prstGeom prst="rect">
            <a:avLst/>
          </a:prstGeom>
          <a:solidFill>
            <a:srgbClr val="494949"/>
          </a:solidFill>
          <a:ln>
            <a:noFill/>
          </a:ln>
        </p:spPr>
        <p:txBody>
          <a:bodyPr anchorCtr="0" anchor="ctr" bIns="158700" lIns="0" spcFirstLastPara="1" rIns="0" wrap="square" tIns="158700">
            <a:sp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71" name="Google Shape;171;p4"/>
          <p:cNvSpPr txBox="1"/>
          <p:nvPr/>
        </p:nvSpPr>
        <p:spPr>
          <a:xfrm>
            <a:off x="677334" y="4128704"/>
            <a:ext cx="8596668" cy="584775"/>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a = np.linspace ( 1 , 10 , 20 ) </a:t>
            </a:r>
            <a:r>
              <a:rPr b="0" i="0" lang="en-US" sz="1600" u="none" cap="none" strike="noStrike">
                <a:solidFill>
                  <a:srgbClr val="FF0000"/>
                </a:solidFill>
                <a:latin typeface="Trebuchet MS"/>
                <a:ea typeface="Trebuchet MS"/>
                <a:cs typeface="Trebuchet MS"/>
                <a:sym typeface="Trebuchet MS"/>
              </a:rPr>
              <a:t># 從1到</a:t>
            </a:r>
            <a:r>
              <a:rPr lang="en-US" sz="1600">
                <a:solidFill>
                  <a:srgbClr val="FF0000"/>
                </a:solidFill>
                <a:latin typeface="Trebuchet MS"/>
                <a:ea typeface="Trebuchet MS"/>
                <a:cs typeface="Trebuchet MS"/>
                <a:sym typeface="Trebuchet MS"/>
              </a:rPr>
              <a:t>10</a:t>
            </a:r>
            <a:r>
              <a:rPr b="0" i="0" lang="en-US" sz="1600" u="none" cap="none" strike="noStrike">
                <a:solidFill>
                  <a:srgbClr val="FF0000"/>
                </a:solidFill>
                <a:latin typeface="Trebuchet MS"/>
                <a:ea typeface="Trebuchet MS"/>
                <a:cs typeface="Trebuchet MS"/>
                <a:sym typeface="Trebuchet MS"/>
              </a:rPr>
              <a:t>，建立20組數據</a:t>
            </a:r>
            <a:endParaRPr b="0" i="0" sz="1600" u="none" cap="none" strike="noStrike">
              <a:solidFill>
                <a:srgbClr val="FF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(a)</a:t>
            </a:r>
            <a:endParaRPr b="0" i="0" sz="1600" u="none" cap="none" strike="noStrike">
              <a:solidFill>
                <a:schemeClr val="dk1"/>
              </a:solidFill>
              <a:latin typeface="Trebuchet MS"/>
              <a:ea typeface="Trebuchet MS"/>
              <a:cs typeface="Trebuchet MS"/>
              <a:sym typeface="Trebuchet MS"/>
            </a:endParaRPr>
          </a:p>
        </p:txBody>
      </p:sp>
      <p:sp>
        <p:nvSpPr>
          <p:cNvPr id="172" name="Google Shape;172;p4"/>
          <p:cNvSpPr txBox="1"/>
          <p:nvPr/>
        </p:nvSpPr>
        <p:spPr>
          <a:xfrm>
            <a:off x="677334" y="5243289"/>
            <a:ext cx="8596668" cy="584775"/>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a = np.linspace ( 1 , 10 , 20 ) . reshape ( 4 , 5 ) </a:t>
            </a:r>
            <a:r>
              <a:rPr b="0" i="0" lang="en-US" sz="1600" u="none" cap="none" strike="noStrike">
                <a:solidFill>
                  <a:srgbClr val="FF0000"/>
                </a:solidFill>
                <a:latin typeface="Trebuchet MS"/>
                <a:ea typeface="Trebuchet MS"/>
                <a:cs typeface="Trebuchet MS"/>
                <a:sym typeface="Trebuchet MS"/>
              </a:rPr>
              <a:t># 改變array的形狀</a:t>
            </a:r>
            <a:endParaRPr b="0" i="0" sz="1600" u="none" cap="none" strike="noStrike">
              <a:solidFill>
                <a:srgbClr val="FF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(a)</a:t>
            </a:r>
            <a:endParaRPr b="0" i="0" sz="16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rebuchet MS"/>
              <a:buNone/>
            </a:pPr>
            <a:r>
              <a:rPr b="1" lang="en-US" sz="4000"/>
              <a:t>Numpy陣列的新增與刪除</a:t>
            </a:r>
            <a:endParaRPr/>
          </a:p>
        </p:txBody>
      </p:sp>
      <p:sp>
        <p:nvSpPr>
          <p:cNvPr id="178" name="Google Shape;178;p5"/>
          <p:cNvSpPr txBox="1"/>
          <p:nvPr>
            <p:ph idx="1" type="body"/>
          </p:nvPr>
        </p:nvSpPr>
        <p:spPr>
          <a:xfrm>
            <a:off x="677334" y="1930399"/>
            <a:ext cx="8596668" cy="386349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20"/>
              <a:buChar char="►"/>
            </a:pPr>
            <a:r>
              <a:rPr lang="en-US" sz="2400">
                <a:solidFill>
                  <a:srgbClr val="00B050"/>
                </a:solidFill>
              </a:rPr>
              <a:t>np.append(array, value)</a:t>
            </a:r>
            <a:endParaRPr/>
          </a:p>
          <a:p>
            <a:pPr indent="-220980" lvl="0" marL="342900" rtl="0" algn="l">
              <a:lnSpc>
                <a:spcPct val="100000"/>
              </a:lnSpc>
              <a:spcBef>
                <a:spcPts val="1000"/>
              </a:spcBef>
              <a:spcAft>
                <a:spcPts val="0"/>
              </a:spcAft>
              <a:buSzPts val="1920"/>
              <a:buNone/>
            </a:pPr>
            <a:r>
              <a:t/>
            </a:r>
            <a:endParaRPr sz="2400">
              <a:solidFill>
                <a:srgbClr val="00B050"/>
              </a:solidFill>
            </a:endParaRPr>
          </a:p>
          <a:p>
            <a:pPr indent="-220980" lvl="0" marL="342900" rtl="0" algn="l">
              <a:lnSpc>
                <a:spcPct val="100000"/>
              </a:lnSpc>
              <a:spcBef>
                <a:spcPts val="1000"/>
              </a:spcBef>
              <a:spcAft>
                <a:spcPts val="0"/>
              </a:spcAft>
              <a:buSzPts val="1920"/>
              <a:buNone/>
            </a:pPr>
            <a:r>
              <a:t/>
            </a:r>
            <a:endParaRPr sz="2400">
              <a:solidFill>
                <a:srgbClr val="00B050"/>
              </a:solidFill>
            </a:endParaRPr>
          </a:p>
          <a:p>
            <a:pPr indent="0" lvl="0" marL="0" rtl="0" algn="l">
              <a:lnSpc>
                <a:spcPct val="100000"/>
              </a:lnSpc>
              <a:spcBef>
                <a:spcPts val="1000"/>
              </a:spcBef>
              <a:spcAft>
                <a:spcPts val="0"/>
              </a:spcAft>
              <a:buSzPts val="1280"/>
              <a:buNone/>
            </a:pPr>
            <a:r>
              <a:t/>
            </a:r>
            <a:endParaRPr sz="1600">
              <a:solidFill>
                <a:srgbClr val="00B050"/>
              </a:solidFill>
            </a:endParaRPr>
          </a:p>
          <a:p>
            <a:pPr indent="-342900" lvl="0" marL="342900" rtl="0" algn="l">
              <a:lnSpc>
                <a:spcPct val="100000"/>
              </a:lnSpc>
              <a:spcBef>
                <a:spcPts val="1000"/>
              </a:spcBef>
              <a:spcAft>
                <a:spcPts val="0"/>
              </a:spcAft>
              <a:buSzPts val="1920"/>
              <a:buChar char="►"/>
            </a:pPr>
            <a:r>
              <a:rPr lang="en-US" sz="2400">
                <a:solidFill>
                  <a:srgbClr val="00B050"/>
                </a:solidFill>
              </a:rPr>
              <a:t>np.insert(array,index,value)</a:t>
            </a:r>
            <a:endParaRPr/>
          </a:p>
          <a:p>
            <a:pPr indent="0" lvl="0" marL="0" rtl="0" algn="l">
              <a:lnSpc>
                <a:spcPct val="100000"/>
              </a:lnSpc>
              <a:spcBef>
                <a:spcPts val="1000"/>
              </a:spcBef>
              <a:spcAft>
                <a:spcPts val="0"/>
              </a:spcAft>
              <a:buSzPts val="2880"/>
              <a:buNone/>
            </a:pPr>
            <a:r>
              <a:t/>
            </a:r>
            <a:endParaRPr sz="3600">
              <a:solidFill>
                <a:srgbClr val="00B050"/>
              </a:solidFill>
            </a:endParaRPr>
          </a:p>
          <a:p>
            <a:pPr indent="-342900" lvl="0" marL="342900" rtl="0" algn="l">
              <a:lnSpc>
                <a:spcPct val="100000"/>
              </a:lnSpc>
              <a:spcBef>
                <a:spcPts val="1000"/>
              </a:spcBef>
              <a:spcAft>
                <a:spcPts val="0"/>
              </a:spcAft>
              <a:buSzPts val="1920"/>
              <a:buChar char="►"/>
            </a:pPr>
            <a:r>
              <a:rPr lang="en-US" sz="2400">
                <a:solidFill>
                  <a:srgbClr val="00B050"/>
                </a:solidFill>
              </a:rPr>
              <a:t>np.delete(array,index)</a:t>
            </a:r>
            <a:endParaRPr sz="1600">
              <a:solidFill>
                <a:srgbClr val="00B050"/>
              </a:solidFill>
            </a:endParaRPr>
          </a:p>
          <a:p>
            <a:pPr indent="-261620" lvl="0" marL="342900" rtl="0" algn="l">
              <a:lnSpc>
                <a:spcPct val="100000"/>
              </a:lnSpc>
              <a:spcBef>
                <a:spcPts val="1000"/>
              </a:spcBef>
              <a:spcAft>
                <a:spcPts val="0"/>
              </a:spcAft>
              <a:buSzPts val="1280"/>
              <a:buNone/>
            </a:pPr>
            <a:r>
              <a:t/>
            </a:r>
            <a:endParaRPr sz="1600">
              <a:solidFill>
                <a:srgbClr val="00B050"/>
              </a:solidFill>
            </a:endParaRPr>
          </a:p>
        </p:txBody>
      </p:sp>
      <p:sp>
        <p:nvSpPr>
          <p:cNvPr id="179" name="Google Shape;179;p5"/>
          <p:cNvSpPr txBox="1"/>
          <p:nvPr/>
        </p:nvSpPr>
        <p:spPr>
          <a:xfrm>
            <a:off x="677334" y="2399904"/>
            <a:ext cx="8596668" cy="1323439"/>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import numpy as np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arr = np.array ( [11, 12, 13, 14, 15]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arr = np.append (arr, 87) </a:t>
            </a:r>
            <a:r>
              <a:rPr b="0" i="0" lang="en-US" sz="1600" u="none" cap="none" strike="noStrike">
                <a:solidFill>
                  <a:srgbClr val="FF0000"/>
                </a:solidFill>
                <a:latin typeface="Trebuchet MS"/>
                <a:ea typeface="Trebuchet MS"/>
                <a:cs typeface="Trebuchet MS"/>
                <a:sym typeface="Trebuchet MS"/>
              </a:rPr>
              <a:t># 在陣列的尾端加入新的數值</a:t>
            </a:r>
            <a:endParaRPr b="0" i="0" sz="1600" u="none" cap="none" strike="noStrike">
              <a:solidFill>
                <a:srgbClr val="FF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(arr)</a:t>
            </a:r>
            <a:endParaRPr b="0" i="0" sz="1400" u="none" cap="none" strike="noStrike">
              <a:solidFill>
                <a:srgbClr val="000000"/>
              </a:solidFill>
              <a:latin typeface="Arial"/>
              <a:ea typeface="Arial"/>
              <a:cs typeface="Arial"/>
              <a:sym typeface="Arial"/>
            </a:endParaRPr>
          </a:p>
        </p:txBody>
      </p:sp>
      <p:sp>
        <p:nvSpPr>
          <p:cNvPr id="180" name="Google Shape;180;p5"/>
          <p:cNvSpPr/>
          <p:nvPr/>
        </p:nvSpPr>
        <p:spPr>
          <a:xfrm>
            <a:off x="0" y="90100"/>
            <a:ext cx="65" cy="276999"/>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Arial"/>
              <a:ea typeface="Arial"/>
              <a:cs typeface="Arial"/>
              <a:sym typeface="Arial"/>
            </a:endParaRPr>
          </a:p>
        </p:txBody>
      </p:sp>
      <p:sp>
        <p:nvSpPr>
          <p:cNvPr id="181" name="Google Shape;181;p5"/>
          <p:cNvSpPr/>
          <p:nvPr/>
        </p:nvSpPr>
        <p:spPr>
          <a:xfrm>
            <a:off x="0" y="-23983"/>
            <a:ext cx="65" cy="505166"/>
          </a:xfrm>
          <a:prstGeom prst="rect">
            <a:avLst/>
          </a:prstGeom>
          <a:solidFill>
            <a:srgbClr val="494949"/>
          </a:solidFill>
          <a:ln>
            <a:noFill/>
          </a:ln>
        </p:spPr>
        <p:txBody>
          <a:bodyPr anchorCtr="0" anchor="ctr" bIns="158700" lIns="0" spcFirstLastPara="1" rIns="0" wrap="square" tIns="158700">
            <a:sp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82" name="Google Shape;182;p5"/>
          <p:cNvSpPr txBox="1"/>
          <p:nvPr/>
        </p:nvSpPr>
        <p:spPr>
          <a:xfrm>
            <a:off x="677334" y="4258483"/>
            <a:ext cx="8596668" cy="584775"/>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arr = np.insert (arr, 1, 99) </a:t>
            </a:r>
            <a:r>
              <a:rPr b="0" i="0" lang="en-US" sz="1600" u="none" cap="none" strike="noStrike">
                <a:solidFill>
                  <a:srgbClr val="FF0000"/>
                </a:solidFill>
                <a:latin typeface="Trebuchet MS"/>
                <a:ea typeface="Trebuchet MS"/>
                <a:cs typeface="Trebuchet MS"/>
                <a:sym typeface="Trebuchet MS"/>
              </a:rPr>
              <a:t># 在索引值 1 的位置加入新的數值</a:t>
            </a:r>
            <a:endParaRPr b="0" i="0" sz="1600" u="none" cap="none" strike="noStrike">
              <a:solidFill>
                <a:srgbClr val="FF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(arr)</a:t>
            </a:r>
            <a:endParaRPr b="0" i="0" sz="1400" u="none" cap="none" strike="noStrike">
              <a:solidFill>
                <a:srgbClr val="000000"/>
              </a:solidFill>
              <a:latin typeface="Arial"/>
              <a:ea typeface="Arial"/>
              <a:cs typeface="Arial"/>
              <a:sym typeface="Arial"/>
            </a:endParaRPr>
          </a:p>
        </p:txBody>
      </p:sp>
      <p:sp>
        <p:nvSpPr>
          <p:cNvPr id="183" name="Google Shape;183;p5"/>
          <p:cNvSpPr txBox="1"/>
          <p:nvPr/>
        </p:nvSpPr>
        <p:spPr>
          <a:xfrm>
            <a:off x="677334" y="5378398"/>
            <a:ext cx="8596668" cy="830997"/>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arr = np.array ( [11, 12, 13, 14, 15]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arr = np.delete (arr, 2) </a:t>
            </a:r>
            <a:r>
              <a:rPr b="0" i="0" lang="en-US" sz="1600" u="none" cap="none" strike="noStrike">
                <a:solidFill>
                  <a:srgbClr val="FF0000"/>
                </a:solidFill>
                <a:latin typeface="Trebuchet MS"/>
                <a:ea typeface="Trebuchet MS"/>
                <a:cs typeface="Trebuchet MS"/>
                <a:sym typeface="Trebuchet MS"/>
              </a:rPr>
              <a:t># 刪除位於索引值 2 的數值</a:t>
            </a:r>
            <a:endParaRPr b="0" i="0" sz="1600" u="none" cap="none" strike="noStrike">
              <a:solidFill>
                <a:srgbClr val="FF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(arr)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rebuchet MS"/>
              <a:buNone/>
            </a:pPr>
            <a:r>
              <a:rPr b="1" lang="en-US" sz="4000"/>
              <a:t>Numpy陣列的元素級別運算</a:t>
            </a:r>
            <a:endParaRPr/>
          </a:p>
        </p:txBody>
      </p:sp>
      <p:sp>
        <p:nvSpPr>
          <p:cNvPr id="189" name="Google Shape;189;p6"/>
          <p:cNvSpPr txBox="1"/>
          <p:nvPr>
            <p:ph idx="1" type="body"/>
          </p:nvPr>
        </p:nvSpPr>
        <p:spPr>
          <a:xfrm>
            <a:off x="677334" y="1930399"/>
            <a:ext cx="8596668" cy="8174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00"/>
              <a:buChar char="►"/>
            </a:pPr>
            <a:r>
              <a:rPr lang="en-US" sz="2000">
                <a:solidFill>
                  <a:srgbClr val="00B050"/>
                </a:solidFill>
              </a:rPr>
              <a:t>numpy陣列可與一個純量或長度相同的陣列進行元素級別運算：</a:t>
            </a:r>
            <a:endParaRPr sz="2000">
              <a:solidFill>
                <a:srgbClr val="00B050"/>
              </a:solidFill>
            </a:endParaRPr>
          </a:p>
        </p:txBody>
      </p:sp>
      <p:sp>
        <p:nvSpPr>
          <p:cNvPr id="190" name="Google Shape;190;p6"/>
          <p:cNvSpPr txBox="1"/>
          <p:nvPr/>
        </p:nvSpPr>
        <p:spPr>
          <a:xfrm>
            <a:off x="677334" y="2747861"/>
            <a:ext cx="8596668" cy="3785652"/>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import numpy as np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arr = np.array ( [11, 12, 13, 14, 15]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arr1 = np.array ( [1, 2, 3, 4]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arr + 2 ) </a:t>
            </a:r>
            <a:r>
              <a:rPr b="0" i="0" lang="en-US" sz="1600" u="none" cap="none" strike="noStrike">
                <a:solidFill>
                  <a:srgbClr val="FF0000"/>
                </a:solidFill>
                <a:latin typeface="Trebuchet MS"/>
                <a:ea typeface="Trebuchet MS"/>
                <a:cs typeface="Trebuchet MS"/>
                <a:sym typeface="Trebuchet MS"/>
              </a:rPr>
              <a:t># 每個數字都加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arr – 2 ) </a:t>
            </a:r>
            <a:r>
              <a:rPr b="0" i="0" lang="en-US" sz="1600" u="none" cap="none" strike="noStrike">
                <a:solidFill>
                  <a:srgbClr val="FF0000"/>
                </a:solidFill>
                <a:latin typeface="Trebuchet MS"/>
                <a:ea typeface="Trebuchet MS"/>
                <a:cs typeface="Trebuchet MS"/>
                <a:sym typeface="Trebuchet MS"/>
              </a:rPr>
              <a:t># 每個數字都減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arr * 2 ) </a:t>
            </a:r>
            <a:r>
              <a:rPr b="0" i="0" lang="en-US" sz="1600" u="none" cap="none" strike="noStrike">
                <a:solidFill>
                  <a:srgbClr val="FF0000"/>
                </a:solidFill>
                <a:latin typeface="Trebuchet MS"/>
                <a:ea typeface="Trebuchet MS"/>
                <a:cs typeface="Trebuchet MS"/>
                <a:sym typeface="Trebuchet MS"/>
              </a:rPr>
              <a:t># 每個數字都乘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arr / 2 ) </a:t>
            </a:r>
            <a:r>
              <a:rPr b="0" i="0" lang="en-US" sz="1600" u="none" cap="none" strike="noStrike">
                <a:solidFill>
                  <a:srgbClr val="FF0000"/>
                </a:solidFill>
                <a:latin typeface="Trebuchet MS"/>
                <a:ea typeface="Trebuchet MS"/>
                <a:cs typeface="Trebuchet MS"/>
                <a:sym typeface="Trebuchet MS"/>
              </a:rPr>
              <a:t># 每個數字都除以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arr ** 3 ) </a:t>
            </a:r>
            <a:r>
              <a:rPr b="0" i="0" lang="en-US" sz="1600" u="none" cap="none" strike="noStrike">
                <a:solidFill>
                  <a:srgbClr val="FF0000"/>
                </a:solidFill>
                <a:latin typeface="Trebuchet MS"/>
                <a:ea typeface="Trebuchet MS"/>
                <a:cs typeface="Trebuchet MS"/>
                <a:sym typeface="Trebuchet MS"/>
              </a:rPr>
              <a:t># 每個數字都立方</a:t>
            </a:r>
            <a:endParaRPr b="0" i="0" sz="1600" u="none" cap="none" strike="noStrike">
              <a:solidFill>
                <a:srgbClr val="FF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arr % 2 ) </a:t>
            </a:r>
            <a:r>
              <a:rPr b="0" i="0" lang="en-US" sz="1600" u="none" cap="none" strike="noStrike">
                <a:solidFill>
                  <a:srgbClr val="FF0000"/>
                </a:solidFill>
                <a:latin typeface="Trebuchet MS"/>
                <a:ea typeface="Trebuchet MS"/>
                <a:cs typeface="Trebuchet MS"/>
                <a:sym typeface="Trebuchet MS"/>
              </a:rPr>
              <a:t># 每個數字除以 2 的餘數</a:t>
            </a:r>
            <a:endParaRPr b="0" i="0" sz="1600" u="none" cap="none" strike="noStrike">
              <a:solidFill>
                <a:srgbClr val="FF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arr // 2 ) </a:t>
            </a:r>
            <a:r>
              <a:rPr b="0" i="0" lang="en-US" sz="1600" u="none" cap="none" strike="noStrike">
                <a:solidFill>
                  <a:srgbClr val="FF0000"/>
                </a:solidFill>
                <a:latin typeface="Trebuchet MS"/>
                <a:ea typeface="Trebuchet MS"/>
                <a:cs typeface="Trebuchet MS"/>
                <a:sym typeface="Trebuchet MS"/>
              </a:rPr>
              <a:t># 每個數字除以 2 的商數</a:t>
            </a:r>
            <a:endParaRPr b="0" i="0" sz="1600" u="none" cap="none" strike="noStrike">
              <a:solidFill>
                <a:srgbClr val="FF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arr + arr ) </a:t>
            </a:r>
            <a:r>
              <a:rPr b="0" i="0" lang="en-US" sz="1600" u="none" cap="none" strike="noStrike">
                <a:solidFill>
                  <a:srgbClr val="FF0000"/>
                </a:solidFill>
                <a:latin typeface="Trebuchet MS"/>
                <a:ea typeface="Trebuchet MS"/>
                <a:cs typeface="Trebuchet MS"/>
                <a:sym typeface="Trebuchet MS"/>
              </a:rPr>
              <a:t># 對應位置的每個數字相加</a:t>
            </a:r>
            <a:endParaRPr b="0" i="0" sz="1600" u="none" cap="none" strike="noStrike">
              <a:solidFill>
                <a:srgbClr val="FF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arr * arr ) </a:t>
            </a:r>
            <a:r>
              <a:rPr b="0" i="0" lang="en-US" sz="1600" u="none" cap="none" strike="noStrike">
                <a:solidFill>
                  <a:srgbClr val="FF0000"/>
                </a:solidFill>
                <a:latin typeface="Trebuchet MS"/>
                <a:ea typeface="Trebuchet MS"/>
                <a:cs typeface="Trebuchet MS"/>
                <a:sym typeface="Trebuchet MS"/>
              </a:rPr>
              <a:t># 對應位置的每個數字相乘</a:t>
            </a:r>
            <a:endParaRPr b="0" i="0" sz="1600" u="none" cap="none" strike="noStrike">
              <a:solidFill>
                <a:srgbClr val="FF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arr * arr1 ) </a:t>
            </a:r>
            <a:r>
              <a:rPr b="0" i="0" lang="en-US" sz="1600" u="none" cap="none" strike="noStrike">
                <a:solidFill>
                  <a:srgbClr val="FF0000"/>
                </a:solidFill>
                <a:latin typeface="Trebuchet MS"/>
                <a:ea typeface="Trebuchet MS"/>
                <a:cs typeface="Trebuchet MS"/>
                <a:sym typeface="Trebuchet MS"/>
              </a:rPr>
              <a:t># 長度不同的陣列進行運算</a:t>
            </a:r>
            <a:endParaRPr b="0" i="0" sz="1600" u="none" cap="none" strike="noStrike">
              <a:solidFill>
                <a:srgbClr val="FF0000"/>
              </a:solidFill>
              <a:latin typeface="Trebuchet MS"/>
              <a:ea typeface="Trebuchet MS"/>
              <a:cs typeface="Trebuchet MS"/>
              <a:sym typeface="Trebuchet MS"/>
            </a:endParaRPr>
          </a:p>
        </p:txBody>
      </p:sp>
      <p:sp>
        <p:nvSpPr>
          <p:cNvPr id="191" name="Google Shape;191;p6"/>
          <p:cNvSpPr/>
          <p:nvPr/>
        </p:nvSpPr>
        <p:spPr>
          <a:xfrm>
            <a:off x="0" y="90100"/>
            <a:ext cx="65" cy="276999"/>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Arial"/>
              <a:ea typeface="Arial"/>
              <a:cs typeface="Arial"/>
              <a:sym typeface="Arial"/>
            </a:endParaRPr>
          </a:p>
        </p:txBody>
      </p:sp>
      <p:sp>
        <p:nvSpPr>
          <p:cNvPr id="192" name="Google Shape;192;p6"/>
          <p:cNvSpPr/>
          <p:nvPr/>
        </p:nvSpPr>
        <p:spPr>
          <a:xfrm>
            <a:off x="0" y="-23983"/>
            <a:ext cx="65" cy="505166"/>
          </a:xfrm>
          <a:prstGeom prst="rect">
            <a:avLst/>
          </a:prstGeom>
          <a:solidFill>
            <a:srgbClr val="494949"/>
          </a:solidFill>
          <a:ln>
            <a:noFill/>
          </a:ln>
        </p:spPr>
        <p:txBody>
          <a:bodyPr anchorCtr="0" anchor="ctr" bIns="158700" lIns="0" spcFirstLastPara="1" rIns="0" wrap="square" tIns="158700">
            <a:sp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rebuchet MS"/>
              <a:buNone/>
            </a:pPr>
            <a:r>
              <a:rPr b="1" lang="en-US" sz="4000"/>
              <a:t>Numpy條件選擇</a:t>
            </a:r>
            <a:endParaRPr/>
          </a:p>
        </p:txBody>
      </p:sp>
      <p:sp>
        <p:nvSpPr>
          <p:cNvPr id="198" name="Google Shape;198;p7"/>
          <p:cNvSpPr txBox="1"/>
          <p:nvPr>
            <p:ph idx="1" type="body"/>
          </p:nvPr>
        </p:nvSpPr>
        <p:spPr>
          <a:xfrm>
            <a:off x="677334" y="1930399"/>
            <a:ext cx="8596668" cy="46950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20"/>
              <a:buChar char="►"/>
            </a:pPr>
            <a:r>
              <a:rPr lang="en-US" sz="2400">
                <a:solidFill>
                  <a:srgbClr val="00B050"/>
                </a:solidFill>
              </a:rPr>
              <a:t>利用判斷條件選擇numpy陣列中的數值：</a:t>
            </a:r>
            <a:endParaRPr sz="2400">
              <a:solidFill>
                <a:srgbClr val="00B050"/>
              </a:solidFill>
            </a:endParaRPr>
          </a:p>
          <a:p>
            <a:pPr indent="-220980" lvl="0" marL="342900" rtl="0" algn="l">
              <a:lnSpc>
                <a:spcPct val="100000"/>
              </a:lnSpc>
              <a:spcBef>
                <a:spcPts val="1000"/>
              </a:spcBef>
              <a:spcAft>
                <a:spcPts val="0"/>
              </a:spcAft>
              <a:buSzPts val="1920"/>
              <a:buNone/>
            </a:pPr>
            <a:r>
              <a:t/>
            </a:r>
            <a:endParaRPr sz="2400">
              <a:solidFill>
                <a:srgbClr val="00B050"/>
              </a:solidFill>
            </a:endParaRPr>
          </a:p>
          <a:p>
            <a:pPr indent="-220980" lvl="0" marL="342900" rtl="0" algn="l">
              <a:lnSpc>
                <a:spcPct val="100000"/>
              </a:lnSpc>
              <a:spcBef>
                <a:spcPts val="1000"/>
              </a:spcBef>
              <a:spcAft>
                <a:spcPts val="0"/>
              </a:spcAft>
              <a:buSzPts val="1920"/>
              <a:buNone/>
            </a:pPr>
            <a:r>
              <a:t/>
            </a:r>
            <a:endParaRPr sz="2400">
              <a:solidFill>
                <a:srgbClr val="00B050"/>
              </a:solidFill>
            </a:endParaRPr>
          </a:p>
          <a:p>
            <a:pPr indent="-180340" lvl="0" marL="342900" rtl="0" algn="l">
              <a:lnSpc>
                <a:spcPct val="100000"/>
              </a:lnSpc>
              <a:spcBef>
                <a:spcPts val="1000"/>
              </a:spcBef>
              <a:spcAft>
                <a:spcPts val="0"/>
              </a:spcAft>
              <a:buSzPts val="2560"/>
              <a:buNone/>
            </a:pPr>
            <a:r>
              <a:t/>
            </a:r>
            <a:endParaRPr sz="3200">
              <a:solidFill>
                <a:srgbClr val="00B050"/>
              </a:solidFill>
            </a:endParaRPr>
          </a:p>
          <a:p>
            <a:pPr indent="-342900" lvl="0" marL="342900" rtl="0" algn="l">
              <a:lnSpc>
                <a:spcPct val="100000"/>
              </a:lnSpc>
              <a:spcBef>
                <a:spcPts val="1000"/>
              </a:spcBef>
              <a:spcAft>
                <a:spcPts val="0"/>
              </a:spcAft>
              <a:buSzPts val="1920"/>
              <a:buChar char="►"/>
            </a:pPr>
            <a:r>
              <a:rPr lang="en-US" sz="2400">
                <a:solidFill>
                  <a:srgbClr val="00B050"/>
                </a:solidFill>
              </a:rPr>
              <a:t>迴圈選擇：</a:t>
            </a:r>
            <a:endParaRPr sz="2400">
              <a:solidFill>
                <a:srgbClr val="00B050"/>
              </a:solidFill>
            </a:endParaRPr>
          </a:p>
          <a:p>
            <a:pPr indent="-220980" lvl="0" marL="342900" rtl="0" algn="l">
              <a:lnSpc>
                <a:spcPct val="100000"/>
              </a:lnSpc>
              <a:spcBef>
                <a:spcPts val="1000"/>
              </a:spcBef>
              <a:spcAft>
                <a:spcPts val="0"/>
              </a:spcAft>
              <a:buSzPts val="1920"/>
              <a:buNone/>
            </a:pPr>
            <a:r>
              <a:t/>
            </a:r>
            <a:endParaRPr sz="2400">
              <a:solidFill>
                <a:srgbClr val="00B050"/>
              </a:solidFill>
            </a:endParaRPr>
          </a:p>
          <a:p>
            <a:pPr indent="0" lvl="0" marL="0" rtl="0" algn="l">
              <a:lnSpc>
                <a:spcPct val="100000"/>
              </a:lnSpc>
              <a:spcBef>
                <a:spcPts val="1000"/>
              </a:spcBef>
              <a:spcAft>
                <a:spcPts val="0"/>
              </a:spcAft>
              <a:buSzPts val="1920"/>
              <a:buNone/>
            </a:pPr>
            <a:r>
              <a:t/>
            </a:r>
            <a:endParaRPr sz="2400">
              <a:solidFill>
                <a:srgbClr val="00B050"/>
              </a:solidFill>
            </a:endParaRPr>
          </a:p>
          <a:p>
            <a:pPr indent="-342900" lvl="0" marL="342900" rtl="0" algn="l">
              <a:lnSpc>
                <a:spcPct val="100000"/>
              </a:lnSpc>
              <a:spcBef>
                <a:spcPts val="1000"/>
              </a:spcBef>
              <a:spcAft>
                <a:spcPts val="0"/>
              </a:spcAft>
              <a:buSzPts val="1920"/>
              <a:buChar char="►"/>
            </a:pPr>
            <a:r>
              <a:rPr lang="en-US" sz="2400">
                <a:solidFill>
                  <a:srgbClr val="00B050"/>
                </a:solidFill>
              </a:rPr>
              <a:t>傳入多組索引：</a:t>
            </a:r>
            <a:endParaRPr sz="2400">
              <a:solidFill>
                <a:srgbClr val="00B050"/>
              </a:solidFill>
            </a:endParaRPr>
          </a:p>
        </p:txBody>
      </p:sp>
      <p:sp>
        <p:nvSpPr>
          <p:cNvPr id="199" name="Google Shape;199;p7"/>
          <p:cNvSpPr txBox="1"/>
          <p:nvPr/>
        </p:nvSpPr>
        <p:spPr>
          <a:xfrm>
            <a:off x="677334" y="2399904"/>
            <a:ext cx="8596668" cy="1569660"/>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import numpy as np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arr = np.array ( [11, 12, 13, 14, 15]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evenNum = arr %2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evenNum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arr[evenNum] )</a:t>
            </a:r>
            <a:endParaRPr b="0" i="0" sz="1600" u="none" cap="none" strike="noStrike">
              <a:solidFill>
                <a:srgbClr val="FF0000"/>
              </a:solidFill>
              <a:latin typeface="Trebuchet MS"/>
              <a:ea typeface="Trebuchet MS"/>
              <a:cs typeface="Trebuchet MS"/>
              <a:sym typeface="Trebuchet MS"/>
            </a:endParaRPr>
          </a:p>
        </p:txBody>
      </p:sp>
      <p:sp>
        <p:nvSpPr>
          <p:cNvPr id="200" name="Google Shape;200;p7"/>
          <p:cNvSpPr/>
          <p:nvPr/>
        </p:nvSpPr>
        <p:spPr>
          <a:xfrm>
            <a:off x="0" y="90100"/>
            <a:ext cx="65" cy="276999"/>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Arial"/>
              <a:ea typeface="Arial"/>
              <a:cs typeface="Arial"/>
              <a:sym typeface="Arial"/>
            </a:endParaRPr>
          </a:p>
        </p:txBody>
      </p:sp>
      <p:sp>
        <p:nvSpPr>
          <p:cNvPr id="201" name="Google Shape;201;p7"/>
          <p:cNvSpPr/>
          <p:nvPr/>
        </p:nvSpPr>
        <p:spPr>
          <a:xfrm>
            <a:off x="0" y="-23983"/>
            <a:ext cx="65" cy="505166"/>
          </a:xfrm>
          <a:prstGeom prst="rect">
            <a:avLst/>
          </a:prstGeom>
          <a:solidFill>
            <a:srgbClr val="494949"/>
          </a:solidFill>
          <a:ln>
            <a:noFill/>
          </a:ln>
        </p:spPr>
        <p:txBody>
          <a:bodyPr anchorCtr="0" anchor="ctr" bIns="158700" lIns="0" spcFirstLastPara="1" rIns="0" wrap="square" tIns="158700">
            <a:sp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02" name="Google Shape;202;p7"/>
          <p:cNvSpPr txBox="1"/>
          <p:nvPr/>
        </p:nvSpPr>
        <p:spPr>
          <a:xfrm>
            <a:off x="677334" y="4462896"/>
            <a:ext cx="8596668" cy="1077218"/>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arr = np.array ( [11, 12, 13, 14, 15]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for i in arr: print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for idx, val in enumerate ( arr ): </a:t>
            </a:r>
            <a:r>
              <a:rPr b="0" i="0" lang="en-US" sz="1600" u="none" cap="none" strike="noStrike">
                <a:solidFill>
                  <a:srgbClr val="FF0000"/>
                </a:solidFill>
                <a:latin typeface="Trebuchet MS"/>
                <a:ea typeface="Trebuchet MS"/>
                <a:cs typeface="Trebuchet MS"/>
                <a:sym typeface="Trebuchet MS"/>
              </a:rPr>
              <a:t># enumerate() 函數可同時取得索引與數值</a:t>
            </a:r>
            <a:endParaRPr b="0" i="0" sz="1600" u="none" cap="none" strike="noStrike">
              <a:solidFill>
                <a:srgbClr val="FF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    print ( '位於索引值 {} 的數字是 {}'.format (idx, val) )</a:t>
            </a:r>
            <a:endParaRPr b="0" i="0" sz="1400" u="none" cap="none" strike="noStrike">
              <a:solidFill>
                <a:srgbClr val="000000"/>
              </a:solidFill>
              <a:latin typeface="Arial"/>
              <a:ea typeface="Arial"/>
              <a:cs typeface="Arial"/>
              <a:sym typeface="Arial"/>
            </a:endParaRPr>
          </a:p>
        </p:txBody>
      </p:sp>
      <p:sp>
        <p:nvSpPr>
          <p:cNvPr id="203" name="Google Shape;203;p7"/>
          <p:cNvSpPr txBox="1"/>
          <p:nvPr/>
        </p:nvSpPr>
        <p:spPr>
          <a:xfrm>
            <a:off x="677334" y="5925234"/>
            <a:ext cx="8596668" cy="584775"/>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arr = np.arange (32).reshape (8,4)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 ( x [ np.ix_ ( [1,5,7,2] , [0,3,1,2] ) ]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rebuchet MS"/>
              <a:buNone/>
            </a:pPr>
            <a:r>
              <a:rPr b="1" lang="en-US" sz="4000"/>
              <a:t>Numpy的向量、矩陣與張量</a:t>
            </a:r>
            <a:br>
              <a:rPr lang="en-US" sz="4000"/>
            </a:br>
            <a:r>
              <a:rPr lang="en-US" sz="2000"/>
              <a:t>向量其實就是一維陣列，外觀為 m x 1 的矩陣；矩陣則是 m x n 的二維陣列；三維以上的陣列均稱為張量</a:t>
            </a:r>
            <a:endParaRPr b="1" sz="2000"/>
          </a:p>
        </p:txBody>
      </p:sp>
      <p:sp>
        <p:nvSpPr>
          <p:cNvPr id="209" name="Google Shape;209;p8"/>
          <p:cNvSpPr txBox="1"/>
          <p:nvPr>
            <p:ph idx="1" type="body"/>
          </p:nvPr>
        </p:nvSpPr>
        <p:spPr>
          <a:xfrm>
            <a:off x="677334" y="1930399"/>
            <a:ext cx="8596668" cy="46950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20"/>
              <a:buChar char="►"/>
            </a:pPr>
            <a:r>
              <a:rPr lang="en-US" sz="2400">
                <a:solidFill>
                  <a:srgbClr val="00B050"/>
                </a:solidFill>
              </a:rPr>
              <a:t>向量：</a:t>
            </a:r>
            <a:endParaRPr sz="2400">
              <a:solidFill>
                <a:srgbClr val="00B050"/>
              </a:solidFill>
            </a:endParaRPr>
          </a:p>
          <a:p>
            <a:pPr indent="-220980" lvl="0" marL="342900" rtl="0" algn="l">
              <a:lnSpc>
                <a:spcPct val="100000"/>
              </a:lnSpc>
              <a:spcBef>
                <a:spcPts val="1000"/>
              </a:spcBef>
              <a:spcAft>
                <a:spcPts val="0"/>
              </a:spcAft>
              <a:buSzPts val="1920"/>
              <a:buNone/>
            </a:pPr>
            <a:r>
              <a:t/>
            </a:r>
            <a:endParaRPr sz="2400">
              <a:solidFill>
                <a:srgbClr val="00B050"/>
              </a:solidFill>
            </a:endParaRPr>
          </a:p>
          <a:p>
            <a:pPr indent="-220980" lvl="0" marL="342900" rtl="0" algn="l">
              <a:lnSpc>
                <a:spcPct val="100000"/>
              </a:lnSpc>
              <a:spcBef>
                <a:spcPts val="1000"/>
              </a:spcBef>
              <a:spcAft>
                <a:spcPts val="0"/>
              </a:spcAft>
              <a:buSzPts val="1920"/>
              <a:buNone/>
            </a:pPr>
            <a:r>
              <a:t/>
            </a:r>
            <a:endParaRPr sz="2400">
              <a:solidFill>
                <a:srgbClr val="00B050"/>
              </a:solidFill>
            </a:endParaRPr>
          </a:p>
          <a:p>
            <a:pPr indent="0" lvl="0" marL="0" rtl="0" algn="l">
              <a:lnSpc>
                <a:spcPct val="100000"/>
              </a:lnSpc>
              <a:spcBef>
                <a:spcPts val="1000"/>
              </a:spcBef>
              <a:spcAft>
                <a:spcPts val="0"/>
              </a:spcAft>
              <a:buSzPts val="1920"/>
              <a:buNone/>
            </a:pPr>
            <a:r>
              <a:t/>
            </a:r>
            <a:endParaRPr sz="2400">
              <a:solidFill>
                <a:srgbClr val="00B050"/>
              </a:solidFill>
            </a:endParaRPr>
          </a:p>
          <a:p>
            <a:pPr indent="-342900" lvl="0" marL="342900" rtl="0" algn="l">
              <a:lnSpc>
                <a:spcPct val="100000"/>
              </a:lnSpc>
              <a:spcBef>
                <a:spcPts val="1000"/>
              </a:spcBef>
              <a:spcAft>
                <a:spcPts val="0"/>
              </a:spcAft>
              <a:buSzPts val="1920"/>
              <a:buChar char="►"/>
            </a:pPr>
            <a:r>
              <a:rPr lang="en-US" sz="2400">
                <a:solidFill>
                  <a:srgbClr val="00B050"/>
                </a:solidFill>
              </a:rPr>
              <a:t>矩陣：</a:t>
            </a:r>
            <a:endParaRPr sz="2400">
              <a:solidFill>
                <a:srgbClr val="00B050"/>
              </a:solidFill>
            </a:endParaRPr>
          </a:p>
          <a:p>
            <a:pPr indent="-220980" lvl="0" marL="342900" rtl="0" algn="l">
              <a:lnSpc>
                <a:spcPct val="100000"/>
              </a:lnSpc>
              <a:spcBef>
                <a:spcPts val="1000"/>
              </a:spcBef>
              <a:spcAft>
                <a:spcPts val="0"/>
              </a:spcAft>
              <a:buSzPts val="1920"/>
              <a:buNone/>
            </a:pPr>
            <a:r>
              <a:t/>
            </a:r>
            <a:endParaRPr sz="2400">
              <a:solidFill>
                <a:srgbClr val="00B050"/>
              </a:solidFill>
            </a:endParaRPr>
          </a:p>
          <a:p>
            <a:pPr indent="-220980" lvl="0" marL="342900" rtl="0" algn="l">
              <a:lnSpc>
                <a:spcPct val="100000"/>
              </a:lnSpc>
              <a:spcBef>
                <a:spcPts val="1000"/>
              </a:spcBef>
              <a:spcAft>
                <a:spcPts val="0"/>
              </a:spcAft>
              <a:buSzPts val="1920"/>
              <a:buNone/>
            </a:pPr>
            <a:r>
              <a:t/>
            </a:r>
            <a:endParaRPr sz="2400">
              <a:solidFill>
                <a:srgbClr val="00B050"/>
              </a:solidFill>
            </a:endParaRPr>
          </a:p>
          <a:p>
            <a:pPr indent="-342900" lvl="0" marL="342900" rtl="0" algn="l">
              <a:lnSpc>
                <a:spcPct val="100000"/>
              </a:lnSpc>
              <a:spcBef>
                <a:spcPts val="1000"/>
              </a:spcBef>
              <a:spcAft>
                <a:spcPts val="0"/>
              </a:spcAft>
              <a:buSzPts val="1920"/>
              <a:buChar char="►"/>
            </a:pPr>
            <a:r>
              <a:rPr lang="en-US" sz="2400">
                <a:solidFill>
                  <a:srgbClr val="00B050"/>
                </a:solidFill>
              </a:rPr>
              <a:t>張量：</a:t>
            </a:r>
            <a:endParaRPr sz="2400">
              <a:solidFill>
                <a:srgbClr val="00B050"/>
              </a:solidFill>
            </a:endParaRPr>
          </a:p>
        </p:txBody>
      </p:sp>
      <p:sp>
        <p:nvSpPr>
          <p:cNvPr id="210" name="Google Shape;210;p8"/>
          <p:cNvSpPr txBox="1"/>
          <p:nvPr/>
        </p:nvSpPr>
        <p:spPr>
          <a:xfrm>
            <a:off x="677334" y="2377465"/>
            <a:ext cx="8596668" cy="1323439"/>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import numpy as np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vec = np.array([11, 12, 13, 14, 15]).reshape(5,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print(vec)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print(vec.shape)</a:t>
            </a:r>
            <a:endParaRPr b="0" i="0" sz="1400" u="none" cap="none" strike="noStrike">
              <a:solidFill>
                <a:srgbClr val="000000"/>
              </a:solidFill>
              <a:latin typeface="Arial"/>
              <a:ea typeface="Arial"/>
              <a:cs typeface="Arial"/>
              <a:sym typeface="Arial"/>
            </a:endParaRPr>
          </a:p>
        </p:txBody>
      </p:sp>
      <p:sp>
        <p:nvSpPr>
          <p:cNvPr id="211" name="Google Shape;211;p8"/>
          <p:cNvSpPr/>
          <p:nvPr/>
        </p:nvSpPr>
        <p:spPr>
          <a:xfrm>
            <a:off x="0" y="90100"/>
            <a:ext cx="65" cy="276999"/>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Arial"/>
              <a:ea typeface="Arial"/>
              <a:cs typeface="Arial"/>
              <a:sym typeface="Arial"/>
            </a:endParaRPr>
          </a:p>
        </p:txBody>
      </p:sp>
      <p:sp>
        <p:nvSpPr>
          <p:cNvPr id="212" name="Google Shape;212;p8"/>
          <p:cNvSpPr/>
          <p:nvPr/>
        </p:nvSpPr>
        <p:spPr>
          <a:xfrm>
            <a:off x="0" y="-23983"/>
            <a:ext cx="65" cy="505166"/>
          </a:xfrm>
          <a:prstGeom prst="rect">
            <a:avLst/>
          </a:prstGeom>
          <a:solidFill>
            <a:srgbClr val="494949"/>
          </a:solidFill>
          <a:ln>
            <a:noFill/>
          </a:ln>
        </p:spPr>
        <p:txBody>
          <a:bodyPr anchorCtr="0" anchor="ctr" bIns="158700" lIns="0" spcFirstLastPara="1" rIns="0" wrap="square" tIns="158700">
            <a:sp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13" name="Google Shape;213;p8"/>
          <p:cNvSpPr txBox="1"/>
          <p:nvPr/>
        </p:nvSpPr>
        <p:spPr>
          <a:xfrm>
            <a:off x="677334" y="4362623"/>
            <a:ext cx="8596668" cy="830997"/>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mat = np.arange(11, 21).reshape(2, 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print(mat)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print(mat.shape)</a:t>
            </a:r>
            <a:endParaRPr b="0" i="0" sz="1400" u="none" cap="none" strike="noStrike">
              <a:solidFill>
                <a:srgbClr val="000000"/>
              </a:solidFill>
              <a:latin typeface="Arial"/>
              <a:ea typeface="Arial"/>
              <a:cs typeface="Arial"/>
              <a:sym typeface="Arial"/>
            </a:endParaRPr>
          </a:p>
        </p:txBody>
      </p:sp>
      <p:sp>
        <p:nvSpPr>
          <p:cNvPr id="214" name="Google Shape;214;p8"/>
          <p:cNvSpPr txBox="1"/>
          <p:nvPr/>
        </p:nvSpPr>
        <p:spPr>
          <a:xfrm>
            <a:off x="677334" y="5832901"/>
            <a:ext cx="8596668" cy="830997"/>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tensor = np.arange(11, 35).reshape(2, 3, 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print(tensor)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print(tensor.shape)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4000"/>
              <a:buFont typeface="Trebuchet MS"/>
              <a:buNone/>
            </a:pPr>
            <a:r>
              <a:rPr b="1" lang="en-US" sz="4000"/>
              <a:t>Numpy向量、矩陣與張量的索引值</a:t>
            </a:r>
            <a:endParaRPr b="1" sz="2000"/>
          </a:p>
        </p:txBody>
      </p:sp>
      <p:sp>
        <p:nvSpPr>
          <p:cNvPr id="220" name="Google Shape;220;p9"/>
          <p:cNvSpPr txBox="1"/>
          <p:nvPr>
            <p:ph idx="1" type="body"/>
          </p:nvPr>
        </p:nvSpPr>
        <p:spPr>
          <a:xfrm>
            <a:off x="677334" y="1930399"/>
            <a:ext cx="8596668" cy="46950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920"/>
              <a:buChar char="►"/>
            </a:pPr>
            <a:r>
              <a:rPr lang="en-US" sz="2400">
                <a:solidFill>
                  <a:srgbClr val="00B050"/>
                </a:solidFill>
              </a:rPr>
              <a:t>請找出vec、mat、tensor中15的索引值：</a:t>
            </a:r>
            <a:endParaRPr sz="2400">
              <a:solidFill>
                <a:srgbClr val="00B050"/>
              </a:solidFill>
            </a:endParaRPr>
          </a:p>
        </p:txBody>
      </p:sp>
      <p:sp>
        <p:nvSpPr>
          <p:cNvPr id="221" name="Google Shape;221;p9"/>
          <p:cNvSpPr txBox="1"/>
          <p:nvPr/>
        </p:nvSpPr>
        <p:spPr>
          <a:xfrm>
            <a:off x="677334" y="2399904"/>
            <a:ext cx="8596668" cy="2308324"/>
          </a:xfrm>
          <a:prstGeom prst="rect">
            <a:avLst/>
          </a:prstGeom>
          <a:solidFill>
            <a:srgbClr val="D8D8D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import numpy as np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vec = np.array([11, 12, 13, 14, 15]).reshape(5,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mat = np.arange(11, 21).reshape(2, 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tensor = np.arange(11, 35).reshape(2, 3, 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print(vec[4,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print(mat[0, 4])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rebuchet MS"/>
                <a:ea typeface="Trebuchet MS"/>
                <a:cs typeface="Trebuchet MS"/>
                <a:sym typeface="Trebuchet MS"/>
              </a:rPr>
              <a:t>print(tensor[0, 1, 0])</a:t>
            </a:r>
            <a:endParaRPr b="0" i="0" sz="1400" u="none" cap="none" strike="noStrike">
              <a:solidFill>
                <a:srgbClr val="000000"/>
              </a:solidFill>
              <a:latin typeface="Arial"/>
              <a:ea typeface="Arial"/>
              <a:cs typeface="Arial"/>
              <a:sym typeface="Arial"/>
            </a:endParaRPr>
          </a:p>
        </p:txBody>
      </p:sp>
      <p:sp>
        <p:nvSpPr>
          <p:cNvPr id="222" name="Google Shape;222;p9"/>
          <p:cNvSpPr/>
          <p:nvPr/>
        </p:nvSpPr>
        <p:spPr>
          <a:xfrm>
            <a:off x="0" y="90100"/>
            <a:ext cx="65" cy="276999"/>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chemeClr val="dk1"/>
              </a:solidFill>
              <a:latin typeface="Arial"/>
              <a:ea typeface="Arial"/>
              <a:cs typeface="Arial"/>
              <a:sym typeface="Arial"/>
            </a:endParaRPr>
          </a:p>
        </p:txBody>
      </p:sp>
      <p:sp>
        <p:nvSpPr>
          <p:cNvPr id="223" name="Google Shape;223;p9"/>
          <p:cNvSpPr/>
          <p:nvPr/>
        </p:nvSpPr>
        <p:spPr>
          <a:xfrm>
            <a:off x="0" y="-23983"/>
            <a:ext cx="65" cy="505166"/>
          </a:xfrm>
          <a:prstGeom prst="rect">
            <a:avLst/>
          </a:prstGeom>
          <a:solidFill>
            <a:srgbClr val="494949"/>
          </a:solidFill>
          <a:ln>
            <a:noFill/>
          </a:ln>
        </p:spPr>
        <p:txBody>
          <a:bodyPr anchorCtr="0" anchor="ctr" bIns="158700" lIns="0" spcFirstLastPara="1" rIns="0" wrap="square" tIns="158700">
            <a:sp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多面向">
  <a:themeElements>
    <a:clrScheme name="暖調藍色">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2019-07-17T01:47:04Z</dcterms:created>
  <dc:creator>bck10g_teacher</dc:creator>
</cp:coreProperties>
</file>