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j0RxuNVJOBBuQdtpb0UiEYgqi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4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輔助字幕">
  <p:cSld name="標題與輔助字幕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輔助字幕)">
  <p:cSld name="引述 (含輔助字幕)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3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</a:t>
            </a: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latin typeface="Arial"/>
                <a:ea typeface="Arial"/>
                <a:cs typeface="Arial"/>
                <a:sym typeface="Arial"/>
              </a:rPr>
              <a:t>資料視覺化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4"/>
          <p:cNvSpPr txBox="1"/>
          <p:nvPr>
            <p:ph idx="1" type="body"/>
          </p:nvPr>
        </p:nvSpPr>
        <p:spPr>
          <a:xfrm>
            <a:off x="677334" y="1930401"/>
            <a:ext cx="8596668" cy="71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顏色表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781" y="1277086"/>
            <a:ext cx="5530952" cy="54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圓餅圖(Pie)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分析研究兩種質量特性值間相關性的呈現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5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plt.pie()</a:t>
            </a:r>
            <a:endParaRPr/>
          </a:p>
        </p:txBody>
      </p:sp>
      <p:sp>
        <p:nvSpPr>
          <p:cNvPr id="215" name="Google Shape;215;p55"/>
          <p:cNvSpPr txBox="1"/>
          <p:nvPr/>
        </p:nvSpPr>
        <p:spPr>
          <a:xfrm>
            <a:off x="677334" y="2378031"/>
            <a:ext cx="8596668" cy="378561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= [33, 52, 12, 17, 62, 48]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 = ['A', 'B', 'C', 'D', 'E', 'F']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 = ['r', 'b', 'm', 'c', 'g', ‘y']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separeted = (0, 0, 0, 0, 0.1,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plt.pie(size, 		           		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數值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labels = labels, 	           	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標籤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autopct = '%1.1f%%', 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將數值百分比並留到小數點一位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colors = colors,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  	   # 顏色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explode = separeted, 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設定分隔的區塊位置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pctdistance = 0.6, 	           	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數字距圓心的距離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textprops = {'fontsize' : 12},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文字大小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shadow=True) 	           	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陰影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plt.axis('equal')		           		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比例相等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7"/>
          <p:cNvSpPr txBox="1"/>
          <p:nvPr>
            <p:ph idx="1" type="body"/>
          </p:nvPr>
        </p:nvSpPr>
        <p:spPr>
          <a:xfrm>
            <a:off x="677334" y="1930401"/>
            <a:ext cx="8596668" cy="343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plt.title() - 標題、plt.xlabel() - 標籤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7"/>
          <p:cNvSpPr txBox="1"/>
          <p:nvPr/>
        </p:nvSpPr>
        <p:spPr>
          <a:xfrm>
            <a:off x="677334" y="2374744"/>
            <a:ext cx="8596668" cy="181584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plt.title("Population Growth") 		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標題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plt.xlabel("Population growth by year")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x軸標籤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plt.ylabel("Population in billions") 	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y軸標籤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 =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8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plt.legend() - 圖例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8"/>
          <p:cNvSpPr txBox="1"/>
          <p:nvPr/>
        </p:nvSpPr>
        <p:spPr>
          <a:xfrm>
            <a:off x="677334" y="2378031"/>
            <a:ext cx="8596668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label="pops"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X軸圖例名稱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label="deaths"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Y軸圖例名稱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     										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圖例位置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prop={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10}) 											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圖例大小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8"/>
          <p:cNvSpPr txBox="1"/>
          <p:nvPr/>
        </p:nvSpPr>
        <p:spPr>
          <a:xfrm>
            <a:off x="677334" y="3796344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("pops", "deaths")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X軸圖例名稱, Y軸圖例名稱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loc=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"lower right"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	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圖例位置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prop={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15})   	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圖例大小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9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plt.xticks() – X軸座標刻度、</a:t>
            </a:r>
            <a:r>
              <a:rPr lang="en-US" sz="2400">
                <a:solidFill>
                  <a:srgbClr val="00B050"/>
                </a:solidFill>
              </a:rPr>
              <a:t> plt.yticks() – Y軸座標刻度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 txBox="1"/>
          <p:nvPr/>
        </p:nvSpPr>
        <p:spPr>
          <a:xfrm>
            <a:off x="677334" y="2378031"/>
            <a:ext cx="8596668" cy="280072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plt.title("Population Growth")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plt.xlabel("Population growth by year")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plt.ylabel("Population in billions")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plt.legend(loc="lower right", prop={"size": 10})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plt.xticks(range(1950,2020,5), years)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X軸座標刻度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plt.yticks(range(8)) 			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Y軸座標刻度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677334" y="1930401"/>
            <a:ext cx="8596668" cy="447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plt.axis([xmin, xmax, ymin, ymax]) – X、Y軸刻度設定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plt.xlim([xmin, xmax]) – X軸刻度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plt.ylim([ymin, ymax]) – Y軸刻度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0"/>
          <p:cNvSpPr txBox="1"/>
          <p:nvPr/>
        </p:nvSpPr>
        <p:spPr>
          <a:xfrm>
            <a:off x="677334" y="2361098"/>
            <a:ext cx="8596668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plt.legend(loc="best", prop={"size": 10, "family": "monospace"})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plt.axis([1945, 2020, 0, 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0"/>
          <p:cNvSpPr txBox="1"/>
          <p:nvPr/>
        </p:nvSpPr>
        <p:spPr>
          <a:xfrm>
            <a:off x="677334" y="4669212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plt.legend(loc="best", prop={"size": 10, "family": "monospace"})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plt.xlim([1950, 2015])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plt.ylim([1, 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1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plt.figure() - 圖表大小、plt.grid() - 格線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1"/>
          <p:cNvSpPr txBox="1"/>
          <p:nvPr/>
        </p:nvSpPr>
        <p:spPr>
          <a:xfrm>
            <a:off x="677334" y="2378031"/>
            <a:ext cx="8596668" cy="378561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plt.figure(dpi=100)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dpi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plt.figure(figsize=(10,8))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寬、高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plt.grid()		            	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#格線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plt.title("Population Growth")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plt.xlabel("Population growth by year")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plt.ylabel("Population in billions")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plt.legend(loc="lower right", prop={"size": 10})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plt.xticks(range(1950,2020,5), years) 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plt.yticks(range(8))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Jupyter notebook正常顯示中文和負號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2"/>
          <p:cNvSpPr txBox="1"/>
          <p:nvPr/>
        </p:nvSpPr>
        <p:spPr>
          <a:xfrm>
            <a:off x="677334" y="2333725"/>
            <a:ext cx="8596668" cy="45242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 as mpl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mpl.rcParams["font.sans-serif"]=["msjh.ttc"]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在C:\Windows\Fonts中尋找"字體檔名"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mpl.rcParams["axes.unicode_minus"]=False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正常顯示負號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plt.figure(figsize=(10,8))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plt.title ("人口成長圖")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 ("年度")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 ("人口總數(單位：億)")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plt.legend(loc="lower right", prop={"size": 15})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= [str(years[i])+"年" for i in range(0,len(years))]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plt.xticks(range(1950,2020,5),li)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plt.yticks(range(8))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77334" y="1930401"/>
            <a:ext cx="85968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Colab正常顯示中文和負號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3"/>
          <p:cNvSpPr txBox="1"/>
          <p:nvPr/>
        </p:nvSpPr>
        <p:spPr>
          <a:xfrm>
            <a:off x="677325" y="2378021"/>
            <a:ext cx="10651200" cy="580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!wget -O /usr/share/fonts/truetype/liberation/msjh.ttc "</a:t>
            </a:r>
            <a:r>
              <a:rPr lang="en-US" sz="1600" u="none">
                <a:solidFill>
                  <a:srgbClr val="000000"/>
                </a:solidFill>
              </a:rPr>
              <a:t>https://tinyurl.com/tasa9ae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上傳字體檔案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通用參數與設定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4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Colab正常顯示中文和負號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4"/>
          <p:cNvSpPr txBox="1"/>
          <p:nvPr/>
        </p:nvSpPr>
        <p:spPr>
          <a:xfrm>
            <a:off x="677334" y="2330650"/>
            <a:ext cx="9211734" cy="45242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 as mpl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myfont = mpl.font_manager.FontProperties(fname=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/usr/share/fonts/truetype/liberation/msjh.ttc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指定字體檔案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mpl.rcParams["axes.unicode_minus"]=False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正常顯示負號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plt.figure(figsize=(10,8))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linewidth=3, label="deaths")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plt.title("人口成長圖", fontproperties=myfont, fontsize=20)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plt.xlabel("年度", fontproperties=myfont, fontsize=15)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plt.ylabel("人口總數(單位：億)", fontproperties=myfont, fontsize=15)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plt.legend(loc="lower right", prop={"size": 15})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 = [str(years[i])+"年" for i in range(0,len(years))]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plt.xticks(range(1950,2020,5), li, fontproperties=myfont)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plt.yticks(range(8))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大綱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677334" y="1930400"/>
            <a:ext cx="8596668" cy="369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子圖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5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plt.subplot(rows, columns, 活躍區)</a:t>
            </a:r>
            <a:r>
              <a:rPr lang="en-US" sz="2400">
                <a:solidFill>
                  <a:srgbClr val="00B050"/>
                </a:solidFill>
              </a:rPr>
              <a:t> 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5"/>
          <p:cNvSpPr txBox="1"/>
          <p:nvPr/>
        </p:nvSpPr>
        <p:spPr>
          <a:xfrm>
            <a:off x="677334" y="2333725"/>
            <a:ext cx="9211734" cy="32931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plt.bar(years,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pops,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width = 3)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寬度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plt.bar(years, deaths, width =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plt.barh(years,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pops,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height = 3)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高度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plt.barh(years, deaths, height =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儲存圖表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6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plt.savefig(‘檔名')</a:t>
            </a:r>
            <a:r>
              <a:rPr lang="en-US" sz="2400">
                <a:solidFill>
                  <a:srgbClr val="00B050"/>
                </a:solidFill>
              </a:rPr>
              <a:t> 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6"/>
          <p:cNvSpPr txBox="1"/>
          <p:nvPr/>
        </p:nvSpPr>
        <p:spPr>
          <a:xfrm>
            <a:off x="677334" y="2333725"/>
            <a:ext cx="9211734" cy="40318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mpl.rcParams["font.sans-serif"]=["msjh.ttc"]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plt.figure(figsize=(10,8))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plt.title ("人口成長圖")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 ("年度")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 ("人口總數(單位：億)")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pops, color="r", alpha=0.5, linewidth=2, label="pops")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plt.plot(years, deaths, "-", color="b", alpha=0.5, linewidth=4, label="deaths")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plt.legend(loc="lower right", prop={"size": 15})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= [str(years[i])+"年" for i in range(0,len(years))]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plt.xticks(range(1950,2020,5),li)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plt.yticks(range(8))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plt.savefig("savepic.jpg")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Seaborn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7"/>
          <p:cNvSpPr txBox="1"/>
          <p:nvPr>
            <p:ph idx="1" type="body"/>
          </p:nvPr>
        </p:nvSpPr>
        <p:spPr>
          <a:xfrm>
            <a:off x="677334" y="1930401"/>
            <a:ext cx="8596668" cy="200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2400"/>
              <a:t>是在matplotlib的基礎上進行了更高級的API封装，從而使得製作圖表更加容易，在大多數情况下使用Seaborn就能做出很具有吸引力的圖表，再配合matplotlib就能製作具有更多特色的圖表。所以應該把Seaborn視為matplotlib的補充，而不是替代物。</a:t>
            </a:r>
            <a:endParaRPr sz="2400"/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安裝：</a:t>
            </a:r>
            <a:endParaRPr/>
          </a:p>
        </p:txBody>
      </p:sp>
      <p:sp>
        <p:nvSpPr>
          <p:cNvPr id="294" name="Google Shape;294;p67"/>
          <p:cNvSpPr txBox="1"/>
          <p:nvPr/>
        </p:nvSpPr>
        <p:spPr>
          <a:xfrm>
            <a:off x="677334" y="4571474"/>
            <a:ext cx="8596668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!pip install seaborn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直方圖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8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sns.distplot()</a:t>
            </a:r>
            <a:endParaRPr/>
          </a:p>
        </p:txBody>
      </p:sp>
      <p:sp>
        <p:nvSpPr>
          <p:cNvPr id="301" name="Google Shape;301;p68"/>
          <p:cNvSpPr txBox="1"/>
          <p:nvPr/>
        </p:nvSpPr>
        <p:spPr>
          <a:xfrm>
            <a:off x="677334" y="2378031"/>
            <a:ext cx="8596668" cy="25545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np.random.normal(size=100)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sns.distplot(x, 	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資料來源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bins=50,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顯示組數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hist=True,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直方圖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kde=True)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密度曲線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 – 匯入資料集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9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Seaborn</a:t>
            </a:r>
            <a:r>
              <a:rPr lang="en-US" sz="2400"/>
              <a:t>內建的資料集tips，這個資料集紀錄了餐廳客人給得小費以及相關的基本資料。包含了當次消費的帳單總金額(total_bill)、所給的小費(tip)、客人的性別(sex)、是否抽煙(smoker)、當時的星期(day)、是晚餐還是午餐(time)，和用餐人數(size)等等。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9"/>
          <p:cNvSpPr txBox="1"/>
          <p:nvPr/>
        </p:nvSpPr>
        <p:spPr>
          <a:xfrm>
            <a:off x="677334" y="3911600"/>
            <a:ext cx="9211734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 = sns.load_dataset("tips")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tips.head()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條狀圖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0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sns.countplot()</a:t>
            </a:r>
            <a:endParaRPr/>
          </a:p>
        </p:txBody>
      </p:sp>
      <p:sp>
        <p:nvSpPr>
          <p:cNvPr id="315" name="Google Shape;315;p70"/>
          <p:cNvSpPr txBox="1"/>
          <p:nvPr/>
        </p:nvSpPr>
        <p:spPr>
          <a:xfrm>
            <a:off x="677334" y="2378031"/>
            <a:ext cx="8596668" cy="8309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sns.countplot(x = "day",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資料欄位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    data=tips)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資料來源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0"/>
          <p:cNvSpPr txBox="1"/>
          <p:nvPr/>
        </p:nvSpPr>
        <p:spPr>
          <a:xfrm>
            <a:off x="677334" y="3329782"/>
            <a:ext cx="8596668" cy="8309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sns.countplot(y = "day",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資料欄位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    data=tips)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資料來源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0"/>
          <p:cNvSpPr txBox="1"/>
          <p:nvPr/>
        </p:nvSpPr>
        <p:spPr>
          <a:xfrm>
            <a:off x="677334" y="4289557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sns.countplot(x = "day",  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資料欄位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	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hue=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第二筆資料欄位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      data=tips)  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資料來源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散佈圖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1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sns.relplot()</a:t>
            </a:r>
            <a:endParaRPr/>
          </a:p>
        </p:txBody>
      </p:sp>
      <p:sp>
        <p:nvSpPr>
          <p:cNvPr id="324" name="Google Shape;324;p71"/>
          <p:cNvSpPr txBox="1"/>
          <p:nvPr/>
        </p:nvSpPr>
        <p:spPr>
          <a:xfrm>
            <a:off x="677334" y="2378031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sns.relplot(x="total_bill",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y="tip", 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	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1"/>
          <p:cNvSpPr txBox="1"/>
          <p:nvPr/>
        </p:nvSpPr>
        <p:spPr>
          <a:xfrm>
            <a:off x="677334" y="3589867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sns.relplot(x="total_bill",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y="tip", 	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第三筆資料欄位 (以顏色區別)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第四筆資料欄位 (以標記區別)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	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類別圖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2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sns.catplot()</a:t>
            </a:r>
            <a:endParaRPr/>
          </a:p>
        </p:txBody>
      </p:sp>
      <p:sp>
        <p:nvSpPr>
          <p:cNvPr id="332" name="Google Shape;332;p72"/>
          <p:cNvSpPr txBox="1"/>
          <p:nvPr/>
        </p:nvSpPr>
        <p:spPr>
          <a:xfrm>
            <a:off x="677334" y="2378031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sns.catplot(x="total_bill",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y="day",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	 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2"/>
          <p:cNvSpPr txBox="1"/>
          <p:nvPr/>
        </p:nvSpPr>
        <p:spPr>
          <a:xfrm>
            <a:off x="677334" y="3589867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sns.catplot(x="total_bill",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y="tip", 	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第三筆資料欄位 (以顏色區別)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"swarm"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調整表現方式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類別圖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3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sns.catplot()</a:t>
            </a:r>
            <a:endParaRPr/>
          </a:p>
        </p:txBody>
      </p:sp>
      <p:sp>
        <p:nvSpPr>
          <p:cNvPr id="340" name="Google Shape;340;p73"/>
          <p:cNvSpPr txBox="1"/>
          <p:nvPr/>
        </p:nvSpPr>
        <p:spPr>
          <a:xfrm>
            <a:off x="677334" y="2378031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sns.catplot(x="total_bill",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y="day",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3"/>
          <p:cNvSpPr txBox="1"/>
          <p:nvPr/>
        </p:nvSpPr>
        <p:spPr>
          <a:xfrm>
            <a:off x="677334" y="3589867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sns.catplot(x="total_bill",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y="tip", 	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第三筆資料欄位 (以顏色區別)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"swarm"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調整表現方式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聯合圖形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4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sns.jointplot()</a:t>
            </a:r>
            <a:endParaRPr/>
          </a:p>
        </p:txBody>
      </p:sp>
      <p:sp>
        <p:nvSpPr>
          <p:cNvPr id="348" name="Google Shape;348;p74"/>
          <p:cNvSpPr txBox="1"/>
          <p:nvPr/>
        </p:nvSpPr>
        <p:spPr>
          <a:xfrm>
            <a:off x="677334" y="2378031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sns.jointplot(x="total_bill",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	    y=“tip”,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	    data=tips)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# 資料來源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4"/>
          <p:cNvSpPr txBox="1"/>
          <p:nvPr/>
        </p:nvSpPr>
        <p:spPr>
          <a:xfrm>
            <a:off x="677334" y="3589867"/>
            <a:ext cx="8596668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sns.jointplot(x="total_bill",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X軸資料欄位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	    y="tip", 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Y軸資料欄位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	    data=tips,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# 資料來源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	    kind="kde")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以密度曲線表現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77334" y="1930401"/>
            <a:ext cx="8596668" cy="200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matplotlib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是 Python 的一個繪圖庫。它包含了大量的工具，你可以使用這些工具創建各種圖形，包括簡單的散點圖，正弦曲線，甚至是三維圖形。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146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安裝：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677334" y="3935897"/>
            <a:ext cx="8596668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!pip install matplotlib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027" y="5200650"/>
            <a:ext cx="437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Seaborn – </a:t>
            </a:r>
            <a:r>
              <a:rPr b="1" lang="en-US"/>
              <a:t>複雜資料集的快速視覺化</a:t>
            </a:r>
            <a:br>
              <a:rPr b="1" lang="en-US"/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5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</a:rPr>
              <a:t>sns.pairplot()</a:t>
            </a:r>
            <a:endParaRPr/>
          </a:p>
        </p:txBody>
      </p:sp>
      <p:sp>
        <p:nvSpPr>
          <p:cNvPr id="356" name="Google Shape;356;p75"/>
          <p:cNvSpPr txBox="1"/>
          <p:nvPr/>
        </p:nvSpPr>
        <p:spPr>
          <a:xfrm>
            <a:off x="677334" y="237803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sns.pairplot(tips)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直方圖(Histogram)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連續性數據資料的呈現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6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plt.hist()</a:t>
            </a:r>
            <a:endParaRPr/>
          </a:p>
        </p:txBody>
      </p:sp>
      <p:sp>
        <p:nvSpPr>
          <p:cNvPr id="164" name="Google Shape;164;p56"/>
          <p:cNvSpPr txBox="1"/>
          <p:nvPr/>
        </p:nvSpPr>
        <p:spPr>
          <a:xfrm>
            <a:off x="677334" y="2378031"/>
            <a:ext cx="8596668" cy="32931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normal_samples = np.random.normal(size = 100000)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生成 100000 組標準常態分配（平均值為 0，標準差為 1 的常態分配）隨機數值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plt.hist(normal_samples,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數值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bins=15, 	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顯示組數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facecolor='b',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顏色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edgecolor='k',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邊緣顏色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alpha=0.7,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透明度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width=0.5)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寬度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線圖(Line plot)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以折線方式顯示數據的變化趨勢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9"/>
          <p:cNvSpPr txBox="1"/>
          <p:nvPr>
            <p:ph idx="1" type="body"/>
          </p:nvPr>
        </p:nvSpPr>
        <p:spPr>
          <a:xfrm>
            <a:off x="677334" y="1930401"/>
            <a:ext cx="8596668" cy="200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plt.plot()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9"/>
          <p:cNvSpPr txBox="1"/>
          <p:nvPr/>
        </p:nvSpPr>
        <p:spPr>
          <a:xfrm>
            <a:off x="677334" y="2378031"/>
            <a:ext cx="8596668" cy="353939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= [1950,1955,1960,1965,1970,1975,1980,1985,1990,1995,2000,2005,2010,2015]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pops = [2.5,2.6,2.7,3,3.3,3.6,4.0,4.4,4.8,5.3,6.1,6.5,6.9,7.3]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deaths = [1.2,1.5,1.7,1.8,2.2,2.5,2.7,2.9,3,3.1,3.2,3.5,3.6,4]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	       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pops, 	       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	       	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線段種類 - 實線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marker='o',	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標記種類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linewidth=2.5,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線段寬度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markersize=5)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標記大小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'--'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marker='^', linewidth=5, markersize=10)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虛線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9"/>
          <p:cNvSpPr txBox="1"/>
          <p:nvPr/>
        </p:nvSpPr>
        <p:spPr>
          <a:xfrm>
            <a:off x="677334" y="5949573"/>
            <a:ext cx="8596668" cy="8309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'-.'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marker='o', linewidth=2.5, markersize=5)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鏈線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':'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marker='^', linewidth=5, markersize=10)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虛線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散佈圖(Scatter plot)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分析研究兩種質量特性值間相關性的呈現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0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plt.scatter()</a:t>
            </a:r>
            <a:endParaRPr/>
          </a:p>
        </p:txBody>
      </p:sp>
      <p:sp>
        <p:nvSpPr>
          <p:cNvPr id="179" name="Google Shape;179;p50"/>
          <p:cNvSpPr txBox="1"/>
          <p:nvPr/>
        </p:nvSpPr>
        <p:spPr>
          <a:xfrm>
            <a:off x="677334" y="2378031"/>
            <a:ext cx="8596668" cy="30469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 = [4, 4, 7, 7, 8, 9, 10, 10, 10, 11, 11, 12, 12, 12, 12, 13, 13, 13, 13, 14, 14, 14, 14, 15, 15, 15, 16, 16, 17, 17, 17, 18, 18, 18, 18, 19, 19, 19, 20, 20, 20, 20, 20, 22, 23, 24, 24, 24, 24, 25]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 = [2, 10, 4, 22, 16, 10, 18, 26, 34, 17, 28, 14, 20, 24, 28, 26, 34, 34, 46, 26, 36, 60, 80, 20, 26, 54, 32, 40, 32, 40, 50, 42, 56, 76, 84, 36, 46, 68, 32, 48, 52, 56, 64, 66, 54, 70, 92, 93, 120, 85]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plt.scatter(speed, 	  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dist,	          	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marker='.',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標記種類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linewidths=2)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# 標記大小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1"/>
          <p:cNvSpPr txBox="1"/>
          <p:nvPr>
            <p:ph idx="1" type="body"/>
          </p:nvPr>
        </p:nvSpPr>
        <p:spPr>
          <a:xfrm>
            <a:off x="677334" y="1930401"/>
            <a:ext cx="8596668" cy="71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標記表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11" y="2290234"/>
            <a:ext cx="5937248" cy="39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條狀圖(Bar graph)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類別形態資料的呈現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2"/>
          <p:cNvSpPr txBox="1"/>
          <p:nvPr>
            <p:ph idx="1" type="body"/>
          </p:nvPr>
        </p:nvSpPr>
        <p:spPr>
          <a:xfrm>
            <a:off x="677334" y="1930401"/>
            <a:ext cx="8596668" cy="331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plt.bar() – 長條圖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plt.barh() – 橫條圖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2"/>
          <p:cNvSpPr txBox="1"/>
          <p:nvPr/>
        </p:nvSpPr>
        <p:spPr>
          <a:xfrm>
            <a:off x="677334" y="2378031"/>
            <a:ext cx="8596668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plt.bar(years,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pops,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width = 3)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寬度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plt.bar(years, deaths, width =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2"/>
          <p:cNvSpPr txBox="1"/>
          <p:nvPr/>
        </p:nvSpPr>
        <p:spPr>
          <a:xfrm>
            <a:off x="677334" y="4281534"/>
            <a:ext cx="8596668" cy="1323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plt.barh(years,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Y軸數值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pops,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X軸數值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height = 3)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高度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plt.barh(years, deaths, height =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matplotlib – 顏色相關參數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3"/>
          <p:cNvSpPr txBox="1"/>
          <p:nvPr>
            <p:ph idx="1" type="body"/>
          </p:nvPr>
        </p:nvSpPr>
        <p:spPr>
          <a:xfrm>
            <a:off x="677334" y="1930401"/>
            <a:ext cx="8596668" cy="343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顏色、透明度、寬度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3"/>
          <p:cNvSpPr txBox="1"/>
          <p:nvPr/>
        </p:nvSpPr>
        <p:spPr>
          <a:xfrm>
            <a:off x="677334" y="2378031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pops,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color=(1, 100/255, 100/255, 0.5)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linewidth = 3)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RGBA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plt.plot(years, deaths,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color='#054E9F', alpha=0.5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linewidth = 4)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十六進制RGB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plt.plot(years, deaths,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color='blue', alpha=0.5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linewidth = 3)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顏色字串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plt.plot(years, pops,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color='r', alpha=0.5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linewidth = 4) 	           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簡寫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2019-07-17T01:47:04Z</dcterms:created>
  <dc:creator>bck10g_teacher</dc:creator>
</cp:coreProperties>
</file>