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idzdENcy5SaQqDHpmMzVtNcMf5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3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3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3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3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3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圖片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Google Shape;92;p4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3" name="Google Shape;93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輔助字幕">
  <p:cSld name="標題與輔助字幕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輔助字幕)">
  <p:cSld name="引述 (含輔助字幕)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4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8FA1C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0" name="Google Shape;120;p4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4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9" name="Google Shape;129;p4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3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3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內容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6" name="Google Shape;86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3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3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3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3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3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forwindows.org/" TargetMode="External"/><Relationship Id="rId4" Type="http://schemas.openxmlformats.org/officeDocument/2006/relationships/hyperlink" Target="https://tortoisegit.org/download/" TargetMode="External"/><Relationship Id="rId5" Type="http://schemas.openxmlformats.org/officeDocument/2006/relationships/hyperlink" Target="https://github.com/joi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br>
              <a:rPr lang="en-US" sz="7200"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latin typeface="Arial"/>
                <a:ea typeface="Arial"/>
                <a:cs typeface="Arial"/>
                <a:sym typeface="Arial"/>
              </a:rPr>
              <a:t>Github基礎入門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TortoiseGit 初始設定</a:t>
            </a:r>
            <a:endParaRPr/>
          </a:p>
        </p:txBody>
      </p:sp>
      <p:pic>
        <p:nvPicPr>
          <p:cNvPr descr="å¨Gité é¢çä½¿ç¨èè³ææ¬ä¸­å¡«å¥åå­åé»å­éµä»¶" id="207" name="Google Shape;20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270000"/>
            <a:ext cx="55245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Git Workflow</a:t>
            </a:r>
            <a:endParaRPr b="1"/>
          </a:p>
        </p:txBody>
      </p:sp>
      <p:pic>
        <p:nvPicPr>
          <p:cNvPr descr="èªå­¸ç¨å¼è¨­è¨èé»è¦ç§å­¸å¥éå¯¦æ°ï¼Git è Github çæ¬æ§å¶åºæ¬æä»¤èæä½å¥éæå­¸" id="213" name="Google Shape;21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643" y="1270000"/>
            <a:ext cx="5734050" cy="5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基礎操作</a:t>
            </a:r>
            <a:endParaRPr/>
          </a:p>
        </p:txBody>
      </p:sp>
      <p:sp>
        <p:nvSpPr>
          <p:cNvPr id="219" name="Google Shape;219;p57"/>
          <p:cNvSpPr txBox="1"/>
          <p:nvPr>
            <p:ph idx="1" type="body"/>
          </p:nvPr>
        </p:nvSpPr>
        <p:spPr>
          <a:xfrm>
            <a:off x="677334" y="1930400"/>
            <a:ext cx="8596668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建立版本庫：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對Test資料夾按滑鼠右鍵選擇 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Git在此建立版本庫…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，出現對話框，不要勾選，	按下OK，即建立一個新的Repository資料庫。(資料夾中會多一個隱藏的 .git 資	料夾，版本控管的記錄都存放在這個資料夾中)</a:t>
            </a:r>
            <a:endParaRPr/>
          </a:p>
          <a:p>
            <a:pPr indent="-285750" lvl="0" marL="29781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文件測試：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/>
              <a:t>資料夾中，新增一個文字檔text.txt做測試。</a:t>
            </a:r>
            <a:endParaRPr/>
          </a:p>
          <a:p>
            <a:pPr indent="-285750" lvl="0" marL="29781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提交(commit)</a:t>
            </a: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/>
              <a:t>按右鍵執行</a:t>
            </a:r>
            <a:r>
              <a:rPr b="1" lang="en-US"/>
              <a:t> </a:t>
            </a:r>
            <a:r>
              <a:rPr b="1" lang="en-US">
                <a:solidFill>
                  <a:srgbClr val="FF0000"/>
                </a:solidFill>
              </a:rPr>
              <a:t>Git 提交 -&gt; “master"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781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檢查</a:t>
            </a:r>
            <a:r>
              <a:rPr b="1" lang="en-US" sz="2400">
                <a:solidFill>
                  <a:srgbClr val="00B050"/>
                </a:solidFill>
              </a:rPr>
              <a:t>日誌(log) </a:t>
            </a: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執行 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顯示日誌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修改測試文件內容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再次</a:t>
            </a:r>
            <a:r>
              <a:rPr b="1" lang="en-US" sz="2400">
                <a:solidFill>
                  <a:srgbClr val="00B050"/>
                </a:solidFill>
              </a:rPr>
              <a:t>提交(commit)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檢查</a:t>
            </a:r>
            <a:r>
              <a:rPr b="1" lang="en-US" sz="2400">
                <a:solidFill>
                  <a:srgbClr val="00B050"/>
                </a:solidFill>
              </a:rPr>
              <a:t>日誌(log) </a:t>
            </a: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，查看差異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5-08-25_21h59_20" id="220" name="Google Shape;22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9200" y="2937933"/>
            <a:ext cx="2974802" cy="3880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基礎操作</a:t>
            </a:r>
            <a:endParaRPr/>
          </a:p>
        </p:txBody>
      </p:sp>
      <p:sp>
        <p:nvSpPr>
          <p:cNvPr id="226" name="Google Shape;226;p58"/>
          <p:cNvSpPr txBox="1"/>
          <p:nvPr>
            <p:ph idx="1" type="body"/>
          </p:nvPr>
        </p:nvSpPr>
        <p:spPr>
          <a:xfrm>
            <a:off x="677334" y="1930400"/>
            <a:ext cx="8596668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9781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提交(commit)</a:t>
            </a: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/>
              <a:t>按右鍵執行</a:t>
            </a:r>
            <a:r>
              <a:rPr b="1" lang="en-US"/>
              <a:t> </a:t>
            </a:r>
            <a:r>
              <a:rPr b="1" lang="en-US">
                <a:solidFill>
                  <a:srgbClr val="FF0000"/>
                </a:solidFill>
              </a:rPr>
              <a:t>Git 提交 -&gt; “master"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781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檢查日誌(log)：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執行 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顯示日誌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修改測試文件內容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再次提交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檢查log，查看差異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5-08-25_21h59_20" id="227" name="Google Shape;2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1" y="612310"/>
            <a:ext cx="4321002" cy="5636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5-08-25_22h06_34" id="228" name="Google Shape;22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299" y="3431266"/>
            <a:ext cx="3775168" cy="335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基礎操作</a:t>
            </a:r>
            <a:endParaRPr/>
          </a:p>
        </p:txBody>
      </p:sp>
      <p:sp>
        <p:nvSpPr>
          <p:cNvPr id="234" name="Google Shape;234;p59"/>
          <p:cNvSpPr txBox="1"/>
          <p:nvPr>
            <p:ph idx="1" type="body"/>
          </p:nvPr>
        </p:nvSpPr>
        <p:spPr>
          <a:xfrm>
            <a:off x="677334" y="1930400"/>
            <a:ext cx="8596668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修改測試文件內容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再次提交(commit)</a:t>
            </a:r>
            <a:endParaRPr/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檢查日誌(log)，查看差異：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於文件上按右鍵執行 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與基礎檔比對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5-08-25_22h14_21" id="235" name="Google Shape;23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5467" y="609600"/>
            <a:ext cx="4058535" cy="36020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5-08-25_22h19_55" id="236" name="Google Shape;23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4" y="4343400"/>
            <a:ext cx="5418666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與GitHub整合</a:t>
            </a:r>
            <a:endParaRPr/>
          </a:p>
        </p:txBody>
      </p:sp>
      <p:sp>
        <p:nvSpPr>
          <p:cNvPr id="242" name="Google Shape;242;p60"/>
          <p:cNvSpPr txBox="1"/>
          <p:nvPr>
            <p:ph idx="1" type="body"/>
          </p:nvPr>
        </p:nvSpPr>
        <p:spPr>
          <a:xfrm>
            <a:off x="677334" y="1930400"/>
            <a:ext cx="8596668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在GitHub上建立Repository：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建立一個Repository 名為 Test ，選擇Public (Private需付費)</a:t>
            </a:r>
            <a:endParaRPr/>
          </a:p>
          <a:p>
            <a:pPr indent="-285750" lvl="0" marL="29781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複製HTTPS網址：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5299" y="2686673"/>
            <a:ext cx="5521768" cy="3948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與GitHub整合</a:t>
            </a:r>
            <a:endParaRPr/>
          </a:p>
        </p:txBody>
      </p:sp>
      <p:sp>
        <p:nvSpPr>
          <p:cNvPr id="249" name="Google Shape;249;p61"/>
          <p:cNvSpPr txBox="1"/>
          <p:nvPr>
            <p:ph idx="1" type="body"/>
          </p:nvPr>
        </p:nvSpPr>
        <p:spPr>
          <a:xfrm>
            <a:off x="677334" y="1930400"/>
            <a:ext cx="8596668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新增Git Remote：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在電腦上的test資料夾上按右鍵執行 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TortoiseGit -&gt; 設定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，左側選單 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Git &gt; 遠端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	在URL框中貼上複製的HTTPS 連結，再按下 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新增 / 保存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5-08-26_00h25_10" id="250" name="Google Shape;25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027943"/>
            <a:ext cx="5142269" cy="3753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與GitHub整合</a:t>
            </a:r>
            <a:endParaRPr/>
          </a:p>
        </p:txBody>
      </p:sp>
      <p:sp>
        <p:nvSpPr>
          <p:cNvPr id="256" name="Google Shape;256;p62"/>
          <p:cNvSpPr txBox="1"/>
          <p:nvPr>
            <p:ph idx="1" type="body"/>
          </p:nvPr>
        </p:nvSpPr>
        <p:spPr>
          <a:xfrm>
            <a:off x="677334" y="1930400"/>
            <a:ext cx="8596668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推送(push)資料到GitHub：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在test資料夾上按滑鼠右鍵出現指令，</a:t>
            </a:r>
            <a:r>
              <a:rPr b="1" lang="en-US">
                <a:solidFill>
                  <a:srgbClr val="FF0000"/>
                </a:solidFill>
              </a:rPr>
              <a:t>推送(push) </a:t>
            </a:r>
            <a:r>
              <a:rPr lang="en-US"/>
              <a:t>我們已經commit的內容。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FF0000"/>
                </a:solidFill>
              </a:rPr>
              <a:t>推送(push) </a:t>
            </a:r>
            <a:r>
              <a:rPr lang="en-US"/>
              <a:t> 指令是將你的GitHub資料夾內容上傳至GitHub。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FF0000"/>
                </a:solidFill>
              </a:rPr>
              <a:t>拉取(pull)</a:t>
            </a:r>
            <a:r>
              <a:rPr lang="en-US"/>
              <a:t> 指令是將，在GitHub中新的內容，下載至你的電腦Git資料夾中。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FF0000"/>
                </a:solidFill>
              </a:rPr>
              <a:t>注意 : </a:t>
            </a:r>
            <a:r>
              <a:rPr lang="en-US">
                <a:solidFill>
                  <a:schemeClr val="dk1"/>
                </a:solidFill>
              </a:rPr>
              <a:t>要做推送到GitHub的指令，一定要先做提交的動作。</a:t>
            </a:r>
            <a:endParaRPr/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5-08-26_00h53_26" id="257" name="Google Shape;25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997656"/>
            <a:ext cx="2700866" cy="27063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5-08-26_00h55_07" id="258" name="Google Shape;25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9993" y="3997656"/>
            <a:ext cx="4612216" cy="2701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與GitHub整合</a:t>
            </a:r>
            <a:endParaRPr/>
          </a:p>
        </p:txBody>
      </p:sp>
      <p:sp>
        <p:nvSpPr>
          <p:cNvPr id="264" name="Google Shape;264;p63"/>
          <p:cNvSpPr txBox="1"/>
          <p:nvPr>
            <p:ph idx="1" type="body"/>
          </p:nvPr>
        </p:nvSpPr>
        <p:spPr>
          <a:xfrm>
            <a:off x="677334" y="1930400"/>
            <a:ext cx="8596668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從GitHub複製遠端數據庫至本機</a:t>
            </a: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在任一資料夾上按滑鼠右鍵，點選 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Git -&gt; 克隆…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(clone)，貼上欲下載的</a:t>
            </a:r>
            <a:r>
              <a:rPr lang="en-US">
                <a:solidFill>
                  <a:schemeClr val="dk1"/>
                </a:solidFill>
              </a:rPr>
              <a:t>URL網址，再按 </a:t>
            </a:r>
            <a:r>
              <a:rPr b="1" lang="en-US">
                <a:solidFill>
                  <a:srgbClr val="FF0000"/>
                </a:solidFill>
              </a:rPr>
              <a:t>確定</a:t>
            </a:r>
            <a:r>
              <a:rPr b="1"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即可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p63"/>
          <p:cNvGraphicFramePr/>
          <p:nvPr/>
        </p:nvGraphicFramePr>
        <p:xfrm>
          <a:off x="2917998" y="2807267"/>
          <a:ext cx="6048202" cy="3974533"/>
        </p:xfrm>
        <a:graphic>
          <a:graphicData uri="http://schemas.openxmlformats.org/presentationml/2006/ole">
            <mc:AlternateContent>
              <mc:Choice Requires="v">
                <p:oleObj r:id="rId4" imgH="3974533" imgW="6048202" progId="PI3.Image" spid="_x0000_s1">
                  <p:embed/>
                </p:oleObj>
              </mc:Choice>
              <mc:Fallback>
                <p:oleObj r:id="rId5" imgH="3974533" imgW="6048202" progId="PI3.Image">
                  <p:embed/>
                  <p:pic>
                    <p:nvPicPr>
                      <p:cNvPr id="265" name="Google Shape;265;p6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917998" y="2807267"/>
                        <a:ext cx="6048202" cy="3974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" name="Google Shape;266;p63"/>
          <p:cNvSpPr/>
          <p:nvPr/>
        </p:nvSpPr>
        <p:spPr>
          <a:xfrm>
            <a:off x="5926667" y="6366933"/>
            <a:ext cx="880533" cy="28786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製造衝突</a:t>
            </a:r>
            <a:endParaRPr/>
          </a:p>
        </p:txBody>
      </p:sp>
      <p:sp>
        <p:nvSpPr>
          <p:cNvPr id="272" name="Google Shape;272;p64"/>
          <p:cNvSpPr txBox="1"/>
          <p:nvPr>
            <p:ph idx="1" type="body"/>
          </p:nvPr>
        </p:nvSpPr>
        <p:spPr>
          <a:xfrm>
            <a:off x="677334" y="1930400"/>
            <a:ext cx="8596668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更改test1資料夾的測試文件內容</a:t>
            </a:r>
            <a:endParaRPr b="1" sz="2400">
              <a:solidFill>
                <a:srgbClr val="00B050"/>
              </a:solidFill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提交 (commit) -&gt; 推送 (push)</a:t>
            </a:r>
            <a:endParaRPr/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更改test資料夾的測試文件內容</a:t>
            </a:r>
            <a:endParaRPr b="1" sz="2400">
              <a:solidFill>
                <a:srgbClr val="00B050"/>
              </a:solidFill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提交 (commit) -&gt; 推送 (push)</a:t>
            </a:r>
            <a:endParaRPr/>
          </a:p>
        </p:txBody>
      </p:sp>
      <p:pic>
        <p:nvPicPr>
          <p:cNvPr id="273" name="Google Shape;27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868" y="3556000"/>
            <a:ext cx="5181599" cy="3237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大綱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8"/>
          <p:cNvSpPr txBox="1"/>
          <p:nvPr>
            <p:ph idx="1" type="body"/>
          </p:nvPr>
        </p:nvSpPr>
        <p:spPr>
          <a:xfrm>
            <a:off x="677334" y="1930400"/>
            <a:ext cx="8596668" cy="369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00B050"/>
                </a:solidFill>
              </a:rPr>
              <a:t>TortoiseGit</a:t>
            </a:r>
            <a:endParaRPr sz="2400">
              <a:solidFill>
                <a:srgbClr val="00B050"/>
              </a:solidFill>
            </a:endParaRPr>
          </a:p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B05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</p:txBody>
      </p:sp>
      <p:pic>
        <p:nvPicPr>
          <p:cNvPr descr="èªå­¸ç¨å¼è¨­è¨èé»è¦ç§å­¸å¥éå¯¦æ°ï¼Git è Github çæ¬æ§å¶åºæ¬æä»¤èæä½å¥éæå­¸" id="150" name="Google Shape;15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5278" y="3429000"/>
            <a:ext cx="2706343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427182"/>
            <a:ext cx="1621622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èªå­¸ç¨å¼è¨­è¨èé»è¦ç§å­¸å¥éå¯¦æ°ï¼Git è Github çæ¬æ§å¶åºæ¬æä»¤èæä½å¥éæå­¸" id="152" name="Google Shape;15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6358" y="1504164"/>
            <a:ext cx="2155263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解決衝突</a:t>
            </a:r>
            <a:endParaRPr/>
          </a:p>
        </p:txBody>
      </p:sp>
      <p:sp>
        <p:nvSpPr>
          <p:cNvPr id="279" name="Google Shape;279;p65"/>
          <p:cNvSpPr txBox="1"/>
          <p:nvPr>
            <p:ph idx="1" type="body"/>
          </p:nvPr>
        </p:nvSpPr>
        <p:spPr>
          <a:xfrm>
            <a:off x="677334" y="1930400"/>
            <a:ext cx="8596668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拉取 (pull)</a:t>
            </a:r>
            <a:endParaRPr/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解決</a:t>
            </a:r>
            <a:endParaRPr b="1" sz="2400">
              <a:solidFill>
                <a:srgbClr val="00B050"/>
              </a:solidFill>
            </a:endParaRPr>
          </a:p>
        </p:txBody>
      </p:sp>
      <p:pic>
        <p:nvPicPr>
          <p:cNvPr id="280" name="Google Shape;28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413130"/>
            <a:ext cx="5185785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4" y="3413130"/>
            <a:ext cx="5185784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65"/>
          <p:cNvSpPr/>
          <p:nvPr/>
        </p:nvSpPr>
        <p:spPr>
          <a:xfrm>
            <a:off x="786777" y="6285665"/>
            <a:ext cx="1956423" cy="28786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5"/>
          <p:cNvSpPr/>
          <p:nvPr/>
        </p:nvSpPr>
        <p:spPr>
          <a:xfrm>
            <a:off x="6165695" y="6285664"/>
            <a:ext cx="1956423" cy="28786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解決衝突</a:t>
            </a:r>
            <a:endParaRPr/>
          </a:p>
        </p:txBody>
      </p:sp>
      <p:sp>
        <p:nvSpPr>
          <p:cNvPr id="289" name="Google Shape;289;p66"/>
          <p:cNvSpPr txBox="1"/>
          <p:nvPr>
            <p:ph idx="1" type="body"/>
          </p:nvPr>
        </p:nvSpPr>
        <p:spPr>
          <a:xfrm>
            <a:off x="677334" y="1930400"/>
            <a:ext cx="8596668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勾選紅色衝突文件</a:t>
            </a:r>
            <a:endParaRPr b="1" sz="2400">
              <a:solidFill>
                <a:srgbClr val="00B050"/>
              </a:solidFill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自動合併</a:t>
            </a:r>
            <a:endParaRPr b="1" sz="2400">
              <a:solidFill>
                <a:srgbClr val="00B050"/>
              </a:solidFill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提交 (commit)</a:t>
            </a:r>
            <a:endParaRPr/>
          </a:p>
        </p:txBody>
      </p:sp>
      <p:pic>
        <p:nvPicPr>
          <p:cNvPr id="290" name="Google Shape;29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6034" y="552450"/>
            <a:ext cx="48387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4" y="3724275"/>
            <a:ext cx="72580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66"/>
          <p:cNvSpPr/>
          <p:nvPr/>
        </p:nvSpPr>
        <p:spPr>
          <a:xfrm>
            <a:off x="7555831" y="3036859"/>
            <a:ext cx="924026" cy="28786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6"/>
          <p:cNvSpPr/>
          <p:nvPr/>
        </p:nvSpPr>
        <p:spPr>
          <a:xfrm>
            <a:off x="4592008" y="6384847"/>
            <a:ext cx="1385280" cy="28786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解決衝突</a:t>
            </a:r>
            <a:endParaRPr/>
          </a:p>
        </p:txBody>
      </p:sp>
      <p:sp>
        <p:nvSpPr>
          <p:cNvPr id="299" name="Google Shape;299;p67"/>
          <p:cNvSpPr txBox="1"/>
          <p:nvPr>
            <p:ph idx="1" type="body"/>
          </p:nvPr>
        </p:nvSpPr>
        <p:spPr>
          <a:xfrm>
            <a:off x="677334" y="1930400"/>
            <a:ext cx="8596668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查看差異：</a:t>
            </a:r>
            <a:r>
              <a:rPr lang="en-US" sz="2400">
                <a:solidFill>
                  <a:schemeClr val="dk1"/>
                </a:solidFill>
              </a:rPr>
              <a:t>於文件上按右鍵執行 </a:t>
            </a:r>
            <a:r>
              <a:rPr b="1" lang="en-US" sz="2400">
                <a:solidFill>
                  <a:srgbClr val="FF0000"/>
                </a:solidFill>
              </a:rPr>
              <a:t>與基礎檔比對</a:t>
            </a:r>
            <a:endParaRPr b="1" sz="2400">
              <a:solidFill>
                <a:srgbClr val="FF0000"/>
              </a:solidFill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手動修改文件</a:t>
            </a:r>
            <a:endParaRPr b="1" sz="2400">
              <a:solidFill>
                <a:srgbClr val="00B050"/>
              </a:solidFill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提交 (commit) -&gt; 推送 (push)</a:t>
            </a:r>
            <a:endParaRPr/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B050"/>
              </a:solidFill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B050"/>
              </a:solidFill>
            </a:endParaRPr>
          </a:p>
        </p:txBody>
      </p:sp>
      <p:pic>
        <p:nvPicPr>
          <p:cNvPr id="300" name="Google Shape;30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251200"/>
            <a:ext cx="8475133" cy="335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版本控制 - Version Control</a:t>
            </a:r>
            <a:endParaRPr b="1"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677334" y="1930401"/>
            <a:ext cx="8596668" cy="200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版本控制</a:t>
            </a:r>
            <a:r>
              <a:rPr lang="en-US" sz="2400"/>
              <a:t>是一種軟體工程技巧，藉此能在軟體開發的過程中，確保由不同人所編輯的同一程式檔案都得到同步。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軟體設計師常會利用版本控制來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追蹤、維護原始碼、檔案以及設定檔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等等的改動，並且提供控制這些改動控制權的程式。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èªå­¸ç¨å¼è¨­è¨èé»è¦ç§å­¸å¥éå¯¦æ°ï¼Git è Github çæ¬æ§å¶åºæ¬æä»¤èæä½å¥éæå­¸" id="159" name="Google Shape;1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010" y="3504750"/>
            <a:ext cx="3953777" cy="27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版本控制系統 - Version Control System</a:t>
            </a:r>
            <a:endParaRPr b="1"/>
          </a:p>
        </p:txBody>
      </p:sp>
      <p:sp>
        <p:nvSpPr>
          <p:cNvPr id="165" name="Google Shape;165;p49"/>
          <p:cNvSpPr txBox="1"/>
          <p:nvPr>
            <p:ph idx="1" type="body"/>
          </p:nvPr>
        </p:nvSpPr>
        <p:spPr>
          <a:xfrm>
            <a:off x="677334" y="1930400"/>
            <a:ext cx="8596668" cy="36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中央式系統：</a:t>
            </a:r>
            <a:r>
              <a:rPr lang="en-US"/>
              <a:t>所有版本控制的工作在一個伺服器進行，由中央權威管理存取權限「鎖上」檔案庫中的檔案，一次只讓一個開發者工作。CVS、Subversion…</a:t>
            </a:r>
            <a:endParaRPr/>
          </a:p>
          <a:p>
            <a:pPr indent="-2286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分散式系統：</a:t>
            </a:r>
            <a:r>
              <a:rPr lang="en-US"/>
              <a:t>開發者直接在各自的本地檔案庫工作，並容許多個開發者同時更動同一檔案，而各個檔案庫有另一個合併各個改變的功能。這個方式讓開發者能不靠網路也能繼續工作，也讓開發者有充分的版本控制能力，而不需經中央權威許可。Git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Git 介紹</a:t>
            </a:r>
            <a:endParaRPr/>
          </a:p>
        </p:txBody>
      </p:sp>
      <p:sp>
        <p:nvSpPr>
          <p:cNvPr id="171" name="Google Shape;171;p50"/>
          <p:cNvSpPr txBox="1"/>
          <p:nvPr>
            <p:ph idx="1" type="body"/>
          </p:nvPr>
        </p:nvSpPr>
        <p:spPr>
          <a:xfrm>
            <a:off x="677334" y="1930400"/>
            <a:ext cx="8596668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Git：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最早是用於Linux核心開發的版本控制工具。與CVS、Subversion一類的集中式版本控制工具不同，它採用了分散式版本庫的作法，不需要伺服器端軟體，就可以運作版本控制，使得原始碼的釋出和交流極其方便。git最為出色的是它的合併追蹤（merge tracing）能力。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git更像一個檔案系統，直接在本機上取得資料，不必連線到主機端取得資料。 	每個開發者都可有全部開發歷史的本地副本，檔案變化會從這種本地資料夾複製	給其他開發者。這些檔案變化可作為新增的開發分支被匯入，並與本機的分支進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行合併。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採取指令式操作 (Git Bash)。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1450" lvl="0" marL="29781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9781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</a:rPr>
              <a:t>TortoiseGit：</a:t>
            </a:r>
            <a:r>
              <a:rPr lang="en-US"/>
              <a:t>一個Git版本控制客戶端程式</a:t>
            </a:r>
            <a:endParaRPr b="1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èªå­¸ç¨å¼è¨­è¨èé»è¦ç§å­¸å¥éå¯¦æ°ï¼Git è Github çæ¬æ§å¶åºæ¬æä»¤èæä½å¥éæå­¸" id="172" name="Google Shape;1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8739" y="1030400"/>
            <a:ext cx="2155263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5798400"/>
            <a:ext cx="1621622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Git 介紹</a:t>
            </a:r>
            <a:endParaRPr/>
          </a:p>
        </p:txBody>
      </p:sp>
      <p:sp>
        <p:nvSpPr>
          <p:cNvPr id="179" name="Google Shape;179;p51"/>
          <p:cNvSpPr txBox="1"/>
          <p:nvPr>
            <p:ph idx="1" type="body"/>
          </p:nvPr>
        </p:nvSpPr>
        <p:spPr>
          <a:xfrm>
            <a:off x="677334" y="1930400"/>
            <a:ext cx="8596668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其他版控系統</a:t>
            </a:r>
            <a:r>
              <a:rPr b="1" lang="en-US" sz="2400">
                <a:solidFill>
                  <a:srgbClr val="00B050"/>
                </a:solidFill>
              </a:rPr>
              <a:t>處理檔案的方式：</a:t>
            </a:r>
            <a:endParaRPr b="1" sz="2400">
              <a:solidFill>
                <a:srgbClr val="00B050"/>
              </a:solidFill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B050"/>
                </a:solidFill>
              </a:rPr>
              <a:t>	</a:t>
            </a:r>
            <a:r>
              <a:rPr lang="en-US"/>
              <a:t>記錄每個版本之間的「異動」</a:t>
            </a:r>
            <a:endParaRPr b="1" sz="2400">
              <a:solidFill>
                <a:srgbClr val="00B050"/>
              </a:solidFill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b="1" lang="en-US" sz="2400">
                <a:solidFill>
                  <a:srgbClr val="00B050"/>
                </a:solidFill>
              </a:rPr>
              <a:t>處理檔案的方式：</a:t>
            </a:r>
            <a:endParaRPr b="1" sz="2400">
              <a:solidFill>
                <a:srgbClr val="00B050"/>
              </a:solidFill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B050"/>
                </a:solidFill>
              </a:rPr>
              <a:t>	</a:t>
            </a:r>
            <a:r>
              <a:rPr lang="en-US"/>
              <a:t>每次版本變化的時候，Git 會更新並記錄整個目錄跟檔案的樹狀結構</a:t>
            </a:r>
            <a:endParaRPr b="1" sz="2400">
              <a:solidFill>
                <a:srgbClr val="00B050"/>
              </a:solidFill>
            </a:endParaRPr>
          </a:p>
        </p:txBody>
      </p:sp>
      <p:pic>
        <p:nvPicPr>
          <p:cNvPr descr="image" id="180" name="Google Shape;1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6551" y="2351200"/>
            <a:ext cx="6258037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1" name="Google Shape;18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3806" y="4942867"/>
            <a:ext cx="6280782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GitHub 介紹</a:t>
            </a:r>
            <a:endParaRPr/>
          </a:p>
        </p:txBody>
      </p:sp>
      <p:sp>
        <p:nvSpPr>
          <p:cNvPr id="187" name="Google Shape;187;p52"/>
          <p:cNvSpPr txBox="1"/>
          <p:nvPr>
            <p:ph idx="1" type="body"/>
          </p:nvPr>
        </p:nvSpPr>
        <p:spPr>
          <a:xfrm>
            <a:off x="677334" y="1930400"/>
            <a:ext cx="8596668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GitHub：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是透過Git進行版本控制的軟體原始碼代管服務平台。</a:t>
            </a:r>
            <a:endParaRPr/>
          </a:p>
          <a:p>
            <a:pPr indent="-2286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/>
              <a:t>	GitHub裡面的專案可以透過標準的Git命令進行存取和操作。同時，所有的Git </a:t>
            </a:r>
            <a:endParaRPr/>
          </a:p>
          <a:p>
            <a:pPr indent="445135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/>
              <a:t>命令都可以用到GitHub專案上面。</a:t>
            </a:r>
            <a:endParaRPr/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/>
              <a:t>	GitHub開發了針對Microsoft Windows和macOS作業系統的桌面用戶程式</a:t>
            </a:r>
            <a:endParaRPr/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/>
              <a:t>	GitHub Desktop…</a:t>
            </a:r>
            <a:endParaRPr/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/>
              <a:t>	此外，也可以使用第三方外掛程式來實現Git功能。</a:t>
            </a:r>
            <a:endParaRPr/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/>
              <a:t>	其他Git平台：Bitbucket、GitLab、Coding...</a:t>
            </a:r>
            <a:endParaRPr/>
          </a:p>
        </p:txBody>
      </p:sp>
      <p:pic>
        <p:nvPicPr>
          <p:cNvPr descr="èªå­¸ç¨å¼è¨­è¨èé»è¦ç§å­¸å¥éå¯¦æ°ï¼Git è Github çæ¬æ§å¶åºæ¬æä»¤èæä½å¥éæå­¸" id="188" name="Google Shape;18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7659" y="5450000"/>
            <a:ext cx="2706343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安裝與帳號申請</a:t>
            </a:r>
            <a:endParaRPr/>
          </a:p>
        </p:txBody>
      </p:sp>
      <p:sp>
        <p:nvSpPr>
          <p:cNvPr id="194" name="Google Shape;194;p53"/>
          <p:cNvSpPr txBox="1"/>
          <p:nvPr>
            <p:ph idx="1" type="body"/>
          </p:nvPr>
        </p:nvSpPr>
        <p:spPr>
          <a:xfrm>
            <a:off x="677334" y="1930400"/>
            <a:ext cx="8596668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Git：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https://gitforwindows.org/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TortoiseGit：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https://tortoisegit.org/download/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GitHub帳號申請：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https://github.com/join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TortoiseGit 安裝</a:t>
            </a:r>
            <a:endParaRPr/>
          </a:p>
        </p:txBody>
      </p:sp>
      <p:sp>
        <p:nvSpPr>
          <p:cNvPr id="200" name="Google Shape;200;p54"/>
          <p:cNvSpPr txBox="1"/>
          <p:nvPr>
            <p:ph idx="1" type="body"/>
          </p:nvPr>
        </p:nvSpPr>
        <p:spPr>
          <a:xfrm>
            <a:off x="677334" y="5808132"/>
            <a:ext cx="8596668" cy="541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中文化設定：</a:t>
            </a:r>
            <a:r>
              <a:rPr b="1" lang="en-US">
                <a:solidFill>
                  <a:srgbClr val="FF0000"/>
                </a:solidFill>
              </a:rPr>
              <a:t>設定 -&gt; General -&gt; Language -&gt; 中文(繁體)</a:t>
            </a:r>
            <a:endParaRPr/>
          </a:p>
        </p:txBody>
      </p:sp>
      <p:pic>
        <p:nvPicPr>
          <p:cNvPr descr="ä¸è¼TortoiseGit" id="201" name="Google Shape;20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69" y="1270000"/>
            <a:ext cx="3721132" cy="4373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暖調藍色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2019-07-17T01:47:04Z</dcterms:created>
  <dc:creator>bck10g_teacher</dc:creator>
</cp:coreProperties>
</file>