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41" r:id="rId4"/>
    <p:sldId id="263" r:id="rId5"/>
    <p:sldId id="258" r:id="rId6"/>
    <p:sldId id="342" r:id="rId7"/>
    <p:sldId id="343" r:id="rId8"/>
    <p:sldId id="264" r:id="rId9"/>
    <p:sldId id="259" r:id="rId10"/>
    <p:sldId id="265" r:id="rId11"/>
    <p:sldId id="268" r:id="rId12"/>
    <p:sldId id="346" r:id="rId13"/>
    <p:sldId id="347" r:id="rId14"/>
    <p:sldId id="266" r:id="rId15"/>
    <p:sldId id="349" r:id="rId16"/>
    <p:sldId id="350" r:id="rId17"/>
    <p:sldId id="351" r:id="rId18"/>
    <p:sldId id="352" r:id="rId19"/>
    <p:sldId id="358" r:id="rId20"/>
    <p:sldId id="357" r:id="rId21"/>
    <p:sldId id="359" r:id="rId22"/>
    <p:sldId id="360" r:id="rId23"/>
    <p:sldId id="362" r:id="rId24"/>
    <p:sldId id="361" r:id="rId25"/>
    <p:sldId id="365" r:id="rId26"/>
    <p:sldId id="364" r:id="rId27"/>
    <p:sldId id="363" r:id="rId28"/>
    <p:sldId id="366" r:id="rId29"/>
    <p:sldId id="367" r:id="rId30"/>
    <p:sldId id="376" r:id="rId31"/>
    <p:sldId id="368" r:id="rId32"/>
    <p:sldId id="371" r:id="rId33"/>
    <p:sldId id="369" r:id="rId34"/>
    <p:sldId id="370" r:id="rId35"/>
    <p:sldId id="372" r:id="rId36"/>
    <p:sldId id="373" r:id="rId37"/>
    <p:sldId id="374" r:id="rId38"/>
    <p:sldId id="375" r:id="rId39"/>
    <p:sldId id="378" r:id="rId40"/>
    <p:sldId id="377" r:id="rId41"/>
    <p:sldId id="379" r:id="rId42"/>
    <p:sldId id="353" r:id="rId43"/>
    <p:sldId id="380" r:id="rId44"/>
    <p:sldId id="381" r:id="rId45"/>
    <p:sldId id="382" r:id="rId46"/>
    <p:sldId id="383" r:id="rId47"/>
    <p:sldId id="354" r:id="rId48"/>
    <p:sldId id="355" r:id="rId49"/>
    <p:sldId id="384" r:id="rId50"/>
    <p:sldId id="385" r:id="rId51"/>
    <p:sldId id="386" r:id="rId52"/>
    <p:sldId id="270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92" y="96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1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3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11018" y="1519310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11018" y="228597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3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6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8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3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hyperlink" Target="https://www.bbc.com/news/uk-england-stoke-staffordshire-5204783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guardian.com/science/2019/jun/17/how-dogs-capture-" TargetMode="External"/><Relationship Id="rId4" Type="http://schemas.openxmlformats.org/officeDocument/2006/relationships/image" Target="../media/image47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g"/><Relationship Id="rId5" Type="http://schemas.openxmlformats.org/officeDocument/2006/relationships/image" Target="../media/image53.jpg"/><Relationship Id="rId4" Type="http://schemas.openxmlformats.org/officeDocument/2006/relationships/image" Target="../media/image6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대괄호 4"/>
          <p:cNvSpPr/>
          <p:nvPr/>
        </p:nvSpPr>
        <p:spPr>
          <a:xfrm>
            <a:off x="211015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대괄호 5"/>
          <p:cNvSpPr/>
          <p:nvPr/>
        </p:nvSpPr>
        <p:spPr>
          <a:xfrm flipH="1">
            <a:off x="1008184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79599" y="3105834"/>
            <a:ext cx="475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</a:rPr>
              <a:t>딥러닝 기초</a:t>
            </a:r>
            <a:r>
              <a:rPr lang="en-US" altLang="ko-KR" sz="3600" b="1" spc="-150" dirty="0">
                <a:solidFill>
                  <a:schemeClr val="bg1"/>
                </a:solidFill>
              </a:rPr>
              <a:t>, </a:t>
            </a:r>
            <a:r>
              <a:rPr lang="ko-KR" altLang="en-US" sz="3600" b="1" spc="-150" dirty="0">
                <a:solidFill>
                  <a:schemeClr val="bg1"/>
                </a:solidFill>
              </a:rPr>
              <a:t>실습 강의</a:t>
            </a:r>
          </a:p>
        </p:txBody>
      </p:sp>
    </p:spTree>
    <p:extLst>
      <p:ext uri="{BB962C8B-B14F-4D97-AF65-F5344CB8AC3E}">
        <p14:creationId xmlns:p14="http://schemas.microsoft.com/office/powerpoint/2010/main" val="17926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9298" y="31089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</a:rPr>
              <a:t>어떻게 만들 것인가</a:t>
            </a:r>
            <a:r>
              <a:rPr lang="en-US" altLang="ko-KR" sz="3600" b="1" spc="-150" dirty="0">
                <a:solidFill>
                  <a:schemeClr val="bg1"/>
                </a:solidFill>
              </a:rPr>
              <a:t>?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4104" y="2096086"/>
            <a:ext cx="585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pc="-150" dirty="0">
                <a:solidFill>
                  <a:schemeClr val="bg1">
                    <a:alpha val="25000"/>
                  </a:schemeClr>
                </a:solidFill>
              </a:rPr>
              <a:t>HOW TO MAKE</a:t>
            </a:r>
            <a:endParaRPr lang="ko-KR" altLang="en-US" sz="60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3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80491" y="2138290"/>
            <a:ext cx="7976382" cy="633046"/>
          </a:xfrm>
          <a:prstGeom prst="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4379" y="559564"/>
            <a:ext cx="248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Hypothesis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26" y="1533381"/>
            <a:ext cx="878058" cy="8780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94892" y="2187243"/>
            <a:ext cx="6499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bg1"/>
                </a:solidFill>
              </a:rPr>
              <a:t>Hypothesis </a:t>
            </a:r>
            <a:r>
              <a:rPr lang="ko-KR" altLang="en-US" sz="2800" spc="-150" dirty="0">
                <a:solidFill>
                  <a:schemeClr val="bg1"/>
                </a:solidFill>
              </a:rPr>
              <a:t>란</a:t>
            </a:r>
            <a:r>
              <a:rPr lang="en-US" altLang="ko-KR" sz="2800" spc="-150" dirty="0">
                <a:solidFill>
                  <a:schemeClr val="bg1"/>
                </a:solidFill>
              </a:rPr>
              <a:t>?</a:t>
            </a:r>
            <a:endParaRPr lang="ko-KR" altLang="en-US" sz="2800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0149" y="3490361"/>
            <a:ext cx="6457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쉽게 생각하면 가설 </a:t>
            </a:r>
            <a:r>
              <a:rPr lang="en-US" altLang="ko-KR" sz="27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WX+B=Y</a:t>
            </a:r>
            <a:r>
              <a:rPr lang="ko-KR" altLang="en-US" sz="27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안에 </a:t>
            </a:r>
            <a:endParaRPr lang="en-US" altLang="ko-KR" sz="27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7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모든 </a:t>
            </a:r>
            <a:r>
              <a:rPr lang="en-US" altLang="ko-KR" sz="27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(W,B)</a:t>
            </a:r>
            <a:r>
              <a:rPr lang="ko-KR" altLang="en-US" sz="27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를 생각하여 풀이하는 방식이다</a:t>
            </a:r>
            <a:r>
              <a:rPr lang="en-US" altLang="ko-KR" sz="27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27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9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379" y="559564"/>
            <a:ext cx="248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Hypothesis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0D1A40-3F22-41A4-96FB-12C525B08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91530"/>
              </p:ext>
            </p:extLst>
          </p:nvPr>
        </p:nvGraphicFramePr>
        <p:xfrm>
          <a:off x="922179" y="2292542"/>
          <a:ext cx="1708726" cy="227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363">
                  <a:extLst>
                    <a:ext uri="{9D8B030D-6E8A-4147-A177-3AD203B41FA5}">
                      <a16:colId xmlns:a16="http://schemas.microsoft.com/office/drawing/2014/main" val="3794420332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2142944943"/>
                    </a:ext>
                  </a:extLst>
                </a:gridCol>
              </a:tblGrid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94538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54682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94257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81103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8175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844134A4-7895-4CD3-8645-144FB67A5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900" y="1765507"/>
            <a:ext cx="4876190" cy="33269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E40BD4-CA23-4561-B759-849F7C16FBAE}"/>
              </a:ext>
            </a:extLst>
          </p:cNvPr>
          <p:cNvSpPr txBox="1"/>
          <p:nvPr/>
        </p:nvSpPr>
        <p:spPr>
          <a:xfrm>
            <a:off x="7130981" y="5092491"/>
            <a:ext cx="1130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H(x)=?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7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379" y="559564"/>
            <a:ext cx="248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Hypothesis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CF228EE-64DA-4EA2-9535-E3F2E670A944}"/>
              </a:ext>
            </a:extLst>
          </p:cNvPr>
          <p:cNvSpPr txBox="1">
            <a:spLocks/>
          </p:cNvSpPr>
          <p:nvPr/>
        </p:nvSpPr>
        <p:spPr>
          <a:xfrm>
            <a:off x="4720590" y="5349790"/>
            <a:ext cx="2409074" cy="74814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/>
              <a:t>Cost function</a:t>
            </a:r>
            <a:endParaRPr lang="ko-KR" altLang="en-US" sz="3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95BEA1-7A4F-4379-B3E4-57A8B030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1" y="2022806"/>
            <a:ext cx="4876190" cy="332698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7799421-EBC1-4349-A100-3829A3DD3C36}"/>
              </a:ext>
            </a:extLst>
          </p:cNvPr>
          <p:cNvCxnSpPr/>
          <p:nvPr/>
        </p:nvCxnSpPr>
        <p:spPr>
          <a:xfrm flipH="1">
            <a:off x="3990109" y="4456545"/>
            <a:ext cx="9236" cy="2770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3E05FB1-3A3D-4943-8E3A-C152DD0603FE}"/>
              </a:ext>
            </a:extLst>
          </p:cNvPr>
          <p:cNvCxnSpPr/>
          <p:nvPr/>
        </p:nvCxnSpPr>
        <p:spPr>
          <a:xfrm flipV="1">
            <a:off x="5925127" y="3477491"/>
            <a:ext cx="4618" cy="323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F734874-EF8A-46BC-85F0-F0A631A14558}"/>
              </a:ext>
            </a:extLst>
          </p:cNvPr>
          <p:cNvCxnSpPr/>
          <p:nvPr/>
        </p:nvCxnSpPr>
        <p:spPr>
          <a:xfrm flipV="1">
            <a:off x="6881091" y="2863273"/>
            <a:ext cx="4618" cy="600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99BED0-F88F-4B6D-BB29-D133DD4FAD1A}"/>
              </a:ext>
            </a:extLst>
          </p:cNvPr>
          <p:cNvCxnSpPr/>
          <p:nvPr/>
        </p:nvCxnSpPr>
        <p:spPr>
          <a:xfrm flipV="1">
            <a:off x="7860145" y="2225964"/>
            <a:ext cx="0" cy="923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D3EF86-51BB-4135-B4AA-5E1843D8E001}"/>
              </a:ext>
            </a:extLst>
          </p:cNvPr>
          <p:cNvCxnSpPr/>
          <p:nvPr/>
        </p:nvCxnSpPr>
        <p:spPr>
          <a:xfrm flipV="1">
            <a:off x="3746500" y="3163454"/>
            <a:ext cx="3134591" cy="237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4CAFF264-0DBA-4C57-AE0A-AA7D308E1068}"/>
              </a:ext>
            </a:extLst>
          </p:cNvPr>
          <p:cNvSpPr txBox="1">
            <a:spLocks/>
          </p:cNvSpPr>
          <p:nvPr/>
        </p:nvSpPr>
        <p:spPr bwMode="black">
          <a:xfrm>
            <a:off x="2997143" y="5163126"/>
            <a:ext cx="1236402" cy="74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000"/>
              <a:t>H(x)-y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56814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9298" y="31089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</a:rPr>
              <a:t>Cost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0462" y="1434233"/>
            <a:ext cx="5852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>
                    <a:alpha val="25000"/>
                  </a:schemeClr>
                </a:solidFill>
              </a:rPr>
              <a:t>What is?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7089FB-497D-43CF-9867-1C4A4CDCD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2689"/>
              </p:ext>
            </p:extLst>
          </p:nvPr>
        </p:nvGraphicFramePr>
        <p:xfrm>
          <a:off x="10083801" y="3886654"/>
          <a:ext cx="1708726" cy="272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363">
                  <a:extLst>
                    <a:ext uri="{9D8B030D-6E8A-4147-A177-3AD203B41FA5}">
                      <a16:colId xmlns:a16="http://schemas.microsoft.com/office/drawing/2014/main" val="2999567968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355529158"/>
                    </a:ext>
                  </a:extLst>
                </a:gridCol>
              </a:tblGrid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75487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43096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82687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03055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80003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3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86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4" y="588592"/>
            <a:ext cx="2874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Cost Function</a:t>
            </a:r>
            <a:endParaRPr lang="ko-KR" altLang="en-US" sz="30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5C751B-25DD-4F72-9223-44EF64F96C13}"/>
              </a:ext>
            </a:extLst>
          </p:cNvPr>
          <p:cNvSpPr/>
          <p:nvPr/>
        </p:nvSpPr>
        <p:spPr>
          <a:xfrm>
            <a:off x="2180491" y="2138290"/>
            <a:ext cx="7976382" cy="633046"/>
          </a:xfrm>
          <a:prstGeom prst="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EEC709-E9E8-4F3D-A0AC-5E214B3D9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26" y="1533381"/>
            <a:ext cx="878058" cy="878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1958F0-B809-4651-A88D-2404C98494E8}"/>
              </a:ext>
            </a:extLst>
          </p:cNvPr>
          <p:cNvSpPr txBox="1"/>
          <p:nvPr/>
        </p:nvSpPr>
        <p:spPr>
          <a:xfrm>
            <a:off x="3094892" y="2187243"/>
            <a:ext cx="6499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bg1"/>
                </a:solidFill>
              </a:rPr>
              <a:t>MSE, Cross Entropy</a:t>
            </a:r>
            <a:endParaRPr lang="ko-KR" altLang="en-US" sz="28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25710-3E59-4886-8555-96AB480BED5D}"/>
              </a:ext>
            </a:extLst>
          </p:cNvPr>
          <p:cNvSpPr txBox="1"/>
          <p:nvPr/>
        </p:nvSpPr>
        <p:spPr>
          <a:xfrm>
            <a:off x="2672861" y="3505426"/>
            <a:ext cx="7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Cost Function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은 간단히 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가지를 고려 가능하다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71558-3B1C-4317-8825-3A9EF904291F}"/>
              </a:ext>
            </a:extLst>
          </p:cNvPr>
          <p:cNvSpPr txBox="1"/>
          <p:nvPr/>
        </p:nvSpPr>
        <p:spPr>
          <a:xfrm>
            <a:off x="2887053" y="4350062"/>
            <a:ext cx="645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 =&gt; </a:t>
            </a:r>
            <a:r>
              <a:rPr lang="en-US" altLang="ko-KR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Countinuos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Discrete</a:t>
            </a:r>
          </a:p>
        </p:txBody>
      </p:sp>
    </p:spTree>
    <p:extLst>
      <p:ext uri="{BB962C8B-B14F-4D97-AF65-F5344CB8AC3E}">
        <p14:creationId xmlns:p14="http://schemas.microsoft.com/office/powerpoint/2010/main" val="2043266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4" y="588592"/>
            <a:ext cx="2874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Cost Function</a:t>
            </a:r>
            <a:endParaRPr lang="ko-KR" altLang="en-US" sz="30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F0CF66-8F83-47AE-BA2F-D52403BED406}"/>
              </a:ext>
            </a:extLst>
          </p:cNvPr>
          <p:cNvSpPr/>
          <p:nvPr/>
        </p:nvSpPr>
        <p:spPr>
          <a:xfrm>
            <a:off x="2180491" y="2138290"/>
            <a:ext cx="7976382" cy="633046"/>
          </a:xfrm>
          <a:prstGeom prst="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48A54A-1D7F-4BB5-9588-00C260A7C9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26" y="1533381"/>
            <a:ext cx="878058" cy="8780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1F6661-4CA1-4DFA-90A1-4A716E0F6C66}"/>
              </a:ext>
            </a:extLst>
          </p:cNvPr>
          <p:cNvSpPr txBox="1"/>
          <p:nvPr/>
        </p:nvSpPr>
        <p:spPr>
          <a:xfrm>
            <a:off x="3094892" y="2187243"/>
            <a:ext cx="6499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bg1"/>
                </a:solidFill>
              </a:rPr>
              <a:t>MSE(Mean Square Error)</a:t>
            </a:r>
            <a:endParaRPr lang="ko-KR" altLang="en-US" sz="2800" spc="-1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574C8-08F9-404C-A121-F4B8401AA418}"/>
              </a:ext>
            </a:extLst>
          </p:cNvPr>
          <p:cNvSpPr txBox="1"/>
          <p:nvPr/>
        </p:nvSpPr>
        <p:spPr>
          <a:xfrm>
            <a:off x="2939976" y="2853025"/>
            <a:ext cx="645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 =&gt; </a:t>
            </a:r>
            <a:r>
              <a:rPr lang="en-US" altLang="ko-KR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Countinuos</a:t>
            </a:r>
            <a:endParaRPr lang="en-US" altLang="ko-KR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2B34E5-2554-46BF-9CDF-E8D2D41D7EA5}"/>
              </a:ext>
            </a:extLst>
          </p:cNvPr>
          <p:cNvSpPr txBox="1"/>
          <p:nvPr/>
        </p:nvSpPr>
        <p:spPr>
          <a:xfrm>
            <a:off x="-1552195" y="3563445"/>
            <a:ext cx="645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 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ECBD9AD-3B31-41DB-A024-ED09CECB7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12" y="3588784"/>
            <a:ext cx="4667250" cy="7429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1D50427-0487-4131-9862-129F7D414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11" y="4544273"/>
            <a:ext cx="3760149" cy="985670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C0C4DF92-5B69-4D04-9ABB-ABCF929ED626}"/>
              </a:ext>
            </a:extLst>
          </p:cNvPr>
          <p:cNvSpPr txBox="1">
            <a:spLocks/>
          </p:cNvSpPr>
          <p:nvPr/>
        </p:nvSpPr>
        <p:spPr bwMode="black">
          <a:xfrm>
            <a:off x="2308912" y="5423026"/>
            <a:ext cx="3032271" cy="74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Minimize cost(W, b)</a:t>
            </a:r>
            <a:endParaRPr lang="ko-KR" altLang="en-US" sz="20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8F8855EA-0C96-4FE4-BB9C-438C229785FA}"/>
              </a:ext>
            </a:extLst>
          </p:cNvPr>
          <p:cNvSpPr txBox="1">
            <a:spLocks/>
          </p:cNvSpPr>
          <p:nvPr/>
        </p:nvSpPr>
        <p:spPr bwMode="black">
          <a:xfrm>
            <a:off x="5460026" y="5423026"/>
            <a:ext cx="3032271" cy="74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dirty="0"/>
              <a:t>W, b -&gt;Minimize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401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2A27301-5F58-4774-85A1-66C0685C0A99}"/>
              </a:ext>
            </a:extLst>
          </p:cNvPr>
          <p:cNvSpPr txBox="1"/>
          <p:nvPr/>
        </p:nvSpPr>
        <p:spPr>
          <a:xfrm>
            <a:off x="1320462" y="1434233"/>
            <a:ext cx="70107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>
                <a:solidFill>
                  <a:schemeClr val="bg1">
                    <a:alpha val="25000"/>
                  </a:schemeClr>
                </a:solidFill>
              </a:rPr>
              <a:t>How to Minimize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0FD75-2268-4AAB-B631-D4AA9183B3D8}"/>
              </a:ext>
            </a:extLst>
          </p:cNvPr>
          <p:cNvSpPr txBox="1"/>
          <p:nvPr/>
        </p:nvSpPr>
        <p:spPr>
          <a:xfrm>
            <a:off x="3169920" y="2782669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1876235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Gradient Descent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244838-FBEE-4EEA-BEC4-2787F8A66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61" y="2181225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DF6EB8-988F-46A3-BC39-1129E1DD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17" y="2181225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ABCCC-23DA-4D91-B755-6655582185D0}"/>
              </a:ext>
            </a:extLst>
          </p:cNvPr>
          <p:cNvSpPr txBox="1"/>
          <p:nvPr/>
        </p:nvSpPr>
        <p:spPr>
          <a:xfrm>
            <a:off x="2198211" y="4804229"/>
            <a:ext cx="2526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Bias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Existence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E9A36-B511-4C24-90BB-06D87BFC53DD}"/>
              </a:ext>
            </a:extLst>
          </p:cNvPr>
          <p:cNvSpPr txBox="1"/>
          <p:nvPr/>
        </p:nvSpPr>
        <p:spPr>
          <a:xfrm>
            <a:off x="7305938" y="4804229"/>
            <a:ext cx="2465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Bias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Existence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FD34B22-FDFB-41FC-9B45-ADF213576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38" y="1088798"/>
            <a:ext cx="2616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9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Gradient Descent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5EC872-D08E-40AC-BC33-C06926AC1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818" y="2181225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ED8A585-2BF3-47AD-8111-1542C975A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17" y="2181225"/>
            <a:ext cx="35814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F2BCE2-BE5D-422A-9DB2-BBF0F3FFD9D8}"/>
              </a:ext>
            </a:extLst>
          </p:cNvPr>
          <p:cNvSpPr txBox="1"/>
          <p:nvPr/>
        </p:nvSpPr>
        <p:spPr>
          <a:xfrm>
            <a:off x="2506305" y="4792890"/>
            <a:ext cx="141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absolute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C4901-6774-4B36-AEE6-03DEA3BE59C0}"/>
              </a:ext>
            </a:extLst>
          </p:cNvPr>
          <p:cNvSpPr txBox="1"/>
          <p:nvPr/>
        </p:nvSpPr>
        <p:spPr>
          <a:xfrm>
            <a:off x="8362598" y="4792890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5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육각형 1"/>
          <p:cNvSpPr/>
          <p:nvPr/>
        </p:nvSpPr>
        <p:spPr>
          <a:xfrm>
            <a:off x="337624" y="1913206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육각형 2"/>
          <p:cNvSpPr/>
          <p:nvPr/>
        </p:nvSpPr>
        <p:spPr>
          <a:xfrm>
            <a:off x="2338611" y="3675185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육각형 3"/>
          <p:cNvSpPr/>
          <p:nvPr/>
        </p:nvSpPr>
        <p:spPr>
          <a:xfrm>
            <a:off x="4684540" y="2254348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/>
          <p:nvPr/>
        </p:nvSpPr>
        <p:spPr>
          <a:xfrm>
            <a:off x="7213350" y="3509889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/>
          <p:nvPr/>
        </p:nvSpPr>
        <p:spPr>
          <a:xfrm>
            <a:off x="9481624" y="1955409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124222" y="3429000"/>
            <a:ext cx="858129" cy="1058593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981157" y="3574951"/>
            <a:ext cx="1109659" cy="1077938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8923135" y="3251394"/>
            <a:ext cx="1109659" cy="1077938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30" y="3567037"/>
            <a:ext cx="858129" cy="1058593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1082341" y="1715379"/>
            <a:ext cx="1109659" cy="1077938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1905292"/>
            <a:ext cx="858129" cy="1058593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84541" y="393895"/>
            <a:ext cx="286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rgbClr val="F8981D"/>
                </a:solidFill>
              </a:rPr>
              <a:t>CONTENTS</a:t>
            </a:r>
            <a:endParaRPr lang="ko-KR" altLang="en-US" sz="3600" b="1" spc="-150" dirty="0">
              <a:solidFill>
                <a:srgbClr val="F8981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9299" y="2490067"/>
            <a:ext cx="2209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Recommended</a:t>
            </a:r>
          </a:p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Video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9556" y="4084431"/>
            <a:ext cx="1735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Machine </a:t>
            </a:r>
          </a:p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Learning</a:t>
            </a:r>
          </a:p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(ML)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0840" y="2793317"/>
            <a:ext cx="1735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</a:rPr>
              <a:t>Supervised</a:t>
            </a:r>
          </a:p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Learning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9650" y="3930770"/>
            <a:ext cx="1735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Basic</a:t>
            </a:r>
          </a:p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Regression</a:t>
            </a:r>
          </a:p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Notion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924" y="2517614"/>
            <a:ext cx="1735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</a:rPr>
              <a:t>Cost</a:t>
            </a:r>
          </a:p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Function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670" y="1477333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1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8814" y="3267202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2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6875" y="1956336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3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64930" y="3224998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4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66267" y="1667444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5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28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Gradient Descent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FFCA04-5D94-417F-BF60-E5D7E7430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45" y="1857188"/>
            <a:ext cx="3782333" cy="378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84F177A-9903-4860-A3BD-990A3CB6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94" y="1655184"/>
            <a:ext cx="4373563" cy="399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27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Gradient Descent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EB71AD-0D76-4BB4-8D39-A759898A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571" y="632133"/>
            <a:ext cx="6487886" cy="440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035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Gradient Descent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EC6799-7BB5-4984-93E7-DD09DA400D6B}"/>
                  </a:ext>
                </a:extLst>
              </p:cNvPr>
              <p:cNvSpPr txBox="1"/>
              <p:nvPr/>
            </p:nvSpPr>
            <p:spPr>
              <a:xfrm>
                <a:off x="5967507" y="2789148"/>
                <a:ext cx="4681474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sSup>
                                    <m:s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EC6799-7BB5-4984-93E7-DD09DA400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07" y="2789148"/>
                <a:ext cx="4681474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86B0D69-11D2-4841-A374-F56CBCDF427F}"/>
              </a:ext>
            </a:extLst>
          </p:cNvPr>
          <p:cNvSpPr txBox="1"/>
          <p:nvPr/>
        </p:nvSpPr>
        <p:spPr>
          <a:xfrm>
            <a:off x="390847" y="1981613"/>
            <a:ext cx="570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Consider only Weight for understand 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42576E-C094-4EE4-9B19-77E9C3B2FE22}"/>
                  </a:ext>
                </a:extLst>
              </p:cNvPr>
              <p:cNvSpPr txBox="1"/>
              <p:nvPr/>
            </p:nvSpPr>
            <p:spPr>
              <a:xfrm>
                <a:off x="5967507" y="4817624"/>
                <a:ext cx="3980513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42576E-C094-4EE4-9B19-77E9C3B2F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07" y="4817624"/>
                <a:ext cx="3980513" cy="911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73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Gradient Descent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346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Gradient Descent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B0D69-11D2-4841-A374-F56CBCDF427F}"/>
              </a:ext>
            </a:extLst>
          </p:cNvPr>
          <p:cNvSpPr txBox="1"/>
          <p:nvPr/>
        </p:nvSpPr>
        <p:spPr>
          <a:xfrm>
            <a:off x="163524" y="1981613"/>
            <a:ext cx="570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Consider only Weight for understand 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42576E-C094-4EE4-9B19-77E9C3B2FE22}"/>
                  </a:ext>
                </a:extLst>
              </p:cNvPr>
              <p:cNvSpPr txBox="1"/>
              <p:nvPr/>
            </p:nvSpPr>
            <p:spPr>
              <a:xfrm>
                <a:off x="2615223" y="3476171"/>
                <a:ext cx="7741414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p>
                                <m:s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𝐿𝑒𝑎𝑟𝑛𝑖𝑛𝑔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42576E-C094-4EE4-9B19-77E9C3B2F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223" y="3476171"/>
                <a:ext cx="7741414" cy="126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71B6AD0-FE74-4DAA-A855-F53338C016CF}"/>
              </a:ext>
            </a:extLst>
          </p:cNvPr>
          <p:cNvSpPr txBox="1"/>
          <p:nvPr/>
        </p:nvSpPr>
        <p:spPr>
          <a:xfrm>
            <a:off x="9751809" y="6139543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>
                    <a:lumMod val="85000"/>
                  </a:schemeClr>
                </a:solidFill>
              </a:rPr>
              <a:t>편의상 </a:t>
            </a:r>
            <a:r>
              <a:rPr lang="en-US" altLang="ko-KR" sz="2800" spc="-150" dirty="0">
                <a:solidFill>
                  <a:schemeClr val="bg1">
                    <a:lumMod val="85000"/>
                  </a:schemeClr>
                </a:solidFill>
              </a:rPr>
              <a:t>2 </a:t>
            </a:r>
            <a:r>
              <a:rPr lang="ko-KR" altLang="en-US" sz="2800" spc="-150" dirty="0">
                <a:solidFill>
                  <a:schemeClr val="bg1">
                    <a:lumMod val="85000"/>
                  </a:schemeClr>
                </a:solidFill>
              </a:rPr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3321653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524" y="586793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Why use Learning Rate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72F4981-E324-418F-B645-FF1D4BB8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57" y="1227152"/>
            <a:ext cx="6487886" cy="440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879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Problem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B0D69-11D2-4841-A374-F56CBCDF427F}"/>
              </a:ext>
            </a:extLst>
          </p:cNvPr>
          <p:cNvSpPr txBox="1"/>
          <p:nvPr/>
        </p:nvSpPr>
        <p:spPr>
          <a:xfrm>
            <a:off x="53594" y="1819741"/>
            <a:ext cx="5123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Local Minimum, Global Minimum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31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Multi-Variable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9E7B145-C408-4D57-82EF-29EB8B7F9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50606"/>
              </p:ext>
            </p:extLst>
          </p:nvPr>
        </p:nvGraphicFramePr>
        <p:xfrm>
          <a:off x="165100" y="1682966"/>
          <a:ext cx="3704771" cy="383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53">
                  <a:extLst>
                    <a:ext uri="{9D8B030D-6E8A-4147-A177-3AD203B41FA5}">
                      <a16:colId xmlns:a16="http://schemas.microsoft.com/office/drawing/2014/main" val="2918960699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3641942372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337518422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1439732409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2874181084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1971396948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1651564145"/>
                    </a:ext>
                  </a:extLst>
                </a:gridCol>
              </a:tblGrid>
              <a:tr h="63878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f4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f5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Y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832305"/>
                  </a:ext>
                </a:extLst>
              </a:tr>
              <a:tr h="638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930556"/>
                  </a:ext>
                </a:extLst>
              </a:tr>
              <a:tr h="638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1.3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815227"/>
                  </a:ext>
                </a:extLst>
              </a:tr>
              <a:tr h="638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1.2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9913142"/>
                  </a:ext>
                </a:extLst>
              </a:tr>
              <a:tr h="638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X4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2.3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066970"/>
                  </a:ext>
                </a:extLst>
              </a:tr>
              <a:tr h="638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X5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3.4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626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181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Multi-Variable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128ACB7-03A8-431B-9F25-35713C49C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13262"/>
              </p:ext>
            </p:extLst>
          </p:nvPr>
        </p:nvGraphicFramePr>
        <p:xfrm>
          <a:off x="194128" y="1697480"/>
          <a:ext cx="3704771" cy="383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53">
                  <a:extLst>
                    <a:ext uri="{9D8B030D-6E8A-4147-A177-3AD203B41FA5}">
                      <a16:colId xmlns:a16="http://schemas.microsoft.com/office/drawing/2014/main" val="2918960699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3641942372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337518422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1439732409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2874181084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1971396948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1651564145"/>
                    </a:ext>
                  </a:extLst>
                </a:gridCol>
              </a:tblGrid>
              <a:tr h="63878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f4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f5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Y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832305"/>
                  </a:ext>
                </a:extLst>
              </a:tr>
              <a:tr h="638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930556"/>
                  </a:ext>
                </a:extLst>
              </a:tr>
              <a:tr h="638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1.3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815227"/>
                  </a:ext>
                </a:extLst>
              </a:tr>
              <a:tr h="638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1.2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9913142"/>
                  </a:ext>
                </a:extLst>
              </a:tr>
              <a:tr h="638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X4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2.3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066970"/>
                  </a:ext>
                </a:extLst>
              </a:tr>
              <a:tr h="638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X5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3.4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62672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582E6B-395C-49B1-BE3E-21E77D0BAAD5}"/>
                  </a:ext>
                </a:extLst>
              </p:cNvPr>
              <p:cNvSpPr txBox="1"/>
              <p:nvPr/>
            </p:nvSpPr>
            <p:spPr>
              <a:xfrm>
                <a:off x="4519539" y="1697480"/>
                <a:ext cx="23836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582E6B-395C-49B1-BE3E-21E77D0BA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539" y="1697480"/>
                <a:ext cx="238366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5D77FE-639C-4CB4-830F-0D084B4E7312}"/>
                  </a:ext>
                </a:extLst>
              </p:cNvPr>
              <p:cNvSpPr txBox="1"/>
              <p:nvPr/>
            </p:nvSpPr>
            <p:spPr>
              <a:xfrm>
                <a:off x="4350166" y="2772228"/>
                <a:ext cx="56501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…+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+b</a:t>
                </a:r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5D77FE-639C-4CB4-830F-0D084B4E7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66" y="2772228"/>
                <a:ext cx="5650136" cy="430887"/>
              </a:xfrm>
              <a:prstGeom prst="rect">
                <a:avLst/>
              </a:prstGeom>
              <a:blipFill>
                <a:blip r:embed="rId3"/>
                <a:stretch>
                  <a:fillRect t="-25714" r="-3348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86A391-0D75-48F1-8A81-52D231645AC5}"/>
                  </a:ext>
                </a:extLst>
              </p:cNvPr>
              <p:cNvSpPr txBox="1"/>
              <p:nvPr/>
            </p:nvSpPr>
            <p:spPr>
              <a:xfrm>
                <a:off x="4350166" y="3800810"/>
                <a:ext cx="6193427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800" b="0" i="1" spc="-150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2800" b="0" i="1" spc="-150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pc="-150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800" b="0" i="1" spc="-150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2800" b="0" i="1" spc="-150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2800" b="0" i="1" spc="-150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pc="-150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800" b="0" i="1" spc="-150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2800" b="0" i="1" spc="-150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2800" b="0" i="1" spc="-150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pc="-150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800" b="0" i="1" spc="-150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86A391-0D75-48F1-8A81-52D231645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66" y="3800810"/>
                <a:ext cx="6193427" cy="1176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445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Matrix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5D77FE-639C-4CB4-830F-0D084B4E7312}"/>
                  </a:ext>
                </a:extLst>
              </p:cNvPr>
              <p:cNvSpPr txBox="1"/>
              <p:nvPr/>
            </p:nvSpPr>
            <p:spPr>
              <a:xfrm>
                <a:off x="278767" y="1889912"/>
                <a:ext cx="28418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…+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+b</a:t>
                </a:r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5D77FE-639C-4CB4-830F-0D084B4E7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67" y="1889912"/>
                <a:ext cx="2841804" cy="430887"/>
              </a:xfrm>
              <a:prstGeom prst="rect">
                <a:avLst/>
              </a:prstGeom>
              <a:blipFill>
                <a:blip r:embed="rId2"/>
                <a:stretch>
                  <a:fillRect t="-25352" r="-7082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2F536B-9E82-46C7-9AB9-39B53D6F644E}"/>
                  </a:ext>
                </a:extLst>
              </p:cNvPr>
              <p:cNvSpPr txBox="1"/>
              <p:nvPr/>
            </p:nvSpPr>
            <p:spPr>
              <a:xfrm>
                <a:off x="278767" y="2818416"/>
                <a:ext cx="4922630" cy="12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  <m:r>
                            <a:rPr lang="en-US" altLang="ko-KR" sz="28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2F536B-9E82-46C7-9AB9-39B53D6F6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67" y="2818416"/>
                <a:ext cx="4922630" cy="1221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7D533A-1778-4213-A92B-269FD2D3A1C6}"/>
                  </a:ext>
                </a:extLst>
              </p:cNvPr>
              <p:cNvSpPr txBox="1"/>
              <p:nvPr/>
            </p:nvSpPr>
            <p:spPr>
              <a:xfrm>
                <a:off x="282031" y="4537201"/>
                <a:ext cx="25082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7D533A-1778-4213-A92B-269FD2D3A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1" y="4537201"/>
                <a:ext cx="250825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3DA8750-AC60-4743-986D-EA564AA37251}"/>
              </a:ext>
            </a:extLst>
          </p:cNvPr>
          <p:cNvSpPr/>
          <p:nvPr/>
        </p:nvSpPr>
        <p:spPr>
          <a:xfrm>
            <a:off x="5592793" y="1260184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D564F37-10D6-4F49-B0B2-FE5468E0FAD1}"/>
              </a:ext>
            </a:extLst>
          </p:cNvPr>
          <p:cNvSpPr/>
          <p:nvPr/>
        </p:nvSpPr>
        <p:spPr>
          <a:xfrm>
            <a:off x="5592793" y="2105355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B0BD0DAA-3BFB-4D57-B788-B8EB65CE4F53}"/>
              </a:ext>
            </a:extLst>
          </p:cNvPr>
          <p:cNvSpPr/>
          <p:nvPr/>
        </p:nvSpPr>
        <p:spPr>
          <a:xfrm>
            <a:off x="5592793" y="2950526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05261C1A-6E94-4A18-9663-2301F14012E8}"/>
              </a:ext>
            </a:extLst>
          </p:cNvPr>
          <p:cNvSpPr/>
          <p:nvPr/>
        </p:nvSpPr>
        <p:spPr>
          <a:xfrm>
            <a:off x="5598544" y="3795697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5209801E-F8B9-4555-8454-55ED3DAB9640}"/>
              </a:ext>
            </a:extLst>
          </p:cNvPr>
          <p:cNvSpPr/>
          <p:nvPr/>
        </p:nvSpPr>
        <p:spPr>
          <a:xfrm>
            <a:off x="5592793" y="4640868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A4213E87-BF60-43EF-97EA-8BD852E04CFA}"/>
              </a:ext>
            </a:extLst>
          </p:cNvPr>
          <p:cNvSpPr/>
          <p:nvPr/>
        </p:nvSpPr>
        <p:spPr>
          <a:xfrm>
            <a:off x="9601201" y="2955131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334DAA-36B0-499F-80C9-2AAB0FA4FAC0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6179389" y="1575048"/>
            <a:ext cx="3421812" cy="169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929441-0293-46BF-A608-6113C483843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179389" y="2431010"/>
            <a:ext cx="3421812" cy="83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9A2DF8-A2F9-486D-B030-49BC57328E8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179389" y="3265390"/>
            <a:ext cx="3421812" cy="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A3C0EA0-36A0-4A23-98F8-21EB179DDA6C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6179389" y="3269995"/>
            <a:ext cx="3421812" cy="84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66F770-0F18-4A70-86DD-81ADABD8288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6179389" y="3269995"/>
            <a:ext cx="3421812" cy="169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130283-794B-479C-A817-50041E4E1691}"/>
                  </a:ext>
                </a:extLst>
              </p:cNvPr>
              <p:cNvSpPr txBox="1"/>
              <p:nvPr/>
            </p:nvSpPr>
            <p:spPr>
              <a:xfrm>
                <a:off x="7369299" y="1671064"/>
                <a:ext cx="5267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130283-794B-479C-A817-50041E4E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299" y="1671064"/>
                <a:ext cx="52674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E7B256-B6BB-4ED7-A16C-D3BEAD44CDEB}"/>
                  </a:ext>
                </a:extLst>
              </p:cNvPr>
              <p:cNvSpPr txBox="1"/>
              <p:nvPr/>
            </p:nvSpPr>
            <p:spPr>
              <a:xfrm>
                <a:off x="7359411" y="2299652"/>
                <a:ext cx="535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E7B256-B6BB-4ED7-A16C-D3BEAD44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411" y="2299652"/>
                <a:ext cx="53501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36371B-9671-4107-BB11-09E2F1210A17}"/>
                  </a:ext>
                </a:extLst>
              </p:cNvPr>
              <p:cNvSpPr txBox="1"/>
              <p:nvPr/>
            </p:nvSpPr>
            <p:spPr>
              <a:xfrm>
                <a:off x="7359411" y="2818416"/>
                <a:ext cx="535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36371B-9671-4107-BB11-09E2F1210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411" y="2818416"/>
                <a:ext cx="53501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A76B281-B775-4996-AEEB-3C93BC03EBDC}"/>
                  </a:ext>
                </a:extLst>
              </p:cNvPr>
              <p:cNvSpPr txBox="1"/>
              <p:nvPr/>
            </p:nvSpPr>
            <p:spPr>
              <a:xfrm>
                <a:off x="7367072" y="3274600"/>
                <a:ext cx="5196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A76B281-B775-4996-AEEB-3C93BC03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072" y="3274600"/>
                <a:ext cx="51969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927FF4-1EE2-437B-9B33-DF3681B57AD0}"/>
                  </a:ext>
                </a:extLst>
              </p:cNvPr>
              <p:cNvSpPr txBox="1"/>
              <p:nvPr/>
            </p:nvSpPr>
            <p:spPr>
              <a:xfrm>
                <a:off x="7374957" y="3824140"/>
                <a:ext cx="535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927FF4-1EE2-437B-9B33-DF3681B57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957" y="3824140"/>
                <a:ext cx="53501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ECB2D8F-462E-47BA-9AEA-DF0B04391C70}"/>
              </a:ext>
            </a:extLst>
          </p:cNvPr>
          <p:cNvSpPr txBox="1"/>
          <p:nvPr/>
        </p:nvSpPr>
        <p:spPr>
          <a:xfrm>
            <a:off x="5325421" y="696067"/>
            <a:ext cx="125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8CC297-8149-45AF-A4B9-BD8C86F31DFB}"/>
              </a:ext>
            </a:extLst>
          </p:cNvPr>
          <p:cNvSpPr txBox="1"/>
          <p:nvPr/>
        </p:nvSpPr>
        <p:spPr>
          <a:xfrm>
            <a:off x="9251704" y="2324980"/>
            <a:ext cx="1226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FBD6C2-3D1B-4969-B268-2BF8B1ABEE39}"/>
              </a:ext>
            </a:extLst>
          </p:cNvPr>
          <p:cNvSpPr txBox="1"/>
          <p:nvPr/>
        </p:nvSpPr>
        <p:spPr>
          <a:xfrm>
            <a:off x="8862174" y="3895118"/>
            <a:ext cx="2005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1-dimension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8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육각형 1"/>
          <p:cNvSpPr/>
          <p:nvPr/>
        </p:nvSpPr>
        <p:spPr>
          <a:xfrm>
            <a:off x="337624" y="1913206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육각형 2"/>
          <p:cNvSpPr/>
          <p:nvPr/>
        </p:nvSpPr>
        <p:spPr>
          <a:xfrm>
            <a:off x="2338611" y="3675185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육각형 3"/>
          <p:cNvSpPr/>
          <p:nvPr/>
        </p:nvSpPr>
        <p:spPr>
          <a:xfrm>
            <a:off x="4684540" y="2254348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/>
          <p:cNvSpPr/>
          <p:nvPr/>
        </p:nvSpPr>
        <p:spPr>
          <a:xfrm>
            <a:off x="7213350" y="3509889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/>
          <p:nvPr/>
        </p:nvSpPr>
        <p:spPr>
          <a:xfrm>
            <a:off x="9481624" y="1955409"/>
            <a:ext cx="2268274" cy="1955409"/>
          </a:xfrm>
          <a:prstGeom prst="hexagon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124222" y="3429000"/>
            <a:ext cx="858129" cy="1058593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981157" y="3574951"/>
            <a:ext cx="1109659" cy="1077938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8923135" y="3251394"/>
            <a:ext cx="1109659" cy="1077938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30" y="3567037"/>
            <a:ext cx="858129" cy="1058593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1082341" y="1715379"/>
            <a:ext cx="1109659" cy="1077938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1905292"/>
            <a:ext cx="858129" cy="1058593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84541" y="393895"/>
            <a:ext cx="286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rgbClr val="F8981D"/>
                </a:solidFill>
              </a:rPr>
              <a:t>CONTENTS</a:t>
            </a:r>
            <a:endParaRPr lang="ko-KR" altLang="en-US" sz="3600" b="1" spc="-150" dirty="0">
              <a:solidFill>
                <a:srgbClr val="F8981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588" y="2633920"/>
            <a:ext cx="220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</a:rPr>
              <a:t>Optimization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5898" y="4418558"/>
            <a:ext cx="173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Conclusion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9170" y="2939043"/>
            <a:ext cx="173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</a:rPr>
              <a:t>Python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9650" y="4076872"/>
            <a:ext cx="1735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</a:rPr>
              <a:t>Google</a:t>
            </a:r>
          </a:p>
          <a:p>
            <a:pPr algn="ctr"/>
            <a:r>
              <a:rPr lang="en-US" altLang="ko-KR" sz="2400" b="1" spc="-150" dirty="0" err="1">
                <a:solidFill>
                  <a:schemeClr val="bg1"/>
                </a:solidFill>
              </a:rPr>
              <a:t>Colab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7924" y="2517614"/>
            <a:ext cx="1735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err="1">
                <a:solidFill>
                  <a:schemeClr val="bg1"/>
                </a:solidFill>
              </a:rPr>
              <a:t>Jupyter</a:t>
            </a:r>
            <a:endParaRPr lang="en-US" altLang="ko-KR" sz="2400" b="1" spc="-15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b="1" spc="-150" dirty="0">
                <a:solidFill>
                  <a:schemeClr val="bg1"/>
                </a:solidFill>
              </a:rPr>
              <a:t>Notebook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670" y="1477333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6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8814" y="3267202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7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6875" y="1956336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8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64930" y="3224998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9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46711" y="1553514"/>
            <a:ext cx="66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F8981D"/>
                </a:solidFill>
              </a:rPr>
              <a:t>10</a:t>
            </a:r>
            <a:endParaRPr lang="ko-KR" altLang="en-US" sz="3200" b="1" spc="-150" dirty="0">
              <a:solidFill>
                <a:srgbClr val="F8981D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46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2A27301-5F58-4774-85A1-66C0685C0A99}"/>
              </a:ext>
            </a:extLst>
          </p:cNvPr>
          <p:cNvSpPr txBox="1"/>
          <p:nvPr/>
        </p:nvSpPr>
        <p:spPr>
          <a:xfrm>
            <a:off x="1320462" y="1434233"/>
            <a:ext cx="70107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>
                    <a:alpha val="25000"/>
                  </a:schemeClr>
                </a:solidFill>
              </a:rPr>
              <a:t>How to Increase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0FD75-2268-4AAB-B631-D4AA9183B3D8}"/>
              </a:ext>
            </a:extLst>
          </p:cNvPr>
          <p:cNvSpPr txBox="1"/>
          <p:nvPr/>
        </p:nvSpPr>
        <p:spPr>
          <a:xfrm>
            <a:off x="3169920" y="2782669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</a:rPr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175101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Basic Model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7C500565-226F-4B46-AAE4-3040253BF272}"/>
              </a:ext>
            </a:extLst>
          </p:cNvPr>
          <p:cNvSpPr/>
          <p:nvPr/>
        </p:nvSpPr>
        <p:spPr>
          <a:xfrm>
            <a:off x="3573710" y="2424418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2C0F0182-3DE5-49C8-8370-84803ED4117E}"/>
              </a:ext>
            </a:extLst>
          </p:cNvPr>
          <p:cNvSpPr/>
          <p:nvPr/>
        </p:nvSpPr>
        <p:spPr>
          <a:xfrm>
            <a:off x="3573710" y="3398939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0E0F33A2-B0F9-4430-A546-27200C1861B2}"/>
              </a:ext>
            </a:extLst>
          </p:cNvPr>
          <p:cNvSpPr/>
          <p:nvPr/>
        </p:nvSpPr>
        <p:spPr>
          <a:xfrm>
            <a:off x="3573710" y="4373460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DE61EFC-D71E-4210-99B2-669487D09F10}"/>
              </a:ext>
            </a:extLst>
          </p:cNvPr>
          <p:cNvSpPr/>
          <p:nvPr/>
        </p:nvSpPr>
        <p:spPr>
          <a:xfrm>
            <a:off x="5433270" y="1795243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B3CB4875-C077-44A5-B7F2-7B3FD58231B9}"/>
              </a:ext>
            </a:extLst>
          </p:cNvPr>
          <p:cNvSpPr/>
          <p:nvPr/>
        </p:nvSpPr>
        <p:spPr>
          <a:xfrm>
            <a:off x="5433270" y="2804019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91051915-7B71-489C-B3F9-B3CFE7BC6110}"/>
              </a:ext>
            </a:extLst>
          </p:cNvPr>
          <p:cNvSpPr/>
          <p:nvPr/>
        </p:nvSpPr>
        <p:spPr>
          <a:xfrm>
            <a:off x="5433270" y="3812795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328B5E6D-401D-4D7B-AB7B-00D058694ADA}"/>
              </a:ext>
            </a:extLst>
          </p:cNvPr>
          <p:cNvSpPr/>
          <p:nvPr/>
        </p:nvSpPr>
        <p:spPr>
          <a:xfrm>
            <a:off x="5433270" y="4821571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333D86E3-9369-4FFF-BFFF-7859D047A5DB}"/>
              </a:ext>
            </a:extLst>
          </p:cNvPr>
          <p:cNvSpPr/>
          <p:nvPr/>
        </p:nvSpPr>
        <p:spPr>
          <a:xfrm>
            <a:off x="7292832" y="3398938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CE6A0BC-AB27-4A6B-9687-28EF590C78DB}"/>
              </a:ext>
            </a:extLst>
          </p:cNvPr>
          <p:cNvCxnSpPr>
            <a:stCxn id="32" idx="6"/>
            <a:endCxn id="46" idx="2"/>
          </p:cNvCxnSpPr>
          <p:nvPr/>
        </p:nvCxnSpPr>
        <p:spPr>
          <a:xfrm flipV="1">
            <a:off x="4236440" y="2109831"/>
            <a:ext cx="1196830" cy="6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E33332B-88D1-4915-BE59-E9598517C683}"/>
              </a:ext>
            </a:extLst>
          </p:cNvPr>
          <p:cNvCxnSpPr/>
          <p:nvPr/>
        </p:nvCxnSpPr>
        <p:spPr>
          <a:xfrm flipV="1">
            <a:off x="4236440" y="3053592"/>
            <a:ext cx="1196830" cy="6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E7FCA1-FDFA-4E05-8C52-A57538CCA4DC}"/>
              </a:ext>
            </a:extLst>
          </p:cNvPr>
          <p:cNvCxnSpPr/>
          <p:nvPr/>
        </p:nvCxnSpPr>
        <p:spPr>
          <a:xfrm flipV="1">
            <a:off x="4236440" y="4093127"/>
            <a:ext cx="1196830" cy="6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C6B7897-EA58-4120-8B91-BF460AFF15D3}"/>
              </a:ext>
            </a:extLst>
          </p:cNvPr>
          <p:cNvCxnSpPr>
            <a:stCxn id="32" idx="6"/>
            <a:endCxn id="47" idx="2"/>
          </p:cNvCxnSpPr>
          <p:nvPr/>
        </p:nvCxnSpPr>
        <p:spPr>
          <a:xfrm>
            <a:off x="4236440" y="2739006"/>
            <a:ext cx="1196830" cy="37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441B4B-1E68-4045-A268-DA61AA3C92DD}"/>
              </a:ext>
            </a:extLst>
          </p:cNvPr>
          <p:cNvCxnSpPr/>
          <p:nvPr/>
        </p:nvCxnSpPr>
        <p:spPr>
          <a:xfrm>
            <a:off x="4236440" y="3698146"/>
            <a:ext cx="1196830" cy="37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F6B3880-87F1-4717-B022-C3B1B785ED4C}"/>
              </a:ext>
            </a:extLst>
          </p:cNvPr>
          <p:cNvCxnSpPr/>
          <p:nvPr/>
        </p:nvCxnSpPr>
        <p:spPr>
          <a:xfrm>
            <a:off x="4236440" y="4722302"/>
            <a:ext cx="1196830" cy="37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495590E-C56E-4FF1-BA23-D3BA0F032036}"/>
              </a:ext>
            </a:extLst>
          </p:cNvPr>
          <p:cNvCxnSpPr>
            <a:stCxn id="32" idx="6"/>
            <a:endCxn id="48" idx="2"/>
          </p:cNvCxnSpPr>
          <p:nvPr/>
        </p:nvCxnSpPr>
        <p:spPr>
          <a:xfrm>
            <a:off x="4236440" y="2739006"/>
            <a:ext cx="1196830" cy="138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6A20CF7-C5A4-487B-948B-62E04E962360}"/>
              </a:ext>
            </a:extLst>
          </p:cNvPr>
          <p:cNvCxnSpPr>
            <a:stCxn id="32" idx="6"/>
            <a:endCxn id="49" idx="2"/>
          </p:cNvCxnSpPr>
          <p:nvPr/>
        </p:nvCxnSpPr>
        <p:spPr>
          <a:xfrm>
            <a:off x="4236440" y="2739006"/>
            <a:ext cx="1196830" cy="239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F9728C2-C1EB-46A2-82F4-4E7FC3084499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 flipV="1">
            <a:off x="4236440" y="2109831"/>
            <a:ext cx="1196830" cy="160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5BB76D66-864C-439B-8F13-42E6E7384D83}"/>
              </a:ext>
            </a:extLst>
          </p:cNvPr>
          <p:cNvCxnSpPr>
            <a:endCxn id="49" idx="2"/>
          </p:cNvCxnSpPr>
          <p:nvPr/>
        </p:nvCxnSpPr>
        <p:spPr>
          <a:xfrm>
            <a:off x="4236440" y="3713526"/>
            <a:ext cx="1196830" cy="142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2D7CCD65-BCDB-456E-9E3F-2D7D981EC075}"/>
              </a:ext>
            </a:extLst>
          </p:cNvPr>
          <p:cNvCxnSpPr>
            <a:stCxn id="45" idx="6"/>
          </p:cNvCxnSpPr>
          <p:nvPr/>
        </p:nvCxnSpPr>
        <p:spPr>
          <a:xfrm flipV="1">
            <a:off x="4236440" y="2174845"/>
            <a:ext cx="1132514" cy="251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D68326F0-7A14-49B4-9FBD-8350F8F23B06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 flipV="1">
            <a:off x="4236440" y="3118607"/>
            <a:ext cx="1196830" cy="156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D4FE5677-BEE8-48C2-A58D-C746D71F6EB3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6096000" y="2109831"/>
            <a:ext cx="1196832" cy="160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8CD8C355-2AD6-4DF2-A5EA-D97E5ED66F37}"/>
              </a:ext>
            </a:extLst>
          </p:cNvPr>
          <p:cNvCxnSpPr>
            <a:stCxn id="47" idx="6"/>
            <a:endCxn id="50" idx="2"/>
          </p:cNvCxnSpPr>
          <p:nvPr/>
        </p:nvCxnSpPr>
        <p:spPr>
          <a:xfrm>
            <a:off x="6096000" y="3118607"/>
            <a:ext cx="1196832" cy="59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4FC08146-EFA7-4E4C-9F32-36E3AC71FF83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 flipV="1">
            <a:off x="6096000" y="3713526"/>
            <a:ext cx="1196832" cy="41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화살표 연결선 1038">
            <a:extLst>
              <a:ext uri="{FF2B5EF4-FFF2-40B4-BE49-F238E27FC236}">
                <a16:creationId xmlns:a16="http://schemas.microsoft.com/office/drawing/2014/main" id="{FC9A735E-346A-40BB-8986-34C5B6974E19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 flipV="1">
            <a:off x="6096000" y="3713526"/>
            <a:ext cx="1196832" cy="142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2FB6B279-3961-49F6-AAE5-329E46A8A324}"/>
              </a:ext>
            </a:extLst>
          </p:cNvPr>
          <p:cNvSpPr txBox="1"/>
          <p:nvPr/>
        </p:nvSpPr>
        <p:spPr>
          <a:xfrm>
            <a:off x="3467299" y="1200215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907102-425D-4103-B143-631D242BC706}"/>
              </a:ext>
            </a:extLst>
          </p:cNvPr>
          <p:cNvSpPr txBox="1"/>
          <p:nvPr/>
        </p:nvSpPr>
        <p:spPr>
          <a:xfrm>
            <a:off x="5137828" y="1222391"/>
            <a:ext cx="125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1A31E0-0377-4BF9-9088-4788FA9F0EF9}"/>
              </a:ext>
            </a:extLst>
          </p:cNvPr>
          <p:cNvSpPr txBox="1"/>
          <p:nvPr/>
        </p:nvSpPr>
        <p:spPr>
          <a:xfrm>
            <a:off x="7131872" y="1222391"/>
            <a:ext cx="1226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9E8E1DA-44E1-4729-98AE-4B736AC23474}"/>
              </a:ext>
            </a:extLst>
          </p:cNvPr>
          <p:cNvSpPr txBox="1"/>
          <p:nvPr/>
        </p:nvSpPr>
        <p:spPr>
          <a:xfrm>
            <a:off x="4834855" y="5584269"/>
            <a:ext cx="2005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4-dimension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6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Matrix_Problem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3DA8750-AC60-4743-986D-EA564AA37251}"/>
              </a:ext>
            </a:extLst>
          </p:cNvPr>
          <p:cNvSpPr/>
          <p:nvPr/>
        </p:nvSpPr>
        <p:spPr>
          <a:xfrm>
            <a:off x="2409646" y="2329860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D564F37-10D6-4F49-B0B2-FE5468E0FAD1}"/>
              </a:ext>
            </a:extLst>
          </p:cNvPr>
          <p:cNvSpPr/>
          <p:nvPr/>
        </p:nvSpPr>
        <p:spPr>
          <a:xfrm>
            <a:off x="2409646" y="3175031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B0BD0DAA-3BFB-4D57-B788-B8EB65CE4F53}"/>
              </a:ext>
            </a:extLst>
          </p:cNvPr>
          <p:cNvSpPr/>
          <p:nvPr/>
        </p:nvSpPr>
        <p:spPr>
          <a:xfrm>
            <a:off x="2409646" y="4020202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05261C1A-6E94-4A18-9663-2301F14012E8}"/>
              </a:ext>
            </a:extLst>
          </p:cNvPr>
          <p:cNvSpPr/>
          <p:nvPr/>
        </p:nvSpPr>
        <p:spPr>
          <a:xfrm>
            <a:off x="2415397" y="4865373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5209801E-F8B9-4555-8454-55ED3DAB9640}"/>
              </a:ext>
            </a:extLst>
          </p:cNvPr>
          <p:cNvSpPr/>
          <p:nvPr/>
        </p:nvSpPr>
        <p:spPr>
          <a:xfrm>
            <a:off x="2409646" y="5710544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A4213E87-BF60-43EF-97EA-8BD852E04CFA}"/>
              </a:ext>
            </a:extLst>
          </p:cNvPr>
          <p:cNvSpPr/>
          <p:nvPr/>
        </p:nvSpPr>
        <p:spPr>
          <a:xfrm>
            <a:off x="6418054" y="4024807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334DAA-36B0-499F-80C9-2AAB0FA4FAC0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2996242" y="2644724"/>
            <a:ext cx="3421812" cy="169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929441-0293-46BF-A608-6113C483843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996242" y="3500686"/>
            <a:ext cx="3421812" cy="83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9A2DF8-A2F9-486D-B030-49BC57328E8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996242" y="4335066"/>
            <a:ext cx="3421812" cy="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A3C0EA0-36A0-4A23-98F8-21EB179DDA6C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996242" y="4339671"/>
            <a:ext cx="3421812" cy="84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66F770-0F18-4A70-86DD-81ADABD8288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996242" y="4339671"/>
            <a:ext cx="3421812" cy="169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130283-794B-479C-A817-50041E4E1691}"/>
                  </a:ext>
                </a:extLst>
              </p:cNvPr>
              <p:cNvSpPr txBox="1"/>
              <p:nvPr/>
            </p:nvSpPr>
            <p:spPr>
              <a:xfrm>
                <a:off x="4186152" y="2740740"/>
                <a:ext cx="5267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130283-794B-479C-A817-50041E4E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152" y="2740740"/>
                <a:ext cx="52674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E7B256-B6BB-4ED7-A16C-D3BEAD44CDEB}"/>
                  </a:ext>
                </a:extLst>
              </p:cNvPr>
              <p:cNvSpPr txBox="1"/>
              <p:nvPr/>
            </p:nvSpPr>
            <p:spPr>
              <a:xfrm>
                <a:off x="4176264" y="3369328"/>
                <a:ext cx="535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E7B256-B6BB-4ED7-A16C-D3BEAD44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64" y="3369328"/>
                <a:ext cx="53501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36371B-9671-4107-BB11-09E2F1210A17}"/>
                  </a:ext>
                </a:extLst>
              </p:cNvPr>
              <p:cNvSpPr txBox="1"/>
              <p:nvPr/>
            </p:nvSpPr>
            <p:spPr>
              <a:xfrm>
                <a:off x="4176264" y="3888092"/>
                <a:ext cx="535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36371B-9671-4107-BB11-09E2F1210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64" y="3888092"/>
                <a:ext cx="53501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A76B281-B775-4996-AEEB-3C93BC03EBDC}"/>
                  </a:ext>
                </a:extLst>
              </p:cNvPr>
              <p:cNvSpPr txBox="1"/>
              <p:nvPr/>
            </p:nvSpPr>
            <p:spPr>
              <a:xfrm>
                <a:off x="4183925" y="4344276"/>
                <a:ext cx="5196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A76B281-B775-4996-AEEB-3C93BC03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925" y="4344276"/>
                <a:ext cx="51969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927FF4-1EE2-437B-9B33-DF3681B57AD0}"/>
                  </a:ext>
                </a:extLst>
              </p:cNvPr>
              <p:cNvSpPr txBox="1"/>
              <p:nvPr/>
            </p:nvSpPr>
            <p:spPr>
              <a:xfrm>
                <a:off x="4191810" y="4893816"/>
                <a:ext cx="535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927FF4-1EE2-437B-9B33-DF3681B57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810" y="4893816"/>
                <a:ext cx="53501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ECB2D8F-462E-47BA-9AEA-DF0B04391C70}"/>
              </a:ext>
            </a:extLst>
          </p:cNvPr>
          <p:cNvSpPr txBox="1"/>
          <p:nvPr/>
        </p:nvSpPr>
        <p:spPr>
          <a:xfrm>
            <a:off x="2142274" y="1765743"/>
            <a:ext cx="125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8CC297-8149-45AF-A4B9-BD8C86F31DFB}"/>
              </a:ext>
            </a:extLst>
          </p:cNvPr>
          <p:cNvSpPr txBox="1"/>
          <p:nvPr/>
        </p:nvSpPr>
        <p:spPr>
          <a:xfrm>
            <a:off x="6068557" y="3394656"/>
            <a:ext cx="1226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6245A79E-E214-49C5-94F2-36DD99FDEF54}"/>
              </a:ext>
            </a:extLst>
          </p:cNvPr>
          <p:cNvSpPr/>
          <p:nvPr/>
        </p:nvSpPr>
        <p:spPr>
          <a:xfrm>
            <a:off x="6418054" y="2425876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F12E5-558D-44A0-AD66-06887D120355}"/>
              </a:ext>
            </a:extLst>
          </p:cNvPr>
          <p:cNvCxnSpPr>
            <a:stCxn id="12" idx="6"/>
            <a:endCxn id="29" idx="2"/>
          </p:cNvCxnSpPr>
          <p:nvPr/>
        </p:nvCxnSpPr>
        <p:spPr>
          <a:xfrm>
            <a:off x="2996242" y="2644724"/>
            <a:ext cx="3421812" cy="9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D97C7E-913E-43AA-AA5E-E8C4D7550878}"/>
              </a:ext>
            </a:extLst>
          </p:cNvPr>
          <p:cNvCxnSpPr>
            <a:stCxn id="13" idx="6"/>
            <a:endCxn id="29" idx="2"/>
          </p:cNvCxnSpPr>
          <p:nvPr/>
        </p:nvCxnSpPr>
        <p:spPr>
          <a:xfrm flipV="1">
            <a:off x="2996242" y="2740740"/>
            <a:ext cx="3421812" cy="74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14F3C69-1010-4B00-8B1B-D1FE916E46B9}"/>
              </a:ext>
            </a:extLst>
          </p:cNvPr>
          <p:cNvCxnSpPr>
            <a:stCxn id="14" idx="6"/>
            <a:endCxn id="29" idx="2"/>
          </p:cNvCxnSpPr>
          <p:nvPr/>
        </p:nvCxnSpPr>
        <p:spPr>
          <a:xfrm flipV="1">
            <a:off x="2996242" y="2740740"/>
            <a:ext cx="3421812" cy="159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58B34AC-0DAF-40E6-9DD1-DDF4CE69A8C6}"/>
              </a:ext>
            </a:extLst>
          </p:cNvPr>
          <p:cNvCxnSpPr>
            <a:stCxn id="15" idx="6"/>
            <a:endCxn id="29" idx="2"/>
          </p:cNvCxnSpPr>
          <p:nvPr/>
        </p:nvCxnSpPr>
        <p:spPr>
          <a:xfrm flipV="1">
            <a:off x="3001993" y="2740740"/>
            <a:ext cx="3416061" cy="243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06CEA2-1031-4069-8A14-34967919C4E7}"/>
              </a:ext>
            </a:extLst>
          </p:cNvPr>
          <p:cNvCxnSpPr>
            <a:stCxn id="16" idx="6"/>
            <a:endCxn id="29" idx="2"/>
          </p:cNvCxnSpPr>
          <p:nvPr/>
        </p:nvCxnSpPr>
        <p:spPr>
          <a:xfrm flipV="1">
            <a:off x="2996242" y="2740740"/>
            <a:ext cx="3421812" cy="328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2830DB-C0D4-4FE2-8166-96366D344527}"/>
                  </a:ext>
                </a:extLst>
              </p:cNvPr>
              <p:cNvSpPr txBox="1"/>
              <p:nvPr/>
            </p:nvSpPr>
            <p:spPr>
              <a:xfrm>
                <a:off x="4893625" y="2215037"/>
                <a:ext cx="6718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2830DB-C0D4-4FE2-8166-96366D344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625" y="2215037"/>
                <a:ext cx="67185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823E9F2-330E-4307-BE06-D78FE4E9D51C}"/>
                  </a:ext>
                </a:extLst>
              </p:cNvPr>
              <p:cNvSpPr txBox="1"/>
              <p:nvPr/>
            </p:nvSpPr>
            <p:spPr>
              <a:xfrm>
                <a:off x="4885298" y="2744831"/>
                <a:ext cx="6801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823E9F2-330E-4307-BE06-D78FE4E9D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298" y="2744831"/>
                <a:ext cx="68012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260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Matrix_Problem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E8A997-7685-407C-9245-CA8EDDCF932B}"/>
                  </a:ext>
                </a:extLst>
              </p:cNvPr>
              <p:cNvSpPr txBox="1"/>
              <p:nvPr/>
            </p:nvSpPr>
            <p:spPr>
              <a:xfrm>
                <a:off x="659256" y="1852258"/>
                <a:ext cx="4922630" cy="12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  <m:r>
                            <a:rPr lang="en-US" altLang="ko-KR" sz="28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E8A997-7685-407C-9245-CA8EDDCF9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56" y="1852258"/>
                <a:ext cx="4922630" cy="12211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107887-51BB-4713-925B-B3B642DBCCBB}"/>
                  </a:ext>
                </a:extLst>
              </p:cNvPr>
              <p:cNvSpPr txBox="1"/>
              <p:nvPr/>
            </p:nvSpPr>
            <p:spPr>
              <a:xfrm>
                <a:off x="568366" y="3429000"/>
                <a:ext cx="5104410" cy="1223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  <m:r>
                            <a:rPr lang="en-US" altLang="ko-KR" sz="28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`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`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`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`</m:t>
                                  </m:r>
                                </m:e>
                                <m:sub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107887-51BB-4713-925B-B3B642DBC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66" y="3429000"/>
                <a:ext cx="5104410" cy="1223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2EC839-1423-4F38-8167-2DC3E03CDD61}"/>
                  </a:ext>
                </a:extLst>
              </p:cNvPr>
              <p:cNvSpPr txBox="1"/>
              <p:nvPr/>
            </p:nvSpPr>
            <p:spPr>
              <a:xfrm>
                <a:off x="5919616" y="1850142"/>
                <a:ext cx="3072316" cy="1223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`</m:t>
                                </m:r>
                              </m:e>
                              <m:sub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`</m:t>
                                </m:r>
                              </m:e>
                              <m:sub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``</m:t>
                                </m:r>
                              </m:e>
                              <m:sub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``</m:t>
                                </m:r>
                              </m:e>
                              <m:sub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2EC839-1423-4F38-8167-2DC3E03C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616" y="1850142"/>
                <a:ext cx="3072316" cy="12232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611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Matrix_Problem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81849B7-AE89-4D0A-8CDA-076B1BA404C1}"/>
              </a:ext>
            </a:extLst>
          </p:cNvPr>
          <p:cNvSpPr/>
          <p:nvPr/>
        </p:nvSpPr>
        <p:spPr>
          <a:xfrm>
            <a:off x="3919268" y="2071067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8F73B562-673D-42C4-811D-0D3B54153ACB}"/>
              </a:ext>
            </a:extLst>
          </p:cNvPr>
          <p:cNvSpPr/>
          <p:nvPr/>
        </p:nvSpPr>
        <p:spPr>
          <a:xfrm>
            <a:off x="3919268" y="2916238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46EE1D1-5D5C-478F-A04B-09849EB1EF21}"/>
              </a:ext>
            </a:extLst>
          </p:cNvPr>
          <p:cNvSpPr/>
          <p:nvPr/>
        </p:nvSpPr>
        <p:spPr>
          <a:xfrm>
            <a:off x="3919268" y="3761409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8566C142-6E00-43F2-AD8E-CF725B28CA3F}"/>
              </a:ext>
            </a:extLst>
          </p:cNvPr>
          <p:cNvSpPr/>
          <p:nvPr/>
        </p:nvSpPr>
        <p:spPr>
          <a:xfrm>
            <a:off x="3925019" y="4606580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6F68738B-4AD5-48F9-A3D7-5DF79377EAA6}"/>
              </a:ext>
            </a:extLst>
          </p:cNvPr>
          <p:cNvSpPr/>
          <p:nvPr/>
        </p:nvSpPr>
        <p:spPr>
          <a:xfrm>
            <a:off x="3919268" y="5451751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754E015F-72C2-4DA2-939A-B721139E3534}"/>
              </a:ext>
            </a:extLst>
          </p:cNvPr>
          <p:cNvSpPr/>
          <p:nvPr/>
        </p:nvSpPr>
        <p:spPr>
          <a:xfrm>
            <a:off x="7927676" y="3766014"/>
            <a:ext cx="586596" cy="629728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2A7DB7-1C43-448F-9035-6E13288C2EF9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4505864" y="2385931"/>
            <a:ext cx="3421812" cy="169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E2D8D4-0803-44B7-8574-C30282634757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505864" y="3241893"/>
            <a:ext cx="3421812" cy="83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480AFE2-9010-4B33-AF1B-3FBDB9B2BF72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505864" y="4076273"/>
            <a:ext cx="3421812" cy="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3132EB-8660-452F-BDB3-E990AB44821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505864" y="4080878"/>
            <a:ext cx="3421812" cy="84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10264E-03E5-4FDF-8CF2-11532BAB3CC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505864" y="4080878"/>
            <a:ext cx="3421812" cy="169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F133B7-E082-499D-90AE-1554501A90CE}"/>
                  </a:ext>
                </a:extLst>
              </p:cNvPr>
              <p:cNvSpPr txBox="1"/>
              <p:nvPr/>
            </p:nvSpPr>
            <p:spPr>
              <a:xfrm>
                <a:off x="5588566" y="2481947"/>
                <a:ext cx="7411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F133B7-E082-499D-90AE-1554501A9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66" y="2481947"/>
                <a:ext cx="74116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530C21-7E60-4B09-9959-63CFE14FD7E8}"/>
                  </a:ext>
                </a:extLst>
              </p:cNvPr>
              <p:cNvSpPr txBox="1"/>
              <p:nvPr/>
            </p:nvSpPr>
            <p:spPr>
              <a:xfrm>
                <a:off x="5578677" y="3110535"/>
                <a:ext cx="7494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530C21-7E60-4B09-9959-63CFE14FD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77" y="3110535"/>
                <a:ext cx="74943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56D848-D8D7-4DD1-9916-47D6B4D4C64B}"/>
                  </a:ext>
                </a:extLst>
              </p:cNvPr>
              <p:cNvSpPr txBox="1"/>
              <p:nvPr/>
            </p:nvSpPr>
            <p:spPr>
              <a:xfrm>
                <a:off x="5578677" y="3629299"/>
                <a:ext cx="7494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56D848-D8D7-4DD1-9916-47D6B4D4C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77" y="3629299"/>
                <a:ext cx="74943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A9C10-37CD-4038-9522-68A721F0F811}"/>
                  </a:ext>
                </a:extLst>
              </p:cNvPr>
              <p:cNvSpPr txBox="1"/>
              <p:nvPr/>
            </p:nvSpPr>
            <p:spPr>
              <a:xfrm>
                <a:off x="5578676" y="4085483"/>
                <a:ext cx="7494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A9C10-37CD-4038-9522-68A721F0F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76" y="4085483"/>
                <a:ext cx="74943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6508A-B7B6-4908-A6B2-25F4EA08A216}"/>
                  </a:ext>
                </a:extLst>
              </p:cNvPr>
              <p:cNvSpPr txBox="1"/>
              <p:nvPr/>
            </p:nvSpPr>
            <p:spPr>
              <a:xfrm>
                <a:off x="5594223" y="4635023"/>
                <a:ext cx="7494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6508A-B7B6-4908-A6B2-25F4EA08A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223" y="4635023"/>
                <a:ext cx="74943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014C71A-8F94-49B3-B617-41B6B6D1E860}"/>
              </a:ext>
            </a:extLst>
          </p:cNvPr>
          <p:cNvSpPr txBox="1"/>
          <p:nvPr/>
        </p:nvSpPr>
        <p:spPr>
          <a:xfrm>
            <a:off x="3651896" y="1506950"/>
            <a:ext cx="125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733E18-692F-4597-872A-075D652A2146}"/>
              </a:ext>
            </a:extLst>
          </p:cNvPr>
          <p:cNvSpPr txBox="1"/>
          <p:nvPr/>
        </p:nvSpPr>
        <p:spPr>
          <a:xfrm>
            <a:off x="7578179" y="3135863"/>
            <a:ext cx="1226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66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Matrix_Problem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7C500565-226F-4B46-AAE4-3040253BF272}"/>
              </a:ext>
            </a:extLst>
          </p:cNvPr>
          <p:cNvSpPr/>
          <p:nvPr/>
        </p:nvSpPr>
        <p:spPr>
          <a:xfrm>
            <a:off x="3573710" y="2424418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2C0F0182-3DE5-49C8-8370-84803ED4117E}"/>
              </a:ext>
            </a:extLst>
          </p:cNvPr>
          <p:cNvSpPr/>
          <p:nvPr/>
        </p:nvSpPr>
        <p:spPr>
          <a:xfrm>
            <a:off x="3573710" y="3398939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0E0F33A2-B0F9-4430-A546-27200C1861B2}"/>
              </a:ext>
            </a:extLst>
          </p:cNvPr>
          <p:cNvSpPr/>
          <p:nvPr/>
        </p:nvSpPr>
        <p:spPr>
          <a:xfrm>
            <a:off x="3573710" y="4373460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DE61EFC-D71E-4210-99B2-669487D09F10}"/>
              </a:ext>
            </a:extLst>
          </p:cNvPr>
          <p:cNvSpPr/>
          <p:nvPr/>
        </p:nvSpPr>
        <p:spPr>
          <a:xfrm>
            <a:off x="5433270" y="1795243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B3CB4875-C077-44A5-B7F2-7B3FD58231B9}"/>
              </a:ext>
            </a:extLst>
          </p:cNvPr>
          <p:cNvSpPr/>
          <p:nvPr/>
        </p:nvSpPr>
        <p:spPr>
          <a:xfrm>
            <a:off x="5433270" y="2804019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91051915-7B71-489C-B3F9-B3CFE7BC6110}"/>
              </a:ext>
            </a:extLst>
          </p:cNvPr>
          <p:cNvSpPr/>
          <p:nvPr/>
        </p:nvSpPr>
        <p:spPr>
          <a:xfrm>
            <a:off x="5433270" y="3812795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328B5E6D-401D-4D7B-AB7B-00D058694ADA}"/>
              </a:ext>
            </a:extLst>
          </p:cNvPr>
          <p:cNvSpPr/>
          <p:nvPr/>
        </p:nvSpPr>
        <p:spPr>
          <a:xfrm>
            <a:off x="5433270" y="4821571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333D86E3-9369-4FFF-BFFF-7859D047A5DB}"/>
              </a:ext>
            </a:extLst>
          </p:cNvPr>
          <p:cNvSpPr/>
          <p:nvPr/>
        </p:nvSpPr>
        <p:spPr>
          <a:xfrm>
            <a:off x="7292832" y="3398938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CE6A0BC-AB27-4A6B-9687-28EF590C78DB}"/>
              </a:ext>
            </a:extLst>
          </p:cNvPr>
          <p:cNvCxnSpPr>
            <a:stCxn id="32" idx="6"/>
            <a:endCxn id="46" idx="2"/>
          </p:cNvCxnSpPr>
          <p:nvPr/>
        </p:nvCxnSpPr>
        <p:spPr>
          <a:xfrm flipV="1">
            <a:off x="4236440" y="2109831"/>
            <a:ext cx="1196830" cy="6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E33332B-88D1-4915-BE59-E9598517C683}"/>
              </a:ext>
            </a:extLst>
          </p:cNvPr>
          <p:cNvCxnSpPr/>
          <p:nvPr/>
        </p:nvCxnSpPr>
        <p:spPr>
          <a:xfrm flipV="1">
            <a:off x="4236440" y="3053592"/>
            <a:ext cx="1196830" cy="6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E7FCA1-FDFA-4E05-8C52-A57538CCA4DC}"/>
              </a:ext>
            </a:extLst>
          </p:cNvPr>
          <p:cNvCxnSpPr/>
          <p:nvPr/>
        </p:nvCxnSpPr>
        <p:spPr>
          <a:xfrm flipV="1">
            <a:off x="4236440" y="4093127"/>
            <a:ext cx="1196830" cy="6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C6B7897-EA58-4120-8B91-BF460AFF15D3}"/>
              </a:ext>
            </a:extLst>
          </p:cNvPr>
          <p:cNvCxnSpPr>
            <a:stCxn id="32" idx="6"/>
            <a:endCxn id="47" idx="2"/>
          </p:cNvCxnSpPr>
          <p:nvPr/>
        </p:nvCxnSpPr>
        <p:spPr>
          <a:xfrm>
            <a:off x="4236440" y="2739006"/>
            <a:ext cx="1196830" cy="37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441B4B-1E68-4045-A268-DA61AA3C92DD}"/>
              </a:ext>
            </a:extLst>
          </p:cNvPr>
          <p:cNvCxnSpPr/>
          <p:nvPr/>
        </p:nvCxnSpPr>
        <p:spPr>
          <a:xfrm>
            <a:off x="4236440" y="3698146"/>
            <a:ext cx="1196830" cy="37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F6B3880-87F1-4717-B022-C3B1B785ED4C}"/>
              </a:ext>
            </a:extLst>
          </p:cNvPr>
          <p:cNvCxnSpPr/>
          <p:nvPr/>
        </p:nvCxnSpPr>
        <p:spPr>
          <a:xfrm>
            <a:off x="4236440" y="4722302"/>
            <a:ext cx="1196830" cy="37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495590E-C56E-4FF1-BA23-D3BA0F032036}"/>
              </a:ext>
            </a:extLst>
          </p:cNvPr>
          <p:cNvCxnSpPr>
            <a:stCxn id="32" idx="6"/>
            <a:endCxn id="48" idx="2"/>
          </p:cNvCxnSpPr>
          <p:nvPr/>
        </p:nvCxnSpPr>
        <p:spPr>
          <a:xfrm>
            <a:off x="4236440" y="2739006"/>
            <a:ext cx="1196830" cy="138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6A20CF7-C5A4-487B-948B-62E04E962360}"/>
              </a:ext>
            </a:extLst>
          </p:cNvPr>
          <p:cNvCxnSpPr>
            <a:stCxn id="32" idx="6"/>
            <a:endCxn id="49" idx="2"/>
          </p:cNvCxnSpPr>
          <p:nvPr/>
        </p:nvCxnSpPr>
        <p:spPr>
          <a:xfrm>
            <a:off x="4236440" y="2739006"/>
            <a:ext cx="1196830" cy="239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F9728C2-C1EB-46A2-82F4-4E7FC3084499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 flipV="1">
            <a:off x="4236440" y="2109831"/>
            <a:ext cx="1196830" cy="160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5BB76D66-864C-439B-8F13-42E6E7384D83}"/>
              </a:ext>
            </a:extLst>
          </p:cNvPr>
          <p:cNvCxnSpPr>
            <a:endCxn id="49" idx="2"/>
          </p:cNvCxnSpPr>
          <p:nvPr/>
        </p:nvCxnSpPr>
        <p:spPr>
          <a:xfrm>
            <a:off x="4236440" y="3713526"/>
            <a:ext cx="1196830" cy="142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2D7CCD65-BCDB-456E-9E3F-2D7D981EC075}"/>
              </a:ext>
            </a:extLst>
          </p:cNvPr>
          <p:cNvCxnSpPr>
            <a:stCxn id="45" idx="6"/>
          </p:cNvCxnSpPr>
          <p:nvPr/>
        </p:nvCxnSpPr>
        <p:spPr>
          <a:xfrm flipV="1">
            <a:off x="4236440" y="2174845"/>
            <a:ext cx="1132514" cy="251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D68326F0-7A14-49B4-9FBD-8350F8F23B06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 flipV="1">
            <a:off x="4236440" y="3118607"/>
            <a:ext cx="1196830" cy="156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D4FE5677-BEE8-48C2-A58D-C746D71F6EB3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6096000" y="2109831"/>
            <a:ext cx="1196832" cy="160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8CD8C355-2AD6-4DF2-A5EA-D97E5ED66F37}"/>
              </a:ext>
            </a:extLst>
          </p:cNvPr>
          <p:cNvCxnSpPr>
            <a:stCxn id="47" idx="6"/>
            <a:endCxn id="50" idx="2"/>
          </p:cNvCxnSpPr>
          <p:nvPr/>
        </p:nvCxnSpPr>
        <p:spPr>
          <a:xfrm>
            <a:off x="6096000" y="3118607"/>
            <a:ext cx="1196832" cy="59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4FC08146-EFA7-4E4C-9F32-36E3AC71FF83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 flipV="1">
            <a:off x="6096000" y="3713526"/>
            <a:ext cx="1196832" cy="41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화살표 연결선 1038">
            <a:extLst>
              <a:ext uri="{FF2B5EF4-FFF2-40B4-BE49-F238E27FC236}">
                <a16:creationId xmlns:a16="http://schemas.microsoft.com/office/drawing/2014/main" id="{FC9A735E-346A-40BB-8986-34C5B6974E19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 flipV="1">
            <a:off x="6096000" y="3713526"/>
            <a:ext cx="1196832" cy="142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2FB6B279-3961-49F6-AAE5-329E46A8A324}"/>
              </a:ext>
            </a:extLst>
          </p:cNvPr>
          <p:cNvSpPr txBox="1"/>
          <p:nvPr/>
        </p:nvSpPr>
        <p:spPr>
          <a:xfrm>
            <a:off x="3467299" y="1200215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907102-425D-4103-B143-631D242BC706}"/>
              </a:ext>
            </a:extLst>
          </p:cNvPr>
          <p:cNvSpPr txBox="1"/>
          <p:nvPr/>
        </p:nvSpPr>
        <p:spPr>
          <a:xfrm>
            <a:off x="5137828" y="1222391"/>
            <a:ext cx="125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1A31E0-0377-4BF9-9088-4788FA9F0EF9}"/>
              </a:ext>
            </a:extLst>
          </p:cNvPr>
          <p:cNvSpPr txBox="1"/>
          <p:nvPr/>
        </p:nvSpPr>
        <p:spPr>
          <a:xfrm>
            <a:off x="7131872" y="1222391"/>
            <a:ext cx="1226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9E8E1DA-44E1-4729-98AE-4B736AC23474}"/>
              </a:ext>
            </a:extLst>
          </p:cNvPr>
          <p:cNvSpPr txBox="1"/>
          <p:nvPr/>
        </p:nvSpPr>
        <p:spPr>
          <a:xfrm>
            <a:off x="4834855" y="5584269"/>
            <a:ext cx="2005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4-dimension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3816BA-CC75-4A3C-B917-9E542CB8D180}"/>
                  </a:ext>
                </a:extLst>
              </p:cNvPr>
              <p:cNvSpPr txBox="1"/>
              <p:nvPr/>
            </p:nvSpPr>
            <p:spPr>
              <a:xfrm>
                <a:off x="5644725" y="1844879"/>
                <a:ext cx="3859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3816BA-CC75-4A3C-B917-9E542CB8D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725" y="1844879"/>
                <a:ext cx="385938" cy="430887"/>
              </a:xfrm>
              <a:prstGeom prst="rect">
                <a:avLst/>
              </a:prstGeom>
              <a:blipFill>
                <a:blip r:embed="rId2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B0C3B8-911C-412B-82B8-3E3B7453C8FE}"/>
                  </a:ext>
                </a:extLst>
              </p:cNvPr>
              <p:cNvSpPr txBox="1"/>
              <p:nvPr/>
            </p:nvSpPr>
            <p:spPr>
              <a:xfrm>
                <a:off x="5650318" y="2872528"/>
                <a:ext cx="3859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B0C3B8-911C-412B-82B8-3E3B7453C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318" y="2872528"/>
                <a:ext cx="385938" cy="430887"/>
              </a:xfrm>
              <a:prstGeom prst="rect">
                <a:avLst/>
              </a:prstGeom>
              <a:blipFill>
                <a:blip r:embed="rId3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231B26-6D89-4E2E-90F4-8C247C105BA5}"/>
                  </a:ext>
                </a:extLst>
              </p:cNvPr>
              <p:cNvSpPr txBox="1"/>
              <p:nvPr/>
            </p:nvSpPr>
            <p:spPr>
              <a:xfrm>
                <a:off x="5644725" y="3862303"/>
                <a:ext cx="3859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231B26-6D89-4E2E-90F4-8C247C10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725" y="3862303"/>
                <a:ext cx="385938" cy="430887"/>
              </a:xfrm>
              <a:prstGeom prst="rect">
                <a:avLst/>
              </a:prstGeom>
              <a:blipFill>
                <a:blip r:embed="rId4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88EB64-62E4-40D6-A729-F425BF5BCB64}"/>
                  </a:ext>
                </a:extLst>
              </p:cNvPr>
              <p:cNvSpPr txBox="1"/>
              <p:nvPr/>
            </p:nvSpPr>
            <p:spPr>
              <a:xfrm>
                <a:off x="5644725" y="4908608"/>
                <a:ext cx="3859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88EB64-62E4-40D6-A729-F425BF5BC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725" y="4908608"/>
                <a:ext cx="385938" cy="430887"/>
              </a:xfrm>
              <a:prstGeom prst="rect">
                <a:avLst/>
              </a:prstGeom>
              <a:blipFill>
                <a:blip r:embed="rId5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520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Matrix_Problem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2B2FF-92C6-4AAD-8664-20865DF577DD}"/>
              </a:ext>
            </a:extLst>
          </p:cNvPr>
          <p:cNvSpPr txBox="1"/>
          <p:nvPr/>
        </p:nvSpPr>
        <p:spPr>
          <a:xfrm>
            <a:off x="32261" y="6225866"/>
            <a:ext cx="1215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>
                    <a:lumMod val="85000"/>
                  </a:schemeClr>
                </a:solidFill>
              </a:rPr>
              <a:t>출처</a:t>
            </a:r>
            <a:r>
              <a:rPr lang="en-US" altLang="ko-KR" sz="2000" spc="-150" dirty="0">
                <a:solidFill>
                  <a:schemeClr val="bg1">
                    <a:lumMod val="85000"/>
                  </a:schemeClr>
                </a:solidFill>
              </a:rPr>
              <a:t>(URL)</a:t>
            </a:r>
            <a:r>
              <a:rPr lang="ko-KR" altLang="en-US" sz="2000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spc="-150" dirty="0">
                <a:solidFill>
                  <a:schemeClr val="bg1">
                    <a:lumMod val="85000"/>
                  </a:schemeClr>
                </a:solidFill>
              </a:rPr>
              <a:t>: https://medium.com/@shrutijadon10104776/survey-on-activation-functions-for-deep-learning-9689331ba092</a:t>
            </a:r>
            <a:endParaRPr lang="ko-KR" altLang="en-US" sz="20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648C7A-CCA4-43C3-805A-78C188EE1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726" y="1606893"/>
            <a:ext cx="8201526" cy="412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B269AD-22E3-484A-BE35-7C002E4C0B95}"/>
              </a:ext>
            </a:extLst>
          </p:cNvPr>
          <p:cNvSpPr txBox="1"/>
          <p:nvPr/>
        </p:nvSpPr>
        <p:spPr>
          <a:xfrm>
            <a:off x="4143382" y="5728160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>
                    <a:lumMod val="85000"/>
                  </a:schemeClr>
                </a:solidFill>
              </a:rPr>
              <a:t>추후에 자세히 다룰 예정</a:t>
            </a:r>
          </a:p>
        </p:txBody>
      </p:sp>
    </p:spTree>
    <p:extLst>
      <p:ext uri="{BB962C8B-B14F-4D97-AF65-F5344CB8AC3E}">
        <p14:creationId xmlns:p14="http://schemas.microsoft.com/office/powerpoint/2010/main" val="3790545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Final </a:t>
            </a:r>
            <a:r>
              <a:rPr lang="en-US" altLang="ko-KR" sz="25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Out_Range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36CBBB-6303-4975-80E2-61D879626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28004"/>
              </p:ext>
            </p:extLst>
          </p:nvPr>
        </p:nvGraphicFramePr>
        <p:xfrm>
          <a:off x="194128" y="1697480"/>
          <a:ext cx="3704771" cy="383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53">
                  <a:extLst>
                    <a:ext uri="{9D8B030D-6E8A-4147-A177-3AD203B41FA5}">
                      <a16:colId xmlns:a16="http://schemas.microsoft.com/office/drawing/2014/main" val="2918960699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3641942372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337518422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1439732409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2874181084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1971396948"/>
                    </a:ext>
                  </a:extLst>
                </a:gridCol>
                <a:gridCol w="529253">
                  <a:extLst>
                    <a:ext uri="{9D8B030D-6E8A-4147-A177-3AD203B41FA5}">
                      <a16:colId xmlns:a16="http://schemas.microsoft.com/office/drawing/2014/main" val="1651564145"/>
                    </a:ext>
                  </a:extLst>
                </a:gridCol>
              </a:tblGrid>
              <a:tr h="63878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f4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f5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Y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832305"/>
                  </a:ext>
                </a:extLst>
              </a:tr>
              <a:tr h="638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930556"/>
                  </a:ext>
                </a:extLst>
              </a:tr>
              <a:tr h="638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1.3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815227"/>
                  </a:ext>
                </a:extLst>
              </a:tr>
              <a:tr h="638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1.2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9913142"/>
                  </a:ext>
                </a:extLst>
              </a:tr>
              <a:tr h="638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X4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2.3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066970"/>
                  </a:ext>
                </a:extLst>
              </a:tr>
              <a:tr h="638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X5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3.4</a:t>
                      </a:r>
                      <a:endParaRPr lang="ko-KR" alt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62672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8B1472-56CA-45E2-AF69-2BA70CBC82FD}"/>
              </a:ext>
            </a:extLst>
          </p:cNvPr>
          <p:cNvSpPr txBox="1"/>
          <p:nvPr/>
        </p:nvSpPr>
        <p:spPr>
          <a:xfrm>
            <a:off x="4390349" y="1697480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 =&gt; Continue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54505-CD2F-4AAF-AF55-F200D8868AD2}"/>
              </a:ext>
            </a:extLst>
          </p:cNvPr>
          <p:cNvSpPr txBox="1"/>
          <p:nvPr/>
        </p:nvSpPr>
        <p:spPr>
          <a:xfrm>
            <a:off x="4390349" y="2483141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Ex) 0~3.4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45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Final </a:t>
            </a:r>
            <a:r>
              <a:rPr lang="en-US" altLang="ko-KR" sz="25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Out_Range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2B2FF-92C6-4AAD-8664-20865DF577DD}"/>
              </a:ext>
            </a:extLst>
          </p:cNvPr>
          <p:cNvSpPr txBox="1"/>
          <p:nvPr/>
        </p:nvSpPr>
        <p:spPr>
          <a:xfrm>
            <a:off x="299769" y="5348701"/>
            <a:ext cx="8624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85000"/>
                  </a:schemeClr>
                </a:solidFill>
              </a:rPr>
              <a:t>CAT </a:t>
            </a:r>
            <a:r>
              <a:rPr lang="ko-KR" altLang="en-US" sz="2000" spc="-150" dirty="0">
                <a:solidFill>
                  <a:schemeClr val="bg1">
                    <a:lumMod val="85000"/>
                  </a:schemeClr>
                </a:solidFill>
              </a:rPr>
              <a:t>출처</a:t>
            </a:r>
            <a:r>
              <a:rPr lang="en-US" altLang="ko-KR" sz="2000" spc="-150" dirty="0">
                <a:solidFill>
                  <a:schemeClr val="bg1">
                    <a:lumMod val="85000"/>
                  </a:schemeClr>
                </a:solidFill>
              </a:rPr>
              <a:t>(URL)</a:t>
            </a:r>
            <a:r>
              <a:rPr lang="ko-KR" altLang="en-US" sz="2000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2000" spc="-15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https://www.bbc.com/news/uk-england-stoke-staffordshire-52047832</a:t>
            </a:r>
            <a:endParaRPr lang="ko-KR" altLang="en-US" sz="20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22" name="Picture 2" descr="Coronavirus: Cat owners fear pets will make them sick - BBC News">
            <a:extLst>
              <a:ext uri="{FF2B5EF4-FFF2-40B4-BE49-F238E27FC236}">
                <a16:creationId xmlns:a16="http://schemas.microsoft.com/office/drawing/2014/main" id="{7AC58182-E09D-4BC7-A4CC-14A67F58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05" y="1745456"/>
            <a:ext cx="3953932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w canines capture your heart: scientists explain puppy dog eyes | Animal  behaviour | The Guardian">
            <a:extLst>
              <a:ext uri="{FF2B5EF4-FFF2-40B4-BE49-F238E27FC236}">
                <a16:creationId xmlns:a16="http://schemas.microsoft.com/office/drawing/2014/main" id="{2ED3F9F0-6E96-4488-B010-F14ACD118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4" y="1745456"/>
            <a:ext cx="4352925" cy="226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9D909F-29BB-4F27-B495-3EDF0099D790}"/>
              </a:ext>
            </a:extLst>
          </p:cNvPr>
          <p:cNvSpPr txBox="1"/>
          <p:nvPr/>
        </p:nvSpPr>
        <p:spPr>
          <a:xfrm>
            <a:off x="299769" y="5848583"/>
            <a:ext cx="8903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85000"/>
                  </a:schemeClr>
                </a:solidFill>
              </a:rPr>
              <a:t>DOG </a:t>
            </a:r>
            <a:r>
              <a:rPr lang="ko-KR" altLang="en-US" sz="2000" spc="-150" dirty="0">
                <a:solidFill>
                  <a:schemeClr val="bg1">
                    <a:lumMod val="85000"/>
                  </a:schemeClr>
                </a:solidFill>
              </a:rPr>
              <a:t>출처</a:t>
            </a:r>
            <a:r>
              <a:rPr lang="en-US" altLang="ko-KR" sz="2000" spc="-150" dirty="0">
                <a:solidFill>
                  <a:schemeClr val="bg1">
                    <a:lumMod val="85000"/>
                  </a:schemeClr>
                </a:solidFill>
              </a:rPr>
              <a:t>(URL)</a:t>
            </a:r>
            <a:r>
              <a:rPr lang="ko-KR" altLang="en-US" sz="2000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2000" spc="-150" dirty="0">
                <a:solidFill>
                  <a:schemeClr val="bg1">
                    <a:lumMod val="85000"/>
                  </a:schemeClr>
                </a:solidFill>
                <a:hlinkClick r:id="rId5"/>
              </a:rPr>
              <a:t>https://www.theguardian.com/science/2019/jun/17/how-dogs-capture-</a:t>
            </a:r>
            <a:endParaRPr lang="en-US" altLang="ko-KR" sz="2000" spc="-15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85000"/>
                  </a:schemeClr>
                </a:solidFill>
              </a:rPr>
              <a:t>your-heart-evolution-puppy-dog-eyes</a:t>
            </a:r>
            <a:endParaRPr lang="ko-KR" altLang="en-US" sz="20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C5810-07C1-4A3D-9E51-2C45B3C49ED9}"/>
              </a:ext>
            </a:extLst>
          </p:cNvPr>
          <p:cNvSpPr txBox="1"/>
          <p:nvPr/>
        </p:nvSpPr>
        <p:spPr>
          <a:xfrm>
            <a:off x="2583404" y="4344201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Cat=0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ED931-8888-4C12-8077-C765BE45DCED}"/>
              </a:ext>
            </a:extLst>
          </p:cNvPr>
          <p:cNvSpPr txBox="1"/>
          <p:nvPr/>
        </p:nvSpPr>
        <p:spPr>
          <a:xfrm>
            <a:off x="7992527" y="4318274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Dog=1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271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Binary Classification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5941663A-2991-4724-BA90-1700720F234F}"/>
              </a:ext>
            </a:extLst>
          </p:cNvPr>
          <p:cNvSpPr/>
          <p:nvPr/>
        </p:nvSpPr>
        <p:spPr>
          <a:xfrm>
            <a:off x="3226982" y="2700643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BD42E655-56FE-4B19-B3C6-DE29DDDF8D42}"/>
              </a:ext>
            </a:extLst>
          </p:cNvPr>
          <p:cNvSpPr/>
          <p:nvPr/>
        </p:nvSpPr>
        <p:spPr>
          <a:xfrm>
            <a:off x="3226982" y="3675164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C0151EC6-97E3-4848-9FC0-B88F7073D10F}"/>
              </a:ext>
            </a:extLst>
          </p:cNvPr>
          <p:cNvSpPr/>
          <p:nvPr/>
        </p:nvSpPr>
        <p:spPr>
          <a:xfrm>
            <a:off x="3226982" y="4649685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3D81E99C-BF4C-4A5A-BC9E-2E6BE210A18A}"/>
              </a:ext>
            </a:extLst>
          </p:cNvPr>
          <p:cNvSpPr/>
          <p:nvPr/>
        </p:nvSpPr>
        <p:spPr>
          <a:xfrm>
            <a:off x="5086542" y="2071468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90B0FA6C-EFF4-4B18-AA87-2AE97B3188AC}"/>
              </a:ext>
            </a:extLst>
          </p:cNvPr>
          <p:cNvSpPr/>
          <p:nvPr/>
        </p:nvSpPr>
        <p:spPr>
          <a:xfrm>
            <a:off x="5086542" y="3080244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9302773A-859A-4CB3-BBDE-9442D74AF39E}"/>
              </a:ext>
            </a:extLst>
          </p:cNvPr>
          <p:cNvSpPr/>
          <p:nvPr/>
        </p:nvSpPr>
        <p:spPr>
          <a:xfrm>
            <a:off x="5086542" y="4089020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35D0422E-AEFB-4AEA-A828-B40C8C5933A7}"/>
              </a:ext>
            </a:extLst>
          </p:cNvPr>
          <p:cNvSpPr/>
          <p:nvPr/>
        </p:nvSpPr>
        <p:spPr>
          <a:xfrm>
            <a:off x="5086542" y="5097796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순서도: 연결자 17">
                <a:extLst>
                  <a:ext uri="{FF2B5EF4-FFF2-40B4-BE49-F238E27FC236}">
                    <a16:creationId xmlns:a16="http://schemas.microsoft.com/office/drawing/2014/main" id="{75B15B21-EAA9-4DE3-87D5-8C8B4A3C9584}"/>
                  </a:ext>
                </a:extLst>
              </p:cNvPr>
              <p:cNvSpPr/>
              <p:nvPr/>
            </p:nvSpPr>
            <p:spPr>
              <a:xfrm>
                <a:off x="6946104" y="3675163"/>
                <a:ext cx="662730" cy="629175"/>
              </a:xfrm>
              <a:prstGeom prst="flowChartConnector">
                <a:avLst/>
              </a:prstGeom>
              <a:solidFill>
                <a:srgbClr val="F898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순서도: 연결자 17">
                <a:extLst>
                  <a:ext uri="{FF2B5EF4-FFF2-40B4-BE49-F238E27FC236}">
                    <a16:creationId xmlns:a16="http://schemas.microsoft.com/office/drawing/2014/main" id="{75B15B21-EAA9-4DE3-87D5-8C8B4A3C9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104" y="3675163"/>
                <a:ext cx="662730" cy="629175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BD0CC3D-371B-4E6E-BFD2-FA77D4436238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 flipV="1">
            <a:off x="3889712" y="2386056"/>
            <a:ext cx="1196830" cy="6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6843D1F-2DD9-4D79-91B1-ABA440C7A19A}"/>
              </a:ext>
            </a:extLst>
          </p:cNvPr>
          <p:cNvCxnSpPr/>
          <p:nvPr/>
        </p:nvCxnSpPr>
        <p:spPr>
          <a:xfrm flipV="1">
            <a:off x="3889712" y="3329817"/>
            <a:ext cx="1196830" cy="6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74F6589-745B-4C4A-84A5-D70BF0327C57}"/>
              </a:ext>
            </a:extLst>
          </p:cNvPr>
          <p:cNvCxnSpPr/>
          <p:nvPr/>
        </p:nvCxnSpPr>
        <p:spPr>
          <a:xfrm flipV="1">
            <a:off x="3889712" y="4369352"/>
            <a:ext cx="1196830" cy="6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A5DCF31-247E-4B22-AF8B-298AACE2D5A1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3889712" y="3015231"/>
            <a:ext cx="1196830" cy="37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9C670C-986B-47BE-AB0F-63D00B4AB56C}"/>
              </a:ext>
            </a:extLst>
          </p:cNvPr>
          <p:cNvCxnSpPr/>
          <p:nvPr/>
        </p:nvCxnSpPr>
        <p:spPr>
          <a:xfrm>
            <a:off x="3889712" y="3974371"/>
            <a:ext cx="1196830" cy="37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DAC996B-2A68-496C-88F7-D9ED48492FEC}"/>
              </a:ext>
            </a:extLst>
          </p:cNvPr>
          <p:cNvCxnSpPr/>
          <p:nvPr/>
        </p:nvCxnSpPr>
        <p:spPr>
          <a:xfrm>
            <a:off x="3889712" y="4998527"/>
            <a:ext cx="1196830" cy="37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AEEF67-8C37-4201-9988-13AEE0CCFFB2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3889712" y="3015231"/>
            <a:ext cx="1196830" cy="138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3AA60FA-10FF-4DE3-8520-090E6ECD2392}"/>
              </a:ext>
            </a:extLst>
          </p:cNvPr>
          <p:cNvCxnSpPr>
            <a:stCxn id="10" idx="6"/>
            <a:endCxn id="17" idx="2"/>
          </p:cNvCxnSpPr>
          <p:nvPr/>
        </p:nvCxnSpPr>
        <p:spPr>
          <a:xfrm>
            <a:off x="3889712" y="3015231"/>
            <a:ext cx="1196830" cy="239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97224F4-0DF2-4CDE-9FE6-A714175B4D40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 flipV="1">
            <a:off x="3889712" y="2386056"/>
            <a:ext cx="1196830" cy="160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A795242-E9FD-4412-9F79-58ECCC662A77}"/>
              </a:ext>
            </a:extLst>
          </p:cNvPr>
          <p:cNvCxnSpPr>
            <a:endCxn id="17" idx="2"/>
          </p:cNvCxnSpPr>
          <p:nvPr/>
        </p:nvCxnSpPr>
        <p:spPr>
          <a:xfrm>
            <a:off x="3889712" y="3989751"/>
            <a:ext cx="1196830" cy="142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B68E608-5199-423F-BC4B-5C922DC342B4}"/>
              </a:ext>
            </a:extLst>
          </p:cNvPr>
          <p:cNvCxnSpPr>
            <a:stCxn id="13" idx="6"/>
          </p:cNvCxnSpPr>
          <p:nvPr/>
        </p:nvCxnSpPr>
        <p:spPr>
          <a:xfrm flipV="1">
            <a:off x="3889712" y="2451070"/>
            <a:ext cx="1132514" cy="251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10BD9A-9F5E-47B4-AD6A-D4ED966AC571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3889712" y="3394832"/>
            <a:ext cx="1196830" cy="156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E2E4FFC-72CD-442A-AE64-F2364BDA6ACC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>
            <a:off x="5749272" y="2386056"/>
            <a:ext cx="1196832" cy="160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7172CE1-DA7A-48F0-818A-07B333245A13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5749272" y="3394832"/>
            <a:ext cx="1196832" cy="59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141193B-FD5F-4DD4-A73F-581F04EE3BFB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 flipV="1">
            <a:off x="5749272" y="3989751"/>
            <a:ext cx="1196832" cy="41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6F0BE-5988-4784-B99F-F439561C41FE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5749272" y="3989751"/>
            <a:ext cx="1196832" cy="142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F0AA1A1-A360-46DF-8A80-9FCFE4DA89A7}"/>
              </a:ext>
            </a:extLst>
          </p:cNvPr>
          <p:cNvSpPr txBox="1"/>
          <p:nvPr/>
        </p:nvSpPr>
        <p:spPr>
          <a:xfrm>
            <a:off x="3120571" y="147644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0FD0BE-CD48-4A8A-8BEF-73DAB606543C}"/>
              </a:ext>
            </a:extLst>
          </p:cNvPr>
          <p:cNvSpPr txBox="1"/>
          <p:nvPr/>
        </p:nvSpPr>
        <p:spPr>
          <a:xfrm>
            <a:off x="4791100" y="1498616"/>
            <a:ext cx="125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DEF780-D3FE-43BF-8508-DCF4657E20F4}"/>
              </a:ext>
            </a:extLst>
          </p:cNvPr>
          <p:cNvSpPr txBox="1"/>
          <p:nvPr/>
        </p:nvSpPr>
        <p:spPr>
          <a:xfrm>
            <a:off x="6785144" y="1498616"/>
            <a:ext cx="1226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EAD0D-7908-47AC-9D89-5B03CD22C2A0}"/>
              </a:ext>
            </a:extLst>
          </p:cNvPr>
          <p:cNvSpPr txBox="1"/>
          <p:nvPr/>
        </p:nvSpPr>
        <p:spPr>
          <a:xfrm>
            <a:off x="4488127" y="5860494"/>
            <a:ext cx="2005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4-dimension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73CD728C-6DDC-4EEE-B4F1-31B67499CFB2}"/>
              </a:ext>
            </a:extLst>
          </p:cNvPr>
          <p:cNvCxnSpPr>
            <a:stCxn id="18" idx="2"/>
          </p:cNvCxnSpPr>
          <p:nvPr/>
        </p:nvCxnSpPr>
        <p:spPr>
          <a:xfrm rot="10800000" flipH="1">
            <a:off x="6946103" y="2819401"/>
            <a:ext cx="1902621" cy="1170351"/>
          </a:xfrm>
          <a:prstGeom prst="curvedConnector3">
            <a:avLst>
              <a:gd name="adj1" fmla="val -12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60C824-1780-4600-B57E-A32BF6693BE9}"/>
              </a:ext>
            </a:extLst>
          </p:cNvPr>
          <p:cNvSpPr txBox="1"/>
          <p:nvPr/>
        </p:nvSpPr>
        <p:spPr>
          <a:xfrm>
            <a:off x="8848724" y="2557791"/>
            <a:ext cx="200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6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351" y="648071"/>
            <a:ext cx="11514338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spc="-150" dirty="0">
                <a:solidFill>
                  <a:schemeClr val="bg1"/>
                </a:solidFill>
              </a:rPr>
              <a:t>Recommended Video, Lecture</a:t>
            </a:r>
            <a:endParaRPr lang="ko-KR" altLang="en-US" sz="50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45872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spc="-150" dirty="0" err="1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Kocw</a:t>
            </a:r>
            <a:r>
              <a:rPr lang="en-US" altLang="ko-KR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 – </a:t>
            </a:r>
            <a:r>
              <a:rPr lang="ko-KR" altLang="en-US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수리통계학</a:t>
            </a:r>
            <a:r>
              <a:rPr lang="en-US" altLang="ko-KR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(</a:t>
            </a:r>
            <a:r>
              <a:rPr lang="ko-KR" altLang="en-US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부산대 </a:t>
            </a:r>
            <a:r>
              <a:rPr lang="ko-KR" altLang="en-US" sz="3000" b="1" spc="-150" dirty="0" err="1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김충락</a:t>
            </a:r>
            <a:r>
              <a:rPr lang="ko-KR" altLang="en-US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 교수님</a:t>
            </a:r>
            <a:r>
              <a:rPr lang="en-US" altLang="ko-KR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)</a:t>
            </a:r>
          </a:p>
          <a:p>
            <a:pPr algn="ctr"/>
            <a:r>
              <a:rPr lang="ko-KR" altLang="en-US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기계학습과 인공신경망</a:t>
            </a:r>
            <a:endParaRPr lang="en-US" altLang="ko-KR" sz="3000" b="1" spc="-150" dirty="0">
              <a:solidFill>
                <a:schemeClr val="tx1">
                  <a:lumMod val="95000"/>
                  <a:lumOff val="5000"/>
                  <a:alpha val="25000"/>
                </a:schemeClr>
              </a:solidFill>
            </a:endParaRPr>
          </a:p>
          <a:p>
            <a:pPr algn="ctr"/>
            <a:r>
              <a:rPr lang="ko-KR" altLang="en-US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데이터 마이닝</a:t>
            </a:r>
            <a:r>
              <a:rPr lang="en-US" altLang="ko-KR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(SW</a:t>
            </a:r>
            <a:r>
              <a:rPr lang="ko-KR" altLang="en-US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융합</a:t>
            </a:r>
            <a:r>
              <a:rPr lang="en-US" altLang="ko-KR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)</a:t>
            </a:r>
          </a:p>
          <a:p>
            <a:pPr algn="ctr"/>
            <a:r>
              <a:rPr lang="ko-KR" altLang="en-US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딥러닝 홀로서기</a:t>
            </a:r>
            <a:r>
              <a:rPr lang="en-US" altLang="ko-KR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(</a:t>
            </a:r>
            <a:r>
              <a:rPr lang="en-US" altLang="ko-KR" sz="3000" b="1" spc="-150" dirty="0" err="1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Kaist</a:t>
            </a:r>
            <a:r>
              <a:rPr lang="en-US" altLang="ko-KR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)</a:t>
            </a:r>
          </a:p>
          <a:p>
            <a:pPr algn="ctr"/>
            <a:r>
              <a:rPr lang="ko-KR" altLang="en-US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선형대수</a:t>
            </a:r>
            <a:endParaRPr lang="en-US" altLang="ko-KR" sz="3000" b="1" spc="-150" dirty="0">
              <a:solidFill>
                <a:schemeClr val="tx1">
                  <a:lumMod val="95000"/>
                  <a:lumOff val="5000"/>
                  <a:alpha val="25000"/>
                </a:schemeClr>
              </a:solidFill>
              <a:highlight>
                <a:srgbClr val="00FF00"/>
              </a:highlight>
            </a:endParaRPr>
          </a:p>
          <a:p>
            <a:pPr algn="ctr"/>
            <a:r>
              <a:rPr lang="ko-KR" altLang="en-US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신호 및 시스템 </a:t>
            </a:r>
            <a:r>
              <a:rPr lang="en-US" altLang="ko-KR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1,2</a:t>
            </a:r>
          </a:p>
          <a:p>
            <a:pPr algn="ctr"/>
            <a:r>
              <a:rPr lang="ko-KR" altLang="en-US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공학수학 </a:t>
            </a:r>
            <a:r>
              <a:rPr lang="en-US" altLang="ko-KR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1, 2</a:t>
            </a:r>
          </a:p>
          <a:p>
            <a:pPr algn="ctr"/>
            <a:r>
              <a:rPr lang="en-US" altLang="ko-KR" sz="3000" b="1" spc="-150" dirty="0">
                <a:solidFill>
                  <a:schemeClr val="tx1">
                    <a:lumMod val="95000"/>
                    <a:lumOff val="5000"/>
                    <a:alpha val="25000"/>
                  </a:schemeClr>
                </a:solidFill>
              </a:rPr>
              <a:t>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0283" y="5861561"/>
            <a:ext cx="596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bg1">
                    <a:alpha val="25000"/>
                  </a:schemeClr>
                </a:solidFill>
              </a:rPr>
              <a:t>필수는 아닙니다</a:t>
            </a:r>
            <a:r>
              <a:rPr lang="en-US" altLang="ko-KR" sz="4000" b="1" spc="-150" dirty="0">
                <a:solidFill>
                  <a:schemeClr val="bg1">
                    <a:alpha val="25000"/>
                  </a:schemeClr>
                </a:solidFill>
              </a:rPr>
              <a:t>.</a:t>
            </a:r>
            <a:endParaRPr lang="ko-KR" altLang="en-US" sz="40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47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76536" y="632134"/>
            <a:ext cx="3397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Binary Classification</a:t>
            </a:r>
            <a:endParaRPr lang="ko-KR" altLang="en-US" sz="2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8194" name="Picture 2" descr="Sigmoid function - Wikipedia">
            <a:extLst>
              <a:ext uri="{FF2B5EF4-FFF2-40B4-BE49-F238E27FC236}">
                <a16:creationId xmlns:a16="http://schemas.microsoft.com/office/drawing/2014/main" id="{D90DDDB3-570F-4BC9-94E3-2A3B343F3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806" y="538163"/>
            <a:ext cx="6148387" cy="409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CC98AE6-C6F2-4FB5-BA7A-7D3D09FDFD24}"/>
              </a:ext>
            </a:extLst>
          </p:cNvPr>
          <p:cNvSpPr txBox="1"/>
          <p:nvPr/>
        </p:nvSpPr>
        <p:spPr>
          <a:xfrm>
            <a:off x="5447865" y="6244051"/>
            <a:ext cx="6557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85000"/>
                  </a:schemeClr>
                </a:solidFill>
              </a:rPr>
              <a:t>Image </a:t>
            </a:r>
            <a:r>
              <a:rPr lang="ko-KR" altLang="en-US" sz="2000" spc="-150" dirty="0">
                <a:solidFill>
                  <a:schemeClr val="bg1">
                    <a:lumMod val="85000"/>
                  </a:schemeClr>
                </a:solidFill>
              </a:rPr>
              <a:t>출처</a:t>
            </a:r>
            <a:r>
              <a:rPr lang="en-US" altLang="ko-KR" sz="2000" spc="-150" dirty="0">
                <a:solidFill>
                  <a:schemeClr val="bg1">
                    <a:lumMod val="85000"/>
                  </a:schemeClr>
                </a:solidFill>
              </a:rPr>
              <a:t>(URL)</a:t>
            </a:r>
            <a:r>
              <a:rPr lang="ko-KR" altLang="en-US" sz="2000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spc="-150" dirty="0">
                <a:solidFill>
                  <a:schemeClr val="bg1">
                    <a:lumMod val="85000"/>
                  </a:schemeClr>
                </a:solidFill>
              </a:rPr>
              <a:t>: https://en.wikipedia.org/wiki/Sigmoid_function</a:t>
            </a:r>
            <a:endParaRPr lang="ko-KR" altLang="en-US" sz="20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14EC4B4-224F-45B3-91C2-05C398625F42}"/>
              </a:ext>
            </a:extLst>
          </p:cNvPr>
          <p:cNvCxnSpPr>
            <a:stCxn id="8194" idx="2"/>
          </p:cNvCxnSpPr>
          <p:nvPr/>
        </p:nvCxnSpPr>
        <p:spPr>
          <a:xfrm flipH="1">
            <a:off x="3448050" y="4629635"/>
            <a:ext cx="2647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61FC5CE-C261-43B2-970A-598363ECF754}"/>
              </a:ext>
            </a:extLst>
          </p:cNvPr>
          <p:cNvCxnSpPr/>
          <p:nvPr/>
        </p:nvCxnSpPr>
        <p:spPr>
          <a:xfrm>
            <a:off x="6095999" y="5010150"/>
            <a:ext cx="273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4994A5F-634B-41A7-A7B7-7F432F04D7CB}"/>
              </a:ext>
            </a:extLst>
          </p:cNvPr>
          <p:cNvSpPr txBox="1"/>
          <p:nvPr/>
        </p:nvSpPr>
        <p:spPr>
          <a:xfrm>
            <a:off x="4440043" y="4748540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A7DC1C-F267-4FF8-A54A-49561AB8A2F1}"/>
              </a:ext>
            </a:extLst>
          </p:cNvPr>
          <p:cNvSpPr txBox="1"/>
          <p:nvPr/>
        </p:nvSpPr>
        <p:spPr>
          <a:xfrm>
            <a:off x="7054713" y="5271760"/>
            <a:ext cx="8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Dog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06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2A27301-5F58-4774-85A1-66C0685C0A99}"/>
              </a:ext>
            </a:extLst>
          </p:cNvPr>
          <p:cNvSpPr txBox="1"/>
          <p:nvPr/>
        </p:nvSpPr>
        <p:spPr>
          <a:xfrm>
            <a:off x="1320462" y="1434233"/>
            <a:ext cx="70107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>
                    <a:alpha val="25000"/>
                  </a:schemeClr>
                </a:solidFill>
              </a:rPr>
              <a:t>How to Make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0FD75-2268-4AAB-B631-D4AA9183B3D8}"/>
              </a:ext>
            </a:extLst>
          </p:cNvPr>
          <p:cNvSpPr txBox="1"/>
          <p:nvPr/>
        </p:nvSpPr>
        <p:spPr>
          <a:xfrm>
            <a:off x="3169920" y="2782669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</a:rPr>
              <a:t>Binary Classification Cost Function</a:t>
            </a:r>
          </a:p>
        </p:txBody>
      </p:sp>
    </p:spTree>
    <p:extLst>
      <p:ext uri="{BB962C8B-B14F-4D97-AF65-F5344CB8AC3E}">
        <p14:creationId xmlns:p14="http://schemas.microsoft.com/office/powerpoint/2010/main" val="4260059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4" y="588592"/>
            <a:ext cx="2874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Cost Function</a:t>
            </a:r>
            <a:endParaRPr lang="ko-KR" altLang="en-US" sz="30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FC418D-033C-47DA-9063-3A5897957B88}"/>
              </a:ext>
            </a:extLst>
          </p:cNvPr>
          <p:cNvSpPr/>
          <p:nvPr/>
        </p:nvSpPr>
        <p:spPr>
          <a:xfrm>
            <a:off x="2180491" y="2138290"/>
            <a:ext cx="7976382" cy="633046"/>
          </a:xfrm>
          <a:prstGeom prst="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156ACF-2036-45DA-BDD5-B72840813F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26" y="1533381"/>
            <a:ext cx="878058" cy="8780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027C6F-7400-4152-95DA-543CC6B7A3EC}"/>
              </a:ext>
            </a:extLst>
          </p:cNvPr>
          <p:cNvSpPr txBox="1"/>
          <p:nvPr/>
        </p:nvSpPr>
        <p:spPr>
          <a:xfrm>
            <a:off x="3094892" y="2187243"/>
            <a:ext cx="6499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bg1"/>
                </a:solidFill>
              </a:rPr>
              <a:t>Cross Entropy</a:t>
            </a:r>
            <a:endParaRPr lang="ko-KR" altLang="en-US" sz="2800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89A34-5CC3-47C7-B9FF-AD7E14407A2F}"/>
              </a:ext>
            </a:extLst>
          </p:cNvPr>
          <p:cNvSpPr txBox="1"/>
          <p:nvPr/>
        </p:nvSpPr>
        <p:spPr>
          <a:xfrm>
            <a:off x="2939976" y="2853025"/>
            <a:ext cx="645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 =&gt; 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7C2453-2F98-408D-B288-C1D0ED540269}"/>
                  </a:ext>
                </a:extLst>
              </p:cNvPr>
              <p:cNvSpPr txBox="1"/>
              <p:nvPr/>
            </p:nvSpPr>
            <p:spPr>
              <a:xfrm>
                <a:off x="4879031" y="3767036"/>
                <a:ext cx="2433936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7C2453-2F98-408D-B288-C1D0ED54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31" y="3767036"/>
                <a:ext cx="2433936" cy="816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C4AD82-F0CF-41F9-97FE-7485941D6940}"/>
                  </a:ext>
                </a:extLst>
              </p:cNvPr>
              <p:cNvSpPr txBox="1"/>
              <p:nvPr/>
            </p:nvSpPr>
            <p:spPr>
              <a:xfrm>
                <a:off x="4023253" y="5122773"/>
                <a:ext cx="4642553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p>
                                    <m:sSup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C4AD82-F0CF-41F9-97FE-7485941D6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253" y="5122773"/>
                <a:ext cx="4642553" cy="1176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20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4" y="588592"/>
            <a:ext cx="2874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Binary</a:t>
            </a:r>
            <a:endParaRPr lang="ko-KR" altLang="en-US" sz="30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B995CA-26D0-4EBA-93B2-D0BB0B4B9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10463"/>
              </p:ext>
            </p:extLst>
          </p:nvPr>
        </p:nvGraphicFramePr>
        <p:xfrm>
          <a:off x="284004" y="1692467"/>
          <a:ext cx="1708726" cy="50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363">
                  <a:extLst>
                    <a:ext uri="{9D8B030D-6E8A-4147-A177-3AD203B41FA5}">
                      <a16:colId xmlns:a16="http://schemas.microsoft.com/office/drawing/2014/main" val="3794420332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2142944943"/>
                    </a:ext>
                  </a:extLst>
                </a:gridCol>
              </a:tblGrid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94538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54682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94257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81103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81758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647203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46250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959925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460152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719880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71030"/>
                  </a:ext>
                </a:extLst>
              </a:tr>
            </a:tbl>
          </a:graphicData>
        </a:graphic>
      </p:graphicFrame>
      <p:pic>
        <p:nvPicPr>
          <p:cNvPr id="10244" name="Picture 4">
            <a:extLst>
              <a:ext uri="{FF2B5EF4-FFF2-40B4-BE49-F238E27FC236}">
                <a16:creationId xmlns:a16="http://schemas.microsoft.com/office/drawing/2014/main" id="{C4B8D1E3-4E50-43B7-82D8-2D940203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692467"/>
            <a:ext cx="4333875" cy="488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igmoid function - Wikipedia">
            <a:extLst>
              <a:ext uri="{FF2B5EF4-FFF2-40B4-BE49-F238E27FC236}">
                <a16:creationId xmlns:a16="http://schemas.microsoft.com/office/drawing/2014/main" id="{21BB5C7C-7CE2-4E9F-859B-1D0DDE478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615" y="1692466"/>
            <a:ext cx="4255294" cy="48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067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4" y="588592"/>
            <a:ext cx="2874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Binary</a:t>
            </a:r>
            <a:endParaRPr lang="ko-KR" altLang="en-US" sz="30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4C9BFEE7-17BD-488A-A350-D9403F626B95}"/>
              </a:ext>
            </a:extLst>
          </p:cNvPr>
          <p:cNvSpPr/>
          <p:nvPr/>
        </p:nvSpPr>
        <p:spPr>
          <a:xfrm>
            <a:off x="3226982" y="2700643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26207D3A-B7D6-411E-BEF9-5FA3CAB316C3}"/>
              </a:ext>
            </a:extLst>
          </p:cNvPr>
          <p:cNvSpPr/>
          <p:nvPr/>
        </p:nvSpPr>
        <p:spPr>
          <a:xfrm>
            <a:off x="3226982" y="3675164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6859CE88-1D56-4ECC-AC59-8629F24B1FD0}"/>
              </a:ext>
            </a:extLst>
          </p:cNvPr>
          <p:cNvSpPr/>
          <p:nvPr/>
        </p:nvSpPr>
        <p:spPr>
          <a:xfrm>
            <a:off x="3226982" y="4649685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851EDD7F-E22D-417F-A22A-EA77E9A891FD}"/>
              </a:ext>
            </a:extLst>
          </p:cNvPr>
          <p:cNvSpPr/>
          <p:nvPr/>
        </p:nvSpPr>
        <p:spPr>
          <a:xfrm>
            <a:off x="5086542" y="2071468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4D7F9486-075B-4435-89B7-FF29BC835365}"/>
              </a:ext>
            </a:extLst>
          </p:cNvPr>
          <p:cNvSpPr/>
          <p:nvPr/>
        </p:nvSpPr>
        <p:spPr>
          <a:xfrm>
            <a:off x="5086542" y="3080244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00CF50D3-C105-44D0-A68B-45EAAB8265B0}"/>
              </a:ext>
            </a:extLst>
          </p:cNvPr>
          <p:cNvSpPr/>
          <p:nvPr/>
        </p:nvSpPr>
        <p:spPr>
          <a:xfrm>
            <a:off x="5086542" y="4089020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B1977F77-EB8D-48C1-992F-49870516B08D}"/>
              </a:ext>
            </a:extLst>
          </p:cNvPr>
          <p:cNvSpPr/>
          <p:nvPr/>
        </p:nvSpPr>
        <p:spPr>
          <a:xfrm>
            <a:off x="5086542" y="5097796"/>
            <a:ext cx="662730" cy="629175"/>
          </a:xfrm>
          <a:prstGeom prst="flowChartConnector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순서도: 연결자 13">
                <a:extLst>
                  <a:ext uri="{FF2B5EF4-FFF2-40B4-BE49-F238E27FC236}">
                    <a16:creationId xmlns:a16="http://schemas.microsoft.com/office/drawing/2014/main" id="{471955C4-5B8A-41E3-A04C-8C1BE6073CF8}"/>
                  </a:ext>
                </a:extLst>
              </p:cNvPr>
              <p:cNvSpPr/>
              <p:nvPr/>
            </p:nvSpPr>
            <p:spPr>
              <a:xfrm>
                <a:off x="6946104" y="3675163"/>
                <a:ext cx="662730" cy="629175"/>
              </a:xfrm>
              <a:prstGeom prst="flowChartConnector">
                <a:avLst/>
              </a:prstGeom>
              <a:solidFill>
                <a:srgbClr val="F898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순서도: 연결자 13">
                <a:extLst>
                  <a:ext uri="{FF2B5EF4-FFF2-40B4-BE49-F238E27FC236}">
                    <a16:creationId xmlns:a16="http://schemas.microsoft.com/office/drawing/2014/main" id="{471955C4-5B8A-41E3-A04C-8C1BE6073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104" y="3675163"/>
                <a:ext cx="662730" cy="629175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32E46C-23CF-4EAA-B31D-A593D3BA65D3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3889712" y="2386056"/>
            <a:ext cx="1196830" cy="6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9DD8172-3DF5-478C-9807-D1E10A29E8EF}"/>
              </a:ext>
            </a:extLst>
          </p:cNvPr>
          <p:cNvCxnSpPr/>
          <p:nvPr/>
        </p:nvCxnSpPr>
        <p:spPr>
          <a:xfrm flipV="1">
            <a:off x="3889712" y="3329817"/>
            <a:ext cx="1196830" cy="6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671C826-DDB4-4CED-BC4D-5C638B9018BD}"/>
              </a:ext>
            </a:extLst>
          </p:cNvPr>
          <p:cNvCxnSpPr/>
          <p:nvPr/>
        </p:nvCxnSpPr>
        <p:spPr>
          <a:xfrm flipV="1">
            <a:off x="3889712" y="4369352"/>
            <a:ext cx="1196830" cy="6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F1FAC06-8431-4FF9-84C3-4232FAB60B21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3889712" y="3015231"/>
            <a:ext cx="1196830" cy="37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39D38E-9444-4C70-9158-100BA8ED87A2}"/>
              </a:ext>
            </a:extLst>
          </p:cNvPr>
          <p:cNvCxnSpPr/>
          <p:nvPr/>
        </p:nvCxnSpPr>
        <p:spPr>
          <a:xfrm>
            <a:off x="3889712" y="3974371"/>
            <a:ext cx="1196830" cy="37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B5ED47F-55CC-4913-923B-DA06851DD937}"/>
              </a:ext>
            </a:extLst>
          </p:cNvPr>
          <p:cNvCxnSpPr/>
          <p:nvPr/>
        </p:nvCxnSpPr>
        <p:spPr>
          <a:xfrm>
            <a:off x="3889712" y="4998527"/>
            <a:ext cx="1196830" cy="37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0E7621-046F-4988-9217-8B69F234801C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3889712" y="3015231"/>
            <a:ext cx="1196830" cy="138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55FB81-4287-497E-9B58-4A8D5D283345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3889712" y="3015231"/>
            <a:ext cx="1196830" cy="239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EB9B087-62B9-4135-B397-CD610EADD2E0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889712" y="2386056"/>
            <a:ext cx="1196830" cy="160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A33891C-FCD7-46E1-A4F9-003357F24F75}"/>
              </a:ext>
            </a:extLst>
          </p:cNvPr>
          <p:cNvCxnSpPr>
            <a:endCxn id="13" idx="2"/>
          </p:cNvCxnSpPr>
          <p:nvPr/>
        </p:nvCxnSpPr>
        <p:spPr>
          <a:xfrm>
            <a:off x="3889712" y="3989751"/>
            <a:ext cx="1196830" cy="142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DCBBD5-1338-4557-997A-9C2F6A48BD5A}"/>
              </a:ext>
            </a:extLst>
          </p:cNvPr>
          <p:cNvCxnSpPr>
            <a:stCxn id="9" idx="6"/>
          </p:cNvCxnSpPr>
          <p:nvPr/>
        </p:nvCxnSpPr>
        <p:spPr>
          <a:xfrm flipV="1">
            <a:off x="3889712" y="2451070"/>
            <a:ext cx="1132514" cy="251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60AA10-52D5-49C5-AE32-2E9EFBD19B73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889712" y="3394832"/>
            <a:ext cx="1196830" cy="156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00192F8-153E-47A0-AF87-3862AE3ED304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5749272" y="2386056"/>
            <a:ext cx="1196832" cy="160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491604C-911E-4D96-BA83-56533377339B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5749272" y="3394832"/>
            <a:ext cx="1196832" cy="59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94743F-B469-495C-8DD8-0C993C45F6B0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 flipV="1">
            <a:off x="5749272" y="3989751"/>
            <a:ext cx="1196832" cy="41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C1F8B76-D617-4478-BA05-CD69EC31E8EC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5749272" y="3989751"/>
            <a:ext cx="1196832" cy="142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1B56677-28BF-465F-B40D-96A4B952F05D}"/>
              </a:ext>
            </a:extLst>
          </p:cNvPr>
          <p:cNvSpPr txBox="1"/>
          <p:nvPr/>
        </p:nvSpPr>
        <p:spPr>
          <a:xfrm>
            <a:off x="3120571" y="147644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A56A2D-ED89-46DB-8754-C658B137895B}"/>
              </a:ext>
            </a:extLst>
          </p:cNvPr>
          <p:cNvSpPr txBox="1"/>
          <p:nvPr/>
        </p:nvSpPr>
        <p:spPr>
          <a:xfrm>
            <a:off x="4791100" y="1498616"/>
            <a:ext cx="125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94F843-5FFD-4BA4-831D-423553F20E69}"/>
              </a:ext>
            </a:extLst>
          </p:cNvPr>
          <p:cNvSpPr txBox="1"/>
          <p:nvPr/>
        </p:nvSpPr>
        <p:spPr>
          <a:xfrm>
            <a:off x="6785144" y="1498616"/>
            <a:ext cx="1226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B6B346-F8A5-4A41-99EF-266DE5F0B2C9}"/>
              </a:ext>
            </a:extLst>
          </p:cNvPr>
          <p:cNvSpPr txBox="1"/>
          <p:nvPr/>
        </p:nvSpPr>
        <p:spPr>
          <a:xfrm>
            <a:off x="4488127" y="5860494"/>
            <a:ext cx="2005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4-dimension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3FCA665E-9DB9-4A06-9C95-C4827537059E}"/>
              </a:ext>
            </a:extLst>
          </p:cNvPr>
          <p:cNvCxnSpPr>
            <a:stCxn id="14" idx="2"/>
          </p:cNvCxnSpPr>
          <p:nvPr/>
        </p:nvCxnSpPr>
        <p:spPr>
          <a:xfrm rot="10800000" flipH="1">
            <a:off x="6946103" y="2819401"/>
            <a:ext cx="1902621" cy="1170351"/>
          </a:xfrm>
          <a:prstGeom prst="curvedConnector3">
            <a:avLst>
              <a:gd name="adj1" fmla="val -12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8BFF4E-14F9-426B-B7AE-92AEE213918C}"/>
              </a:ext>
            </a:extLst>
          </p:cNvPr>
          <p:cNvSpPr txBox="1"/>
          <p:nvPr/>
        </p:nvSpPr>
        <p:spPr>
          <a:xfrm>
            <a:off x="8848724" y="2557791"/>
            <a:ext cx="200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3BCD1E-43C7-43DE-ACC6-4F0BD8EF79AF}"/>
                  </a:ext>
                </a:extLst>
              </p:cNvPr>
              <p:cNvSpPr txBox="1"/>
              <p:nvPr/>
            </p:nvSpPr>
            <p:spPr>
              <a:xfrm>
                <a:off x="6247676" y="2618249"/>
                <a:ext cx="412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3BCD1E-43C7-43DE-ACC6-4F0BD8EF7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676" y="2618249"/>
                <a:ext cx="41235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99D387-A695-45E8-B76B-5EA94853FEAD}"/>
                  </a:ext>
                </a:extLst>
              </p:cNvPr>
              <p:cNvSpPr txBox="1"/>
              <p:nvPr/>
            </p:nvSpPr>
            <p:spPr>
              <a:xfrm>
                <a:off x="6158902" y="3235104"/>
                <a:ext cx="4206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99D387-A695-45E8-B76B-5EA94853F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02" y="3235104"/>
                <a:ext cx="42062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2A8F89-A421-4934-A12D-B913468C7DB9}"/>
                  </a:ext>
                </a:extLst>
              </p:cNvPr>
              <p:cNvSpPr txBox="1"/>
              <p:nvPr/>
            </p:nvSpPr>
            <p:spPr>
              <a:xfrm>
                <a:off x="6158902" y="3752083"/>
                <a:ext cx="4206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2A8F89-A421-4934-A12D-B913468C7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02" y="3752083"/>
                <a:ext cx="42062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6C4D47-18E6-4811-9906-6D72FCCD1E5C}"/>
                  </a:ext>
                </a:extLst>
              </p:cNvPr>
              <p:cNvSpPr txBox="1"/>
              <p:nvPr/>
            </p:nvSpPr>
            <p:spPr>
              <a:xfrm>
                <a:off x="6203001" y="4403607"/>
                <a:ext cx="4180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6C4D47-18E6-4811-9906-6D72FCCD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01" y="4403607"/>
                <a:ext cx="41800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334E87A0-7491-41D4-AFDF-EAFD2C2E3A3B}"/>
              </a:ext>
            </a:extLst>
          </p:cNvPr>
          <p:cNvSpPr txBox="1"/>
          <p:nvPr/>
        </p:nvSpPr>
        <p:spPr>
          <a:xfrm>
            <a:off x="8972225" y="3119788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94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4" y="588592"/>
            <a:ext cx="2874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Binary</a:t>
            </a:r>
            <a:endParaRPr lang="ko-KR" altLang="en-US" sz="30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E2CB2-B554-4624-AFFE-BBDCB738999D}"/>
                  </a:ext>
                </a:extLst>
              </p:cNvPr>
              <p:cNvSpPr txBox="1"/>
              <p:nvPr/>
            </p:nvSpPr>
            <p:spPr>
              <a:xfrm>
                <a:off x="1368886" y="1823936"/>
                <a:ext cx="2366032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E2CB2-B554-4624-AFFE-BBDCB7389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86" y="1823936"/>
                <a:ext cx="2366032" cy="816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2" descr="Sigmoid function - Wikipedia">
            <a:extLst>
              <a:ext uri="{FF2B5EF4-FFF2-40B4-BE49-F238E27FC236}">
                <a16:creationId xmlns:a16="http://schemas.microsoft.com/office/drawing/2014/main" id="{32110AE4-AB56-4FD6-B50F-1FF054EF3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83" y="188542"/>
            <a:ext cx="3325992" cy="293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FAF91-9708-43D2-A5B9-B5C0BB1C1DC2}"/>
                  </a:ext>
                </a:extLst>
              </p:cNvPr>
              <p:cNvSpPr txBox="1"/>
              <p:nvPr/>
            </p:nvSpPr>
            <p:spPr>
              <a:xfrm>
                <a:off x="644429" y="2800350"/>
                <a:ext cx="30097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2800" b="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FAF91-9708-43D2-A5B9-B5C0BB1C1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9" y="2800350"/>
                <a:ext cx="3009798" cy="430887"/>
              </a:xfrm>
              <a:prstGeom prst="rect">
                <a:avLst/>
              </a:prstGeom>
              <a:blipFill>
                <a:blip r:embed="rId4"/>
                <a:stretch>
                  <a:fillRect l="-6897" t="-25352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BCA8255-61E2-4A5F-8353-BA0ABB1DBC08}"/>
              </a:ext>
            </a:extLst>
          </p:cNvPr>
          <p:cNvCxnSpPr/>
          <p:nvPr/>
        </p:nvCxnSpPr>
        <p:spPr>
          <a:xfrm flipH="1" flipV="1">
            <a:off x="5381625" y="2333625"/>
            <a:ext cx="1200150" cy="209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66A005-F4A2-43ED-962A-24EDC6487AF6}"/>
              </a:ext>
            </a:extLst>
          </p:cNvPr>
          <p:cNvSpPr txBox="1"/>
          <p:nvPr/>
        </p:nvSpPr>
        <p:spPr>
          <a:xfrm>
            <a:off x="6481112" y="4324350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093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4" y="588592"/>
            <a:ext cx="2874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Binary</a:t>
            </a:r>
            <a:endParaRPr lang="ko-KR" altLang="en-US" sz="30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41" name="Picture 2" descr="Sigmoid function - Wikipedia">
            <a:extLst>
              <a:ext uri="{FF2B5EF4-FFF2-40B4-BE49-F238E27FC236}">
                <a16:creationId xmlns:a16="http://schemas.microsoft.com/office/drawing/2014/main" id="{32110AE4-AB56-4FD6-B50F-1FF054EF3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08" y="1142590"/>
            <a:ext cx="5802492" cy="293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AA27D09-C88E-43F3-B8C9-D3DC37BD8E17}"/>
              </a:ext>
            </a:extLst>
          </p:cNvPr>
          <p:cNvSpPr txBox="1"/>
          <p:nvPr/>
        </p:nvSpPr>
        <p:spPr>
          <a:xfrm>
            <a:off x="2772228" y="326982"/>
            <a:ext cx="2914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MSE, ABS Problem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4425B-5A32-4D10-98EE-CCAA37F28E7E}"/>
              </a:ext>
            </a:extLst>
          </p:cNvPr>
          <p:cNvSpPr txBox="1"/>
          <p:nvPr/>
        </p:nvSpPr>
        <p:spPr>
          <a:xfrm>
            <a:off x="1684564" y="4686300"/>
            <a:ext cx="3755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If) w=&gt; (-2 ~ 0) =&gt; y=1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A09A3-D73D-45FB-ABDF-2E5EFB431F9A}"/>
              </a:ext>
            </a:extLst>
          </p:cNvPr>
          <p:cNvSpPr txBox="1"/>
          <p:nvPr/>
        </p:nvSpPr>
        <p:spPr>
          <a:xfrm>
            <a:off x="1981840" y="5209520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w=&gt; ( 0 ~ 2 ) =&gt; y=0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8D5F7-3F13-434E-AA20-33E10D4D7C28}"/>
              </a:ext>
            </a:extLst>
          </p:cNvPr>
          <p:cNvSpPr txBox="1"/>
          <p:nvPr/>
        </p:nvSpPr>
        <p:spPr>
          <a:xfrm>
            <a:off x="5666049" y="4686300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MSE =&gt; 0.5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수렴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8E208-210B-4C32-9EE3-6E921D6BF9FC}"/>
              </a:ext>
            </a:extLst>
          </p:cNvPr>
          <p:cNvSpPr txBox="1"/>
          <p:nvPr/>
        </p:nvSpPr>
        <p:spPr>
          <a:xfrm>
            <a:off x="5666049" y="5218390"/>
            <a:ext cx="4419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Minimum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빠지기 쉽다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77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4" y="588592"/>
            <a:ext cx="2874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Cross</a:t>
            </a:r>
            <a:r>
              <a:rPr lang="ko-KR" altLang="en-US" sz="3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3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Entropy</a:t>
            </a:r>
            <a:endParaRPr lang="ko-KR" altLang="en-US" sz="30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0C32A8-9014-494E-A645-391821EC8407}"/>
                  </a:ext>
                </a:extLst>
              </p:cNvPr>
              <p:cNvSpPr txBox="1"/>
              <p:nvPr/>
            </p:nvSpPr>
            <p:spPr>
              <a:xfrm>
                <a:off x="289146" y="1800225"/>
                <a:ext cx="38222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80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800" b="0" i="1" spc="-15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pc="-15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2800" b="0" i="0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2800" b="0" i="1" spc="-15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pc="-150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800" b="0" i="1" spc="-15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0C32A8-9014-494E-A645-391821EC8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46" y="1800225"/>
                <a:ext cx="3822265" cy="430887"/>
              </a:xfrm>
              <a:prstGeom prst="rect">
                <a:avLst/>
              </a:prstGeom>
              <a:blipFill>
                <a:blip r:embed="rId2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5CAC90-CA83-468E-9E75-8D9B48D38880}"/>
                  </a:ext>
                </a:extLst>
              </p:cNvPr>
              <p:cNvSpPr txBox="1"/>
              <p:nvPr/>
            </p:nvSpPr>
            <p:spPr>
              <a:xfrm>
                <a:off x="289146" y="2552700"/>
                <a:ext cx="4425186" cy="11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b="0" i="1" spc="-150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b="0" i="1" spc="-150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8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5CAC90-CA83-468E-9E75-8D9B48D38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46" y="2552700"/>
                <a:ext cx="4425186" cy="11190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F3887E-B858-485E-B446-2F1DA660AA8D}"/>
                  </a:ext>
                </a:extLst>
              </p:cNvPr>
              <p:cNvSpPr txBox="1"/>
              <p:nvPr/>
            </p:nvSpPr>
            <p:spPr>
              <a:xfrm>
                <a:off x="4814823" y="2681357"/>
                <a:ext cx="10574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F3887E-B858-485E-B446-2F1DA660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823" y="2681357"/>
                <a:ext cx="105740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19BB4C-96F6-4FED-BF34-5963DB9424EC}"/>
                  </a:ext>
                </a:extLst>
              </p:cNvPr>
              <p:cNvSpPr txBox="1"/>
              <p:nvPr/>
            </p:nvSpPr>
            <p:spPr>
              <a:xfrm>
                <a:off x="4814823" y="3112244"/>
                <a:ext cx="10574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19BB4C-96F6-4FED-BF34-5963DB942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823" y="3112244"/>
                <a:ext cx="105740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85BE9B-2FDA-494C-B886-3CB1D1490B0C}"/>
                  </a:ext>
                </a:extLst>
              </p:cNvPr>
              <p:cNvSpPr txBox="1"/>
              <p:nvPr/>
            </p:nvSpPr>
            <p:spPr>
              <a:xfrm>
                <a:off x="289146" y="4314825"/>
                <a:ext cx="7473135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𝑦𝑙𝑜𝑔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800" b="0" i="0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85BE9B-2FDA-494C-B886-3CB1D1490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46" y="4314825"/>
                <a:ext cx="7473135" cy="4863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196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4" y="588592"/>
            <a:ext cx="2874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Cost Function</a:t>
            </a:r>
            <a:endParaRPr lang="ko-KR" altLang="en-US" sz="30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43817B-782E-46B4-A52B-85B8397BBE01}"/>
                  </a:ext>
                </a:extLst>
              </p:cNvPr>
              <p:cNvSpPr txBox="1"/>
              <p:nvPr/>
            </p:nvSpPr>
            <p:spPr>
              <a:xfrm>
                <a:off x="193896" y="1752600"/>
                <a:ext cx="4425186" cy="11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b="0" i="1" spc="-150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b="0" i="1" spc="-150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800" b="0" i="0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43817B-782E-46B4-A52B-85B8397BB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96" y="1752600"/>
                <a:ext cx="4425186" cy="1119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C97043-A716-448C-9ADB-0D276B69B68F}"/>
                  </a:ext>
                </a:extLst>
              </p:cNvPr>
              <p:cNvSpPr txBox="1"/>
              <p:nvPr/>
            </p:nvSpPr>
            <p:spPr>
              <a:xfrm>
                <a:off x="4719573" y="1881257"/>
                <a:ext cx="10574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C97043-A716-448C-9ADB-0D276B69B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73" y="1881257"/>
                <a:ext cx="105740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66AD29-439A-4BE5-B454-616675419B34}"/>
                  </a:ext>
                </a:extLst>
              </p:cNvPr>
              <p:cNvSpPr txBox="1"/>
              <p:nvPr/>
            </p:nvSpPr>
            <p:spPr>
              <a:xfrm>
                <a:off x="4719573" y="2312144"/>
                <a:ext cx="10574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66AD29-439A-4BE5-B454-616675419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73" y="2312144"/>
                <a:ext cx="105740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F667A6A1-4E20-415F-9085-DC835C82A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72" y="3429000"/>
            <a:ext cx="3620112" cy="24812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14C7E2-D7AF-4120-9D1E-147495D9E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56" y="3429000"/>
            <a:ext cx="3588839" cy="2481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3D728-2427-4DD1-88C1-595E0CD4DE11}"/>
              </a:ext>
            </a:extLst>
          </p:cNvPr>
          <p:cNvSpPr txBox="1"/>
          <p:nvPr/>
        </p:nvSpPr>
        <p:spPr>
          <a:xfrm>
            <a:off x="1855696" y="6164633"/>
            <a:ext cx="110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-log(x)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23194-A541-49D2-AE29-10C56CAAED5B}"/>
              </a:ext>
            </a:extLst>
          </p:cNvPr>
          <p:cNvSpPr txBox="1"/>
          <p:nvPr/>
        </p:nvSpPr>
        <p:spPr>
          <a:xfrm>
            <a:off x="7990496" y="6164633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-log(1-x)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141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4" y="588592"/>
            <a:ext cx="2874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Cost Function</a:t>
            </a:r>
            <a:endParaRPr lang="ko-KR" altLang="en-US" sz="30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67A6A1-4E20-415F-9085-DC835C82A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72" y="3429000"/>
            <a:ext cx="3620112" cy="24812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14C7E2-D7AF-4120-9D1E-147495D9E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56" y="3429000"/>
            <a:ext cx="3588839" cy="2481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3D728-2427-4DD1-88C1-595E0CD4DE11}"/>
              </a:ext>
            </a:extLst>
          </p:cNvPr>
          <p:cNvSpPr txBox="1"/>
          <p:nvPr/>
        </p:nvSpPr>
        <p:spPr>
          <a:xfrm>
            <a:off x="1855696" y="6164633"/>
            <a:ext cx="110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-log(x)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23194-A541-49D2-AE29-10C56CAAED5B}"/>
              </a:ext>
            </a:extLst>
          </p:cNvPr>
          <p:cNvSpPr txBox="1"/>
          <p:nvPr/>
        </p:nvSpPr>
        <p:spPr>
          <a:xfrm>
            <a:off x="7990496" y="6164633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-log(1-x)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3A867F-5413-42A3-BBEC-440EC839D88F}"/>
                  </a:ext>
                </a:extLst>
              </p:cNvPr>
              <p:cNvSpPr txBox="1"/>
              <p:nvPr/>
            </p:nvSpPr>
            <p:spPr>
              <a:xfrm>
                <a:off x="3496685" y="325956"/>
                <a:ext cx="2366032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3A867F-5413-42A3-BBEC-440EC839D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685" y="325956"/>
                <a:ext cx="2366032" cy="816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C15B69-2BE0-47EE-80F5-2C1BFE0B7531}"/>
                  </a:ext>
                </a:extLst>
              </p:cNvPr>
              <p:cNvSpPr txBox="1"/>
              <p:nvPr/>
            </p:nvSpPr>
            <p:spPr>
              <a:xfrm>
                <a:off x="2772228" y="1302370"/>
                <a:ext cx="30097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2800" b="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C15B69-2BE0-47EE-80F5-2C1BFE0B7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228" y="1302370"/>
                <a:ext cx="3009798" cy="430887"/>
              </a:xfrm>
              <a:prstGeom prst="rect">
                <a:avLst/>
              </a:prstGeom>
              <a:blipFill>
                <a:blip r:embed="rId5"/>
                <a:stretch>
                  <a:fillRect l="-6897" t="-25714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49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Machine</a:t>
            </a:r>
          </a:p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Learning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3912243-CBDC-40EB-8644-C77B66685FEE}"/>
              </a:ext>
            </a:extLst>
          </p:cNvPr>
          <p:cNvSpPr/>
          <p:nvPr/>
        </p:nvSpPr>
        <p:spPr>
          <a:xfrm>
            <a:off x="3926048" y="1481682"/>
            <a:ext cx="4320330" cy="4331889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CCED553-1F96-4F1B-8406-FD0AA96ACAFD}"/>
              </a:ext>
            </a:extLst>
          </p:cNvPr>
          <p:cNvSpPr/>
          <p:nvPr/>
        </p:nvSpPr>
        <p:spPr>
          <a:xfrm>
            <a:off x="4664279" y="2617365"/>
            <a:ext cx="2843868" cy="31962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DF2D04F-764D-463F-B8A5-51F1D27B42E6}"/>
              </a:ext>
            </a:extLst>
          </p:cNvPr>
          <p:cNvSpPr/>
          <p:nvPr/>
        </p:nvSpPr>
        <p:spPr>
          <a:xfrm>
            <a:off x="5201174" y="3993160"/>
            <a:ext cx="1770077" cy="182041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5CD8C-1C3E-48C9-BD82-F16F96EFE81B}"/>
              </a:ext>
            </a:extLst>
          </p:cNvPr>
          <p:cNvSpPr txBox="1"/>
          <p:nvPr/>
        </p:nvSpPr>
        <p:spPr>
          <a:xfrm>
            <a:off x="4561467" y="1966850"/>
            <a:ext cx="304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Artificial Intelligence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09B93-7B4B-42B5-80FE-E6B4B2D0879A}"/>
              </a:ext>
            </a:extLst>
          </p:cNvPr>
          <p:cNvSpPr txBox="1"/>
          <p:nvPr/>
        </p:nvSpPr>
        <p:spPr>
          <a:xfrm>
            <a:off x="4993361" y="3105208"/>
            <a:ext cx="218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023EA-1452-41C1-8586-6BAE9B36651C}"/>
              </a:ext>
            </a:extLst>
          </p:cNvPr>
          <p:cNvSpPr txBox="1"/>
          <p:nvPr/>
        </p:nvSpPr>
        <p:spPr>
          <a:xfrm>
            <a:off x="5333175" y="4459389"/>
            <a:ext cx="1638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 Learning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5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4" y="588592"/>
            <a:ext cx="2874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Cost Function</a:t>
            </a:r>
            <a:endParaRPr lang="ko-KR" altLang="en-US" sz="30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3A867F-5413-42A3-BBEC-440EC839D88F}"/>
                  </a:ext>
                </a:extLst>
              </p:cNvPr>
              <p:cNvSpPr txBox="1"/>
              <p:nvPr/>
            </p:nvSpPr>
            <p:spPr>
              <a:xfrm>
                <a:off x="406196" y="1893037"/>
                <a:ext cx="2366032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3A867F-5413-42A3-BBEC-440EC839D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6" y="1893037"/>
                <a:ext cx="2366032" cy="816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C15B69-2BE0-47EE-80F5-2C1BFE0B7531}"/>
                  </a:ext>
                </a:extLst>
              </p:cNvPr>
              <p:cNvSpPr txBox="1"/>
              <p:nvPr/>
            </p:nvSpPr>
            <p:spPr>
              <a:xfrm>
                <a:off x="406196" y="3213556"/>
                <a:ext cx="30097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2800" b="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C15B69-2BE0-47EE-80F5-2C1BFE0B7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6" y="3213556"/>
                <a:ext cx="3009798" cy="430887"/>
              </a:xfrm>
              <a:prstGeom prst="rect">
                <a:avLst/>
              </a:prstGeom>
              <a:blipFill>
                <a:blip r:embed="rId3"/>
                <a:stretch>
                  <a:fillRect l="-6897" t="-25352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2ED796-BCF7-43DB-854D-6156F464127B}"/>
                  </a:ext>
                </a:extLst>
              </p:cNvPr>
              <p:cNvSpPr txBox="1"/>
              <p:nvPr/>
            </p:nvSpPr>
            <p:spPr>
              <a:xfrm>
                <a:off x="406196" y="3932884"/>
                <a:ext cx="5153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=0.1, 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=0.2, 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=2.5,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altLang="ko-KR" sz="2800" b="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2ED796-BCF7-43DB-854D-6156F4641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6" y="3932884"/>
                <a:ext cx="51531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81A919-E110-4476-9A81-5A41C92C2304}"/>
                  </a:ext>
                </a:extLst>
              </p:cNvPr>
              <p:cNvSpPr txBox="1"/>
              <p:nvPr/>
            </p:nvSpPr>
            <p:spPr>
              <a:xfrm>
                <a:off x="406196" y="4652212"/>
                <a:ext cx="30414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2800" b="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=0.7, 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𝑝𝑟𝑒𝑑𝑖𝑐𝑡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⇒1</m:t>
                    </m:r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81A919-E110-4476-9A81-5A41C92C2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6" y="4652212"/>
                <a:ext cx="3041474" cy="430887"/>
              </a:xfrm>
              <a:prstGeom prst="rect">
                <a:avLst/>
              </a:prstGeom>
              <a:blipFill>
                <a:blip r:embed="rId5"/>
                <a:stretch>
                  <a:fillRect l="-6814" t="-25352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98C4EE1-9D27-49E4-9AEA-29C1BC0FDB7D}"/>
              </a:ext>
            </a:extLst>
          </p:cNvPr>
          <p:cNvSpPr txBox="1"/>
          <p:nvPr/>
        </p:nvSpPr>
        <p:spPr>
          <a:xfrm>
            <a:off x="3654030" y="4665749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 y=&gt; 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74D17-0F2C-47D7-A3B4-BBEF9CECA9D2}"/>
                  </a:ext>
                </a:extLst>
              </p:cNvPr>
              <p:cNvSpPr txBox="1"/>
              <p:nvPr/>
            </p:nvSpPr>
            <p:spPr>
              <a:xfrm>
                <a:off x="5912146" y="388019"/>
                <a:ext cx="57398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⇒0.02, 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⇒0.1, 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⇒1.5, 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⇒−2.3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074D17-0F2C-47D7-A3B4-BBEF9CECA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146" y="388019"/>
                <a:ext cx="573984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21EE15-92ED-4BA1-8136-1949C9C6A1E3}"/>
                  </a:ext>
                </a:extLst>
              </p:cNvPr>
              <p:cNvSpPr txBox="1"/>
              <p:nvPr/>
            </p:nvSpPr>
            <p:spPr>
              <a:xfrm>
                <a:off x="5912146" y="1009240"/>
                <a:ext cx="22069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2800" b="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=−2.3+1.62</m:t>
                    </m:r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21EE15-92ED-4BA1-8136-1949C9C6A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146" y="1009240"/>
                <a:ext cx="2206951" cy="430887"/>
              </a:xfrm>
              <a:prstGeom prst="rect">
                <a:avLst/>
              </a:prstGeom>
              <a:blipFill>
                <a:blip r:embed="rId7"/>
                <a:stretch>
                  <a:fillRect l="-9669" t="-25714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1E9586-D1AA-4EC0-9C55-AF271FD313AD}"/>
                  </a:ext>
                </a:extLst>
              </p:cNvPr>
              <p:cNvSpPr txBox="1"/>
              <p:nvPr/>
            </p:nvSpPr>
            <p:spPr>
              <a:xfrm>
                <a:off x="5904932" y="1630461"/>
                <a:ext cx="5754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⇒0.2, 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⇒0.4, 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⇒−0.5, </m:t>
                      </m:r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⇒−0.3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1E9586-D1AA-4EC0-9C55-AF271FD3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32" y="1630461"/>
                <a:ext cx="575426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F1EC60-8A97-49DE-8E1B-4B75235090E2}"/>
                  </a:ext>
                </a:extLst>
              </p:cNvPr>
              <p:cNvSpPr txBox="1"/>
              <p:nvPr/>
            </p:nvSpPr>
            <p:spPr>
              <a:xfrm>
                <a:off x="5904932" y="2301354"/>
                <a:ext cx="32899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2800" b="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=−0.2, 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𝑝𝑟𝑒𝑑𝑖𝑐𝑡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⇒0</m:t>
                    </m:r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F1EC60-8A97-49DE-8E1B-4B7523509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32" y="2301354"/>
                <a:ext cx="3289940" cy="430887"/>
              </a:xfrm>
              <a:prstGeom prst="rect">
                <a:avLst/>
              </a:prstGeom>
              <a:blipFill>
                <a:blip r:embed="rId9"/>
                <a:stretch>
                  <a:fillRect l="-6308" t="-25714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4A6DDA4-7F8B-49D5-A4DC-9B2FF1B15785}"/>
              </a:ext>
            </a:extLst>
          </p:cNvPr>
          <p:cNvSpPr txBox="1"/>
          <p:nvPr/>
        </p:nvSpPr>
        <p:spPr>
          <a:xfrm>
            <a:off x="9569055" y="2299687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 y=&gt; 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D9DC387-ADF5-4773-9BBC-1C5915FD5C1E}"/>
              </a:ext>
            </a:extLst>
          </p:cNvPr>
          <p:cNvCxnSpPr/>
          <p:nvPr/>
        </p:nvCxnSpPr>
        <p:spPr>
          <a:xfrm>
            <a:off x="200025" y="2162175"/>
            <a:ext cx="0" cy="307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45950BB-B197-4BE4-8FAD-D7F2B6FCB596}"/>
              </a:ext>
            </a:extLst>
          </p:cNvPr>
          <p:cNvCxnSpPr/>
          <p:nvPr/>
        </p:nvCxnSpPr>
        <p:spPr>
          <a:xfrm>
            <a:off x="5667375" y="307616"/>
            <a:ext cx="0" cy="307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CA4E1D-0570-4D52-95F6-80F009718EA9}"/>
                  </a:ext>
                </a:extLst>
              </p:cNvPr>
              <p:cNvSpPr txBox="1"/>
              <p:nvPr/>
            </p:nvSpPr>
            <p:spPr>
              <a:xfrm>
                <a:off x="5669580" y="3377482"/>
                <a:ext cx="4899034" cy="531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각</a:t>
                </a:r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역할 들이 점점 생긴다</a:t>
                </a:r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CA4E1D-0570-4D52-95F6-80F009718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80" y="3377482"/>
                <a:ext cx="4899034" cy="531299"/>
              </a:xfrm>
              <a:prstGeom prst="rect">
                <a:avLst/>
              </a:prstGeom>
              <a:blipFill>
                <a:blip r:embed="rId10"/>
                <a:stretch>
                  <a:fillRect l="-1990" t="-10345" r="-1990" b="-3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810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2A27301-5F58-4774-85A1-66C0685C0A99}"/>
              </a:ext>
            </a:extLst>
          </p:cNvPr>
          <p:cNvSpPr txBox="1"/>
          <p:nvPr/>
        </p:nvSpPr>
        <p:spPr>
          <a:xfrm>
            <a:off x="1320462" y="1434233"/>
            <a:ext cx="70107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>
                    <a:alpha val="25000"/>
                  </a:schemeClr>
                </a:solidFill>
              </a:rPr>
              <a:t>Next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0FD75-2268-4AAB-B631-D4AA9183B3D8}"/>
              </a:ext>
            </a:extLst>
          </p:cNvPr>
          <p:cNvSpPr txBox="1"/>
          <p:nvPr/>
        </p:nvSpPr>
        <p:spPr>
          <a:xfrm>
            <a:off x="3169920" y="2782669"/>
            <a:ext cx="726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</a:rPr>
              <a:t>Multinomial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05470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3028" y="2897945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>
                <a:solidFill>
                  <a:schemeClr val="bg1"/>
                </a:solidFill>
              </a:rPr>
              <a:t>감사합니다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3408" y="3404380"/>
            <a:ext cx="5852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>
                    <a:alpha val="25000"/>
                  </a:schemeClr>
                </a:solidFill>
              </a:rPr>
              <a:t>THANK YOU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7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Machine</a:t>
            </a:r>
          </a:p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Learning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B1ECC-1928-4805-B1DA-A145544B8A45}"/>
              </a:ext>
            </a:extLst>
          </p:cNvPr>
          <p:cNvSpPr/>
          <p:nvPr/>
        </p:nvSpPr>
        <p:spPr>
          <a:xfrm>
            <a:off x="3192378" y="1481682"/>
            <a:ext cx="6384758" cy="3924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8EC3760-BB51-4D37-8E7E-AFF2CB17899A}"/>
              </a:ext>
            </a:extLst>
          </p:cNvPr>
          <p:cNvCxnSpPr>
            <a:stCxn id="10" idx="0"/>
          </p:cNvCxnSpPr>
          <p:nvPr/>
        </p:nvCxnSpPr>
        <p:spPr>
          <a:xfrm>
            <a:off x="6384757" y="1481682"/>
            <a:ext cx="0" cy="3924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7A9967-4EC7-423C-B213-67ED9AA2B91F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3192378" y="3443936"/>
            <a:ext cx="6384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102449-6773-4FC5-8339-CC37B245B28C}"/>
              </a:ext>
            </a:extLst>
          </p:cNvPr>
          <p:cNvSpPr txBox="1"/>
          <p:nvPr/>
        </p:nvSpPr>
        <p:spPr>
          <a:xfrm>
            <a:off x="3784131" y="2201199"/>
            <a:ext cx="200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BF01D-6CF8-4D37-9182-D49B3A33B7AD}"/>
              </a:ext>
            </a:extLst>
          </p:cNvPr>
          <p:cNvSpPr txBox="1"/>
          <p:nvPr/>
        </p:nvSpPr>
        <p:spPr>
          <a:xfrm>
            <a:off x="7168738" y="2214776"/>
            <a:ext cx="1624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7D4C6A-3BD3-44BF-B0B9-1E3091AA8251}"/>
              </a:ext>
            </a:extLst>
          </p:cNvPr>
          <p:cNvSpPr txBox="1"/>
          <p:nvPr/>
        </p:nvSpPr>
        <p:spPr>
          <a:xfrm>
            <a:off x="3915546" y="4149877"/>
            <a:ext cx="174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Regression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C34EC0-5061-4E01-B3DD-F0EF81AA374A}"/>
              </a:ext>
            </a:extLst>
          </p:cNvPr>
          <p:cNvSpPr txBox="1"/>
          <p:nvPr/>
        </p:nvSpPr>
        <p:spPr>
          <a:xfrm>
            <a:off x="6827170" y="4149877"/>
            <a:ext cx="23070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Dimensionality</a:t>
            </a:r>
          </a:p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Reduction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898591-5444-482A-B3D2-08F9D0B8B33E}"/>
              </a:ext>
            </a:extLst>
          </p:cNvPr>
          <p:cNvSpPr txBox="1"/>
          <p:nvPr/>
        </p:nvSpPr>
        <p:spPr>
          <a:xfrm>
            <a:off x="5564452" y="6112129"/>
            <a:ext cx="645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강화학습이 제외되어 있습니다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8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Supervised Learning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B1ECC-1928-4805-B1DA-A145544B8A45}"/>
              </a:ext>
            </a:extLst>
          </p:cNvPr>
          <p:cNvSpPr/>
          <p:nvPr/>
        </p:nvSpPr>
        <p:spPr>
          <a:xfrm>
            <a:off x="2903621" y="1465504"/>
            <a:ext cx="6384758" cy="3924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7A9967-4EC7-423C-B213-67ED9AA2B91F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2903621" y="3427758"/>
            <a:ext cx="6384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102449-6773-4FC5-8339-CC37B245B28C}"/>
              </a:ext>
            </a:extLst>
          </p:cNvPr>
          <p:cNvSpPr txBox="1"/>
          <p:nvPr/>
        </p:nvSpPr>
        <p:spPr>
          <a:xfrm>
            <a:off x="5091558" y="2306136"/>
            <a:ext cx="200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7D4C6A-3BD3-44BF-B0B9-1E3091AA8251}"/>
              </a:ext>
            </a:extLst>
          </p:cNvPr>
          <p:cNvSpPr txBox="1"/>
          <p:nvPr/>
        </p:nvSpPr>
        <p:spPr>
          <a:xfrm>
            <a:off x="5222972" y="4147275"/>
            <a:ext cx="174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Regression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17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9298" y="31089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</a:rPr>
              <a:t>X=Y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89679"/>
            <a:ext cx="5001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>
                <a:solidFill>
                  <a:schemeClr val="bg1">
                    <a:alpha val="25000"/>
                  </a:schemeClr>
                </a:solidFill>
              </a:rPr>
              <a:t>Basic Regression Notion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18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675249" y="2208628"/>
            <a:ext cx="3404382" cy="2433711"/>
          </a:xfrm>
          <a:prstGeom prst="homePlate">
            <a:avLst>
              <a:gd name="adj" fmla="val 31503"/>
            </a:avLst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Sample X</a:t>
            </a:r>
          </a:p>
          <a:p>
            <a:pPr algn="ctr"/>
            <a:r>
              <a:rPr lang="en-US" altLang="ko-KR" sz="2400" dirty="0"/>
              <a:t>[1,1]</a:t>
            </a:r>
          </a:p>
          <a:p>
            <a:pPr algn="ctr"/>
            <a:r>
              <a:rPr lang="en-US" altLang="ko-KR" sz="2400" dirty="0"/>
              <a:t>[2,2]</a:t>
            </a:r>
          </a:p>
          <a:p>
            <a:pPr algn="ctr"/>
            <a:r>
              <a:rPr lang="en-US" altLang="ko-KR" sz="2400" dirty="0"/>
              <a:t>[3,3]</a:t>
            </a:r>
          </a:p>
          <a:p>
            <a:pPr algn="ctr"/>
            <a:r>
              <a:rPr lang="en-US" altLang="ko-KR" sz="2400" dirty="0"/>
              <a:t>[4,4]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8135" y="505942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X=Y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4413568" y="2208628"/>
            <a:ext cx="3404382" cy="2433711"/>
          </a:xfrm>
          <a:prstGeom prst="homePlate">
            <a:avLst>
              <a:gd name="adj" fmla="val 31503"/>
            </a:avLst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000" dirty="0"/>
              <a:t>X=Y</a:t>
            </a:r>
            <a:endParaRPr lang="ko-KR" altLang="en-US" sz="3000" dirty="0"/>
          </a:p>
        </p:txBody>
      </p:sp>
      <p:sp>
        <p:nvSpPr>
          <p:cNvPr id="10" name="오각형 9"/>
          <p:cNvSpPr/>
          <p:nvPr/>
        </p:nvSpPr>
        <p:spPr>
          <a:xfrm>
            <a:off x="8151887" y="2208628"/>
            <a:ext cx="3404382" cy="2433711"/>
          </a:xfrm>
          <a:prstGeom prst="homePlate">
            <a:avLst>
              <a:gd name="adj" fmla="val 31503"/>
            </a:avLst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000" dirty="0"/>
              <a:t>If</a:t>
            </a:r>
            <a:r>
              <a:rPr lang="en-US" altLang="ko-KR" sz="3000"/>
              <a:t>) X=</a:t>
            </a:r>
            <a:r>
              <a:rPr lang="en-US" altLang="ko-KR" sz="3000" dirty="0"/>
              <a:t>5</a:t>
            </a:r>
            <a:r>
              <a:rPr lang="en-US" altLang="ko-KR" sz="3000"/>
              <a:t>, Y=?</a:t>
            </a:r>
            <a:endParaRPr lang="en-US" altLang="ko-KR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5500469" y="5516109"/>
            <a:ext cx="6457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가지고 있는 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회귀모형을 만들어</a:t>
            </a:r>
            <a:endParaRPr lang="en-US" altLang="ko-KR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새로운 데이터를 예측한다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2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981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pc="-15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989</Words>
  <Application>Microsoft Office PowerPoint</Application>
  <PresentationFormat>와이드스크린</PresentationFormat>
  <Paragraphs>423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HY중고딕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Bennie park</dc:creator>
  <cp:lastModifiedBy>양창희</cp:lastModifiedBy>
  <cp:revision>66</cp:revision>
  <dcterms:created xsi:type="dcterms:W3CDTF">2014-11-18T04:46:38Z</dcterms:created>
  <dcterms:modified xsi:type="dcterms:W3CDTF">2021-03-15T02:38:28Z</dcterms:modified>
</cp:coreProperties>
</file>