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7" r:id="rId3"/>
    <p:sldId id="258" r:id="rId4"/>
    <p:sldId id="390" r:id="rId5"/>
    <p:sldId id="388" r:id="rId6"/>
    <p:sldId id="389" r:id="rId7"/>
    <p:sldId id="391" r:id="rId8"/>
    <p:sldId id="392" r:id="rId9"/>
    <p:sldId id="393" r:id="rId10"/>
    <p:sldId id="394" r:id="rId11"/>
    <p:sldId id="395" r:id="rId12"/>
    <p:sldId id="39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6" y="5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kratzert.github.io/2016/02/12/understanding-the-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1328" y="3201111"/>
            <a:ext cx="6568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150" smtClean="0">
                <a:solidFill>
                  <a:schemeClr val="bg1"/>
                </a:solidFill>
              </a:rPr>
              <a:t>Batch_Normalization</a:t>
            </a:r>
            <a:endParaRPr lang="ko-KR" altLang="en-US" sz="3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Batch Normalization :</a:t>
            </a:r>
            <a:r>
              <a:rPr lang="ko-KR" altLang="en-US" sz="2800" spc="-15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Accelerating Deep Network Training by Reducing Internal Covariate Shift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1439" y="336220"/>
            <a:ext cx="188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040" y="1680230"/>
            <a:ext cx="690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Gradient Vanishing X(internal covariate shift)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40" y="2685360"/>
            <a:ext cx="3755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Learning Rate Upscale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040" y="3666230"/>
            <a:ext cx="506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You don`t have to use Dropout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3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128" y="336220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7682" y="1225220"/>
            <a:ext cx="3501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ReLU, Batch Norm</a:t>
            </a:r>
          </a:p>
        </p:txBody>
      </p:sp>
    </p:spTree>
    <p:extLst>
      <p:ext uri="{BB962C8B-B14F-4D97-AF65-F5344CB8AC3E}">
        <p14:creationId xmlns:p14="http://schemas.microsoft.com/office/powerpoint/2010/main" val="222871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128" y="336220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5491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solidFill>
                  <a:schemeClr val="bg1"/>
                </a:solidFill>
              </a:rPr>
              <a:t>감사합니다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THANK YOU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>
                <a:solidFill>
                  <a:schemeClr val="bg1"/>
                </a:solidFill>
              </a:rPr>
              <a:t>Batch_Normalization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9679"/>
            <a:ext cx="57639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smtClean="0">
                <a:solidFill>
                  <a:schemeClr val="bg1">
                    <a:alpha val="25000"/>
                  </a:schemeClr>
                </a:solidFill>
              </a:rPr>
              <a:t>Batch</a:t>
            </a:r>
          </a:p>
          <a:p>
            <a:pPr algn="ctr"/>
            <a:r>
              <a:rPr lang="en-US" altLang="ko-KR" sz="6600" b="1" spc="-150" smtClean="0">
                <a:solidFill>
                  <a:schemeClr val="bg1">
                    <a:alpha val="25000"/>
                  </a:schemeClr>
                </a:solidFill>
              </a:rPr>
              <a:t>Normalization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9749" y="2392136"/>
            <a:ext cx="343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use batch_norm?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0914" y="3544158"/>
            <a:ext cx="3350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Internal covariate shift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smtClean="0">
                <a:solidFill>
                  <a:schemeClr val="bg1">
                    <a:lumMod val="85000"/>
                  </a:schemeClr>
                </a:solidFill>
              </a:rPr>
              <a:t>출처 </a:t>
            </a:r>
            <a:r>
              <a:rPr lang="en-US" altLang="ko-KR" sz="2800" spc="-150">
                <a:solidFill>
                  <a:schemeClr val="bg1">
                    <a:lumMod val="85000"/>
                  </a:schemeClr>
                </a:solidFill>
              </a:rPr>
              <a:t>: http://blog.naver.com/PostView.nhn?blogId=laonple&amp;logNo=220808903260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0915" y="655458"/>
            <a:ext cx="3350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Internal covariate shift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47" y="1178678"/>
            <a:ext cx="6260995" cy="3344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6277" y="4952712"/>
            <a:ext cx="375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Solve Gradient vanishing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7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6512" y="1178678"/>
            <a:ext cx="623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Samples follow a Gaussian distribution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48" y="1701898"/>
            <a:ext cx="4783535" cy="3587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8487" y="5289550"/>
            <a:ext cx="401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Mean = 0 , Covariance =1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Batch Normalization :</a:t>
            </a:r>
            <a:r>
              <a:rPr lang="ko-KR" altLang="en-US" sz="2800" spc="-15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Accelerating Deep Network Training by Reducing Internal Covariate Shift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42" y="468829"/>
            <a:ext cx="3403179" cy="24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4755" y="817711"/>
            <a:ext cx="456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to opimize gamma, beta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3123" y="1340931"/>
            <a:ext cx="1745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Chain Rule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930268" y="2350800"/>
            <a:ext cx="460800" cy="442800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71868" y="2350800"/>
            <a:ext cx="460800" cy="442800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-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/>
              <p:cNvSpPr/>
              <p:nvPr/>
            </p:nvSpPr>
            <p:spPr>
              <a:xfrm>
                <a:off x="1431868" y="3144000"/>
                <a:ext cx="460800" cy="442800"/>
              </a:xfrm>
              <a:prstGeom prst="ellipse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600"/>
              </a:p>
            </p:txBody>
          </p:sp>
        </mc:Choice>
        <mc:Fallback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68" y="3144000"/>
                <a:ext cx="460800" cy="442800"/>
              </a:xfrm>
              <a:prstGeom prst="ellipse">
                <a:avLst/>
              </a:prstGeom>
              <a:blipFill>
                <a:blip r:embed="rId2"/>
                <a:stretch>
                  <a:fillRect l="-30667" t="-52778" r="-34667" b="-9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/>
              <p:cNvSpPr/>
              <p:nvPr/>
            </p:nvSpPr>
            <p:spPr>
              <a:xfrm>
                <a:off x="2738668" y="3144000"/>
                <a:ext cx="460800" cy="442800"/>
              </a:xfrm>
              <a:prstGeom prst="ellipse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668" y="3144000"/>
                <a:ext cx="460800" cy="442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/>
              <p:cNvSpPr/>
              <p:nvPr/>
            </p:nvSpPr>
            <p:spPr>
              <a:xfrm>
                <a:off x="5118268" y="3138000"/>
                <a:ext cx="460800" cy="442800"/>
              </a:xfrm>
              <a:prstGeom prst="ellipse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600"/>
              </a:p>
            </p:txBody>
          </p:sp>
        </mc:Choice>
        <mc:Fallback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68" y="3138000"/>
                <a:ext cx="460800" cy="442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/>
              <p:cNvSpPr/>
              <p:nvPr/>
            </p:nvSpPr>
            <p:spPr>
              <a:xfrm>
                <a:off x="4298668" y="3138000"/>
                <a:ext cx="460800" cy="442800"/>
              </a:xfrm>
              <a:prstGeom prst="ellipse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sz="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+∈</m:t>
                          </m:r>
                        </m:e>
                      </m:rad>
                    </m:oMath>
                  </m:oMathPara>
                </a14:m>
                <a:endParaRPr lang="ko-KR" altLang="en-US" sz="600"/>
              </a:p>
            </p:txBody>
          </p:sp>
        </mc:Choice>
        <mc:Fallback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668" y="3138000"/>
                <a:ext cx="460800" cy="442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/>
              <p:cNvSpPr/>
              <p:nvPr/>
            </p:nvSpPr>
            <p:spPr>
              <a:xfrm>
                <a:off x="3518668" y="3144000"/>
                <a:ext cx="460800" cy="442800"/>
              </a:xfrm>
              <a:prstGeom prst="ellipse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800"/>
              </a:p>
            </p:txBody>
          </p:sp>
        </mc:Choice>
        <mc:Fallback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68" y="3144000"/>
                <a:ext cx="460800" cy="442800"/>
              </a:xfrm>
              <a:prstGeom prst="ellipse">
                <a:avLst/>
              </a:prstGeom>
              <a:blipFill>
                <a:blip r:embed="rId6"/>
                <a:stretch>
                  <a:fillRect l="-55263" t="-81944" r="-44737" b="-130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/>
          <p:cNvSpPr/>
          <p:nvPr/>
        </p:nvSpPr>
        <p:spPr>
          <a:xfrm>
            <a:off x="5784268" y="2387371"/>
            <a:ext cx="460800" cy="442800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59468" y="2387371"/>
            <a:ext cx="460800" cy="442800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732668" y="2387371"/>
            <a:ext cx="460800" cy="442800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+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/>
              <p:cNvSpPr/>
              <p:nvPr/>
            </p:nvSpPr>
            <p:spPr>
              <a:xfrm>
                <a:off x="930268" y="4146351"/>
                <a:ext cx="460800" cy="442800"/>
              </a:xfrm>
              <a:prstGeom prst="ellipse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68" y="4146351"/>
                <a:ext cx="460800" cy="442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/>
              <p:cNvSpPr/>
              <p:nvPr/>
            </p:nvSpPr>
            <p:spPr>
              <a:xfrm>
                <a:off x="930268" y="5007841"/>
                <a:ext cx="460800" cy="442800"/>
              </a:xfrm>
              <a:prstGeom prst="ellipse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68" y="5007841"/>
                <a:ext cx="460800" cy="442800"/>
              </a:xfrm>
              <a:prstGeom prst="ellipse">
                <a:avLst/>
              </a:prstGeom>
              <a:blipFill>
                <a:blip r:embed="rId8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3" idx="6"/>
            <a:endCxn id="9" idx="2"/>
          </p:cNvCxnSpPr>
          <p:nvPr/>
        </p:nvCxnSpPr>
        <p:spPr>
          <a:xfrm>
            <a:off x="1391068" y="2572200"/>
            <a:ext cx="58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" idx="4"/>
            <a:endCxn id="10" idx="2"/>
          </p:cNvCxnSpPr>
          <p:nvPr/>
        </p:nvCxnSpPr>
        <p:spPr>
          <a:xfrm>
            <a:off x="1160668" y="2793600"/>
            <a:ext cx="271200" cy="5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6"/>
            <a:endCxn id="9" idx="3"/>
          </p:cNvCxnSpPr>
          <p:nvPr/>
        </p:nvCxnSpPr>
        <p:spPr>
          <a:xfrm flipV="1">
            <a:off x="1892668" y="2728753"/>
            <a:ext cx="146683" cy="63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6"/>
            <a:endCxn id="11" idx="2"/>
          </p:cNvCxnSpPr>
          <p:nvPr/>
        </p:nvCxnSpPr>
        <p:spPr>
          <a:xfrm>
            <a:off x="2432668" y="2572200"/>
            <a:ext cx="306000" cy="79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6"/>
            <a:endCxn id="14" idx="2"/>
          </p:cNvCxnSpPr>
          <p:nvPr/>
        </p:nvCxnSpPr>
        <p:spPr>
          <a:xfrm>
            <a:off x="3199468" y="3365400"/>
            <a:ext cx="3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79468" y="3388800"/>
            <a:ext cx="3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799068" y="3388800"/>
            <a:ext cx="3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6"/>
            <a:endCxn id="15" idx="2"/>
          </p:cNvCxnSpPr>
          <p:nvPr/>
        </p:nvCxnSpPr>
        <p:spPr>
          <a:xfrm>
            <a:off x="2432668" y="2572200"/>
            <a:ext cx="3351600" cy="3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6"/>
            <a:endCxn id="15" idx="4"/>
          </p:cNvCxnSpPr>
          <p:nvPr/>
        </p:nvCxnSpPr>
        <p:spPr>
          <a:xfrm flipV="1">
            <a:off x="5579068" y="2830171"/>
            <a:ext cx="435600" cy="5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6"/>
            <a:endCxn id="16" idx="2"/>
          </p:cNvCxnSpPr>
          <p:nvPr/>
        </p:nvCxnSpPr>
        <p:spPr>
          <a:xfrm>
            <a:off x="6245068" y="26087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6"/>
            <a:endCxn id="17" idx="2"/>
          </p:cNvCxnSpPr>
          <p:nvPr/>
        </p:nvCxnSpPr>
        <p:spPr>
          <a:xfrm>
            <a:off x="7620268" y="2608771"/>
            <a:ext cx="111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8" idx="6"/>
            <a:endCxn id="16" idx="4"/>
          </p:cNvCxnSpPr>
          <p:nvPr/>
        </p:nvCxnSpPr>
        <p:spPr>
          <a:xfrm flipV="1">
            <a:off x="1391068" y="2830171"/>
            <a:ext cx="5998800" cy="1537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6"/>
            <a:endCxn id="17" idx="4"/>
          </p:cNvCxnSpPr>
          <p:nvPr/>
        </p:nvCxnSpPr>
        <p:spPr>
          <a:xfrm flipV="1">
            <a:off x="1391068" y="2830171"/>
            <a:ext cx="7572000" cy="239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40767" y="3051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9193468" y="2608771"/>
            <a:ext cx="3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68986" y="5720502"/>
            <a:ext cx="9334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smtClean="0">
                <a:solidFill>
                  <a:schemeClr val="bg1">
                    <a:lumMod val="85000"/>
                  </a:schemeClr>
                </a:solidFill>
              </a:rPr>
              <a:t>참고 </a:t>
            </a:r>
            <a:r>
              <a:rPr lang="en-US" altLang="ko-KR" sz="2800" spc="-15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  <a:hlinkClick r:id="rId9"/>
              </a:rPr>
              <a:t>https</a:t>
            </a:r>
            <a:r>
              <a:rPr lang="en-US" altLang="ko-KR" sz="2800" spc="-150">
                <a:solidFill>
                  <a:schemeClr val="bg1">
                    <a:lumMod val="85000"/>
                  </a:schemeClr>
                </a:solidFill>
                <a:hlinkClick r:id="rId9"/>
              </a:rPr>
              <a:t>://</a:t>
            </a:r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  <a:hlinkClick r:id="rId9"/>
              </a:rPr>
              <a:t>kratzert.github.io/2016/02/12/understanding-the-</a:t>
            </a:r>
            <a:endParaRPr lang="en-US" altLang="ko-KR" sz="2800" spc="-15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gradient-flow-through-the-batch-normalization-layer.html</a:t>
            </a:r>
            <a:endParaRPr lang="ko-KR" altLang="en-US" sz="2800" spc="-1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6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Batch Normalization :</a:t>
            </a:r>
            <a:r>
              <a:rPr lang="ko-KR" altLang="en-US" sz="2800" spc="-15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Accelerating Deep Network Training by Reducing Internal Covariate Shift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278089" y="2117725"/>
                <a:ext cx="2213426" cy="68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𝜕𝛾</m:t>
                        </m:r>
                      </m:den>
                    </m:f>
                  </m:oMath>
                </a14:m>
                <a:r>
                  <a:rPr lang="en-US" altLang="ko-KR" sz="2800" spc="-1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80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ko-KR" sz="280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80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ko-KR" altLang="en-US" sz="280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800" b="0" i="1" spc="-15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pc="-15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pc="-15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28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89" y="2117725"/>
                <a:ext cx="2213426" cy="689612"/>
              </a:xfrm>
              <a:prstGeom prst="rect">
                <a:avLst/>
              </a:prstGeom>
              <a:blipFill>
                <a:blip r:embed="rId2"/>
                <a:stretch>
                  <a:fillRect t="-1754" b="-7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78089" y="3197199"/>
                <a:ext cx="1655838" cy="68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</m:oMath>
                </a14:m>
                <a:r>
                  <a:rPr lang="en-US" altLang="ko-KR" sz="2800" spc="-1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80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ko-KR" sz="280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80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ko-KR" altLang="en-US" sz="280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800" b="0" i="1" spc="-15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pc="-15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pc="-15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ko-KR" altLang="en-US" sz="28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89" y="3197199"/>
                <a:ext cx="1655838" cy="689612"/>
              </a:xfrm>
              <a:prstGeom prst="rect">
                <a:avLst/>
              </a:prstGeom>
              <a:blipFill>
                <a:blip r:embed="rId3"/>
                <a:stretch>
                  <a:fillRect t="-1754" b="-7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89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Batch Normalization :</a:t>
            </a:r>
            <a:r>
              <a:rPr lang="ko-KR" altLang="en-US" sz="2800" spc="-15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Accelerating Deep Network Training by Reducing Internal Covariate Shift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2347"/>
            <a:ext cx="27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Batch_norm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307008" y="2117725"/>
                <a:ext cx="2155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8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08" y="2117725"/>
                <a:ext cx="215559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19293" y="3724249"/>
                <a:ext cx="5831276" cy="100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rad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ko-KR" altLang="en-US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rad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3" y="3724249"/>
                <a:ext cx="5831276" cy="1002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17806" y="336220"/>
            <a:ext cx="216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Sample Batch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03519" y="2657462"/>
                <a:ext cx="3387979" cy="576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2800" b="0" i="0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ko-KR" altLang="en-US" sz="2800" spc="-1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ko-KR" altLang="en-US" sz="28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519" y="2657462"/>
                <a:ext cx="3387979" cy="5765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6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154</Words>
  <Application>Microsoft Office PowerPoint</Application>
  <PresentationFormat>와이드스크린</PresentationFormat>
  <Paragraphs>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HY중고딕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김 경태</cp:lastModifiedBy>
  <cp:revision>98</cp:revision>
  <dcterms:created xsi:type="dcterms:W3CDTF">2014-11-18T04:46:38Z</dcterms:created>
  <dcterms:modified xsi:type="dcterms:W3CDTF">2021-06-01T04:11:40Z</dcterms:modified>
</cp:coreProperties>
</file>