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321" r:id="rId11"/>
    <p:sldId id="264" r:id="rId12"/>
    <p:sldId id="314" r:id="rId13"/>
    <p:sldId id="324" r:id="rId14"/>
    <p:sldId id="266" r:id="rId15"/>
    <p:sldId id="312" r:id="rId16"/>
    <p:sldId id="313" r:id="rId17"/>
    <p:sldId id="315" r:id="rId18"/>
    <p:sldId id="276" r:id="rId19"/>
    <p:sldId id="277" r:id="rId20"/>
    <p:sldId id="278" r:id="rId21"/>
    <p:sldId id="279" r:id="rId22"/>
    <p:sldId id="316" r:id="rId23"/>
    <p:sldId id="317" r:id="rId24"/>
    <p:sldId id="322" r:id="rId25"/>
    <p:sldId id="323" r:id="rId26"/>
    <p:sldId id="318" r:id="rId27"/>
    <p:sldId id="32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292" autoAdjust="0"/>
    <p:restoredTop sz="88950" autoAdjust="0"/>
  </p:normalViewPr>
  <p:slideViewPr>
    <p:cSldViewPr snapToGrid="0" snapToObjects="1">
      <p:cViewPr varScale="1">
        <p:scale>
          <a:sx n="79" d="100"/>
          <a:sy n="79" d="100"/>
        </p:scale>
        <p:origin x="-147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>
                <a:solidFill>
                  <a:schemeClr val="tx2"/>
                </a:solidFill>
              </a:rPr>
              <a:t>Garbage</a:t>
            </a:r>
            <a:r>
              <a:rPr lang="zh-CN" altLang="en-US" sz="1100" dirty="0" smtClean="0">
                <a:solidFill>
                  <a:schemeClr val="tx2"/>
                </a:solidFill>
              </a:rPr>
              <a:t>：无用数据</a:t>
            </a:r>
            <a:endParaRPr lang="en-US" altLang="zh-CN" sz="1100" dirty="0" smtClean="0">
              <a:solidFill>
                <a:schemeClr val="tx2"/>
              </a:solidFill>
            </a:endParaRPr>
          </a:p>
          <a:p>
            <a:r>
              <a:rPr lang="en-US" altLang="zh-CN" sz="1100" dirty="0" smtClean="0">
                <a:solidFill>
                  <a:schemeClr val="tx2"/>
                </a:solidFill>
              </a:rPr>
              <a:t>15213</a:t>
            </a:r>
            <a:r>
              <a:rPr lang="zh-CN" altLang="en-US" sz="1100" dirty="0" smtClean="0">
                <a:solidFill>
                  <a:schemeClr val="tx2"/>
                </a:solidFill>
              </a:rPr>
              <a:t>：本课程后续介绍</a:t>
            </a:r>
            <a:endParaRPr lang="en-US" altLang="zh-CN" sz="1100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8745" marR="0" lvl="0" indent="-118745" algn="l" rtl="0">
              <a:spcBef>
                <a:spcPts val="0"/>
              </a:spcBef>
              <a:spcAft>
                <a:spcPts val="0"/>
              </a:spcAft>
              <a:defRPr/>
            </a:lvl1pPr>
            <a:lvl2pPr marL="118745" marR="0" lvl="1" indent="-118745" algn="l" rtl="0">
              <a:spcBef>
                <a:spcPts val="0"/>
              </a:spcBef>
              <a:spcAft>
                <a:spcPts val="0"/>
              </a:spcAft>
              <a:defRPr/>
            </a:lvl2pPr>
            <a:lvl3pPr marL="118745" marR="0" lvl="2" indent="-118745" algn="l" rtl="0">
              <a:spcBef>
                <a:spcPts val="0"/>
              </a:spcBef>
              <a:spcAft>
                <a:spcPts val="0"/>
              </a:spcAft>
              <a:defRPr/>
            </a:lvl3pPr>
            <a:lvl4pPr marL="118745" marR="0" lvl="3" indent="-118745" algn="l" rtl="0">
              <a:spcBef>
                <a:spcPts val="0"/>
              </a:spcBef>
              <a:spcAft>
                <a:spcPts val="0"/>
              </a:spcAft>
              <a:defRPr/>
            </a:lvl4pPr>
            <a:lvl5pPr marL="118745" marR="0" lvl="4" indent="-118745" algn="l" rtl="0">
              <a:spcBef>
                <a:spcPts val="0"/>
              </a:spcBef>
              <a:spcAft>
                <a:spcPts val="0"/>
              </a:spcAft>
              <a:defRPr/>
            </a:lvl5pPr>
            <a:lvl6pPr marL="575945" marR="0" lvl="5" indent="-4445" algn="l" rtl="0">
              <a:spcBef>
                <a:spcPts val="0"/>
              </a:spcBef>
              <a:spcAft>
                <a:spcPts val="0"/>
              </a:spcAft>
              <a:defRPr/>
            </a:lvl6pPr>
            <a:lvl7pPr marL="1033145" marR="0" lvl="6" indent="-4445" algn="l" rtl="0">
              <a:spcBef>
                <a:spcPts val="0"/>
              </a:spcBef>
              <a:spcAft>
                <a:spcPts val="0"/>
              </a:spcAft>
              <a:defRPr/>
            </a:lvl7pPr>
            <a:lvl8pPr marL="1490345" marR="0" lvl="7" indent="-4445" algn="l" rtl="0">
              <a:spcBef>
                <a:spcPts val="0"/>
              </a:spcBef>
              <a:spcAft>
                <a:spcPts val="0"/>
              </a:spcAft>
              <a:defRPr/>
            </a:lvl8pPr>
            <a:lvl9pPr marL="1947545" marR="0" lvl="8" indent="-4445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 panose="020F0502020204030204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 panose="020F0502020204030204"/>
              <a:buNone/>
              <a:defRPr/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Arial" panose="020B0604020202020204"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Font typeface="Arial" panose="020B0604020202020204"/>
              <a:defRPr/>
            </a:lvl2pPr>
            <a:lvl3pPr lvl="2" rtl="0">
              <a:spcBef>
                <a:spcPts val="0"/>
              </a:spcBef>
              <a:buFont typeface="Arial" panose="020B0604020202020204"/>
              <a:defRPr/>
            </a:lvl3pPr>
            <a:lvl4pPr lvl="3" rtl="0">
              <a:spcBef>
                <a:spcPts val="0"/>
              </a:spcBef>
              <a:buFont typeface="Arial" panose="020B0604020202020204"/>
              <a:defRPr/>
            </a:lvl4pPr>
            <a:lvl5pPr lvl="4" rtl="0">
              <a:spcBef>
                <a:spcPts val="0"/>
              </a:spcBef>
              <a:buFont typeface="Arial" panose="020B0604020202020204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 panose="020F0502020204030204"/>
              <a:buNone/>
              <a:defRPr/>
            </a:lvl1pPr>
            <a:lvl2pPr marL="457200" lvl="1" indent="0" rtl="0">
              <a:spcBef>
                <a:spcPts val="0"/>
              </a:spcBef>
              <a:buFont typeface="Calibri" panose="020F0502020204030204"/>
              <a:buNone/>
              <a:defRPr/>
            </a:lvl2pPr>
            <a:lvl3pPr marL="914400" lvl="2" indent="0" rtl="0">
              <a:spcBef>
                <a:spcPts val="0"/>
              </a:spcBef>
              <a:buFont typeface="Calibri" panose="020F0502020204030204"/>
              <a:buNone/>
              <a:defRPr/>
            </a:lvl3pPr>
            <a:lvl4pPr marL="1371600" lvl="3" indent="0" rtl="0">
              <a:spcBef>
                <a:spcPts val="0"/>
              </a:spcBef>
              <a:buFont typeface="Calibri" panose="020F0502020204030204"/>
              <a:buNone/>
              <a:defRPr/>
            </a:lvl4pPr>
            <a:lvl5pPr marL="1828800" lvl="4" indent="0" rtl="0">
              <a:spcBef>
                <a:spcPts val="0"/>
              </a:spcBef>
              <a:buFont typeface="Calibri" panose="020F0502020204030204"/>
              <a:buNone/>
              <a:defRPr/>
            </a:lvl5pPr>
            <a:lvl6pPr marL="2286000" lvl="5" indent="0" rtl="0">
              <a:spcBef>
                <a:spcPts val="0"/>
              </a:spcBef>
              <a:buFont typeface="Arial" panose="020B0604020202020204"/>
              <a:buNone/>
              <a:defRPr/>
            </a:lvl6pPr>
            <a:lvl7pPr marL="2743200" lvl="6" indent="0" rtl="0">
              <a:spcBef>
                <a:spcPts val="0"/>
              </a:spcBef>
              <a:buFont typeface="Arial" panose="020B0604020202020204"/>
              <a:buNone/>
              <a:defRPr/>
            </a:lvl7pPr>
            <a:lvl8pPr marL="3200400" lvl="7" indent="0" rtl="0">
              <a:spcBef>
                <a:spcPts val="0"/>
              </a:spcBef>
              <a:buFont typeface="Arial" panose="020B0604020202020204"/>
              <a:buNone/>
              <a:defRPr/>
            </a:lvl8pPr>
            <a:lvl9pPr marL="3657600" lvl="8" indent="0" rtl="0">
              <a:spcBef>
                <a:spcPts val="0"/>
              </a:spcBef>
              <a:buFont typeface="Arial" panose="020B0604020202020204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 panose="020F0502020204030204"/>
              <a:buNone/>
              <a:defRPr/>
            </a:lvl1pPr>
            <a:lvl2pPr marL="457200" lvl="1" indent="0" rtl="0">
              <a:spcBef>
                <a:spcPts val="0"/>
              </a:spcBef>
              <a:buFont typeface="Calibri" panose="020F0502020204030204"/>
              <a:buNone/>
              <a:defRPr/>
            </a:lvl2pPr>
            <a:lvl3pPr marL="914400" lvl="2" indent="0" rtl="0">
              <a:spcBef>
                <a:spcPts val="0"/>
              </a:spcBef>
              <a:buFont typeface="Calibri" panose="020F0502020204030204"/>
              <a:buNone/>
              <a:defRPr/>
            </a:lvl3pPr>
            <a:lvl4pPr marL="1371600" lvl="3" indent="0" rtl="0">
              <a:spcBef>
                <a:spcPts val="0"/>
              </a:spcBef>
              <a:buFont typeface="Calibri" panose="020F0502020204030204"/>
              <a:buNone/>
              <a:defRPr/>
            </a:lvl4pPr>
            <a:lvl5pPr marL="1828800" lvl="4" indent="0" rtl="0">
              <a:spcBef>
                <a:spcPts val="0"/>
              </a:spcBef>
              <a:buFont typeface="Calibri" panose="020F0502020204030204"/>
              <a:buNone/>
              <a:defRPr/>
            </a:lvl5pPr>
            <a:lvl6pPr marL="2286000" lvl="5" indent="0" rtl="0">
              <a:spcBef>
                <a:spcPts val="0"/>
              </a:spcBef>
              <a:buFont typeface="Arial" panose="020B0604020202020204"/>
              <a:buNone/>
              <a:defRPr/>
            </a:lvl6pPr>
            <a:lvl7pPr marL="2743200" lvl="6" indent="0" rtl="0">
              <a:spcBef>
                <a:spcPts val="0"/>
              </a:spcBef>
              <a:buFont typeface="Arial" panose="020B0604020202020204"/>
              <a:buNone/>
              <a:defRPr/>
            </a:lvl7pPr>
            <a:lvl8pPr marL="3200400" lvl="7" indent="0" rtl="0">
              <a:spcBef>
                <a:spcPts val="0"/>
              </a:spcBef>
              <a:buFont typeface="Arial" panose="020B0604020202020204"/>
              <a:buNone/>
              <a:defRPr/>
            </a:lvl8pPr>
            <a:lvl9pPr marL="3657600" lvl="8" indent="0" rtl="0">
              <a:spcBef>
                <a:spcPts val="0"/>
              </a:spcBef>
              <a:buFont typeface="Arial" panose="020B0604020202020204"/>
              <a:buNone/>
              <a:defRPr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 panose="020F0502020204030204"/>
              <a:buNone/>
              <a:defRPr/>
            </a:lvl1pPr>
            <a:lvl2pPr marL="457200" lvl="1" indent="0" rtl="0">
              <a:spcBef>
                <a:spcPts val="0"/>
              </a:spcBef>
              <a:buFont typeface="Calibri" panose="020F0502020204030204"/>
              <a:buNone/>
              <a:defRPr/>
            </a:lvl2pPr>
            <a:lvl3pPr marL="914400" lvl="2" indent="0" rtl="0">
              <a:spcBef>
                <a:spcPts val="0"/>
              </a:spcBef>
              <a:buFont typeface="Calibri" panose="020F0502020204030204"/>
              <a:buNone/>
              <a:defRPr/>
            </a:lvl3pPr>
            <a:lvl4pPr marL="1371600" lvl="3" indent="0" rtl="0">
              <a:spcBef>
                <a:spcPts val="0"/>
              </a:spcBef>
              <a:buFont typeface="Calibri" panose="020F0502020204030204"/>
              <a:buNone/>
              <a:defRPr/>
            </a:lvl4pPr>
            <a:lvl5pPr marL="1828800" lvl="4" indent="0" rtl="0">
              <a:spcBef>
                <a:spcPts val="0"/>
              </a:spcBef>
              <a:buFont typeface="Calibri" panose="020F0502020204030204"/>
              <a:buNone/>
              <a:defRPr/>
            </a:lvl5pPr>
            <a:lvl6pPr marL="2286000" lvl="5" indent="0" rtl="0">
              <a:spcBef>
                <a:spcPts val="0"/>
              </a:spcBef>
              <a:buFont typeface="Arial" panose="020B0604020202020204"/>
              <a:buNone/>
              <a:defRPr/>
            </a:lvl6pPr>
            <a:lvl7pPr marL="2743200" lvl="6" indent="0" rtl="0">
              <a:spcBef>
                <a:spcPts val="0"/>
              </a:spcBef>
              <a:buFont typeface="Arial" panose="020B0604020202020204"/>
              <a:buNone/>
              <a:defRPr/>
            </a:lvl7pPr>
            <a:lvl8pPr marL="3200400" lvl="7" indent="0" rtl="0">
              <a:spcBef>
                <a:spcPts val="0"/>
              </a:spcBef>
              <a:buFont typeface="Arial" panose="020B0604020202020204"/>
              <a:buNone/>
              <a:defRPr/>
            </a:lvl8pPr>
            <a:lvl9pPr marL="3657600" lvl="8" indent="0" rtl="0">
              <a:spcBef>
                <a:spcPts val="0"/>
              </a:spcBef>
              <a:buFont typeface="Arial" panose="020B0604020202020204"/>
              <a:buNone/>
              <a:defRPr/>
            </a:lvl9pPr>
          </a:lstStyle>
          <a:p/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 panose="020F0502020204030204"/>
              <a:buNone/>
              <a:defRPr/>
            </a:lvl1pPr>
            <a:lvl2pPr marL="457200" lvl="1" indent="0" rtl="0">
              <a:spcBef>
                <a:spcPts val="0"/>
              </a:spcBef>
              <a:buFont typeface="Calibri" panose="020F0502020204030204"/>
              <a:buNone/>
              <a:defRPr/>
            </a:lvl2pPr>
            <a:lvl3pPr marL="914400" lvl="2" indent="0" rtl="0">
              <a:spcBef>
                <a:spcPts val="0"/>
              </a:spcBef>
              <a:buFont typeface="Calibri" panose="020F0502020204030204"/>
              <a:buNone/>
              <a:defRPr/>
            </a:lvl3pPr>
            <a:lvl4pPr marL="1371600" lvl="3" indent="0" rtl="0">
              <a:spcBef>
                <a:spcPts val="0"/>
              </a:spcBef>
              <a:buFont typeface="Calibri" panose="020F0502020204030204"/>
              <a:buNone/>
              <a:defRPr/>
            </a:lvl4pPr>
            <a:lvl5pPr marL="1828800" lvl="4" indent="0" rtl="0">
              <a:spcBef>
                <a:spcPts val="0"/>
              </a:spcBef>
              <a:buFont typeface="Calibri" panose="020F0502020204030204"/>
              <a:buNone/>
              <a:defRPr/>
            </a:lvl5pPr>
            <a:lvl6pPr marL="2286000" lvl="5" indent="0" rtl="0">
              <a:spcBef>
                <a:spcPts val="0"/>
              </a:spcBef>
              <a:buFont typeface="Arial" panose="020B0604020202020204"/>
              <a:buNone/>
              <a:defRPr/>
            </a:lvl6pPr>
            <a:lvl7pPr marL="2743200" lvl="6" indent="0" rtl="0">
              <a:spcBef>
                <a:spcPts val="0"/>
              </a:spcBef>
              <a:buFont typeface="Arial" panose="020B0604020202020204"/>
              <a:buNone/>
              <a:defRPr/>
            </a:lvl7pPr>
            <a:lvl8pPr marL="3200400" lvl="7" indent="0" rtl="0">
              <a:spcBef>
                <a:spcPts val="0"/>
              </a:spcBef>
              <a:buFont typeface="Arial" panose="020B0604020202020204"/>
              <a:buNone/>
              <a:defRPr/>
            </a:lvl8pPr>
            <a:lvl9pPr marL="3657600" lvl="8" indent="0" rtl="0">
              <a:spcBef>
                <a:spcPts val="0"/>
              </a:spcBef>
              <a:buFont typeface="Arial" panose="020B0604020202020204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 panose="020F0502020204030204"/>
              <a:buNone/>
              <a:defRPr/>
            </a:lvl1pPr>
            <a:lvl2pPr marL="457200" lvl="1" indent="0" rtl="0">
              <a:spcBef>
                <a:spcPts val="0"/>
              </a:spcBef>
              <a:buFont typeface="Calibri" panose="020F0502020204030204"/>
              <a:buNone/>
              <a:defRPr/>
            </a:lvl2pPr>
            <a:lvl3pPr marL="914400" lvl="2" indent="0" rtl="0">
              <a:spcBef>
                <a:spcPts val="0"/>
              </a:spcBef>
              <a:buFont typeface="Calibri" panose="020F0502020204030204"/>
              <a:buNone/>
              <a:defRPr/>
            </a:lvl3pPr>
            <a:lvl4pPr marL="1371600" lvl="3" indent="0" rtl="0">
              <a:spcBef>
                <a:spcPts val="0"/>
              </a:spcBef>
              <a:buFont typeface="Calibri" panose="020F0502020204030204"/>
              <a:buNone/>
              <a:defRPr/>
            </a:lvl4pPr>
            <a:lvl5pPr marL="1828800" lvl="4" indent="0" rtl="0">
              <a:spcBef>
                <a:spcPts val="0"/>
              </a:spcBef>
              <a:buFont typeface="Calibri" panose="020F0502020204030204"/>
              <a:buNone/>
              <a:defRPr/>
            </a:lvl5pPr>
            <a:lvl6pPr marL="2286000" lvl="5" indent="0" rtl="0">
              <a:spcBef>
                <a:spcPts val="0"/>
              </a:spcBef>
              <a:buFont typeface="Arial" panose="020B0604020202020204"/>
              <a:buNone/>
              <a:defRPr/>
            </a:lvl6pPr>
            <a:lvl7pPr marL="2743200" lvl="6" indent="0" rtl="0">
              <a:spcBef>
                <a:spcPts val="0"/>
              </a:spcBef>
              <a:buFont typeface="Arial" panose="020B0604020202020204"/>
              <a:buNone/>
              <a:defRPr/>
            </a:lvl7pPr>
            <a:lvl8pPr marL="3200400" lvl="7" indent="0" rtl="0">
              <a:spcBef>
                <a:spcPts val="0"/>
              </a:spcBef>
              <a:buFont typeface="Arial" panose="020B0604020202020204"/>
              <a:buNone/>
              <a:defRPr/>
            </a:lvl8pPr>
            <a:lvl9pPr marL="3657600" lvl="8" indent="0" rtl="0">
              <a:spcBef>
                <a:spcPts val="0"/>
              </a:spcBef>
              <a:buFont typeface="Arial" panose="020B0604020202020204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8745" marR="0" lvl="0" indent="-118745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8745" marR="0" lvl="1" indent="-118745" algn="l" rtl="0">
              <a:spcBef>
                <a:spcPts val="0"/>
              </a:spcBef>
              <a:spcAft>
                <a:spcPts val="0"/>
              </a:spcAft>
              <a:defRPr/>
            </a:lvl2pPr>
            <a:lvl3pPr marL="118745" marR="0" lvl="2" indent="-118745" algn="l" rtl="0">
              <a:spcBef>
                <a:spcPts val="0"/>
              </a:spcBef>
              <a:spcAft>
                <a:spcPts val="0"/>
              </a:spcAft>
              <a:defRPr/>
            </a:lvl3pPr>
            <a:lvl4pPr marL="118745" marR="0" lvl="3" indent="-118745" algn="l" rtl="0">
              <a:spcBef>
                <a:spcPts val="0"/>
              </a:spcBef>
              <a:spcAft>
                <a:spcPts val="0"/>
              </a:spcAft>
              <a:defRPr/>
            </a:lvl4pPr>
            <a:lvl5pPr marL="118745" marR="0" lvl="4" indent="-118745" algn="l" rtl="0">
              <a:spcBef>
                <a:spcPts val="0"/>
              </a:spcBef>
              <a:spcAft>
                <a:spcPts val="0"/>
              </a:spcAft>
              <a:defRPr/>
            </a:lvl5pPr>
            <a:lvl6pPr marL="575945" marR="0" lvl="5" indent="-4445" algn="l" rtl="0">
              <a:spcBef>
                <a:spcPts val="0"/>
              </a:spcBef>
              <a:spcAft>
                <a:spcPts val="0"/>
              </a:spcAft>
              <a:defRPr/>
            </a:lvl6pPr>
            <a:lvl7pPr marL="1033145" marR="0" lvl="6" indent="-4445" algn="l" rtl="0">
              <a:spcBef>
                <a:spcPts val="0"/>
              </a:spcBef>
              <a:spcAft>
                <a:spcPts val="0"/>
              </a:spcAft>
              <a:defRPr/>
            </a:lvl7pPr>
            <a:lvl8pPr marL="1490345" marR="0" lvl="7" indent="-4445" algn="l" rtl="0">
              <a:spcBef>
                <a:spcPts val="0"/>
              </a:spcBef>
              <a:spcAft>
                <a:spcPts val="0"/>
              </a:spcAft>
              <a:defRPr/>
            </a:lvl8pPr>
            <a:lvl9pPr marL="1947545" marR="0" lvl="8" indent="-4445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 panose="020F0502020204030204"/>
              <a:buChar char="■"/>
              <a:defRPr sz="2400"/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 panose="020F0502020204030204"/>
              <a:buChar char="■"/>
              <a:defRPr sz="2400"/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 panose="020F0502020204030204"/>
              <a:buChar char="▪"/>
              <a:defRPr sz="2400"/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 panose="020F0502020204030204"/>
              <a:buChar char="–"/>
              <a:defRPr sz="2400"/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 panose="020F0502020204030204"/>
              <a:buChar char="»"/>
              <a:defRPr sz="2400"/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/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/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/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Carnegie Mellon</a:t>
            </a:r>
            <a:endParaRPr lang="en-GB" sz="1200" b="1" i="0" u="none" strike="noStrike" cap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Stack Maintenance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314921" y="1121236"/>
            <a:ext cx="8589247" cy="33784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Functions free their frame before returning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endParaRPr lang="en-US" dirty="0" smtClean="0"/>
          </a:p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Return instruction looks for the return address at the top of the stack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91440" indent="0">
              <a:buNone/>
            </a:pP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sz="1800" dirty="0" smtClean="0"/>
              <a:t> </a:t>
            </a:r>
            <a:r>
              <a:rPr lang="en-US" sz="1800" i="1" dirty="0" smtClean="0"/>
              <a:t>…What if the return address has been changed? </a:t>
            </a:r>
            <a:endParaRPr lang="en-US" sz="1800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We’re letting you hijack programs by running buffer overflow attacks on them.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US" sz="2000" dirty="0" smtClean="0">
                <a:latin typeface="Arial Rounded MT Bold" panose="020F0704030504030204" pitchFamily="34" charset="0"/>
              </a:rPr>
              <a:t>Is that not justification enough?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To understand stack discipline and stack frames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To defeat </a:t>
            </a:r>
            <a:r>
              <a:rPr lang="en-US" dirty="0">
                <a:latin typeface="Arial Rounded MT Bold" panose="020F0704030504030204" pitchFamily="34" charset="0"/>
              </a:rPr>
              <a:t>relatively secure </a:t>
            </a:r>
            <a:r>
              <a:rPr lang="en-US" dirty="0" smtClean="0">
                <a:latin typeface="Arial Rounded MT Bold" panose="020F0704030504030204" pitchFamily="34" charset="0"/>
              </a:rPr>
              <a:t>programs with return </a:t>
            </a:r>
            <a:r>
              <a:rPr lang="en-US" dirty="0">
                <a:latin typeface="Arial Rounded MT Bold" panose="020F0704030504030204" pitchFamily="34" charset="0"/>
              </a:rPr>
              <a:t>o</a:t>
            </a:r>
            <a:r>
              <a:rPr lang="en-US" dirty="0" smtClean="0">
                <a:latin typeface="Arial Rounded MT Bold" panose="020F0704030504030204" pitchFamily="34" charset="0"/>
              </a:rPr>
              <a:t>riented programming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Activities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314921" y="1154789"/>
            <a:ext cx="8829080" cy="3812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Three activities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Each relies on a specially crafted assembly sequence to purposefully overwrite the stack</a:t>
            </a:r>
            <a:endParaRPr lang="en-US" sz="2000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Activity 1 – Overwrites the return addresses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Activity 2 – Writes an assembly sequence onto the stack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Activity 3 – Uses byte sequences in 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libc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as the instructions</a:t>
            </a:r>
            <a:endParaRPr lang="en-US" dirty="0">
              <a:latin typeface="Arial Rounded MT Bold" panose="020F0704030504030204"/>
              <a:cs typeface="Arial Rounded MT Bold" panose="020F07040305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Lab Activities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ontent Placeholder 2"/>
          <p:cNvSpPr txBox="1"/>
          <p:nvPr/>
        </p:nvSpPr>
        <p:spPr>
          <a:xfrm>
            <a:off x="314921" y="1154789"/>
            <a:ext cx="8829080" cy="31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One student needs a laptop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Login to bupt1 machine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   $ 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tar </a:t>
            </a:r>
            <a:r>
              <a:rPr lang="en-US" dirty="0" err="1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xf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 lab3-rec5.tar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   $ cd rec5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   $ make	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   $ 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act1 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buFont typeface="Arial" panose="020B0604020202020204"/>
              <a:buNone/>
            </a:pPr>
            <a:endParaRPr lang="en-US" dirty="0" smtClean="0"/>
          </a:p>
          <a:p>
            <a:pPr marL="0" indent="0">
              <a:buFont typeface="Arial" panose="020B0604020202020204"/>
              <a:buNone/>
            </a:pPr>
            <a:endParaRPr lang="en-US" dirty="0" smtClean="0"/>
          </a:p>
          <a:p>
            <a:pPr marL="0" indent="0">
              <a:buFont typeface="Arial" panose="020B0604020202020204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Activity 1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357017" y="1102749"/>
            <a:ext cx="8786983" cy="3144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) break clobber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) run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) x $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rsp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) 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backtrace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Does the value at the top of the stack match any frame?</a:t>
            </a:r>
            <a:endParaRPr lang="en-US" dirty="0" smtClean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endParaRPr lang="en-US" dirty="0" smtClean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Activity 1 Continued</a:t>
            </a:r>
            <a:endParaRPr lang="en-US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747125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x /2gx $</a:t>
            </a:r>
            <a:r>
              <a:rPr lang="en-US" altLang="zh-CN" dirty="0" err="1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rdi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	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/>
                <a:cs typeface="Arial Rounded MT Bold" panose="020F0704030504030204"/>
              </a:rPr>
              <a:t>// Here are the two key values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) </a:t>
            </a:r>
            <a:r>
              <a:rPr lang="en-US" altLang="zh-CN" dirty="0" err="1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stepi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 		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/>
                <a:cs typeface="Arial Rounded MT Bold" panose="020F0704030504030204"/>
              </a:rPr>
              <a:t>// Keep doing this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/>
                <a:cs typeface="Arial Rounded MT Bold" panose="020F0704030504030204"/>
              </a:rPr>
              <a:t>until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2131060" lvl="7" indent="0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/>
                <a:cs typeface="Arial Rounded MT Bold" panose="020F0704030504030204"/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/>
                <a:cs typeface="Arial Rounded MT Bold" panose="020F0704030504030204"/>
              </a:rPr>
              <a:t>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/>
                <a:cs typeface="Arial Rounded MT Bold" panose="020F0704030504030204"/>
              </a:rPr>
              <a:t> </a:t>
            </a:r>
            <a:r>
              <a:rPr lang="da-DK" altLang="zh-CN" sz="1400" dirty="0" smtClean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da-DK" altLang="zh-CN" sz="1400" dirty="0" err="1">
                <a:latin typeface="Courier New" panose="02070309020205020404" charset="0"/>
                <a:cs typeface="Courier New" panose="02070309020205020404" charset="0"/>
              </a:rPr>
              <a:t>gdb</a:t>
            </a:r>
            <a:r>
              <a:rPr lang="da-DK" altLang="zh-CN" sz="1400" dirty="0"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da-DK" altLang="zh-CN" sz="1400" dirty="0">
              <a:latin typeface="Courier New" panose="02070309020205020404" charset="0"/>
              <a:cs typeface="Courier New" panose="02070309020205020404" charset="0"/>
            </a:endParaRPr>
          </a:p>
          <a:p>
            <a:pPr marL="2131060" lvl="7" indent="0">
              <a:buNone/>
            </a:pPr>
            <a:r>
              <a:rPr lang="da-DK" altLang="zh-CN" sz="1400" dirty="0" smtClean="0">
                <a:latin typeface="Courier New" panose="02070309020205020404" charset="0"/>
                <a:cs typeface="Courier New" panose="02070309020205020404" charset="0"/>
              </a:rPr>
              <a:t>     </a:t>
            </a:r>
            <a:r>
              <a:rPr lang="da-DK" altLang="zh-CN" sz="1400" dirty="0" err="1" smtClean="0">
                <a:latin typeface="Courier New" panose="02070309020205020404" charset="0"/>
                <a:cs typeface="Courier New" panose="02070309020205020404" charset="0"/>
              </a:rPr>
              <a:t>clobber</a:t>
            </a:r>
            <a:r>
              <a:rPr lang="da-DK" altLang="zh-CN" sz="1400" dirty="0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da-DK" altLang="zh-CN" sz="1400" dirty="0">
                <a:latin typeface="Courier New" panose="02070309020205020404" charset="0"/>
                <a:cs typeface="Courier New" panose="02070309020205020404" charset="0"/>
              </a:rPr>
              <a:t>() at support.s:16</a:t>
            </a:r>
            <a:endParaRPr lang="da-DK" altLang="zh-CN" sz="1400" dirty="0">
              <a:latin typeface="Courier New" panose="02070309020205020404" charset="0"/>
              <a:cs typeface="Courier New" panose="02070309020205020404" charset="0"/>
            </a:endParaRPr>
          </a:p>
          <a:p>
            <a:pPr marL="2131060" lvl="7" indent="0">
              <a:buNone/>
            </a:pPr>
            <a:r>
              <a:rPr lang="da-DK" altLang="zh-CN" sz="1400" dirty="0" smtClean="0">
                <a:latin typeface="Courier New" panose="02070309020205020404" charset="0"/>
                <a:cs typeface="Courier New" panose="02070309020205020404" charset="0"/>
              </a:rPr>
              <a:t>     16              ret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) x $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rsp</a:t>
            </a:r>
            <a:endParaRPr lang="en-US" altLang="zh-CN" dirty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Has the return address changed?</a:t>
            </a:r>
            <a:endParaRPr lang="en-US" altLang="zh-CN" dirty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) </a:t>
            </a:r>
            <a:r>
              <a:rPr lang="en-US" altLang="zh-CN" dirty="0" smtClean="0">
                <a:latin typeface="Arial Rounded MT Bold" panose="020F0704030504030204"/>
                <a:cs typeface="Arial Rounded MT Bold" panose="020F0704030504030204"/>
              </a:rPr>
              <a:t>finish                  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/>
                <a:cs typeface="Arial Rounded MT Bold" panose="020F0704030504030204"/>
              </a:rPr>
              <a:t>// Should exit and print out “Hi!”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Arial Rounded MT Bold" panose="020F0704030504030204"/>
              <a:cs typeface="Arial Rounded MT Bold" panose="020F07040305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Activity 1 Post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369475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Content Placeholder 2"/>
          <p:cNvSpPr txBox="1"/>
          <p:nvPr/>
        </p:nvSpPr>
        <p:spPr>
          <a:xfrm>
            <a:off x="314921" y="910047"/>
            <a:ext cx="8292857" cy="1756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Clobber overwrites part of the stack with memory at $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rdi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, including the all-important return address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In act1 it writes two new return addresses: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sz="1800" dirty="0" smtClean="0"/>
              <a:t> 0x400500: address of </a:t>
            </a:r>
            <a:r>
              <a:rPr lang="en-US" sz="1800" dirty="0" err="1" smtClean="0"/>
              <a:t>printHi</a:t>
            </a:r>
            <a:r>
              <a:rPr lang="en-US" sz="1800" dirty="0" smtClean="0"/>
              <a:t>()</a:t>
            </a:r>
            <a:endParaRPr lang="en-US" sz="1800" dirty="0" smtClean="0"/>
          </a:p>
          <a:p>
            <a:pPr lvl="1"/>
            <a:r>
              <a:rPr lang="en-US" sz="1800" dirty="0" smtClean="0"/>
              <a:t> 0x400560: address in main</a:t>
            </a:r>
            <a:endParaRPr lang="en-US" sz="1800" dirty="0"/>
          </a:p>
        </p:txBody>
      </p:sp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243227" y="4260715"/>
          <a:ext cx="1938335" cy="670560"/>
        </p:xfrm>
        <a:graphic>
          <a:graphicData uri="http://schemas.openxmlformats.org/drawingml/2006/table">
            <a:tbl>
              <a:tblPr/>
              <a:tblGrid>
                <a:gridCol w="1938335"/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charset="0"/>
                          <a:cs typeface="Courier New" panose="02070309020205020404" charset="0"/>
                        </a:rPr>
                        <a:t>0x7fffffffe398</a:t>
                      </a:r>
                      <a:endParaRPr lang="en-US" sz="1600" dirty="0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charset="0"/>
                          <a:cs typeface="Courier New" panose="02070309020205020404" charset="0"/>
                        </a:rPr>
                        <a:t>0x0000004003c3</a:t>
                      </a:r>
                      <a:endParaRPr lang="en-US" sz="1600" dirty="0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4"/>
          <p:cNvGraphicFramePr>
            <a:graphicFrameLocks noGrp="1"/>
          </p:cNvGraphicFramePr>
          <p:nvPr/>
        </p:nvGraphicFramePr>
        <p:xfrm>
          <a:off x="2678864" y="4237833"/>
          <a:ext cx="1902037" cy="693442"/>
        </p:xfrm>
        <a:graphic>
          <a:graphicData uri="http://schemas.openxmlformats.org/drawingml/2006/table">
            <a:tbl>
              <a:tblPr/>
              <a:tblGrid>
                <a:gridCol w="1902037"/>
              </a:tblGrid>
              <a:tr h="3581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charset="0"/>
                          <a:cs typeface="Courier New" panose="02070309020205020404" charset="0"/>
                        </a:rPr>
                        <a:t>0x0000004003d0</a:t>
                      </a:r>
                      <a:endParaRPr lang="en-US" sz="1600" dirty="0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charset="0"/>
                          <a:cs typeface="Courier New" panose="02070309020205020404" charset="0"/>
                        </a:rPr>
                        <a:t>0x000000400500</a:t>
                      </a:r>
                      <a:endParaRPr lang="en-US" sz="1600" dirty="0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5"/>
          <p:cNvGraphicFramePr>
            <a:graphicFrameLocks noGrp="1"/>
          </p:cNvGraphicFramePr>
          <p:nvPr/>
        </p:nvGraphicFramePr>
        <p:xfrm>
          <a:off x="5136129" y="4355141"/>
          <a:ext cx="2018916" cy="335280"/>
        </p:xfrm>
        <a:graphic>
          <a:graphicData uri="http://schemas.openxmlformats.org/drawingml/2006/table">
            <a:tbl>
              <a:tblPr/>
              <a:tblGrid>
                <a:gridCol w="2018916"/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charset="0"/>
                          <a:cs typeface="Courier New" panose="02070309020205020404" charset="0"/>
                        </a:rPr>
                        <a:t>0x000000400560</a:t>
                      </a:r>
                      <a:endParaRPr lang="en-US" sz="1600" dirty="0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7"/>
          <p:cNvCxnSpPr/>
          <p:nvPr/>
        </p:nvCxnSpPr>
        <p:spPr bwMode="auto">
          <a:xfrm flipH="1">
            <a:off x="1182513" y="3425867"/>
            <a:ext cx="11723" cy="6389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8"/>
          <p:cNvSpPr txBox="1"/>
          <p:nvPr/>
        </p:nvSpPr>
        <p:spPr>
          <a:xfrm>
            <a:off x="340944" y="2964202"/>
            <a:ext cx="184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Call clobber()</a:t>
            </a:r>
            <a:endParaRPr lang="en-US" sz="24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2" name="Straight Arrow Connector 10"/>
          <p:cNvCxnSpPr/>
          <p:nvPr/>
        </p:nvCxnSpPr>
        <p:spPr bwMode="auto">
          <a:xfrm>
            <a:off x="2181562" y="4614224"/>
            <a:ext cx="39860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11"/>
          <p:cNvSpPr txBox="1"/>
          <p:nvPr/>
        </p:nvSpPr>
        <p:spPr>
          <a:xfrm>
            <a:off x="1836839" y="3632899"/>
            <a:ext cx="234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Clobber executes</a:t>
            </a:r>
            <a:endParaRPr lang="en-US" sz="24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4" name="Straight Arrow Connector 13"/>
          <p:cNvCxnSpPr/>
          <p:nvPr/>
        </p:nvCxnSpPr>
        <p:spPr bwMode="auto">
          <a:xfrm>
            <a:off x="4650006" y="4614267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14"/>
          <p:cNvSpPr txBox="1"/>
          <p:nvPr/>
        </p:nvSpPr>
        <p:spPr>
          <a:xfrm>
            <a:off x="4650006" y="4208600"/>
            <a:ext cx="48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charset="0"/>
                <a:cs typeface="Calibri" panose="020F0502020204030204" charset="0"/>
              </a:rPr>
              <a:t>ret</a:t>
            </a:r>
            <a:endParaRPr lang="en-US" sz="20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5344687" y="3746935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lang="en-US" sz="2400" dirty="0" err="1" smtClean="0">
                <a:latin typeface="Calibri" panose="020F0502020204030204" charset="0"/>
                <a:cs typeface="Calibri" panose="020F0502020204030204" charset="0"/>
              </a:rPr>
              <a:t>printHi</a:t>
            </a:r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()</a:t>
            </a:r>
            <a:endParaRPr lang="en-US" sz="24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7" name="Straight Arrow Connector 16"/>
          <p:cNvCxnSpPr/>
          <p:nvPr/>
        </p:nvCxnSpPr>
        <p:spPr bwMode="auto">
          <a:xfrm>
            <a:off x="7280647" y="4587443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17"/>
          <p:cNvSpPr txBox="1"/>
          <p:nvPr/>
        </p:nvSpPr>
        <p:spPr>
          <a:xfrm>
            <a:off x="7220932" y="4201836"/>
            <a:ext cx="48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charset="0"/>
                <a:cs typeface="Calibri" panose="020F0502020204030204" charset="0"/>
              </a:rPr>
              <a:t>ret</a:t>
            </a:r>
            <a:endParaRPr lang="en-US" sz="20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7708540" y="3791888"/>
            <a:ext cx="130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In main()</a:t>
            </a:r>
            <a:endParaRPr lang="en-US" sz="24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Activity 2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207891" y="770824"/>
            <a:ext cx="8759326" cy="4282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/>
              <a:buNone/>
            </a:pP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$</a:t>
            </a:r>
            <a:r>
              <a:rPr lang="en-US" sz="3100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 act2</a:t>
            </a:r>
            <a:endParaRPr lang="en-US" sz="3100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40000"/>
              </a:lnSpc>
              <a:buFont typeface="Arial" panose="020B0604020202020204"/>
              <a:buNone/>
            </a:pP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sz="3100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) </a:t>
            </a:r>
            <a:r>
              <a:rPr lang="en-US" sz="3100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break clobber</a:t>
            </a:r>
            <a:endParaRPr lang="en-US" sz="3100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40000"/>
              </a:lnSpc>
              <a:buFont typeface="Arial" panose="020B0604020202020204"/>
              <a:buNone/>
            </a:pP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sz="3100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) </a:t>
            </a:r>
            <a:r>
              <a:rPr lang="en-US" sz="3100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run</a:t>
            </a:r>
            <a:endParaRPr lang="en-US" sz="3100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40000"/>
              </a:lnSpc>
              <a:buFont typeface="Arial" panose="020B0604020202020204"/>
              <a:buNone/>
            </a:pP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sz="3100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) x $</a:t>
            </a:r>
            <a:r>
              <a:rPr lang="en-US" sz="3100" dirty="0" err="1" smtClean="0">
                <a:latin typeface="Arial Rounded MT Bold" panose="020F0704030504030204"/>
                <a:cs typeface="Arial Rounded MT Bold" panose="020F0704030504030204"/>
              </a:rPr>
              <a:t>rsp</a:t>
            </a:r>
            <a:endParaRPr lang="en-US" sz="3100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444500" indent="-444500">
              <a:lnSpc>
                <a:spcPct val="140000"/>
              </a:lnSpc>
              <a:buFont typeface="Arial" panose="020B0604020202020204"/>
              <a:buNone/>
            </a:pPr>
            <a:r>
              <a:rPr lang="en-US" sz="3100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What is the address of the stack and the return address?</a:t>
            </a:r>
            <a:endParaRPr lang="en-US" sz="3100" dirty="0" smtClean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40000"/>
              </a:lnSpc>
              <a:buFont typeface="Arial" panose="020B0604020202020204"/>
              <a:buNone/>
            </a:pP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sz="3100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sz="3100" dirty="0" smtClean="0">
                <a:latin typeface="Arial Rounded MT Bold" panose="020F0704030504030204"/>
                <a:cs typeface="Arial Rounded MT Bold" panose="020F0704030504030204"/>
              </a:rPr>
              <a:t>) x /4gx $</a:t>
            </a:r>
            <a:r>
              <a:rPr lang="en-US" sz="3100" dirty="0" err="1" smtClean="0">
                <a:latin typeface="Arial Rounded MT Bold" panose="020F0704030504030204"/>
                <a:cs typeface="Arial Rounded MT Bold" panose="020F0704030504030204"/>
              </a:rPr>
              <a:t>rdi</a:t>
            </a:r>
            <a:endParaRPr lang="en-US" sz="3100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40000"/>
              </a:lnSpc>
              <a:buFont typeface="Arial" panose="020B0604020202020204"/>
              <a:buNone/>
            </a:pPr>
            <a:r>
              <a:rPr lang="en-US" sz="3100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What will the new return address be?</a:t>
            </a:r>
            <a:br>
              <a:rPr lang="en-US" sz="3100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</a:br>
            <a:r>
              <a:rPr lang="en-US" sz="3100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   (i.e., what is the first value?)</a:t>
            </a:r>
            <a:endParaRPr lang="en-US" sz="3100" dirty="0" smtClean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buFont typeface="Arial" panose="020B0604020202020204"/>
              <a:buNone/>
            </a:pPr>
            <a:endParaRPr lang="en-US" dirty="0" smtClean="0"/>
          </a:p>
          <a:p>
            <a:pPr marL="0" indent="0">
              <a:buFont typeface="Arial" panose="020B0604020202020204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Activitity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2 Continued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) x/5i $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rdi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 + 8	// Display as instructions</a:t>
            </a:r>
            <a:endParaRPr lang="en-US" altLang="zh-CN" dirty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Why </a:t>
            </a:r>
            <a:r>
              <a:rPr lang="en-US" altLang="zh-CN" dirty="0" err="1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rdi</a:t>
            </a: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 + 8?</a:t>
            </a:r>
            <a:endParaRPr lang="en-US" altLang="zh-CN" dirty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What are the three addresses?</a:t>
            </a:r>
            <a:endParaRPr lang="en-US" altLang="zh-CN" dirty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) break puts</a:t>
            </a:r>
            <a:endParaRPr lang="en-US" altLang="zh-CN" dirty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) break exit</a:t>
            </a:r>
            <a:endParaRPr lang="en-US" altLang="zh-CN" dirty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Do these addresses look familiar?</a:t>
            </a:r>
            <a:endParaRPr lang="en-US" altLang="zh-CN" dirty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9144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Activity 2 Post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18" name="Content Placeholder 2"/>
          <p:cNvSpPr txBox="1"/>
          <p:nvPr/>
        </p:nvSpPr>
        <p:spPr>
          <a:xfrm>
            <a:off x="159699" y="898258"/>
            <a:ext cx="8829079" cy="449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Normally programs cannot execute instructions on the stack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sz="1800" dirty="0" smtClean="0">
                <a:latin typeface="+mn-lt"/>
                <a:cs typeface="Arial Rounded MT Bold" panose="020F0704030504030204"/>
              </a:rPr>
              <a:t> Main used </a:t>
            </a:r>
            <a:r>
              <a:rPr lang="en-US" sz="1800" dirty="0" err="1" smtClean="0">
                <a:latin typeface="+mn-lt"/>
                <a:cs typeface="Arial Rounded MT Bold" panose="020F0704030504030204"/>
              </a:rPr>
              <a:t>mprotect</a:t>
            </a:r>
            <a:r>
              <a:rPr lang="en-US" sz="1800" dirty="0" smtClean="0">
                <a:latin typeface="+mn-lt"/>
                <a:cs typeface="Arial Rounded MT Bold" panose="020F0704030504030204"/>
              </a:rPr>
              <a:t> to disable the memory protection for </a:t>
            </a:r>
            <a:r>
              <a:rPr lang="en-US" sz="1800" dirty="0" smtClean="0">
                <a:latin typeface="+mn-lt"/>
              </a:rPr>
              <a:t>this activity</a:t>
            </a:r>
            <a:endParaRPr lang="en-US" sz="1800" dirty="0" smtClean="0">
              <a:latin typeface="+mn-lt"/>
            </a:endParaRPr>
          </a:p>
          <a:p>
            <a:endParaRPr lang="en-US" dirty="0" smtClean="0"/>
          </a:p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Clobber wrote an address that’s on the stack as a return address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sz="1800" dirty="0" smtClean="0"/>
              <a:t> Followed by a sequence of instructions</a:t>
            </a:r>
            <a:endParaRPr lang="en-US" sz="1800" dirty="0" smtClean="0"/>
          </a:p>
          <a:p>
            <a:pPr lvl="1"/>
            <a:r>
              <a:rPr lang="en-US" sz="1800" dirty="0" smtClean="0"/>
              <a:t> Three addresses show up in the exploit:</a:t>
            </a:r>
            <a:endParaRPr lang="en-US" sz="1800" dirty="0" smtClean="0"/>
          </a:p>
          <a:p>
            <a:pPr lvl="2"/>
            <a:r>
              <a:rPr lang="en-US" sz="1800" dirty="0" smtClean="0"/>
              <a:t>0x48644d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“Hi\n” string</a:t>
            </a:r>
            <a:endParaRPr lang="en-US" sz="1800" dirty="0" smtClean="0"/>
          </a:p>
          <a:p>
            <a:pPr lvl="2"/>
            <a:r>
              <a:rPr lang="en-US" sz="1800" dirty="0" smtClean="0"/>
              <a:t>0x402290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puts() function</a:t>
            </a:r>
            <a:endParaRPr lang="en-US" sz="1800" dirty="0" smtClean="0"/>
          </a:p>
          <a:p>
            <a:pPr lvl="2"/>
            <a:r>
              <a:rPr lang="en-US" sz="1800" dirty="0" smtClean="0"/>
              <a:t>0x401150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exit() function</a:t>
            </a:r>
            <a:endParaRPr lang="en-US" sz="18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Arial Rounded MT Bold" panose="020F0704030504030204"/>
                <a:cs typeface="Arial Rounded MT Bold" panose="020F0704030504030204"/>
              </a:rPr>
              <a:t>Agenda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Reminders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Stacks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Attack Lab Activities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 Rounded MT Bold" panose="020F0704030504030204"/>
                <a:cs typeface="Arial Rounded MT Bold" panose="020F0704030504030204"/>
              </a:rPr>
              <a:t>Activity 3</a:t>
            </a:r>
            <a:endParaRPr kumimoji="1" lang="zh-CN" altLang="en-US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14921" y="898258"/>
            <a:ext cx="8956079" cy="3673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$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act3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) break clobber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) run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) x /5gx $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rdi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Which value will be first on the stack?</a:t>
            </a:r>
            <a:endParaRPr lang="en-US" dirty="0" smtClean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r>
              <a:rPr lang="en-US" dirty="0" smtClean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At the end of clobber, where will the function return to?</a:t>
            </a:r>
            <a:endParaRPr lang="en-US" dirty="0" smtClean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Font typeface="Arial" panose="020B0604020202020204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 Rounded MT Bold" panose="020F0704030504030204"/>
                <a:cs typeface="Arial Rounded MT Bold" panose="020F0704030504030204"/>
              </a:rPr>
              <a:t>Activity 3 Continued</a:t>
            </a:r>
            <a:endParaRPr kumimoji="1" lang="zh-CN" altLang="en-US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747125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(</a:t>
            </a:r>
            <a:r>
              <a:rPr lang="en-US" altLang="zh-CN" dirty="0" err="1">
                <a:latin typeface="Arial Rounded MT Bold" panose="020F0704030504030204"/>
                <a:cs typeface="Arial Rounded MT Bold" panose="020F0704030504030204"/>
              </a:rPr>
              <a:t>gdb</a:t>
            </a:r>
            <a:r>
              <a:rPr lang="en-US" altLang="zh-CN" dirty="0">
                <a:latin typeface="Arial Rounded MT Bold" panose="020F0704030504030204"/>
                <a:cs typeface="Arial Rounded MT Bold" panose="020F0704030504030204"/>
              </a:rPr>
              <a:t>) x /2i &lt;return address</a:t>
            </a:r>
            <a:r>
              <a:rPr lang="en-US" altLang="zh-CN" dirty="0" smtClean="0">
                <a:latin typeface="Arial Rounded MT Bold" panose="020F0704030504030204"/>
                <a:cs typeface="Arial Rounded MT Bold" panose="020F0704030504030204"/>
              </a:rPr>
              <a:t>&gt;</a:t>
            </a:r>
            <a:endParaRPr lang="en-US" altLang="zh-CN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What does this sequence do?</a:t>
            </a:r>
            <a:endParaRPr lang="en-US" altLang="zh-CN" dirty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  <a:cs typeface="Arial Rounded MT Bold" panose="020F0704030504030204"/>
              </a:rPr>
              <a:t>Q. Do the same for the other addresses.  Note that some are return addresses and some are for data.  When you continue, what will the code now do?</a:t>
            </a:r>
            <a:endParaRPr lang="en-US" altLang="zh-CN" dirty="0">
              <a:solidFill>
                <a:srgbClr val="FF0000"/>
              </a:solidFill>
              <a:latin typeface="Arial Rounded MT Bold" panose="020F0704030504030204"/>
              <a:cs typeface="Arial Rounded MT Bold" panose="020F0704030504030204"/>
            </a:endParaRPr>
          </a:p>
          <a:p>
            <a:pPr marL="91440" indent="0">
              <a:lnSpc>
                <a:spcPct val="120000"/>
              </a:lnSpc>
              <a:buNone/>
            </a:pPr>
            <a:endParaRPr kumimoji="1" lang="zh-CN" altLang="en-US" dirty="0">
              <a:latin typeface="Arial Rounded MT Bold" panose="020F0704030504030204"/>
              <a:cs typeface="Arial Rounded MT Bold" panose="020F07040305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/>
                <a:cs typeface="Arial Rounded MT Bold" panose="020F0704030504030204"/>
              </a:rPr>
              <a:t>Activity 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3 </a:t>
            </a:r>
            <a:r>
              <a:rPr lang="en-US" dirty="0">
                <a:latin typeface="Arial Rounded MT Bold" panose="020F0704030504030204"/>
                <a:cs typeface="Arial Rounded MT Bold" panose="020F0704030504030204"/>
              </a:rPr>
              <a:t>Post</a:t>
            </a: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159699" y="898258"/>
            <a:ext cx="8829079" cy="449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It’s harder to stop programs from running existing pieces of code in the executable.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endParaRPr lang="en-US" dirty="0" smtClean="0"/>
          </a:p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Clobber wrote multiple return addresses (aka gadgets) that each performed a small task, along with data that will get popped off the stack while running the gadgets.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sz="1800" dirty="0" smtClean="0">
                <a:latin typeface="Arial Rounded MT Bold" panose="020F0704030504030204" pitchFamily="34" charset="0"/>
              </a:rPr>
              <a:t>0x457c07: pop %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rdi</a:t>
            </a:r>
            <a:r>
              <a:rPr lang="en-US" sz="1800" dirty="0" smtClean="0">
                <a:latin typeface="Arial Rounded MT Bold" panose="020F0704030504030204" pitchFamily="34" charset="0"/>
              </a:rPr>
              <a:t>; 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retq</a:t>
            </a:r>
            <a:endParaRPr lang="en-US" sz="1800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 smtClean="0">
                <a:latin typeface="Arial Rounded MT Bold" panose="020F0704030504030204" pitchFamily="34" charset="0"/>
              </a:rPr>
              <a:t>0x47fbb0: Pointer to the string “Hi\n”</a:t>
            </a:r>
            <a:endParaRPr lang="en-US" sz="1800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 smtClean="0">
                <a:latin typeface="Arial Rounded MT Bold" panose="020F0704030504030204" pitchFamily="34" charset="0"/>
              </a:rPr>
              <a:t>0x429aaa: pop %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rax</a:t>
            </a:r>
            <a:r>
              <a:rPr lang="en-US" sz="1800" dirty="0" smtClean="0">
                <a:latin typeface="Arial Rounded MT Bold" panose="020F0704030504030204" pitchFamily="34" charset="0"/>
              </a:rPr>
              <a:t>; 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retq</a:t>
            </a:r>
            <a:endParaRPr lang="en-US" sz="1800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US" sz="1800" smtClean="0">
                <a:latin typeface="Arial Rounded MT Bold" panose="020F0704030504030204" pitchFamily="34" charset="0"/>
              </a:rPr>
              <a:t>0x400520</a:t>
            </a:r>
            <a:r>
              <a:rPr lang="en-US" sz="1800" dirty="0" smtClean="0">
                <a:latin typeface="Arial Rounded MT Bold" panose="020F0704030504030204" pitchFamily="34" charset="0"/>
              </a:rPr>
              <a:t>: Address of a printing function</a:t>
            </a:r>
            <a:endParaRPr lang="en-US" sz="1800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 smtClean="0">
                <a:latin typeface="Arial Rounded MT Bold" panose="020F0704030504030204" pitchFamily="34" charset="0"/>
              </a:rPr>
              <a:t>0x42dfbb: 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callq</a:t>
            </a:r>
            <a:r>
              <a:rPr lang="en-US" sz="1800" dirty="0" smtClean="0">
                <a:latin typeface="Arial Rounded MT Bold" panose="020F0704030504030204" pitchFamily="34" charset="0"/>
              </a:rPr>
              <a:t> *%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rax</a:t>
            </a:r>
            <a:endParaRPr lang="en-US" sz="1800" dirty="0" smtClean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082662" cy="37290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Note that some of the return addresses actually 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cut off </a:t>
            </a:r>
            <a:r>
              <a:rPr lang="en-US" dirty="0" smtClean="0">
                <a:latin typeface="Arial Rounded MT Bold" panose="020F0704030504030204" pitchFamily="34" charset="0"/>
              </a:rPr>
              <a:t>bytes from existing instructions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09417" y="4791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8745" marR="0" lvl="0" indent="-1187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118745" marR="0" lvl="1" indent="-118745" algn="l" rtl="0">
              <a:spcBef>
                <a:spcPts val="0"/>
              </a:spcBef>
              <a:spcAft>
                <a:spcPts val="0"/>
              </a:spcAft>
              <a:defRPr/>
            </a:lvl2pPr>
            <a:lvl3pPr marL="118745" marR="0" lvl="2" indent="-118745" algn="l" rtl="0">
              <a:spcBef>
                <a:spcPts val="0"/>
              </a:spcBef>
              <a:spcAft>
                <a:spcPts val="0"/>
              </a:spcAft>
              <a:defRPr/>
            </a:lvl3pPr>
            <a:lvl4pPr marL="118745" marR="0" lvl="3" indent="-118745" algn="l" rtl="0">
              <a:spcBef>
                <a:spcPts val="0"/>
              </a:spcBef>
              <a:spcAft>
                <a:spcPts val="0"/>
              </a:spcAft>
              <a:defRPr/>
            </a:lvl4pPr>
            <a:lvl5pPr marL="118745" marR="0" lvl="4" indent="-118745" algn="l" rtl="0">
              <a:spcBef>
                <a:spcPts val="0"/>
              </a:spcBef>
              <a:spcAft>
                <a:spcPts val="0"/>
              </a:spcAft>
              <a:defRPr/>
            </a:lvl5pPr>
            <a:lvl6pPr marL="575945" marR="0" lvl="5" indent="-4445" algn="l" rtl="0">
              <a:spcBef>
                <a:spcPts val="0"/>
              </a:spcBef>
              <a:spcAft>
                <a:spcPts val="0"/>
              </a:spcAft>
              <a:defRPr/>
            </a:lvl6pPr>
            <a:lvl7pPr marL="1033145" marR="0" lvl="6" indent="-4445" algn="l" rtl="0">
              <a:spcBef>
                <a:spcPts val="0"/>
              </a:spcBef>
              <a:spcAft>
                <a:spcPts val="0"/>
              </a:spcAft>
              <a:defRPr/>
            </a:lvl7pPr>
            <a:lvl8pPr marL="1490345" marR="0" lvl="7" indent="-4445" algn="l" rtl="0">
              <a:spcBef>
                <a:spcPts val="0"/>
              </a:spcBef>
              <a:spcAft>
                <a:spcPts val="0"/>
              </a:spcAft>
              <a:defRPr/>
            </a:lvl8pPr>
            <a:lvl9pPr marL="1947545" marR="0" lvl="8" indent="-4445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Activity 3 Post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685" y="3912289"/>
            <a:ext cx="7106490" cy="9541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495504" y="4553020"/>
            <a:ext cx="515155" cy="23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56" y="2011466"/>
            <a:ext cx="4974733" cy="1749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9735" y="2011466"/>
            <a:ext cx="2523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Bold" charset="0"/>
                <a:cs typeface="Calibri Bold" charset="0"/>
              </a:rPr>
              <a:t>0x457d0b    …0c         …0d    </a:t>
            </a:r>
            <a:endParaRPr lang="en-US" dirty="0" smtClean="0">
              <a:latin typeface="Calibri Bold" charset="0"/>
              <a:cs typeface="Calibri Bold" charset="0"/>
            </a:endParaRPr>
          </a:p>
          <a:p>
            <a:r>
              <a:rPr lang="en-US" dirty="0" smtClean="0">
                <a:latin typeface="Calibri Bold" charset="0"/>
                <a:cs typeface="Calibri Bold" charset="0"/>
              </a:rPr>
              <a:t>-----------------------------------------  </a:t>
            </a:r>
            <a:endParaRPr lang="en-US" dirty="0" smtClean="0">
              <a:latin typeface="Calibri Bold" charset="0"/>
              <a:cs typeface="Calibri Bold" charset="0"/>
            </a:endParaRPr>
          </a:p>
          <a:p>
            <a:r>
              <a:rPr lang="en-US" dirty="0">
                <a:latin typeface="Calibri Bold" charset="0"/>
                <a:cs typeface="Calibri Bold" charset="0"/>
              </a:rPr>
              <a:t> </a:t>
            </a:r>
            <a:r>
              <a:rPr lang="en-US" dirty="0" smtClean="0">
                <a:latin typeface="Calibri Bold" charset="0"/>
                <a:cs typeface="Calibri Bold" charset="0"/>
              </a:rPr>
              <a:t>            </a:t>
            </a:r>
            <a:r>
              <a:rPr lang="en-US" dirty="0" smtClean="0">
                <a:solidFill>
                  <a:srgbClr val="C00000"/>
                </a:solidFill>
                <a:latin typeface="Calibri Bold" charset="0"/>
                <a:cs typeface="Calibri Bold" charset="0"/>
              </a:rPr>
              <a:t>pop %r15</a:t>
            </a:r>
            <a:r>
              <a:rPr lang="en-US" dirty="0" smtClean="0">
                <a:latin typeface="Calibri Bold" charset="0"/>
                <a:cs typeface="Calibri Bold" charset="0"/>
              </a:rPr>
              <a:t>         </a:t>
            </a:r>
            <a:r>
              <a:rPr lang="en-US" dirty="0" err="1" smtClean="0">
                <a:latin typeface="Calibri Bold" charset="0"/>
                <a:cs typeface="Calibri Bold" charset="0"/>
              </a:rPr>
              <a:t>retq</a:t>
            </a:r>
            <a:endParaRPr lang="en-US" dirty="0" smtClean="0">
              <a:latin typeface="Calibri Bold" charset="0"/>
              <a:cs typeface="Calibri Bold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alibri Bold" charset="0"/>
                <a:cs typeface="Calibri Bold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alibri Bold" charset="0"/>
                <a:cs typeface="Calibri Bold" charset="0"/>
              </a:rPr>
              <a:t>            41         5f</a:t>
            </a:r>
            <a:r>
              <a:rPr lang="en-US" dirty="0" smtClean="0">
                <a:latin typeface="Calibri Bold" charset="0"/>
                <a:cs typeface="Calibri Bold" charset="0"/>
              </a:rPr>
              <a:t>           c3</a:t>
            </a:r>
            <a:endParaRPr lang="en-US" dirty="0" smtClean="0">
              <a:latin typeface="Calibri Bold" charset="0"/>
              <a:cs typeface="Calibri Bold" charset="0"/>
            </a:endParaRPr>
          </a:p>
          <a:p>
            <a:endParaRPr lang="en-US" dirty="0">
              <a:latin typeface="Calibri Bold" charset="0"/>
              <a:cs typeface="Calibri Bold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alibri Bold" charset="0"/>
                <a:cs typeface="Calibri Bold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libri Bold" charset="0"/>
                <a:cs typeface="Calibri Bold" charset="0"/>
              </a:rPr>
              <a:t>            pop </a:t>
            </a:r>
            <a:r>
              <a:rPr lang="en-US" dirty="0">
                <a:solidFill>
                  <a:srgbClr val="00B050"/>
                </a:solidFill>
                <a:latin typeface="Calibri Bold" charset="0"/>
                <a:cs typeface="Calibri Bold" charset="0"/>
              </a:rPr>
              <a:t>%</a:t>
            </a:r>
            <a:r>
              <a:rPr lang="en-US" dirty="0" err="1" smtClean="0">
                <a:solidFill>
                  <a:srgbClr val="00B050"/>
                </a:solidFill>
                <a:latin typeface="Calibri Bold" charset="0"/>
                <a:cs typeface="Calibri Bold" charset="0"/>
              </a:rPr>
              <a:t>rdi</a:t>
            </a:r>
            <a:r>
              <a:rPr lang="en-US" dirty="0" smtClean="0">
                <a:solidFill>
                  <a:srgbClr val="00B050"/>
                </a:solidFill>
                <a:latin typeface="Calibri Bold" charset="0"/>
                <a:cs typeface="Calibri Bold" charset="0"/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  <a:latin typeface="Calibri Bold" charset="0"/>
                <a:cs typeface="Calibri Bold" charset="0"/>
              </a:rPr>
              <a:t>retq</a:t>
            </a:r>
            <a:endParaRPr lang="en-US" dirty="0" smtClean="0">
              <a:solidFill>
                <a:schemeClr val="tx1"/>
              </a:solidFill>
              <a:latin typeface="Calibri Bold" charset="0"/>
              <a:cs typeface="Calibri Bold" charset="0"/>
            </a:endParaRPr>
          </a:p>
          <a:p>
            <a:r>
              <a:rPr lang="en-US" dirty="0" smtClean="0">
                <a:latin typeface="Calibri Bold" charset="0"/>
                <a:cs typeface="Calibri Bold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alibri Bold" charset="0"/>
                <a:cs typeface="Calibri Bold" charset="0"/>
              </a:rPr>
              <a:t>5f</a:t>
            </a:r>
            <a:r>
              <a:rPr lang="en-US" dirty="0" smtClean="0">
                <a:latin typeface="Calibri Bold" charset="0"/>
                <a:cs typeface="Calibri Bold" charset="0"/>
              </a:rPr>
              <a:t>           c3</a:t>
            </a:r>
            <a:endParaRPr lang="en-US" dirty="0" smtClean="0">
              <a:latin typeface="Calibri Bold" charset="0"/>
              <a:cs typeface="Calibri Bold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86686" y="3116006"/>
            <a:ext cx="3324354" cy="328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 Rounded MT Bold" panose="020F0704030504030204"/>
                <a:cs typeface="Arial Rounded MT Bold" panose="020F0704030504030204"/>
              </a:rPr>
              <a:t>If you get stuck</a:t>
            </a:r>
            <a:endParaRPr kumimoji="1" lang="zh-CN" altLang="en-US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4" name="Text Placeholder 2"/>
          <p:cNvSpPr txBox="1"/>
          <p:nvPr/>
        </p:nvSpPr>
        <p:spPr>
          <a:xfrm>
            <a:off x="314921" y="1001889"/>
            <a:ext cx="8038857" cy="359833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b="1" i="1" dirty="0" smtClean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sz="1800" b="1" i="1" dirty="0" err="1" smtClean="0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sz="1800" b="1" i="1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000" b="1" i="1" u="sng" dirty="0" smtClean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sz="2000" b="1" i="1" u="sng" dirty="0" err="1" smtClean="0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sz="2000" b="1" i="1" u="sng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en-US" sz="2000" b="1" i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+mn-lt"/>
              </a:rPr>
              <a:t>Please read the </a:t>
            </a:r>
            <a:r>
              <a:rPr lang="en-US" b="1" i="1" dirty="0" err="1" smtClean="0">
                <a:solidFill>
                  <a:srgbClr val="800000"/>
                </a:solidFill>
                <a:latin typeface="+mn-lt"/>
              </a:rPr>
              <a:t>writeup</a:t>
            </a:r>
            <a:r>
              <a:rPr lang="en-US" b="1" i="1" dirty="0" smtClean="0">
                <a:solidFill>
                  <a:srgbClr val="800000"/>
                </a:solidFill>
                <a:latin typeface="+mn-lt"/>
              </a:rPr>
              <a:t>!</a:t>
            </a:r>
            <a:endParaRPr lang="en-US" b="1" i="1" dirty="0" smtClean="0">
              <a:solidFill>
                <a:srgbClr val="800000"/>
              </a:solidFill>
              <a:latin typeface="+mn-lt"/>
            </a:endParaRP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CS:APP Chapter 3</a:t>
            </a:r>
            <a:endParaRPr lang="en-US" sz="1800" dirty="0" smtClean="0">
              <a:solidFill>
                <a:srgbClr val="000000"/>
              </a:solidFill>
              <a:latin typeface="+mn-lt"/>
            </a:endParaRP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View lecture notes </a:t>
            </a:r>
            <a:endParaRPr lang="en-US" sz="1800" dirty="0" smtClean="0">
              <a:solidFill>
                <a:srgbClr val="000000"/>
              </a:solidFill>
              <a:latin typeface="+mn-lt"/>
            </a:endParaRP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man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gdb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, 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gdb's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help command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 Rounded MT Bold" panose="020F0704030504030204"/>
                <a:cs typeface="Arial Rounded MT Bold" panose="020F0704030504030204"/>
              </a:rPr>
              <a:t>Attack Lab </a:t>
            </a:r>
            <a:r>
              <a:rPr lang="en-US" altLang="zh-CN" sz="3200" dirty="0" smtClean="0">
                <a:latin typeface="Arial Rounded MT Bold" panose="020F0704030504030204"/>
                <a:cs typeface="Arial Rounded MT Bold" panose="020F0704030504030204"/>
              </a:rPr>
              <a:t>Tools</a:t>
            </a:r>
            <a:endParaRPr kumimoji="1" lang="zh-CN" altLang="en-US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5" name="Text Placeholder 2"/>
          <p:cNvSpPr txBox="1"/>
          <p:nvPr/>
        </p:nvSpPr>
        <p:spPr>
          <a:xfrm>
            <a:off x="314921" y="931094"/>
            <a:ext cx="8630296" cy="39748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210185" indent="-210185" algn="l" rtl="0" fontAlgn="base">
              <a:spcBef>
                <a:spcPts val="495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1985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25450" indent="-194310" algn="l" rtl="0" fontAlgn="base">
              <a:spcBef>
                <a:spcPts val="415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661670" indent="-168275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944880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207135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584960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1962785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341245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2719070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gcc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–c </a:t>
            </a: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test.s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objdump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–d </a:t>
            </a: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test.o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&gt; test.asm</a:t>
            </a:r>
            <a:endParaRPr lang="en-US" sz="2400" dirty="0" smtClean="0">
              <a:solidFill>
                <a:srgbClr val="000000"/>
              </a:solidFill>
              <a:latin typeface="Arial Rounded MT Bold" panose="020F0704030504030204" pitchFamily="34" charset="0"/>
              <a:cs typeface="Arial" panose="020B0604020202020204"/>
            </a:endParaRPr>
          </a:p>
          <a:p>
            <a:pPr marL="231140" lvl="1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Compiles the 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assembly code in </a:t>
            </a:r>
            <a:r>
              <a:rPr lang="en-US" altLang="zh-CN" sz="1800" b="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test.s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and shows the actual bytes for the instructions</a:t>
            </a:r>
            <a:endParaRPr lang="en-US" altLang="zh-CN" sz="1800" b="0" dirty="0" smtClean="0">
              <a:solidFill>
                <a:srgbClr val="000000"/>
              </a:solidFill>
              <a:latin typeface="Arial Rounded MT Bold" panose="020F0704030504030204" pitchFamily="34" charset="0"/>
              <a:cs typeface="Arial" panose="020B0604020202020204"/>
            </a:endParaRP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altLang="zh-CN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.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/</a:t>
            </a:r>
            <a:r>
              <a:rPr lang="en-US" altLang="zh-CN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hex2raw &lt; exploit.txt &gt; converted.txt</a:t>
            </a:r>
            <a:endParaRPr lang="en-US" altLang="zh-CN" sz="2400" dirty="0" smtClean="0">
              <a:solidFill>
                <a:srgbClr val="000000"/>
              </a:solidFill>
              <a:latin typeface="Arial Rounded MT Bold" panose="020F0704030504030204" pitchFamily="34" charset="0"/>
              <a:cs typeface="Arial" panose="020B0604020202020204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  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Convert 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hex codes 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in exploit.txt into 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raw ASCII strings to pass to 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targets</a:t>
            </a:r>
            <a:endParaRPr lang="en-US" altLang="zh-CN" sz="1800" b="0" dirty="0" smtClean="0">
              <a:solidFill>
                <a:srgbClr val="000000"/>
              </a:solidFill>
              <a:latin typeface="Arial Rounded MT Bold" panose="020F0704030504030204" pitchFamily="34" charset="0"/>
              <a:cs typeface="Arial" panose="020B0604020202020204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   See the </a:t>
            </a:r>
            <a:r>
              <a:rPr lang="en-US" altLang="zh-CN" sz="1800" b="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writeup</a:t>
            </a:r>
            <a:r>
              <a:rPr lang="en-US" altLang="zh-CN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for more details on how to use this</a:t>
            </a:r>
            <a:endParaRPr lang="en-US" altLang="zh-CN" sz="1800" b="0" dirty="0">
              <a:solidFill>
                <a:srgbClr val="000000"/>
              </a:solidFill>
              <a:latin typeface="Arial Rounded MT Bold" panose="020F0704030504030204" pitchFamily="34" charset="0"/>
              <a:cs typeface="Arial" panose="020B0604020202020204"/>
            </a:endParaRP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/>
              </a:rPr>
              <a:t>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/>
              </a:rPr>
              <a:t>gdb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display /12gx $</a:t>
            </a:r>
            <a:r>
              <a:rPr lang="en-US" sz="24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rsp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  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/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/>
              </a:rPr>
              <a:t>gdb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display /2i $rip</a:t>
            </a:r>
            <a:endParaRPr lang="en-US" sz="2400" dirty="0" smtClean="0">
              <a:solidFill>
                <a:srgbClr val="000000"/>
              </a:solidFill>
              <a:latin typeface="Arial Rounded MT Bold" panose="020F0704030504030204" pitchFamily="34" charset="0"/>
              <a:cs typeface="Arial" panose="020B0604020202020204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  </a:t>
            </a:r>
            <a:r>
              <a:rPr lang="en-US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Displays 12 elements on the stack and the next 2 instructions to run</a:t>
            </a:r>
            <a:endParaRPr lang="en-US" sz="1800" b="0" dirty="0" smtClean="0">
              <a:solidFill>
                <a:srgbClr val="000000"/>
              </a:solidFill>
              <a:latin typeface="Arial Rounded MT Bold" panose="020F0704030504030204" pitchFamily="34" charset="0"/>
              <a:cs typeface="Arial" panose="020B0604020202020204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endParaRPr lang="en-US" sz="1800" b="0" dirty="0" smtClean="0">
              <a:solidFill>
                <a:srgbClr val="000000"/>
              </a:solidFill>
              <a:latin typeface="Arial Rounded MT Bold" panose="020F0704030504030204" pitchFamily="34" charset="0"/>
              <a:cs typeface="Arial" panose="020B0604020202020204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/>
              </a:rPr>
              <a:t>GDB is also useful to for tracing to see if an exploit is working</a:t>
            </a:r>
            <a:endParaRPr lang="en-US" sz="1800" b="0" dirty="0" smtClean="0">
              <a:solidFill>
                <a:srgbClr val="000000"/>
              </a:solidFill>
              <a:latin typeface="Arial Rounded MT Bold" panose="020F0704030504030204" pitchFamily="34" charset="0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Stacks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357017" y="1040679"/>
            <a:ext cx="8307750" cy="3374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altLang="zh-CN" dirty="0" smtClean="0">
                <a:latin typeface="Arial Rounded MT Bold" panose="020F0704030504030204"/>
                <a:cs typeface="Arial Rounded MT Bold" panose="020F0704030504030204"/>
              </a:rPr>
              <a:t>Last-in, first-out</a:t>
            </a:r>
            <a:endParaRPr lang="en-US" altLang="zh-CN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0" indent="0">
              <a:buFont typeface="Arial" panose="020B0604020202020204"/>
              <a:buNone/>
            </a:pPr>
            <a:endParaRPr lang="en-US" dirty="0" smtClean="0"/>
          </a:p>
          <a:p>
            <a:r>
              <a:rPr lang="en-US" dirty="0">
                <a:latin typeface="Arial Rounded MT Bold" panose="020F0704030504030204"/>
                <a:cs typeface="Arial Rounded MT Bold" panose="020F0704030504030204"/>
              </a:rPr>
              <a:t>x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86 stack grows down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lowest address is “top”</a:t>
            </a:r>
            <a:endParaRPr lang="en-US" sz="1800" dirty="0" smtClean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$</a:t>
            </a:r>
            <a:r>
              <a:rPr lang="en-US" sz="1800" dirty="0" err="1" smtClean="0"/>
              <a:t>rsp</a:t>
            </a:r>
            <a:r>
              <a:rPr lang="en-US" sz="1800" dirty="0" smtClean="0"/>
              <a:t> contains the address of the topmost element in the stack</a:t>
            </a:r>
            <a:endParaRPr lang="en-US" sz="1800" dirty="0" smtClean="0"/>
          </a:p>
          <a:p>
            <a:pPr marL="91440" indent="0">
              <a:buNone/>
            </a:pPr>
            <a:endParaRPr lang="en-US" dirty="0"/>
          </a:p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Uses the 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pushq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and 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popq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instructions to push and pop registers/constants onto and off the stack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Stack – 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pushq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&amp; 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popq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9507" y="1174164"/>
            <a:ext cx="4883651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latin typeface="Arial Rounded MT Bold" panose="020F0704030504030204"/>
                <a:cs typeface="Arial Rounded MT Bold" panose="020F0704030504030204"/>
              </a:rPr>
              <a:t>p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ushq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{value} is equivalent to 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 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 </a:t>
            </a:r>
            <a:r>
              <a:rPr lang="en-US" sz="2000" dirty="0" smtClean="0">
                <a:latin typeface="+mn-lt"/>
                <a:cs typeface="Arial Rounded MT Bold" panose="020F0704030504030204"/>
              </a:rPr>
              <a:t>sub  </a:t>
            </a:r>
            <a:r>
              <a:rPr lang="en-US" sz="2000" dirty="0" smtClean="0">
                <a:latin typeface="+mn-lt"/>
                <a:cs typeface="Arial Rounded MT Bold" panose="020F0704030504030204"/>
              </a:rPr>
              <a:t>$8, %</a:t>
            </a:r>
            <a:r>
              <a:rPr lang="en-US" sz="2000" dirty="0" err="1" smtClean="0">
                <a:latin typeface="+mn-lt"/>
                <a:cs typeface="Arial Rounded MT Bold" panose="020F0704030504030204"/>
              </a:rPr>
              <a:t>rsp</a:t>
            </a:r>
            <a:r>
              <a:rPr lang="en-US" sz="2000" dirty="0" smtClean="0">
                <a:latin typeface="+mn-lt"/>
                <a:cs typeface="Arial Rounded MT Bold" panose="020F0704030504030204"/>
              </a:rPr>
              <a:t> </a:t>
            </a:r>
            <a:endParaRPr lang="en-US" sz="2000" dirty="0" smtClean="0">
              <a:latin typeface="+mn-lt"/>
              <a:cs typeface="Arial Rounded MT Bold" panose="020F0704030504030204"/>
            </a:endParaRP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sz="2000" dirty="0">
                <a:latin typeface="+mn-lt"/>
                <a:cs typeface="Arial Rounded MT Bold" panose="020F0704030504030204"/>
              </a:rPr>
              <a:t> </a:t>
            </a:r>
            <a:r>
              <a:rPr lang="en-US" sz="2000" dirty="0" smtClean="0">
                <a:latin typeface="+mn-lt"/>
                <a:cs typeface="Arial Rounded MT Bold" panose="020F0704030504030204"/>
              </a:rPr>
              <a:t>   </a:t>
            </a:r>
            <a:r>
              <a:rPr lang="en-US" sz="2000" dirty="0" err="1" smtClean="0">
                <a:latin typeface="+mn-lt"/>
                <a:cs typeface="Arial Rounded MT Bold" panose="020F0704030504030204"/>
              </a:rPr>
              <a:t>mov</a:t>
            </a:r>
            <a:r>
              <a:rPr lang="en-US" sz="2000" dirty="0" smtClean="0">
                <a:latin typeface="+mn-lt"/>
                <a:cs typeface="Arial Rounded MT Bold" panose="020F0704030504030204"/>
              </a:rPr>
              <a:t> {value}, (%</a:t>
            </a:r>
            <a:r>
              <a:rPr lang="en-US" sz="2000" dirty="0" err="1" smtClean="0">
                <a:latin typeface="+mn-lt"/>
                <a:cs typeface="Arial Rounded MT Bold" panose="020F0704030504030204"/>
              </a:rPr>
              <a:t>rsp</a:t>
            </a:r>
            <a:r>
              <a:rPr lang="en-US" sz="2000" dirty="0" smtClean="0">
                <a:latin typeface="+mn-lt"/>
                <a:cs typeface="Arial Rounded MT Bold" panose="020F0704030504030204"/>
              </a:rPr>
              <a:t>)</a:t>
            </a:r>
            <a:endParaRPr lang="en-US" sz="2000" dirty="0" smtClean="0">
              <a:latin typeface="+mn-lt"/>
              <a:cs typeface="Arial Rounded MT Bold" panose="020F0704030504030204"/>
            </a:endParaRPr>
          </a:p>
          <a:p>
            <a:pPr marL="571500" indent="-342900"/>
            <a:endParaRPr lang="en-US" sz="2000" dirty="0">
              <a:latin typeface="+mn-lt"/>
              <a:cs typeface="Arial Rounded MT Bold" panose="020F0704030504030204"/>
            </a:endParaRPr>
          </a:p>
          <a:p>
            <a:pPr marL="571500" indent="-342900"/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popq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 {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reg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} is equivalent to 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2286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err="1" smtClean="0"/>
              <a:t>mov</a:t>
            </a:r>
            <a:r>
              <a:rPr lang="en-US" sz="2000" dirty="0" smtClean="0"/>
              <a:t> (%</a:t>
            </a:r>
            <a:r>
              <a:rPr lang="en-US" sz="2000" dirty="0" err="1" smtClean="0"/>
              <a:t>rsp</a:t>
            </a:r>
            <a:r>
              <a:rPr lang="en-US" sz="2000" dirty="0" smtClean="0"/>
              <a:t>), {</a:t>
            </a:r>
            <a:r>
              <a:rPr lang="en-US" sz="2000" dirty="0" err="1" smtClean="0"/>
              <a:t>reg</a:t>
            </a:r>
            <a:r>
              <a:rPr lang="en-US" sz="2000" dirty="0" smtClean="0"/>
              <a:t>}</a:t>
            </a:r>
            <a:endParaRPr lang="en-US" sz="2000" dirty="0" smtClean="0"/>
          </a:p>
          <a:p>
            <a:pPr marL="22860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add  $8, %</a:t>
            </a:r>
            <a:r>
              <a:rPr lang="en-US" sz="2000" dirty="0" err="1" smtClean="0"/>
              <a:t>rsp</a:t>
            </a:r>
            <a:endParaRPr lang="en-GB" dirty="0"/>
          </a:p>
        </p:txBody>
      </p:sp>
      <p:pic>
        <p:nvPicPr>
          <p:cNvPr id="2" name="图片 1" descr="Screen Shot 2017-02-11 at 2.56.32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74" y="326758"/>
            <a:ext cx="4264525" cy="470234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Stack – Caller vs. 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Callee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467499" cy="398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/>
            <a:r>
              <a:rPr lang="en-US" dirty="0" smtClean="0">
                <a:latin typeface="Arial Rounded MT Bold" panose="020F0704030504030204"/>
                <a:ea typeface="Courier New" panose="02070309020205020404"/>
                <a:cs typeface="Arial Rounded MT Bold" panose="020F0704030504030204"/>
                <a:sym typeface="Courier New" panose="02070309020205020404"/>
              </a:rPr>
              <a:t>Function A calls function B</a:t>
            </a:r>
            <a:endParaRPr lang="en-GB" b="1" dirty="0">
              <a:latin typeface="Arial Rounded MT Bold" panose="020F0704030504030204"/>
              <a:cs typeface="Arial Rounded MT Bold" panose="020F0704030504030204"/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A is the caller</a:t>
            </a:r>
            <a:endParaRPr lang="en-US" sz="1800" dirty="0" smtClean="0">
              <a:latin typeface="+mn-lt"/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sz="1800" dirty="0" smtClean="0">
                <a:latin typeface="+mn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B is the </a:t>
            </a:r>
            <a:r>
              <a:rPr lang="en-US" sz="1800" dirty="0" err="1" smtClean="0">
                <a:latin typeface="+mn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callee</a:t>
            </a:r>
            <a:endParaRPr lang="en-GB" sz="1800" dirty="0">
              <a:latin typeface="+mn-lt"/>
            </a:endParaRPr>
          </a:p>
          <a:p>
            <a:pPr marL="457200" lvl="0" indent="-228600" rtl="0">
              <a:spcBef>
                <a:spcPts val="0"/>
              </a:spcBef>
            </a:pP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Stack space is allocated in “frames”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857250" lvl="1" indent="-228600"/>
            <a:r>
              <a:rPr lang="en-US" sz="1800" dirty="0" smtClean="0">
                <a:latin typeface="+mn-lt"/>
                <a:cs typeface="Arial Rounded MT Bold" panose="020F0704030504030204"/>
              </a:rPr>
              <a:t>Represents the state of a single function invocation</a:t>
            </a:r>
            <a:endParaRPr lang="en-US" sz="1800" dirty="0" smtClean="0">
              <a:latin typeface="+mn-lt"/>
              <a:cs typeface="Arial Rounded MT Bold" panose="020F0704030504030204"/>
            </a:endParaRPr>
          </a:p>
          <a:p>
            <a:pPr marL="457200" lvl="0" indent="-228600" rtl="0">
              <a:spcBef>
                <a:spcPts val="0"/>
              </a:spcBef>
            </a:pP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Frame used primarily for two things:</a:t>
            </a:r>
            <a:endParaRPr lang="en-GB" b="1" dirty="0">
              <a:latin typeface="Arial Rounded MT Bold" panose="020F0704030504030204"/>
              <a:cs typeface="Arial Rounded MT Bold" panose="020F0704030504030204"/>
            </a:endParaRPr>
          </a:p>
          <a:p>
            <a:pPr marL="914400" lvl="1" indent="-228600"/>
            <a:r>
              <a:rPr lang="en-US" sz="1800" dirty="0" smtClean="0"/>
              <a:t>Storing </a:t>
            </a:r>
            <a:r>
              <a:rPr lang="en-US" sz="1800" dirty="0" err="1" smtClean="0"/>
              <a:t>callee</a:t>
            </a:r>
            <a:r>
              <a:rPr lang="en-US" sz="1800" dirty="0" smtClean="0"/>
              <a:t> saved registers</a:t>
            </a:r>
            <a:endParaRPr lang="en-US" sz="1800" dirty="0" smtClean="0"/>
          </a:p>
          <a:p>
            <a:pPr marL="914400" lvl="1" indent="-228600"/>
            <a:r>
              <a:rPr lang="en-US" sz="1800" dirty="0" smtClean="0"/>
              <a:t>Storing the return address of a </a:t>
            </a:r>
            <a:r>
              <a:rPr lang="en-US" sz="1800" dirty="0" smtClean="0"/>
              <a:t>func</a:t>
            </a:r>
            <a:r>
              <a:rPr lang="en-US" altLang="zh-CN" sz="1800" dirty="0"/>
              <a:t>t</a:t>
            </a:r>
            <a:r>
              <a:rPr lang="en-US" sz="1800" dirty="0" smtClean="0"/>
              <a:t>ion</a:t>
            </a:r>
            <a:endParaRPr lang="en-US" sz="1800" dirty="0" smtClean="0"/>
          </a:p>
          <a:p>
            <a:pPr marL="685800" lvl="1" indent="0">
              <a:buNone/>
            </a:pPr>
            <a:endParaRPr lang="en-US" u="sng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57017" y="326747"/>
            <a:ext cx="8345825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Registers – Caller-saved vs. </a:t>
            </a:r>
            <a:r>
              <a:rPr lang="en-US" dirty="0" err="1" smtClean="0">
                <a:latin typeface="Arial Rounded MT Bold" panose="020F0704030504030204"/>
                <a:cs typeface="Arial Rounded MT Bold" panose="020F0704030504030204"/>
              </a:rPr>
              <a:t>Callee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-saved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80234" y="1032176"/>
            <a:ext cx="4391765" cy="4127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altLang="zh-CN" dirty="0" smtClean="0">
                <a:latin typeface="Arial Rounded MT Bold" panose="020F0704030504030204"/>
                <a:cs typeface="Arial Rounded MT Bold" panose="020F0704030504030204"/>
              </a:rPr>
              <a:t>Caller-saved</a:t>
            </a:r>
            <a:endParaRPr lang="en-US" altLang="zh-CN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altLang="zh-CN" sz="1800" dirty="0" smtClean="0"/>
              <a:t> Registers used for function arguments are always caller-saved</a:t>
            </a:r>
            <a:endParaRPr lang="en-US" altLang="zh-CN" sz="1800" dirty="0" smtClean="0"/>
          </a:p>
          <a:p>
            <a:pPr marL="596900" lvl="1" indent="0">
              <a:buNone/>
            </a:pPr>
            <a:endParaRPr lang="en-US" altLang="zh-CN" sz="1800" dirty="0" smtClean="0"/>
          </a:p>
          <a:p>
            <a:pPr lvl="1"/>
            <a:r>
              <a:rPr lang="en-US" altLang="zh-CN" sz="1800" dirty="0" smtClean="0"/>
              <a:t> $</a:t>
            </a:r>
            <a:r>
              <a:rPr lang="en-US" altLang="zh-CN" sz="1800" dirty="0" err="1" smtClean="0"/>
              <a:t>rax</a:t>
            </a:r>
            <a:r>
              <a:rPr lang="en-US" altLang="zh-CN" sz="1800" dirty="0" smtClean="0"/>
              <a:t> is also caller-saved</a:t>
            </a:r>
            <a:endParaRPr lang="en-US" altLang="zh-CN" sz="1800" dirty="0" smtClean="0"/>
          </a:p>
          <a:p>
            <a:pPr marL="596900" lvl="1" indent="0">
              <a:buNone/>
            </a:pPr>
            <a:endParaRPr lang="en-US" altLang="zh-CN" sz="1800" dirty="0" smtClean="0"/>
          </a:p>
          <a:p>
            <a:pPr lvl="1"/>
            <a:r>
              <a:rPr lang="en-US" altLang="zh-CN" sz="1800" dirty="0" smtClean="0"/>
              <a:t> Called function may do as it wishes with the registers </a:t>
            </a:r>
            <a:endParaRPr lang="en-US" altLang="zh-CN" sz="1800" dirty="0" smtClean="0"/>
          </a:p>
          <a:p>
            <a:pPr marL="596900" lvl="1" indent="0">
              <a:buNone/>
            </a:pPr>
            <a:endParaRPr lang="en-US" altLang="zh-CN" sz="1800" dirty="0" smtClean="0"/>
          </a:p>
          <a:p>
            <a:pPr lvl="1"/>
            <a:r>
              <a:rPr lang="en-US" altLang="zh-CN" sz="1800" dirty="0" smtClean="0"/>
              <a:t> Must save/restore register in caller’s stack frame if it still needs the value after a function call </a:t>
            </a:r>
            <a:endParaRPr kumimoji="1" lang="en-US" altLang="zh-CN" sz="1800" dirty="0" smtClean="0"/>
          </a:p>
          <a:p>
            <a:pPr marL="596900" lvl="1" indent="0">
              <a:buNone/>
            </a:pPr>
            <a:endParaRPr lang="en-US" altLang="zh-CN" dirty="0" smtClean="0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4571999" y="1032176"/>
            <a:ext cx="4130843" cy="41272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10185" indent="-210185" algn="l" rtl="0" fontAlgn="base">
              <a:spcBef>
                <a:spcPts val="495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1985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25450" indent="-194310" algn="l" rtl="0" fontAlgn="base">
              <a:spcBef>
                <a:spcPts val="415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661670" indent="-168275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944880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207135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584960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1962785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341245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2719070" indent="-189230" algn="l" rtl="0" fontAlgn="base">
              <a:spcBef>
                <a:spcPts val="41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1655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r>
              <a:rPr lang="en-US" altLang="zh-CN" sz="2400" dirty="0" err="1" smtClean="0"/>
              <a:t>Callee</a:t>
            </a:r>
            <a:r>
              <a:rPr lang="en-US" altLang="zh-CN" sz="2400" dirty="0" smtClean="0"/>
              <a:t>-saved</a:t>
            </a:r>
            <a:endParaRPr lang="en-US" altLang="zh-CN" sz="2400" dirty="0" smtClean="0"/>
          </a:p>
          <a:p>
            <a:pPr lvl="1"/>
            <a:r>
              <a:rPr lang="en-US" altLang="zh-CN" sz="1800" dirty="0" smtClean="0">
                <a:latin typeface="+mn-lt"/>
              </a:rPr>
              <a:t>If the function wants to change the register, it must save the original value in its stack frame and restore it before returning </a:t>
            </a:r>
            <a:endParaRPr lang="en-US" altLang="zh-CN" sz="1800" dirty="0" smtClean="0">
              <a:latin typeface="+mn-lt"/>
            </a:endParaRPr>
          </a:p>
          <a:p>
            <a:pPr lvl="1"/>
            <a:endParaRPr lang="en-US" altLang="zh-CN" sz="1800" dirty="0">
              <a:latin typeface="+mn-lt"/>
            </a:endParaRPr>
          </a:p>
          <a:p>
            <a:pPr lvl="1"/>
            <a:r>
              <a:rPr lang="en-US" altLang="zh-CN" sz="1800" dirty="0">
                <a:latin typeface="+mn-lt"/>
              </a:rPr>
              <a:t>The calling function may store temporary values in </a:t>
            </a:r>
            <a:r>
              <a:rPr lang="en-US" altLang="zh-CN" sz="1800" dirty="0" err="1">
                <a:latin typeface="+mn-lt"/>
              </a:rPr>
              <a:t>callee</a:t>
            </a:r>
            <a:r>
              <a:rPr lang="en-US" altLang="zh-CN" sz="1800" dirty="0">
                <a:latin typeface="+mn-lt"/>
              </a:rPr>
              <a:t>-saved registers</a:t>
            </a:r>
            <a:endParaRPr lang="en-US" altLang="zh-CN" sz="1800" dirty="0">
              <a:latin typeface="+mn-lt"/>
            </a:endParaRPr>
          </a:p>
          <a:p>
            <a:pPr lvl="1"/>
            <a:endParaRPr lang="en-US" altLang="zh-CN" sz="18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 panose="020F0704030504030204"/>
                <a:cs typeface="Arial Rounded MT Bold" panose="020F0704030504030204"/>
              </a:rPr>
              <a:t>x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86-64 Register Usage Conventions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pic>
        <p:nvPicPr>
          <p:cNvPr id="4" name="图片 3" descr="Screen Shot 2017-02-09 at 3.47.38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6" y="1093954"/>
            <a:ext cx="7949116" cy="38836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7" y="326758"/>
            <a:ext cx="8040008" cy="571500"/>
          </a:xfrm>
        </p:spPr>
        <p:txBody>
          <a:bodyPr/>
          <a:lstStyle/>
          <a:p>
            <a:r>
              <a:rPr lang="en-US" dirty="0">
                <a:latin typeface="Arial Rounded MT Bold" panose="020F0704030504030204"/>
                <a:cs typeface="Arial Rounded MT Bold" panose="020F0704030504030204"/>
              </a:rPr>
              <a:t>Registers – Caller-saved vs. </a:t>
            </a:r>
            <a:r>
              <a:rPr lang="en-US" dirty="0" err="1">
                <a:latin typeface="Arial Rounded MT Bold" panose="020F0704030504030204"/>
                <a:cs typeface="Arial Rounded MT Bold" panose="020F0704030504030204"/>
              </a:rPr>
              <a:t>Callee</a:t>
            </a:r>
            <a:r>
              <a:rPr lang="en-US" dirty="0">
                <a:latin typeface="Arial Rounded MT Bold" panose="020F0704030504030204"/>
                <a:cs typeface="Arial Rounded MT Bold" panose="020F0704030504030204"/>
              </a:rPr>
              <a:t>-saved</a:t>
            </a:r>
            <a:endParaRPr 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0234" y="1032176"/>
            <a:ext cx="4391765" cy="26125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altLang="zh-CN" dirty="0" smtClean="0">
                <a:latin typeface="Arial Rounded MT Bold" panose="020F0704030504030204"/>
                <a:cs typeface="Arial Rounded MT Bold" panose="020F0704030504030204"/>
              </a:rPr>
              <a:t>Before function call</a:t>
            </a:r>
            <a:endParaRPr lang="en-US" altLang="zh-CN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altLang="zh-CN" sz="1800" dirty="0" err="1" smtClean="0"/>
              <a:t>rdi</a:t>
            </a:r>
            <a:r>
              <a:rPr lang="en-US" altLang="zh-CN" sz="1800" dirty="0" smtClean="0"/>
              <a:t> = first argument</a:t>
            </a:r>
            <a:endParaRPr lang="en-US" altLang="zh-CN" sz="1800" dirty="0" smtClean="0"/>
          </a:p>
          <a:p>
            <a:pPr lvl="1"/>
            <a:r>
              <a:rPr kumimoji="1" lang="en-US" altLang="zh-CN" sz="1800" dirty="0" err="1" smtClean="0"/>
              <a:t>rsi</a:t>
            </a:r>
            <a:r>
              <a:rPr kumimoji="1" lang="en-US" altLang="zh-CN" sz="1800" dirty="0" smtClean="0"/>
              <a:t> = second argument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rax</a:t>
            </a:r>
            <a:r>
              <a:rPr kumimoji="1" lang="en-US" altLang="zh-CN" sz="1800" dirty="0" smtClean="0"/>
              <a:t> = some temporary value</a:t>
            </a:r>
            <a:endParaRPr kumimoji="1" lang="en-US" altLang="zh-CN" sz="1800" dirty="0" smtClean="0"/>
          </a:p>
          <a:p>
            <a:pPr lvl="1"/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rbx</a:t>
            </a:r>
            <a:r>
              <a:rPr kumimoji="1" lang="en-US" altLang="zh-CN" sz="1800" dirty="0" smtClean="0"/>
              <a:t> = some important number to use later (15213)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rsp</a:t>
            </a:r>
            <a:r>
              <a:rPr kumimoji="1" lang="en-US" altLang="zh-CN" sz="1800" dirty="0" smtClean="0"/>
              <a:t> = pointer to some important buffer (0x7fffffffaaaa)</a:t>
            </a:r>
            <a:endParaRPr kumimoji="1" lang="en-US" altLang="zh-CN" sz="1800" dirty="0" smtClean="0"/>
          </a:p>
          <a:p>
            <a:pPr lvl="1"/>
            <a:endParaRPr kumimoji="1" lang="en-US" altLang="zh-CN" sz="1800" dirty="0"/>
          </a:p>
          <a:p>
            <a:pPr marL="596900" lvl="1" indent="0">
              <a:buNone/>
            </a:pPr>
            <a:endParaRPr lang="en-US" altLang="zh-CN" dirty="0" smtClean="0"/>
          </a:p>
        </p:txBody>
      </p:sp>
      <p:sp>
        <p:nvSpPr>
          <p:cNvPr id="6" name="内容占位符 2"/>
          <p:cNvSpPr txBox="1"/>
          <p:nvPr/>
        </p:nvSpPr>
        <p:spPr>
          <a:xfrm>
            <a:off x="4377021" y="1032176"/>
            <a:ext cx="4391765" cy="2496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altLang="zh-CN" dirty="0" smtClean="0">
                <a:latin typeface="Arial Rounded MT Bold" panose="020F0704030504030204"/>
                <a:cs typeface="Arial Rounded MT Bold" panose="020F0704030504030204"/>
              </a:rPr>
              <a:t>After function call</a:t>
            </a:r>
            <a:endParaRPr lang="en-US" altLang="zh-CN" dirty="0" smtClean="0">
              <a:latin typeface="Arial Rounded MT Bold" panose="020F0704030504030204"/>
              <a:cs typeface="Arial Rounded MT Bold" panose="020F0704030504030204"/>
            </a:endParaRPr>
          </a:p>
          <a:p>
            <a:pPr lvl="1"/>
            <a:r>
              <a:rPr lang="en-US" altLang="zh-CN" sz="1800" dirty="0" err="1" smtClean="0"/>
              <a:t>rdi</a:t>
            </a:r>
            <a:r>
              <a:rPr lang="en-US" altLang="zh-CN" sz="1800" dirty="0" smtClean="0"/>
              <a:t> = </a:t>
            </a:r>
            <a:r>
              <a:rPr lang="en-US" altLang="zh-CN" sz="1800" dirty="0" smtClean="0">
                <a:solidFill>
                  <a:schemeClr val="tx2"/>
                </a:solidFill>
              </a:rPr>
              <a:t>garbage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lvl="1"/>
            <a:r>
              <a:rPr kumimoji="1" lang="en-US" altLang="zh-CN" sz="1800" dirty="0" err="1" smtClean="0"/>
              <a:t>rsi</a:t>
            </a:r>
            <a:r>
              <a:rPr kumimoji="1" lang="en-US" altLang="zh-CN" sz="1800" dirty="0" smtClean="0"/>
              <a:t> = 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garbage</a:t>
            </a:r>
            <a:endParaRPr kumimoji="1" lang="en-US" altLang="zh-CN" sz="1800" dirty="0" smtClean="0">
              <a:solidFill>
                <a:schemeClr val="tx2"/>
              </a:solidFill>
            </a:endParaRPr>
          </a:p>
          <a:p>
            <a:pPr lvl="1"/>
            <a:r>
              <a:rPr kumimoji="1" lang="en-US" altLang="zh-CN" sz="1800" dirty="0" err="1" smtClean="0"/>
              <a:t>rax</a:t>
            </a:r>
            <a:r>
              <a:rPr kumimoji="1" lang="en-US" altLang="zh-CN" sz="1800" dirty="0" smtClean="0"/>
              <a:t> = return value</a:t>
            </a:r>
            <a:endParaRPr kumimoji="1" lang="en-US" altLang="zh-CN" sz="1800" dirty="0" smtClean="0"/>
          </a:p>
          <a:p>
            <a:pPr lvl="1"/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rbx</a:t>
            </a:r>
            <a:r>
              <a:rPr kumimoji="1" lang="en-US" altLang="zh-CN" sz="1800" dirty="0" smtClean="0"/>
              <a:t> = some important number to use later (15213)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err="1" smtClean="0"/>
              <a:t>rsp</a:t>
            </a:r>
            <a:r>
              <a:rPr kumimoji="1" lang="en-US" altLang="zh-CN" sz="1800" dirty="0" smtClean="0"/>
              <a:t> = pointer to some important buffer (0x7fffffffaaaa)</a:t>
            </a:r>
            <a:endParaRPr kumimoji="1" lang="en-US" altLang="zh-CN" sz="1800" dirty="0" smtClean="0"/>
          </a:p>
          <a:p>
            <a:pPr marL="5969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creen Shot 2017-02-11 at 3.17.30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12" y="218687"/>
            <a:ext cx="3315250" cy="4924813"/>
          </a:xfrm>
          <a:prstGeom prst="rect">
            <a:avLst/>
          </a:prstGeom>
        </p:spPr>
      </p:pic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 panose="020F0704030504030204"/>
                <a:cs typeface="Arial Rounded MT Bold" panose="020F0704030504030204"/>
              </a:rPr>
              <a:t>x</a:t>
            </a:r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86-64/Linux Stack Frame</a:t>
            </a:r>
            <a:endParaRPr lang="en-GB" dirty="0">
              <a:latin typeface="Arial Rounded MT Bold" panose="020F0704030504030204"/>
              <a:cs typeface="Arial Rounded MT Bold" panose="020F0704030504030204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124243" y="972764"/>
            <a:ext cx="6336436" cy="4052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■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▪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 panose="020B0604020202020204"/>
              <a:buChar char="»"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Current Stack Frame (“Top” to Bottom)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596265" lvl="1" indent="-285750">
              <a:lnSpc>
                <a:spcPct val="110000"/>
              </a:lnSpc>
            </a:pPr>
            <a:r>
              <a:rPr lang="en-US" sz="1800" dirty="0" smtClean="0"/>
              <a:t>“Argument build:”</a:t>
            </a:r>
            <a:br>
              <a:rPr lang="en-US" sz="1800" dirty="0" smtClean="0"/>
            </a:br>
            <a:r>
              <a:rPr lang="en-US" sz="1800" dirty="0" smtClean="0"/>
              <a:t> - Parameters for function about to call</a:t>
            </a:r>
            <a:endParaRPr lang="en-US" sz="1800" dirty="0" smtClean="0"/>
          </a:p>
          <a:p>
            <a:pPr marL="596265" lvl="1" indent="-285750">
              <a:lnSpc>
                <a:spcPct val="110000"/>
              </a:lnSpc>
            </a:pPr>
            <a:r>
              <a:rPr lang="en-US" sz="1800" dirty="0" smtClean="0"/>
              <a:t> Local variables</a:t>
            </a:r>
            <a:br>
              <a:rPr lang="en-US" sz="1800" dirty="0" smtClean="0"/>
            </a:br>
            <a:r>
              <a:rPr lang="en-US" sz="1800" dirty="0" smtClean="0"/>
              <a:t> - If can’t keep in registers</a:t>
            </a:r>
            <a:endParaRPr lang="en-US" sz="1800" dirty="0" smtClean="0"/>
          </a:p>
          <a:p>
            <a:pPr marL="596265" lvl="1" indent="-285750">
              <a:lnSpc>
                <a:spcPct val="110000"/>
              </a:lnSpc>
            </a:pPr>
            <a:r>
              <a:rPr lang="en-US" sz="1800" dirty="0" smtClean="0"/>
              <a:t>Saved register context</a:t>
            </a:r>
            <a:endParaRPr lang="en-US" sz="1800" dirty="0" smtClean="0"/>
          </a:p>
          <a:p>
            <a:pPr marL="596265" lvl="1" indent="-285750">
              <a:lnSpc>
                <a:spcPct val="110000"/>
              </a:lnSpc>
            </a:pPr>
            <a:r>
              <a:rPr lang="en-US" sz="1800" dirty="0" smtClean="0"/>
              <a:t>Old frame pointer (optional)</a:t>
            </a:r>
            <a:endParaRPr lang="en-US" sz="1800" dirty="0" smtClean="0"/>
          </a:p>
          <a:p>
            <a:r>
              <a:rPr lang="en-US" dirty="0" smtClean="0">
                <a:latin typeface="Arial Rounded MT Bold" panose="020F0704030504030204"/>
                <a:cs typeface="Arial Rounded MT Bold" panose="020F0704030504030204"/>
              </a:rPr>
              <a:t>Caller Stack Frame</a:t>
            </a:r>
            <a:endParaRPr lang="en-US" dirty="0" smtClean="0">
              <a:latin typeface="Arial Rounded MT Bold" panose="020F0704030504030204"/>
              <a:cs typeface="Arial Rounded MT Bold" panose="020F0704030504030204"/>
            </a:endParaRPr>
          </a:p>
          <a:p>
            <a:pPr marL="596265" lvl="1" indent="-285750">
              <a:lnSpc>
                <a:spcPct val="110000"/>
              </a:lnSpc>
            </a:pPr>
            <a:r>
              <a:rPr lang="en-US" sz="1800" dirty="0" smtClean="0"/>
              <a:t>Return address</a:t>
            </a:r>
            <a:endParaRPr lang="en-US" sz="1800" dirty="0" smtClean="0"/>
          </a:p>
          <a:p>
            <a:pPr marL="565785" lvl="2" indent="0">
              <a:lnSpc>
                <a:spcPct val="110000"/>
              </a:lnSpc>
              <a:buNone/>
            </a:pPr>
            <a:r>
              <a:rPr lang="en-US" sz="1800" dirty="0" smtClean="0">
                <a:latin typeface="+mn-lt"/>
              </a:rPr>
              <a:t>- Pushed by </a:t>
            </a:r>
            <a:r>
              <a:rPr lang="en-US" sz="1800" dirty="0" smtClean="0">
                <a:latin typeface="+mn-lt"/>
                <a:cs typeface="Courier New Bold" charset="0"/>
                <a:sym typeface="Courier New Bold" charset="0"/>
              </a:rPr>
              <a:t>call</a:t>
            </a:r>
            <a:r>
              <a:rPr lang="en-US" sz="1800" dirty="0" smtClean="0">
                <a:latin typeface="+mn-lt"/>
              </a:rPr>
              <a:t> instruction</a:t>
            </a:r>
            <a:endParaRPr lang="en-US" sz="1800" dirty="0" smtClean="0">
              <a:latin typeface="+mn-lt"/>
            </a:endParaRPr>
          </a:p>
          <a:p>
            <a:pPr marL="596265" lvl="1" indent="-285750">
              <a:lnSpc>
                <a:spcPct val="110000"/>
              </a:lnSpc>
            </a:pPr>
            <a:r>
              <a:rPr lang="en-US" sz="1800" dirty="0" smtClean="0"/>
              <a:t>Arguments for this call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6078</Words>
  <Application>WPS 演示</Application>
  <PresentationFormat>全屏显示(16:9)</PresentationFormat>
  <Paragraphs>279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宋体</vt:lpstr>
      <vt:lpstr>Wingdings</vt:lpstr>
      <vt:lpstr>Arial</vt:lpstr>
      <vt:lpstr>Calibri</vt:lpstr>
      <vt:lpstr>Times New Roman</vt:lpstr>
      <vt:lpstr>Times New Roman</vt:lpstr>
      <vt:lpstr>Arial Rounded MT Bold</vt:lpstr>
      <vt:lpstr>Courier New</vt:lpstr>
      <vt:lpstr>Wingdings 2</vt:lpstr>
      <vt:lpstr>Calibri Bold</vt:lpstr>
      <vt:lpstr>Calibri</vt:lpstr>
      <vt:lpstr>ヒラギノ角ゴ ProN W3</vt:lpstr>
      <vt:lpstr>MS Mincho</vt:lpstr>
      <vt:lpstr>Courier New Bold</vt:lpstr>
      <vt:lpstr>Courier New</vt:lpstr>
      <vt:lpstr>微软雅黑</vt:lpstr>
      <vt:lpstr>Arial Unicode MS</vt:lpstr>
      <vt:lpstr>Arial Rounded MT Bold</vt:lpstr>
      <vt:lpstr>template2007</vt:lpstr>
      <vt:lpstr>Attack Lab</vt:lpstr>
      <vt:lpstr>Agenda</vt:lpstr>
      <vt:lpstr>Stacks</vt:lpstr>
      <vt:lpstr>Stack – pushq &amp; popq</vt:lpstr>
      <vt:lpstr>Stack – Caller vs. Callee</vt:lpstr>
      <vt:lpstr>Registers – Caller-saved vs. Callee-saved</vt:lpstr>
      <vt:lpstr>x86-64 Register Usage Conventions</vt:lpstr>
      <vt:lpstr>Registers – Caller-saved vs. Callee-saved</vt:lpstr>
      <vt:lpstr>x86-64/Linux Stack Frame</vt:lpstr>
      <vt:lpstr>Stack Maintenance</vt:lpstr>
      <vt:lpstr>Attack Lab</vt:lpstr>
      <vt:lpstr>Attack Lab Activities</vt:lpstr>
      <vt:lpstr>Attack Lab Activities</vt:lpstr>
      <vt:lpstr>Activity 1</vt:lpstr>
      <vt:lpstr>Activity 1 Continued</vt:lpstr>
      <vt:lpstr>Activity 1 Post</vt:lpstr>
      <vt:lpstr>Activity 2</vt:lpstr>
      <vt:lpstr>Activitity 2 Continued</vt:lpstr>
      <vt:lpstr>Activity 2 Post</vt:lpstr>
      <vt:lpstr>Activity 3</vt:lpstr>
      <vt:lpstr>Activity 3 Continued</vt:lpstr>
      <vt:lpstr>Activity 3 Post</vt:lpstr>
      <vt:lpstr>PowerPoint 演示文稿</vt:lpstr>
      <vt:lpstr>If you get stuck</vt:lpstr>
      <vt:lpstr>Attack Lab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Data Lab</dc:title>
  <dc:creator>Jerry Ding</dc:creator>
  <cp:lastModifiedBy>姚文斌</cp:lastModifiedBy>
  <cp:revision>73</cp:revision>
  <dcterms:created xsi:type="dcterms:W3CDTF">2021-11-15T18:53:53Z</dcterms:created>
  <dcterms:modified xsi:type="dcterms:W3CDTF">2021-11-15T18:55:27Z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500622E8A6E34294B82E504C94247959</vt:lpwstr>
  </property>
  <property fmtid="{D5CDD505-2E9C-101B-9397-08002B2CF9AE}" pid="3" name="KSOProductBuildVer">
    <vt:lpwstr>2052-11.1.0.11045</vt:lpwstr>
  </property>
</Properties>
</file>