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6"/>
  </p:notesMasterIdLst>
  <p:handoutMasterIdLst>
    <p:handoutMasterId r:id="rId37"/>
  </p:handoutMasterIdLst>
  <p:sldIdLst>
    <p:sldId id="256" r:id="rId4"/>
    <p:sldId id="322" r:id="rId5"/>
    <p:sldId id="323" r:id="rId7"/>
    <p:sldId id="324" r:id="rId8"/>
    <p:sldId id="325" r:id="rId9"/>
    <p:sldId id="328" r:id="rId10"/>
    <p:sldId id="329" r:id="rId11"/>
    <p:sldId id="330" r:id="rId12"/>
    <p:sldId id="353" r:id="rId13"/>
    <p:sldId id="354" r:id="rId14"/>
    <p:sldId id="331" r:id="rId15"/>
    <p:sldId id="332" r:id="rId16"/>
    <p:sldId id="333" r:id="rId17"/>
    <p:sldId id="259" r:id="rId18"/>
    <p:sldId id="300" r:id="rId19"/>
    <p:sldId id="301" r:id="rId20"/>
    <p:sldId id="317" r:id="rId21"/>
    <p:sldId id="316" r:id="rId22"/>
    <p:sldId id="285" r:id="rId23"/>
    <p:sldId id="289" r:id="rId24"/>
    <p:sldId id="286" r:id="rId25"/>
    <p:sldId id="303" r:id="rId26"/>
    <p:sldId id="290" r:id="rId27"/>
    <p:sldId id="318" r:id="rId28"/>
    <p:sldId id="314" r:id="rId29"/>
    <p:sldId id="306" r:id="rId30"/>
    <p:sldId id="307" r:id="rId31"/>
    <p:sldId id="298" r:id="rId32"/>
    <p:sldId id="291" r:id="rId33"/>
    <p:sldId id="319" r:id="rId34"/>
    <p:sldId id="302" r:id="rId35"/>
    <p:sldId id="32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6723" autoAdjust="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99932-2EFC-194F-AA0C-95216AE0D28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16173-427E-5343-9D47-E8D061BBF3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F16F9-6F8B-564B-9227-76DA300A01E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F20B1-36C7-2E4B-B49C-9368D9E7F1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Carnegie Mellon</a:t>
            </a:r>
            <a:endParaRPr lang="en-US" sz="120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-9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mailto:15-213-staff@cs.cmu.edu" TargetMode="External"/><Relationship Id="rId2" Type="http://schemas.openxmlformats.org/officeDocument/2006/relationships/hyperlink" Target="http://www.cs.cmu.edu/~213/faq.html" TargetMode="External"/><Relationship Id="rId1" Type="http://schemas.openxmlformats.org/officeDocument/2006/relationships/hyperlink" Target="http://csapp.cs.cmu.edu/public/docs/gdbnotes-x86-64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Assembly and Bomb 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15-213: Introduction to Computer Systems</a:t>
            </a:r>
            <a:br>
              <a:rPr lang="en-US" dirty="0" smtClean="0"/>
            </a:br>
            <a:r>
              <a:rPr lang="en-US" dirty="0" smtClean="0"/>
              <a:t>Recitation 4: Monday, Sept. 16, 2013</a:t>
            </a:r>
            <a:endParaRPr lang="en-US" dirty="0" smtClean="0"/>
          </a:p>
          <a:p>
            <a:r>
              <a:rPr lang="en-US" dirty="0" smtClean="0"/>
              <a:t>Marjorie Carlson</a:t>
            </a:r>
            <a:br>
              <a:rPr lang="en-US" dirty="0" smtClean="0"/>
            </a:br>
            <a:r>
              <a:rPr lang="en-US" dirty="0" smtClean="0"/>
              <a:t>Section 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241300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j-cs"/>
              </a:rPr>
              <a:t>      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j-cs"/>
              </a:rPr>
              <a:t>两种目标文件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67300" y="2484438"/>
            <a:ext cx="373538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kern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“objdump -d test” </a:t>
            </a:r>
            <a:r>
              <a:rPr lang="zh-CN" altLang="en-US" sz="2200" kern="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200" kern="0" smtClean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98425"/>
            <a:ext cx="3176587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2979738"/>
            <a:ext cx="560705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00000000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&lt;add&gt;: 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0:    55	   push   %ebp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1:    89 e5	   mov   %esp, %ebp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3:    83 ec 10   sub    $0x10, %esp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6:    8b 45 0c   mov   0xc(%ebp), %eax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9:    8b 55 08   mov   0x8(%ebp), %edx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c:    8d 04 02   lea     (%edx,%eax,1), %eax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f:     89 45 fc    mov   %eax, -0x4(%ebp)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12:  8b 45 fc    mov   -0x4(%ebp), %eax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15:  c9             leave  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16:  c3             ret 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296863" y="6362700"/>
            <a:ext cx="738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test.o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中的代码从地址</a:t>
            </a: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开始，</a:t>
            </a: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test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中的代码从</a:t>
            </a:r>
            <a:r>
              <a:rPr lang="en-US" altLang="zh-CN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80483d4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开始！</a:t>
            </a:r>
            <a:endParaRPr lang="zh-CN" altLang="en-US" sz="2000" smtClean="0">
              <a:solidFill>
                <a:srgbClr val="3333CC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157788" y="2990850"/>
            <a:ext cx="3779837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080483d4 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&lt;add&gt;: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80483d4:    55                push ...  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80483d5:    89 e5            …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80483d7:    83 ec 10       …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80483da:    8b 45 0c       …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80483dd:    8b 55 08       …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80483e0:    8d 04 02       …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80483e3:    89 45 fc        …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80483e6:    8b 45 fc        …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80483e9:    c9                 …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80483ea:    c3                 ret       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50825" y="2573338"/>
            <a:ext cx="441166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en-US" altLang="zh-CN" sz="220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“objdump -d test.o”</a:t>
            </a:r>
            <a:r>
              <a:rPr lang="zh-CN" altLang="en-US" sz="2200" smtClean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200" smtClean="0">
              <a:solidFill>
                <a:srgbClr val="00763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5516563" y="3294063"/>
            <a:ext cx="1169987" cy="2970212"/>
          </a:xfrm>
          <a:prstGeom prst="rect">
            <a:avLst/>
          </a:prstGeom>
          <a:solidFill>
            <a:srgbClr val="BBE0E3">
              <a:alpha val="28000"/>
            </a:srgbClr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431800" y="3294063"/>
            <a:ext cx="495300" cy="2925762"/>
          </a:xfrm>
          <a:prstGeom prst="rect">
            <a:avLst/>
          </a:prstGeom>
          <a:solidFill>
            <a:srgbClr val="BBE0E3">
              <a:alpha val="28000"/>
            </a:srgbClr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3627438" y="1089025"/>
            <a:ext cx="4319587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test.o</a:t>
            </a:r>
            <a:r>
              <a:rPr lang="zh-CN" altLang="en-US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：可重定位目标文件</a:t>
            </a:r>
            <a:endParaRPr lang="zh-CN" altLang="en-US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：可执行目标文件</a:t>
            </a:r>
            <a:endParaRPr lang="zh-CN" altLang="en-US" smtClean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5241" y="99189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90487" tIns="44450" rIns="90487" bIns="44450"/>
            <a:lstStyle/>
            <a:p>
              <a:pPr marL="224155" indent="-224155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anose="020F0502020204030204" pitchFamily="34" charset="0"/>
                </a:rPr>
                <a:t>Disassembled</a:t>
              </a:r>
              <a:endParaRPr lang="en-US" sz="2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224155" indent="-224155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Dump of assembler code for function </a:t>
              </a:r>
              <a:r>
                <a:rPr lang="en-US" sz="1800" dirty="0" err="1">
                  <a:latin typeface="Courier New" panose="02070309020205020404" pitchFamily="49" charset="0"/>
                </a:rPr>
                <a:t>sumstore</a:t>
              </a:r>
              <a:r>
                <a:rPr lang="en-US" sz="1800" dirty="0">
                  <a:latin typeface="Courier New" panose="02070309020205020404" pitchFamily="49" charset="0"/>
                </a:rPr>
                <a:t>: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0x0000000000400596 &lt;+1&gt;: </a:t>
              </a:r>
              <a:r>
                <a:rPr lang="en-US" sz="1800" dirty="0" err="1">
                  <a:latin typeface="Courier New" panose="02070309020205020404" pitchFamily="49" charset="0"/>
                </a:rPr>
                <a:t>mov</a:t>
              </a:r>
              <a:r>
                <a:rPr lang="en-US" sz="1800" dirty="0">
                  <a:latin typeface="Courier New" panose="02070309020205020404" pitchFamily="49" charset="0"/>
                </a:rPr>
                <a:t>    %</a:t>
              </a:r>
              <a:r>
                <a:rPr lang="en-US" sz="1800" dirty="0" err="1">
                  <a:latin typeface="Courier New" panose="02070309020205020404" pitchFamily="49" charset="0"/>
                </a:rPr>
                <a:t>rdx</a:t>
              </a:r>
              <a:r>
                <a:rPr lang="en-US" sz="1800" dirty="0">
                  <a:latin typeface="Courier New" panose="02070309020205020404" pitchFamily="49" charset="0"/>
                </a:rPr>
                <a:t>,%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0x0000000000400599 &lt;+4&gt;: </a:t>
              </a:r>
              <a:r>
                <a:rPr lang="en-US" sz="1800" dirty="0" err="1">
                  <a:latin typeface="Courier New" panose="02070309020205020404" pitchFamily="49" charset="0"/>
                </a:rPr>
                <a:t>callq</a:t>
              </a:r>
              <a:r>
                <a:rPr lang="en-US" sz="1800" dirty="0">
                  <a:latin typeface="Courier New" panose="02070309020205020404" pitchFamily="49" charset="0"/>
                </a:rPr>
                <a:t>  0x400590 &lt;plus&gt;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0x000000000040059e &lt;+9&gt;: </a:t>
              </a:r>
              <a:r>
                <a:rPr lang="en-US" sz="1800" dirty="0" err="1">
                  <a:latin typeface="Courier New" panose="02070309020205020404" pitchFamily="49" charset="0"/>
                </a:rPr>
                <a:t>mov</a:t>
              </a:r>
              <a:r>
                <a:rPr lang="en-US" sz="1800" dirty="0">
                  <a:latin typeface="Courier New" panose="02070309020205020404" pitchFamily="49" charset="0"/>
                </a:rPr>
                <a:t>    %</a:t>
              </a:r>
              <a:r>
                <a:rPr lang="en-US" sz="1800" dirty="0" err="1">
                  <a:latin typeface="Courier New" panose="02070309020205020404" pitchFamily="49" charset="0"/>
                </a:rPr>
                <a:t>rax</a:t>
              </a:r>
              <a:r>
                <a:rPr lang="en-US" sz="1800" dirty="0">
                  <a:latin typeface="Courier New" panose="02070309020205020404" pitchFamily="49" charset="0"/>
                </a:rPr>
                <a:t>,(%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r>
                <a:rPr lang="en-US" sz="1800" dirty="0">
                  <a:latin typeface="Courier New" panose="02070309020205020404" pitchFamily="49" charset="0"/>
                </a:rPr>
                <a:t>)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0x00000000004005a2 &lt;+13&gt;:</a:t>
              </a:r>
              <a:r>
                <a:rPr lang="en-US" sz="1800" dirty="0" err="1">
                  <a:latin typeface="Courier New" panose="02070309020205020404" pitchFamily="49" charset="0"/>
                </a:rPr>
                <a:t>retq</a:t>
              </a:r>
              <a:r>
                <a:rPr lang="en-US" sz="1800" dirty="0">
                  <a:latin typeface="Courier New" panose="02070309020205020404" pitchFamily="49" charset="0"/>
                </a:rPr>
                <a:t> </a:t>
              </a:r>
              <a:endParaRPr lang="en-US" sz="1800" i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56157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  <a:endParaRPr lang="en-US" dirty="0"/>
          </a:p>
          <a:p>
            <a:pPr lvl="1"/>
            <a:r>
              <a:rPr lang="en-US" dirty="0"/>
              <a:t>Disassemble procedure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 err="1">
                <a:latin typeface="Courier New" panose="02070309020205020404" pitchFamily="49" charset="0"/>
              </a:rPr>
              <a:t>gdb</a:t>
            </a:r>
            <a:r>
              <a:rPr lang="en-US" b="1" dirty="0">
                <a:latin typeface="Courier New" panose="02070309020205020404" pitchFamily="49" charset="0"/>
              </a:rPr>
              <a:t> sum</a:t>
            </a:r>
            <a:endParaRPr lang="en-US" b="1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disassemble </a:t>
            </a:r>
            <a:r>
              <a:rPr lang="en-US" b="1" dirty="0" err="1">
                <a:latin typeface="Courier New" panose="02070309020205020404" pitchFamily="49" charset="0"/>
              </a:rPr>
              <a:t>sumstore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97113" y="914400"/>
            <a:ext cx="6846887" cy="2819400"/>
            <a:chOff x="2297113" y="914400"/>
            <a:chExt cx="6846887" cy="2819400"/>
          </a:xfrm>
        </p:grpSpPr>
        <p:sp>
          <p:nvSpPr>
            <p:cNvPr id="154626" name="Rectangle 2"/>
            <p:cNvSpPr>
              <a:spLocks noChangeArrowheads="1"/>
            </p:cNvSpPr>
            <p:nvPr/>
          </p:nvSpPr>
          <p:spPr bwMode="auto">
            <a:xfrm>
              <a:off x="4191000" y="914400"/>
              <a:ext cx="2603500" cy="41275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90487" tIns="44450" rIns="90487" bIns="44450"/>
            <a:lstStyle/>
            <a:p>
              <a:pPr marL="224155" indent="-224155" algn="l" defTabSz="895350">
                <a:spcBef>
                  <a:spcPct val="30000"/>
                </a:spcBef>
              </a:pPr>
              <a:r>
                <a:rPr lang="en-US" sz="2400" dirty="0">
                  <a:solidFill>
                    <a:schemeClr val="tx2"/>
                  </a:solidFill>
                  <a:latin typeface="Calibri" panose="020F0502020204030204" pitchFamily="34" charset="0"/>
                </a:rPr>
                <a:t>Disassembled</a:t>
              </a:r>
              <a:endParaRPr lang="en-US" sz="2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224155" indent="-224155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27" name="Rectangle 3"/>
            <p:cNvSpPr>
              <a:spLocks noChangeArrowheads="1"/>
            </p:cNvSpPr>
            <p:nvPr/>
          </p:nvSpPr>
          <p:spPr bwMode="auto">
            <a:xfrm>
              <a:off x="2297113" y="1705039"/>
              <a:ext cx="6846887" cy="2028761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Dump of assembler code for function </a:t>
              </a:r>
              <a:r>
                <a:rPr lang="en-US" sz="1800" dirty="0" err="1">
                  <a:latin typeface="Courier New" panose="02070309020205020404" pitchFamily="49" charset="0"/>
                </a:rPr>
                <a:t>sumstore</a:t>
              </a:r>
              <a:r>
                <a:rPr lang="en-US" sz="1800" dirty="0">
                  <a:latin typeface="Courier New" panose="02070309020205020404" pitchFamily="49" charset="0"/>
                </a:rPr>
                <a:t>: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0x0000000000400595 &lt;+0&gt;: push   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0x0000000000400596 &lt;+1&gt;: </a:t>
              </a:r>
              <a:r>
                <a:rPr lang="en-US" sz="1800" dirty="0" err="1">
                  <a:latin typeface="Courier New" panose="02070309020205020404" pitchFamily="49" charset="0"/>
                </a:rPr>
                <a:t>mov</a:t>
              </a:r>
              <a:r>
                <a:rPr lang="en-US" sz="1800" dirty="0">
                  <a:latin typeface="Courier New" panose="02070309020205020404" pitchFamily="49" charset="0"/>
                </a:rPr>
                <a:t>    %</a:t>
              </a:r>
              <a:r>
                <a:rPr lang="en-US" sz="1800" dirty="0" err="1">
                  <a:latin typeface="Courier New" panose="02070309020205020404" pitchFamily="49" charset="0"/>
                </a:rPr>
                <a:t>rdx</a:t>
              </a:r>
              <a:r>
                <a:rPr lang="en-US" sz="1800" dirty="0">
                  <a:latin typeface="Courier New" panose="02070309020205020404" pitchFamily="49" charset="0"/>
                </a:rPr>
                <a:t>,%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0x0000000000400599 &lt;+4&gt;: </a:t>
              </a:r>
              <a:r>
                <a:rPr lang="en-US" sz="1800" dirty="0" err="1">
                  <a:latin typeface="Courier New" panose="02070309020205020404" pitchFamily="49" charset="0"/>
                </a:rPr>
                <a:t>callq</a:t>
              </a:r>
              <a:r>
                <a:rPr lang="en-US" sz="1800" dirty="0">
                  <a:latin typeface="Courier New" panose="02070309020205020404" pitchFamily="49" charset="0"/>
                </a:rPr>
                <a:t>  0x400590 &lt;plus&gt;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0x000000000040059e &lt;+9&gt;: </a:t>
              </a:r>
              <a:r>
                <a:rPr lang="en-US" sz="1800" dirty="0" err="1">
                  <a:latin typeface="Courier New" panose="02070309020205020404" pitchFamily="49" charset="0"/>
                </a:rPr>
                <a:t>mov</a:t>
              </a:r>
              <a:r>
                <a:rPr lang="en-US" sz="1800" dirty="0">
                  <a:latin typeface="Courier New" panose="02070309020205020404" pitchFamily="49" charset="0"/>
                </a:rPr>
                <a:t>    %</a:t>
              </a:r>
              <a:r>
                <a:rPr lang="en-US" sz="1800" dirty="0" err="1">
                  <a:latin typeface="Courier New" panose="02070309020205020404" pitchFamily="49" charset="0"/>
                </a:rPr>
                <a:t>rax</a:t>
              </a:r>
              <a:r>
                <a:rPr lang="en-US" sz="1800" dirty="0">
                  <a:latin typeface="Courier New" panose="02070309020205020404" pitchFamily="49" charset="0"/>
                </a:rPr>
                <a:t>,(%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r>
                <a:rPr lang="en-US" sz="1800" dirty="0">
                  <a:latin typeface="Courier New" panose="02070309020205020404" pitchFamily="49" charset="0"/>
                </a:rPr>
                <a:t>)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0x00000000004005a1 &lt;+12&gt;:pop    %</a:t>
              </a:r>
              <a:r>
                <a:rPr lang="en-US" sz="1800" dirty="0" err="1">
                  <a:latin typeface="Courier New" panose="02070309020205020404" pitchFamily="49" charset="0"/>
                </a:rPr>
                <a:t>rbx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0x00000000004005a2 &lt;+13&gt;:</a:t>
              </a:r>
              <a:r>
                <a:rPr lang="en-US" sz="1800" dirty="0" err="1">
                  <a:latin typeface="Courier New" panose="02070309020205020404" pitchFamily="49" charset="0"/>
                </a:rPr>
                <a:t>retq</a:t>
              </a:r>
              <a:r>
                <a:rPr lang="en-US" sz="1800" dirty="0">
                  <a:latin typeface="Courier New" panose="02070309020205020404" pitchFamily="49" charset="0"/>
                </a:rPr>
                <a:t> </a:t>
              </a:r>
              <a:endParaRPr lang="en-US" sz="1800" i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417512"/>
            <a:ext cx="6248400" cy="573088"/>
          </a:xfrm>
        </p:spPr>
        <p:txBody>
          <a:bodyPr/>
          <a:lstStyle/>
          <a:p>
            <a:r>
              <a:rPr lang="en-US"/>
              <a:t>Alternate Disassembly</a:t>
            </a: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97113" y="4195763"/>
            <a:ext cx="6300787" cy="2249487"/>
          </a:xfrm>
        </p:spPr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gdb</a:t>
            </a:r>
            <a:r>
              <a:rPr lang="en-US" dirty="0"/>
              <a:t> Debugger</a:t>
            </a:r>
            <a:endParaRPr lang="en-US" dirty="0"/>
          </a:p>
          <a:p>
            <a:pPr lvl="1"/>
            <a:r>
              <a:rPr lang="en-US" dirty="0"/>
              <a:t>Disassemble procedure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 err="1">
                <a:latin typeface="Courier New" panose="02070309020205020404" pitchFamily="49" charset="0"/>
              </a:rPr>
              <a:t>gdb</a:t>
            </a:r>
            <a:r>
              <a:rPr lang="en-US" b="1" dirty="0">
                <a:latin typeface="Courier New" panose="02070309020205020404" pitchFamily="49" charset="0"/>
              </a:rPr>
              <a:t> sum</a:t>
            </a:r>
            <a:endParaRPr lang="en-US" b="1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disassemble </a:t>
            </a:r>
            <a:r>
              <a:rPr lang="en-US" b="1" dirty="0" err="1">
                <a:latin typeface="Courier New" panose="02070309020205020404" pitchFamily="49" charset="0"/>
              </a:rPr>
              <a:t>sumstore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Examine the 14 bytes starting at </a:t>
            </a:r>
            <a:r>
              <a:rPr lang="en-US" dirty="0" err="1">
                <a:latin typeface="Courier New" panose="02070309020205020404" pitchFamily="49" charset="0"/>
              </a:rPr>
              <a:t>sumstore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>
                <a:latin typeface="Courier New" panose="02070309020205020404" pitchFamily="49" charset="0"/>
              </a:rPr>
              <a:t>x/14xb </a:t>
            </a:r>
            <a:r>
              <a:rPr lang="en-US" b="1" dirty="0" err="1">
                <a:latin typeface="Courier New" panose="02070309020205020404" pitchFamily="49" charset="0"/>
              </a:rPr>
              <a:t>sumstore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0" y="1075660"/>
            <a:ext cx="1828800" cy="5091814"/>
            <a:chOff x="304800" y="1075660"/>
            <a:chExt cx="1828800" cy="5091814"/>
          </a:xfrm>
        </p:grpSpPr>
        <p:sp>
          <p:nvSpPr>
            <p:cNvPr id="154630" name="Rectangle 6"/>
            <p:cNvSpPr>
              <a:spLocks noChangeArrowheads="1"/>
            </p:cNvSpPr>
            <p:nvPr/>
          </p:nvSpPr>
          <p:spPr bwMode="auto">
            <a:xfrm>
              <a:off x="400050" y="1075660"/>
              <a:ext cx="1308100" cy="7620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lIns="90487" tIns="44450" rIns="90487" bIns="44450"/>
            <a:lstStyle/>
            <a:p>
              <a:pPr marL="224155" indent="-224155" algn="ctr" defTabSz="895350">
                <a:spcBef>
                  <a:spcPct val="30000"/>
                </a:spcBef>
              </a:pPr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  <a:t>   Object</a:t>
              </a:r>
              <a:b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Calibri" panose="020F0502020204030204" pitchFamily="34" charset="0"/>
                </a:rPr>
                <a:t>Code</a:t>
              </a:r>
              <a:endParaRPr lang="en-US" sz="2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  <a:p>
              <a:pPr marL="224155" indent="-224155" defTabSz="895350">
                <a:lnSpc>
                  <a:spcPct val="100000"/>
                </a:lnSpc>
              </a:pPr>
              <a:endParaRPr lang="en-US" sz="24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/>
          </p:nvSpPr>
          <p:spPr bwMode="auto">
            <a:xfrm>
              <a:off x="304800" y="1922721"/>
              <a:ext cx="1828800" cy="4244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0x0400595: 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0x53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0x48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0x89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0xd3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0xe8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0xf2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0xff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0xff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0xff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0x48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0x89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0x03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0x5b</a:t>
              </a:r>
              <a:endParaRPr lang="en-US" sz="1800" dirty="0">
                <a:latin typeface="Courier New" panose="02070309020205020404" pitchFamily="49" charset="0"/>
              </a:endParaRPr>
            </a:p>
            <a:p>
              <a:pPr algn="l">
                <a:lnSpc>
                  <a:spcPct val="100000"/>
                </a:lnSpc>
                <a:tabLst>
                  <a:tab pos="457200" algn="l"/>
                  <a:tab pos="1485900" algn="l"/>
                </a:tabLst>
              </a:pPr>
              <a:r>
                <a:rPr lang="en-US" sz="1800" dirty="0">
                  <a:latin typeface="Courier New" panose="02070309020205020404" pitchFamily="49" charset="0"/>
                </a:rPr>
                <a:t>   0xc3</a:t>
              </a:r>
              <a:endParaRPr lang="en-US" sz="1800" dirty="0"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7150100" cy="573088"/>
          </a:xfrm>
        </p:spPr>
        <p:txBody>
          <a:bodyPr/>
          <a:lstStyle/>
          <a:p>
            <a:r>
              <a:rPr lang="en-US"/>
              <a:t>What Can be Disassembled?</a:t>
            </a: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551488"/>
            <a:ext cx="8624887" cy="1306512"/>
          </a:xfrm>
        </p:spPr>
        <p:txBody>
          <a:bodyPr/>
          <a:lstStyle/>
          <a:p>
            <a:r>
              <a:rPr lang="en-US" dirty="0"/>
              <a:t>Anything that can be interpreted as executable code</a:t>
            </a:r>
            <a:endParaRPr lang="en-US" dirty="0"/>
          </a:p>
          <a:p>
            <a:r>
              <a:rPr lang="en-US" dirty="0" err="1"/>
              <a:t>Disassembler</a:t>
            </a:r>
            <a:r>
              <a:rPr lang="en-US" dirty="0"/>
              <a:t> examines bytes and reconstructs assembly source</a:t>
            </a:r>
            <a:endParaRPr lang="en-US" dirty="0"/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533400" y="1585912"/>
            <a:ext cx="8153400" cy="36718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% </a:t>
            </a:r>
            <a:r>
              <a:rPr lang="en-US" sz="1800" dirty="0" err="1">
                <a:latin typeface="Courier New" panose="02070309020205020404" pitchFamily="49" charset="0"/>
              </a:rPr>
              <a:t>objdump</a:t>
            </a:r>
            <a:r>
              <a:rPr lang="en-US" sz="1800" dirty="0">
                <a:latin typeface="Courier New" panose="02070309020205020404" pitchFamily="49" charset="0"/>
              </a:rPr>
              <a:t> -</a:t>
            </a:r>
            <a:r>
              <a:rPr lang="en-US" sz="1800" dirty="0" err="1">
                <a:latin typeface="Courier New" panose="02070309020205020404" pitchFamily="49" charset="0"/>
              </a:rPr>
              <a:t>d</a:t>
            </a:r>
            <a:r>
              <a:rPr lang="en-US" sz="1800" dirty="0">
                <a:latin typeface="Courier New" panose="02070309020205020404" pitchFamily="49" charset="0"/>
              </a:rPr>
              <a:t> WINWORD.EXE</a:t>
            </a: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WINWORD.EXE:   file format pei-i386</a:t>
            </a: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No symbols in "WINWORD.EXE".</a:t>
            </a: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Disassembly of section .text:</a:t>
            </a: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30001000 &lt;.text&gt;:</a:t>
            </a: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30001000:  55             push   %</a:t>
            </a:r>
            <a:r>
              <a:rPr lang="en-US" sz="1800" dirty="0" err="1">
                <a:latin typeface="Courier New" panose="02070309020205020404" pitchFamily="49" charset="0"/>
              </a:rPr>
              <a:t>ebp</a:t>
            </a: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30001001:  8b </a:t>
            </a:r>
            <a:r>
              <a:rPr lang="en-US" sz="1800" dirty="0" err="1">
                <a:latin typeface="Courier New" panose="02070309020205020404" pitchFamily="49" charset="0"/>
              </a:rPr>
              <a:t>ec</a:t>
            </a:r>
            <a:r>
              <a:rPr lang="en-US" sz="1800" dirty="0">
                <a:latin typeface="Courier New" panose="02070309020205020404" pitchFamily="49" charset="0"/>
              </a:rPr>
              <a:t>          </a:t>
            </a:r>
            <a:r>
              <a:rPr lang="en-US" sz="1800" dirty="0" err="1">
                <a:latin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esp,%ebp</a:t>
            </a: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30001003:  6a ff          push   $0xffffffff</a:t>
            </a: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30001005:  68 90 10 00 30 push   $0x30001090</a:t>
            </a:r>
            <a:endParaRPr lang="en-US" sz="1800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3000100a:  68 91 dc 4c 30 push   $0x304cdc91</a:t>
            </a:r>
            <a:endParaRPr lang="en-US" sz="1800" dirty="0"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943100" y="3853898"/>
            <a:ext cx="5334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Reverse engineering forbidden by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Microsoft End User License Agreement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424390"/>
            <a:ext cx="7591425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b="1" dirty="0" smtClean="0"/>
              <a:t>Overview of Bomb Lab</a:t>
            </a:r>
            <a:endParaRPr lang="en-US" b="1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Assembly Refresher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Intro to GDB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Unix Refresher</a:t>
            </a:r>
            <a:endParaRPr lang="en-US" dirty="0" smtClean="0"/>
          </a:p>
          <a:p>
            <a:pPr>
              <a:spcAft>
                <a:spcPts val="2400"/>
              </a:spcAft>
            </a:pPr>
            <a:endParaRPr lang="en-US" dirty="0" smtClean="0"/>
          </a:p>
          <a:p>
            <a:pPr>
              <a:spcAft>
                <a:spcPts val="2400"/>
              </a:spcAft>
            </a:pPr>
            <a:endParaRPr lang="en-US" dirty="0"/>
          </a:p>
        </p:txBody>
      </p:sp>
      <p:pic>
        <p:nvPicPr>
          <p:cNvPr id="5" name="Content Placeholder 4" descr="black-bomb-hi.png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t="-23660" b="-2366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Oh no! Dr. Evil has written an evil program that will “explode” the Shark machines!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The program is in phases, each of which reads in input – something like a password – from standard input.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If your input is correct, you go on to the next phase.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If not, </a:t>
            </a:r>
            <a:r>
              <a:rPr lang="en-US" b="1" dirty="0" smtClean="0"/>
              <a:t>the bomb explodes.</a:t>
            </a:r>
            <a:r>
              <a:rPr lang="en-US" dirty="0" smtClean="0"/>
              <a:t> The program prints “BOOM!!!” and terminates, and you lose half a point. (Your score is updated </a:t>
            </a:r>
            <a:r>
              <a:rPr lang="en-US" b="1" dirty="0" smtClean="0"/>
              <a:t>automatically</a:t>
            </a:r>
            <a:r>
              <a:rPr lang="en-US" dirty="0" smtClean="0"/>
              <a:t> – you don’t have to upload anything to </a:t>
            </a:r>
            <a:r>
              <a:rPr lang="en-US" dirty="0" err="1" smtClean="0"/>
              <a:t>Autolab</a:t>
            </a:r>
            <a:r>
              <a:rPr lang="en-US" dirty="0" smtClean="0"/>
              <a:t>.)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Bomb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We give you: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Partial source code, in which Dr. Evil mocks you</a:t>
            </a:r>
            <a:endParaRPr lang="en-US" sz="2400" dirty="0" smtClean="0"/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The executable file itself</a:t>
            </a:r>
            <a:endParaRPr lang="en-US" sz="2400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You can’t read the C source code. So how can you figure out what the program does?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From the binary executable!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424390"/>
            <a:ext cx="7591425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Overview of Bomb Lab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b="1" dirty="0" smtClean="0"/>
              <a:t>Assembly Refresher</a:t>
            </a:r>
            <a:endParaRPr lang="en-US" b="1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Intro to GDB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Unix Refresher</a:t>
            </a:r>
            <a:endParaRPr lang="en-US" dirty="0" smtClean="0"/>
          </a:p>
          <a:p>
            <a:pPr>
              <a:spcAft>
                <a:spcPts val="2400"/>
              </a:spcAft>
            </a:pPr>
            <a:endParaRPr lang="en-US" dirty="0"/>
          </a:p>
        </p:txBody>
      </p:sp>
      <p:pic>
        <p:nvPicPr>
          <p:cNvPr id="5" name="Content Placeholder 4" descr="black-bomb-hi.png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t="-23660" b="-2366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/>
          <p:nvPr/>
        </p:nvSpPr>
        <p:spPr bwMode="auto">
          <a:xfrm>
            <a:off x="762000" y="4800600"/>
            <a:ext cx="3556000" cy="533400"/>
          </a:xfrm>
          <a:prstGeom prst="rect">
            <a:avLst/>
          </a:prstGeom>
          <a:solidFill>
            <a:srgbClr val="EFBFB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%rsp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smtClean="0"/>
              <a:t>x86-64 Integer Registers</a:t>
            </a:r>
            <a:endParaRPr lang="en-US" dirty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0513" y="6019800"/>
            <a:ext cx="7329487" cy="838200"/>
          </a:xfrm>
        </p:spPr>
        <p:txBody>
          <a:bodyPr/>
          <a:lstStyle/>
          <a:p>
            <a:pPr lvl="1">
              <a:spcBef>
                <a:spcPct val="0"/>
              </a:spcBef>
              <a:buNone/>
            </a:pPr>
            <a:endParaRPr lang="en-US" dirty="0"/>
          </a:p>
        </p:txBody>
      </p:sp>
      <p:sp>
        <p:nvSpPr>
          <p:cNvPr id="27654" name="Rectangle 6"/>
          <p:cNvSpPr/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%eax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5" name="Rectangle 7"/>
          <p:cNvSpPr/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%ebx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6" name="Rectangle 8"/>
          <p:cNvSpPr/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%ecx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7" name="Rectangle 9"/>
          <p:cNvSpPr/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%edx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8" name="Rectangle 10"/>
          <p:cNvSpPr/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%esi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59" name="Rectangle 11"/>
          <p:cNvSpPr/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%edi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0" name="Rectangle 12"/>
          <p:cNvSpPr/>
          <p:nvPr/>
        </p:nvSpPr>
        <p:spPr bwMode="auto">
          <a:xfrm>
            <a:off x="2552700" y="4838700"/>
            <a:ext cx="1752600" cy="444500"/>
          </a:xfrm>
          <a:prstGeom prst="rect">
            <a:avLst/>
          </a:prstGeom>
          <a:solidFill>
            <a:srgbClr val="FF99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%esp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1" name="Rectangle 13"/>
          <p:cNvSpPr/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%ebp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2" name="Rectangle 14"/>
          <p:cNvSpPr/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%r8d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3" name="Rectangle 15"/>
          <p:cNvSpPr/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%r9d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4" name="Rectangle 16"/>
          <p:cNvSpPr/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%r10d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5" name="Rectangle 17"/>
          <p:cNvSpPr/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%r11d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6" name="Rectangle 18"/>
          <p:cNvSpPr/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%r12d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7" name="Rectangle 19"/>
          <p:cNvSpPr/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%r13d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8" name="Rectangle 20"/>
          <p:cNvSpPr/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%r14d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69" name="Rectangle 21"/>
          <p:cNvSpPr/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%r15d</a:t>
            </a:r>
            <a:endParaRPr lang="en-US" sz="18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0" name="Rectangle 22"/>
          <p:cNvSpPr/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1" name="Rectangle 23"/>
          <p:cNvSpPr/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2" name="Rectangle 24"/>
          <p:cNvSpPr/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3" name="Rectangle 25"/>
          <p:cNvSpPr/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4" name="Rectangle 26"/>
          <p:cNvSpPr/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5" name="Rectangle 27"/>
          <p:cNvSpPr/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6" name="Rectangle 28"/>
          <p:cNvSpPr/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7" name="Rectangle 29"/>
          <p:cNvSpPr/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8" name="Rectangle 30"/>
          <p:cNvSpPr/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79" name="Rectangle 31"/>
          <p:cNvSpPr/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0" name="Rectangle 32"/>
          <p:cNvSpPr/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%rcx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1" name="Rectangle 33"/>
          <p:cNvSpPr/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%rdx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2" name="Rectangle 34"/>
          <p:cNvSpPr/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%rsi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3" name="Rectangle 35"/>
          <p:cNvSpPr/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%rdi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7684" name="Rectangle 36"/>
          <p:cNvSpPr/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%rbp</a:t>
            </a:r>
            <a:endParaRPr lang="en-US" sz="240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752600" y="42672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1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752600" y="36576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2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1752600" y="30480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3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752600" y="24384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4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638800" y="12192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5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638800" y="1828800"/>
            <a:ext cx="6858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err="1" smtClean="0">
                <a:latin typeface="Calibri" panose="020F0502020204030204" pitchFamily="34" charset="0"/>
              </a:rPr>
              <a:t>arg</a:t>
            </a:r>
            <a:r>
              <a:rPr lang="en-US" dirty="0" smtClean="0">
                <a:latin typeface="Calibri" panose="020F0502020204030204" pitchFamily="34" charset="0"/>
              </a:rPr>
              <a:t> 6</a:t>
            </a:r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600200" y="1219200"/>
            <a:ext cx="838200" cy="381000"/>
          </a:xfrm>
          <a:prstGeom prst="rect">
            <a:avLst/>
          </a:prstGeom>
          <a:ln>
            <a:headEnd type="none" w="med" len="med"/>
            <a:tailEnd type="triangl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 smtClean="0">
                <a:latin typeface="Calibri" panose="020F0502020204030204" pitchFamily="34" charset="0"/>
              </a:rPr>
              <a:t>return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Assembly: Operands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5"/>
          <p:cNvGraphicFramePr/>
          <p:nvPr/>
        </p:nvGraphicFramePr>
        <p:xfrm>
          <a:off x="396875" y="1362075"/>
          <a:ext cx="8137524" cy="496744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34381"/>
                <a:gridCol w="2034381"/>
                <a:gridCol w="2034381"/>
                <a:gridCol w="2034381"/>
              </a:tblGrid>
              <a:tr h="39924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Data type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Syntax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Examples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Notes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13403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Immediate values (constant integers)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Start with 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$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200"/>
                        </a:spcAft>
                      </a:pP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$0x0</a:t>
                      </a:r>
                      <a:br>
                        <a:rPr lang="en-US" sz="8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b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$-15213</a:t>
                      </a:r>
                      <a:endParaRPr lang="en-US" sz="22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Don’t forget 0x means hex!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102663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Registers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Start with %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%</a:t>
                      </a:r>
                      <a:r>
                        <a:rPr lang="en-US" sz="2200" dirty="0" err="1" smtClean="0">
                          <a:latin typeface="Consolas" panose="020B0609020204030204"/>
                          <a:cs typeface="Consolas" panose="020B0609020204030204"/>
                        </a:rPr>
                        <a:t>esi</a:t>
                      </a:r>
                      <a:br>
                        <a:rPr lang="en-US" sz="8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b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%</a:t>
                      </a:r>
                      <a:r>
                        <a:rPr lang="en-US" sz="220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endParaRPr lang="en-US" sz="22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Can represent a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 value or an address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196771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Memory locations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Parentheses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 around a register, or addressing mode – </a:t>
                      </a:r>
                      <a:r>
                        <a:rPr lang="en-US" sz="22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D(Rb,Ri,S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) 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(%</a:t>
                      </a:r>
                      <a:r>
                        <a:rPr lang="en-US" sz="2200" dirty="0" err="1" smtClean="0">
                          <a:latin typeface="Consolas" panose="020B0609020204030204"/>
                          <a:cs typeface="Consolas" panose="020B0609020204030204"/>
                        </a:rPr>
                        <a:t>esi</a:t>
                      </a: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)</a:t>
                      </a:r>
                      <a:endParaRPr lang="en-US" sz="300" dirty="0" smtClean="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algn="ctr">
                        <a:spcAft>
                          <a:spcPts val="1200"/>
                        </a:spcAft>
                      </a:pPr>
                      <a:b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r>
                        <a:rPr lang="en-US" sz="2200" dirty="0" smtClean="0">
                          <a:latin typeface="Consolas" panose="020B0609020204030204"/>
                          <a:cs typeface="Consolas" panose="020B0609020204030204"/>
                        </a:rPr>
                        <a:t>0x8(%rax)</a:t>
                      </a:r>
                      <a:endParaRPr lang="en-US" sz="2200" dirty="0" smtClean="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algn="ctr">
                        <a:spcAft>
                          <a:spcPts val="1200"/>
                        </a:spcAft>
                      </a:pPr>
                      <a:br>
                        <a:rPr lang="en-US" sz="300" dirty="0" smtClean="0">
                          <a:latin typeface="Consolas" panose="020B0609020204030204"/>
                          <a:cs typeface="Consolas" panose="020B0609020204030204"/>
                        </a:rPr>
                      </a:br>
                      <a:r>
                        <a:rPr lang="en-US" sz="1600" dirty="0" smtClean="0">
                          <a:latin typeface="Consolas" panose="020B0609020204030204"/>
                          <a:cs typeface="Consolas" panose="020B0609020204030204"/>
                        </a:rPr>
                        <a:t>(%</a:t>
                      </a:r>
                      <a:r>
                        <a:rPr lang="en-US" sz="160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r>
                        <a:rPr lang="en-US" sz="1600" dirty="0" smtClean="0">
                          <a:latin typeface="Consolas" panose="020B0609020204030204"/>
                          <a:cs typeface="Consolas" panose="020B0609020204030204"/>
                        </a:rPr>
                        <a:t>, %</a:t>
                      </a:r>
                      <a:r>
                        <a:rPr lang="en-US" sz="1600" dirty="0" err="1" smtClean="0">
                          <a:latin typeface="Consolas" panose="020B0609020204030204"/>
                          <a:cs typeface="Consolas" panose="020B0609020204030204"/>
                        </a:rPr>
                        <a:t>rsi</a:t>
                      </a:r>
                      <a:r>
                        <a:rPr lang="en-US" sz="1600" dirty="0" smtClean="0">
                          <a:latin typeface="Consolas" panose="020B0609020204030204"/>
                          <a:cs typeface="Consolas" panose="020B0609020204030204"/>
                        </a:rPr>
                        <a:t>, 4)</a:t>
                      </a:r>
                      <a:endParaRPr lang="en-US" sz="16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latin typeface="Calibri" panose="020F0502020204030204"/>
                          <a:cs typeface="Calibri" panose="020F0502020204030204"/>
                        </a:rPr>
                        <a:t>Parentheses</a:t>
                      </a:r>
                      <a:r>
                        <a:rPr lang="en-US" sz="2200" b="1" baseline="0" dirty="0" smtClean="0">
                          <a:latin typeface="Calibri" panose="020F0502020204030204"/>
                          <a:cs typeface="Calibri" panose="020F0502020204030204"/>
                        </a:rPr>
                        <a:t> dereference.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 If %</a:t>
                      </a:r>
                      <a:r>
                        <a:rPr lang="en-US" sz="22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esi</a:t>
                      </a:r>
                      <a:r>
                        <a:rPr lang="en-US" sz="2200" baseline="0" dirty="0" smtClean="0">
                          <a:latin typeface="Calibri" panose="020F0502020204030204"/>
                          <a:cs typeface="Calibri" panose="020F0502020204030204"/>
                        </a:rPr>
                        <a:t> stores an address, </a:t>
                      </a:r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(%</a:t>
                      </a:r>
                      <a:r>
                        <a:rPr lang="en-US" sz="2200" dirty="0" err="1" smtClean="0">
                          <a:latin typeface="Calibri" panose="020F0502020204030204"/>
                          <a:cs typeface="Calibri" panose="020F0502020204030204"/>
                        </a:rPr>
                        <a:t>esi</a:t>
                      </a:r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) is the value at that address.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01725" y="2514600"/>
            <a:ext cx="727075" cy="459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</a:rPr>
              <a:t>text</a:t>
            </a:r>
            <a:endParaRPr lang="en-US" i="1" dirty="0">
              <a:latin typeface="Calibri" panose="020F0502020204030204" pitchFamily="34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101725" y="3655700"/>
            <a:ext cx="727075" cy="459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</a:rPr>
              <a:t>text</a:t>
            </a:r>
            <a:endParaRPr lang="en-US" i="1" dirty="0">
              <a:latin typeface="Calibri" panose="020F0502020204030204" pitchFamily="34" charset="0"/>
            </a:endParaRP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28675" y="4724400"/>
            <a:ext cx="1000125" cy="459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</a:rPr>
              <a:t>binary</a:t>
            </a:r>
            <a:endParaRPr lang="en-US" i="1" dirty="0">
              <a:latin typeface="Calibri" panose="020F0502020204030204" pitchFamily="34" charset="0"/>
            </a:endParaRP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828675" y="5867400"/>
            <a:ext cx="1000125" cy="4591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i="1" dirty="0">
                <a:latin typeface="Calibri" panose="020F0502020204030204" pitchFamily="34" charset="0"/>
              </a:rPr>
              <a:t>binary</a:t>
            </a:r>
            <a:endParaRPr lang="en-US" i="1" dirty="0">
              <a:latin typeface="Calibri" panose="020F0502020204030204" pitchFamily="34" charset="0"/>
            </a:endParaRP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3989388" y="2977233"/>
            <a:ext cx="0" cy="68036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4295774" y="3124200"/>
            <a:ext cx="3032125" cy="39754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Compiler (</a:t>
            </a:r>
            <a:r>
              <a:rPr lang="en-US" sz="2000" dirty="0" err="1">
                <a:latin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</a:rPr>
              <a:t> –</a:t>
            </a:r>
            <a:r>
              <a:rPr lang="en-US" sz="2000" dirty="0" err="1">
                <a:latin typeface="Courier New" panose="02070309020205020404" pitchFamily="49" charset="0"/>
              </a:rPr>
              <a:t>Og</a:t>
            </a:r>
            <a:r>
              <a:rPr lang="en-US" sz="2000" dirty="0">
                <a:latin typeface="Courier New" panose="02070309020205020404" pitchFamily="49" charset="0"/>
              </a:rPr>
              <a:t> -S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4279900" y="4191000"/>
            <a:ext cx="3048000" cy="39754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Assembler (</a:t>
            </a:r>
            <a:r>
              <a:rPr lang="en-US" sz="2000" dirty="0" err="1">
                <a:latin typeface="Courier New" panose="02070309020205020404" pitchFamily="49" charset="0"/>
              </a:rPr>
              <a:t>gcc</a:t>
            </a:r>
            <a:r>
              <a:rPr lang="en-US" sz="2000" dirty="0">
                <a:latin typeface="Calibri" panose="020F0502020204030204" pitchFamily="34" charset="0"/>
              </a:rPr>
              <a:t> or </a:t>
            </a:r>
            <a:r>
              <a:rPr lang="en-US" sz="2000" dirty="0">
                <a:latin typeface="Courier New" panose="02070309020205020404" pitchFamily="49" charset="0"/>
              </a:rPr>
              <a:t>as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4295775" y="5334000"/>
            <a:ext cx="2638425" cy="39754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Linker (</a:t>
            </a:r>
            <a:r>
              <a:rPr lang="en-US" sz="2000" dirty="0" err="1">
                <a:latin typeface="Courier New" panose="02070309020205020404" pitchFamily="49" charset="0"/>
              </a:rPr>
              <a:t>gcc</a:t>
            </a:r>
            <a:r>
              <a:rPr lang="en-US" sz="2000" dirty="0">
                <a:latin typeface="Calibri" panose="020F0502020204030204" pitchFamily="34" charset="0"/>
              </a:rPr>
              <a:t> or</a:t>
            </a:r>
            <a:r>
              <a:rPr lang="en-US" sz="2000" dirty="0">
                <a:latin typeface="Courier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</a:rPr>
              <a:t>ld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2373313" y="2579688"/>
            <a:ext cx="32639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C program (</a:t>
            </a:r>
            <a:r>
              <a:rPr lang="en-US" sz="2000" dirty="0">
                <a:latin typeface="Courier New" panose="02070309020205020404" pitchFamily="49" charset="0"/>
              </a:rPr>
              <a:t>p1.c p2.c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259013" y="3657600"/>
            <a:ext cx="3492500" cy="397545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 panose="020F0502020204030204" pitchFamily="34" charset="0"/>
              </a:rPr>
              <a:t>Asm</a:t>
            </a:r>
            <a:r>
              <a:rPr lang="en-US" sz="2000" dirty="0">
                <a:latin typeface="Calibri" panose="020F0502020204030204" pitchFamily="34" charset="0"/>
              </a:rPr>
              <a:t> program (</a:t>
            </a:r>
            <a:r>
              <a:rPr lang="en-US" sz="2000" dirty="0">
                <a:latin typeface="Courier New" panose="02070309020205020404" pitchFamily="49" charset="0"/>
              </a:rPr>
              <a:t>p1.s p2.s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2144713" y="4800600"/>
            <a:ext cx="3721100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Object program (</a:t>
            </a:r>
            <a:r>
              <a:rPr lang="en-US" sz="2000" dirty="0">
                <a:latin typeface="Courier New" panose="02070309020205020404" pitchFamily="49" charset="0"/>
              </a:rPr>
              <a:t>p1.o p2.o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131219" y="5943600"/>
            <a:ext cx="3748088" cy="397545"/>
          </a:xfrm>
          <a:prstGeom prst="rect">
            <a:avLst/>
          </a:prstGeom>
          <a:solidFill>
            <a:srgbClr val="FF9999"/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Executable program (</a:t>
            </a:r>
            <a:r>
              <a:rPr lang="en-US" sz="2000" dirty="0">
                <a:latin typeface="Courier New" panose="02070309020205020404" pitchFamily="49" charset="0"/>
              </a:rPr>
              <a:t>p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>
            <a:off x="3989388" y="4055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495" name="Line 15"/>
          <p:cNvSpPr>
            <a:spLocks noChangeShapeType="1"/>
          </p:cNvSpPr>
          <p:nvPr/>
        </p:nvSpPr>
        <p:spPr bwMode="auto">
          <a:xfrm>
            <a:off x="3989388" y="5198145"/>
            <a:ext cx="0" cy="726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square" lIns="90487" tIns="44450" rIns="90487" bIns="44450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496" name="Rectangle 16"/>
          <p:cNvSpPr>
            <a:spLocks noChangeArrowheads="1"/>
          </p:cNvSpPr>
          <p:nvPr/>
        </p:nvSpPr>
        <p:spPr bwMode="auto">
          <a:xfrm>
            <a:off x="6858000" y="4800600"/>
            <a:ext cx="2044700" cy="705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</a:rPr>
              <a:t>Static libraries (</a:t>
            </a:r>
            <a:r>
              <a:rPr lang="en-US" sz="2000" dirty="0">
                <a:latin typeface="Courier New" panose="02070309020205020404" pitchFamily="49" charset="0"/>
              </a:rPr>
              <a:t>.a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5865813" y="5334000"/>
            <a:ext cx="990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lIns="90487" tIns="44450" rIns="90487" bIns="44450">
            <a:spAutoFit/>
          </a:bodyPr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84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341312"/>
            <a:ext cx="6997700" cy="573088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回顾：</a:t>
            </a:r>
            <a:r>
              <a:rPr lang="en-US"/>
              <a:t>Turning C into Object Code</a:t>
            </a:r>
            <a:endParaRPr lang="en-US"/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307387" cy="1463675"/>
          </a:xfrm>
        </p:spPr>
        <p:txBody>
          <a:bodyPr/>
          <a:lstStyle/>
          <a:p>
            <a:pPr marL="560705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Code in files  </a:t>
            </a:r>
            <a:r>
              <a:rPr lang="en-US" b="1" dirty="0">
                <a:latin typeface="Courier New" panose="02070309020205020404" pitchFamily="49" charset="0"/>
              </a:rPr>
              <a:t>p1.c p2.c</a:t>
            </a:r>
            <a:endParaRPr lang="en-US" b="1" dirty="0">
              <a:latin typeface="Courier" pitchFamily="49" charset="0"/>
            </a:endParaRPr>
          </a:p>
          <a:p>
            <a:pPr marL="560705" lvl="1" indent="-222250" defTabSz="895350">
              <a:tabLst>
                <a:tab pos="2286000" algn="l"/>
                <a:tab pos="3543300" algn="l"/>
              </a:tabLst>
            </a:pPr>
            <a:r>
              <a:rPr lang="en-US" dirty="0"/>
              <a:t>Compile with command:  </a:t>
            </a:r>
            <a:r>
              <a:rPr lang="en-US" b="1" dirty="0" err="1">
                <a:latin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</a:rPr>
              <a:t> –</a:t>
            </a:r>
            <a:r>
              <a:rPr lang="en-US" b="1" dirty="0" err="1">
                <a:latin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</a:rPr>
              <a:t> p1.c p2.c -o p</a:t>
            </a:r>
            <a:endParaRPr lang="en-US" b="1" dirty="0">
              <a:latin typeface="Courier" pitchFamily="49" charset="0"/>
            </a:endParaRPr>
          </a:p>
          <a:p>
            <a:pPr marL="840105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Use basic optimizations (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Og</a:t>
            </a:r>
            <a:r>
              <a:rPr lang="en-US" dirty="0"/>
              <a:t>) [New to recent versions of GCC]</a:t>
            </a:r>
            <a:endParaRPr lang="en-US" dirty="0"/>
          </a:p>
          <a:p>
            <a:pPr marL="840105" lvl="2" indent="-165100" defTabSz="895350">
              <a:tabLst>
                <a:tab pos="2286000" algn="l"/>
                <a:tab pos="3543300" algn="l"/>
              </a:tabLst>
            </a:pPr>
            <a:r>
              <a:rPr lang="en-US" dirty="0"/>
              <a:t>Put resulting binary in file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p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Assembly: Some Common Operations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875" y="1362071"/>
          <a:ext cx="8213725" cy="5539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74140"/>
                <a:gridCol w="4539585"/>
              </a:tblGrid>
              <a:tr h="42951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Instruction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Effect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mov</a:t>
                      </a:r>
                      <a:r>
                        <a:rPr lang="en-US" sz="2000" baseline="0" dirty="0" smtClean="0">
                          <a:latin typeface="Consolas" panose="020B0609020204030204"/>
                          <a:cs typeface="Consolas" panose="020B0609020204030204"/>
                        </a:rPr>
                        <a:t> %</a:t>
                      </a:r>
                      <a:r>
                        <a:rPr lang="en-US" sz="2000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rdi</a:t>
                      </a:r>
                      <a:r>
                        <a:rPr lang="en-US" sz="2000" baseline="0" dirty="0" smtClean="0">
                          <a:latin typeface="Consolas" panose="020B0609020204030204"/>
                          <a:cs typeface="Consolas" panose="020B0609020204030204"/>
                        </a:rPr>
                        <a:t>, %</a:t>
                      </a:r>
                      <a:r>
                        <a:rPr lang="en-US" sz="2000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endParaRPr lang="en-US" sz="2000" dirty="0" smtClean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= </a:t>
                      </a:r>
                      <a:r>
                        <a:rPr lang="en-US" sz="20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rdi</a:t>
                      </a:r>
                      <a:endParaRPr lang="en-US" sz="2000" dirty="0" smtClean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add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rdi</a:t>
                      </a: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,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endParaRPr lang="en-US" sz="2000" dirty="0" smtClean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 =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+ </a:t>
                      </a:r>
                      <a:r>
                        <a:rPr lang="en-US" sz="20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rdi</a:t>
                      </a:r>
                      <a:endParaRPr lang="en-US" sz="2000" dirty="0" smtClean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sub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rdi</a:t>
                      </a: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,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 = </a:t>
                      </a: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 - </a:t>
                      </a: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rdi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lea (%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rdi</a:t>
                      </a: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,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rsi</a:t>
                      </a: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, 2),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rax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rax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 = </a:t>
                      </a: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rdi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 +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(2 * </a:t>
                      </a: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rsi</a:t>
                      </a: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) </a:t>
                      </a:r>
                      <a:r>
                        <a:rPr lang="en-US" sz="2000" b="1" dirty="0" smtClean="0">
                          <a:latin typeface="Calibri" panose="020F0502020204030204"/>
                          <a:cs typeface="Calibri" panose="020F0502020204030204"/>
                        </a:rPr>
                        <a:t>(doesn’t dereference)</a:t>
                      </a:r>
                      <a:endParaRPr lang="en-US" sz="2000" b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call</a:t>
                      </a:r>
                      <a:r>
                        <a:rPr lang="en-US" sz="2000" baseline="0" dirty="0" smtClean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lang="en-US" sz="2000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foo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Calls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function “</a:t>
                      </a:r>
                      <a:r>
                        <a:rPr lang="en-US" sz="20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foo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”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push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eax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Pushes </a:t>
                      </a:r>
                      <a:r>
                        <a:rPr lang="en-US" sz="2000" dirty="0" err="1" smtClean="0">
                          <a:latin typeface="Calibri" panose="020F0502020204030204"/>
                          <a:cs typeface="Calibri" panose="020F0502020204030204"/>
                        </a:rPr>
                        <a:t>eax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onto the stack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pop %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eax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Pops a value off the stack and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into </a:t>
                      </a:r>
                      <a:r>
                        <a:rPr lang="en-US" sz="2000" baseline="0" dirty="0" err="1" smtClean="0">
                          <a:latin typeface="Calibri" panose="020F0502020204030204"/>
                          <a:cs typeface="Calibri" panose="020F0502020204030204"/>
                        </a:rPr>
                        <a:t>eax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66743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ret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Returns to the return address (i.e., the next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line in the calling function)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nop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Does nothing!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  <a:tr h="429510"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Calibri" panose="020F0502020204030204"/>
                          <a:cs typeface="Calibri" panose="020F0502020204030204"/>
                        </a:rPr>
                        <a:t>You may see suffixes on the end:</a:t>
                      </a:r>
                      <a:r>
                        <a:rPr lang="en-US" sz="2000" i="1" baseline="0" dirty="0" smtClean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i="1" dirty="0" err="1" smtClean="0">
                          <a:latin typeface="Consolas" panose="020B0609020204030204"/>
                          <a:cs typeface="Consolas" panose="020B0609020204030204"/>
                        </a:rPr>
                        <a:t>b</a:t>
                      </a:r>
                      <a:r>
                        <a:rPr lang="en-US" sz="2000" i="1" dirty="0" smtClean="0"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lang="en-US" sz="2000" i="1" baseline="0" dirty="0" smtClean="0"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lang="en-US" sz="2000" i="1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w</a:t>
                      </a:r>
                      <a:r>
                        <a:rPr lang="en-US" sz="2000" i="1" baseline="0" dirty="0" smtClean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lang="en-US" sz="2000" i="1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l</a:t>
                      </a:r>
                      <a:r>
                        <a:rPr lang="en-US" sz="2000" i="1" baseline="0" dirty="0" smtClean="0">
                          <a:latin typeface="Consolas" panose="020B0609020204030204"/>
                          <a:cs typeface="Consolas" panose="020B0609020204030204"/>
                        </a:rPr>
                        <a:t>, </a:t>
                      </a:r>
                      <a:r>
                        <a:rPr lang="en-US" sz="2000" i="1" baseline="0" dirty="0" err="1" smtClean="0">
                          <a:latin typeface="Consolas" panose="020B0609020204030204"/>
                          <a:cs typeface="Consolas" panose="020B0609020204030204"/>
                        </a:rPr>
                        <a:t>q</a:t>
                      </a:r>
                      <a:endParaRPr lang="en-US" sz="2000" i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>
                          <a:latin typeface="Calibri" panose="020F0502020204030204"/>
                          <a:cs typeface="Calibri" panose="020F0502020204030204"/>
                        </a:rPr>
                        <a:t>Specify operand is 1, 2, 4, 8 bytes</a:t>
                      </a:r>
                      <a:endParaRPr lang="en-US" sz="2000" i="1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Assembly: Comparisons and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from class that Assembly uses comparisons and jumps (</a:t>
            </a:r>
            <a:r>
              <a:rPr lang="en-US" dirty="0" err="1" smtClean="0"/>
              <a:t>gotos</a:t>
            </a:r>
            <a:r>
              <a:rPr lang="en-US" dirty="0" smtClean="0"/>
              <a:t>) to execute various conditionals and loops.</a:t>
            </a:r>
            <a:endParaRPr lang="en-US" dirty="0" smtClean="0"/>
          </a:p>
          <a:p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cmp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b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, a </a:t>
            </a:r>
            <a:r>
              <a:rPr lang="en-US" dirty="0" smtClean="0"/>
              <a:t>sets the same flags as computing a – </a:t>
            </a:r>
            <a:r>
              <a:rPr lang="en-US" dirty="0" err="1" smtClean="0"/>
              <a:t>b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>
                <a:latin typeface="Consolas" panose="020B0609020204030204"/>
                <a:cs typeface="Consolas" panose="020B0609020204030204"/>
              </a:rPr>
              <a:t>test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b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, a </a:t>
            </a:r>
            <a:r>
              <a:rPr lang="en-US" dirty="0" smtClean="0"/>
              <a:t>sets the same flags as computing a &amp; </a:t>
            </a:r>
            <a:r>
              <a:rPr lang="en-US" dirty="0" err="1" smtClean="0"/>
              <a:t>b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These are usually followed by a conditional jump instruction that relies on the results.</a:t>
            </a:r>
            <a:endParaRPr lang="en-US" dirty="0" smtClean="0"/>
          </a:p>
          <a:p>
            <a:r>
              <a:rPr lang="en-US" dirty="0" smtClean="0"/>
              <a:t>Watch out for operand order: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cmpl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eax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,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edx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		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if </a:t>
            </a:r>
            <a:r>
              <a:rPr lang="en-US" dirty="0" smtClean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%</a:t>
            </a:r>
            <a:r>
              <a:rPr lang="en-US" dirty="0" err="1" smtClean="0">
                <a:solidFill>
                  <a:srgbClr val="FF0000"/>
                </a:solidFill>
              </a:rPr>
              <a:t>edx</a:t>
            </a:r>
            <a:r>
              <a:rPr lang="en-US" dirty="0" smtClean="0"/>
              <a:t> &gt; 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err="1" smtClean="0">
                <a:solidFill>
                  <a:srgbClr val="FF0000"/>
                </a:solidFill>
              </a:rPr>
              <a:t>eax</a:t>
            </a:r>
            <a:r>
              <a:rPr lang="en-US" dirty="0" smtClean="0"/>
              <a:t>, </a:t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jg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   401095			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jump to 401095 </a:t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endParaRPr lang="en-US" dirty="0" smtClean="0"/>
          </a:p>
        </p:txBody>
      </p:sp>
      <p:sp>
        <p:nvSpPr>
          <p:cNvPr id="4" name="Left-Right Arrow 3"/>
          <p:cNvSpPr/>
          <p:nvPr/>
        </p:nvSpPr>
        <p:spPr bwMode="auto">
          <a:xfrm>
            <a:off x="3810000" y="4876800"/>
            <a:ext cx="762000" cy="274319"/>
          </a:xfrm>
          <a:prstGeom prst="leftRightArrow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Assembly: Comparisons and Jumps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96875" y="1362071"/>
          <a:ext cx="8273773" cy="497086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42363"/>
                <a:gridCol w="2427962"/>
                <a:gridCol w="1442363"/>
                <a:gridCol w="2961085"/>
              </a:tblGrid>
              <a:tr h="601266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Instruction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Effect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Instruction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Calibri" panose="020F0502020204030204"/>
                          <a:cs typeface="Calibri" panose="020F0502020204030204"/>
                        </a:rPr>
                        <a:t>Effect</a:t>
                      </a:r>
                      <a:endParaRPr lang="en-US" sz="22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jmp</a:t>
                      </a:r>
                      <a:endParaRPr lang="en-US" sz="2000" dirty="0" smtClean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Always jump</a:t>
                      </a:r>
                      <a:endParaRPr lang="en-US" sz="2000" dirty="0" smtClean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ja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</a:t>
                      </a:r>
                      <a:r>
                        <a:rPr lang="en-US" sz="2000" b="0" dirty="0" smtClean="0">
                          <a:latin typeface="Calibri" panose="020F0502020204030204"/>
                          <a:cs typeface="Calibri" panose="020F0502020204030204"/>
                        </a:rPr>
                        <a:t>above</a:t>
                      </a:r>
                      <a:r>
                        <a:rPr lang="en-US" sz="2000" b="0" baseline="0" dirty="0" smtClean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lang="en-US" sz="2000" b="0" dirty="0" smtClean="0">
                          <a:latin typeface="Calibri" panose="020F0502020204030204"/>
                          <a:cs typeface="Calibri" panose="020F0502020204030204"/>
                        </a:rPr>
                        <a:t>(unsigned &gt;)</a:t>
                      </a:r>
                      <a:endParaRPr lang="en-US" sz="2000" b="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>
                          <a:latin typeface="Consolas" panose="020B0609020204030204"/>
                          <a:cs typeface="Consolas" panose="020B0609020204030204"/>
                        </a:rPr>
                        <a:t>je/</a:t>
                      </a:r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jz</a:t>
                      </a:r>
                      <a:endParaRPr lang="en-US" sz="2000" dirty="0" smtClean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=/0</a:t>
                      </a:r>
                      <a:endParaRPr lang="en-US" sz="2000" dirty="0" smtClean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jae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above</a:t>
                      </a:r>
                      <a:r>
                        <a:rPr lang="en-US" sz="2000" baseline="0" dirty="0" smtClean="0">
                          <a:latin typeface="Calibri" panose="020F0502020204030204"/>
                          <a:cs typeface="Calibri" panose="020F0502020204030204"/>
                        </a:rPr>
                        <a:t> or equal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jne/jnz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≠/0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jb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below (unsigned &lt;)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jg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&gt;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jbe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below or equal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jge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&gt;=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js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negative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jl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&lt;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jns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nonnegative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/>
                </a:tc>
              </a:tr>
              <a:tr h="601266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nsolas" panose="020B0609020204030204"/>
                          <a:cs typeface="Consolas" panose="020B0609020204030204"/>
                        </a:rPr>
                        <a:t>jle</a:t>
                      </a:r>
                      <a:endParaRPr lang="en-US" sz="20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/>
                          <a:cs typeface="Calibri" panose="020F0502020204030204"/>
                        </a:rPr>
                        <a:t>Jump if &lt;=</a:t>
                      </a:r>
                      <a:endParaRPr lang="en-US"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Assembly: Comparisons and Jumps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cmp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$0x42,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edi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>
              <a:buNone/>
            </a:pPr>
            <a:r>
              <a:rPr lang="en-US" dirty="0" smtClean="0">
                <a:latin typeface="Consolas" panose="020B0609020204030204"/>
                <a:cs typeface="Consolas" panose="020B0609020204030204"/>
              </a:rPr>
              <a:t>	je 400d3b</a:t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r>
              <a:rPr lang="en-US" dirty="0" smtClean="0"/>
              <a:t>if ____________,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jump to 400d3b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cmp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esi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,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edx</a:t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jle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400e71</a:t>
            </a:r>
            <a:br>
              <a:rPr lang="en-US" dirty="0" smtClean="0"/>
            </a:br>
            <a:r>
              <a:rPr lang="en-US" dirty="0" smtClean="0"/>
              <a:t>if_____________, jump to 400e71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Consolas" panose="020B0609020204030204"/>
                <a:cs typeface="Consolas" panose="020B0609020204030204"/>
              </a:rPr>
              <a:t>test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rdi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,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rdi</a:t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jne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400e87</a:t>
            </a:r>
            <a:br>
              <a:rPr lang="en-US" dirty="0" smtClean="0">
                <a:latin typeface="Consolas" panose="020B0609020204030204"/>
                <a:cs typeface="Consolas" panose="020B0609020204030204"/>
              </a:rPr>
            </a:br>
            <a:r>
              <a:rPr lang="en-US" dirty="0" smtClean="0"/>
              <a:t>if ____________, jump to 400e87 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1272417" y="2163003"/>
            <a:ext cx="1327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alibri" panose="020F0502020204030204"/>
                <a:cs typeface="Calibri" panose="020F0502020204030204"/>
              </a:rPr>
              <a:t>edi</a:t>
            </a:r>
            <a:r>
              <a:rPr lang="en-US" sz="2400" dirty="0" smtClean="0">
                <a:latin typeface="Calibri" panose="020F0502020204030204"/>
                <a:cs typeface="Calibri" panose="020F0502020204030204"/>
              </a:rPr>
              <a:t> == 66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3767668"/>
            <a:ext cx="1422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latin typeface="Calibri" panose="020F0502020204030204"/>
                <a:cs typeface="Calibri" panose="020F0502020204030204"/>
              </a:rPr>
              <a:t>edx</a:t>
            </a:r>
            <a:r>
              <a:rPr lang="en-US" sz="2400" dirty="0" smtClean="0">
                <a:latin typeface="Calibri" panose="020F0502020204030204"/>
                <a:cs typeface="Calibri" panose="020F0502020204030204"/>
              </a:rPr>
              <a:t> &lt;= </a:t>
            </a:r>
            <a:r>
              <a:rPr lang="en-US" sz="2400" dirty="0" err="1" smtClean="0">
                <a:latin typeface="Calibri" panose="020F0502020204030204"/>
                <a:cs typeface="Calibri" panose="020F0502020204030204"/>
              </a:rPr>
              <a:t>esi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5400" y="5395152"/>
            <a:ext cx="1288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anose="020F0502020204030204"/>
                <a:cs typeface="Calibri" panose="020F0502020204030204"/>
              </a:rPr>
              <a:t>%</a:t>
            </a:r>
            <a:r>
              <a:rPr lang="en-US" sz="2400" dirty="0" err="1" smtClean="0">
                <a:latin typeface="Calibri" panose="020F0502020204030204"/>
                <a:cs typeface="Calibri" panose="020F0502020204030204"/>
              </a:rPr>
              <a:t>rdi</a:t>
            </a:r>
            <a:r>
              <a:rPr lang="en-US" sz="2400" dirty="0" smtClean="0">
                <a:latin typeface="Calibri" panose="020F0502020204030204"/>
                <a:cs typeface="Calibri" panose="020F0502020204030204"/>
              </a:rPr>
              <a:t> != </a:t>
            </a:r>
            <a:r>
              <a:rPr lang="en-US" sz="2400" b="1" dirty="0" smtClean="0">
                <a:latin typeface="Calibri" panose="020F0502020204030204"/>
                <a:cs typeface="Calibri" panose="020F0502020204030204"/>
              </a:rPr>
              <a:t>0</a:t>
            </a:r>
            <a:r>
              <a:rPr lang="en-US" sz="2400" dirty="0" smtClean="0">
                <a:latin typeface="Calibri" panose="020F0502020204030204"/>
                <a:cs typeface="Calibri" panose="020F0502020204030204"/>
              </a:rPr>
              <a:t> 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424390"/>
            <a:ext cx="7591425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Overview of Bomb Lab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Assembly Refresher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b="1" dirty="0" smtClean="0"/>
              <a:t>Intro to GDB</a:t>
            </a:r>
            <a:endParaRPr lang="en-US" b="1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Unix Refresher</a:t>
            </a:r>
            <a:endParaRPr lang="en-US" dirty="0" smtClean="0"/>
          </a:p>
          <a:p>
            <a:pPr>
              <a:spcAft>
                <a:spcPts val="2400"/>
              </a:spcAft>
            </a:pPr>
            <a:endParaRPr lang="en-US" dirty="0"/>
          </a:p>
        </p:txBody>
      </p:sp>
      <p:pic>
        <p:nvPicPr>
          <p:cNvPr id="5" name="Content Placeholder 4" descr="black-bomb-hi.png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t="-23660" b="-2366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Defusing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objdump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–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t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bomb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prints the symbol table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>
              <a:spcAft>
                <a:spcPts val="3000"/>
              </a:spcAft>
            </a:pPr>
            <a:r>
              <a:rPr lang="en-US" dirty="0" smtClean="0">
                <a:latin typeface="Consolas" panose="020B0609020204030204"/>
                <a:cs typeface="Consolas" panose="020B0609020204030204"/>
              </a:rPr>
              <a:t>strings bomb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prints all printable strings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>
              <a:spcAft>
                <a:spcPts val="3000"/>
              </a:spcAft>
            </a:pP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objdump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–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d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bomb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prints the Assembly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pPr>
              <a:spcAft>
                <a:spcPts val="3000"/>
              </a:spcAft>
            </a:pPr>
            <a:r>
              <a:rPr lang="en-US" b="1" dirty="0" err="1" smtClean="0">
                <a:latin typeface="Consolas" panose="020B0609020204030204"/>
                <a:cs typeface="Consolas" panose="020B0609020204030204"/>
              </a:rPr>
              <a:t>gdb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bomb </a:t>
            </a:r>
            <a:r>
              <a:rPr lang="en-US" dirty="0" smtClean="0"/>
              <a:t>shows you the executable file in Assembly and lets you step through it line by line, peeking into the registers and stack as you go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Stepping Through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break &lt;location&gt;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smtClean="0">
                <a:latin typeface="Calibri" panose="020F0502020204030204"/>
                <a:cs typeface="Calibri" panose="020F0502020204030204"/>
              </a:rPr>
              <a:t>sets a breakpoint. Location can be a function name or an address.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US" dirty="0" smtClean="0">
                <a:latin typeface="Calibri" panose="020F0502020204030204"/>
                <a:cs typeface="Calibri" panose="020F0502020204030204"/>
              </a:rPr>
              <a:t>Pro tip: you have to reset your break points when you restart GDB!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run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 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run &lt;filename&gt;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smtClean="0">
                <a:latin typeface="Calibri" panose="020F0502020204030204"/>
                <a:cs typeface="Calibri" panose="020F0502020204030204"/>
              </a:rPr>
              <a:t>runs the program up till the next breakpoint.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US" dirty="0" smtClean="0">
                <a:latin typeface="Calibri" panose="020F0502020204030204"/>
                <a:cs typeface="Calibri" panose="020F0502020204030204"/>
              </a:rPr>
              <a:t>Pro tip: instead of typing in your inputs each time, you can put them in a text file, one per line, and run that.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disassemble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(or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disas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– but not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dis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!!!)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US" dirty="0" smtClean="0">
                <a:latin typeface="Calibri" panose="020F0502020204030204"/>
                <a:cs typeface="Calibri" panose="020F0502020204030204"/>
              </a:rPr>
              <a:t>shows you the current function, with an arrow to the </a:t>
            </a:r>
            <a:r>
              <a:rPr lang="en-US" b="1" dirty="0" smtClean="0">
                <a:latin typeface="Calibri" panose="020F0502020204030204"/>
                <a:cs typeface="Calibri" panose="020F0502020204030204"/>
              </a:rPr>
              <a:t>next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line.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step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b="1" dirty="0" err="1" smtClean="0">
                <a:latin typeface="Consolas" panose="020B0609020204030204"/>
                <a:cs typeface="Consolas" panose="020B0609020204030204"/>
              </a:rPr>
              <a:t>stepi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b="1" dirty="0" err="1" smtClean="0">
                <a:latin typeface="Consolas" panose="020B0609020204030204"/>
                <a:cs typeface="Consolas" panose="020B0609020204030204"/>
              </a:rPr>
              <a:t>nexti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smtClean="0">
                <a:latin typeface="Consolas" panose="020B0609020204030204"/>
                <a:cs typeface="Consolas" panose="020B0609020204030204"/>
              </a:rPr>
              <a:t>step 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executes one C statement – it doesn’t work for us.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stepi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steps to the next line of Assembly.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nexti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does the same but doesn’t stop in function calls.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stepi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&lt;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n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&gt;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or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nexti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&lt;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n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&gt; 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steps through </a:t>
            </a:r>
            <a:r>
              <a:rPr lang="en-US" dirty="0" err="1" smtClean="0">
                <a:latin typeface="Calibri" panose="020F0502020204030204"/>
                <a:cs typeface="Calibri" panose="020F0502020204030204"/>
              </a:rPr>
              <a:t>n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 lines.</a:t>
            </a:r>
            <a:endParaRPr lang="en-US" dirty="0" smtClean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GDB: Examining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info registers</a:t>
            </a:r>
            <a:endParaRPr lang="en-US" b="1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smtClean="0"/>
              <a:t>prints the (hex) contents of every register.</a:t>
            </a:r>
            <a:endParaRPr lang="en-US" dirty="0" smtClean="0"/>
          </a:p>
          <a:p>
            <a:r>
              <a:rPr lang="en-US" b="1" dirty="0" smtClean="0">
                <a:latin typeface="Consolas" panose="020B0609020204030204"/>
                <a:cs typeface="Consolas" panose="020B0609020204030204"/>
              </a:rPr>
              <a:t>print $&lt;register&gt;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smtClean="0"/>
              <a:t>prints the contents of a register.</a:t>
            </a:r>
            <a:endParaRPr lang="en-US" dirty="0" smtClean="0"/>
          </a:p>
          <a:p>
            <a:pPr lvl="1"/>
            <a:r>
              <a:rPr lang="en-US" dirty="0" smtClean="0"/>
              <a:t>Note the $ – not a %.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d</a:t>
            </a:r>
            <a:r>
              <a:rPr lang="en-US" dirty="0" smtClean="0"/>
              <a:t>, to specify hex or decimal: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print /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d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 $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rax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.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r>
              <a:rPr lang="en-US" b="1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$&lt;register&gt; / </a:t>
            </a:r>
            <a:r>
              <a:rPr lang="en-US" b="1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b="1" dirty="0" smtClean="0">
                <a:latin typeface="Consolas" panose="020B0609020204030204"/>
                <a:cs typeface="Consolas" panose="020B0609020204030204"/>
              </a:rPr>
              <a:t> 0x&lt;address&gt;</a:t>
            </a:r>
            <a:endParaRPr lang="en-US" b="1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smtClean="0"/>
              <a:t>prints what the register points to (or what’s at the given address).</a:t>
            </a:r>
            <a:endParaRPr lang="en-US" dirty="0" smtClean="0"/>
          </a:p>
          <a:p>
            <a:pPr lvl="1"/>
            <a:r>
              <a:rPr lang="en-US" dirty="0" smtClean="0"/>
              <a:t>By default, prints one word (a “word” here is 4 bytes).</a:t>
            </a:r>
            <a:endParaRPr lang="en-US" dirty="0" smtClean="0"/>
          </a:p>
          <a:p>
            <a:pPr lvl="1"/>
            <a:r>
              <a:rPr lang="en-US" dirty="0" smtClean="0"/>
              <a:t>However, in addition to specifying format (now including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/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</a:t>
            </a:r>
            <a:r>
              <a:rPr lang="en-US" dirty="0" smtClean="0"/>
              <a:t>, string), you can specify how many objects of what size to print, in the format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/[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num][size][format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]</a:t>
            </a:r>
            <a:r>
              <a:rPr lang="en-US" dirty="0" smtClean="0">
                <a:cs typeface="Consolas" panose="020B0609020204030204"/>
              </a:rPr>
              <a:t>, for example: </a:t>
            </a:r>
            <a:br>
              <a:rPr lang="en-US" dirty="0" smtClean="0">
                <a:cs typeface="Consolas" panose="020B0609020204030204"/>
              </a:rPr>
            </a:b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/4wd $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rsp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Hint: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sscanf</a:t>
            </a:r>
            <a:endParaRPr lang="en-US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bomb frequently calls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sscanf</a:t>
            </a:r>
            <a:r>
              <a:rPr lang="en-US" dirty="0" smtClean="0"/>
              <a:t> to read in formatted arguments.</a:t>
            </a:r>
            <a:endParaRPr lang="en-US" dirty="0" smtClean="0"/>
          </a:p>
          <a:p>
            <a:r>
              <a:rPr lang="en-US" dirty="0" smtClean="0"/>
              <a:t>If you’re  not familiar with the formatting used by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printf</a:t>
            </a:r>
            <a:r>
              <a:rPr lang="en-US" dirty="0" smtClean="0"/>
              <a:t>, now’s the time!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x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%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</a:t>
            </a:r>
            <a:r>
              <a:rPr lang="en-US" dirty="0" smtClean="0"/>
              <a:t> represents an input of a string, hex number, and string.</a:t>
            </a:r>
            <a:endParaRPr lang="en-US" dirty="0" smtClean="0"/>
          </a:p>
          <a:p>
            <a:r>
              <a:rPr lang="en-US" dirty="0" smtClean="0"/>
              <a:t>This could be handy in figuring out what kinds of arguments a phase is expecting.</a:t>
            </a:r>
            <a:endParaRPr lang="en-US" dirty="0" smtClean="0"/>
          </a:p>
          <a:p>
            <a:r>
              <a:rPr lang="en-US" dirty="0" smtClean="0">
                <a:latin typeface="Consolas" panose="020B0609020204030204"/>
                <a:cs typeface="Consolas" panose="020B0609020204030204"/>
              </a:rPr>
              <a:t>man 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sscanf</a:t>
            </a:r>
            <a:r>
              <a:rPr lang="en-US" dirty="0" smtClean="0"/>
              <a:t>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Calibri" panose="020F0502020204030204" pitchFamily="34" charset="0"/>
              </a:rPr>
              <a:t>Assignment </a:t>
            </a:r>
            <a:r>
              <a:rPr lang="en-US" sz="2200" dirty="0" err="1" smtClean="0">
                <a:latin typeface="Calibri" panose="020F0502020204030204" pitchFamily="34" charset="0"/>
              </a:rPr>
              <a:t>writeup</a:t>
            </a:r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GDB cheat sheet: </a:t>
            </a:r>
            <a:r>
              <a:rPr lang="en-US" sz="2200" dirty="0" smtClean="0">
                <a:latin typeface="Calibri" panose="020F0502020204030204" pitchFamily="34" charset="0"/>
                <a:hlinkClick r:id="rId1"/>
              </a:rPr>
              <a:t>http://csapp.cs.cmu.edu/public/docs/gdbnotes-x86-64.pdf</a:t>
            </a:r>
            <a:r>
              <a:rPr lang="en-US" sz="2200" dirty="0" smtClean="0">
                <a:latin typeface="Calibri" panose="020F0502020204030204" pitchFamily="34" charset="0"/>
              </a:rPr>
              <a:t>.</a:t>
            </a:r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CS:APP Chapter 3</a:t>
            </a:r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If you’re stuck, check the course FAQ: </a:t>
            </a:r>
            <a:r>
              <a:rPr lang="en-US" sz="2200" dirty="0" smtClean="0">
                <a:latin typeface="Calibri" panose="020F0502020204030204" pitchFamily="34" charset="0"/>
                <a:hlinkClick r:id="rId2"/>
              </a:rPr>
              <a:t>http://www.cs.cmu.edu/~213/faq.html</a:t>
            </a:r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If that doesn’t help, email us: </a:t>
            </a:r>
            <a:r>
              <a:rPr lang="en-US" sz="2200" dirty="0" smtClean="0">
                <a:latin typeface="Calibri" panose="020F0502020204030204" pitchFamily="34" charset="0"/>
                <a:hlinkClick r:id="rId3"/>
              </a:rPr>
              <a:t>15-213-staff@cs.cmu.edu</a:t>
            </a:r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Office hours: Sun-Thu, 5:30-8:30 pm, in Wean 5207</a:t>
            </a:r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Peer tutoring: Tue 8:30-11, </a:t>
            </a:r>
            <a:r>
              <a:rPr lang="en-US" sz="2200" dirty="0" err="1" smtClean="0">
                <a:latin typeface="Calibri" panose="020F0502020204030204" pitchFamily="34" charset="0"/>
              </a:rPr>
              <a:t>Mudge</a:t>
            </a:r>
            <a:r>
              <a:rPr lang="en-US" sz="2200" dirty="0" smtClean="0">
                <a:latin typeface="Calibri" panose="020F0502020204030204" pitchFamily="34" charset="0"/>
              </a:rPr>
              <a:t> Reading Room</a:t>
            </a:r>
            <a:endParaRPr lang="en-US" sz="2200" dirty="0" smtClean="0">
              <a:latin typeface="Calibri" panose="020F0502020204030204" pitchFamily="34" charset="0"/>
            </a:endParaRPr>
          </a:p>
          <a:p>
            <a:endParaRPr lang="en-US" sz="22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Note: if you Google Assembly instructions, make sure what you find is in </a:t>
            </a:r>
            <a:r>
              <a:rPr lang="en-US" sz="2200" b="1" dirty="0" smtClean="0">
                <a:latin typeface="Calibri" panose="020F0502020204030204" pitchFamily="34" charset="0"/>
              </a:rPr>
              <a:t>AT&amp;T </a:t>
            </a:r>
            <a:r>
              <a:rPr lang="en-US" sz="2200" dirty="0" smtClean="0">
                <a:latin typeface="Calibri" panose="020F0502020204030204" pitchFamily="34" charset="0"/>
              </a:rPr>
              <a:t>syntax, not Intel. (The operands are reversed.)</a:t>
            </a:r>
            <a:endParaRPr lang="en-US" sz="2200" dirty="0" smtClean="0">
              <a:latin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6845300" cy="555625"/>
          </a:xfrm>
          <a:noFill/>
          <a:effectLst/>
        </p:spPr>
        <p:txBody>
          <a:bodyPr/>
          <a:lstStyle/>
          <a:p>
            <a:r>
              <a:rPr lang="en-US"/>
              <a:t>Compiling Into Assembly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46150"/>
            <a:ext cx="2438400" cy="363538"/>
          </a:xfrm>
          <a:noFill/>
        </p:spPr>
        <p:txBody>
          <a:bodyPr lIns="90487" tIns="44450" rIns="90487" bIns="44450"/>
          <a:lstStyle/>
          <a:p>
            <a:pPr>
              <a:buNone/>
            </a:pPr>
            <a:r>
              <a:rPr lang="en-US" dirty="0"/>
              <a:t>C Code (</a:t>
            </a:r>
            <a:r>
              <a:rPr lang="en-US" dirty="0" err="1"/>
              <a:t>sum.c</a:t>
            </a:r>
            <a:r>
              <a:rPr lang="en-US" dirty="0"/>
              <a:t>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76200" y="1403350"/>
            <a:ext cx="4343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long plus(long x, long y); 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</a:rPr>
              <a:t>sumstore</a:t>
            </a:r>
            <a:r>
              <a:rPr lang="en-US" sz="1800" dirty="0">
                <a:latin typeface="Courier New" panose="02070309020205020404" pitchFamily="49" charset="0"/>
              </a:rPr>
              <a:t>(long x, long y, 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           long *</a:t>
            </a:r>
            <a:r>
              <a:rPr lang="en-US" sz="1800" dirty="0" err="1">
                <a:latin typeface="Courier New" panose="02070309020205020404" pitchFamily="49" charset="0"/>
              </a:rPr>
              <a:t>dest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{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 long t = plus(x, y);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 *</a:t>
            </a:r>
            <a:r>
              <a:rPr lang="en-US" sz="1800" dirty="0" err="1">
                <a:latin typeface="Courier New" panose="02070309020205020404" pitchFamily="49" charset="0"/>
              </a:rPr>
              <a:t>dest</a:t>
            </a:r>
            <a:r>
              <a:rPr lang="en-US" sz="1800" dirty="0">
                <a:latin typeface="Courier New" panose="02070309020205020404" pitchFamily="49" charset="0"/>
              </a:rPr>
              <a:t> = t;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419600" y="914400"/>
            <a:ext cx="4114800" cy="4127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224155" indent="-224155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Generated x86-64 Assembly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24155" indent="-224155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4495800" y="1395413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anose="02070309020205020404" pitchFamily="49" charset="0"/>
              </a:rPr>
              <a:t>sumstore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pushq</a:t>
            </a:r>
            <a:r>
              <a:rPr lang="en-US" sz="1800" dirty="0">
                <a:latin typeface="Courier New" panose="02070309020205020404" pitchFamily="49" charset="0"/>
              </a:rPr>
              <a:t>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movq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rdx</a:t>
            </a:r>
            <a:r>
              <a:rPr lang="en-US" sz="1800" dirty="0">
                <a:latin typeface="Courier New" panose="02070309020205020404" pitchFamily="49" charset="0"/>
              </a:rPr>
              <a:t>,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call    plus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movq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</a:rPr>
              <a:t>, (%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popq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ret</a:t>
            </a:r>
            <a:endParaRPr lang="en-US" sz="1800" dirty="0">
              <a:latin typeface="Courier New" panose="02070309020205020404" pitchFamily="49" charset="0"/>
            </a:endParaRP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454025" y="3638098"/>
            <a:ext cx="7467600" cy="341375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Obtain (on shark machine) with command</a:t>
            </a:r>
            <a:endParaRPr lang="en-US" dirty="0">
              <a:latin typeface="Calibri" panose="020F0502020204030204" pitchFamily="34" charset="0"/>
            </a:endParaRPr>
          </a:p>
          <a:p>
            <a:pPr lvl="1" algn="l">
              <a:lnSpc>
                <a:spcPct val="100000"/>
              </a:lnSpc>
              <a:spcBef>
                <a:spcPct val="50000"/>
              </a:spcBef>
            </a:pPr>
            <a:r>
              <a:rPr lang="en-US" dirty="0" err="1">
                <a:latin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</a:rPr>
              <a:t>Og</a:t>
            </a:r>
            <a:r>
              <a:rPr lang="en-US" dirty="0">
                <a:latin typeface="Courier New" panose="02070309020205020404" pitchFamily="49" charset="0"/>
              </a:rPr>
              <a:t> –S </a:t>
            </a:r>
            <a:r>
              <a:rPr lang="en-US" dirty="0" err="1">
                <a:latin typeface="Courier New" panose="02070309020205020404" pitchFamily="49" charset="0"/>
              </a:rPr>
              <a:t>sum.c</a:t>
            </a:r>
            <a:endParaRPr lang="en-US" dirty="0"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</a:rPr>
              <a:t>Produces file </a:t>
            </a:r>
            <a:r>
              <a:rPr lang="en-US" dirty="0" err="1">
                <a:latin typeface="Courier New" panose="02070309020205020404" pitchFamily="49" charset="0"/>
              </a:rPr>
              <a:t>sum.s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</a:rPr>
              <a:t>Warning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: Will get very different results on non-Shark machines (Andrew Linux, Mac OS-X, …) due to different versions of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gcc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 and different compiler settings.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424390"/>
            <a:ext cx="7591425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Overview of Bomb Lab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Assembly Refresher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Intro to GDB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b="1" dirty="0" smtClean="0"/>
              <a:t>Unix Refresher</a:t>
            </a:r>
            <a:endParaRPr lang="en-US" b="1" dirty="0" smtClean="0"/>
          </a:p>
          <a:p>
            <a:pPr>
              <a:spcAft>
                <a:spcPts val="2400"/>
              </a:spcAft>
            </a:pPr>
            <a:endParaRPr lang="en-US" dirty="0"/>
          </a:p>
        </p:txBody>
      </p:sp>
      <p:pic>
        <p:nvPicPr>
          <p:cNvPr id="5" name="Content Placeholder 4" descr="black-bomb-hi.png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t="-23660" b="-2366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very least, you should be comfortable with:</a:t>
            </a:r>
            <a:endParaRPr lang="en-US" dirty="0" smtClean="0"/>
          </a:p>
          <a:p>
            <a:pPr lvl="1"/>
            <a:r>
              <a:rPr lang="en-US" dirty="0" smtClean="0">
                <a:latin typeface="Consolas" panose="020B0609020204030204"/>
                <a:cs typeface="Consolas" panose="020B0609020204030204"/>
              </a:rPr>
              <a:t>man </a:t>
            </a:r>
            <a:r>
              <a:rPr lang="en-US" dirty="0" smtClean="0"/>
              <a:t>to read manual pages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cd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 </a:t>
            </a:r>
            <a:r>
              <a:rPr lang="en-US" dirty="0" smtClean="0"/>
              <a:t>to change directories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ls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 </a:t>
            </a:r>
            <a:r>
              <a:rPr lang="en-US" dirty="0" smtClean="0"/>
              <a:t>to list contents of the current directory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ls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–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l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>
                <a:cs typeface="Consolas" panose="020B0609020204030204"/>
              </a:rPr>
              <a:t>to list contents with extra info, including permission bits</a:t>
            </a:r>
            <a:endParaRPr lang="en-US" dirty="0" smtClean="0">
              <a:latin typeface="Consolas" panose="020B0609020204030204"/>
              <a:cs typeface="Consolas" panose="020B0609020204030204"/>
            </a:endParaRPr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scp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/>
              <a:t>to send files between your computer and the Shark machines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ssh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 </a:t>
            </a:r>
            <a:r>
              <a:rPr lang="en-US" dirty="0" smtClean="0"/>
              <a:t>to log into the Shark machines</a:t>
            </a:r>
            <a:endParaRPr lang="en-US" dirty="0" smtClean="0"/>
          </a:p>
          <a:p>
            <a:pPr lvl="1"/>
            <a:r>
              <a:rPr lang="en-US" dirty="0" smtClean="0">
                <a:latin typeface="Consolas" panose="020B0609020204030204"/>
                <a:cs typeface="Consolas" panose="020B0609020204030204"/>
              </a:rPr>
              <a:t>tar </a:t>
            </a:r>
            <a:r>
              <a:rPr lang="en-US" dirty="0" smtClean="0"/>
              <a:t>to tar (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-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cvf</a:t>
            </a:r>
            <a:r>
              <a:rPr lang="en-US" dirty="0" smtClean="0"/>
              <a:t>) and </a:t>
            </a:r>
            <a:r>
              <a:rPr lang="en-US" dirty="0" err="1" smtClean="0"/>
              <a:t>untar</a:t>
            </a:r>
            <a:r>
              <a:rPr lang="en-US" dirty="0" smtClean="0"/>
              <a:t> (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-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xvf</a:t>
            </a:r>
            <a:r>
              <a:rPr lang="en-US" dirty="0" smtClean="0"/>
              <a:t>) things (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-</a:t>
            </a:r>
            <a:r>
              <a:rPr lang="en-US" dirty="0" err="1" smtClean="0">
                <a:latin typeface="Consolas" panose="020B0609020204030204"/>
                <a:cs typeface="Consolas" panose="020B0609020204030204"/>
              </a:rPr>
              <a:t>z</a:t>
            </a:r>
            <a:r>
              <a:rPr lang="en-US" dirty="0" smtClean="0"/>
              <a:t> for optional </a:t>
            </a:r>
            <a:r>
              <a:rPr lang="en-US" dirty="0" err="1" smtClean="0"/>
              <a:t>gzip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/>
                <a:cs typeface="Consolas" panose="020B0609020204030204"/>
              </a:rPr>
              <a:t>chmod</a:t>
            </a:r>
            <a:r>
              <a:rPr lang="en-US" dirty="0" smtClean="0">
                <a:latin typeface="Calibri" panose="020F0502020204030204"/>
                <a:cs typeface="Calibri" panose="020F0502020204030204"/>
              </a:rPr>
              <a:t> to change permission bits if necessary</a:t>
            </a:r>
            <a:endParaRPr lang="en-US" dirty="0" smtClean="0"/>
          </a:p>
          <a:p>
            <a:pPr lvl="1"/>
            <a:r>
              <a:rPr lang="en-US" dirty="0" smtClean="0"/>
              <a:t>flags (e.g. </a:t>
            </a:r>
            <a:r>
              <a:rPr lang="en-US" dirty="0" smtClean="0">
                <a:latin typeface="Consolas" panose="020B0609020204030204"/>
                <a:cs typeface="Consolas" panose="020B0609020204030204"/>
              </a:rPr>
              <a:t>–R</a:t>
            </a:r>
            <a:r>
              <a:rPr lang="en-US" dirty="0" smtClean="0"/>
              <a:t> to apply a command recursively to a folder)</a:t>
            </a:r>
            <a:endParaRPr lang="en-US" dirty="0" smtClean="0"/>
          </a:p>
          <a:p>
            <a:r>
              <a:rPr lang="en-US" dirty="0" smtClean="0"/>
              <a:t>Helpful hints: Tab </a:t>
            </a:r>
            <a:r>
              <a:rPr lang="en-US" dirty="0" err="1" smtClean="0"/>
              <a:t>autocompletes</a:t>
            </a:r>
            <a:r>
              <a:rPr lang="en-US" dirty="0" smtClean="0"/>
              <a:t>. An up arrow scrolls up through your last few commands.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50" y="424390"/>
            <a:ext cx="7591425" cy="762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dirty="0" smtClean="0"/>
              <a:t>Overview of Bomb Lab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Assembly Refresher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Intro to GDB</a:t>
            </a:r>
            <a:endParaRPr lang="en-US" dirty="0" smtClean="0"/>
          </a:p>
          <a:p>
            <a:pPr>
              <a:spcAft>
                <a:spcPts val="2400"/>
              </a:spcAft>
            </a:pPr>
            <a:r>
              <a:rPr lang="en-US" dirty="0" smtClean="0"/>
              <a:t>Unix Refresher</a:t>
            </a:r>
            <a:endParaRPr lang="en-US" dirty="0" smtClean="0"/>
          </a:p>
          <a:p>
            <a:pPr>
              <a:spcAft>
                <a:spcPts val="2400"/>
              </a:spcAft>
            </a:pPr>
            <a:endParaRPr lang="en-US" dirty="0"/>
          </a:p>
        </p:txBody>
      </p:sp>
      <p:pic>
        <p:nvPicPr>
          <p:cNvPr id="5" name="Content Placeholder 4" descr="black-bomb-hi.png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t="-23660" b="-2366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really looks 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197678"/>
            <a:ext cx="7896225" cy="513644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.type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.LFB35: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3, -16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call	plus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cfi_endproc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.LFE35: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.size	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.-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sumstore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0543" y="945222"/>
            <a:ext cx="3524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Things that look weird and are preceded by a ‘.’ are generally directives.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659813" y="2864742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 err="1">
                <a:latin typeface="Courier New" panose="02070309020205020404" pitchFamily="49" charset="0"/>
              </a:rPr>
              <a:t>sumstore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pushq</a:t>
            </a:r>
            <a:r>
              <a:rPr lang="en-US" sz="1800" dirty="0">
                <a:latin typeface="Courier New" panose="02070309020205020404" pitchFamily="49" charset="0"/>
              </a:rPr>
              <a:t>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movq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rdx</a:t>
            </a:r>
            <a:r>
              <a:rPr lang="en-US" sz="1800" dirty="0">
                <a:latin typeface="Courier New" panose="02070309020205020404" pitchFamily="49" charset="0"/>
              </a:rPr>
              <a:t>,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call    plus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movq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</a:rPr>
              <a:t>, (%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popq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ret</a:t>
            </a:r>
            <a:endParaRPr 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342900" y="914400"/>
            <a:ext cx="3009900" cy="4127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224155" indent="-224155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Code for </a:t>
            </a:r>
            <a:r>
              <a:rPr lang="en-US" sz="2400" dirty="0" err="1">
                <a:latin typeface="Courier New" panose="02070309020205020404" pitchFamily="49" charset="0"/>
              </a:rPr>
              <a:t>sumstore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24155" indent="-224155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1555" name="Rectangle 3"/>
          <p:cNvSpPr>
            <a:spLocks noChangeArrowheads="1"/>
          </p:cNvSpPr>
          <p:nvPr/>
        </p:nvSpPr>
        <p:spPr bwMode="auto">
          <a:xfrm>
            <a:off x="344488" y="1447800"/>
            <a:ext cx="2511425" cy="4244753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0x0400595: 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0x53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0x48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0x89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0xd3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0xe8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0xf2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0xff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0xff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0xff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0x48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0x89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0x03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0x5b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 0xc3</a:t>
            </a:r>
            <a:endParaRPr lang="en-US" sz="1800" dirty="0">
              <a:latin typeface="Courier New" panose="02070309020205020404" pitchFamily="49" charset="0"/>
            </a:endParaRP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524500" cy="573088"/>
          </a:xfrm>
        </p:spPr>
        <p:txBody>
          <a:bodyPr/>
          <a:lstStyle/>
          <a:p>
            <a:r>
              <a:rPr lang="en-US"/>
              <a:t>Object Code</a:t>
            </a:r>
            <a:endParaRPr lang="en-US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5200" y="1143000"/>
            <a:ext cx="5486400" cy="5486400"/>
          </a:xfrm>
        </p:spPr>
        <p:txBody>
          <a:bodyPr/>
          <a:lstStyle/>
          <a:p>
            <a:r>
              <a:rPr lang="en-US" dirty="0"/>
              <a:t>Assembler</a:t>
            </a:r>
            <a:endParaRPr lang="en-US" dirty="0"/>
          </a:p>
          <a:p>
            <a:pPr lvl="1"/>
            <a:r>
              <a:rPr lang="en-US" dirty="0"/>
              <a:t>Translates </a:t>
            </a:r>
            <a:r>
              <a:rPr lang="en-US" dirty="0">
                <a:latin typeface="Courier New" panose="02070309020205020404" pitchFamily="49" charset="0"/>
              </a:rPr>
              <a:t>.s</a:t>
            </a:r>
            <a:r>
              <a:rPr lang="en-US" dirty="0"/>
              <a:t> into </a:t>
            </a:r>
            <a:r>
              <a:rPr lang="en-US" dirty="0">
                <a:latin typeface="Courier New" panose="02070309020205020404" pitchFamily="49" charset="0"/>
              </a:rPr>
              <a:t>.o</a:t>
            </a:r>
            <a:endParaRPr lang="en-US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Binary encoding of each instruction</a:t>
            </a:r>
            <a:endParaRPr lang="en-US" dirty="0"/>
          </a:p>
          <a:p>
            <a:pPr lvl="1"/>
            <a:r>
              <a:rPr lang="en-US" dirty="0"/>
              <a:t>Nearly-complete image of executable code</a:t>
            </a:r>
            <a:endParaRPr lang="en-US" dirty="0"/>
          </a:p>
          <a:p>
            <a:pPr lvl="1"/>
            <a:r>
              <a:rPr lang="en-US" dirty="0"/>
              <a:t>Missing linkages between code in different files</a:t>
            </a:r>
            <a:endParaRPr lang="en-US" dirty="0"/>
          </a:p>
          <a:p>
            <a:r>
              <a:rPr lang="en-US" dirty="0"/>
              <a:t>Linker</a:t>
            </a:r>
            <a:endParaRPr lang="en-US" dirty="0"/>
          </a:p>
          <a:p>
            <a:pPr lvl="1"/>
            <a:r>
              <a:rPr lang="en-US" dirty="0"/>
              <a:t>Resolves references between files</a:t>
            </a:r>
            <a:endParaRPr lang="en-US" dirty="0"/>
          </a:p>
          <a:p>
            <a:pPr lvl="1"/>
            <a:r>
              <a:rPr lang="en-US" dirty="0"/>
              <a:t>Combines with static run-time libraries</a:t>
            </a:r>
            <a:endParaRPr lang="en-US" dirty="0"/>
          </a:p>
          <a:p>
            <a:pPr lvl="2"/>
            <a:r>
              <a:rPr lang="en-US" dirty="0"/>
              <a:t>E.g., code for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malloc</a:t>
            </a:r>
            <a:r>
              <a:rPr lang="en-US" b="1" dirty="0"/>
              <a:t>,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printf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Some libraries are </a:t>
            </a:r>
            <a:r>
              <a:rPr lang="en-US" i="1" dirty="0"/>
              <a:t>dynamically linked</a:t>
            </a:r>
            <a:endParaRPr lang="en-US" i="1" dirty="0"/>
          </a:p>
          <a:p>
            <a:pPr lvl="2"/>
            <a:r>
              <a:rPr lang="en-US" dirty="0"/>
              <a:t>Linking occurs when program begins execution</a:t>
            </a:r>
            <a:endParaRPr lang="en-US" dirty="0"/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295400" y="4038600"/>
            <a:ext cx="2362200" cy="19050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560705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Total of 14 bytes</a:t>
            </a:r>
            <a:endParaRPr lang="en-US" sz="18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560705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Each instruction 1, 3, or 5 bytes</a:t>
            </a:r>
            <a:endParaRPr lang="en-US" sz="18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marL="560705" lvl="1" indent="-222250" algn="l" defTabSz="895350">
              <a:spcBef>
                <a:spcPct val="30000"/>
              </a:spcBef>
              <a:buFontTx/>
              <a:buChar char="•"/>
            </a:pPr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</a:rPr>
              <a:t>Starts at address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</a:rPr>
              <a:t>0x0400595</a:t>
            </a:r>
            <a:endParaRPr lang="en-US" sz="1800" dirty="0">
              <a:solidFill>
                <a:srgbClr val="C00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64400" cy="573088"/>
          </a:xfrm>
        </p:spPr>
        <p:txBody>
          <a:bodyPr/>
          <a:lstStyle/>
          <a:p>
            <a:r>
              <a:rPr lang="en-US"/>
              <a:t>Machine Instruction Example</a:t>
            </a: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0" y="838200"/>
            <a:ext cx="4572000" cy="5791200"/>
          </a:xfrm>
        </p:spPr>
        <p:txBody>
          <a:bodyPr/>
          <a:lstStyle/>
          <a:p>
            <a:pPr marL="224155" indent="-224155" defTabSz="895350">
              <a:tabLst>
                <a:tab pos="1603375" algn="l"/>
                <a:tab pos="2514600" algn="l"/>
              </a:tabLst>
            </a:pPr>
            <a:r>
              <a:rPr lang="en-US" dirty="0"/>
              <a:t>C Code</a:t>
            </a:r>
            <a:endParaRPr lang="en-US" dirty="0"/>
          </a:p>
          <a:p>
            <a:pPr marL="560705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 value </a:t>
            </a:r>
            <a:r>
              <a:rPr lang="en-US" b="1" dirty="0">
                <a:latin typeface="Courier New" panose="02070309020205020404"/>
                <a:cs typeface="Courier New" panose="02070309020205020404"/>
              </a:rPr>
              <a:t>t</a:t>
            </a:r>
            <a:r>
              <a:rPr lang="en-US" dirty="0"/>
              <a:t> where designated by </a:t>
            </a:r>
            <a:r>
              <a:rPr lang="en-US" b="1" dirty="0" err="1">
                <a:latin typeface="Courier New" panose="02070309020205020404"/>
                <a:cs typeface="Courier New" panose="02070309020205020404"/>
              </a:rPr>
              <a:t>dest</a:t>
            </a:r>
            <a:endParaRPr lang="en-US" b="1" dirty="0">
              <a:latin typeface="Courier New" panose="02070309020205020404"/>
              <a:cs typeface="Courier New" panose="02070309020205020404"/>
            </a:endParaRPr>
          </a:p>
          <a:p>
            <a:pPr marL="224155" indent="-224155" defTabSz="895350">
              <a:tabLst>
                <a:tab pos="1603375" algn="l"/>
                <a:tab pos="2514600" algn="l"/>
              </a:tabLst>
            </a:pPr>
            <a:r>
              <a:rPr lang="en-US" dirty="0"/>
              <a:t>Assembly</a:t>
            </a:r>
            <a:endParaRPr lang="en-US" dirty="0"/>
          </a:p>
          <a:p>
            <a:pPr marL="560705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Move 8-byte value to memory</a:t>
            </a:r>
            <a:endParaRPr lang="en-US" dirty="0"/>
          </a:p>
          <a:p>
            <a:pPr marL="840105" lvl="2" indent="-165100" defTabSz="895350">
              <a:tabLst>
                <a:tab pos="1603375" algn="l"/>
                <a:tab pos="2514600" algn="l"/>
              </a:tabLst>
            </a:pPr>
            <a:r>
              <a:rPr lang="en-US" dirty="0"/>
              <a:t>Quad words in x86-64 parlance</a:t>
            </a:r>
            <a:endParaRPr lang="en-US" dirty="0"/>
          </a:p>
          <a:p>
            <a:pPr marL="560705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Operands:</a:t>
            </a:r>
            <a:endParaRPr lang="en-US" dirty="0"/>
          </a:p>
          <a:p>
            <a:pPr marL="840105" lvl="2" indent="-165100" defTabSz="895350"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anose="02070309020205020404" pitchFamily="49" charset="0"/>
              </a:rPr>
              <a:t>t</a:t>
            </a:r>
            <a:r>
              <a:rPr lang="en-US" b="1" dirty="0"/>
              <a:t>:	</a:t>
            </a:r>
            <a:r>
              <a:rPr lang="en-US" dirty="0"/>
              <a:t>Register	</a:t>
            </a:r>
            <a:r>
              <a:rPr lang="en-US" b="1" dirty="0">
                <a:latin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</a:rPr>
              <a:t>rax</a:t>
            </a:r>
            <a:endParaRPr lang="en-US" b="1" dirty="0">
              <a:latin typeface="Courier New" panose="02070309020205020404" pitchFamily="49" charset="0"/>
            </a:endParaRPr>
          </a:p>
          <a:p>
            <a:pPr marL="840105" lvl="2" indent="-165100" defTabSz="895350">
              <a:buFont typeface="Wingdings" panose="05000000000000000000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 err="1">
                <a:latin typeface="Courier New" panose="02070309020205020404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	Register	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rbx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840105" lvl="2" indent="-165100" defTabSz="895350">
              <a:buFont typeface="Wingdings" panose="05000000000000000000" pitchFamily="2" charset="2"/>
              <a:buNone/>
              <a:tabLst>
                <a:tab pos="1603375" algn="l"/>
                <a:tab pos="2514600" algn="l"/>
              </a:tabLst>
            </a:pPr>
            <a:r>
              <a:rPr lang="en-US" b="1" dirty="0">
                <a:latin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</a:rPr>
              <a:t>dest</a:t>
            </a:r>
            <a:r>
              <a:rPr lang="en-US" b="1" dirty="0"/>
              <a:t>:</a:t>
            </a:r>
            <a:r>
              <a:rPr lang="en-US" dirty="0"/>
              <a:t> 	Memory	</a:t>
            </a:r>
            <a:r>
              <a:rPr lang="en-US" b="1" dirty="0"/>
              <a:t>M[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rbx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]</a:t>
            </a:r>
            <a:endParaRPr lang="en-US" b="1" dirty="0"/>
          </a:p>
          <a:p>
            <a:pPr marL="224155" indent="-224155" defTabSz="895350">
              <a:tabLst>
                <a:tab pos="1603375" algn="l"/>
                <a:tab pos="2514600" algn="l"/>
              </a:tabLst>
            </a:pPr>
            <a:r>
              <a:rPr lang="en-US" dirty="0"/>
              <a:t>Object Code</a:t>
            </a:r>
            <a:endParaRPr lang="en-US" dirty="0"/>
          </a:p>
          <a:p>
            <a:pPr marL="560705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3-byte instruction</a:t>
            </a:r>
            <a:endParaRPr lang="en-US" dirty="0"/>
          </a:p>
          <a:p>
            <a:pPr marL="560705" lvl="1" indent="-222250" defTabSz="895350">
              <a:tabLst>
                <a:tab pos="1603375" algn="l"/>
                <a:tab pos="2514600" algn="l"/>
              </a:tabLst>
            </a:pPr>
            <a:r>
              <a:rPr lang="en-US" dirty="0"/>
              <a:t>Stored at address </a:t>
            </a:r>
            <a:r>
              <a:rPr lang="en-US" b="1" dirty="0">
                <a:latin typeface="Courier New" panose="02070309020205020404" pitchFamily="49" charset="0"/>
              </a:rPr>
              <a:t>0x40059e</a:t>
            </a: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1143000"/>
            <a:ext cx="3883025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anose="02070309020205020404" pitchFamily="49" charset="0"/>
              </a:rPr>
              <a:t>*</a:t>
            </a:r>
            <a:r>
              <a:rPr lang="en-US" sz="1800" dirty="0" err="1">
                <a:latin typeface="Courier New" panose="02070309020205020404" pitchFamily="49" charset="0"/>
              </a:rPr>
              <a:t>dest</a:t>
            </a:r>
            <a:r>
              <a:rPr lang="en-US" sz="1800" dirty="0">
                <a:latin typeface="Courier New" panose="02070309020205020404" pitchFamily="49" charset="0"/>
              </a:rPr>
              <a:t> = t;</a:t>
            </a:r>
            <a:endParaRPr lang="en-US" sz="1800" dirty="0">
              <a:latin typeface="Courier New" panose="02070309020205020404" pitchFamily="49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533400" y="2286000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549400" algn="l"/>
              </a:tabLst>
            </a:pPr>
            <a:r>
              <a:rPr lang="en-US" sz="1800" dirty="0" err="1">
                <a:latin typeface="Courier New" panose="02070309020205020404" pitchFamily="49" charset="0"/>
              </a:rPr>
              <a:t>movq</a:t>
            </a:r>
            <a:r>
              <a:rPr lang="en-US" sz="1800" dirty="0">
                <a:latin typeface="Courier New" panose="02070309020205020404" pitchFamily="49" charset="0"/>
              </a:rPr>
              <a:t> %</a:t>
            </a:r>
            <a:r>
              <a:rPr lang="en-US" sz="1800" dirty="0" err="1">
                <a:latin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</a:rPr>
              <a:t>, (%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530225" y="4912519"/>
            <a:ext cx="3886200" cy="37623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2921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0x40059e:  48 89 03</a:t>
            </a:r>
            <a:endParaRPr 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901700" y="1035050"/>
            <a:ext cx="2603500" cy="41275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lIns="90487" tIns="44450" rIns="90487" bIns="44450"/>
          <a:lstStyle/>
          <a:p>
            <a:pPr marL="224155" indent="-224155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</a:rPr>
              <a:t>Disassembled</a:t>
            </a:r>
            <a:endParaRPr 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224155" indent="-224155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6819900" cy="573088"/>
          </a:xfrm>
        </p:spPr>
        <p:txBody>
          <a:bodyPr/>
          <a:lstStyle/>
          <a:p>
            <a:r>
              <a:rPr lang="en-US"/>
              <a:t>Disassembling Object Code</a:t>
            </a:r>
            <a:endParaRPr lang="en-US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4114800"/>
            <a:ext cx="8140700" cy="2249488"/>
          </a:xfrm>
        </p:spPr>
        <p:txBody>
          <a:bodyPr/>
          <a:lstStyle/>
          <a:p>
            <a:r>
              <a:rPr lang="en-US" dirty="0" err="1"/>
              <a:t>Disassembler</a:t>
            </a:r>
            <a:endParaRPr 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b="1" dirty="0" err="1">
                <a:latin typeface="Courier New" panose="02070309020205020404" pitchFamily="49" charset="0"/>
              </a:rPr>
              <a:t>objdump</a:t>
            </a:r>
            <a:r>
              <a:rPr lang="en-US" b="1" dirty="0">
                <a:latin typeface="Courier New" panose="02070309020205020404" pitchFamily="49" charset="0"/>
              </a:rPr>
              <a:t> –d sum</a:t>
            </a:r>
            <a:endParaRPr lang="en-US" b="1" dirty="0">
              <a:latin typeface="Courier New" panose="02070309020205020404" pitchFamily="49" charset="0"/>
            </a:endParaRPr>
          </a:p>
          <a:p>
            <a:pPr lvl="1"/>
            <a:r>
              <a:rPr lang="en-US" dirty="0"/>
              <a:t>Useful tool for examining object code</a:t>
            </a:r>
            <a:endParaRPr lang="en-US" dirty="0"/>
          </a:p>
          <a:p>
            <a:pPr lvl="1"/>
            <a:r>
              <a:rPr lang="en-US" dirty="0"/>
              <a:t>Analyzes bit pattern of series of instructions</a:t>
            </a:r>
            <a:endParaRPr lang="en-US" dirty="0"/>
          </a:p>
          <a:p>
            <a:pPr lvl="1"/>
            <a:r>
              <a:rPr lang="en-US" dirty="0"/>
              <a:t>Produces approximate rendition of assembly code</a:t>
            </a:r>
            <a:endParaRPr lang="en-US" dirty="0"/>
          </a:p>
          <a:p>
            <a:pPr lvl="1"/>
            <a:r>
              <a:rPr lang="en-US" dirty="0"/>
              <a:t>Can be run on either </a:t>
            </a:r>
            <a:r>
              <a:rPr lang="en-US" dirty="0" err="1">
                <a:latin typeface="Courier New" panose="02070309020205020404" pitchFamily="49" charset="0"/>
              </a:rPr>
              <a:t>a.out</a:t>
            </a:r>
            <a:r>
              <a:rPr lang="en-US" dirty="0"/>
              <a:t> (complete executable) or </a:t>
            </a:r>
            <a:r>
              <a:rPr lang="en-US" dirty="0">
                <a:latin typeface="Courier New" panose="02070309020205020404" pitchFamily="49" charset="0"/>
              </a:rPr>
              <a:t>.o</a:t>
            </a:r>
            <a:r>
              <a:rPr lang="en-US" dirty="0"/>
              <a:t> file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04900" y="1628839"/>
            <a:ext cx="74930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0000000000400595 &lt;</a:t>
            </a:r>
            <a:r>
              <a:rPr lang="en-US" sz="1800" dirty="0" err="1">
                <a:latin typeface="Courier New" panose="02070309020205020404" pitchFamily="49" charset="0"/>
              </a:rPr>
              <a:t>sumstore</a:t>
            </a:r>
            <a:r>
              <a:rPr lang="en-US" sz="1800" dirty="0">
                <a:latin typeface="Courier New" panose="02070309020205020404" pitchFamily="49" charset="0"/>
              </a:rPr>
              <a:t>&gt;: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400595:  53               push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400596:  48 89 d3         </a:t>
            </a:r>
            <a:r>
              <a:rPr lang="en-US" sz="1800" dirty="0" err="1">
                <a:latin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rdx</a:t>
            </a:r>
            <a:r>
              <a:rPr lang="en-US" sz="1800" dirty="0">
                <a:latin typeface="Courier New" panose="02070309020205020404" pitchFamily="49" charset="0"/>
              </a:rPr>
              <a:t>,%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400599:  e8 f2 </a:t>
            </a:r>
            <a:r>
              <a:rPr lang="en-US" sz="1800" dirty="0" err="1">
                <a:latin typeface="Courier New" panose="02070309020205020404" pitchFamily="49" charset="0"/>
              </a:rPr>
              <a:t>ff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ff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ff</a:t>
            </a:r>
            <a:r>
              <a:rPr lang="en-US" sz="1800" dirty="0">
                <a:latin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</a:rPr>
              <a:t>callq</a:t>
            </a:r>
            <a:r>
              <a:rPr lang="en-US" sz="1800" dirty="0">
                <a:latin typeface="Courier New" panose="02070309020205020404" pitchFamily="49" charset="0"/>
              </a:rPr>
              <a:t>  400590 &lt;plus&gt;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40059e:  48 89 03         </a:t>
            </a:r>
            <a:r>
              <a:rPr lang="en-US" sz="1800" dirty="0" err="1">
                <a:latin typeface="Courier New" panose="02070309020205020404" pitchFamily="49" charset="0"/>
              </a:rPr>
              <a:t>mov</a:t>
            </a:r>
            <a:r>
              <a:rPr lang="en-US" sz="1800" dirty="0">
                <a:latin typeface="Courier New" panose="02070309020205020404" pitchFamily="49" charset="0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</a:rPr>
              <a:t>rax</a:t>
            </a:r>
            <a:r>
              <a:rPr lang="en-US" sz="1800" dirty="0">
                <a:latin typeface="Courier New" panose="02070309020205020404" pitchFamily="49" charset="0"/>
              </a:rPr>
              <a:t>,(%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4005a1:  5b               pop    %</a:t>
            </a:r>
            <a:r>
              <a:rPr lang="en-US" sz="1800" dirty="0" err="1">
                <a:latin typeface="Courier New" panose="02070309020205020404" pitchFamily="49" charset="0"/>
              </a:rPr>
              <a:t>rbx</a:t>
            </a:r>
            <a:endParaRPr lang="en-US" sz="1800" dirty="0">
              <a:latin typeface="Courier New" panose="02070309020205020404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anose="02070309020205020404" pitchFamily="49" charset="0"/>
              </a:rPr>
              <a:t>  4005a2:  c3               </a:t>
            </a:r>
            <a:r>
              <a:rPr lang="en-US" sz="1800" dirty="0" err="1">
                <a:latin typeface="Courier New" panose="02070309020205020404" pitchFamily="49" charset="0"/>
              </a:rPr>
              <a:t>retq</a:t>
            </a:r>
            <a:endParaRPr 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-219075" y="192088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j-cs"/>
              </a:rPr>
              <a:t>                GCC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j-cs"/>
              </a:rPr>
              <a:t>使用举例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062038" y="798584"/>
            <a:ext cx="79787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两个源程序文件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test1.c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test2.c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，最终生成可执行文件为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test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-O1 test1.c test2.c -o test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-O1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表示一级优化，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-O2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为二级优化，选项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指出输出文件名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目标文件可用“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objdump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-d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test.o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”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反汇编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汇编语言程序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" y="381000"/>
            <a:ext cx="268224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1438" y="3736975"/>
            <a:ext cx="327025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add: 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pushl	%ebp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%esp, %ebp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subl 	$16, %esp 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12(%ebp), %eax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8(%ebp), %edx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leal  	(%edx, %eax), %eax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%eax, -4(%ebp)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movl	-4(%ebp), %eax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leave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ret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806825" y="2354263"/>
            <a:ext cx="5221288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00000000 &lt;add&gt;: 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0:    55	   push   %ebp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1:    89 e5	   mov   %esp, %ebp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3:    83 ec 10   sub    $0x10, %esp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6:    8b 45 0c   mov   0xc(%ebp), %eax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9:    8b 55 08   mov   0x8(%ebp), %edx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c:    8d 04 02   lea     (%edx,%eax,1), %eax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f:     89 45 fc    mov   %eax, -0x4(%ebp)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12:  8b 45 fc    mov   -0x4(%ebp), %eax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15:  c9             leave  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288925" defTabSz="91440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   16:  c3             ret </a:t>
            </a:r>
            <a:endParaRPr kumimoji="0" lang="en-US" altLang="zh-C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Line 12"/>
          <p:cNvSpPr>
            <a:spLocks noChangeShapeType="1"/>
          </p:cNvSpPr>
          <p:nvPr/>
        </p:nvSpPr>
        <p:spPr bwMode="auto">
          <a:xfrm>
            <a:off x="971550" y="2798763"/>
            <a:ext cx="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1016000" y="2754313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gcc -E test.c -o test.i </a:t>
            </a:r>
            <a:endParaRPr lang="en-US" altLang="zh-CN" sz="1800" smtClean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 smtClean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gcc -S test.i -o test.s</a:t>
            </a:r>
            <a:r>
              <a:rPr lang="en-US" altLang="zh-CN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71550" y="3384550"/>
            <a:ext cx="263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0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gcc –S test.c –o test.s</a:t>
            </a:r>
            <a:r>
              <a:rPr lang="en-US" altLang="zh-CN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0" y="3429000"/>
            <a:ext cx="8366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smtClean="0">
                <a:solidFill>
                  <a:srgbClr val="3333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test.s</a:t>
            </a:r>
            <a:endParaRPr lang="en-US" altLang="zh-CN" sz="1800" smtClean="0">
              <a:solidFill>
                <a:srgbClr val="33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Group 31"/>
          <p:cNvGrpSpPr/>
          <p:nvPr/>
        </p:nvGrpSpPr>
        <p:grpSpPr bwMode="auto">
          <a:xfrm>
            <a:off x="3581400" y="2741613"/>
            <a:ext cx="1079500" cy="3567112"/>
            <a:chOff x="2200" y="1630"/>
            <a:chExt cx="680" cy="2392"/>
          </a:xfrm>
        </p:grpSpPr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2568" y="1630"/>
              <a:ext cx="312" cy="1871"/>
            </a:xfrm>
            <a:prstGeom prst="rect">
              <a:avLst/>
            </a:prstGeom>
            <a:solidFill>
              <a:srgbClr val="FFFF00">
                <a:alpha val="27000"/>
              </a:srgbClr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0" name="Group 23"/>
            <p:cNvGrpSpPr/>
            <p:nvPr/>
          </p:nvGrpSpPr>
          <p:grpSpPr bwMode="auto">
            <a:xfrm>
              <a:off x="2200" y="3492"/>
              <a:ext cx="567" cy="530"/>
              <a:chOff x="2143" y="3634"/>
              <a:chExt cx="567" cy="530"/>
            </a:xfrm>
          </p:grpSpPr>
          <p:sp>
            <p:nvSpPr>
              <p:cNvPr id="41" name="Text Box 21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rPr>
                  <a:t>位移量</a:t>
                </a: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3" name="Group 32"/>
          <p:cNvGrpSpPr/>
          <p:nvPr/>
        </p:nvGrpSpPr>
        <p:grpSpPr bwMode="auto">
          <a:xfrm>
            <a:off x="4437063" y="2743200"/>
            <a:ext cx="1349375" cy="3611563"/>
            <a:chOff x="2710" y="1621"/>
            <a:chExt cx="850" cy="2409"/>
          </a:xfrm>
        </p:grpSpPr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2880" y="1621"/>
              <a:ext cx="680" cy="1871"/>
            </a:xfrm>
            <a:prstGeom prst="rect">
              <a:avLst/>
            </a:prstGeom>
            <a:solidFill>
              <a:srgbClr val="BBE0E3">
                <a:alpha val="25999"/>
              </a:srgbClr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Group 24"/>
            <p:cNvGrpSpPr/>
            <p:nvPr/>
          </p:nvGrpSpPr>
          <p:grpSpPr bwMode="auto">
            <a:xfrm>
              <a:off x="2710" y="3501"/>
              <a:ext cx="737" cy="529"/>
              <a:chOff x="2143" y="3634"/>
              <a:chExt cx="567" cy="529"/>
            </a:xfrm>
          </p:grpSpPr>
          <p:sp>
            <p:nvSpPr>
              <p:cNvPr id="46" name="Text Box 25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rPr>
                  <a:t>机器指令</a:t>
                </a: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26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8" name="Group 33"/>
          <p:cNvGrpSpPr/>
          <p:nvPr/>
        </p:nvGrpSpPr>
        <p:grpSpPr bwMode="auto">
          <a:xfrm>
            <a:off x="5832475" y="2732088"/>
            <a:ext cx="3149600" cy="3622675"/>
            <a:chOff x="3776" y="1621"/>
            <a:chExt cx="1984" cy="2430"/>
          </a:xfrm>
        </p:grpSpPr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3776" y="1621"/>
              <a:ext cx="1984" cy="1900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9525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27"/>
            <p:cNvGrpSpPr/>
            <p:nvPr/>
          </p:nvGrpSpPr>
          <p:grpSpPr bwMode="auto">
            <a:xfrm>
              <a:off x="4059" y="3521"/>
              <a:ext cx="737" cy="530"/>
              <a:chOff x="2143" y="3634"/>
              <a:chExt cx="567" cy="530"/>
            </a:xfrm>
          </p:grpSpPr>
          <p:sp>
            <p:nvSpPr>
              <p:cNvPr id="51" name="Text Box 28"/>
              <p:cNvSpPr txBox="1">
                <a:spLocks noChangeArrowheads="1"/>
              </p:cNvSpPr>
              <p:nvPr/>
            </p:nvSpPr>
            <p:spPr bwMode="auto">
              <a:xfrm>
                <a:off x="2143" y="3918"/>
                <a:ext cx="567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</a:rPr>
                  <a:t>汇编指令</a:t>
                </a: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Line 29"/>
              <p:cNvSpPr>
                <a:spLocks noChangeShapeType="1"/>
              </p:cNvSpPr>
              <p:nvPr/>
            </p:nvSpPr>
            <p:spPr bwMode="auto">
              <a:xfrm flipV="1">
                <a:off x="2483" y="3634"/>
                <a:ext cx="199" cy="2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1646238" y="6407150"/>
            <a:ext cx="738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smtClean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编译得到的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与</a:t>
            </a:r>
            <a:r>
              <a:rPr lang="zh-CN" altLang="en-US" sz="2000" smtClean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反汇编得到的</a:t>
            </a:r>
            <a:r>
              <a:rPr lang="zh-CN" altLang="en-US" sz="2000" smtClean="0">
                <a:solidFill>
                  <a:srgbClr val="3333CC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汇编指令形式稍有差异</a:t>
            </a:r>
            <a:endParaRPr lang="zh-CN" altLang="en-US" sz="2000" smtClean="0">
              <a:solidFill>
                <a:srgbClr val="3333CC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 bldLvl="0" animBg="1"/>
      <p:bldP spid="35" grpId="0" bldLvl="0" animBg="1"/>
      <p:bldP spid="36" grpId="0" bldLvl="0" animBg="1"/>
      <p:bldP spid="37" grpId="0" bldLvl="0" animBg="1"/>
      <p:bldP spid="53" grpId="0" bldLvl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anose="020F0502020204030204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12170</Words>
  <Application>WPS 演示</Application>
  <PresentationFormat>全屏显示(4:3)</PresentationFormat>
  <Paragraphs>732</Paragraphs>
  <Slides>32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Times New Roman</vt:lpstr>
      <vt:lpstr>Calibri</vt:lpstr>
      <vt:lpstr>Arial Narrow</vt:lpstr>
      <vt:lpstr>MS PGothic</vt:lpstr>
      <vt:lpstr>Wingdings 2</vt:lpstr>
      <vt:lpstr>Courier New</vt:lpstr>
      <vt:lpstr>Courier</vt:lpstr>
      <vt:lpstr>Courier New</vt:lpstr>
      <vt:lpstr>黑体</vt:lpstr>
      <vt:lpstr>Arial</vt:lpstr>
      <vt:lpstr>微软雅黑</vt:lpstr>
      <vt:lpstr>Arial Unicode MS</vt:lpstr>
      <vt:lpstr>Courier New Bold</vt:lpstr>
      <vt:lpstr>Consolas</vt:lpstr>
      <vt:lpstr>template2007</vt:lpstr>
      <vt:lpstr>Office Theme</vt:lpstr>
      <vt:lpstr>Assembly and Bomb Lab</vt:lpstr>
      <vt:lpstr>回顾：Turning C into Object Code</vt:lpstr>
      <vt:lpstr>Compiling Into Assembly</vt:lpstr>
      <vt:lpstr>What it really looks like</vt:lpstr>
      <vt:lpstr>What it really looks like</vt:lpstr>
      <vt:lpstr>Object Code</vt:lpstr>
      <vt:lpstr>Machine Instruction Example</vt:lpstr>
      <vt:lpstr>Disassembling Object Code</vt:lpstr>
      <vt:lpstr>PowerPoint 演示文稿</vt:lpstr>
      <vt:lpstr>PowerPoint 演示文稿</vt:lpstr>
      <vt:lpstr>Alternate Disassembly</vt:lpstr>
      <vt:lpstr>Alternate Disassembly</vt:lpstr>
      <vt:lpstr>What Can be Disassembled?</vt:lpstr>
      <vt:lpstr>Agenda</vt:lpstr>
      <vt:lpstr>Bomb Lab</vt:lpstr>
      <vt:lpstr>Bomb Lab</vt:lpstr>
      <vt:lpstr>Agenda</vt:lpstr>
      <vt:lpstr>x86-64 Integer Registers</vt:lpstr>
      <vt:lpstr>Assembly: Operands</vt:lpstr>
      <vt:lpstr>Assembly: Some Common Operations</vt:lpstr>
      <vt:lpstr>Assembly: Comparisons and Jumps</vt:lpstr>
      <vt:lpstr>Assembly: Comparisons and Jumps</vt:lpstr>
      <vt:lpstr>Assembly: Comparisons and Jumps</vt:lpstr>
      <vt:lpstr>Agenda</vt:lpstr>
      <vt:lpstr>Your Defusing Toolkit</vt:lpstr>
      <vt:lpstr>GDB: Stepping Through Code</vt:lpstr>
      <vt:lpstr>GDB: Examining Data</vt:lpstr>
      <vt:lpstr>One Last Hint: sscanf</vt:lpstr>
      <vt:lpstr>Resources	</vt:lpstr>
      <vt:lpstr>Agenda</vt:lpstr>
      <vt:lpstr>Unix Refresher</vt:lpstr>
      <vt:lpstr>Agenda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Tan</dc:creator>
  <cp:lastModifiedBy>姚文斌</cp:lastModifiedBy>
  <cp:revision>1037</cp:revision>
  <cp:lastPrinted>2013-09-16T03:07:00Z</cp:lastPrinted>
  <dcterms:created xsi:type="dcterms:W3CDTF">2013-09-16T02:54:00Z</dcterms:created>
  <dcterms:modified xsi:type="dcterms:W3CDTF">2021-11-07T09:58:24Z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A47AD22730EC40498C7B7DBC20A84B37</vt:lpwstr>
  </property>
  <property fmtid="{D5CDD505-2E9C-101B-9397-08002B2CF9AE}" pid="3" name="KSOProductBuildVer">
    <vt:lpwstr>2052-11.1.0.11045</vt:lpwstr>
  </property>
</Properties>
</file>