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9"/>
  </p:notesMasterIdLst>
  <p:sldIdLst>
    <p:sldId id="353" r:id="rId2"/>
    <p:sldId id="453" r:id="rId3"/>
    <p:sldId id="405" r:id="rId4"/>
    <p:sldId id="407" r:id="rId5"/>
    <p:sldId id="314" r:id="rId6"/>
    <p:sldId id="408" r:id="rId7"/>
    <p:sldId id="409" r:id="rId8"/>
    <p:sldId id="410" r:id="rId9"/>
    <p:sldId id="454" r:id="rId10"/>
    <p:sldId id="320" r:id="rId11"/>
    <p:sldId id="411" r:id="rId12"/>
    <p:sldId id="412" r:id="rId13"/>
    <p:sldId id="414" r:id="rId14"/>
    <p:sldId id="413" r:id="rId15"/>
    <p:sldId id="415" r:id="rId16"/>
    <p:sldId id="452" r:id="rId17"/>
    <p:sldId id="325" r:id="rId18"/>
    <p:sldId id="416" r:id="rId19"/>
    <p:sldId id="417" r:id="rId20"/>
    <p:sldId id="419" r:id="rId21"/>
    <p:sldId id="424" r:id="rId22"/>
    <p:sldId id="427" r:id="rId23"/>
    <p:sldId id="330" r:id="rId24"/>
    <p:sldId id="422" r:id="rId25"/>
    <p:sldId id="421" r:id="rId26"/>
    <p:sldId id="420" r:id="rId27"/>
    <p:sldId id="339" r:id="rId28"/>
    <p:sldId id="428" r:id="rId29"/>
    <p:sldId id="429" r:id="rId30"/>
    <p:sldId id="341" r:id="rId31"/>
    <p:sldId id="443" r:id="rId32"/>
    <p:sldId id="390" r:id="rId33"/>
    <p:sldId id="391" r:id="rId34"/>
    <p:sldId id="392" r:id="rId35"/>
    <p:sldId id="393" r:id="rId36"/>
    <p:sldId id="404" r:id="rId37"/>
    <p:sldId id="451"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98" autoAdjust="0"/>
  </p:normalViewPr>
  <p:slideViewPr>
    <p:cSldViewPr>
      <p:cViewPr varScale="1">
        <p:scale>
          <a:sx n="47" d="100"/>
          <a:sy n="47" d="100"/>
        </p:scale>
        <p:origin x="-1186"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zh-CN" altLang="zh-CN"/>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3D24F4A-4700-4EB7-BC2B-4969BC519C19}"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p:spPr>
        <p:txBody>
          <a:bodyPr/>
          <a:lstStyle/>
          <a:p>
            <a:pPr eaLnBrk="1" hangingPunct="1"/>
            <a:endParaRPr lang="zh-CN" altLang="en-US" smtClean="0">
              <a:latin typeface="Arial" charset="0"/>
            </a:endParaRPr>
          </a:p>
        </p:txBody>
      </p:sp>
      <p:sp>
        <p:nvSpPr>
          <p:cNvPr id="40964" name="灯片编号占位符 3"/>
          <p:cNvSpPr>
            <a:spLocks noGrp="1"/>
          </p:cNvSpPr>
          <p:nvPr>
            <p:ph type="sldNum" sz="quarter" idx="5"/>
          </p:nvPr>
        </p:nvSpPr>
        <p:spPr>
          <a:noFill/>
        </p:spPr>
        <p:txBody>
          <a:bodyPr/>
          <a:lstStyle/>
          <a:p>
            <a:fld id="{80FE79C7-5330-484A-BD0A-F414CFE64E9E}" type="slidenum">
              <a:rPr lang="zh-CN" altLang="zh-CN" smtClean="0">
                <a:latin typeface="Arial" charset="0"/>
              </a:rPr>
              <a:pPr/>
              <a:t>16</a:t>
            </a:fld>
            <a:endParaRPr lang="zh-CN"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37</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a:lvl1pPr>
          </a:lstStyle>
          <a:p>
            <a:r>
              <a:rPr lang="zh-CN"/>
              <a:t>单击此处编辑母版标题样式</a:t>
            </a:r>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9A9A899A-A234-4310-BCC8-55EFA0B1044C}" type="datetime1">
              <a:rPr lang="zh-CN" altLang="en-US"/>
              <a:pPr>
                <a:defRPr/>
              </a:pPr>
              <a:t>2014/6/3</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41525F-4FA7-4E60-BA7E-F8162F1F440B}" type="slidenum">
              <a:rPr lang="zh-CN" altLang="zh-CN"/>
              <a:pPr>
                <a:defRPr/>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24C34F7-6789-4936-8512-1C5C4F6BECCD}" type="datetime1">
              <a:rPr lang="zh-CN" altLang="en-US"/>
              <a:pPr>
                <a:defRPr/>
              </a:pPr>
              <a:t>2014/6/3</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BAC3CA-B911-4EC7-A5F5-070E9439DC5C}"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4946321-F91C-41C0-BDD7-380871CDC2F0}" type="datetime1">
              <a:rPr lang="zh-CN" altLang="en-US"/>
              <a:pPr>
                <a:defRPr/>
              </a:pPr>
              <a:t>2014/6/3</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6ACE13-6885-430F-9EE8-BAE1166D3029}"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3DD4ACD9-FAEF-4D53-9A0E-280E1F573D6D}" type="datetime1">
              <a:rPr lang="zh-CN" altLang="en-US"/>
              <a:pPr>
                <a:defRPr/>
              </a:pPr>
              <a:t>2014/6/3</a:t>
            </a:fld>
            <a:endParaRPr lang="zh-CN"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ln/>
        </p:spPr>
        <p:txBody>
          <a:bodyPr/>
          <a:lstStyle>
            <a:lvl1pPr>
              <a:defRPr/>
            </a:lvl1pPr>
          </a:lstStyle>
          <a:p>
            <a:pPr>
              <a:defRPr/>
            </a:pPr>
            <a:fld id="{F878777C-3A88-40CA-9B08-DD7C7F6911A0}"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7A03F0E-5E95-4BCF-9751-290F6A1DB531}" type="datetime1">
              <a:rPr lang="zh-CN" altLang="en-US"/>
              <a:pPr>
                <a:defRPr/>
              </a:pPr>
              <a:t>2014/6/3</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863A89-68BE-4736-B067-60125DB2A506}" type="slidenum">
              <a:rPr lang="zh-CN" altLang="zh-CN"/>
              <a:pPr>
                <a:defRPr/>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88FF568-54E2-42D1-87FC-F0F76F295B70}" type="datetime1">
              <a:rPr lang="zh-CN" altLang="en-US"/>
              <a:pPr>
                <a:defRPr/>
              </a:pPr>
              <a:t>2014/6/3</a:t>
            </a:fld>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835BE3-B3E0-4586-B395-890D178C6345}" type="slidenum">
              <a:rPr lang="zh-CN" altLang="zh-CN"/>
              <a:pPr>
                <a:defRPr/>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AD848B4-0D62-4F6C-B0E7-204379AD9B54}" type="datetime1">
              <a:rPr lang="zh-CN" altLang="en-US"/>
              <a:pPr>
                <a:defRPr/>
              </a:pPr>
              <a:t>2014/6/3</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D134D3-9FB4-49AB-B783-F6C25ECFF695}" type="slidenum">
              <a:rPr lang="zh-CN" altLang="zh-CN"/>
              <a:pPr>
                <a:defRPr/>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6B1AAA2B-5A43-48FC-B32A-14A01A3840A0}" type="datetime1">
              <a:rPr lang="zh-CN" altLang="en-US"/>
              <a:pPr>
                <a:defRPr/>
              </a:pPr>
              <a:t>2014/6/3</a:t>
            </a:fld>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7F1E1B6D-27DC-4680-9ADF-76636F792828}"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7E2A41E2-50BB-4AFE-86F2-D5AD4677937C}" type="datetime1">
              <a:rPr lang="zh-CN" altLang="en-US"/>
              <a:pPr>
                <a:defRPr/>
              </a:pPr>
              <a:t>2014/6/3</a:t>
            </a:fld>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131E3EED-6F35-47F2-86F8-AD12AFBCFBF8}"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AABE79C-E54E-4E0E-B664-8890EA58465B}" type="datetime1">
              <a:rPr lang="zh-CN" altLang="en-US"/>
              <a:pPr>
                <a:defRPr/>
              </a:pPr>
              <a:t>2014/6/3</a:t>
            </a:fld>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E1284332-E4DC-4D2F-A614-BDF491AF3DCF}"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8334E54-9BFE-446E-A19F-4C58430E2192}" type="datetime1">
              <a:rPr lang="zh-CN" altLang="en-US"/>
              <a:pPr>
                <a:defRPr/>
              </a:pPr>
              <a:t>2014/6/3</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7CC48B9-0133-4179-A5A3-FB4B1B06F31F}"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AA557B4-5ED8-491A-BE26-EE50397A9B54}" type="datetime1">
              <a:rPr lang="zh-CN" altLang="en-US"/>
              <a:pPr>
                <a:defRPr/>
              </a:pPr>
              <a:t>2014/6/3</a:t>
            </a:fld>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AAE5936-A5E1-4EF2-9309-E38889EA450B}"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00FF"/>
        </a:solidFill>
        <a:effectLst/>
      </p:bgPr>
    </p:bg>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bwMode="auto">
          <a:xfrm>
            <a:off x="301625"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1267" name="Rectangle 3"/>
          <p:cNvSpPr>
            <a:spLocks noGrp="1" noRot="1" noChangeArrowheads="1"/>
          </p:cNvSpPr>
          <p:nvPr>
            <p:ph type="body" idx="1"/>
          </p:nvPr>
        </p:nvSpPr>
        <p:spPr bwMode="auto">
          <a:xfrm>
            <a:off x="301625" y="1600200"/>
            <a:ext cx="854075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B95B76FE-A5A2-4DC4-B4EE-F063504CD836}" type="datetime1">
              <a:rPr lang="zh-CN" altLang="en-US"/>
              <a:pPr>
                <a:defRPr/>
              </a:pPr>
              <a:t>2014/6/3</a:t>
            </a:fld>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4598B56A-8D0F-4C0E-9ECF-54C76C92ECB5}" type="slidenum">
              <a:rPr lang="zh-CN" altLang="zh-CN"/>
              <a:pPr>
                <a:defRPr/>
              </a:pPr>
              <a:t>‹#›</a:t>
            </a:fld>
            <a:endParaRPr lang="zh-CN" altLang="zh-CN"/>
          </a:p>
        </p:txBody>
      </p:sp>
    </p:spTree>
  </p:cSld>
  <p:clrMap bg1="dk2" tx1="lt1" bg2="dk1"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5000"/>
        <a:buFont typeface="Wingdings" pitchFamily="2" charset="2"/>
        <a:buChar char="ª"/>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itchFamily="2" charset="2"/>
        <a:buChar char="ª"/>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png"/><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28.png"/><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p>
            <a:fld id="{A9B20190-751D-4666-BAEA-039E044CDFF0}" type="datetime1">
              <a:rPr lang="zh-CN" altLang="en-US" smtClean="0">
                <a:latin typeface="Arial" charset="0"/>
              </a:rPr>
              <a:pPr/>
              <a:t>2014/6/3</a:t>
            </a:fld>
            <a:endParaRPr lang="zh-CN" altLang="zh-CN" smtClean="0">
              <a:latin typeface="Arial" charset="0"/>
            </a:endParaRPr>
          </a:p>
        </p:txBody>
      </p:sp>
      <p:sp>
        <p:nvSpPr>
          <p:cNvPr id="12291" name="灯片编号占位符 5"/>
          <p:cNvSpPr>
            <a:spLocks noGrp="1"/>
          </p:cNvSpPr>
          <p:nvPr>
            <p:ph type="sldNum" sz="quarter" idx="12"/>
          </p:nvPr>
        </p:nvSpPr>
        <p:spPr>
          <a:noFill/>
        </p:spPr>
        <p:txBody>
          <a:bodyPr/>
          <a:lstStyle/>
          <a:p>
            <a:fld id="{4BBF269D-0EC9-4252-8BD9-CADBD84EB2C7}" type="slidenum">
              <a:rPr lang="zh-CN" altLang="zh-CN" smtClean="0">
                <a:latin typeface="Arial" charset="0"/>
              </a:rPr>
              <a:pPr/>
              <a:t>1</a:t>
            </a:fld>
            <a:endParaRPr lang="zh-CN" altLang="zh-CN" smtClean="0">
              <a:latin typeface="Arial" charset="0"/>
            </a:endParaRPr>
          </a:p>
        </p:txBody>
      </p:sp>
      <p:sp>
        <p:nvSpPr>
          <p:cNvPr id="12292" name="Rectangle 2"/>
          <p:cNvSpPr>
            <a:spLocks noGrp="1" noRot="1" noChangeArrowheads="1"/>
          </p:cNvSpPr>
          <p:nvPr>
            <p:ph type="title"/>
          </p:nvPr>
        </p:nvSpPr>
        <p:spPr>
          <a:xfrm>
            <a:off x="0" y="0"/>
            <a:ext cx="8540750" cy="1143000"/>
          </a:xfrm>
        </p:spPr>
        <p:txBody>
          <a:bodyPr/>
          <a:lstStyle/>
          <a:p>
            <a:pPr eaLnBrk="1" hangingPunct="1"/>
            <a:r>
              <a:rPr lang="zh-CN" dirty="0" smtClean="0"/>
              <a:t>考试试题</a:t>
            </a:r>
          </a:p>
        </p:txBody>
      </p:sp>
      <p:sp>
        <p:nvSpPr>
          <p:cNvPr id="12293" name="Rectangle 3"/>
          <p:cNvSpPr>
            <a:spLocks noGrp="1" noRot="1" noChangeArrowheads="1"/>
          </p:cNvSpPr>
          <p:nvPr>
            <p:ph type="body" idx="1"/>
          </p:nvPr>
        </p:nvSpPr>
        <p:spPr>
          <a:xfrm>
            <a:off x="396875" y="1125538"/>
            <a:ext cx="8540750" cy="6581775"/>
          </a:xfrm>
        </p:spPr>
        <p:txBody>
          <a:bodyPr/>
          <a:lstStyle/>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1 填空 （或选择）   20-25</a:t>
            </a:r>
          </a:p>
          <a:p>
            <a:pPr eaLnBrk="1" hangingPunct="1">
              <a:lnSpc>
                <a:spcPct val="90000"/>
              </a:lnSpc>
              <a:buFont typeface="Wingdings" pitchFamily="2" charset="2"/>
              <a:buNone/>
            </a:pPr>
            <a:r>
              <a:rPr lang="zh-CN" altLang="en-US" sz="2400" dirty="0" smtClean="0"/>
              <a:t>    基本概念和知识点。 各章小结</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2 简答题（或简单计算）  25-30</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    重要概念、术语解释、定理。</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3 计算题                  55-45 </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fld id="{9A2E0812-9B84-4BF5-B277-DC7A9A978405}" type="datetime1">
              <a:rPr lang="zh-CN" altLang="en-US" smtClean="0">
                <a:latin typeface="Arial" charset="0"/>
              </a:rPr>
              <a:pPr/>
              <a:t>2014/6/3</a:t>
            </a:fld>
            <a:endParaRPr lang="zh-CN" altLang="zh-CN" smtClean="0">
              <a:latin typeface="Arial" charset="0"/>
            </a:endParaRPr>
          </a:p>
        </p:txBody>
      </p:sp>
      <p:sp>
        <p:nvSpPr>
          <p:cNvPr id="19459" name="灯片编号占位符 5"/>
          <p:cNvSpPr>
            <a:spLocks noGrp="1"/>
          </p:cNvSpPr>
          <p:nvPr>
            <p:ph type="sldNum" sz="quarter" idx="12"/>
          </p:nvPr>
        </p:nvSpPr>
        <p:spPr>
          <a:noFill/>
        </p:spPr>
        <p:txBody>
          <a:bodyPr/>
          <a:lstStyle/>
          <a:p>
            <a:fld id="{C2FAAF0A-94EB-497A-926D-4EAEA5134461}" type="slidenum">
              <a:rPr lang="zh-CN" altLang="zh-CN" smtClean="0">
                <a:latin typeface="Arial" charset="0"/>
              </a:rPr>
              <a:pPr/>
              <a:t>10</a:t>
            </a:fld>
            <a:endParaRPr lang="zh-CN" altLang="zh-CN" smtClean="0">
              <a:latin typeface="Arial" charset="0"/>
            </a:endParaRPr>
          </a:p>
        </p:txBody>
      </p:sp>
      <p:sp>
        <p:nvSpPr>
          <p:cNvPr id="19460" name="Rectangle 2"/>
          <p:cNvSpPr>
            <a:spLocks noGrp="1" noRot="1" noChangeArrowheads="1"/>
          </p:cNvSpPr>
          <p:nvPr>
            <p:ph type="title"/>
          </p:nvPr>
        </p:nvSpPr>
        <p:spPr>
          <a:xfrm>
            <a:off x="250825" y="0"/>
            <a:ext cx="8540750" cy="1143000"/>
          </a:xfrm>
        </p:spPr>
        <p:txBody>
          <a:bodyPr/>
          <a:lstStyle/>
          <a:p>
            <a:pPr eaLnBrk="1" hangingPunct="1"/>
            <a:r>
              <a:rPr lang="zh-CN" dirty="0" smtClean="0"/>
              <a:t>第三章  </a:t>
            </a:r>
            <a:r>
              <a:rPr lang="zh-CN" b="1" dirty="0" smtClean="0"/>
              <a:t>指令级并行技术</a:t>
            </a:r>
          </a:p>
        </p:txBody>
      </p:sp>
      <p:sp>
        <p:nvSpPr>
          <p:cNvPr id="19461" name="Rectangle 3"/>
          <p:cNvSpPr>
            <a:spLocks noGrp="1" noRot="1" noChangeArrowheads="1"/>
          </p:cNvSpPr>
          <p:nvPr>
            <p:ph type="body" idx="1"/>
          </p:nvPr>
        </p:nvSpPr>
        <p:spPr>
          <a:xfrm>
            <a:off x="323850" y="1052513"/>
            <a:ext cx="8820150" cy="5184775"/>
          </a:xfrm>
        </p:spPr>
        <p:txBody>
          <a:bodyPr/>
          <a:lstStyle/>
          <a:p>
            <a:pPr eaLnBrk="1" hangingPunct="1">
              <a:lnSpc>
                <a:spcPct val="90000"/>
              </a:lnSpc>
              <a:buFont typeface="Wingdings" pitchFamily="2" charset="2"/>
              <a:buNone/>
            </a:pPr>
            <a:r>
              <a:rPr lang="zh-CN" altLang="en-US" sz="2800" b="1" dirty="0" smtClean="0"/>
              <a:t>指令级并行的概念</a:t>
            </a:r>
          </a:p>
          <a:p>
            <a:pPr eaLnBrk="1" hangingPunct="1">
              <a:lnSpc>
                <a:spcPct val="90000"/>
              </a:lnSpc>
            </a:pPr>
            <a:r>
              <a:rPr lang="zh-CN" altLang="en-US" sz="2400" dirty="0" smtClean="0">
                <a:solidFill>
                  <a:srgbClr val="FFFF00"/>
                </a:solidFill>
              </a:rPr>
              <a:t>指令级</a:t>
            </a:r>
            <a:r>
              <a:rPr lang="zh-CN" altLang="en-US" sz="2400" b="1" dirty="0" smtClean="0">
                <a:solidFill>
                  <a:srgbClr val="FFFF00"/>
                </a:solidFill>
              </a:rPr>
              <a:t>并行度</a:t>
            </a:r>
            <a:r>
              <a:rPr lang="zh-CN" altLang="en-US" sz="2400" b="1" dirty="0" smtClean="0">
                <a:solidFill>
                  <a:srgbClr val="FF0000"/>
                </a:solidFill>
              </a:rPr>
              <a:t>ILP</a:t>
            </a:r>
          </a:p>
          <a:p>
            <a:pPr eaLnBrk="1" hangingPunct="1">
              <a:lnSpc>
                <a:spcPct val="90000"/>
              </a:lnSpc>
            </a:pPr>
            <a:r>
              <a:rPr lang="zh-CN" altLang="en-US" sz="2400" dirty="0" smtClean="0">
                <a:solidFill>
                  <a:srgbClr val="FFFF00"/>
                </a:solidFill>
              </a:rPr>
              <a:t>超标量处理机</a:t>
            </a:r>
          </a:p>
          <a:p>
            <a:pPr eaLnBrk="1" hangingPunct="1">
              <a:lnSpc>
                <a:spcPct val="90000"/>
              </a:lnSpc>
            </a:pPr>
            <a:r>
              <a:rPr lang="zh-CN" altLang="en-US" sz="2400" dirty="0" smtClean="0"/>
              <a:t>超流水线处理机</a:t>
            </a:r>
          </a:p>
          <a:p>
            <a:pPr eaLnBrk="1" hangingPunct="1">
              <a:lnSpc>
                <a:spcPct val="90000"/>
              </a:lnSpc>
            </a:pPr>
            <a:r>
              <a:rPr lang="zh-CN" altLang="en-US" sz="2400" dirty="0" smtClean="0"/>
              <a:t>超标量超流水线处理机</a:t>
            </a:r>
          </a:p>
          <a:p>
            <a:pPr eaLnBrk="1" hangingPunct="1">
              <a:lnSpc>
                <a:spcPct val="90000"/>
              </a:lnSpc>
            </a:pPr>
            <a:r>
              <a:rPr lang="zh-CN" altLang="en-US" sz="2400" dirty="0" smtClean="0"/>
              <a:t>超长指令字（VLIW)处理机</a:t>
            </a:r>
          </a:p>
          <a:p>
            <a:pPr eaLnBrk="1" hangingPunct="1">
              <a:lnSpc>
                <a:spcPct val="90000"/>
              </a:lnSpc>
              <a:buFont typeface="Wingdings" pitchFamily="2" charset="2"/>
              <a:buNone/>
            </a:pPr>
            <a:r>
              <a:rPr lang="zh-CN" altLang="en-US" sz="2800" b="1" dirty="0" smtClean="0"/>
              <a:t>数据相关及其处理技术</a:t>
            </a:r>
            <a:r>
              <a:rPr lang="zh-CN" altLang="en-US" dirty="0" smtClean="0"/>
              <a:t> </a:t>
            </a:r>
          </a:p>
          <a:p>
            <a:pPr eaLnBrk="1" hangingPunct="1">
              <a:lnSpc>
                <a:spcPct val="90000"/>
              </a:lnSpc>
              <a:buFont typeface="Wingdings" pitchFamily="2" charset="2"/>
              <a:buNone/>
            </a:pPr>
            <a:r>
              <a:rPr lang="zh-CN" altLang="en-US" sz="2400" dirty="0" smtClean="0">
                <a:solidFill>
                  <a:srgbClr val="FFFF00"/>
                </a:solidFill>
              </a:rPr>
              <a:t>数据相关</a:t>
            </a:r>
            <a:r>
              <a:rPr lang="zh-CN" altLang="en-US" sz="2400" b="1" dirty="0" smtClean="0">
                <a:solidFill>
                  <a:srgbClr val="FF0000"/>
                </a:solidFill>
              </a:rPr>
              <a:t>类型</a:t>
            </a:r>
            <a:r>
              <a:rPr lang="zh-CN" altLang="en-US" sz="2400" dirty="0" smtClean="0">
                <a:solidFill>
                  <a:srgbClr val="FFFF00"/>
                </a:solidFill>
              </a:rPr>
              <a:t> :  WR相关、RW相关、WW相关</a:t>
            </a:r>
            <a:r>
              <a:rPr lang="zh-CN" altLang="en-US" sz="2400" dirty="0" smtClean="0">
                <a:sym typeface="Arial" charset="0"/>
              </a:rPr>
              <a:t>（重点）</a:t>
            </a:r>
          </a:p>
          <a:p>
            <a:pPr eaLnBrk="1" hangingPunct="1">
              <a:lnSpc>
                <a:spcPct val="90000"/>
              </a:lnSpc>
              <a:buFont typeface="Wingdings" pitchFamily="2" charset="2"/>
              <a:buNone/>
            </a:pPr>
            <a:r>
              <a:rPr lang="zh-CN" altLang="en-US" sz="2400" dirty="0" smtClean="0">
                <a:solidFill>
                  <a:srgbClr val="FFFF00"/>
                </a:solidFill>
              </a:rPr>
              <a:t>相关处理技术：</a:t>
            </a:r>
            <a:r>
              <a:rPr lang="zh-CN" altLang="en-US" sz="2400" dirty="0" smtClean="0"/>
              <a:t>寄存器重命名、静态指令调度、动态指令调度</a:t>
            </a:r>
          </a:p>
          <a:p>
            <a:pPr eaLnBrk="1" hangingPunct="1">
              <a:lnSpc>
                <a:spcPct val="90000"/>
              </a:lnSpc>
              <a:buFont typeface="Wingdings" pitchFamily="2" charset="2"/>
              <a:buNone/>
            </a:pPr>
            <a:r>
              <a:rPr lang="zh-CN" altLang="en-US" sz="2400" dirty="0" smtClean="0">
                <a:solidFill>
                  <a:srgbClr val="FFFF00"/>
                </a:solidFill>
              </a:rPr>
              <a:t>流水线时</a:t>
            </a:r>
            <a:r>
              <a:rPr lang="zh-CN" altLang="en-US" sz="2400" b="1" dirty="0" smtClean="0">
                <a:solidFill>
                  <a:srgbClr val="FF0000"/>
                </a:solidFill>
              </a:rPr>
              <a:t>空图</a:t>
            </a:r>
            <a:r>
              <a:rPr lang="zh-CN" altLang="en-US" sz="2400" b="1" dirty="0" smtClean="0">
                <a:solidFill>
                  <a:srgbClr val="FFFF00"/>
                </a:solidFill>
              </a:rPr>
              <a:t>:</a:t>
            </a:r>
          </a:p>
          <a:p>
            <a:pPr eaLnBrk="1" hangingPunct="1">
              <a:lnSpc>
                <a:spcPct val="90000"/>
              </a:lnSpc>
              <a:buFont typeface="Wingdings" pitchFamily="2" charset="2"/>
              <a:buNone/>
            </a:pPr>
            <a:r>
              <a:rPr lang="zh-CN" altLang="en-US" sz="2400" dirty="0" smtClean="0">
                <a:solidFill>
                  <a:srgbClr val="FFFF00"/>
                </a:solidFill>
                <a:sym typeface="Arial" charset="0"/>
              </a:rPr>
              <a:t>超标量流水线</a:t>
            </a:r>
            <a:r>
              <a:rPr lang="zh-CN" altLang="en-US" sz="2400" b="1" dirty="0" smtClean="0">
                <a:solidFill>
                  <a:srgbClr val="FFFF00"/>
                </a:solidFill>
                <a:sym typeface="Arial" charset="0"/>
              </a:rPr>
              <a:t>调度策略</a:t>
            </a:r>
            <a:r>
              <a:rPr lang="zh-CN" altLang="en-US" sz="2400" dirty="0" smtClean="0">
                <a:solidFill>
                  <a:srgbClr val="FFFF00"/>
                </a:solidFill>
                <a:sym typeface="Arial" charset="0"/>
              </a:rPr>
              <a:t>及</a:t>
            </a:r>
            <a:r>
              <a:rPr lang="zh-CN" altLang="en-US" sz="2400" b="1" dirty="0" smtClean="0">
                <a:solidFill>
                  <a:srgbClr val="FFFF00"/>
                </a:solidFill>
                <a:sym typeface="Arial" charset="0"/>
              </a:rPr>
              <a:t>时空图</a:t>
            </a:r>
          </a:p>
          <a:p>
            <a:pPr eaLnBrk="1" hangingPunct="1">
              <a:lnSpc>
                <a:spcPct val="90000"/>
              </a:lnSpc>
              <a:buFont typeface="Wingdings" pitchFamily="2" charset="2"/>
              <a:buNone/>
            </a:pPr>
            <a:r>
              <a:rPr lang="zh-CN" altLang="en-US" sz="2400" dirty="0" smtClean="0">
                <a:solidFill>
                  <a:srgbClr val="FFFF00"/>
                </a:solidFill>
              </a:rPr>
              <a:t>1.按序发射按序完成；2.按序发射无序完成；3.无序发射</a:t>
            </a:r>
            <a:endParaRPr lang="zh-CN" altLang="en-US" sz="2800" b="1" dirty="0" smtClean="0"/>
          </a:p>
          <a:p>
            <a:pPr eaLnBrk="1" hangingPunct="1">
              <a:lnSpc>
                <a:spcPct val="90000"/>
              </a:lnSpc>
              <a:buFont typeface="Wingdings" pitchFamily="2" charset="2"/>
              <a:buNone/>
            </a:pPr>
            <a:endParaRPr lang="zh-CN" alt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p>
            <a:fld id="{CB74684E-9F5A-46CA-8FAB-A2B350D6F3B0}" type="datetime1">
              <a:rPr lang="zh-CN" altLang="en-US" smtClean="0">
                <a:latin typeface="Arial" charset="0"/>
              </a:rPr>
              <a:pPr/>
              <a:t>2014/6/3</a:t>
            </a:fld>
            <a:endParaRPr lang="zh-CN" altLang="zh-CN" smtClean="0">
              <a:latin typeface="Arial" charset="0"/>
            </a:endParaRPr>
          </a:p>
        </p:txBody>
      </p:sp>
      <p:sp>
        <p:nvSpPr>
          <p:cNvPr id="20483" name="灯片编号占位符 5"/>
          <p:cNvSpPr>
            <a:spLocks noGrp="1"/>
          </p:cNvSpPr>
          <p:nvPr>
            <p:ph type="sldNum" sz="quarter" idx="12"/>
          </p:nvPr>
        </p:nvSpPr>
        <p:spPr>
          <a:noFill/>
        </p:spPr>
        <p:txBody>
          <a:bodyPr/>
          <a:lstStyle/>
          <a:p>
            <a:fld id="{C6C91B6E-719E-4433-BF4B-ECDB2C233B0B}" type="slidenum">
              <a:rPr lang="zh-CN" altLang="zh-CN" smtClean="0">
                <a:latin typeface="Arial" charset="0"/>
              </a:rPr>
              <a:pPr/>
              <a:t>11</a:t>
            </a:fld>
            <a:endParaRPr lang="zh-CN" altLang="zh-CN" smtClean="0">
              <a:latin typeface="Arial" charset="0"/>
            </a:endParaRPr>
          </a:p>
        </p:txBody>
      </p:sp>
      <p:sp>
        <p:nvSpPr>
          <p:cNvPr id="20484" name="Rectangle 2"/>
          <p:cNvSpPr>
            <a:spLocks noGrp="1" noRot="1" noChangeArrowheads="1"/>
          </p:cNvSpPr>
          <p:nvPr>
            <p:ph type="body" idx="1"/>
          </p:nvPr>
        </p:nvSpPr>
        <p:spPr>
          <a:xfrm>
            <a:off x="285720" y="785794"/>
            <a:ext cx="8540750" cy="4498975"/>
          </a:xfrm>
        </p:spPr>
        <p:txBody>
          <a:bodyPr/>
          <a:lstStyle/>
          <a:p>
            <a:pPr eaLnBrk="1" hangingPunct="1">
              <a:buFont typeface="Wingdings" pitchFamily="2" charset="2"/>
              <a:buNone/>
            </a:pPr>
            <a:r>
              <a:rPr lang="zh-CN" altLang="en-US" sz="2800" dirty="0" smtClean="0">
                <a:sym typeface="Arial" charset="0"/>
              </a:rPr>
              <a:t> 例3   画出第三章   习题  7,8,9 的时空图</a:t>
            </a:r>
          </a:p>
          <a:p>
            <a:pPr eaLnBrk="1" hangingPunct="1">
              <a:buFont typeface="Wingdings" pitchFamily="2" charset="2"/>
              <a:buNone/>
            </a:pPr>
            <a:endParaRPr lang="zh-CN" altLang="en-US" sz="2800" dirty="0" smtClean="0">
              <a:sym typeface="Arial" charset="0"/>
            </a:endParaRPr>
          </a:p>
          <a:p>
            <a:pPr eaLnBrk="1" hangingPunct="1">
              <a:buFont typeface="Wingdings" pitchFamily="2" charset="2"/>
              <a:buNone/>
            </a:pPr>
            <a:r>
              <a:rPr lang="zh-CN" altLang="en-US" sz="4000" dirty="0" smtClean="0"/>
              <a:t>1  </a:t>
            </a:r>
            <a:r>
              <a:rPr lang="zh-CN" altLang="en-US" b="1" dirty="0" smtClean="0">
                <a:solidFill>
                  <a:srgbClr val="FF0000"/>
                </a:solidFill>
              </a:rPr>
              <a:t> </a:t>
            </a:r>
            <a:r>
              <a:rPr lang="zh-CN" altLang="en-US" b="1" dirty="0" smtClean="0"/>
              <a:t> 按序发射  </a:t>
            </a:r>
            <a:r>
              <a:rPr lang="zh-CN" altLang="en-US" b="1" dirty="0" smtClean="0">
                <a:solidFill>
                  <a:srgbClr val="FFFF00"/>
                </a:solidFill>
              </a:rPr>
              <a:t>按序完成</a:t>
            </a:r>
          </a:p>
          <a:p>
            <a:pPr eaLnBrk="1" hangingPunct="1">
              <a:buFont typeface="Wingdings" pitchFamily="2" charset="2"/>
              <a:buNone/>
            </a:pPr>
            <a:r>
              <a:rPr lang="zh-CN" altLang="en-US" b="1" dirty="0" smtClean="0"/>
              <a:t>2     按序发射  </a:t>
            </a:r>
            <a:r>
              <a:rPr lang="zh-CN" altLang="en-US" b="1" dirty="0" smtClean="0">
                <a:solidFill>
                  <a:srgbClr val="FFFF00"/>
                </a:solidFill>
              </a:rPr>
              <a:t>乱序完成</a:t>
            </a:r>
          </a:p>
          <a:p>
            <a:pPr eaLnBrk="1" hangingPunct="1">
              <a:buFont typeface="Wingdings" pitchFamily="2" charset="2"/>
              <a:buNone/>
            </a:pPr>
            <a:r>
              <a:rPr lang="zh-CN" altLang="en-US" b="1" dirty="0" smtClean="0">
                <a:solidFill>
                  <a:srgbClr val="FFFF00"/>
                </a:solidFill>
              </a:rPr>
              <a:t>3     </a:t>
            </a:r>
            <a:r>
              <a:rPr lang="zh-CN" altLang="en-US" b="1" dirty="0" smtClean="0"/>
              <a:t>按序发射  </a:t>
            </a:r>
            <a:r>
              <a:rPr lang="zh-CN" altLang="en-US" b="1" dirty="0" smtClean="0">
                <a:solidFill>
                  <a:srgbClr val="FFFF00"/>
                </a:solidFill>
              </a:rPr>
              <a:t>乱序完成，数据直通</a:t>
            </a:r>
          </a:p>
          <a:p>
            <a:pPr eaLnBrk="1" hangingPunct="1">
              <a:buFont typeface="Wingdings" pitchFamily="2" charset="2"/>
              <a:buNone/>
            </a:pPr>
            <a:r>
              <a:rPr lang="zh-CN" altLang="en-US" b="1" dirty="0" smtClean="0">
                <a:solidFill>
                  <a:srgbClr val="FFFF00"/>
                </a:solidFill>
              </a:rPr>
              <a:t>4     乱序</a:t>
            </a:r>
            <a:r>
              <a:rPr lang="zh-CN" altLang="en-US" b="1" dirty="0" smtClean="0"/>
              <a:t>发射  </a:t>
            </a:r>
            <a:r>
              <a:rPr lang="zh-CN" altLang="en-US" b="1" dirty="0" smtClean="0">
                <a:solidFill>
                  <a:srgbClr val="FFFF00"/>
                </a:solidFill>
              </a:rPr>
              <a:t>乱序完成，数据直通</a:t>
            </a:r>
            <a:r>
              <a:rPr lang="zh-CN" altLang="en-US" dirty="0" smtClean="0">
                <a:solidFill>
                  <a:srgbClr val="FFFF00"/>
                </a:solidFill>
              </a:rPr>
              <a:t/>
            </a:r>
            <a:br>
              <a:rPr lang="zh-CN" altLang="en-US" dirty="0" smtClean="0">
                <a:solidFill>
                  <a:srgbClr val="FFFF00"/>
                </a:solidFill>
              </a:rPr>
            </a:br>
            <a:endParaRPr lang="zh-CN" altLang="en-US" dirty="0" smtClean="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quarter" idx="10"/>
          </p:nvPr>
        </p:nvSpPr>
        <p:spPr>
          <a:noFill/>
        </p:spPr>
        <p:txBody>
          <a:bodyPr/>
          <a:lstStyle/>
          <a:p>
            <a:fld id="{5F4EE29F-D053-43FA-86C6-06FB21096D05}" type="datetime1">
              <a:rPr lang="zh-CN" altLang="en-US" smtClean="0">
                <a:latin typeface="Arial" charset="0"/>
              </a:rPr>
              <a:pPr/>
              <a:t>2014/6/3</a:t>
            </a:fld>
            <a:endParaRPr lang="zh-CN" altLang="zh-CN" smtClean="0">
              <a:latin typeface="Arial" charset="0"/>
            </a:endParaRPr>
          </a:p>
        </p:txBody>
      </p:sp>
      <p:sp>
        <p:nvSpPr>
          <p:cNvPr id="3076" name="灯片编号占位符 5"/>
          <p:cNvSpPr>
            <a:spLocks noGrp="1"/>
          </p:cNvSpPr>
          <p:nvPr>
            <p:ph type="sldNum" sz="quarter" idx="12"/>
          </p:nvPr>
        </p:nvSpPr>
        <p:spPr>
          <a:noFill/>
        </p:spPr>
        <p:txBody>
          <a:bodyPr/>
          <a:lstStyle/>
          <a:p>
            <a:fld id="{CB57C08F-0F45-4A1E-8F1B-9F2513218967}" type="slidenum">
              <a:rPr lang="zh-CN" altLang="zh-CN" smtClean="0">
                <a:latin typeface="Arial" charset="0"/>
              </a:rPr>
              <a:pPr/>
              <a:t>12</a:t>
            </a:fld>
            <a:endParaRPr lang="zh-CN" altLang="zh-CN" smtClean="0">
              <a:latin typeface="Arial" charset="0"/>
            </a:endParaRPr>
          </a:p>
        </p:txBody>
      </p:sp>
      <p:sp>
        <p:nvSpPr>
          <p:cNvPr id="3077" name="Rectangle 2"/>
          <p:cNvSpPr>
            <a:spLocks noGrp="1" noRot="1" noChangeArrowheads="1"/>
          </p:cNvSpPr>
          <p:nvPr>
            <p:ph type="title"/>
          </p:nvPr>
        </p:nvSpPr>
        <p:spPr>
          <a:xfrm>
            <a:off x="-965200" y="404813"/>
            <a:ext cx="8534400" cy="1143000"/>
          </a:xfrm>
        </p:spPr>
        <p:txBody>
          <a:bodyPr/>
          <a:lstStyle/>
          <a:p>
            <a:pPr eaLnBrk="1" hangingPunct="1"/>
            <a:r>
              <a:rPr lang="zh-CN" altLang="en-US" sz="4000" dirty="0" smtClean="0"/>
              <a:t>1  </a:t>
            </a:r>
            <a:r>
              <a:rPr lang="zh-CN" altLang="en-US" sz="3200" b="1" dirty="0" smtClean="0">
                <a:solidFill>
                  <a:srgbClr val="FF0000"/>
                </a:solidFill>
              </a:rPr>
              <a:t> </a:t>
            </a:r>
            <a:r>
              <a:rPr lang="zh-CN" altLang="en-US" sz="3200" b="1" dirty="0" smtClean="0">
                <a:solidFill>
                  <a:schemeClr val="tx1"/>
                </a:solidFill>
              </a:rPr>
              <a:t> 按序发射  按序完成</a:t>
            </a:r>
            <a:r>
              <a:rPr lang="zh-CN" altLang="en-US" sz="3200" dirty="0" smtClean="0"/>
              <a:t/>
            </a:r>
            <a:br>
              <a:rPr lang="zh-CN" altLang="en-US" sz="3200" dirty="0" smtClean="0"/>
            </a:br>
            <a:r>
              <a:rPr lang="zh-CN" altLang="en-US" sz="3200" dirty="0" smtClean="0"/>
              <a:t> </a:t>
            </a:r>
          </a:p>
        </p:txBody>
      </p:sp>
      <p:sp>
        <p:nvSpPr>
          <p:cNvPr id="3078" name="Text Box 3"/>
          <p:cNvSpPr txBox="1">
            <a:spLocks noChangeArrowheads="1"/>
          </p:cNvSpPr>
          <p:nvPr/>
        </p:nvSpPr>
        <p:spPr bwMode="auto">
          <a:xfrm>
            <a:off x="180975" y="3789363"/>
            <a:ext cx="8605838" cy="3046412"/>
          </a:xfrm>
          <a:prstGeom prst="rect">
            <a:avLst/>
          </a:prstGeom>
          <a:noFill/>
          <a:ln w="9525">
            <a:noFill/>
            <a:miter lim="800000"/>
            <a:headEnd/>
            <a:tailEnd/>
          </a:ln>
        </p:spPr>
        <p:txBody>
          <a:bodyPr>
            <a:spAutoFit/>
          </a:bodyPr>
          <a:lstStyle/>
          <a:p>
            <a:pPr>
              <a:buFontTx/>
              <a:buChar char="•"/>
            </a:pPr>
            <a:r>
              <a:rPr lang="zh-CN" altLang="en-US" sz="2800" b="1" dirty="0">
                <a:solidFill>
                  <a:srgbClr val="FFFF00"/>
                </a:solidFill>
              </a:rPr>
              <a:t> </a:t>
            </a:r>
            <a:r>
              <a:rPr lang="zh-CN" altLang="en-US" sz="2800" b="1" dirty="0">
                <a:solidFill>
                  <a:srgbClr val="FFFF00"/>
                </a:solidFill>
                <a:sym typeface="Arial" charset="0"/>
              </a:rPr>
              <a:t>F  \ ID   成对进入</a:t>
            </a:r>
          </a:p>
          <a:p>
            <a:pPr>
              <a:buFontTx/>
              <a:buChar char="•"/>
            </a:pPr>
            <a:r>
              <a:rPr lang="zh-CN" altLang="en-US" sz="2800" b="1" dirty="0">
                <a:solidFill>
                  <a:srgbClr val="FFFF00"/>
                </a:solidFill>
                <a:sym typeface="Arial" charset="0"/>
              </a:rPr>
              <a:t> ID按序发射 </a:t>
            </a:r>
            <a:r>
              <a:rPr lang="zh-CN" altLang="en-US" sz="2800" b="1" dirty="0">
                <a:sym typeface="Arial" charset="0"/>
              </a:rPr>
              <a:t>：（</a:t>
            </a:r>
            <a:r>
              <a:rPr lang="zh-CN" altLang="en-US" sz="2400" b="1" dirty="0">
                <a:solidFill>
                  <a:srgbClr val="FFFF00"/>
                </a:solidFill>
                <a:sym typeface="Arial" charset="0"/>
              </a:rPr>
              <a:t> ID 段读寄存器）</a:t>
            </a:r>
            <a:r>
              <a:rPr lang="zh-CN" altLang="en-US" sz="2400" b="1" dirty="0">
                <a:sym typeface="Arial" charset="0"/>
              </a:rPr>
              <a:t> I2 发射延迟（</a:t>
            </a:r>
            <a:r>
              <a:rPr lang="zh-CN" altLang="en-US" sz="2400" b="1" dirty="0">
                <a:solidFill>
                  <a:srgbClr val="FFFF00"/>
                </a:solidFill>
                <a:sym typeface="Arial" charset="0"/>
              </a:rPr>
              <a:t>无定向</a:t>
            </a:r>
            <a:r>
              <a:rPr lang="zh-CN" altLang="en-US" sz="2400" b="1" dirty="0">
                <a:sym typeface="Arial" charset="0"/>
              </a:rPr>
              <a:t>）</a:t>
            </a:r>
          </a:p>
          <a:p>
            <a:pPr>
              <a:buFontTx/>
              <a:buChar char="•"/>
            </a:pPr>
            <a:r>
              <a:rPr lang="zh-CN" altLang="en-US" sz="2800" b="1" dirty="0">
                <a:sym typeface="Arial" charset="0"/>
              </a:rPr>
              <a:t> </a:t>
            </a:r>
            <a:r>
              <a:rPr lang="zh-CN" altLang="en-US" sz="2800" b="1" dirty="0">
                <a:solidFill>
                  <a:srgbClr val="FFFF00"/>
                </a:solidFill>
                <a:sym typeface="Arial" charset="0"/>
              </a:rPr>
              <a:t>I3 、 I4：</a:t>
            </a:r>
            <a:r>
              <a:rPr lang="zh-CN" altLang="en-US" sz="2800" b="1" dirty="0">
                <a:sym typeface="Arial" charset="0"/>
              </a:rPr>
              <a:t>时间6 </a:t>
            </a:r>
            <a:r>
              <a:rPr lang="zh-CN" altLang="en-US" sz="2800" b="1" dirty="0">
                <a:solidFill>
                  <a:srgbClr val="FFFF00"/>
                </a:solidFill>
                <a:sym typeface="Arial" charset="0"/>
              </a:rPr>
              <a:t>成对进入。 I</a:t>
            </a:r>
            <a:r>
              <a:rPr lang="zh-CN" altLang="en-US" sz="2800" b="1" dirty="0" smtClean="0">
                <a:sym typeface="Arial" charset="0"/>
              </a:rPr>
              <a:t>3</a:t>
            </a:r>
            <a:r>
              <a:rPr lang="zh-CN" altLang="en-US" sz="2800" b="1" dirty="0" smtClean="0">
                <a:solidFill>
                  <a:srgbClr val="FFFF00"/>
                </a:solidFill>
                <a:sym typeface="Arial" charset="0"/>
              </a:rPr>
              <a:t> W按序</a:t>
            </a:r>
            <a:r>
              <a:rPr lang="zh-CN" altLang="en-US" sz="2800" b="1" dirty="0">
                <a:solidFill>
                  <a:srgbClr val="FFFF00"/>
                </a:solidFill>
                <a:sym typeface="Arial" charset="0"/>
              </a:rPr>
              <a:t>完成</a:t>
            </a:r>
          </a:p>
          <a:p>
            <a:pPr>
              <a:buFontTx/>
              <a:buChar char="•"/>
            </a:pPr>
            <a:r>
              <a:rPr lang="zh-CN" altLang="en-US" sz="2800" b="1" dirty="0">
                <a:sym typeface="Arial" charset="0"/>
              </a:rPr>
              <a:t>I</a:t>
            </a:r>
            <a:r>
              <a:rPr lang="zh-CN" altLang="en-US" sz="2800" b="1" dirty="0">
                <a:solidFill>
                  <a:srgbClr val="FFFF00"/>
                </a:solidFill>
                <a:sym typeface="Arial" charset="0"/>
              </a:rPr>
              <a:t>5 、 I6</a:t>
            </a:r>
            <a:r>
              <a:rPr lang="en-US" altLang="zh-CN" sz="2800" b="1" dirty="0">
                <a:solidFill>
                  <a:srgbClr val="FFFF00"/>
                </a:solidFill>
                <a:sym typeface="Arial" charset="0"/>
              </a:rPr>
              <a:t>:</a:t>
            </a:r>
            <a:r>
              <a:rPr lang="zh-CN" altLang="en-US" sz="2800" b="1" dirty="0">
                <a:sym typeface="Arial" charset="0"/>
              </a:rPr>
              <a:t>时间6</a:t>
            </a:r>
            <a:r>
              <a:rPr lang="en-US" altLang="zh-CN" sz="2800" b="1" dirty="0">
                <a:sym typeface="Arial" charset="0"/>
              </a:rPr>
              <a:t>,7</a:t>
            </a:r>
            <a:r>
              <a:rPr lang="zh-CN" altLang="en-US" sz="2800" b="1" dirty="0">
                <a:sym typeface="Arial" charset="0"/>
              </a:rPr>
              <a:t> </a:t>
            </a:r>
            <a:r>
              <a:rPr lang="zh-CN" altLang="en-US" sz="2800" b="1" dirty="0">
                <a:solidFill>
                  <a:srgbClr val="FFFF00"/>
                </a:solidFill>
                <a:sym typeface="Arial" charset="0"/>
              </a:rPr>
              <a:t>成对进入</a:t>
            </a:r>
            <a:r>
              <a:rPr lang="zh-CN" altLang="en-US" sz="2800" b="1" dirty="0">
                <a:sym typeface="Arial" charset="0"/>
              </a:rPr>
              <a:t>。 I5</a:t>
            </a:r>
            <a:r>
              <a:rPr lang="zh-CN" altLang="en-US" sz="2800" b="1" dirty="0">
                <a:solidFill>
                  <a:srgbClr val="FFFF00"/>
                </a:solidFill>
                <a:sym typeface="Arial" charset="0"/>
              </a:rPr>
              <a:t>W</a:t>
            </a:r>
            <a:r>
              <a:rPr lang="zh-CN" altLang="en-US" sz="2800" b="1" dirty="0">
                <a:sym typeface="Arial" charset="0"/>
              </a:rPr>
              <a:t> </a:t>
            </a:r>
            <a:r>
              <a:rPr lang="zh-CN" altLang="en-US" sz="2800" b="1" dirty="0">
                <a:solidFill>
                  <a:srgbClr val="FFFF00"/>
                </a:solidFill>
                <a:sym typeface="Arial" charset="0"/>
              </a:rPr>
              <a:t>按序完成</a:t>
            </a:r>
          </a:p>
          <a:p>
            <a:pPr>
              <a:buFontTx/>
              <a:buChar char="•"/>
            </a:pPr>
            <a:r>
              <a:rPr lang="zh-CN" altLang="en-US" sz="2800" b="1" dirty="0">
                <a:solidFill>
                  <a:srgbClr val="FFFF00"/>
                </a:solidFill>
                <a:sym typeface="Arial" charset="0"/>
              </a:rPr>
              <a:t>I 6</a:t>
            </a:r>
            <a:r>
              <a:rPr lang="en-US" altLang="zh-CN" sz="2800" b="1" dirty="0">
                <a:solidFill>
                  <a:srgbClr val="FFFF00"/>
                </a:solidFill>
                <a:sym typeface="Arial" charset="0"/>
              </a:rPr>
              <a:t>:</a:t>
            </a:r>
            <a:r>
              <a:rPr lang="zh-CN" altLang="en-US" sz="2800" b="1" dirty="0">
                <a:solidFill>
                  <a:srgbClr val="FFFF00"/>
                </a:solidFill>
                <a:sym typeface="Arial" charset="0"/>
              </a:rPr>
              <a:t>ID发射延迟</a:t>
            </a:r>
            <a:r>
              <a:rPr lang="zh-CN" altLang="en-US" sz="2800" b="1" dirty="0">
                <a:sym typeface="Arial" charset="0"/>
              </a:rPr>
              <a:t>（</a:t>
            </a:r>
            <a:r>
              <a:rPr lang="zh-CN" altLang="en-US" sz="2800" b="1" dirty="0">
                <a:solidFill>
                  <a:srgbClr val="FFFF00"/>
                </a:solidFill>
                <a:sym typeface="Arial" charset="0"/>
              </a:rPr>
              <a:t>等待I3的</a:t>
            </a:r>
            <a:r>
              <a:rPr lang="en-US" altLang="zh-CN" sz="2800" b="1" dirty="0">
                <a:solidFill>
                  <a:srgbClr val="FFFF00"/>
                </a:solidFill>
                <a:sym typeface="Arial" charset="0"/>
              </a:rPr>
              <a:t>W</a:t>
            </a:r>
            <a:r>
              <a:rPr lang="zh-CN" altLang="en-US" sz="2800" b="1" dirty="0">
                <a:sym typeface="Arial" charset="0"/>
              </a:rPr>
              <a:t>结果）</a:t>
            </a:r>
          </a:p>
          <a:p>
            <a:pPr>
              <a:buFontTx/>
              <a:buChar char="•"/>
            </a:pPr>
            <a:r>
              <a:rPr lang="zh-CN" altLang="en-US" sz="2400" b="1" dirty="0"/>
              <a:t>T=13</a:t>
            </a:r>
          </a:p>
          <a:p>
            <a:pPr>
              <a:buFontTx/>
              <a:buChar char="•"/>
            </a:pPr>
            <a:endParaRPr lang="zh-CN" altLang="en-US" sz="2800" dirty="0"/>
          </a:p>
        </p:txBody>
      </p:sp>
      <p:graphicFrame>
        <p:nvGraphicFramePr>
          <p:cNvPr id="3074" name="Object 4"/>
          <p:cNvGraphicFramePr>
            <a:graphicFrameLocks/>
          </p:cNvGraphicFramePr>
          <p:nvPr/>
        </p:nvGraphicFramePr>
        <p:xfrm>
          <a:off x="0" y="1428736"/>
          <a:ext cx="6696075" cy="2232025"/>
        </p:xfrm>
        <a:graphic>
          <a:graphicData uri="http://schemas.openxmlformats.org/presentationml/2006/ole">
            <p:oleObj spid="_x0000_s3074" r:id="rId3" imgW="5896397" imgH="1676837" progId="PBrush">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日期占位符 3"/>
          <p:cNvSpPr>
            <a:spLocks noGrp="1"/>
          </p:cNvSpPr>
          <p:nvPr>
            <p:ph type="dt" sz="quarter" idx="10"/>
          </p:nvPr>
        </p:nvSpPr>
        <p:spPr>
          <a:noFill/>
        </p:spPr>
        <p:txBody>
          <a:bodyPr/>
          <a:lstStyle/>
          <a:p>
            <a:fld id="{7D85C43A-B04E-42B5-AA9F-A50B968083C8}" type="datetime1">
              <a:rPr lang="zh-CN" altLang="en-US" smtClean="0">
                <a:latin typeface="Arial" charset="0"/>
              </a:rPr>
              <a:pPr/>
              <a:t>2014/6/3</a:t>
            </a:fld>
            <a:endParaRPr lang="zh-CN" altLang="zh-CN" smtClean="0">
              <a:latin typeface="Arial" charset="0"/>
            </a:endParaRPr>
          </a:p>
        </p:txBody>
      </p:sp>
      <p:sp>
        <p:nvSpPr>
          <p:cNvPr id="4100" name="灯片编号占位符 5"/>
          <p:cNvSpPr>
            <a:spLocks noGrp="1"/>
          </p:cNvSpPr>
          <p:nvPr>
            <p:ph type="sldNum" sz="quarter" idx="12"/>
          </p:nvPr>
        </p:nvSpPr>
        <p:spPr>
          <a:noFill/>
        </p:spPr>
        <p:txBody>
          <a:bodyPr/>
          <a:lstStyle/>
          <a:p>
            <a:fld id="{80E730B4-9F47-4BBC-A151-CED1C4427278}" type="slidenum">
              <a:rPr lang="zh-CN" altLang="zh-CN" smtClean="0">
                <a:latin typeface="Arial" charset="0"/>
              </a:rPr>
              <a:pPr/>
              <a:t>13</a:t>
            </a:fld>
            <a:endParaRPr lang="zh-CN" altLang="zh-CN" smtClean="0">
              <a:latin typeface="Arial" charset="0"/>
            </a:endParaRPr>
          </a:p>
        </p:txBody>
      </p:sp>
      <p:sp>
        <p:nvSpPr>
          <p:cNvPr id="4101" name="Rectangle 2"/>
          <p:cNvSpPr>
            <a:spLocks noGrp="1" noRot="1" noChangeArrowheads="1"/>
          </p:cNvSpPr>
          <p:nvPr/>
        </p:nvSpPr>
        <p:spPr bwMode="auto">
          <a:xfrm>
            <a:off x="0" y="0"/>
            <a:ext cx="8540750" cy="1143000"/>
          </a:xfrm>
          <a:prstGeom prst="rect">
            <a:avLst/>
          </a:prstGeom>
          <a:noFill/>
          <a:ln w="9525">
            <a:noFill/>
            <a:miter lim="800000"/>
            <a:headEnd/>
            <a:tailEnd/>
          </a:ln>
        </p:spPr>
        <p:txBody>
          <a:bodyPr anchor="ctr"/>
          <a:lstStyle/>
          <a:p>
            <a:pPr algn="ctr"/>
            <a:r>
              <a:rPr lang="zh-CN" altLang="en-US" sz="3200" b="1" dirty="0"/>
              <a:t>2     按序发射  </a:t>
            </a:r>
            <a:r>
              <a:rPr lang="zh-CN" altLang="en-US" sz="3200" b="1" dirty="0">
                <a:solidFill>
                  <a:srgbClr val="FFFF00"/>
                </a:solidFill>
              </a:rPr>
              <a:t>乱序完成</a:t>
            </a:r>
          </a:p>
        </p:txBody>
      </p:sp>
      <p:graphicFrame>
        <p:nvGraphicFramePr>
          <p:cNvPr id="4098" name="Object 3"/>
          <p:cNvGraphicFramePr>
            <a:graphicFrameLocks noChangeAspect="1"/>
          </p:cNvGraphicFramePr>
          <p:nvPr>
            <p:ph idx="1"/>
          </p:nvPr>
        </p:nvGraphicFramePr>
        <p:xfrm>
          <a:off x="0" y="1428736"/>
          <a:ext cx="5072097" cy="2305050"/>
        </p:xfrm>
        <a:graphic>
          <a:graphicData uri="http://schemas.openxmlformats.org/presentationml/2006/ole">
            <p:oleObj spid="_x0000_s4098" r:id="rId3" imgW="5724677" imgH="1752797" progId="PBrush">
              <p:embed/>
            </p:oleObj>
          </a:graphicData>
        </a:graphic>
      </p:graphicFrame>
      <p:sp>
        <p:nvSpPr>
          <p:cNvPr id="4102" name="Text Box 4"/>
          <p:cNvSpPr txBox="1">
            <a:spLocks noChangeArrowheads="1"/>
          </p:cNvSpPr>
          <p:nvPr/>
        </p:nvSpPr>
        <p:spPr bwMode="auto">
          <a:xfrm>
            <a:off x="5286380" y="1714488"/>
            <a:ext cx="2775119" cy="2031325"/>
          </a:xfrm>
          <a:prstGeom prst="rect">
            <a:avLst/>
          </a:prstGeom>
          <a:noFill/>
          <a:ln w="9525">
            <a:noFill/>
            <a:miter lim="800000"/>
            <a:headEnd/>
            <a:tailEnd/>
          </a:ln>
        </p:spPr>
        <p:txBody>
          <a:bodyPr wrap="none">
            <a:spAutoFit/>
          </a:bodyPr>
          <a:lstStyle/>
          <a:p>
            <a:r>
              <a:rPr lang="zh-CN" altLang="en-US" sz="2400" b="1" dirty="0">
                <a:solidFill>
                  <a:srgbClr val="FFFF00"/>
                </a:solidFill>
                <a:sym typeface="Arial" charset="0"/>
              </a:rPr>
              <a:t>I </a:t>
            </a:r>
            <a:r>
              <a:rPr lang="zh-CN" altLang="en-US" sz="2400" b="1" dirty="0" smtClean="0">
                <a:solidFill>
                  <a:srgbClr val="FFFF00"/>
                </a:solidFill>
                <a:sym typeface="Arial" charset="0"/>
              </a:rPr>
              <a:t>6 ID</a:t>
            </a:r>
            <a:r>
              <a:rPr lang="zh-CN" altLang="en-US" sz="2400" b="1" dirty="0">
                <a:solidFill>
                  <a:srgbClr val="FFFF00"/>
                </a:solidFill>
                <a:sym typeface="Arial" charset="0"/>
              </a:rPr>
              <a:t>发射延迟</a:t>
            </a:r>
            <a:r>
              <a:rPr lang="zh-CN" altLang="en-US" sz="2400" b="1" dirty="0" smtClean="0">
                <a:solidFill>
                  <a:srgbClr val="FFFF00"/>
                </a:solidFill>
                <a:sym typeface="Arial" charset="0"/>
              </a:rPr>
              <a:t>提前</a:t>
            </a:r>
            <a:endParaRPr lang="zh-CN" altLang="en-US" sz="2400" dirty="0"/>
          </a:p>
          <a:p>
            <a:endParaRPr lang="en-US" altLang="zh-CN" b="1" dirty="0">
              <a:solidFill>
                <a:srgbClr val="FFFF00"/>
              </a:solidFill>
            </a:endParaRPr>
          </a:p>
          <a:p>
            <a:r>
              <a:rPr lang="zh-CN" altLang="en-US" sz="2400" b="1" dirty="0">
                <a:solidFill>
                  <a:srgbClr val="FFFF00"/>
                </a:solidFill>
              </a:rPr>
              <a:t>T=</a:t>
            </a:r>
            <a:r>
              <a:rPr lang="zh-CN" altLang="en-US" sz="2400" b="1" dirty="0" smtClean="0">
                <a:solidFill>
                  <a:srgbClr val="FFFF00"/>
                </a:solidFill>
              </a:rPr>
              <a:t>12</a:t>
            </a:r>
            <a:endParaRPr lang="en-US" altLang="zh-CN" sz="2400" b="1" dirty="0" smtClean="0">
              <a:solidFill>
                <a:srgbClr val="FFFF00"/>
              </a:solidFill>
            </a:endParaRPr>
          </a:p>
          <a:p>
            <a:endParaRPr lang="en-US" altLang="zh-CN" b="1" dirty="0">
              <a:solidFill>
                <a:srgbClr val="FFFF00"/>
              </a:solidFill>
            </a:endParaRPr>
          </a:p>
          <a:p>
            <a:r>
              <a:rPr lang="zh-CN" altLang="en-US" sz="2400" b="1" dirty="0" smtClean="0">
                <a:sym typeface="Arial" charset="0"/>
              </a:rPr>
              <a:t>（等I3的</a:t>
            </a:r>
            <a:r>
              <a:rPr lang="en-US" altLang="zh-CN" sz="2400" b="1" dirty="0" smtClean="0">
                <a:sym typeface="Arial" charset="0"/>
              </a:rPr>
              <a:t>W</a:t>
            </a:r>
            <a:r>
              <a:rPr lang="zh-CN" altLang="en-US" sz="2400" b="1" dirty="0" smtClean="0">
                <a:sym typeface="Arial" charset="0"/>
              </a:rPr>
              <a:t>结果）</a:t>
            </a:r>
          </a:p>
          <a:p>
            <a:endParaRPr lang="zh-CN" altLang="en-US" b="1" dirty="0">
              <a:solidFill>
                <a:srgbClr val="FFFF00"/>
              </a:solidFill>
            </a:endParaRPr>
          </a:p>
        </p:txBody>
      </p:sp>
      <p:graphicFrame>
        <p:nvGraphicFramePr>
          <p:cNvPr id="4103" name="Object 4"/>
          <p:cNvGraphicFramePr>
            <a:graphicFrameLocks/>
          </p:cNvGraphicFramePr>
          <p:nvPr/>
        </p:nvGraphicFramePr>
        <p:xfrm>
          <a:off x="214282" y="4143380"/>
          <a:ext cx="4857784" cy="2232025"/>
        </p:xfrm>
        <a:graphic>
          <a:graphicData uri="http://schemas.openxmlformats.org/presentationml/2006/ole">
            <p:oleObj spid="_x0000_s4103" r:id="rId4" imgW="5896397" imgH="1676837" progId="PBrush">
              <p:embed/>
            </p:oleObj>
          </a:graphicData>
        </a:graphic>
      </p:graphicFrame>
      <p:sp>
        <p:nvSpPr>
          <p:cNvPr id="8" name="矩形 7"/>
          <p:cNvSpPr/>
          <p:nvPr/>
        </p:nvSpPr>
        <p:spPr>
          <a:xfrm>
            <a:off x="5786446" y="4786322"/>
            <a:ext cx="2172390" cy="369332"/>
          </a:xfrm>
          <a:prstGeom prst="rect">
            <a:avLst/>
          </a:prstGeom>
        </p:spPr>
        <p:txBody>
          <a:bodyPr wrap="none">
            <a:spAutoFit/>
          </a:bodyPr>
          <a:lstStyle/>
          <a:p>
            <a:r>
              <a:rPr lang="zh-CN" altLang="en-US" b="1" dirty="0" smtClean="0"/>
              <a:t>按序发射  按序完成</a:t>
            </a:r>
            <a:endParaRPr lang="zh-CN" altLang="en-US" dirty="0"/>
          </a:p>
        </p:txBody>
      </p:sp>
      <p:sp>
        <p:nvSpPr>
          <p:cNvPr id="10" name="矩形 9"/>
          <p:cNvSpPr/>
          <p:nvPr/>
        </p:nvSpPr>
        <p:spPr>
          <a:xfrm>
            <a:off x="6000760" y="5500702"/>
            <a:ext cx="1074053" cy="461665"/>
          </a:xfrm>
          <a:prstGeom prst="rect">
            <a:avLst/>
          </a:prstGeom>
        </p:spPr>
        <p:txBody>
          <a:bodyPr wrap="square">
            <a:spAutoFit/>
          </a:bodyPr>
          <a:lstStyle/>
          <a:p>
            <a:r>
              <a:rPr lang="zh-CN" altLang="en-US" sz="2400" b="1" dirty="0" smtClean="0">
                <a:solidFill>
                  <a:srgbClr val="FFFF00"/>
                </a:solidFill>
              </a:rPr>
              <a:t>T=1</a:t>
            </a:r>
            <a:r>
              <a:rPr lang="en-US" altLang="zh-CN" sz="2400" b="1" dirty="0" smtClean="0">
                <a:solidFill>
                  <a:srgbClr val="FFFF00"/>
                </a:solidFill>
              </a:rPr>
              <a:t>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占位符 4"/>
          <p:cNvSpPr>
            <a:spLocks noGrp="1"/>
          </p:cNvSpPr>
          <p:nvPr>
            <p:ph type="dt" sz="quarter" idx="10"/>
          </p:nvPr>
        </p:nvSpPr>
        <p:spPr>
          <a:noFill/>
        </p:spPr>
        <p:txBody>
          <a:bodyPr/>
          <a:lstStyle/>
          <a:p>
            <a:fld id="{F8D0DB62-1D2E-4F62-8858-153E195BAD2A}" type="datetime1">
              <a:rPr lang="zh-CN" altLang="en-US" smtClean="0">
                <a:latin typeface="Arial" charset="0"/>
              </a:rPr>
              <a:pPr/>
              <a:t>2014/6/3</a:t>
            </a:fld>
            <a:endParaRPr lang="zh-CN" altLang="zh-CN" smtClean="0">
              <a:latin typeface="Arial" charset="0"/>
            </a:endParaRPr>
          </a:p>
        </p:txBody>
      </p:sp>
      <p:sp>
        <p:nvSpPr>
          <p:cNvPr id="5124" name="灯片编号占位符 6"/>
          <p:cNvSpPr>
            <a:spLocks noGrp="1"/>
          </p:cNvSpPr>
          <p:nvPr>
            <p:ph type="sldNum" sz="quarter" idx="12"/>
          </p:nvPr>
        </p:nvSpPr>
        <p:spPr>
          <a:noFill/>
        </p:spPr>
        <p:txBody>
          <a:bodyPr/>
          <a:lstStyle/>
          <a:p>
            <a:fld id="{CE3C0278-7331-4E83-99E9-FB5145381BA8}" type="slidenum">
              <a:rPr lang="zh-CN" altLang="zh-CN" smtClean="0">
                <a:latin typeface="Arial" charset="0"/>
              </a:rPr>
              <a:pPr/>
              <a:t>14</a:t>
            </a:fld>
            <a:endParaRPr lang="zh-CN" altLang="zh-CN" smtClean="0">
              <a:latin typeface="Arial" charset="0"/>
            </a:endParaRPr>
          </a:p>
        </p:txBody>
      </p:sp>
      <p:sp>
        <p:nvSpPr>
          <p:cNvPr id="5125" name="Rectangle 2"/>
          <p:cNvSpPr>
            <a:spLocks noGrp="1" noRot="1" noChangeArrowheads="1"/>
          </p:cNvSpPr>
          <p:nvPr>
            <p:ph type="title"/>
          </p:nvPr>
        </p:nvSpPr>
        <p:spPr>
          <a:xfrm>
            <a:off x="-677863" y="476250"/>
            <a:ext cx="8534401" cy="1143000"/>
          </a:xfrm>
        </p:spPr>
        <p:txBody>
          <a:bodyPr/>
          <a:lstStyle/>
          <a:p>
            <a:pPr eaLnBrk="1" hangingPunct="1"/>
            <a:r>
              <a:rPr lang="zh-CN" altLang="en-US" sz="3200" b="1" smtClean="0">
                <a:solidFill>
                  <a:schemeClr val="tx1"/>
                </a:solidFill>
              </a:rPr>
              <a:t>3     顺</a:t>
            </a:r>
            <a:r>
              <a:rPr lang="zh-CN" altLang="en-US" sz="3200" b="1" smtClean="0">
                <a:solidFill>
                  <a:srgbClr val="FFFF00"/>
                </a:solidFill>
              </a:rPr>
              <a:t>序</a:t>
            </a:r>
            <a:r>
              <a:rPr lang="zh-CN" altLang="en-US" sz="3200" b="1" smtClean="0">
                <a:solidFill>
                  <a:schemeClr val="tx1"/>
                </a:solidFill>
              </a:rPr>
              <a:t>发射  </a:t>
            </a:r>
            <a:r>
              <a:rPr lang="zh-CN" altLang="en-US" sz="3200" b="1" smtClean="0">
                <a:solidFill>
                  <a:srgbClr val="FFFF00"/>
                </a:solidFill>
              </a:rPr>
              <a:t>乱序完成，数据直通</a:t>
            </a:r>
          </a:p>
        </p:txBody>
      </p:sp>
      <p:sp>
        <p:nvSpPr>
          <p:cNvPr id="5126" name="Text Box 3"/>
          <p:cNvSpPr txBox="1">
            <a:spLocks noChangeArrowheads="1"/>
          </p:cNvSpPr>
          <p:nvPr/>
        </p:nvSpPr>
        <p:spPr bwMode="auto">
          <a:xfrm>
            <a:off x="928688" y="3571875"/>
            <a:ext cx="4032250" cy="2224088"/>
          </a:xfrm>
          <a:prstGeom prst="rect">
            <a:avLst/>
          </a:prstGeom>
          <a:noFill/>
          <a:ln w="9525">
            <a:noFill/>
            <a:miter lim="800000"/>
            <a:headEnd/>
            <a:tailEnd/>
          </a:ln>
        </p:spPr>
        <p:txBody>
          <a:bodyPr>
            <a:spAutoFit/>
          </a:bodyPr>
          <a:lstStyle/>
          <a:p>
            <a:r>
              <a:rPr lang="zh-CN" altLang="en-US" sz="2800" b="1" dirty="0">
                <a:solidFill>
                  <a:srgbClr val="FFFF00"/>
                </a:solidFill>
              </a:rPr>
              <a:t>I1，I2  数据直通</a:t>
            </a:r>
          </a:p>
          <a:p>
            <a:endParaRPr lang="zh-CN" altLang="en-US" sz="2800" dirty="0"/>
          </a:p>
          <a:p>
            <a:r>
              <a:rPr lang="zh-CN" altLang="en-US" sz="2800" dirty="0"/>
              <a:t>I3，I6   </a:t>
            </a:r>
            <a:r>
              <a:rPr lang="zh-CN" altLang="en-US" sz="2800" b="1" dirty="0">
                <a:solidFill>
                  <a:srgbClr val="FFFF00"/>
                </a:solidFill>
              </a:rPr>
              <a:t>数据直通</a:t>
            </a:r>
          </a:p>
          <a:p>
            <a:endParaRPr lang="zh-CN" altLang="en-US" sz="2800" b="1" dirty="0">
              <a:solidFill>
                <a:srgbClr val="FFFF00"/>
              </a:solidFill>
            </a:endParaRPr>
          </a:p>
          <a:p>
            <a:r>
              <a:rPr lang="zh-CN" altLang="en-US" sz="2800" b="1" dirty="0">
                <a:solidFill>
                  <a:srgbClr val="FFFF00"/>
                </a:solidFill>
              </a:rPr>
              <a:t>T=8 </a:t>
            </a:r>
          </a:p>
        </p:txBody>
      </p:sp>
      <p:graphicFrame>
        <p:nvGraphicFramePr>
          <p:cNvPr id="5122" name="Object 4"/>
          <p:cNvGraphicFramePr>
            <a:graphicFrameLocks/>
          </p:cNvGraphicFramePr>
          <p:nvPr/>
        </p:nvGraphicFramePr>
        <p:xfrm>
          <a:off x="1071538" y="1643050"/>
          <a:ext cx="7056438" cy="1781175"/>
        </p:xfrm>
        <a:graphic>
          <a:graphicData uri="http://schemas.openxmlformats.org/presentationml/2006/ole">
            <p:oleObj spid="_x0000_s5122" r:id="rId3" imgW="5677157" imgH="1781597" progId="PBrush">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4"/>
          <p:cNvSpPr>
            <a:spLocks noGrp="1"/>
          </p:cNvSpPr>
          <p:nvPr>
            <p:ph type="dt" sz="quarter" idx="10"/>
          </p:nvPr>
        </p:nvSpPr>
        <p:spPr>
          <a:noFill/>
        </p:spPr>
        <p:txBody>
          <a:bodyPr/>
          <a:lstStyle/>
          <a:p>
            <a:fld id="{9F15506C-53B8-4D51-9F45-A4CF3B90CAF2}" type="datetime1">
              <a:rPr lang="zh-CN" altLang="en-US" smtClean="0">
                <a:latin typeface="Arial" charset="0"/>
              </a:rPr>
              <a:pPr/>
              <a:t>2014/6/3</a:t>
            </a:fld>
            <a:endParaRPr lang="zh-CN" altLang="zh-CN" smtClean="0">
              <a:latin typeface="Arial" charset="0"/>
            </a:endParaRPr>
          </a:p>
        </p:txBody>
      </p:sp>
      <p:sp>
        <p:nvSpPr>
          <p:cNvPr id="6148" name="灯片编号占位符 6"/>
          <p:cNvSpPr>
            <a:spLocks noGrp="1"/>
          </p:cNvSpPr>
          <p:nvPr>
            <p:ph type="sldNum" sz="quarter" idx="12"/>
          </p:nvPr>
        </p:nvSpPr>
        <p:spPr>
          <a:noFill/>
        </p:spPr>
        <p:txBody>
          <a:bodyPr/>
          <a:lstStyle/>
          <a:p>
            <a:fld id="{118A6180-629B-4526-989A-2FD76332BD4C}" type="slidenum">
              <a:rPr lang="zh-CN" altLang="zh-CN" smtClean="0">
                <a:latin typeface="Arial" charset="0"/>
              </a:rPr>
              <a:pPr/>
              <a:t>15</a:t>
            </a:fld>
            <a:endParaRPr lang="zh-CN" altLang="zh-CN" smtClean="0">
              <a:latin typeface="Arial" charset="0"/>
            </a:endParaRPr>
          </a:p>
        </p:txBody>
      </p:sp>
      <p:sp>
        <p:nvSpPr>
          <p:cNvPr id="6149" name="Rectangle 2"/>
          <p:cNvSpPr>
            <a:spLocks noGrp="1" noRot="1" noChangeArrowheads="1"/>
          </p:cNvSpPr>
          <p:nvPr>
            <p:ph type="title"/>
          </p:nvPr>
        </p:nvSpPr>
        <p:spPr/>
        <p:txBody>
          <a:bodyPr/>
          <a:lstStyle/>
          <a:p>
            <a:pPr eaLnBrk="1" hangingPunct="1"/>
            <a:r>
              <a:rPr lang="zh-CN" altLang="en-US" sz="3200" b="1" smtClean="0">
                <a:solidFill>
                  <a:schemeClr val="tx1"/>
                </a:solidFill>
              </a:rPr>
              <a:t>4     </a:t>
            </a:r>
            <a:r>
              <a:rPr lang="zh-CN" altLang="en-US" sz="3200" b="1" smtClean="0">
                <a:solidFill>
                  <a:srgbClr val="FFFF00"/>
                </a:solidFill>
              </a:rPr>
              <a:t>乱序</a:t>
            </a:r>
            <a:r>
              <a:rPr lang="zh-CN" altLang="en-US" sz="3200" b="1" smtClean="0">
                <a:solidFill>
                  <a:schemeClr val="tx1"/>
                </a:solidFill>
              </a:rPr>
              <a:t>发射  </a:t>
            </a:r>
            <a:r>
              <a:rPr lang="zh-CN" altLang="en-US" sz="3200" b="1" smtClean="0">
                <a:solidFill>
                  <a:srgbClr val="FFFF00"/>
                </a:solidFill>
              </a:rPr>
              <a:t>乱序完成，数据直通</a:t>
            </a:r>
          </a:p>
        </p:txBody>
      </p:sp>
      <p:pic>
        <p:nvPicPr>
          <p:cNvPr id="6150" name="Picture 3"/>
          <p:cNvPicPr>
            <a:picLocks noGrp="1" noChangeAspect="1" noChangeArrowheads="1"/>
          </p:cNvPicPr>
          <p:nvPr>
            <p:ph sz="half" idx="1"/>
          </p:nvPr>
        </p:nvPicPr>
        <p:blipFill>
          <a:blip r:embed="rId3"/>
          <a:srcRect/>
          <a:stretch>
            <a:fillRect/>
          </a:stretch>
        </p:blipFill>
        <p:spPr>
          <a:xfrm>
            <a:off x="1620838" y="1270000"/>
            <a:ext cx="6408737" cy="1820863"/>
          </a:xfrm>
          <a:noFill/>
        </p:spPr>
      </p:pic>
      <p:sp>
        <p:nvSpPr>
          <p:cNvPr id="6151" name="Rectangle 4"/>
          <p:cNvSpPr>
            <a:spLocks noChangeArrowheads="1"/>
          </p:cNvSpPr>
          <p:nvPr/>
        </p:nvSpPr>
        <p:spPr bwMode="auto">
          <a:xfrm>
            <a:off x="0" y="3213100"/>
            <a:ext cx="9074150" cy="520700"/>
          </a:xfrm>
          <a:prstGeom prst="rect">
            <a:avLst/>
          </a:prstGeom>
          <a:noFill/>
          <a:ln w="9525">
            <a:noFill/>
            <a:miter lim="800000"/>
            <a:headEnd/>
            <a:tailEnd/>
          </a:ln>
        </p:spPr>
        <p:txBody>
          <a:bodyPr wrap="none">
            <a:spAutoFit/>
          </a:bodyPr>
          <a:lstStyle/>
          <a:p>
            <a:r>
              <a:rPr lang="zh-CN" sz="2800">
                <a:solidFill>
                  <a:srgbClr val="FFFF00"/>
                </a:solidFill>
                <a:latin typeface="Garamond" pitchFamily="18" charset="0"/>
              </a:rPr>
              <a:t>指令窗口是译码与执行段间的</a:t>
            </a:r>
            <a:r>
              <a:rPr lang="zh-CN" sz="2800">
                <a:latin typeface="Garamond" pitchFamily="18" charset="0"/>
              </a:rPr>
              <a:t>缓冲</a:t>
            </a:r>
            <a:r>
              <a:rPr lang="zh-CN" sz="2800">
                <a:solidFill>
                  <a:srgbClr val="FFFF00"/>
                </a:solidFill>
                <a:latin typeface="Garamond" pitchFamily="18" charset="0"/>
              </a:rPr>
              <a:t>，不是流水线独立段。</a:t>
            </a:r>
          </a:p>
        </p:txBody>
      </p:sp>
      <p:graphicFrame>
        <p:nvGraphicFramePr>
          <p:cNvPr id="6146" name="Object 5"/>
          <p:cNvGraphicFramePr>
            <a:graphicFrameLocks noChangeAspect="1"/>
          </p:cNvGraphicFramePr>
          <p:nvPr>
            <p:ph sz="half" idx="2"/>
          </p:nvPr>
        </p:nvGraphicFramePr>
        <p:xfrm>
          <a:off x="1643042" y="3857628"/>
          <a:ext cx="5905500" cy="1781175"/>
        </p:xfrm>
        <a:graphic>
          <a:graphicData uri="http://schemas.openxmlformats.org/presentationml/2006/ole">
            <p:oleObj spid="_x0000_s6146" r:id="rId4" imgW="5753477" imgH="1752797" progId="PBrush">
              <p:embed/>
            </p:oleObj>
          </a:graphicData>
        </a:graphic>
      </p:graphicFrame>
      <p:sp>
        <p:nvSpPr>
          <p:cNvPr id="6152" name="Text Box 6"/>
          <p:cNvSpPr txBox="1">
            <a:spLocks noChangeArrowheads="1"/>
          </p:cNvSpPr>
          <p:nvPr/>
        </p:nvSpPr>
        <p:spPr bwMode="auto">
          <a:xfrm>
            <a:off x="1044575" y="5734050"/>
            <a:ext cx="5040313" cy="944563"/>
          </a:xfrm>
          <a:prstGeom prst="rect">
            <a:avLst/>
          </a:prstGeom>
          <a:noFill/>
          <a:ln w="9525">
            <a:noFill/>
            <a:miter lim="800000"/>
            <a:headEnd/>
            <a:tailEnd/>
          </a:ln>
        </p:spPr>
        <p:txBody>
          <a:bodyPr>
            <a:spAutoFit/>
          </a:bodyPr>
          <a:lstStyle/>
          <a:p>
            <a:r>
              <a:rPr lang="zh-CN" altLang="en-US" sz="2800" b="1">
                <a:solidFill>
                  <a:srgbClr val="FFFF00"/>
                </a:solidFill>
              </a:rPr>
              <a:t>I1，I2 及  </a:t>
            </a:r>
            <a:r>
              <a:rPr lang="zh-CN" altLang="en-US" sz="2800"/>
              <a:t>3，I6   </a:t>
            </a:r>
            <a:r>
              <a:rPr lang="zh-CN" altLang="en-US" sz="2800" b="1">
                <a:solidFill>
                  <a:srgbClr val="FFFF00"/>
                </a:solidFill>
              </a:rPr>
              <a:t>数据直通</a:t>
            </a:r>
          </a:p>
          <a:p>
            <a:r>
              <a:rPr lang="zh-CN" altLang="en-US" sz="2800" b="1"/>
              <a:t>T=7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pPr algn="l" eaLnBrk="1" hangingPunct="1"/>
            <a:r>
              <a:rPr lang="zh-CN" altLang="en-US" sz="2800" dirty="0" smtClean="0"/>
              <a:t>第二章   习题 </a:t>
            </a:r>
            <a:r>
              <a:rPr lang="en-US" altLang="zh-CN" sz="2800" dirty="0" smtClean="0"/>
              <a:t>10</a:t>
            </a:r>
            <a:endParaRPr lang="zh-CN" altLang="en-US" sz="2800" dirty="0" smtClean="0"/>
          </a:p>
        </p:txBody>
      </p:sp>
      <p:sp>
        <p:nvSpPr>
          <p:cNvPr id="7172" name="日期占位符 2"/>
          <p:cNvSpPr>
            <a:spLocks noGrp="1"/>
          </p:cNvSpPr>
          <p:nvPr>
            <p:ph type="dt" sz="quarter" idx="10"/>
          </p:nvPr>
        </p:nvSpPr>
        <p:spPr>
          <a:noFill/>
        </p:spPr>
        <p:txBody>
          <a:bodyPr/>
          <a:lstStyle/>
          <a:p>
            <a:fld id="{36BC0E65-6094-4C05-AF12-9A617F1537A0}" type="datetime1">
              <a:rPr lang="zh-CN" altLang="en-US" smtClean="0">
                <a:latin typeface="Arial" charset="0"/>
              </a:rPr>
              <a:pPr/>
              <a:t>2014/6/3</a:t>
            </a:fld>
            <a:endParaRPr lang="zh-CN" altLang="zh-CN" smtClean="0">
              <a:latin typeface="Arial" charset="0"/>
            </a:endParaRPr>
          </a:p>
        </p:txBody>
      </p:sp>
      <p:sp>
        <p:nvSpPr>
          <p:cNvPr id="7173" name="灯片编号占位符 3"/>
          <p:cNvSpPr>
            <a:spLocks noGrp="1"/>
          </p:cNvSpPr>
          <p:nvPr>
            <p:ph type="sldNum" sz="quarter" idx="12"/>
          </p:nvPr>
        </p:nvSpPr>
        <p:spPr>
          <a:noFill/>
        </p:spPr>
        <p:txBody>
          <a:bodyPr/>
          <a:lstStyle/>
          <a:p>
            <a:fld id="{7244E1C8-EA47-49EB-B32E-D8ED2F106216}" type="slidenum">
              <a:rPr lang="zh-CN" altLang="zh-CN" smtClean="0">
                <a:latin typeface="Arial" charset="0"/>
              </a:rPr>
              <a:pPr/>
              <a:t>16</a:t>
            </a:fld>
            <a:endParaRPr lang="zh-CN" altLang="zh-CN" dirty="0" smtClean="0">
              <a:latin typeface="Arial" charset="0"/>
            </a:endParaRPr>
          </a:p>
        </p:txBody>
      </p:sp>
      <p:graphicFrame>
        <p:nvGraphicFramePr>
          <p:cNvPr id="7170" name="Object 2"/>
          <p:cNvGraphicFramePr>
            <a:graphicFrameLocks noChangeAspect="1"/>
          </p:cNvGraphicFramePr>
          <p:nvPr/>
        </p:nvGraphicFramePr>
        <p:xfrm>
          <a:off x="3357554" y="214290"/>
          <a:ext cx="5786446" cy="3222625"/>
        </p:xfrm>
        <a:graphic>
          <a:graphicData uri="http://schemas.openxmlformats.org/presentationml/2006/ole">
            <p:oleObj spid="_x0000_s7170" name="BMP 图像" r:id="rId4" imgW="5037257" imgH="1287619" progId="PBrush">
              <p:embed/>
            </p:oleObj>
          </a:graphicData>
        </a:graphic>
      </p:graphicFrame>
      <p:sp>
        <p:nvSpPr>
          <p:cNvPr id="6" name="矩形 5"/>
          <p:cNvSpPr/>
          <p:nvPr/>
        </p:nvSpPr>
        <p:spPr>
          <a:xfrm>
            <a:off x="357158" y="3714752"/>
            <a:ext cx="8786842" cy="1200329"/>
          </a:xfrm>
          <a:prstGeom prst="rect">
            <a:avLst/>
          </a:prstGeom>
        </p:spPr>
        <p:txBody>
          <a:bodyPr wrap="square">
            <a:spAutoFit/>
          </a:bodyPr>
          <a:lstStyle/>
          <a:p>
            <a:r>
              <a:rPr lang="en-US" altLang="zh-CN" sz="2400" dirty="0" smtClean="0">
                <a:solidFill>
                  <a:srgbClr val="FFFF00"/>
                </a:solidFill>
              </a:rPr>
              <a:t>1</a:t>
            </a:r>
            <a:r>
              <a:rPr lang="zh-CN" altLang="en-US" sz="2400" dirty="0" smtClean="0">
                <a:solidFill>
                  <a:srgbClr val="FFFF00"/>
                </a:solidFill>
              </a:rPr>
              <a:t>每次预测不成功   最后一次成功 </a:t>
            </a:r>
            <a:r>
              <a:rPr lang="en-US" altLang="zh-CN" sz="2400" dirty="0" smtClean="0">
                <a:solidFill>
                  <a:srgbClr val="FFFF00"/>
                </a:solidFill>
              </a:rPr>
              <a:t>8+7</a:t>
            </a:r>
            <a:r>
              <a:rPr lang="zh-CN" altLang="en-US" sz="2400" dirty="0" smtClean="0">
                <a:solidFill>
                  <a:srgbClr val="FFFF00"/>
                </a:solidFill>
              </a:rPr>
              <a:t> *</a:t>
            </a:r>
            <a:r>
              <a:rPr lang="en-US" altLang="zh-CN" sz="2400" dirty="0" smtClean="0">
                <a:solidFill>
                  <a:srgbClr val="FFFF00"/>
                </a:solidFill>
              </a:rPr>
              <a:t>6</a:t>
            </a:r>
            <a:r>
              <a:rPr lang="zh-CN" altLang="en-US" sz="2400" dirty="0" smtClean="0">
                <a:solidFill>
                  <a:srgbClr val="FFFF00"/>
                </a:solidFill>
              </a:rPr>
              <a:t>（错）</a:t>
            </a:r>
            <a:r>
              <a:rPr lang="en-US" altLang="zh-CN" sz="2400" dirty="0" smtClean="0">
                <a:solidFill>
                  <a:srgbClr val="FFFF00"/>
                </a:solidFill>
              </a:rPr>
              <a:t>+</a:t>
            </a:r>
            <a:r>
              <a:rPr lang="zh-CN" altLang="en-US" sz="2400" dirty="0" smtClean="0">
                <a:solidFill>
                  <a:srgbClr val="FFFF00"/>
                </a:solidFill>
              </a:rPr>
              <a:t> </a:t>
            </a:r>
            <a:r>
              <a:rPr lang="en-US" altLang="zh-CN" sz="2400" dirty="0">
                <a:solidFill>
                  <a:srgbClr val="FFFF00"/>
                </a:solidFill>
              </a:rPr>
              <a:t>2</a:t>
            </a:r>
            <a:r>
              <a:rPr lang="zh-CN" altLang="en-US" sz="2400" dirty="0" smtClean="0">
                <a:solidFill>
                  <a:srgbClr val="FFFF00"/>
                </a:solidFill>
              </a:rPr>
              <a:t>（对）  </a:t>
            </a:r>
            <a:r>
              <a:rPr lang="en-US" altLang="zh-CN" sz="2400" dirty="0" smtClean="0">
                <a:solidFill>
                  <a:srgbClr val="FFFF00"/>
                </a:solidFill>
              </a:rPr>
              <a:t>=52</a:t>
            </a:r>
            <a:r>
              <a:rPr lang="zh-CN" altLang="en-US" sz="2400" dirty="0" smtClean="0">
                <a:solidFill>
                  <a:srgbClr val="FFFF00"/>
                </a:solidFill>
              </a:rPr>
              <a:t> </a:t>
            </a:r>
            <a:endParaRPr lang="en-US" altLang="zh-CN" sz="2400" dirty="0" smtClean="0">
              <a:solidFill>
                <a:srgbClr val="FFFF00"/>
              </a:solidFill>
            </a:endParaRPr>
          </a:p>
          <a:p>
            <a:r>
              <a:rPr lang="en-US" altLang="zh-CN" sz="2400" dirty="0" smtClean="0">
                <a:solidFill>
                  <a:srgbClr val="FFFF00"/>
                </a:solidFill>
              </a:rPr>
              <a:t>2</a:t>
            </a:r>
            <a:r>
              <a:rPr lang="zh-CN" altLang="en-US" sz="2400" dirty="0" smtClean="0">
                <a:solidFill>
                  <a:srgbClr val="FFFF00"/>
                </a:solidFill>
              </a:rPr>
              <a:t> 每次预测成功   最后一次不成功 </a:t>
            </a:r>
            <a:r>
              <a:rPr lang="en-US" altLang="zh-CN" sz="2400" dirty="0" smtClean="0">
                <a:solidFill>
                  <a:srgbClr val="FFFF00"/>
                </a:solidFill>
              </a:rPr>
              <a:t>8</a:t>
            </a:r>
            <a:r>
              <a:rPr lang="zh-CN" altLang="en-US" sz="2400" dirty="0" smtClean="0">
                <a:solidFill>
                  <a:srgbClr val="FFFF00"/>
                </a:solidFill>
              </a:rPr>
              <a:t> </a:t>
            </a:r>
            <a:r>
              <a:rPr lang="en-US" altLang="zh-CN" sz="2400" dirty="0" smtClean="0">
                <a:solidFill>
                  <a:srgbClr val="FFFF00"/>
                </a:solidFill>
              </a:rPr>
              <a:t>+7</a:t>
            </a:r>
            <a:r>
              <a:rPr lang="zh-CN" altLang="en-US" sz="2400" dirty="0" smtClean="0">
                <a:solidFill>
                  <a:srgbClr val="FFFF00"/>
                </a:solidFill>
              </a:rPr>
              <a:t> *</a:t>
            </a:r>
            <a:r>
              <a:rPr lang="en-US" altLang="zh-CN" sz="2400" dirty="0" smtClean="0">
                <a:solidFill>
                  <a:srgbClr val="FFFF00"/>
                </a:solidFill>
              </a:rPr>
              <a:t>4+</a:t>
            </a:r>
            <a:r>
              <a:rPr lang="zh-CN" altLang="en-US" sz="2400" dirty="0" smtClean="0">
                <a:solidFill>
                  <a:srgbClr val="FFFF00"/>
                </a:solidFill>
              </a:rPr>
              <a:t> </a:t>
            </a:r>
            <a:r>
              <a:rPr lang="zh-CN" altLang="en-US" sz="2400" dirty="0">
                <a:solidFill>
                  <a:srgbClr val="FFFF00"/>
                </a:solidFill>
              </a:rPr>
              <a:t> </a:t>
            </a:r>
            <a:r>
              <a:rPr lang="en-US" altLang="zh-CN" sz="2400" dirty="0" smtClean="0">
                <a:solidFill>
                  <a:srgbClr val="FFFF00"/>
                </a:solidFill>
              </a:rPr>
              <a:t>4</a:t>
            </a:r>
            <a:r>
              <a:rPr lang="zh-CN" altLang="en-US" sz="2400" dirty="0" smtClean="0">
                <a:solidFill>
                  <a:srgbClr val="FFFF00"/>
                </a:solidFill>
              </a:rPr>
              <a:t>（执行</a:t>
            </a:r>
            <a:r>
              <a:rPr lang="en-US" altLang="zh-CN" sz="2400" dirty="0" smtClean="0">
                <a:solidFill>
                  <a:srgbClr val="FFFF00"/>
                </a:solidFill>
              </a:rPr>
              <a:t>7</a:t>
            </a:r>
            <a:r>
              <a:rPr lang="zh-CN" altLang="en-US" sz="2400" dirty="0" smtClean="0">
                <a:solidFill>
                  <a:srgbClr val="FFFF00"/>
                </a:solidFill>
              </a:rPr>
              <a:t>） </a:t>
            </a:r>
            <a:r>
              <a:rPr lang="en-US" altLang="zh-CN" sz="2400" dirty="0" smtClean="0">
                <a:solidFill>
                  <a:srgbClr val="FFFF00"/>
                </a:solidFill>
              </a:rPr>
              <a:t>=40</a:t>
            </a:r>
            <a:r>
              <a:rPr lang="zh-CN" altLang="en-US" sz="2400" dirty="0" smtClean="0">
                <a:solidFill>
                  <a:srgbClr val="FFFF00"/>
                </a:solidFill>
              </a:rPr>
              <a:t> </a:t>
            </a:r>
            <a:endParaRPr lang="en-US" altLang="zh-CN" sz="2400" dirty="0" smtClean="0">
              <a:solidFill>
                <a:srgbClr val="FFFF00"/>
              </a:solidFill>
            </a:endParaRPr>
          </a:p>
          <a:p>
            <a:r>
              <a:rPr lang="zh-CN" altLang="en-US" sz="2400" dirty="0" smtClean="0">
                <a:solidFill>
                  <a:srgbClr val="FFFF00"/>
                </a:solidFill>
              </a:rPr>
              <a:t>       </a:t>
            </a:r>
            <a:endParaRPr lang="zh-CN" altLang="en-US" sz="2400" dirty="0">
              <a:solidFill>
                <a:srgbClr val="FFFF00"/>
              </a:solidFill>
            </a:endParaRPr>
          </a:p>
        </p:txBody>
      </p:sp>
      <p:sp>
        <p:nvSpPr>
          <p:cNvPr id="8" name="Text Box 3"/>
          <p:cNvSpPr txBox="1">
            <a:spLocks noChangeArrowheads="1"/>
          </p:cNvSpPr>
          <p:nvPr/>
        </p:nvSpPr>
        <p:spPr bwMode="auto">
          <a:xfrm>
            <a:off x="357158" y="4857760"/>
            <a:ext cx="8286808" cy="1384995"/>
          </a:xfrm>
          <a:prstGeom prst="rect">
            <a:avLst/>
          </a:prstGeom>
          <a:noFill/>
          <a:ln w="9525">
            <a:noFill/>
            <a:miter lim="800000"/>
            <a:headEnd/>
            <a:tailEnd/>
          </a:ln>
        </p:spPr>
        <p:txBody>
          <a:bodyPr wrap="square">
            <a:spAutoFit/>
          </a:bodyPr>
          <a:lstStyle/>
          <a:p>
            <a:pPr>
              <a:buFontTx/>
              <a:buChar char="•"/>
            </a:pPr>
            <a:r>
              <a:rPr lang="zh-CN" altLang="en-US" sz="2800" dirty="0"/>
              <a:t>乘法时加法部件空闲，加法时乘法部件空闲</a:t>
            </a:r>
          </a:p>
          <a:p>
            <a:pPr>
              <a:buFontTx/>
              <a:buChar char="•"/>
            </a:pPr>
            <a:r>
              <a:rPr lang="zh-CN" altLang="en-US" sz="2800" dirty="0"/>
              <a:t>静态流水线：乘法完成时进入功能转换</a:t>
            </a:r>
          </a:p>
          <a:p>
            <a:pPr>
              <a:buFontTx/>
              <a:buChar char="•"/>
            </a:pPr>
            <a:r>
              <a:rPr lang="zh-CN" altLang="en-US" sz="2800" dirty="0"/>
              <a:t>首次条件码在时间 T=8 ，</a:t>
            </a:r>
            <a:r>
              <a:rPr lang="zh-CN" altLang="en-US" sz="2800" dirty="0" smtClean="0"/>
              <a:t>预测（不）成功</a:t>
            </a:r>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fld id="{83269960-0642-41C8-AEE8-6DDCDA230932}" type="datetime1">
              <a:rPr lang="zh-CN" altLang="en-US" smtClean="0">
                <a:latin typeface="Arial" charset="0"/>
              </a:rPr>
              <a:pPr/>
              <a:t>2014/6/3</a:t>
            </a:fld>
            <a:endParaRPr lang="zh-CN" altLang="zh-CN" smtClean="0">
              <a:latin typeface="Arial" charset="0"/>
            </a:endParaRPr>
          </a:p>
        </p:txBody>
      </p:sp>
      <p:sp>
        <p:nvSpPr>
          <p:cNvPr id="21507" name="灯片编号占位符 5"/>
          <p:cNvSpPr>
            <a:spLocks noGrp="1"/>
          </p:cNvSpPr>
          <p:nvPr>
            <p:ph type="sldNum" sz="quarter" idx="12"/>
          </p:nvPr>
        </p:nvSpPr>
        <p:spPr>
          <a:noFill/>
        </p:spPr>
        <p:txBody>
          <a:bodyPr/>
          <a:lstStyle/>
          <a:p>
            <a:fld id="{DB8094A7-CE89-455D-AA0F-07DB60E10045}" type="slidenum">
              <a:rPr lang="zh-CN" altLang="zh-CN" smtClean="0">
                <a:latin typeface="Arial" charset="0"/>
              </a:rPr>
              <a:pPr/>
              <a:t>17</a:t>
            </a:fld>
            <a:endParaRPr lang="zh-CN" altLang="zh-CN" smtClean="0">
              <a:latin typeface="Arial" charset="0"/>
            </a:endParaRPr>
          </a:p>
        </p:txBody>
      </p:sp>
      <p:sp>
        <p:nvSpPr>
          <p:cNvPr id="21508" name="Rectangle 2"/>
          <p:cNvSpPr>
            <a:spLocks noGrp="1" noRot="1" noChangeArrowheads="1"/>
          </p:cNvSpPr>
          <p:nvPr>
            <p:ph type="body" idx="1"/>
          </p:nvPr>
        </p:nvSpPr>
        <p:spPr>
          <a:xfrm>
            <a:off x="179388" y="981075"/>
            <a:ext cx="8640762" cy="6191250"/>
          </a:xfrm>
        </p:spPr>
        <p:txBody>
          <a:bodyPr/>
          <a:lstStyle/>
          <a:p>
            <a:pPr eaLnBrk="1" hangingPunct="1">
              <a:lnSpc>
                <a:spcPct val="80000"/>
              </a:lnSpc>
              <a:buFont typeface="Wingdings" pitchFamily="2" charset="2"/>
              <a:buNone/>
            </a:pPr>
            <a:r>
              <a:rPr lang="zh-CN" altLang="en-US" sz="2800" dirty="0" smtClean="0"/>
              <a:t>向量处理</a:t>
            </a:r>
            <a:r>
              <a:rPr lang="zh-CN" altLang="en-US" sz="2800" b="1" dirty="0" smtClean="0">
                <a:solidFill>
                  <a:srgbClr val="FF0000"/>
                </a:solidFill>
              </a:rPr>
              <a:t>方法</a:t>
            </a:r>
            <a:r>
              <a:rPr lang="zh-CN" altLang="en-US" sz="2800" dirty="0" smtClean="0">
                <a:solidFill>
                  <a:srgbClr val="FF0000"/>
                </a:solidFill>
              </a:rPr>
              <a:t> </a:t>
            </a:r>
            <a:r>
              <a:rPr lang="zh-CN" altLang="en-US" sz="2400" dirty="0" smtClean="0"/>
              <a:t> </a:t>
            </a:r>
          </a:p>
          <a:p>
            <a:pPr eaLnBrk="1" hangingPunct="1">
              <a:lnSpc>
                <a:spcPct val="80000"/>
              </a:lnSpc>
              <a:buFont typeface="Wingdings" pitchFamily="2" charset="2"/>
              <a:buNone/>
            </a:pPr>
            <a:r>
              <a:rPr lang="zh-CN" altLang="en-US" sz="2400" dirty="0" smtClean="0"/>
              <a:t>    </a:t>
            </a:r>
            <a:r>
              <a:rPr lang="zh-CN" altLang="en-US" sz="2400" dirty="0" smtClean="0">
                <a:solidFill>
                  <a:schemeClr val="tx2"/>
                </a:solidFill>
              </a:rPr>
              <a:t> 横向处理/ </a:t>
            </a:r>
            <a:r>
              <a:rPr lang="zh-CN" altLang="en-US" sz="2400" dirty="0" smtClean="0"/>
              <a:t>纵向处理/ 纵横处理：</a:t>
            </a:r>
            <a:r>
              <a:rPr lang="zh-CN" altLang="en-US" sz="2800" dirty="0" smtClean="0"/>
              <a:t>向量流水处理机结构</a:t>
            </a:r>
            <a:r>
              <a:rPr lang="zh-CN" altLang="en-US" sz="2800" dirty="0" smtClean="0">
                <a:solidFill>
                  <a:srgbClr val="FFFF00"/>
                </a:solidFill>
              </a:rPr>
              <a:t> </a:t>
            </a:r>
          </a:p>
          <a:p>
            <a:pPr eaLnBrk="1" hangingPunct="1">
              <a:lnSpc>
                <a:spcPct val="80000"/>
              </a:lnSpc>
              <a:buFont typeface="Wingdings" pitchFamily="2" charset="2"/>
              <a:buNone/>
            </a:pPr>
            <a:r>
              <a:rPr lang="zh-CN" altLang="en-US" sz="2400" dirty="0" smtClean="0">
                <a:solidFill>
                  <a:srgbClr val="FFFF00"/>
                </a:solidFill>
              </a:rPr>
              <a:t>   1  </a:t>
            </a:r>
            <a:r>
              <a:rPr lang="zh-CN" altLang="en-US" sz="2400" b="1" dirty="0" smtClean="0">
                <a:solidFill>
                  <a:srgbClr val="FFFF00"/>
                </a:solidFill>
              </a:rPr>
              <a:t>存储器-存储器结构</a:t>
            </a:r>
          </a:p>
          <a:p>
            <a:pPr eaLnBrk="1" hangingPunct="1">
              <a:lnSpc>
                <a:spcPct val="80000"/>
              </a:lnSpc>
              <a:buFont typeface="Wingdings" pitchFamily="2" charset="2"/>
              <a:buNone/>
            </a:pPr>
            <a:r>
              <a:rPr lang="zh-CN" altLang="en-US" sz="2400" b="1" dirty="0" smtClean="0">
                <a:solidFill>
                  <a:srgbClr val="FFFF00"/>
                </a:solidFill>
              </a:rPr>
              <a:t>   2  寄存器寄存器结构</a:t>
            </a:r>
            <a:r>
              <a:rPr lang="zh-CN" altLang="en-US" sz="2400" dirty="0" smtClean="0"/>
              <a:t> </a:t>
            </a:r>
            <a:endParaRPr lang="zh-CN" altLang="en-US" sz="2800" dirty="0" smtClean="0"/>
          </a:p>
          <a:p>
            <a:pPr eaLnBrk="1" hangingPunct="1">
              <a:lnSpc>
                <a:spcPct val="80000"/>
              </a:lnSpc>
              <a:buFont typeface="Wingdings" pitchFamily="2" charset="2"/>
              <a:buNone/>
            </a:pPr>
            <a:r>
              <a:rPr lang="zh-CN" altLang="en-US" sz="2800" dirty="0" smtClean="0"/>
              <a:t>提高向量处理机性能的</a:t>
            </a:r>
            <a:r>
              <a:rPr lang="zh-CN" altLang="en-US" sz="2800" b="1" dirty="0" smtClean="0">
                <a:solidFill>
                  <a:srgbClr val="FF0000"/>
                </a:solidFill>
              </a:rPr>
              <a:t>方法</a:t>
            </a:r>
            <a:r>
              <a:rPr lang="zh-CN" altLang="en-US" sz="2400" dirty="0" smtClean="0"/>
              <a:t> </a:t>
            </a:r>
          </a:p>
          <a:p>
            <a:pPr eaLnBrk="1" hangingPunct="1">
              <a:lnSpc>
                <a:spcPct val="80000"/>
              </a:lnSpc>
              <a:buFont typeface="Wingdings" pitchFamily="2" charset="2"/>
              <a:buNone/>
            </a:pPr>
            <a:r>
              <a:rPr lang="zh-CN" altLang="en-US" sz="2800" b="1" dirty="0" smtClean="0"/>
              <a:t>    </a:t>
            </a:r>
            <a:r>
              <a:rPr lang="zh-CN" altLang="en-US" sz="2400" b="1" dirty="0" smtClean="0">
                <a:solidFill>
                  <a:schemeClr val="tx2"/>
                </a:solidFill>
              </a:rPr>
              <a:t>多功能部件的并行操作</a:t>
            </a:r>
            <a:r>
              <a:rPr lang="zh-CN" altLang="en-US" sz="2400" dirty="0" smtClean="0">
                <a:solidFill>
                  <a:schemeClr val="tx2"/>
                </a:solidFill>
              </a:rPr>
              <a:t> </a:t>
            </a:r>
            <a:r>
              <a:rPr lang="zh-CN" altLang="en-US" sz="2400" b="1" dirty="0" smtClean="0">
                <a:solidFill>
                  <a:schemeClr val="tx2"/>
                </a:solidFill>
              </a:rPr>
              <a:t> </a:t>
            </a:r>
          </a:p>
          <a:p>
            <a:pPr eaLnBrk="1" hangingPunct="1">
              <a:lnSpc>
                <a:spcPct val="80000"/>
              </a:lnSpc>
              <a:buFont typeface="Wingdings" pitchFamily="2" charset="2"/>
              <a:buNone/>
            </a:pPr>
            <a:r>
              <a:rPr lang="zh-CN" altLang="en-US" sz="2400" b="1" dirty="0" smtClean="0">
                <a:solidFill>
                  <a:schemeClr val="tx2"/>
                </a:solidFill>
              </a:rPr>
              <a:t>     链接技术</a:t>
            </a:r>
            <a:r>
              <a:rPr lang="zh-CN" altLang="en-US" sz="2400" b="1" dirty="0" smtClean="0"/>
              <a:t>（重点 </a:t>
            </a:r>
            <a:r>
              <a:rPr lang="zh-CN" altLang="en-US" sz="2400" b="1" dirty="0" smtClean="0">
                <a:solidFill>
                  <a:srgbClr val="FF0000"/>
                </a:solidFill>
              </a:rPr>
              <a:t>)</a:t>
            </a:r>
            <a:r>
              <a:rPr lang="zh-CN" altLang="en-US" sz="2400" dirty="0" smtClean="0">
                <a:solidFill>
                  <a:srgbClr val="FF0000"/>
                </a:solidFill>
              </a:rPr>
              <a:t>        </a:t>
            </a:r>
            <a:r>
              <a:rPr lang="en-US" altLang="zh-CN" sz="2400" dirty="0" smtClean="0">
                <a:solidFill>
                  <a:srgbClr val="FF0000"/>
                </a:solidFill>
              </a:rPr>
              <a:t>WD</a:t>
            </a:r>
            <a:r>
              <a:rPr lang="zh-CN" altLang="en-US" sz="2400" dirty="0" smtClean="0">
                <a:solidFill>
                  <a:srgbClr val="FF0000"/>
                </a:solidFill>
              </a:rPr>
              <a:t>相关</a:t>
            </a:r>
          </a:p>
          <a:p>
            <a:pPr eaLnBrk="1" hangingPunct="1">
              <a:lnSpc>
                <a:spcPct val="80000"/>
              </a:lnSpc>
              <a:buFont typeface="Wingdings" pitchFamily="2" charset="2"/>
              <a:buNone/>
            </a:pPr>
            <a:r>
              <a:rPr lang="zh-CN" altLang="en-US" sz="2400" b="1" dirty="0" smtClean="0">
                <a:solidFill>
                  <a:schemeClr val="tx2"/>
                </a:solidFill>
              </a:rPr>
              <a:t>     </a:t>
            </a:r>
            <a:r>
              <a:rPr lang="zh-CN" altLang="en-US" sz="2400" b="1" dirty="0" smtClean="0"/>
              <a:t>分段开采</a:t>
            </a:r>
          </a:p>
          <a:p>
            <a:pPr eaLnBrk="1" hangingPunct="1">
              <a:lnSpc>
                <a:spcPct val="80000"/>
              </a:lnSpc>
              <a:buFont typeface="Wingdings" pitchFamily="2" charset="2"/>
              <a:buNone/>
            </a:pPr>
            <a:r>
              <a:rPr lang="zh-CN" altLang="en-US" sz="2400" b="1" dirty="0" smtClean="0"/>
              <a:t>     多处理机系统结构</a:t>
            </a:r>
          </a:p>
          <a:p>
            <a:pPr eaLnBrk="1" hangingPunct="1">
              <a:lnSpc>
                <a:spcPct val="80000"/>
              </a:lnSpc>
              <a:buFont typeface="Wingdings" pitchFamily="2" charset="2"/>
              <a:buNone/>
            </a:pPr>
            <a:r>
              <a:rPr lang="zh-CN" altLang="en-US" sz="2800" dirty="0" smtClean="0"/>
              <a:t>向量处理机性能的主要参数</a:t>
            </a:r>
          </a:p>
          <a:p>
            <a:pPr eaLnBrk="1" hangingPunct="1">
              <a:lnSpc>
                <a:spcPct val="80000"/>
              </a:lnSpc>
            </a:pPr>
            <a:r>
              <a:rPr lang="zh-CN" altLang="en-US" sz="2400" dirty="0" smtClean="0">
                <a:solidFill>
                  <a:srgbClr val="FFFF00"/>
                </a:solidFill>
              </a:rPr>
              <a:t>一条向量指令的处理时间</a:t>
            </a:r>
          </a:p>
          <a:p>
            <a:pPr eaLnBrk="1" hangingPunct="1">
              <a:lnSpc>
                <a:spcPct val="80000"/>
              </a:lnSpc>
            </a:pPr>
            <a:r>
              <a:rPr lang="zh-CN" altLang="en-US" sz="2400" dirty="0" smtClean="0">
                <a:solidFill>
                  <a:srgbClr val="FFFF00"/>
                </a:solidFill>
              </a:rPr>
              <a:t>每秒多少个浮点运算结果（MFLOP或一个浮点运算的时间）</a:t>
            </a:r>
          </a:p>
          <a:p>
            <a:pPr eaLnBrk="1" hangingPunct="1">
              <a:lnSpc>
                <a:spcPct val="80000"/>
              </a:lnSpc>
            </a:pPr>
            <a:r>
              <a:rPr lang="zh-CN" altLang="en-US" sz="2400" dirty="0" smtClean="0">
                <a:solidFill>
                  <a:srgbClr val="FFFF00"/>
                </a:solidFill>
              </a:rPr>
              <a:t>一组向量指令的处理</a:t>
            </a:r>
            <a:r>
              <a:rPr lang="zh-CN" altLang="en-US" sz="2400" b="1" dirty="0" smtClean="0">
                <a:solidFill>
                  <a:srgbClr val="FF0000"/>
                </a:solidFill>
              </a:rPr>
              <a:t>时间</a:t>
            </a:r>
          </a:p>
          <a:p>
            <a:pPr eaLnBrk="1" hangingPunct="1">
              <a:lnSpc>
                <a:spcPct val="80000"/>
              </a:lnSpc>
            </a:pPr>
            <a:r>
              <a:rPr lang="zh-CN" altLang="en-US" sz="2400" dirty="0" smtClean="0"/>
              <a:t>向量流水线的最大性能R∞</a:t>
            </a:r>
          </a:p>
          <a:p>
            <a:pPr eaLnBrk="1" hangingPunct="1">
              <a:lnSpc>
                <a:spcPct val="80000"/>
              </a:lnSpc>
            </a:pPr>
            <a:r>
              <a:rPr lang="zh-CN" altLang="en-US" sz="2400" dirty="0" smtClean="0"/>
              <a:t>半性能向量长度n1/2</a:t>
            </a:r>
            <a:endParaRPr lang="zh-CN" altLang="en-US" sz="2400" b="1" dirty="0" smtClean="0"/>
          </a:p>
          <a:p>
            <a:pPr eaLnBrk="1" hangingPunct="1">
              <a:lnSpc>
                <a:spcPct val="80000"/>
              </a:lnSpc>
              <a:buFont typeface="Wingdings" pitchFamily="2" charset="2"/>
              <a:buNone/>
            </a:pPr>
            <a:endParaRPr lang="zh-CN" altLang="en-US" sz="2400" dirty="0" smtClean="0"/>
          </a:p>
        </p:txBody>
      </p:sp>
      <p:sp>
        <p:nvSpPr>
          <p:cNvPr id="21509" name="Rectangle 3"/>
          <p:cNvSpPr>
            <a:spLocks noGrp="1" noChangeArrowheads="1"/>
          </p:cNvSpPr>
          <p:nvPr>
            <p:ph type="title"/>
          </p:nvPr>
        </p:nvSpPr>
        <p:spPr>
          <a:xfrm>
            <a:off x="323850" y="0"/>
            <a:ext cx="8540750" cy="1143000"/>
          </a:xfrm>
          <a:noFill/>
        </p:spPr>
        <p:txBody>
          <a:bodyPr/>
          <a:lstStyle/>
          <a:p>
            <a:pPr eaLnBrk="1" hangingPunct="1"/>
            <a:r>
              <a:rPr lang="zh-CN" b="1" smtClean="0"/>
              <a:t>第四章 向量流水处理机</a:t>
            </a:r>
            <a:r>
              <a:rPr lang="zh-CN"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fld id="{9B00DB66-5328-4885-A21E-8D446FCD7213}" type="datetime1">
              <a:rPr lang="zh-CN" altLang="en-US" smtClean="0">
                <a:latin typeface="Arial" charset="0"/>
              </a:rPr>
              <a:pPr/>
              <a:t>2014/6/3</a:t>
            </a:fld>
            <a:endParaRPr lang="zh-CN" altLang="zh-CN" smtClean="0">
              <a:latin typeface="Arial" charset="0"/>
            </a:endParaRPr>
          </a:p>
        </p:txBody>
      </p:sp>
      <p:sp>
        <p:nvSpPr>
          <p:cNvPr id="22531" name="灯片编号占位符 5"/>
          <p:cNvSpPr>
            <a:spLocks noGrp="1"/>
          </p:cNvSpPr>
          <p:nvPr>
            <p:ph type="sldNum" sz="quarter" idx="12"/>
          </p:nvPr>
        </p:nvSpPr>
        <p:spPr>
          <a:noFill/>
        </p:spPr>
        <p:txBody>
          <a:bodyPr/>
          <a:lstStyle/>
          <a:p>
            <a:fld id="{68177B42-9967-45B6-B15F-54075F458803}" type="slidenum">
              <a:rPr lang="zh-CN" altLang="zh-CN" smtClean="0">
                <a:latin typeface="Arial" charset="0"/>
              </a:rPr>
              <a:pPr/>
              <a:t>18</a:t>
            </a:fld>
            <a:endParaRPr lang="zh-CN" altLang="zh-CN" smtClean="0">
              <a:latin typeface="Arial" charset="0"/>
            </a:endParaRPr>
          </a:p>
        </p:txBody>
      </p:sp>
      <p:sp>
        <p:nvSpPr>
          <p:cNvPr id="22532" name="Rectangle 2"/>
          <p:cNvSpPr>
            <a:spLocks noGrp="1" noRot="1" noChangeArrowheads="1"/>
          </p:cNvSpPr>
          <p:nvPr>
            <p:ph type="body" idx="1"/>
          </p:nvPr>
        </p:nvSpPr>
        <p:spPr>
          <a:xfrm>
            <a:off x="180975" y="765175"/>
            <a:ext cx="8856663" cy="4498975"/>
          </a:xfrm>
        </p:spPr>
        <p:txBody>
          <a:bodyPr/>
          <a:lstStyle/>
          <a:p>
            <a:pPr eaLnBrk="1" hangingPunct="1">
              <a:buFont typeface="Wingdings" pitchFamily="2" charset="2"/>
              <a:buNone/>
            </a:pPr>
            <a:r>
              <a:rPr lang="zh-CN" altLang="en-US" smtClean="0"/>
              <a:t>例4  ：某向量机上进行向量运算D=A×(B+C),假设向量长度N&lt;64,且B和 C已经存至V0和V1，则下面三条指令就可以完成上述的运算。</a:t>
            </a:r>
          </a:p>
          <a:p>
            <a:pPr eaLnBrk="1" hangingPunct="1">
              <a:buFont typeface="Wingdings" pitchFamily="2" charset="2"/>
              <a:buNone/>
            </a:pPr>
            <a:r>
              <a:rPr lang="zh-CN" altLang="en-US" smtClean="0"/>
              <a:t>	V3←A	    (6拍)</a:t>
            </a:r>
          </a:p>
          <a:p>
            <a:pPr eaLnBrk="1" hangingPunct="1">
              <a:buFont typeface="Wingdings" pitchFamily="2" charset="2"/>
              <a:buNone/>
            </a:pPr>
            <a:r>
              <a:rPr lang="zh-CN" altLang="en-US" smtClean="0"/>
              <a:t>	V2←V0+V1	(6拍)</a:t>
            </a:r>
          </a:p>
          <a:p>
            <a:pPr eaLnBrk="1" hangingPunct="1">
              <a:buFont typeface="Wingdings" pitchFamily="2" charset="2"/>
              <a:buNone/>
            </a:pPr>
            <a:r>
              <a:rPr lang="zh-CN" altLang="en-US" smtClean="0"/>
              <a:t>	V4←V2×V3	(7拍)</a:t>
            </a:r>
          </a:p>
          <a:p>
            <a:pPr eaLnBrk="1" hangingPunct="1">
              <a:buFont typeface="Wingdings" pitchFamily="2" charset="2"/>
              <a:buNone/>
            </a:pPr>
            <a:r>
              <a:rPr lang="zh-CN" altLang="en-US" smtClean="0"/>
              <a:t>分别求三条指令全部用</a:t>
            </a:r>
            <a:r>
              <a:rPr lang="zh-CN" altLang="en-US" smtClean="0">
                <a:solidFill>
                  <a:srgbClr val="FFFF00"/>
                </a:solidFill>
              </a:rPr>
              <a:t>串行、并行</a:t>
            </a:r>
            <a:r>
              <a:rPr lang="zh-CN" altLang="en-US" smtClean="0"/>
              <a:t>和</a:t>
            </a:r>
            <a:r>
              <a:rPr lang="zh-CN" altLang="en-US" smtClean="0">
                <a:solidFill>
                  <a:srgbClr val="FFFF00"/>
                </a:solidFill>
              </a:rPr>
              <a:t>链接执行</a:t>
            </a:r>
            <a:r>
              <a:rPr lang="zh-CN" altLang="en-US" smtClean="0"/>
              <a:t>的时间(读写各需1拍)，画出链接操作图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fld id="{EDCB4756-0C21-400D-B11F-4FF4DCAF9553}" type="datetime1">
              <a:rPr lang="zh-CN" altLang="en-US" smtClean="0">
                <a:latin typeface="Arial" charset="0"/>
              </a:rPr>
              <a:pPr/>
              <a:t>2014/6/3</a:t>
            </a:fld>
            <a:endParaRPr lang="zh-CN" altLang="zh-CN" smtClean="0">
              <a:latin typeface="Arial" charset="0"/>
            </a:endParaRPr>
          </a:p>
        </p:txBody>
      </p:sp>
      <p:sp>
        <p:nvSpPr>
          <p:cNvPr id="23555" name="灯片编号占位符 5"/>
          <p:cNvSpPr>
            <a:spLocks noGrp="1"/>
          </p:cNvSpPr>
          <p:nvPr>
            <p:ph type="sldNum" sz="quarter" idx="12"/>
          </p:nvPr>
        </p:nvSpPr>
        <p:spPr>
          <a:noFill/>
        </p:spPr>
        <p:txBody>
          <a:bodyPr/>
          <a:lstStyle/>
          <a:p>
            <a:fld id="{B65726F3-28B6-438E-928C-44D96D9557F1}" type="slidenum">
              <a:rPr lang="zh-CN" altLang="zh-CN" smtClean="0">
                <a:latin typeface="Arial" charset="0"/>
              </a:rPr>
              <a:pPr/>
              <a:t>19</a:t>
            </a:fld>
            <a:endParaRPr lang="zh-CN" altLang="zh-CN" smtClean="0">
              <a:latin typeface="Arial" charset="0"/>
            </a:endParaRPr>
          </a:p>
        </p:txBody>
      </p:sp>
      <p:sp>
        <p:nvSpPr>
          <p:cNvPr id="23556" name="Rectangle 2"/>
          <p:cNvSpPr>
            <a:spLocks noGrp="1" noRot="1" noChangeArrowheads="1"/>
          </p:cNvSpPr>
          <p:nvPr>
            <p:ph type="body" idx="1"/>
          </p:nvPr>
        </p:nvSpPr>
        <p:spPr>
          <a:xfrm>
            <a:off x="0" y="1052513"/>
            <a:ext cx="9144000" cy="5257800"/>
          </a:xfrm>
        </p:spPr>
        <p:txBody>
          <a:bodyPr/>
          <a:lstStyle/>
          <a:p>
            <a:pPr eaLnBrk="1" hangingPunct="1">
              <a:buFont typeface="Wingdings" pitchFamily="2" charset="2"/>
              <a:buNone/>
            </a:pPr>
            <a:r>
              <a:rPr lang="zh-CN" sz="2800" smtClean="0"/>
              <a:t>向量长度为</a:t>
            </a:r>
            <a:r>
              <a:rPr lang="zh-CN" altLang="zh-CN" sz="2800" smtClean="0"/>
              <a:t>N</a:t>
            </a:r>
            <a:r>
              <a:rPr lang="zh-CN" sz="2800" smtClean="0"/>
              <a:t>，则不同方法的执行时间为</a:t>
            </a:r>
            <a:r>
              <a:rPr lang="zh-CN" sz="2800" smtClean="0">
                <a:solidFill>
                  <a:schemeClr val="bg1"/>
                </a:solidFill>
              </a:rPr>
              <a:t>：</a:t>
            </a:r>
          </a:p>
          <a:p>
            <a:pPr eaLnBrk="1" hangingPunct="1">
              <a:buFont typeface="Wingdings" pitchFamily="2" charset="2"/>
              <a:buNone/>
            </a:pPr>
            <a:r>
              <a:rPr lang="zh-CN" altLang="zh-CN" sz="2800" smtClean="0"/>
              <a:t>1</a:t>
            </a:r>
            <a:r>
              <a:rPr lang="zh-CN" sz="2800" smtClean="0"/>
              <a:t>）</a:t>
            </a:r>
            <a:r>
              <a:rPr lang="zh-CN" sz="2800" smtClean="0">
                <a:solidFill>
                  <a:srgbClr val="FFFF00"/>
                </a:solidFill>
              </a:rPr>
              <a:t>若此</a:t>
            </a:r>
            <a:r>
              <a:rPr lang="zh-CN" altLang="zh-CN" sz="2800" smtClean="0">
                <a:solidFill>
                  <a:srgbClr val="FFFF00"/>
                </a:solidFill>
              </a:rPr>
              <a:t>3</a:t>
            </a:r>
            <a:r>
              <a:rPr lang="zh-CN" sz="2800" smtClean="0">
                <a:solidFill>
                  <a:srgbClr val="FFFF00"/>
                </a:solidFill>
              </a:rPr>
              <a:t>条指令全部用串行方法</a:t>
            </a:r>
            <a:r>
              <a:rPr lang="zh-CN" sz="2800" smtClean="0">
                <a:solidFill>
                  <a:schemeClr val="bg1"/>
                </a:solidFill>
              </a:rPr>
              <a:t>，</a:t>
            </a:r>
            <a:r>
              <a:rPr lang="zh-CN" sz="2800" smtClean="0"/>
              <a:t>执行时间为</a:t>
            </a:r>
            <a:r>
              <a:rPr lang="zh-CN" sz="2800" smtClean="0">
                <a:solidFill>
                  <a:schemeClr val="bg1"/>
                </a:solidFill>
              </a:rPr>
              <a:t/>
            </a:r>
            <a:br>
              <a:rPr lang="zh-CN" sz="2800" smtClean="0">
                <a:solidFill>
                  <a:schemeClr val="bg1"/>
                </a:solidFill>
              </a:rPr>
            </a:br>
            <a:r>
              <a:rPr lang="zh-CN" sz="2800" smtClean="0">
                <a:solidFill>
                  <a:schemeClr val="bg1"/>
                </a:solidFill>
              </a:rPr>
              <a:t> </a:t>
            </a:r>
            <a:r>
              <a:rPr lang="zh-CN" sz="2800" smtClean="0"/>
              <a:t>   </a:t>
            </a:r>
            <a:r>
              <a:rPr lang="zh-CN" altLang="zh-CN" sz="2800" smtClean="0"/>
              <a:t>[(1+6+1)+N-1</a:t>
            </a:r>
            <a:r>
              <a:rPr lang="zh-CN" sz="2800" smtClean="0"/>
              <a:t>］</a:t>
            </a:r>
            <a:r>
              <a:rPr lang="zh-CN" altLang="zh-CN" sz="2800" smtClean="0"/>
              <a:t>+[(1+6+1)+N-1</a:t>
            </a:r>
            <a:r>
              <a:rPr lang="zh-CN" sz="2800" smtClean="0"/>
              <a:t>］</a:t>
            </a:r>
            <a:r>
              <a:rPr lang="zh-CN" altLang="zh-CN" sz="2800" smtClean="0"/>
              <a:t>+[(1+7+1)+N-1</a:t>
            </a:r>
            <a:r>
              <a:rPr lang="zh-CN" sz="2800" smtClean="0"/>
              <a:t>］</a:t>
            </a:r>
          </a:p>
          <a:p>
            <a:pPr eaLnBrk="1" hangingPunct="1">
              <a:buFont typeface="Wingdings" pitchFamily="2" charset="2"/>
              <a:buNone/>
            </a:pPr>
            <a:r>
              <a:rPr lang="zh-CN" altLang="zh-CN" sz="2800" smtClean="0"/>
              <a:t>         =3N+22(</a:t>
            </a:r>
            <a:r>
              <a:rPr lang="zh-CN" sz="2800" smtClean="0"/>
              <a:t>时钟周期</a:t>
            </a:r>
            <a:r>
              <a:rPr lang="zh-CN" altLang="zh-CN" sz="2800" smtClean="0"/>
              <a:t>)</a:t>
            </a:r>
          </a:p>
          <a:p>
            <a:pPr eaLnBrk="1" hangingPunct="1">
              <a:buFont typeface="Wingdings" pitchFamily="2" charset="2"/>
              <a:buNone/>
            </a:pPr>
            <a:r>
              <a:rPr lang="zh-CN" altLang="zh-CN" sz="2800" smtClean="0"/>
              <a:t>2</a:t>
            </a:r>
            <a:r>
              <a:rPr lang="zh-CN" sz="2800" smtClean="0"/>
              <a:t>）</a:t>
            </a:r>
            <a:r>
              <a:rPr lang="zh-CN" sz="2800" smtClean="0">
                <a:solidFill>
                  <a:srgbClr val="FFFF00"/>
                </a:solidFill>
              </a:rPr>
              <a:t>若前两条指令并行执行，第</a:t>
            </a:r>
            <a:r>
              <a:rPr lang="zh-CN" altLang="zh-CN" sz="2800" smtClean="0">
                <a:solidFill>
                  <a:srgbClr val="FFFF00"/>
                </a:solidFill>
              </a:rPr>
              <a:t>3</a:t>
            </a:r>
            <a:r>
              <a:rPr lang="zh-CN" sz="2800" smtClean="0">
                <a:solidFill>
                  <a:srgbClr val="FFFF00"/>
                </a:solidFill>
              </a:rPr>
              <a:t>条指令顺序执行</a:t>
            </a:r>
            <a:r>
              <a:rPr lang="zh-CN" sz="2800" smtClean="0">
                <a:solidFill>
                  <a:schemeClr val="bg1"/>
                </a:solidFill>
              </a:rPr>
              <a:t>，</a:t>
            </a:r>
            <a:r>
              <a:rPr lang="zh-CN" sz="2800" smtClean="0"/>
              <a:t>时间为</a:t>
            </a:r>
            <a:br>
              <a:rPr lang="zh-CN" sz="2800" smtClean="0"/>
            </a:br>
            <a:r>
              <a:rPr lang="zh-CN" sz="2800" smtClean="0"/>
              <a:t>  </a:t>
            </a:r>
            <a:r>
              <a:rPr lang="zh-CN" altLang="zh-CN" sz="2800" smtClean="0"/>
              <a:t>[(1+6+1)+N-1</a:t>
            </a:r>
            <a:r>
              <a:rPr lang="zh-CN" sz="2800" smtClean="0"/>
              <a:t>］</a:t>
            </a:r>
            <a:r>
              <a:rPr lang="zh-CN" altLang="zh-CN" sz="2800" smtClean="0"/>
              <a:t>+[(1+7+1)+N-1</a:t>
            </a:r>
            <a:r>
              <a:rPr lang="zh-CN" sz="2800" smtClean="0"/>
              <a:t>］</a:t>
            </a:r>
            <a:r>
              <a:rPr lang="zh-CN" altLang="zh-CN" sz="2800" smtClean="0"/>
              <a:t>=2N+15(</a:t>
            </a:r>
            <a:r>
              <a:rPr lang="zh-CN" sz="2800" smtClean="0"/>
              <a:t>时钟周期</a:t>
            </a:r>
            <a:r>
              <a:rPr lang="zh-CN" altLang="zh-CN" sz="2800" smtClean="0"/>
              <a:t>) </a:t>
            </a:r>
          </a:p>
          <a:p>
            <a:pPr eaLnBrk="1" hangingPunct="1">
              <a:buFont typeface="Wingdings" pitchFamily="2" charset="2"/>
              <a:buNone/>
            </a:pPr>
            <a:r>
              <a:rPr lang="zh-CN" altLang="zh-CN" sz="2800" smtClean="0"/>
              <a:t>3</a:t>
            </a:r>
            <a:r>
              <a:rPr lang="zh-CN" sz="2800" smtClean="0"/>
              <a:t>）</a:t>
            </a:r>
            <a:r>
              <a:rPr lang="zh-CN" sz="2800" smtClean="0">
                <a:solidFill>
                  <a:srgbClr val="FFFF00"/>
                </a:solidFill>
              </a:rPr>
              <a:t>若前两条指令并行执行，并采用链接，</a:t>
            </a:r>
            <a:r>
              <a:rPr lang="zh-CN" sz="2800" smtClean="0"/>
              <a:t>时间为      </a:t>
            </a:r>
          </a:p>
          <a:p>
            <a:pPr eaLnBrk="1" hangingPunct="1">
              <a:buFont typeface="Wingdings" pitchFamily="2" charset="2"/>
              <a:buNone/>
            </a:pPr>
            <a:r>
              <a:rPr lang="zh-CN" sz="2800" smtClean="0">
                <a:solidFill>
                  <a:schemeClr val="bg1"/>
                </a:solidFill>
              </a:rPr>
              <a:t>   </a:t>
            </a:r>
            <a:r>
              <a:rPr lang="zh-CN" sz="2800" smtClean="0"/>
              <a:t> </a:t>
            </a:r>
            <a:r>
              <a:rPr lang="zh-CN" altLang="zh-CN" sz="2800" smtClean="0"/>
              <a:t>(1+6+1)+(1+7+1)+N-1=17+N-1=N+16(</a:t>
            </a:r>
            <a:r>
              <a:rPr lang="zh-CN" sz="2800" smtClean="0"/>
              <a:t>时钟周期</a:t>
            </a:r>
            <a:r>
              <a:rPr lang="zh-CN" altLang="zh-CN" sz="2800" smtClean="0"/>
              <a:t>)</a:t>
            </a:r>
          </a:p>
          <a:p>
            <a:pPr eaLnBrk="1" hangingPunct="1">
              <a:buFont typeface="Wingdings" pitchFamily="2" charset="2"/>
              <a:buNone/>
            </a:pPr>
            <a:r>
              <a:rPr lang="zh-CN" sz="2800" smtClean="0">
                <a:solidFill>
                  <a:srgbClr val="FFFF00"/>
                </a:solidFill>
              </a:rPr>
              <a:t>数据入、出每个功能部件，包括访存，假定需</a:t>
            </a:r>
            <a:r>
              <a:rPr lang="zh-CN" altLang="zh-CN" sz="2800" smtClean="0">
                <a:solidFill>
                  <a:srgbClr val="FFFF00"/>
                </a:solidFill>
              </a:rPr>
              <a:t>1</a:t>
            </a:r>
            <a:r>
              <a:rPr lang="zh-CN" sz="2800" smtClean="0">
                <a:solidFill>
                  <a:srgbClr val="FFFF00"/>
                </a:solidFill>
              </a:rPr>
              <a:t>个时钟周期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E2A41E2-50BB-4AFE-86F2-D5AD4677937C}" type="datetime1">
              <a:rPr lang="zh-CN" altLang="en-US" smtClean="0"/>
              <a:pPr>
                <a:defRPr/>
              </a:pPr>
              <a:t>2014/6/3</a:t>
            </a:fld>
            <a:endParaRPr lang="zh-CN" altLang="zh-CN"/>
          </a:p>
        </p:txBody>
      </p:sp>
      <p:sp>
        <p:nvSpPr>
          <p:cNvPr id="4" name="灯片编号占位符 3"/>
          <p:cNvSpPr>
            <a:spLocks noGrp="1"/>
          </p:cNvSpPr>
          <p:nvPr>
            <p:ph type="sldNum" sz="quarter" idx="12"/>
          </p:nvPr>
        </p:nvSpPr>
        <p:spPr/>
        <p:txBody>
          <a:bodyPr/>
          <a:lstStyle/>
          <a:p>
            <a:pPr>
              <a:defRPr/>
            </a:pPr>
            <a:fld id="{131E3EED-6F35-47F2-86F8-AD12AFBCFBF8}" type="slidenum">
              <a:rPr lang="zh-CN" altLang="zh-CN" smtClean="0"/>
              <a:pPr>
                <a:defRPr/>
              </a:pPr>
              <a:t>2</a:t>
            </a:fld>
            <a:endParaRPr lang="zh-CN" altLang="zh-CN"/>
          </a:p>
        </p:txBody>
      </p:sp>
      <p:sp>
        <p:nvSpPr>
          <p:cNvPr id="5"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B894E20-4C13-4A4C-9CF4-F01F33ACA0EC}"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2014/6/3</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6"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68C3FD-E602-42EF-A49A-28AF9118DFE6}"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endParaRPr>
          </a:p>
        </p:txBody>
      </p:sp>
      <p:sp>
        <p:nvSpPr>
          <p:cNvPr id="7" name="Rectangle 2"/>
          <p:cNvSpPr txBox="1">
            <a:spLocks noRot="1" noChangeArrowheads="1"/>
          </p:cNvSpPr>
          <p:nvPr/>
        </p:nvSpPr>
        <p:spPr bwMode="auto">
          <a:xfrm>
            <a:off x="357158" y="0"/>
            <a:ext cx="8540750" cy="1138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sz="4000" b="1" i="0" u="none" strike="noStrike" kern="0" cap="none" spc="0" normalizeH="0" baseline="0" noProof="0" dirty="0" smtClean="0">
                <a:ln>
                  <a:noFill/>
                </a:ln>
                <a:solidFill>
                  <a:schemeClr val="tx1"/>
                </a:solidFill>
                <a:effectLst/>
                <a:uLnTx/>
                <a:uFillTx/>
                <a:latin typeface="+mj-lt"/>
                <a:ea typeface="+mj-ea"/>
                <a:cs typeface="+mj-cs"/>
              </a:rPr>
              <a:t>第一章  计算机系统结构的相关概念</a:t>
            </a:r>
          </a:p>
        </p:txBody>
      </p:sp>
      <p:sp>
        <p:nvSpPr>
          <p:cNvPr id="8" name="Rectangle 3"/>
          <p:cNvSpPr txBox="1">
            <a:spLocks noRot="1" noChangeArrowheads="1"/>
          </p:cNvSpPr>
          <p:nvPr/>
        </p:nvSpPr>
        <p:spPr>
          <a:xfrm>
            <a:off x="285720" y="928670"/>
            <a:ext cx="8497888" cy="5400675"/>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系统结构的相关概念</a:t>
            </a: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计</a:t>
            </a:r>
            <a:r>
              <a:rPr kumimoji="0" lang="zh-CN" altLang="en-US" sz="2400" b="0" i="0" u="none" strike="noStrike" kern="0" cap="none" spc="0" normalizeH="0" baseline="0" noProof="0" dirty="0" smtClean="0">
                <a:ln>
                  <a:noFill/>
                </a:ln>
                <a:solidFill>
                  <a:srgbClr val="FFFF00"/>
                </a:solidFill>
                <a:effectLst/>
                <a:uLnTx/>
                <a:uFillTx/>
                <a:latin typeface="+mn-lt"/>
                <a:ea typeface="+mn-ea"/>
                <a:cs typeface="+mn-cs"/>
              </a:rPr>
              <a:t>算机系统的层次结构</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概念</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0" i="0" u="none" strike="noStrike" kern="0" cap="none" spc="0" normalizeH="0" baseline="0" noProof="0" dirty="0" smtClean="0">
                <a:ln>
                  <a:noFill/>
                </a:ln>
                <a:effectLst/>
                <a:uLnTx/>
                <a:uFillTx/>
                <a:latin typeface="+mn-lt"/>
                <a:ea typeface="+mn-ea"/>
                <a:cs typeface="+mn-cs"/>
              </a:rPr>
              <a:t>广义机器、虚拟机器、</a:t>
            </a:r>
            <a:r>
              <a:rPr kumimoji="0" lang="zh-CN" altLang="en-US" sz="2400" b="0" i="0" u="none" strike="noStrike" kern="0" cap="none" spc="0" normalizeH="0" baseline="0" noProof="0" dirty="0" smtClean="0">
                <a:ln>
                  <a:noFill/>
                </a:ln>
                <a:effectLst/>
                <a:uLnTx/>
                <a:uFillTx/>
                <a:latin typeface="+mn-lt"/>
                <a:ea typeface="+mn-ea"/>
                <a:cs typeface="+mn-cs"/>
                <a:sym typeface="Arial" charset="0"/>
              </a:rPr>
              <a:t>透明性、编译、解释</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0" i="0" u="none" strike="noStrike" kern="0" cap="none" spc="0" normalizeH="0" baseline="0" noProof="0" dirty="0" smtClean="0">
                <a:ln>
                  <a:noFill/>
                </a:ln>
                <a:solidFill>
                  <a:srgbClr val="FFFF00"/>
                </a:solidFill>
                <a:effectLst/>
                <a:uLnTx/>
                <a:uFillTx/>
                <a:latin typeface="+mn-lt"/>
                <a:ea typeface="+mn-ea"/>
                <a:cs typeface="+mn-cs"/>
              </a:rPr>
              <a:t>计算机系统结构</a:t>
            </a:r>
            <a:r>
              <a:rPr kumimoji="0" lang="en-US" altLang="zh-CN" sz="2400" b="0" i="0" u="none" strike="noStrike" kern="0" cap="none" spc="0" normalizeH="0" baseline="0" noProof="0" dirty="0" smtClean="0">
                <a:ln>
                  <a:noFill/>
                </a:ln>
                <a:solidFill>
                  <a:srgbClr val="FFFF00"/>
                </a:solidFill>
                <a:effectLst/>
                <a:uLnTx/>
                <a:uFillTx/>
                <a:latin typeface="+mn-lt"/>
                <a:ea typeface="+mn-ea"/>
                <a:cs typeface="+mn-cs"/>
              </a:rPr>
              <a:t>(</a:t>
            </a:r>
            <a:r>
              <a:rPr kumimoji="0" lang="zh-CN" altLang="en-US" sz="2400" b="0" i="0" u="none" strike="noStrike" kern="0" cap="none" spc="0" normalizeH="0" baseline="0" noProof="0" dirty="0" smtClean="0">
                <a:ln>
                  <a:noFill/>
                </a:ln>
                <a:solidFill>
                  <a:srgbClr val="FF0000"/>
                </a:solidFill>
                <a:effectLst/>
                <a:uLnTx/>
                <a:uFillTx/>
                <a:latin typeface="+mn-lt"/>
                <a:ea typeface="+mn-ea"/>
                <a:cs typeface="+mn-cs"/>
              </a:rPr>
              <a:t>定义</a:t>
            </a:r>
            <a:r>
              <a:rPr kumimoji="0" lang="zh-CN" altLang="en-US" sz="2400" b="0" i="0" u="none" strike="noStrike" kern="0" cap="none" spc="0" normalizeH="0" baseline="0" noProof="0" dirty="0" smtClean="0">
                <a:ln>
                  <a:noFill/>
                </a:ln>
                <a:solidFill>
                  <a:srgbClr val="FFFF00"/>
                </a:solidFill>
                <a:effectLst/>
                <a:uLnTx/>
                <a:uFillTx/>
                <a:latin typeface="+mn-lt"/>
                <a:ea typeface="+mn-ea"/>
                <a:cs typeface="+mn-cs"/>
              </a:rPr>
              <a:t>）、组织和实现  </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0" i="0" u="none" strike="noStrike" kern="0" cap="none" spc="0" normalizeH="0" baseline="0" noProof="0" dirty="0" smtClean="0">
                <a:ln>
                  <a:noFill/>
                </a:ln>
                <a:solidFill>
                  <a:srgbClr val="FFFF00"/>
                </a:solidFill>
                <a:effectLst/>
                <a:uLnTx/>
                <a:uFillTx/>
                <a:latin typeface="+mn-lt"/>
                <a:ea typeface="+mn-ea"/>
                <a:cs typeface="+mn-cs"/>
              </a:rPr>
              <a:t>计算机系统分类方法</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Flynn 分类法</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系统分析技术</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大概率事件优先</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sym typeface="Arial" charset="0"/>
              </a:rPr>
              <a:t>原理</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Amdahl定律、加速比</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sym typeface="Arial" charset="0"/>
              </a:rPr>
              <a:t>定义</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程序访存的局部性</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sym typeface="Arial" charset="0"/>
              </a:rPr>
              <a:t>原理</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CPU性能</a:t>
            </a:r>
            <a:r>
              <a:rPr kumimoji="0" lang="zh-CN" altLang="en-US" sz="2400" b="1" i="0" u="none" strike="noStrike" kern="0" cap="none" spc="0" normalizeH="0" baseline="0" noProof="0" dirty="0" smtClean="0">
                <a:ln>
                  <a:noFill/>
                </a:ln>
                <a:solidFill>
                  <a:srgbClr val="FF0000"/>
                </a:solidFill>
                <a:effectLst/>
                <a:uLnTx/>
                <a:uFillTx/>
                <a:latin typeface="+mn-lt"/>
                <a:ea typeface="+mn-ea"/>
                <a:cs typeface="+mn-cs"/>
              </a:rPr>
              <a:t>公式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smtClean="0">
                <a:ln>
                  <a:noFill/>
                </a:ln>
                <a:solidFill>
                  <a:srgbClr val="FF3300"/>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性能评价标准</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性能指标（</a:t>
            </a:r>
            <a:r>
              <a:rPr kumimoji="0" lang="zh-CN" altLang="en-US" sz="2400" b="1" i="0" u="none" strike="noStrike" kern="0" cap="none" spc="0" normalizeH="0" baseline="0" noProof="0" dirty="0" smtClean="0">
                <a:ln>
                  <a:noFill/>
                </a:ln>
                <a:effectLst/>
                <a:uLnTx/>
                <a:uFillTx/>
                <a:latin typeface="+mn-lt"/>
                <a:ea typeface="+mn-ea"/>
                <a:cs typeface="+mn-cs"/>
              </a:rPr>
              <a:t>CPU时间， </a:t>
            </a: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CPI， MIPS,MFLOPS)</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smtClean="0">
                <a:ln>
                  <a:noFill/>
                </a:ln>
                <a:solidFill>
                  <a:srgbClr val="FFFF00"/>
                </a:solidFill>
                <a:effectLst/>
                <a:uLnTx/>
                <a:uFillTx/>
                <a:latin typeface="+mn-lt"/>
                <a:ea typeface="+mn-ea"/>
                <a:cs typeface="+mn-cs"/>
              </a:rPr>
              <a:t>  性能比较</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400" b="1" i="0" u="none" strike="noStrike" kern="0" cap="none" spc="0" normalizeH="0" baseline="0" noProof="0" dirty="0" smtClean="0">
              <a:ln>
                <a:noFill/>
              </a:ln>
              <a:solidFill>
                <a:srgbClr val="FFFF00"/>
              </a:solidFill>
              <a:effectLst/>
              <a:uLnTx/>
              <a:uFillTx/>
              <a:latin typeface="+mn-lt"/>
              <a:ea typeface="+mn-ea"/>
              <a:cs typeface="+mn-cs"/>
            </a:endParaRPr>
          </a:p>
        </p:txBody>
      </p:sp>
      <p:sp>
        <p:nvSpPr>
          <p:cNvPr id="9" name="Rectangle 4"/>
          <p:cNvSpPr>
            <a:spLocks noChangeArrowheads="1"/>
          </p:cNvSpPr>
          <p:nvPr/>
        </p:nvSpPr>
        <p:spPr bwMode="auto">
          <a:xfrm>
            <a:off x="179388" y="6453188"/>
            <a:ext cx="2987675" cy="420687"/>
          </a:xfrm>
          <a:prstGeom prst="rect">
            <a:avLst/>
          </a:prstGeom>
          <a:noFill/>
          <a:ln w="9525">
            <a:noFill/>
            <a:miter lim="800000"/>
            <a:headEnd/>
            <a:tailEnd/>
          </a:ln>
        </p:spPr>
        <p:txBody>
          <a:bodyPr wrap="none">
            <a:spAutoFit/>
          </a:bodyPr>
          <a:lstStyle/>
          <a:p>
            <a:pPr>
              <a:lnSpc>
                <a:spcPct val="90000"/>
              </a:lnSpc>
              <a:spcBef>
                <a:spcPct val="20000"/>
              </a:spcBef>
              <a:buClr>
                <a:schemeClr val="folHlink"/>
              </a:buClr>
              <a:buSzPct val="90000"/>
              <a:buFont typeface="Wingdings" pitchFamily="2" charset="2"/>
              <a:buChar char="w"/>
            </a:pPr>
            <a:r>
              <a:rPr lang="zh-CN" sz="2400">
                <a:solidFill>
                  <a:srgbClr val="FFFF00"/>
                </a:solidFill>
              </a:rPr>
              <a:t>指令平均周期数</a:t>
            </a:r>
            <a:r>
              <a:rPr lang="zh-CN" altLang="zh-CN" sz="2400">
                <a:solidFill>
                  <a:srgbClr val="FFFF00"/>
                </a:solidFill>
              </a:rPr>
              <a:t>CPI</a:t>
            </a:r>
          </a:p>
        </p:txBody>
      </p:sp>
      <p:pic>
        <p:nvPicPr>
          <p:cNvPr id="10" name="Picture 5"/>
          <p:cNvPicPr>
            <a:picLocks noChangeAspect="1" noChangeArrowheads="1"/>
          </p:cNvPicPr>
          <p:nvPr/>
        </p:nvPicPr>
        <p:blipFill>
          <a:blip r:embed="rId2"/>
          <a:srcRect/>
          <a:stretch>
            <a:fillRect/>
          </a:stretch>
        </p:blipFill>
        <p:spPr bwMode="auto">
          <a:xfrm>
            <a:off x="4929190" y="3429000"/>
            <a:ext cx="3744912" cy="1295400"/>
          </a:xfrm>
          <a:prstGeom prst="rect">
            <a:avLst/>
          </a:prstGeom>
          <a:noFill/>
          <a:ln w="9525">
            <a:noFill/>
            <a:miter lim="800000"/>
            <a:headEnd/>
            <a:tailEnd/>
          </a:ln>
        </p:spPr>
      </p:pic>
      <p:pic>
        <p:nvPicPr>
          <p:cNvPr id="11" name="Picture 6" descr="1"/>
          <p:cNvPicPr>
            <a:picLocks noChangeAspect="1" noChangeArrowheads="1"/>
          </p:cNvPicPr>
          <p:nvPr/>
        </p:nvPicPr>
        <p:blipFill>
          <a:blip r:embed="rId3"/>
          <a:srcRect/>
          <a:stretch>
            <a:fillRect/>
          </a:stretch>
        </p:blipFill>
        <p:spPr bwMode="auto">
          <a:xfrm>
            <a:off x="3357554" y="5786454"/>
            <a:ext cx="5473700" cy="836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p:spPr>
        <p:txBody>
          <a:bodyPr/>
          <a:lstStyle/>
          <a:p>
            <a:fld id="{BFCF01A9-39B8-4CF1-A1C5-3AC27655FE95}" type="datetime1">
              <a:rPr lang="zh-CN" altLang="en-US" smtClean="0">
                <a:latin typeface="Arial" charset="0"/>
              </a:rPr>
              <a:pPr/>
              <a:t>2014/6/3</a:t>
            </a:fld>
            <a:endParaRPr lang="zh-CN" altLang="zh-CN" smtClean="0">
              <a:latin typeface="Arial" charset="0"/>
            </a:endParaRPr>
          </a:p>
        </p:txBody>
      </p:sp>
      <p:sp>
        <p:nvSpPr>
          <p:cNvPr id="24579" name="灯片编号占位符 5"/>
          <p:cNvSpPr>
            <a:spLocks noGrp="1"/>
          </p:cNvSpPr>
          <p:nvPr>
            <p:ph type="sldNum" sz="quarter" idx="12"/>
          </p:nvPr>
        </p:nvSpPr>
        <p:spPr>
          <a:noFill/>
        </p:spPr>
        <p:txBody>
          <a:bodyPr/>
          <a:lstStyle/>
          <a:p>
            <a:fld id="{B46189BA-84DA-4193-B5A7-71A8126262B8}" type="slidenum">
              <a:rPr lang="zh-CN" altLang="zh-CN" smtClean="0">
                <a:latin typeface="Arial" charset="0"/>
              </a:rPr>
              <a:pPr/>
              <a:t>20</a:t>
            </a:fld>
            <a:endParaRPr lang="zh-CN" altLang="zh-CN" smtClean="0">
              <a:latin typeface="Arial" charset="0"/>
            </a:endParaRPr>
          </a:p>
        </p:txBody>
      </p:sp>
      <p:pic>
        <p:nvPicPr>
          <p:cNvPr id="24580" name="Picture 2"/>
          <p:cNvPicPr>
            <a:picLocks noChangeAspect="1" noChangeArrowheads="1"/>
          </p:cNvPicPr>
          <p:nvPr/>
        </p:nvPicPr>
        <p:blipFill>
          <a:blip r:embed="rId2"/>
          <a:srcRect/>
          <a:stretch>
            <a:fillRect/>
          </a:stretch>
        </p:blipFill>
        <p:spPr bwMode="auto">
          <a:xfrm>
            <a:off x="1643063" y="1143000"/>
            <a:ext cx="5270500" cy="3529013"/>
          </a:xfrm>
          <a:prstGeom prst="rect">
            <a:avLst/>
          </a:prstGeom>
          <a:noFill/>
          <a:ln w="9525">
            <a:noFill/>
            <a:miter lim="800000"/>
            <a:headEnd/>
            <a:tailEnd/>
          </a:ln>
        </p:spPr>
      </p:pic>
      <p:sp>
        <p:nvSpPr>
          <p:cNvPr id="24581" name="Text Box 3"/>
          <p:cNvSpPr txBox="1">
            <a:spLocks noChangeArrowheads="1"/>
          </p:cNvSpPr>
          <p:nvPr/>
        </p:nvSpPr>
        <p:spPr bwMode="auto">
          <a:xfrm>
            <a:off x="3203575" y="476250"/>
            <a:ext cx="1962150" cy="517525"/>
          </a:xfrm>
          <a:prstGeom prst="rect">
            <a:avLst/>
          </a:prstGeom>
          <a:noFill/>
          <a:ln w="9525">
            <a:noFill/>
            <a:miter lim="800000"/>
            <a:headEnd/>
            <a:tailEnd/>
          </a:ln>
        </p:spPr>
        <p:txBody>
          <a:bodyPr wrap="none">
            <a:spAutoFit/>
          </a:bodyPr>
          <a:lstStyle/>
          <a:p>
            <a:r>
              <a:rPr lang="zh-CN" sz="2800"/>
              <a:t>链接操作图</a:t>
            </a:r>
          </a:p>
        </p:txBody>
      </p:sp>
      <p:sp>
        <p:nvSpPr>
          <p:cNvPr id="24582" name="Text Box 4"/>
          <p:cNvSpPr txBox="1">
            <a:spLocks noChangeArrowheads="1"/>
          </p:cNvSpPr>
          <p:nvPr/>
        </p:nvSpPr>
        <p:spPr bwMode="auto">
          <a:xfrm>
            <a:off x="428625" y="5072063"/>
            <a:ext cx="2613025" cy="519112"/>
          </a:xfrm>
          <a:prstGeom prst="rect">
            <a:avLst/>
          </a:prstGeom>
          <a:noFill/>
          <a:ln w="9525">
            <a:noFill/>
            <a:miter lim="800000"/>
            <a:headEnd/>
            <a:tailEnd/>
          </a:ln>
        </p:spPr>
        <p:txBody>
          <a:bodyPr wrap="none">
            <a:spAutoFit/>
          </a:bodyPr>
          <a:lstStyle/>
          <a:p>
            <a:r>
              <a:rPr lang="zh-CN" altLang="en-US" sz="2800"/>
              <a:t>第四章：习题5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0E43927D-6FA4-4F97-9A86-38D3452B55DB}" type="datetime1">
              <a:rPr lang="zh-CN" altLang="en-US" smtClean="0">
                <a:latin typeface="Arial" charset="0"/>
              </a:rPr>
              <a:pPr/>
              <a:t>2014/6/3</a:t>
            </a:fld>
            <a:endParaRPr lang="zh-CN" altLang="zh-CN" smtClean="0">
              <a:latin typeface="Arial" charset="0"/>
            </a:endParaRPr>
          </a:p>
        </p:txBody>
      </p:sp>
      <p:sp>
        <p:nvSpPr>
          <p:cNvPr id="25603" name="灯片编号占位符 5"/>
          <p:cNvSpPr>
            <a:spLocks noGrp="1"/>
          </p:cNvSpPr>
          <p:nvPr>
            <p:ph type="sldNum" sz="quarter" idx="12"/>
          </p:nvPr>
        </p:nvSpPr>
        <p:spPr>
          <a:noFill/>
        </p:spPr>
        <p:txBody>
          <a:bodyPr/>
          <a:lstStyle/>
          <a:p>
            <a:fld id="{B905891B-E6A9-4213-8DDE-BBFB40613294}" type="slidenum">
              <a:rPr lang="zh-CN" altLang="zh-CN" smtClean="0">
                <a:latin typeface="Arial" charset="0"/>
              </a:rPr>
              <a:pPr/>
              <a:t>21</a:t>
            </a:fld>
            <a:endParaRPr lang="zh-CN" altLang="zh-CN" smtClean="0">
              <a:latin typeface="Arial" charset="0"/>
            </a:endParaRPr>
          </a:p>
        </p:txBody>
      </p:sp>
      <p:sp>
        <p:nvSpPr>
          <p:cNvPr id="25604" name="Rectangle 2"/>
          <p:cNvSpPr>
            <a:spLocks noGrp="1" noRot="1" noChangeArrowheads="1"/>
          </p:cNvSpPr>
          <p:nvPr>
            <p:ph type="body" idx="1"/>
          </p:nvPr>
        </p:nvSpPr>
        <p:spPr>
          <a:xfrm>
            <a:off x="252413" y="549275"/>
            <a:ext cx="8540750" cy="6480175"/>
          </a:xfrm>
        </p:spPr>
        <p:txBody>
          <a:bodyPr/>
          <a:lstStyle/>
          <a:p>
            <a:pPr eaLnBrk="1" hangingPunct="1">
              <a:lnSpc>
                <a:spcPct val="90000"/>
              </a:lnSpc>
            </a:pPr>
            <a:r>
              <a:rPr lang="zh-CN" altLang="en-US" sz="2800" smtClean="0"/>
              <a:t>例5 某向量流水机有三个向量访存部件，其中的两个用于向量Load，一个用于向量Store。三个向量访存部件可同时使用。该流水机的向量寄存器长度为64。若要进行向量运算Z = X + s*Y（s为标量，已保存于标量寄存器S1中），且向量长度N小于64，则下列指令段可完成上述运算：</a:t>
            </a:r>
          </a:p>
          <a:p>
            <a:pPr eaLnBrk="1" hangingPunct="1">
              <a:lnSpc>
                <a:spcPct val="90000"/>
              </a:lnSpc>
              <a:buFont typeface="Wingdings" pitchFamily="2" charset="2"/>
              <a:buNone/>
            </a:pPr>
            <a:r>
              <a:rPr lang="zh-CN" altLang="en-US" sz="2800" smtClean="0"/>
              <a:t>       LOADV		V1, M(X)	;6拍</a:t>
            </a:r>
          </a:p>
          <a:p>
            <a:pPr eaLnBrk="1" hangingPunct="1">
              <a:lnSpc>
                <a:spcPct val="90000"/>
              </a:lnSpc>
              <a:buFont typeface="Wingdings" pitchFamily="2" charset="2"/>
              <a:buNone/>
            </a:pPr>
            <a:r>
              <a:rPr lang="zh-CN" altLang="en-US" sz="2800" smtClean="0"/>
              <a:t>      LOADV		        V2, M(Y)	;6拍</a:t>
            </a:r>
          </a:p>
          <a:p>
            <a:pPr eaLnBrk="1" hangingPunct="1">
              <a:lnSpc>
                <a:spcPct val="90000"/>
              </a:lnSpc>
              <a:buFont typeface="Wingdings" pitchFamily="2" charset="2"/>
              <a:buNone/>
            </a:pPr>
            <a:r>
              <a:rPr lang="zh-CN" altLang="en-US" sz="2800" smtClean="0"/>
              <a:t>      MULSV		     V3, V2, S1	;7拍</a:t>
            </a:r>
          </a:p>
          <a:p>
            <a:pPr eaLnBrk="1" hangingPunct="1">
              <a:lnSpc>
                <a:spcPct val="90000"/>
              </a:lnSpc>
              <a:buFont typeface="Wingdings" pitchFamily="2" charset="2"/>
              <a:buNone/>
            </a:pPr>
            <a:r>
              <a:rPr lang="zh-CN" altLang="en-US" sz="2800" smtClean="0"/>
              <a:t>      ADDV		   V4, V1, V3	;6拍</a:t>
            </a:r>
          </a:p>
          <a:p>
            <a:pPr eaLnBrk="1" hangingPunct="1">
              <a:lnSpc>
                <a:spcPct val="90000"/>
              </a:lnSpc>
              <a:buFont typeface="Wingdings" pitchFamily="2" charset="2"/>
              <a:buNone/>
            </a:pPr>
            <a:r>
              <a:rPr lang="zh-CN" altLang="en-US" sz="2800" smtClean="0"/>
              <a:t>      STOREV		V4, M(Z) 	;6拍</a:t>
            </a:r>
          </a:p>
          <a:p>
            <a:pPr eaLnBrk="1" hangingPunct="1">
              <a:lnSpc>
                <a:spcPct val="90000"/>
              </a:lnSpc>
              <a:buFont typeface="Wingdings" pitchFamily="2" charset="2"/>
              <a:buNone/>
            </a:pPr>
            <a:r>
              <a:rPr lang="zh-CN" altLang="en-US" sz="2800" smtClean="0"/>
              <a:t> 分别求出以上指令段采用串行方法（</a:t>
            </a:r>
            <a:r>
              <a:rPr lang="zh-CN" altLang="en-US" sz="2800" smtClean="0">
                <a:solidFill>
                  <a:srgbClr val="FFFF00"/>
                </a:solidFill>
              </a:rPr>
              <a:t>向量访存部件可并行工作</a:t>
            </a:r>
            <a:r>
              <a:rPr lang="zh-CN" altLang="en-US" sz="2800" smtClean="0"/>
              <a:t>）以及链接方法的执行时间（读写寄存器各需1拍），并画出链接操作示意图</a:t>
            </a:r>
            <a:r>
              <a:rPr lang="zh-CN" altLang="en-US" sz="200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45622395-F0ED-40D5-BEE0-C39559A14F83}" type="datetime1">
              <a:rPr lang="zh-CN" altLang="en-US" smtClean="0">
                <a:latin typeface="Arial" charset="0"/>
              </a:rPr>
              <a:pPr/>
              <a:t>2014/6/3</a:t>
            </a:fld>
            <a:endParaRPr lang="zh-CN" altLang="zh-CN" smtClean="0">
              <a:latin typeface="Arial" charset="0"/>
            </a:endParaRPr>
          </a:p>
        </p:txBody>
      </p:sp>
      <p:sp>
        <p:nvSpPr>
          <p:cNvPr id="26627" name="灯片编号占位符 5"/>
          <p:cNvSpPr>
            <a:spLocks noGrp="1"/>
          </p:cNvSpPr>
          <p:nvPr>
            <p:ph type="sldNum" sz="quarter" idx="12"/>
          </p:nvPr>
        </p:nvSpPr>
        <p:spPr>
          <a:noFill/>
        </p:spPr>
        <p:txBody>
          <a:bodyPr/>
          <a:lstStyle/>
          <a:p>
            <a:fld id="{D46F0EDF-D7CD-4740-8CB3-E1E049F29992}" type="slidenum">
              <a:rPr lang="zh-CN" altLang="zh-CN" smtClean="0">
                <a:latin typeface="Arial" charset="0"/>
              </a:rPr>
              <a:pPr/>
              <a:t>22</a:t>
            </a:fld>
            <a:endParaRPr lang="zh-CN" altLang="zh-CN" smtClean="0">
              <a:latin typeface="Arial" charset="0"/>
            </a:endParaRPr>
          </a:p>
        </p:txBody>
      </p:sp>
      <p:sp>
        <p:nvSpPr>
          <p:cNvPr id="26628" name="Rectangle 2"/>
          <p:cNvSpPr>
            <a:spLocks noGrp="1" noRot="1" noChangeArrowheads="1"/>
          </p:cNvSpPr>
          <p:nvPr>
            <p:ph type="body" idx="1"/>
          </p:nvPr>
        </p:nvSpPr>
        <p:spPr>
          <a:xfrm>
            <a:off x="107950" y="1052513"/>
            <a:ext cx="9023350" cy="4498975"/>
          </a:xfrm>
        </p:spPr>
        <p:txBody>
          <a:bodyPr/>
          <a:lstStyle/>
          <a:p>
            <a:pPr eaLnBrk="1" hangingPunct="1">
              <a:lnSpc>
                <a:spcPct val="80000"/>
              </a:lnSpc>
            </a:pPr>
            <a:r>
              <a:rPr lang="zh-CN" altLang="en-US" smtClean="0"/>
              <a:t>串行：共四个编队</a:t>
            </a:r>
            <a:r>
              <a:rPr lang="zh-CN" altLang="en-US" smtClean="0">
                <a:solidFill>
                  <a:srgbClr val="FFFF00"/>
                </a:solidFill>
              </a:rPr>
              <a:t> ，时间为</a:t>
            </a:r>
          </a:p>
          <a:p>
            <a:pPr eaLnBrk="1" hangingPunct="1">
              <a:lnSpc>
                <a:spcPct val="80000"/>
              </a:lnSpc>
              <a:buFont typeface="Wingdings" pitchFamily="2" charset="2"/>
              <a:buNone/>
            </a:pPr>
            <a:r>
              <a:rPr lang="zh-CN" altLang="en-US" sz="2800" smtClean="0">
                <a:solidFill>
                  <a:srgbClr val="FFFF00"/>
                </a:solidFill>
              </a:rPr>
              <a:t>    ( 1+6+1+N-1 )</a:t>
            </a:r>
            <a:r>
              <a:rPr lang="zh-CN" altLang="en-US" sz="2800" smtClean="0"/>
              <a:t>+</a:t>
            </a:r>
            <a:r>
              <a:rPr lang="zh-CN" altLang="en-US" smtClean="0"/>
              <a:t> </a:t>
            </a:r>
            <a:r>
              <a:rPr lang="zh-CN" altLang="en-US" sz="2800" smtClean="0"/>
              <a:t> ( 1+7+1+N-1 )+ ( 1+6+1+N-1 )+</a:t>
            </a:r>
            <a:r>
              <a:rPr lang="zh-CN" altLang="en-US" smtClean="0"/>
              <a:t> </a:t>
            </a:r>
            <a:r>
              <a:rPr lang="zh-CN" altLang="en-US" sz="2800" smtClean="0"/>
              <a:t> ( 1+6+1+N-1 )  =</a:t>
            </a:r>
            <a:endParaRPr lang="zh-CN" altLang="en-US" smtClean="0"/>
          </a:p>
          <a:p>
            <a:pPr eaLnBrk="1" hangingPunct="1">
              <a:lnSpc>
                <a:spcPct val="80000"/>
              </a:lnSpc>
            </a:pPr>
            <a:r>
              <a:rPr lang="zh-CN" altLang="en-US" smtClean="0"/>
              <a:t>链接： 共两个链接编队，</a:t>
            </a:r>
            <a:r>
              <a:rPr lang="zh-CN" altLang="en-US" smtClean="0">
                <a:solidFill>
                  <a:srgbClr val="FFFF00"/>
                </a:solidFill>
              </a:rPr>
              <a:t>时间为</a:t>
            </a:r>
          </a:p>
          <a:p>
            <a:pPr eaLnBrk="1" hangingPunct="1">
              <a:lnSpc>
                <a:spcPct val="80000"/>
              </a:lnSpc>
              <a:buFont typeface="Wingdings" pitchFamily="2" charset="2"/>
              <a:buNone/>
            </a:pPr>
            <a:r>
              <a:rPr lang="zh-CN" altLang="en-US" sz="2800" smtClean="0"/>
              <a:t>  ( 1+6+1+N-1 )+</a:t>
            </a:r>
            <a:r>
              <a:rPr lang="zh-CN" altLang="en-US" smtClean="0"/>
              <a:t> </a:t>
            </a:r>
            <a:r>
              <a:rPr lang="zh-CN" altLang="en-US" sz="2800" smtClean="0"/>
              <a:t> </a:t>
            </a:r>
            <a:r>
              <a:rPr lang="zh-CN" altLang="en-US" sz="2800" smtClean="0">
                <a:solidFill>
                  <a:srgbClr val="FFFF00"/>
                </a:solidFill>
              </a:rPr>
              <a:t>( 1+7+1 )+</a:t>
            </a:r>
            <a:r>
              <a:rPr lang="zh-CN" altLang="en-US" sz="2800" smtClean="0"/>
              <a:t> ( 1+6+1+N-1 )+</a:t>
            </a:r>
            <a:r>
              <a:rPr lang="zh-CN" altLang="en-US" smtClean="0"/>
              <a:t> </a:t>
            </a:r>
            <a:r>
              <a:rPr lang="zh-CN" altLang="en-US" sz="2800" smtClean="0"/>
              <a:t> </a:t>
            </a:r>
            <a:r>
              <a:rPr lang="zh-CN" altLang="en-US" sz="2800" smtClean="0">
                <a:solidFill>
                  <a:srgbClr val="FFFF00"/>
                </a:solidFill>
              </a:rPr>
              <a:t>( 1+6+1 ) </a:t>
            </a:r>
            <a:r>
              <a:rPr lang="zh-CN" altLang="en-US" sz="2800" smtClean="0"/>
              <a:t> =</a:t>
            </a:r>
          </a:p>
          <a:p>
            <a:pPr eaLnBrk="1" hangingPunct="1">
              <a:lnSpc>
                <a:spcPct val="80000"/>
              </a:lnSpc>
              <a:buFont typeface="Wingdings" pitchFamily="2" charset="2"/>
              <a:buNone/>
            </a:pPr>
            <a:r>
              <a:rPr lang="zh-CN" altLang="en-US" sz="2800" smtClean="0"/>
              <a:t>     </a:t>
            </a:r>
            <a:r>
              <a:rPr lang="zh-CN" altLang="en-US" sz="2800" smtClean="0">
                <a:solidFill>
                  <a:srgbClr val="FFFF00"/>
                </a:solidFill>
              </a:rPr>
              <a:t>LOADV		V1, M(X)	;6拍</a:t>
            </a:r>
          </a:p>
          <a:p>
            <a:pPr eaLnBrk="1" hangingPunct="1">
              <a:lnSpc>
                <a:spcPct val="80000"/>
              </a:lnSpc>
              <a:buFont typeface="Wingdings" pitchFamily="2" charset="2"/>
              <a:buNone/>
            </a:pPr>
            <a:r>
              <a:rPr lang="zh-CN" altLang="en-US" sz="2800" smtClean="0">
                <a:solidFill>
                  <a:srgbClr val="FFFF00"/>
                </a:solidFill>
              </a:rPr>
              <a:t>      LOADV	         V2, M(Y)	;6拍</a:t>
            </a:r>
          </a:p>
          <a:p>
            <a:pPr eaLnBrk="1" hangingPunct="1">
              <a:lnSpc>
                <a:spcPct val="80000"/>
              </a:lnSpc>
              <a:buFont typeface="Wingdings" pitchFamily="2" charset="2"/>
              <a:buNone/>
            </a:pPr>
            <a:r>
              <a:rPr lang="zh-CN" altLang="en-US" sz="2800" smtClean="0">
                <a:solidFill>
                  <a:srgbClr val="FFFF00"/>
                </a:solidFill>
              </a:rPr>
              <a:t>      MULSV		     V3, V2, S1	;7拍</a:t>
            </a:r>
          </a:p>
          <a:p>
            <a:pPr eaLnBrk="1" hangingPunct="1">
              <a:lnSpc>
                <a:spcPct val="80000"/>
              </a:lnSpc>
              <a:buFont typeface="Wingdings" pitchFamily="2" charset="2"/>
              <a:buNone/>
            </a:pPr>
            <a:r>
              <a:rPr lang="zh-CN" altLang="en-US" sz="2800" smtClean="0"/>
              <a:t>      ADDV		           V4, V1, V3	;6拍</a:t>
            </a:r>
          </a:p>
          <a:p>
            <a:pPr eaLnBrk="1" hangingPunct="1">
              <a:lnSpc>
                <a:spcPct val="80000"/>
              </a:lnSpc>
              <a:buFont typeface="Wingdings" pitchFamily="2" charset="2"/>
              <a:buNone/>
            </a:pPr>
            <a:r>
              <a:rPr lang="zh-CN" altLang="en-US" sz="2800" smtClean="0"/>
              <a:t>      STOREV		     V4, M(Z) 	;6拍</a:t>
            </a:r>
          </a:p>
          <a:p>
            <a:pPr eaLnBrk="1" hangingPunct="1">
              <a:lnSpc>
                <a:spcPct val="80000"/>
              </a:lnSpc>
            </a:pPr>
            <a:r>
              <a:rPr lang="zh-CN" altLang="en-US" smtClean="0"/>
              <a:t> I1,I2,I3为一链接编队，I4,I5为一链接编队</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p>
            <a:fld id="{D00F949E-8B7F-4332-92D6-D2A958D78B4A}" type="datetime1">
              <a:rPr lang="zh-CN" altLang="en-US" smtClean="0">
                <a:latin typeface="Arial" charset="0"/>
              </a:rPr>
              <a:pPr/>
              <a:t>2014/6/3</a:t>
            </a:fld>
            <a:endParaRPr lang="zh-CN" altLang="zh-CN" smtClean="0">
              <a:latin typeface="Arial" charset="0"/>
            </a:endParaRPr>
          </a:p>
        </p:txBody>
      </p:sp>
      <p:sp>
        <p:nvSpPr>
          <p:cNvPr id="27651" name="灯片编号占位符 5"/>
          <p:cNvSpPr>
            <a:spLocks noGrp="1"/>
          </p:cNvSpPr>
          <p:nvPr>
            <p:ph type="sldNum" sz="quarter" idx="12"/>
          </p:nvPr>
        </p:nvSpPr>
        <p:spPr>
          <a:noFill/>
        </p:spPr>
        <p:txBody>
          <a:bodyPr/>
          <a:lstStyle/>
          <a:p>
            <a:fld id="{26BF7C9E-2998-4147-BF2C-232047ADACF5}" type="slidenum">
              <a:rPr lang="zh-CN" altLang="zh-CN" smtClean="0">
                <a:latin typeface="Arial" charset="0"/>
              </a:rPr>
              <a:pPr/>
              <a:t>23</a:t>
            </a:fld>
            <a:endParaRPr lang="zh-CN" altLang="zh-CN" smtClean="0">
              <a:latin typeface="Arial" charset="0"/>
            </a:endParaRPr>
          </a:p>
        </p:txBody>
      </p:sp>
      <p:sp>
        <p:nvSpPr>
          <p:cNvPr id="27652" name="Rectangle 2"/>
          <p:cNvSpPr>
            <a:spLocks noGrp="1" noRot="1" noChangeArrowheads="1"/>
          </p:cNvSpPr>
          <p:nvPr>
            <p:ph type="title"/>
          </p:nvPr>
        </p:nvSpPr>
        <p:spPr>
          <a:xfrm>
            <a:off x="323850" y="-236538"/>
            <a:ext cx="8540750" cy="1136651"/>
          </a:xfrm>
        </p:spPr>
        <p:txBody>
          <a:bodyPr/>
          <a:lstStyle/>
          <a:p>
            <a:pPr eaLnBrk="1" hangingPunct="1"/>
            <a:r>
              <a:rPr lang="zh-CN" b="1" smtClean="0">
                <a:solidFill>
                  <a:srgbClr val="FFFF00"/>
                </a:solidFill>
              </a:rPr>
              <a:t>第五章　互连网络</a:t>
            </a:r>
          </a:p>
        </p:txBody>
      </p:sp>
      <p:sp>
        <p:nvSpPr>
          <p:cNvPr id="27653" name="Rectangle 3"/>
          <p:cNvSpPr>
            <a:spLocks noGrp="1" noRot="1" noChangeArrowheads="1"/>
          </p:cNvSpPr>
          <p:nvPr>
            <p:ph type="body" idx="1"/>
          </p:nvPr>
        </p:nvSpPr>
        <p:spPr>
          <a:xfrm>
            <a:off x="250825" y="765175"/>
            <a:ext cx="9145588" cy="4968875"/>
          </a:xfrm>
        </p:spPr>
        <p:txBody>
          <a:bodyPr/>
          <a:lstStyle/>
          <a:p>
            <a:pPr eaLnBrk="1" hangingPunct="1">
              <a:lnSpc>
                <a:spcPct val="80000"/>
              </a:lnSpc>
              <a:buFont typeface="Wingdings" pitchFamily="2" charset="2"/>
              <a:buNone/>
            </a:pPr>
            <a:r>
              <a:rPr lang="zh-CN" altLang="en-US" sz="2400" b="1" smtClean="0"/>
              <a:t>互连网络:</a:t>
            </a:r>
            <a:r>
              <a:rPr lang="zh-CN" altLang="en-US" sz="2400" b="1" smtClean="0">
                <a:solidFill>
                  <a:srgbClr val="FFFF00"/>
                </a:solidFill>
              </a:rPr>
              <a:t>静态＼动态互连网络</a:t>
            </a:r>
          </a:p>
          <a:p>
            <a:pPr eaLnBrk="1" hangingPunct="1">
              <a:lnSpc>
                <a:spcPct val="80000"/>
              </a:lnSpc>
              <a:buFont typeface="Wingdings" pitchFamily="2" charset="2"/>
              <a:buNone/>
            </a:pPr>
            <a:r>
              <a:rPr lang="zh-CN" altLang="en-US" sz="2400" smtClean="0"/>
              <a:t>     动态</a:t>
            </a:r>
            <a:r>
              <a:rPr lang="zh-CN" altLang="en-US" sz="2400" b="1" smtClean="0">
                <a:solidFill>
                  <a:srgbClr val="FF0000"/>
                </a:solidFill>
              </a:rPr>
              <a:t>网络</a:t>
            </a:r>
            <a:r>
              <a:rPr lang="zh-CN" altLang="en-US" sz="2400" smtClean="0"/>
              <a:t>：</a:t>
            </a:r>
            <a:r>
              <a:rPr lang="zh-CN" altLang="en-US" sz="2400" smtClean="0">
                <a:solidFill>
                  <a:srgbClr val="FFFF00"/>
                </a:solidFill>
                <a:sym typeface="Arial" charset="0"/>
              </a:rPr>
              <a:t>总线网络</a:t>
            </a:r>
            <a:r>
              <a:rPr lang="zh-CN" altLang="en-US" sz="2400" smtClean="0"/>
              <a:t>、</a:t>
            </a:r>
            <a:r>
              <a:rPr lang="zh-CN" altLang="en-US" sz="2400" smtClean="0">
                <a:solidFill>
                  <a:srgbClr val="FFFF00"/>
                </a:solidFill>
              </a:rPr>
              <a:t>多级互连网络</a:t>
            </a:r>
            <a:r>
              <a:rPr lang="zh-CN" altLang="en-US" sz="2400" smtClean="0"/>
              <a:t>和</a:t>
            </a:r>
            <a:r>
              <a:rPr lang="zh-CN" altLang="en-US" sz="2400" smtClean="0">
                <a:solidFill>
                  <a:srgbClr val="FFFF00"/>
                </a:solidFill>
                <a:sym typeface="Arial" charset="0"/>
              </a:rPr>
              <a:t>交叉开关</a:t>
            </a:r>
            <a:r>
              <a:rPr lang="zh-CN" altLang="en-US" sz="2400" smtClean="0"/>
              <a:t>网络</a:t>
            </a:r>
          </a:p>
          <a:p>
            <a:pPr eaLnBrk="1" hangingPunct="1">
              <a:lnSpc>
                <a:spcPct val="80000"/>
              </a:lnSpc>
              <a:buFont typeface="Wingdings" pitchFamily="2" charset="2"/>
              <a:buNone/>
            </a:pPr>
            <a:r>
              <a:rPr lang="zh-CN" altLang="en-US" sz="2400" b="1" smtClean="0"/>
              <a:t>互连网络三要素</a:t>
            </a:r>
            <a:r>
              <a:rPr lang="zh-CN" altLang="en-US" sz="2400" b="1" smtClean="0">
                <a:solidFill>
                  <a:srgbClr val="FFFF00"/>
                </a:solidFill>
              </a:rPr>
              <a:t>：互联结构、开关和控制方式。</a:t>
            </a:r>
          </a:p>
          <a:p>
            <a:pPr eaLnBrk="1" hangingPunct="1">
              <a:lnSpc>
                <a:spcPct val="80000"/>
              </a:lnSpc>
              <a:buFont typeface="Wingdings" pitchFamily="2" charset="2"/>
              <a:buNone/>
            </a:pPr>
            <a:r>
              <a:rPr lang="zh-CN" altLang="en-US" sz="2400" smtClean="0"/>
              <a:t>基本</a:t>
            </a:r>
            <a:r>
              <a:rPr lang="zh-CN" altLang="en-US" sz="2400" b="1" smtClean="0">
                <a:solidFill>
                  <a:srgbClr val="FF0000"/>
                </a:solidFill>
              </a:rPr>
              <a:t>互联函数</a:t>
            </a:r>
            <a:r>
              <a:rPr lang="zh-CN" altLang="en-US" sz="2400" b="1" smtClean="0">
                <a:solidFill>
                  <a:srgbClr val="FFFF00"/>
                </a:solidFill>
              </a:rPr>
              <a:t> </a:t>
            </a:r>
          </a:p>
          <a:p>
            <a:pPr eaLnBrk="1" hangingPunct="1">
              <a:lnSpc>
                <a:spcPct val="80000"/>
              </a:lnSpc>
            </a:pPr>
            <a:endParaRPr lang="zh-CN" altLang="en-US" sz="2400" smtClean="0">
              <a:solidFill>
                <a:srgbClr val="FFFF00"/>
              </a:solidFill>
            </a:endParaRPr>
          </a:p>
          <a:p>
            <a:pPr eaLnBrk="1" hangingPunct="1">
              <a:lnSpc>
                <a:spcPct val="80000"/>
              </a:lnSpc>
            </a:pPr>
            <a:endParaRPr lang="zh-CN" altLang="en-US" sz="2400" smtClean="0">
              <a:solidFill>
                <a:srgbClr val="FFFF00"/>
              </a:solidFill>
            </a:endParaRPr>
          </a:p>
          <a:p>
            <a:pPr eaLnBrk="1" hangingPunct="1">
              <a:lnSpc>
                <a:spcPct val="80000"/>
              </a:lnSpc>
            </a:pPr>
            <a:r>
              <a:rPr lang="zh-CN" altLang="en-US" sz="2400" b="1" smtClean="0">
                <a:solidFill>
                  <a:srgbClr val="FFFF00"/>
                </a:solidFill>
                <a:sym typeface="Arial" charset="0"/>
              </a:rPr>
              <a:t>            </a:t>
            </a:r>
            <a:r>
              <a:rPr lang="zh-CN" altLang="en-US" sz="2400" b="1" smtClean="0">
                <a:sym typeface="Arial" charset="0"/>
              </a:rPr>
              <a:t>              均匀洗牌函数</a:t>
            </a:r>
          </a:p>
          <a:p>
            <a:pPr eaLnBrk="1" hangingPunct="1">
              <a:lnSpc>
                <a:spcPct val="80000"/>
              </a:lnSpc>
              <a:buFont typeface="Wingdings" pitchFamily="2" charset="2"/>
              <a:buNone/>
            </a:pPr>
            <a:r>
              <a:rPr lang="zh-CN" altLang="en-US" sz="2400" smtClean="0"/>
              <a:t>网络</a:t>
            </a:r>
            <a:r>
              <a:rPr lang="zh-CN" altLang="en-US" sz="2400" b="1" smtClean="0">
                <a:solidFill>
                  <a:srgbClr val="FF0000"/>
                </a:solidFill>
              </a:rPr>
              <a:t>参数</a:t>
            </a:r>
            <a:r>
              <a:rPr lang="zh-CN" altLang="en-US" sz="2400" smtClean="0"/>
              <a:t> : </a:t>
            </a:r>
            <a:r>
              <a:rPr lang="zh-CN" altLang="en-US" sz="2400" b="1" smtClean="0">
                <a:solidFill>
                  <a:srgbClr val="FFFF00"/>
                </a:solidFill>
              </a:rPr>
              <a:t>网络规模、</a:t>
            </a:r>
            <a:r>
              <a:rPr lang="zh-CN" altLang="en-US" sz="2400" smtClean="0"/>
              <a:t> </a:t>
            </a:r>
            <a:r>
              <a:rPr lang="zh-CN" altLang="en-US" sz="2400" b="1" smtClean="0">
                <a:solidFill>
                  <a:srgbClr val="FFFF00"/>
                </a:solidFill>
              </a:rPr>
              <a:t>结点度、</a:t>
            </a:r>
            <a:r>
              <a:rPr lang="zh-CN" altLang="en-US" sz="2400" smtClean="0"/>
              <a:t> </a:t>
            </a:r>
            <a:r>
              <a:rPr lang="zh-CN" altLang="en-US" sz="2400" b="1" smtClean="0">
                <a:solidFill>
                  <a:srgbClr val="FFFF00"/>
                </a:solidFill>
              </a:rPr>
              <a:t>距离、直径，等分宽度</a:t>
            </a:r>
          </a:p>
          <a:p>
            <a:pPr eaLnBrk="1" hangingPunct="1">
              <a:lnSpc>
                <a:spcPct val="80000"/>
              </a:lnSpc>
              <a:buFont typeface="Wingdings" pitchFamily="2" charset="2"/>
              <a:buNone/>
            </a:pPr>
            <a:r>
              <a:rPr lang="zh-CN" altLang="en-US" sz="2400" smtClean="0"/>
              <a:t>路由选择和消息</a:t>
            </a:r>
            <a:r>
              <a:rPr lang="zh-CN" altLang="en-US" sz="2400" b="1" smtClean="0">
                <a:solidFill>
                  <a:srgbClr val="FF0000"/>
                </a:solidFill>
                <a:sym typeface="Arial" charset="0"/>
              </a:rPr>
              <a:t>传递</a:t>
            </a:r>
            <a:r>
              <a:rPr lang="zh-CN" altLang="en-US" sz="2400" smtClean="0"/>
              <a:t>:  </a:t>
            </a:r>
            <a:r>
              <a:rPr lang="zh-CN" altLang="en-US" sz="2400" smtClean="0">
                <a:solidFill>
                  <a:schemeClr val="tx2"/>
                </a:solidFill>
              </a:rPr>
              <a:t>线路交换</a:t>
            </a:r>
            <a:r>
              <a:rPr lang="zh-CN" altLang="en-US" sz="2400" smtClean="0"/>
              <a:t>和</a:t>
            </a:r>
            <a:r>
              <a:rPr lang="zh-CN" altLang="en-US" sz="2400" smtClean="0">
                <a:solidFill>
                  <a:schemeClr val="tx2"/>
                </a:solidFill>
              </a:rPr>
              <a:t>包交换</a:t>
            </a:r>
            <a:r>
              <a:rPr lang="zh-CN" altLang="en-US" sz="2400" smtClean="0"/>
              <a:t>（</a:t>
            </a:r>
            <a:r>
              <a:rPr lang="zh-CN" altLang="en-US" sz="2400" smtClean="0">
                <a:solidFill>
                  <a:schemeClr val="tx2"/>
                </a:solidFill>
              </a:rPr>
              <a:t>存储转发，虚拟直通、虫孔方式）</a:t>
            </a:r>
            <a:r>
              <a:rPr lang="zh-CN" altLang="en-US" sz="2400" smtClean="0"/>
              <a:t> :</a:t>
            </a:r>
          </a:p>
          <a:p>
            <a:pPr eaLnBrk="1" hangingPunct="1">
              <a:lnSpc>
                <a:spcPct val="80000"/>
              </a:lnSpc>
              <a:buFont typeface="Wingdings" pitchFamily="2" charset="2"/>
              <a:buNone/>
            </a:pPr>
            <a:r>
              <a:rPr lang="zh-CN" altLang="en-US" sz="2400" smtClean="0"/>
              <a:t>流量控制策略和通信模式</a:t>
            </a:r>
          </a:p>
          <a:p>
            <a:pPr eaLnBrk="1" hangingPunct="1">
              <a:lnSpc>
                <a:spcPct val="80000"/>
              </a:lnSpc>
              <a:buFont typeface="Wingdings" pitchFamily="2" charset="2"/>
              <a:buNone/>
            </a:pPr>
            <a:r>
              <a:rPr lang="zh-CN" altLang="en-US" sz="2400" b="1" smtClean="0">
                <a:solidFill>
                  <a:srgbClr val="FFFF00"/>
                </a:solidFill>
              </a:rPr>
              <a:t>通道流量</a:t>
            </a:r>
            <a:r>
              <a:rPr lang="zh-CN" altLang="en-US" sz="2400" smtClean="0"/>
              <a:t>用传输消息所使用的</a:t>
            </a:r>
            <a:r>
              <a:rPr lang="zh-CN" altLang="en-US" sz="2400" b="1" smtClean="0"/>
              <a:t>通道数</a:t>
            </a:r>
            <a:r>
              <a:rPr lang="zh-CN" altLang="en-US" sz="2400" smtClean="0"/>
              <a:t>来表示。</a:t>
            </a:r>
          </a:p>
          <a:p>
            <a:pPr eaLnBrk="1" hangingPunct="1">
              <a:lnSpc>
                <a:spcPct val="80000"/>
              </a:lnSpc>
              <a:buFont typeface="Wingdings" pitchFamily="2" charset="2"/>
              <a:buNone/>
            </a:pPr>
            <a:r>
              <a:rPr lang="zh-CN" altLang="en-US" sz="2400" b="1" smtClean="0">
                <a:solidFill>
                  <a:srgbClr val="FFFF00"/>
                </a:solidFill>
              </a:rPr>
              <a:t>通信时延</a:t>
            </a:r>
            <a:r>
              <a:rPr lang="zh-CN" altLang="en-US" sz="2400" smtClean="0"/>
              <a:t>用包的最长传输时间来表示。</a:t>
            </a:r>
          </a:p>
          <a:p>
            <a:pPr eaLnBrk="1" hangingPunct="1">
              <a:lnSpc>
                <a:spcPct val="80000"/>
              </a:lnSpc>
              <a:buFont typeface="Wingdings" pitchFamily="2" charset="2"/>
              <a:buNone/>
            </a:pPr>
            <a:r>
              <a:rPr lang="zh-CN" altLang="en-US" sz="2400" smtClean="0"/>
              <a:t>优化寻径网络以最小</a:t>
            </a:r>
            <a:r>
              <a:rPr lang="zh-CN" altLang="en-US" sz="2400" b="1" smtClean="0">
                <a:solidFill>
                  <a:srgbClr val="FFFF00"/>
                </a:solidFill>
              </a:rPr>
              <a:t>通道流量</a:t>
            </a:r>
            <a:r>
              <a:rPr lang="zh-CN" altLang="en-US" sz="2400" smtClean="0"/>
              <a:t>或</a:t>
            </a:r>
            <a:r>
              <a:rPr lang="zh-CN" altLang="en-US" sz="2400" b="1" smtClean="0">
                <a:solidFill>
                  <a:srgbClr val="FFFF00"/>
                </a:solidFill>
              </a:rPr>
              <a:t>通信时延</a:t>
            </a:r>
            <a:r>
              <a:rPr lang="zh-CN" altLang="en-US" sz="2400" smtClean="0"/>
              <a:t>为目标</a:t>
            </a:r>
            <a:r>
              <a:rPr lang="zh-CN" altLang="en-US" sz="2400" smtClean="0">
                <a:solidFill>
                  <a:schemeClr val="bg1"/>
                </a:solidFill>
              </a:rPr>
              <a:t>。</a:t>
            </a:r>
            <a:endParaRPr lang="zh-CN" altLang="en-US" sz="2400" smtClean="0"/>
          </a:p>
          <a:p>
            <a:pPr eaLnBrk="1" hangingPunct="1">
              <a:lnSpc>
                <a:spcPct val="80000"/>
              </a:lnSpc>
              <a:buFont typeface="Wingdings" pitchFamily="2" charset="2"/>
              <a:buNone/>
            </a:pPr>
            <a:r>
              <a:rPr lang="zh-CN" altLang="en-US" sz="2400" smtClean="0">
                <a:solidFill>
                  <a:srgbClr val="FFFF00"/>
                </a:solidFill>
              </a:rPr>
              <a:t>典型互联</a:t>
            </a:r>
            <a:r>
              <a:rPr lang="zh-CN" altLang="en-US" sz="2400" b="1" smtClean="0">
                <a:solidFill>
                  <a:srgbClr val="FF0000"/>
                </a:solidFill>
                <a:sym typeface="Arial" charset="0"/>
              </a:rPr>
              <a:t>网络</a:t>
            </a:r>
            <a:r>
              <a:rPr lang="zh-CN" altLang="en-US" sz="2400" smtClean="0">
                <a:solidFill>
                  <a:srgbClr val="FFFF00"/>
                </a:solidFill>
              </a:rPr>
              <a:t>:</a:t>
            </a:r>
            <a:r>
              <a:rPr lang="zh-CN" altLang="en-US" sz="2400" smtClean="0"/>
              <a:t>立方体型 和IlIiac网，Omega网络</a:t>
            </a:r>
            <a:r>
              <a:rPr lang="zh-CN" altLang="en-US" sz="2400" b="1" smtClean="0">
                <a:solidFill>
                  <a:srgbClr val="FFFF00"/>
                </a:solidFill>
                <a:sym typeface="Arial" charset="0"/>
              </a:rPr>
              <a:t>（</a:t>
            </a:r>
            <a:r>
              <a:rPr lang="zh-CN" altLang="en-US" sz="2400" b="1" smtClean="0">
                <a:sym typeface="Arial" charset="0"/>
              </a:rPr>
              <a:t>混洗函数</a:t>
            </a:r>
            <a:r>
              <a:rPr lang="zh-CN" altLang="en-US" sz="2400" b="1" smtClean="0">
                <a:solidFill>
                  <a:srgbClr val="FFFF00"/>
                </a:solidFill>
                <a:sym typeface="Arial" charset="0"/>
              </a:rPr>
              <a:t>）</a:t>
            </a:r>
          </a:p>
          <a:p>
            <a:pPr eaLnBrk="1" hangingPunct="1">
              <a:lnSpc>
                <a:spcPct val="80000"/>
              </a:lnSpc>
              <a:buFont typeface="Wingdings" pitchFamily="2" charset="2"/>
              <a:buNone/>
            </a:pPr>
            <a:r>
              <a:rPr lang="zh-CN" altLang="en-US" sz="2800" b="1" smtClean="0">
                <a:solidFill>
                  <a:schemeClr val="bg1"/>
                </a:solidFill>
              </a:rPr>
              <a:t>    </a:t>
            </a:r>
          </a:p>
        </p:txBody>
      </p:sp>
      <p:pic>
        <p:nvPicPr>
          <p:cNvPr id="27654" name="Picture 4"/>
          <p:cNvPicPr>
            <a:picLocks noChangeAspect="1" noChangeArrowheads="1"/>
          </p:cNvPicPr>
          <p:nvPr/>
        </p:nvPicPr>
        <p:blipFill>
          <a:blip r:embed="rId2"/>
          <a:srcRect/>
          <a:stretch>
            <a:fillRect/>
          </a:stretch>
        </p:blipFill>
        <p:spPr bwMode="auto">
          <a:xfrm>
            <a:off x="4356100" y="1989138"/>
            <a:ext cx="3352800" cy="847725"/>
          </a:xfrm>
          <a:prstGeom prst="rect">
            <a:avLst/>
          </a:prstGeom>
          <a:noFill/>
          <a:ln w="9525">
            <a:noFill/>
            <a:miter lim="800000"/>
            <a:headEnd/>
            <a:tailEnd/>
          </a:ln>
        </p:spPr>
      </p:pic>
      <p:sp>
        <p:nvSpPr>
          <p:cNvPr id="27655" name="Rectangle 5"/>
          <p:cNvSpPr>
            <a:spLocks noChangeArrowheads="1"/>
          </p:cNvSpPr>
          <p:nvPr/>
        </p:nvSpPr>
        <p:spPr bwMode="auto">
          <a:xfrm>
            <a:off x="900113" y="2205038"/>
            <a:ext cx="2114550" cy="457200"/>
          </a:xfrm>
          <a:prstGeom prst="rect">
            <a:avLst/>
          </a:prstGeom>
          <a:noFill/>
          <a:ln w="9525">
            <a:noFill/>
            <a:miter lim="800000"/>
            <a:headEnd/>
            <a:tailEnd/>
          </a:ln>
        </p:spPr>
        <p:txBody>
          <a:bodyPr wrap="none">
            <a:spAutoFit/>
          </a:bodyPr>
          <a:lstStyle/>
          <a:p>
            <a:r>
              <a:rPr lang="zh-CN" altLang="zh-CN" sz="2400" b="1">
                <a:solidFill>
                  <a:srgbClr val="FFFF00"/>
                </a:solidFill>
              </a:rPr>
              <a:t>PM2I</a:t>
            </a:r>
            <a:r>
              <a:rPr lang="zh-CN" sz="2400" b="1">
                <a:solidFill>
                  <a:srgbClr val="FFFF00"/>
                </a:solidFill>
              </a:rPr>
              <a:t>移数函数</a:t>
            </a:r>
          </a:p>
        </p:txBody>
      </p:sp>
      <p:sp>
        <p:nvSpPr>
          <p:cNvPr id="27656" name="Rectangle 6"/>
          <p:cNvSpPr>
            <a:spLocks noChangeArrowheads="1"/>
          </p:cNvSpPr>
          <p:nvPr/>
        </p:nvSpPr>
        <p:spPr bwMode="auto">
          <a:xfrm>
            <a:off x="900113" y="2852738"/>
            <a:ext cx="1403350" cy="457200"/>
          </a:xfrm>
          <a:prstGeom prst="rect">
            <a:avLst/>
          </a:prstGeom>
          <a:noFill/>
          <a:ln w="9525">
            <a:noFill/>
            <a:miter lim="800000"/>
            <a:headEnd/>
            <a:tailEnd/>
          </a:ln>
        </p:spPr>
        <p:txBody>
          <a:bodyPr wrap="none">
            <a:spAutoFit/>
          </a:bodyPr>
          <a:lstStyle/>
          <a:p>
            <a:r>
              <a:rPr lang="zh-CN" sz="2400" b="1">
                <a:solidFill>
                  <a:srgbClr val="FFFF00"/>
                </a:solidFill>
              </a:rPr>
              <a:t>交换函数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日期占位符 3"/>
          <p:cNvSpPr>
            <a:spLocks noGrp="1"/>
          </p:cNvSpPr>
          <p:nvPr>
            <p:ph type="dt" sz="quarter" idx="10"/>
          </p:nvPr>
        </p:nvSpPr>
        <p:spPr>
          <a:noFill/>
        </p:spPr>
        <p:txBody>
          <a:bodyPr/>
          <a:lstStyle/>
          <a:p>
            <a:fld id="{E0F8E962-7079-4777-A257-4D41AA1A2EC4}" type="datetime1">
              <a:rPr lang="zh-CN" altLang="en-US" smtClean="0">
                <a:latin typeface="Arial" charset="0"/>
              </a:rPr>
              <a:pPr/>
              <a:t>2014/6/3</a:t>
            </a:fld>
            <a:endParaRPr lang="zh-CN" altLang="zh-CN" smtClean="0">
              <a:latin typeface="Arial" charset="0"/>
            </a:endParaRPr>
          </a:p>
        </p:txBody>
      </p:sp>
      <p:sp>
        <p:nvSpPr>
          <p:cNvPr id="8197" name="灯片编号占位符 5"/>
          <p:cNvSpPr>
            <a:spLocks noGrp="1"/>
          </p:cNvSpPr>
          <p:nvPr>
            <p:ph type="sldNum" sz="quarter" idx="12"/>
          </p:nvPr>
        </p:nvSpPr>
        <p:spPr>
          <a:noFill/>
        </p:spPr>
        <p:txBody>
          <a:bodyPr/>
          <a:lstStyle/>
          <a:p>
            <a:fld id="{F027AE47-43F3-461F-8824-3ACE5A11601E}" type="slidenum">
              <a:rPr lang="zh-CN" altLang="zh-CN" smtClean="0">
                <a:latin typeface="Arial" charset="0"/>
              </a:rPr>
              <a:pPr/>
              <a:t>24</a:t>
            </a:fld>
            <a:endParaRPr lang="zh-CN" altLang="zh-CN" smtClean="0">
              <a:latin typeface="Arial" charset="0"/>
            </a:endParaRPr>
          </a:p>
        </p:txBody>
      </p:sp>
      <p:graphicFrame>
        <p:nvGraphicFramePr>
          <p:cNvPr id="8194" name="Object 2"/>
          <p:cNvGraphicFramePr>
            <a:graphicFrameLocks noChangeAspect="1"/>
          </p:cNvGraphicFramePr>
          <p:nvPr/>
        </p:nvGraphicFramePr>
        <p:xfrm>
          <a:off x="6156325" y="2708275"/>
          <a:ext cx="2681288" cy="865188"/>
        </p:xfrm>
        <a:graphic>
          <a:graphicData uri="http://schemas.openxmlformats.org/presentationml/2006/ole">
            <p:oleObj spid="_x0000_s8194" r:id="rId3" imgW="508758" imgH="229116" progId="Equation.3">
              <p:embed/>
            </p:oleObj>
          </a:graphicData>
        </a:graphic>
      </p:graphicFrame>
      <p:sp>
        <p:nvSpPr>
          <p:cNvPr id="8198" name="Rectangle 3"/>
          <p:cNvSpPr>
            <a:spLocks noChangeArrowheads="1"/>
          </p:cNvSpPr>
          <p:nvPr/>
        </p:nvSpPr>
        <p:spPr bwMode="auto">
          <a:xfrm>
            <a:off x="228600" y="228600"/>
            <a:ext cx="8686800" cy="10668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None/>
            </a:pPr>
            <a:r>
              <a:rPr lang="zh-CN" sz="2800"/>
              <a:t>网格的变形</a:t>
            </a:r>
            <a:r>
              <a:rPr lang="zh-CN" altLang="zh-CN" sz="2800"/>
              <a:t>---</a:t>
            </a:r>
            <a:r>
              <a:rPr lang="zh-CN" altLang="zh-CN" sz="2800">
                <a:solidFill>
                  <a:srgbClr val="FFFF00"/>
                </a:solidFill>
              </a:rPr>
              <a:t>Illiac </a:t>
            </a:r>
            <a:r>
              <a:rPr lang="zh-CN" sz="2800">
                <a:solidFill>
                  <a:srgbClr val="FFFF00"/>
                </a:solidFill>
              </a:rPr>
              <a:t>网</a:t>
            </a:r>
            <a:r>
              <a:rPr lang="zh-CN" sz="2800">
                <a:solidFill>
                  <a:srgbClr val="FF0000"/>
                </a:solidFill>
              </a:rPr>
              <a:t>：</a:t>
            </a:r>
          </a:p>
          <a:p>
            <a:pPr marL="742950" lvl="1" indent="-285750">
              <a:spcBef>
                <a:spcPct val="20000"/>
              </a:spcBef>
              <a:buClr>
                <a:schemeClr val="hlink"/>
              </a:buClr>
              <a:buSzPct val="95000"/>
              <a:buFont typeface="Wingdings" pitchFamily="2" charset="2"/>
              <a:buNone/>
            </a:pPr>
            <a:r>
              <a:rPr lang="zh-CN" sz="2800">
                <a:solidFill>
                  <a:schemeClr val="bg1"/>
                </a:solidFill>
              </a:rPr>
              <a:t>		</a:t>
            </a:r>
            <a:r>
              <a:rPr lang="zh-CN" sz="2800">
                <a:solidFill>
                  <a:srgbClr val="FFFF00"/>
                </a:solidFill>
              </a:rPr>
              <a:t>	</a:t>
            </a:r>
            <a:r>
              <a:rPr lang="zh-CN" sz="2800">
                <a:solidFill>
                  <a:schemeClr val="bg1"/>
                </a:solidFill>
              </a:rPr>
              <a:t>	</a:t>
            </a:r>
          </a:p>
        </p:txBody>
      </p:sp>
      <p:sp>
        <p:nvSpPr>
          <p:cNvPr id="8199" name="Rectangle 4"/>
          <p:cNvSpPr>
            <a:spLocks noChangeArrowheads="1"/>
          </p:cNvSpPr>
          <p:nvPr/>
        </p:nvSpPr>
        <p:spPr bwMode="auto">
          <a:xfrm>
            <a:off x="395288" y="5157788"/>
            <a:ext cx="8915400" cy="14478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Char char="ª"/>
            </a:pPr>
            <a:r>
              <a:rPr lang="zh-CN" altLang="zh-CN" sz="2800"/>
              <a:t>N</a:t>
            </a:r>
            <a:r>
              <a:rPr lang="zh-CN" sz="2800"/>
              <a:t>个结点的</a:t>
            </a:r>
            <a:r>
              <a:rPr lang="zh-CN" altLang="zh-CN" sz="2800">
                <a:solidFill>
                  <a:srgbClr val="FFFF00"/>
                </a:solidFill>
              </a:rPr>
              <a:t>r</a:t>
            </a:r>
            <a:r>
              <a:rPr lang="zh-CN" altLang="zh-CN" sz="2800">
                <a:solidFill>
                  <a:srgbClr val="FFFF00"/>
                </a:solidFill>
                <a:sym typeface="Symbol" pitchFamily="18" charset="2"/>
              </a:rPr>
              <a:t>r</a:t>
            </a:r>
            <a:r>
              <a:rPr lang="zh-CN" sz="2800"/>
              <a:t>网格</a:t>
            </a:r>
          </a:p>
          <a:p>
            <a:pPr marL="742950" lvl="1" indent="-285750">
              <a:spcBef>
                <a:spcPct val="20000"/>
              </a:spcBef>
              <a:buClr>
                <a:schemeClr val="hlink"/>
              </a:buClr>
              <a:buSzPct val="95000"/>
              <a:buFont typeface="Wingdings" pitchFamily="2" charset="2"/>
              <a:buChar char="ª"/>
            </a:pPr>
            <a:r>
              <a:rPr lang="zh-CN" altLang="zh-CN" sz="2800"/>
              <a:t>2N</a:t>
            </a:r>
            <a:r>
              <a:rPr lang="zh-CN" sz="2800"/>
              <a:t>条链路，直径为</a:t>
            </a:r>
            <a:r>
              <a:rPr lang="zh-CN" altLang="zh-CN" sz="2800">
                <a:solidFill>
                  <a:srgbClr val="FFFF00"/>
                </a:solidFill>
              </a:rPr>
              <a:t>r-1</a:t>
            </a:r>
            <a:r>
              <a:rPr lang="zh-CN" sz="2800"/>
              <a:t>，结点度为</a:t>
            </a:r>
            <a:r>
              <a:rPr lang="zh-CN" altLang="zh-CN" sz="2800">
                <a:solidFill>
                  <a:srgbClr val="FFFF00"/>
                </a:solidFill>
              </a:rPr>
              <a:t>4</a:t>
            </a:r>
            <a:r>
              <a:rPr lang="zh-CN" sz="2800"/>
              <a:t>。	</a:t>
            </a:r>
          </a:p>
        </p:txBody>
      </p:sp>
      <p:graphicFrame>
        <p:nvGraphicFramePr>
          <p:cNvPr id="8195" name="Object 5"/>
          <p:cNvGraphicFramePr>
            <a:graphicFrameLocks noChangeAspect="1"/>
          </p:cNvGraphicFramePr>
          <p:nvPr/>
        </p:nvGraphicFramePr>
        <p:xfrm>
          <a:off x="4667250" y="4510088"/>
          <a:ext cx="112713" cy="214312"/>
        </p:xfrm>
        <a:graphic>
          <a:graphicData uri="http://schemas.openxmlformats.org/presentationml/2006/ole">
            <p:oleObj spid="_x0000_s8195" r:id="rId4" imgW="114716" imgH="216405" progId="Equation.3">
              <p:embed/>
            </p:oleObj>
          </a:graphicData>
        </a:graphic>
      </p:graphicFrame>
      <p:pic>
        <p:nvPicPr>
          <p:cNvPr id="8200" name="Picture 6"/>
          <p:cNvPicPr>
            <a:picLocks noChangeAspect="1" noChangeArrowheads="1"/>
          </p:cNvPicPr>
          <p:nvPr/>
        </p:nvPicPr>
        <p:blipFill>
          <a:blip r:embed="rId5"/>
          <a:srcRect/>
          <a:stretch>
            <a:fillRect/>
          </a:stretch>
        </p:blipFill>
        <p:spPr bwMode="auto">
          <a:xfrm>
            <a:off x="971550" y="1412875"/>
            <a:ext cx="5019675" cy="3657600"/>
          </a:xfrm>
          <a:prstGeom prst="rect">
            <a:avLst/>
          </a:prstGeom>
          <a:noFill/>
          <a:ln w="9525">
            <a:noFill/>
            <a:miter lim="800000"/>
            <a:headEnd/>
            <a:tailEnd/>
          </a:ln>
        </p:spPr>
      </p:pic>
      <p:sp>
        <p:nvSpPr>
          <p:cNvPr id="8201" name="Rectangle 7"/>
          <p:cNvSpPr>
            <a:spLocks noChangeArrowheads="1"/>
          </p:cNvSpPr>
          <p:nvPr/>
        </p:nvSpPr>
        <p:spPr bwMode="auto">
          <a:xfrm>
            <a:off x="755650" y="6165850"/>
            <a:ext cx="7948613" cy="519113"/>
          </a:xfrm>
          <a:prstGeom prst="rect">
            <a:avLst/>
          </a:prstGeom>
          <a:noFill/>
          <a:ln w="9525">
            <a:noFill/>
            <a:miter lim="800000"/>
            <a:headEnd/>
            <a:tailEnd/>
          </a:ln>
        </p:spPr>
        <p:txBody>
          <a:bodyPr wrap="none">
            <a:spAutoFit/>
          </a:bodyPr>
          <a:lstStyle/>
          <a:p>
            <a:pPr>
              <a:spcBef>
                <a:spcPct val="20000"/>
              </a:spcBef>
            </a:pPr>
            <a:r>
              <a:rPr lang="zh-CN" altLang="zh-CN" sz="2800">
                <a:solidFill>
                  <a:schemeClr val="bg1"/>
                </a:solidFill>
              </a:rPr>
              <a:t>--</a:t>
            </a:r>
            <a:r>
              <a:rPr lang="zh-CN" sz="2800"/>
              <a:t>二维网格结构扩充性好，易在</a:t>
            </a:r>
            <a:r>
              <a:rPr lang="zh-CN" altLang="zh-CN" sz="2800"/>
              <a:t>VLSI</a:t>
            </a:r>
            <a:r>
              <a:rPr lang="zh-CN" sz="2800"/>
              <a:t>芯片上实现。</a:t>
            </a:r>
          </a:p>
        </p:txBody>
      </p:sp>
      <p:sp>
        <p:nvSpPr>
          <p:cNvPr id="8202" name="Rectangle 8"/>
          <p:cNvSpPr>
            <a:spLocks noChangeArrowheads="1"/>
          </p:cNvSpPr>
          <p:nvPr/>
        </p:nvSpPr>
        <p:spPr bwMode="auto">
          <a:xfrm>
            <a:off x="179388" y="908050"/>
            <a:ext cx="8281987" cy="457200"/>
          </a:xfrm>
          <a:prstGeom prst="rect">
            <a:avLst/>
          </a:prstGeom>
          <a:noFill/>
          <a:ln w="9525">
            <a:noFill/>
            <a:miter lim="800000"/>
            <a:headEnd/>
            <a:tailEnd/>
          </a:ln>
        </p:spPr>
        <p:txBody>
          <a:bodyPr anchor="ctr">
            <a:spAutoFit/>
          </a:bodyPr>
          <a:lstStyle/>
          <a:p>
            <a:r>
              <a:rPr lang="zh-CN" sz="2400"/>
              <a:t>每行尾与下一行的头，每列尾与下一列的头相接</a:t>
            </a:r>
            <a:r>
              <a:rPr lang="zh-CN" altLang="zh-CN" sz="2400">
                <a:solidFill>
                  <a:srgbClr val="FF0000"/>
                </a:solidFill>
              </a:rPr>
              <a:t>-</a:t>
            </a:r>
            <a:r>
              <a:rPr lang="zh-CN" sz="2400" b="1">
                <a:solidFill>
                  <a:srgbClr val="FFFF00"/>
                </a:solidFill>
              </a:rPr>
              <a:t>网格卷绕</a:t>
            </a:r>
            <a:r>
              <a:rPr lang="zh-CN" sz="2400">
                <a:solidFill>
                  <a:schemeClr val="bg1"/>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p>
            <a:fld id="{2532464A-A21C-4449-8748-45054465000C}" type="datetime1">
              <a:rPr lang="zh-CN" altLang="en-US" smtClean="0">
                <a:latin typeface="Arial" charset="0"/>
              </a:rPr>
              <a:pPr/>
              <a:t>2014/6/3</a:t>
            </a:fld>
            <a:endParaRPr lang="zh-CN" altLang="zh-CN" smtClean="0">
              <a:latin typeface="Arial" charset="0"/>
            </a:endParaRPr>
          </a:p>
        </p:txBody>
      </p:sp>
      <p:sp>
        <p:nvSpPr>
          <p:cNvPr id="28675" name="灯片编号占位符 5"/>
          <p:cNvSpPr>
            <a:spLocks noGrp="1"/>
          </p:cNvSpPr>
          <p:nvPr>
            <p:ph type="sldNum" sz="quarter" idx="12"/>
          </p:nvPr>
        </p:nvSpPr>
        <p:spPr>
          <a:noFill/>
        </p:spPr>
        <p:txBody>
          <a:bodyPr/>
          <a:lstStyle/>
          <a:p>
            <a:fld id="{36375658-57A8-46D2-ABBD-22FEC0B97F01}" type="slidenum">
              <a:rPr lang="zh-CN" altLang="zh-CN" smtClean="0">
                <a:latin typeface="Arial" charset="0"/>
              </a:rPr>
              <a:pPr/>
              <a:t>25</a:t>
            </a:fld>
            <a:endParaRPr lang="zh-CN" altLang="zh-CN" smtClean="0">
              <a:latin typeface="Arial" charset="0"/>
            </a:endParaRPr>
          </a:p>
        </p:txBody>
      </p:sp>
      <p:sp>
        <p:nvSpPr>
          <p:cNvPr id="28676" name="Rectangle 2"/>
          <p:cNvSpPr>
            <a:spLocks noChangeArrowheads="1"/>
          </p:cNvSpPr>
          <p:nvPr/>
        </p:nvSpPr>
        <p:spPr bwMode="auto">
          <a:xfrm>
            <a:off x="152400" y="457200"/>
            <a:ext cx="8763000" cy="533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None/>
            </a:pPr>
            <a:r>
              <a:rPr lang="zh-CN" sz="2800">
                <a:solidFill>
                  <a:srgbClr val="FFFF00"/>
                </a:solidFill>
              </a:rPr>
              <a:t>带环立方体（</a:t>
            </a:r>
            <a:r>
              <a:rPr lang="zh-CN" altLang="zh-CN" sz="2800">
                <a:solidFill>
                  <a:srgbClr val="FFFF00"/>
                </a:solidFill>
              </a:rPr>
              <a:t>CCC</a:t>
            </a:r>
            <a:r>
              <a:rPr lang="zh-CN" sz="2800">
                <a:solidFill>
                  <a:srgbClr val="FFFF00"/>
                </a:solidFill>
              </a:rPr>
              <a:t>）</a:t>
            </a:r>
            <a:endParaRPr lang="zh-CN" sz="2400">
              <a:solidFill>
                <a:srgbClr val="FFFF00"/>
              </a:solidFill>
            </a:endParaRPr>
          </a:p>
        </p:txBody>
      </p:sp>
      <p:grpSp>
        <p:nvGrpSpPr>
          <p:cNvPr id="28677" name="Group 3"/>
          <p:cNvGrpSpPr>
            <a:grpSpLocks/>
          </p:cNvGrpSpPr>
          <p:nvPr/>
        </p:nvGrpSpPr>
        <p:grpSpPr bwMode="auto">
          <a:xfrm>
            <a:off x="2895600" y="1371600"/>
            <a:ext cx="3048000" cy="3048000"/>
            <a:chOff x="0" y="0"/>
            <a:chExt cx="1920" cy="1920"/>
          </a:xfrm>
        </p:grpSpPr>
        <p:sp>
          <p:nvSpPr>
            <p:cNvPr id="28680" name="Line 4"/>
            <p:cNvSpPr>
              <a:spLocks noChangeShapeType="1"/>
            </p:cNvSpPr>
            <p:nvPr/>
          </p:nvSpPr>
          <p:spPr bwMode="auto">
            <a:xfrm rot="4627174">
              <a:off x="579" y="87"/>
              <a:ext cx="94" cy="90"/>
            </a:xfrm>
            <a:prstGeom prst="line">
              <a:avLst/>
            </a:prstGeom>
            <a:noFill/>
            <a:ln w="19050">
              <a:solidFill>
                <a:srgbClr val="33CCFF"/>
              </a:solidFill>
              <a:prstDash val="dash"/>
              <a:round/>
              <a:headEnd/>
              <a:tailEnd/>
            </a:ln>
          </p:spPr>
          <p:txBody>
            <a:bodyPr wrap="none" anchor="ctr"/>
            <a:lstStyle/>
            <a:p>
              <a:endParaRPr lang="zh-CN" altLang="en-US"/>
            </a:p>
          </p:txBody>
        </p:sp>
        <p:sp>
          <p:nvSpPr>
            <p:cNvPr id="28681" name="Line 5"/>
            <p:cNvSpPr>
              <a:spLocks noChangeShapeType="1"/>
            </p:cNvSpPr>
            <p:nvPr/>
          </p:nvSpPr>
          <p:spPr bwMode="auto">
            <a:xfrm flipV="1">
              <a:off x="192" y="144"/>
              <a:ext cx="192" cy="288"/>
            </a:xfrm>
            <a:prstGeom prst="line">
              <a:avLst/>
            </a:prstGeom>
            <a:noFill/>
            <a:ln w="19050">
              <a:solidFill>
                <a:srgbClr val="00CC00"/>
              </a:solidFill>
              <a:round/>
              <a:headEnd/>
              <a:tailEnd/>
            </a:ln>
          </p:spPr>
          <p:txBody>
            <a:bodyPr wrap="none" anchor="ctr"/>
            <a:lstStyle/>
            <a:p>
              <a:endParaRPr lang="zh-CN" altLang="en-US"/>
            </a:p>
          </p:txBody>
        </p:sp>
        <p:sp>
          <p:nvSpPr>
            <p:cNvPr id="28682" name="Line 6"/>
            <p:cNvSpPr>
              <a:spLocks noChangeShapeType="1"/>
            </p:cNvSpPr>
            <p:nvPr/>
          </p:nvSpPr>
          <p:spPr bwMode="auto">
            <a:xfrm>
              <a:off x="1200" y="624"/>
              <a:ext cx="96" cy="96"/>
            </a:xfrm>
            <a:prstGeom prst="line">
              <a:avLst/>
            </a:prstGeom>
            <a:noFill/>
            <a:ln w="19050">
              <a:solidFill>
                <a:srgbClr val="33CCFF"/>
              </a:solidFill>
              <a:round/>
              <a:headEnd/>
              <a:tailEnd/>
            </a:ln>
          </p:spPr>
          <p:txBody>
            <a:bodyPr wrap="none" anchor="ctr"/>
            <a:lstStyle/>
            <a:p>
              <a:endParaRPr lang="zh-CN" altLang="en-US"/>
            </a:p>
          </p:txBody>
        </p:sp>
        <p:sp>
          <p:nvSpPr>
            <p:cNvPr id="28683" name="Line 7"/>
            <p:cNvSpPr>
              <a:spLocks noChangeShapeType="1"/>
            </p:cNvSpPr>
            <p:nvPr/>
          </p:nvSpPr>
          <p:spPr bwMode="auto">
            <a:xfrm flipV="1">
              <a:off x="1728" y="1056"/>
              <a:ext cx="96" cy="144"/>
            </a:xfrm>
            <a:prstGeom prst="line">
              <a:avLst/>
            </a:prstGeom>
            <a:noFill/>
            <a:ln w="19050">
              <a:solidFill>
                <a:srgbClr val="33CCFF"/>
              </a:solidFill>
              <a:prstDash val="dash"/>
              <a:round/>
              <a:headEnd/>
              <a:tailEnd/>
            </a:ln>
          </p:spPr>
          <p:txBody>
            <a:bodyPr wrap="none" anchor="ctr"/>
            <a:lstStyle/>
            <a:p>
              <a:endParaRPr lang="zh-CN" altLang="en-US"/>
            </a:p>
          </p:txBody>
        </p:sp>
        <p:sp>
          <p:nvSpPr>
            <p:cNvPr id="28684" name="Line 8"/>
            <p:cNvSpPr>
              <a:spLocks noChangeShapeType="1"/>
            </p:cNvSpPr>
            <p:nvPr/>
          </p:nvSpPr>
          <p:spPr bwMode="auto">
            <a:xfrm flipH="1" flipV="1">
              <a:off x="1728" y="1200"/>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685" name="Line 9"/>
            <p:cNvSpPr>
              <a:spLocks noChangeShapeType="1"/>
            </p:cNvSpPr>
            <p:nvPr/>
          </p:nvSpPr>
          <p:spPr bwMode="auto">
            <a:xfrm>
              <a:off x="48" y="768"/>
              <a:ext cx="0" cy="864"/>
            </a:xfrm>
            <a:prstGeom prst="line">
              <a:avLst/>
            </a:prstGeom>
            <a:noFill/>
            <a:ln w="19050">
              <a:solidFill>
                <a:srgbClr val="00CC00"/>
              </a:solidFill>
              <a:round/>
              <a:headEnd/>
              <a:tailEnd/>
            </a:ln>
          </p:spPr>
          <p:txBody>
            <a:bodyPr wrap="none" anchor="ctr"/>
            <a:lstStyle/>
            <a:p>
              <a:endParaRPr lang="zh-CN" altLang="en-US"/>
            </a:p>
          </p:txBody>
        </p:sp>
        <p:sp>
          <p:nvSpPr>
            <p:cNvPr id="28686" name="Line 10"/>
            <p:cNvSpPr>
              <a:spLocks noChangeShapeType="1"/>
            </p:cNvSpPr>
            <p:nvPr/>
          </p:nvSpPr>
          <p:spPr bwMode="auto">
            <a:xfrm>
              <a:off x="1344" y="768"/>
              <a:ext cx="0" cy="816"/>
            </a:xfrm>
            <a:prstGeom prst="line">
              <a:avLst/>
            </a:prstGeom>
            <a:noFill/>
            <a:ln w="19050">
              <a:solidFill>
                <a:srgbClr val="00CC00"/>
              </a:solidFill>
              <a:round/>
              <a:headEnd/>
              <a:tailEnd/>
            </a:ln>
          </p:spPr>
          <p:txBody>
            <a:bodyPr wrap="none" anchor="ctr"/>
            <a:lstStyle/>
            <a:p>
              <a:endParaRPr lang="zh-CN" altLang="en-US"/>
            </a:p>
          </p:txBody>
        </p:sp>
        <p:sp>
          <p:nvSpPr>
            <p:cNvPr id="28687" name="Line 11"/>
            <p:cNvSpPr>
              <a:spLocks noChangeShapeType="1"/>
            </p:cNvSpPr>
            <p:nvPr/>
          </p:nvSpPr>
          <p:spPr bwMode="auto">
            <a:xfrm>
              <a:off x="1872" y="240"/>
              <a:ext cx="0" cy="720"/>
            </a:xfrm>
            <a:prstGeom prst="line">
              <a:avLst/>
            </a:prstGeom>
            <a:noFill/>
            <a:ln w="19050">
              <a:solidFill>
                <a:srgbClr val="00CC00"/>
              </a:solidFill>
              <a:round/>
              <a:headEnd/>
              <a:tailEnd/>
            </a:ln>
          </p:spPr>
          <p:txBody>
            <a:bodyPr wrap="none" anchor="ctr"/>
            <a:lstStyle/>
            <a:p>
              <a:endParaRPr lang="zh-CN" altLang="en-US"/>
            </a:p>
          </p:txBody>
        </p:sp>
        <p:sp>
          <p:nvSpPr>
            <p:cNvPr id="28688" name="Line 12"/>
            <p:cNvSpPr>
              <a:spLocks noChangeShapeType="1"/>
            </p:cNvSpPr>
            <p:nvPr/>
          </p:nvSpPr>
          <p:spPr bwMode="auto">
            <a:xfrm flipV="1">
              <a:off x="1536" y="1248"/>
              <a:ext cx="336" cy="480"/>
            </a:xfrm>
            <a:prstGeom prst="line">
              <a:avLst/>
            </a:prstGeom>
            <a:noFill/>
            <a:ln w="19050">
              <a:solidFill>
                <a:srgbClr val="00CC00"/>
              </a:solidFill>
              <a:round/>
              <a:headEnd/>
              <a:tailEnd/>
            </a:ln>
          </p:spPr>
          <p:txBody>
            <a:bodyPr wrap="none" anchor="ctr"/>
            <a:lstStyle/>
            <a:p>
              <a:endParaRPr lang="zh-CN" altLang="en-US"/>
            </a:p>
          </p:txBody>
        </p:sp>
        <p:sp>
          <p:nvSpPr>
            <p:cNvPr id="28689" name="Line 13"/>
            <p:cNvSpPr>
              <a:spLocks noChangeShapeType="1"/>
            </p:cNvSpPr>
            <p:nvPr/>
          </p:nvSpPr>
          <p:spPr bwMode="auto">
            <a:xfrm>
              <a:off x="576" y="336"/>
              <a:ext cx="0" cy="624"/>
            </a:xfrm>
            <a:prstGeom prst="line">
              <a:avLst/>
            </a:prstGeom>
            <a:noFill/>
            <a:ln w="19050">
              <a:solidFill>
                <a:srgbClr val="00CC00"/>
              </a:solidFill>
              <a:prstDash val="dash"/>
              <a:round/>
              <a:headEnd/>
              <a:tailEnd/>
            </a:ln>
          </p:spPr>
          <p:txBody>
            <a:bodyPr wrap="none" anchor="ctr"/>
            <a:lstStyle/>
            <a:p>
              <a:endParaRPr lang="zh-CN" altLang="en-US"/>
            </a:p>
          </p:txBody>
        </p:sp>
        <p:sp>
          <p:nvSpPr>
            <p:cNvPr id="28690" name="Line 14"/>
            <p:cNvSpPr>
              <a:spLocks noChangeShapeType="1"/>
            </p:cNvSpPr>
            <p:nvPr/>
          </p:nvSpPr>
          <p:spPr bwMode="auto">
            <a:xfrm flipV="1">
              <a:off x="288" y="1296"/>
              <a:ext cx="240" cy="336"/>
            </a:xfrm>
            <a:prstGeom prst="line">
              <a:avLst/>
            </a:prstGeom>
            <a:noFill/>
            <a:ln w="19050">
              <a:solidFill>
                <a:srgbClr val="00CC00"/>
              </a:solidFill>
              <a:prstDash val="dash"/>
              <a:round/>
              <a:headEnd/>
              <a:tailEnd/>
            </a:ln>
          </p:spPr>
          <p:txBody>
            <a:bodyPr wrap="none" anchor="ctr"/>
            <a:lstStyle/>
            <a:p>
              <a:endParaRPr lang="zh-CN" altLang="en-US"/>
            </a:p>
          </p:txBody>
        </p:sp>
        <p:sp>
          <p:nvSpPr>
            <p:cNvPr id="28691" name="Line 15"/>
            <p:cNvSpPr>
              <a:spLocks noChangeShapeType="1"/>
            </p:cNvSpPr>
            <p:nvPr/>
          </p:nvSpPr>
          <p:spPr bwMode="auto">
            <a:xfrm>
              <a:off x="768" y="1200"/>
              <a:ext cx="912" cy="0"/>
            </a:xfrm>
            <a:prstGeom prst="line">
              <a:avLst/>
            </a:prstGeom>
            <a:noFill/>
            <a:ln w="19050">
              <a:solidFill>
                <a:srgbClr val="00CC00"/>
              </a:solidFill>
              <a:prstDash val="dash"/>
              <a:round/>
              <a:headEnd/>
              <a:tailEnd/>
            </a:ln>
          </p:spPr>
          <p:txBody>
            <a:bodyPr wrap="none" anchor="ctr"/>
            <a:lstStyle/>
            <a:p>
              <a:endParaRPr lang="zh-CN" altLang="en-US"/>
            </a:p>
          </p:txBody>
        </p:sp>
        <p:sp>
          <p:nvSpPr>
            <p:cNvPr id="28692" name="Line 16"/>
            <p:cNvSpPr>
              <a:spLocks noChangeShapeType="1"/>
            </p:cNvSpPr>
            <p:nvPr/>
          </p:nvSpPr>
          <p:spPr bwMode="auto">
            <a:xfrm>
              <a:off x="288" y="1872"/>
              <a:ext cx="912" cy="0"/>
            </a:xfrm>
            <a:prstGeom prst="line">
              <a:avLst/>
            </a:prstGeom>
            <a:noFill/>
            <a:ln w="19050">
              <a:solidFill>
                <a:srgbClr val="00CC00"/>
              </a:solidFill>
              <a:round/>
              <a:headEnd/>
              <a:tailEnd/>
            </a:ln>
          </p:spPr>
          <p:txBody>
            <a:bodyPr wrap="none" anchor="ctr"/>
            <a:lstStyle/>
            <a:p>
              <a:endParaRPr lang="zh-CN" altLang="en-US"/>
            </a:p>
          </p:txBody>
        </p:sp>
        <p:sp>
          <p:nvSpPr>
            <p:cNvPr id="28693" name="Oval 17"/>
            <p:cNvSpPr>
              <a:spLocks noChangeArrowheads="1"/>
            </p:cNvSpPr>
            <p:nvPr/>
          </p:nvSpPr>
          <p:spPr bwMode="auto">
            <a:xfrm>
              <a:off x="1200"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4" name="Oval 18"/>
            <p:cNvSpPr>
              <a:spLocks noChangeArrowheads="1"/>
            </p:cNvSpPr>
            <p:nvPr/>
          </p:nvSpPr>
          <p:spPr bwMode="auto">
            <a:xfrm>
              <a:off x="1440" y="1728"/>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5" name="Line 19"/>
            <p:cNvSpPr>
              <a:spLocks noChangeShapeType="1"/>
            </p:cNvSpPr>
            <p:nvPr/>
          </p:nvSpPr>
          <p:spPr bwMode="auto">
            <a:xfrm flipV="1">
              <a:off x="1296" y="1824"/>
              <a:ext cx="144" cy="48"/>
            </a:xfrm>
            <a:prstGeom prst="line">
              <a:avLst/>
            </a:prstGeom>
            <a:noFill/>
            <a:ln w="19050">
              <a:solidFill>
                <a:srgbClr val="33CCFF"/>
              </a:solidFill>
              <a:round/>
              <a:headEnd/>
              <a:tailEnd/>
            </a:ln>
          </p:spPr>
          <p:txBody>
            <a:bodyPr wrap="none" anchor="ctr"/>
            <a:lstStyle/>
            <a:p>
              <a:endParaRPr lang="zh-CN" altLang="en-US"/>
            </a:p>
          </p:txBody>
        </p:sp>
        <p:sp>
          <p:nvSpPr>
            <p:cNvPr id="28696" name="Oval 20"/>
            <p:cNvSpPr>
              <a:spLocks noChangeArrowheads="1"/>
            </p:cNvSpPr>
            <p:nvPr/>
          </p:nvSpPr>
          <p:spPr bwMode="auto">
            <a:xfrm>
              <a:off x="1296" y="158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7" name="Line 21"/>
            <p:cNvSpPr>
              <a:spLocks noChangeShapeType="1"/>
            </p:cNvSpPr>
            <p:nvPr/>
          </p:nvSpPr>
          <p:spPr bwMode="auto">
            <a:xfrm flipH="1">
              <a:off x="1248" y="1680"/>
              <a:ext cx="48" cy="144"/>
            </a:xfrm>
            <a:prstGeom prst="line">
              <a:avLst/>
            </a:prstGeom>
            <a:noFill/>
            <a:ln w="19050">
              <a:solidFill>
                <a:srgbClr val="33CCFF"/>
              </a:solidFill>
              <a:round/>
              <a:headEnd/>
              <a:tailEnd/>
            </a:ln>
          </p:spPr>
          <p:txBody>
            <a:bodyPr wrap="none" anchor="ctr"/>
            <a:lstStyle/>
            <a:p>
              <a:endParaRPr lang="zh-CN" altLang="en-US"/>
            </a:p>
          </p:txBody>
        </p:sp>
        <p:sp>
          <p:nvSpPr>
            <p:cNvPr id="28698" name="Line 22"/>
            <p:cNvSpPr>
              <a:spLocks noChangeShapeType="1"/>
            </p:cNvSpPr>
            <p:nvPr/>
          </p:nvSpPr>
          <p:spPr bwMode="auto">
            <a:xfrm>
              <a:off x="1392" y="1632"/>
              <a:ext cx="96" cy="96"/>
            </a:xfrm>
            <a:prstGeom prst="line">
              <a:avLst/>
            </a:prstGeom>
            <a:noFill/>
            <a:ln w="19050">
              <a:solidFill>
                <a:srgbClr val="33CCFF"/>
              </a:solidFill>
              <a:round/>
              <a:headEnd/>
              <a:tailEnd/>
            </a:ln>
          </p:spPr>
          <p:txBody>
            <a:bodyPr wrap="none" anchor="ctr"/>
            <a:lstStyle/>
            <a:p>
              <a:endParaRPr lang="zh-CN" altLang="en-US"/>
            </a:p>
          </p:txBody>
        </p:sp>
        <p:sp>
          <p:nvSpPr>
            <p:cNvPr id="28699" name="Oval 23"/>
            <p:cNvSpPr>
              <a:spLocks noChangeArrowheads="1"/>
            </p:cNvSpPr>
            <p:nvPr/>
          </p:nvSpPr>
          <p:spPr bwMode="auto">
            <a:xfrm>
              <a:off x="0" y="16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0" name="Oval 24"/>
            <p:cNvSpPr>
              <a:spLocks noChangeArrowheads="1"/>
            </p:cNvSpPr>
            <p:nvPr/>
          </p:nvSpPr>
          <p:spPr bwMode="auto">
            <a:xfrm>
              <a:off x="192"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1" name="Line 25"/>
            <p:cNvSpPr>
              <a:spLocks noChangeShapeType="1"/>
            </p:cNvSpPr>
            <p:nvPr/>
          </p:nvSpPr>
          <p:spPr bwMode="auto">
            <a:xfrm flipV="1">
              <a:off x="240" y="1728"/>
              <a:ext cx="0"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02" name="Oval 26" descr="20%"/>
            <p:cNvSpPr>
              <a:spLocks noChangeArrowheads="1"/>
            </p:cNvSpPr>
            <p:nvPr/>
          </p:nvSpPr>
          <p:spPr bwMode="auto">
            <a:xfrm>
              <a:off x="192" y="1632"/>
              <a:ext cx="96" cy="96"/>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28703" name="Line 27"/>
            <p:cNvSpPr>
              <a:spLocks noChangeShapeType="1"/>
            </p:cNvSpPr>
            <p:nvPr/>
          </p:nvSpPr>
          <p:spPr bwMode="auto">
            <a:xfrm flipH="1">
              <a:off x="96" y="1680"/>
              <a:ext cx="96" cy="0"/>
            </a:xfrm>
            <a:prstGeom prst="line">
              <a:avLst/>
            </a:prstGeom>
            <a:noFill/>
            <a:ln w="19050">
              <a:solidFill>
                <a:srgbClr val="33CCFF"/>
              </a:solidFill>
              <a:prstDash val="dash"/>
              <a:round/>
              <a:headEnd/>
              <a:tailEnd/>
            </a:ln>
          </p:spPr>
          <p:txBody>
            <a:bodyPr wrap="none" anchor="ctr"/>
            <a:lstStyle/>
            <a:p>
              <a:endParaRPr lang="zh-CN" altLang="en-US"/>
            </a:p>
          </p:txBody>
        </p:sp>
        <p:sp>
          <p:nvSpPr>
            <p:cNvPr id="28704" name="Line 28"/>
            <p:cNvSpPr>
              <a:spLocks noChangeShapeType="1"/>
            </p:cNvSpPr>
            <p:nvPr/>
          </p:nvSpPr>
          <p:spPr bwMode="auto">
            <a:xfrm>
              <a:off x="96" y="1728"/>
              <a:ext cx="96" cy="96"/>
            </a:xfrm>
            <a:prstGeom prst="line">
              <a:avLst/>
            </a:prstGeom>
            <a:noFill/>
            <a:ln w="19050">
              <a:solidFill>
                <a:srgbClr val="33CCFF"/>
              </a:solidFill>
              <a:round/>
              <a:headEnd/>
              <a:tailEnd/>
            </a:ln>
          </p:spPr>
          <p:txBody>
            <a:bodyPr wrap="none" anchor="ctr"/>
            <a:lstStyle/>
            <a:p>
              <a:endParaRPr lang="zh-CN" altLang="en-US"/>
            </a:p>
          </p:txBody>
        </p:sp>
        <p:sp>
          <p:nvSpPr>
            <p:cNvPr id="28705" name="Oval 29"/>
            <p:cNvSpPr>
              <a:spLocks noChangeArrowheads="1"/>
            </p:cNvSpPr>
            <p:nvPr/>
          </p:nvSpPr>
          <p:spPr bwMode="auto">
            <a:xfrm>
              <a:off x="1824" y="120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6" name="Oval 30" descr="20%"/>
            <p:cNvSpPr>
              <a:spLocks noChangeArrowheads="1"/>
            </p:cNvSpPr>
            <p:nvPr/>
          </p:nvSpPr>
          <p:spPr bwMode="auto">
            <a:xfrm>
              <a:off x="1680" y="1152"/>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07" name="Oval 31"/>
            <p:cNvSpPr>
              <a:spLocks noChangeArrowheads="1"/>
            </p:cNvSpPr>
            <p:nvPr/>
          </p:nvSpPr>
          <p:spPr bwMode="auto">
            <a:xfrm>
              <a:off x="1824" y="96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8" name="Line 32"/>
            <p:cNvSpPr>
              <a:spLocks noChangeShapeType="1"/>
            </p:cNvSpPr>
            <p:nvPr/>
          </p:nvSpPr>
          <p:spPr bwMode="auto">
            <a:xfrm flipH="1">
              <a:off x="1872" y="1056"/>
              <a:ext cx="0" cy="144"/>
            </a:xfrm>
            <a:prstGeom prst="line">
              <a:avLst/>
            </a:prstGeom>
            <a:noFill/>
            <a:ln w="19050">
              <a:solidFill>
                <a:srgbClr val="33CCFF"/>
              </a:solidFill>
              <a:round/>
              <a:headEnd/>
              <a:tailEnd/>
            </a:ln>
          </p:spPr>
          <p:txBody>
            <a:bodyPr wrap="none" anchor="ctr"/>
            <a:lstStyle/>
            <a:p>
              <a:endParaRPr lang="zh-CN" altLang="en-US"/>
            </a:p>
          </p:txBody>
        </p:sp>
        <p:sp>
          <p:nvSpPr>
            <p:cNvPr id="28709" name="Oval 33" descr="20%"/>
            <p:cNvSpPr>
              <a:spLocks noChangeArrowheads="1"/>
            </p:cNvSpPr>
            <p:nvPr/>
          </p:nvSpPr>
          <p:spPr bwMode="auto">
            <a:xfrm>
              <a:off x="672" y="1152"/>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0" name="Oval 34" descr="20%"/>
            <p:cNvSpPr>
              <a:spLocks noChangeArrowheads="1"/>
            </p:cNvSpPr>
            <p:nvPr/>
          </p:nvSpPr>
          <p:spPr bwMode="auto">
            <a:xfrm>
              <a:off x="480" y="1248"/>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1" name="Oval 35" descr="20%"/>
            <p:cNvSpPr>
              <a:spLocks noChangeArrowheads="1"/>
            </p:cNvSpPr>
            <p:nvPr/>
          </p:nvSpPr>
          <p:spPr bwMode="auto">
            <a:xfrm>
              <a:off x="528" y="960"/>
              <a:ext cx="96" cy="96"/>
            </a:xfrm>
            <a:prstGeom prst="ellipse">
              <a:avLst/>
            </a:prstGeom>
            <a:blipFill dpi="0" rotWithShape="0">
              <a:blip r:embed="rId3"/>
              <a:srcRect/>
              <a:tile tx="0" ty="0" sx="100000" sy="100000" flip="none" algn="tl"/>
            </a:blipFill>
            <a:ln w="9525">
              <a:solidFill>
                <a:schemeClr val="tx1"/>
              </a:solidFill>
              <a:round/>
              <a:headEnd/>
              <a:tailEnd/>
            </a:ln>
          </p:spPr>
          <p:txBody>
            <a:bodyPr wrap="none" anchor="ctr"/>
            <a:lstStyle/>
            <a:p>
              <a:endParaRPr lang="zh-CN" altLang="en-US"/>
            </a:p>
          </p:txBody>
        </p:sp>
        <p:sp>
          <p:nvSpPr>
            <p:cNvPr id="28712" name="Line 36"/>
            <p:cNvSpPr>
              <a:spLocks noChangeShapeType="1"/>
            </p:cNvSpPr>
            <p:nvPr/>
          </p:nvSpPr>
          <p:spPr bwMode="auto">
            <a:xfrm flipV="1">
              <a:off x="528" y="1056"/>
              <a:ext cx="48" cy="192"/>
            </a:xfrm>
            <a:prstGeom prst="line">
              <a:avLst/>
            </a:prstGeom>
            <a:noFill/>
            <a:ln w="19050">
              <a:solidFill>
                <a:srgbClr val="33CCFF"/>
              </a:solidFill>
              <a:prstDash val="dash"/>
              <a:round/>
              <a:headEnd/>
              <a:tailEnd/>
            </a:ln>
          </p:spPr>
          <p:txBody>
            <a:bodyPr wrap="none" anchor="ctr"/>
            <a:lstStyle/>
            <a:p>
              <a:endParaRPr lang="zh-CN" altLang="en-US"/>
            </a:p>
          </p:txBody>
        </p:sp>
        <p:sp>
          <p:nvSpPr>
            <p:cNvPr id="28713" name="Line 37"/>
            <p:cNvSpPr>
              <a:spLocks noChangeShapeType="1"/>
            </p:cNvSpPr>
            <p:nvPr/>
          </p:nvSpPr>
          <p:spPr bwMode="auto">
            <a:xfrm flipH="1" flipV="1">
              <a:off x="576" y="1056"/>
              <a:ext cx="96"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14" name="Line 38"/>
            <p:cNvSpPr>
              <a:spLocks noChangeShapeType="1"/>
            </p:cNvSpPr>
            <p:nvPr/>
          </p:nvSpPr>
          <p:spPr bwMode="auto">
            <a:xfrm flipV="1">
              <a:off x="576" y="1248"/>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715" name="Oval 39"/>
            <p:cNvSpPr>
              <a:spLocks noChangeArrowheads="1"/>
            </p:cNvSpPr>
            <p:nvPr/>
          </p:nvSpPr>
          <p:spPr bwMode="auto">
            <a:xfrm>
              <a:off x="0"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6" name="Oval 40"/>
            <p:cNvSpPr>
              <a:spLocks noChangeArrowheads="1"/>
            </p:cNvSpPr>
            <p:nvPr/>
          </p:nvSpPr>
          <p:spPr bwMode="auto">
            <a:xfrm>
              <a:off x="240"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7" name="Line 41"/>
            <p:cNvSpPr>
              <a:spLocks noChangeShapeType="1"/>
            </p:cNvSpPr>
            <p:nvPr/>
          </p:nvSpPr>
          <p:spPr bwMode="auto">
            <a:xfrm flipV="1">
              <a:off x="96" y="672"/>
              <a:ext cx="144" cy="48"/>
            </a:xfrm>
            <a:prstGeom prst="line">
              <a:avLst/>
            </a:prstGeom>
            <a:noFill/>
            <a:ln w="19050">
              <a:solidFill>
                <a:srgbClr val="33CCFF"/>
              </a:solidFill>
              <a:round/>
              <a:headEnd/>
              <a:tailEnd/>
            </a:ln>
          </p:spPr>
          <p:txBody>
            <a:bodyPr wrap="none" anchor="ctr"/>
            <a:lstStyle/>
            <a:p>
              <a:endParaRPr lang="zh-CN" altLang="en-US"/>
            </a:p>
          </p:txBody>
        </p:sp>
        <p:sp>
          <p:nvSpPr>
            <p:cNvPr id="28718" name="Oval 42"/>
            <p:cNvSpPr>
              <a:spLocks noChangeArrowheads="1"/>
            </p:cNvSpPr>
            <p:nvPr/>
          </p:nvSpPr>
          <p:spPr bwMode="auto">
            <a:xfrm>
              <a:off x="96" y="4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9" name="Line 43"/>
            <p:cNvSpPr>
              <a:spLocks noChangeShapeType="1"/>
            </p:cNvSpPr>
            <p:nvPr/>
          </p:nvSpPr>
          <p:spPr bwMode="auto">
            <a:xfrm flipH="1">
              <a:off x="48" y="528"/>
              <a:ext cx="48" cy="144"/>
            </a:xfrm>
            <a:prstGeom prst="line">
              <a:avLst/>
            </a:prstGeom>
            <a:noFill/>
            <a:ln w="19050">
              <a:solidFill>
                <a:srgbClr val="33CCFF"/>
              </a:solidFill>
              <a:round/>
              <a:headEnd/>
              <a:tailEnd/>
            </a:ln>
          </p:spPr>
          <p:txBody>
            <a:bodyPr wrap="none" anchor="ctr"/>
            <a:lstStyle/>
            <a:p>
              <a:endParaRPr lang="zh-CN" altLang="en-US"/>
            </a:p>
          </p:txBody>
        </p:sp>
        <p:sp>
          <p:nvSpPr>
            <p:cNvPr id="28720" name="Line 44"/>
            <p:cNvSpPr>
              <a:spLocks noChangeShapeType="1"/>
            </p:cNvSpPr>
            <p:nvPr/>
          </p:nvSpPr>
          <p:spPr bwMode="auto">
            <a:xfrm>
              <a:off x="192" y="480"/>
              <a:ext cx="96" cy="96"/>
            </a:xfrm>
            <a:prstGeom prst="line">
              <a:avLst/>
            </a:prstGeom>
            <a:noFill/>
            <a:ln w="19050">
              <a:solidFill>
                <a:srgbClr val="33CCFF"/>
              </a:solidFill>
              <a:round/>
              <a:headEnd/>
              <a:tailEnd/>
            </a:ln>
          </p:spPr>
          <p:txBody>
            <a:bodyPr wrap="none" anchor="ctr"/>
            <a:lstStyle/>
            <a:p>
              <a:endParaRPr lang="zh-CN" altLang="en-US"/>
            </a:p>
          </p:txBody>
        </p:sp>
        <p:sp>
          <p:nvSpPr>
            <p:cNvPr id="28721" name="Line 45"/>
            <p:cNvSpPr>
              <a:spLocks noChangeShapeType="1"/>
            </p:cNvSpPr>
            <p:nvPr/>
          </p:nvSpPr>
          <p:spPr bwMode="auto">
            <a:xfrm>
              <a:off x="336" y="624"/>
              <a:ext cx="912" cy="0"/>
            </a:xfrm>
            <a:prstGeom prst="line">
              <a:avLst/>
            </a:prstGeom>
            <a:noFill/>
            <a:ln w="19050">
              <a:solidFill>
                <a:srgbClr val="00CC00"/>
              </a:solidFill>
              <a:round/>
              <a:headEnd/>
              <a:tailEnd/>
            </a:ln>
          </p:spPr>
          <p:txBody>
            <a:bodyPr wrap="none" anchor="ctr"/>
            <a:lstStyle/>
            <a:p>
              <a:endParaRPr lang="zh-CN" altLang="en-US"/>
            </a:p>
          </p:txBody>
        </p:sp>
        <p:sp>
          <p:nvSpPr>
            <p:cNvPr id="28722" name="Oval 46"/>
            <p:cNvSpPr>
              <a:spLocks noChangeArrowheads="1"/>
            </p:cNvSpPr>
            <p:nvPr/>
          </p:nvSpPr>
          <p:spPr bwMode="auto">
            <a:xfrm>
              <a:off x="1152"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3" name="Oval 47"/>
            <p:cNvSpPr>
              <a:spLocks noChangeArrowheads="1"/>
            </p:cNvSpPr>
            <p:nvPr/>
          </p:nvSpPr>
          <p:spPr bwMode="auto">
            <a:xfrm>
              <a:off x="1296"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4" name="Oval 48"/>
            <p:cNvSpPr>
              <a:spLocks noChangeArrowheads="1"/>
            </p:cNvSpPr>
            <p:nvPr/>
          </p:nvSpPr>
          <p:spPr bwMode="auto">
            <a:xfrm>
              <a:off x="1344" y="48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5" name="Line 49"/>
            <p:cNvSpPr>
              <a:spLocks noChangeShapeType="1"/>
            </p:cNvSpPr>
            <p:nvPr/>
          </p:nvSpPr>
          <p:spPr bwMode="auto">
            <a:xfrm flipV="1">
              <a:off x="1392" y="576"/>
              <a:ext cx="0" cy="144"/>
            </a:xfrm>
            <a:prstGeom prst="line">
              <a:avLst/>
            </a:prstGeom>
            <a:noFill/>
            <a:ln w="19050">
              <a:solidFill>
                <a:srgbClr val="33CCFF"/>
              </a:solidFill>
              <a:round/>
              <a:headEnd/>
              <a:tailEnd/>
            </a:ln>
          </p:spPr>
          <p:txBody>
            <a:bodyPr wrap="none" anchor="ctr"/>
            <a:lstStyle/>
            <a:p>
              <a:endParaRPr lang="zh-CN" altLang="en-US"/>
            </a:p>
          </p:txBody>
        </p:sp>
        <p:sp>
          <p:nvSpPr>
            <p:cNvPr id="28726" name="Line 50"/>
            <p:cNvSpPr>
              <a:spLocks noChangeShapeType="1"/>
            </p:cNvSpPr>
            <p:nvPr/>
          </p:nvSpPr>
          <p:spPr bwMode="auto">
            <a:xfrm flipV="1">
              <a:off x="1248" y="528"/>
              <a:ext cx="96" cy="48"/>
            </a:xfrm>
            <a:prstGeom prst="line">
              <a:avLst/>
            </a:prstGeom>
            <a:noFill/>
            <a:ln w="19050">
              <a:solidFill>
                <a:srgbClr val="33CCFF"/>
              </a:solidFill>
              <a:round/>
              <a:headEnd/>
              <a:tailEnd/>
            </a:ln>
          </p:spPr>
          <p:txBody>
            <a:bodyPr wrap="none" anchor="ctr"/>
            <a:lstStyle/>
            <a:p>
              <a:endParaRPr lang="zh-CN" altLang="en-US"/>
            </a:p>
          </p:txBody>
        </p:sp>
        <p:sp>
          <p:nvSpPr>
            <p:cNvPr id="28727" name="Line 51"/>
            <p:cNvSpPr>
              <a:spLocks noChangeShapeType="1"/>
            </p:cNvSpPr>
            <p:nvPr/>
          </p:nvSpPr>
          <p:spPr bwMode="auto">
            <a:xfrm>
              <a:off x="1728" y="96"/>
              <a:ext cx="96" cy="96"/>
            </a:xfrm>
            <a:prstGeom prst="line">
              <a:avLst/>
            </a:prstGeom>
            <a:noFill/>
            <a:ln w="19050">
              <a:solidFill>
                <a:srgbClr val="33CCFF"/>
              </a:solidFill>
              <a:round/>
              <a:headEnd/>
              <a:tailEnd/>
            </a:ln>
          </p:spPr>
          <p:txBody>
            <a:bodyPr wrap="none" anchor="ctr"/>
            <a:lstStyle/>
            <a:p>
              <a:endParaRPr lang="zh-CN" altLang="en-US"/>
            </a:p>
          </p:txBody>
        </p:sp>
        <p:sp>
          <p:nvSpPr>
            <p:cNvPr id="28728" name="Oval 52"/>
            <p:cNvSpPr>
              <a:spLocks noChangeArrowheads="1"/>
            </p:cNvSpPr>
            <p:nvPr/>
          </p:nvSpPr>
          <p:spPr bwMode="auto">
            <a:xfrm>
              <a:off x="1680"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9" name="Oval 53"/>
            <p:cNvSpPr>
              <a:spLocks noChangeArrowheads="1"/>
            </p:cNvSpPr>
            <p:nvPr/>
          </p:nvSpPr>
          <p:spPr bwMode="auto">
            <a:xfrm>
              <a:off x="1824" y="14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0" name="Oval 54"/>
            <p:cNvSpPr>
              <a:spLocks noChangeArrowheads="1"/>
            </p:cNvSpPr>
            <p:nvPr/>
          </p:nvSpPr>
          <p:spPr bwMode="auto">
            <a:xfrm>
              <a:off x="1680"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1" name="Line 55"/>
            <p:cNvSpPr>
              <a:spLocks noChangeShapeType="1"/>
            </p:cNvSpPr>
            <p:nvPr/>
          </p:nvSpPr>
          <p:spPr bwMode="auto">
            <a:xfrm flipH="1" flipV="1">
              <a:off x="1776" y="96"/>
              <a:ext cx="48" cy="48"/>
            </a:xfrm>
            <a:prstGeom prst="line">
              <a:avLst/>
            </a:prstGeom>
            <a:noFill/>
            <a:ln w="19050">
              <a:solidFill>
                <a:srgbClr val="33CCFF"/>
              </a:solidFill>
              <a:round/>
              <a:headEnd/>
              <a:tailEnd/>
            </a:ln>
          </p:spPr>
          <p:txBody>
            <a:bodyPr wrap="none" anchor="ctr"/>
            <a:lstStyle/>
            <a:p>
              <a:endParaRPr lang="zh-CN" altLang="en-US"/>
            </a:p>
          </p:txBody>
        </p:sp>
        <p:sp>
          <p:nvSpPr>
            <p:cNvPr id="28732" name="Line 56"/>
            <p:cNvSpPr>
              <a:spLocks noChangeShapeType="1"/>
            </p:cNvSpPr>
            <p:nvPr/>
          </p:nvSpPr>
          <p:spPr bwMode="auto">
            <a:xfrm flipV="1">
              <a:off x="1440" y="192"/>
              <a:ext cx="240" cy="288"/>
            </a:xfrm>
            <a:prstGeom prst="line">
              <a:avLst/>
            </a:prstGeom>
            <a:noFill/>
            <a:ln w="19050">
              <a:solidFill>
                <a:srgbClr val="00CC00"/>
              </a:solidFill>
              <a:round/>
              <a:headEnd/>
              <a:tailEnd/>
            </a:ln>
          </p:spPr>
          <p:txBody>
            <a:bodyPr wrap="none" anchor="ctr"/>
            <a:lstStyle/>
            <a:p>
              <a:endParaRPr lang="zh-CN" altLang="en-US"/>
            </a:p>
          </p:txBody>
        </p:sp>
        <p:sp>
          <p:nvSpPr>
            <p:cNvPr id="28733" name="Oval 57"/>
            <p:cNvSpPr>
              <a:spLocks noChangeArrowheads="1"/>
            </p:cNvSpPr>
            <p:nvPr/>
          </p:nvSpPr>
          <p:spPr bwMode="auto">
            <a:xfrm rot="4686555">
              <a:off x="336"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4" name="Oval 58"/>
            <p:cNvSpPr>
              <a:spLocks noChangeArrowheads="1"/>
            </p:cNvSpPr>
            <p:nvPr/>
          </p:nvSpPr>
          <p:spPr bwMode="auto">
            <a:xfrm rot="4686555">
              <a:off x="624"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5" name="Oval 59" descr="20%"/>
            <p:cNvSpPr>
              <a:spLocks noChangeArrowheads="1"/>
            </p:cNvSpPr>
            <p:nvPr/>
          </p:nvSpPr>
          <p:spPr bwMode="auto">
            <a:xfrm rot="4686555">
              <a:off x="528" y="192"/>
              <a:ext cx="96" cy="96"/>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endParaRPr lang="zh-CN" altLang="en-US"/>
            </a:p>
          </p:txBody>
        </p:sp>
        <p:sp>
          <p:nvSpPr>
            <p:cNvPr id="28736" name="Line 60"/>
            <p:cNvSpPr>
              <a:spLocks noChangeShapeType="1"/>
            </p:cNvSpPr>
            <p:nvPr/>
          </p:nvSpPr>
          <p:spPr bwMode="auto">
            <a:xfrm rot="4676136" flipH="1">
              <a:off x="407" y="131"/>
              <a:ext cx="96" cy="145"/>
            </a:xfrm>
            <a:prstGeom prst="line">
              <a:avLst/>
            </a:prstGeom>
            <a:noFill/>
            <a:ln w="19050">
              <a:solidFill>
                <a:srgbClr val="33CCFF"/>
              </a:solidFill>
              <a:prstDash val="dash"/>
              <a:round/>
              <a:headEnd/>
              <a:tailEnd/>
            </a:ln>
          </p:spPr>
          <p:txBody>
            <a:bodyPr wrap="none" anchor="ctr"/>
            <a:lstStyle/>
            <a:p>
              <a:endParaRPr lang="zh-CN" altLang="en-US"/>
            </a:p>
          </p:txBody>
        </p:sp>
        <p:sp>
          <p:nvSpPr>
            <p:cNvPr id="28737" name="Line 61"/>
            <p:cNvSpPr>
              <a:spLocks noChangeShapeType="1"/>
            </p:cNvSpPr>
            <p:nvPr/>
          </p:nvSpPr>
          <p:spPr bwMode="auto">
            <a:xfrm rot="4686555">
              <a:off x="515" y="-15"/>
              <a:ext cx="16" cy="195"/>
            </a:xfrm>
            <a:prstGeom prst="line">
              <a:avLst/>
            </a:prstGeom>
            <a:noFill/>
            <a:ln w="19050">
              <a:solidFill>
                <a:srgbClr val="33CCFF"/>
              </a:solidFill>
              <a:round/>
              <a:headEnd/>
              <a:tailEnd/>
            </a:ln>
          </p:spPr>
          <p:txBody>
            <a:bodyPr wrap="none" anchor="ctr"/>
            <a:lstStyle/>
            <a:p>
              <a:endParaRPr lang="zh-CN" altLang="en-US"/>
            </a:p>
          </p:txBody>
        </p:sp>
        <p:sp>
          <p:nvSpPr>
            <p:cNvPr id="28738" name="Line 62"/>
            <p:cNvSpPr>
              <a:spLocks noChangeShapeType="1"/>
            </p:cNvSpPr>
            <p:nvPr/>
          </p:nvSpPr>
          <p:spPr bwMode="auto">
            <a:xfrm>
              <a:off x="720" y="48"/>
              <a:ext cx="960" cy="0"/>
            </a:xfrm>
            <a:prstGeom prst="line">
              <a:avLst/>
            </a:prstGeom>
            <a:noFill/>
            <a:ln w="19050">
              <a:solidFill>
                <a:srgbClr val="00CC00"/>
              </a:solidFill>
              <a:round/>
              <a:headEnd/>
              <a:tailEnd/>
            </a:ln>
          </p:spPr>
          <p:txBody>
            <a:bodyPr wrap="none" anchor="ctr"/>
            <a:lstStyle/>
            <a:p>
              <a:endParaRPr lang="zh-CN" altLang="en-US"/>
            </a:p>
          </p:txBody>
        </p:sp>
      </p:grpSp>
      <p:sp>
        <p:nvSpPr>
          <p:cNvPr id="28678" name="Rectangle 63"/>
          <p:cNvSpPr>
            <a:spLocks noChangeArrowheads="1"/>
          </p:cNvSpPr>
          <p:nvPr/>
        </p:nvSpPr>
        <p:spPr bwMode="auto">
          <a:xfrm>
            <a:off x="0" y="4800600"/>
            <a:ext cx="8839200" cy="2057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Char char="ª"/>
            </a:pPr>
            <a:r>
              <a:rPr lang="zh-CN" sz="2800">
                <a:solidFill>
                  <a:srgbClr val="FFFF00"/>
                </a:solidFill>
              </a:rPr>
              <a:t>一个带环</a:t>
            </a:r>
            <a:r>
              <a:rPr lang="zh-CN" altLang="zh-CN" sz="2800">
                <a:solidFill>
                  <a:srgbClr val="FFFF00"/>
                </a:solidFill>
              </a:rPr>
              <a:t>n-</a:t>
            </a:r>
            <a:r>
              <a:rPr lang="zh-CN" sz="2800">
                <a:solidFill>
                  <a:srgbClr val="FFFF00"/>
                </a:solidFill>
              </a:rPr>
              <a:t>立方体由</a:t>
            </a:r>
            <a:r>
              <a:rPr lang="zh-CN" altLang="zh-CN" sz="2800"/>
              <a:t>N = 2</a:t>
            </a:r>
            <a:r>
              <a:rPr lang="zh-CN" altLang="zh-CN" sz="2800" baseline="30000"/>
              <a:t>n</a:t>
            </a:r>
            <a:r>
              <a:rPr lang="zh-CN" sz="2800">
                <a:solidFill>
                  <a:srgbClr val="FFFF00"/>
                </a:solidFill>
              </a:rPr>
              <a:t>个结点环构成，每个结点环是一个有</a:t>
            </a:r>
            <a:r>
              <a:rPr lang="zh-CN" altLang="zh-CN" sz="2800">
                <a:solidFill>
                  <a:srgbClr val="FFFF00"/>
                </a:solidFill>
              </a:rPr>
              <a:t>n</a:t>
            </a:r>
            <a:r>
              <a:rPr lang="zh-CN" sz="2800">
                <a:solidFill>
                  <a:srgbClr val="FFFF00"/>
                </a:solidFill>
              </a:rPr>
              <a:t>个结点的环，结点总数为</a:t>
            </a:r>
            <a:r>
              <a:rPr lang="zh-CN" altLang="zh-CN" sz="2800"/>
              <a:t>n 2</a:t>
            </a:r>
            <a:r>
              <a:rPr lang="zh-CN" altLang="zh-CN" sz="2800" baseline="30000"/>
              <a:t>n</a:t>
            </a:r>
            <a:r>
              <a:rPr lang="zh-CN" sz="2800">
                <a:solidFill>
                  <a:srgbClr val="FFFF00"/>
                </a:solidFill>
              </a:rPr>
              <a:t>个。直径通常为</a:t>
            </a:r>
            <a:r>
              <a:rPr lang="zh-CN" altLang="zh-CN" sz="2800">
                <a:solidFill>
                  <a:srgbClr val="FFFF00"/>
                </a:solidFill>
              </a:rPr>
              <a:t>2n</a:t>
            </a:r>
            <a:r>
              <a:rPr lang="zh-CN" sz="2800">
                <a:solidFill>
                  <a:srgbClr val="FFFF00"/>
                </a:solidFill>
              </a:rPr>
              <a:t>，结点度为</a:t>
            </a:r>
            <a:r>
              <a:rPr lang="zh-CN" altLang="zh-CN" sz="2800">
                <a:solidFill>
                  <a:srgbClr val="FFFF00"/>
                </a:solidFill>
              </a:rPr>
              <a:t>3</a:t>
            </a:r>
            <a:r>
              <a:rPr lang="zh-CN" sz="2800">
                <a:solidFill>
                  <a:srgbClr val="FFFF00"/>
                </a:solidFill>
              </a:rPr>
              <a:t>，对称。</a:t>
            </a:r>
            <a:endParaRPr lang="zh-CN" sz="2800" baseline="30000">
              <a:solidFill>
                <a:srgbClr val="FFFF00"/>
              </a:solidFill>
            </a:endParaRPr>
          </a:p>
        </p:txBody>
      </p:sp>
      <p:sp>
        <p:nvSpPr>
          <p:cNvPr id="28679" name="Text Box 64"/>
          <p:cNvSpPr txBox="1">
            <a:spLocks noChangeArrowheads="1"/>
          </p:cNvSpPr>
          <p:nvPr/>
        </p:nvSpPr>
        <p:spPr bwMode="auto">
          <a:xfrm>
            <a:off x="6477000" y="2743200"/>
            <a:ext cx="1600200" cy="304800"/>
          </a:xfrm>
          <a:prstGeom prst="rect">
            <a:avLst/>
          </a:prstGeom>
          <a:noFill/>
          <a:ln w="9525">
            <a:noFill/>
            <a:miter lim="800000"/>
            <a:headEnd/>
            <a:tailEnd/>
          </a:ln>
        </p:spPr>
        <p:txBody>
          <a:bodyPr lIns="0" tIns="0" rIns="0" bIns="0">
            <a:spAutoFit/>
          </a:bodyPr>
          <a:lstStyle/>
          <a:p>
            <a:pPr>
              <a:spcBef>
                <a:spcPct val="50000"/>
              </a:spcBef>
            </a:pPr>
            <a:r>
              <a:rPr lang="zh-CN" sz="2000">
                <a:solidFill>
                  <a:srgbClr val="FFFF00"/>
                </a:solidFill>
                <a:latin typeface="Times New Roman" pitchFamily="18" charset="0"/>
              </a:rPr>
              <a:t>带环</a:t>
            </a:r>
            <a:r>
              <a:rPr lang="zh-CN" altLang="zh-CN" sz="2000">
                <a:latin typeface="Times New Roman" pitchFamily="18" charset="0"/>
              </a:rPr>
              <a:t>3-</a:t>
            </a:r>
            <a:r>
              <a:rPr lang="zh-CN" sz="2000">
                <a:latin typeface="Times New Roman" pitchFamily="18" charset="0"/>
              </a:rPr>
              <a:t>立</a:t>
            </a:r>
            <a:r>
              <a:rPr lang="zh-CN" sz="2000">
                <a:solidFill>
                  <a:srgbClr val="FFFF00"/>
                </a:solidFill>
                <a:latin typeface="Times New Roman" pitchFamily="18" charset="0"/>
              </a:rPr>
              <a:t>方体</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日期占位符 5"/>
          <p:cNvSpPr>
            <a:spLocks noGrp="1"/>
          </p:cNvSpPr>
          <p:nvPr>
            <p:ph type="dt" sz="quarter" idx="10"/>
          </p:nvPr>
        </p:nvSpPr>
        <p:spPr>
          <a:noFill/>
        </p:spPr>
        <p:txBody>
          <a:bodyPr/>
          <a:lstStyle/>
          <a:p>
            <a:fld id="{4C0845A4-3943-4BC2-B3F1-62E89163E27B}" type="datetime1">
              <a:rPr lang="zh-CN" altLang="en-US" smtClean="0">
                <a:latin typeface="Arial" charset="0"/>
              </a:rPr>
              <a:pPr/>
              <a:t>2014/6/3</a:t>
            </a:fld>
            <a:endParaRPr lang="zh-CN" altLang="zh-CN" smtClean="0">
              <a:latin typeface="Arial" charset="0"/>
            </a:endParaRPr>
          </a:p>
        </p:txBody>
      </p:sp>
      <p:sp>
        <p:nvSpPr>
          <p:cNvPr id="9221" name="灯片编号占位符 7"/>
          <p:cNvSpPr>
            <a:spLocks noGrp="1"/>
          </p:cNvSpPr>
          <p:nvPr>
            <p:ph type="sldNum" sz="quarter" idx="12"/>
          </p:nvPr>
        </p:nvSpPr>
        <p:spPr>
          <a:noFill/>
        </p:spPr>
        <p:txBody>
          <a:bodyPr/>
          <a:lstStyle/>
          <a:p>
            <a:fld id="{33616800-157C-47DB-A6B0-7B34583994FC}" type="slidenum">
              <a:rPr lang="zh-CN" altLang="zh-CN" smtClean="0">
                <a:latin typeface="Arial" charset="0"/>
              </a:rPr>
              <a:pPr/>
              <a:t>26</a:t>
            </a:fld>
            <a:endParaRPr lang="zh-CN" altLang="zh-CN" smtClean="0">
              <a:latin typeface="Arial" charset="0"/>
            </a:endParaRPr>
          </a:p>
        </p:txBody>
      </p:sp>
      <p:sp>
        <p:nvSpPr>
          <p:cNvPr id="9222" name="Rectangle 2"/>
          <p:cNvSpPr>
            <a:spLocks noGrp="1" noRot="1" noChangeArrowheads="1"/>
          </p:cNvSpPr>
          <p:nvPr>
            <p:ph type="body" sz="half" idx="1"/>
          </p:nvPr>
        </p:nvSpPr>
        <p:spPr>
          <a:xfrm>
            <a:off x="323850" y="333375"/>
            <a:ext cx="8820150" cy="5651500"/>
          </a:xfrm>
        </p:spPr>
        <p:txBody>
          <a:bodyPr/>
          <a:lstStyle/>
          <a:p>
            <a:pPr eaLnBrk="1" hangingPunct="1"/>
            <a:r>
              <a:rPr lang="zh-CN" altLang="en-US" sz="2400" smtClean="0"/>
              <a:t>Omega网络：</a:t>
            </a:r>
          </a:p>
          <a:p>
            <a:pPr eaLnBrk="1" hangingPunct="1"/>
            <a:r>
              <a:rPr lang="zh-CN" altLang="en-US" sz="2400" smtClean="0"/>
              <a:t>8×8 Omega网络，有3级2×2开关。网络左有8个输入，右侧有8个输出。级间连接(ISC)是对8个对象的</a:t>
            </a:r>
            <a:r>
              <a:rPr lang="zh-CN" altLang="en-US" sz="2400" smtClean="0">
                <a:solidFill>
                  <a:srgbClr val="FFFF00"/>
                </a:solidFill>
              </a:rPr>
              <a:t>均匀洗牌模式</a:t>
            </a:r>
            <a:r>
              <a:rPr lang="zh-CN" altLang="en-US" sz="2400" smtClean="0"/>
              <a:t>。</a:t>
            </a:r>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800" smtClean="0"/>
          </a:p>
          <a:p>
            <a:pPr eaLnBrk="1" hangingPunct="1"/>
            <a:endParaRPr lang="zh-CN" altLang="en-US" sz="2800" smtClean="0"/>
          </a:p>
          <a:p>
            <a:pPr eaLnBrk="1" hangingPunct="1"/>
            <a:r>
              <a:rPr lang="zh-CN" altLang="en-US" sz="2800" smtClean="0">
                <a:solidFill>
                  <a:srgbClr val="FFFF00"/>
                </a:solidFill>
              </a:rPr>
              <a:t>n输入的Omega网络需要         级  2×2开关</a:t>
            </a:r>
            <a:r>
              <a:rPr lang="zh-CN" altLang="en-US" sz="2800" smtClean="0"/>
              <a:t>，</a:t>
            </a:r>
            <a:r>
              <a:rPr lang="zh-CN" altLang="en-US" sz="2800" smtClean="0">
                <a:solidFill>
                  <a:srgbClr val="FFFF00"/>
                </a:solidFill>
              </a:rPr>
              <a:t>每级要用n/2个开关模块，网络共需             个开关。每个开关模块采用单元控制方式。</a:t>
            </a:r>
          </a:p>
        </p:txBody>
      </p:sp>
      <p:graphicFrame>
        <p:nvGraphicFramePr>
          <p:cNvPr id="9218" name="Object 3"/>
          <p:cNvGraphicFramePr>
            <a:graphicFrameLocks noChangeAspect="1"/>
          </p:cNvGraphicFramePr>
          <p:nvPr>
            <p:ph sz="quarter" idx="3"/>
          </p:nvPr>
        </p:nvGraphicFramePr>
        <p:xfrm>
          <a:off x="4645025" y="4292600"/>
          <a:ext cx="792163" cy="577850"/>
        </p:xfrm>
        <a:graphic>
          <a:graphicData uri="http://schemas.openxmlformats.org/presentationml/2006/ole">
            <p:oleObj spid="_x0000_s9218" r:id="rId3" imgW="420018" imgH="305718" progId="PBrush">
              <p:embed/>
            </p:oleObj>
          </a:graphicData>
        </a:graphic>
      </p:graphicFrame>
      <p:graphicFrame>
        <p:nvGraphicFramePr>
          <p:cNvPr id="9219" name="Object 4"/>
          <p:cNvGraphicFramePr>
            <a:graphicFrameLocks/>
          </p:cNvGraphicFramePr>
          <p:nvPr/>
        </p:nvGraphicFramePr>
        <p:xfrm>
          <a:off x="5364163" y="4868863"/>
          <a:ext cx="1081087" cy="576262"/>
        </p:xfrm>
        <a:graphic>
          <a:graphicData uri="http://schemas.openxmlformats.org/presentationml/2006/ole">
            <p:oleObj spid="_x0000_s9219" r:id="rId4" imgW="591182" imgH="200635" progId="PBrush">
              <p:embed/>
            </p:oleObj>
          </a:graphicData>
        </a:graphic>
      </p:graphicFrame>
      <p:pic>
        <p:nvPicPr>
          <p:cNvPr id="9223" name="Picture 5"/>
          <p:cNvPicPr>
            <a:picLocks noChangeAspect="1" noChangeArrowheads="1"/>
          </p:cNvPicPr>
          <p:nvPr/>
        </p:nvPicPr>
        <p:blipFill>
          <a:blip r:embed="rId5"/>
          <a:srcRect/>
          <a:stretch>
            <a:fillRect/>
          </a:stretch>
        </p:blipFill>
        <p:spPr bwMode="auto">
          <a:xfrm>
            <a:off x="684213" y="1700213"/>
            <a:ext cx="8085137" cy="237648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fld id="{8CC813AE-2255-4CD4-A14B-11BF9DBE7F90}" type="datetime1">
              <a:rPr lang="zh-CN" altLang="en-US" smtClean="0">
                <a:latin typeface="Arial" charset="0"/>
              </a:rPr>
              <a:pPr/>
              <a:t>2014/6/3</a:t>
            </a:fld>
            <a:endParaRPr lang="zh-CN" altLang="zh-CN" smtClean="0">
              <a:latin typeface="Arial" charset="0"/>
            </a:endParaRPr>
          </a:p>
        </p:txBody>
      </p:sp>
      <p:sp>
        <p:nvSpPr>
          <p:cNvPr id="29699" name="灯片编号占位符 5"/>
          <p:cNvSpPr>
            <a:spLocks noGrp="1"/>
          </p:cNvSpPr>
          <p:nvPr>
            <p:ph type="sldNum" sz="quarter" idx="12"/>
          </p:nvPr>
        </p:nvSpPr>
        <p:spPr>
          <a:noFill/>
        </p:spPr>
        <p:txBody>
          <a:bodyPr/>
          <a:lstStyle/>
          <a:p>
            <a:fld id="{37702069-16CE-46E5-B114-A6F7B9911991}" type="slidenum">
              <a:rPr lang="zh-CN" altLang="zh-CN" smtClean="0">
                <a:latin typeface="Arial" charset="0"/>
              </a:rPr>
              <a:pPr/>
              <a:t>27</a:t>
            </a:fld>
            <a:endParaRPr lang="zh-CN" altLang="zh-CN" smtClean="0">
              <a:latin typeface="Arial" charset="0"/>
            </a:endParaRPr>
          </a:p>
        </p:txBody>
      </p:sp>
      <p:sp>
        <p:nvSpPr>
          <p:cNvPr id="29700" name="Rectangle 2"/>
          <p:cNvSpPr>
            <a:spLocks noGrp="1" noRot="1" noChangeArrowheads="1"/>
          </p:cNvSpPr>
          <p:nvPr>
            <p:ph type="title"/>
          </p:nvPr>
        </p:nvSpPr>
        <p:spPr>
          <a:xfrm>
            <a:off x="0" y="0"/>
            <a:ext cx="8540750" cy="1143000"/>
          </a:xfrm>
        </p:spPr>
        <p:txBody>
          <a:bodyPr/>
          <a:lstStyle/>
          <a:p>
            <a:pPr eaLnBrk="1" hangingPunct="1"/>
            <a:r>
              <a:rPr lang="zh-CN" b="1" smtClean="0">
                <a:solidFill>
                  <a:srgbClr val="FFFF00"/>
                </a:solidFill>
              </a:rPr>
              <a:t>第六章　阵列处理机</a:t>
            </a:r>
          </a:p>
        </p:txBody>
      </p:sp>
      <p:sp>
        <p:nvSpPr>
          <p:cNvPr id="29701" name="Rectangle 3"/>
          <p:cNvSpPr>
            <a:spLocks noGrp="1" noRot="1" noChangeArrowheads="1"/>
          </p:cNvSpPr>
          <p:nvPr>
            <p:ph type="body" idx="1"/>
          </p:nvPr>
        </p:nvSpPr>
        <p:spPr>
          <a:xfrm>
            <a:off x="395288" y="1125538"/>
            <a:ext cx="8540750" cy="4498975"/>
          </a:xfrm>
        </p:spPr>
        <p:txBody>
          <a:bodyPr/>
          <a:lstStyle/>
          <a:p>
            <a:pPr eaLnBrk="1" hangingPunct="1"/>
            <a:r>
              <a:rPr lang="zh-CN" sz="2400" dirty="0" smtClean="0">
                <a:solidFill>
                  <a:srgbClr val="FFFF00"/>
                </a:solidFill>
              </a:rPr>
              <a:t>阵列处理机</a:t>
            </a:r>
          </a:p>
          <a:p>
            <a:pPr eaLnBrk="1" hangingPunct="1"/>
            <a:r>
              <a:rPr lang="zh-CN" sz="2400" dirty="0" smtClean="0"/>
              <a:t>阵列处理机的结构</a:t>
            </a:r>
          </a:p>
          <a:p>
            <a:pPr eaLnBrk="1" hangingPunct="1">
              <a:buFont typeface="Wingdings" pitchFamily="2" charset="2"/>
              <a:buNone/>
            </a:pPr>
            <a:r>
              <a:rPr lang="zh-CN" altLang="zh-CN" sz="2400" dirty="0" smtClean="0"/>
              <a:t>   </a:t>
            </a:r>
            <a:r>
              <a:rPr lang="zh-CN" sz="2400" dirty="0" smtClean="0">
                <a:solidFill>
                  <a:srgbClr val="FFFF00"/>
                </a:solidFill>
              </a:rPr>
              <a:t>分布式存储器的阵列机</a:t>
            </a:r>
            <a:r>
              <a:rPr lang="zh-CN" altLang="zh-CN" sz="2400" dirty="0" smtClean="0">
                <a:solidFill>
                  <a:srgbClr val="FFFF00"/>
                </a:solidFill>
              </a:rPr>
              <a:t>:</a:t>
            </a:r>
          </a:p>
          <a:p>
            <a:pPr eaLnBrk="1" hangingPunct="1">
              <a:buFont typeface="Wingdings" pitchFamily="2" charset="2"/>
              <a:buNone/>
            </a:pPr>
            <a:r>
              <a:rPr lang="zh-CN" altLang="zh-CN" sz="2400" dirty="0" smtClean="0">
                <a:solidFill>
                  <a:srgbClr val="FFFF00"/>
                </a:solidFill>
              </a:rPr>
              <a:t>   </a:t>
            </a:r>
            <a:r>
              <a:rPr lang="zh-CN" sz="2400" dirty="0" smtClean="0">
                <a:solidFill>
                  <a:srgbClr val="FFFF00"/>
                </a:solidFill>
              </a:rPr>
              <a:t>共享存储器的阵列机</a:t>
            </a:r>
            <a:r>
              <a:rPr lang="zh-CN" altLang="zh-CN" sz="2400" dirty="0" smtClean="0"/>
              <a:t>:</a:t>
            </a:r>
          </a:p>
          <a:p>
            <a:pPr eaLnBrk="1" hangingPunct="1"/>
            <a:r>
              <a:rPr lang="zh-CN" sz="2400" dirty="0" smtClean="0"/>
              <a:t>阵列处理机的</a:t>
            </a:r>
            <a:r>
              <a:rPr lang="zh-CN" sz="2400" b="1" dirty="0" smtClean="0">
                <a:solidFill>
                  <a:srgbClr val="FF0000"/>
                </a:solidFill>
              </a:rPr>
              <a:t>特点</a:t>
            </a:r>
            <a:r>
              <a:rPr lang="zh-CN" altLang="zh-CN" sz="2400" dirty="0" smtClean="0"/>
              <a:t>(</a:t>
            </a:r>
            <a:r>
              <a:rPr lang="zh-CN" sz="2400" dirty="0" smtClean="0">
                <a:sym typeface="Arial" charset="0"/>
              </a:rPr>
              <a:t>与流水线向量对比</a:t>
            </a:r>
            <a:r>
              <a:rPr lang="zh-CN" altLang="zh-CN" sz="2400" dirty="0" smtClean="0">
                <a:sym typeface="Arial" charset="0"/>
              </a:rPr>
              <a:t>)</a:t>
            </a:r>
          </a:p>
          <a:p>
            <a:pPr eaLnBrk="1" hangingPunct="1"/>
            <a:endParaRPr lang="zh-CN" altLang="zh-CN" sz="2400" dirty="0" smtClean="0"/>
          </a:p>
        </p:txBody>
      </p:sp>
      <p:sp>
        <p:nvSpPr>
          <p:cNvPr id="29702" name="Rectangle 4"/>
          <p:cNvSpPr>
            <a:spLocks noRot="1" noChangeArrowheads="1"/>
          </p:cNvSpPr>
          <p:nvPr/>
        </p:nvSpPr>
        <p:spPr bwMode="auto">
          <a:xfrm>
            <a:off x="-1830388" y="3357563"/>
            <a:ext cx="8534401" cy="1143000"/>
          </a:xfrm>
          <a:prstGeom prst="rect">
            <a:avLst/>
          </a:prstGeom>
          <a:noFill/>
          <a:ln w="9525">
            <a:noFill/>
            <a:miter lim="800000"/>
            <a:headEnd/>
            <a:tailEnd/>
          </a:ln>
        </p:spPr>
        <p:txBody>
          <a:bodyPr anchor="ctr"/>
          <a:lstStyle/>
          <a:p>
            <a:pPr algn="ctr">
              <a:buFontTx/>
              <a:buChar char="•"/>
            </a:pPr>
            <a:r>
              <a:rPr lang="zh-CN" altLang="zh-CN" sz="2400"/>
              <a:t>  SIMD</a:t>
            </a:r>
            <a:r>
              <a:rPr lang="zh-CN" sz="2400"/>
              <a:t>机与并行算法的关系</a:t>
            </a:r>
            <a:br>
              <a:rPr lang="zh-CN" sz="2400"/>
            </a:br>
            <a:r>
              <a:rPr lang="zh-CN" sz="2400"/>
              <a:t>解有限差分方程</a:t>
            </a:r>
          </a:p>
        </p:txBody>
      </p:sp>
      <p:sp>
        <p:nvSpPr>
          <p:cNvPr id="29703" name="Rectangle 5"/>
          <p:cNvSpPr>
            <a:spLocks noChangeArrowheads="1"/>
          </p:cNvSpPr>
          <p:nvPr/>
        </p:nvSpPr>
        <p:spPr bwMode="auto">
          <a:xfrm>
            <a:off x="1187450" y="4221163"/>
            <a:ext cx="2620963" cy="457200"/>
          </a:xfrm>
          <a:prstGeom prst="rect">
            <a:avLst/>
          </a:prstGeom>
          <a:noFill/>
          <a:ln w="9525">
            <a:noFill/>
            <a:miter lim="800000"/>
            <a:headEnd/>
            <a:tailEnd/>
          </a:ln>
        </p:spPr>
        <p:txBody>
          <a:bodyPr wrap="none">
            <a:spAutoFit/>
          </a:bodyPr>
          <a:lstStyle/>
          <a:p>
            <a:r>
              <a:rPr lang="zh-CN" sz="2400">
                <a:solidFill>
                  <a:srgbClr val="FFFF00"/>
                </a:solidFill>
              </a:rPr>
              <a:t>递归折叠求和</a:t>
            </a:r>
            <a:r>
              <a:rPr lang="zh-CN" sz="2400" b="1">
                <a:solidFill>
                  <a:srgbClr val="FF0000"/>
                </a:solidFill>
              </a:rPr>
              <a:t>算法</a:t>
            </a:r>
          </a:p>
        </p:txBody>
      </p:sp>
      <p:pic>
        <p:nvPicPr>
          <p:cNvPr id="29704" name="Picture 6"/>
          <p:cNvPicPr>
            <a:picLocks noChangeAspect="1" noChangeArrowheads="1"/>
          </p:cNvPicPr>
          <p:nvPr/>
        </p:nvPicPr>
        <p:blipFill>
          <a:blip r:embed="rId2"/>
          <a:srcRect/>
          <a:stretch>
            <a:fillRect/>
          </a:stretch>
        </p:blipFill>
        <p:spPr bwMode="auto">
          <a:xfrm>
            <a:off x="396875" y="4797425"/>
            <a:ext cx="7164388" cy="18732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日期占位符 3"/>
          <p:cNvSpPr>
            <a:spLocks noGrp="1"/>
          </p:cNvSpPr>
          <p:nvPr>
            <p:ph type="dt" sz="quarter" idx="10"/>
          </p:nvPr>
        </p:nvSpPr>
        <p:spPr>
          <a:noFill/>
        </p:spPr>
        <p:txBody>
          <a:bodyPr/>
          <a:lstStyle/>
          <a:p>
            <a:fld id="{DA8F13D6-B428-46B2-8AC3-B0E6D4372F28}" type="datetime1">
              <a:rPr lang="zh-CN" altLang="en-US" smtClean="0">
                <a:latin typeface="Arial" charset="0"/>
              </a:rPr>
              <a:pPr/>
              <a:t>2014/6/3</a:t>
            </a:fld>
            <a:endParaRPr lang="zh-CN" altLang="zh-CN" smtClean="0">
              <a:latin typeface="Arial" charset="0"/>
            </a:endParaRPr>
          </a:p>
        </p:txBody>
      </p:sp>
      <p:sp>
        <p:nvSpPr>
          <p:cNvPr id="10244" name="灯片编号占位符 5"/>
          <p:cNvSpPr>
            <a:spLocks noGrp="1"/>
          </p:cNvSpPr>
          <p:nvPr>
            <p:ph type="sldNum" sz="quarter" idx="12"/>
          </p:nvPr>
        </p:nvSpPr>
        <p:spPr>
          <a:noFill/>
        </p:spPr>
        <p:txBody>
          <a:bodyPr/>
          <a:lstStyle/>
          <a:p>
            <a:fld id="{5A86D7B5-08E9-425F-B7BF-4E2A5A7AF9C1}" type="slidenum">
              <a:rPr lang="zh-CN" altLang="zh-CN" smtClean="0">
                <a:latin typeface="Arial" charset="0"/>
              </a:rPr>
              <a:pPr/>
              <a:t>28</a:t>
            </a:fld>
            <a:endParaRPr lang="zh-CN" altLang="zh-CN" smtClean="0">
              <a:latin typeface="Arial" charset="0"/>
            </a:endParaRPr>
          </a:p>
        </p:txBody>
      </p:sp>
      <p:sp>
        <p:nvSpPr>
          <p:cNvPr id="10245" name="Text Box 2"/>
          <p:cNvSpPr txBox="1">
            <a:spLocks noChangeArrowheads="1"/>
          </p:cNvSpPr>
          <p:nvPr/>
        </p:nvSpPr>
        <p:spPr bwMode="auto">
          <a:xfrm>
            <a:off x="254000" y="117475"/>
            <a:ext cx="8783638" cy="4357688"/>
          </a:xfrm>
          <a:prstGeom prst="rect">
            <a:avLst/>
          </a:prstGeom>
          <a:noFill/>
          <a:ln w="9525">
            <a:noFill/>
            <a:miter lim="800000"/>
            <a:headEnd/>
            <a:tailEnd/>
          </a:ln>
        </p:spPr>
        <p:txBody>
          <a:bodyPr>
            <a:spAutoFit/>
          </a:bodyPr>
          <a:lstStyle/>
          <a:p>
            <a:r>
              <a:rPr lang="zh-CN" altLang="en-US" sz="2800" b="1">
                <a:latin typeface="宋体" pitchFamily="2" charset="-122"/>
                <a:sym typeface="宋体" pitchFamily="2" charset="-122"/>
              </a:rPr>
              <a:t>例: 某阵列机有</a:t>
            </a:r>
            <a:r>
              <a:rPr lang="zh-CN" altLang="en-US" sz="2800" b="1">
                <a:latin typeface="Times New Roman" pitchFamily="18" charset="0"/>
                <a:cs typeface="Times New Roman" pitchFamily="18" charset="0"/>
                <a:sym typeface="Times New Roman" pitchFamily="18" charset="0"/>
              </a:rPr>
              <a:t>8</a:t>
            </a:r>
            <a:r>
              <a:rPr lang="zh-CN" altLang="en-US" sz="2800" b="1">
                <a:latin typeface="宋体" pitchFamily="2" charset="-122"/>
                <a:sym typeface="宋体" pitchFamily="2" charset="-122"/>
              </a:rPr>
              <a:t>个</a:t>
            </a:r>
            <a:r>
              <a:rPr lang="zh-CN" altLang="en-US" sz="2800" b="1">
                <a:latin typeface="Times New Roman" pitchFamily="18" charset="0"/>
                <a:cs typeface="Times New Roman" pitchFamily="18" charset="0"/>
                <a:sym typeface="Times New Roman" pitchFamily="18" charset="0"/>
              </a:rPr>
              <a:t>PE</a:t>
            </a:r>
            <a:r>
              <a:rPr lang="zh-CN" altLang="en-US" sz="2800" b="1">
                <a:latin typeface="宋体" pitchFamily="2" charset="-122"/>
                <a:sym typeface="宋体" pitchFamily="2" charset="-122"/>
              </a:rPr>
              <a:t>，</a:t>
            </a:r>
            <a:r>
              <a:rPr lang="zh-CN" altLang="en-US" sz="2800" b="1">
                <a:latin typeface="Times New Roman" pitchFamily="18" charset="0"/>
                <a:cs typeface="Times New Roman" pitchFamily="18" charset="0"/>
                <a:sym typeface="Times New Roman" pitchFamily="18" charset="0"/>
              </a:rPr>
              <a:t>PE</a:t>
            </a:r>
            <a:r>
              <a:rPr lang="zh-CN" altLang="en-US" sz="2800" b="1">
                <a:latin typeface="宋体" pitchFamily="2" charset="-122"/>
                <a:sym typeface="宋体" pitchFamily="2" charset="-122"/>
              </a:rPr>
              <a:t>标号为</a:t>
            </a:r>
            <a:r>
              <a:rPr lang="zh-CN" altLang="en-US" sz="2800" b="1">
                <a:latin typeface="Times New Roman" pitchFamily="18" charset="0"/>
                <a:cs typeface="Times New Roman" pitchFamily="18" charset="0"/>
                <a:sym typeface="Times New Roman" pitchFamily="18" charset="0"/>
              </a:rPr>
              <a:t>0</a:t>
            </a:r>
            <a:r>
              <a:rPr lang="zh-CN" altLang="en-US" sz="2800" b="1">
                <a:latin typeface="宋体" pitchFamily="2" charset="-122"/>
                <a:sym typeface="宋体" pitchFamily="2" charset="-122"/>
              </a:rPr>
              <a:t>至</a:t>
            </a:r>
            <a:r>
              <a:rPr lang="zh-CN" altLang="en-US" sz="2800" b="1">
                <a:latin typeface="Times New Roman" pitchFamily="18" charset="0"/>
                <a:cs typeface="Times New Roman" pitchFamily="18" charset="0"/>
                <a:sym typeface="Times New Roman" pitchFamily="18" charset="0"/>
              </a:rPr>
              <a:t>7</a:t>
            </a:r>
            <a:r>
              <a:rPr lang="zh-CN" altLang="en-US" sz="2800" b="1">
                <a:latin typeface="宋体" pitchFamily="2" charset="-122"/>
                <a:sym typeface="宋体" pitchFamily="2" charset="-122"/>
              </a:rPr>
              <a:t>，其网络构成如下图所示。其中</a:t>
            </a:r>
            <a:r>
              <a:rPr lang="zh-CN" altLang="en-US" sz="2800" b="1">
                <a:latin typeface="Times New Roman" pitchFamily="18" charset="0"/>
                <a:cs typeface="Times New Roman" pitchFamily="18" charset="0"/>
                <a:sym typeface="Times New Roman" pitchFamily="18" charset="0"/>
              </a:rPr>
              <a:t>A</a:t>
            </a:r>
            <a:r>
              <a:rPr lang="zh-CN" altLang="en-US" sz="2800" b="1">
                <a:latin typeface="宋体" pitchFamily="2" charset="-122"/>
                <a:sym typeface="宋体" pitchFamily="2" charset="-122"/>
              </a:rPr>
              <a:t>至</a:t>
            </a:r>
            <a:r>
              <a:rPr lang="zh-CN" altLang="en-US" sz="2800" b="1">
                <a:latin typeface="Times New Roman" pitchFamily="18" charset="0"/>
                <a:cs typeface="Times New Roman" pitchFamily="18" charset="0"/>
                <a:sym typeface="Times New Roman" pitchFamily="18" charset="0"/>
              </a:rPr>
              <a:t>L</a:t>
            </a:r>
            <a:r>
              <a:rPr lang="zh-CN" altLang="en-US" sz="2800" b="1">
                <a:latin typeface="宋体" pitchFamily="2" charset="-122"/>
                <a:sym typeface="宋体" pitchFamily="2" charset="-122"/>
              </a:rPr>
              <a:t>为</a:t>
            </a:r>
            <a:r>
              <a:rPr lang="zh-CN" altLang="en-US" sz="2800" b="1">
                <a:latin typeface="Times New Roman" pitchFamily="18" charset="0"/>
                <a:cs typeface="Times New Roman" pitchFamily="18" charset="0"/>
                <a:sym typeface="Times New Roman" pitchFamily="18" charset="0"/>
              </a:rPr>
              <a:t>12</a:t>
            </a:r>
            <a:r>
              <a:rPr lang="zh-CN" altLang="en-US" sz="2800" b="1">
                <a:latin typeface="宋体" pitchFamily="2" charset="-122"/>
                <a:sym typeface="宋体" pitchFamily="2" charset="-122"/>
              </a:rPr>
              <a:t>个</a:t>
            </a:r>
            <a:r>
              <a:rPr lang="zh-CN" altLang="en-US" sz="2800" b="1">
                <a:latin typeface="Times New Roman" pitchFamily="18" charset="0"/>
                <a:cs typeface="Times New Roman" pitchFamily="18" charset="0"/>
                <a:sym typeface="Times New Roman" pitchFamily="18" charset="0"/>
              </a:rPr>
              <a:t>2x2</a:t>
            </a:r>
            <a:r>
              <a:rPr lang="zh-CN" altLang="en-US" sz="2800" b="1">
                <a:latin typeface="宋体" pitchFamily="2" charset="-122"/>
                <a:sym typeface="宋体" pitchFamily="2" charset="-122"/>
              </a:rPr>
              <a:t>的交叉开关。</a:t>
            </a:r>
          </a:p>
          <a:p>
            <a:r>
              <a:rPr lang="zh-CN" altLang="en-US" sz="2800" b="1">
                <a:latin typeface="宋体" pitchFamily="2" charset="-122"/>
                <a:sym typeface="宋体" pitchFamily="2" charset="-122"/>
              </a:rPr>
              <a:t>1) 当网络实现</a:t>
            </a:r>
            <a:r>
              <a:rPr lang="zh-CN" altLang="en-US" sz="2800" b="1">
                <a:latin typeface="Times New Roman" pitchFamily="18" charset="0"/>
                <a:cs typeface="Times New Roman" pitchFamily="18" charset="0"/>
                <a:sym typeface="Times New Roman" pitchFamily="18" charset="0"/>
              </a:rPr>
              <a:t>PE</a:t>
            </a:r>
            <a:r>
              <a:rPr lang="zh-CN" altLang="en-US" sz="2800" b="1">
                <a:latin typeface="宋体" pitchFamily="2" charset="-122"/>
                <a:sym typeface="宋体" pitchFamily="2" charset="-122"/>
              </a:rPr>
              <a:t>间的</a:t>
            </a:r>
            <a:r>
              <a:rPr lang="zh-CN" altLang="en-US" sz="2800" b="1">
                <a:latin typeface="Times New Roman" pitchFamily="18" charset="0"/>
                <a:cs typeface="Times New Roman" pitchFamily="18" charset="0"/>
                <a:sym typeface="Times New Roman" pitchFamily="18" charset="0"/>
              </a:rPr>
              <a:t>Cube0</a:t>
            </a:r>
            <a:r>
              <a:rPr lang="zh-CN" altLang="en-US" sz="2800" b="1">
                <a:latin typeface="宋体" pitchFamily="2" charset="-122"/>
                <a:sym typeface="宋体" pitchFamily="2" charset="-122"/>
              </a:rPr>
              <a:t>、</a:t>
            </a:r>
            <a:r>
              <a:rPr lang="zh-CN" altLang="en-US" sz="2800" b="1">
                <a:latin typeface="Times New Roman" pitchFamily="18" charset="0"/>
                <a:cs typeface="Times New Roman" pitchFamily="18" charset="0"/>
                <a:sym typeface="Times New Roman" pitchFamily="18" charset="0"/>
              </a:rPr>
              <a:t>Cube1</a:t>
            </a:r>
            <a:r>
              <a:rPr lang="zh-CN" altLang="en-US" sz="2800" b="1">
                <a:latin typeface="宋体" pitchFamily="2" charset="-122"/>
                <a:sym typeface="宋体" pitchFamily="2" charset="-122"/>
              </a:rPr>
              <a:t>、</a:t>
            </a:r>
            <a:r>
              <a:rPr lang="zh-CN" altLang="en-US" sz="2800" b="1">
                <a:latin typeface="Times New Roman" pitchFamily="18" charset="0"/>
                <a:cs typeface="Times New Roman" pitchFamily="18" charset="0"/>
                <a:sym typeface="Times New Roman" pitchFamily="18" charset="0"/>
              </a:rPr>
              <a:t>Cube2</a:t>
            </a:r>
            <a:r>
              <a:rPr lang="zh-CN" altLang="en-US" sz="2800" b="1">
                <a:latin typeface="宋体" pitchFamily="2" charset="-122"/>
                <a:sym typeface="宋体" pitchFamily="2" charset="-122"/>
              </a:rPr>
              <a:t>三种连接函数时，分别给出交叉开关对应每种连接函数的连接方式。</a:t>
            </a:r>
          </a:p>
          <a:p>
            <a:r>
              <a:rPr lang="zh-CN" altLang="en-US" sz="2800" b="1">
                <a:latin typeface="宋体" pitchFamily="2" charset="-122"/>
                <a:sym typeface="宋体" pitchFamily="2" charset="-122"/>
              </a:rPr>
              <a:t>2) 求出在此阵列机上对</a:t>
            </a:r>
            <a:r>
              <a:rPr lang="zh-CN" altLang="en-US" sz="2800" b="1">
                <a:latin typeface="Times New Roman" pitchFamily="18" charset="0"/>
                <a:cs typeface="Times New Roman" pitchFamily="18" charset="0"/>
                <a:sym typeface="Times New Roman" pitchFamily="18" charset="0"/>
              </a:rPr>
              <a:t>A</a:t>
            </a:r>
            <a:r>
              <a:rPr lang="zh-CN" altLang="en-US" sz="2800" b="1">
                <a:latin typeface="宋体" pitchFamily="2" charset="-122"/>
                <a:sym typeface="宋体" pitchFamily="2" charset="-122"/>
              </a:rPr>
              <a:t>、</a:t>
            </a:r>
            <a:r>
              <a:rPr lang="zh-CN" altLang="en-US" sz="2800" b="1">
                <a:latin typeface="Times New Roman" pitchFamily="18" charset="0"/>
                <a:cs typeface="Times New Roman" pitchFamily="18" charset="0"/>
                <a:sym typeface="Times New Roman" pitchFamily="18" charset="0"/>
              </a:rPr>
              <a:t>B</a:t>
            </a:r>
            <a:r>
              <a:rPr lang="zh-CN" altLang="en-US" sz="2800" b="1">
                <a:latin typeface="宋体" pitchFamily="2" charset="-122"/>
                <a:sym typeface="宋体" pitchFamily="2" charset="-122"/>
              </a:rPr>
              <a:t>两个向量计算的最短时间。计算表达式：</a:t>
            </a:r>
            <a:r>
              <a:rPr lang="zh-CN" altLang="en-US" sz="2800" b="1">
                <a:latin typeface="Times New Roman" pitchFamily="18" charset="0"/>
                <a:cs typeface="Times New Roman" pitchFamily="18" charset="0"/>
                <a:sym typeface="Times New Roman" pitchFamily="18" charset="0"/>
              </a:rPr>
              <a:t>S=A</a:t>
            </a:r>
            <a:r>
              <a:rPr lang="zh-CN" altLang="en-US" sz="2800" b="1">
                <a:latin typeface="宋体" pitchFamily="2" charset="-122"/>
                <a:sym typeface="宋体" pitchFamily="2" charset="-122"/>
              </a:rPr>
              <a:t>0</a:t>
            </a:r>
            <a:r>
              <a:rPr lang="zh-CN" altLang="en-US" sz="2800" b="1">
                <a:latin typeface="Times New Roman" pitchFamily="18" charset="0"/>
                <a:cs typeface="Times New Roman" pitchFamily="18" charset="0"/>
                <a:sym typeface="Times New Roman" pitchFamily="18" charset="0"/>
              </a:rPr>
              <a:t>*B</a:t>
            </a:r>
            <a:r>
              <a:rPr lang="zh-CN" altLang="en-US" sz="2800" b="1">
                <a:latin typeface="宋体" pitchFamily="2" charset="-122"/>
                <a:sym typeface="宋体" pitchFamily="2" charset="-122"/>
              </a:rPr>
              <a:t>0</a:t>
            </a:r>
            <a:r>
              <a:rPr lang="zh-CN" altLang="en-US" sz="2800" b="1">
                <a:latin typeface="Times New Roman" pitchFamily="18" charset="0"/>
                <a:cs typeface="Times New Roman" pitchFamily="18" charset="0"/>
                <a:sym typeface="Times New Roman" pitchFamily="18" charset="0"/>
              </a:rPr>
              <a:t>+A</a:t>
            </a:r>
            <a:r>
              <a:rPr lang="zh-CN" altLang="en-US" sz="2800" b="1">
                <a:latin typeface="宋体" pitchFamily="2" charset="-122"/>
                <a:sym typeface="宋体" pitchFamily="2" charset="-122"/>
              </a:rPr>
              <a:t>1</a:t>
            </a:r>
            <a:r>
              <a:rPr lang="zh-CN" altLang="en-US" sz="2800" b="1">
                <a:latin typeface="Times New Roman" pitchFamily="18" charset="0"/>
                <a:cs typeface="Times New Roman" pitchFamily="18" charset="0"/>
                <a:sym typeface="Times New Roman" pitchFamily="18" charset="0"/>
              </a:rPr>
              <a:t>*B</a:t>
            </a:r>
            <a:r>
              <a:rPr lang="zh-CN" altLang="en-US" sz="2800" b="1">
                <a:latin typeface="宋体" pitchFamily="2" charset="-122"/>
                <a:sym typeface="宋体" pitchFamily="2" charset="-122"/>
              </a:rPr>
              <a:t>1</a:t>
            </a:r>
            <a:r>
              <a:rPr lang="zh-CN" altLang="en-US" sz="2800" b="1">
                <a:latin typeface="Times New Roman" pitchFamily="18" charset="0"/>
                <a:cs typeface="Times New Roman" pitchFamily="18" charset="0"/>
                <a:sym typeface="Times New Roman" pitchFamily="18" charset="0"/>
              </a:rPr>
              <a:t>+</a:t>
            </a:r>
            <a:r>
              <a:rPr lang="zh-CN" altLang="en-US" sz="2800" b="1">
                <a:sym typeface="宋体" pitchFamily="2" charset="-122"/>
              </a:rPr>
              <a:t>…</a:t>
            </a:r>
            <a:r>
              <a:rPr lang="zh-CN" altLang="en-US" sz="2800" b="1">
                <a:latin typeface="Times New Roman" pitchFamily="18" charset="0"/>
                <a:cs typeface="Times New Roman" pitchFamily="18" charset="0"/>
                <a:sym typeface="Times New Roman" pitchFamily="18" charset="0"/>
              </a:rPr>
              <a:t>A3</a:t>
            </a:r>
            <a:r>
              <a:rPr lang="zh-CN" altLang="en-US" sz="2800" b="1">
                <a:latin typeface="宋体" pitchFamily="2" charset="-122"/>
                <a:sym typeface="宋体" pitchFamily="2" charset="-122"/>
              </a:rPr>
              <a:t>1</a:t>
            </a:r>
            <a:r>
              <a:rPr lang="zh-CN" altLang="en-US" sz="2800" b="1">
                <a:latin typeface="Times New Roman" pitchFamily="18" charset="0"/>
                <a:cs typeface="Times New Roman" pitchFamily="18" charset="0"/>
                <a:sym typeface="Times New Roman" pitchFamily="18" charset="0"/>
              </a:rPr>
              <a:t>*B3</a:t>
            </a:r>
            <a:r>
              <a:rPr lang="zh-CN" altLang="en-US" sz="2800" b="1">
                <a:latin typeface="宋体" pitchFamily="2" charset="-122"/>
                <a:sym typeface="宋体" pitchFamily="2" charset="-122"/>
              </a:rPr>
              <a:t>1。其中加法需要两个单位时间，乘法需要四个单位时间，</a:t>
            </a:r>
            <a:r>
              <a:rPr lang="zh-CN" altLang="en-US" sz="2800" b="1">
                <a:latin typeface="Times New Roman" pitchFamily="18" charset="0"/>
                <a:cs typeface="Times New Roman" pitchFamily="18" charset="0"/>
                <a:sym typeface="Times New Roman" pitchFamily="18" charset="0"/>
              </a:rPr>
              <a:t>PE</a:t>
            </a:r>
            <a:r>
              <a:rPr lang="zh-CN" altLang="en-US" sz="2800" b="1">
                <a:latin typeface="宋体" pitchFamily="2" charset="-122"/>
                <a:sym typeface="宋体" pitchFamily="2" charset="-122"/>
              </a:rPr>
              <a:t>之间传送数据需要一个单位时间，其他操作的时间忽略不计。算法设计者需说明相关数据的在各</a:t>
            </a:r>
            <a:r>
              <a:rPr lang="zh-CN" altLang="en-US" sz="2800" b="1">
                <a:latin typeface="Times New Roman" pitchFamily="18" charset="0"/>
                <a:cs typeface="Times New Roman" pitchFamily="18" charset="0"/>
                <a:sym typeface="Times New Roman" pitchFamily="18" charset="0"/>
              </a:rPr>
              <a:t>PE</a:t>
            </a:r>
            <a:r>
              <a:rPr lang="zh-CN" altLang="en-US" sz="2800" b="1">
                <a:latin typeface="宋体" pitchFamily="2" charset="-122"/>
                <a:sym typeface="宋体" pitchFamily="2" charset="-122"/>
              </a:rPr>
              <a:t>的预先存储布局。</a:t>
            </a:r>
            <a:endParaRPr lang="zh-CN" altLang="en-US" sz="2800"/>
          </a:p>
        </p:txBody>
      </p:sp>
      <p:graphicFrame>
        <p:nvGraphicFramePr>
          <p:cNvPr id="10242" name="Object 3"/>
          <p:cNvGraphicFramePr>
            <a:graphicFrameLocks noChangeAspect="1"/>
          </p:cNvGraphicFramePr>
          <p:nvPr>
            <p:ph idx="1"/>
          </p:nvPr>
        </p:nvGraphicFramePr>
        <p:xfrm>
          <a:off x="1331913" y="4581525"/>
          <a:ext cx="6121400" cy="2016125"/>
        </p:xfrm>
        <a:graphic>
          <a:graphicData uri="http://schemas.openxmlformats.org/presentationml/2006/ole">
            <p:oleObj spid="_x0000_s10242" r:id="rId3" imgW="3038717" imgH="1800677" progId="PBrush">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p>
            <a:fld id="{F844AEDE-F42E-49B2-8BFD-A9236192D82C}" type="datetime1">
              <a:rPr lang="zh-CN" altLang="en-US" smtClean="0">
                <a:latin typeface="Arial" charset="0"/>
              </a:rPr>
              <a:pPr/>
              <a:t>2014/6/3</a:t>
            </a:fld>
            <a:endParaRPr lang="zh-CN" altLang="zh-CN" smtClean="0">
              <a:latin typeface="Arial" charset="0"/>
            </a:endParaRPr>
          </a:p>
        </p:txBody>
      </p:sp>
      <p:sp>
        <p:nvSpPr>
          <p:cNvPr id="30723" name="灯片编号占位符 5"/>
          <p:cNvSpPr>
            <a:spLocks noGrp="1"/>
          </p:cNvSpPr>
          <p:nvPr>
            <p:ph type="sldNum" sz="quarter" idx="12"/>
          </p:nvPr>
        </p:nvSpPr>
        <p:spPr>
          <a:noFill/>
        </p:spPr>
        <p:txBody>
          <a:bodyPr/>
          <a:lstStyle/>
          <a:p>
            <a:fld id="{4889CB02-4DDD-46B3-A437-AC20D6354CA6}" type="slidenum">
              <a:rPr lang="zh-CN" altLang="zh-CN" smtClean="0">
                <a:latin typeface="Arial" charset="0"/>
              </a:rPr>
              <a:pPr/>
              <a:t>29</a:t>
            </a:fld>
            <a:endParaRPr lang="zh-CN" altLang="zh-CN" smtClean="0">
              <a:latin typeface="Arial" charset="0"/>
            </a:endParaRPr>
          </a:p>
        </p:txBody>
      </p:sp>
      <p:sp>
        <p:nvSpPr>
          <p:cNvPr id="30724" name="Rectangle 2"/>
          <p:cNvSpPr>
            <a:spLocks noGrp="1" noRot="1" noChangeArrowheads="1"/>
          </p:cNvSpPr>
          <p:nvPr>
            <p:ph type="body" idx="1"/>
          </p:nvPr>
        </p:nvSpPr>
        <p:spPr>
          <a:xfrm>
            <a:off x="323850" y="1052513"/>
            <a:ext cx="8540750" cy="4498975"/>
          </a:xfrm>
        </p:spPr>
        <p:txBody>
          <a:bodyPr/>
          <a:lstStyle/>
          <a:p>
            <a:pPr eaLnBrk="1" hangingPunct="1">
              <a:buFont typeface="Wingdings" pitchFamily="2" charset="2"/>
              <a:buNone/>
            </a:pPr>
            <a:r>
              <a:rPr lang="zh-CN" altLang="en-US" smtClean="0"/>
              <a:t>1  </a:t>
            </a:r>
            <a:r>
              <a:rPr lang="zh-CN" altLang="en-US" sz="2800" b="1" smtClean="0">
                <a:latin typeface="宋体" pitchFamily="2" charset="-122"/>
                <a:sym typeface="宋体" pitchFamily="2" charset="-122"/>
              </a:rPr>
              <a:t>交叉开关对应的连接方式参考本书</a:t>
            </a:r>
            <a:r>
              <a:rPr lang="zh-CN" altLang="en-US" sz="2800" b="1" smtClean="0">
                <a:solidFill>
                  <a:srgbClr val="FFFF00"/>
                </a:solidFill>
                <a:latin typeface="宋体" pitchFamily="2" charset="-122"/>
                <a:sym typeface="宋体" pitchFamily="2" charset="-122"/>
              </a:rPr>
              <a:t> 例5.4</a:t>
            </a:r>
            <a:r>
              <a:rPr lang="zh-CN" altLang="en-US" sz="2800" b="1" smtClean="0">
                <a:latin typeface="宋体" pitchFamily="2" charset="-122"/>
                <a:sym typeface="宋体" pitchFamily="2" charset="-122"/>
              </a:rPr>
              <a:t>。</a:t>
            </a:r>
          </a:p>
          <a:p>
            <a:pPr eaLnBrk="1" hangingPunct="1">
              <a:buFont typeface="Wingdings" pitchFamily="2" charset="2"/>
              <a:buNone/>
            </a:pPr>
            <a:r>
              <a:rPr lang="zh-CN" altLang="en-US" sz="2800" b="1" smtClean="0">
                <a:latin typeface="宋体" pitchFamily="2" charset="-122"/>
                <a:sym typeface="宋体" pitchFamily="2" charset="-122"/>
              </a:rPr>
              <a:t>2</a:t>
            </a:r>
          </a:p>
          <a:p>
            <a:pPr eaLnBrk="1" hangingPunct="1">
              <a:buFont typeface="Wingdings" pitchFamily="2" charset="2"/>
              <a:buNone/>
            </a:pPr>
            <a:r>
              <a:rPr lang="zh-CN" altLang="en-US" sz="2800" b="1" smtClean="0">
                <a:latin typeface="宋体" pitchFamily="2" charset="-122"/>
                <a:sym typeface="宋体" pitchFamily="2" charset="-122"/>
              </a:rPr>
              <a:t>（1）  计算每个单元（四对数据的）4次乘法、3次加法的时间</a:t>
            </a:r>
          </a:p>
          <a:p>
            <a:pPr eaLnBrk="1" hangingPunct="1">
              <a:buFont typeface="Wingdings" pitchFamily="2" charset="2"/>
              <a:buNone/>
            </a:pPr>
            <a:r>
              <a:rPr lang="zh-CN" altLang="en-US" sz="2800" b="1" smtClean="0">
                <a:latin typeface="宋体" pitchFamily="2" charset="-122"/>
                <a:sym typeface="宋体" pitchFamily="2" charset="-122"/>
              </a:rPr>
              <a:t> （2） </a:t>
            </a:r>
            <a:r>
              <a:rPr lang="zh-CN" altLang="en-US" sz="2800" smtClean="0">
                <a:latin typeface="宋体" pitchFamily="2" charset="-122"/>
                <a:sym typeface="宋体" pitchFamily="2" charset="-122"/>
              </a:rPr>
              <a:t>递归折叠求和时间 </a:t>
            </a:r>
          </a:p>
          <a:p>
            <a:pPr eaLnBrk="1" hangingPunct="1">
              <a:buFont typeface="Wingdings" pitchFamily="2" charset="2"/>
              <a:buNone/>
            </a:pPr>
            <a:r>
              <a:rPr lang="zh-CN" altLang="en-US" sz="2400" smtClean="0">
                <a:solidFill>
                  <a:srgbClr val="FFFF00"/>
                </a:solidFill>
              </a:rPr>
              <a:t> </a:t>
            </a:r>
            <a:r>
              <a:rPr lang="zh-CN" altLang="en-US" sz="2400" smtClean="0"/>
              <a:t>          传</a:t>
            </a:r>
            <a:r>
              <a:rPr lang="zh-CN" altLang="en-US" sz="2400" smtClean="0">
                <a:solidFill>
                  <a:srgbClr val="FFFF00"/>
                </a:solidFill>
              </a:rPr>
              <a:t>+加+</a:t>
            </a:r>
            <a:r>
              <a:rPr lang="zh-CN" altLang="en-US" sz="2400" smtClean="0"/>
              <a:t>传</a:t>
            </a:r>
            <a:r>
              <a:rPr lang="zh-CN" altLang="en-US" sz="2400" smtClean="0">
                <a:solidFill>
                  <a:srgbClr val="FFFF00"/>
                </a:solidFill>
              </a:rPr>
              <a:t>+加+</a:t>
            </a:r>
            <a:r>
              <a:rPr lang="zh-CN" altLang="en-US" sz="2400" smtClean="0"/>
              <a:t>传</a:t>
            </a:r>
            <a:r>
              <a:rPr lang="zh-CN" altLang="en-US" sz="2400" smtClean="0">
                <a:solidFill>
                  <a:srgbClr val="FFFF00"/>
                </a:solidFill>
              </a:rPr>
              <a:t>+加</a:t>
            </a:r>
          </a:p>
          <a:p>
            <a:pPr eaLnBrk="1" hangingPunct="1">
              <a:buFont typeface="Wingdings" pitchFamily="2" charset="2"/>
              <a:buNone/>
            </a:pPr>
            <a:r>
              <a:rPr lang="zh-CN" altLang="en-US" sz="2800" b="1" smtClean="0">
                <a:latin typeface="宋体" pitchFamily="2" charset="-122"/>
                <a:sym typeface="宋体" pitchFamily="2" charset="-122"/>
              </a:rPr>
              <a:t> </a:t>
            </a:r>
          </a:p>
          <a:p>
            <a:pPr eaLnBrk="1" hangingPunct="1">
              <a:buFont typeface="Wingdings" pitchFamily="2" charset="2"/>
              <a:buNone/>
            </a:pPr>
            <a:endParaRPr lang="zh-CN" altLang="en-US" sz="2800" b="1" smtClean="0">
              <a:latin typeface="宋体" pitchFamily="2" charset="-122"/>
              <a:sym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3"/>
          <p:cNvSpPr>
            <a:spLocks noGrp="1"/>
          </p:cNvSpPr>
          <p:nvPr>
            <p:ph type="dt" sz="quarter" idx="10"/>
          </p:nvPr>
        </p:nvSpPr>
        <p:spPr>
          <a:noFill/>
        </p:spPr>
        <p:txBody>
          <a:bodyPr/>
          <a:lstStyle/>
          <a:p>
            <a:fld id="{3038E2BF-90E2-4FCA-9865-44FBEA0D0CF2}" type="datetime1">
              <a:rPr lang="zh-CN" altLang="en-US" smtClean="0">
                <a:latin typeface="Arial" charset="0"/>
              </a:rPr>
              <a:pPr/>
              <a:t>2014/6/3</a:t>
            </a:fld>
            <a:endParaRPr lang="zh-CN" altLang="zh-CN" smtClean="0">
              <a:latin typeface="Arial" charset="0"/>
            </a:endParaRPr>
          </a:p>
        </p:txBody>
      </p:sp>
      <p:sp>
        <p:nvSpPr>
          <p:cNvPr id="1028" name="灯片编号占位符 5"/>
          <p:cNvSpPr>
            <a:spLocks noGrp="1"/>
          </p:cNvSpPr>
          <p:nvPr>
            <p:ph type="sldNum" sz="quarter" idx="12"/>
          </p:nvPr>
        </p:nvSpPr>
        <p:spPr>
          <a:noFill/>
        </p:spPr>
        <p:txBody>
          <a:bodyPr/>
          <a:lstStyle/>
          <a:p>
            <a:fld id="{9A63C29C-7815-4616-8D1B-606EBE6C8A57}" type="slidenum">
              <a:rPr lang="zh-CN" altLang="zh-CN" smtClean="0">
                <a:latin typeface="Arial" charset="0"/>
              </a:rPr>
              <a:pPr/>
              <a:t>3</a:t>
            </a:fld>
            <a:endParaRPr lang="zh-CN" altLang="zh-CN" smtClean="0">
              <a:latin typeface="Arial" charset="0"/>
            </a:endParaRPr>
          </a:p>
        </p:txBody>
      </p:sp>
      <p:sp>
        <p:nvSpPr>
          <p:cNvPr id="1029" name="Text Box 2"/>
          <p:cNvSpPr txBox="1">
            <a:spLocks noChangeArrowheads="1"/>
          </p:cNvSpPr>
          <p:nvPr/>
        </p:nvSpPr>
        <p:spPr bwMode="auto">
          <a:xfrm>
            <a:off x="36513" y="404813"/>
            <a:ext cx="8783637" cy="3505200"/>
          </a:xfrm>
          <a:prstGeom prst="rect">
            <a:avLst/>
          </a:prstGeom>
          <a:noFill/>
          <a:ln w="9525">
            <a:noFill/>
            <a:miter lim="800000"/>
            <a:headEnd/>
            <a:tailEnd/>
          </a:ln>
        </p:spPr>
        <p:txBody>
          <a:bodyPr>
            <a:spAutoFit/>
          </a:bodyPr>
          <a:lstStyle/>
          <a:p>
            <a:r>
              <a:rPr lang="zh-CN" altLang="en-US" sz="2800" dirty="0"/>
              <a:t>例1：计算机系统有三个部件可改进，这三个部件的加速比如下：部件1加速比S1=10；部件2加速比S2=20；部件3加速比S3=30；问：</a:t>
            </a:r>
          </a:p>
          <a:p>
            <a:r>
              <a:rPr lang="zh-CN" altLang="en-US" sz="2800" dirty="0"/>
              <a:t>（1）如果部件1和部件2的所占比例为25％，那么当部件3所占比例为多少时，系统的加速比才可以达到5？</a:t>
            </a:r>
          </a:p>
          <a:p>
            <a:r>
              <a:rPr lang="zh-CN" altLang="en-US" sz="2800" dirty="0"/>
              <a:t>（2）如果三个部件所占比例为10％、20％和30％，当三个部件改进后，原系统中不可加速部分的执行时间在总执行时间中所占的比例变为多少？</a:t>
            </a:r>
          </a:p>
        </p:txBody>
      </p:sp>
      <p:sp>
        <p:nvSpPr>
          <p:cNvPr id="1030" name="Text Box 3"/>
          <p:cNvSpPr txBox="1">
            <a:spLocks noChangeArrowheads="1"/>
          </p:cNvSpPr>
          <p:nvPr/>
        </p:nvSpPr>
        <p:spPr bwMode="auto">
          <a:xfrm>
            <a:off x="107950" y="4005263"/>
            <a:ext cx="8640763" cy="2713037"/>
          </a:xfrm>
          <a:prstGeom prst="rect">
            <a:avLst/>
          </a:prstGeom>
          <a:noFill/>
          <a:ln w="9525">
            <a:noFill/>
            <a:miter lim="800000"/>
            <a:headEnd/>
            <a:tailEnd/>
          </a:ln>
        </p:spPr>
        <p:txBody>
          <a:bodyPr>
            <a:spAutoFit/>
          </a:bodyPr>
          <a:lstStyle/>
          <a:p>
            <a:r>
              <a:rPr lang="zh-CN" altLang="en-US" sz="2800" dirty="0">
                <a:sym typeface="Arial" charset="0"/>
              </a:rPr>
              <a:t>解：</a:t>
            </a:r>
            <a:r>
              <a:rPr lang="zh-CN" altLang="en-US" sz="2400" dirty="0">
                <a:sym typeface="Arial" charset="0"/>
              </a:rPr>
              <a:t>多部件改进情况下Amdahl定理为，</a:t>
            </a: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r>
              <a:rPr lang="zh-CN" altLang="en-US" sz="2400" dirty="0">
                <a:sym typeface="Arial" charset="0"/>
              </a:rPr>
              <a:t>设部件3</a:t>
            </a:r>
            <a:r>
              <a:rPr lang="zh-CN" altLang="en-US" sz="2400" dirty="0">
                <a:solidFill>
                  <a:srgbClr val="FFFF00"/>
                </a:solidFill>
                <a:sym typeface="Arial" charset="0"/>
              </a:rPr>
              <a:t>原所占为F3</a:t>
            </a:r>
            <a:r>
              <a:rPr lang="zh-CN" altLang="en-US" sz="2400" dirty="0">
                <a:sym typeface="Arial" charset="0"/>
              </a:rPr>
              <a:t>（ Fi为可加速部件i在未优化系统中的比例）</a:t>
            </a:r>
          </a:p>
        </p:txBody>
      </p:sp>
      <p:graphicFrame>
        <p:nvGraphicFramePr>
          <p:cNvPr id="1026" name="Object 4"/>
          <p:cNvGraphicFramePr>
            <a:graphicFrameLocks/>
          </p:cNvGraphicFramePr>
          <p:nvPr/>
        </p:nvGraphicFramePr>
        <p:xfrm>
          <a:off x="1285852" y="4786322"/>
          <a:ext cx="6357982" cy="1296988"/>
        </p:xfrm>
        <a:graphic>
          <a:graphicData uri="http://schemas.openxmlformats.org/presentationml/2006/ole">
            <p:oleObj spid="_x0000_s1026" r:id="rId3" imgW="1439650" imgH="667562" progId="PBrush">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fld id="{2B5C9439-317C-49B7-8DB4-8AFA2D8922BC}" type="datetime1">
              <a:rPr lang="zh-CN" altLang="en-US" smtClean="0">
                <a:latin typeface="Arial" charset="0"/>
              </a:rPr>
              <a:pPr/>
              <a:t>2014/6/3</a:t>
            </a:fld>
            <a:endParaRPr lang="zh-CN" altLang="zh-CN" smtClean="0">
              <a:latin typeface="Arial" charset="0"/>
            </a:endParaRPr>
          </a:p>
        </p:txBody>
      </p:sp>
      <p:sp>
        <p:nvSpPr>
          <p:cNvPr id="31747" name="灯片编号占位符 5"/>
          <p:cNvSpPr>
            <a:spLocks noGrp="1"/>
          </p:cNvSpPr>
          <p:nvPr>
            <p:ph type="sldNum" sz="quarter" idx="12"/>
          </p:nvPr>
        </p:nvSpPr>
        <p:spPr>
          <a:noFill/>
        </p:spPr>
        <p:txBody>
          <a:bodyPr/>
          <a:lstStyle/>
          <a:p>
            <a:fld id="{12CC70B5-B8DD-4110-B55E-2FC3B9CE1C27}" type="slidenum">
              <a:rPr lang="zh-CN" altLang="zh-CN" smtClean="0">
                <a:latin typeface="Arial" charset="0"/>
              </a:rPr>
              <a:pPr/>
              <a:t>30</a:t>
            </a:fld>
            <a:endParaRPr lang="zh-CN" altLang="zh-CN" smtClean="0">
              <a:latin typeface="Arial" charset="0"/>
            </a:endParaRPr>
          </a:p>
        </p:txBody>
      </p:sp>
      <p:sp>
        <p:nvSpPr>
          <p:cNvPr id="31748" name="Rectangle 2"/>
          <p:cNvSpPr>
            <a:spLocks noGrp="1" noRot="1" noChangeArrowheads="1"/>
          </p:cNvSpPr>
          <p:nvPr>
            <p:ph type="title"/>
          </p:nvPr>
        </p:nvSpPr>
        <p:spPr/>
        <p:txBody>
          <a:bodyPr/>
          <a:lstStyle/>
          <a:p>
            <a:pPr eaLnBrk="1" hangingPunct="1"/>
            <a:r>
              <a:rPr lang="zh-CN" b="1" dirty="0" smtClean="0">
                <a:solidFill>
                  <a:schemeClr val="tx1"/>
                </a:solidFill>
              </a:rPr>
              <a:t>第七章    多处理机</a:t>
            </a:r>
          </a:p>
        </p:txBody>
      </p:sp>
      <p:sp>
        <p:nvSpPr>
          <p:cNvPr id="31749" name="Rectangle 3"/>
          <p:cNvSpPr>
            <a:spLocks noGrp="1" noRot="1" noChangeArrowheads="1"/>
          </p:cNvSpPr>
          <p:nvPr>
            <p:ph type="body" idx="1"/>
          </p:nvPr>
        </p:nvSpPr>
        <p:spPr>
          <a:xfrm>
            <a:off x="250825" y="1196975"/>
            <a:ext cx="8540750" cy="6913563"/>
          </a:xfrm>
        </p:spPr>
        <p:txBody>
          <a:bodyPr/>
          <a:lstStyle/>
          <a:p>
            <a:pPr eaLnBrk="1" hangingPunct="1">
              <a:lnSpc>
                <a:spcPct val="80000"/>
              </a:lnSpc>
              <a:buFont typeface="Wingdings" pitchFamily="2" charset="2"/>
              <a:buNone/>
            </a:pPr>
            <a:r>
              <a:rPr lang="zh-CN" altLang="en-US" sz="2400" dirty="0" smtClean="0">
                <a:solidFill>
                  <a:schemeClr val="bg1"/>
                </a:solidFill>
              </a:rPr>
              <a:t> </a:t>
            </a:r>
            <a:r>
              <a:rPr lang="zh-CN" altLang="en-US" sz="2400" dirty="0" smtClean="0"/>
              <a:t>多处理机概念:</a:t>
            </a:r>
          </a:p>
          <a:p>
            <a:pPr eaLnBrk="1" hangingPunct="1">
              <a:lnSpc>
                <a:spcPct val="80000"/>
              </a:lnSpc>
            </a:pPr>
            <a:r>
              <a:rPr lang="zh-CN" altLang="en-US" sz="2400" b="1" dirty="0" smtClean="0">
                <a:solidFill>
                  <a:srgbClr val="FFFF00"/>
                </a:solidFill>
              </a:rPr>
              <a:t>MIMD计算机的</a:t>
            </a:r>
            <a:r>
              <a:rPr lang="zh-CN" altLang="en-US" sz="2400" b="1" dirty="0" smtClean="0">
                <a:solidFill>
                  <a:srgbClr val="FF0000"/>
                </a:solidFill>
              </a:rPr>
              <a:t>特点、分类</a:t>
            </a:r>
            <a:endParaRPr lang="zh-CN" altLang="en-US" sz="2400" b="1" dirty="0" smtClean="0">
              <a:sym typeface="Arial" charset="0"/>
            </a:endParaRPr>
          </a:p>
          <a:p>
            <a:pPr eaLnBrk="1" hangingPunct="1">
              <a:lnSpc>
                <a:spcPct val="80000"/>
              </a:lnSpc>
            </a:pPr>
            <a:r>
              <a:rPr lang="zh-CN" altLang="en-US" sz="2400" b="1" dirty="0" smtClean="0">
                <a:solidFill>
                  <a:srgbClr val="FFFF00"/>
                </a:solidFill>
              </a:rPr>
              <a:t>Cache的一致性问题和</a:t>
            </a:r>
            <a:r>
              <a:rPr lang="zh-CN" altLang="en-US" sz="2400" b="1" dirty="0" smtClean="0">
                <a:solidFill>
                  <a:srgbClr val="FF0000"/>
                </a:solidFill>
                <a:sym typeface="Arial" charset="0"/>
              </a:rPr>
              <a:t>原因</a:t>
            </a:r>
          </a:p>
          <a:p>
            <a:pPr eaLnBrk="1" hangingPunct="1">
              <a:lnSpc>
                <a:spcPct val="80000"/>
              </a:lnSpc>
            </a:pPr>
            <a:r>
              <a:rPr lang="zh-CN" altLang="en-US" sz="2400" dirty="0" smtClean="0">
                <a:solidFill>
                  <a:srgbClr val="FFFF00"/>
                </a:solidFill>
              </a:rPr>
              <a:t>监听协议法  、 目录表</a:t>
            </a:r>
            <a:r>
              <a:rPr lang="zh-CN" altLang="en-US" sz="2400" b="1" dirty="0" smtClean="0">
                <a:solidFill>
                  <a:srgbClr val="FF0000"/>
                </a:solidFill>
                <a:sym typeface="Arial" charset="0"/>
              </a:rPr>
              <a:t>协议 </a:t>
            </a:r>
            <a:r>
              <a:rPr lang="zh-CN" altLang="en-US" sz="2400" b="1" dirty="0" smtClean="0">
                <a:solidFill>
                  <a:srgbClr val="FFFF00"/>
                </a:solidFill>
              </a:rPr>
              <a:t> </a:t>
            </a:r>
            <a:endParaRPr lang="zh-CN" altLang="en-US" sz="2400" dirty="0" smtClean="0">
              <a:sym typeface="Arial" charset="0"/>
            </a:endParaRPr>
          </a:p>
          <a:p>
            <a:pPr eaLnBrk="1" hangingPunct="1">
              <a:lnSpc>
                <a:spcPct val="80000"/>
              </a:lnSpc>
              <a:buFont typeface="Wingdings" pitchFamily="2" charset="2"/>
              <a:buNone/>
            </a:pPr>
            <a:r>
              <a:rPr lang="zh-CN" altLang="en-US" sz="2400" dirty="0" smtClean="0"/>
              <a:t>数据相关性问题：</a:t>
            </a:r>
            <a:r>
              <a:rPr lang="zh-CN" altLang="en-US" sz="2400" dirty="0" smtClean="0">
                <a:solidFill>
                  <a:srgbClr val="FFFF00"/>
                </a:solidFill>
              </a:rPr>
              <a:t>程序并行性检测:伯恩斯坦</a:t>
            </a:r>
            <a:r>
              <a:rPr lang="zh-CN" altLang="en-US" sz="2400" b="1" dirty="0" smtClean="0">
                <a:solidFill>
                  <a:srgbClr val="FF0000"/>
                </a:solidFill>
                <a:sym typeface="Arial" charset="0"/>
              </a:rPr>
              <a:t>准则</a:t>
            </a:r>
            <a:r>
              <a:rPr lang="zh-CN" altLang="en-US" sz="2400" dirty="0" smtClean="0">
                <a:solidFill>
                  <a:srgbClr val="FFFF00"/>
                </a:solidFill>
              </a:rPr>
              <a:t>。</a:t>
            </a:r>
          </a:p>
          <a:p>
            <a:pPr eaLnBrk="1" hangingPunct="1">
              <a:lnSpc>
                <a:spcPct val="80000"/>
              </a:lnSpc>
              <a:buFont typeface="Wingdings" pitchFamily="2" charset="2"/>
              <a:buNone/>
            </a:pPr>
            <a:r>
              <a:rPr lang="zh-CN" altLang="en-US" sz="2400" dirty="0" smtClean="0"/>
              <a:t>多处理机分类</a:t>
            </a:r>
          </a:p>
          <a:p>
            <a:pPr eaLnBrk="1" hangingPunct="1">
              <a:lnSpc>
                <a:spcPct val="80000"/>
              </a:lnSpc>
            </a:pPr>
            <a:r>
              <a:rPr lang="zh-CN" altLang="en-US" sz="2400" b="1" dirty="0" smtClean="0"/>
              <a:t>紧耦合系统   \      松耦合系统    </a:t>
            </a:r>
            <a:endParaRPr lang="zh-CN" altLang="en-US" sz="2400" dirty="0" smtClean="0"/>
          </a:p>
          <a:p>
            <a:pPr eaLnBrk="1" hangingPunct="1">
              <a:lnSpc>
                <a:spcPct val="80000"/>
              </a:lnSpc>
            </a:pPr>
            <a:r>
              <a:rPr lang="zh-CN" altLang="en-US" sz="2400" b="1" dirty="0" smtClean="0"/>
              <a:t>同构型      \    异构型 多处理机系统</a:t>
            </a:r>
            <a:r>
              <a:rPr lang="zh-CN" altLang="en-US" sz="2400" dirty="0" smtClean="0">
                <a:solidFill>
                  <a:srgbClr val="FFFF00"/>
                </a:solidFill>
              </a:rPr>
              <a:t>。</a:t>
            </a:r>
          </a:p>
          <a:p>
            <a:pPr eaLnBrk="1" hangingPunct="1">
              <a:lnSpc>
                <a:spcPct val="80000"/>
              </a:lnSpc>
            </a:pPr>
            <a:r>
              <a:rPr lang="zh-CN" altLang="en-US" sz="2400" dirty="0" smtClean="0"/>
              <a:t>按系统组成</a:t>
            </a:r>
            <a:r>
              <a:rPr lang="zh-CN" altLang="en-US" sz="2400" b="1" dirty="0" smtClean="0">
                <a:solidFill>
                  <a:srgbClr val="FF0000"/>
                </a:solidFill>
                <a:sym typeface="Arial" charset="0"/>
              </a:rPr>
              <a:t>结构  </a:t>
            </a:r>
          </a:p>
          <a:p>
            <a:pPr eaLnBrk="1" hangingPunct="1">
              <a:lnSpc>
                <a:spcPct val="80000"/>
              </a:lnSpc>
              <a:buFont typeface="Wingdings" pitchFamily="2" charset="2"/>
              <a:buNone/>
            </a:pPr>
            <a:r>
              <a:rPr lang="zh-CN" altLang="en-US" sz="2400" dirty="0" smtClean="0">
                <a:solidFill>
                  <a:srgbClr val="FFFF00"/>
                </a:solidFill>
              </a:rPr>
              <a:t>    并行向量处理机(PVP)</a:t>
            </a:r>
          </a:p>
          <a:p>
            <a:pPr eaLnBrk="1" hangingPunct="1">
              <a:lnSpc>
                <a:spcPct val="80000"/>
              </a:lnSpc>
              <a:buFont typeface="Wingdings" pitchFamily="2" charset="2"/>
              <a:buNone/>
            </a:pPr>
            <a:r>
              <a:rPr lang="zh-CN" altLang="en-US" sz="2400" dirty="0" smtClean="0">
                <a:solidFill>
                  <a:srgbClr val="FFFF00"/>
                </a:solidFill>
              </a:rPr>
              <a:t>    对称多处理机(SMP) </a:t>
            </a:r>
          </a:p>
          <a:p>
            <a:pPr eaLnBrk="1" hangingPunct="1">
              <a:lnSpc>
                <a:spcPct val="80000"/>
              </a:lnSpc>
              <a:buFont typeface="Wingdings" pitchFamily="2" charset="2"/>
              <a:buNone/>
            </a:pPr>
            <a:r>
              <a:rPr lang="zh-CN" altLang="en-US" sz="2400" dirty="0" smtClean="0">
                <a:solidFill>
                  <a:srgbClr val="FFFF00"/>
                </a:solidFill>
              </a:rPr>
              <a:t>    大规模并行处理机(MPP)</a:t>
            </a:r>
          </a:p>
          <a:p>
            <a:pPr eaLnBrk="1" hangingPunct="1">
              <a:lnSpc>
                <a:spcPct val="80000"/>
              </a:lnSpc>
              <a:buFont typeface="Wingdings" pitchFamily="2" charset="2"/>
              <a:buNone/>
            </a:pPr>
            <a:r>
              <a:rPr lang="zh-CN" altLang="en-US" sz="2400" dirty="0" smtClean="0">
                <a:solidFill>
                  <a:srgbClr val="FFFF00"/>
                </a:solidFill>
              </a:rPr>
              <a:t>    分布共享存储器多处理机(DSM)</a:t>
            </a:r>
          </a:p>
          <a:p>
            <a:pPr eaLnBrk="1" hangingPunct="1">
              <a:lnSpc>
                <a:spcPct val="80000"/>
              </a:lnSpc>
              <a:buFont typeface="Wingdings" pitchFamily="2" charset="2"/>
              <a:buNone/>
            </a:pPr>
            <a:r>
              <a:rPr lang="zh-CN" altLang="en-US" sz="2400" dirty="0" smtClean="0">
                <a:solidFill>
                  <a:srgbClr val="FFFF00"/>
                </a:solidFill>
              </a:rPr>
              <a:t>    工作站机群(COW)</a:t>
            </a:r>
          </a:p>
          <a:p>
            <a:pPr eaLnBrk="1" hangingPunct="1">
              <a:lnSpc>
                <a:spcPct val="80000"/>
              </a:lnSpc>
              <a:buFont typeface="Wingdings" pitchFamily="2" charset="2"/>
              <a:buNone/>
            </a:pPr>
            <a:r>
              <a:rPr lang="zh-CN" altLang="en-US" sz="2400" dirty="0" smtClean="0"/>
              <a:t>并行程序设计语句：</a:t>
            </a:r>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r>
              <a:rPr lang="zh-CN" altLang="en-US" sz="1800" dirty="0" smtClean="0">
                <a:solidFill>
                  <a:srgbClr val="FF0000"/>
                </a:solidFill>
              </a:rPr>
              <a:t/>
            </a:r>
            <a:br>
              <a:rPr lang="zh-CN" altLang="en-US" sz="1800" dirty="0" smtClean="0">
                <a:solidFill>
                  <a:srgbClr val="FF0000"/>
                </a:solidFill>
              </a:rPr>
            </a:br>
            <a:r>
              <a:rPr lang="zh-CN" altLang="en-US" sz="1800" dirty="0" smtClean="0">
                <a:solidFill>
                  <a:srgbClr val="FF0000"/>
                </a:solidFill>
              </a:rPr>
              <a:t> </a:t>
            </a:r>
          </a:p>
        </p:txBody>
      </p:sp>
      <p:sp>
        <p:nvSpPr>
          <p:cNvPr id="31750" name="Rectangle 4"/>
          <p:cNvSpPr>
            <a:spLocks noChangeArrowheads="1"/>
          </p:cNvSpPr>
          <p:nvPr/>
        </p:nvSpPr>
        <p:spPr bwMode="auto">
          <a:xfrm>
            <a:off x="4356100" y="6021388"/>
            <a:ext cx="4572000" cy="639762"/>
          </a:xfrm>
          <a:prstGeom prst="rect">
            <a:avLst/>
          </a:prstGeom>
          <a:noFill/>
          <a:ln w="9525">
            <a:noFill/>
            <a:miter lim="800000"/>
            <a:headEnd/>
            <a:tailEnd/>
          </a:ln>
        </p:spPr>
        <p:txBody>
          <a:bodyPr>
            <a:spAutoFit/>
          </a:bodyPr>
          <a:lstStyle/>
          <a:p>
            <a:r>
              <a:rPr lang="zh-CN" b="1">
                <a:solidFill>
                  <a:srgbClr val="FFFF00"/>
                </a:solidFill>
              </a:rPr>
              <a:t>块结构语言</a:t>
            </a:r>
            <a:r>
              <a:rPr lang="zh-CN" altLang="zh-CN" b="1">
                <a:solidFill>
                  <a:srgbClr val="FFFF00"/>
                </a:solidFill>
              </a:rPr>
              <a:t>Cobegin-Coend</a:t>
            </a:r>
            <a:r>
              <a:rPr lang="zh-CN">
                <a:solidFill>
                  <a:srgbClr val="FF0000"/>
                </a:solidFill>
              </a:rPr>
              <a:t>表示法</a:t>
            </a:r>
            <a:r>
              <a:rPr lang="zh-CN">
                <a:solidFill>
                  <a:srgbClr val="FFFF00"/>
                </a:solidFill>
              </a:rPr>
              <a:t> </a:t>
            </a:r>
          </a:p>
          <a:p>
            <a:r>
              <a:rPr lang="zh-CN" altLang="zh-CN" b="1">
                <a:solidFill>
                  <a:srgbClr val="FFFF00"/>
                </a:solidFill>
              </a:rPr>
              <a:t>3  </a:t>
            </a:r>
            <a:r>
              <a:rPr lang="zh-CN" b="1">
                <a:solidFill>
                  <a:srgbClr val="FFFF00"/>
                </a:solidFill>
              </a:rPr>
              <a:t>块结构</a:t>
            </a:r>
            <a:r>
              <a:rPr lang="zh-CN" altLang="zh-CN" b="1">
                <a:solidFill>
                  <a:srgbClr val="FFFF00"/>
                </a:solidFill>
              </a:rPr>
              <a:t>Parbegin-Parend</a:t>
            </a:r>
            <a:r>
              <a:rPr lang="zh-CN" b="1">
                <a:solidFill>
                  <a:srgbClr val="FFFF00"/>
                </a:solidFill>
              </a:rPr>
              <a:t>表示法</a:t>
            </a:r>
            <a:r>
              <a:rPr lang="zh-CN">
                <a:solidFill>
                  <a:srgbClr val="FFFF00"/>
                </a:solid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p>
            <a:fld id="{AF787E19-50AC-409A-AAD7-2689F0F6D06A}" type="datetime1">
              <a:rPr lang="zh-CN" altLang="en-US" smtClean="0">
                <a:latin typeface="Arial" charset="0"/>
              </a:rPr>
              <a:pPr/>
              <a:t>2014/6/3</a:t>
            </a:fld>
            <a:endParaRPr lang="zh-CN" altLang="zh-CN" smtClean="0">
              <a:latin typeface="Arial" charset="0"/>
            </a:endParaRPr>
          </a:p>
        </p:txBody>
      </p:sp>
      <p:sp>
        <p:nvSpPr>
          <p:cNvPr id="32771" name="灯片编号占位符 5"/>
          <p:cNvSpPr>
            <a:spLocks noGrp="1"/>
          </p:cNvSpPr>
          <p:nvPr>
            <p:ph type="sldNum" sz="quarter" idx="12"/>
          </p:nvPr>
        </p:nvSpPr>
        <p:spPr>
          <a:noFill/>
        </p:spPr>
        <p:txBody>
          <a:bodyPr/>
          <a:lstStyle/>
          <a:p>
            <a:fld id="{68B696A6-7C2A-4D48-9CC8-386EE37D2242}" type="slidenum">
              <a:rPr lang="zh-CN" altLang="zh-CN" smtClean="0">
                <a:latin typeface="Arial" charset="0"/>
              </a:rPr>
              <a:pPr/>
              <a:t>31</a:t>
            </a:fld>
            <a:endParaRPr lang="zh-CN" altLang="zh-CN" smtClean="0">
              <a:latin typeface="Arial" charset="0"/>
            </a:endParaRPr>
          </a:p>
        </p:txBody>
      </p:sp>
      <p:sp>
        <p:nvSpPr>
          <p:cNvPr id="32772" name="Rectangle 2"/>
          <p:cNvSpPr>
            <a:spLocks noGrp="1" noRot="1" noChangeArrowheads="1"/>
          </p:cNvSpPr>
          <p:nvPr>
            <p:ph type="body" idx="1"/>
          </p:nvPr>
        </p:nvSpPr>
        <p:spPr>
          <a:xfrm>
            <a:off x="357158" y="0"/>
            <a:ext cx="8540750" cy="6480175"/>
          </a:xfrm>
        </p:spPr>
        <p:txBody>
          <a:bodyPr/>
          <a:lstStyle/>
          <a:p>
            <a:pPr eaLnBrk="1" hangingPunct="1">
              <a:lnSpc>
                <a:spcPct val="90000"/>
              </a:lnSpc>
            </a:pPr>
            <a:r>
              <a:rPr lang="zh-CN" altLang="en-US" sz="2400" b="1" dirty="0" smtClean="0">
                <a:sym typeface="Arial" charset="0"/>
              </a:rPr>
              <a:t>计算机系统多级层次结构</a:t>
            </a:r>
            <a:r>
              <a:rPr lang="en-US" altLang="zh-CN" sz="2400" b="1" dirty="0" smtClean="0">
                <a:sym typeface="Arial" charset="0"/>
              </a:rPr>
              <a:t>,</a:t>
            </a:r>
            <a:endParaRPr lang="en-US" altLang="zh-CN" sz="2400" b="1" dirty="0" smtClean="0">
              <a:solidFill>
                <a:srgbClr val="FFFF00"/>
              </a:solidFill>
            </a:endParaRPr>
          </a:p>
          <a:p>
            <a:pPr eaLnBrk="1" hangingPunct="1">
              <a:lnSpc>
                <a:spcPct val="90000"/>
              </a:lnSpc>
            </a:pPr>
            <a:r>
              <a:rPr lang="zh-CN" altLang="en-US" sz="2400" b="1" dirty="0" smtClean="0">
                <a:solidFill>
                  <a:srgbClr val="FFFF00"/>
                </a:solidFill>
              </a:rPr>
              <a:t>Amdahl</a:t>
            </a:r>
            <a:r>
              <a:rPr lang="zh-CN" altLang="en-US" sz="2400" b="1" dirty="0" smtClean="0">
                <a:solidFill>
                  <a:srgbClr val="FFFF00"/>
                </a:solidFill>
              </a:rPr>
              <a:t>定律 </a:t>
            </a:r>
            <a:endParaRPr lang="zh-CN" altLang="en-US" sz="2400" dirty="0" smtClean="0">
              <a:sym typeface="Arial" charset="0"/>
            </a:endParaRPr>
          </a:p>
          <a:p>
            <a:pPr eaLnBrk="1" hangingPunct="1">
              <a:lnSpc>
                <a:spcPct val="90000"/>
              </a:lnSpc>
            </a:pPr>
            <a:r>
              <a:rPr lang="zh-CN" altLang="en-US" sz="2400" b="1" dirty="0" smtClean="0">
                <a:sym typeface="Arial" charset="0"/>
              </a:rPr>
              <a:t>Flynn分类</a:t>
            </a:r>
            <a:r>
              <a:rPr lang="zh-CN" altLang="en-US" sz="2400" b="1" dirty="0" smtClean="0">
                <a:sym typeface="Arial" charset="0"/>
              </a:rPr>
              <a:t>方法</a:t>
            </a:r>
            <a:endParaRPr lang="zh-CN" altLang="en-US" sz="2400" b="1" dirty="0" smtClean="0">
              <a:sym typeface="Arial" charset="0"/>
            </a:endParaRPr>
          </a:p>
          <a:p>
            <a:pPr eaLnBrk="1" hangingPunct="1">
              <a:lnSpc>
                <a:spcPct val="90000"/>
              </a:lnSpc>
            </a:pPr>
            <a:r>
              <a:rPr lang="zh-CN" altLang="en-US" sz="2400" b="1" dirty="0" smtClean="0">
                <a:solidFill>
                  <a:srgbClr val="FFFF00"/>
                </a:solidFill>
                <a:sym typeface="Arial" charset="0"/>
              </a:rPr>
              <a:t>程序局部性</a:t>
            </a:r>
            <a:r>
              <a:rPr lang="zh-CN" altLang="en-US" sz="2400" b="1" dirty="0" smtClean="0">
                <a:solidFill>
                  <a:srgbClr val="FFFF00"/>
                </a:solidFill>
                <a:sym typeface="Arial" charset="0"/>
              </a:rPr>
              <a:t>原理</a:t>
            </a:r>
            <a:endParaRPr lang="en-US" altLang="zh-CN" sz="2400" b="1" dirty="0" smtClean="0">
              <a:solidFill>
                <a:srgbClr val="FFFF00"/>
              </a:solidFill>
              <a:sym typeface="Arial" charset="0"/>
            </a:endParaRPr>
          </a:p>
          <a:p>
            <a:pPr eaLnBrk="1" hangingPunct="1">
              <a:lnSpc>
                <a:spcPct val="90000"/>
              </a:lnSpc>
            </a:pPr>
            <a:r>
              <a:rPr lang="zh-CN" altLang="en-US" sz="2400" b="1" dirty="0" smtClean="0"/>
              <a:t>大</a:t>
            </a:r>
            <a:r>
              <a:rPr lang="zh-CN" altLang="en-US" sz="2400" b="1" dirty="0" smtClean="0"/>
              <a:t>概率事件优先原理</a:t>
            </a:r>
          </a:p>
          <a:p>
            <a:pPr eaLnBrk="1" hangingPunct="1">
              <a:lnSpc>
                <a:spcPct val="90000"/>
              </a:lnSpc>
            </a:pPr>
            <a:r>
              <a:rPr lang="zh-CN" altLang="en-US" sz="2400" b="1" dirty="0" smtClean="0">
                <a:solidFill>
                  <a:srgbClr val="FFFF00"/>
                </a:solidFill>
              </a:rPr>
              <a:t>流水线的数据相关及</a:t>
            </a:r>
            <a:r>
              <a:rPr lang="zh-CN" altLang="en-US" sz="2400" b="1" dirty="0" smtClean="0"/>
              <a:t>线控制相关</a:t>
            </a:r>
            <a:r>
              <a:rPr lang="zh-CN" altLang="en-US" sz="2400" b="1" dirty="0" smtClean="0">
                <a:solidFill>
                  <a:srgbClr val="FFFF00"/>
                </a:solidFill>
              </a:rPr>
              <a:t>解决办法</a:t>
            </a:r>
          </a:p>
          <a:p>
            <a:pPr eaLnBrk="1" hangingPunct="1">
              <a:lnSpc>
                <a:spcPct val="90000"/>
              </a:lnSpc>
            </a:pPr>
            <a:r>
              <a:rPr lang="zh-CN" altLang="en-US" sz="2400" b="1" dirty="0" smtClean="0">
                <a:solidFill>
                  <a:srgbClr val="FFFF00"/>
                </a:solidFill>
                <a:sym typeface="Arial" charset="0"/>
              </a:rPr>
              <a:t>衡量流水线的主要性能指标</a:t>
            </a:r>
          </a:p>
          <a:p>
            <a:pPr eaLnBrk="1" hangingPunct="1">
              <a:lnSpc>
                <a:spcPct val="90000"/>
              </a:lnSpc>
            </a:pPr>
            <a:r>
              <a:rPr lang="zh-CN" altLang="en-US" sz="2400" b="1" dirty="0" smtClean="0">
                <a:sym typeface="Arial" charset="0"/>
              </a:rPr>
              <a:t>超标量流水线发射策略及调度策略</a:t>
            </a:r>
          </a:p>
          <a:p>
            <a:pPr eaLnBrk="1" hangingPunct="1">
              <a:lnSpc>
                <a:spcPct val="90000"/>
              </a:lnSpc>
            </a:pPr>
            <a:r>
              <a:rPr lang="zh-CN" altLang="en-US" sz="2400" b="1" dirty="0" smtClean="0">
                <a:sym typeface="Arial" charset="0"/>
              </a:rPr>
              <a:t>超标量流水线处理机</a:t>
            </a:r>
            <a:r>
              <a:rPr lang="zh-CN" altLang="en-US" sz="2400" b="1" dirty="0" smtClean="0">
                <a:solidFill>
                  <a:srgbClr val="FFFF00"/>
                </a:solidFill>
              </a:rPr>
              <a:t>数据相关及解决办法</a:t>
            </a:r>
            <a:endParaRPr lang="zh-CN" altLang="en-US" sz="2400" b="1" dirty="0" smtClean="0"/>
          </a:p>
          <a:p>
            <a:pPr eaLnBrk="1" hangingPunct="1">
              <a:lnSpc>
                <a:spcPct val="90000"/>
              </a:lnSpc>
            </a:pPr>
            <a:r>
              <a:rPr lang="zh-CN" altLang="en-US" sz="2400" b="1" dirty="0" smtClean="0">
                <a:solidFill>
                  <a:srgbClr val="FFFF00"/>
                </a:solidFill>
                <a:sym typeface="Arial" charset="0"/>
              </a:rPr>
              <a:t>互连</a:t>
            </a:r>
            <a:r>
              <a:rPr lang="zh-CN" altLang="en-US" sz="2400" b="1" dirty="0" smtClean="0">
                <a:solidFill>
                  <a:srgbClr val="FFFF00"/>
                </a:solidFill>
              </a:rPr>
              <a:t>网络中的消息传递方式主要有哪些？</a:t>
            </a:r>
          </a:p>
          <a:p>
            <a:pPr eaLnBrk="1" hangingPunct="1">
              <a:lnSpc>
                <a:spcPct val="90000"/>
              </a:lnSpc>
            </a:pPr>
            <a:r>
              <a:rPr lang="zh-CN" altLang="en-US" sz="2400" b="1" dirty="0" smtClean="0">
                <a:solidFill>
                  <a:srgbClr val="FFFF00"/>
                </a:solidFill>
              </a:rPr>
              <a:t>Cache的一致性问题、原因及解决方法</a:t>
            </a:r>
          </a:p>
          <a:p>
            <a:pPr eaLnBrk="1" hangingPunct="1">
              <a:lnSpc>
                <a:spcPct val="90000"/>
              </a:lnSpc>
            </a:pPr>
            <a:r>
              <a:rPr lang="zh-CN" altLang="en-US" sz="2400" b="1" dirty="0" smtClean="0">
                <a:solidFill>
                  <a:srgbClr val="FFFF00"/>
                </a:solidFill>
                <a:sym typeface="Arial" charset="0"/>
              </a:rPr>
              <a:t>动态互联网络的基本结构及特点 </a:t>
            </a:r>
            <a:r>
              <a:rPr lang="zh-CN" altLang="en-US" sz="2400" dirty="0" smtClean="0"/>
              <a:t>  </a:t>
            </a:r>
          </a:p>
          <a:p>
            <a:pPr eaLnBrk="1" hangingPunct="1">
              <a:lnSpc>
                <a:spcPct val="90000"/>
              </a:lnSpc>
            </a:pPr>
            <a:r>
              <a:rPr lang="zh-CN" altLang="en-US" sz="2400" b="1" dirty="0" smtClean="0">
                <a:solidFill>
                  <a:srgbClr val="FFFF00"/>
                </a:solidFill>
              </a:rPr>
              <a:t>向量</a:t>
            </a:r>
            <a:r>
              <a:rPr lang="zh-CN" altLang="en-US" sz="2400" b="1" dirty="0" smtClean="0">
                <a:solidFill>
                  <a:srgbClr val="FFFF00"/>
                </a:solidFill>
              </a:rPr>
              <a:t>处理方法和结构</a:t>
            </a:r>
          </a:p>
          <a:p>
            <a:pPr eaLnBrk="1" hangingPunct="1">
              <a:lnSpc>
                <a:spcPct val="90000"/>
              </a:lnSpc>
            </a:pPr>
            <a:r>
              <a:rPr lang="zh-CN" altLang="en-US" sz="2400" b="1" dirty="0" smtClean="0">
                <a:sym typeface="Arial" charset="0"/>
              </a:rPr>
              <a:t>简述提高向量处理机性能的主要方法</a:t>
            </a:r>
          </a:p>
          <a:p>
            <a:pPr eaLnBrk="1" hangingPunct="1">
              <a:lnSpc>
                <a:spcPct val="90000"/>
              </a:lnSpc>
            </a:pPr>
            <a:r>
              <a:rPr lang="zh-CN" altLang="en-US" sz="2400" b="1" dirty="0" smtClean="0">
                <a:solidFill>
                  <a:srgbClr val="FFFF00"/>
                </a:solidFill>
                <a:sym typeface="Arial" charset="0"/>
              </a:rPr>
              <a:t>简述阵列处理机的特点及结构   </a:t>
            </a:r>
          </a:p>
          <a:p>
            <a:pPr eaLnBrk="1" hangingPunct="1">
              <a:lnSpc>
                <a:spcPct val="90000"/>
              </a:lnSpc>
            </a:pPr>
            <a:r>
              <a:rPr lang="zh-CN" altLang="en-US" sz="2400" b="1" dirty="0" smtClean="0">
                <a:sym typeface="Arial" charset="0"/>
              </a:rPr>
              <a:t>简述多处理机的特点及分类 </a:t>
            </a:r>
            <a:r>
              <a:rPr lang="zh-CN" altLang="en-US" sz="2400" b="1" dirty="0" smtClean="0">
                <a:solidFill>
                  <a:srgbClr val="FFFF00"/>
                </a:solidFill>
              </a:rPr>
              <a:t>  </a:t>
            </a:r>
            <a:endParaRPr lang="en-US" altLang="zh-CN" sz="2400" b="1" dirty="0" smtClean="0">
              <a:solidFill>
                <a:srgbClr val="FFFF00"/>
              </a:solidFill>
            </a:endParaRPr>
          </a:p>
          <a:p>
            <a:pPr eaLnBrk="1" hangingPunct="1">
              <a:lnSpc>
                <a:spcPct val="90000"/>
              </a:lnSpc>
            </a:pPr>
            <a:r>
              <a:rPr lang="zh-CN" altLang="en-US" sz="2400" b="1" dirty="0" smtClean="0">
                <a:solidFill>
                  <a:srgbClr val="FFFF00"/>
                </a:solidFill>
              </a:rPr>
              <a:t>计算机系统</a:t>
            </a:r>
            <a:r>
              <a:rPr lang="zh-CN" altLang="en-US" sz="2400" b="1" dirty="0" smtClean="0">
                <a:solidFill>
                  <a:srgbClr val="FFFF00"/>
                </a:solidFill>
              </a:rPr>
              <a:t>结构</a:t>
            </a:r>
            <a:r>
              <a:rPr lang="en-US" altLang="zh-CN" sz="2400" b="1" dirty="0" smtClean="0">
                <a:solidFill>
                  <a:srgbClr val="FFFF00"/>
                </a:solidFill>
              </a:rPr>
              <a:t>\</a:t>
            </a:r>
            <a:r>
              <a:rPr lang="zh-CN" altLang="en-US" sz="2400" b="1" dirty="0" smtClean="0">
                <a:solidFill>
                  <a:srgbClr val="FFFF00"/>
                </a:solidFill>
              </a:rPr>
              <a:t>组织和实现</a:t>
            </a:r>
            <a:r>
              <a:rPr lang="zh-CN" altLang="en-US" sz="2400" b="1" dirty="0" smtClean="0"/>
              <a:t>   </a:t>
            </a:r>
            <a:endParaRPr lang="zh-CN" altLang="en-US" sz="2400" b="1" dirty="0" smtClean="0"/>
          </a:p>
          <a:p>
            <a:pPr eaLnBrk="1" hangingPunct="1">
              <a:lnSpc>
                <a:spcPct val="90000"/>
              </a:lnSpc>
            </a:pPr>
            <a:endParaRPr lang="zh-CN" altLang="en-US" sz="2400" b="1" dirty="0" smtClean="0"/>
          </a:p>
          <a:p>
            <a:pPr eaLnBrk="1" hangingPunct="1">
              <a:lnSpc>
                <a:spcPct val="90000"/>
              </a:lnSpc>
            </a:pPr>
            <a:endParaRPr lang="zh-CN" altLang="en-US" sz="2400" b="1"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p>
            <a:fld id="{09CA17AD-DCF7-42E3-B213-11423A0ABB7B}" type="datetime1">
              <a:rPr lang="zh-CN" altLang="en-US" smtClean="0">
                <a:latin typeface="Arial" charset="0"/>
              </a:rPr>
              <a:pPr/>
              <a:t>2014/6/3</a:t>
            </a:fld>
            <a:endParaRPr lang="zh-CN" altLang="zh-CN" smtClean="0">
              <a:latin typeface="Arial" charset="0"/>
            </a:endParaRPr>
          </a:p>
        </p:txBody>
      </p:sp>
      <p:sp>
        <p:nvSpPr>
          <p:cNvPr id="33795" name="灯片编号占位符 5"/>
          <p:cNvSpPr>
            <a:spLocks noGrp="1"/>
          </p:cNvSpPr>
          <p:nvPr>
            <p:ph type="sldNum" sz="quarter" idx="12"/>
          </p:nvPr>
        </p:nvSpPr>
        <p:spPr>
          <a:noFill/>
        </p:spPr>
        <p:txBody>
          <a:bodyPr/>
          <a:lstStyle/>
          <a:p>
            <a:fld id="{00052306-0615-4ED8-A404-85F8C3F79C4A}" type="slidenum">
              <a:rPr lang="zh-CN" altLang="zh-CN" smtClean="0">
                <a:latin typeface="Arial" charset="0"/>
              </a:rPr>
              <a:pPr/>
              <a:t>32</a:t>
            </a:fld>
            <a:endParaRPr lang="zh-CN" altLang="zh-CN" smtClean="0">
              <a:latin typeface="Arial" charset="0"/>
            </a:endParaRPr>
          </a:p>
        </p:txBody>
      </p:sp>
      <p:sp>
        <p:nvSpPr>
          <p:cNvPr id="33796" name="Rectangle 2"/>
          <p:cNvSpPr>
            <a:spLocks noGrp="1" noRot="1" noChangeArrowheads="1"/>
          </p:cNvSpPr>
          <p:nvPr>
            <p:ph type="body" idx="1"/>
          </p:nvPr>
        </p:nvSpPr>
        <p:spPr>
          <a:xfrm>
            <a:off x="180975" y="260350"/>
            <a:ext cx="8540750" cy="6480175"/>
          </a:xfrm>
        </p:spPr>
        <p:txBody>
          <a:bodyPr/>
          <a:lstStyle/>
          <a:p>
            <a:pPr eaLnBrk="1" hangingPunct="1">
              <a:lnSpc>
                <a:spcPct val="90000"/>
              </a:lnSpc>
            </a:pPr>
            <a:r>
              <a:rPr lang="zh-CN" altLang="en-US" sz="2800" smtClean="0"/>
              <a:t>例 2009：  某向量流水机有三个向量访存部件，其中的两个用于向量Load，另一个用于向量Store。三个向量访存部件可同时使用。该流水机的向量寄存器长度为64。若要进行向量运算Z = X + s*Y（s为标量，在本运算操作前已保存于标量寄存器S1中），且向量长度N小于64，则下列指令段可完成上述运算：</a:t>
            </a:r>
          </a:p>
          <a:p>
            <a:pPr eaLnBrk="1" hangingPunct="1">
              <a:lnSpc>
                <a:spcPct val="90000"/>
              </a:lnSpc>
              <a:buFont typeface="Wingdings" pitchFamily="2" charset="2"/>
              <a:buNone/>
            </a:pPr>
            <a:r>
              <a:rPr lang="zh-CN" altLang="en-US" sz="2800" smtClean="0"/>
              <a:t>       LOADV		V1, M(X)	;6拍</a:t>
            </a:r>
          </a:p>
          <a:p>
            <a:pPr eaLnBrk="1" hangingPunct="1">
              <a:lnSpc>
                <a:spcPct val="90000"/>
              </a:lnSpc>
              <a:buFont typeface="Wingdings" pitchFamily="2" charset="2"/>
              <a:buNone/>
            </a:pPr>
            <a:r>
              <a:rPr lang="zh-CN" altLang="en-US" sz="2800" smtClean="0"/>
              <a:t>      LOADV		        V2, M(Y)	;6拍</a:t>
            </a:r>
          </a:p>
          <a:p>
            <a:pPr eaLnBrk="1" hangingPunct="1">
              <a:lnSpc>
                <a:spcPct val="90000"/>
              </a:lnSpc>
              <a:buFont typeface="Wingdings" pitchFamily="2" charset="2"/>
              <a:buNone/>
            </a:pPr>
            <a:r>
              <a:rPr lang="zh-CN" altLang="en-US" sz="2800" smtClean="0"/>
              <a:t>      MULSV		     V3, V2, S1	;7拍</a:t>
            </a:r>
          </a:p>
          <a:p>
            <a:pPr eaLnBrk="1" hangingPunct="1">
              <a:lnSpc>
                <a:spcPct val="90000"/>
              </a:lnSpc>
              <a:buFont typeface="Wingdings" pitchFamily="2" charset="2"/>
              <a:buNone/>
            </a:pPr>
            <a:r>
              <a:rPr lang="zh-CN" altLang="en-US" sz="2800" smtClean="0"/>
              <a:t>      ADDV		   V4, V1, V3	;6拍</a:t>
            </a:r>
          </a:p>
          <a:p>
            <a:pPr eaLnBrk="1" hangingPunct="1">
              <a:lnSpc>
                <a:spcPct val="90000"/>
              </a:lnSpc>
              <a:buFont typeface="Wingdings" pitchFamily="2" charset="2"/>
              <a:buNone/>
            </a:pPr>
            <a:r>
              <a:rPr lang="zh-CN" altLang="en-US" sz="2800" smtClean="0"/>
              <a:t>      STOREV		V4, M(Z) 	;6拍</a:t>
            </a:r>
          </a:p>
          <a:p>
            <a:pPr eaLnBrk="1" hangingPunct="1">
              <a:lnSpc>
                <a:spcPct val="90000"/>
              </a:lnSpc>
              <a:buFont typeface="Wingdings" pitchFamily="2" charset="2"/>
              <a:buNone/>
            </a:pPr>
            <a:r>
              <a:rPr lang="zh-CN" altLang="en-US" sz="2800" smtClean="0"/>
              <a:t> 分别求出以上指令段采用串行方法（</a:t>
            </a:r>
            <a:r>
              <a:rPr lang="zh-CN" altLang="en-US" sz="2800" smtClean="0">
                <a:solidFill>
                  <a:srgbClr val="FFFF00"/>
                </a:solidFill>
              </a:rPr>
              <a:t>向量访存部件可并行工作</a:t>
            </a:r>
            <a:r>
              <a:rPr lang="zh-CN" altLang="en-US" sz="2800" smtClean="0"/>
              <a:t>）以及链接方法的执行时间（读写寄存器各需1拍），并画出链接操作示意图</a:t>
            </a:r>
            <a:r>
              <a:rPr lang="zh-CN" altLang="en-US" sz="2000"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p>
            <a:fld id="{F0C8FD48-0489-40B2-852D-6525C547CC64}" type="datetime1">
              <a:rPr lang="zh-CN" altLang="en-US" smtClean="0">
                <a:latin typeface="Arial" charset="0"/>
              </a:rPr>
              <a:pPr/>
              <a:t>2014/6/3</a:t>
            </a:fld>
            <a:endParaRPr lang="zh-CN" altLang="zh-CN" smtClean="0">
              <a:latin typeface="Arial" charset="0"/>
            </a:endParaRPr>
          </a:p>
        </p:txBody>
      </p:sp>
      <p:sp>
        <p:nvSpPr>
          <p:cNvPr id="34819" name="灯片编号占位符 5"/>
          <p:cNvSpPr>
            <a:spLocks noGrp="1"/>
          </p:cNvSpPr>
          <p:nvPr>
            <p:ph type="sldNum" sz="quarter" idx="12"/>
          </p:nvPr>
        </p:nvSpPr>
        <p:spPr>
          <a:noFill/>
        </p:spPr>
        <p:txBody>
          <a:bodyPr/>
          <a:lstStyle/>
          <a:p>
            <a:fld id="{B6B3928C-B154-45C8-971E-7B969F69872A}" type="slidenum">
              <a:rPr lang="zh-CN" altLang="zh-CN" smtClean="0">
                <a:latin typeface="Arial" charset="0"/>
              </a:rPr>
              <a:pPr/>
              <a:t>33</a:t>
            </a:fld>
            <a:endParaRPr lang="zh-CN" altLang="zh-CN" smtClean="0">
              <a:latin typeface="Arial" charset="0"/>
            </a:endParaRPr>
          </a:p>
        </p:txBody>
      </p:sp>
      <p:sp>
        <p:nvSpPr>
          <p:cNvPr id="34820" name="Rectangle 2"/>
          <p:cNvSpPr>
            <a:spLocks noGrp="1" noRot="1" noChangeArrowheads="1"/>
          </p:cNvSpPr>
          <p:nvPr>
            <p:ph type="body" idx="1"/>
          </p:nvPr>
        </p:nvSpPr>
        <p:spPr>
          <a:xfrm>
            <a:off x="36513" y="1484313"/>
            <a:ext cx="9023350" cy="4498975"/>
          </a:xfrm>
        </p:spPr>
        <p:txBody>
          <a:bodyPr/>
          <a:lstStyle/>
          <a:p>
            <a:pPr eaLnBrk="1" hangingPunct="1">
              <a:lnSpc>
                <a:spcPct val="80000"/>
              </a:lnSpc>
            </a:pPr>
            <a:r>
              <a:rPr lang="zh-CN" altLang="en-US" smtClean="0"/>
              <a:t>串行：</a:t>
            </a:r>
            <a:r>
              <a:rPr lang="zh-CN" altLang="en-US" smtClean="0">
                <a:solidFill>
                  <a:srgbClr val="FFFF00"/>
                </a:solidFill>
              </a:rPr>
              <a:t> </a:t>
            </a:r>
            <a:r>
              <a:rPr lang="zh-CN" altLang="en-US" sz="2800" smtClean="0">
                <a:solidFill>
                  <a:srgbClr val="FFFF00"/>
                </a:solidFill>
              </a:rPr>
              <a:t> ( 1+6+1+N-1 )</a:t>
            </a:r>
            <a:r>
              <a:rPr lang="zh-CN" altLang="en-US" sz="2800" smtClean="0"/>
              <a:t>+</a:t>
            </a:r>
            <a:r>
              <a:rPr lang="zh-CN" altLang="en-US" smtClean="0"/>
              <a:t> </a:t>
            </a:r>
            <a:r>
              <a:rPr lang="zh-CN" altLang="en-US" sz="2800" smtClean="0"/>
              <a:t> ( 1+7+1+N-1 )+ ( 1+6+1+N-1 )+</a:t>
            </a:r>
            <a:r>
              <a:rPr lang="zh-CN" altLang="en-US" smtClean="0"/>
              <a:t> </a:t>
            </a:r>
            <a:r>
              <a:rPr lang="zh-CN" altLang="en-US" sz="2800" smtClean="0"/>
              <a:t> ( 1+6+1+N-1 )  =</a:t>
            </a:r>
            <a:endParaRPr lang="zh-CN" altLang="en-US" smtClean="0"/>
          </a:p>
          <a:p>
            <a:pPr eaLnBrk="1" hangingPunct="1">
              <a:lnSpc>
                <a:spcPct val="80000"/>
              </a:lnSpc>
            </a:pPr>
            <a:r>
              <a:rPr lang="zh-CN" altLang="en-US" smtClean="0"/>
              <a:t>链接： </a:t>
            </a:r>
            <a:r>
              <a:rPr lang="zh-CN" altLang="en-US" sz="2800" smtClean="0"/>
              <a:t> ( 1+6+1+N-1 )+</a:t>
            </a:r>
            <a:r>
              <a:rPr lang="zh-CN" altLang="en-US" smtClean="0"/>
              <a:t> </a:t>
            </a:r>
            <a:r>
              <a:rPr lang="zh-CN" altLang="en-US" sz="2800" smtClean="0"/>
              <a:t> </a:t>
            </a:r>
            <a:r>
              <a:rPr lang="zh-CN" altLang="en-US" sz="2800" smtClean="0">
                <a:solidFill>
                  <a:srgbClr val="FFFF00"/>
                </a:solidFill>
              </a:rPr>
              <a:t>( 1+7+1 )+</a:t>
            </a:r>
            <a:r>
              <a:rPr lang="zh-CN" altLang="en-US" sz="2800" smtClean="0"/>
              <a:t> ( 1+6+1+N-1 )+</a:t>
            </a:r>
            <a:r>
              <a:rPr lang="zh-CN" altLang="en-US" smtClean="0"/>
              <a:t> </a:t>
            </a:r>
            <a:r>
              <a:rPr lang="zh-CN" altLang="en-US" sz="2800" smtClean="0"/>
              <a:t> </a:t>
            </a:r>
            <a:r>
              <a:rPr lang="zh-CN" altLang="en-US" sz="2800" smtClean="0">
                <a:solidFill>
                  <a:srgbClr val="FFFF00"/>
                </a:solidFill>
              </a:rPr>
              <a:t>( 1+6+1 ) </a:t>
            </a:r>
            <a:r>
              <a:rPr lang="zh-CN" altLang="en-US" sz="2800" smtClean="0"/>
              <a:t> =</a:t>
            </a:r>
          </a:p>
          <a:p>
            <a:pPr eaLnBrk="1" hangingPunct="1">
              <a:lnSpc>
                <a:spcPct val="80000"/>
              </a:lnSpc>
              <a:buFont typeface="Wingdings" pitchFamily="2" charset="2"/>
              <a:buNone/>
            </a:pPr>
            <a:r>
              <a:rPr lang="zh-CN" altLang="en-US" sz="2800" smtClean="0"/>
              <a:t>     LOADV		V1, M(X)	;6拍</a:t>
            </a:r>
          </a:p>
          <a:p>
            <a:pPr eaLnBrk="1" hangingPunct="1">
              <a:lnSpc>
                <a:spcPct val="80000"/>
              </a:lnSpc>
              <a:buFont typeface="Wingdings" pitchFamily="2" charset="2"/>
              <a:buNone/>
            </a:pPr>
            <a:r>
              <a:rPr lang="zh-CN" altLang="en-US" sz="2800" smtClean="0"/>
              <a:t>      LOADV	         V2, M(Y)	;6拍</a:t>
            </a:r>
          </a:p>
          <a:p>
            <a:pPr eaLnBrk="1" hangingPunct="1">
              <a:lnSpc>
                <a:spcPct val="80000"/>
              </a:lnSpc>
              <a:buFont typeface="Wingdings" pitchFamily="2" charset="2"/>
              <a:buNone/>
            </a:pPr>
            <a:r>
              <a:rPr lang="zh-CN" altLang="en-US" sz="2800" smtClean="0"/>
              <a:t>      MULSV		     V3, V2, S1	;7拍</a:t>
            </a:r>
          </a:p>
          <a:p>
            <a:pPr eaLnBrk="1" hangingPunct="1">
              <a:lnSpc>
                <a:spcPct val="80000"/>
              </a:lnSpc>
              <a:buFont typeface="Wingdings" pitchFamily="2" charset="2"/>
              <a:buNone/>
            </a:pPr>
            <a:r>
              <a:rPr lang="zh-CN" altLang="en-US" sz="2800" smtClean="0"/>
              <a:t>      ADDV		           V4, V1, V3	;6拍</a:t>
            </a:r>
          </a:p>
          <a:p>
            <a:pPr eaLnBrk="1" hangingPunct="1">
              <a:lnSpc>
                <a:spcPct val="80000"/>
              </a:lnSpc>
              <a:buFont typeface="Wingdings" pitchFamily="2" charset="2"/>
              <a:buNone/>
            </a:pPr>
            <a:r>
              <a:rPr lang="zh-CN" altLang="en-US" sz="2800" smtClean="0"/>
              <a:t>      STOREV		     V4, M(Z) 	;6拍</a:t>
            </a:r>
          </a:p>
          <a:p>
            <a:pPr eaLnBrk="1" hangingPunct="1">
              <a:lnSpc>
                <a:spcPct val="80000"/>
              </a:lnSpc>
            </a:pPr>
            <a:r>
              <a:rPr lang="zh-CN" altLang="en-US" smtClean="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p>
            <a:fld id="{10DB9340-ED30-4B1A-9984-2A9EA19B39CB}" type="datetime1">
              <a:rPr lang="zh-CN" altLang="en-US" smtClean="0">
                <a:latin typeface="Arial" charset="0"/>
              </a:rPr>
              <a:pPr/>
              <a:t>2014/6/3</a:t>
            </a:fld>
            <a:endParaRPr lang="zh-CN" altLang="zh-CN" smtClean="0">
              <a:latin typeface="Arial" charset="0"/>
            </a:endParaRPr>
          </a:p>
        </p:txBody>
      </p:sp>
      <p:sp>
        <p:nvSpPr>
          <p:cNvPr id="35843" name="灯片编号占位符 5"/>
          <p:cNvSpPr>
            <a:spLocks noGrp="1"/>
          </p:cNvSpPr>
          <p:nvPr>
            <p:ph type="sldNum" sz="quarter" idx="12"/>
          </p:nvPr>
        </p:nvSpPr>
        <p:spPr>
          <a:noFill/>
        </p:spPr>
        <p:txBody>
          <a:bodyPr/>
          <a:lstStyle/>
          <a:p>
            <a:fld id="{01A42BE2-8629-4754-97E8-3D8EEFCE9BBF}" type="slidenum">
              <a:rPr lang="zh-CN" altLang="zh-CN" smtClean="0">
                <a:latin typeface="Arial" charset="0"/>
              </a:rPr>
              <a:pPr/>
              <a:t>34</a:t>
            </a:fld>
            <a:endParaRPr lang="zh-CN" altLang="zh-CN" smtClean="0">
              <a:latin typeface="Arial" charset="0"/>
            </a:endParaRPr>
          </a:p>
        </p:txBody>
      </p:sp>
      <p:sp>
        <p:nvSpPr>
          <p:cNvPr id="35844" name="Rectangle 2"/>
          <p:cNvSpPr>
            <a:spLocks noGrp="1" noRot="1" noChangeArrowheads="1"/>
          </p:cNvSpPr>
          <p:nvPr>
            <p:ph type="body" idx="1"/>
          </p:nvPr>
        </p:nvSpPr>
        <p:spPr>
          <a:xfrm>
            <a:off x="252413" y="620713"/>
            <a:ext cx="8540750" cy="5761037"/>
          </a:xfrm>
        </p:spPr>
        <p:txBody>
          <a:bodyPr/>
          <a:lstStyle/>
          <a:p>
            <a:pPr eaLnBrk="1" hangingPunct="1">
              <a:lnSpc>
                <a:spcPct val="90000"/>
              </a:lnSpc>
              <a:buFont typeface="Wingdings" pitchFamily="2" charset="2"/>
              <a:buNone/>
            </a:pPr>
            <a:r>
              <a:rPr lang="zh-CN" altLang="en-US" sz="2800" smtClean="0"/>
              <a:t>例．试分别在下面两种计算机系统上用最短的时间来计算表达式s=A1*B1+A2*B2+…A32*B32。假设</a:t>
            </a:r>
            <a:r>
              <a:rPr lang="zh-CN" altLang="en-US" sz="2800" smtClean="0">
                <a:solidFill>
                  <a:srgbClr val="FF0000"/>
                </a:solidFill>
              </a:rPr>
              <a:t>加法</a:t>
            </a:r>
            <a:r>
              <a:rPr lang="zh-CN" altLang="en-US" sz="2800" smtClean="0"/>
              <a:t>和</a:t>
            </a:r>
            <a:r>
              <a:rPr lang="zh-CN" altLang="en-US" sz="2800" smtClean="0">
                <a:solidFill>
                  <a:srgbClr val="FF0000"/>
                </a:solidFill>
              </a:rPr>
              <a:t>乘法</a:t>
            </a:r>
            <a:r>
              <a:rPr lang="zh-CN" altLang="en-US" sz="2800" smtClean="0"/>
              <a:t>分别需要</a:t>
            </a:r>
            <a:r>
              <a:rPr lang="zh-CN" altLang="en-US" sz="2800" smtClean="0">
                <a:solidFill>
                  <a:srgbClr val="FF0000"/>
                </a:solidFill>
              </a:rPr>
              <a:t>两</a:t>
            </a:r>
            <a:r>
              <a:rPr lang="zh-CN" altLang="en-US" sz="2800" smtClean="0"/>
              <a:t>个和</a:t>
            </a:r>
            <a:r>
              <a:rPr lang="zh-CN" altLang="en-US" sz="2800" smtClean="0">
                <a:solidFill>
                  <a:srgbClr val="FF0000"/>
                </a:solidFill>
              </a:rPr>
              <a:t>四</a:t>
            </a:r>
            <a:r>
              <a:rPr lang="zh-CN" altLang="en-US" sz="2800" smtClean="0"/>
              <a:t>个单位时间，从存储器取指令、取数据、译码的时间忽略不计，所有的指令和数据已装入有关的PE。试确定下列每种情况的最小计算时间：</a:t>
            </a:r>
          </a:p>
          <a:p>
            <a:pPr eaLnBrk="1" hangingPunct="1">
              <a:lnSpc>
                <a:spcPct val="90000"/>
              </a:lnSpc>
            </a:pPr>
            <a:endParaRPr lang="zh-CN" altLang="en-US" sz="2800" smtClean="0"/>
          </a:p>
          <a:p>
            <a:pPr eaLnBrk="1" hangingPunct="1">
              <a:lnSpc>
                <a:spcPct val="90000"/>
              </a:lnSpc>
              <a:buFont typeface="Wingdings" pitchFamily="2" charset="2"/>
              <a:buNone/>
            </a:pPr>
            <a:r>
              <a:rPr lang="zh-CN" altLang="en-US" sz="2800" smtClean="0"/>
              <a:t>1  一台SISD串行计算机。</a:t>
            </a:r>
          </a:p>
          <a:p>
            <a:pPr eaLnBrk="1" hangingPunct="1">
              <a:lnSpc>
                <a:spcPct val="90000"/>
              </a:lnSpc>
              <a:buFont typeface="Wingdings" pitchFamily="2" charset="2"/>
              <a:buAutoNum type="arabicPlain" startAt="2"/>
            </a:pPr>
            <a:r>
              <a:rPr lang="zh-CN" altLang="en-US" sz="2800" smtClean="0"/>
              <a:t>一台有8个PE的SIMD计算机，8个PE用移数函数PM</a:t>
            </a:r>
            <a:r>
              <a:rPr lang="zh-CN" altLang="en-US" sz="2800" smtClean="0">
                <a:solidFill>
                  <a:srgbClr val="FF0000"/>
                </a:solidFill>
              </a:rPr>
              <a:t>2I</a:t>
            </a:r>
            <a:r>
              <a:rPr lang="zh-CN" altLang="en-US" sz="2800" smtClean="0"/>
              <a:t>连接。每个PE用</a:t>
            </a:r>
            <a:r>
              <a:rPr lang="zh-CN" altLang="en-US" sz="2800" smtClean="0">
                <a:solidFill>
                  <a:srgbClr val="FF0000"/>
                </a:solidFill>
              </a:rPr>
              <a:t>一个</a:t>
            </a:r>
            <a:r>
              <a:rPr lang="zh-CN" altLang="en-US" sz="2800" smtClean="0"/>
              <a:t>单位时间可以把数据直接送给它的相邻PE。操作数</a:t>
            </a:r>
            <a:r>
              <a:rPr lang="zh-CN" altLang="en-US" sz="2800" smtClean="0">
                <a:solidFill>
                  <a:srgbClr val="FF0000"/>
                </a:solidFill>
              </a:rPr>
              <a:t>Ai</a:t>
            </a:r>
            <a:r>
              <a:rPr lang="zh-CN" altLang="en-US" sz="2800" smtClean="0"/>
              <a:t>和</a:t>
            </a:r>
            <a:r>
              <a:rPr lang="zh-CN" altLang="en-US" sz="2800" smtClean="0">
                <a:solidFill>
                  <a:srgbClr val="FF0000"/>
                </a:solidFill>
              </a:rPr>
              <a:t>Bi</a:t>
            </a:r>
            <a:r>
              <a:rPr lang="zh-CN" altLang="en-US" sz="2800" smtClean="0"/>
              <a:t>最初存放在</a:t>
            </a:r>
            <a:r>
              <a:rPr lang="zh-CN" altLang="en-US" sz="2800" smtClean="0">
                <a:solidFill>
                  <a:srgbClr val="FF0000"/>
                </a:solidFill>
              </a:rPr>
              <a:t>PEi mod 8</a:t>
            </a:r>
            <a:r>
              <a:rPr lang="zh-CN" altLang="en-US" sz="2800" smtClean="0"/>
              <a:t>中，其中i=1，2，…，32。每个PE可在不同时刻执行加法或乘法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p>
            <a:fld id="{F03F5656-E5E8-482C-BDD7-B76CBE2A4E32}" type="datetime1">
              <a:rPr lang="zh-CN" altLang="en-US" smtClean="0">
                <a:latin typeface="Arial" charset="0"/>
              </a:rPr>
              <a:pPr/>
              <a:t>2014/6/3</a:t>
            </a:fld>
            <a:endParaRPr lang="zh-CN" altLang="zh-CN" smtClean="0">
              <a:latin typeface="Arial" charset="0"/>
            </a:endParaRPr>
          </a:p>
        </p:txBody>
      </p:sp>
      <p:sp>
        <p:nvSpPr>
          <p:cNvPr id="36867" name="灯片编号占位符 5"/>
          <p:cNvSpPr>
            <a:spLocks noGrp="1"/>
          </p:cNvSpPr>
          <p:nvPr>
            <p:ph type="sldNum" sz="quarter" idx="12"/>
          </p:nvPr>
        </p:nvSpPr>
        <p:spPr>
          <a:noFill/>
        </p:spPr>
        <p:txBody>
          <a:bodyPr/>
          <a:lstStyle/>
          <a:p>
            <a:fld id="{91FAD563-7FC3-4315-82BE-614210A9B7D4}" type="slidenum">
              <a:rPr lang="zh-CN" altLang="zh-CN" smtClean="0">
                <a:latin typeface="Arial" charset="0"/>
              </a:rPr>
              <a:pPr/>
              <a:t>35</a:t>
            </a:fld>
            <a:endParaRPr lang="zh-CN" altLang="zh-CN" smtClean="0">
              <a:latin typeface="Arial" charset="0"/>
            </a:endParaRPr>
          </a:p>
        </p:txBody>
      </p:sp>
      <p:sp>
        <p:nvSpPr>
          <p:cNvPr id="36868" name="Rectangle 2"/>
          <p:cNvSpPr>
            <a:spLocks noGrp="1" noRot="1" noChangeArrowheads="1"/>
          </p:cNvSpPr>
          <p:nvPr/>
        </p:nvSpPr>
        <p:spPr bwMode="auto">
          <a:xfrm>
            <a:off x="0" y="1557338"/>
            <a:ext cx="8893175" cy="449897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zh-CN" sz="3200"/>
              <a:t>    </a:t>
            </a:r>
            <a:r>
              <a:rPr lang="zh-CN" altLang="zh-CN" sz="2800"/>
              <a:t>2 </a:t>
            </a:r>
            <a:r>
              <a:rPr lang="zh-CN" sz="2800"/>
              <a:t>在</a:t>
            </a:r>
            <a:r>
              <a:rPr lang="zh-CN" altLang="zh-CN" sz="2800"/>
              <a:t>SIMD</a:t>
            </a:r>
            <a:r>
              <a:rPr lang="zh-CN" sz="2800"/>
              <a:t>计算机上计算的算法：</a:t>
            </a:r>
          </a:p>
          <a:p>
            <a:pPr marL="342900" indent="-342900">
              <a:spcBef>
                <a:spcPct val="20000"/>
              </a:spcBef>
              <a:buClr>
                <a:schemeClr val="folHlink"/>
              </a:buClr>
              <a:buSzPct val="90000"/>
              <a:buFont typeface="Wingdings" pitchFamily="2" charset="2"/>
              <a:buChar char="w"/>
            </a:pPr>
            <a:r>
              <a:rPr lang="zh-CN" sz="2800"/>
              <a:t>假定向量中的</a:t>
            </a:r>
            <a:r>
              <a:rPr lang="zh-CN" altLang="zh-CN" sz="2800"/>
              <a:t>32</a:t>
            </a:r>
            <a:r>
              <a:rPr lang="zh-CN" sz="2800"/>
              <a:t>对元素平均地分配到</a:t>
            </a:r>
            <a:r>
              <a:rPr lang="zh-CN" altLang="zh-CN" sz="2800"/>
              <a:t>8</a:t>
            </a:r>
            <a:r>
              <a:rPr lang="zh-CN" sz="2800"/>
              <a:t>个处理器中，每个处理器分配</a:t>
            </a:r>
            <a:r>
              <a:rPr lang="zh-CN" altLang="zh-CN" sz="2800"/>
              <a:t>4</a:t>
            </a:r>
            <a:r>
              <a:rPr lang="zh-CN" sz="2800"/>
              <a:t>对，则每个处理器计算时间为  </a:t>
            </a:r>
            <a:r>
              <a:rPr lang="zh-CN" altLang="zh-CN" sz="2800">
                <a:solidFill>
                  <a:srgbClr val="FFFF00"/>
                </a:solidFill>
              </a:rPr>
              <a:t>4*4+3*2  </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sz="3200">
                <a:solidFill>
                  <a:srgbClr val="FFFF00"/>
                </a:solidFill>
              </a:rPr>
              <a:t>总时间   </a:t>
            </a:r>
            <a:r>
              <a:rPr lang="zh-CN" altLang="zh-CN" sz="3200">
                <a:solidFill>
                  <a:srgbClr val="FFFF00"/>
                </a:solidFill>
              </a:rPr>
              <a:t>=</a:t>
            </a:r>
            <a:r>
              <a:rPr lang="zh-CN" sz="2800"/>
              <a:t>每个处理器计算时间</a:t>
            </a:r>
            <a:r>
              <a:rPr lang="zh-CN" altLang="zh-CN" sz="2800"/>
              <a:t>+</a:t>
            </a:r>
            <a:r>
              <a:rPr lang="zh-CN" sz="2800"/>
              <a:t>递归折叠求和算法</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altLang="zh-CN" sz="3200"/>
              <a:t>T=4*4+3*2+</a:t>
            </a:r>
            <a:r>
              <a:rPr lang="zh-CN" altLang="zh-CN" sz="3200">
                <a:solidFill>
                  <a:srgbClr val="FFFF00"/>
                </a:solidFill>
              </a:rPr>
              <a:t>1+2+1+2+1+2</a:t>
            </a:r>
            <a:r>
              <a:rPr lang="zh-CN" altLang="zh-CN" sz="3200"/>
              <a:t>=31</a:t>
            </a:r>
          </a:p>
        </p:txBody>
      </p:sp>
      <p:pic>
        <p:nvPicPr>
          <p:cNvPr id="36869" name="Picture 3"/>
          <p:cNvPicPr>
            <a:picLocks noChangeAspect="1" noChangeArrowheads="1"/>
          </p:cNvPicPr>
          <p:nvPr/>
        </p:nvPicPr>
        <p:blipFill>
          <a:blip r:embed="rId2"/>
          <a:srcRect/>
          <a:stretch>
            <a:fillRect/>
          </a:stretch>
        </p:blipFill>
        <p:spPr bwMode="auto">
          <a:xfrm>
            <a:off x="4213225" y="5086350"/>
            <a:ext cx="4752975" cy="1654175"/>
          </a:xfrm>
          <a:prstGeom prst="rect">
            <a:avLst/>
          </a:prstGeom>
          <a:noFill/>
          <a:ln w="9525">
            <a:noFill/>
            <a:miter lim="800000"/>
            <a:headEnd/>
            <a:tailEnd/>
          </a:ln>
        </p:spPr>
      </p:pic>
      <p:sp>
        <p:nvSpPr>
          <p:cNvPr id="36870" name="Rectangle 4"/>
          <p:cNvSpPr>
            <a:spLocks noChangeArrowheads="1"/>
          </p:cNvSpPr>
          <p:nvPr/>
        </p:nvSpPr>
        <p:spPr bwMode="auto">
          <a:xfrm>
            <a:off x="612775" y="4868863"/>
            <a:ext cx="3097213" cy="519112"/>
          </a:xfrm>
          <a:prstGeom prst="rect">
            <a:avLst/>
          </a:prstGeom>
          <a:noFill/>
          <a:ln w="9525">
            <a:noFill/>
            <a:miter lim="800000"/>
            <a:headEnd/>
            <a:tailEnd/>
          </a:ln>
        </p:spPr>
        <p:txBody>
          <a:bodyPr>
            <a:spAutoFit/>
          </a:bodyPr>
          <a:lstStyle/>
          <a:p>
            <a:r>
              <a:rPr lang="zh-CN" altLang="zh-CN" sz="2800"/>
              <a:t>PM</a:t>
            </a:r>
            <a:r>
              <a:rPr lang="zh-CN" altLang="zh-CN" sz="2800">
                <a:solidFill>
                  <a:srgbClr val="FF0000"/>
                </a:solidFill>
              </a:rPr>
              <a:t>2I</a:t>
            </a:r>
            <a:r>
              <a:rPr lang="zh-CN" sz="2800">
                <a:solidFill>
                  <a:srgbClr val="FF0000"/>
                </a:solidFill>
              </a:rPr>
              <a:t>计算机 </a:t>
            </a:r>
          </a:p>
        </p:txBody>
      </p:sp>
      <p:sp>
        <p:nvSpPr>
          <p:cNvPr id="36871" name="Rectangle 5"/>
          <p:cNvSpPr>
            <a:spLocks noChangeArrowheads="1"/>
          </p:cNvSpPr>
          <p:nvPr/>
        </p:nvSpPr>
        <p:spPr bwMode="auto">
          <a:xfrm>
            <a:off x="179388" y="260350"/>
            <a:ext cx="8208962" cy="944563"/>
          </a:xfrm>
          <a:prstGeom prst="rect">
            <a:avLst/>
          </a:prstGeom>
          <a:noFill/>
          <a:ln w="9525">
            <a:noFill/>
            <a:miter lim="800000"/>
            <a:headEnd/>
            <a:tailEnd/>
          </a:ln>
        </p:spPr>
        <p:txBody>
          <a:bodyPr>
            <a:spAutoFit/>
          </a:bodyPr>
          <a:lstStyle/>
          <a:p>
            <a:r>
              <a:rPr lang="zh-CN" altLang="zh-CN"/>
              <a:t>[</a:t>
            </a:r>
            <a:r>
              <a:rPr lang="zh-CN" sz="2800"/>
              <a:t>答</a:t>
            </a:r>
            <a:r>
              <a:rPr lang="zh-CN" altLang="zh-CN" sz="2800"/>
              <a:t>]   1 </a:t>
            </a:r>
            <a:r>
              <a:rPr lang="zh-CN" sz="2800"/>
              <a:t>在</a:t>
            </a:r>
            <a:r>
              <a:rPr lang="zh-CN" altLang="zh-CN" sz="2800"/>
              <a:t>SISD</a:t>
            </a:r>
            <a:r>
              <a:rPr lang="zh-CN" sz="2800"/>
              <a:t>计算机中</a:t>
            </a:r>
            <a:r>
              <a:rPr lang="zh-CN" altLang="zh-CN" sz="2800"/>
              <a:t>,</a:t>
            </a:r>
            <a:r>
              <a:rPr lang="zh-CN" sz="2800"/>
              <a:t>需要</a:t>
            </a:r>
            <a:r>
              <a:rPr lang="zh-CN" altLang="zh-CN" sz="2800"/>
              <a:t>32</a:t>
            </a:r>
            <a:r>
              <a:rPr lang="zh-CN" sz="2800"/>
              <a:t>次乘法和</a:t>
            </a:r>
            <a:r>
              <a:rPr lang="zh-CN" altLang="zh-CN" sz="2800"/>
              <a:t>31</a:t>
            </a:r>
            <a:r>
              <a:rPr lang="zh-CN" sz="2800"/>
              <a:t>次加法。</a:t>
            </a:r>
          </a:p>
          <a:p>
            <a:r>
              <a:rPr lang="zh-CN" sz="2800"/>
              <a:t>共需要时间：</a:t>
            </a:r>
            <a:r>
              <a:rPr lang="zh-CN" altLang="zh-CN" sz="2800"/>
              <a:t>T=4*32+2*31=190</a:t>
            </a:r>
            <a:r>
              <a:rPr lang="zh-CN" sz="2800"/>
              <a:t>单位时间</a:t>
            </a:r>
          </a:p>
        </p:txBody>
      </p:sp>
      <p:pic>
        <p:nvPicPr>
          <p:cNvPr id="36872" name="Picture 6"/>
          <p:cNvPicPr>
            <a:picLocks noChangeAspect="1" noChangeArrowheads="1"/>
          </p:cNvPicPr>
          <p:nvPr/>
        </p:nvPicPr>
        <p:blipFill>
          <a:blip r:embed="rId3"/>
          <a:srcRect/>
          <a:stretch>
            <a:fillRect/>
          </a:stretch>
        </p:blipFill>
        <p:spPr bwMode="auto">
          <a:xfrm>
            <a:off x="396875" y="5661025"/>
            <a:ext cx="3352800" cy="990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fld id="{11C6D433-09CA-4B03-ABDB-D7353CA2F83A}" type="datetime1">
              <a:rPr lang="zh-CN" altLang="en-US" smtClean="0">
                <a:latin typeface="Arial" charset="0"/>
              </a:rPr>
              <a:pPr/>
              <a:t>2014/6/3</a:t>
            </a:fld>
            <a:endParaRPr lang="zh-CN" altLang="zh-CN" smtClean="0">
              <a:latin typeface="Arial" charset="0"/>
            </a:endParaRPr>
          </a:p>
        </p:txBody>
      </p:sp>
      <p:sp>
        <p:nvSpPr>
          <p:cNvPr id="37891" name="灯片编号占位符 5"/>
          <p:cNvSpPr>
            <a:spLocks noGrp="1"/>
          </p:cNvSpPr>
          <p:nvPr>
            <p:ph type="sldNum" sz="quarter" idx="12"/>
          </p:nvPr>
        </p:nvSpPr>
        <p:spPr>
          <a:noFill/>
        </p:spPr>
        <p:txBody>
          <a:bodyPr/>
          <a:lstStyle/>
          <a:p>
            <a:fld id="{FC6D24F2-761E-4A6A-AD83-19916A924693}" type="slidenum">
              <a:rPr lang="zh-CN" altLang="zh-CN" smtClean="0">
                <a:latin typeface="Arial" charset="0"/>
              </a:rPr>
              <a:pPr/>
              <a:t>36</a:t>
            </a:fld>
            <a:endParaRPr lang="zh-CN" altLang="zh-CN" dirty="0" smtClean="0">
              <a:latin typeface="Arial" charset="0"/>
            </a:endParaRPr>
          </a:p>
        </p:txBody>
      </p:sp>
      <p:sp>
        <p:nvSpPr>
          <p:cNvPr id="37892" name="Rectangle 2"/>
          <p:cNvSpPr>
            <a:spLocks noGrp="1" noRot="1" noChangeArrowheads="1"/>
          </p:cNvSpPr>
          <p:nvPr>
            <p:ph type="body" idx="1"/>
          </p:nvPr>
        </p:nvSpPr>
        <p:spPr>
          <a:xfrm>
            <a:off x="0" y="928670"/>
            <a:ext cx="8828087" cy="4498975"/>
          </a:xfrm>
        </p:spPr>
        <p:txBody>
          <a:bodyPr/>
          <a:lstStyle/>
          <a:p>
            <a:pPr eaLnBrk="1" hangingPunct="1">
              <a:lnSpc>
                <a:spcPct val="90000"/>
              </a:lnSpc>
              <a:buFont typeface="Wingdings" pitchFamily="2" charset="2"/>
              <a:buNone/>
            </a:pPr>
            <a:r>
              <a:rPr lang="zh-CN" altLang="en-US" sz="2800" dirty="0" smtClean="0"/>
              <a:t>注意事项</a:t>
            </a:r>
          </a:p>
          <a:p>
            <a:pPr eaLnBrk="1" hangingPunct="1">
              <a:lnSpc>
                <a:spcPct val="90000"/>
              </a:lnSpc>
              <a:buFont typeface="Wingdings" pitchFamily="2" charset="2"/>
              <a:buNone/>
            </a:pPr>
            <a:endParaRPr lang="zh-CN" altLang="en-US" sz="2800" dirty="0" smtClean="0"/>
          </a:p>
          <a:p>
            <a:pPr eaLnBrk="1" hangingPunct="1">
              <a:lnSpc>
                <a:spcPct val="90000"/>
              </a:lnSpc>
              <a:buFont typeface="Wingdings" pitchFamily="2" charset="2"/>
              <a:buNone/>
            </a:pPr>
            <a:r>
              <a:rPr lang="zh-CN" altLang="en-US" sz="2800" dirty="0" smtClean="0"/>
              <a:t>1  认真复习，多看书，适当做题；重点与难点 </a:t>
            </a:r>
          </a:p>
          <a:p>
            <a:pPr eaLnBrk="1" hangingPunct="1">
              <a:lnSpc>
                <a:spcPct val="90000"/>
              </a:lnSpc>
              <a:buFont typeface="Wingdings" pitchFamily="2" charset="2"/>
              <a:buNone/>
            </a:pPr>
            <a:endParaRPr lang="zh-CN" altLang="en-US" sz="2800" dirty="0" smtClean="0"/>
          </a:p>
          <a:p>
            <a:pPr eaLnBrk="1" hangingPunct="1">
              <a:lnSpc>
                <a:spcPct val="90000"/>
              </a:lnSpc>
              <a:buFont typeface="Wingdings" pitchFamily="2" charset="2"/>
              <a:buNone/>
            </a:pPr>
            <a:r>
              <a:rPr lang="zh-CN" altLang="en-US" sz="2800" dirty="0" smtClean="0"/>
              <a:t>2  理解重要概念，原理、方法，</a:t>
            </a:r>
            <a:r>
              <a:rPr lang="zh-CN" altLang="en-US" sz="2800" dirty="0" smtClean="0"/>
              <a:t>分类</a:t>
            </a:r>
            <a:r>
              <a:rPr lang="en-US" altLang="zh-CN" sz="2800" dirty="0" smtClean="0"/>
              <a:t>,</a:t>
            </a:r>
            <a:r>
              <a:rPr lang="zh-CN" altLang="en-US" sz="2800" dirty="0" smtClean="0"/>
              <a:t> 各章摘要和小节</a:t>
            </a:r>
            <a:endParaRPr lang="zh-CN" altLang="en-US" sz="2800" dirty="0" smtClean="0"/>
          </a:p>
          <a:p>
            <a:pPr marL="514350" indent="-514350" eaLnBrk="1" hangingPunct="1">
              <a:lnSpc>
                <a:spcPct val="90000"/>
              </a:lnSpc>
              <a:buFont typeface="Wingdings" pitchFamily="2" charset="2"/>
              <a:buAutoNum type="arabicPlain" startAt="3"/>
            </a:pPr>
            <a:endParaRPr lang="en-US" altLang="zh-CN" sz="2800" dirty="0" smtClean="0"/>
          </a:p>
          <a:p>
            <a:pPr marL="514350" indent="-514350" eaLnBrk="1" hangingPunct="1">
              <a:lnSpc>
                <a:spcPct val="90000"/>
              </a:lnSpc>
              <a:buFont typeface="Wingdings" pitchFamily="2" charset="2"/>
              <a:buAutoNum type="arabicPlain" startAt="3"/>
            </a:pPr>
            <a:r>
              <a:rPr lang="zh-CN" altLang="en-US" sz="2800" dirty="0" smtClean="0">
                <a:solidFill>
                  <a:srgbClr val="FFFF00"/>
                </a:solidFill>
              </a:rPr>
              <a:t>答疑</a:t>
            </a:r>
            <a:r>
              <a:rPr lang="zh-CN" altLang="en-US" sz="2800" dirty="0" smtClean="0">
                <a:solidFill>
                  <a:srgbClr val="FFFF00"/>
                </a:solidFill>
              </a:rPr>
              <a:t>：  </a:t>
            </a:r>
            <a:r>
              <a:rPr lang="zh-CN" altLang="en-US" sz="2800" dirty="0" smtClean="0">
                <a:solidFill>
                  <a:srgbClr val="FFFF00"/>
                </a:solidFill>
              </a:rPr>
              <a:t>6月1</a:t>
            </a:r>
            <a:r>
              <a:rPr lang="en-US" altLang="zh-CN" sz="2800" dirty="0" smtClean="0">
                <a:solidFill>
                  <a:srgbClr val="FFFF00"/>
                </a:solidFill>
              </a:rPr>
              <a:t>2</a:t>
            </a:r>
            <a:r>
              <a:rPr lang="zh-CN" altLang="en-US" sz="2800" dirty="0" smtClean="0">
                <a:solidFill>
                  <a:srgbClr val="FFFF00"/>
                </a:solidFill>
              </a:rPr>
              <a:t>日 </a:t>
            </a:r>
            <a:r>
              <a:rPr lang="zh-CN" altLang="en-US" sz="2800" dirty="0" smtClean="0"/>
              <a:t>  </a:t>
            </a:r>
            <a:r>
              <a:rPr lang="zh-CN" altLang="en-US" sz="2800" dirty="0" smtClean="0">
                <a:sym typeface="Arial" charset="0"/>
              </a:rPr>
              <a:t>1:30  </a:t>
            </a:r>
            <a:r>
              <a:rPr lang="zh-CN" altLang="en-US" sz="2800" dirty="0" smtClean="0">
                <a:sym typeface="Arial" charset="0"/>
              </a:rPr>
              <a:t>---</a:t>
            </a:r>
            <a:r>
              <a:rPr lang="en-US" altLang="zh-CN" sz="2800" dirty="0" smtClean="0">
                <a:sym typeface="Arial" charset="0"/>
              </a:rPr>
              <a:t>5</a:t>
            </a:r>
            <a:r>
              <a:rPr lang="zh-CN" altLang="en-US" sz="2800" dirty="0" smtClean="0">
                <a:sym typeface="Arial" charset="0"/>
              </a:rPr>
              <a:t>:</a:t>
            </a:r>
            <a:r>
              <a:rPr lang="zh-CN" altLang="en-US" sz="2800" dirty="0" smtClean="0">
                <a:sym typeface="Arial" charset="0"/>
              </a:rPr>
              <a:t>20  </a:t>
            </a:r>
            <a:r>
              <a:rPr lang="zh-CN" altLang="en-US" sz="2800" dirty="0" smtClean="0"/>
              <a:t> </a:t>
            </a:r>
            <a:r>
              <a:rPr lang="zh-CN" altLang="en-US" sz="2800" dirty="0" smtClean="0">
                <a:solidFill>
                  <a:srgbClr val="FFFF00"/>
                </a:solidFill>
              </a:rPr>
              <a:t> </a:t>
            </a:r>
            <a:r>
              <a:rPr lang="zh-CN" altLang="en-US" sz="2800" dirty="0" smtClean="0">
                <a:solidFill>
                  <a:srgbClr val="FFFF00"/>
                </a:solidFill>
              </a:rPr>
              <a:t>  </a:t>
            </a:r>
            <a:r>
              <a:rPr lang="zh-CN" altLang="en-US" sz="2800" dirty="0" smtClean="0">
                <a:solidFill>
                  <a:srgbClr val="FFFF00"/>
                </a:solidFill>
              </a:rPr>
              <a:t>教四   </a:t>
            </a:r>
            <a:r>
              <a:rPr lang="zh-CN" altLang="en-US" sz="2800" dirty="0" smtClean="0">
                <a:solidFill>
                  <a:srgbClr val="FFFF00"/>
                </a:solidFill>
              </a:rPr>
              <a:t>1017</a:t>
            </a:r>
            <a:endParaRPr lang="en-US" altLang="zh-CN" sz="2800" dirty="0" smtClean="0">
              <a:solidFill>
                <a:srgbClr val="FFFF00"/>
              </a:solidFill>
            </a:endParaRPr>
          </a:p>
          <a:p>
            <a:pPr marL="514350" indent="-514350" eaLnBrk="1" hangingPunct="1">
              <a:lnSpc>
                <a:spcPct val="90000"/>
              </a:lnSpc>
              <a:buFont typeface="Wingdings" pitchFamily="2" charset="2"/>
              <a:buAutoNum type="arabicPlain" startAt="3"/>
            </a:pPr>
            <a:endParaRPr lang="en-US" altLang="zh-CN" sz="2800" dirty="0" smtClean="0">
              <a:solidFill>
                <a:srgbClr val="FFFF00"/>
              </a:solidFill>
            </a:endParaRPr>
          </a:p>
          <a:p>
            <a:pPr marL="514350" indent="-514350" eaLnBrk="1" hangingPunct="1">
              <a:lnSpc>
                <a:spcPct val="90000"/>
              </a:lnSpc>
              <a:buFont typeface="Wingdings" pitchFamily="2" charset="2"/>
              <a:buAutoNum type="arabicPlain" startAt="3"/>
            </a:pPr>
            <a:r>
              <a:rPr lang="zh-CN" altLang="en-US" sz="2800" dirty="0" smtClean="0"/>
              <a:t>平时与期末成绩</a:t>
            </a:r>
          </a:p>
          <a:p>
            <a:pPr marL="514350" indent="-514350" eaLnBrk="1" hangingPunct="1">
              <a:lnSpc>
                <a:spcPct val="90000"/>
              </a:lnSpc>
              <a:buFont typeface="Wingdings" pitchFamily="2" charset="2"/>
              <a:buAutoNum type="arabicPlain" startAt="3"/>
            </a:pPr>
            <a:endParaRPr lang="zh-CN" altLang="en-US" sz="2800" dirty="0" smtClean="0">
              <a:solidFill>
                <a:srgbClr val="FFFF00"/>
              </a:solidFill>
            </a:endParaRPr>
          </a:p>
          <a:p>
            <a:pPr eaLnBrk="1" hangingPunct="1">
              <a:lnSpc>
                <a:spcPct val="90000"/>
              </a:lnSpc>
              <a:buFont typeface="Wingdings" pitchFamily="2" charset="2"/>
              <a:buNone/>
            </a:pPr>
            <a:endParaRPr lang="zh-CN" altLang="en-US" sz="2800" dirty="0" smtClean="0">
              <a:solidFill>
                <a:srgbClr val="FFFF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fld id="{A6C1148E-7EB2-42DC-A2DB-69CBF225C0AA}" type="datetime1">
              <a:rPr lang="zh-CN" altLang="en-US" smtClean="0">
                <a:latin typeface="Arial" charset="0"/>
              </a:rPr>
              <a:pPr/>
              <a:t>2014/6/3</a:t>
            </a:fld>
            <a:endParaRPr lang="zh-CN" altLang="zh-CN" smtClean="0">
              <a:latin typeface="Arial" charset="0"/>
            </a:endParaRPr>
          </a:p>
        </p:txBody>
      </p:sp>
      <p:sp>
        <p:nvSpPr>
          <p:cNvPr id="38915" name="灯片编号占位符 5"/>
          <p:cNvSpPr>
            <a:spLocks noGrp="1"/>
          </p:cNvSpPr>
          <p:nvPr>
            <p:ph type="sldNum" sz="quarter" idx="12"/>
          </p:nvPr>
        </p:nvSpPr>
        <p:spPr>
          <a:noFill/>
        </p:spPr>
        <p:txBody>
          <a:bodyPr/>
          <a:lstStyle/>
          <a:p>
            <a:fld id="{EF2672AF-04A2-47F9-BCCA-62C35178A6C4}" type="slidenum">
              <a:rPr lang="zh-CN" altLang="zh-CN" smtClean="0">
                <a:latin typeface="Arial" charset="0"/>
              </a:rPr>
              <a:pPr/>
              <a:t>37</a:t>
            </a:fld>
            <a:endParaRPr lang="zh-CN" altLang="zh-CN" smtClean="0">
              <a:latin typeface="Arial" charset="0"/>
            </a:endParaRPr>
          </a:p>
        </p:txBody>
      </p:sp>
      <p:sp>
        <p:nvSpPr>
          <p:cNvPr id="38916" name="Rectangle 2"/>
          <p:cNvSpPr>
            <a:spLocks noGrp="1" noRot="1" noChangeArrowheads="1"/>
          </p:cNvSpPr>
          <p:nvPr>
            <p:ph type="body" idx="1"/>
          </p:nvPr>
        </p:nvSpPr>
        <p:spPr>
          <a:xfrm>
            <a:off x="0" y="1628775"/>
            <a:ext cx="8540750" cy="4498975"/>
          </a:xfrm>
        </p:spPr>
        <p:txBody>
          <a:bodyPr/>
          <a:lstStyle/>
          <a:p>
            <a:pPr eaLnBrk="1" hangingPunct="1">
              <a:buFont typeface="Wingdings" pitchFamily="2" charset="2"/>
              <a:buNone/>
            </a:pPr>
            <a:r>
              <a:rPr lang="zh-CN" altLang="en-US" sz="4800" smtClean="0"/>
              <a:t>             预祝大家考试顺利！</a:t>
            </a:r>
          </a:p>
          <a:p>
            <a:pPr eaLnBrk="1" hangingPunct="1">
              <a:buFont typeface="Wingdings" pitchFamily="2" charset="2"/>
              <a:buNone/>
            </a:pPr>
            <a:endParaRPr lang="zh-CN" altLang="en-US" sz="4800" smtClean="0"/>
          </a:p>
          <a:p>
            <a:pPr eaLnBrk="1" hangingPunct="1">
              <a:buFont typeface="Wingdings" pitchFamily="2" charset="2"/>
              <a:buNone/>
            </a:pPr>
            <a:r>
              <a:rPr lang="zh-CN" altLang="en-US" sz="4800" smtClean="0"/>
              <a:t>                    谢   谢  ！</a:t>
            </a:r>
          </a:p>
          <a:p>
            <a:pPr eaLnBrk="1" hangingPunct="1">
              <a:buFont typeface="Wingdings" pitchFamily="2" charset="2"/>
              <a:buNone/>
            </a:pPr>
            <a:endParaRPr lang="zh-CN" altLang="en-US" sz="4800" smtClean="0"/>
          </a:p>
          <a:p>
            <a:pPr eaLnBrk="1" hangingPunct="1">
              <a:buFont typeface="Wingdings" pitchFamily="2" charset="2"/>
              <a:buNone/>
            </a:pPr>
            <a:r>
              <a:rPr lang="zh-CN" altLang="en-US" sz="480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4"/>
          <p:cNvSpPr>
            <a:spLocks noGrp="1"/>
          </p:cNvSpPr>
          <p:nvPr>
            <p:ph type="dt" sz="quarter" idx="10"/>
          </p:nvPr>
        </p:nvSpPr>
        <p:spPr>
          <a:noFill/>
        </p:spPr>
        <p:txBody>
          <a:bodyPr/>
          <a:lstStyle/>
          <a:p>
            <a:fld id="{4802ADB3-320B-4048-B556-EFA6C5C1288F}" type="datetime1">
              <a:rPr lang="zh-CN" altLang="en-US" smtClean="0">
                <a:latin typeface="Arial" charset="0"/>
              </a:rPr>
              <a:pPr/>
              <a:t>2014/6/3</a:t>
            </a:fld>
            <a:endParaRPr lang="zh-CN" altLang="zh-CN" smtClean="0">
              <a:latin typeface="Arial" charset="0"/>
            </a:endParaRPr>
          </a:p>
        </p:txBody>
      </p:sp>
      <p:sp>
        <p:nvSpPr>
          <p:cNvPr id="2052" name="灯片编号占位符 6"/>
          <p:cNvSpPr>
            <a:spLocks noGrp="1"/>
          </p:cNvSpPr>
          <p:nvPr>
            <p:ph type="sldNum" sz="quarter" idx="12"/>
          </p:nvPr>
        </p:nvSpPr>
        <p:spPr>
          <a:noFill/>
        </p:spPr>
        <p:txBody>
          <a:bodyPr/>
          <a:lstStyle/>
          <a:p>
            <a:fld id="{00504E83-3E64-4B6C-814C-E41C64441ADD}" type="slidenum">
              <a:rPr lang="zh-CN" altLang="zh-CN" smtClean="0">
                <a:latin typeface="Arial" charset="0"/>
              </a:rPr>
              <a:pPr/>
              <a:t>4</a:t>
            </a:fld>
            <a:endParaRPr lang="zh-CN" altLang="zh-CN" smtClean="0">
              <a:latin typeface="Arial" charset="0"/>
            </a:endParaRPr>
          </a:p>
        </p:txBody>
      </p:sp>
      <p:graphicFrame>
        <p:nvGraphicFramePr>
          <p:cNvPr id="2050" name="Object 2"/>
          <p:cNvGraphicFramePr>
            <a:graphicFrameLocks noChangeAspect="1"/>
          </p:cNvGraphicFramePr>
          <p:nvPr>
            <p:ph sz="half" idx="1"/>
          </p:nvPr>
        </p:nvGraphicFramePr>
        <p:xfrm>
          <a:off x="1571604" y="3857628"/>
          <a:ext cx="6242054" cy="1352550"/>
        </p:xfrm>
        <a:graphic>
          <a:graphicData uri="http://schemas.openxmlformats.org/presentationml/2006/ole">
            <p:oleObj spid="_x0000_s2050" r:id="rId3" imgW="3067517" imgH="667037" progId="PBrush">
              <p:embed/>
            </p:oleObj>
          </a:graphicData>
        </a:graphic>
      </p:graphicFrame>
      <p:sp>
        <p:nvSpPr>
          <p:cNvPr id="8195" name="Text Box 3"/>
          <p:cNvSpPr txBox="1">
            <a:spLocks noChangeArrowheads="1"/>
          </p:cNvSpPr>
          <p:nvPr/>
        </p:nvSpPr>
        <p:spPr bwMode="auto">
          <a:xfrm>
            <a:off x="107950" y="117475"/>
            <a:ext cx="9178925" cy="2041525"/>
          </a:xfrm>
          <a:prstGeom prst="rect">
            <a:avLst/>
          </a:prstGeom>
          <a:noFill/>
          <a:ln w="9525">
            <a:noFill/>
            <a:miter lim="800000"/>
            <a:headEnd/>
            <a:tailEnd/>
          </a:ln>
        </p:spPr>
        <p:txBody>
          <a:bodyPr>
            <a:spAutoFit/>
          </a:bodyPr>
          <a:lstStyle/>
          <a:p>
            <a:r>
              <a:rPr lang="zh-CN" altLang="en-US" sz="3200"/>
              <a:t>  5(1</a:t>
            </a:r>
            <a:r>
              <a:rPr lang="zh-CN" altLang="en-US" sz="3200">
                <a:solidFill>
                  <a:srgbClr val="FFFF00"/>
                </a:solidFill>
              </a:rPr>
              <a:t>-0.5-F3</a:t>
            </a:r>
            <a:r>
              <a:rPr lang="zh-CN" altLang="en-US" sz="3200"/>
              <a:t>+ 0.25/</a:t>
            </a:r>
            <a:r>
              <a:rPr lang="zh-CN" altLang="en-US" sz="3200">
                <a:solidFill>
                  <a:srgbClr val="FFFF00"/>
                </a:solidFill>
              </a:rPr>
              <a:t>10</a:t>
            </a:r>
            <a:r>
              <a:rPr lang="zh-CN" altLang="en-US" sz="3200"/>
              <a:t>+0.25/</a:t>
            </a:r>
            <a:r>
              <a:rPr lang="zh-CN" altLang="en-US" sz="3200">
                <a:solidFill>
                  <a:srgbClr val="FFFF00"/>
                </a:solidFill>
              </a:rPr>
              <a:t>20</a:t>
            </a:r>
            <a:r>
              <a:rPr lang="zh-CN" altLang="en-US" sz="3200"/>
              <a:t>+F3/30)=1  </a:t>
            </a:r>
          </a:p>
          <a:p>
            <a:r>
              <a:rPr lang="zh-CN" altLang="en-US" sz="3200"/>
              <a:t>  F3~=34.9%</a:t>
            </a:r>
          </a:p>
          <a:p>
            <a:endParaRPr lang="zh-CN" altLang="en-US" sz="3200"/>
          </a:p>
          <a:p>
            <a:endParaRPr lang="zh-CN" altLang="en-US" sz="3200"/>
          </a:p>
        </p:txBody>
      </p:sp>
      <p:sp>
        <p:nvSpPr>
          <p:cNvPr id="2054" name="Text Box 4"/>
          <p:cNvSpPr txBox="1">
            <a:spLocks noChangeArrowheads="1"/>
          </p:cNvSpPr>
          <p:nvPr/>
        </p:nvSpPr>
        <p:spPr bwMode="auto">
          <a:xfrm>
            <a:off x="357158" y="1714488"/>
            <a:ext cx="6840538" cy="517525"/>
          </a:xfrm>
          <a:prstGeom prst="rect">
            <a:avLst/>
          </a:prstGeom>
          <a:noFill/>
          <a:ln w="9525">
            <a:noFill/>
            <a:miter lim="800000"/>
            <a:headEnd/>
            <a:tailEnd/>
          </a:ln>
        </p:spPr>
        <p:txBody>
          <a:bodyPr>
            <a:spAutoFit/>
          </a:bodyPr>
          <a:lstStyle/>
          <a:p>
            <a:r>
              <a:rPr lang="zh-CN" altLang="en-US" sz="2800" dirty="0"/>
              <a:t>2   系统中不可加速部分的执行时间</a:t>
            </a:r>
          </a:p>
        </p:txBody>
      </p:sp>
      <p:sp>
        <p:nvSpPr>
          <p:cNvPr id="2055" name="Text Box 5"/>
          <p:cNvSpPr txBox="1">
            <a:spLocks noChangeArrowheads="1"/>
          </p:cNvSpPr>
          <p:nvPr/>
        </p:nvSpPr>
        <p:spPr bwMode="auto">
          <a:xfrm>
            <a:off x="571472" y="2714620"/>
            <a:ext cx="7921625" cy="1371600"/>
          </a:xfrm>
          <a:prstGeom prst="rect">
            <a:avLst/>
          </a:prstGeom>
          <a:noFill/>
          <a:ln w="9525">
            <a:noFill/>
            <a:miter lim="800000"/>
            <a:headEnd/>
            <a:tailEnd/>
          </a:ln>
        </p:spPr>
        <p:txBody>
          <a:bodyPr>
            <a:spAutoFit/>
          </a:bodyPr>
          <a:lstStyle/>
          <a:p>
            <a:r>
              <a:rPr lang="zh-CN" altLang="en-US" sz="2800" dirty="0"/>
              <a:t>(1</a:t>
            </a:r>
            <a:r>
              <a:rPr lang="zh-CN" altLang="en-US" sz="2800" dirty="0">
                <a:solidFill>
                  <a:srgbClr val="FFFF00"/>
                </a:solidFill>
              </a:rPr>
              <a:t>-01-0.2-0.3</a:t>
            </a:r>
            <a:r>
              <a:rPr lang="zh-CN" altLang="en-US" sz="2800" dirty="0"/>
              <a:t>)T</a:t>
            </a:r>
          </a:p>
          <a:p>
            <a:r>
              <a:rPr lang="zh-CN" altLang="en-US" sz="2800" dirty="0"/>
              <a:t>改进后系统的总时间 =  (1</a:t>
            </a:r>
            <a:r>
              <a:rPr lang="zh-CN" altLang="en-US" sz="2800" dirty="0">
                <a:solidFill>
                  <a:srgbClr val="FFFF00"/>
                </a:solidFill>
              </a:rPr>
              <a:t>-01/10-0.2/20-0.3/30</a:t>
            </a:r>
            <a:r>
              <a:rPr lang="zh-CN" altLang="en-US" sz="2800" dirty="0"/>
              <a:t>)T</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fld id="{7376C0A3-1BAB-4658-A4AC-727E60CA3C7D}" type="datetime1">
              <a:rPr lang="zh-CN" altLang="en-US" smtClean="0">
                <a:latin typeface="Arial" charset="0"/>
              </a:rPr>
              <a:pPr/>
              <a:t>2014/6/3</a:t>
            </a:fld>
            <a:endParaRPr lang="zh-CN" altLang="zh-CN" smtClean="0">
              <a:latin typeface="Arial" charset="0"/>
            </a:endParaRPr>
          </a:p>
        </p:txBody>
      </p:sp>
      <p:sp>
        <p:nvSpPr>
          <p:cNvPr id="15363" name="灯片编号占位符 5"/>
          <p:cNvSpPr>
            <a:spLocks noGrp="1"/>
          </p:cNvSpPr>
          <p:nvPr>
            <p:ph type="sldNum" sz="quarter" idx="12"/>
          </p:nvPr>
        </p:nvSpPr>
        <p:spPr>
          <a:noFill/>
        </p:spPr>
        <p:txBody>
          <a:bodyPr/>
          <a:lstStyle/>
          <a:p>
            <a:fld id="{B672A5AD-3819-47AC-B551-FF517E022235}" type="slidenum">
              <a:rPr lang="zh-CN" altLang="zh-CN" smtClean="0">
                <a:latin typeface="Arial" charset="0"/>
              </a:rPr>
              <a:pPr/>
              <a:t>5</a:t>
            </a:fld>
            <a:endParaRPr lang="zh-CN" altLang="zh-CN" smtClean="0">
              <a:latin typeface="Arial" charset="0"/>
            </a:endParaRPr>
          </a:p>
        </p:txBody>
      </p:sp>
      <p:sp>
        <p:nvSpPr>
          <p:cNvPr id="15364" name="Rectangle 2"/>
          <p:cNvSpPr>
            <a:spLocks noGrp="1" noRot="1" noChangeArrowheads="1"/>
          </p:cNvSpPr>
          <p:nvPr>
            <p:ph type="body" idx="1"/>
          </p:nvPr>
        </p:nvSpPr>
        <p:spPr>
          <a:xfrm>
            <a:off x="252413" y="693738"/>
            <a:ext cx="8243887" cy="6292850"/>
          </a:xfrm>
        </p:spPr>
        <p:txBody>
          <a:bodyPr/>
          <a:lstStyle/>
          <a:p>
            <a:pPr eaLnBrk="1" hangingPunct="1">
              <a:buFont typeface="Wingdings" pitchFamily="2" charset="2"/>
              <a:buNone/>
            </a:pPr>
            <a:r>
              <a:rPr lang="zh-CN" altLang="en-US" sz="2800" b="1" dirty="0" smtClean="0">
                <a:solidFill>
                  <a:srgbClr val="FFFF00"/>
                </a:solidFill>
              </a:rPr>
              <a:t> </a:t>
            </a:r>
            <a:r>
              <a:rPr lang="zh-CN" altLang="en-US" sz="2400" b="1" dirty="0" smtClean="0"/>
              <a:t>流水线技术 </a:t>
            </a:r>
          </a:p>
          <a:p>
            <a:pPr eaLnBrk="1" hangingPunct="1">
              <a:buFont typeface="Wingdings" pitchFamily="2" charset="2"/>
              <a:buNone/>
            </a:pPr>
            <a:r>
              <a:rPr lang="zh-CN" altLang="en-US" sz="2400" b="1" dirty="0" smtClean="0">
                <a:solidFill>
                  <a:srgbClr val="FFFF00"/>
                </a:solidFill>
              </a:rPr>
              <a:t>   </a:t>
            </a:r>
            <a:r>
              <a:rPr lang="zh-CN" altLang="en-US" sz="2400" b="1" dirty="0" smtClean="0"/>
              <a:t>流水线的概念</a:t>
            </a:r>
          </a:p>
          <a:p>
            <a:pPr eaLnBrk="1" hangingPunct="1">
              <a:buFont typeface="Wingdings" pitchFamily="2" charset="2"/>
              <a:buNone/>
            </a:pPr>
            <a:r>
              <a:rPr lang="zh-CN" altLang="en-US" sz="2400" b="1" dirty="0" smtClean="0">
                <a:solidFill>
                  <a:srgbClr val="FFFF00"/>
                </a:solidFill>
              </a:rPr>
              <a:t>   流水线表示方法</a:t>
            </a:r>
            <a:r>
              <a:rPr lang="zh-CN" altLang="en-US" sz="2400" b="1" dirty="0" smtClean="0">
                <a:solidFill>
                  <a:srgbClr val="FF0000"/>
                </a:solidFill>
              </a:rPr>
              <a:t>--时空图 </a:t>
            </a:r>
            <a:r>
              <a:rPr lang="zh-CN" altLang="en-US" sz="2400" b="1" dirty="0" smtClean="0">
                <a:solidFill>
                  <a:srgbClr val="FFFF00"/>
                </a:solidFill>
              </a:rPr>
              <a:t>、连接图</a:t>
            </a:r>
          </a:p>
          <a:p>
            <a:pPr eaLnBrk="1" hangingPunct="1">
              <a:buFont typeface="Wingdings" pitchFamily="2" charset="2"/>
              <a:buNone/>
            </a:pPr>
            <a:r>
              <a:rPr lang="zh-CN" altLang="en-US" sz="2400" b="1" dirty="0" smtClean="0">
                <a:solidFill>
                  <a:srgbClr val="FFFF00"/>
                </a:solidFill>
              </a:rPr>
              <a:t>   流水线特点 ：五段流水线（</a:t>
            </a:r>
            <a:r>
              <a:rPr lang="zh-CN" altLang="en-US" sz="2400" b="1" dirty="0" smtClean="0">
                <a:solidFill>
                  <a:srgbClr val="FF0000"/>
                </a:solidFill>
              </a:rPr>
              <a:t>访存部件</a:t>
            </a:r>
            <a:r>
              <a:rPr lang="en-US" altLang="zh-CN" sz="2400" b="1" dirty="0" smtClean="0">
                <a:solidFill>
                  <a:srgbClr val="FF0000"/>
                </a:solidFill>
              </a:rPr>
              <a:t>ME</a:t>
            </a:r>
            <a:r>
              <a:rPr lang="en-US" altLang="zh-CN" sz="2400" b="1" dirty="0" smtClean="0">
                <a:solidFill>
                  <a:srgbClr val="FFFF00"/>
                </a:solidFill>
              </a:rPr>
              <a:t>)</a:t>
            </a:r>
            <a:endParaRPr lang="zh-CN" altLang="en-US" sz="2400" b="1" dirty="0" smtClean="0">
              <a:solidFill>
                <a:srgbClr val="FFFF00"/>
              </a:solidFill>
            </a:endParaRPr>
          </a:p>
          <a:p>
            <a:pPr eaLnBrk="1" hangingPunct="1">
              <a:buFont typeface="Wingdings" pitchFamily="2" charset="2"/>
              <a:buNone/>
            </a:pPr>
            <a:r>
              <a:rPr lang="zh-CN" altLang="en-US" sz="2400" b="1" dirty="0" smtClean="0">
                <a:solidFill>
                  <a:srgbClr val="FFFF00"/>
                </a:solidFill>
              </a:rPr>
              <a:t> </a:t>
            </a:r>
            <a:r>
              <a:rPr lang="zh-CN" altLang="en-US" sz="2400" b="1" dirty="0" smtClean="0"/>
              <a:t>性能</a:t>
            </a:r>
            <a:r>
              <a:rPr lang="zh-CN" altLang="en-US" sz="2400" b="1" dirty="0" smtClean="0">
                <a:solidFill>
                  <a:srgbClr val="FF0000"/>
                </a:solidFill>
              </a:rPr>
              <a:t>指标</a:t>
            </a:r>
            <a:r>
              <a:rPr lang="zh-CN" altLang="en-US" sz="2400" b="1" dirty="0" smtClean="0">
                <a:solidFill>
                  <a:srgbClr val="FFFF00"/>
                </a:solidFill>
              </a:rPr>
              <a:t> ：   吞吐率、加速比、效率</a:t>
            </a:r>
            <a:r>
              <a:rPr lang="zh-CN" altLang="en-US" sz="2400" b="1" dirty="0" smtClean="0"/>
              <a:t>（重点 ) </a:t>
            </a:r>
            <a:r>
              <a:rPr lang="zh-CN" altLang="en-US" sz="2400" b="1" dirty="0" smtClean="0">
                <a:solidFill>
                  <a:srgbClr val="FFFF00"/>
                </a:solidFill>
              </a:rPr>
              <a:t>最佳段数</a:t>
            </a:r>
          </a:p>
          <a:p>
            <a:pPr eaLnBrk="1" hangingPunct="1">
              <a:buFont typeface="Wingdings" pitchFamily="2" charset="2"/>
              <a:buNone/>
            </a:pPr>
            <a:r>
              <a:rPr lang="zh-CN" altLang="en-US" sz="2400" b="1" dirty="0" smtClean="0"/>
              <a:t> 流水线</a:t>
            </a:r>
            <a:r>
              <a:rPr lang="zh-CN" altLang="en-US" sz="2400" b="1" dirty="0" smtClean="0">
                <a:solidFill>
                  <a:srgbClr val="FF0000"/>
                </a:solidFill>
              </a:rPr>
              <a:t>技术</a:t>
            </a:r>
          </a:p>
          <a:p>
            <a:pPr eaLnBrk="1" hangingPunct="1">
              <a:buFont typeface="Wingdings" pitchFamily="2" charset="2"/>
              <a:buNone/>
            </a:pPr>
            <a:r>
              <a:rPr lang="zh-CN" altLang="en-US" sz="2400" b="1" dirty="0" smtClean="0"/>
              <a:t>    </a:t>
            </a:r>
            <a:r>
              <a:rPr lang="zh-CN" altLang="en-US" sz="2400" b="1" dirty="0" smtClean="0">
                <a:solidFill>
                  <a:srgbClr val="FFFF00"/>
                </a:solidFill>
                <a:sym typeface="Arial" charset="0"/>
              </a:rPr>
              <a:t>流水线结构、数据和控制相关</a:t>
            </a:r>
            <a:r>
              <a:rPr lang="zh-CN" altLang="en-US" sz="2400" b="1" dirty="0" smtClean="0">
                <a:solidFill>
                  <a:srgbClr val="FFFF00"/>
                </a:solidFill>
              </a:rPr>
              <a:t>及解决办法</a:t>
            </a:r>
            <a:endParaRPr lang="zh-CN" altLang="en-US" sz="2400" b="1" dirty="0" smtClean="0"/>
          </a:p>
          <a:p>
            <a:pPr eaLnBrk="1" hangingPunct="1">
              <a:buFont typeface="Wingdings" pitchFamily="2" charset="2"/>
              <a:buNone/>
            </a:pPr>
            <a:r>
              <a:rPr lang="zh-CN" altLang="en-US" sz="2400" b="1" dirty="0" smtClean="0"/>
              <a:t>    </a:t>
            </a:r>
            <a:r>
              <a:rPr lang="zh-CN" altLang="en-US" sz="2400" b="1" dirty="0" smtClean="0">
                <a:solidFill>
                  <a:srgbClr val="FFFF00"/>
                </a:solidFill>
              </a:rPr>
              <a:t>  控制相关及解决</a:t>
            </a:r>
            <a:r>
              <a:rPr lang="zh-CN" altLang="en-US" sz="2400" b="1" dirty="0" smtClean="0">
                <a:solidFill>
                  <a:srgbClr val="FF0000"/>
                </a:solidFill>
              </a:rPr>
              <a:t>办法</a:t>
            </a:r>
            <a:r>
              <a:rPr lang="zh-CN" altLang="en-US" sz="2400" b="1" dirty="0" smtClean="0"/>
              <a:t>：</a:t>
            </a:r>
            <a:r>
              <a:rPr lang="zh-CN" altLang="en-US" sz="2400" b="1" dirty="0" smtClean="0">
                <a:solidFill>
                  <a:srgbClr val="FF0000"/>
                </a:solidFill>
              </a:rPr>
              <a:t>   </a:t>
            </a:r>
            <a:r>
              <a:rPr lang="zh-CN" altLang="en-US" sz="2400" b="1" dirty="0" smtClean="0">
                <a:solidFill>
                  <a:schemeClr val="tx2"/>
                </a:solidFill>
              </a:rPr>
              <a:t> </a:t>
            </a:r>
          </a:p>
          <a:p>
            <a:pPr eaLnBrk="1" hangingPunct="1">
              <a:buFont typeface="Wingdings" pitchFamily="2" charset="2"/>
              <a:buNone/>
            </a:pPr>
            <a:r>
              <a:rPr lang="zh-CN" altLang="en-US" sz="2400" b="1" dirty="0" smtClean="0">
                <a:solidFill>
                  <a:srgbClr val="FFFF00"/>
                </a:solidFill>
              </a:rPr>
              <a:t>静态</a:t>
            </a:r>
            <a:r>
              <a:rPr lang="zh-CN" altLang="en-US" sz="2400" b="1" dirty="0" smtClean="0">
                <a:solidFill>
                  <a:srgbClr val="FF0000"/>
                </a:solidFill>
              </a:rPr>
              <a:t>分支</a:t>
            </a:r>
            <a:r>
              <a:rPr lang="zh-CN" altLang="en-US" sz="2400" b="1" dirty="0" smtClean="0">
                <a:solidFill>
                  <a:srgbClr val="FFFF00"/>
                </a:solidFill>
              </a:rPr>
              <a:t>： </a:t>
            </a:r>
            <a:r>
              <a:rPr lang="zh-CN" altLang="en-US" sz="2400" b="1" dirty="0" smtClean="0"/>
              <a:t>  1   延迟转移：  2   提前形成条件码，尽早生成转移目标地址      3   改进循环程序     4   设置两个指令缓冲栈</a:t>
            </a:r>
            <a:endParaRPr lang="zh-CN" altLang="en-US" sz="2400" dirty="0" smtClean="0"/>
          </a:p>
          <a:p>
            <a:pPr eaLnBrk="1" hangingPunct="1">
              <a:buFont typeface="Wingdings" pitchFamily="2" charset="2"/>
              <a:buNone/>
            </a:pPr>
            <a:r>
              <a:rPr lang="zh-CN" altLang="en-US" sz="2400" b="1" dirty="0" smtClean="0">
                <a:solidFill>
                  <a:srgbClr val="FFFF00"/>
                </a:solidFill>
              </a:rPr>
              <a:t>动态</a:t>
            </a:r>
            <a:r>
              <a:rPr lang="zh-CN" altLang="en-US" sz="2400" b="1" dirty="0" smtClean="0">
                <a:solidFill>
                  <a:srgbClr val="FF0000"/>
                </a:solidFill>
              </a:rPr>
              <a:t>分支</a:t>
            </a:r>
            <a:r>
              <a:rPr lang="zh-CN" altLang="en-US" sz="2400" b="1" dirty="0" smtClean="0">
                <a:solidFill>
                  <a:srgbClr val="FFFF00"/>
                </a:solidFill>
              </a:rPr>
              <a:t>  ： </a:t>
            </a:r>
            <a:r>
              <a:rPr lang="zh-CN" altLang="en-US" sz="2400" b="1" dirty="0" smtClean="0"/>
              <a:t>1  转移历史表BHT转移预测       2 转移目标缓冲栈（BTB）转移预测    3 转移目标指令缓冲栈(BTIB)</a:t>
            </a:r>
          </a:p>
          <a:p>
            <a:pPr eaLnBrk="1" hangingPunct="1">
              <a:buFont typeface="Wingdings" pitchFamily="2" charset="2"/>
              <a:buNone/>
            </a:pPr>
            <a:endParaRPr lang="zh-CN" altLang="en-US" sz="2400" b="1" dirty="0" smtClean="0"/>
          </a:p>
          <a:p>
            <a:pPr eaLnBrk="1" hangingPunct="1"/>
            <a:endParaRPr lang="zh-CN" altLang="en-US" sz="2400" b="1" dirty="0" smtClean="0">
              <a:solidFill>
                <a:srgbClr val="FF0000"/>
              </a:solidFill>
            </a:endParaRPr>
          </a:p>
        </p:txBody>
      </p:sp>
      <p:sp>
        <p:nvSpPr>
          <p:cNvPr id="15365" name="Rectangle 3"/>
          <p:cNvSpPr>
            <a:spLocks noGrp="1" noChangeArrowheads="1"/>
          </p:cNvSpPr>
          <p:nvPr>
            <p:ph type="title"/>
          </p:nvPr>
        </p:nvSpPr>
        <p:spPr>
          <a:xfrm>
            <a:off x="0" y="-236538"/>
            <a:ext cx="8540750" cy="1136651"/>
          </a:xfrm>
          <a:noFill/>
        </p:spPr>
        <p:txBody>
          <a:bodyPr/>
          <a:lstStyle/>
          <a:p>
            <a:pPr eaLnBrk="1" hangingPunct="1"/>
            <a:r>
              <a:rPr lang="zh-CN" b="1" dirty="0" smtClean="0"/>
              <a:t>第二章  时间并行技术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5"/>
          <p:cNvSpPr>
            <a:spLocks noGrp="1"/>
          </p:cNvSpPr>
          <p:nvPr>
            <p:ph type="dt" sz="quarter" idx="10"/>
          </p:nvPr>
        </p:nvSpPr>
        <p:spPr>
          <a:noFill/>
        </p:spPr>
        <p:txBody>
          <a:bodyPr/>
          <a:lstStyle/>
          <a:p>
            <a:fld id="{944E6ACE-73F1-4701-B8D7-434F704033C9}" type="datetime1">
              <a:rPr lang="zh-CN" altLang="en-US" smtClean="0">
                <a:latin typeface="Arial" charset="0"/>
              </a:rPr>
              <a:pPr/>
              <a:t>2014/6/3</a:t>
            </a:fld>
            <a:endParaRPr lang="zh-CN" altLang="zh-CN" smtClean="0">
              <a:latin typeface="Arial" charset="0"/>
            </a:endParaRPr>
          </a:p>
        </p:txBody>
      </p:sp>
      <p:sp>
        <p:nvSpPr>
          <p:cNvPr id="16387" name="灯片编号占位符 7"/>
          <p:cNvSpPr>
            <a:spLocks noGrp="1"/>
          </p:cNvSpPr>
          <p:nvPr>
            <p:ph type="sldNum" sz="quarter" idx="12"/>
          </p:nvPr>
        </p:nvSpPr>
        <p:spPr>
          <a:xfrm>
            <a:off x="8215338" y="6858000"/>
            <a:ext cx="2289175" cy="476250"/>
          </a:xfrm>
          <a:noFill/>
        </p:spPr>
        <p:txBody>
          <a:bodyPr/>
          <a:lstStyle/>
          <a:p>
            <a:fld id="{148D7449-772B-4FD9-85B3-6B03B08E63A3}" type="slidenum">
              <a:rPr lang="zh-CN" altLang="zh-CN" smtClean="0">
                <a:latin typeface="Arial" charset="0"/>
              </a:rPr>
              <a:pPr/>
              <a:t>6</a:t>
            </a:fld>
            <a:endParaRPr lang="zh-CN" altLang="zh-CN" smtClean="0">
              <a:latin typeface="Arial" charset="0"/>
            </a:endParaRPr>
          </a:p>
        </p:txBody>
      </p:sp>
      <p:sp>
        <p:nvSpPr>
          <p:cNvPr id="16388" name="Rectangle 2"/>
          <p:cNvSpPr>
            <a:spLocks noGrp="1" noRot="1" noChangeArrowheads="1"/>
          </p:cNvSpPr>
          <p:nvPr>
            <p:ph type="body" sz="half" idx="1"/>
          </p:nvPr>
        </p:nvSpPr>
        <p:spPr>
          <a:xfrm>
            <a:off x="252413" y="476250"/>
            <a:ext cx="8375650" cy="4498975"/>
          </a:xfrm>
        </p:spPr>
        <p:txBody>
          <a:bodyPr/>
          <a:lstStyle/>
          <a:p>
            <a:pPr eaLnBrk="1" hangingPunct="1"/>
            <a:r>
              <a:rPr lang="zh-CN" altLang="en-US" sz="2800" smtClean="0"/>
              <a:t>例2</a:t>
            </a:r>
            <a:r>
              <a:rPr lang="zh-CN" altLang="en-US" sz="2800" b="1" smtClean="0"/>
              <a:t> 下</a:t>
            </a:r>
            <a:r>
              <a:rPr lang="zh-CN" altLang="en-US" sz="2800" smtClean="0"/>
              <a:t>图所示为静态加、乘双功能流水线，段S1、S2、S3、S4、S6组成乘法流水线，S1、S5、S6组加成加法流水线。设向量a＝(a1，a2，a3，a4)，向量b＝(b1，b2，b3，b4)</a:t>
            </a:r>
          </a:p>
        </p:txBody>
      </p:sp>
      <p:pic>
        <p:nvPicPr>
          <p:cNvPr id="16389" name="Picture 3" descr="例3"/>
          <p:cNvPicPr>
            <a:picLocks noGrp="1" noChangeAspect="1" noChangeArrowheads="1"/>
          </p:cNvPicPr>
          <p:nvPr>
            <p:ph sz="quarter" idx="2"/>
          </p:nvPr>
        </p:nvPicPr>
        <p:blipFill>
          <a:blip r:embed="rId2"/>
          <a:srcRect/>
          <a:stretch>
            <a:fillRect/>
          </a:stretch>
        </p:blipFill>
        <p:spPr>
          <a:xfrm>
            <a:off x="785786" y="2357430"/>
            <a:ext cx="7500990" cy="863600"/>
          </a:xfrm>
          <a:noFill/>
        </p:spPr>
      </p:pic>
      <p:pic>
        <p:nvPicPr>
          <p:cNvPr id="16390" name="Picture 4"/>
          <p:cNvPicPr>
            <a:picLocks noGrp="1" noChangeAspect="1" noChangeArrowheads="1"/>
          </p:cNvPicPr>
          <p:nvPr>
            <p:ph sz="quarter" idx="3"/>
          </p:nvPr>
        </p:nvPicPr>
        <p:blipFill>
          <a:blip r:embed="rId3"/>
          <a:srcRect/>
          <a:stretch>
            <a:fillRect/>
          </a:stretch>
        </p:blipFill>
        <p:spPr>
          <a:xfrm>
            <a:off x="571472" y="3500438"/>
            <a:ext cx="7786742" cy="2000264"/>
          </a:xfrm>
          <a:noFill/>
        </p:spPr>
      </p:pic>
      <p:sp>
        <p:nvSpPr>
          <p:cNvPr id="7" name="矩形 6"/>
          <p:cNvSpPr/>
          <p:nvPr/>
        </p:nvSpPr>
        <p:spPr>
          <a:xfrm>
            <a:off x="357158" y="5857892"/>
            <a:ext cx="8215370" cy="461665"/>
          </a:xfrm>
          <a:prstGeom prst="rect">
            <a:avLst/>
          </a:prstGeom>
        </p:spPr>
        <p:txBody>
          <a:bodyPr wrap="square">
            <a:spAutoFit/>
          </a:bodyPr>
          <a:lstStyle/>
          <a:p>
            <a:r>
              <a:rPr lang="zh-CN" altLang="en-US" sz="2400" dirty="0" smtClean="0"/>
              <a:t>练习  如果是   </a:t>
            </a:r>
            <a:r>
              <a:rPr lang="en-US" sz="2400" dirty="0" err="1" smtClean="0"/>
              <a:t>ab</a:t>
            </a:r>
            <a:r>
              <a:rPr lang="zh-CN" altLang="en-US" sz="2400" dirty="0"/>
              <a:t>＝</a:t>
            </a:r>
            <a:r>
              <a:rPr lang="en-US" sz="2400" dirty="0"/>
              <a:t>a1b1+a2b2+a3b3+a4b4 +</a:t>
            </a:r>
            <a:r>
              <a:rPr lang="en-US" sz="2400" dirty="0" smtClean="0"/>
              <a:t>a5b5+a6b6</a:t>
            </a:r>
            <a:r>
              <a:rPr lang="zh-CN" altLang="en-US" sz="2400" dirty="0" smtClean="0"/>
              <a:t>  </a:t>
            </a:r>
            <a:r>
              <a:rPr lang="en-US" altLang="zh-CN" sz="2400" dirty="0" smtClean="0"/>
              <a:t>?</a:t>
            </a:r>
            <a:r>
              <a:rPr lang="zh-CN" altLang="en-US" sz="2400" dirty="0" smtClean="0"/>
              <a:t> </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fld id="{E5261163-A7A1-4882-A1EE-85AFDF1729BB}" type="datetime1">
              <a:rPr lang="zh-CN" altLang="en-US" smtClean="0">
                <a:latin typeface="Arial" charset="0"/>
              </a:rPr>
              <a:pPr/>
              <a:t>2014/6/3</a:t>
            </a:fld>
            <a:endParaRPr lang="zh-CN" altLang="zh-CN" smtClean="0">
              <a:latin typeface="Arial" charset="0"/>
            </a:endParaRPr>
          </a:p>
        </p:txBody>
      </p:sp>
      <p:sp>
        <p:nvSpPr>
          <p:cNvPr id="17411" name="灯片编号占位符 5"/>
          <p:cNvSpPr>
            <a:spLocks noGrp="1"/>
          </p:cNvSpPr>
          <p:nvPr>
            <p:ph type="sldNum" sz="quarter" idx="12"/>
          </p:nvPr>
        </p:nvSpPr>
        <p:spPr>
          <a:noFill/>
        </p:spPr>
        <p:txBody>
          <a:bodyPr/>
          <a:lstStyle/>
          <a:p>
            <a:fld id="{ED8BCE88-B2C1-42DB-AA7B-910DD3AF6FCF}" type="slidenum">
              <a:rPr lang="zh-CN" altLang="zh-CN" smtClean="0">
                <a:latin typeface="Arial" charset="0"/>
              </a:rPr>
              <a:pPr/>
              <a:t>7</a:t>
            </a:fld>
            <a:endParaRPr lang="zh-CN" altLang="zh-CN" smtClean="0">
              <a:latin typeface="Arial" charset="0"/>
            </a:endParaRPr>
          </a:p>
        </p:txBody>
      </p:sp>
      <p:sp>
        <p:nvSpPr>
          <p:cNvPr id="17412" name="Rectangle 2"/>
          <p:cNvSpPr>
            <a:spLocks noGrp="1" noChangeArrowheads="1"/>
          </p:cNvSpPr>
          <p:nvPr>
            <p:ph type="body" idx="1"/>
          </p:nvPr>
        </p:nvSpPr>
        <p:spPr>
          <a:xfrm>
            <a:off x="428596" y="1000108"/>
            <a:ext cx="8229600" cy="720725"/>
          </a:xfrm>
        </p:spPr>
        <p:txBody>
          <a:bodyPr/>
          <a:lstStyle/>
          <a:p>
            <a:pPr eaLnBrk="1" hangingPunct="1">
              <a:buFont typeface="Wingdings" pitchFamily="2" charset="2"/>
              <a:buNone/>
            </a:pPr>
            <a:r>
              <a:rPr lang="zh-CN" altLang="zh-CN" dirty="0" smtClean="0"/>
              <a:t>2 </a:t>
            </a:r>
            <a:r>
              <a:rPr lang="zh-CN" dirty="0" smtClean="0"/>
              <a:t>画出流水线时空图</a:t>
            </a:r>
          </a:p>
          <a:p>
            <a:pPr eaLnBrk="1" hangingPunct="1">
              <a:buFont typeface="Wingdings" pitchFamily="2" charset="2"/>
              <a:buNone/>
            </a:pPr>
            <a:endParaRPr lang="zh-CN" altLang="zh-CN" dirty="0" smtClean="0"/>
          </a:p>
        </p:txBody>
      </p:sp>
      <p:pic>
        <p:nvPicPr>
          <p:cNvPr id="17413" name="Picture 3"/>
          <p:cNvPicPr>
            <a:picLocks noChangeAspect="1" noChangeArrowheads="1"/>
          </p:cNvPicPr>
          <p:nvPr/>
        </p:nvPicPr>
        <p:blipFill>
          <a:blip r:embed="rId2"/>
          <a:srcRect/>
          <a:stretch>
            <a:fillRect/>
          </a:stretch>
        </p:blipFill>
        <p:spPr bwMode="auto">
          <a:xfrm>
            <a:off x="428596" y="1714488"/>
            <a:ext cx="8286808" cy="3457575"/>
          </a:xfrm>
          <a:prstGeom prst="rect">
            <a:avLst/>
          </a:prstGeom>
          <a:noFill/>
          <a:ln w="9525">
            <a:noFill/>
            <a:miter lim="800000"/>
            <a:headEnd/>
            <a:tailEnd/>
          </a:ln>
        </p:spPr>
      </p:pic>
      <p:sp>
        <p:nvSpPr>
          <p:cNvPr id="17414" name="Rectangle 4"/>
          <p:cNvSpPr>
            <a:spLocks noChangeArrowheads="1"/>
          </p:cNvSpPr>
          <p:nvPr/>
        </p:nvSpPr>
        <p:spPr bwMode="auto">
          <a:xfrm>
            <a:off x="285720" y="285728"/>
            <a:ext cx="8229600" cy="72072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zh-CN" sz="3200" dirty="0"/>
              <a:t>1 </a:t>
            </a:r>
            <a:r>
              <a:rPr lang="zh-CN" sz="3200" dirty="0"/>
              <a:t>分析</a:t>
            </a:r>
            <a:r>
              <a:rPr lang="zh-CN" altLang="zh-CN" sz="3200" dirty="0"/>
              <a:t>: </a:t>
            </a:r>
            <a:r>
              <a:rPr lang="zh-CN" sz="3200" dirty="0"/>
              <a:t>先进行</a:t>
            </a:r>
            <a:r>
              <a:rPr lang="zh-CN" altLang="zh-CN" sz="3200" dirty="0"/>
              <a:t>4</a:t>
            </a:r>
            <a:r>
              <a:rPr lang="zh-CN" sz="3200" dirty="0"/>
              <a:t>次加法</a:t>
            </a:r>
            <a:r>
              <a:rPr lang="zh-CN" altLang="zh-CN" sz="3200" dirty="0"/>
              <a:t>,</a:t>
            </a:r>
            <a:r>
              <a:rPr lang="zh-CN" sz="3200" dirty="0"/>
              <a:t>再进行乘法</a:t>
            </a:r>
            <a:r>
              <a:rPr lang="zh-CN" altLang="zh-CN" sz="3200" dirty="0"/>
              <a:t>.</a:t>
            </a:r>
          </a:p>
        </p:txBody>
      </p:sp>
      <p:sp>
        <p:nvSpPr>
          <p:cNvPr id="11269" name="Rectangle 5"/>
          <p:cNvSpPr>
            <a:spLocks noChangeArrowheads="1"/>
          </p:cNvSpPr>
          <p:nvPr/>
        </p:nvSpPr>
        <p:spPr bwMode="auto">
          <a:xfrm>
            <a:off x="785786" y="5500702"/>
            <a:ext cx="4677884" cy="954107"/>
          </a:xfrm>
          <a:prstGeom prst="rect">
            <a:avLst/>
          </a:prstGeom>
          <a:noFill/>
          <a:ln w="9525">
            <a:noFill/>
            <a:miter lim="800000"/>
            <a:headEnd/>
            <a:tailEnd/>
          </a:ln>
          <a:effectLst/>
        </p:spPr>
        <p:txBody>
          <a:bodyPr wrap="none">
            <a:spAutoFit/>
          </a:bodyPr>
          <a:lstStyle/>
          <a:p>
            <a:pPr>
              <a:defRPr/>
            </a:pPr>
            <a:r>
              <a:rPr lang="zh-CN" altLang="en-US" sz="2400" b="1" dirty="0">
                <a:latin typeface="Arial" pitchFamily="34" charset="0"/>
              </a:rPr>
              <a:t>静态</a:t>
            </a:r>
            <a:r>
              <a:rPr lang="zh-CN" altLang="en-US" sz="2800" b="1" dirty="0">
                <a:effectLst>
                  <a:outerShdw blurRad="38100" dist="38100" dir="2700000" algn="tl">
                    <a:srgbClr val="000000"/>
                  </a:outerShdw>
                </a:effectLst>
                <a:latin typeface="Verdana" pitchFamily="34" charset="0"/>
              </a:rPr>
              <a:t>: 加法完成后再进行乘法</a:t>
            </a:r>
          </a:p>
          <a:p>
            <a:pPr>
              <a:defRPr/>
            </a:pPr>
            <a:r>
              <a:rPr lang="zh-CN" altLang="en-US" sz="2400" b="1" dirty="0">
                <a:latin typeface="Arial" pitchFamily="34" charset="0"/>
                <a:sym typeface="Arial" pitchFamily="34" charset="0"/>
              </a:rPr>
              <a:t>动态：</a:t>
            </a:r>
            <a:r>
              <a:rPr lang="zh-CN" altLang="en-US" sz="2800" b="1" dirty="0">
                <a:effectLst>
                  <a:outerShdw blurRad="38100" dist="38100" dir="2700000" algn="tl">
                    <a:srgbClr val="000000"/>
                  </a:outerShdw>
                </a:effectLst>
                <a:latin typeface="Verdana" pitchFamily="34" charset="0"/>
                <a:sym typeface="Arial" pitchFamily="34" charset="0"/>
              </a:rPr>
              <a:t>不要求加法完成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fld id="{4C2FF689-84BB-443E-A05E-F5E728BA1632}" type="datetime1">
              <a:rPr lang="zh-CN" altLang="en-US" smtClean="0">
                <a:latin typeface="Arial" charset="0"/>
              </a:rPr>
              <a:pPr/>
              <a:t>2014/6/3</a:t>
            </a:fld>
            <a:endParaRPr lang="zh-CN" altLang="zh-CN" smtClean="0">
              <a:latin typeface="Arial" charset="0"/>
            </a:endParaRPr>
          </a:p>
        </p:txBody>
      </p:sp>
      <p:sp>
        <p:nvSpPr>
          <p:cNvPr id="18435" name="灯片编号占位符 5"/>
          <p:cNvSpPr>
            <a:spLocks noGrp="1"/>
          </p:cNvSpPr>
          <p:nvPr>
            <p:ph type="sldNum" sz="quarter" idx="12"/>
          </p:nvPr>
        </p:nvSpPr>
        <p:spPr>
          <a:noFill/>
        </p:spPr>
        <p:txBody>
          <a:bodyPr/>
          <a:lstStyle/>
          <a:p>
            <a:fld id="{90E9C584-FB00-4201-894B-B81FBA40EFA4}" type="slidenum">
              <a:rPr lang="zh-CN" altLang="zh-CN" smtClean="0">
                <a:latin typeface="Arial" charset="0"/>
              </a:rPr>
              <a:pPr/>
              <a:t>8</a:t>
            </a:fld>
            <a:endParaRPr lang="zh-CN" altLang="zh-CN" smtClean="0">
              <a:latin typeface="Arial" charset="0"/>
            </a:endParaRPr>
          </a:p>
        </p:txBody>
      </p:sp>
      <p:sp>
        <p:nvSpPr>
          <p:cNvPr id="18436" name="Rectangle 2"/>
          <p:cNvSpPr>
            <a:spLocks noChangeArrowheads="1"/>
          </p:cNvSpPr>
          <p:nvPr/>
        </p:nvSpPr>
        <p:spPr bwMode="auto">
          <a:xfrm>
            <a:off x="36513" y="908050"/>
            <a:ext cx="13792200" cy="4481513"/>
          </a:xfrm>
          <a:prstGeom prst="rect">
            <a:avLst/>
          </a:prstGeom>
          <a:noFill/>
          <a:ln w="9525">
            <a:noFill/>
            <a:miter lim="800000"/>
            <a:headEnd/>
            <a:tailEnd/>
          </a:ln>
        </p:spPr>
        <p:txBody>
          <a:bodyPr anchor="ctr">
            <a:spAutoFit/>
          </a:bodyPr>
          <a:lstStyle/>
          <a:p>
            <a:pPr marL="342900" indent="-342900"/>
            <a:r>
              <a:rPr lang="zh-CN" altLang="zh-CN" sz="2400"/>
              <a:t>     1</a:t>
            </a:r>
            <a:r>
              <a:rPr lang="zh-CN" sz="2400"/>
              <a:t>） 由时空图，</a:t>
            </a:r>
            <a:r>
              <a:rPr lang="zh-CN" altLang="zh-CN" sz="2400"/>
              <a:t>17</a:t>
            </a:r>
            <a:r>
              <a:rPr lang="zh-CN" sz="2400"/>
              <a:t>个</a:t>
            </a:r>
            <a:r>
              <a:rPr lang="zh-CN" altLang="zh-CN" sz="2400"/>
              <a:t>Δt</a:t>
            </a:r>
            <a:r>
              <a:rPr lang="zh-CN" sz="2400"/>
              <a:t>时间内输出</a:t>
            </a:r>
            <a:r>
              <a:rPr lang="zh-CN" altLang="zh-CN" sz="2400"/>
              <a:t>7</a:t>
            </a:r>
            <a:r>
              <a:rPr lang="zh-CN" sz="2400"/>
              <a:t>个结果 ，因此</a:t>
            </a:r>
          </a:p>
          <a:p>
            <a:pPr marL="342900" indent="-342900"/>
            <a:r>
              <a:rPr lang="zh-CN" altLang="zh-CN" sz="2400"/>
              <a:t>                                    </a:t>
            </a:r>
          </a:p>
          <a:p>
            <a:pPr marL="342900" indent="-342900" eaLnBrk="0" hangingPunct="0"/>
            <a:r>
              <a:rPr lang="zh-CN" altLang="zh-CN" sz="2400"/>
              <a:t>                                                                                                                                                                                         </a:t>
            </a:r>
            <a:endParaRPr lang="zh-CN" altLang="zh-CN" sz="2400">
              <a:latin typeface="Verdana" pitchFamily="34" charset="0"/>
            </a:endParaRPr>
          </a:p>
          <a:p>
            <a:pPr marL="342900" indent="-342900"/>
            <a:r>
              <a:rPr lang="zh-CN" altLang="zh-CN" sz="2400"/>
              <a:t>   2)  </a:t>
            </a:r>
            <a:r>
              <a:rPr lang="zh-CN" sz="2400"/>
              <a:t>串行方法完成，需</a:t>
            </a:r>
            <a:r>
              <a:rPr lang="zh-CN" altLang="zh-CN" sz="2400"/>
              <a:t>4</a:t>
            </a:r>
            <a:r>
              <a:rPr lang="zh-CN" sz="2400"/>
              <a:t>次加法和</a:t>
            </a:r>
            <a:r>
              <a:rPr lang="zh-CN" altLang="zh-CN" sz="2400"/>
              <a:t>3</a:t>
            </a:r>
            <a:r>
              <a:rPr lang="zh-CN" sz="2400"/>
              <a:t>次乘法</a:t>
            </a:r>
            <a:r>
              <a:rPr lang="zh-CN" altLang="zh-CN" sz="2400"/>
              <a:t>, </a:t>
            </a:r>
            <a:r>
              <a:rPr lang="zh-CN" sz="2400"/>
              <a:t>总时间为</a:t>
            </a:r>
          </a:p>
          <a:p>
            <a:pPr marL="342900" indent="-342900"/>
            <a:r>
              <a:rPr lang="zh-CN" altLang="zh-CN" sz="2400"/>
              <a:t> </a:t>
            </a:r>
          </a:p>
          <a:p>
            <a:pPr marL="342900" indent="-342900"/>
            <a:r>
              <a:rPr lang="zh-CN" altLang="zh-CN" sz="2400"/>
              <a:t>                                                                                                                                   </a:t>
            </a:r>
          </a:p>
          <a:p>
            <a:pPr marL="342900" indent="-342900"/>
            <a:r>
              <a:rPr lang="zh-CN" altLang="zh-CN" sz="2400"/>
              <a:t>    </a:t>
            </a:r>
            <a:r>
              <a:rPr lang="zh-CN" sz="2400"/>
              <a:t>加速比    </a:t>
            </a:r>
          </a:p>
          <a:p>
            <a:pPr marL="342900" indent="-342900" eaLnBrk="0" hangingPunct="0"/>
            <a:r>
              <a:rPr lang="zh-CN" altLang="zh-CN" sz="2400"/>
              <a:t>                       </a:t>
            </a:r>
          </a:p>
          <a:p>
            <a:pPr marL="342900" indent="-342900" eaLnBrk="0" hangingPunct="0"/>
            <a:r>
              <a:rPr lang="zh-CN" altLang="zh-CN" sz="2400"/>
              <a:t>   3) </a:t>
            </a:r>
            <a:r>
              <a:rPr lang="zh-CN" sz="2400"/>
              <a:t>效率                                      </a:t>
            </a:r>
          </a:p>
          <a:p>
            <a:pPr marL="342900" indent="-342900" eaLnBrk="0" hangingPunct="0"/>
            <a:r>
              <a:rPr lang="zh-CN" altLang="zh-CN" sz="2400"/>
              <a:t>                                      </a:t>
            </a:r>
          </a:p>
          <a:p>
            <a:pPr marL="342900" indent="-342900" eaLnBrk="0" hangingPunct="0"/>
            <a:r>
              <a:rPr lang="zh-CN" altLang="zh-CN" sz="2400"/>
              <a:t>                                                                                      </a:t>
            </a:r>
          </a:p>
        </p:txBody>
      </p:sp>
      <p:pic>
        <p:nvPicPr>
          <p:cNvPr id="18437" name="Picture 3" descr="例3"/>
          <p:cNvPicPr>
            <a:picLocks noChangeAspect="1" noChangeArrowheads="1"/>
          </p:cNvPicPr>
          <p:nvPr/>
        </p:nvPicPr>
        <p:blipFill>
          <a:blip r:embed="rId2"/>
          <a:srcRect/>
          <a:stretch>
            <a:fillRect/>
          </a:stretch>
        </p:blipFill>
        <p:spPr bwMode="auto">
          <a:xfrm>
            <a:off x="2484438" y="1557338"/>
            <a:ext cx="2736850" cy="720725"/>
          </a:xfrm>
          <a:prstGeom prst="rect">
            <a:avLst/>
          </a:prstGeom>
          <a:noFill/>
          <a:ln w="9525">
            <a:noFill/>
            <a:miter lim="800000"/>
            <a:headEnd/>
            <a:tailEnd/>
          </a:ln>
        </p:spPr>
      </p:pic>
      <p:pic>
        <p:nvPicPr>
          <p:cNvPr id="18438" name="Picture 4" descr="例3"/>
          <p:cNvPicPr>
            <a:picLocks noChangeAspect="1" noChangeArrowheads="1"/>
          </p:cNvPicPr>
          <p:nvPr/>
        </p:nvPicPr>
        <p:blipFill>
          <a:blip r:embed="rId3"/>
          <a:srcRect/>
          <a:stretch>
            <a:fillRect/>
          </a:stretch>
        </p:blipFill>
        <p:spPr bwMode="auto">
          <a:xfrm>
            <a:off x="2555875" y="2997200"/>
            <a:ext cx="2879725" cy="792163"/>
          </a:xfrm>
          <a:prstGeom prst="rect">
            <a:avLst/>
          </a:prstGeom>
          <a:noFill/>
          <a:ln w="9525">
            <a:noFill/>
            <a:miter lim="800000"/>
            <a:headEnd/>
            <a:tailEnd/>
          </a:ln>
        </p:spPr>
      </p:pic>
      <p:pic>
        <p:nvPicPr>
          <p:cNvPr id="18439" name="Picture 5" descr="例3"/>
          <p:cNvPicPr>
            <a:picLocks noChangeAspect="1" noChangeArrowheads="1"/>
          </p:cNvPicPr>
          <p:nvPr/>
        </p:nvPicPr>
        <p:blipFill>
          <a:blip r:embed="rId4"/>
          <a:srcRect/>
          <a:stretch>
            <a:fillRect/>
          </a:stretch>
        </p:blipFill>
        <p:spPr bwMode="auto">
          <a:xfrm>
            <a:off x="2484438" y="4005263"/>
            <a:ext cx="2952750" cy="865187"/>
          </a:xfrm>
          <a:prstGeom prst="rect">
            <a:avLst/>
          </a:prstGeom>
          <a:noFill/>
          <a:ln w="9525">
            <a:noFill/>
            <a:miter lim="800000"/>
            <a:headEnd/>
            <a:tailEnd/>
          </a:ln>
        </p:spPr>
      </p:pic>
      <p:pic>
        <p:nvPicPr>
          <p:cNvPr id="18440" name="Picture 6" descr="例3"/>
          <p:cNvPicPr>
            <a:picLocks noChangeAspect="1" noChangeArrowheads="1"/>
          </p:cNvPicPr>
          <p:nvPr/>
        </p:nvPicPr>
        <p:blipFill>
          <a:blip r:embed="rId5"/>
          <a:srcRect/>
          <a:stretch>
            <a:fillRect/>
          </a:stretch>
        </p:blipFill>
        <p:spPr bwMode="auto">
          <a:xfrm>
            <a:off x="1763713" y="5157788"/>
            <a:ext cx="5472112" cy="121126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E2A41E2-50BB-4AFE-86F2-D5AD4677937C}" type="datetime1">
              <a:rPr lang="zh-CN" altLang="en-US" smtClean="0"/>
              <a:pPr>
                <a:defRPr/>
              </a:pPr>
              <a:t>2014/6/3</a:t>
            </a:fld>
            <a:endParaRPr lang="zh-CN" altLang="zh-CN"/>
          </a:p>
        </p:txBody>
      </p:sp>
      <p:sp>
        <p:nvSpPr>
          <p:cNvPr id="4" name="灯片编号占位符 3"/>
          <p:cNvSpPr>
            <a:spLocks noGrp="1"/>
          </p:cNvSpPr>
          <p:nvPr>
            <p:ph type="sldNum" sz="quarter" idx="12"/>
          </p:nvPr>
        </p:nvSpPr>
        <p:spPr/>
        <p:txBody>
          <a:bodyPr/>
          <a:lstStyle/>
          <a:p>
            <a:pPr>
              <a:defRPr/>
            </a:pPr>
            <a:fld id="{131E3EED-6F35-47F2-86F8-AD12AFBCFBF8}" type="slidenum">
              <a:rPr lang="zh-CN" altLang="zh-CN" smtClean="0"/>
              <a:pPr>
                <a:defRPr/>
              </a:pPr>
              <a:t>9</a:t>
            </a:fld>
            <a:endParaRPr lang="zh-CN" altLang="zh-CN"/>
          </a:p>
        </p:txBody>
      </p:sp>
      <p:pic>
        <p:nvPicPr>
          <p:cNvPr id="54274" name="Picture 2"/>
          <p:cNvPicPr>
            <a:picLocks noChangeAspect="1" noChangeArrowheads="1"/>
          </p:cNvPicPr>
          <p:nvPr/>
        </p:nvPicPr>
        <p:blipFill>
          <a:blip r:embed="rId2"/>
          <a:srcRect/>
          <a:stretch>
            <a:fillRect/>
          </a:stretch>
        </p:blipFill>
        <p:spPr bwMode="auto">
          <a:xfrm>
            <a:off x="785786" y="2071678"/>
            <a:ext cx="7610078" cy="3571900"/>
          </a:xfrm>
          <a:prstGeom prst="rect">
            <a:avLst/>
          </a:prstGeom>
          <a:noFill/>
          <a:ln w="9525" cmpd="sng">
            <a:noFill/>
            <a:miter lim="800000"/>
            <a:headEnd/>
            <a:tailEnd/>
          </a:ln>
          <a:effectLst/>
        </p:spPr>
      </p:pic>
      <p:sp>
        <p:nvSpPr>
          <p:cNvPr id="6" name="矩形 5"/>
          <p:cNvSpPr/>
          <p:nvPr/>
        </p:nvSpPr>
        <p:spPr>
          <a:xfrm>
            <a:off x="500034" y="1000108"/>
            <a:ext cx="8215370" cy="461665"/>
          </a:xfrm>
          <a:prstGeom prst="rect">
            <a:avLst/>
          </a:prstGeom>
        </p:spPr>
        <p:txBody>
          <a:bodyPr wrap="square">
            <a:spAutoFit/>
          </a:bodyPr>
          <a:lstStyle/>
          <a:p>
            <a:r>
              <a:rPr lang="zh-CN" altLang="en-US" sz="2400" dirty="0" smtClean="0"/>
              <a:t>练习  如果是   </a:t>
            </a:r>
            <a:r>
              <a:rPr lang="en-US" sz="2400" dirty="0" err="1" smtClean="0"/>
              <a:t>ab</a:t>
            </a:r>
            <a:r>
              <a:rPr lang="zh-CN" altLang="en-US" sz="2400" dirty="0"/>
              <a:t>＝</a:t>
            </a:r>
            <a:r>
              <a:rPr lang="en-US" sz="2400" dirty="0"/>
              <a:t>a1b1+a2b2+a3b3+a4b4 +</a:t>
            </a:r>
            <a:r>
              <a:rPr lang="en-US" sz="2400" dirty="0" smtClean="0"/>
              <a:t>a5b5+a6b6</a:t>
            </a:r>
            <a:r>
              <a:rPr lang="zh-CN" altLang="en-US" sz="2400" dirty="0" smtClean="0"/>
              <a:t>  </a:t>
            </a:r>
            <a:r>
              <a:rPr lang="en-US" altLang="zh-CN" sz="2400" dirty="0" smtClean="0"/>
              <a:t>?</a:t>
            </a:r>
            <a:r>
              <a:rPr lang="zh-CN" altLang="en-US" sz="2400" dirty="0" smtClean="0"/>
              <a:t> </a:t>
            </a:r>
            <a:endParaRPr lang="zh-CN" altLang="en-US" sz="2400" dirty="0"/>
          </a:p>
        </p:txBody>
      </p:sp>
    </p:spTree>
  </p:cSld>
  <p:clrMapOvr>
    <a:masterClrMapping/>
  </p:clrMapOvr>
</p:sld>
</file>

<file path=ppt/theme/theme1.xml><?xml version="1.0" encoding="utf-8"?>
<a:theme xmlns:a="http://schemas.openxmlformats.org/drawingml/2006/main" name="飞天乐舞">
  <a:themeElements>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fontScheme name="飞天乐舞">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飞天乐舞 1">
        <a:dk1>
          <a:srgbClr val="C0C0C0"/>
        </a:dk1>
        <a:lt1>
          <a:srgbClr val="FFFFFF"/>
        </a:lt1>
        <a:dk2>
          <a:srgbClr val="7979A5"/>
        </a:dk2>
        <a:lt2>
          <a:srgbClr val="FFFF00"/>
        </a:lt2>
        <a:accent1>
          <a:srgbClr val="7499D0"/>
        </a:accent1>
        <a:accent2>
          <a:srgbClr val="CCCCFF"/>
        </a:accent2>
        <a:accent3>
          <a:srgbClr val="BEBECF"/>
        </a:accent3>
        <a:accent4>
          <a:srgbClr val="DADADA"/>
        </a:accent4>
        <a:accent5>
          <a:srgbClr val="BCCAE4"/>
        </a:accent5>
        <a:accent6>
          <a:srgbClr val="B9B9E7"/>
        </a:accent6>
        <a:hlink>
          <a:srgbClr val="66FFFF"/>
        </a:hlink>
        <a:folHlink>
          <a:srgbClr val="FFCCFF"/>
        </a:folHlink>
      </a:clrScheme>
      <a:clrMap bg1="dk2" tx1="lt1" bg2="dk1" tx2="lt2" accent1="accent1" accent2="accent2" accent3="accent3" accent4="accent4" accent5="accent5" accent6="accent6" hlink="hlink" folHlink="folHlink"/>
    </a:extraClrScheme>
    <a:extraClrScheme>
      <a:clrScheme name="飞天乐舞 2">
        <a:dk1>
          <a:srgbClr val="C0C0C0"/>
        </a:dk1>
        <a:lt1>
          <a:srgbClr val="FFFFFF"/>
        </a:lt1>
        <a:dk2>
          <a:srgbClr val="586AA4"/>
        </a:dk2>
        <a:lt2>
          <a:srgbClr val="FFFFFF"/>
        </a:lt2>
        <a:accent1>
          <a:srgbClr val="829FB4"/>
        </a:accent1>
        <a:accent2>
          <a:srgbClr val="CCCCFF"/>
        </a:accent2>
        <a:accent3>
          <a:srgbClr val="B4B9CF"/>
        </a:accent3>
        <a:accent4>
          <a:srgbClr val="DADADA"/>
        </a:accent4>
        <a:accent5>
          <a:srgbClr val="C1CDD6"/>
        </a:accent5>
        <a:accent6>
          <a:srgbClr val="B9B9E7"/>
        </a:accent6>
        <a:hlink>
          <a:srgbClr val="FFCC66"/>
        </a:hlink>
        <a:folHlink>
          <a:srgbClr val="66FFFF"/>
        </a:folHlink>
      </a:clrScheme>
      <a:clrMap bg1="dk2" tx1="lt1" bg2="dk1" tx2="lt2" accent1="accent1" accent2="accent2" accent3="accent3" accent4="accent4" accent5="accent5" accent6="accent6" hlink="hlink" folHlink="folHlink"/>
    </a:extraClrScheme>
    <a:extraClrScheme>
      <a:clrScheme name="飞天乐舞 3">
        <a:dk1>
          <a:srgbClr val="C0C0C0"/>
        </a:dk1>
        <a:lt1>
          <a:srgbClr val="FFFF66"/>
        </a:lt1>
        <a:dk2>
          <a:srgbClr val="000000"/>
        </a:dk2>
        <a:lt2>
          <a:srgbClr val="FFFFFF"/>
        </a:lt2>
        <a:accent1>
          <a:srgbClr val="79869D"/>
        </a:accent1>
        <a:accent2>
          <a:srgbClr val="66FFCC"/>
        </a:accent2>
        <a:accent3>
          <a:srgbClr val="AAAAAA"/>
        </a:accent3>
        <a:accent4>
          <a:srgbClr val="DADA56"/>
        </a:accent4>
        <a:accent5>
          <a:srgbClr val="BEC3CC"/>
        </a:accent5>
        <a:accent6>
          <a:srgbClr val="5CE7B9"/>
        </a:accent6>
        <a:hlink>
          <a:srgbClr val="99CCFF"/>
        </a:hlink>
        <a:folHlink>
          <a:srgbClr val="FFCC00"/>
        </a:folHlink>
      </a:clrScheme>
      <a:clrMap bg1="dk2" tx1="lt1" bg2="dk1" tx2="lt2" accent1="accent1" accent2="accent2" accent3="accent3" accent4="accent4" accent5="accent5" accent6="accent6" hlink="hlink" folHlink="folHlink"/>
    </a:extraClrScheme>
    <a:extraClrScheme>
      <a:clrScheme name="飞天乐舞 4">
        <a:dk1>
          <a:srgbClr val="C0C0C0"/>
        </a:dk1>
        <a:lt1>
          <a:srgbClr val="FFFF66"/>
        </a:lt1>
        <a:dk2>
          <a:srgbClr val="FFCC99"/>
        </a:dk2>
        <a:lt2>
          <a:srgbClr val="FFFFFF"/>
        </a:lt2>
        <a:accent1>
          <a:srgbClr val="829FB4"/>
        </a:accent1>
        <a:accent2>
          <a:srgbClr val="CCCCFF"/>
        </a:accent2>
        <a:accent3>
          <a:srgbClr val="FFE2CA"/>
        </a:accent3>
        <a:accent4>
          <a:srgbClr val="DADA56"/>
        </a:accent4>
        <a:accent5>
          <a:srgbClr val="C1CDD6"/>
        </a:accent5>
        <a:accent6>
          <a:srgbClr val="B9B9E7"/>
        </a:accent6>
        <a:hlink>
          <a:srgbClr val="99FF99"/>
        </a:hlink>
        <a:folHlink>
          <a:srgbClr val="66FFFF"/>
        </a:folHlink>
      </a:clrScheme>
      <a:clrMap bg1="dk2" tx1="lt1" bg2="dk1" tx2="lt2" accent1="accent1" accent2="accent2" accent3="accent3" accent4="accent4" accent5="accent5" accent6="accent6" hlink="hlink" folHlink="folHlink"/>
    </a:extraClrScheme>
    <a:extraClrScheme>
      <a:clrScheme name="飞天乐舞 5">
        <a:dk1>
          <a:srgbClr val="C0C0C0"/>
        </a:dk1>
        <a:lt1>
          <a:srgbClr val="FFFFFF"/>
        </a:lt1>
        <a:dk2>
          <a:srgbClr val="6699FF"/>
        </a:dk2>
        <a:lt2>
          <a:srgbClr val="FFFF66"/>
        </a:lt2>
        <a:accent1>
          <a:srgbClr val="529280"/>
        </a:accent1>
        <a:accent2>
          <a:srgbClr val="FF99FF"/>
        </a:accent2>
        <a:accent3>
          <a:srgbClr val="B8CAFF"/>
        </a:accent3>
        <a:accent4>
          <a:srgbClr val="DADADA"/>
        </a:accent4>
        <a:accent5>
          <a:srgbClr val="B3C7C0"/>
        </a:accent5>
        <a:accent6>
          <a:srgbClr val="E78AE7"/>
        </a:accent6>
        <a:hlink>
          <a:srgbClr val="FFCC00"/>
        </a:hlink>
        <a:folHlink>
          <a:srgbClr val="99FF99"/>
        </a:folHlink>
      </a:clrScheme>
      <a:clrMap bg1="dk2" tx1="lt1" bg2="dk1" tx2="lt2" accent1="accent1" accent2="accent2" accent3="accent3" accent4="accent4" accent5="accent5" accent6="accent6" hlink="hlink" folHlink="folHlink"/>
    </a:extraClrScheme>
    <a:extraClrScheme>
      <a:clrScheme name="飞天乐舞 6">
        <a:dk1>
          <a:srgbClr val="C0C0C0"/>
        </a:dk1>
        <a:lt1>
          <a:srgbClr val="FFFFFF"/>
        </a:lt1>
        <a:dk2>
          <a:srgbClr val="3366CC"/>
        </a:dk2>
        <a:lt2>
          <a:srgbClr val="66FFFF"/>
        </a:lt2>
        <a:accent1>
          <a:srgbClr val="58A9CA"/>
        </a:accent1>
        <a:accent2>
          <a:srgbClr val="FFCCFF"/>
        </a:accent2>
        <a:accent3>
          <a:srgbClr val="ADB8E2"/>
        </a:accent3>
        <a:accent4>
          <a:srgbClr val="DADADA"/>
        </a:accent4>
        <a:accent5>
          <a:srgbClr val="B4D1E1"/>
        </a:accent5>
        <a:accent6>
          <a:srgbClr val="E7B9E7"/>
        </a:accent6>
        <a:hlink>
          <a:srgbClr val="FFFF00"/>
        </a:hlink>
        <a:folHlink>
          <a:srgbClr val="99FF99"/>
        </a:folHlink>
      </a:clrScheme>
      <a:clrMap bg1="dk2" tx1="lt1" bg2="dk1" tx2="lt2" accent1="accent1" accent2="accent2" accent3="accent3" accent4="accent4" accent5="accent5" accent6="accent6" hlink="hlink" folHlink="folHlink"/>
    </a:extraClrScheme>
    <a:extraClrScheme>
      <a:clrScheme name="飞天乐舞 7">
        <a:dk1>
          <a:srgbClr val="C0C0C0"/>
        </a:dk1>
        <a:lt1>
          <a:srgbClr val="FFFF00"/>
        </a:lt1>
        <a:dk2>
          <a:srgbClr val="3F528D"/>
        </a:dk2>
        <a:lt2>
          <a:srgbClr val="00FF00"/>
        </a:lt2>
        <a:accent1>
          <a:srgbClr val="899DAB"/>
        </a:accent1>
        <a:accent2>
          <a:srgbClr val="FF9999"/>
        </a:accent2>
        <a:accent3>
          <a:srgbClr val="AFB3C5"/>
        </a:accent3>
        <a:accent4>
          <a:srgbClr val="DADA00"/>
        </a:accent4>
        <a:accent5>
          <a:srgbClr val="C4CCD2"/>
        </a:accent5>
        <a:accent6>
          <a:srgbClr val="E78A8A"/>
        </a:accent6>
        <a:hlink>
          <a:srgbClr val="FFFFFF"/>
        </a:hlink>
        <a:folHlink>
          <a:srgbClr val="CCCCFF"/>
        </a:folHlink>
      </a:clrScheme>
      <a:clrMap bg1="dk2" tx1="lt1" bg2="dk1" tx2="lt2" accent1="accent1" accent2="accent2" accent3="accent3" accent4="accent4" accent5="accent5" accent6="accent6" hlink="hlink" folHlink="folHlink"/>
    </a:extraClrScheme>
    <a:extraClrScheme>
      <a:clrScheme name="飞天乐舞 8">
        <a:dk1>
          <a:srgbClr val="C0C0C0"/>
        </a:dk1>
        <a:lt1>
          <a:srgbClr val="99FFCC"/>
        </a:lt1>
        <a:dk2>
          <a:srgbClr val="558167"/>
        </a:dk2>
        <a:lt2>
          <a:srgbClr val="FFCC00"/>
        </a:lt2>
        <a:accent1>
          <a:srgbClr val="6D9D8B"/>
        </a:accent1>
        <a:accent2>
          <a:srgbClr val="CCCCFF"/>
        </a:accent2>
        <a:accent3>
          <a:srgbClr val="B4C1B8"/>
        </a:accent3>
        <a:accent4>
          <a:srgbClr val="82DAAE"/>
        </a:accent4>
        <a:accent5>
          <a:srgbClr val="BACCC4"/>
        </a:accent5>
        <a:accent6>
          <a:srgbClr val="B9B9E7"/>
        </a:accent6>
        <a:hlink>
          <a:srgbClr val="FFFF66"/>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CDESIGNH</Template>
  <TotalTime>292</TotalTime>
  <Pages>0</Pages>
  <Words>2633</Words>
  <Characters>0</Characters>
  <Application>Microsoft Office PowerPoint</Application>
  <DocSecurity>0</DocSecurity>
  <PresentationFormat>全屏显示(4:3)</PresentationFormat>
  <Lines>0</Lines>
  <Paragraphs>381</Paragraphs>
  <Slides>37</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0" baseType="lpstr">
      <vt:lpstr>飞天乐舞</vt:lpstr>
      <vt:lpstr>BMP 图像</vt:lpstr>
      <vt:lpstr>Microsoft 公式 3.0</vt:lpstr>
      <vt:lpstr>考试试题</vt:lpstr>
      <vt:lpstr>幻灯片 2</vt:lpstr>
      <vt:lpstr>幻灯片 3</vt:lpstr>
      <vt:lpstr>幻灯片 4</vt:lpstr>
      <vt:lpstr>第二章  时间并行技术</vt:lpstr>
      <vt:lpstr>幻灯片 6</vt:lpstr>
      <vt:lpstr>幻灯片 7</vt:lpstr>
      <vt:lpstr>幻灯片 8</vt:lpstr>
      <vt:lpstr>幻灯片 9</vt:lpstr>
      <vt:lpstr>第三章  指令级并行技术</vt:lpstr>
      <vt:lpstr>幻灯片 11</vt:lpstr>
      <vt:lpstr>1    按序发射  按序完成  </vt:lpstr>
      <vt:lpstr>幻灯片 13</vt:lpstr>
      <vt:lpstr>3     顺序发射  乱序完成，数据直通</vt:lpstr>
      <vt:lpstr>4     乱序发射  乱序完成，数据直通</vt:lpstr>
      <vt:lpstr>第二章   习题 10</vt:lpstr>
      <vt:lpstr>第四章 向量流水处理机 </vt:lpstr>
      <vt:lpstr>幻灯片 18</vt:lpstr>
      <vt:lpstr>幻灯片 19</vt:lpstr>
      <vt:lpstr>幻灯片 20</vt:lpstr>
      <vt:lpstr>幻灯片 21</vt:lpstr>
      <vt:lpstr>幻灯片 22</vt:lpstr>
      <vt:lpstr>第五章　互连网络</vt:lpstr>
      <vt:lpstr>幻灯片 24</vt:lpstr>
      <vt:lpstr>幻灯片 25</vt:lpstr>
      <vt:lpstr>幻灯片 26</vt:lpstr>
      <vt:lpstr>第六章　阵列处理机</vt:lpstr>
      <vt:lpstr>幻灯片 28</vt:lpstr>
      <vt:lpstr>幻灯片 29</vt:lpstr>
      <vt:lpstr>第七章    多处理机</vt:lpstr>
      <vt:lpstr>幻灯片 31</vt:lpstr>
      <vt:lpstr>幻灯片 32</vt:lpstr>
      <vt:lpstr>幻灯片 33</vt:lpstr>
      <vt:lpstr>幻灯片 34</vt:lpstr>
      <vt:lpstr>幻灯片 35</vt:lpstr>
      <vt:lpstr>幻灯片 36</vt:lpstr>
      <vt:lpstr>幻灯片 37</vt:lpstr>
    </vt:vector>
  </TitlesOfParts>
  <Company>家庭自用</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 </dc:title>
  <dc:creator>余文</dc:creator>
  <cp:lastModifiedBy>yw</cp:lastModifiedBy>
  <cp:revision>127</cp:revision>
  <cp:lastPrinted>1899-12-30T00:00:00Z</cp:lastPrinted>
  <dcterms:created xsi:type="dcterms:W3CDTF">2004-08-31T23:46:30Z</dcterms:created>
  <dcterms:modified xsi:type="dcterms:W3CDTF">2014-06-03T00:03:57Z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