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51"/>
  </p:notesMasterIdLst>
  <p:sldIdLst>
    <p:sldId id="353" r:id="rId2"/>
    <p:sldId id="453" r:id="rId3"/>
    <p:sldId id="405" r:id="rId4"/>
    <p:sldId id="407" r:id="rId5"/>
    <p:sldId id="456" r:id="rId6"/>
    <p:sldId id="480" r:id="rId7"/>
    <p:sldId id="481" r:id="rId8"/>
    <p:sldId id="314" r:id="rId9"/>
    <p:sldId id="465" r:id="rId10"/>
    <p:sldId id="457" r:id="rId11"/>
    <p:sldId id="409" r:id="rId12"/>
    <p:sldId id="410" r:id="rId13"/>
    <p:sldId id="458" r:id="rId14"/>
    <p:sldId id="459" r:id="rId15"/>
    <p:sldId id="460" r:id="rId16"/>
    <p:sldId id="461" r:id="rId17"/>
    <p:sldId id="482" r:id="rId18"/>
    <p:sldId id="320" r:id="rId19"/>
    <p:sldId id="475" r:id="rId20"/>
    <p:sldId id="467" r:id="rId21"/>
    <p:sldId id="468" r:id="rId22"/>
    <p:sldId id="469" r:id="rId23"/>
    <p:sldId id="470" r:id="rId24"/>
    <p:sldId id="471" r:id="rId25"/>
    <p:sldId id="472" r:id="rId26"/>
    <p:sldId id="473" r:id="rId27"/>
    <p:sldId id="474" r:id="rId28"/>
    <p:sldId id="484" r:id="rId29"/>
    <p:sldId id="485" r:id="rId30"/>
    <p:sldId id="486" r:id="rId31"/>
    <p:sldId id="483" r:id="rId32"/>
    <p:sldId id="452" r:id="rId33"/>
    <p:sldId id="325" r:id="rId34"/>
    <p:sldId id="416" r:id="rId35"/>
    <p:sldId id="417" r:id="rId36"/>
    <p:sldId id="419" r:id="rId37"/>
    <p:sldId id="424" r:id="rId38"/>
    <p:sldId id="427" r:id="rId39"/>
    <p:sldId id="476" r:id="rId40"/>
    <p:sldId id="330" r:id="rId41"/>
    <p:sldId id="477" r:id="rId42"/>
    <p:sldId id="421" r:id="rId43"/>
    <p:sldId id="420" r:id="rId44"/>
    <p:sldId id="339" r:id="rId45"/>
    <p:sldId id="478" r:id="rId46"/>
    <p:sldId id="479" r:id="rId47"/>
    <p:sldId id="341" r:id="rId48"/>
    <p:sldId id="404" r:id="rId49"/>
    <p:sldId id="451" r:id="rId5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F0000"/>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2698" autoAdjust="0"/>
  </p:normalViewPr>
  <p:slideViewPr>
    <p:cSldViewPr>
      <p:cViewPr varScale="1">
        <p:scale>
          <a:sx n="48" d="100"/>
          <a:sy n="48" d="100"/>
        </p:scale>
        <p:origin x="-1301"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image" Target="../media/image3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zh-CN" altLang="zh-CN"/>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zh-CN" altLang="zh-CN"/>
          </a:p>
        </p:txBody>
      </p:sp>
      <p:sp>
        <p:nvSpPr>
          <p:cNvPr id="39940" name="Rectangle 4"/>
          <p:cNvSpPr>
            <a:spLocks noGrp="1" noRot="1" noChangeAspect="1" noChangeArrowheads="1"/>
          </p:cNvSpPr>
          <p:nvPr>
            <p:ph type="sldImg" idx="2"/>
          </p:nvPr>
        </p:nvSpPr>
        <p:spPr bwMode="auto">
          <a:xfrm>
            <a:off x="1143000" y="685800"/>
            <a:ext cx="4572000" cy="3429000"/>
          </a:xfrm>
          <a:prstGeom prst="rect">
            <a:avLst/>
          </a:prstGeom>
          <a:noFill/>
          <a:ln w="9525">
            <a:noFill/>
            <a:miter lim="800000"/>
            <a:headEnd/>
            <a:tailEnd/>
          </a:ln>
        </p:spPr>
      </p:sp>
      <p:sp>
        <p:nvSpPr>
          <p:cNvPr id="3077" name="Rectangle 5"/>
          <p:cNvSpPr>
            <a:spLocks noGrp="1" noRot="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noProof="0" smtClean="0"/>
              <a:t>单击此处编辑母版文本样式</a:t>
            </a:r>
          </a:p>
          <a:p>
            <a:pPr lvl="1"/>
            <a:r>
              <a:rPr lang="zh-CN" noProof="0" smtClean="0"/>
              <a:t>第二级</a:t>
            </a:r>
          </a:p>
          <a:p>
            <a:pPr lvl="2"/>
            <a:r>
              <a:rPr lang="zh-CN" noProof="0" smtClean="0"/>
              <a:t>第三级</a:t>
            </a:r>
          </a:p>
          <a:p>
            <a:pPr lvl="3"/>
            <a:r>
              <a:rPr lang="zh-CN" noProof="0" smtClean="0"/>
              <a:t>第四级</a:t>
            </a:r>
          </a:p>
          <a:p>
            <a:pPr lvl="4"/>
            <a:r>
              <a:rPr lang="zh-CN" noProof="0" smtClean="0"/>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zh-CN"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33D24F4A-4700-4EB7-BC2B-4969BC519C19}" type="slidenum">
              <a:rPr lang="zh-CN" altLang="zh-CN"/>
              <a:pPr>
                <a:defRPr/>
              </a:pPr>
              <a:t>‹#›</a:t>
            </a:fld>
            <a:endParaRPr lang="zh-CN"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33D24F4A-4700-4EB7-BC2B-4969BC519C19}" type="slidenum">
              <a:rPr lang="zh-CN" altLang="zh-CN" smtClean="0"/>
              <a:pPr>
                <a:defRPr/>
              </a:pPr>
              <a:t>5</a:t>
            </a:fld>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p:sp>
      <p:sp>
        <p:nvSpPr>
          <p:cNvPr id="40963" name="备注占位符 2"/>
          <p:cNvSpPr>
            <a:spLocks noGrp="1"/>
          </p:cNvSpPr>
          <p:nvPr>
            <p:ph type="body" idx="1"/>
          </p:nvPr>
        </p:nvSpPr>
        <p:spPr>
          <a:noFill/>
          <a:ln/>
        </p:spPr>
        <p:txBody>
          <a:bodyPr/>
          <a:lstStyle/>
          <a:p>
            <a:pPr eaLnBrk="1" hangingPunct="1"/>
            <a:endParaRPr lang="zh-CN" altLang="en-US" smtClean="0">
              <a:latin typeface="Arial" charset="0"/>
            </a:endParaRPr>
          </a:p>
        </p:txBody>
      </p:sp>
      <p:sp>
        <p:nvSpPr>
          <p:cNvPr id="40964" name="灯片编号占位符 3"/>
          <p:cNvSpPr>
            <a:spLocks noGrp="1"/>
          </p:cNvSpPr>
          <p:nvPr>
            <p:ph type="sldNum" sz="quarter" idx="5"/>
          </p:nvPr>
        </p:nvSpPr>
        <p:spPr>
          <a:noFill/>
        </p:spPr>
        <p:txBody>
          <a:bodyPr/>
          <a:lstStyle/>
          <a:p>
            <a:fld id="{80FE79C7-5330-484A-BD0A-F414CFE64E9E}" type="slidenum">
              <a:rPr lang="zh-CN" altLang="zh-CN" smtClean="0">
                <a:latin typeface="Arial" charset="0"/>
              </a:rPr>
              <a:pPr/>
              <a:t>32</a:t>
            </a:fld>
            <a:endParaRPr lang="zh-CN" altLang="zh-CN"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33D24F4A-4700-4EB7-BC2B-4969BC519C19}" type="slidenum">
              <a:rPr lang="zh-CN" altLang="zh-CN" smtClean="0"/>
              <a:pPr>
                <a:defRPr/>
              </a:pPr>
              <a:t>43</a:t>
            </a:fld>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33D24F4A-4700-4EB7-BC2B-4969BC519C19}" type="slidenum">
              <a:rPr lang="zh-CN" altLang="zh-CN" smtClean="0"/>
              <a:pPr>
                <a:defRPr/>
              </a:pPr>
              <a:t>49</a:t>
            </a:fld>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050" name="Rectangle 2"/>
          <p:cNvSpPr>
            <a:spLocks noGrp="1" noRot="1" noChangeArrowheads="1"/>
          </p:cNvSpPr>
          <p:nvPr>
            <p:ph type="ctrTitle"/>
          </p:nvPr>
        </p:nvSpPr>
        <p:spPr>
          <a:xfrm>
            <a:off x="685800" y="2286000"/>
            <a:ext cx="7772400" cy="1143000"/>
          </a:xfrm>
        </p:spPr>
        <p:txBody>
          <a:bodyPr/>
          <a:lstStyle>
            <a:lvl1pPr>
              <a:defRPr/>
            </a:lvl1pPr>
          </a:lstStyle>
          <a:p>
            <a:r>
              <a:rPr lang="zh-CN"/>
              <a:t>单击此处编辑母版标题样式</a:t>
            </a:r>
          </a:p>
        </p:txBody>
      </p:sp>
      <p:sp>
        <p:nvSpPr>
          <p:cNvPr id="2051" name="Rectangle 3"/>
          <p:cNvSpPr>
            <a:spLocks noGrp="1" noRot="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fld id="{9A9A899A-A234-4310-BCC8-55EFA0B1044C}" type="datetime1">
              <a:rPr lang="zh-CN" altLang="en-US"/>
              <a:pPr>
                <a:defRPr/>
              </a:pPr>
              <a:t>2017/6/8</a:t>
            </a:fld>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A341525F-4FA7-4E60-BA7E-F8162F1F440B}" type="slidenum">
              <a:rPr lang="zh-CN" altLang="zh-CN"/>
              <a:pPr>
                <a:defRPr/>
              </a:pPr>
              <a:t>‹#›</a:t>
            </a:fld>
            <a:endParaRPr lang="zh-CN"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D24C34F7-6789-4936-8512-1C5C4F6BECCD}" type="datetime1">
              <a:rPr lang="zh-CN" altLang="en-US"/>
              <a:pPr>
                <a:defRPr/>
              </a:pPr>
              <a:t>2017/6/8</a:t>
            </a:fld>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B2BAC3CA-B911-4EC7-A5F5-070E9439DC5C}" type="slidenum">
              <a:rPr lang="zh-CN" altLang="zh-CN"/>
              <a:pPr>
                <a:defRPr/>
              </a:pPr>
              <a:t>‹#›</a:t>
            </a:fld>
            <a:endParaRPr lang="zh-CN"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228600"/>
            <a:ext cx="2135187"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228600"/>
            <a:ext cx="6253163" cy="5870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24946321-F91C-41C0-BDD7-380871CDC2F0}" type="datetime1">
              <a:rPr lang="zh-CN" altLang="en-US"/>
              <a:pPr>
                <a:defRPr/>
              </a:pPr>
              <a:t>2017/6/8</a:t>
            </a:fld>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9F6ACE13-6885-430F-9EE8-BAE1166D3029}" type="slidenum">
              <a:rPr lang="zh-CN" altLang="zh-CN"/>
              <a:pPr>
                <a:defRPr/>
              </a:pPr>
              <a:t>‹#›</a:t>
            </a:fld>
            <a:endParaRPr lang="zh-CN"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228600"/>
            <a:ext cx="854075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01625" y="1600200"/>
            <a:ext cx="4194175" cy="4498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194175" cy="2173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25888"/>
            <a:ext cx="4194175" cy="21732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fld id="{3DD4ACD9-FAEF-4D53-9A0E-280E1F573D6D}" type="datetime1">
              <a:rPr lang="zh-CN" altLang="en-US"/>
              <a:pPr>
                <a:defRPr/>
              </a:pPr>
              <a:t>2017/6/8</a:t>
            </a:fld>
            <a:endParaRPr lang="zh-CN"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8" name="Rectangle 6"/>
          <p:cNvSpPr>
            <a:spLocks noGrp="1" noChangeArrowheads="1"/>
          </p:cNvSpPr>
          <p:nvPr>
            <p:ph type="sldNum" sz="quarter" idx="12"/>
          </p:nvPr>
        </p:nvSpPr>
        <p:spPr>
          <a:ln/>
        </p:spPr>
        <p:txBody>
          <a:bodyPr/>
          <a:lstStyle>
            <a:lvl1pPr>
              <a:defRPr/>
            </a:lvl1pPr>
          </a:lstStyle>
          <a:p>
            <a:pPr>
              <a:defRPr/>
            </a:pPr>
            <a:fld id="{F878777C-3A88-40CA-9B08-DD7C7F6911A0}" type="slidenum">
              <a:rPr lang="zh-CN" altLang="zh-CN"/>
              <a:pPr>
                <a:defRPr/>
              </a:pPr>
              <a:t>‹#›</a:t>
            </a:fld>
            <a:endParaRPr lang="zh-CN"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27A03F0E-5E95-4BCF-9751-290F6A1DB531}" type="datetime1">
              <a:rPr lang="zh-CN" altLang="en-US"/>
              <a:pPr>
                <a:defRPr/>
              </a:pPr>
              <a:t>2017/6/8</a:t>
            </a:fld>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B3863A89-68BE-4736-B067-60125DB2A506}" type="slidenum">
              <a:rPr lang="zh-CN" altLang="zh-CN"/>
              <a:pPr>
                <a:defRPr/>
              </a:pPr>
              <a:t>‹#›</a:t>
            </a:fld>
            <a:endParaRPr lang="zh-CN"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A88FF568-54E2-42D1-87FC-F0F76F295B70}" type="datetime1">
              <a:rPr lang="zh-CN" altLang="en-US"/>
              <a:pPr>
                <a:defRPr/>
              </a:pPr>
              <a:t>2017/6/8</a:t>
            </a:fld>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B7835BE3-B3E0-4586-B395-890D178C6345}" type="slidenum">
              <a:rPr lang="zh-CN" altLang="zh-CN"/>
              <a:pPr>
                <a:defRPr/>
              </a:pPr>
              <a:t>‹#›</a:t>
            </a:fld>
            <a:endParaRPr lang="zh-CN"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1625"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4AD848B4-0D62-4F6C-B0E7-204379AD9B54}" type="datetime1">
              <a:rPr lang="zh-CN" altLang="en-US"/>
              <a:pPr>
                <a:defRPr/>
              </a:pPr>
              <a:t>2017/6/8</a:t>
            </a:fld>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fld id="{B1D134D3-9FB4-49AB-B783-F6C25ECFF695}" type="slidenum">
              <a:rPr lang="zh-CN" altLang="zh-CN"/>
              <a:pPr>
                <a:defRPr/>
              </a:pPr>
              <a:t>‹#›</a:t>
            </a:fld>
            <a:endParaRPr lang="zh-CN"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6B1AAA2B-5A43-48FC-B32A-14A01A3840A0}" type="datetime1">
              <a:rPr lang="zh-CN" altLang="en-US"/>
              <a:pPr>
                <a:defRPr/>
              </a:pPr>
              <a:t>2017/6/8</a:t>
            </a:fld>
            <a:endParaRPr lang="zh-CN"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9" name="Rectangle 6"/>
          <p:cNvSpPr>
            <a:spLocks noGrp="1" noChangeArrowheads="1"/>
          </p:cNvSpPr>
          <p:nvPr>
            <p:ph type="sldNum" sz="quarter" idx="12"/>
          </p:nvPr>
        </p:nvSpPr>
        <p:spPr>
          <a:ln/>
        </p:spPr>
        <p:txBody>
          <a:bodyPr/>
          <a:lstStyle>
            <a:lvl1pPr>
              <a:defRPr/>
            </a:lvl1pPr>
          </a:lstStyle>
          <a:p>
            <a:pPr>
              <a:defRPr/>
            </a:pPr>
            <a:fld id="{7F1E1B6D-27DC-4680-9ADF-76636F792828}" type="slidenum">
              <a:rPr lang="zh-CN" altLang="zh-CN"/>
              <a:pPr>
                <a:defRPr/>
              </a:pPr>
              <a:t>‹#›</a:t>
            </a:fld>
            <a:endParaRPr lang="zh-CN"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fld id="{7E2A41E2-50BB-4AFE-86F2-D5AD4677937C}" type="datetime1">
              <a:rPr lang="zh-CN" altLang="en-US"/>
              <a:pPr>
                <a:defRPr/>
              </a:pPr>
              <a:t>2017/6/8</a:t>
            </a:fld>
            <a:endParaRPr lang="zh-CN"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5" name="Rectangle 6"/>
          <p:cNvSpPr>
            <a:spLocks noGrp="1" noChangeArrowheads="1"/>
          </p:cNvSpPr>
          <p:nvPr>
            <p:ph type="sldNum" sz="quarter" idx="12"/>
          </p:nvPr>
        </p:nvSpPr>
        <p:spPr>
          <a:ln/>
        </p:spPr>
        <p:txBody>
          <a:bodyPr/>
          <a:lstStyle>
            <a:lvl1pPr>
              <a:defRPr/>
            </a:lvl1pPr>
          </a:lstStyle>
          <a:p>
            <a:pPr>
              <a:defRPr/>
            </a:pPr>
            <a:fld id="{131E3EED-6F35-47F2-86F8-AD12AFBCFBF8}" type="slidenum">
              <a:rPr lang="zh-CN" altLang="zh-CN"/>
              <a:pPr>
                <a:defRPr/>
              </a:pPr>
              <a:t>‹#›</a:t>
            </a:fld>
            <a:endParaRPr lang="zh-CN"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1AABE79C-E54E-4E0E-B664-8890EA58465B}" type="datetime1">
              <a:rPr lang="zh-CN" altLang="en-US"/>
              <a:pPr>
                <a:defRPr/>
              </a:pPr>
              <a:t>2017/6/8</a:t>
            </a:fld>
            <a:endParaRPr lang="zh-CN"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4" name="Rectangle 6"/>
          <p:cNvSpPr>
            <a:spLocks noGrp="1" noChangeArrowheads="1"/>
          </p:cNvSpPr>
          <p:nvPr>
            <p:ph type="sldNum" sz="quarter" idx="12"/>
          </p:nvPr>
        </p:nvSpPr>
        <p:spPr>
          <a:ln/>
        </p:spPr>
        <p:txBody>
          <a:bodyPr/>
          <a:lstStyle>
            <a:lvl1pPr>
              <a:defRPr/>
            </a:lvl1pPr>
          </a:lstStyle>
          <a:p>
            <a:pPr>
              <a:defRPr/>
            </a:pPr>
            <a:fld id="{E1284332-E4DC-4D2F-A614-BDF491AF3DCF}" type="slidenum">
              <a:rPr lang="zh-CN" altLang="zh-CN"/>
              <a:pPr>
                <a:defRPr/>
              </a:pPr>
              <a:t>‹#›</a:t>
            </a:fld>
            <a:endParaRPr lang="zh-CN"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68334E54-9BFE-446E-A19F-4C58430E2192}" type="datetime1">
              <a:rPr lang="zh-CN" altLang="en-US"/>
              <a:pPr>
                <a:defRPr/>
              </a:pPr>
              <a:t>2017/6/8</a:t>
            </a:fld>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fld id="{A7CC48B9-0133-4179-A5A3-FB4B1B06F31F}" type="slidenum">
              <a:rPr lang="zh-CN" altLang="zh-CN"/>
              <a:pPr>
                <a:defRPr/>
              </a:pPr>
              <a:t>‹#›</a:t>
            </a:fld>
            <a:endParaRPr lang="zh-CN"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6AA557B4-5ED8-491A-BE26-EE50397A9B54}" type="datetime1">
              <a:rPr lang="zh-CN" altLang="en-US"/>
              <a:pPr>
                <a:defRPr/>
              </a:pPr>
              <a:t>2017/6/8</a:t>
            </a:fld>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fld id="{6AAE5936-A5E1-4EF2-9309-E38889EA450B}" type="slidenum">
              <a:rPr lang="zh-CN" altLang="zh-CN"/>
              <a:pPr>
                <a:defRPr/>
              </a:pPr>
              <a:t>‹#›</a:t>
            </a:fld>
            <a:endParaRPr lang="zh-CN"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0000FF"/>
        </a:solidFill>
        <a:effectLst/>
      </p:bgPr>
    </p:bg>
    <p:spTree>
      <p:nvGrpSpPr>
        <p:cNvPr id="1" name=""/>
        <p:cNvGrpSpPr/>
        <p:nvPr/>
      </p:nvGrpSpPr>
      <p:grpSpPr>
        <a:xfrm>
          <a:off x="0" y="0"/>
          <a:ext cx="0" cy="0"/>
          <a:chOff x="0" y="0"/>
          <a:chExt cx="0" cy="0"/>
        </a:xfrm>
      </p:grpSpPr>
      <p:sp>
        <p:nvSpPr>
          <p:cNvPr id="11266" name="Rectangle 2"/>
          <p:cNvSpPr>
            <a:spLocks noGrp="1" noRot="1" noChangeArrowheads="1"/>
          </p:cNvSpPr>
          <p:nvPr>
            <p:ph type="title"/>
          </p:nvPr>
        </p:nvSpPr>
        <p:spPr bwMode="auto">
          <a:xfrm>
            <a:off x="301625" y="228600"/>
            <a:ext cx="854075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1267" name="Rectangle 3"/>
          <p:cNvSpPr>
            <a:spLocks noGrp="1" noRot="1" noChangeArrowheads="1"/>
          </p:cNvSpPr>
          <p:nvPr>
            <p:ph type="body" idx="1"/>
          </p:nvPr>
        </p:nvSpPr>
        <p:spPr bwMode="auto">
          <a:xfrm>
            <a:off x="301625" y="1600200"/>
            <a:ext cx="8540750" cy="44989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Rectangle 4"/>
          <p:cNvSpPr>
            <a:spLocks noGrp="1" noChangeArrowheads="1"/>
          </p:cNvSpPr>
          <p:nvPr>
            <p:ph type="dt" sz="half" idx="2"/>
          </p:nvPr>
        </p:nvSpPr>
        <p:spPr bwMode="auto">
          <a:xfrm>
            <a:off x="301625"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defRPr>
            </a:lvl1pPr>
          </a:lstStyle>
          <a:p>
            <a:pPr>
              <a:defRPr/>
            </a:pPr>
            <a:fld id="{B95B76FE-A5A2-4DC4-B4EE-F063504CD836}" type="datetime1">
              <a:rPr lang="zh-CN" altLang="en-US"/>
              <a:pPr>
                <a:defRPr/>
              </a:pPr>
              <a:t>2017/6/8</a:t>
            </a:fld>
            <a:endParaRPr lang="zh-CN"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defRPr>
            </a:lvl1pPr>
          </a:lstStyle>
          <a:p>
            <a:pPr>
              <a:defRPr/>
            </a:pPr>
            <a:endParaRPr lang="zh-CN" altLang="zh-CN"/>
          </a:p>
        </p:txBody>
      </p:sp>
      <p:sp>
        <p:nvSpPr>
          <p:cNvPr id="1030" name="Rectangle 6"/>
          <p:cNvSpPr>
            <a:spLocks noGrp="1" noChangeArrowheads="1"/>
          </p:cNvSpPr>
          <p:nvPr>
            <p:ph type="sldNum" sz="quarter" idx="4"/>
          </p:nvPr>
        </p:nvSpPr>
        <p:spPr bwMode="auto">
          <a:xfrm>
            <a:off x="6553200"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pitchFamily="34" charset="0"/>
              </a:defRPr>
            </a:lvl1pPr>
          </a:lstStyle>
          <a:p>
            <a:pPr>
              <a:defRPr/>
            </a:pPr>
            <a:fld id="{4598B56A-8D0F-4C0E-9ECF-54C76C92ECB5}" type="slidenum">
              <a:rPr lang="zh-CN" altLang="zh-CN"/>
              <a:pPr>
                <a:defRPr/>
              </a:pPr>
              <a:t>‹#›</a:t>
            </a:fld>
            <a:endParaRPr lang="zh-CN" altLang="zh-CN"/>
          </a:p>
        </p:txBody>
      </p:sp>
    </p:spTree>
  </p:cSld>
  <p:clrMap bg1="dk2" tx1="lt1" bg2="dk1"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90000"/>
        <a:buFont typeface="Wingdings"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95000"/>
        <a:buFont typeface="Wingdings" pitchFamily="2" charset="2"/>
        <a:buChar char="ª"/>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pitchFamily="2" charset="2"/>
        <a:buChar char="w"/>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itchFamily="2" charset="2"/>
        <a:buChar char="ª"/>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pitchFamily="2" charset="2"/>
        <a:buChar char="w"/>
        <a:defRPr sz="2000">
          <a:solidFill>
            <a:schemeClr val="tx1"/>
          </a:solidFill>
          <a:latin typeface="+mn-lt"/>
          <a:ea typeface="+mn-ea"/>
        </a:defRPr>
      </a:lvl5pPr>
      <a:lvl6pPr marL="2514600" indent="-228600" algn="l" rtl="0" fontAlgn="base">
        <a:spcBef>
          <a:spcPct val="20000"/>
        </a:spcBef>
        <a:spcAft>
          <a:spcPct val="0"/>
        </a:spcAft>
        <a:buClr>
          <a:schemeClr val="folHlink"/>
        </a:buClr>
        <a:buFont typeface="Wingdings" pitchFamily="2" charset="2"/>
        <a:buChar char="w"/>
        <a:defRPr sz="2000">
          <a:solidFill>
            <a:schemeClr val="tx1"/>
          </a:solidFill>
          <a:latin typeface="+mn-lt"/>
          <a:ea typeface="+mn-ea"/>
        </a:defRPr>
      </a:lvl6pPr>
      <a:lvl7pPr marL="2971800" indent="-228600" algn="l" rtl="0" fontAlgn="base">
        <a:spcBef>
          <a:spcPct val="20000"/>
        </a:spcBef>
        <a:spcAft>
          <a:spcPct val="0"/>
        </a:spcAft>
        <a:buClr>
          <a:schemeClr val="folHlink"/>
        </a:buClr>
        <a:buFont typeface="Wingdings" pitchFamily="2" charset="2"/>
        <a:buChar char="w"/>
        <a:defRPr sz="2000">
          <a:solidFill>
            <a:schemeClr val="tx1"/>
          </a:solidFill>
          <a:latin typeface="+mn-lt"/>
          <a:ea typeface="+mn-ea"/>
        </a:defRPr>
      </a:lvl7pPr>
      <a:lvl8pPr marL="3429000" indent="-228600" algn="l" rtl="0" fontAlgn="base">
        <a:spcBef>
          <a:spcPct val="20000"/>
        </a:spcBef>
        <a:spcAft>
          <a:spcPct val="0"/>
        </a:spcAft>
        <a:buClr>
          <a:schemeClr val="folHlink"/>
        </a:buClr>
        <a:buFont typeface="Wingdings" pitchFamily="2" charset="2"/>
        <a:buChar char="w"/>
        <a:defRPr sz="2000">
          <a:solidFill>
            <a:schemeClr val="tx1"/>
          </a:solidFill>
          <a:latin typeface="+mn-lt"/>
          <a:ea typeface="+mn-ea"/>
        </a:defRPr>
      </a:lvl8pPr>
      <a:lvl9pPr marL="3886200" indent="-228600" algn="l" rtl="0" fontAlgn="base">
        <a:spcBef>
          <a:spcPct val="20000"/>
        </a:spcBef>
        <a:spcAft>
          <a:spcPct val="0"/>
        </a:spcAft>
        <a:buClr>
          <a:schemeClr val="folHlink"/>
        </a:buClr>
        <a:buFont typeface="Wingdings" pitchFamily="2" charset="2"/>
        <a:buChar char="w"/>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wmf"/><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slide" Target="slide4.xml"/><Relationship Id="rId1" Type="http://schemas.openxmlformats.org/officeDocument/2006/relationships/slideLayout" Target="../slideLayouts/slideLayout7.xml"/><Relationship Id="rId4" Type="http://schemas.openxmlformats.org/officeDocument/2006/relationships/slide" Target="slide39.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image" Target="../media/image39.png"/><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44.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日期占位符 3"/>
          <p:cNvSpPr>
            <a:spLocks noGrp="1"/>
          </p:cNvSpPr>
          <p:nvPr>
            <p:ph type="dt" sz="quarter" idx="10"/>
          </p:nvPr>
        </p:nvSpPr>
        <p:spPr>
          <a:noFill/>
        </p:spPr>
        <p:txBody>
          <a:bodyPr/>
          <a:lstStyle/>
          <a:p>
            <a:fld id="{A9B20190-751D-4666-BAEA-039E044CDFF0}" type="datetime1">
              <a:rPr lang="zh-CN" altLang="en-US" smtClean="0">
                <a:latin typeface="Arial" charset="0"/>
              </a:rPr>
              <a:pPr/>
              <a:t>2017/6/8</a:t>
            </a:fld>
            <a:endParaRPr lang="zh-CN" altLang="zh-CN" smtClean="0">
              <a:latin typeface="Arial" charset="0"/>
            </a:endParaRPr>
          </a:p>
        </p:txBody>
      </p:sp>
      <p:sp>
        <p:nvSpPr>
          <p:cNvPr id="12291" name="灯片编号占位符 5"/>
          <p:cNvSpPr>
            <a:spLocks noGrp="1"/>
          </p:cNvSpPr>
          <p:nvPr>
            <p:ph type="sldNum" sz="quarter" idx="12"/>
          </p:nvPr>
        </p:nvSpPr>
        <p:spPr>
          <a:noFill/>
        </p:spPr>
        <p:txBody>
          <a:bodyPr/>
          <a:lstStyle/>
          <a:p>
            <a:fld id="{4BBF269D-0EC9-4252-8BD9-CADBD84EB2C7}" type="slidenum">
              <a:rPr lang="zh-CN" altLang="zh-CN" smtClean="0">
                <a:latin typeface="Arial" charset="0"/>
              </a:rPr>
              <a:pPr/>
              <a:t>1</a:t>
            </a:fld>
            <a:endParaRPr lang="zh-CN" altLang="zh-CN" smtClean="0">
              <a:latin typeface="Arial" charset="0"/>
            </a:endParaRPr>
          </a:p>
        </p:txBody>
      </p:sp>
      <p:sp>
        <p:nvSpPr>
          <p:cNvPr id="12293" name="Rectangle 3"/>
          <p:cNvSpPr>
            <a:spLocks noGrp="1" noRot="1" noChangeArrowheads="1"/>
          </p:cNvSpPr>
          <p:nvPr>
            <p:ph type="body" idx="1"/>
          </p:nvPr>
        </p:nvSpPr>
        <p:spPr>
          <a:xfrm>
            <a:off x="214282" y="0"/>
            <a:ext cx="8540750" cy="6581775"/>
          </a:xfrm>
        </p:spPr>
        <p:txBody>
          <a:bodyPr/>
          <a:lstStyle/>
          <a:p>
            <a:pPr eaLnBrk="1" hangingPunct="1">
              <a:lnSpc>
                <a:spcPct val="90000"/>
              </a:lnSpc>
              <a:buFont typeface="Wingdings" pitchFamily="2" charset="2"/>
              <a:buNone/>
            </a:pPr>
            <a:endParaRPr lang="zh-CN" altLang="en-US" sz="2400" dirty="0" smtClean="0"/>
          </a:p>
          <a:p>
            <a:pPr eaLnBrk="1" hangingPunct="1">
              <a:lnSpc>
                <a:spcPct val="90000"/>
              </a:lnSpc>
              <a:buNone/>
            </a:pPr>
            <a:r>
              <a:rPr lang="zh-CN" altLang="en-US" sz="2400" dirty="0" smtClean="0"/>
              <a:t>    </a:t>
            </a:r>
            <a:endParaRPr lang="en-US" altLang="zh-CN" sz="2400" dirty="0" smtClean="0"/>
          </a:p>
          <a:p>
            <a:pPr eaLnBrk="1" hangingPunct="1">
              <a:lnSpc>
                <a:spcPct val="90000"/>
              </a:lnSpc>
              <a:buNone/>
            </a:pPr>
            <a:r>
              <a:rPr lang="zh-CN" altLang="en-US" sz="2400" dirty="0" smtClean="0"/>
              <a:t>课程</a:t>
            </a:r>
            <a:r>
              <a:rPr lang="zh-CN" altLang="en-US" sz="2400" dirty="0" smtClean="0"/>
              <a:t>教学大纲及目的</a:t>
            </a:r>
            <a:r>
              <a:rPr lang="zh-CN" altLang="en-US" sz="2400" dirty="0" smtClean="0"/>
              <a:t>： </a:t>
            </a:r>
            <a:endParaRPr lang="en-US" altLang="zh-CN" sz="2400" dirty="0" smtClean="0"/>
          </a:p>
          <a:p>
            <a:pPr eaLnBrk="1" hangingPunct="1">
              <a:lnSpc>
                <a:spcPct val="90000"/>
              </a:lnSpc>
              <a:buFont typeface="Wingdings" pitchFamily="2" charset="2"/>
              <a:buChar char="Ø"/>
            </a:pPr>
            <a:r>
              <a:rPr lang="zh-CN" altLang="en-US" sz="2400" dirty="0" smtClean="0"/>
              <a:t>计算机系统的基本概念、分析设计方法和关键技术。</a:t>
            </a:r>
            <a:endParaRPr lang="en-US" altLang="zh-CN" sz="2400" dirty="0" smtClean="0"/>
          </a:p>
          <a:p>
            <a:pPr eaLnBrk="1" hangingPunct="1">
              <a:lnSpc>
                <a:spcPct val="90000"/>
              </a:lnSpc>
              <a:buFont typeface="Wingdings" pitchFamily="2" charset="2"/>
              <a:buChar char="Ø"/>
            </a:pPr>
            <a:r>
              <a:rPr lang="zh-CN" altLang="en-US" sz="2400" dirty="0" smtClean="0"/>
              <a:t>流水线技术、指令级并行技术、向量处理机技术，以及互联网络、阵列计算机、多处理机等</a:t>
            </a:r>
            <a:endParaRPr lang="en-US" altLang="zh-CN" sz="2400" dirty="0" smtClean="0"/>
          </a:p>
          <a:p>
            <a:pPr eaLnBrk="1" hangingPunct="1">
              <a:lnSpc>
                <a:spcPct val="90000"/>
              </a:lnSpc>
              <a:buNone/>
            </a:pPr>
            <a:endParaRPr lang="en-US" altLang="zh-CN" sz="2400" dirty="0" smtClean="0"/>
          </a:p>
          <a:p>
            <a:pPr eaLnBrk="1" hangingPunct="1">
              <a:lnSpc>
                <a:spcPct val="90000"/>
              </a:lnSpc>
              <a:buFont typeface="Wingdings" pitchFamily="2" charset="2"/>
              <a:buNone/>
            </a:pPr>
            <a:endParaRPr lang="zh-CN" altLang="en-US" sz="2400" dirty="0" smtClean="0"/>
          </a:p>
          <a:p>
            <a:pPr eaLnBrk="1" hangingPunct="1">
              <a:lnSpc>
                <a:spcPct val="90000"/>
              </a:lnSpc>
              <a:buFont typeface="Wingdings" pitchFamily="2" charset="2"/>
              <a:buNone/>
            </a:pPr>
            <a:endParaRPr lang="zh-CN" altLang="en-US" sz="2400" dirty="0" smtClean="0"/>
          </a:p>
          <a:p>
            <a:pPr eaLnBrk="1" hangingPunct="1">
              <a:lnSpc>
                <a:spcPct val="90000"/>
              </a:lnSpc>
              <a:buFont typeface="Wingdings" pitchFamily="2" charset="2"/>
              <a:buNone/>
            </a:pPr>
            <a:endParaRPr lang="zh-CN" altLang="en-US" sz="2400" dirty="0" smtClean="0"/>
          </a:p>
          <a:p>
            <a:pPr eaLnBrk="1" hangingPunct="1">
              <a:lnSpc>
                <a:spcPct val="90000"/>
              </a:lnSpc>
              <a:buFont typeface="Wingdings" pitchFamily="2" charset="2"/>
              <a:buNone/>
            </a:pPr>
            <a:endParaRPr lang="zh-CN" altLang="en-US" sz="2400" dirty="0" smtClean="0"/>
          </a:p>
          <a:p>
            <a:pPr eaLnBrk="1" hangingPunct="1">
              <a:lnSpc>
                <a:spcPct val="90000"/>
              </a:lnSpc>
              <a:buFont typeface="Wingdings" pitchFamily="2" charset="2"/>
              <a:buNone/>
            </a:pPr>
            <a:endParaRPr lang="zh-CN" altLang="en-US" sz="2400" dirty="0" smtClean="0"/>
          </a:p>
          <a:p>
            <a:pPr eaLnBrk="1" hangingPunct="1">
              <a:lnSpc>
                <a:spcPct val="90000"/>
              </a:lnSpc>
              <a:buFont typeface="Wingdings" pitchFamily="2" charset="2"/>
              <a:buNone/>
            </a:pPr>
            <a:r>
              <a:rPr lang="zh-CN" altLang="en-US" sz="2400" dirty="0" smtClean="0"/>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AABE79C-E54E-4E0E-B664-8890EA58465B}" type="datetime1">
              <a:rPr lang="zh-CN" altLang="en-US" smtClean="0"/>
              <a:pPr>
                <a:defRPr/>
              </a:pPr>
              <a:t>2017/6/8</a:t>
            </a:fld>
            <a:endParaRPr lang="zh-CN" altLang="zh-CN"/>
          </a:p>
        </p:txBody>
      </p:sp>
      <p:sp>
        <p:nvSpPr>
          <p:cNvPr id="3" name="灯片编号占位符 2"/>
          <p:cNvSpPr>
            <a:spLocks noGrp="1"/>
          </p:cNvSpPr>
          <p:nvPr>
            <p:ph type="sldNum" sz="quarter" idx="12"/>
          </p:nvPr>
        </p:nvSpPr>
        <p:spPr/>
        <p:txBody>
          <a:bodyPr/>
          <a:lstStyle/>
          <a:p>
            <a:pPr>
              <a:defRPr/>
            </a:pPr>
            <a:fld id="{E1284332-E4DC-4D2F-A614-BDF491AF3DCF}" type="slidenum">
              <a:rPr lang="zh-CN" altLang="zh-CN" smtClean="0"/>
              <a:pPr>
                <a:defRPr/>
              </a:pPr>
              <a:t>10</a:t>
            </a:fld>
            <a:endParaRPr lang="zh-CN" altLang="zh-CN"/>
          </a:p>
        </p:txBody>
      </p:sp>
      <p:sp>
        <p:nvSpPr>
          <p:cNvPr id="5" name="矩形 4"/>
          <p:cNvSpPr/>
          <p:nvPr/>
        </p:nvSpPr>
        <p:spPr>
          <a:xfrm>
            <a:off x="357158" y="285728"/>
            <a:ext cx="8786842" cy="2456057"/>
          </a:xfrm>
          <a:prstGeom prst="rect">
            <a:avLst/>
          </a:prstGeom>
        </p:spPr>
        <p:txBody>
          <a:bodyPr wrap="square">
            <a:spAutoFit/>
          </a:bodyPr>
          <a:lstStyle/>
          <a:p>
            <a:r>
              <a:rPr lang="zh-CN" altLang="en-US" sz="2400" b="1" dirty="0" smtClean="0"/>
              <a:t>流水线</a:t>
            </a:r>
            <a:r>
              <a:rPr lang="zh-CN" altLang="en-US" sz="2400" b="1" dirty="0" smtClean="0">
                <a:sym typeface="Arial" charset="0"/>
              </a:rPr>
              <a:t>相关与冲突</a:t>
            </a:r>
            <a:r>
              <a:rPr lang="zh-CN" altLang="en-US" sz="2400" b="1" dirty="0" smtClean="0">
                <a:solidFill>
                  <a:srgbClr val="FFFF00"/>
                </a:solidFill>
              </a:rPr>
              <a:t>及</a:t>
            </a:r>
            <a:r>
              <a:rPr lang="zh-CN" altLang="en-US" sz="2400" b="1" dirty="0" smtClean="0"/>
              <a:t>解决办法</a:t>
            </a:r>
            <a:endParaRPr lang="zh-CN" altLang="en-US" sz="2400" b="1" dirty="0" smtClean="0">
              <a:sym typeface="Arial" charset="0"/>
            </a:endParaRPr>
          </a:p>
          <a:p>
            <a:pPr marL="1143000" lvl="2" indent="-228600" fontAlgn="auto">
              <a:spcBef>
                <a:spcPct val="20000"/>
              </a:spcBef>
              <a:spcAft>
                <a:spcPts val="0"/>
              </a:spcAft>
              <a:buFont typeface="Arial" pitchFamily="34" charset="0"/>
              <a:buChar char="•"/>
              <a:defRPr/>
            </a:pPr>
            <a:r>
              <a:rPr lang="zh-CN" altLang="en-US" sz="2400" b="1" dirty="0" smtClean="0">
                <a:solidFill>
                  <a:srgbClr val="FFFF00"/>
                </a:solidFill>
                <a:sym typeface="Arial" charset="0"/>
              </a:rPr>
              <a:t>数据相关（真数据相关）</a:t>
            </a:r>
            <a:r>
              <a:rPr lang="en-US" altLang="zh-CN" sz="2400" b="1" dirty="0" smtClean="0">
                <a:solidFill>
                  <a:srgbClr val="FFFF00"/>
                </a:solidFill>
                <a:sym typeface="Arial" charset="0"/>
              </a:rPr>
              <a:t>/</a:t>
            </a:r>
            <a:r>
              <a:rPr lang="zh-CN" altLang="en-US" sz="2400" b="1" dirty="0" smtClean="0">
                <a:solidFill>
                  <a:srgbClr val="FFFF00"/>
                </a:solidFill>
                <a:sym typeface="Arial" charset="0"/>
              </a:rPr>
              <a:t>名相关</a:t>
            </a:r>
            <a:r>
              <a:rPr lang="en-US" altLang="zh-CN" sz="2400" b="1" dirty="0" smtClean="0">
                <a:solidFill>
                  <a:srgbClr val="FFFF00"/>
                </a:solidFill>
                <a:sym typeface="Arial" charset="0"/>
              </a:rPr>
              <a:t>/</a:t>
            </a:r>
            <a:r>
              <a:rPr lang="zh-CN" altLang="en-US" sz="2400" b="1" dirty="0" smtClean="0">
                <a:solidFill>
                  <a:srgbClr val="FFFF00"/>
                </a:solidFill>
                <a:sym typeface="Arial" charset="0"/>
              </a:rPr>
              <a:t>控制相关</a:t>
            </a:r>
          </a:p>
          <a:p>
            <a:pPr marL="1143000" lvl="2" indent="-228600" fontAlgn="auto">
              <a:spcBef>
                <a:spcPct val="20000"/>
              </a:spcBef>
              <a:spcAft>
                <a:spcPts val="0"/>
              </a:spcAft>
              <a:buFont typeface="Arial" pitchFamily="34" charset="0"/>
              <a:buChar char="•"/>
              <a:defRPr/>
            </a:pPr>
            <a:r>
              <a:rPr lang="zh-CN" altLang="en-US" sz="2400" b="1" dirty="0" smtClean="0">
                <a:solidFill>
                  <a:srgbClr val="FFFF00"/>
                </a:solidFill>
              </a:rPr>
              <a:t>结构冲突、数据冲突、控制冲突：</a:t>
            </a:r>
            <a:endParaRPr lang="en-US" altLang="zh-CN" sz="2400" b="1" dirty="0" smtClean="0">
              <a:solidFill>
                <a:srgbClr val="FFFF00"/>
              </a:solidFill>
              <a:sym typeface="Arial" charset="0"/>
            </a:endParaRPr>
          </a:p>
          <a:p>
            <a:pPr eaLnBrk="1" hangingPunct="1">
              <a:buFont typeface="Wingdings" pitchFamily="2" charset="2"/>
              <a:buNone/>
            </a:pPr>
            <a:r>
              <a:rPr lang="zh-CN" altLang="en-US" sz="2400" b="1" dirty="0" smtClean="0">
                <a:solidFill>
                  <a:srgbClr val="FFFF00"/>
                </a:solidFill>
              </a:rPr>
              <a:t>数据冲突解决办法        控制冲突解决办法</a:t>
            </a:r>
            <a:endParaRPr lang="en-US" altLang="zh-CN" sz="2400" b="1" dirty="0" smtClean="0">
              <a:solidFill>
                <a:srgbClr val="FFFF00"/>
              </a:solidFill>
            </a:endParaRPr>
          </a:p>
          <a:p>
            <a:pPr eaLnBrk="1" hangingPunct="1">
              <a:buFont typeface="Wingdings" pitchFamily="2" charset="2"/>
              <a:buNone/>
            </a:pPr>
            <a:r>
              <a:rPr lang="zh-CN" altLang="en-US" sz="2400" b="1" dirty="0" smtClean="0">
                <a:solidFill>
                  <a:srgbClr val="FFFF00"/>
                </a:solidFill>
              </a:rPr>
              <a:t> 多功能流</a:t>
            </a:r>
            <a:r>
              <a:rPr lang="zh-CN" altLang="en-US" sz="2400" b="1" dirty="0" smtClean="0"/>
              <a:t>水线时空图  </a:t>
            </a:r>
            <a:endParaRPr lang="en-US" altLang="zh-CN" sz="2400" b="1" dirty="0" smtClean="0">
              <a:solidFill>
                <a:srgbClr val="FFFF00"/>
              </a:solidFill>
            </a:endParaRPr>
          </a:p>
          <a:p>
            <a:pPr eaLnBrk="1" hangingPunct="1">
              <a:buFont typeface="Wingdings" pitchFamily="2" charset="2"/>
              <a:buNone/>
            </a:pPr>
            <a:endParaRPr lang="zh-CN" altLang="en-US" sz="2400" b="1" dirty="0" smtClean="0">
              <a:solidFill>
                <a:schemeClr val="tx2"/>
              </a:solidFill>
            </a:endParaRPr>
          </a:p>
        </p:txBody>
      </p:sp>
      <p:sp>
        <p:nvSpPr>
          <p:cNvPr id="6" name="Rectangle 2"/>
          <p:cNvSpPr txBox="1">
            <a:spLocks noRot="1" noChangeArrowheads="1"/>
          </p:cNvSpPr>
          <p:nvPr/>
        </p:nvSpPr>
        <p:spPr>
          <a:xfrm>
            <a:off x="357158" y="2359025"/>
            <a:ext cx="8375650" cy="4498975"/>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90000"/>
              <a:tabLst/>
              <a:defRPr/>
            </a:pPr>
            <a:r>
              <a:rPr kumimoji="0" lang="zh-CN" altLang="en-US" sz="2800" b="0" i="0" u="none" strike="noStrike" kern="0" cap="none" spc="0" normalizeH="0" baseline="0" noProof="0" dirty="0" smtClean="0">
                <a:ln>
                  <a:noFill/>
                </a:ln>
                <a:solidFill>
                  <a:srgbClr val="FF0000"/>
                </a:solidFill>
                <a:effectLst/>
                <a:uLnTx/>
                <a:uFillTx/>
                <a:latin typeface="+mn-lt"/>
                <a:ea typeface="+mn-ea"/>
                <a:cs typeface="+mn-cs"/>
              </a:rPr>
              <a:t>例</a:t>
            </a:r>
            <a:r>
              <a:rPr kumimoji="0" lang="en-US" altLang="zh-CN" sz="2800" b="0" i="0" u="none" strike="noStrike" kern="0" cap="none" spc="0" normalizeH="0" baseline="0" noProof="0" dirty="0" smtClean="0">
                <a:ln>
                  <a:noFill/>
                </a:ln>
                <a:solidFill>
                  <a:srgbClr val="FF0000"/>
                </a:solidFill>
                <a:effectLst/>
                <a:uLnTx/>
                <a:uFillTx/>
                <a:latin typeface="+mn-lt"/>
                <a:ea typeface="+mn-ea"/>
                <a:cs typeface="+mn-cs"/>
              </a:rPr>
              <a:t>1</a:t>
            </a:r>
            <a:r>
              <a:rPr kumimoji="0" lang="zh-CN" altLang="en-US" sz="2800" b="1" i="0" u="none" strike="noStrike" kern="0" cap="none" spc="0" normalizeH="0" baseline="0" noProof="0" dirty="0" smtClean="0">
                <a:ln>
                  <a:noFill/>
                </a:ln>
                <a:solidFill>
                  <a:srgbClr val="FF0000"/>
                </a:solidFill>
                <a:effectLst/>
                <a:uLnTx/>
                <a:uFillTx/>
                <a:latin typeface="+mn-lt"/>
                <a:ea typeface="+mn-ea"/>
                <a:cs typeface="+mn-cs"/>
              </a:rPr>
              <a:t> </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下</a:t>
            </a:r>
            <a:r>
              <a:rPr kumimoji="0" lang="zh-CN" altLang="en-US" sz="2800" b="0" i="0" u="none" strike="noStrike" kern="0" cap="none" spc="0" normalizeH="0" baseline="0" noProof="0" dirty="0" smtClean="0">
                <a:ln>
                  <a:noFill/>
                </a:ln>
                <a:solidFill>
                  <a:schemeClr val="tx1"/>
                </a:solidFill>
                <a:effectLst/>
                <a:uLnTx/>
                <a:uFillTx/>
                <a:latin typeface="+mn-lt"/>
                <a:ea typeface="+mn-ea"/>
                <a:cs typeface="+mn-cs"/>
              </a:rPr>
              <a:t>图所示为</a:t>
            </a:r>
            <a:r>
              <a:rPr kumimoji="0" lang="zh-CN" altLang="en-US" sz="2800" b="0" i="0" u="none" strike="noStrike" kern="0" cap="none" spc="0" normalizeH="0" baseline="0" noProof="0" dirty="0" smtClean="0">
                <a:ln>
                  <a:noFill/>
                </a:ln>
                <a:solidFill>
                  <a:srgbClr val="FF0000"/>
                </a:solidFill>
                <a:effectLst/>
                <a:uLnTx/>
                <a:uFillTx/>
                <a:latin typeface="+mn-lt"/>
                <a:ea typeface="+mn-ea"/>
                <a:cs typeface="+mn-cs"/>
              </a:rPr>
              <a:t>静态加、乘双功能流水线</a:t>
            </a:r>
            <a:r>
              <a:rPr kumimoji="0" lang="zh-CN" altLang="en-US" sz="2800" b="0" i="0" u="none" strike="noStrike" kern="0" cap="none" spc="0" normalizeH="0" baseline="0" noProof="0" dirty="0" smtClean="0">
                <a:ln>
                  <a:noFill/>
                </a:ln>
                <a:solidFill>
                  <a:schemeClr val="tx1"/>
                </a:solidFill>
                <a:effectLst/>
                <a:uLnTx/>
                <a:uFillTx/>
                <a:latin typeface="+mn-lt"/>
                <a:ea typeface="+mn-ea"/>
                <a:cs typeface="+mn-cs"/>
              </a:rPr>
              <a:t>，段S1、S2、S3、S4、S6组成乘法流水线，S1、S5、S6组加成加法流水线。设向量a＝(a1，a2，a3，a4)，向量b＝(b1，b2，b3，b4)</a:t>
            </a:r>
          </a:p>
        </p:txBody>
      </p:sp>
      <p:pic>
        <p:nvPicPr>
          <p:cNvPr id="7" name="Picture 3" descr="例3"/>
          <p:cNvPicPr>
            <a:picLocks noChangeAspect="1" noChangeArrowheads="1"/>
          </p:cNvPicPr>
          <p:nvPr/>
        </p:nvPicPr>
        <p:blipFill>
          <a:blip r:embed="rId2"/>
          <a:srcRect/>
          <a:stretch>
            <a:fillRect/>
          </a:stretch>
        </p:blipFill>
        <p:spPr>
          <a:xfrm>
            <a:off x="642910" y="4143380"/>
            <a:ext cx="7500990" cy="863600"/>
          </a:xfrm>
          <a:prstGeom prst="rect">
            <a:avLst/>
          </a:prstGeom>
          <a:noFill/>
        </p:spPr>
      </p:pic>
      <p:pic>
        <p:nvPicPr>
          <p:cNvPr id="8" name="Picture 4"/>
          <p:cNvPicPr>
            <a:picLocks noChangeAspect="1" noChangeArrowheads="1"/>
          </p:cNvPicPr>
          <p:nvPr/>
        </p:nvPicPr>
        <p:blipFill>
          <a:blip r:embed="rId3"/>
          <a:srcRect/>
          <a:stretch>
            <a:fillRect/>
          </a:stretch>
        </p:blipFill>
        <p:spPr>
          <a:xfrm>
            <a:off x="571472" y="4857736"/>
            <a:ext cx="7786742" cy="2000264"/>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日期占位符 3"/>
          <p:cNvSpPr>
            <a:spLocks noGrp="1"/>
          </p:cNvSpPr>
          <p:nvPr>
            <p:ph type="dt" sz="quarter" idx="10"/>
          </p:nvPr>
        </p:nvSpPr>
        <p:spPr>
          <a:noFill/>
        </p:spPr>
        <p:txBody>
          <a:bodyPr/>
          <a:lstStyle/>
          <a:p>
            <a:fld id="{E5261163-A7A1-4882-A1EE-85AFDF1729BB}" type="datetime1">
              <a:rPr lang="zh-CN" altLang="en-US" smtClean="0">
                <a:latin typeface="Arial" charset="0"/>
              </a:rPr>
              <a:pPr/>
              <a:t>2017/6/8</a:t>
            </a:fld>
            <a:endParaRPr lang="zh-CN" altLang="zh-CN" smtClean="0">
              <a:latin typeface="Arial" charset="0"/>
            </a:endParaRPr>
          </a:p>
        </p:txBody>
      </p:sp>
      <p:sp>
        <p:nvSpPr>
          <p:cNvPr id="17411" name="灯片编号占位符 5"/>
          <p:cNvSpPr>
            <a:spLocks noGrp="1"/>
          </p:cNvSpPr>
          <p:nvPr>
            <p:ph type="sldNum" sz="quarter" idx="12"/>
          </p:nvPr>
        </p:nvSpPr>
        <p:spPr>
          <a:noFill/>
        </p:spPr>
        <p:txBody>
          <a:bodyPr/>
          <a:lstStyle/>
          <a:p>
            <a:fld id="{ED8BCE88-B2C1-42DB-AA7B-910DD3AF6FCF}" type="slidenum">
              <a:rPr lang="zh-CN" altLang="zh-CN" smtClean="0">
                <a:latin typeface="Arial" charset="0"/>
              </a:rPr>
              <a:pPr/>
              <a:t>11</a:t>
            </a:fld>
            <a:endParaRPr lang="zh-CN" altLang="zh-CN" dirty="0" smtClean="0">
              <a:latin typeface="Arial" charset="0"/>
            </a:endParaRPr>
          </a:p>
        </p:txBody>
      </p:sp>
      <p:sp>
        <p:nvSpPr>
          <p:cNvPr id="17412" name="Rectangle 2"/>
          <p:cNvSpPr>
            <a:spLocks noGrp="1" noChangeArrowheads="1"/>
          </p:cNvSpPr>
          <p:nvPr>
            <p:ph type="body" idx="1"/>
          </p:nvPr>
        </p:nvSpPr>
        <p:spPr>
          <a:xfrm>
            <a:off x="428596" y="1000108"/>
            <a:ext cx="8229600" cy="720725"/>
          </a:xfrm>
        </p:spPr>
        <p:txBody>
          <a:bodyPr/>
          <a:lstStyle/>
          <a:p>
            <a:pPr eaLnBrk="1" hangingPunct="1">
              <a:buFont typeface="Wingdings" pitchFamily="2" charset="2"/>
              <a:buNone/>
            </a:pPr>
            <a:r>
              <a:rPr lang="zh-CN" altLang="zh-CN" dirty="0" smtClean="0"/>
              <a:t>2 </a:t>
            </a:r>
            <a:r>
              <a:rPr lang="zh-CN" dirty="0" smtClean="0"/>
              <a:t>画出流水线时空图</a:t>
            </a:r>
          </a:p>
          <a:p>
            <a:pPr eaLnBrk="1" hangingPunct="1">
              <a:buFont typeface="Wingdings" pitchFamily="2" charset="2"/>
              <a:buNone/>
            </a:pPr>
            <a:endParaRPr lang="zh-CN" altLang="zh-CN" dirty="0" smtClean="0"/>
          </a:p>
        </p:txBody>
      </p:sp>
      <p:pic>
        <p:nvPicPr>
          <p:cNvPr id="17413" name="Picture 3"/>
          <p:cNvPicPr>
            <a:picLocks noChangeAspect="1" noChangeArrowheads="1"/>
          </p:cNvPicPr>
          <p:nvPr/>
        </p:nvPicPr>
        <p:blipFill>
          <a:blip r:embed="rId2"/>
          <a:srcRect/>
          <a:stretch>
            <a:fillRect/>
          </a:stretch>
        </p:blipFill>
        <p:spPr bwMode="auto">
          <a:xfrm>
            <a:off x="357158" y="1857364"/>
            <a:ext cx="8286808" cy="3457575"/>
          </a:xfrm>
          <a:prstGeom prst="rect">
            <a:avLst/>
          </a:prstGeom>
          <a:noFill/>
          <a:ln w="9525">
            <a:noFill/>
            <a:miter lim="800000"/>
            <a:headEnd/>
            <a:tailEnd/>
          </a:ln>
        </p:spPr>
      </p:pic>
      <p:sp>
        <p:nvSpPr>
          <p:cNvPr id="17414" name="Rectangle 4"/>
          <p:cNvSpPr>
            <a:spLocks noChangeArrowheads="1"/>
          </p:cNvSpPr>
          <p:nvPr/>
        </p:nvSpPr>
        <p:spPr bwMode="auto">
          <a:xfrm>
            <a:off x="285720" y="285728"/>
            <a:ext cx="8229600" cy="720725"/>
          </a:xfrm>
          <a:prstGeom prst="rect">
            <a:avLst/>
          </a:prstGeom>
          <a:noFill/>
          <a:ln w="9525">
            <a:noFill/>
            <a:miter lim="800000"/>
            <a:headEnd/>
            <a:tailEnd/>
          </a:ln>
        </p:spPr>
        <p:txBody>
          <a:bodyPr/>
          <a:lstStyle/>
          <a:p>
            <a:pPr marL="342900" indent="-342900">
              <a:spcBef>
                <a:spcPct val="20000"/>
              </a:spcBef>
              <a:buClr>
                <a:schemeClr val="folHlink"/>
              </a:buClr>
              <a:buSzPct val="90000"/>
              <a:buFont typeface="Wingdings" pitchFamily="2" charset="2"/>
              <a:buNone/>
            </a:pPr>
            <a:r>
              <a:rPr lang="en-US" altLang="zh-CN" sz="3200" dirty="0" smtClean="0">
                <a:solidFill>
                  <a:srgbClr val="FF0000"/>
                </a:solidFill>
              </a:rPr>
              <a:t> </a:t>
            </a:r>
            <a:r>
              <a:rPr lang="zh-CN" altLang="en-US" sz="3200" dirty="0" smtClean="0">
                <a:solidFill>
                  <a:srgbClr val="FF0000"/>
                </a:solidFill>
              </a:rPr>
              <a:t>解： </a:t>
            </a:r>
            <a:r>
              <a:rPr lang="zh-CN" altLang="zh-CN" sz="3200" dirty="0" smtClean="0"/>
              <a:t>1 </a:t>
            </a:r>
            <a:r>
              <a:rPr lang="zh-CN" sz="3200" dirty="0"/>
              <a:t>分析</a:t>
            </a:r>
            <a:r>
              <a:rPr lang="zh-CN" altLang="zh-CN" sz="3200" dirty="0"/>
              <a:t>: </a:t>
            </a:r>
            <a:r>
              <a:rPr lang="zh-CN" sz="3200" dirty="0"/>
              <a:t>先进行</a:t>
            </a:r>
            <a:r>
              <a:rPr lang="zh-CN" altLang="zh-CN" sz="3200" dirty="0"/>
              <a:t>4</a:t>
            </a:r>
            <a:r>
              <a:rPr lang="zh-CN" sz="3200" dirty="0"/>
              <a:t>次加法</a:t>
            </a:r>
            <a:r>
              <a:rPr lang="zh-CN" altLang="zh-CN" sz="3200" dirty="0"/>
              <a:t>,</a:t>
            </a:r>
            <a:r>
              <a:rPr lang="zh-CN" sz="3200" dirty="0"/>
              <a:t>再进行乘法</a:t>
            </a:r>
            <a:r>
              <a:rPr lang="zh-CN" altLang="zh-CN" sz="3200" dirty="0"/>
              <a:t>.</a:t>
            </a:r>
          </a:p>
        </p:txBody>
      </p:sp>
      <p:sp>
        <p:nvSpPr>
          <p:cNvPr id="11269" name="Rectangle 5"/>
          <p:cNvSpPr>
            <a:spLocks noChangeArrowheads="1"/>
          </p:cNvSpPr>
          <p:nvPr/>
        </p:nvSpPr>
        <p:spPr bwMode="auto">
          <a:xfrm>
            <a:off x="785786" y="5500702"/>
            <a:ext cx="4677884" cy="954107"/>
          </a:xfrm>
          <a:prstGeom prst="rect">
            <a:avLst/>
          </a:prstGeom>
          <a:noFill/>
          <a:ln w="9525">
            <a:noFill/>
            <a:miter lim="800000"/>
            <a:headEnd/>
            <a:tailEnd/>
          </a:ln>
          <a:effectLst/>
        </p:spPr>
        <p:txBody>
          <a:bodyPr wrap="none">
            <a:spAutoFit/>
          </a:bodyPr>
          <a:lstStyle/>
          <a:p>
            <a:pPr>
              <a:defRPr/>
            </a:pPr>
            <a:r>
              <a:rPr lang="zh-CN" altLang="en-US" sz="2400" b="1" dirty="0">
                <a:latin typeface="Arial" pitchFamily="34" charset="0"/>
              </a:rPr>
              <a:t>静态</a:t>
            </a:r>
            <a:r>
              <a:rPr lang="zh-CN" altLang="en-US" sz="2800" b="1" dirty="0" smtClean="0">
                <a:effectLst>
                  <a:outerShdw blurRad="38100" dist="38100" dir="2700000" algn="tl">
                    <a:srgbClr val="000000"/>
                  </a:outerShdw>
                </a:effectLst>
                <a:latin typeface="Verdana" pitchFamily="34" charset="0"/>
              </a:rPr>
              <a:t>: 加法完成后再进行乘法</a:t>
            </a:r>
            <a:endParaRPr lang="zh-CN" altLang="en-US" sz="2800" b="1" dirty="0">
              <a:effectLst>
                <a:outerShdw blurRad="38100" dist="38100" dir="2700000" algn="tl">
                  <a:srgbClr val="000000"/>
                </a:outerShdw>
              </a:effectLst>
              <a:latin typeface="Verdana" pitchFamily="34" charset="0"/>
            </a:endParaRPr>
          </a:p>
          <a:p>
            <a:pPr>
              <a:defRPr/>
            </a:pPr>
            <a:r>
              <a:rPr lang="zh-CN" altLang="en-US" sz="2400" b="1" dirty="0">
                <a:latin typeface="Arial" pitchFamily="34" charset="0"/>
                <a:sym typeface="Arial" pitchFamily="34" charset="0"/>
              </a:rPr>
              <a:t>动态：</a:t>
            </a:r>
            <a:r>
              <a:rPr lang="zh-CN" altLang="en-US" sz="2800" b="1" dirty="0">
                <a:effectLst>
                  <a:outerShdw blurRad="38100" dist="38100" dir="2700000" algn="tl">
                    <a:srgbClr val="000000"/>
                  </a:outerShdw>
                </a:effectLst>
                <a:latin typeface="Verdana" pitchFamily="34" charset="0"/>
                <a:sym typeface="Arial" pitchFamily="34" charset="0"/>
              </a:rPr>
              <a:t>不要求加法</a:t>
            </a:r>
            <a:r>
              <a:rPr lang="zh-CN" altLang="en-US" sz="2800" b="1" dirty="0" smtClean="0">
                <a:effectLst>
                  <a:outerShdw blurRad="38100" dist="38100" dir="2700000" algn="tl">
                    <a:srgbClr val="000000"/>
                  </a:outerShdw>
                </a:effectLst>
                <a:latin typeface="Verdana" pitchFamily="34" charset="0"/>
                <a:sym typeface="Arial" pitchFamily="34" charset="0"/>
              </a:rPr>
              <a:t>完成</a:t>
            </a:r>
            <a:endParaRPr lang="zh-CN" altLang="en-US" sz="2800" b="1" dirty="0">
              <a:effectLst>
                <a:outerShdw blurRad="38100" dist="38100" dir="2700000" algn="tl">
                  <a:srgbClr val="000000"/>
                </a:outerShdw>
              </a:effectLst>
              <a:latin typeface="Verdana" pitchFamily="34" charset="0"/>
              <a:sym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日期占位符 3"/>
          <p:cNvSpPr>
            <a:spLocks noGrp="1"/>
          </p:cNvSpPr>
          <p:nvPr>
            <p:ph type="dt" sz="quarter" idx="10"/>
          </p:nvPr>
        </p:nvSpPr>
        <p:spPr>
          <a:noFill/>
        </p:spPr>
        <p:txBody>
          <a:bodyPr/>
          <a:lstStyle/>
          <a:p>
            <a:fld id="{4C2FF689-84BB-443E-A05E-F5E728BA1632}" type="datetime1">
              <a:rPr lang="zh-CN" altLang="en-US" smtClean="0">
                <a:latin typeface="Arial" charset="0"/>
              </a:rPr>
              <a:pPr/>
              <a:t>2017/6/8</a:t>
            </a:fld>
            <a:endParaRPr lang="zh-CN" altLang="zh-CN" smtClean="0">
              <a:latin typeface="Arial" charset="0"/>
            </a:endParaRPr>
          </a:p>
        </p:txBody>
      </p:sp>
      <p:sp>
        <p:nvSpPr>
          <p:cNvPr id="18435" name="灯片编号占位符 5"/>
          <p:cNvSpPr>
            <a:spLocks noGrp="1"/>
          </p:cNvSpPr>
          <p:nvPr>
            <p:ph type="sldNum" sz="quarter" idx="12"/>
          </p:nvPr>
        </p:nvSpPr>
        <p:spPr>
          <a:noFill/>
        </p:spPr>
        <p:txBody>
          <a:bodyPr/>
          <a:lstStyle/>
          <a:p>
            <a:fld id="{90E9C584-FB00-4201-894B-B81FBA40EFA4}" type="slidenum">
              <a:rPr lang="zh-CN" altLang="zh-CN" smtClean="0">
                <a:latin typeface="Arial" charset="0"/>
              </a:rPr>
              <a:pPr/>
              <a:t>12</a:t>
            </a:fld>
            <a:endParaRPr lang="zh-CN" altLang="zh-CN" smtClean="0">
              <a:latin typeface="Arial" charset="0"/>
            </a:endParaRPr>
          </a:p>
        </p:txBody>
      </p:sp>
      <p:sp>
        <p:nvSpPr>
          <p:cNvPr id="18436" name="Rectangle 2"/>
          <p:cNvSpPr>
            <a:spLocks noChangeArrowheads="1"/>
          </p:cNvSpPr>
          <p:nvPr/>
        </p:nvSpPr>
        <p:spPr bwMode="auto">
          <a:xfrm>
            <a:off x="36513" y="908050"/>
            <a:ext cx="13792200" cy="4481513"/>
          </a:xfrm>
          <a:prstGeom prst="rect">
            <a:avLst/>
          </a:prstGeom>
          <a:noFill/>
          <a:ln w="9525">
            <a:noFill/>
            <a:miter lim="800000"/>
            <a:headEnd/>
            <a:tailEnd/>
          </a:ln>
        </p:spPr>
        <p:txBody>
          <a:bodyPr anchor="ctr">
            <a:spAutoFit/>
          </a:bodyPr>
          <a:lstStyle/>
          <a:p>
            <a:pPr marL="342900" indent="-342900"/>
            <a:r>
              <a:rPr lang="zh-CN" altLang="zh-CN" sz="2400"/>
              <a:t>     1</a:t>
            </a:r>
            <a:r>
              <a:rPr lang="zh-CN" sz="2400"/>
              <a:t>） 由时空图，</a:t>
            </a:r>
            <a:r>
              <a:rPr lang="zh-CN" altLang="zh-CN" sz="2400"/>
              <a:t>17</a:t>
            </a:r>
            <a:r>
              <a:rPr lang="zh-CN" sz="2400"/>
              <a:t>个</a:t>
            </a:r>
            <a:r>
              <a:rPr lang="zh-CN" altLang="zh-CN" sz="2400"/>
              <a:t>Δt</a:t>
            </a:r>
            <a:r>
              <a:rPr lang="zh-CN" sz="2400"/>
              <a:t>时间内输出</a:t>
            </a:r>
            <a:r>
              <a:rPr lang="zh-CN" altLang="zh-CN" sz="2400"/>
              <a:t>7</a:t>
            </a:r>
            <a:r>
              <a:rPr lang="zh-CN" sz="2400"/>
              <a:t>个结果 ，因此</a:t>
            </a:r>
          </a:p>
          <a:p>
            <a:pPr marL="342900" indent="-342900"/>
            <a:r>
              <a:rPr lang="zh-CN" altLang="zh-CN" sz="2400"/>
              <a:t>                                    </a:t>
            </a:r>
          </a:p>
          <a:p>
            <a:pPr marL="342900" indent="-342900" eaLnBrk="0" hangingPunct="0"/>
            <a:r>
              <a:rPr lang="zh-CN" altLang="zh-CN" sz="2400"/>
              <a:t>                                                                                                                                                                                         </a:t>
            </a:r>
            <a:endParaRPr lang="zh-CN" altLang="zh-CN" sz="2400">
              <a:latin typeface="Verdana" pitchFamily="34" charset="0"/>
            </a:endParaRPr>
          </a:p>
          <a:p>
            <a:pPr marL="342900" indent="-342900"/>
            <a:r>
              <a:rPr lang="zh-CN" altLang="zh-CN" sz="2400"/>
              <a:t>   2)  </a:t>
            </a:r>
            <a:r>
              <a:rPr lang="zh-CN" sz="2400"/>
              <a:t>串行方法完成，需</a:t>
            </a:r>
            <a:r>
              <a:rPr lang="zh-CN" altLang="zh-CN" sz="2400"/>
              <a:t>4</a:t>
            </a:r>
            <a:r>
              <a:rPr lang="zh-CN" sz="2400"/>
              <a:t>次加法和</a:t>
            </a:r>
            <a:r>
              <a:rPr lang="zh-CN" altLang="zh-CN" sz="2400"/>
              <a:t>3</a:t>
            </a:r>
            <a:r>
              <a:rPr lang="zh-CN" sz="2400"/>
              <a:t>次乘法</a:t>
            </a:r>
            <a:r>
              <a:rPr lang="zh-CN" altLang="zh-CN" sz="2400"/>
              <a:t>, </a:t>
            </a:r>
            <a:r>
              <a:rPr lang="zh-CN" sz="2400"/>
              <a:t>总时间为</a:t>
            </a:r>
          </a:p>
          <a:p>
            <a:pPr marL="342900" indent="-342900"/>
            <a:r>
              <a:rPr lang="zh-CN" altLang="zh-CN" sz="2400"/>
              <a:t> </a:t>
            </a:r>
          </a:p>
          <a:p>
            <a:pPr marL="342900" indent="-342900"/>
            <a:r>
              <a:rPr lang="zh-CN" altLang="zh-CN" sz="2400"/>
              <a:t>                                                                                                                                   </a:t>
            </a:r>
          </a:p>
          <a:p>
            <a:pPr marL="342900" indent="-342900"/>
            <a:r>
              <a:rPr lang="zh-CN" altLang="zh-CN" sz="2400"/>
              <a:t>    </a:t>
            </a:r>
            <a:r>
              <a:rPr lang="zh-CN" sz="2400"/>
              <a:t>加速比    </a:t>
            </a:r>
          </a:p>
          <a:p>
            <a:pPr marL="342900" indent="-342900" eaLnBrk="0" hangingPunct="0"/>
            <a:r>
              <a:rPr lang="zh-CN" altLang="zh-CN" sz="2400"/>
              <a:t>                       </a:t>
            </a:r>
          </a:p>
          <a:p>
            <a:pPr marL="342900" indent="-342900" eaLnBrk="0" hangingPunct="0"/>
            <a:r>
              <a:rPr lang="zh-CN" altLang="zh-CN" sz="2400"/>
              <a:t>   3) </a:t>
            </a:r>
            <a:r>
              <a:rPr lang="zh-CN" sz="2400"/>
              <a:t>效率                                      </a:t>
            </a:r>
          </a:p>
          <a:p>
            <a:pPr marL="342900" indent="-342900" eaLnBrk="0" hangingPunct="0"/>
            <a:r>
              <a:rPr lang="zh-CN" altLang="zh-CN" sz="2400"/>
              <a:t>                                      </a:t>
            </a:r>
          </a:p>
          <a:p>
            <a:pPr marL="342900" indent="-342900" eaLnBrk="0" hangingPunct="0"/>
            <a:r>
              <a:rPr lang="zh-CN" altLang="zh-CN" sz="2400"/>
              <a:t>                                                                                      </a:t>
            </a:r>
          </a:p>
        </p:txBody>
      </p:sp>
      <p:pic>
        <p:nvPicPr>
          <p:cNvPr id="18437" name="Picture 3" descr="例3"/>
          <p:cNvPicPr>
            <a:picLocks noChangeAspect="1" noChangeArrowheads="1"/>
          </p:cNvPicPr>
          <p:nvPr/>
        </p:nvPicPr>
        <p:blipFill>
          <a:blip r:embed="rId2"/>
          <a:srcRect/>
          <a:stretch>
            <a:fillRect/>
          </a:stretch>
        </p:blipFill>
        <p:spPr bwMode="auto">
          <a:xfrm>
            <a:off x="2484438" y="1557338"/>
            <a:ext cx="2736850" cy="720725"/>
          </a:xfrm>
          <a:prstGeom prst="rect">
            <a:avLst/>
          </a:prstGeom>
          <a:noFill/>
          <a:ln w="9525">
            <a:noFill/>
            <a:miter lim="800000"/>
            <a:headEnd/>
            <a:tailEnd/>
          </a:ln>
        </p:spPr>
      </p:pic>
      <p:pic>
        <p:nvPicPr>
          <p:cNvPr id="18438" name="Picture 4" descr="例3"/>
          <p:cNvPicPr>
            <a:picLocks noChangeAspect="1" noChangeArrowheads="1"/>
          </p:cNvPicPr>
          <p:nvPr/>
        </p:nvPicPr>
        <p:blipFill>
          <a:blip r:embed="rId3"/>
          <a:srcRect/>
          <a:stretch>
            <a:fillRect/>
          </a:stretch>
        </p:blipFill>
        <p:spPr bwMode="auto">
          <a:xfrm>
            <a:off x="2555875" y="2997200"/>
            <a:ext cx="2879725" cy="792163"/>
          </a:xfrm>
          <a:prstGeom prst="rect">
            <a:avLst/>
          </a:prstGeom>
          <a:noFill/>
          <a:ln w="9525">
            <a:noFill/>
            <a:miter lim="800000"/>
            <a:headEnd/>
            <a:tailEnd/>
          </a:ln>
        </p:spPr>
      </p:pic>
      <p:pic>
        <p:nvPicPr>
          <p:cNvPr id="18439" name="Picture 5" descr="例3"/>
          <p:cNvPicPr>
            <a:picLocks noChangeAspect="1" noChangeArrowheads="1"/>
          </p:cNvPicPr>
          <p:nvPr/>
        </p:nvPicPr>
        <p:blipFill>
          <a:blip r:embed="rId4"/>
          <a:srcRect/>
          <a:stretch>
            <a:fillRect/>
          </a:stretch>
        </p:blipFill>
        <p:spPr bwMode="auto">
          <a:xfrm>
            <a:off x="2484438" y="4005263"/>
            <a:ext cx="2952750" cy="865187"/>
          </a:xfrm>
          <a:prstGeom prst="rect">
            <a:avLst/>
          </a:prstGeom>
          <a:noFill/>
          <a:ln w="9525">
            <a:noFill/>
            <a:miter lim="800000"/>
            <a:headEnd/>
            <a:tailEnd/>
          </a:ln>
        </p:spPr>
      </p:pic>
      <p:pic>
        <p:nvPicPr>
          <p:cNvPr id="18440" name="Picture 6" descr="例3"/>
          <p:cNvPicPr>
            <a:picLocks noChangeAspect="1" noChangeArrowheads="1"/>
          </p:cNvPicPr>
          <p:nvPr/>
        </p:nvPicPr>
        <p:blipFill>
          <a:blip r:embed="rId5"/>
          <a:srcRect/>
          <a:stretch>
            <a:fillRect/>
          </a:stretch>
        </p:blipFill>
        <p:spPr bwMode="auto">
          <a:xfrm>
            <a:off x="1763713" y="5157788"/>
            <a:ext cx="5472112" cy="12112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AABE79C-E54E-4E0E-B664-8890EA58465B}" type="datetime1">
              <a:rPr lang="zh-CN" altLang="en-US" smtClean="0"/>
              <a:pPr>
                <a:defRPr/>
              </a:pPr>
              <a:t>2017/6/8</a:t>
            </a:fld>
            <a:endParaRPr lang="zh-CN" altLang="zh-CN"/>
          </a:p>
        </p:txBody>
      </p:sp>
      <p:sp>
        <p:nvSpPr>
          <p:cNvPr id="3" name="灯片编号占位符 2"/>
          <p:cNvSpPr>
            <a:spLocks noGrp="1"/>
          </p:cNvSpPr>
          <p:nvPr>
            <p:ph type="sldNum" sz="quarter" idx="12"/>
          </p:nvPr>
        </p:nvSpPr>
        <p:spPr/>
        <p:txBody>
          <a:bodyPr/>
          <a:lstStyle/>
          <a:p>
            <a:pPr>
              <a:defRPr/>
            </a:pPr>
            <a:fld id="{E1284332-E4DC-4D2F-A614-BDF491AF3DCF}" type="slidenum">
              <a:rPr lang="zh-CN" altLang="zh-CN" smtClean="0"/>
              <a:pPr>
                <a:defRPr/>
              </a:pPr>
              <a:t>13</a:t>
            </a:fld>
            <a:endParaRPr lang="zh-CN" altLang="zh-CN"/>
          </a:p>
        </p:txBody>
      </p:sp>
      <p:sp>
        <p:nvSpPr>
          <p:cNvPr id="41985" name="Rectangle 1"/>
          <p:cNvSpPr>
            <a:spLocks noChangeArrowheads="1"/>
          </p:cNvSpPr>
          <p:nvPr/>
        </p:nvSpPr>
        <p:spPr bwMode="auto">
          <a:xfrm>
            <a:off x="-214346" y="500042"/>
            <a:ext cx="9469259" cy="3108543"/>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304800" algn="l" defTabSz="914400" rtl="0" eaLnBrk="1" fontAlgn="base" latinLnBrk="0" hangingPunct="1">
              <a:lnSpc>
                <a:spcPct val="100000"/>
              </a:lnSpc>
              <a:spcBef>
                <a:spcPct val="0"/>
              </a:spcBef>
              <a:spcAft>
                <a:spcPct val="0"/>
              </a:spcAft>
              <a:buClrTx/>
              <a:buSzTx/>
              <a:buFontTx/>
              <a:buNone/>
              <a:tabLst/>
            </a:pPr>
            <a:r>
              <a:rPr kumimoji="0" lang="zh-CN" altLang="en-US" sz="28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例</a:t>
            </a:r>
            <a:r>
              <a:rPr kumimoji="0" lang="en-US" altLang="zh-CN" sz="28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2</a:t>
            </a:r>
            <a:r>
              <a:rPr kumimoji="0" lang="zh-CN" altLang="en-US" sz="28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 </a:t>
            </a:r>
            <a:r>
              <a:rPr kumimoji="0" lang="zh-CN" altLang="en-US" sz="2800" b="0" i="0" u="none" strike="noStrike" cap="none" normalizeH="0" dirty="0" smtClean="0">
                <a:ln>
                  <a:noFill/>
                </a:ln>
                <a:solidFill>
                  <a:srgbClr val="FF0000"/>
                </a:solidFill>
                <a:effectLst/>
                <a:latin typeface="Times New Roman" pitchFamily="18" charset="0"/>
                <a:ea typeface="宋体" pitchFamily="2" charset="-122"/>
                <a:cs typeface="Times New Roman" pitchFamily="18" charset="0"/>
              </a:rPr>
              <a:t>  </a:t>
            </a: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一条段数为</a:t>
            </a: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a:t>
            </a: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的流水线，</a:t>
            </a:r>
            <a:r>
              <a:rPr kumimoji="0" lang="zh-CN" altLang="en-US" sz="2800" b="0" i="0" u="none" strike="noStrike" cap="none" normalizeH="0" baseline="0" dirty="0" smtClean="0">
                <a:ln>
                  <a:noFill/>
                </a:ln>
                <a:effectLst/>
                <a:latin typeface="Times New Roman" pitchFamily="18" charset="0"/>
                <a:ea typeface="宋体" pitchFamily="2" charset="-122"/>
                <a:cs typeface="Times New Roman" pitchFamily="18" charset="0"/>
              </a:rPr>
              <a:t>无条件分支在第二个时</a:t>
            </a:r>
            <a:endParaRPr kumimoji="0" lang="en-US" altLang="zh-CN" sz="2800" b="0" i="0" u="none" strike="noStrike" cap="none" normalizeH="0" baseline="0" dirty="0" smtClean="0">
              <a:ln>
                <a:noFill/>
              </a:ln>
              <a:effectLst/>
              <a:latin typeface="Times New Roman" pitchFamily="18" charset="0"/>
              <a:ea typeface="宋体" pitchFamily="2" charset="-122"/>
              <a:cs typeface="Times New Roman" pitchFamily="18" charset="0"/>
            </a:endParaRPr>
          </a:p>
          <a:p>
            <a:pPr marL="0" marR="0" lvl="0" indent="304800" algn="l" defTabSz="914400" rtl="0" eaLnBrk="1" fontAlgn="base" latinLnBrk="0" hangingPunct="1">
              <a:lnSpc>
                <a:spcPct val="100000"/>
              </a:lnSpc>
              <a:spcBef>
                <a:spcPct val="0"/>
              </a:spcBef>
              <a:spcAft>
                <a:spcPct val="0"/>
              </a:spcAft>
              <a:buClrTx/>
              <a:buSzTx/>
              <a:buFontTx/>
              <a:buNone/>
              <a:tabLst/>
            </a:pPr>
            <a:r>
              <a:rPr kumimoji="0" lang="zh-CN" altLang="en-US" sz="2800" b="0" i="0" u="none" strike="noStrike" cap="none" normalizeH="0" baseline="0" dirty="0" smtClean="0">
                <a:ln>
                  <a:noFill/>
                </a:ln>
                <a:effectLst/>
                <a:latin typeface="Times New Roman" pitchFamily="18" charset="0"/>
                <a:ea typeface="宋体" pitchFamily="2" charset="-122"/>
                <a:cs typeface="Times New Roman" pitchFamily="18" charset="0"/>
              </a:rPr>
              <a:t>钟周期结束时就被解析出来，条件分支要到第三个时钟</a:t>
            </a:r>
            <a:endParaRPr kumimoji="0" lang="en-US" altLang="zh-CN" sz="2800" b="0" i="0" u="none" strike="noStrike" cap="none" normalizeH="0" baseline="0" dirty="0" smtClean="0">
              <a:ln>
                <a:noFill/>
              </a:ln>
              <a:effectLst/>
              <a:latin typeface="Times New Roman" pitchFamily="18" charset="0"/>
              <a:ea typeface="宋体" pitchFamily="2" charset="-122"/>
              <a:cs typeface="Times New Roman" pitchFamily="18" charset="0"/>
            </a:endParaRPr>
          </a:p>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en-US" sz="2800" b="0" i="0" u="none" strike="noStrike" cap="none" normalizeH="0" baseline="0" dirty="0" smtClean="0">
                <a:ln>
                  <a:noFill/>
                </a:ln>
                <a:effectLst/>
                <a:latin typeface="Times New Roman" pitchFamily="18" charset="0"/>
                <a:ea typeface="宋体" pitchFamily="2" charset="-122"/>
                <a:cs typeface="Times New Roman" pitchFamily="18" charset="0"/>
              </a:rPr>
              <a:t>周期结束时才能够被解析出来</a:t>
            </a: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。所有类型的指令都必须经</a:t>
            </a:r>
            <a:endPar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过第一个流水段的处理。问在没有任何控制相关的情况</a:t>
            </a:r>
            <a:endPar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下，该流水线相对于存在上述控制相关情况下的加速比是</a:t>
            </a:r>
            <a:endPar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多少？</a:t>
            </a:r>
            <a:r>
              <a:rPr lang="zh-CN" altLang="en-US" sz="2800" dirty="0" smtClean="0">
                <a:latin typeface="Times New Roman" pitchFamily="18" charset="0"/>
                <a:cs typeface="Times New Roman" pitchFamily="18" charset="0"/>
              </a:rPr>
              <a:t>假设各种分支指令数占所有指令数的百分比如下：</a:t>
            </a:r>
            <a:endParaRPr lang="en-US" altLang="zh-CN" sz="2800" dirty="0" smtClean="0">
              <a:latin typeface="Times New Roman" pitchFamily="18" charset="0"/>
              <a:cs typeface="Times New Roman" pitchFamily="18" charset="0"/>
            </a:endParaRPr>
          </a:p>
          <a:p>
            <a:pPr marL="0" marR="0" lvl="0" indent="304800" algn="l" defTabSz="914400" rtl="0" eaLnBrk="0" fontAlgn="base" latinLnBrk="0" hangingPunct="0">
              <a:lnSpc>
                <a:spcPct val="100000"/>
              </a:lnSpc>
              <a:spcBef>
                <a:spcPct val="0"/>
              </a:spcBef>
              <a:spcAft>
                <a:spcPct val="0"/>
              </a:spcAft>
              <a:buClrTx/>
              <a:buSzTx/>
              <a:buFontTx/>
              <a:buNone/>
              <a:tabLst/>
            </a:pPr>
            <a:endParaRPr kumimoji="0" lang="zh-CN" altLang="en-US" sz="2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pic>
        <p:nvPicPr>
          <p:cNvPr id="41986" name="Picture 2"/>
          <p:cNvPicPr>
            <a:picLocks noChangeAspect="1" noChangeArrowheads="1"/>
          </p:cNvPicPr>
          <p:nvPr/>
        </p:nvPicPr>
        <p:blipFill>
          <a:blip r:embed="rId2"/>
          <a:srcRect/>
          <a:stretch>
            <a:fillRect/>
          </a:stretch>
        </p:blipFill>
        <p:spPr bwMode="auto">
          <a:xfrm>
            <a:off x="1357290" y="3714752"/>
            <a:ext cx="6572296" cy="2428892"/>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AABE79C-E54E-4E0E-B664-8890EA58465B}" type="datetime1">
              <a:rPr lang="zh-CN" altLang="en-US" smtClean="0"/>
              <a:pPr>
                <a:defRPr/>
              </a:pPr>
              <a:t>2017/6/8</a:t>
            </a:fld>
            <a:endParaRPr lang="zh-CN" altLang="zh-CN"/>
          </a:p>
        </p:txBody>
      </p:sp>
      <p:sp>
        <p:nvSpPr>
          <p:cNvPr id="3" name="灯片编号占位符 2"/>
          <p:cNvSpPr>
            <a:spLocks noGrp="1"/>
          </p:cNvSpPr>
          <p:nvPr>
            <p:ph type="sldNum" sz="quarter" idx="12"/>
          </p:nvPr>
        </p:nvSpPr>
        <p:spPr/>
        <p:txBody>
          <a:bodyPr/>
          <a:lstStyle/>
          <a:p>
            <a:pPr>
              <a:defRPr/>
            </a:pPr>
            <a:fld id="{E1284332-E4DC-4D2F-A614-BDF491AF3DCF}" type="slidenum">
              <a:rPr lang="zh-CN" altLang="zh-CN" smtClean="0"/>
              <a:pPr>
                <a:defRPr/>
              </a:pPr>
              <a:t>14</a:t>
            </a:fld>
            <a:endParaRPr lang="zh-CN" altLang="zh-CN" dirty="0"/>
          </a:p>
        </p:txBody>
      </p:sp>
      <p:sp>
        <p:nvSpPr>
          <p:cNvPr id="53249" name="Rectangle 1"/>
          <p:cNvSpPr>
            <a:spLocks noChangeArrowheads="1"/>
          </p:cNvSpPr>
          <p:nvPr/>
        </p:nvSpPr>
        <p:spPr bwMode="auto">
          <a:xfrm>
            <a:off x="-145723" y="0"/>
            <a:ext cx="9289723" cy="2677656"/>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304800" algn="l" defTabSz="914400" rtl="0" eaLnBrk="1" fontAlgn="base" latinLnBrk="0" hangingPunct="1">
              <a:lnSpc>
                <a:spcPct val="100000"/>
              </a:lnSpc>
              <a:spcBef>
                <a:spcPct val="0"/>
              </a:spcBef>
              <a:spcAft>
                <a:spcPct val="0"/>
              </a:spcAft>
              <a:buClrTx/>
              <a:buSzTx/>
              <a:buFontTx/>
              <a:buNone/>
              <a:tabLst/>
            </a:pPr>
            <a:r>
              <a:rPr kumimoji="0" lang="zh-CN" sz="2800" b="0" i="0" u="none" strike="noStrike" cap="none" normalizeH="0" baseline="0" dirty="0" smtClean="0">
                <a:ln>
                  <a:noFill/>
                </a:ln>
                <a:effectLst/>
                <a:latin typeface="Times New Roman" pitchFamily="18" charset="0"/>
                <a:ea typeface="宋体" pitchFamily="2" charset="-122"/>
                <a:cs typeface="Times New Roman" pitchFamily="18" charset="0"/>
              </a:rPr>
              <a:t>解：没有控制相关时流水线的平均</a:t>
            </a:r>
            <a:r>
              <a:rPr kumimoji="0" lang="en-US" altLang="zh-CN" sz="2800" b="0" i="0" u="none" strike="noStrike" cap="none" normalizeH="0" baseline="0" dirty="0" smtClean="0">
                <a:ln>
                  <a:noFill/>
                </a:ln>
                <a:effectLst/>
                <a:latin typeface="Times New Roman" pitchFamily="18" charset="0"/>
                <a:ea typeface="宋体" pitchFamily="2" charset="-122"/>
                <a:cs typeface="Times New Roman" pitchFamily="18" charset="0"/>
              </a:rPr>
              <a:t>CPI</a:t>
            </a:r>
            <a:r>
              <a:rPr kumimoji="0" lang="zh-CN" altLang="en-US" sz="2800" b="0"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en-US" altLang="zh-CN" sz="2800" b="0" i="0" u="none" strike="noStrike" cap="none" normalizeH="0" baseline="0" dirty="0" smtClean="0">
                <a:ln>
                  <a:noFill/>
                </a:ln>
                <a:effectLst/>
                <a:latin typeface="Times New Roman" pitchFamily="18" charset="0"/>
                <a:ea typeface="宋体" pitchFamily="2" charset="-122"/>
                <a:cs typeface="Times New Roman" pitchFamily="18" charset="0"/>
              </a:rPr>
              <a:t>1</a:t>
            </a:r>
            <a:endParaRPr kumimoji="0" lang="en-US" altLang="zh-CN" sz="2800" b="0" i="0" u="none" strike="noStrike" cap="none" normalizeH="0" baseline="0" dirty="0" smtClean="0">
              <a:ln>
                <a:noFill/>
              </a:ln>
              <a:effectLst/>
              <a:latin typeface="Arial" pitchFamily="34" charset="0"/>
              <a:ea typeface="宋体" pitchFamily="2" charset="-122"/>
              <a:cs typeface="宋体" pitchFamily="2" charset="-122"/>
            </a:endParaRPr>
          </a:p>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en-US" sz="2800" b="0" i="0" u="none" strike="noStrike" cap="none" normalizeH="0" baseline="0" dirty="0" smtClean="0">
                <a:ln>
                  <a:noFill/>
                </a:ln>
                <a:effectLst/>
                <a:latin typeface="Times New Roman" pitchFamily="18" charset="0"/>
                <a:ea typeface="宋体" pitchFamily="2" charset="-122"/>
                <a:cs typeface="Times New Roman" pitchFamily="18" charset="0"/>
              </a:rPr>
              <a:t>存在控制相关时：由于无条件分支在第二个时钟周期结</a:t>
            </a:r>
            <a:endParaRPr kumimoji="0" lang="en-US" altLang="zh-CN" sz="2800" b="0" i="0" u="none" strike="noStrike" cap="none" normalizeH="0" baseline="0" dirty="0" smtClean="0">
              <a:ln>
                <a:noFill/>
              </a:ln>
              <a:effectLst/>
              <a:latin typeface="Times New Roman" pitchFamily="18" charset="0"/>
              <a:ea typeface="宋体" pitchFamily="2" charset="-122"/>
              <a:cs typeface="Times New Roman" pitchFamily="18" charset="0"/>
            </a:endParaRPr>
          </a:p>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en-US" sz="2800" b="0" i="0" u="none" strike="noStrike" cap="none" normalizeH="0" baseline="0" dirty="0" smtClean="0">
                <a:ln>
                  <a:noFill/>
                </a:ln>
                <a:effectLst/>
                <a:latin typeface="Times New Roman" pitchFamily="18" charset="0"/>
                <a:ea typeface="宋体" pitchFamily="2" charset="-122"/>
                <a:cs typeface="Times New Roman" pitchFamily="18" charset="0"/>
              </a:rPr>
              <a:t>束时被解析出来，而条件分支要到第</a:t>
            </a:r>
            <a:r>
              <a:rPr kumimoji="0" lang="en-US" altLang="zh-CN" sz="2800" b="0" i="0" u="none" strike="noStrike" cap="none" normalizeH="0" baseline="0" dirty="0" smtClean="0">
                <a:ln>
                  <a:noFill/>
                </a:ln>
                <a:effectLst/>
                <a:latin typeface="Times New Roman" pitchFamily="18" charset="0"/>
                <a:ea typeface="宋体" pitchFamily="2" charset="-122"/>
                <a:cs typeface="Times New Roman" pitchFamily="18" charset="0"/>
              </a:rPr>
              <a:t>3</a:t>
            </a:r>
            <a:r>
              <a:rPr kumimoji="0" lang="zh-CN" altLang="en-US" sz="2800" b="0" i="0" u="none" strike="noStrike" cap="none" normalizeH="0" baseline="0" dirty="0" smtClean="0">
                <a:ln>
                  <a:noFill/>
                </a:ln>
                <a:effectLst/>
                <a:latin typeface="Times New Roman" pitchFamily="18" charset="0"/>
                <a:ea typeface="宋体" pitchFamily="2" charset="-122"/>
                <a:cs typeface="Times New Roman" pitchFamily="18" charset="0"/>
              </a:rPr>
              <a:t>个时钟周期结束</a:t>
            </a:r>
            <a:endParaRPr kumimoji="0" lang="en-US" altLang="zh-CN" sz="2800" b="0" i="0" u="none" strike="noStrike" cap="none" normalizeH="0" baseline="0" dirty="0" smtClean="0">
              <a:ln>
                <a:noFill/>
              </a:ln>
              <a:effectLst/>
              <a:latin typeface="Times New Roman" pitchFamily="18" charset="0"/>
              <a:ea typeface="宋体" pitchFamily="2" charset="-122"/>
              <a:cs typeface="Times New Roman" pitchFamily="18" charset="0"/>
            </a:endParaRPr>
          </a:p>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en-US" sz="2800" b="0" i="0" u="none" strike="noStrike" cap="none" normalizeH="0" baseline="0" dirty="0" smtClean="0">
                <a:ln>
                  <a:noFill/>
                </a:ln>
                <a:effectLst/>
                <a:latin typeface="Times New Roman" pitchFamily="18" charset="0"/>
                <a:ea typeface="宋体" pitchFamily="2" charset="-122"/>
                <a:cs typeface="Times New Roman" pitchFamily="18" charset="0"/>
              </a:rPr>
              <a:t>时才能被解析出来。所以：</a:t>
            </a:r>
            <a:endParaRPr kumimoji="0" lang="en-US" altLang="zh-CN" sz="2800" b="0" i="0" u="none" strike="noStrike" cap="none" normalizeH="0" baseline="0" dirty="0" smtClean="0">
              <a:ln>
                <a:noFill/>
              </a:ln>
              <a:effectLst/>
              <a:latin typeface="Times New Roman" pitchFamily="18" charset="0"/>
              <a:ea typeface="宋体" pitchFamily="2" charset="-122"/>
              <a:cs typeface="Times New Roman" pitchFamily="18" charset="0"/>
            </a:endParaRPr>
          </a:p>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en-US" sz="2800" b="0"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en-US" altLang="zh-CN" sz="2800" b="0" i="0" u="none" strike="noStrike" cap="none" normalizeH="0" baseline="0" dirty="0" smtClean="0">
                <a:ln>
                  <a:noFill/>
                </a:ln>
                <a:effectLst/>
                <a:latin typeface="Times New Roman" pitchFamily="18" charset="0"/>
                <a:ea typeface="宋体" pitchFamily="2" charset="-122"/>
                <a:cs typeface="Times New Roman" pitchFamily="18" charset="0"/>
              </a:rPr>
              <a:t>1</a:t>
            </a:r>
            <a:r>
              <a:rPr kumimoji="0" lang="zh-CN" altLang="en-US" sz="2800" b="0"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若使用排空流水线的策略</a:t>
            </a:r>
            <a:r>
              <a:rPr kumimoji="0" lang="zh-CN" altLang="en-US" sz="2800" b="0" i="0" u="none" strike="noStrike" cap="none" normalizeH="0" baseline="0" dirty="0" smtClean="0">
                <a:ln>
                  <a:noFill/>
                </a:ln>
                <a:effectLst/>
                <a:latin typeface="Times New Roman" pitchFamily="18" charset="0"/>
                <a:ea typeface="宋体" pitchFamily="2" charset="-122"/>
                <a:cs typeface="Times New Roman" pitchFamily="18" charset="0"/>
              </a:rPr>
              <a:t>，则对于条件分支，有两</a:t>
            </a:r>
            <a:endParaRPr kumimoji="0" lang="en-US" altLang="zh-CN" sz="2800" b="0" i="0" u="none" strike="noStrike" cap="none" normalizeH="0" baseline="0" dirty="0" smtClean="0">
              <a:ln>
                <a:noFill/>
              </a:ln>
              <a:effectLst/>
              <a:latin typeface="Times New Roman" pitchFamily="18" charset="0"/>
              <a:ea typeface="宋体" pitchFamily="2" charset="-122"/>
              <a:cs typeface="Times New Roman" pitchFamily="18" charset="0"/>
            </a:endParaRPr>
          </a:p>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en-US" sz="2800" b="0" i="0" u="none" strike="noStrike" cap="none" normalizeH="0" baseline="0" dirty="0" smtClean="0">
                <a:ln>
                  <a:noFill/>
                </a:ln>
                <a:effectLst/>
                <a:latin typeface="Times New Roman" pitchFamily="18" charset="0"/>
                <a:ea typeface="宋体" pitchFamily="2" charset="-122"/>
                <a:cs typeface="Times New Roman" pitchFamily="18" charset="0"/>
              </a:rPr>
              <a:t>个额外的</a:t>
            </a:r>
            <a:r>
              <a:rPr kumimoji="0" lang="en-US" altLang="zh-CN" sz="2800" b="0" i="0" u="none" strike="noStrike" cap="none" normalizeH="0" baseline="0" dirty="0" smtClean="0">
                <a:ln>
                  <a:noFill/>
                </a:ln>
                <a:effectLst/>
                <a:latin typeface="Times New Roman" pitchFamily="18" charset="0"/>
                <a:ea typeface="宋体" pitchFamily="2" charset="-122"/>
                <a:cs typeface="Times New Roman" pitchFamily="18" charset="0"/>
              </a:rPr>
              <a:t>stall</a:t>
            </a:r>
            <a:r>
              <a:rPr kumimoji="0" lang="zh-CN" altLang="en-US" sz="2800" b="0" i="0" u="none" strike="noStrike" cap="none" normalizeH="0" baseline="0" dirty="0" smtClean="0">
                <a:ln>
                  <a:noFill/>
                </a:ln>
                <a:effectLst/>
                <a:latin typeface="Times New Roman" pitchFamily="18" charset="0"/>
                <a:ea typeface="宋体" pitchFamily="2" charset="-122"/>
                <a:cs typeface="Times New Roman" pitchFamily="18" charset="0"/>
              </a:rPr>
              <a:t>，对无条件分支，有一个额外的</a:t>
            </a:r>
            <a:r>
              <a:rPr kumimoji="0" lang="en-US" altLang="zh-CN" sz="2800" b="0" i="0" u="none" strike="noStrike" cap="none" normalizeH="0" baseline="0" dirty="0" smtClean="0">
                <a:ln>
                  <a:noFill/>
                </a:ln>
                <a:effectLst/>
                <a:latin typeface="Times New Roman" pitchFamily="18" charset="0"/>
                <a:ea typeface="宋体" pitchFamily="2" charset="-122"/>
                <a:cs typeface="Times New Roman" pitchFamily="18" charset="0"/>
              </a:rPr>
              <a:t>stall</a:t>
            </a:r>
            <a:r>
              <a:rPr kumimoji="0" lang="zh-CN" altLang="en-US" sz="2800" b="0" i="0" u="none" strike="noStrike" cap="none" normalizeH="0" baseline="0" dirty="0" smtClean="0">
                <a:ln>
                  <a:noFill/>
                </a:ln>
                <a:effectLst/>
                <a:latin typeface="Times New Roman" pitchFamily="18" charset="0"/>
                <a:ea typeface="宋体" pitchFamily="2" charset="-122"/>
                <a:cs typeface="Times New Roman" pitchFamily="18" charset="0"/>
              </a:rPr>
              <a:t>：</a:t>
            </a:r>
            <a:endParaRPr kumimoji="0" lang="zh-CN" altLang="en-US" sz="2800" b="0" i="0" u="none" strike="noStrike" cap="none" normalizeH="0" baseline="0" dirty="0" smtClean="0">
              <a:ln>
                <a:noFill/>
              </a:ln>
              <a:effectLst/>
              <a:latin typeface="Arial" pitchFamily="34" charset="0"/>
              <a:ea typeface="宋体" pitchFamily="2" charset="-122"/>
              <a:cs typeface="宋体" pitchFamily="2" charset="-122"/>
            </a:endParaRPr>
          </a:p>
        </p:txBody>
      </p:sp>
      <p:sp>
        <p:nvSpPr>
          <p:cNvPr id="53250" name="Rectangle 2"/>
          <p:cNvSpPr>
            <a:spLocks noChangeArrowheads="1"/>
          </p:cNvSpPr>
          <p:nvPr/>
        </p:nvSpPr>
        <p:spPr bwMode="auto">
          <a:xfrm>
            <a:off x="642910" y="2714620"/>
            <a:ext cx="8286776"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762000" algn="l" defTabSz="914400" rtl="0" eaLnBrk="1" fontAlgn="base" latinLnBrk="0" hangingPunct="1">
              <a:lnSpc>
                <a:spcPct val="100000"/>
              </a:lnSpc>
              <a:spcBef>
                <a:spcPct val="0"/>
              </a:spcBef>
              <a:spcAft>
                <a:spcPct val="0"/>
              </a:spcAft>
              <a:buClrTx/>
              <a:buSzTx/>
              <a:buFontTx/>
              <a:buNone/>
              <a:tabLst/>
            </a:pPr>
            <a:r>
              <a:rPr kumimoji="0" lang="en-US" altLang="zh-CN" sz="3200" b="0" i="0" u="none" strike="noStrike" cap="none" normalizeH="0" baseline="0" dirty="0" smtClean="0">
                <a:ln>
                  <a:noFill/>
                </a:ln>
                <a:effectLst/>
                <a:latin typeface="Times New Roman" pitchFamily="18" charset="0"/>
                <a:ea typeface="宋体" pitchFamily="2" charset="-122"/>
                <a:cs typeface="Times New Roman" pitchFamily="18" charset="0"/>
              </a:rPr>
              <a:t>CPI = 1+20%*2+5%*1 = 1.45 </a:t>
            </a:r>
            <a:endParaRPr kumimoji="0" lang="en-US" altLang="zh-CN" sz="3200" b="0" i="0" u="none" strike="noStrike" cap="none" normalizeH="0" baseline="0" dirty="0" smtClean="0">
              <a:ln>
                <a:noFill/>
              </a:ln>
              <a:effectLst/>
              <a:latin typeface="Arial" pitchFamily="34" charset="0"/>
              <a:ea typeface="宋体" pitchFamily="2" charset="-122"/>
              <a:cs typeface="宋体" pitchFamily="2" charset="-122"/>
            </a:endParaRPr>
          </a:p>
          <a:p>
            <a:pPr marL="0" marR="0" lvl="0" indent="762000" algn="l" defTabSz="914400" rtl="0" eaLnBrk="0" fontAlgn="base" latinLnBrk="0" hangingPunct="0">
              <a:lnSpc>
                <a:spcPct val="100000"/>
              </a:lnSpc>
              <a:spcBef>
                <a:spcPct val="0"/>
              </a:spcBef>
              <a:spcAft>
                <a:spcPct val="0"/>
              </a:spcAft>
              <a:buClrTx/>
              <a:buSzTx/>
              <a:buFontTx/>
              <a:buNone/>
              <a:tabLst/>
            </a:pPr>
            <a:r>
              <a:rPr kumimoji="0" lang="zh-CN" altLang="en-US" sz="3200" b="0" i="0" u="none" strike="noStrike" cap="none" normalizeH="0" baseline="0" dirty="0" smtClean="0">
                <a:ln>
                  <a:noFill/>
                </a:ln>
                <a:effectLst/>
                <a:latin typeface="Times New Roman" pitchFamily="18" charset="0"/>
                <a:ea typeface="宋体" pitchFamily="2" charset="-122"/>
                <a:cs typeface="Times New Roman" pitchFamily="18" charset="0"/>
              </a:rPr>
              <a:t>加速比</a:t>
            </a:r>
            <a:r>
              <a:rPr kumimoji="0" lang="en-US" altLang="zh-CN" sz="3200" b="0" i="0" u="none" strike="noStrike" cap="none" normalizeH="0" baseline="0" dirty="0" smtClean="0">
                <a:ln>
                  <a:noFill/>
                </a:ln>
                <a:effectLst/>
                <a:latin typeface="Times New Roman" pitchFamily="18" charset="0"/>
                <a:ea typeface="宋体" pitchFamily="2" charset="-122"/>
                <a:cs typeface="Times New Roman" pitchFamily="18" charset="0"/>
              </a:rPr>
              <a:t>S=CPI/1 = 1.45</a:t>
            </a:r>
            <a:endParaRPr kumimoji="0" lang="en-US" altLang="zh-CN" sz="3200" b="0" i="0" u="none" strike="noStrike" cap="none" normalizeH="0" baseline="0" dirty="0" smtClean="0">
              <a:ln>
                <a:noFill/>
              </a:ln>
              <a:effectLst/>
              <a:latin typeface="Arial" pitchFamily="34" charset="0"/>
              <a:ea typeface="宋体" pitchFamily="2" charset="-122"/>
              <a:cs typeface="宋体" pitchFamily="2" charset="-122"/>
            </a:endParaRPr>
          </a:p>
        </p:txBody>
      </p:sp>
      <p:sp>
        <p:nvSpPr>
          <p:cNvPr id="53251" name="Rectangle 3"/>
          <p:cNvSpPr>
            <a:spLocks noChangeArrowheads="1"/>
          </p:cNvSpPr>
          <p:nvPr/>
        </p:nvSpPr>
        <p:spPr bwMode="auto">
          <a:xfrm>
            <a:off x="0" y="3714752"/>
            <a:ext cx="9020418" cy="22467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304800" algn="l" defTabSz="914400" rtl="0" eaLnBrk="1" fontAlgn="base" latinLnBrk="0" hangingPunct="1">
              <a:lnSpc>
                <a:spcPct val="100000"/>
              </a:lnSpc>
              <a:spcBef>
                <a:spcPct val="0"/>
              </a:spcBef>
              <a:spcAft>
                <a:spcPct val="0"/>
              </a:spcAft>
              <a:buClrTx/>
              <a:buSzTx/>
              <a:buFontTx/>
              <a:buNone/>
              <a:tabLst/>
            </a:pPr>
            <a:r>
              <a:rPr kumimoji="0" lang="zh-CN" sz="2800" b="0"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en-US" altLang="zh-CN" sz="2800" b="0" i="0" u="none" strike="noStrike" cap="none" normalizeH="0" baseline="0" dirty="0" smtClean="0">
                <a:ln>
                  <a:noFill/>
                </a:ln>
                <a:effectLst/>
                <a:latin typeface="Times New Roman" pitchFamily="18" charset="0"/>
                <a:ea typeface="宋体" pitchFamily="2" charset="-122"/>
                <a:cs typeface="Times New Roman" pitchFamily="18" charset="0"/>
              </a:rPr>
              <a:t>2</a:t>
            </a:r>
            <a:r>
              <a:rPr kumimoji="0" lang="zh-CN" altLang="en-US" sz="2800" b="0" i="0" u="none" strike="noStrike" cap="none" normalizeH="0" baseline="0" dirty="0" smtClean="0">
                <a:ln>
                  <a:noFill/>
                </a:ln>
                <a:effectLst/>
                <a:latin typeface="Times New Roman" pitchFamily="18" charset="0"/>
                <a:ea typeface="宋体" pitchFamily="2" charset="-122"/>
                <a:cs typeface="Times New Roman" pitchFamily="18" charset="0"/>
              </a:rPr>
              <a:t>） </a:t>
            </a:r>
            <a:r>
              <a:rPr kumimoji="0" lang="zh-CN" altLang="en-US" sz="28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若使用预测分支成功策略</a:t>
            </a:r>
            <a:r>
              <a:rPr kumimoji="0" lang="zh-CN" altLang="en-US" sz="2800" b="0" i="0" u="none" strike="noStrike" cap="none" normalizeH="0" baseline="0" dirty="0" smtClean="0">
                <a:ln>
                  <a:noFill/>
                </a:ln>
                <a:effectLst/>
                <a:latin typeface="Times New Roman" pitchFamily="18" charset="0"/>
                <a:ea typeface="宋体" pitchFamily="2" charset="-122"/>
                <a:cs typeface="Times New Roman" pitchFamily="18" charset="0"/>
              </a:rPr>
              <a:t>，则对于不成功的条件</a:t>
            </a:r>
            <a:endParaRPr kumimoji="0" lang="en-US" altLang="zh-CN" sz="2800" b="0" i="0" u="none" strike="noStrike" cap="none" normalizeH="0" baseline="0" dirty="0" smtClean="0">
              <a:ln>
                <a:noFill/>
              </a:ln>
              <a:effectLst/>
              <a:latin typeface="Times New Roman" pitchFamily="18" charset="0"/>
              <a:ea typeface="宋体" pitchFamily="2" charset="-122"/>
              <a:cs typeface="Times New Roman" pitchFamily="18" charset="0"/>
            </a:endParaRPr>
          </a:p>
          <a:p>
            <a:pPr marL="0" marR="0" lvl="0" indent="304800" algn="l" defTabSz="914400" rtl="0" eaLnBrk="1" fontAlgn="base" latinLnBrk="0" hangingPunct="1">
              <a:lnSpc>
                <a:spcPct val="100000"/>
              </a:lnSpc>
              <a:spcBef>
                <a:spcPct val="0"/>
              </a:spcBef>
              <a:spcAft>
                <a:spcPct val="0"/>
              </a:spcAft>
              <a:buClrTx/>
              <a:buSzTx/>
              <a:buFontTx/>
              <a:buNone/>
              <a:tabLst/>
            </a:pPr>
            <a:r>
              <a:rPr kumimoji="0" lang="zh-CN" altLang="en-US" sz="2800" b="0" i="0" u="none" strike="noStrike" cap="none" normalizeH="0" baseline="0" dirty="0" smtClean="0">
                <a:ln>
                  <a:noFill/>
                </a:ln>
                <a:effectLst/>
                <a:latin typeface="Times New Roman" pitchFamily="18" charset="0"/>
                <a:ea typeface="宋体" pitchFamily="2" charset="-122"/>
                <a:cs typeface="Times New Roman" pitchFamily="18" charset="0"/>
              </a:rPr>
              <a:t>分支，有两个额外的</a:t>
            </a:r>
            <a:r>
              <a:rPr kumimoji="0" lang="en-US" altLang="zh-CN" sz="2800" b="0" i="0" u="none" strike="noStrike" cap="none" normalizeH="0" baseline="0" dirty="0" smtClean="0">
                <a:ln>
                  <a:noFill/>
                </a:ln>
                <a:effectLst/>
                <a:latin typeface="Times New Roman" pitchFamily="18" charset="0"/>
                <a:ea typeface="宋体" pitchFamily="2" charset="-122"/>
                <a:cs typeface="Times New Roman" pitchFamily="18" charset="0"/>
              </a:rPr>
              <a:t>stall</a:t>
            </a:r>
            <a:r>
              <a:rPr kumimoji="0" lang="zh-CN" altLang="en-US" sz="2800" b="0" i="0" u="none" strike="noStrike" cap="none" normalizeH="0" baseline="0" dirty="0" smtClean="0">
                <a:ln>
                  <a:noFill/>
                </a:ln>
                <a:effectLst/>
                <a:latin typeface="Times New Roman" pitchFamily="18" charset="0"/>
                <a:ea typeface="宋体" pitchFamily="2" charset="-122"/>
                <a:cs typeface="Times New Roman" pitchFamily="18" charset="0"/>
              </a:rPr>
              <a:t>，对无条件分支和成功的条件</a:t>
            </a:r>
            <a:endParaRPr kumimoji="0" lang="en-US" altLang="zh-CN" sz="2800" b="0" i="0" u="none" strike="noStrike" cap="none" normalizeH="0" baseline="0" dirty="0" smtClean="0">
              <a:ln>
                <a:noFill/>
              </a:ln>
              <a:effectLst/>
              <a:latin typeface="Times New Roman" pitchFamily="18" charset="0"/>
              <a:ea typeface="宋体" pitchFamily="2" charset="-122"/>
              <a:cs typeface="Times New Roman" pitchFamily="18" charset="0"/>
            </a:endParaRPr>
          </a:p>
          <a:p>
            <a:pPr marL="0" marR="0" lvl="0" indent="304800" algn="l" defTabSz="914400" rtl="0" eaLnBrk="1" fontAlgn="base" latinLnBrk="0" hangingPunct="1">
              <a:lnSpc>
                <a:spcPct val="100000"/>
              </a:lnSpc>
              <a:spcBef>
                <a:spcPct val="0"/>
              </a:spcBef>
              <a:spcAft>
                <a:spcPct val="0"/>
              </a:spcAft>
              <a:buClrTx/>
              <a:buSzTx/>
              <a:buFontTx/>
              <a:buNone/>
              <a:tabLst/>
            </a:pPr>
            <a:r>
              <a:rPr kumimoji="0" lang="zh-CN" altLang="en-US" sz="2800" b="0" i="0" u="none" strike="noStrike" cap="none" normalizeH="0" baseline="0" dirty="0" smtClean="0">
                <a:ln>
                  <a:noFill/>
                </a:ln>
                <a:effectLst/>
                <a:latin typeface="Times New Roman" pitchFamily="18" charset="0"/>
                <a:ea typeface="宋体" pitchFamily="2" charset="-122"/>
                <a:cs typeface="Times New Roman" pitchFamily="18" charset="0"/>
              </a:rPr>
              <a:t>分支，有一个额外的</a:t>
            </a:r>
            <a:r>
              <a:rPr kumimoji="0" lang="en-US" altLang="zh-CN" sz="2800" b="0" i="0" u="none" strike="noStrike" cap="none" normalizeH="0" baseline="0" dirty="0" smtClean="0">
                <a:ln>
                  <a:noFill/>
                </a:ln>
                <a:effectLst/>
                <a:latin typeface="Times New Roman" pitchFamily="18" charset="0"/>
                <a:ea typeface="宋体" pitchFamily="2" charset="-122"/>
                <a:cs typeface="Times New Roman" pitchFamily="18" charset="0"/>
              </a:rPr>
              <a:t>stall 1</a:t>
            </a:r>
            <a:r>
              <a:rPr kumimoji="0" lang="zh-CN" altLang="en-US" sz="2800" b="0" i="0" u="none" strike="noStrike" cap="none" normalizeH="0" baseline="0" dirty="0" smtClean="0">
                <a:ln>
                  <a:noFill/>
                </a:ln>
                <a:effectLst/>
                <a:latin typeface="Times New Roman" pitchFamily="18" charset="0"/>
                <a:ea typeface="宋体" pitchFamily="2" charset="-122"/>
                <a:cs typeface="Times New Roman" pitchFamily="18" charset="0"/>
                <a:sym typeface="Wingdings" pitchFamily="2" charset="2"/>
              </a:rPr>
              <a:t>（</a:t>
            </a:r>
            <a:r>
              <a:rPr kumimoji="0" lang="zh-CN" altLang="en-US" sz="2800" b="0" i="0" u="none" strike="noStrike" cap="none" normalizeH="0" dirty="0" smtClean="0">
                <a:ln>
                  <a:noFill/>
                </a:ln>
                <a:effectLst/>
                <a:latin typeface="Times New Roman" pitchFamily="18" charset="0"/>
                <a:ea typeface="宋体" pitchFamily="2" charset="-122"/>
                <a:cs typeface="Times New Roman" pitchFamily="18" charset="0"/>
                <a:sym typeface="Wingdings" pitchFamily="2" charset="2"/>
              </a:rPr>
              <a:t> </a:t>
            </a:r>
            <a:r>
              <a:rPr kumimoji="0" lang="en-US" altLang="zh-CN" sz="2800" b="0" i="0" u="none" strike="noStrike" cap="none" normalizeH="0" dirty="0" smtClean="0">
                <a:ln>
                  <a:noFill/>
                </a:ln>
                <a:effectLst/>
                <a:latin typeface="Times New Roman" pitchFamily="18" charset="0"/>
                <a:ea typeface="宋体" pitchFamily="2" charset="-122"/>
                <a:cs typeface="Times New Roman" pitchFamily="18" charset="0"/>
                <a:sym typeface="Wingdings" pitchFamily="2" charset="2"/>
              </a:rPr>
              <a:t>PP81,</a:t>
            </a:r>
            <a:r>
              <a:rPr kumimoji="0" lang="zh-CN" altLang="en-US" sz="2800" b="0" i="0" u="none" strike="noStrike" cap="none" normalizeH="0" dirty="0" smtClean="0">
                <a:ln>
                  <a:noFill/>
                </a:ln>
                <a:effectLst/>
                <a:latin typeface="Times New Roman" pitchFamily="18" charset="0"/>
                <a:ea typeface="宋体" pitchFamily="2" charset="-122"/>
                <a:cs typeface="Times New Roman" pitchFamily="18" charset="0"/>
                <a:sym typeface="Wingdings" pitchFamily="2" charset="2"/>
              </a:rPr>
              <a:t> </a:t>
            </a:r>
            <a:r>
              <a:rPr kumimoji="0" lang="zh-CN" altLang="en-US" sz="2800" b="0" i="0" u="none" strike="noStrike" cap="none" normalizeH="0" baseline="0" dirty="0" smtClean="0">
                <a:ln>
                  <a:noFill/>
                </a:ln>
                <a:effectLst/>
                <a:latin typeface="Times New Roman" pitchFamily="18" charset="0"/>
                <a:ea typeface="宋体" pitchFamily="2" charset="-122"/>
                <a:cs typeface="Times New Roman" pitchFamily="18" charset="0"/>
                <a:sym typeface="Wingdings" pitchFamily="2" charset="2"/>
              </a:rPr>
              <a:t>图 </a:t>
            </a:r>
            <a:r>
              <a:rPr kumimoji="0" lang="en-US" altLang="zh-CN" sz="2800" b="0" i="0" u="none" strike="noStrike" cap="none" normalizeH="0" baseline="0" dirty="0" smtClean="0">
                <a:ln>
                  <a:noFill/>
                </a:ln>
                <a:effectLst/>
                <a:latin typeface="Times New Roman" pitchFamily="18" charset="0"/>
                <a:ea typeface="宋体" pitchFamily="2" charset="-122"/>
                <a:cs typeface="Times New Roman" pitchFamily="18" charset="0"/>
                <a:sym typeface="Wingdings" pitchFamily="2" charset="2"/>
              </a:rPr>
              <a:t>3</a:t>
            </a:r>
            <a:r>
              <a:rPr lang="en-US" altLang="zh-CN" sz="2800" dirty="0" smtClean="0">
                <a:latin typeface="Times New Roman" pitchFamily="18" charset="0"/>
                <a:cs typeface="Times New Roman" pitchFamily="18" charset="0"/>
                <a:sym typeface="Wingdings" pitchFamily="2" charset="2"/>
              </a:rPr>
              <a:t>.</a:t>
            </a:r>
            <a:r>
              <a:rPr kumimoji="0" lang="en-US" altLang="zh-CN" sz="2800" b="0" i="0" u="none" strike="noStrike" cap="none" normalizeH="0" baseline="0" dirty="0" smtClean="0">
                <a:ln>
                  <a:noFill/>
                </a:ln>
                <a:effectLst/>
                <a:latin typeface="Times New Roman" pitchFamily="18" charset="0"/>
                <a:ea typeface="宋体" pitchFamily="2" charset="-122"/>
                <a:cs typeface="Times New Roman" pitchFamily="18" charset="0"/>
                <a:sym typeface="Wingdings" pitchFamily="2" charset="2"/>
              </a:rPr>
              <a:t>27</a:t>
            </a:r>
            <a:r>
              <a:rPr kumimoji="0" lang="zh-CN" altLang="en-US" sz="2800" b="0" i="0" u="none" strike="noStrike" cap="none" normalizeH="0" baseline="0" dirty="0" smtClean="0">
                <a:ln>
                  <a:noFill/>
                </a:ln>
                <a:effectLst/>
                <a:latin typeface="Times New Roman" pitchFamily="18" charset="0"/>
                <a:ea typeface="宋体" pitchFamily="2" charset="-122"/>
                <a:cs typeface="Times New Roman" pitchFamily="18" charset="0"/>
                <a:sym typeface="Wingdings" pitchFamily="2" charset="2"/>
              </a:rPr>
              <a:t>） </a:t>
            </a:r>
            <a:endParaRPr kumimoji="0" lang="zh-CN" altLang="en-US" sz="2800" b="0" i="0" u="none" strike="noStrike" cap="none" normalizeH="0" baseline="0" dirty="0" smtClean="0">
              <a:ln>
                <a:noFill/>
              </a:ln>
              <a:effectLst/>
              <a:latin typeface="Arial" pitchFamily="34" charset="0"/>
              <a:ea typeface="宋体" pitchFamily="2" charset="-122"/>
              <a:cs typeface="宋体" pitchFamily="2" charset="-122"/>
            </a:endParaRPr>
          </a:p>
          <a:p>
            <a:pPr marL="0" marR="0" lvl="0" indent="76200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smtClean="0">
                <a:ln>
                  <a:noFill/>
                </a:ln>
                <a:effectLst/>
                <a:latin typeface="Times New Roman" pitchFamily="18" charset="0"/>
                <a:ea typeface="宋体" pitchFamily="2" charset="-122"/>
                <a:cs typeface="Times New Roman" pitchFamily="18" charset="0"/>
              </a:rPr>
              <a:t>CPI = 1+20%*(60%*1+40%*2) +5%*1 = 1.33 </a:t>
            </a:r>
            <a:endParaRPr kumimoji="0" lang="en-US" altLang="zh-CN" sz="2800" b="0" i="0" u="none" strike="noStrike" cap="none" normalizeH="0" baseline="0" dirty="0" smtClean="0">
              <a:ln>
                <a:noFill/>
              </a:ln>
              <a:effectLst/>
              <a:latin typeface="Arial" pitchFamily="34" charset="0"/>
              <a:ea typeface="宋体" pitchFamily="2" charset="-122"/>
              <a:cs typeface="宋体" pitchFamily="2" charset="-122"/>
            </a:endParaRPr>
          </a:p>
          <a:p>
            <a:pPr marL="0" marR="0" lvl="0" indent="762000" algn="l" defTabSz="914400" rtl="0" eaLnBrk="0" fontAlgn="base" latinLnBrk="0" hangingPunct="0">
              <a:lnSpc>
                <a:spcPct val="100000"/>
              </a:lnSpc>
              <a:spcBef>
                <a:spcPct val="0"/>
              </a:spcBef>
              <a:spcAft>
                <a:spcPct val="0"/>
              </a:spcAft>
              <a:buClrTx/>
              <a:buSzTx/>
              <a:buFontTx/>
              <a:buNone/>
              <a:tabLst/>
            </a:pPr>
            <a:r>
              <a:rPr kumimoji="0" lang="zh-CN" altLang="en-US" sz="2800" b="0" i="0" u="none" strike="noStrike" cap="none" normalizeH="0" baseline="0" dirty="0" smtClean="0">
                <a:ln>
                  <a:noFill/>
                </a:ln>
                <a:effectLst/>
                <a:latin typeface="Times New Roman" pitchFamily="18" charset="0"/>
                <a:ea typeface="宋体" pitchFamily="2" charset="-122"/>
                <a:cs typeface="Times New Roman" pitchFamily="18" charset="0"/>
              </a:rPr>
              <a:t>加速比</a:t>
            </a:r>
            <a:r>
              <a:rPr kumimoji="0" lang="en-US" altLang="zh-CN" sz="2800" b="0" i="0" u="none" strike="noStrike" cap="none" normalizeH="0" baseline="0" dirty="0" smtClean="0">
                <a:ln>
                  <a:noFill/>
                </a:ln>
                <a:effectLst/>
                <a:latin typeface="Times New Roman" pitchFamily="18" charset="0"/>
                <a:ea typeface="宋体" pitchFamily="2" charset="-122"/>
                <a:cs typeface="Times New Roman" pitchFamily="18" charset="0"/>
              </a:rPr>
              <a:t>S=CPI/1 = 1.33</a:t>
            </a:r>
            <a:endParaRPr kumimoji="0" lang="en-US" altLang="zh-CN" sz="2800" b="0" i="0" u="none" strike="noStrike" cap="none" normalizeH="0" baseline="0" dirty="0" smtClean="0">
              <a:ln>
                <a:noFill/>
              </a:ln>
              <a:effectLst/>
              <a:latin typeface="Arial" pitchFamily="34" charset="0"/>
              <a:ea typeface="宋体" pitchFamily="2" charset="-122"/>
              <a:cs typeface="宋体"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AABE79C-E54E-4E0E-B664-8890EA58465B}" type="datetime1">
              <a:rPr lang="zh-CN" altLang="en-US" smtClean="0"/>
              <a:pPr>
                <a:defRPr/>
              </a:pPr>
              <a:t>2017/6/8</a:t>
            </a:fld>
            <a:endParaRPr lang="zh-CN" altLang="zh-CN"/>
          </a:p>
        </p:txBody>
      </p:sp>
      <p:sp>
        <p:nvSpPr>
          <p:cNvPr id="3" name="灯片编号占位符 2"/>
          <p:cNvSpPr>
            <a:spLocks noGrp="1"/>
          </p:cNvSpPr>
          <p:nvPr>
            <p:ph type="sldNum" sz="quarter" idx="12"/>
          </p:nvPr>
        </p:nvSpPr>
        <p:spPr/>
        <p:txBody>
          <a:bodyPr/>
          <a:lstStyle/>
          <a:p>
            <a:pPr>
              <a:defRPr/>
            </a:pPr>
            <a:fld id="{E1284332-E4DC-4D2F-A614-BDF491AF3DCF}" type="slidenum">
              <a:rPr lang="zh-CN" altLang="zh-CN" smtClean="0"/>
              <a:pPr>
                <a:defRPr/>
              </a:pPr>
              <a:t>15</a:t>
            </a:fld>
            <a:endParaRPr lang="zh-CN" altLang="zh-CN"/>
          </a:p>
        </p:txBody>
      </p:sp>
      <p:sp>
        <p:nvSpPr>
          <p:cNvPr id="54273" name="Rectangle 1"/>
          <p:cNvSpPr>
            <a:spLocks noChangeArrowheads="1"/>
          </p:cNvSpPr>
          <p:nvPr/>
        </p:nvSpPr>
        <p:spPr bwMode="auto">
          <a:xfrm>
            <a:off x="-145723" y="428604"/>
            <a:ext cx="9289723" cy="2677656"/>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304800" algn="l" defTabSz="914400" rtl="0" eaLnBrk="1" fontAlgn="base" latinLnBrk="0" hangingPunct="1">
              <a:lnSpc>
                <a:spcPct val="100000"/>
              </a:lnSpc>
              <a:spcBef>
                <a:spcPct val="0"/>
              </a:spcBef>
              <a:spcAft>
                <a:spcPct val="0"/>
              </a:spcAft>
              <a:buClrTx/>
              <a:buSzTx/>
              <a:buFontTx/>
              <a:buNone/>
              <a:tabLst/>
            </a:pPr>
            <a:r>
              <a:rPr kumimoji="0" lang="zh-CN" sz="2800" b="0"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en-US" altLang="zh-CN" sz="2800" b="0" i="0" u="none" strike="noStrike" cap="none" normalizeH="0" baseline="0" dirty="0" smtClean="0">
                <a:ln>
                  <a:noFill/>
                </a:ln>
                <a:effectLst/>
                <a:latin typeface="Times New Roman" pitchFamily="18" charset="0"/>
                <a:ea typeface="宋体" pitchFamily="2" charset="-122"/>
                <a:cs typeface="Times New Roman" pitchFamily="18" charset="0"/>
              </a:rPr>
              <a:t>3</a:t>
            </a:r>
            <a:r>
              <a:rPr kumimoji="0" lang="zh-CN" altLang="en-US" sz="2800" b="0"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若使用预测分支失败策略</a:t>
            </a:r>
            <a:r>
              <a:rPr kumimoji="0" lang="zh-CN" altLang="en-US" sz="2800" b="0" i="0" u="none" strike="noStrike" cap="none" normalizeH="0" baseline="0" dirty="0" smtClean="0">
                <a:ln>
                  <a:noFill/>
                </a:ln>
                <a:effectLst/>
                <a:latin typeface="Times New Roman" pitchFamily="18" charset="0"/>
                <a:ea typeface="宋体" pitchFamily="2" charset="-122"/>
                <a:cs typeface="Times New Roman" pitchFamily="18" charset="0"/>
              </a:rPr>
              <a:t>，则对于成功的条件分支</a:t>
            </a:r>
            <a:endParaRPr kumimoji="0" lang="en-US" altLang="zh-CN" sz="2800" b="0" i="0" u="none" strike="noStrike" cap="none" normalizeH="0" baseline="0" dirty="0" smtClean="0">
              <a:ln>
                <a:noFill/>
              </a:ln>
              <a:effectLst/>
              <a:latin typeface="Times New Roman" pitchFamily="18" charset="0"/>
              <a:ea typeface="宋体" pitchFamily="2" charset="-122"/>
              <a:cs typeface="Times New Roman" pitchFamily="18" charset="0"/>
            </a:endParaRPr>
          </a:p>
          <a:p>
            <a:pPr marL="0" marR="0" lvl="0" indent="304800" algn="l" defTabSz="914400" rtl="0" eaLnBrk="1" fontAlgn="base" latinLnBrk="0" hangingPunct="1">
              <a:lnSpc>
                <a:spcPct val="100000"/>
              </a:lnSpc>
              <a:spcBef>
                <a:spcPct val="0"/>
              </a:spcBef>
              <a:spcAft>
                <a:spcPct val="0"/>
              </a:spcAft>
              <a:buClrTx/>
              <a:buSzTx/>
              <a:buFontTx/>
              <a:buNone/>
              <a:tabLst/>
            </a:pPr>
            <a:r>
              <a:rPr kumimoji="0" lang="zh-CN" altLang="en-US" sz="2800" b="0" i="0" u="none" strike="noStrike" cap="none" normalizeH="0" baseline="0" dirty="0" smtClean="0">
                <a:ln>
                  <a:noFill/>
                </a:ln>
                <a:effectLst/>
                <a:latin typeface="Times New Roman" pitchFamily="18" charset="0"/>
                <a:ea typeface="宋体" pitchFamily="2" charset="-122"/>
                <a:cs typeface="Times New Roman" pitchFamily="18" charset="0"/>
              </a:rPr>
              <a:t>，有两个额外的</a:t>
            </a:r>
            <a:r>
              <a:rPr kumimoji="0" lang="en-US" altLang="zh-CN" sz="2800" b="0" i="0" u="none" strike="noStrike" cap="none" normalizeH="0" baseline="0" dirty="0" smtClean="0">
                <a:ln>
                  <a:noFill/>
                </a:ln>
                <a:effectLst/>
                <a:latin typeface="Times New Roman" pitchFamily="18" charset="0"/>
                <a:ea typeface="宋体" pitchFamily="2" charset="-122"/>
                <a:cs typeface="Times New Roman" pitchFamily="18" charset="0"/>
              </a:rPr>
              <a:t>stall</a:t>
            </a:r>
            <a:r>
              <a:rPr kumimoji="0" lang="zh-CN" altLang="en-US" sz="2800" b="0" i="0" u="none" strike="noStrike" cap="none" normalizeH="0" baseline="0" dirty="0" smtClean="0">
                <a:ln>
                  <a:noFill/>
                </a:ln>
                <a:effectLst/>
                <a:latin typeface="Times New Roman" pitchFamily="18" charset="0"/>
                <a:ea typeface="宋体" pitchFamily="2" charset="-122"/>
                <a:cs typeface="Times New Roman" pitchFamily="18" charset="0"/>
              </a:rPr>
              <a:t>；对无条件分支，有一个额外的</a:t>
            </a:r>
            <a:r>
              <a:rPr kumimoji="0" lang="en-US" altLang="zh-CN" sz="2800" b="0" i="0" u="none" strike="noStrike" cap="none" normalizeH="0" baseline="0" dirty="0" smtClean="0">
                <a:ln>
                  <a:noFill/>
                </a:ln>
                <a:effectLst/>
                <a:latin typeface="Times New Roman" pitchFamily="18" charset="0"/>
                <a:ea typeface="宋体" pitchFamily="2" charset="-122"/>
                <a:cs typeface="Times New Roman" pitchFamily="18" charset="0"/>
              </a:rPr>
              <a:t>stall</a:t>
            </a:r>
          </a:p>
          <a:p>
            <a:pPr marL="0" marR="0" lvl="0" indent="304800" algn="l" defTabSz="914400" rtl="0" eaLnBrk="1" fontAlgn="base" latinLnBrk="0" hangingPunct="1">
              <a:lnSpc>
                <a:spcPct val="100000"/>
              </a:lnSpc>
              <a:spcBef>
                <a:spcPct val="0"/>
              </a:spcBef>
              <a:spcAft>
                <a:spcPct val="0"/>
              </a:spcAft>
              <a:buClrTx/>
              <a:buSzTx/>
              <a:buFontTx/>
              <a:buNone/>
              <a:tabLst/>
            </a:pPr>
            <a:r>
              <a:rPr kumimoji="0" lang="zh-CN" altLang="en-US" sz="2800" b="0" i="0" u="none" strike="noStrike" cap="none" normalizeH="0" baseline="0" dirty="0" smtClean="0">
                <a:ln>
                  <a:noFill/>
                </a:ln>
                <a:effectLst/>
                <a:latin typeface="Times New Roman" pitchFamily="18" charset="0"/>
                <a:ea typeface="宋体" pitchFamily="2" charset="-122"/>
                <a:cs typeface="Times New Roman" pitchFamily="18" charset="0"/>
              </a:rPr>
              <a:t>；对不成功的条件分支，其目标地址已经由</a:t>
            </a:r>
            <a:r>
              <a:rPr kumimoji="0" lang="en-US" altLang="zh-CN" sz="2800" b="0" i="0" u="none" strike="noStrike" cap="none" normalizeH="0" baseline="0" dirty="0" smtClean="0">
                <a:ln>
                  <a:noFill/>
                </a:ln>
                <a:effectLst/>
                <a:latin typeface="Times New Roman" pitchFamily="18" charset="0"/>
                <a:ea typeface="宋体" pitchFamily="2" charset="-122"/>
                <a:cs typeface="Times New Roman" pitchFamily="18" charset="0"/>
              </a:rPr>
              <a:t>PC </a:t>
            </a:r>
            <a:r>
              <a:rPr kumimoji="0" lang="zh-CN" altLang="en-US" sz="2800" b="0" i="0" u="none" strike="noStrike" cap="none" normalizeH="0" baseline="0" dirty="0" smtClean="0">
                <a:ln>
                  <a:noFill/>
                </a:ln>
                <a:effectLst/>
                <a:latin typeface="Times New Roman" pitchFamily="18" charset="0"/>
                <a:ea typeface="宋体" pitchFamily="2" charset="-122"/>
                <a:cs typeface="Times New Roman" pitchFamily="18" charset="0"/>
              </a:rPr>
              <a:t>值给出，</a:t>
            </a:r>
            <a:endParaRPr kumimoji="0" lang="en-US" altLang="zh-CN" sz="2800" b="0" i="0" u="none" strike="noStrike" cap="none" normalizeH="0" baseline="0" dirty="0" smtClean="0">
              <a:ln>
                <a:noFill/>
              </a:ln>
              <a:effectLst/>
              <a:latin typeface="Times New Roman" pitchFamily="18" charset="0"/>
              <a:ea typeface="宋体" pitchFamily="2" charset="-122"/>
              <a:cs typeface="Times New Roman" pitchFamily="18" charset="0"/>
            </a:endParaRPr>
          </a:p>
          <a:p>
            <a:pPr marL="0" marR="0" lvl="0" indent="304800" algn="l" defTabSz="914400" rtl="0" eaLnBrk="1" fontAlgn="base" latinLnBrk="0" hangingPunct="1">
              <a:lnSpc>
                <a:spcPct val="100000"/>
              </a:lnSpc>
              <a:spcBef>
                <a:spcPct val="0"/>
              </a:spcBef>
              <a:spcAft>
                <a:spcPct val="0"/>
              </a:spcAft>
              <a:buClrTx/>
              <a:buSzTx/>
              <a:buFontTx/>
              <a:buNone/>
              <a:tabLst/>
            </a:pPr>
            <a:r>
              <a:rPr kumimoji="0" lang="zh-CN" altLang="en-US" sz="2800" b="0" i="0" u="none" strike="noStrike" cap="none" normalizeH="0" baseline="0" dirty="0" smtClean="0">
                <a:ln>
                  <a:noFill/>
                </a:ln>
                <a:effectLst/>
                <a:latin typeface="Times New Roman" pitchFamily="18" charset="0"/>
                <a:ea typeface="宋体" pitchFamily="2" charset="-122"/>
                <a:cs typeface="Times New Roman" pitchFamily="18" charset="0"/>
              </a:rPr>
              <a:t>不必等待，所以无延迟：</a:t>
            </a:r>
            <a:endParaRPr kumimoji="0" lang="zh-CN" altLang="en-US" sz="2800" b="0" i="0" u="none" strike="noStrike" cap="none" normalizeH="0" baseline="0" dirty="0" smtClean="0">
              <a:ln>
                <a:noFill/>
              </a:ln>
              <a:effectLst/>
              <a:latin typeface="Arial" pitchFamily="34" charset="0"/>
              <a:ea typeface="宋体" pitchFamily="2" charset="-122"/>
              <a:cs typeface="宋体" pitchFamily="2" charset="-122"/>
            </a:endParaRPr>
          </a:p>
          <a:p>
            <a:pPr marL="0" marR="0" lvl="0" indent="30480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smtClean="0">
                <a:ln>
                  <a:noFill/>
                </a:ln>
                <a:effectLst/>
                <a:latin typeface="Times New Roman" pitchFamily="18" charset="0"/>
                <a:ea typeface="宋体" pitchFamily="2" charset="-122"/>
                <a:cs typeface="Times New Roman" pitchFamily="18" charset="0"/>
              </a:rPr>
              <a:t>CPI = 1+20%*(60%*2 + 40%*0) +5%*1 = 1.29 </a:t>
            </a:r>
            <a:endParaRPr kumimoji="0" lang="en-US" altLang="zh-CN" sz="2800" b="0" i="0" u="none" strike="noStrike" cap="none" normalizeH="0" baseline="0" dirty="0" smtClean="0">
              <a:ln>
                <a:noFill/>
              </a:ln>
              <a:effectLst/>
              <a:latin typeface="Arial" pitchFamily="34" charset="0"/>
              <a:ea typeface="宋体" pitchFamily="2" charset="-122"/>
              <a:cs typeface="宋体" pitchFamily="2" charset="-122"/>
            </a:endParaRPr>
          </a:p>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en-US" sz="2800" b="0" i="0" u="none" strike="noStrike" cap="none" normalizeH="0" baseline="0" dirty="0" smtClean="0">
                <a:ln>
                  <a:noFill/>
                </a:ln>
                <a:effectLst/>
                <a:latin typeface="Times New Roman" pitchFamily="18" charset="0"/>
                <a:ea typeface="宋体" pitchFamily="2" charset="-122"/>
                <a:cs typeface="Times New Roman" pitchFamily="18" charset="0"/>
              </a:rPr>
              <a:t>加速比</a:t>
            </a:r>
            <a:r>
              <a:rPr kumimoji="0" lang="en-US" altLang="zh-CN" sz="2800" b="0" i="0" u="none" strike="noStrike" cap="none" normalizeH="0" baseline="0" dirty="0" smtClean="0">
                <a:ln>
                  <a:noFill/>
                </a:ln>
                <a:effectLst/>
                <a:latin typeface="Times New Roman" pitchFamily="18" charset="0"/>
                <a:ea typeface="宋体" pitchFamily="2" charset="-122"/>
                <a:cs typeface="Times New Roman" pitchFamily="18" charset="0"/>
              </a:rPr>
              <a:t>S=CPI/1 = 1.29</a:t>
            </a:r>
            <a:endParaRPr kumimoji="0" lang="en-US" altLang="zh-CN" sz="2800" b="0" i="0" u="none" strike="noStrike" cap="none" normalizeH="0" baseline="0" dirty="0" smtClean="0">
              <a:ln>
                <a:noFill/>
              </a:ln>
              <a:effectLst/>
              <a:latin typeface="Arial" pitchFamily="34" charset="0"/>
              <a:ea typeface="宋体" pitchFamily="2" charset="-122"/>
              <a:cs typeface="宋体"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AABE79C-E54E-4E0E-B664-8890EA58465B}" type="datetime1">
              <a:rPr lang="zh-CN" altLang="en-US" smtClean="0"/>
              <a:pPr>
                <a:defRPr/>
              </a:pPr>
              <a:t>2017/6/8</a:t>
            </a:fld>
            <a:endParaRPr lang="zh-CN" altLang="zh-CN"/>
          </a:p>
        </p:txBody>
      </p:sp>
      <p:sp>
        <p:nvSpPr>
          <p:cNvPr id="3" name="灯片编号占位符 2"/>
          <p:cNvSpPr>
            <a:spLocks noGrp="1"/>
          </p:cNvSpPr>
          <p:nvPr>
            <p:ph type="sldNum" sz="quarter" idx="12"/>
          </p:nvPr>
        </p:nvSpPr>
        <p:spPr/>
        <p:txBody>
          <a:bodyPr/>
          <a:lstStyle/>
          <a:p>
            <a:pPr>
              <a:defRPr/>
            </a:pPr>
            <a:fld id="{E1284332-E4DC-4D2F-A614-BDF491AF3DCF}" type="slidenum">
              <a:rPr lang="zh-CN" altLang="zh-CN" smtClean="0"/>
              <a:pPr>
                <a:defRPr/>
              </a:pPr>
              <a:t>16</a:t>
            </a:fld>
            <a:endParaRPr lang="zh-CN" altLang="zh-CN"/>
          </a:p>
        </p:txBody>
      </p:sp>
      <p:sp>
        <p:nvSpPr>
          <p:cNvPr id="4" name="日期占位符 1"/>
          <p:cNvSpPr txBox="1">
            <a:spLocks/>
          </p:cNvSpPr>
          <p:nvPr/>
        </p:nvSpPr>
        <p:spPr bwMode="auto">
          <a:xfrm>
            <a:off x="301625"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fld id="{1AABE79C-E54E-4E0E-B664-8890EA58465B}" type="datetime1">
              <a:rPr kumimoji="0" lang="zh-CN" altLang="en-US" sz="1400" b="0" i="0" u="none" strike="noStrike" kern="1200" cap="none" spc="0" normalizeH="0" baseline="0" noProof="0" smtClean="0">
                <a:ln>
                  <a:noFill/>
                </a:ln>
                <a:solidFill>
                  <a:schemeClr val="tx1"/>
                </a:solidFill>
                <a:effectLst/>
                <a:uLnTx/>
                <a:uFillTx/>
                <a:latin typeface="Arial"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2017/6/8</a:t>
            </a:fld>
            <a:endParaRPr kumimoji="0" lang="zh-CN" altLang="zh-CN" sz="1400" b="0" i="0" u="none" strike="noStrike" kern="1200" cap="none" spc="0" normalizeH="0" baseline="0" noProof="0">
              <a:ln>
                <a:noFill/>
              </a:ln>
              <a:solidFill>
                <a:schemeClr val="tx1"/>
              </a:solidFill>
              <a:effectLst/>
              <a:uLnTx/>
              <a:uFillTx/>
              <a:latin typeface="Arial" pitchFamily="34" charset="0"/>
              <a:ea typeface="宋体" pitchFamily="2" charset="-122"/>
              <a:cs typeface="+mn-cs"/>
            </a:endParaRPr>
          </a:p>
        </p:txBody>
      </p:sp>
      <p:sp>
        <p:nvSpPr>
          <p:cNvPr id="5" name="灯片编号占位符 2"/>
          <p:cNvSpPr txBox="1">
            <a:spLocks/>
          </p:cNvSpPr>
          <p:nvPr/>
        </p:nvSpPr>
        <p:spPr bwMode="auto">
          <a:xfrm>
            <a:off x="6553200"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1284332-E4DC-4D2F-A614-BDF491AF3DCF}" type="slidenum">
              <a:rPr kumimoji="0" lang="zh-CN" altLang="zh-CN" sz="1400" b="0" i="0" u="none" strike="noStrike" kern="1200" cap="none" spc="0" normalizeH="0" baseline="0" noProof="0" smtClean="0">
                <a:ln>
                  <a:noFill/>
                </a:ln>
                <a:solidFill>
                  <a:schemeClr val="tx1"/>
                </a:solidFill>
                <a:effectLst/>
                <a:uLnTx/>
                <a:uFillTx/>
                <a:latin typeface="Arial"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zh-CN" altLang="zh-CN" sz="1400" b="0" i="0" u="none" strike="noStrike" kern="1200" cap="none" spc="0" normalizeH="0" baseline="0" noProof="0">
              <a:ln>
                <a:noFill/>
              </a:ln>
              <a:solidFill>
                <a:schemeClr val="tx1"/>
              </a:solidFill>
              <a:effectLst/>
              <a:uLnTx/>
              <a:uFillTx/>
              <a:latin typeface="Arial" pitchFamily="34" charset="0"/>
              <a:ea typeface="宋体" pitchFamily="2" charset="-122"/>
              <a:cs typeface="+mn-cs"/>
            </a:endParaRPr>
          </a:p>
        </p:txBody>
      </p:sp>
      <p:sp>
        <p:nvSpPr>
          <p:cNvPr id="6" name="日期占位符 1"/>
          <p:cNvSpPr txBox="1">
            <a:spLocks/>
          </p:cNvSpPr>
          <p:nvPr/>
        </p:nvSpPr>
        <p:spPr bwMode="auto">
          <a:xfrm>
            <a:off x="301625"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fld id="{1AABE79C-E54E-4E0E-B664-8890EA58465B}" type="datetime1">
              <a:rPr kumimoji="0" lang="zh-CN" altLang="en-US" sz="1400" b="0" i="0" u="none" strike="noStrike" kern="1200" cap="none" spc="0" normalizeH="0" baseline="0" noProof="0" smtClean="0">
                <a:ln>
                  <a:noFill/>
                </a:ln>
                <a:solidFill>
                  <a:schemeClr val="tx1"/>
                </a:solidFill>
                <a:effectLst/>
                <a:uLnTx/>
                <a:uFillTx/>
                <a:latin typeface="Arial"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2017/6/8</a:t>
            </a:fld>
            <a:endParaRPr kumimoji="0" lang="zh-CN" altLang="zh-CN" sz="1400" b="0" i="0" u="none" strike="noStrike" kern="1200" cap="none" spc="0" normalizeH="0" baseline="0" noProof="0">
              <a:ln>
                <a:noFill/>
              </a:ln>
              <a:solidFill>
                <a:schemeClr val="tx1"/>
              </a:solidFill>
              <a:effectLst/>
              <a:uLnTx/>
              <a:uFillTx/>
              <a:latin typeface="Arial" pitchFamily="34" charset="0"/>
              <a:ea typeface="宋体" pitchFamily="2" charset="-122"/>
              <a:cs typeface="+mn-cs"/>
            </a:endParaRPr>
          </a:p>
        </p:txBody>
      </p:sp>
      <p:sp>
        <p:nvSpPr>
          <p:cNvPr id="7" name="灯片编号占位符 2"/>
          <p:cNvSpPr txBox="1">
            <a:spLocks/>
          </p:cNvSpPr>
          <p:nvPr/>
        </p:nvSpPr>
        <p:spPr bwMode="auto">
          <a:xfrm>
            <a:off x="6553200"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1284332-E4DC-4D2F-A614-BDF491AF3DCF}" type="slidenum">
              <a:rPr kumimoji="0" lang="zh-CN" altLang="zh-CN" sz="1400" b="0" i="0" u="none" strike="noStrike" kern="1200" cap="none" spc="0" normalizeH="0" baseline="0" noProof="0" smtClean="0">
                <a:ln>
                  <a:noFill/>
                </a:ln>
                <a:solidFill>
                  <a:schemeClr val="tx1"/>
                </a:solidFill>
                <a:effectLst/>
                <a:uLnTx/>
                <a:uFillTx/>
                <a:latin typeface="Arial"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zh-CN" altLang="zh-CN" sz="1400" b="0" i="0" u="none" strike="noStrike" kern="1200" cap="none" spc="0" normalizeH="0" baseline="0" noProof="0">
              <a:ln>
                <a:noFill/>
              </a:ln>
              <a:solidFill>
                <a:schemeClr val="tx1"/>
              </a:solidFill>
              <a:effectLst/>
              <a:uLnTx/>
              <a:uFillTx/>
              <a:latin typeface="Arial" pitchFamily="34" charset="0"/>
              <a:ea typeface="宋体" pitchFamily="2" charset="-122"/>
              <a:cs typeface="+mn-cs"/>
            </a:endParaRPr>
          </a:p>
        </p:txBody>
      </p:sp>
      <p:sp>
        <p:nvSpPr>
          <p:cNvPr id="8" name="矩形 7"/>
          <p:cNvSpPr/>
          <p:nvPr/>
        </p:nvSpPr>
        <p:spPr>
          <a:xfrm>
            <a:off x="285720" y="428604"/>
            <a:ext cx="8501122" cy="2677656"/>
          </a:xfrm>
          <a:prstGeom prst="rect">
            <a:avLst/>
          </a:prstGeom>
        </p:spPr>
        <p:txBody>
          <a:bodyPr wrap="square">
            <a:spAutoFit/>
          </a:bodyPr>
          <a:lstStyle/>
          <a:p>
            <a:pPr eaLnBrk="1" hangingPunct="1">
              <a:buFont typeface="Wingdings" pitchFamily="2" charset="2"/>
              <a:buNone/>
              <a:defRPr/>
            </a:pPr>
            <a:r>
              <a:rPr lang="zh-CN" altLang="en-US" sz="2400" dirty="0" smtClean="0">
                <a:solidFill>
                  <a:srgbClr val="FF0000"/>
                </a:solidFill>
              </a:rPr>
              <a:t>例</a:t>
            </a:r>
            <a:r>
              <a:rPr lang="en-US" altLang="zh-CN" sz="2400" dirty="0" smtClean="0">
                <a:solidFill>
                  <a:srgbClr val="FF0000"/>
                </a:solidFill>
              </a:rPr>
              <a:t>3</a:t>
            </a:r>
            <a:r>
              <a:rPr lang="zh-CN" altLang="zh-CN" sz="2400" dirty="0" smtClean="0">
                <a:solidFill>
                  <a:srgbClr val="FF0000"/>
                </a:solidFill>
              </a:rPr>
              <a:t>   </a:t>
            </a:r>
            <a:r>
              <a:rPr lang="zh-CN" altLang="en-US" sz="2400" dirty="0" smtClean="0"/>
              <a:t>设一条指令的执行过程分为</a:t>
            </a:r>
            <a:r>
              <a:rPr lang="zh-CN" altLang="en-US" sz="2400" dirty="0" smtClean="0">
                <a:solidFill>
                  <a:srgbClr val="FF0000"/>
                </a:solidFill>
              </a:rPr>
              <a:t>取指令、指令分析、指令</a:t>
            </a:r>
            <a:r>
              <a:rPr lang="zh-CN" altLang="en-US" sz="2400" dirty="0" smtClean="0"/>
              <a:t>执行三个子过程，且这三个子过程延迟时间相等并 </a:t>
            </a:r>
            <a:r>
              <a:rPr lang="zh-CN" altLang="zh-CN" sz="2400" dirty="0" smtClean="0"/>
              <a:t>t </a:t>
            </a:r>
            <a:r>
              <a:rPr lang="zh-CN" altLang="en-US" sz="2400" dirty="0" smtClean="0"/>
              <a:t>。</a:t>
            </a:r>
          </a:p>
          <a:p>
            <a:pPr eaLnBrk="1" hangingPunct="1">
              <a:buFont typeface="Wingdings" pitchFamily="2" charset="2"/>
              <a:buNone/>
              <a:defRPr/>
            </a:pPr>
            <a:r>
              <a:rPr lang="zh-CN" altLang="en-US" sz="2400" dirty="0" smtClean="0"/>
              <a:t>   假设某过程共有 </a:t>
            </a:r>
            <a:r>
              <a:rPr lang="zh-CN" altLang="zh-CN" sz="2400" dirty="0" smtClean="0"/>
              <a:t>n=1000 </a:t>
            </a:r>
            <a:r>
              <a:rPr lang="zh-CN" altLang="en-US" sz="2400" dirty="0" smtClean="0"/>
              <a:t>条指令，写出如下三种情况下机器执行程序所需时间和加速比。</a:t>
            </a:r>
          </a:p>
          <a:p>
            <a:pPr eaLnBrk="1" hangingPunct="1">
              <a:buFont typeface="Wingdings" pitchFamily="2" charset="2"/>
              <a:buNone/>
              <a:defRPr/>
            </a:pPr>
            <a:r>
              <a:rPr lang="zh-CN" altLang="en-US" sz="2400" dirty="0" smtClean="0"/>
              <a:t>   （</a:t>
            </a:r>
            <a:r>
              <a:rPr lang="zh-CN" altLang="zh-CN" sz="2400" dirty="0" smtClean="0"/>
              <a:t>1</a:t>
            </a:r>
            <a:r>
              <a:rPr lang="zh-CN" altLang="en-US" sz="2400" dirty="0" smtClean="0"/>
              <a:t>） 指令顺序执行方式； </a:t>
            </a:r>
          </a:p>
          <a:p>
            <a:pPr eaLnBrk="1" hangingPunct="1">
              <a:buFont typeface="Wingdings" pitchFamily="2" charset="2"/>
              <a:buNone/>
              <a:defRPr/>
            </a:pPr>
            <a:r>
              <a:rPr lang="zh-CN" altLang="en-US" sz="2400" dirty="0" smtClean="0"/>
              <a:t>   （</a:t>
            </a:r>
            <a:r>
              <a:rPr lang="zh-CN" altLang="zh-CN" sz="2400" dirty="0" smtClean="0"/>
              <a:t>2</a:t>
            </a:r>
            <a:r>
              <a:rPr lang="zh-CN" altLang="en-US" sz="2400" dirty="0" smtClean="0"/>
              <a:t>） 一次重叠执行方式； </a:t>
            </a:r>
          </a:p>
          <a:p>
            <a:pPr eaLnBrk="1" hangingPunct="1">
              <a:buFont typeface="Wingdings" pitchFamily="2" charset="2"/>
              <a:buNone/>
              <a:defRPr/>
            </a:pPr>
            <a:r>
              <a:rPr lang="zh-CN" altLang="en-US" sz="2400" dirty="0" smtClean="0"/>
              <a:t>   （</a:t>
            </a:r>
            <a:r>
              <a:rPr lang="zh-CN" altLang="zh-CN" sz="2400" dirty="0" smtClean="0"/>
              <a:t>3</a:t>
            </a:r>
            <a:r>
              <a:rPr lang="zh-CN" altLang="en-US" sz="2400" dirty="0" smtClean="0"/>
              <a:t>） 二次重叠执行方式。 </a:t>
            </a:r>
          </a:p>
        </p:txBody>
      </p:sp>
      <p:pic>
        <p:nvPicPr>
          <p:cNvPr id="9" name="Picture 4"/>
          <p:cNvPicPr>
            <a:picLocks noChangeAspect="1" noChangeArrowheads="1"/>
          </p:cNvPicPr>
          <p:nvPr/>
        </p:nvPicPr>
        <p:blipFill>
          <a:blip r:embed="rId2"/>
          <a:srcRect/>
          <a:stretch>
            <a:fillRect/>
          </a:stretch>
        </p:blipFill>
        <p:spPr bwMode="auto">
          <a:xfrm>
            <a:off x="285720" y="3714752"/>
            <a:ext cx="3929090" cy="1409698"/>
          </a:xfrm>
          <a:prstGeom prst="rect">
            <a:avLst/>
          </a:prstGeom>
          <a:noFill/>
          <a:ln w="9525">
            <a:noFill/>
            <a:miter lim="800000"/>
            <a:headEnd/>
            <a:tailEnd/>
          </a:ln>
        </p:spPr>
      </p:pic>
      <p:pic>
        <p:nvPicPr>
          <p:cNvPr id="10" name="Picture 5"/>
          <p:cNvPicPr>
            <a:picLocks noChangeAspect="1" noChangeArrowheads="1"/>
          </p:cNvPicPr>
          <p:nvPr/>
        </p:nvPicPr>
        <p:blipFill>
          <a:blip r:embed="rId3"/>
          <a:srcRect/>
          <a:stretch>
            <a:fillRect/>
          </a:stretch>
        </p:blipFill>
        <p:spPr bwMode="auto">
          <a:xfrm>
            <a:off x="4714876" y="5500702"/>
            <a:ext cx="4000503" cy="1014415"/>
          </a:xfrm>
          <a:prstGeom prst="rect">
            <a:avLst/>
          </a:prstGeom>
          <a:noFill/>
          <a:ln w="9525">
            <a:noFill/>
            <a:miter lim="800000"/>
            <a:headEnd/>
            <a:tailEnd/>
          </a:ln>
          <a:effectLst/>
        </p:spPr>
      </p:pic>
      <p:pic>
        <p:nvPicPr>
          <p:cNvPr id="11" name="Picture 2"/>
          <p:cNvPicPr>
            <a:picLocks noChangeAspect="1" noChangeArrowheads="1"/>
          </p:cNvPicPr>
          <p:nvPr/>
        </p:nvPicPr>
        <p:blipFill>
          <a:blip r:embed="rId4"/>
          <a:srcRect/>
          <a:stretch>
            <a:fillRect/>
          </a:stretch>
        </p:blipFill>
        <p:spPr bwMode="auto">
          <a:xfrm>
            <a:off x="4219575" y="1857364"/>
            <a:ext cx="4924425" cy="1495425"/>
          </a:xfrm>
          <a:prstGeom prst="rect">
            <a:avLst/>
          </a:prstGeom>
          <a:noFill/>
          <a:ln w="9525">
            <a:noFill/>
            <a:miter lim="800000"/>
            <a:headEnd/>
            <a:tailEnd/>
          </a:ln>
          <a:effectLst/>
        </p:spPr>
      </p:pic>
      <p:pic>
        <p:nvPicPr>
          <p:cNvPr id="12" name="Picture 3"/>
          <p:cNvPicPr>
            <a:picLocks noChangeAspect="1" noChangeArrowheads="1"/>
          </p:cNvPicPr>
          <p:nvPr/>
        </p:nvPicPr>
        <p:blipFill>
          <a:blip r:embed="rId5"/>
          <a:srcRect/>
          <a:stretch>
            <a:fillRect/>
          </a:stretch>
        </p:blipFill>
        <p:spPr bwMode="auto">
          <a:xfrm>
            <a:off x="4524375" y="3429000"/>
            <a:ext cx="4619625" cy="173355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AABE79C-E54E-4E0E-B664-8890EA58465B}" type="datetime1">
              <a:rPr lang="zh-CN" altLang="en-US" smtClean="0"/>
              <a:pPr>
                <a:defRPr/>
              </a:pPr>
              <a:t>2017/6/8</a:t>
            </a:fld>
            <a:endParaRPr lang="zh-CN" altLang="zh-CN"/>
          </a:p>
        </p:txBody>
      </p:sp>
      <p:sp>
        <p:nvSpPr>
          <p:cNvPr id="3" name="灯片编号占位符 2"/>
          <p:cNvSpPr>
            <a:spLocks noGrp="1"/>
          </p:cNvSpPr>
          <p:nvPr>
            <p:ph type="sldNum" sz="quarter" idx="12"/>
          </p:nvPr>
        </p:nvSpPr>
        <p:spPr/>
        <p:txBody>
          <a:bodyPr/>
          <a:lstStyle/>
          <a:p>
            <a:pPr>
              <a:defRPr/>
            </a:pPr>
            <a:fld id="{E1284332-E4DC-4D2F-A614-BDF491AF3DCF}" type="slidenum">
              <a:rPr lang="zh-CN" altLang="zh-CN" smtClean="0"/>
              <a:pPr>
                <a:defRPr/>
              </a:pPr>
              <a:t>17</a:t>
            </a:fld>
            <a:endParaRPr lang="zh-CN" altLang="zh-CN"/>
          </a:p>
        </p:txBody>
      </p:sp>
      <p:sp>
        <p:nvSpPr>
          <p:cNvPr id="4" name="日期占位符 1"/>
          <p:cNvSpPr txBox="1">
            <a:spLocks/>
          </p:cNvSpPr>
          <p:nvPr/>
        </p:nvSpPr>
        <p:spPr bwMode="auto">
          <a:xfrm>
            <a:off x="301625"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fld id="{1AABE79C-E54E-4E0E-B664-8890EA58465B}" type="datetime1">
              <a:rPr kumimoji="0" lang="zh-CN" altLang="en-US" sz="1400" b="0" i="0" u="none" strike="noStrike" kern="1200" cap="none" spc="0" normalizeH="0" baseline="0" noProof="0" smtClean="0">
                <a:ln>
                  <a:noFill/>
                </a:ln>
                <a:solidFill>
                  <a:schemeClr val="tx1"/>
                </a:solidFill>
                <a:effectLst/>
                <a:uLnTx/>
                <a:uFillTx/>
                <a:latin typeface="Arial"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2017/6/8</a:t>
            </a:fld>
            <a:endParaRPr kumimoji="0" lang="zh-CN" altLang="zh-CN" sz="1400" b="0" i="0" u="none" strike="noStrike" kern="1200" cap="none" spc="0" normalizeH="0" baseline="0" noProof="0">
              <a:ln>
                <a:noFill/>
              </a:ln>
              <a:solidFill>
                <a:schemeClr val="tx1"/>
              </a:solidFill>
              <a:effectLst/>
              <a:uLnTx/>
              <a:uFillTx/>
              <a:latin typeface="Arial" pitchFamily="34" charset="0"/>
              <a:ea typeface="宋体" pitchFamily="2" charset="-122"/>
              <a:cs typeface="+mn-cs"/>
            </a:endParaRPr>
          </a:p>
        </p:txBody>
      </p:sp>
      <p:sp>
        <p:nvSpPr>
          <p:cNvPr id="5" name="灯片编号占位符 2"/>
          <p:cNvSpPr txBox="1">
            <a:spLocks/>
          </p:cNvSpPr>
          <p:nvPr/>
        </p:nvSpPr>
        <p:spPr bwMode="auto">
          <a:xfrm>
            <a:off x="6553200"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1284332-E4DC-4D2F-A614-BDF491AF3DCF}" type="slidenum">
              <a:rPr kumimoji="0" lang="zh-CN" altLang="zh-CN" sz="1400" b="0" i="0" u="none" strike="noStrike" kern="1200" cap="none" spc="0" normalizeH="0" baseline="0" noProof="0" smtClean="0">
                <a:ln>
                  <a:noFill/>
                </a:ln>
                <a:solidFill>
                  <a:schemeClr val="tx1"/>
                </a:solidFill>
                <a:effectLst/>
                <a:uLnTx/>
                <a:uFillTx/>
                <a:latin typeface="Arial"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zh-CN" altLang="zh-CN" sz="1400" b="0" i="0" u="none" strike="noStrike" kern="1200" cap="none" spc="0" normalizeH="0" baseline="0" noProof="0">
              <a:ln>
                <a:noFill/>
              </a:ln>
              <a:solidFill>
                <a:schemeClr val="tx1"/>
              </a:solidFill>
              <a:effectLst/>
              <a:uLnTx/>
              <a:uFillTx/>
              <a:latin typeface="Arial" pitchFamily="34" charset="0"/>
              <a:ea typeface="宋体" pitchFamily="2" charset="-122"/>
              <a:cs typeface="+mn-cs"/>
            </a:endParaRPr>
          </a:p>
        </p:txBody>
      </p:sp>
      <p:sp>
        <p:nvSpPr>
          <p:cNvPr id="6" name="日期占位符 1"/>
          <p:cNvSpPr txBox="1">
            <a:spLocks/>
          </p:cNvSpPr>
          <p:nvPr/>
        </p:nvSpPr>
        <p:spPr bwMode="auto">
          <a:xfrm>
            <a:off x="301625" y="6102349"/>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fld id="{1AABE79C-E54E-4E0E-B664-8890EA58465B}" type="datetime1">
              <a:rPr kumimoji="0" lang="zh-CN" altLang="en-US" sz="1400" b="0" i="0" u="none" strike="noStrike" kern="1200" cap="none" spc="0" normalizeH="0" baseline="0" noProof="0" smtClean="0">
                <a:ln>
                  <a:noFill/>
                </a:ln>
                <a:solidFill>
                  <a:schemeClr val="tx1"/>
                </a:solidFill>
                <a:effectLst/>
                <a:uLnTx/>
                <a:uFillTx/>
                <a:latin typeface="Arial"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2017/6/8</a:t>
            </a:fld>
            <a:endParaRPr kumimoji="0" lang="zh-CN" altLang="zh-CN" sz="1400" b="0" i="0" u="none" strike="noStrike" kern="1200" cap="none" spc="0" normalizeH="0" baseline="0" noProof="0">
              <a:ln>
                <a:noFill/>
              </a:ln>
              <a:solidFill>
                <a:schemeClr val="tx1"/>
              </a:solidFill>
              <a:effectLst/>
              <a:uLnTx/>
              <a:uFillTx/>
              <a:latin typeface="Arial" pitchFamily="34" charset="0"/>
              <a:ea typeface="宋体" pitchFamily="2" charset="-122"/>
              <a:cs typeface="+mn-cs"/>
            </a:endParaRPr>
          </a:p>
        </p:txBody>
      </p:sp>
      <p:sp>
        <p:nvSpPr>
          <p:cNvPr id="7" name="灯片编号占位符 2"/>
          <p:cNvSpPr txBox="1">
            <a:spLocks/>
          </p:cNvSpPr>
          <p:nvPr/>
        </p:nvSpPr>
        <p:spPr bwMode="auto">
          <a:xfrm>
            <a:off x="6553200" y="6102349"/>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1284332-E4DC-4D2F-A614-BDF491AF3DCF}" type="slidenum">
              <a:rPr kumimoji="0" lang="zh-CN" altLang="zh-CN" sz="1400" b="0" i="0" u="none" strike="noStrike" kern="1200" cap="none" spc="0" normalizeH="0" baseline="0" noProof="0" smtClean="0">
                <a:ln>
                  <a:noFill/>
                </a:ln>
                <a:solidFill>
                  <a:schemeClr val="tx1"/>
                </a:solidFill>
                <a:effectLst/>
                <a:uLnTx/>
                <a:uFillTx/>
                <a:latin typeface="Arial"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zh-CN" altLang="zh-CN" sz="1400" b="0" i="0" u="none" strike="noStrike" kern="1200" cap="none" spc="0" normalizeH="0" baseline="0" noProof="0">
              <a:ln>
                <a:noFill/>
              </a:ln>
              <a:solidFill>
                <a:schemeClr val="tx1"/>
              </a:solidFill>
              <a:effectLst/>
              <a:uLnTx/>
              <a:uFillTx/>
              <a:latin typeface="Arial" pitchFamily="34" charset="0"/>
              <a:ea typeface="宋体" pitchFamily="2" charset="-122"/>
              <a:cs typeface="+mn-cs"/>
            </a:endParaRPr>
          </a:p>
        </p:txBody>
      </p:sp>
      <p:sp>
        <p:nvSpPr>
          <p:cNvPr id="8" name="Rectangle 2"/>
          <p:cNvSpPr txBox="1">
            <a:spLocks noChangeArrowheads="1"/>
          </p:cNvSpPr>
          <p:nvPr/>
        </p:nvSpPr>
        <p:spPr>
          <a:xfrm>
            <a:off x="323850" y="571480"/>
            <a:ext cx="8820150" cy="5589588"/>
          </a:xfrm>
          <a:prstGeom prst="rect">
            <a:avLst/>
          </a:prstGeom>
        </p:spPr>
        <p:txBody>
          <a:bodyPr/>
          <a:lstStyle/>
          <a:p>
            <a:pPr marL="342900" marR="0" lvl="0" indent="-342900" algn="l" defTabSz="914400" rtl="0" eaLnBrk="1" fontAlgn="base" latinLnBrk="0" hangingPunct="1">
              <a:lnSpc>
                <a:spcPct val="80000"/>
              </a:lnSpc>
              <a:spcBef>
                <a:spcPct val="20000"/>
              </a:spcBef>
              <a:spcAft>
                <a:spcPct val="0"/>
              </a:spcAft>
              <a:buClr>
                <a:schemeClr val="folHlink"/>
              </a:buClr>
              <a:buSzPct val="90000"/>
              <a:buFont typeface="Wingdings" pitchFamily="2" charset="2"/>
              <a:buNone/>
              <a:tabLst/>
              <a:defRPr/>
            </a:pPr>
            <a:r>
              <a:rPr kumimoji="0" lang="zh-CN" altLang="zh-CN" sz="2800" b="0" i="0" u="none" strike="noStrike" kern="0" cap="none" spc="0" normalizeH="0" baseline="0" noProof="0" dirty="0" smtClean="0">
                <a:ln>
                  <a:noFill/>
                </a:ln>
                <a:effectLst/>
                <a:uLnTx/>
                <a:uFillTx/>
                <a:latin typeface="+mn-lt"/>
                <a:ea typeface="+mn-ea"/>
                <a:cs typeface="+mn-cs"/>
              </a:rPr>
              <a:t> </a:t>
            </a:r>
            <a:r>
              <a:rPr kumimoji="0" lang="zh-CN" sz="2800" b="1" i="0" u="none" strike="noStrike" kern="0" cap="none" spc="0" normalizeH="0" baseline="0" noProof="0" dirty="0" smtClean="0">
                <a:ln>
                  <a:noFill/>
                </a:ln>
                <a:solidFill>
                  <a:srgbClr val="FF0000"/>
                </a:solidFill>
                <a:effectLst/>
                <a:uLnTx/>
                <a:uFillTx/>
                <a:latin typeface="+mn-lt"/>
                <a:ea typeface="+mn-ea"/>
                <a:cs typeface="+mn-cs"/>
              </a:rPr>
              <a:t>解</a:t>
            </a:r>
            <a:r>
              <a:rPr kumimoji="0" lang="zh-CN" sz="2800" b="0" i="0" u="none" strike="noStrike" kern="0" cap="none" spc="0" normalizeH="0" baseline="0" noProof="0" dirty="0" smtClean="0">
                <a:ln>
                  <a:noFill/>
                </a:ln>
                <a:solidFill>
                  <a:srgbClr val="FF0000"/>
                </a:solidFill>
                <a:effectLst/>
                <a:uLnTx/>
                <a:uFillTx/>
                <a:latin typeface="+mn-lt"/>
                <a:ea typeface="+mn-ea"/>
                <a:cs typeface="+mn-cs"/>
              </a:rPr>
              <a:t>： </a:t>
            </a:r>
          </a:p>
          <a:p>
            <a:pPr marL="342900" marR="0" lvl="0" indent="-342900" algn="l" defTabSz="914400" rtl="0" eaLnBrk="1" fontAlgn="base" latinLnBrk="0" hangingPunct="1">
              <a:lnSpc>
                <a:spcPct val="80000"/>
              </a:lnSpc>
              <a:spcBef>
                <a:spcPct val="20000"/>
              </a:spcBef>
              <a:spcAft>
                <a:spcPct val="0"/>
              </a:spcAft>
              <a:buClr>
                <a:schemeClr val="folHlink"/>
              </a:buClr>
              <a:buSzPct val="90000"/>
              <a:buFont typeface="Wingdings" pitchFamily="2" charset="2"/>
              <a:buNone/>
              <a:tabLst/>
              <a:defRPr/>
            </a:pPr>
            <a:r>
              <a:rPr kumimoji="0" lang="zh-CN" sz="2800" b="0" i="0" u="none" strike="noStrike" kern="0" cap="none" spc="0" normalizeH="0" baseline="0" noProof="0" dirty="0" smtClean="0">
                <a:ln>
                  <a:noFill/>
                </a:ln>
                <a:effectLst/>
                <a:uLnTx/>
                <a:uFillTx/>
                <a:latin typeface="+mn-lt"/>
                <a:ea typeface="+mn-ea"/>
                <a:cs typeface="+mn-cs"/>
              </a:rPr>
              <a:t>    （</a:t>
            </a:r>
            <a:r>
              <a:rPr kumimoji="0" lang="zh-CN" altLang="zh-CN" sz="2800" b="0" i="0" u="none" strike="noStrike" kern="0" cap="none" spc="0" normalizeH="0" baseline="0" noProof="0" dirty="0" smtClean="0">
                <a:ln>
                  <a:noFill/>
                </a:ln>
                <a:effectLst/>
                <a:uLnTx/>
                <a:uFillTx/>
                <a:latin typeface="+mn-lt"/>
                <a:ea typeface="+mn-ea"/>
                <a:cs typeface="+mn-cs"/>
              </a:rPr>
              <a:t>1</a:t>
            </a:r>
            <a:r>
              <a:rPr kumimoji="0" lang="zh-CN" sz="2800" b="0" i="0" u="none" strike="noStrike" kern="0" cap="none" spc="0" normalizeH="0" baseline="0" noProof="0" dirty="0" smtClean="0">
                <a:ln>
                  <a:noFill/>
                </a:ln>
                <a:effectLst/>
                <a:uLnTx/>
                <a:uFillTx/>
                <a:latin typeface="+mn-lt"/>
                <a:ea typeface="+mn-ea"/>
                <a:cs typeface="+mn-cs"/>
              </a:rPr>
              <a:t>）顺序执行方式 </a:t>
            </a:r>
          </a:p>
          <a:p>
            <a:pPr marL="342900" marR="0" lvl="0" indent="-342900" algn="l" defTabSz="914400" rtl="0" eaLnBrk="1" fontAlgn="base" latinLnBrk="0" hangingPunct="1">
              <a:lnSpc>
                <a:spcPct val="80000"/>
              </a:lnSpc>
              <a:spcBef>
                <a:spcPct val="20000"/>
              </a:spcBef>
              <a:spcAft>
                <a:spcPct val="0"/>
              </a:spcAft>
              <a:buClr>
                <a:schemeClr val="folHlink"/>
              </a:buClr>
              <a:buSzPct val="90000"/>
              <a:buFont typeface="Wingdings" pitchFamily="2" charset="2"/>
              <a:buNone/>
              <a:tabLst/>
              <a:defRPr/>
            </a:pPr>
            <a:r>
              <a:rPr kumimoji="0" lang="zh-CN" sz="2800" b="0" i="0" u="none" strike="noStrike" kern="0" cap="none" spc="0" normalizeH="0" baseline="0" noProof="0" dirty="0" smtClean="0">
                <a:ln>
                  <a:noFill/>
                </a:ln>
                <a:effectLst/>
                <a:uLnTx/>
                <a:uFillTx/>
                <a:latin typeface="+mn-lt"/>
                <a:ea typeface="+mn-ea"/>
                <a:cs typeface="+mn-cs"/>
              </a:rPr>
              <a:t>           </a:t>
            </a:r>
            <a:r>
              <a:rPr kumimoji="0" lang="zh-CN" altLang="zh-CN" sz="2800" b="0" i="0" u="none" strike="noStrike" kern="0" cap="none" spc="0" normalizeH="0" baseline="0" noProof="0" dirty="0" smtClean="0">
                <a:ln>
                  <a:noFill/>
                </a:ln>
                <a:effectLst/>
                <a:uLnTx/>
                <a:uFillTx/>
                <a:latin typeface="+mn-lt"/>
                <a:ea typeface="+mn-ea"/>
                <a:cs typeface="+mn-cs"/>
              </a:rPr>
              <a:t>T1 = 3 ×1000×t = 3000t </a:t>
            </a:r>
          </a:p>
          <a:p>
            <a:pPr marL="342900" marR="0" lvl="0" indent="-342900" algn="l" defTabSz="914400" rtl="0" eaLnBrk="1" fontAlgn="base" latinLnBrk="0" hangingPunct="1">
              <a:lnSpc>
                <a:spcPct val="80000"/>
              </a:lnSpc>
              <a:spcBef>
                <a:spcPct val="20000"/>
              </a:spcBef>
              <a:spcAft>
                <a:spcPct val="0"/>
              </a:spcAft>
              <a:buClr>
                <a:schemeClr val="folHlink"/>
              </a:buClr>
              <a:buSzPct val="90000"/>
              <a:buFont typeface="Wingdings" pitchFamily="2" charset="2"/>
              <a:buNone/>
              <a:tabLst/>
              <a:defRPr/>
            </a:pPr>
            <a:r>
              <a:rPr kumimoji="0" lang="zh-CN" altLang="zh-CN" sz="2800" b="0" i="0" u="none" strike="noStrike" kern="0" cap="none" spc="0" normalizeH="0" baseline="0" noProof="0" dirty="0" smtClean="0">
                <a:ln>
                  <a:noFill/>
                </a:ln>
                <a:effectLst/>
                <a:uLnTx/>
                <a:uFillTx/>
                <a:latin typeface="+mn-lt"/>
                <a:ea typeface="+mn-ea"/>
                <a:cs typeface="+mn-cs"/>
              </a:rPr>
              <a:t>    </a:t>
            </a:r>
            <a:r>
              <a:rPr kumimoji="0" lang="zh-CN" sz="2800" b="0" i="0" u="none" strike="noStrike" kern="0" cap="none" spc="0" normalizeH="0" baseline="0" noProof="0" dirty="0" smtClean="0">
                <a:ln>
                  <a:noFill/>
                </a:ln>
                <a:effectLst/>
                <a:uLnTx/>
                <a:uFillTx/>
                <a:latin typeface="+mn-lt"/>
                <a:ea typeface="+mn-ea"/>
                <a:cs typeface="+mn-cs"/>
              </a:rPr>
              <a:t>（</a:t>
            </a:r>
            <a:r>
              <a:rPr kumimoji="0" lang="zh-CN" altLang="zh-CN" sz="2800" b="0" i="0" u="none" strike="noStrike" kern="0" cap="none" spc="0" normalizeH="0" baseline="0" noProof="0" dirty="0" smtClean="0">
                <a:ln>
                  <a:noFill/>
                </a:ln>
                <a:effectLst/>
                <a:uLnTx/>
                <a:uFillTx/>
                <a:latin typeface="+mn-lt"/>
                <a:ea typeface="+mn-ea"/>
                <a:cs typeface="+mn-cs"/>
              </a:rPr>
              <a:t>2</a:t>
            </a:r>
            <a:r>
              <a:rPr kumimoji="0" lang="zh-CN" sz="2800" b="0" i="0" u="none" strike="noStrike" kern="0" cap="none" spc="0" normalizeH="0" baseline="0" noProof="0" dirty="0" smtClean="0">
                <a:ln>
                  <a:noFill/>
                </a:ln>
                <a:effectLst/>
                <a:uLnTx/>
                <a:uFillTx/>
                <a:latin typeface="+mn-lt"/>
                <a:ea typeface="+mn-ea"/>
                <a:cs typeface="+mn-cs"/>
              </a:rPr>
              <a:t>）一次重叠执行方式 </a:t>
            </a:r>
          </a:p>
          <a:p>
            <a:pPr marL="342900" marR="0" lvl="0" indent="-342900" algn="l" defTabSz="914400" rtl="0" eaLnBrk="1" fontAlgn="base" latinLnBrk="0" hangingPunct="1">
              <a:lnSpc>
                <a:spcPct val="80000"/>
              </a:lnSpc>
              <a:spcBef>
                <a:spcPct val="20000"/>
              </a:spcBef>
              <a:spcAft>
                <a:spcPct val="0"/>
              </a:spcAft>
              <a:buClr>
                <a:schemeClr val="folHlink"/>
              </a:buClr>
              <a:buSzPct val="90000"/>
              <a:buFont typeface="Wingdings" pitchFamily="2" charset="2"/>
              <a:buNone/>
              <a:tabLst/>
              <a:defRPr/>
            </a:pPr>
            <a:r>
              <a:rPr kumimoji="0" lang="zh-CN" sz="2800" b="0" i="0" u="none" strike="noStrike" kern="0" cap="none" spc="0" normalizeH="0" baseline="0" noProof="0" dirty="0" smtClean="0">
                <a:ln>
                  <a:noFill/>
                </a:ln>
                <a:effectLst/>
                <a:uLnTx/>
                <a:uFillTx/>
                <a:latin typeface="+mn-lt"/>
                <a:ea typeface="+mn-ea"/>
                <a:cs typeface="+mn-cs"/>
              </a:rPr>
              <a:t>           </a:t>
            </a:r>
            <a:r>
              <a:rPr kumimoji="0" lang="zh-CN" altLang="zh-CN" sz="2800" b="0" i="0" u="none" strike="noStrike" kern="0" cap="none" spc="0" normalizeH="0" baseline="0" noProof="0" dirty="0" smtClean="0">
                <a:ln>
                  <a:noFill/>
                </a:ln>
                <a:effectLst/>
                <a:uLnTx/>
                <a:uFillTx/>
                <a:latin typeface="+mn-lt"/>
                <a:ea typeface="+mn-ea"/>
                <a:cs typeface="+mn-cs"/>
              </a:rPr>
              <a:t>T2 = </a:t>
            </a:r>
            <a:r>
              <a:rPr kumimoji="0" lang="zh-CN" sz="2800" b="0" i="0" u="none" strike="noStrike" kern="0" cap="none" spc="0" normalizeH="0" baseline="0" noProof="0" dirty="0" smtClean="0">
                <a:ln>
                  <a:noFill/>
                </a:ln>
                <a:effectLst/>
                <a:uLnTx/>
                <a:uFillTx/>
                <a:latin typeface="+mn-lt"/>
                <a:ea typeface="+mn-ea"/>
                <a:cs typeface="+mn-cs"/>
              </a:rPr>
              <a:t>（</a:t>
            </a:r>
            <a:r>
              <a:rPr kumimoji="0" lang="zh-CN" altLang="zh-CN" sz="2800" b="0" i="0" u="none" strike="noStrike" kern="0" cap="none" spc="0" normalizeH="0" baseline="0" noProof="0" dirty="0" smtClean="0">
                <a:ln>
                  <a:noFill/>
                </a:ln>
                <a:effectLst/>
                <a:uLnTx/>
                <a:uFillTx/>
                <a:latin typeface="+mn-lt"/>
                <a:ea typeface="+mn-ea"/>
                <a:cs typeface="+mn-cs"/>
              </a:rPr>
              <a:t>2n+1</a:t>
            </a:r>
            <a:r>
              <a:rPr kumimoji="0" lang="zh-CN" sz="2800" b="0" i="0" u="none" strike="noStrike" kern="0" cap="none" spc="0" normalizeH="0" baseline="0" noProof="0" dirty="0" smtClean="0">
                <a:ln>
                  <a:noFill/>
                </a:ln>
                <a:effectLst/>
                <a:uLnTx/>
                <a:uFillTx/>
                <a:latin typeface="+mn-lt"/>
                <a:ea typeface="+mn-ea"/>
                <a:cs typeface="+mn-cs"/>
              </a:rPr>
              <a:t>）</a:t>
            </a:r>
            <a:r>
              <a:rPr kumimoji="0" lang="zh-CN" altLang="zh-CN" sz="2800" b="0" i="0" u="none" strike="noStrike" kern="0" cap="none" spc="0" normalizeH="0" baseline="0" noProof="0" dirty="0" smtClean="0">
                <a:ln>
                  <a:noFill/>
                </a:ln>
                <a:effectLst/>
                <a:uLnTx/>
                <a:uFillTx/>
                <a:latin typeface="+mn-lt"/>
                <a:ea typeface="+mn-ea"/>
                <a:cs typeface="+mn-cs"/>
              </a:rPr>
              <a:t>t = </a:t>
            </a:r>
            <a:r>
              <a:rPr kumimoji="0" lang="zh-CN" sz="2800" b="0" i="0" u="none" strike="noStrike" kern="0" cap="none" spc="0" normalizeH="0" baseline="0" noProof="0" dirty="0" smtClean="0">
                <a:ln>
                  <a:noFill/>
                </a:ln>
                <a:effectLst/>
                <a:uLnTx/>
                <a:uFillTx/>
                <a:latin typeface="+mn-lt"/>
                <a:ea typeface="+mn-ea"/>
                <a:cs typeface="+mn-cs"/>
              </a:rPr>
              <a:t>（</a:t>
            </a:r>
            <a:r>
              <a:rPr kumimoji="0" lang="zh-CN" altLang="zh-CN" sz="2800" b="0" i="0" u="none" strike="noStrike" kern="0" cap="none" spc="0" normalizeH="0" baseline="0" noProof="0" dirty="0" smtClean="0">
                <a:ln>
                  <a:noFill/>
                </a:ln>
                <a:effectLst/>
                <a:uLnTx/>
                <a:uFillTx/>
                <a:latin typeface="+mn-lt"/>
                <a:ea typeface="+mn-ea"/>
                <a:cs typeface="+mn-cs"/>
              </a:rPr>
              <a:t>2×1000+1</a:t>
            </a:r>
            <a:r>
              <a:rPr kumimoji="0" lang="zh-CN" sz="2800" b="0" i="0" u="none" strike="noStrike" kern="0" cap="none" spc="0" normalizeH="0" baseline="0" noProof="0" dirty="0" smtClean="0">
                <a:ln>
                  <a:noFill/>
                </a:ln>
                <a:effectLst/>
                <a:uLnTx/>
                <a:uFillTx/>
                <a:latin typeface="+mn-lt"/>
                <a:ea typeface="+mn-ea"/>
                <a:cs typeface="+mn-cs"/>
              </a:rPr>
              <a:t>）</a:t>
            </a:r>
            <a:r>
              <a:rPr kumimoji="0" lang="zh-CN" altLang="zh-CN" sz="2800" b="0" i="0" u="none" strike="noStrike" kern="0" cap="none" spc="0" normalizeH="0" baseline="0" noProof="0" dirty="0" smtClean="0">
                <a:ln>
                  <a:noFill/>
                </a:ln>
                <a:effectLst/>
                <a:uLnTx/>
                <a:uFillTx/>
                <a:latin typeface="+mn-lt"/>
                <a:ea typeface="+mn-ea"/>
                <a:cs typeface="+mn-cs"/>
              </a:rPr>
              <a:t>t = 2001t </a:t>
            </a:r>
          </a:p>
          <a:p>
            <a:pPr marL="342900" marR="0" lvl="0" indent="-342900" algn="l" defTabSz="914400" rtl="0" eaLnBrk="1" fontAlgn="base" latinLnBrk="0" hangingPunct="1">
              <a:lnSpc>
                <a:spcPct val="80000"/>
              </a:lnSpc>
              <a:spcBef>
                <a:spcPct val="20000"/>
              </a:spcBef>
              <a:spcAft>
                <a:spcPct val="0"/>
              </a:spcAft>
              <a:buClr>
                <a:schemeClr val="folHlink"/>
              </a:buClr>
              <a:buSzPct val="90000"/>
              <a:buFont typeface="Wingdings" pitchFamily="2" charset="2"/>
              <a:buNone/>
              <a:tabLst/>
              <a:defRPr/>
            </a:pPr>
            <a:r>
              <a:rPr kumimoji="0" lang="zh-CN" altLang="zh-CN" sz="2800" b="0" i="0" u="none" strike="noStrike" kern="0" cap="none" spc="0" normalizeH="0" baseline="0" noProof="0" dirty="0" smtClean="0">
                <a:ln>
                  <a:noFill/>
                </a:ln>
                <a:effectLst/>
                <a:uLnTx/>
                <a:uFillTx/>
                <a:latin typeface="+mn-lt"/>
                <a:ea typeface="+mn-ea"/>
                <a:cs typeface="+mn-cs"/>
              </a:rPr>
              <a:t>    </a:t>
            </a:r>
            <a:r>
              <a:rPr kumimoji="0" lang="zh-CN" sz="2800" b="0" i="0" u="none" strike="noStrike" kern="0" cap="none" spc="0" normalizeH="0" baseline="0" noProof="0" dirty="0" smtClean="0">
                <a:ln>
                  <a:noFill/>
                </a:ln>
                <a:effectLst/>
                <a:uLnTx/>
                <a:uFillTx/>
                <a:latin typeface="+mn-lt"/>
                <a:ea typeface="+mn-ea"/>
                <a:cs typeface="+mn-cs"/>
              </a:rPr>
              <a:t>（</a:t>
            </a:r>
            <a:r>
              <a:rPr kumimoji="0" lang="zh-CN" altLang="zh-CN" sz="2800" b="0" i="0" u="none" strike="noStrike" kern="0" cap="none" spc="0" normalizeH="0" baseline="0" noProof="0" dirty="0" smtClean="0">
                <a:ln>
                  <a:noFill/>
                </a:ln>
                <a:effectLst/>
                <a:uLnTx/>
                <a:uFillTx/>
                <a:latin typeface="+mn-lt"/>
                <a:ea typeface="+mn-ea"/>
                <a:cs typeface="+mn-cs"/>
              </a:rPr>
              <a:t>3</a:t>
            </a:r>
            <a:r>
              <a:rPr kumimoji="0" lang="zh-CN" sz="2800" b="0" i="0" u="none" strike="noStrike" kern="0" cap="none" spc="0" normalizeH="0" baseline="0" noProof="0" dirty="0" smtClean="0">
                <a:ln>
                  <a:noFill/>
                </a:ln>
                <a:effectLst/>
                <a:uLnTx/>
                <a:uFillTx/>
                <a:latin typeface="+mn-lt"/>
                <a:ea typeface="+mn-ea"/>
                <a:cs typeface="+mn-cs"/>
              </a:rPr>
              <a:t>）二次重叠执行方式 </a:t>
            </a:r>
          </a:p>
          <a:p>
            <a:pPr marL="342900" marR="0" lvl="0" indent="-342900" algn="l" defTabSz="914400" rtl="0" eaLnBrk="1" fontAlgn="base" latinLnBrk="0" hangingPunct="1">
              <a:lnSpc>
                <a:spcPct val="80000"/>
              </a:lnSpc>
              <a:spcBef>
                <a:spcPct val="20000"/>
              </a:spcBef>
              <a:spcAft>
                <a:spcPct val="0"/>
              </a:spcAft>
              <a:buClr>
                <a:schemeClr val="folHlink"/>
              </a:buClr>
              <a:buSzPct val="90000"/>
              <a:buFont typeface="Wingdings" pitchFamily="2" charset="2"/>
              <a:buNone/>
              <a:tabLst/>
              <a:defRPr/>
            </a:pPr>
            <a:r>
              <a:rPr kumimoji="0" lang="zh-CN" sz="2800" b="0" i="0" u="none" strike="noStrike" kern="0" cap="none" spc="0" normalizeH="0" baseline="0" noProof="0" dirty="0" smtClean="0">
                <a:ln>
                  <a:noFill/>
                </a:ln>
                <a:effectLst/>
                <a:uLnTx/>
                <a:uFillTx/>
                <a:latin typeface="+mn-lt"/>
                <a:ea typeface="+mn-ea"/>
                <a:cs typeface="+mn-cs"/>
              </a:rPr>
              <a:t>           </a:t>
            </a:r>
            <a:r>
              <a:rPr kumimoji="0" lang="zh-CN" altLang="zh-CN" sz="2800" b="0" i="0" u="none" strike="noStrike" kern="0" cap="none" spc="0" normalizeH="0" baseline="0" noProof="0" dirty="0" smtClean="0">
                <a:ln>
                  <a:noFill/>
                </a:ln>
                <a:effectLst/>
                <a:uLnTx/>
                <a:uFillTx/>
                <a:latin typeface="+mn-lt"/>
                <a:ea typeface="+mn-ea"/>
                <a:cs typeface="+mn-cs"/>
              </a:rPr>
              <a:t>T3 = </a:t>
            </a:r>
            <a:r>
              <a:rPr kumimoji="0" lang="zh-CN" sz="2800" b="0" i="0" u="none" strike="noStrike" kern="0" cap="none" spc="0" normalizeH="0" baseline="0" noProof="0" dirty="0" smtClean="0">
                <a:ln>
                  <a:noFill/>
                </a:ln>
                <a:effectLst/>
                <a:uLnTx/>
                <a:uFillTx/>
                <a:latin typeface="+mn-lt"/>
                <a:ea typeface="+mn-ea"/>
                <a:cs typeface="+mn-cs"/>
              </a:rPr>
              <a:t>（</a:t>
            </a:r>
            <a:r>
              <a:rPr kumimoji="0" lang="zh-CN" altLang="zh-CN" sz="2800" b="0" i="0" u="none" strike="noStrike" kern="0" cap="none" spc="0" normalizeH="0" baseline="0" noProof="0" dirty="0" smtClean="0">
                <a:ln>
                  <a:noFill/>
                </a:ln>
                <a:effectLst/>
                <a:uLnTx/>
                <a:uFillTx/>
                <a:latin typeface="+mn-lt"/>
                <a:ea typeface="+mn-ea"/>
                <a:cs typeface="+mn-cs"/>
              </a:rPr>
              <a:t>n+2</a:t>
            </a:r>
            <a:r>
              <a:rPr kumimoji="0" lang="zh-CN" sz="2800" b="0" i="0" u="none" strike="noStrike" kern="0" cap="none" spc="0" normalizeH="0" baseline="0" noProof="0" dirty="0" smtClean="0">
                <a:ln>
                  <a:noFill/>
                </a:ln>
                <a:effectLst/>
                <a:uLnTx/>
                <a:uFillTx/>
                <a:latin typeface="+mn-lt"/>
                <a:ea typeface="+mn-ea"/>
                <a:cs typeface="+mn-cs"/>
              </a:rPr>
              <a:t>）</a:t>
            </a:r>
            <a:r>
              <a:rPr kumimoji="0" lang="zh-CN" altLang="zh-CN" sz="2800" b="0" i="0" u="none" strike="noStrike" kern="0" cap="none" spc="0" normalizeH="0" baseline="0" noProof="0" dirty="0" smtClean="0">
                <a:ln>
                  <a:noFill/>
                </a:ln>
                <a:effectLst/>
                <a:uLnTx/>
                <a:uFillTx/>
                <a:latin typeface="+mn-lt"/>
                <a:ea typeface="+mn-ea"/>
                <a:cs typeface="+mn-cs"/>
              </a:rPr>
              <a:t>t = </a:t>
            </a:r>
            <a:r>
              <a:rPr kumimoji="0" lang="zh-CN" sz="2800" b="0" i="0" u="none" strike="noStrike" kern="0" cap="none" spc="0" normalizeH="0" baseline="0" noProof="0" dirty="0" smtClean="0">
                <a:ln>
                  <a:noFill/>
                </a:ln>
                <a:effectLst/>
                <a:uLnTx/>
                <a:uFillTx/>
                <a:latin typeface="+mn-lt"/>
                <a:ea typeface="+mn-ea"/>
                <a:cs typeface="+mn-cs"/>
              </a:rPr>
              <a:t>（</a:t>
            </a:r>
            <a:r>
              <a:rPr kumimoji="0" lang="zh-CN" altLang="zh-CN" sz="2800" b="0" i="0" u="none" strike="noStrike" kern="0" cap="none" spc="0" normalizeH="0" baseline="0" noProof="0" dirty="0" smtClean="0">
                <a:ln>
                  <a:noFill/>
                </a:ln>
                <a:effectLst/>
                <a:uLnTx/>
                <a:uFillTx/>
                <a:latin typeface="+mn-lt"/>
                <a:ea typeface="+mn-ea"/>
                <a:cs typeface="+mn-cs"/>
              </a:rPr>
              <a:t>1000+2</a:t>
            </a:r>
            <a:r>
              <a:rPr kumimoji="0" lang="zh-CN" sz="2800" b="0" i="0" u="none" strike="noStrike" kern="0" cap="none" spc="0" normalizeH="0" baseline="0" noProof="0" dirty="0" smtClean="0">
                <a:ln>
                  <a:noFill/>
                </a:ln>
                <a:effectLst/>
                <a:uLnTx/>
                <a:uFillTx/>
                <a:latin typeface="+mn-lt"/>
                <a:ea typeface="+mn-ea"/>
                <a:cs typeface="+mn-cs"/>
              </a:rPr>
              <a:t>）</a:t>
            </a:r>
            <a:r>
              <a:rPr kumimoji="0" lang="zh-CN" altLang="zh-CN" sz="2800" b="0" i="0" u="none" strike="noStrike" kern="0" cap="none" spc="0" normalizeH="0" baseline="0" noProof="0" dirty="0" smtClean="0">
                <a:ln>
                  <a:noFill/>
                </a:ln>
                <a:effectLst/>
                <a:uLnTx/>
                <a:uFillTx/>
                <a:latin typeface="+mn-lt"/>
                <a:ea typeface="+mn-ea"/>
                <a:cs typeface="+mn-cs"/>
              </a:rPr>
              <a:t>t = 1002t </a:t>
            </a:r>
          </a:p>
          <a:p>
            <a:pPr marL="342900" marR="0" lvl="0" indent="-342900" algn="l" defTabSz="914400" rtl="0" eaLnBrk="1" fontAlgn="base" latinLnBrk="0" hangingPunct="1">
              <a:lnSpc>
                <a:spcPct val="80000"/>
              </a:lnSpc>
              <a:spcBef>
                <a:spcPct val="20000"/>
              </a:spcBef>
              <a:spcAft>
                <a:spcPct val="0"/>
              </a:spcAft>
              <a:buClr>
                <a:schemeClr val="folHlink"/>
              </a:buClr>
              <a:buSzPct val="90000"/>
              <a:buFont typeface="Wingdings" pitchFamily="2" charset="2"/>
              <a:buNone/>
              <a:tabLst/>
              <a:defRPr/>
            </a:pPr>
            <a:r>
              <a:rPr kumimoji="0" lang="zh-CN" altLang="zh-CN" sz="2800" b="0" i="0" u="none" strike="noStrike" kern="0" cap="none" spc="0" normalizeH="0" baseline="0" noProof="0" dirty="0" smtClean="0">
                <a:ln>
                  <a:noFill/>
                </a:ln>
                <a:effectLst/>
                <a:uLnTx/>
                <a:uFillTx/>
                <a:latin typeface="+mn-lt"/>
                <a:ea typeface="+mn-ea"/>
                <a:cs typeface="+mn-cs"/>
              </a:rPr>
              <a:t>    </a:t>
            </a:r>
            <a:r>
              <a:rPr kumimoji="0" lang="zh-CN" sz="2800" b="0" i="0" u="none" strike="noStrike" kern="0" cap="none" spc="0" normalizeH="0" baseline="0" noProof="0" dirty="0" smtClean="0">
                <a:ln>
                  <a:noFill/>
                </a:ln>
                <a:effectLst/>
                <a:uLnTx/>
                <a:uFillTx/>
                <a:latin typeface="+mn-lt"/>
                <a:ea typeface="+mn-ea"/>
                <a:cs typeface="+mn-cs"/>
              </a:rPr>
              <a:t>（</a:t>
            </a:r>
            <a:r>
              <a:rPr kumimoji="0" lang="zh-CN" altLang="zh-CN" sz="2800" b="0" i="0" u="none" strike="noStrike" kern="0" cap="none" spc="0" normalizeH="0" baseline="0" noProof="0" dirty="0" smtClean="0">
                <a:ln>
                  <a:noFill/>
                </a:ln>
                <a:effectLst/>
                <a:uLnTx/>
                <a:uFillTx/>
                <a:latin typeface="+mn-lt"/>
                <a:ea typeface="+mn-ea"/>
                <a:cs typeface="+mn-cs"/>
              </a:rPr>
              <a:t>4</a:t>
            </a:r>
            <a:r>
              <a:rPr kumimoji="0" lang="zh-CN" sz="2800" b="0" i="0" u="none" strike="noStrike" kern="0" cap="none" spc="0" normalizeH="0" baseline="0" noProof="0" dirty="0" smtClean="0">
                <a:ln>
                  <a:noFill/>
                </a:ln>
                <a:effectLst/>
                <a:uLnTx/>
                <a:uFillTx/>
                <a:latin typeface="+mn-lt"/>
                <a:ea typeface="+mn-ea"/>
                <a:cs typeface="+mn-cs"/>
              </a:rPr>
              <a:t>） </a:t>
            </a:r>
            <a:r>
              <a:rPr kumimoji="0" lang="zh-CN" altLang="zh-CN" sz="2800" b="0" i="0" u="none" strike="noStrike" kern="0" cap="none" spc="0" normalizeH="0" baseline="0" noProof="0" dirty="0" smtClean="0">
                <a:ln>
                  <a:noFill/>
                </a:ln>
                <a:effectLst/>
                <a:uLnTx/>
                <a:uFillTx/>
                <a:latin typeface="+mn-lt"/>
                <a:ea typeface="+mn-ea"/>
                <a:cs typeface="+mn-cs"/>
              </a:rPr>
              <a:t>T1 &gt; T2 &gt; T3 </a:t>
            </a:r>
          </a:p>
          <a:p>
            <a:pPr marL="342900" marR="0" lvl="0" indent="-342900" algn="l" defTabSz="914400" rtl="0" eaLnBrk="1" fontAlgn="base" latinLnBrk="0" hangingPunct="1">
              <a:lnSpc>
                <a:spcPct val="80000"/>
              </a:lnSpc>
              <a:spcBef>
                <a:spcPct val="20000"/>
              </a:spcBef>
              <a:spcAft>
                <a:spcPct val="0"/>
              </a:spcAft>
              <a:buClr>
                <a:schemeClr val="folHlink"/>
              </a:buClr>
              <a:buSzPct val="90000"/>
              <a:buFont typeface="Wingdings" pitchFamily="2" charset="2"/>
              <a:buNone/>
              <a:tabLst/>
              <a:defRPr/>
            </a:pPr>
            <a:r>
              <a:rPr kumimoji="0" lang="zh-CN" altLang="zh-CN" sz="2800" b="0" i="0" u="none" strike="noStrike" kern="0" cap="none" spc="0" normalizeH="0" baseline="0" noProof="0" dirty="0" smtClean="0">
                <a:ln>
                  <a:noFill/>
                </a:ln>
                <a:effectLst/>
                <a:uLnTx/>
                <a:uFillTx/>
                <a:latin typeface="+mn-lt"/>
                <a:ea typeface="+mn-ea"/>
                <a:cs typeface="+mn-cs"/>
              </a:rPr>
              <a:t>  </a:t>
            </a:r>
            <a:r>
              <a:rPr kumimoji="0" lang="zh-CN" sz="2800" b="0" i="0" u="none" strike="noStrike" kern="0" cap="none" spc="0" normalizeH="0" baseline="0" noProof="0" dirty="0" smtClean="0">
                <a:ln>
                  <a:noFill/>
                </a:ln>
                <a:effectLst/>
                <a:uLnTx/>
                <a:uFillTx/>
                <a:latin typeface="+mn-lt"/>
                <a:ea typeface="+mn-ea"/>
                <a:cs typeface="+mn-cs"/>
              </a:rPr>
              <a:t>加速比  ： </a:t>
            </a:r>
          </a:p>
          <a:p>
            <a:pPr marL="342900" marR="0" lvl="0" indent="-342900" algn="l" defTabSz="914400" rtl="0" eaLnBrk="1" fontAlgn="base" latinLnBrk="0" hangingPunct="1">
              <a:lnSpc>
                <a:spcPct val="80000"/>
              </a:lnSpc>
              <a:spcBef>
                <a:spcPct val="20000"/>
              </a:spcBef>
              <a:spcAft>
                <a:spcPct val="0"/>
              </a:spcAft>
              <a:buClr>
                <a:schemeClr val="folHlink"/>
              </a:buClr>
              <a:buSzPct val="90000"/>
              <a:buFont typeface="Wingdings" pitchFamily="2" charset="2"/>
              <a:buNone/>
              <a:tabLst/>
              <a:defRPr/>
            </a:pPr>
            <a:r>
              <a:rPr kumimoji="0" lang="zh-CN" sz="2800" b="0" i="0" u="none" strike="noStrike" kern="0" cap="none" spc="0" normalizeH="0" baseline="0" noProof="0" dirty="0" smtClean="0">
                <a:ln>
                  <a:noFill/>
                </a:ln>
                <a:effectLst/>
                <a:uLnTx/>
                <a:uFillTx/>
                <a:latin typeface="+mn-lt"/>
                <a:ea typeface="+mn-ea"/>
                <a:cs typeface="+mn-cs"/>
              </a:rPr>
              <a:t>  </a:t>
            </a:r>
            <a:r>
              <a:rPr kumimoji="0" lang="zh-CN" altLang="zh-CN" sz="2800" b="0" i="0" u="none" strike="noStrike" kern="0" cap="none" spc="0" normalizeH="0" baseline="0" noProof="0" dirty="0" smtClean="0">
                <a:ln>
                  <a:noFill/>
                </a:ln>
                <a:effectLst/>
                <a:uLnTx/>
                <a:uFillTx/>
                <a:latin typeface="+mn-lt"/>
                <a:ea typeface="+mn-ea"/>
                <a:cs typeface="+mn-cs"/>
              </a:rPr>
              <a:t>s1=1</a:t>
            </a:r>
          </a:p>
          <a:p>
            <a:pPr marL="342900" marR="0" lvl="0" indent="-342900" algn="l" defTabSz="914400" rtl="0" eaLnBrk="1" fontAlgn="base" latinLnBrk="0" hangingPunct="1">
              <a:lnSpc>
                <a:spcPct val="80000"/>
              </a:lnSpc>
              <a:spcBef>
                <a:spcPct val="20000"/>
              </a:spcBef>
              <a:spcAft>
                <a:spcPct val="0"/>
              </a:spcAft>
              <a:buClr>
                <a:schemeClr val="folHlink"/>
              </a:buClr>
              <a:buSzPct val="90000"/>
              <a:buFont typeface="Wingdings" pitchFamily="2" charset="2"/>
              <a:buNone/>
              <a:tabLst/>
              <a:defRPr/>
            </a:pPr>
            <a:r>
              <a:rPr kumimoji="0" lang="zh-CN" altLang="zh-CN" sz="2800" b="0" i="0" u="none" strike="noStrike" kern="0" cap="none" spc="0" normalizeH="0" baseline="0" noProof="0" dirty="0" smtClean="0">
                <a:ln>
                  <a:noFill/>
                </a:ln>
                <a:effectLst/>
                <a:uLnTx/>
                <a:uFillTx/>
                <a:latin typeface="+mn-lt"/>
                <a:ea typeface="+mn-ea"/>
                <a:cs typeface="+mn-cs"/>
              </a:rPr>
              <a:t>  s2=3000/2001=1.5</a:t>
            </a:r>
          </a:p>
          <a:p>
            <a:pPr marL="342900" marR="0" lvl="0" indent="-342900" algn="l" defTabSz="914400" rtl="0" eaLnBrk="1" fontAlgn="base" latinLnBrk="0" hangingPunct="1">
              <a:lnSpc>
                <a:spcPct val="80000"/>
              </a:lnSpc>
              <a:spcBef>
                <a:spcPct val="20000"/>
              </a:spcBef>
              <a:spcAft>
                <a:spcPct val="0"/>
              </a:spcAft>
              <a:buClr>
                <a:schemeClr val="folHlink"/>
              </a:buClr>
              <a:buSzPct val="90000"/>
              <a:buFont typeface="Wingdings" pitchFamily="2" charset="2"/>
              <a:buNone/>
              <a:tabLst/>
              <a:defRPr/>
            </a:pPr>
            <a:r>
              <a:rPr kumimoji="0" lang="zh-CN" altLang="zh-CN" sz="2800" b="0" i="0" u="none" strike="noStrike" kern="0" cap="none" spc="0" normalizeH="0" baseline="0" noProof="0" dirty="0" smtClean="0">
                <a:ln>
                  <a:noFill/>
                </a:ln>
                <a:effectLst/>
                <a:uLnTx/>
                <a:uFillTx/>
                <a:latin typeface="+mn-lt"/>
                <a:ea typeface="+mn-ea"/>
                <a:cs typeface="+mn-cs"/>
              </a:rPr>
              <a:t>  S3=3000/1002=3.0</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日期占位符 3"/>
          <p:cNvSpPr>
            <a:spLocks noGrp="1"/>
          </p:cNvSpPr>
          <p:nvPr>
            <p:ph type="dt" sz="quarter" idx="10"/>
          </p:nvPr>
        </p:nvSpPr>
        <p:spPr>
          <a:noFill/>
        </p:spPr>
        <p:txBody>
          <a:bodyPr/>
          <a:lstStyle/>
          <a:p>
            <a:fld id="{9A2E0812-9B84-4BF5-B277-DC7A9A978405}" type="datetime1">
              <a:rPr lang="zh-CN" altLang="en-US" smtClean="0">
                <a:latin typeface="Arial" charset="0"/>
              </a:rPr>
              <a:pPr/>
              <a:t>2017/6/8</a:t>
            </a:fld>
            <a:endParaRPr lang="zh-CN" altLang="zh-CN" smtClean="0">
              <a:latin typeface="Arial" charset="0"/>
            </a:endParaRPr>
          </a:p>
        </p:txBody>
      </p:sp>
      <p:sp>
        <p:nvSpPr>
          <p:cNvPr id="19459" name="灯片编号占位符 5"/>
          <p:cNvSpPr>
            <a:spLocks noGrp="1"/>
          </p:cNvSpPr>
          <p:nvPr>
            <p:ph type="sldNum" sz="quarter" idx="12"/>
          </p:nvPr>
        </p:nvSpPr>
        <p:spPr>
          <a:noFill/>
        </p:spPr>
        <p:txBody>
          <a:bodyPr/>
          <a:lstStyle/>
          <a:p>
            <a:fld id="{C2FAAF0A-94EB-497A-926D-4EAEA5134461}" type="slidenum">
              <a:rPr lang="zh-CN" altLang="zh-CN" smtClean="0">
                <a:latin typeface="Arial" charset="0"/>
              </a:rPr>
              <a:pPr/>
              <a:t>18</a:t>
            </a:fld>
            <a:endParaRPr lang="zh-CN" altLang="zh-CN" smtClean="0">
              <a:latin typeface="Arial" charset="0"/>
            </a:endParaRPr>
          </a:p>
        </p:txBody>
      </p:sp>
      <p:sp>
        <p:nvSpPr>
          <p:cNvPr id="19460" name="Rectangle 2"/>
          <p:cNvSpPr>
            <a:spLocks noGrp="1" noRot="1" noChangeArrowheads="1"/>
          </p:cNvSpPr>
          <p:nvPr>
            <p:ph type="title"/>
          </p:nvPr>
        </p:nvSpPr>
        <p:spPr>
          <a:xfrm>
            <a:off x="250825" y="0"/>
            <a:ext cx="8540750" cy="1143000"/>
          </a:xfrm>
        </p:spPr>
        <p:txBody>
          <a:bodyPr/>
          <a:lstStyle/>
          <a:p>
            <a:pPr eaLnBrk="1" hangingPunct="1"/>
            <a:r>
              <a:rPr lang="zh-CN" dirty="0" smtClean="0"/>
              <a:t>第</a:t>
            </a:r>
            <a:r>
              <a:rPr lang="zh-CN" altLang="en-US" dirty="0" smtClean="0"/>
              <a:t>五</a:t>
            </a:r>
            <a:r>
              <a:rPr lang="zh-CN" dirty="0" smtClean="0"/>
              <a:t>章  </a:t>
            </a:r>
            <a:r>
              <a:rPr lang="zh-CN" b="1" dirty="0" smtClean="0"/>
              <a:t>指令级并行</a:t>
            </a:r>
            <a:r>
              <a:rPr lang="zh-CN" altLang="en-US" b="1" dirty="0" smtClean="0"/>
              <a:t>及其开发</a:t>
            </a:r>
            <a:endParaRPr lang="zh-CN" b="1" dirty="0" smtClean="0"/>
          </a:p>
        </p:txBody>
      </p:sp>
      <p:sp>
        <p:nvSpPr>
          <p:cNvPr id="19461" name="Rectangle 3"/>
          <p:cNvSpPr>
            <a:spLocks noGrp="1" noRot="1" noChangeArrowheads="1"/>
          </p:cNvSpPr>
          <p:nvPr>
            <p:ph type="body" idx="1"/>
          </p:nvPr>
        </p:nvSpPr>
        <p:spPr>
          <a:xfrm>
            <a:off x="323850" y="1052513"/>
            <a:ext cx="8820150" cy="5184775"/>
          </a:xfrm>
        </p:spPr>
        <p:txBody>
          <a:bodyPr/>
          <a:lstStyle/>
          <a:p>
            <a:pPr marL="342900" lvl="1" indent="-342900" eaLnBrk="1" hangingPunct="1">
              <a:lnSpc>
                <a:spcPct val="90000"/>
              </a:lnSpc>
              <a:buClr>
                <a:schemeClr val="folHlink"/>
              </a:buClr>
              <a:buSzPct val="90000"/>
              <a:buNone/>
            </a:pPr>
            <a:r>
              <a:rPr lang="zh-CN" altLang="en-US" b="1" dirty="0" smtClean="0">
                <a:solidFill>
                  <a:srgbClr val="D60093"/>
                </a:solidFill>
              </a:rPr>
              <a:t>本章研究：</a:t>
            </a:r>
            <a:r>
              <a:rPr lang="zh-CN" altLang="en-US" dirty="0" smtClean="0"/>
              <a:t>如何利用各种技术来开发更多的指令级并行 （硬件的方法）</a:t>
            </a:r>
            <a:endParaRPr lang="zh-CN" altLang="en-US" sz="2800" b="1" dirty="0" smtClean="0"/>
          </a:p>
          <a:p>
            <a:pPr eaLnBrk="1" hangingPunct="1">
              <a:lnSpc>
                <a:spcPct val="90000"/>
              </a:lnSpc>
            </a:pPr>
            <a:r>
              <a:rPr lang="zh-CN" altLang="en-US" sz="2800" b="1" dirty="0" smtClean="0"/>
              <a:t>指令级并行度ILP</a:t>
            </a:r>
            <a:endParaRPr lang="en-US" altLang="zh-CN" sz="2800" b="1" dirty="0" smtClean="0"/>
          </a:p>
          <a:p>
            <a:pPr marL="457200" indent="-457200" eaLnBrk="1" hangingPunct="1">
              <a:lnSpc>
                <a:spcPct val="110000"/>
              </a:lnSpc>
            </a:pPr>
            <a:r>
              <a:rPr lang="zh-CN" altLang="en-US" dirty="0" smtClean="0">
                <a:latin typeface="Times New Roman" pitchFamily="18" charset="0"/>
              </a:rPr>
              <a:t>开发</a:t>
            </a:r>
            <a:r>
              <a:rPr lang="en-US" altLang="zh-CN" dirty="0" smtClean="0">
                <a:latin typeface="Times New Roman" pitchFamily="18" charset="0"/>
              </a:rPr>
              <a:t>ILP</a:t>
            </a:r>
            <a:r>
              <a:rPr lang="zh-CN" altLang="en-US" dirty="0" smtClean="0">
                <a:latin typeface="Times New Roman" pitchFamily="18" charset="0"/>
              </a:rPr>
              <a:t>的方法可以分为两大类</a:t>
            </a:r>
          </a:p>
          <a:p>
            <a:pPr marL="1085850" lvl="1" indent="-457200" eaLnBrk="1" hangingPunct="1">
              <a:lnSpc>
                <a:spcPct val="110000"/>
              </a:lnSpc>
            </a:pPr>
            <a:r>
              <a:rPr lang="zh-CN" altLang="en-US" dirty="0" smtClean="0">
                <a:latin typeface="Times New Roman" pitchFamily="18" charset="0"/>
              </a:rPr>
              <a:t>主要基于硬件的动态开发方法（</a:t>
            </a:r>
            <a:r>
              <a:rPr lang="zh-CN" altLang="en-US" dirty="0" smtClean="0">
                <a:solidFill>
                  <a:srgbClr val="FF0000"/>
                </a:solidFill>
              </a:rPr>
              <a:t>动态调度）</a:t>
            </a:r>
            <a:endParaRPr lang="en-US" altLang="zh-CN" dirty="0" smtClean="0">
              <a:solidFill>
                <a:srgbClr val="FF0000"/>
              </a:solidFill>
            </a:endParaRPr>
          </a:p>
          <a:p>
            <a:pPr marL="1085850" lvl="1" indent="-457200" eaLnBrk="1" hangingPunct="1">
              <a:lnSpc>
                <a:spcPct val="110000"/>
              </a:lnSpc>
              <a:buNone/>
            </a:pPr>
            <a:r>
              <a:rPr lang="zh-CN" altLang="en-US" b="1" dirty="0" smtClean="0"/>
              <a:t>记分牌动态调度算法</a:t>
            </a:r>
            <a:endParaRPr lang="en-US" altLang="zh-CN" b="1" dirty="0" smtClean="0"/>
          </a:p>
          <a:p>
            <a:pPr marL="1085850" lvl="1" indent="-457200" eaLnBrk="1" hangingPunct="1">
              <a:lnSpc>
                <a:spcPct val="110000"/>
              </a:lnSpc>
              <a:buNone/>
            </a:pPr>
            <a:r>
              <a:rPr lang="en-US" altLang="zh-CN" b="1" dirty="0" err="1" smtClean="0"/>
              <a:t>Tomasulo</a:t>
            </a:r>
            <a:r>
              <a:rPr lang="zh-CN" altLang="en-US" b="1" dirty="0" smtClean="0"/>
              <a:t>算法</a:t>
            </a:r>
          </a:p>
          <a:p>
            <a:pPr marL="1085850" lvl="1" indent="-457200" eaLnBrk="1" hangingPunct="1">
              <a:lnSpc>
                <a:spcPct val="110000"/>
              </a:lnSpc>
            </a:pPr>
            <a:r>
              <a:rPr lang="zh-CN" altLang="en-US" dirty="0" smtClean="0">
                <a:latin typeface="Times New Roman" pitchFamily="18" charset="0"/>
              </a:rPr>
              <a:t>基于软件的静态开发方法（</a:t>
            </a:r>
            <a:r>
              <a:rPr lang="zh-CN" altLang="en-US" dirty="0" smtClean="0">
                <a:solidFill>
                  <a:srgbClr val="FF0000"/>
                </a:solidFill>
              </a:rPr>
              <a:t>静态调度</a:t>
            </a:r>
            <a:r>
              <a:rPr lang="zh-CN" altLang="en-US" dirty="0" smtClean="0">
                <a:latin typeface="Times New Roman" pitchFamily="18" charset="0"/>
              </a:rPr>
              <a:t>）</a:t>
            </a:r>
            <a:r>
              <a:rPr lang="zh-CN" altLang="en-US" dirty="0" smtClean="0">
                <a:solidFill>
                  <a:srgbClr val="FF0000"/>
                </a:solidFill>
              </a:rPr>
              <a:t> </a:t>
            </a:r>
            <a:endParaRPr lang="en-US" altLang="zh-CN" sz="2800" b="1" dirty="0" smtClean="0"/>
          </a:p>
          <a:p>
            <a:pPr eaLnBrk="1" hangingPunct="1">
              <a:lnSpc>
                <a:spcPct val="90000"/>
              </a:lnSpc>
            </a:pPr>
            <a:r>
              <a:rPr lang="zh-CN" altLang="en-US" dirty="0" smtClean="0">
                <a:latin typeface="黑体" pitchFamily="49" charset="-122"/>
              </a:rPr>
              <a:t>理想流水线的</a:t>
            </a:r>
            <a:r>
              <a:rPr lang="en-US" altLang="zh-CN" dirty="0" smtClean="0">
                <a:solidFill>
                  <a:srgbClr val="FF0000"/>
                </a:solidFill>
                <a:latin typeface="黑体" pitchFamily="49" charset="-122"/>
              </a:rPr>
              <a:t>CPI</a:t>
            </a:r>
            <a:r>
              <a:rPr lang="zh-CN" altLang="en-US" dirty="0" smtClean="0">
                <a:latin typeface="黑体" pitchFamily="49" charset="-122"/>
              </a:rPr>
              <a:t>加上各类停顿的时钟周期数：</a:t>
            </a:r>
          </a:p>
          <a:p>
            <a:pPr marL="457200" indent="-457200" eaLnBrk="1" hangingPunct="1">
              <a:lnSpc>
                <a:spcPct val="110000"/>
              </a:lnSpc>
              <a:buNone/>
            </a:pPr>
            <a:r>
              <a:rPr lang="zh-CN" altLang="en-US" sz="2800" b="1" dirty="0" smtClean="0">
                <a:solidFill>
                  <a:srgbClr val="000000"/>
                </a:solidFill>
                <a:latin typeface="宋体" pitchFamily="2" charset="-122"/>
                <a:ea typeface="宋体" pitchFamily="2" charset="-122"/>
              </a:rPr>
              <a:t> </a:t>
            </a:r>
            <a:r>
              <a:rPr lang="en-US" altLang="zh-CN" sz="2800" b="1" dirty="0" smtClean="0">
                <a:solidFill>
                  <a:srgbClr val="FF0000"/>
                </a:solidFill>
                <a:latin typeface="宋体" pitchFamily="2" charset="-122"/>
                <a:ea typeface="宋体" pitchFamily="2" charset="-122"/>
              </a:rPr>
              <a:t>CPI</a:t>
            </a:r>
            <a:r>
              <a:rPr lang="zh-CN" altLang="en-US" sz="2800" b="1" baseline="-25000" dirty="0" smtClean="0">
                <a:solidFill>
                  <a:srgbClr val="FF0000"/>
                </a:solidFill>
                <a:latin typeface="宋体" pitchFamily="2" charset="-122"/>
                <a:ea typeface="宋体" pitchFamily="2" charset="-122"/>
              </a:rPr>
              <a:t>流水线</a:t>
            </a:r>
            <a:r>
              <a:rPr lang="zh-CN" altLang="en-US" sz="2800" b="1" dirty="0" smtClean="0">
                <a:solidFill>
                  <a:srgbClr val="FF0000"/>
                </a:solidFill>
                <a:latin typeface="宋体" pitchFamily="2" charset="-122"/>
                <a:ea typeface="宋体" pitchFamily="2" charset="-122"/>
              </a:rPr>
              <a:t> </a:t>
            </a:r>
            <a:r>
              <a:rPr lang="en-US" altLang="zh-CN" sz="2800" b="1" dirty="0" smtClean="0">
                <a:solidFill>
                  <a:srgbClr val="FF0000"/>
                </a:solidFill>
                <a:latin typeface="宋体" pitchFamily="2" charset="-122"/>
                <a:ea typeface="宋体" pitchFamily="2" charset="-122"/>
              </a:rPr>
              <a:t>= CPI</a:t>
            </a:r>
            <a:r>
              <a:rPr lang="zh-CN" altLang="en-US" sz="2800" b="1" baseline="-25000" dirty="0" smtClean="0">
                <a:solidFill>
                  <a:srgbClr val="FF0000"/>
                </a:solidFill>
                <a:latin typeface="宋体" pitchFamily="2" charset="-122"/>
                <a:ea typeface="宋体" pitchFamily="2" charset="-122"/>
              </a:rPr>
              <a:t>理想</a:t>
            </a:r>
            <a:r>
              <a:rPr lang="zh-CN" altLang="en-US" sz="2800" b="1" dirty="0" smtClean="0">
                <a:solidFill>
                  <a:srgbClr val="FF0000"/>
                </a:solidFill>
                <a:latin typeface="宋体" pitchFamily="2" charset="-122"/>
                <a:ea typeface="宋体" pitchFamily="2" charset="-122"/>
              </a:rPr>
              <a:t> </a:t>
            </a:r>
            <a:r>
              <a:rPr lang="en-US" altLang="zh-CN" sz="2800" b="1" dirty="0" smtClean="0">
                <a:solidFill>
                  <a:srgbClr val="FF0000"/>
                </a:solidFill>
                <a:latin typeface="宋体" pitchFamily="2" charset="-122"/>
                <a:ea typeface="宋体" pitchFamily="2" charset="-122"/>
              </a:rPr>
              <a:t>+ </a:t>
            </a:r>
            <a:r>
              <a:rPr lang="zh-CN" altLang="en-US" sz="2800" b="1" dirty="0" smtClean="0">
                <a:solidFill>
                  <a:srgbClr val="FF0000"/>
                </a:solidFill>
                <a:latin typeface="宋体" pitchFamily="2" charset="-122"/>
                <a:ea typeface="宋体" pitchFamily="2" charset="-122"/>
              </a:rPr>
              <a:t>停顿</a:t>
            </a:r>
            <a:r>
              <a:rPr lang="zh-CN" altLang="en-US" sz="2800" b="1" baseline="-25000" dirty="0" smtClean="0">
                <a:solidFill>
                  <a:srgbClr val="FF0000"/>
                </a:solidFill>
                <a:latin typeface="宋体" pitchFamily="2" charset="-122"/>
                <a:ea typeface="宋体" pitchFamily="2" charset="-122"/>
              </a:rPr>
              <a:t>结构冲突</a:t>
            </a:r>
            <a:r>
              <a:rPr lang="zh-CN" altLang="en-US" sz="2800" b="1" dirty="0" smtClean="0">
                <a:solidFill>
                  <a:srgbClr val="FF0000"/>
                </a:solidFill>
                <a:latin typeface="宋体" pitchFamily="2" charset="-122"/>
                <a:ea typeface="宋体" pitchFamily="2" charset="-122"/>
              </a:rPr>
              <a:t> </a:t>
            </a:r>
            <a:r>
              <a:rPr lang="en-US" altLang="zh-CN" sz="2800" b="1" dirty="0" smtClean="0">
                <a:solidFill>
                  <a:srgbClr val="FF0000"/>
                </a:solidFill>
                <a:latin typeface="宋体" pitchFamily="2" charset="-122"/>
                <a:ea typeface="宋体" pitchFamily="2" charset="-122"/>
              </a:rPr>
              <a:t>+ </a:t>
            </a:r>
            <a:r>
              <a:rPr lang="zh-CN" altLang="en-US" sz="2800" b="1" dirty="0" smtClean="0">
                <a:solidFill>
                  <a:srgbClr val="FF0000"/>
                </a:solidFill>
                <a:latin typeface="宋体" pitchFamily="2" charset="-122"/>
                <a:ea typeface="宋体" pitchFamily="2" charset="-122"/>
              </a:rPr>
              <a:t>停顿</a:t>
            </a:r>
            <a:r>
              <a:rPr lang="zh-CN" altLang="en-US" sz="2800" b="1" baseline="-25000" dirty="0" smtClean="0">
                <a:solidFill>
                  <a:srgbClr val="FF0000"/>
                </a:solidFill>
                <a:latin typeface="宋体" pitchFamily="2" charset="-122"/>
                <a:ea typeface="宋体" pitchFamily="2" charset="-122"/>
              </a:rPr>
              <a:t>数据冲突</a:t>
            </a:r>
            <a:r>
              <a:rPr lang="zh-CN" altLang="en-US" sz="2800" b="1" dirty="0" smtClean="0">
                <a:solidFill>
                  <a:srgbClr val="FF0000"/>
                </a:solidFill>
                <a:latin typeface="宋体" pitchFamily="2" charset="-122"/>
                <a:ea typeface="宋体" pitchFamily="2" charset="-122"/>
              </a:rPr>
              <a:t> </a:t>
            </a:r>
          </a:p>
          <a:p>
            <a:pPr marL="457200" indent="-457200" eaLnBrk="1" hangingPunct="1">
              <a:lnSpc>
                <a:spcPct val="110000"/>
              </a:lnSpc>
              <a:buNone/>
            </a:pPr>
            <a:r>
              <a:rPr lang="zh-CN" altLang="en-US" sz="2800" b="1" dirty="0" smtClean="0">
                <a:solidFill>
                  <a:srgbClr val="FF0000"/>
                </a:solidFill>
                <a:latin typeface="宋体" pitchFamily="2" charset="-122"/>
                <a:ea typeface="宋体" pitchFamily="2" charset="-122"/>
              </a:rPr>
              <a:t>                 </a:t>
            </a:r>
            <a:r>
              <a:rPr lang="en-US" altLang="zh-CN" sz="2800" b="1" dirty="0" smtClean="0">
                <a:solidFill>
                  <a:srgbClr val="FF0000"/>
                </a:solidFill>
                <a:latin typeface="宋体" pitchFamily="2" charset="-122"/>
                <a:ea typeface="宋体" pitchFamily="2" charset="-122"/>
              </a:rPr>
              <a:t>+ </a:t>
            </a:r>
            <a:r>
              <a:rPr lang="zh-CN" altLang="en-US" sz="2800" b="1" dirty="0" smtClean="0">
                <a:solidFill>
                  <a:srgbClr val="FF0000"/>
                </a:solidFill>
                <a:latin typeface="宋体" pitchFamily="2" charset="-122"/>
                <a:ea typeface="宋体" pitchFamily="2" charset="-122"/>
              </a:rPr>
              <a:t>停顿</a:t>
            </a:r>
            <a:r>
              <a:rPr lang="zh-CN" altLang="en-US" sz="2800" b="1" baseline="-25000" dirty="0" smtClean="0">
                <a:solidFill>
                  <a:srgbClr val="FF0000"/>
                </a:solidFill>
                <a:latin typeface="宋体" pitchFamily="2" charset="-122"/>
                <a:ea typeface="宋体" pitchFamily="2" charset="-122"/>
              </a:rPr>
              <a:t>控制冲突</a:t>
            </a:r>
            <a:endParaRPr lang="en-US" altLang="zh-CN" sz="2400" dirty="0" smtClean="0">
              <a:solidFill>
                <a:srgbClr val="FFFF00"/>
              </a:solidFill>
            </a:endParaRPr>
          </a:p>
          <a:p>
            <a:pPr eaLnBrk="1" hangingPunct="1">
              <a:lnSpc>
                <a:spcPct val="90000"/>
              </a:lnSpc>
              <a:buNone/>
            </a:pPr>
            <a:r>
              <a:rPr lang="zh-CN" altLang="en-US" sz="2800" b="1" dirty="0" smtClean="0"/>
              <a:t> </a:t>
            </a:r>
          </a:p>
          <a:p>
            <a:pPr eaLnBrk="1" hangingPunct="1">
              <a:lnSpc>
                <a:spcPct val="90000"/>
              </a:lnSpc>
              <a:buFont typeface="Wingdings" pitchFamily="2" charset="2"/>
              <a:buNone/>
            </a:pPr>
            <a:endParaRPr lang="en-US" altLang="zh-CN" sz="2800" b="1" dirty="0" smtClean="0"/>
          </a:p>
          <a:p>
            <a:pPr eaLnBrk="1" hangingPunct="1">
              <a:lnSpc>
                <a:spcPct val="90000"/>
              </a:lnSpc>
              <a:buFont typeface="Wingdings" pitchFamily="2" charset="2"/>
              <a:buNone/>
            </a:pPr>
            <a:endParaRPr lang="zh-CN" altLang="en-US" sz="2400"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AABE79C-E54E-4E0E-B664-8890EA58465B}" type="datetime1">
              <a:rPr lang="zh-CN" altLang="en-US" smtClean="0"/>
              <a:pPr>
                <a:defRPr/>
              </a:pPr>
              <a:t>2017/6/8</a:t>
            </a:fld>
            <a:endParaRPr lang="zh-CN" altLang="zh-CN"/>
          </a:p>
        </p:txBody>
      </p:sp>
      <p:sp>
        <p:nvSpPr>
          <p:cNvPr id="3" name="灯片编号占位符 2"/>
          <p:cNvSpPr>
            <a:spLocks noGrp="1"/>
          </p:cNvSpPr>
          <p:nvPr>
            <p:ph type="sldNum" sz="quarter" idx="12"/>
          </p:nvPr>
        </p:nvSpPr>
        <p:spPr/>
        <p:txBody>
          <a:bodyPr/>
          <a:lstStyle/>
          <a:p>
            <a:pPr>
              <a:defRPr/>
            </a:pPr>
            <a:fld id="{E1284332-E4DC-4D2F-A614-BDF491AF3DCF}" type="slidenum">
              <a:rPr lang="zh-CN" altLang="zh-CN" smtClean="0"/>
              <a:pPr>
                <a:defRPr/>
              </a:pPr>
              <a:t>19</a:t>
            </a:fld>
            <a:endParaRPr lang="zh-CN" altLang="zh-CN"/>
          </a:p>
        </p:txBody>
      </p:sp>
      <p:sp>
        <p:nvSpPr>
          <p:cNvPr id="4" name="矩形 3"/>
          <p:cNvSpPr/>
          <p:nvPr/>
        </p:nvSpPr>
        <p:spPr>
          <a:xfrm>
            <a:off x="214250" y="0"/>
            <a:ext cx="8929750" cy="5693866"/>
          </a:xfrm>
          <a:prstGeom prst="rect">
            <a:avLst/>
          </a:prstGeom>
        </p:spPr>
        <p:txBody>
          <a:bodyPr wrap="square">
            <a:spAutoFit/>
          </a:bodyPr>
          <a:lstStyle/>
          <a:p>
            <a:pPr marL="342900" lvl="0" indent="-342900">
              <a:lnSpc>
                <a:spcPct val="90000"/>
              </a:lnSpc>
              <a:spcBef>
                <a:spcPct val="20000"/>
              </a:spcBef>
              <a:buClr>
                <a:schemeClr val="folHlink"/>
              </a:buClr>
              <a:buSzPct val="90000"/>
              <a:buFont typeface="Wingdings" pitchFamily="2" charset="2"/>
              <a:buChar char="w"/>
              <a:defRPr/>
            </a:pPr>
            <a:endParaRPr lang="en-US" altLang="zh-CN" sz="2800" kern="0" dirty="0" smtClean="0">
              <a:solidFill>
                <a:srgbClr val="FFFF00"/>
              </a:solidFill>
            </a:endParaRPr>
          </a:p>
          <a:p>
            <a:pPr marL="342900" indent="-342900">
              <a:lnSpc>
                <a:spcPct val="90000"/>
              </a:lnSpc>
              <a:spcBef>
                <a:spcPct val="20000"/>
              </a:spcBef>
              <a:buClr>
                <a:schemeClr val="folHlink"/>
              </a:buClr>
              <a:buSzPct val="90000"/>
              <a:buFont typeface="Wingdings" pitchFamily="2" charset="2"/>
              <a:buChar char="w"/>
              <a:defRPr/>
            </a:pPr>
            <a:r>
              <a:rPr lang="en-US" altLang="zh-CN" sz="2800" dirty="0" smtClean="0">
                <a:solidFill>
                  <a:srgbClr val="FF0000"/>
                </a:solidFill>
                <a:latin typeface="黑体" pitchFamily="49" charset="-122"/>
              </a:rPr>
              <a:t> </a:t>
            </a:r>
            <a:r>
              <a:rPr lang="zh-CN" altLang="en-US" sz="2800" dirty="0" smtClean="0">
                <a:solidFill>
                  <a:srgbClr val="FF0000"/>
                </a:solidFill>
                <a:latin typeface="黑体" pitchFamily="49" charset="-122"/>
              </a:rPr>
              <a:t>动态分支预测技术</a:t>
            </a:r>
          </a:p>
          <a:p>
            <a:pPr marL="342900" lvl="0" indent="-342900">
              <a:lnSpc>
                <a:spcPct val="90000"/>
              </a:lnSpc>
              <a:spcBef>
                <a:spcPct val="20000"/>
              </a:spcBef>
              <a:buClr>
                <a:schemeClr val="folHlink"/>
              </a:buClr>
              <a:buSzPct val="90000"/>
              <a:defRPr/>
            </a:pPr>
            <a:r>
              <a:rPr lang="zh-CN" altLang="en-US" sz="2800" dirty="0" smtClean="0">
                <a:latin typeface="黑体" pitchFamily="49" charset="-122"/>
              </a:rPr>
              <a:t>分支历史表</a:t>
            </a:r>
            <a:r>
              <a:rPr lang="en-US" altLang="zh-CN" sz="2800" dirty="0" smtClean="0">
                <a:latin typeface="黑体" pitchFamily="49" charset="-122"/>
              </a:rPr>
              <a:t>BHT</a:t>
            </a:r>
          </a:p>
          <a:p>
            <a:pPr marL="342900" lvl="0" indent="-342900">
              <a:lnSpc>
                <a:spcPct val="90000"/>
              </a:lnSpc>
              <a:spcBef>
                <a:spcPct val="20000"/>
              </a:spcBef>
              <a:buClr>
                <a:schemeClr val="folHlink"/>
              </a:buClr>
              <a:buSzPct val="90000"/>
              <a:defRPr/>
            </a:pPr>
            <a:r>
              <a:rPr lang="zh-CN" altLang="en-US" sz="2800" dirty="0" smtClean="0">
                <a:latin typeface="黑体" pitchFamily="49" charset="-122"/>
              </a:rPr>
              <a:t>分支目标缓冲器</a:t>
            </a:r>
            <a:r>
              <a:rPr lang="en-US" altLang="zh-CN" sz="2800" dirty="0" smtClean="0">
                <a:latin typeface="黑体" pitchFamily="49" charset="-122"/>
              </a:rPr>
              <a:t>BTB</a:t>
            </a:r>
          </a:p>
          <a:p>
            <a:pPr marL="342900" lvl="0" indent="-342900">
              <a:lnSpc>
                <a:spcPct val="90000"/>
              </a:lnSpc>
              <a:spcBef>
                <a:spcPct val="20000"/>
              </a:spcBef>
              <a:buClr>
                <a:schemeClr val="folHlink"/>
              </a:buClr>
              <a:buSzPct val="90000"/>
              <a:buFont typeface="Wingdings" pitchFamily="2" charset="2"/>
              <a:buChar char="w"/>
              <a:defRPr/>
            </a:pPr>
            <a:r>
              <a:rPr lang="zh-CN" altLang="en-US" sz="2800" kern="0" dirty="0" smtClean="0"/>
              <a:t>超标量处理机</a:t>
            </a:r>
          </a:p>
          <a:p>
            <a:pPr marL="342900" lvl="0" indent="-342900">
              <a:lnSpc>
                <a:spcPct val="90000"/>
              </a:lnSpc>
              <a:spcBef>
                <a:spcPct val="20000"/>
              </a:spcBef>
              <a:buClr>
                <a:schemeClr val="folHlink"/>
              </a:buClr>
              <a:buSzPct val="90000"/>
              <a:buFont typeface="Wingdings" pitchFamily="2" charset="2"/>
              <a:buChar char="w"/>
              <a:defRPr/>
            </a:pPr>
            <a:r>
              <a:rPr lang="zh-CN" altLang="en-US" sz="2800" kern="0" dirty="0" smtClean="0"/>
              <a:t>超流水线处理机</a:t>
            </a:r>
          </a:p>
          <a:p>
            <a:pPr marL="342900" lvl="0" indent="-342900">
              <a:lnSpc>
                <a:spcPct val="90000"/>
              </a:lnSpc>
              <a:spcBef>
                <a:spcPct val="20000"/>
              </a:spcBef>
              <a:buClr>
                <a:schemeClr val="folHlink"/>
              </a:buClr>
              <a:buSzPct val="90000"/>
              <a:buFont typeface="Wingdings" pitchFamily="2" charset="2"/>
              <a:buChar char="w"/>
              <a:defRPr/>
            </a:pPr>
            <a:r>
              <a:rPr lang="zh-CN" altLang="en-US" sz="2800" kern="0" dirty="0" smtClean="0"/>
              <a:t>超长指令字（VLIW)处理机</a:t>
            </a:r>
          </a:p>
          <a:p>
            <a:pPr marL="342900" lvl="0" indent="-342900">
              <a:lnSpc>
                <a:spcPct val="90000"/>
              </a:lnSpc>
              <a:spcBef>
                <a:spcPct val="20000"/>
              </a:spcBef>
              <a:buClr>
                <a:schemeClr val="folHlink"/>
              </a:buClr>
              <a:buSzPct val="90000"/>
              <a:defRPr/>
            </a:pPr>
            <a:r>
              <a:rPr lang="zh-CN" altLang="en-US" sz="2800" b="1" kern="0" dirty="0" smtClean="0"/>
              <a:t>数据相关及其处理技术</a:t>
            </a:r>
            <a:r>
              <a:rPr lang="zh-CN" altLang="en-US" sz="2800" kern="0" dirty="0" smtClean="0"/>
              <a:t> </a:t>
            </a:r>
          </a:p>
          <a:p>
            <a:pPr marL="342900" lvl="0" indent="-342900">
              <a:lnSpc>
                <a:spcPct val="90000"/>
              </a:lnSpc>
              <a:spcBef>
                <a:spcPct val="20000"/>
              </a:spcBef>
              <a:buClr>
                <a:schemeClr val="folHlink"/>
              </a:buClr>
              <a:buSzPct val="90000"/>
              <a:defRPr/>
            </a:pPr>
            <a:r>
              <a:rPr lang="zh-CN" altLang="en-US" sz="2800" kern="0" dirty="0" smtClean="0">
                <a:solidFill>
                  <a:srgbClr val="FFFF00"/>
                </a:solidFill>
              </a:rPr>
              <a:t>流水线时</a:t>
            </a:r>
            <a:r>
              <a:rPr lang="zh-CN" altLang="en-US" sz="2800" b="1" kern="0" dirty="0" smtClean="0">
                <a:solidFill>
                  <a:srgbClr val="FF0000"/>
                </a:solidFill>
              </a:rPr>
              <a:t>空图</a:t>
            </a:r>
            <a:endParaRPr lang="en-US" altLang="zh-CN" sz="2800" b="1" kern="0" dirty="0" smtClean="0">
              <a:solidFill>
                <a:srgbClr val="FF0000"/>
              </a:solidFill>
            </a:endParaRPr>
          </a:p>
          <a:p>
            <a:pPr marL="342900" lvl="0" indent="-342900">
              <a:lnSpc>
                <a:spcPct val="90000"/>
              </a:lnSpc>
              <a:spcBef>
                <a:spcPct val="20000"/>
              </a:spcBef>
              <a:buClr>
                <a:schemeClr val="folHlink"/>
              </a:buClr>
              <a:buSzPct val="90000"/>
              <a:defRPr/>
            </a:pPr>
            <a:r>
              <a:rPr lang="zh-CN" altLang="en-US" sz="2800" kern="0" dirty="0" smtClean="0">
                <a:solidFill>
                  <a:srgbClr val="FFFF00"/>
                </a:solidFill>
                <a:sym typeface="Arial" charset="0"/>
              </a:rPr>
              <a:t>超标量流水线</a:t>
            </a:r>
            <a:r>
              <a:rPr lang="zh-CN" altLang="en-US" sz="2800" b="1" kern="0" dirty="0" smtClean="0">
                <a:solidFill>
                  <a:srgbClr val="FFFF00"/>
                </a:solidFill>
                <a:sym typeface="Arial" charset="0"/>
              </a:rPr>
              <a:t>调度策略</a:t>
            </a:r>
            <a:r>
              <a:rPr lang="zh-CN" altLang="en-US" sz="2800" kern="0" dirty="0" smtClean="0">
                <a:solidFill>
                  <a:srgbClr val="FFFF00"/>
                </a:solidFill>
                <a:sym typeface="Arial" charset="0"/>
              </a:rPr>
              <a:t>及</a:t>
            </a:r>
            <a:r>
              <a:rPr lang="zh-CN" altLang="en-US" sz="2800" b="1" kern="0" dirty="0" smtClean="0">
                <a:solidFill>
                  <a:srgbClr val="FFFF00"/>
                </a:solidFill>
                <a:sym typeface="Arial" charset="0"/>
              </a:rPr>
              <a:t>时空图</a:t>
            </a:r>
          </a:p>
          <a:p>
            <a:pPr marL="342900" lvl="0" indent="-342900">
              <a:lnSpc>
                <a:spcPct val="90000"/>
              </a:lnSpc>
              <a:spcBef>
                <a:spcPct val="20000"/>
              </a:spcBef>
              <a:buClr>
                <a:schemeClr val="folHlink"/>
              </a:buClr>
              <a:buSzPct val="90000"/>
              <a:defRPr/>
            </a:pPr>
            <a:r>
              <a:rPr lang="zh-CN" altLang="en-US" sz="2800" kern="0" dirty="0" smtClean="0">
                <a:solidFill>
                  <a:srgbClr val="FFFF00"/>
                </a:solidFill>
              </a:rPr>
              <a:t>1.按序流出按序完成；2.按序流出无序完成；3.无序流出</a:t>
            </a:r>
            <a:endParaRPr lang="zh-CN" altLang="en-US" sz="3200" b="1" kern="0" dirty="0" smtClean="0"/>
          </a:p>
          <a:p>
            <a:pPr marL="342900" lvl="0" indent="-342900">
              <a:lnSpc>
                <a:spcPct val="90000"/>
              </a:lnSpc>
              <a:spcBef>
                <a:spcPct val="20000"/>
              </a:spcBef>
              <a:buClr>
                <a:schemeClr val="folHlink"/>
              </a:buClr>
              <a:buSzPct val="90000"/>
              <a:defRPr/>
            </a:pPr>
            <a:endParaRPr lang="zh-CN" altLang="en-US" sz="2800" b="1" kern="0" dirty="0" smtClean="0">
              <a:solidFill>
                <a:srgbClr val="FFFF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7E2A41E2-50BB-4AFE-86F2-D5AD4677937C}" type="datetime1">
              <a:rPr lang="zh-CN" altLang="en-US" smtClean="0"/>
              <a:pPr>
                <a:defRPr/>
              </a:pPr>
              <a:t>2017/6/8</a:t>
            </a:fld>
            <a:endParaRPr lang="zh-CN" altLang="zh-CN"/>
          </a:p>
        </p:txBody>
      </p:sp>
      <p:sp>
        <p:nvSpPr>
          <p:cNvPr id="4" name="灯片编号占位符 3"/>
          <p:cNvSpPr>
            <a:spLocks noGrp="1"/>
          </p:cNvSpPr>
          <p:nvPr>
            <p:ph type="sldNum" sz="quarter" idx="12"/>
          </p:nvPr>
        </p:nvSpPr>
        <p:spPr/>
        <p:txBody>
          <a:bodyPr/>
          <a:lstStyle/>
          <a:p>
            <a:pPr>
              <a:defRPr/>
            </a:pPr>
            <a:fld id="{131E3EED-6F35-47F2-86F8-AD12AFBCFBF8}" type="slidenum">
              <a:rPr lang="zh-CN" altLang="zh-CN" smtClean="0"/>
              <a:pPr>
                <a:defRPr/>
              </a:pPr>
              <a:t>2</a:t>
            </a:fld>
            <a:endParaRPr lang="zh-CN" altLang="zh-CN"/>
          </a:p>
        </p:txBody>
      </p:sp>
      <p:sp>
        <p:nvSpPr>
          <p:cNvPr id="5" name="日期占位符 3"/>
          <p:cNvSpPr txBox="1">
            <a:spLocks/>
          </p:cNvSpPr>
          <p:nvPr/>
        </p:nvSpPr>
        <p:spPr bwMode="auto">
          <a:xfrm>
            <a:off x="301625"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fld id="{1B894E20-4C13-4A4C-9CF4-F01F33ACA0EC}" type="datetime1">
              <a:rPr kumimoji="0" lang="zh-CN" altLang="en-US" sz="1400" b="0" i="0" u="none" strike="noStrike" kern="1200" cap="none" spc="0" normalizeH="0" baseline="0" noProof="0" smtClean="0">
                <a:ln>
                  <a:noFill/>
                </a:ln>
                <a:solidFill>
                  <a:schemeClr val="tx1"/>
                </a:solidFill>
                <a:effectLst/>
                <a:uLnTx/>
                <a:uFillTx/>
                <a:latin typeface="Arial"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2017/6/8</a:t>
            </a:fld>
            <a:endParaRPr kumimoji="0" lang="zh-CN" altLang="zh-CN" sz="1400" b="0" i="0" u="none" strike="noStrike" kern="1200" cap="none" spc="0" normalizeH="0" baseline="0" noProof="0" smtClean="0">
              <a:ln>
                <a:noFill/>
              </a:ln>
              <a:solidFill>
                <a:schemeClr val="tx1"/>
              </a:solidFill>
              <a:effectLst/>
              <a:uLnTx/>
              <a:uFillTx/>
              <a:latin typeface="Arial" charset="0"/>
              <a:ea typeface="宋体" pitchFamily="2" charset="-122"/>
              <a:cs typeface="+mn-cs"/>
            </a:endParaRPr>
          </a:p>
        </p:txBody>
      </p:sp>
      <p:sp>
        <p:nvSpPr>
          <p:cNvPr id="6" name="灯片编号占位符 5"/>
          <p:cNvSpPr txBox="1">
            <a:spLocks/>
          </p:cNvSpPr>
          <p:nvPr/>
        </p:nvSpPr>
        <p:spPr bwMode="auto">
          <a:xfrm>
            <a:off x="6553200"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868C3FD-E602-42EF-A49A-28AF9118DFE6}" type="slidenum">
              <a:rPr kumimoji="0" lang="zh-CN" altLang="zh-CN" sz="1400" b="0" i="0" u="none" strike="noStrike" kern="1200" cap="none" spc="0" normalizeH="0" baseline="0" noProof="0" smtClean="0">
                <a:ln>
                  <a:noFill/>
                </a:ln>
                <a:solidFill>
                  <a:schemeClr val="tx1"/>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zh-CN" altLang="zh-CN" sz="1400" b="0" i="0" u="none" strike="noStrike" kern="1200" cap="none" spc="0" normalizeH="0" baseline="0" noProof="0" smtClean="0">
              <a:ln>
                <a:noFill/>
              </a:ln>
              <a:solidFill>
                <a:schemeClr val="tx1"/>
              </a:solidFill>
              <a:effectLst/>
              <a:uLnTx/>
              <a:uFillTx/>
              <a:latin typeface="Arial" charset="0"/>
              <a:ea typeface="宋体" pitchFamily="2" charset="-122"/>
              <a:cs typeface="+mn-cs"/>
            </a:endParaRPr>
          </a:p>
        </p:txBody>
      </p:sp>
      <p:sp>
        <p:nvSpPr>
          <p:cNvPr id="7" name="Rectangle 2"/>
          <p:cNvSpPr txBox="1">
            <a:spLocks noRot="1" noChangeArrowheads="1"/>
          </p:cNvSpPr>
          <p:nvPr/>
        </p:nvSpPr>
        <p:spPr bwMode="auto">
          <a:xfrm>
            <a:off x="357158" y="0"/>
            <a:ext cx="8540750" cy="11382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ctr">
              <a:defRPr/>
            </a:pPr>
            <a:r>
              <a:rPr kumimoji="0" lang="zh-CN" sz="4000" b="1" i="0" u="none" strike="noStrike" kern="0" cap="none" spc="0" normalizeH="0" baseline="0" noProof="0" dirty="0" smtClean="0">
                <a:ln>
                  <a:noFill/>
                </a:ln>
                <a:solidFill>
                  <a:schemeClr val="tx1"/>
                </a:solidFill>
                <a:effectLst/>
                <a:uLnTx/>
                <a:uFillTx/>
                <a:latin typeface="+mj-lt"/>
                <a:ea typeface="+mj-ea"/>
                <a:cs typeface="+mj-cs"/>
              </a:rPr>
              <a:t>第一章  计算机系统结构的</a:t>
            </a:r>
            <a:r>
              <a:rPr lang="zh-CN" altLang="en-US" sz="4000" b="1" kern="0" dirty="0" smtClean="0"/>
              <a:t>基础知识</a:t>
            </a:r>
            <a:endParaRPr kumimoji="0" lang="zh-CN" sz="4000" b="1" i="0" u="none" strike="noStrike" kern="0" cap="none" spc="0" normalizeH="0" baseline="0" noProof="0" dirty="0" smtClean="0">
              <a:ln>
                <a:noFill/>
              </a:ln>
              <a:solidFill>
                <a:schemeClr val="tx1"/>
              </a:solidFill>
              <a:effectLst/>
              <a:uLnTx/>
              <a:uFillTx/>
              <a:latin typeface="+mj-lt"/>
              <a:ea typeface="+mj-ea"/>
              <a:cs typeface="+mj-cs"/>
            </a:endParaRPr>
          </a:p>
        </p:txBody>
      </p:sp>
      <p:sp>
        <p:nvSpPr>
          <p:cNvPr id="8" name="Rectangle 3"/>
          <p:cNvSpPr txBox="1">
            <a:spLocks noRot="1" noChangeArrowheads="1"/>
          </p:cNvSpPr>
          <p:nvPr/>
        </p:nvSpPr>
        <p:spPr>
          <a:xfrm>
            <a:off x="285720" y="928670"/>
            <a:ext cx="8497888" cy="5400675"/>
          </a:xfrm>
          <a:prstGeom prst="rect">
            <a:avLst/>
          </a:prstGeom>
        </p:spPr>
        <p:txBody>
          <a:bodyPr/>
          <a:lstStyle/>
          <a:p>
            <a:pPr marL="342900" marR="0" lvl="0" indent="-342900" algn="l" defTabSz="914400" rtl="0" eaLnBrk="1" fontAlgn="base" latinLnBrk="0" hangingPunct="1">
              <a:lnSpc>
                <a:spcPct val="90000"/>
              </a:lnSpc>
              <a:spcBef>
                <a:spcPct val="20000"/>
              </a:spcBef>
              <a:spcAft>
                <a:spcPct val="0"/>
              </a:spcAft>
              <a:buClr>
                <a:schemeClr val="folHlink"/>
              </a:buClr>
              <a:buSzPct val="90000"/>
              <a:buFont typeface="Wingdings" pitchFamily="2" charset="2"/>
              <a:buNone/>
              <a:tabLst/>
              <a:defRPr/>
            </a:pP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系统结构的相关概念</a:t>
            </a:r>
            <a:endParaRPr kumimoji="0" lang="zh-CN" alt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folHlink"/>
              </a:buClr>
              <a:buSzPct val="90000"/>
              <a:buFont typeface="Wingdings" pitchFamily="2" charset="2"/>
              <a:buChar char="w"/>
              <a:tabLst/>
              <a:defRPr/>
            </a:pPr>
            <a:r>
              <a:rPr kumimoji="0" lang="zh-CN" altLang="en-US" sz="2400" b="1" i="0" u="none" strike="noStrike" kern="0" cap="none" spc="0" normalizeH="0" baseline="0" noProof="0" dirty="0" smtClean="0">
                <a:ln>
                  <a:noFill/>
                </a:ln>
                <a:solidFill>
                  <a:srgbClr val="FFFF00"/>
                </a:solidFill>
                <a:effectLst/>
                <a:uLnTx/>
                <a:uFillTx/>
                <a:latin typeface="+mn-lt"/>
                <a:ea typeface="+mn-ea"/>
                <a:cs typeface="+mn-cs"/>
              </a:rPr>
              <a:t>计</a:t>
            </a:r>
            <a:r>
              <a:rPr kumimoji="0" lang="zh-CN" altLang="en-US" sz="2400" b="0" i="0" u="none" strike="noStrike" kern="0" cap="none" spc="0" normalizeH="0" baseline="0" noProof="0" dirty="0" smtClean="0">
                <a:ln>
                  <a:noFill/>
                </a:ln>
                <a:solidFill>
                  <a:srgbClr val="FFFF00"/>
                </a:solidFill>
                <a:effectLst/>
                <a:uLnTx/>
                <a:uFillTx/>
                <a:latin typeface="+mn-lt"/>
                <a:ea typeface="+mn-ea"/>
                <a:cs typeface="+mn-cs"/>
              </a:rPr>
              <a:t>算机系统的层次结构</a:t>
            </a:r>
            <a:r>
              <a:rPr kumimoji="0" lang="zh-CN" altLang="en-US" sz="2400" b="1" i="0" u="none" strike="noStrike" kern="0" cap="none" spc="0" normalizeH="0" baseline="0" noProof="0" dirty="0" smtClean="0">
                <a:ln>
                  <a:noFill/>
                </a:ln>
                <a:solidFill>
                  <a:srgbClr val="FF0000"/>
                </a:solidFill>
                <a:effectLst/>
                <a:uLnTx/>
                <a:uFillTx/>
                <a:latin typeface="+mn-lt"/>
                <a:ea typeface="+mn-ea"/>
                <a:cs typeface="+mn-cs"/>
              </a:rPr>
              <a:t>概念</a:t>
            </a:r>
            <a:endParaRPr kumimoji="0" lang="zh-CN" altLang="en-US" sz="24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folHlink"/>
              </a:buClr>
              <a:buSzPct val="90000"/>
              <a:buFont typeface="Wingdings" pitchFamily="2" charset="2"/>
              <a:buChar char="w"/>
              <a:tabLst/>
              <a:defRPr/>
            </a:pPr>
            <a:r>
              <a:rPr lang="zh-CN" altLang="en-US" sz="2400" kern="0" dirty="0" smtClean="0">
                <a:solidFill>
                  <a:srgbClr val="FFFF00"/>
                </a:solidFill>
                <a:latin typeface="+mn-lt"/>
                <a:ea typeface="+mn-ea"/>
              </a:rPr>
              <a:t>广义机器、虚拟机器、</a:t>
            </a:r>
            <a:r>
              <a:rPr lang="zh-CN" altLang="en-US" sz="2400" kern="0" dirty="0" smtClean="0">
                <a:solidFill>
                  <a:srgbClr val="FFFF00"/>
                </a:solidFill>
                <a:latin typeface="+mn-lt"/>
                <a:ea typeface="+mn-ea"/>
                <a:sym typeface="Arial" charset="0"/>
              </a:rPr>
              <a:t>透明性、编译、解释</a:t>
            </a:r>
          </a:p>
          <a:p>
            <a:pPr marL="342900" lvl="0" indent="-342900">
              <a:lnSpc>
                <a:spcPct val="90000"/>
              </a:lnSpc>
              <a:spcBef>
                <a:spcPct val="20000"/>
              </a:spcBef>
              <a:buClr>
                <a:schemeClr val="folHlink"/>
              </a:buClr>
              <a:buSzPct val="90000"/>
              <a:buFont typeface="Wingdings" pitchFamily="2" charset="2"/>
              <a:buChar char="w"/>
              <a:defRPr/>
            </a:pPr>
            <a:r>
              <a:rPr kumimoji="0" lang="zh-CN" altLang="en-US" sz="2400" b="0" i="0" u="none" strike="noStrike" kern="0" cap="none" spc="0" normalizeH="0" baseline="0" noProof="0" dirty="0" smtClean="0">
                <a:ln>
                  <a:noFill/>
                </a:ln>
                <a:solidFill>
                  <a:srgbClr val="FFFF00"/>
                </a:solidFill>
                <a:effectLst/>
                <a:uLnTx/>
                <a:uFillTx/>
                <a:latin typeface="+mn-lt"/>
                <a:ea typeface="+mn-ea"/>
                <a:cs typeface="+mn-cs"/>
              </a:rPr>
              <a:t>计算机系统结构、组织和实现</a:t>
            </a:r>
          </a:p>
          <a:p>
            <a:pPr marL="342900" marR="0" lvl="0" indent="-342900" algn="l" defTabSz="914400" rtl="0" eaLnBrk="1" fontAlgn="base" latinLnBrk="0" hangingPunct="1">
              <a:lnSpc>
                <a:spcPct val="90000"/>
              </a:lnSpc>
              <a:spcBef>
                <a:spcPct val="20000"/>
              </a:spcBef>
              <a:spcAft>
                <a:spcPct val="0"/>
              </a:spcAft>
              <a:buClr>
                <a:schemeClr val="folHlink"/>
              </a:buClr>
              <a:buSzPct val="90000"/>
              <a:buFont typeface="Wingdings" pitchFamily="2" charset="2"/>
              <a:buChar char="w"/>
              <a:tabLst/>
              <a:defRPr/>
            </a:pPr>
            <a:r>
              <a:rPr kumimoji="0" lang="zh-CN" altLang="en-US" sz="2400" b="0" i="0" u="none" strike="noStrike" kern="0" cap="none" spc="0" normalizeH="0" baseline="0" noProof="0" dirty="0" smtClean="0">
                <a:ln>
                  <a:noFill/>
                </a:ln>
                <a:solidFill>
                  <a:srgbClr val="FFFF00"/>
                </a:solidFill>
                <a:effectLst/>
                <a:uLnTx/>
                <a:uFillTx/>
                <a:latin typeface="+mn-lt"/>
                <a:ea typeface="+mn-ea"/>
                <a:cs typeface="+mn-cs"/>
              </a:rPr>
              <a:t>计算机系统分类方法</a:t>
            </a:r>
            <a:r>
              <a:rPr kumimoji="0" lang="zh-CN" altLang="en-US" sz="2400" b="1" i="0" u="none" strike="noStrike" kern="0" cap="none" spc="0" normalizeH="0" baseline="0" noProof="0" dirty="0" smtClean="0">
                <a:ln>
                  <a:noFill/>
                </a:ln>
                <a:solidFill>
                  <a:srgbClr val="FFFF00"/>
                </a:solidFill>
                <a:effectLst/>
                <a:uLnTx/>
                <a:uFillTx/>
                <a:latin typeface="+mn-lt"/>
                <a:ea typeface="+mn-ea"/>
                <a:cs typeface="+mn-cs"/>
              </a:rPr>
              <a:t>\ </a:t>
            </a:r>
            <a:r>
              <a:rPr lang="zh-CN" altLang="en-US" sz="2400" kern="0" dirty="0" smtClean="0">
                <a:solidFill>
                  <a:srgbClr val="FFFF00"/>
                </a:solidFill>
                <a:latin typeface="+mn-lt"/>
                <a:ea typeface="+mn-ea"/>
              </a:rPr>
              <a:t>Flynn 分类法</a:t>
            </a:r>
          </a:p>
          <a:p>
            <a:pPr marL="342900" marR="0" lvl="0" indent="-342900" algn="l" defTabSz="914400" rtl="0" eaLnBrk="1" fontAlgn="base" latinLnBrk="0" hangingPunct="1">
              <a:lnSpc>
                <a:spcPct val="90000"/>
              </a:lnSpc>
              <a:spcBef>
                <a:spcPct val="20000"/>
              </a:spcBef>
              <a:spcAft>
                <a:spcPct val="0"/>
              </a:spcAft>
              <a:buClr>
                <a:schemeClr val="folHlink"/>
              </a:buClr>
              <a:buSzPct val="90000"/>
              <a:buFont typeface="Wingdings" pitchFamily="2" charset="2"/>
              <a:buNone/>
              <a:tabLst/>
              <a:defRPr/>
            </a:pPr>
            <a:r>
              <a:rPr lang="zh-CN" altLang="en-US" sz="2400" kern="0" dirty="0" smtClean="0">
                <a:solidFill>
                  <a:srgbClr val="FFFF00"/>
                </a:solidFill>
                <a:latin typeface="+mn-lt"/>
                <a:ea typeface="+mn-ea"/>
              </a:rPr>
              <a:t>系统分析技术</a:t>
            </a:r>
          </a:p>
          <a:p>
            <a:pPr marL="342900" marR="0" lvl="0" indent="-342900" algn="l" defTabSz="914400" rtl="0" eaLnBrk="1" fontAlgn="base" latinLnBrk="0" hangingPunct="1">
              <a:lnSpc>
                <a:spcPct val="90000"/>
              </a:lnSpc>
              <a:spcBef>
                <a:spcPct val="20000"/>
              </a:spcBef>
              <a:spcAft>
                <a:spcPct val="0"/>
              </a:spcAft>
              <a:buClr>
                <a:schemeClr val="folHlink"/>
              </a:buClr>
              <a:buSzPct val="90000"/>
              <a:buFont typeface="Wingdings" pitchFamily="2" charset="2"/>
              <a:buChar char="w"/>
              <a:tabLst/>
              <a:defRPr/>
            </a:pP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  </a:t>
            </a:r>
            <a:r>
              <a:rPr kumimoji="0" lang="zh-CN" altLang="en-US" sz="2400" b="1" i="0" u="none" strike="noStrike" kern="0" cap="none" spc="0" normalizeH="0" baseline="0" noProof="0" dirty="0" smtClean="0">
                <a:ln>
                  <a:noFill/>
                </a:ln>
                <a:solidFill>
                  <a:srgbClr val="FFFF00"/>
                </a:solidFill>
                <a:effectLst/>
                <a:uLnTx/>
                <a:uFillTx/>
                <a:latin typeface="+mn-lt"/>
                <a:ea typeface="+mn-ea"/>
                <a:cs typeface="+mn-cs"/>
              </a:rPr>
              <a:t>大概率事件优先</a:t>
            </a:r>
            <a:r>
              <a:rPr kumimoji="0" lang="zh-CN" altLang="en-US" sz="2400" b="1" i="0" u="none" strike="noStrike" kern="0" cap="none" spc="0" normalizeH="0" baseline="0" noProof="0" dirty="0" smtClean="0">
                <a:ln>
                  <a:noFill/>
                </a:ln>
                <a:solidFill>
                  <a:srgbClr val="FF0000"/>
                </a:solidFill>
                <a:effectLst/>
                <a:uLnTx/>
                <a:uFillTx/>
                <a:latin typeface="+mn-lt"/>
                <a:ea typeface="+mn-ea"/>
                <a:cs typeface="+mn-cs"/>
                <a:sym typeface="Arial" charset="0"/>
              </a:rPr>
              <a:t>原理</a:t>
            </a:r>
            <a:endParaRPr kumimoji="0" lang="zh-CN" altLang="en-US" sz="24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folHlink"/>
              </a:buClr>
              <a:buSzPct val="90000"/>
              <a:buFont typeface="Wingdings" pitchFamily="2" charset="2"/>
              <a:buChar char="w"/>
              <a:tabLst/>
              <a:defRPr/>
            </a:pPr>
            <a:r>
              <a:rPr kumimoji="0" lang="zh-CN" altLang="en-US" sz="2400" b="1" i="0" u="none" strike="noStrike" kern="0" cap="none" spc="0" normalizeH="0" baseline="0" noProof="0" dirty="0" smtClean="0">
                <a:ln>
                  <a:noFill/>
                </a:ln>
                <a:solidFill>
                  <a:srgbClr val="FFFF00"/>
                </a:solidFill>
                <a:effectLst/>
                <a:uLnTx/>
                <a:uFillTx/>
                <a:latin typeface="+mn-lt"/>
                <a:ea typeface="+mn-ea"/>
                <a:cs typeface="+mn-cs"/>
              </a:rPr>
              <a:t>  Amdahl定律、加速比</a:t>
            </a:r>
            <a:r>
              <a:rPr kumimoji="0" lang="zh-CN" altLang="en-US" sz="2400" b="1" i="0" u="none" strike="noStrike" kern="0" cap="none" spc="0" normalizeH="0" baseline="0" noProof="0" dirty="0" smtClean="0">
                <a:ln>
                  <a:noFill/>
                </a:ln>
                <a:solidFill>
                  <a:srgbClr val="FF0000"/>
                </a:solidFill>
                <a:effectLst/>
                <a:uLnTx/>
                <a:uFillTx/>
                <a:latin typeface="+mn-lt"/>
                <a:ea typeface="+mn-ea"/>
                <a:cs typeface="+mn-cs"/>
                <a:sym typeface="Arial" charset="0"/>
              </a:rPr>
              <a:t>定义</a:t>
            </a:r>
            <a:endParaRPr kumimoji="0" lang="zh-CN" altLang="en-US" sz="24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folHlink"/>
              </a:buClr>
              <a:buSzPct val="90000"/>
              <a:buFont typeface="Wingdings" pitchFamily="2" charset="2"/>
              <a:buChar char="w"/>
              <a:tabLst/>
              <a:defRPr/>
            </a:pPr>
            <a:r>
              <a:rPr kumimoji="0" lang="zh-CN" altLang="en-US" sz="2400" b="1" i="0" u="none" strike="noStrike" kern="0" cap="none" spc="0" normalizeH="0" baseline="0" noProof="0" dirty="0" smtClean="0">
                <a:ln>
                  <a:noFill/>
                </a:ln>
                <a:solidFill>
                  <a:srgbClr val="FFFF00"/>
                </a:solidFill>
                <a:effectLst/>
                <a:uLnTx/>
                <a:uFillTx/>
                <a:latin typeface="+mn-lt"/>
                <a:ea typeface="+mn-ea"/>
                <a:cs typeface="+mn-cs"/>
              </a:rPr>
              <a:t>  程序访存的局部性</a:t>
            </a:r>
            <a:r>
              <a:rPr kumimoji="0" lang="zh-CN" altLang="en-US" sz="2400" b="1" i="0" u="none" strike="noStrike" kern="0" cap="none" spc="0" normalizeH="0" baseline="0" noProof="0" dirty="0" smtClean="0">
                <a:ln>
                  <a:noFill/>
                </a:ln>
                <a:solidFill>
                  <a:srgbClr val="FF0000"/>
                </a:solidFill>
                <a:effectLst/>
                <a:uLnTx/>
                <a:uFillTx/>
                <a:latin typeface="+mn-lt"/>
                <a:ea typeface="+mn-ea"/>
                <a:cs typeface="+mn-cs"/>
                <a:sym typeface="Arial" charset="0"/>
              </a:rPr>
              <a:t>原理</a:t>
            </a:r>
            <a:endParaRPr kumimoji="0" lang="zh-CN" altLang="en-US" sz="24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folHlink"/>
              </a:buClr>
              <a:buSzPct val="90000"/>
              <a:buFont typeface="Wingdings" pitchFamily="2" charset="2"/>
              <a:buChar char="w"/>
              <a:tabLst/>
              <a:defRPr/>
            </a:pPr>
            <a:r>
              <a:rPr kumimoji="0" lang="zh-CN" altLang="en-US" sz="2400" b="1" i="0" u="none" strike="noStrike" kern="0" cap="none" spc="0" normalizeH="0" baseline="0" noProof="0" dirty="0" smtClean="0">
                <a:ln>
                  <a:noFill/>
                </a:ln>
                <a:solidFill>
                  <a:srgbClr val="FFFF00"/>
                </a:solidFill>
                <a:effectLst/>
                <a:uLnTx/>
                <a:uFillTx/>
                <a:latin typeface="+mn-lt"/>
                <a:ea typeface="+mn-ea"/>
                <a:cs typeface="+mn-cs"/>
              </a:rPr>
              <a:t>  CPU性能</a:t>
            </a:r>
            <a:r>
              <a:rPr kumimoji="0" lang="zh-CN" altLang="en-US" sz="2400" b="1" i="0" u="none" strike="noStrike" kern="0" cap="none" spc="0" normalizeH="0" baseline="0" noProof="0" dirty="0" smtClean="0">
                <a:ln>
                  <a:noFill/>
                </a:ln>
                <a:solidFill>
                  <a:srgbClr val="FF0000"/>
                </a:solidFill>
                <a:effectLst/>
                <a:uLnTx/>
                <a:uFillTx/>
                <a:latin typeface="+mn-lt"/>
                <a:ea typeface="+mn-ea"/>
                <a:cs typeface="+mn-cs"/>
              </a:rPr>
              <a:t>公式 </a:t>
            </a:r>
            <a:r>
              <a:rPr kumimoji="0" lang="zh-CN" altLang="en-US" sz="2400" b="1" i="0" u="none" strike="noStrike" kern="0" cap="none" spc="0" normalizeH="0" baseline="0" noProof="0" dirty="0" smtClean="0">
                <a:ln>
                  <a:noFill/>
                </a:ln>
                <a:solidFill>
                  <a:srgbClr val="FFFF00"/>
                </a:solidFill>
                <a:effectLst/>
                <a:uLnTx/>
                <a:uFillTx/>
                <a:latin typeface="+mn-lt"/>
                <a:ea typeface="+mn-ea"/>
                <a:cs typeface="+mn-cs"/>
              </a:rPr>
              <a:t> </a:t>
            </a:r>
            <a:endParaRPr kumimoji="0" lang="zh-CN" altLang="en-US" sz="24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folHlink"/>
              </a:buClr>
              <a:buSzPct val="90000"/>
              <a:buFont typeface="Wingdings" pitchFamily="2" charset="2"/>
              <a:buNone/>
              <a:tabLst/>
              <a:defRPr/>
            </a:pPr>
            <a:r>
              <a:rPr kumimoji="0" lang="zh-CN" altLang="en-US" sz="2400" b="1" i="0" u="none" strike="noStrike" kern="0" cap="none" spc="0" normalizeH="0" baseline="0" noProof="0" dirty="0" smtClean="0">
                <a:ln>
                  <a:noFill/>
                </a:ln>
                <a:solidFill>
                  <a:srgbClr val="FF3300"/>
                </a:solidFill>
                <a:effectLst/>
                <a:uLnTx/>
                <a:uFillTx/>
                <a:latin typeface="+mn-lt"/>
                <a:ea typeface="+mn-ea"/>
                <a:cs typeface="+mn-cs"/>
              </a:rPr>
              <a:t> </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性能评价标准</a:t>
            </a:r>
          </a:p>
          <a:p>
            <a:pPr marL="342900" marR="0" lvl="0" indent="-342900" algn="l" defTabSz="914400" rtl="0" eaLnBrk="1" fontAlgn="base" latinLnBrk="0" hangingPunct="1">
              <a:lnSpc>
                <a:spcPct val="90000"/>
              </a:lnSpc>
              <a:spcBef>
                <a:spcPct val="20000"/>
              </a:spcBef>
              <a:spcAft>
                <a:spcPct val="0"/>
              </a:spcAft>
              <a:buClr>
                <a:schemeClr val="folHlink"/>
              </a:buClr>
              <a:buSzPct val="90000"/>
              <a:buFont typeface="Wingdings" pitchFamily="2" charset="2"/>
              <a:buChar char="w"/>
              <a:tabLst/>
              <a:defRPr/>
            </a:pP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  </a:t>
            </a:r>
            <a:r>
              <a:rPr kumimoji="0" lang="zh-CN" altLang="en-US" sz="2400" b="1" i="0" u="none" strike="noStrike" kern="0" cap="none" spc="0" normalizeH="0" baseline="0" noProof="0" dirty="0" smtClean="0">
                <a:ln>
                  <a:noFill/>
                </a:ln>
                <a:solidFill>
                  <a:srgbClr val="FFFF00"/>
                </a:solidFill>
                <a:effectLst/>
                <a:uLnTx/>
                <a:uFillTx/>
                <a:latin typeface="+mn-lt"/>
                <a:ea typeface="+mn-ea"/>
                <a:cs typeface="+mn-cs"/>
              </a:rPr>
              <a:t>性能指标（</a:t>
            </a:r>
            <a:r>
              <a:rPr kumimoji="0" lang="zh-CN" altLang="en-US" sz="2400" b="1" i="0" u="none" strike="noStrike" kern="0" cap="none" spc="0" normalizeH="0" baseline="0" noProof="0" dirty="0" smtClean="0">
                <a:ln>
                  <a:noFill/>
                </a:ln>
                <a:effectLst/>
                <a:uLnTx/>
                <a:uFillTx/>
                <a:latin typeface="+mn-lt"/>
                <a:ea typeface="+mn-ea"/>
                <a:cs typeface="+mn-cs"/>
              </a:rPr>
              <a:t>CPU时间， </a:t>
            </a:r>
            <a:r>
              <a:rPr kumimoji="0" lang="zh-CN" altLang="en-US" sz="2400" b="1" i="0" u="none" strike="noStrike" kern="0" cap="none" spc="0" normalizeH="0" baseline="0" noProof="0" dirty="0" smtClean="0">
                <a:ln>
                  <a:noFill/>
                </a:ln>
                <a:solidFill>
                  <a:srgbClr val="FFFF00"/>
                </a:solidFill>
                <a:effectLst/>
                <a:uLnTx/>
                <a:uFillTx/>
                <a:latin typeface="+mn-lt"/>
                <a:ea typeface="+mn-ea"/>
                <a:cs typeface="+mn-cs"/>
              </a:rPr>
              <a:t>CPI， MIPS,MFLOPS)</a:t>
            </a:r>
          </a:p>
          <a:p>
            <a:pPr marL="342900" marR="0" lvl="0" indent="-342900" algn="l" defTabSz="914400" rtl="0" eaLnBrk="1" fontAlgn="base" latinLnBrk="0" hangingPunct="1">
              <a:lnSpc>
                <a:spcPct val="90000"/>
              </a:lnSpc>
              <a:spcBef>
                <a:spcPct val="20000"/>
              </a:spcBef>
              <a:spcAft>
                <a:spcPct val="0"/>
              </a:spcAft>
              <a:buClr>
                <a:schemeClr val="folHlink"/>
              </a:buClr>
              <a:buSzPct val="90000"/>
              <a:buFont typeface="Wingdings" pitchFamily="2" charset="2"/>
              <a:buChar char="w"/>
              <a:tabLst/>
              <a:defRPr/>
            </a:pPr>
            <a:r>
              <a:rPr kumimoji="0" lang="zh-CN" altLang="en-US" sz="2400" b="1" i="0" u="none" strike="noStrike" kern="0" cap="none" spc="0" normalizeH="0" baseline="0" noProof="0" dirty="0" smtClean="0">
                <a:ln>
                  <a:noFill/>
                </a:ln>
                <a:solidFill>
                  <a:srgbClr val="FFFF00"/>
                </a:solidFill>
                <a:effectLst/>
                <a:uLnTx/>
                <a:uFillTx/>
                <a:latin typeface="+mn-lt"/>
                <a:ea typeface="+mn-ea"/>
                <a:cs typeface="+mn-cs"/>
              </a:rPr>
              <a:t>  性能比较</a:t>
            </a:r>
          </a:p>
          <a:p>
            <a:pPr marL="342900" marR="0" lvl="0" indent="-342900" algn="l" defTabSz="914400" rtl="0" eaLnBrk="1" fontAlgn="base" latinLnBrk="0" hangingPunct="1">
              <a:lnSpc>
                <a:spcPct val="90000"/>
              </a:lnSpc>
              <a:spcBef>
                <a:spcPct val="20000"/>
              </a:spcBef>
              <a:spcAft>
                <a:spcPct val="0"/>
              </a:spcAft>
              <a:buClr>
                <a:schemeClr val="folHlink"/>
              </a:buClr>
              <a:buSzPct val="90000"/>
              <a:buFont typeface="Wingdings" pitchFamily="2" charset="2"/>
              <a:buChar char="w"/>
              <a:tabLst/>
              <a:defRPr/>
            </a:pPr>
            <a:endParaRPr kumimoji="0" lang="zh-CN" altLang="en-US" sz="2400" b="1" i="0" u="none" strike="noStrike" kern="0" cap="none" spc="0" normalizeH="0" baseline="0" noProof="0" dirty="0" smtClean="0">
              <a:ln>
                <a:noFill/>
              </a:ln>
              <a:solidFill>
                <a:srgbClr val="FFFF00"/>
              </a:solidFill>
              <a:effectLst/>
              <a:uLnTx/>
              <a:uFillTx/>
              <a:latin typeface="+mn-lt"/>
              <a:ea typeface="+mn-ea"/>
              <a:cs typeface="+mn-cs"/>
            </a:endParaRPr>
          </a:p>
        </p:txBody>
      </p:sp>
      <p:sp>
        <p:nvSpPr>
          <p:cNvPr id="9" name="Rectangle 4"/>
          <p:cNvSpPr>
            <a:spLocks noChangeArrowheads="1"/>
          </p:cNvSpPr>
          <p:nvPr/>
        </p:nvSpPr>
        <p:spPr bwMode="auto">
          <a:xfrm>
            <a:off x="179388" y="6453188"/>
            <a:ext cx="2987675" cy="420687"/>
          </a:xfrm>
          <a:prstGeom prst="rect">
            <a:avLst/>
          </a:prstGeom>
          <a:noFill/>
          <a:ln w="9525">
            <a:noFill/>
            <a:miter lim="800000"/>
            <a:headEnd/>
            <a:tailEnd/>
          </a:ln>
        </p:spPr>
        <p:txBody>
          <a:bodyPr wrap="none">
            <a:spAutoFit/>
          </a:bodyPr>
          <a:lstStyle/>
          <a:p>
            <a:pPr>
              <a:lnSpc>
                <a:spcPct val="90000"/>
              </a:lnSpc>
              <a:spcBef>
                <a:spcPct val="20000"/>
              </a:spcBef>
              <a:buClr>
                <a:schemeClr val="folHlink"/>
              </a:buClr>
              <a:buSzPct val="90000"/>
              <a:buFont typeface="Wingdings" pitchFamily="2" charset="2"/>
              <a:buChar char="w"/>
            </a:pPr>
            <a:r>
              <a:rPr lang="zh-CN" sz="2400">
                <a:solidFill>
                  <a:srgbClr val="FFFF00"/>
                </a:solidFill>
              </a:rPr>
              <a:t>指令平均周期数</a:t>
            </a:r>
            <a:r>
              <a:rPr lang="zh-CN" altLang="zh-CN" sz="2400">
                <a:solidFill>
                  <a:srgbClr val="FFFF00"/>
                </a:solidFill>
              </a:rPr>
              <a:t>CPI</a:t>
            </a:r>
          </a:p>
        </p:txBody>
      </p:sp>
      <p:pic>
        <p:nvPicPr>
          <p:cNvPr id="10" name="Picture 5"/>
          <p:cNvPicPr>
            <a:picLocks noChangeAspect="1" noChangeArrowheads="1"/>
          </p:cNvPicPr>
          <p:nvPr/>
        </p:nvPicPr>
        <p:blipFill>
          <a:blip r:embed="rId2"/>
          <a:srcRect/>
          <a:stretch>
            <a:fillRect/>
          </a:stretch>
        </p:blipFill>
        <p:spPr bwMode="auto">
          <a:xfrm>
            <a:off x="4779521" y="3214686"/>
            <a:ext cx="4364479" cy="1509714"/>
          </a:xfrm>
          <a:prstGeom prst="rect">
            <a:avLst/>
          </a:prstGeom>
          <a:noFill/>
          <a:ln w="9525">
            <a:noFill/>
            <a:miter lim="800000"/>
            <a:headEnd/>
            <a:tailEnd/>
          </a:ln>
        </p:spPr>
      </p:pic>
      <p:pic>
        <p:nvPicPr>
          <p:cNvPr id="11" name="Picture 6" descr="1"/>
          <p:cNvPicPr>
            <a:picLocks noChangeAspect="1" noChangeArrowheads="1"/>
          </p:cNvPicPr>
          <p:nvPr/>
        </p:nvPicPr>
        <p:blipFill>
          <a:blip r:embed="rId3"/>
          <a:srcRect/>
          <a:stretch>
            <a:fillRect/>
          </a:stretch>
        </p:blipFill>
        <p:spPr bwMode="auto">
          <a:xfrm>
            <a:off x="3357554" y="5786454"/>
            <a:ext cx="5473700" cy="8366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AABE79C-E54E-4E0E-B664-8890EA58465B}" type="datetime1">
              <a:rPr lang="zh-CN" altLang="en-US" smtClean="0"/>
              <a:pPr>
                <a:defRPr/>
              </a:pPr>
              <a:t>2017/6/8</a:t>
            </a:fld>
            <a:endParaRPr lang="zh-CN" altLang="zh-CN" dirty="0"/>
          </a:p>
        </p:txBody>
      </p:sp>
      <p:sp>
        <p:nvSpPr>
          <p:cNvPr id="3" name="灯片编号占位符 2"/>
          <p:cNvSpPr>
            <a:spLocks noGrp="1"/>
          </p:cNvSpPr>
          <p:nvPr>
            <p:ph type="sldNum" sz="quarter" idx="12"/>
          </p:nvPr>
        </p:nvSpPr>
        <p:spPr/>
        <p:txBody>
          <a:bodyPr/>
          <a:lstStyle/>
          <a:p>
            <a:pPr>
              <a:defRPr/>
            </a:pPr>
            <a:fld id="{E1284332-E4DC-4D2F-A614-BDF491AF3DCF}" type="slidenum">
              <a:rPr lang="zh-CN" altLang="zh-CN" smtClean="0"/>
              <a:pPr>
                <a:defRPr/>
              </a:pPr>
              <a:t>20</a:t>
            </a:fld>
            <a:endParaRPr lang="zh-CN" altLang="zh-CN" dirty="0"/>
          </a:p>
        </p:txBody>
      </p:sp>
      <p:sp>
        <p:nvSpPr>
          <p:cNvPr id="5" name="Rectangle 3" descr="Rectangle: Click to edit Master text styles&#10;Second level&#10;Third level&#10;Fourth level&#10;Fifth level"/>
          <p:cNvSpPr txBox="1">
            <a:spLocks noChangeArrowheads="1"/>
          </p:cNvSpPr>
          <p:nvPr/>
        </p:nvSpPr>
        <p:spPr>
          <a:xfrm>
            <a:off x="428596" y="928670"/>
            <a:ext cx="8429684" cy="4327525"/>
          </a:xfrm>
          <a:prstGeom prst="rect">
            <a:avLst/>
          </a:prstGeom>
        </p:spPr>
        <p:txBody>
          <a:bodyPr/>
          <a:lstStyle/>
          <a:p>
            <a:pPr marL="457200" indent="-457200">
              <a:spcBef>
                <a:spcPct val="20000"/>
              </a:spcBef>
              <a:buClr>
                <a:schemeClr val="folHlink"/>
              </a:buClr>
              <a:buSzPct val="90000"/>
              <a:defRPr/>
            </a:pPr>
            <a:r>
              <a:rPr lang="zh-CN" altLang="en-US" sz="2800" dirty="0" smtClean="0"/>
              <a:t>基本思想</a:t>
            </a:r>
            <a:r>
              <a:rPr lang="en-US" altLang="zh-CN" sz="2800" dirty="0" smtClean="0"/>
              <a:t>:</a:t>
            </a:r>
            <a:r>
              <a:rPr lang="zh-CN" altLang="en-US" sz="2800" dirty="0" smtClean="0"/>
              <a:t>记分牌硬件实现了对指令的动态调度。支持乱序执行，在没有</a:t>
            </a:r>
            <a:r>
              <a:rPr lang="zh-CN" altLang="en-US" sz="2800" dirty="0" smtClean="0">
                <a:solidFill>
                  <a:srgbClr val="FF0000"/>
                </a:solidFill>
              </a:rPr>
              <a:t>结构冲突</a:t>
            </a:r>
            <a:r>
              <a:rPr lang="zh-CN" altLang="en-US" sz="2800" dirty="0" smtClean="0"/>
              <a:t>时尽早地执行没有数据冲突的指令，使多条指令同时处于执行阶段。 </a:t>
            </a:r>
            <a:endParaRPr kumimoji="0" lang="en-US" altLang="zh-CN" sz="2800" b="0" i="0" u="none" strike="noStrike" kern="0" cap="none" spc="0" normalizeH="0" baseline="0" noProof="0" dirty="0" smtClean="0">
              <a:ln>
                <a:noFill/>
              </a:ln>
              <a:solidFill>
                <a:schemeClr val="tx1"/>
              </a:solidFill>
              <a:effectLst/>
              <a:uLnTx/>
              <a:uFillTx/>
              <a:latin typeface="Times New Roman" pitchFamily="18" charset="0"/>
              <a:ea typeface="+mn-ea"/>
            </a:endParaRPr>
          </a:p>
          <a:p>
            <a:pPr marL="685800" lvl="1" indent="-228600">
              <a:spcBef>
                <a:spcPct val="20000"/>
              </a:spcBef>
              <a:buClr>
                <a:schemeClr val="folHlink"/>
              </a:buClr>
              <a:buFont typeface="Wingdings" pitchFamily="2" charset="2"/>
              <a:buChar char="w"/>
            </a:pPr>
            <a:r>
              <a:rPr lang="zh-CN" altLang="en-US" sz="2800" kern="0" dirty="0" smtClean="0">
                <a:latin typeface="Times New Roman" pitchFamily="18" charset="0"/>
              </a:rPr>
              <a:t>记分牌</a:t>
            </a:r>
            <a:r>
              <a:rPr kumimoji="0" lang="zh-CN" altLang="en-US" sz="2800" b="0" i="0" u="none" strike="noStrike" kern="0" cap="none" spc="0" normalizeH="0" baseline="0" noProof="0" dirty="0" smtClean="0">
                <a:ln>
                  <a:noFill/>
                </a:ln>
                <a:solidFill>
                  <a:schemeClr val="tx1"/>
                </a:solidFill>
                <a:effectLst/>
                <a:uLnTx/>
                <a:uFillTx/>
                <a:latin typeface="Times New Roman" pitchFamily="18" charset="0"/>
                <a:ea typeface="+mn-ea"/>
              </a:rPr>
              <a:t>维护</a:t>
            </a:r>
            <a:r>
              <a:rPr kumimoji="0" lang="en-US" altLang="zh-CN" sz="2800" b="0" i="0" u="none" strike="noStrike" kern="0" cap="none" spc="0" normalizeH="0" baseline="0" noProof="0" dirty="0" smtClean="0">
                <a:ln>
                  <a:noFill/>
                </a:ln>
                <a:solidFill>
                  <a:srgbClr val="FF0000"/>
                </a:solidFill>
                <a:effectLst/>
                <a:uLnTx/>
                <a:uFillTx/>
                <a:latin typeface="Times New Roman" pitchFamily="18" charset="0"/>
                <a:ea typeface="+mn-ea"/>
              </a:rPr>
              <a:t>3</a:t>
            </a:r>
            <a:r>
              <a:rPr kumimoji="0" lang="zh-CN" altLang="en-US" sz="2800" b="0" i="0" u="none" strike="noStrike" kern="0" cap="none" spc="0" normalizeH="0" baseline="0" noProof="0" dirty="0" smtClean="0">
                <a:ln>
                  <a:noFill/>
                </a:ln>
                <a:solidFill>
                  <a:schemeClr val="tx1"/>
                </a:solidFill>
                <a:effectLst/>
                <a:uLnTx/>
                <a:uFillTx/>
                <a:latin typeface="Times New Roman" pitchFamily="18" charset="0"/>
                <a:ea typeface="+mn-ea"/>
              </a:rPr>
              <a:t>张表：</a:t>
            </a:r>
            <a:endParaRPr kumimoji="0" lang="en-US" altLang="zh-CN" sz="2800" b="0" i="0" u="none" strike="noStrike" kern="0" cap="none" spc="0" normalizeH="0" baseline="0" noProof="0" dirty="0" smtClean="0">
              <a:ln>
                <a:noFill/>
              </a:ln>
              <a:solidFill>
                <a:schemeClr val="tx1"/>
              </a:solidFill>
              <a:effectLst/>
              <a:uLnTx/>
              <a:uFillTx/>
              <a:latin typeface="Times New Roman" pitchFamily="18" charset="0"/>
              <a:ea typeface="+mn-ea"/>
            </a:endParaRPr>
          </a:p>
          <a:p>
            <a:pPr marL="685800" lvl="1" indent="-228600">
              <a:spcBef>
                <a:spcPct val="20000"/>
              </a:spcBef>
              <a:buClr>
                <a:schemeClr val="folHlink"/>
              </a:buClr>
            </a:pPr>
            <a:r>
              <a:rPr kumimoji="0" lang="zh-CN" altLang="en-US" sz="2800" b="0" i="0" u="none" strike="noStrike" kern="0" cap="none" spc="0" normalizeH="0" noProof="0" dirty="0" smtClean="0">
                <a:ln>
                  <a:noFill/>
                </a:ln>
                <a:solidFill>
                  <a:schemeClr val="tx1"/>
                </a:solidFill>
                <a:effectLst/>
                <a:uLnTx/>
                <a:uFillTx/>
                <a:latin typeface="Times New Roman" pitchFamily="18" charset="0"/>
                <a:ea typeface="+mn-ea"/>
              </a:rPr>
              <a:t> </a:t>
            </a:r>
            <a:r>
              <a:rPr kumimoji="0" lang="zh-CN" altLang="en-US" sz="2800" b="0" i="0" u="none" strike="noStrike" kern="0" cap="none" spc="0" normalizeH="0" baseline="0" noProof="0" dirty="0" smtClean="0">
                <a:ln>
                  <a:noFill/>
                </a:ln>
                <a:solidFill>
                  <a:schemeClr val="tx1"/>
                </a:solidFill>
                <a:effectLst/>
                <a:uLnTx/>
                <a:uFillTx/>
                <a:latin typeface="Times New Roman" pitchFamily="18" charset="0"/>
                <a:ea typeface="+mn-ea"/>
              </a:rPr>
              <a:t>指令的执行状态</a:t>
            </a:r>
            <a:endParaRPr kumimoji="0" lang="en-US" altLang="zh-CN" sz="2800" b="0" i="0" u="none" strike="noStrike" kern="0" cap="none" spc="0" normalizeH="0" baseline="0" noProof="0" dirty="0" smtClean="0">
              <a:ln>
                <a:noFill/>
              </a:ln>
              <a:solidFill>
                <a:schemeClr val="tx1"/>
              </a:solidFill>
              <a:effectLst/>
              <a:uLnTx/>
              <a:uFillTx/>
              <a:latin typeface="Times New Roman" pitchFamily="18" charset="0"/>
              <a:ea typeface="+mn-ea"/>
            </a:endParaRPr>
          </a:p>
          <a:p>
            <a:pPr marL="685800" lvl="1" indent="-228600">
              <a:spcBef>
                <a:spcPct val="20000"/>
              </a:spcBef>
              <a:buClr>
                <a:schemeClr val="folHlink"/>
              </a:buClr>
            </a:pPr>
            <a:r>
              <a:rPr kumimoji="0" lang="zh-CN" altLang="en-US" sz="2800" b="0" i="0" u="none" strike="noStrike" kern="0" cap="none" spc="0" normalizeH="0" baseline="0" noProof="0" dirty="0" smtClean="0">
                <a:ln>
                  <a:noFill/>
                </a:ln>
                <a:solidFill>
                  <a:schemeClr val="tx1"/>
                </a:solidFill>
                <a:effectLst/>
                <a:uLnTx/>
                <a:uFillTx/>
                <a:latin typeface="Times New Roman" pitchFamily="18" charset="0"/>
                <a:ea typeface="+mn-ea"/>
              </a:rPr>
              <a:t> 功能部件状态</a:t>
            </a:r>
            <a:endParaRPr kumimoji="0" lang="en-US" altLang="zh-CN" sz="2800" b="0" i="0" u="none" strike="noStrike" kern="0" cap="none" spc="0" normalizeH="0" baseline="0" noProof="0" dirty="0" smtClean="0">
              <a:ln>
                <a:noFill/>
              </a:ln>
              <a:solidFill>
                <a:schemeClr val="tx1"/>
              </a:solidFill>
              <a:effectLst/>
              <a:uLnTx/>
              <a:uFillTx/>
              <a:latin typeface="Times New Roman" pitchFamily="18" charset="0"/>
              <a:ea typeface="+mn-ea"/>
            </a:endParaRPr>
          </a:p>
          <a:p>
            <a:pPr marL="685800" lvl="1" indent="-228600">
              <a:spcBef>
                <a:spcPct val="20000"/>
              </a:spcBef>
              <a:buClr>
                <a:schemeClr val="folHlink"/>
              </a:buClr>
            </a:pPr>
            <a:r>
              <a:rPr kumimoji="0" lang="zh-CN" altLang="en-US" sz="2800" b="0" i="0" u="none" strike="noStrike" kern="0" cap="none" spc="0" normalizeH="0" baseline="0" noProof="0" dirty="0" smtClean="0">
                <a:ln>
                  <a:noFill/>
                </a:ln>
                <a:solidFill>
                  <a:schemeClr val="tx1"/>
                </a:solidFill>
                <a:effectLst/>
                <a:uLnTx/>
                <a:uFillTx/>
                <a:latin typeface="Times New Roman" pitchFamily="18" charset="0"/>
                <a:ea typeface="+mn-ea"/>
              </a:rPr>
              <a:t> 寄存器状态。</a:t>
            </a:r>
            <a:endParaRPr kumimoji="0" lang="en-US" altLang="zh-CN" sz="2800" b="0" i="0" u="none" strike="noStrike" kern="0" cap="none" spc="0" normalizeH="0" baseline="0" noProof="0" dirty="0" smtClean="0">
              <a:ln>
                <a:noFill/>
              </a:ln>
              <a:solidFill>
                <a:schemeClr val="tx1"/>
              </a:solidFill>
              <a:effectLst/>
              <a:uLnTx/>
              <a:uFillTx/>
              <a:latin typeface="Times New Roman" pitchFamily="18" charset="0"/>
              <a:ea typeface="+mn-ea"/>
            </a:endParaRPr>
          </a:p>
          <a:p>
            <a:pPr marL="685800" lvl="1" indent="-228600">
              <a:spcBef>
                <a:spcPct val="20000"/>
              </a:spcBef>
              <a:buClr>
                <a:schemeClr val="folHlink"/>
              </a:buClr>
              <a:buFont typeface="Wingdings" pitchFamily="2" charset="2"/>
              <a:buChar char="w"/>
            </a:pPr>
            <a:r>
              <a:rPr lang="zh-CN" altLang="en-US" sz="2800" dirty="0" smtClean="0">
                <a:latin typeface="黑体" pitchFamily="49" charset="-122"/>
              </a:rPr>
              <a:t>为了</a:t>
            </a:r>
            <a:r>
              <a:rPr lang="zh-CN" altLang="en-US" sz="2800" dirty="0" smtClean="0"/>
              <a:t>乱序执行，</a:t>
            </a:r>
            <a:r>
              <a:rPr kumimoji="0" lang="zh-CN" altLang="en-US" sz="2800" b="0" i="0" u="none" strike="noStrike" kern="0" cap="none" spc="0" normalizeH="0" baseline="0" noProof="0" dirty="0" smtClean="0">
                <a:ln>
                  <a:noFill/>
                </a:ln>
                <a:solidFill>
                  <a:schemeClr val="tx1"/>
                </a:solidFill>
                <a:effectLst/>
                <a:uLnTx/>
                <a:uFillTx/>
                <a:latin typeface="Times New Roman" pitchFamily="18" charset="0"/>
                <a:ea typeface="+mn-ea"/>
              </a:rPr>
              <a:t>译码段</a:t>
            </a:r>
            <a:r>
              <a:rPr kumimoji="0" lang="en-US" altLang="zh-CN" sz="2800" b="0" i="0" u="none" strike="noStrike" kern="0" cap="none" spc="0" normalizeH="0" baseline="0" noProof="0" dirty="0" smtClean="0">
                <a:ln>
                  <a:noFill/>
                </a:ln>
                <a:solidFill>
                  <a:srgbClr val="FF0000"/>
                </a:solidFill>
                <a:effectLst/>
                <a:uLnTx/>
                <a:uFillTx/>
                <a:latin typeface="Times New Roman" pitchFamily="18" charset="0"/>
                <a:ea typeface="+mn-ea"/>
              </a:rPr>
              <a:t>ID</a:t>
            </a:r>
            <a:r>
              <a:rPr kumimoji="0" lang="zh-CN" altLang="en-US" sz="2800" b="0" i="0" u="none" strike="noStrike" kern="0" cap="none" spc="0" normalizeH="0" baseline="0" noProof="0" dirty="0" smtClean="0">
                <a:ln>
                  <a:noFill/>
                </a:ln>
                <a:solidFill>
                  <a:schemeClr val="tx1"/>
                </a:solidFill>
                <a:effectLst/>
                <a:uLnTx/>
                <a:uFillTx/>
                <a:latin typeface="Times New Roman" pitchFamily="18" charset="0"/>
                <a:ea typeface="+mn-ea"/>
              </a:rPr>
              <a:t>分解成</a:t>
            </a:r>
            <a:r>
              <a:rPr kumimoji="0" lang="zh-CN" altLang="en-US" sz="2800" b="0" i="0" u="none" strike="noStrike" kern="0" cap="none" spc="0" normalizeH="0" baseline="0" noProof="0" dirty="0" smtClean="0">
                <a:ln>
                  <a:noFill/>
                </a:ln>
                <a:solidFill>
                  <a:srgbClr val="FF0000"/>
                </a:solidFill>
                <a:effectLst/>
                <a:uLnTx/>
                <a:uFillTx/>
                <a:latin typeface="Times New Roman" pitchFamily="18" charset="0"/>
                <a:ea typeface="+mn-ea"/>
              </a:rPr>
              <a:t>流出</a:t>
            </a:r>
            <a:r>
              <a:rPr kumimoji="0" lang="zh-CN" altLang="en-US" sz="2800" b="0" i="0" u="none" strike="noStrike" kern="0" cap="none" spc="0" normalizeH="0" baseline="0" noProof="0" dirty="0" smtClean="0">
                <a:ln>
                  <a:noFill/>
                </a:ln>
                <a:solidFill>
                  <a:schemeClr val="tx1"/>
                </a:solidFill>
                <a:effectLst/>
                <a:uLnTx/>
                <a:uFillTx/>
                <a:latin typeface="Times New Roman" pitchFamily="18" charset="0"/>
                <a:ea typeface="+mn-ea"/>
              </a:rPr>
              <a:t>和</a:t>
            </a:r>
            <a:r>
              <a:rPr kumimoji="0" lang="zh-CN" altLang="en-US" sz="2800" b="0" i="0" u="none" strike="noStrike" kern="0" cap="none" spc="0" normalizeH="0" baseline="0" noProof="0" dirty="0" smtClean="0">
                <a:ln>
                  <a:noFill/>
                </a:ln>
                <a:solidFill>
                  <a:srgbClr val="FF0000"/>
                </a:solidFill>
                <a:effectLst/>
                <a:uLnTx/>
                <a:uFillTx/>
                <a:latin typeface="Times New Roman" pitchFamily="18" charset="0"/>
                <a:ea typeface="+mn-ea"/>
              </a:rPr>
              <a:t>读操作数</a:t>
            </a:r>
            <a:endParaRPr kumimoji="0" lang="en-US" altLang="zh-CN" sz="2800" b="0" i="0" u="none" strike="noStrike" kern="0" cap="none" spc="0" normalizeH="0" baseline="0" noProof="0" dirty="0" smtClean="0">
              <a:ln>
                <a:noFill/>
              </a:ln>
              <a:solidFill>
                <a:srgbClr val="FF0000"/>
              </a:solidFill>
              <a:effectLst/>
              <a:uLnTx/>
              <a:uFillTx/>
              <a:latin typeface="Times New Roman" pitchFamily="18" charset="0"/>
              <a:ea typeface="+mn-ea"/>
            </a:endParaRPr>
          </a:p>
          <a:p>
            <a:pPr marL="1085850" lvl="1" indent="-457200" eaLnBrk="1" hangingPunct="1">
              <a:lnSpc>
                <a:spcPct val="100000"/>
              </a:lnSpc>
            </a:pPr>
            <a:r>
              <a:rPr lang="zh-CN" altLang="en-US" sz="2800" dirty="0" smtClean="0">
                <a:solidFill>
                  <a:srgbClr val="D60093"/>
                </a:solidFill>
                <a:latin typeface="黑体" pitchFamily="49" charset="-122"/>
              </a:rPr>
              <a:t>流出</a:t>
            </a:r>
            <a:r>
              <a:rPr lang="zh-CN" altLang="en-US" sz="2800" dirty="0" smtClean="0">
                <a:latin typeface="黑体" pitchFamily="49" charset="-122"/>
              </a:rPr>
              <a:t>：指令译码，检查是否存在结构冲突。</a:t>
            </a:r>
            <a:endParaRPr lang="en-US" altLang="zh-CN" sz="2800" dirty="0" smtClean="0">
              <a:latin typeface="黑体" pitchFamily="49" charset="-122"/>
            </a:endParaRPr>
          </a:p>
          <a:p>
            <a:pPr marL="1085850" lvl="1" indent="-457200" eaLnBrk="1" hangingPunct="1">
              <a:lnSpc>
                <a:spcPct val="100000"/>
              </a:lnSpc>
            </a:pPr>
            <a:r>
              <a:rPr lang="zh-CN" altLang="en-US" sz="2800" dirty="0" smtClean="0">
                <a:solidFill>
                  <a:srgbClr val="D60093"/>
                </a:solidFill>
                <a:latin typeface="黑体" pitchFamily="49" charset="-122"/>
              </a:rPr>
              <a:t>读操作数</a:t>
            </a:r>
            <a:r>
              <a:rPr lang="zh-CN" altLang="en-US" sz="2800" dirty="0" smtClean="0">
                <a:latin typeface="黑体" pitchFamily="49" charset="-122"/>
              </a:rPr>
              <a:t>：等待数据冲突消失，然后读操作数。 </a:t>
            </a:r>
          </a:p>
        </p:txBody>
      </p:sp>
      <p:sp>
        <p:nvSpPr>
          <p:cNvPr id="6" name="Text Box 4"/>
          <p:cNvSpPr txBox="1">
            <a:spLocks noChangeArrowheads="1"/>
          </p:cNvSpPr>
          <p:nvPr/>
        </p:nvSpPr>
        <p:spPr bwMode="auto">
          <a:xfrm>
            <a:off x="0" y="214290"/>
            <a:ext cx="6840537" cy="523220"/>
          </a:xfrm>
          <a:prstGeom prst="rect">
            <a:avLst/>
          </a:prstGeom>
          <a:noFill/>
          <a:ln w="9525">
            <a:noFill/>
            <a:miter lim="800000"/>
            <a:headEnd/>
            <a:tailEnd/>
          </a:ln>
        </p:spPr>
        <p:txBody>
          <a:bodyPr>
            <a:spAutoFit/>
          </a:bodyPr>
          <a:lstStyle/>
          <a:p>
            <a:pPr>
              <a:spcBef>
                <a:spcPct val="50000"/>
              </a:spcBef>
            </a:pPr>
            <a:r>
              <a:rPr lang="zh-CN" altLang="en-US" sz="2800" dirty="0" smtClean="0">
                <a:solidFill>
                  <a:srgbClr val="FF0000"/>
                </a:solidFill>
              </a:rPr>
              <a:t>记分牌</a:t>
            </a:r>
            <a:r>
              <a:rPr lang="zh-CN" altLang="en-US" sz="2800" dirty="0">
                <a:solidFill>
                  <a:srgbClr val="FF0000"/>
                </a:solidFill>
              </a:rPr>
              <a:t>动态调度算法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AABE79C-E54E-4E0E-B664-8890EA58465B}" type="datetime1">
              <a:rPr lang="zh-CN" altLang="en-US" smtClean="0"/>
              <a:pPr>
                <a:defRPr/>
              </a:pPr>
              <a:t>2017/6/8</a:t>
            </a:fld>
            <a:endParaRPr lang="zh-CN" altLang="zh-CN"/>
          </a:p>
        </p:txBody>
      </p:sp>
      <p:sp>
        <p:nvSpPr>
          <p:cNvPr id="3" name="灯片编号占位符 2"/>
          <p:cNvSpPr>
            <a:spLocks noGrp="1"/>
          </p:cNvSpPr>
          <p:nvPr>
            <p:ph type="sldNum" sz="quarter" idx="12"/>
          </p:nvPr>
        </p:nvSpPr>
        <p:spPr>
          <a:xfrm>
            <a:off x="6553200" y="6310336"/>
            <a:ext cx="2289175" cy="476250"/>
          </a:xfrm>
        </p:spPr>
        <p:txBody>
          <a:bodyPr/>
          <a:lstStyle/>
          <a:p>
            <a:pPr>
              <a:defRPr/>
            </a:pPr>
            <a:fld id="{E1284332-E4DC-4D2F-A614-BDF491AF3DCF}" type="slidenum">
              <a:rPr lang="zh-CN" altLang="zh-CN" smtClean="0"/>
              <a:pPr>
                <a:defRPr/>
              </a:pPr>
              <a:t>21</a:t>
            </a:fld>
            <a:endParaRPr lang="zh-CN" altLang="zh-CN"/>
          </a:p>
        </p:txBody>
      </p:sp>
      <p:sp>
        <p:nvSpPr>
          <p:cNvPr id="4" name="矩形 3"/>
          <p:cNvSpPr/>
          <p:nvPr/>
        </p:nvSpPr>
        <p:spPr>
          <a:xfrm>
            <a:off x="0" y="428604"/>
            <a:ext cx="8929718" cy="2462213"/>
          </a:xfrm>
          <a:prstGeom prst="rect">
            <a:avLst/>
          </a:prstGeom>
        </p:spPr>
        <p:txBody>
          <a:bodyPr wrap="square">
            <a:spAutoFit/>
          </a:bodyPr>
          <a:lstStyle/>
          <a:p>
            <a:pPr lvl="1" eaLnBrk="1" hangingPunct="1">
              <a:lnSpc>
                <a:spcPct val="110000"/>
              </a:lnSpc>
            </a:pPr>
            <a:r>
              <a:rPr lang="zh-CN" altLang="en-US" sz="2800" dirty="0" smtClean="0"/>
              <a:t>每条指令的执行过程分为</a:t>
            </a:r>
            <a:r>
              <a:rPr lang="en-US" altLang="zh-CN" sz="2800" dirty="0" smtClean="0">
                <a:solidFill>
                  <a:srgbClr val="FF0000"/>
                </a:solidFill>
                <a:latin typeface="Times New Roman" pitchFamily="18" charset="0"/>
              </a:rPr>
              <a:t>4</a:t>
            </a:r>
            <a:r>
              <a:rPr lang="zh-CN" altLang="en-US" sz="2800" dirty="0" smtClean="0"/>
              <a:t>段 （主要考虑浮点操作 ）</a:t>
            </a:r>
          </a:p>
          <a:p>
            <a:pPr lvl="2" eaLnBrk="1" hangingPunct="1">
              <a:lnSpc>
                <a:spcPct val="110000"/>
              </a:lnSpc>
            </a:pPr>
            <a:r>
              <a:rPr lang="zh-CN" altLang="en-US" sz="2800" b="1" dirty="0" smtClean="0">
                <a:solidFill>
                  <a:srgbClr val="D60093"/>
                </a:solidFill>
              </a:rPr>
              <a:t>流出   ： </a:t>
            </a:r>
            <a:r>
              <a:rPr lang="zh-CN" altLang="en-US" sz="2800" b="1" dirty="0" smtClean="0"/>
              <a:t> </a:t>
            </a:r>
            <a:r>
              <a:rPr lang="zh-CN" altLang="en-US" sz="2800" dirty="0" smtClean="0"/>
              <a:t>如果当前流出指令所需的功能部件空闲，并且所有其他正在执行的指令的目的寄存器与该指令的不同，就向功能部件流出该指令，并修改记分牌内部记录表。</a:t>
            </a:r>
            <a:r>
              <a:rPr lang="zh-CN" altLang="en-US" sz="2800" dirty="0" smtClean="0">
                <a:latin typeface="Times New Roman" pitchFamily="18" charset="0"/>
              </a:rPr>
              <a:t>  解决了</a:t>
            </a:r>
            <a:r>
              <a:rPr lang="en-US" altLang="zh-CN" sz="2800" dirty="0" smtClean="0">
                <a:solidFill>
                  <a:srgbClr val="FF0000"/>
                </a:solidFill>
                <a:latin typeface="Times New Roman" pitchFamily="18" charset="0"/>
              </a:rPr>
              <a:t>WAW</a:t>
            </a:r>
            <a:r>
              <a:rPr lang="zh-CN" altLang="en-US" sz="2800" dirty="0" smtClean="0">
                <a:latin typeface="Times New Roman" pitchFamily="18" charset="0"/>
              </a:rPr>
              <a:t>冲突</a:t>
            </a:r>
          </a:p>
        </p:txBody>
      </p:sp>
      <p:sp>
        <p:nvSpPr>
          <p:cNvPr id="5" name="矩形 4"/>
          <p:cNvSpPr/>
          <p:nvPr/>
        </p:nvSpPr>
        <p:spPr>
          <a:xfrm>
            <a:off x="0" y="2786058"/>
            <a:ext cx="8572528" cy="1384995"/>
          </a:xfrm>
          <a:prstGeom prst="rect">
            <a:avLst/>
          </a:prstGeom>
        </p:spPr>
        <p:txBody>
          <a:bodyPr wrap="square">
            <a:spAutoFit/>
          </a:bodyPr>
          <a:lstStyle/>
          <a:p>
            <a:pPr lvl="2" eaLnBrk="1" hangingPunct="1"/>
            <a:r>
              <a:rPr lang="zh-CN" altLang="en-US" sz="2800" dirty="0" smtClean="0">
                <a:solidFill>
                  <a:srgbClr val="D60093"/>
                </a:solidFill>
              </a:rPr>
              <a:t>读操作数： </a:t>
            </a:r>
            <a:r>
              <a:rPr lang="zh-CN" altLang="en-US" sz="2800" dirty="0" smtClean="0"/>
              <a:t>监测源操作数的可用性，如果数据可用，就从寄存器中读出源操作数并开始执行。</a:t>
            </a:r>
          </a:p>
          <a:p>
            <a:pPr lvl="2" eaLnBrk="1" hangingPunct="1">
              <a:buFont typeface="Wingdings" pitchFamily="2" charset="2"/>
              <a:buNone/>
            </a:pPr>
            <a:r>
              <a:rPr lang="zh-CN" altLang="en-US" sz="2800" dirty="0" smtClean="0">
                <a:latin typeface="Times New Roman" pitchFamily="18" charset="0"/>
              </a:rPr>
              <a:t>                   解决了</a:t>
            </a:r>
            <a:r>
              <a:rPr lang="en-US" altLang="zh-CN" sz="2800" dirty="0" smtClean="0">
                <a:solidFill>
                  <a:srgbClr val="FF0000"/>
                </a:solidFill>
                <a:latin typeface="Times New Roman" pitchFamily="18" charset="0"/>
              </a:rPr>
              <a:t>RAW</a:t>
            </a:r>
            <a:r>
              <a:rPr lang="zh-CN" altLang="en-US" sz="2800" dirty="0" smtClean="0">
                <a:latin typeface="Times New Roman" pitchFamily="18" charset="0"/>
              </a:rPr>
              <a:t>冲突，导致乱序执行。 </a:t>
            </a:r>
          </a:p>
        </p:txBody>
      </p:sp>
      <p:sp>
        <p:nvSpPr>
          <p:cNvPr id="6" name="矩形 5"/>
          <p:cNvSpPr/>
          <p:nvPr/>
        </p:nvSpPr>
        <p:spPr>
          <a:xfrm>
            <a:off x="0" y="4180344"/>
            <a:ext cx="8929718" cy="1815882"/>
          </a:xfrm>
          <a:prstGeom prst="rect">
            <a:avLst/>
          </a:prstGeom>
        </p:spPr>
        <p:txBody>
          <a:bodyPr wrap="square">
            <a:spAutoFit/>
          </a:bodyPr>
          <a:lstStyle/>
          <a:p>
            <a:pPr lvl="2" eaLnBrk="1" hangingPunct="1"/>
            <a:r>
              <a:rPr lang="zh-CN" altLang="en-US" sz="2800" dirty="0" smtClean="0">
                <a:solidFill>
                  <a:srgbClr val="D60093"/>
                </a:solidFill>
              </a:rPr>
              <a:t>执行： </a:t>
            </a:r>
            <a:r>
              <a:rPr lang="zh-CN" altLang="en-US" sz="2800" dirty="0" smtClean="0">
                <a:latin typeface="Times New Roman" pitchFamily="18" charset="0"/>
              </a:rPr>
              <a:t>取到操作数后，功能部件开始执行。当产生出结果后，就通知记分牌它已经完成执行。</a:t>
            </a:r>
          </a:p>
          <a:p>
            <a:pPr lvl="2" eaLnBrk="1" hangingPunct="1">
              <a:buFont typeface="Wingdings" pitchFamily="2" charset="2"/>
              <a:buNone/>
            </a:pPr>
            <a:r>
              <a:rPr lang="zh-CN" altLang="en-US" sz="2800" dirty="0" smtClean="0">
                <a:latin typeface="Times New Roman" pitchFamily="18" charset="0"/>
              </a:rPr>
              <a:t>       在浮点流水线中，这一段要占用多个时钟周期。</a:t>
            </a:r>
          </a:p>
          <a:p>
            <a:pPr lvl="2" eaLnBrk="1" hangingPunct="1"/>
            <a:r>
              <a:rPr lang="zh-CN" altLang="en-US" sz="2800" dirty="0" smtClean="0">
                <a:solidFill>
                  <a:srgbClr val="D60093"/>
                </a:solidFill>
              </a:rPr>
              <a:t>写结果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AABE79C-E54E-4E0E-B664-8890EA58465B}" type="datetime1">
              <a:rPr lang="zh-CN" altLang="en-US" smtClean="0"/>
              <a:pPr>
                <a:defRPr/>
              </a:pPr>
              <a:t>2017/6/8</a:t>
            </a:fld>
            <a:endParaRPr lang="zh-CN" altLang="zh-CN"/>
          </a:p>
        </p:txBody>
      </p:sp>
      <p:sp>
        <p:nvSpPr>
          <p:cNvPr id="3" name="灯片编号占位符 2"/>
          <p:cNvSpPr>
            <a:spLocks noGrp="1"/>
          </p:cNvSpPr>
          <p:nvPr>
            <p:ph type="sldNum" sz="quarter" idx="12"/>
          </p:nvPr>
        </p:nvSpPr>
        <p:spPr/>
        <p:txBody>
          <a:bodyPr/>
          <a:lstStyle/>
          <a:p>
            <a:pPr>
              <a:defRPr/>
            </a:pPr>
            <a:fld id="{E1284332-E4DC-4D2F-A614-BDF491AF3DCF}" type="slidenum">
              <a:rPr lang="zh-CN" altLang="zh-CN" smtClean="0"/>
              <a:pPr>
                <a:defRPr/>
              </a:pPr>
              <a:t>22</a:t>
            </a:fld>
            <a:endParaRPr lang="zh-CN" altLang="zh-CN"/>
          </a:p>
        </p:txBody>
      </p:sp>
      <p:pic>
        <p:nvPicPr>
          <p:cNvPr id="5" name="Picture 4" descr="计分牌"/>
          <p:cNvPicPr>
            <a:picLocks noChangeAspect="1" noChangeArrowheads="1"/>
          </p:cNvPicPr>
          <p:nvPr/>
        </p:nvPicPr>
        <p:blipFill>
          <a:blip r:embed="rId2"/>
          <a:srcRect/>
          <a:stretch>
            <a:fillRect/>
          </a:stretch>
        </p:blipFill>
        <p:spPr bwMode="auto">
          <a:xfrm>
            <a:off x="1214414" y="571480"/>
            <a:ext cx="6929486" cy="5000660"/>
          </a:xfrm>
          <a:prstGeom prst="rect">
            <a:avLst/>
          </a:prstGeom>
          <a:noFill/>
          <a:ln w="9525">
            <a:noFill/>
            <a:miter lim="800000"/>
            <a:headEnd/>
            <a:tailEnd/>
          </a:ln>
        </p:spPr>
      </p:pic>
      <p:sp>
        <p:nvSpPr>
          <p:cNvPr id="6" name="矩形 5"/>
          <p:cNvSpPr/>
          <p:nvPr/>
        </p:nvSpPr>
        <p:spPr>
          <a:xfrm>
            <a:off x="2285984" y="5857892"/>
            <a:ext cx="3786214" cy="369332"/>
          </a:xfrm>
          <a:prstGeom prst="rect">
            <a:avLst/>
          </a:prstGeom>
        </p:spPr>
        <p:txBody>
          <a:bodyPr wrap="square">
            <a:spAutoFit/>
          </a:bodyPr>
          <a:lstStyle/>
          <a:p>
            <a:r>
              <a:rPr lang="zh-CN" altLang="en-US" dirty="0" smtClean="0">
                <a:latin typeface="Times New Roman" pitchFamily="18" charset="0"/>
              </a:rPr>
              <a:t>记分牌的</a:t>
            </a:r>
            <a:r>
              <a:rPr lang="en-US" altLang="zh-CN" dirty="0" smtClean="0">
                <a:latin typeface="Times New Roman" pitchFamily="18" charset="0"/>
              </a:rPr>
              <a:t>MIPS</a:t>
            </a:r>
            <a:r>
              <a:rPr lang="zh-CN" altLang="en-US" dirty="0" smtClean="0">
                <a:latin typeface="Times New Roman" pitchFamily="18" charset="0"/>
              </a:rPr>
              <a:t>处理器的基本结构</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AABE79C-E54E-4E0E-B664-8890EA58465B}" type="datetime1">
              <a:rPr lang="zh-CN" altLang="en-US" smtClean="0"/>
              <a:pPr>
                <a:defRPr/>
              </a:pPr>
              <a:t>2017/6/8</a:t>
            </a:fld>
            <a:endParaRPr lang="zh-CN" altLang="zh-CN"/>
          </a:p>
        </p:txBody>
      </p:sp>
      <p:sp>
        <p:nvSpPr>
          <p:cNvPr id="3" name="灯片编号占位符 2"/>
          <p:cNvSpPr>
            <a:spLocks noGrp="1"/>
          </p:cNvSpPr>
          <p:nvPr>
            <p:ph type="sldNum" sz="quarter" idx="12"/>
          </p:nvPr>
        </p:nvSpPr>
        <p:spPr/>
        <p:txBody>
          <a:bodyPr/>
          <a:lstStyle/>
          <a:p>
            <a:pPr>
              <a:defRPr/>
            </a:pPr>
            <a:fld id="{E1284332-E4DC-4D2F-A614-BDF491AF3DCF}" type="slidenum">
              <a:rPr lang="zh-CN" altLang="zh-CN" smtClean="0"/>
              <a:pPr>
                <a:defRPr/>
              </a:pPr>
              <a:t>23</a:t>
            </a:fld>
            <a:endParaRPr lang="zh-CN" altLang="zh-CN"/>
          </a:p>
        </p:txBody>
      </p:sp>
      <p:sp>
        <p:nvSpPr>
          <p:cNvPr id="4" name="Rectangle 2"/>
          <p:cNvSpPr txBox="1">
            <a:spLocks noChangeArrowheads="1"/>
          </p:cNvSpPr>
          <p:nvPr/>
        </p:nvSpPr>
        <p:spPr>
          <a:xfrm>
            <a:off x="642910" y="285728"/>
            <a:ext cx="6357982" cy="642942"/>
          </a:xfrm>
          <a:prstGeom prst="rect">
            <a:avLst/>
          </a:prstGeom>
        </p:spPr>
        <p:txBody>
          <a:bodyPr/>
          <a:lstStyle/>
          <a:p>
            <a:pPr lvl="0" algn="ctr">
              <a:defRPr/>
            </a:pPr>
            <a:r>
              <a:rPr kumimoji="0" lang="en-US" altLang="zh-CN" sz="4400" b="0" i="0" u="none" strike="noStrike" kern="0" cap="none" spc="0" normalizeH="0" baseline="0" noProof="0" dirty="0" smtClean="0">
                <a:ln>
                  <a:noFill/>
                </a:ln>
                <a:solidFill>
                  <a:schemeClr val="tx2"/>
                </a:solidFill>
                <a:effectLst/>
                <a:uLnTx/>
                <a:uFillTx/>
                <a:latin typeface="黑体" pitchFamily="49" charset="-122"/>
                <a:ea typeface="+mj-ea"/>
                <a:cs typeface="+mj-cs"/>
              </a:rPr>
              <a:t> </a:t>
            </a:r>
            <a:r>
              <a:rPr kumimoji="0" lang="zh-CN" altLang="en-US" sz="4400" b="0" i="0" u="none" strike="noStrike" kern="0" cap="none" spc="0" normalizeH="0" baseline="0" noProof="0" dirty="0" smtClean="0">
                <a:ln>
                  <a:noFill/>
                </a:ln>
                <a:solidFill>
                  <a:srgbClr val="FFFF00"/>
                </a:solidFill>
                <a:effectLst/>
                <a:uLnTx/>
                <a:uFillTx/>
                <a:latin typeface="黑体" pitchFamily="49" charset="-122"/>
                <a:ea typeface="+mj-ea"/>
                <a:cs typeface="+mj-cs"/>
              </a:rPr>
              <a:t>指令的</a:t>
            </a:r>
            <a:r>
              <a:rPr lang="zh-CN" altLang="en-US" sz="4400" kern="0" dirty="0" smtClean="0">
                <a:solidFill>
                  <a:srgbClr val="FFFF00"/>
                </a:solidFill>
                <a:latin typeface="Times New Roman" pitchFamily="18" charset="0"/>
              </a:rPr>
              <a:t>记分牌</a:t>
            </a:r>
            <a:r>
              <a:rPr kumimoji="0" lang="zh-CN" altLang="en-US" sz="4400" b="0" i="0" u="none" strike="noStrike" kern="0" cap="none" spc="0" normalizeH="0" baseline="0" noProof="0" dirty="0" smtClean="0">
                <a:ln>
                  <a:noFill/>
                </a:ln>
                <a:solidFill>
                  <a:srgbClr val="FFFF00"/>
                </a:solidFill>
                <a:effectLst/>
                <a:uLnTx/>
                <a:uFillTx/>
                <a:latin typeface="黑体" pitchFamily="49" charset="-122"/>
                <a:ea typeface="+mj-ea"/>
                <a:cs typeface="+mj-cs"/>
              </a:rPr>
              <a:t>调度</a:t>
            </a:r>
          </a:p>
        </p:txBody>
      </p:sp>
      <p:sp>
        <p:nvSpPr>
          <p:cNvPr id="5" name="Rectangle 3" descr="Rectangle: Click to edit Master text styles&#10;Second level&#10;Third level&#10;Fourth level&#10;Fifth level"/>
          <p:cNvSpPr txBox="1">
            <a:spLocks noChangeArrowheads="1"/>
          </p:cNvSpPr>
          <p:nvPr/>
        </p:nvSpPr>
        <p:spPr>
          <a:xfrm>
            <a:off x="-285784" y="1123922"/>
            <a:ext cx="9144000" cy="5734078"/>
          </a:xfrm>
          <a:prstGeom prst="rect">
            <a:avLst/>
          </a:prstGeom>
        </p:spPr>
        <p:txBody>
          <a:bodyPr/>
          <a:lstStyle/>
          <a:p>
            <a:pPr marL="1085850" marR="0" lvl="1" indent="-457200" algn="l" defTabSz="914400" rtl="0" eaLnBrk="1" fontAlgn="base" latinLnBrk="0" hangingPunct="1">
              <a:lnSpc>
                <a:spcPct val="100000"/>
              </a:lnSpc>
              <a:spcBef>
                <a:spcPct val="20000"/>
              </a:spcBef>
              <a:spcAft>
                <a:spcPct val="0"/>
              </a:spcAft>
              <a:buClr>
                <a:schemeClr val="hlink"/>
              </a:buClr>
              <a:buSzPct val="95000"/>
              <a:buFont typeface="Wingdings" pitchFamily="2" charset="2"/>
              <a:buChar char="ª"/>
              <a:tabLst/>
              <a:defRPr/>
            </a:pPr>
            <a:r>
              <a:rPr kumimoji="0" lang="zh-CN" altLang="en-US" sz="2800" b="0" i="0" u="none" strike="noStrike" kern="0" cap="none" spc="0" normalizeH="0" baseline="0" noProof="0" dirty="0" smtClean="0">
                <a:ln>
                  <a:noFill/>
                </a:ln>
                <a:solidFill>
                  <a:schemeClr val="tx1"/>
                </a:solidFill>
                <a:effectLst/>
                <a:uLnTx/>
                <a:uFillTx/>
                <a:latin typeface="Times New Roman" pitchFamily="18" charset="0"/>
                <a:ea typeface="+mn-ea"/>
              </a:rPr>
              <a:t>记分牌中记录的信息由</a:t>
            </a:r>
            <a:r>
              <a:rPr kumimoji="0" lang="en-US" altLang="zh-CN" sz="2800" b="0" i="0" u="none" strike="noStrike" kern="0" cap="none" spc="0" normalizeH="0" baseline="0" noProof="0" dirty="0" smtClean="0">
                <a:ln>
                  <a:noFill/>
                </a:ln>
                <a:solidFill>
                  <a:srgbClr val="FF0000"/>
                </a:solidFill>
                <a:effectLst/>
                <a:uLnTx/>
                <a:uFillTx/>
                <a:latin typeface="Times New Roman" pitchFamily="18" charset="0"/>
                <a:ea typeface="+mn-ea"/>
              </a:rPr>
              <a:t>3</a:t>
            </a:r>
            <a:r>
              <a:rPr kumimoji="0" lang="zh-CN" altLang="en-US" sz="2800" b="0" i="0" u="none" strike="noStrike" kern="0" cap="none" spc="0" normalizeH="0" baseline="0" noProof="0" dirty="0" smtClean="0">
                <a:ln>
                  <a:noFill/>
                </a:ln>
                <a:solidFill>
                  <a:schemeClr val="tx1"/>
                </a:solidFill>
                <a:effectLst/>
                <a:uLnTx/>
                <a:uFillTx/>
                <a:latin typeface="Times New Roman" pitchFamily="18" charset="0"/>
                <a:ea typeface="+mn-ea"/>
              </a:rPr>
              <a:t>部分构成</a:t>
            </a:r>
          </a:p>
          <a:p>
            <a:pPr marL="1143000" marR="0" lvl="2" indent="-228600" algn="l" defTabSz="914400" rtl="0" eaLnBrk="1" fontAlgn="base" latinLnBrk="0" hangingPunct="1">
              <a:lnSpc>
                <a:spcPct val="100000"/>
              </a:lnSpc>
              <a:spcBef>
                <a:spcPct val="20000"/>
              </a:spcBef>
              <a:spcAft>
                <a:spcPct val="0"/>
              </a:spcAft>
              <a:buClr>
                <a:schemeClr val="folHlink"/>
              </a:buClr>
              <a:buSzTx/>
              <a:buFont typeface="Wingdings" pitchFamily="2" charset="2"/>
              <a:buChar char="w"/>
              <a:tabLst/>
              <a:defRPr/>
            </a:pPr>
            <a:r>
              <a:rPr kumimoji="0" lang="zh-CN" altLang="en-US" sz="2400" b="0" i="0" u="none" strike="noStrike" kern="0" cap="none" spc="0" normalizeH="0" baseline="0" noProof="0" dirty="0" smtClean="0">
                <a:ln>
                  <a:noFill/>
                </a:ln>
                <a:solidFill>
                  <a:schemeClr val="tx1"/>
                </a:solidFill>
                <a:effectLst/>
                <a:uLnTx/>
                <a:uFillTx/>
                <a:latin typeface="Times New Roman" pitchFamily="18" charset="0"/>
                <a:ea typeface="+mn-ea"/>
              </a:rPr>
              <a:t>指令状态表：</a:t>
            </a:r>
            <a:r>
              <a:rPr kumimoji="0" lang="zh-CN" altLang="en-US" sz="2400" b="0" i="0" u="none" strike="noStrike" kern="0" cap="none" spc="0" normalizeH="0" baseline="0" noProof="0" dirty="0" smtClean="0">
                <a:ln>
                  <a:noFill/>
                </a:ln>
                <a:solidFill>
                  <a:srgbClr val="FF0000"/>
                </a:solidFill>
                <a:effectLst/>
                <a:uLnTx/>
                <a:uFillTx/>
                <a:latin typeface="Times New Roman" pitchFamily="18" charset="0"/>
                <a:ea typeface="+mn-ea"/>
              </a:rPr>
              <a:t>记录正在执行的各条指令已进入到哪一段。</a:t>
            </a:r>
            <a:endParaRPr kumimoji="0" lang="en-US" altLang="zh-CN" sz="2400" b="0" i="0" u="none" strike="noStrike" kern="0" cap="none" spc="0" normalizeH="0" baseline="0" noProof="0" dirty="0" smtClean="0">
              <a:ln>
                <a:noFill/>
              </a:ln>
              <a:solidFill>
                <a:srgbClr val="FF0000"/>
              </a:solidFill>
              <a:effectLst/>
              <a:uLnTx/>
              <a:uFillTx/>
              <a:latin typeface="Times New Roman" pitchFamily="18" charset="0"/>
              <a:ea typeface="+mn-ea"/>
            </a:endParaRPr>
          </a:p>
          <a:p>
            <a:pPr marL="1143000" lvl="2" indent="-228600">
              <a:spcBef>
                <a:spcPct val="20000"/>
              </a:spcBef>
              <a:buClr>
                <a:schemeClr val="folHlink"/>
              </a:buClr>
              <a:buFont typeface="Wingdings" pitchFamily="2" charset="2"/>
              <a:buChar char="w"/>
              <a:defRPr/>
            </a:pPr>
            <a:r>
              <a:rPr lang="zh-CN" altLang="en-US" sz="2400" dirty="0" smtClean="0">
                <a:latin typeface="Times New Roman" pitchFamily="18" charset="0"/>
                <a:ea typeface="宋体" charset="-122"/>
              </a:rPr>
              <a:t>结果寄存器状态表：指出哪个功能部件（编号）将把结果写入该寄存器。</a:t>
            </a:r>
            <a:endParaRPr kumimoji="0" lang="zh-CN" altLang="en-US" sz="2400" b="0" i="0" u="none" strike="noStrike" kern="0" cap="none" spc="0" normalizeH="0" baseline="0" noProof="0" dirty="0" smtClean="0">
              <a:ln>
                <a:noFill/>
              </a:ln>
              <a:solidFill>
                <a:srgbClr val="FF0000"/>
              </a:solidFill>
              <a:effectLst/>
              <a:uLnTx/>
              <a:uFillTx/>
              <a:latin typeface="Times New Roman" pitchFamily="18" charset="0"/>
              <a:ea typeface="+mn-ea"/>
            </a:endParaRPr>
          </a:p>
          <a:p>
            <a:pPr marL="1143000" marR="0" lvl="2" indent="-228600" algn="l" defTabSz="914400" rtl="0" eaLnBrk="1" fontAlgn="base" latinLnBrk="0" hangingPunct="1">
              <a:lnSpc>
                <a:spcPct val="100000"/>
              </a:lnSpc>
              <a:spcBef>
                <a:spcPct val="20000"/>
              </a:spcBef>
              <a:spcAft>
                <a:spcPct val="0"/>
              </a:spcAft>
              <a:buClr>
                <a:schemeClr val="folHlink"/>
              </a:buClr>
              <a:buSzTx/>
              <a:buFont typeface="Wingdings" pitchFamily="2" charset="2"/>
              <a:buChar char="w"/>
              <a:tabLst/>
              <a:defRPr/>
            </a:pPr>
            <a:r>
              <a:rPr kumimoji="0" lang="zh-CN" altLang="en-US" sz="2400" b="0" i="0" u="none" strike="noStrike" kern="0" cap="none" spc="0" normalizeH="0" baseline="0" noProof="0" dirty="0" smtClean="0">
                <a:ln>
                  <a:noFill/>
                </a:ln>
                <a:solidFill>
                  <a:schemeClr val="tx1"/>
                </a:solidFill>
                <a:effectLst/>
                <a:uLnTx/>
                <a:uFillTx/>
                <a:latin typeface="Times New Roman" pitchFamily="18" charset="0"/>
                <a:ea typeface="+mn-ea"/>
              </a:rPr>
              <a:t>功能部件状态表：</a:t>
            </a:r>
            <a:r>
              <a:rPr kumimoji="0" lang="zh-CN" altLang="en-US" sz="2400" b="0" i="0" u="none" strike="noStrike" kern="0" cap="none" spc="0" normalizeH="0" baseline="0" noProof="0" dirty="0" smtClean="0">
                <a:ln>
                  <a:noFill/>
                </a:ln>
                <a:solidFill>
                  <a:srgbClr val="FF0000"/>
                </a:solidFill>
                <a:effectLst/>
                <a:uLnTx/>
                <a:uFillTx/>
                <a:latin typeface="Times New Roman" pitchFamily="18" charset="0"/>
                <a:ea typeface="+mn-ea"/>
              </a:rPr>
              <a:t>记录各个功能部件的状态。每个功能部件有一项，每一项由以下</a:t>
            </a:r>
            <a:r>
              <a:rPr kumimoji="0" lang="en-US" altLang="zh-CN" sz="2400" b="0" i="0" u="none" strike="noStrike" kern="0" cap="none" spc="0" normalizeH="0" baseline="0" noProof="0" dirty="0" smtClean="0">
                <a:ln>
                  <a:noFill/>
                </a:ln>
                <a:solidFill>
                  <a:srgbClr val="FF0000"/>
                </a:solidFill>
                <a:effectLst/>
                <a:uLnTx/>
                <a:uFillTx/>
                <a:latin typeface="Times New Roman" pitchFamily="18" charset="0"/>
                <a:ea typeface="+mn-ea"/>
              </a:rPr>
              <a:t>9</a:t>
            </a:r>
            <a:r>
              <a:rPr kumimoji="0" lang="zh-CN" altLang="en-US" sz="2400" b="0" i="0" u="none" strike="noStrike" kern="0" cap="none" spc="0" normalizeH="0" baseline="0" noProof="0" dirty="0" smtClean="0">
                <a:ln>
                  <a:noFill/>
                </a:ln>
                <a:solidFill>
                  <a:srgbClr val="FF0000"/>
                </a:solidFill>
                <a:effectLst/>
                <a:uLnTx/>
                <a:uFillTx/>
                <a:latin typeface="Times New Roman" pitchFamily="18" charset="0"/>
                <a:ea typeface="+mn-ea"/>
              </a:rPr>
              <a:t>个字段组成</a:t>
            </a:r>
            <a:r>
              <a:rPr kumimoji="0" lang="zh-CN" altLang="en-US" sz="2400" b="0" i="0" u="none" strike="noStrike" kern="0" cap="none" spc="0" normalizeH="0" baseline="0" noProof="0" dirty="0" smtClean="0">
                <a:ln>
                  <a:noFill/>
                </a:ln>
                <a:solidFill>
                  <a:schemeClr val="tx1"/>
                </a:solidFill>
                <a:effectLst/>
                <a:uLnTx/>
                <a:uFillTx/>
                <a:latin typeface="Times New Roman" pitchFamily="18" charset="0"/>
                <a:ea typeface="+mn-ea"/>
              </a:rPr>
              <a:t>：</a:t>
            </a:r>
          </a:p>
          <a:p>
            <a:pPr marL="1600200" marR="0" lvl="3" indent="-228600" algn="l" defTabSz="914400" rtl="0" eaLnBrk="1" fontAlgn="base" latinLnBrk="0" hangingPunct="1">
              <a:lnSpc>
                <a:spcPct val="100000"/>
              </a:lnSpc>
              <a:spcBef>
                <a:spcPct val="20000"/>
              </a:spcBef>
              <a:spcAft>
                <a:spcPct val="0"/>
              </a:spcAft>
              <a:buClr>
                <a:schemeClr val="hlink"/>
              </a:buClr>
              <a:buSzTx/>
              <a:buFont typeface="Wingdings" pitchFamily="2" charset="2"/>
              <a:buChar char="ª"/>
              <a:tabLst/>
              <a:defRPr/>
            </a:pPr>
            <a:r>
              <a:rPr kumimoji="0" lang="en-US" altLang="zh-CN" sz="2000" b="0" i="0" u="none" strike="noStrike" kern="0" cap="none" spc="0" normalizeH="0" baseline="0" noProof="0" dirty="0" smtClean="0">
                <a:ln>
                  <a:noFill/>
                </a:ln>
                <a:solidFill>
                  <a:srgbClr val="D60093"/>
                </a:solidFill>
                <a:effectLst/>
                <a:uLnTx/>
                <a:uFillTx/>
                <a:latin typeface="Times New Roman" pitchFamily="18" charset="0"/>
                <a:ea typeface="+mn-ea"/>
              </a:rPr>
              <a:t>Busy</a:t>
            </a:r>
            <a:r>
              <a:rPr kumimoji="0" lang="zh-CN" altLang="en-US" sz="2000" b="0" i="0" u="none" strike="noStrike" kern="0" cap="none" spc="0" normalizeH="0" baseline="0" noProof="0" dirty="0" smtClean="0">
                <a:ln>
                  <a:noFill/>
                </a:ln>
                <a:solidFill>
                  <a:schemeClr val="tx1"/>
                </a:solidFill>
                <a:effectLst/>
                <a:uLnTx/>
                <a:uFillTx/>
                <a:latin typeface="Times New Roman" pitchFamily="18" charset="0"/>
                <a:ea typeface="+mn-ea"/>
              </a:rPr>
              <a:t>：忙标志，</a:t>
            </a:r>
            <a:r>
              <a:rPr kumimoji="0" lang="zh-CN" altLang="en-US" sz="2000" b="0" i="0" u="none" strike="noStrike" kern="0" cap="none" spc="0" normalizeH="0" baseline="0" noProof="0" dirty="0" smtClean="0">
                <a:ln>
                  <a:noFill/>
                </a:ln>
                <a:solidFill>
                  <a:srgbClr val="FF0000"/>
                </a:solidFill>
                <a:effectLst/>
                <a:uLnTx/>
                <a:uFillTx/>
                <a:latin typeface="Times New Roman" pitchFamily="18" charset="0"/>
                <a:ea typeface="+mn-ea"/>
              </a:rPr>
              <a:t>指出功能部件是否忙</a:t>
            </a:r>
            <a:r>
              <a:rPr kumimoji="0" lang="zh-CN" altLang="en-US" sz="2000" b="0" i="0" u="none" strike="noStrike" kern="0" cap="none" spc="0" normalizeH="0" baseline="0" noProof="0" dirty="0" smtClean="0">
                <a:ln>
                  <a:noFill/>
                </a:ln>
                <a:solidFill>
                  <a:schemeClr val="tx1"/>
                </a:solidFill>
                <a:effectLst/>
                <a:uLnTx/>
                <a:uFillTx/>
                <a:latin typeface="Times New Roman" pitchFamily="18" charset="0"/>
                <a:ea typeface="+mn-ea"/>
              </a:rPr>
              <a:t>。初值为“</a:t>
            </a:r>
            <a:r>
              <a:rPr kumimoji="0" lang="en-US" altLang="zh-CN" sz="2000" b="0" i="0" u="none" strike="noStrike" kern="0" cap="none" spc="0" normalizeH="0" baseline="0" noProof="0" dirty="0" smtClean="0">
                <a:ln>
                  <a:noFill/>
                </a:ln>
                <a:solidFill>
                  <a:schemeClr val="tx1"/>
                </a:solidFill>
                <a:effectLst/>
                <a:uLnTx/>
                <a:uFillTx/>
                <a:latin typeface="Times New Roman" pitchFamily="18" charset="0"/>
                <a:ea typeface="+mn-ea"/>
              </a:rPr>
              <a:t>no”</a:t>
            </a:r>
            <a:r>
              <a:rPr kumimoji="0" lang="zh-CN" altLang="en-US" sz="2000" b="0" i="0" u="none" strike="noStrike" kern="0" cap="none" spc="0" normalizeH="0" baseline="0" noProof="0" dirty="0" smtClean="0">
                <a:ln>
                  <a:noFill/>
                </a:ln>
                <a:solidFill>
                  <a:schemeClr val="tx1"/>
                </a:solidFill>
                <a:effectLst/>
                <a:uLnTx/>
                <a:uFillTx/>
                <a:latin typeface="Times New Roman" pitchFamily="18" charset="0"/>
                <a:ea typeface="+mn-ea"/>
              </a:rPr>
              <a:t>；</a:t>
            </a:r>
          </a:p>
          <a:p>
            <a:pPr marL="1600200" marR="0" lvl="3" indent="-228600" algn="l" defTabSz="914400" rtl="0" eaLnBrk="1" fontAlgn="base" latinLnBrk="0" hangingPunct="1">
              <a:lnSpc>
                <a:spcPct val="100000"/>
              </a:lnSpc>
              <a:spcBef>
                <a:spcPct val="20000"/>
              </a:spcBef>
              <a:spcAft>
                <a:spcPct val="0"/>
              </a:spcAft>
              <a:buClr>
                <a:schemeClr val="hlink"/>
              </a:buClr>
              <a:buSzTx/>
              <a:buFont typeface="Wingdings" pitchFamily="2" charset="2"/>
              <a:buChar char="ª"/>
              <a:tabLst/>
              <a:defRPr/>
            </a:pPr>
            <a:r>
              <a:rPr kumimoji="0" lang="en-US" altLang="zh-CN" sz="2000" b="0" i="0" u="none" strike="noStrike" kern="0" cap="none" spc="0" normalizeH="0" baseline="0" noProof="0" dirty="0" smtClean="0">
                <a:ln>
                  <a:noFill/>
                </a:ln>
                <a:solidFill>
                  <a:srgbClr val="D60093"/>
                </a:solidFill>
                <a:effectLst/>
                <a:uLnTx/>
                <a:uFillTx/>
                <a:latin typeface="Times New Roman" pitchFamily="18" charset="0"/>
                <a:ea typeface="+mn-ea"/>
              </a:rPr>
              <a:t>Op</a:t>
            </a:r>
            <a:r>
              <a:rPr kumimoji="0" lang="zh-CN" altLang="en-US" sz="2000" b="0" i="0" u="none" strike="noStrike" kern="0" cap="none" spc="0" normalizeH="0" baseline="0" noProof="0" dirty="0" smtClean="0">
                <a:ln>
                  <a:noFill/>
                </a:ln>
                <a:solidFill>
                  <a:schemeClr val="tx1"/>
                </a:solidFill>
                <a:effectLst/>
                <a:uLnTx/>
                <a:uFillTx/>
                <a:latin typeface="Times New Roman" pitchFamily="18" charset="0"/>
                <a:ea typeface="+mn-ea"/>
              </a:rPr>
              <a:t>：该功能部件</a:t>
            </a:r>
            <a:r>
              <a:rPr kumimoji="0" lang="zh-CN" altLang="en-US" sz="2000" b="0" i="0" u="none" strike="noStrike" kern="0" cap="none" spc="0" normalizeH="0" baseline="0" noProof="0" dirty="0" smtClean="0">
                <a:ln>
                  <a:noFill/>
                </a:ln>
                <a:solidFill>
                  <a:srgbClr val="FF0000"/>
                </a:solidFill>
                <a:effectLst/>
                <a:uLnTx/>
                <a:uFillTx/>
                <a:latin typeface="Times New Roman" pitchFamily="18" charset="0"/>
                <a:ea typeface="+mn-ea"/>
              </a:rPr>
              <a:t>正在执行或将要执行的操作</a:t>
            </a:r>
            <a:r>
              <a:rPr kumimoji="0" lang="zh-CN" altLang="en-US" sz="2000" b="0" i="0" u="none" strike="noStrike" kern="0" cap="none" spc="0" normalizeH="0" baseline="0" noProof="0" dirty="0" smtClean="0">
                <a:ln>
                  <a:noFill/>
                </a:ln>
                <a:solidFill>
                  <a:schemeClr val="tx1"/>
                </a:solidFill>
                <a:effectLst/>
                <a:uLnTx/>
                <a:uFillTx/>
                <a:latin typeface="Times New Roman" pitchFamily="18" charset="0"/>
                <a:ea typeface="+mn-ea"/>
              </a:rPr>
              <a:t>；</a:t>
            </a:r>
          </a:p>
          <a:p>
            <a:pPr marL="1600200" marR="0" lvl="3" indent="-228600" algn="l" defTabSz="914400" rtl="0" eaLnBrk="1" fontAlgn="base" latinLnBrk="0" hangingPunct="1">
              <a:lnSpc>
                <a:spcPct val="100000"/>
              </a:lnSpc>
              <a:spcBef>
                <a:spcPct val="20000"/>
              </a:spcBef>
              <a:spcAft>
                <a:spcPct val="0"/>
              </a:spcAft>
              <a:buClr>
                <a:schemeClr val="hlink"/>
              </a:buClr>
              <a:buSzTx/>
              <a:buFont typeface="Wingdings" pitchFamily="2" charset="2"/>
              <a:buChar char="ª"/>
              <a:tabLst/>
              <a:defRPr/>
            </a:pPr>
            <a:r>
              <a:rPr kumimoji="0" lang="en-US" altLang="zh-CN" sz="2000" b="0" i="0" u="none" strike="noStrike" kern="0" cap="none" spc="0" normalizeH="0" baseline="0" noProof="0" dirty="0" err="1" smtClean="0">
                <a:ln>
                  <a:noFill/>
                </a:ln>
                <a:solidFill>
                  <a:srgbClr val="D60093"/>
                </a:solidFill>
                <a:effectLst/>
                <a:uLnTx/>
                <a:uFillTx/>
                <a:latin typeface="Times New Roman" pitchFamily="18" charset="0"/>
                <a:ea typeface="+mn-ea"/>
              </a:rPr>
              <a:t>Fi</a:t>
            </a:r>
            <a:r>
              <a:rPr kumimoji="0" lang="zh-CN" altLang="en-US" sz="2000" b="0" i="0" u="none" strike="noStrike" kern="0" cap="none" spc="0" normalizeH="0" baseline="0" noProof="0" dirty="0" smtClean="0">
                <a:ln>
                  <a:noFill/>
                </a:ln>
                <a:solidFill>
                  <a:schemeClr val="tx1"/>
                </a:solidFill>
                <a:effectLst/>
                <a:uLnTx/>
                <a:uFillTx/>
                <a:latin typeface="Times New Roman" pitchFamily="18" charset="0"/>
                <a:ea typeface="+mn-ea"/>
              </a:rPr>
              <a:t>：</a:t>
            </a:r>
            <a:r>
              <a:rPr kumimoji="0" lang="zh-CN" altLang="en-US" sz="2000" b="0" i="0" u="none" strike="noStrike" kern="0" cap="none" spc="0" normalizeH="0" baseline="0" noProof="0" dirty="0" smtClean="0">
                <a:ln>
                  <a:noFill/>
                </a:ln>
                <a:solidFill>
                  <a:srgbClr val="FF0000"/>
                </a:solidFill>
                <a:effectLst/>
                <a:uLnTx/>
                <a:uFillTx/>
                <a:latin typeface="Times New Roman" pitchFamily="18" charset="0"/>
                <a:ea typeface="+mn-ea"/>
              </a:rPr>
              <a:t>目的寄存器编号</a:t>
            </a:r>
            <a:r>
              <a:rPr kumimoji="0" lang="zh-CN" altLang="en-US" sz="2000" b="0" i="0" u="none" strike="noStrike" kern="0" cap="none" spc="0" normalizeH="0" baseline="0" noProof="0" dirty="0" smtClean="0">
                <a:ln>
                  <a:noFill/>
                </a:ln>
                <a:solidFill>
                  <a:schemeClr val="tx1"/>
                </a:solidFill>
                <a:effectLst/>
                <a:uLnTx/>
                <a:uFillTx/>
                <a:latin typeface="Times New Roman" pitchFamily="18" charset="0"/>
                <a:ea typeface="+mn-ea"/>
              </a:rPr>
              <a:t>；</a:t>
            </a:r>
          </a:p>
          <a:p>
            <a:pPr marL="1600200" marR="0" lvl="3" indent="-228600" algn="l" defTabSz="914400" rtl="0" eaLnBrk="1" fontAlgn="base" latinLnBrk="0" hangingPunct="1">
              <a:lnSpc>
                <a:spcPct val="100000"/>
              </a:lnSpc>
              <a:spcBef>
                <a:spcPct val="20000"/>
              </a:spcBef>
              <a:spcAft>
                <a:spcPct val="0"/>
              </a:spcAft>
              <a:buClr>
                <a:schemeClr val="hlink"/>
              </a:buClr>
              <a:buSzTx/>
              <a:buFont typeface="Wingdings" pitchFamily="2" charset="2"/>
              <a:buChar char="ª"/>
              <a:tabLst/>
              <a:defRPr/>
            </a:pPr>
            <a:r>
              <a:rPr kumimoji="0" lang="en-US" altLang="zh-CN" sz="2000" b="0" i="0" u="none" strike="noStrike" kern="0" cap="none" spc="0" normalizeH="0" baseline="0" noProof="0" dirty="0" err="1" smtClean="0">
                <a:ln>
                  <a:noFill/>
                </a:ln>
                <a:solidFill>
                  <a:srgbClr val="D60093"/>
                </a:solidFill>
                <a:effectLst/>
                <a:uLnTx/>
                <a:uFillTx/>
                <a:latin typeface="Times New Roman" pitchFamily="18" charset="0"/>
                <a:ea typeface="+mn-ea"/>
              </a:rPr>
              <a:t>Fj</a:t>
            </a:r>
            <a:r>
              <a:rPr kumimoji="0" lang="zh-CN" altLang="en-US" sz="2000" b="0" i="0" u="none" strike="noStrike" kern="0" cap="none" spc="0" normalizeH="0" baseline="0" noProof="0" dirty="0" smtClean="0">
                <a:ln>
                  <a:noFill/>
                </a:ln>
                <a:solidFill>
                  <a:srgbClr val="D60093"/>
                </a:solidFill>
                <a:effectLst/>
                <a:uLnTx/>
                <a:uFillTx/>
                <a:latin typeface="Times New Roman" pitchFamily="18" charset="0"/>
                <a:ea typeface="+mn-ea"/>
              </a:rPr>
              <a:t>，</a:t>
            </a:r>
            <a:r>
              <a:rPr kumimoji="0" lang="en-US" altLang="zh-CN" sz="2000" b="0" i="0" u="none" strike="noStrike" kern="0" cap="none" spc="0" normalizeH="0" baseline="0" noProof="0" dirty="0" err="1" smtClean="0">
                <a:ln>
                  <a:noFill/>
                </a:ln>
                <a:solidFill>
                  <a:srgbClr val="D60093"/>
                </a:solidFill>
                <a:effectLst/>
                <a:uLnTx/>
                <a:uFillTx/>
                <a:latin typeface="Times New Roman" pitchFamily="18" charset="0"/>
                <a:ea typeface="+mn-ea"/>
              </a:rPr>
              <a:t>Fk</a:t>
            </a:r>
            <a:r>
              <a:rPr kumimoji="0" lang="zh-CN" altLang="en-US" sz="2000" b="0" i="0" u="none" strike="noStrike" kern="0" cap="none" spc="0" normalizeH="0" baseline="0" noProof="0" dirty="0" smtClean="0">
                <a:ln>
                  <a:noFill/>
                </a:ln>
                <a:solidFill>
                  <a:schemeClr val="tx1"/>
                </a:solidFill>
                <a:effectLst/>
                <a:uLnTx/>
                <a:uFillTx/>
                <a:latin typeface="Times New Roman" pitchFamily="18" charset="0"/>
                <a:ea typeface="+mn-ea"/>
              </a:rPr>
              <a:t>：</a:t>
            </a:r>
            <a:r>
              <a:rPr kumimoji="0" lang="zh-CN" altLang="en-US" sz="2000" b="0" i="0" u="none" strike="noStrike" kern="0" cap="none" spc="0" normalizeH="0" baseline="0" noProof="0" dirty="0" smtClean="0">
                <a:ln>
                  <a:noFill/>
                </a:ln>
                <a:solidFill>
                  <a:srgbClr val="FF0000"/>
                </a:solidFill>
                <a:effectLst/>
                <a:uLnTx/>
                <a:uFillTx/>
                <a:latin typeface="Times New Roman" pitchFamily="18" charset="0"/>
                <a:ea typeface="+mn-ea"/>
              </a:rPr>
              <a:t>源寄存器编号</a:t>
            </a:r>
            <a:r>
              <a:rPr kumimoji="0" lang="zh-CN" altLang="en-US" sz="2000" b="0" i="0" u="none" strike="noStrike" kern="0" cap="none" spc="0" normalizeH="0" baseline="0" noProof="0" dirty="0" smtClean="0">
                <a:ln>
                  <a:noFill/>
                </a:ln>
                <a:solidFill>
                  <a:schemeClr val="tx1"/>
                </a:solidFill>
                <a:effectLst/>
                <a:uLnTx/>
                <a:uFillTx/>
                <a:latin typeface="Times New Roman" pitchFamily="18" charset="0"/>
                <a:ea typeface="+mn-ea"/>
              </a:rPr>
              <a:t>；</a:t>
            </a:r>
          </a:p>
          <a:p>
            <a:pPr marL="1600200" marR="0" lvl="3" indent="-228600" algn="l" defTabSz="914400" rtl="0" eaLnBrk="1" fontAlgn="base" latinLnBrk="0" hangingPunct="1">
              <a:lnSpc>
                <a:spcPct val="100000"/>
              </a:lnSpc>
              <a:spcBef>
                <a:spcPct val="20000"/>
              </a:spcBef>
              <a:spcAft>
                <a:spcPct val="0"/>
              </a:spcAft>
              <a:buClr>
                <a:schemeClr val="hlink"/>
              </a:buClr>
              <a:buSzTx/>
              <a:buFont typeface="Wingdings" pitchFamily="2" charset="2"/>
              <a:buChar char="ª"/>
              <a:tabLst/>
              <a:defRPr/>
            </a:pPr>
            <a:r>
              <a:rPr kumimoji="0" lang="en-US" altLang="zh-CN" sz="2000" b="0" i="0" u="none" strike="noStrike" kern="0" cap="none" spc="0" normalizeH="0" baseline="0" noProof="0" dirty="0" err="1" smtClean="0">
                <a:ln>
                  <a:noFill/>
                </a:ln>
                <a:solidFill>
                  <a:srgbClr val="D60093"/>
                </a:solidFill>
                <a:effectLst/>
                <a:uLnTx/>
                <a:uFillTx/>
                <a:latin typeface="Times New Roman" pitchFamily="18" charset="0"/>
                <a:ea typeface="+mn-ea"/>
              </a:rPr>
              <a:t>Qj</a:t>
            </a:r>
            <a:r>
              <a:rPr kumimoji="0" lang="zh-CN" altLang="en-US" sz="2000" b="0" i="0" u="none" strike="noStrike" kern="0" cap="none" spc="0" normalizeH="0" baseline="0" noProof="0" dirty="0" smtClean="0">
                <a:ln>
                  <a:noFill/>
                </a:ln>
                <a:solidFill>
                  <a:srgbClr val="D60093"/>
                </a:solidFill>
                <a:effectLst/>
                <a:uLnTx/>
                <a:uFillTx/>
                <a:latin typeface="Times New Roman" pitchFamily="18" charset="0"/>
                <a:ea typeface="+mn-ea"/>
              </a:rPr>
              <a:t>，</a:t>
            </a:r>
            <a:r>
              <a:rPr kumimoji="0" lang="en-US" altLang="zh-CN" sz="2000" b="0" i="0" u="none" strike="noStrike" kern="0" cap="none" spc="0" normalizeH="0" baseline="0" noProof="0" dirty="0" err="1" smtClean="0">
                <a:ln>
                  <a:noFill/>
                </a:ln>
                <a:solidFill>
                  <a:srgbClr val="D60093"/>
                </a:solidFill>
                <a:effectLst/>
                <a:uLnTx/>
                <a:uFillTx/>
                <a:latin typeface="Times New Roman" pitchFamily="18" charset="0"/>
                <a:ea typeface="+mn-ea"/>
              </a:rPr>
              <a:t>Qk</a:t>
            </a:r>
            <a:r>
              <a:rPr kumimoji="0" lang="zh-CN" altLang="en-US" sz="2000" b="0" i="0" u="none" strike="noStrike" kern="0" cap="none" spc="0" normalizeH="0" baseline="0" noProof="0" dirty="0" smtClean="0">
                <a:ln>
                  <a:noFill/>
                </a:ln>
                <a:solidFill>
                  <a:schemeClr val="tx1"/>
                </a:solidFill>
                <a:effectLst/>
                <a:uLnTx/>
                <a:uFillTx/>
                <a:latin typeface="Times New Roman" pitchFamily="18" charset="0"/>
                <a:ea typeface="+mn-ea"/>
              </a:rPr>
              <a:t>：指出</a:t>
            </a:r>
            <a:r>
              <a:rPr kumimoji="0" lang="zh-CN" altLang="en-US" sz="2000" b="0" i="0" u="none" strike="noStrike" kern="0" cap="none" spc="0" normalizeH="0" baseline="0" noProof="0" dirty="0" smtClean="0">
                <a:ln>
                  <a:noFill/>
                </a:ln>
                <a:solidFill>
                  <a:srgbClr val="FF0000"/>
                </a:solidFill>
                <a:effectLst/>
                <a:uLnTx/>
                <a:uFillTx/>
                <a:latin typeface="Times New Roman" pitchFamily="18" charset="0"/>
                <a:ea typeface="+mn-ea"/>
              </a:rPr>
              <a:t>向源寄存器</a:t>
            </a:r>
            <a:r>
              <a:rPr kumimoji="0" lang="en-US" altLang="zh-CN" sz="2000" b="0" i="0" u="none" strike="noStrike" kern="0" cap="none" spc="0" normalizeH="0" baseline="0" noProof="0" dirty="0" err="1" smtClean="0">
                <a:ln>
                  <a:noFill/>
                </a:ln>
                <a:solidFill>
                  <a:srgbClr val="FF0000"/>
                </a:solidFill>
                <a:effectLst/>
                <a:uLnTx/>
                <a:uFillTx/>
                <a:latin typeface="Times New Roman" pitchFamily="18" charset="0"/>
                <a:ea typeface="+mn-ea"/>
              </a:rPr>
              <a:t>Fj</a:t>
            </a:r>
            <a:r>
              <a:rPr kumimoji="0" lang="zh-CN" altLang="en-US" sz="2000" b="0" i="0" u="none" strike="noStrike" kern="0" cap="none" spc="0" normalizeH="0" baseline="0" noProof="0" dirty="0" smtClean="0">
                <a:ln>
                  <a:noFill/>
                </a:ln>
                <a:solidFill>
                  <a:srgbClr val="FF0000"/>
                </a:solidFill>
                <a:effectLst/>
                <a:uLnTx/>
                <a:uFillTx/>
                <a:latin typeface="Times New Roman" pitchFamily="18" charset="0"/>
                <a:ea typeface="+mn-ea"/>
              </a:rPr>
              <a:t>、</a:t>
            </a:r>
            <a:r>
              <a:rPr kumimoji="0" lang="en-US" altLang="zh-CN" sz="2000" b="0" i="0" u="none" strike="noStrike" kern="0" cap="none" spc="0" normalizeH="0" baseline="0" noProof="0" dirty="0" err="1" smtClean="0">
                <a:ln>
                  <a:noFill/>
                </a:ln>
                <a:solidFill>
                  <a:srgbClr val="FF0000"/>
                </a:solidFill>
                <a:effectLst/>
                <a:uLnTx/>
                <a:uFillTx/>
                <a:latin typeface="Times New Roman" pitchFamily="18" charset="0"/>
                <a:ea typeface="+mn-ea"/>
              </a:rPr>
              <a:t>Fk</a:t>
            </a:r>
            <a:r>
              <a:rPr kumimoji="0" lang="zh-CN" altLang="en-US" sz="2000" b="0" i="0" u="none" strike="noStrike" kern="0" cap="none" spc="0" normalizeH="0" baseline="0" noProof="0" dirty="0" smtClean="0">
                <a:ln>
                  <a:noFill/>
                </a:ln>
                <a:solidFill>
                  <a:srgbClr val="FF0000"/>
                </a:solidFill>
                <a:effectLst/>
                <a:uLnTx/>
                <a:uFillTx/>
                <a:latin typeface="Times New Roman" pitchFamily="18" charset="0"/>
                <a:ea typeface="+mn-ea"/>
              </a:rPr>
              <a:t>写数据的功能部件 </a:t>
            </a:r>
            <a:r>
              <a:rPr kumimoji="0" lang="zh-CN" altLang="en-US" sz="2000" b="0" i="0" u="none" strike="noStrike" kern="0" cap="none" spc="0" normalizeH="0" baseline="0" noProof="0" dirty="0" smtClean="0">
                <a:ln>
                  <a:noFill/>
                </a:ln>
                <a:solidFill>
                  <a:schemeClr val="tx1"/>
                </a:solidFill>
                <a:effectLst/>
                <a:uLnTx/>
                <a:uFillTx/>
                <a:latin typeface="Times New Roman" pitchFamily="18" charset="0"/>
                <a:ea typeface="+mn-ea"/>
              </a:rPr>
              <a:t>；</a:t>
            </a:r>
            <a:endParaRPr kumimoji="0" lang="en-US" altLang="zh-CN" sz="2000" b="0" i="0" u="none" strike="noStrike" kern="0" cap="none" spc="0" normalizeH="0" baseline="0" noProof="0" dirty="0" smtClean="0">
              <a:ln>
                <a:noFill/>
              </a:ln>
              <a:solidFill>
                <a:schemeClr val="tx1"/>
              </a:solidFill>
              <a:effectLst/>
              <a:uLnTx/>
              <a:uFillTx/>
              <a:latin typeface="Times New Roman" pitchFamily="18" charset="0"/>
              <a:ea typeface="+mn-ea"/>
            </a:endParaRPr>
          </a:p>
          <a:p>
            <a:pPr marL="1600200" lvl="3" indent="-228600">
              <a:spcBef>
                <a:spcPct val="20000"/>
              </a:spcBef>
              <a:buClr>
                <a:schemeClr val="hlink"/>
              </a:buClr>
              <a:buFont typeface="Wingdings" pitchFamily="2" charset="2"/>
              <a:buChar char="ª"/>
              <a:defRPr/>
            </a:pPr>
            <a:r>
              <a:rPr lang="en-US" altLang="zh-CN" sz="2000" dirty="0" err="1" smtClean="0">
                <a:solidFill>
                  <a:srgbClr val="D60093"/>
                </a:solidFill>
                <a:latin typeface="Times New Roman" pitchFamily="18" charset="0"/>
                <a:ea typeface="宋体" charset="-122"/>
              </a:rPr>
              <a:t>Rj</a:t>
            </a:r>
            <a:r>
              <a:rPr lang="zh-CN" altLang="en-US" sz="2000" dirty="0" smtClean="0">
                <a:solidFill>
                  <a:srgbClr val="D60093"/>
                </a:solidFill>
                <a:latin typeface="Times New Roman" pitchFamily="18" charset="0"/>
                <a:ea typeface="宋体" charset="-122"/>
              </a:rPr>
              <a:t>，</a:t>
            </a:r>
            <a:r>
              <a:rPr lang="en-US" altLang="zh-CN" sz="2000" dirty="0" err="1" smtClean="0">
                <a:solidFill>
                  <a:srgbClr val="D60093"/>
                </a:solidFill>
                <a:latin typeface="Times New Roman" pitchFamily="18" charset="0"/>
                <a:ea typeface="宋体" charset="-122"/>
              </a:rPr>
              <a:t>Rk</a:t>
            </a:r>
            <a:r>
              <a:rPr lang="zh-CN" altLang="en-US" sz="2000" dirty="0" smtClean="0">
                <a:latin typeface="Times New Roman" pitchFamily="18" charset="0"/>
                <a:ea typeface="宋体" charset="-122"/>
              </a:rPr>
              <a:t>：标志位，“</a:t>
            </a:r>
            <a:r>
              <a:rPr lang="en-US" altLang="zh-CN" sz="2000" dirty="0" smtClean="0">
                <a:latin typeface="Times New Roman" pitchFamily="18" charset="0"/>
                <a:ea typeface="宋体" charset="-122"/>
              </a:rPr>
              <a:t>yes”</a:t>
            </a:r>
            <a:r>
              <a:rPr lang="zh-CN" altLang="en-US" sz="2000" dirty="0" smtClean="0">
                <a:latin typeface="Times New Roman" pitchFamily="18" charset="0"/>
                <a:ea typeface="宋体" charset="-122"/>
              </a:rPr>
              <a:t>表示</a:t>
            </a:r>
            <a:r>
              <a:rPr lang="en-US" altLang="zh-CN" sz="2000" dirty="0" err="1" smtClean="0">
                <a:solidFill>
                  <a:srgbClr val="FF0000"/>
                </a:solidFill>
                <a:latin typeface="Times New Roman" pitchFamily="18" charset="0"/>
                <a:ea typeface="宋体" charset="-122"/>
              </a:rPr>
              <a:t>Fj</a:t>
            </a:r>
            <a:r>
              <a:rPr lang="zh-CN" altLang="en-US" sz="2000" dirty="0" smtClean="0">
                <a:solidFill>
                  <a:srgbClr val="FF0000"/>
                </a:solidFill>
                <a:latin typeface="Times New Roman" pitchFamily="18" charset="0"/>
                <a:ea typeface="宋体" charset="-122"/>
              </a:rPr>
              <a:t>，</a:t>
            </a:r>
            <a:r>
              <a:rPr lang="en-US" altLang="zh-CN" sz="2000" dirty="0" err="1" smtClean="0">
                <a:solidFill>
                  <a:srgbClr val="FF0000"/>
                </a:solidFill>
                <a:latin typeface="Times New Roman" pitchFamily="18" charset="0"/>
                <a:ea typeface="宋体" charset="-122"/>
              </a:rPr>
              <a:t>Fk</a:t>
            </a:r>
            <a:r>
              <a:rPr lang="zh-CN" altLang="en-US" sz="2000" dirty="0" smtClean="0">
                <a:solidFill>
                  <a:srgbClr val="FF0000"/>
                </a:solidFill>
                <a:latin typeface="Times New Roman" pitchFamily="18" charset="0"/>
                <a:ea typeface="宋体" charset="-122"/>
              </a:rPr>
              <a:t>中的操作数就绪且还未被取走。</a:t>
            </a:r>
            <a:r>
              <a:rPr lang="zh-CN" altLang="en-US" sz="2000" dirty="0" smtClean="0">
                <a:latin typeface="Times New Roman" pitchFamily="18" charset="0"/>
                <a:ea typeface="宋体" charset="-122"/>
              </a:rPr>
              <a:t>否则就被置为“</a:t>
            </a:r>
            <a:r>
              <a:rPr lang="en-US" altLang="zh-CN" sz="2000" dirty="0" smtClean="0">
                <a:latin typeface="Times New Roman" pitchFamily="18" charset="0"/>
                <a:ea typeface="宋体" charset="-122"/>
              </a:rPr>
              <a:t>no”</a:t>
            </a:r>
            <a:r>
              <a:rPr lang="zh-CN" altLang="en-US" sz="2000" dirty="0" smtClean="0">
                <a:latin typeface="Times New Roman" pitchFamily="18" charset="0"/>
                <a:ea typeface="宋体" charset="-122"/>
              </a:rPr>
              <a:t>。</a:t>
            </a:r>
          </a:p>
          <a:p>
            <a:pPr marL="1600200" marR="0" lvl="3" indent="-228600" algn="l" defTabSz="914400" rtl="0" eaLnBrk="1" fontAlgn="base" latinLnBrk="0" hangingPunct="1">
              <a:lnSpc>
                <a:spcPct val="100000"/>
              </a:lnSpc>
              <a:spcBef>
                <a:spcPct val="20000"/>
              </a:spcBef>
              <a:spcAft>
                <a:spcPct val="0"/>
              </a:spcAft>
              <a:buClr>
                <a:schemeClr val="hlink"/>
              </a:buClr>
              <a:buSzTx/>
              <a:buFont typeface="Wingdings" pitchFamily="2" charset="2"/>
              <a:buChar char="ª"/>
              <a:tabLst/>
              <a:defRPr/>
            </a:pPr>
            <a:endParaRPr kumimoji="0" lang="zh-CN" altLang="en-US" sz="2000" b="0" i="0" u="none" strike="noStrike" kern="0" cap="none" spc="0" normalizeH="0" baseline="0" noProof="0" dirty="0" smtClean="0">
              <a:ln>
                <a:noFill/>
              </a:ln>
              <a:solidFill>
                <a:schemeClr val="tx1"/>
              </a:solidFill>
              <a:effectLst/>
              <a:uLnTx/>
              <a:uFillTx/>
              <a:latin typeface="Times New Roman" pitchFamily="18" charset="0"/>
              <a:ea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AABE79C-E54E-4E0E-B664-8890EA58465B}" type="datetime1">
              <a:rPr lang="zh-CN" altLang="en-US" smtClean="0"/>
              <a:pPr>
                <a:defRPr/>
              </a:pPr>
              <a:t>2017/6/8</a:t>
            </a:fld>
            <a:endParaRPr lang="zh-CN" altLang="zh-CN"/>
          </a:p>
        </p:txBody>
      </p:sp>
      <p:sp>
        <p:nvSpPr>
          <p:cNvPr id="3" name="灯片编号占位符 2"/>
          <p:cNvSpPr>
            <a:spLocks noGrp="1"/>
          </p:cNvSpPr>
          <p:nvPr>
            <p:ph type="sldNum" sz="quarter" idx="12"/>
          </p:nvPr>
        </p:nvSpPr>
        <p:spPr/>
        <p:txBody>
          <a:bodyPr/>
          <a:lstStyle/>
          <a:p>
            <a:pPr>
              <a:defRPr/>
            </a:pPr>
            <a:fld id="{E1284332-E4DC-4D2F-A614-BDF491AF3DCF}" type="slidenum">
              <a:rPr lang="zh-CN" altLang="zh-CN" smtClean="0"/>
              <a:pPr>
                <a:defRPr/>
              </a:pPr>
              <a:t>24</a:t>
            </a:fld>
            <a:endParaRPr lang="zh-CN" altLang="zh-CN"/>
          </a:p>
        </p:txBody>
      </p:sp>
      <p:sp>
        <p:nvSpPr>
          <p:cNvPr id="4" name="矩形 3"/>
          <p:cNvSpPr/>
          <p:nvPr/>
        </p:nvSpPr>
        <p:spPr>
          <a:xfrm>
            <a:off x="642878" y="357166"/>
            <a:ext cx="8501122" cy="923330"/>
          </a:xfrm>
          <a:prstGeom prst="rect">
            <a:avLst/>
          </a:prstGeom>
        </p:spPr>
        <p:txBody>
          <a:bodyPr wrap="square">
            <a:spAutoFit/>
          </a:bodyPr>
          <a:lstStyle/>
          <a:p>
            <a:r>
              <a:rPr lang="zh-CN" altLang="en-US" dirty="0" smtClean="0">
                <a:latin typeface="宋体" panose="02010600030101010101" pitchFamily="2" charset="-122"/>
                <a:sym typeface="+mn-ea"/>
              </a:rPr>
              <a:t>下述指令，第一条指令已经执行并写入了结果，第二条指令已完成正等待写结果，给出记分牌（或</a:t>
            </a:r>
            <a:r>
              <a:rPr lang="en-US" altLang="zh-CN" dirty="0" err="1" smtClean="0">
                <a:latin typeface="宋体" panose="02010600030101010101" pitchFamily="2" charset="-122"/>
                <a:sym typeface="+mn-ea"/>
              </a:rPr>
              <a:t>Tomasulo</a:t>
            </a:r>
            <a:r>
              <a:rPr lang="en-US" altLang="zh-CN" dirty="0" smtClean="0">
                <a:latin typeface="宋体" panose="02010600030101010101" pitchFamily="2" charset="-122"/>
                <a:sym typeface="+mn-ea"/>
              </a:rPr>
              <a:t>)</a:t>
            </a:r>
            <a:r>
              <a:rPr lang="zh-CN" altLang="en-US" dirty="0" smtClean="0">
                <a:latin typeface="宋体" panose="02010600030101010101" pitchFamily="2" charset="-122"/>
                <a:sym typeface="+mn-ea"/>
              </a:rPr>
              <a:t>法所用的指令、功能部件（或保留站）和结果寄存器状态表。（假定各功能部件 均为</a:t>
            </a:r>
            <a:r>
              <a:rPr lang="en-US" altLang="zh-CN" dirty="0" smtClean="0">
                <a:latin typeface="宋体" panose="02010600030101010101" pitchFamily="2" charset="-122"/>
                <a:sym typeface="+mn-ea"/>
              </a:rPr>
              <a:t>1</a:t>
            </a:r>
            <a:r>
              <a:rPr lang="zh-CN" altLang="en-US" dirty="0" smtClean="0">
                <a:latin typeface="宋体" panose="02010600030101010101" pitchFamily="2" charset="-122"/>
                <a:sym typeface="+mn-ea"/>
              </a:rPr>
              <a:t>个） </a:t>
            </a:r>
            <a:endParaRPr lang="zh-CN" altLang="en-US" dirty="0"/>
          </a:p>
        </p:txBody>
      </p:sp>
      <p:sp>
        <p:nvSpPr>
          <p:cNvPr id="5" name="Rectangle 3" descr="Rectangle: Click to edit Master text styles&#10;Second level&#10;Third level&#10;Fourth level&#10;Fifth level"/>
          <p:cNvSpPr txBox="1">
            <a:spLocks noChangeArrowheads="1"/>
          </p:cNvSpPr>
          <p:nvPr/>
        </p:nvSpPr>
        <p:spPr>
          <a:xfrm>
            <a:off x="1071538" y="1285860"/>
            <a:ext cx="6858048" cy="3073400"/>
          </a:xfrm>
          <a:prstGeom prst="rect">
            <a:avLst/>
          </a:prstGeom>
        </p:spPr>
        <p:txBody>
          <a:bodyPr/>
          <a:lstStyle/>
          <a:p>
            <a:pPr marL="457200" marR="0" lvl="0" indent="1241425"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defRPr/>
            </a:pPr>
            <a:r>
              <a:rPr kumimoji="0" lang="pt-BR" altLang="zh-CN" sz="2000" b="1" i="0" u="none" strike="noStrike" kern="0" cap="none" spc="0" normalizeH="0" baseline="0" noProof="0" dirty="0" smtClean="0">
                <a:ln>
                  <a:noFill/>
                </a:ln>
                <a:solidFill>
                  <a:schemeClr val="tx1"/>
                </a:solidFill>
                <a:effectLst/>
                <a:uLnTx/>
                <a:uFillTx/>
                <a:latin typeface="宋体" charset="-122"/>
                <a:ea typeface="宋体" charset="-122"/>
                <a:cs typeface="+mn-cs"/>
              </a:rPr>
              <a:t>L.D	    F6, 34(R2)</a:t>
            </a:r>
          </a:p>
          <a:p>
            <a:pPr marL="457200" marR="0" lvl="0" indent="1241425"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defRPr/>
            </a:pPr>
            <a:r>
              <a:rPr kumimoji="0" lang="pt-BR" altLang="zh-CN" sz="2000" b="1" i="0" u="none" strike="noStrike" kern="0" cap="none" spc="0" normalizeH="0" baseline="0" noProof="0" dirty="0" smtClean="0">
                <a:ln>
                  <a:noFill/>
                </a:ln>
                <a:solidFill>
                  <a:schemeClr val="tx1"/>
                </a:solidFill>
                <a:effectLst/>
                <a:uLnTx/>
                <a:uFillTx/>
                <a:latin typeface="宋体" charset="-122"/>
                <a:ea typeface="宋体" charset="-122"/>
                <a:cs typeface="+mn-cs"/>
              </a:rPr>
              <a:t>L.D	    F2, 45(R3)</a:t>
            </a:r>
          </a:p>
          <a:p>
            <a:pPr marL="457200" marR="0" lvl="0" indent="1241425"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defRPr/>
            </a:pPr>
            <a:r>
              <a:rPr kumimoji="0" lang="pt-BR" altLang="zh-CN" sz="2000" b="1" i="0" u="none" strike="noStrike" kern="0" cap="none" spc="0" normalizeH="0" baseline="0" noProof="0" dirty="0" smtClean="0">
                <a:ln>
                  <a:noFill/>
                </a:ln>
                <a:solidFill>
                  <a:schemeClr val="tx1"/>
                </a:solidFill>
                <a:effectLst/>
                <a:uLnTx/>
                <a:uFillTx/>
                <a:latin typeface="宋体" charset="-122"/>
                <a:ea typeface="宋体" charset="-122"/>
                <a:cs typeface="+mn-cs"/>
              </a:rPr>
              <a:t>MULT.D      F0, F2, F4</a:t>
            </a:r>
            <a:endParaRPr kumimoji="0" lang="en-US" altLang="zh-CN" sz="2000" b="1" i="0" u="none" strike="noStrike" kern="0" cap="none" spc="0" normalizeH="0" baseline="0" noProof="0" dirty="0" smtClean="0">
              <a:ln>
                <a:noFill/>
              </a:ln>
              <a:solidFill>
                <a:schemeClr val="tx1"/>
              </a:solidFill>
              <a:effectLst/>
              <a:uLnTx/>
              <a:uFillTx/>
              <a:latin typeface="宋体" charset="-122"/>
              <a:ea typeface="宋体" charset="-122"/>
              <a:cs typeface="+mn-cs"/>
            </a:endParaRPr>
          </a:p>
          <a:p>
            <a:pPr marL="457200" marR="0" lvl="0" indent="1241425"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defRPr/>
            </a:pPr>
            <a:r>
              <a:rPr kumimoji="0" lang="en-US" altLang="zh-CN" sz="2000" b="1" i="0" u="none" strike="noStrike" kern="0" cap="none" spc="0" normalizeH="0" baseline="0" noProof="0" dirty="0" smtClean="0">
                <a:ln>
                  <a:noFill/>
                </a:ln>
                <a:solidFill>
                  <a:schemeClr val="tx1"/>
                </a:solidFill>
                <a:effectLst/>
                <a:uLnTx/>
                <a:uFillTx/>
                <a:latin typeface="宋体" charset="-122"/>
                <a:ea typeface="宋体" charset="-122"/>
                <a:cs typeface="+mn-cs"/>
              </a:rPr>
              <a:t>SUB.D	    F8, F6, F2</a:t>
            </a:r>
          </a:p>
          <a:p>
            <a:pPr marL="457200" marR="0" lvl="0" indent="1241425"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defRPr/>
            </a:pPr>
            <a:r>
              <a:rPr kumimoji="0" lang="en-US" altLang="zh-CN" sz="2000" b="1" i="0" u="none" strike="noStrike" kern="0" cap="none" spc="0" normalizeH="0" baseline="0" noProof="0" dirty="0" smtClean="0">
                <a:ln>
                  <a:noFill/>
                </a:ln>
                <a:solidFill>
                  <a:schemeClr val="tx1"/>
                </a:solidFill>
                <a:effectLst/>
                <a:uLnTx/>
                <a:uFillTx/>
                <a:latin typeface="宋体" charset="-122"/>
                <a:ea typeface="宋体" charset="-122"/>
                <a:cs typeface="+mn-cs"/>
              </a:rPr>
              <a:t>DIV.D	    F10, F0, F6</a:t>
            </a:r>
          </a:p>
          <a:p>
            <a:pPr marL="457200" marR="0" lvl="0" indent="1241425"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defRPr/>
            </a:pPr>
            <a:r>
              <a:rPr kumimoji="0" lang="en-US" altLang="zh-CN" sz="2000" b="1" i="0" u="none" strike="noStrike" kern="0" cap="none" spc="0" normalizeH="0" baseline="0" noProof="0" dirty="0" smtClean="0">
                <a:ln>
                  <a:noFill/>
                </a:ln>
                <a:solidFill>
                  <a:schemeClr val="tx1"/>
                </a:solidFill>
                <a:effectLst/>
                <a:uLnTx/>
                <a:uFillTx/>
                <a:latin typeface="宋体" charset="-122"/>
                <a:ea typeface="宋体" charset="-122"/>
                <a:cs typeface="+mn-cs"/>
              </a:rPr>
              <a:t>ADD.D	    F6, F8, F2</a:t>
            </a:r>
          </a:p>
        </p:txBody>
      </p:sp>
      <p:pic>
        <p:nvPicPr>
          <p:cNvPr id="53250" name="Picture 2"/>
          <p:cNvPicPr>
            <a:picLocks noChangeAspect="1" noChangeArrowheads="1"/>
          </p:cNvPicPr>
          <p:nvPr/>
        </p:nvPicPr>
        <p:blipFill>
          <a:blip r:embed="rId2"/>
          <a:srcRect/>
          <a:stretch>
            <a:fillRect/>
          </a:stretch>
        </p:blipFill>
        <p:spPr bwMode="auto">
          <a:xfrm>
            <a:off x="1285852" y="4071942"/>
            <a:ext cx="6667500" cy="2500330"/>
          </a:xfrm>
          <a:prstGeom prst="rect">
            <a:avLst/>
          </a:prstGeom>
          <a:noFill/>
          <a:ln w="9525">
            <a:noFill/>
            <a:miter lim="800000"/>
            <a:headEnd/>
            <a:tailEnd/>
          </a:ln>
          <a:effectLst/>
        </p:spPr>
      </p:pic>
      <p:sp>
        <p:nvSpPr>
          <p:cNvPr id="7" name="矩形 6"/>
          <p:cNvSpPr/>
          <p:nvPr/>
        </p:nvSpPr>
        <p:spPr>
          <a:xfrm>
            <a:off x="571472" y="3500438"/>
            <a:ext cx="649537" cy="369332"/>
          </a:xfrm>
          <a:prstGeom prst="rect">
            <a:avLst/>
          </a:prstGeom>
        </p:spPr>
        <p:txBody>
          <a:bodyPr wrap="none">
            <a:spAutoFit/>
          </a:bodyPr>
          <a:lstStyle/>
          <a:p>
            <a:r>
              <a:rPr lang="zh-CN" altLang="en-US" b="1" dirty="0" smtClean="0"/>
              <a:t>解：</a:t>
            </a:r>
            <a:endParaRPr lang="zh-CN" altLang="en-US" b="1" dirty="0"/>
          </a:p>
        </p:txBody>
      </p:sp>
      <p:sp>
        <p:nvSpPr>
          <p:cNvPr id="8" name="文本框 3"/>
          <p:cNvSpPr txBox="1"/>
          <p:nvPr/>
        </p:nvSpPr>
        <p:spPr>
          <a:xfrm>
            <a:off x="1285852" y="3429000"/>
            <a:ext cx="2714644" cy="461665"/>
          </a:xfrm>
          <a:prstGeom prst="rect">
            <a:avLst/>
          </a:prstGeom>
          <a:noFill/>
        </p:spPr>
        <p:txBody>
          <a:bodyPr wrap="square" rtlCol="0">
            <a:spAutoFit/>
          </a:bodyPr>
          <a:lstStyle/>
          <a:p>
            <a:r>
              <a:rPr lang="en-US" altLang="zh-CN" sz="2400" dirty="0" smtClean="0"/>
              <a:t>(1) </a:t>
            </a:r>
            <a:r>
              <a:rPr lang="zh-CN" altLang="en-US" sz="2400" dirty="0" smtClean="0"/>
              <a:t>指令状态表</a:t>
            </a:r>
            <a:endParaRPr lang="zh-CN" altLang="en-US" sz="2400" dirty="0"/>
          </a:p>
        </p:txBody>
      </p:sp>
      <p:sp>
        <p:nvSpPr>
          <p:cNvPr id="9" name="矩形 8"/>
          <p:cNvSpPr/>
          <p:nvPr/>
        </p:nvSpPr>
        <p:spPr>
          <a:xfrm>
            <a:off x="3428992" y="3429000"/>
            <a:ext cx="3897331" cy="369332"/>
          </a:xfrm>
          <a:prstGeom prst="rect">
            <a:avLst/>
          </a:prstGeom>
        </p:spPr>
        <p:txBody>
          <a:bodyPr wrap="square">
            <a:spAutoFit/>
          </a:bodyPr>
          <a:lstStyle/>
          <a:p>
            <a:r>
              <a:rPr lang="zh-CN" altLang="en-US" dirty="0" smtClean="0">
                <a:solidFill>
                  <a:srgbClr val="FFFFFF"/>
                </a:solidFill>
                <a:latin typeface="宋体" panose="02010600030101010101" pitchFamily="2" charset="-122"/>
                <a:sym typeface="+mn-ea"/>
              </a:rPr>
              <a:t>（假定各功能部件 均为</a:t>
            </a:r>
            <a:r>
              <a:rPr lang="en-US" altLang="zh-CN" dirty="0" smtClean="0">
                <a:solidFill>
                  <a:srgbClr val="FFFFFF"/>
                </a:solidFill>
                <a:latin typeface="宋体" panose="02010600030101010101" pitchFamily="2" charset="-122"/>
                <a:sym typeface="+mn-ea"/>
              </a:rPr>
              <a:t>1</a:t>
            </a:r>
            <a:r>
              <a:rPr lang="zh-CN" altLang="en-US" dirty="0" smtClean="0">
                <a:solidFill>
                  <a:srgbClr val="FFFFFF"/>
                </a:solidFill>
                <a:latin typeface="宋体" panose="02010600030101010101" pitchFamily="2" charset="-122"/>
                <a:sym typeface="+mn-ea"/>
              </a:rPr>
              <a:t>个） </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AABE79C-E54E-4E0E-B664-8890EA58465B}" type="datetime1">
              <a:rPr lang="zh-CN" altLang="en-US" smtClean="0"/>
              <a:pPr>
                <a:defRPr/>
              </a:pPr>
              <a:t>2017/6/8</a:t>
            </a:fld>
            <a:endParaRPr lang="zh-CN" altLang="zh-CN"/>
          </a:p>
        </p:txBody>
      </p:sp>
      <p:sp>
        <p:nvSpPr>
          <p:cNvPr id="3" name="灯片编号占位符 2"/>
          <p:cNvSpPr>
            <a:spLocks noGrp="1"/>
          </p:cNvSpPr>
          <p:nvPr>
            <p:ph type="sldNum" sz="quarter" idx="12"/>
          </p:nvPr>
        </p:nvSpPr>
        <p:spPr/>
        <p:txBody>
          <a:bodyPr/>
          <a:lstStyle/>
          <a:p>
            <a:pPr>
              <a:defRPr/>
            </a:pPr>
            <a:fld id="{E1284332-E4DC-4D2F-A614-BDF491AF3DCF}" type="slidenum">
              <a:rPr lang="zh-CN" altLang="zh-CN" smtClean="0"/>
              <a:pPr>
                <a:defRPr/>
              </a:pPr>
              <a:t>25</a:t>
            </a:fld>
            <a:endParaRPr lang="zh-CN" altLang="zh-CN"/>
          </a:p>
        </p:txBody>
      </p:sp>
      <p:sp>
        <p:nvSpPr>
          <p:cNvPr id="5" name="Rectangle 3" descr="Rectangle: Click to edit Master text styles&#10;Second level&#10;Third level&#10;Fourth level&#10;Fifth level"/>
          <p:cNvSpPr txBox="1">
            <a:spLocks noChangeArrowheads="1"/>
          </p:cNvSpPr>
          <p:nvPr/>
        </p:nvSpPr>
        <p:spPr>
          <a:xfrm>
            <a:off x="714348" y="0"/>
            <a:ext cx="6858048" cy="3073400"/>
          </a:xfrm>
          <a:prstGeom prst="rect">
            <a:avLst/>
          </a:prstGeom>
        </p:spPr>
        <p:txBody>
          <a:bodyPr/>
          <a:lstStyle/>
          <a:p>
            <a:pPr marL="457200" marR="0" lvl="0" indent="1241425"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defRPr/>
            </a:pPr>
            <a:r>
              <a:rPr kumimoji="0" lang="pt-BR" altLang="zh-CN" sz="2000" b="1" i="0" u="none" strike="noStrike" kern="0" cap="none" spc="0" normalizeH="0" baseline="0" noProof="0" dirty="0" smtClean="0">
                <a:ln>
                  <a:noFill/>
                </a:ln>
                <a:solidFill>
                  <a:schemeClr val="tx1"/>
                </a:solidFill>
                <a:effectLst/>
                <a:uLnTx/>
                <a:uFillTx/>
                <a:latin typeface="宋体" charset="-122"/>
                <a:ea typeface="宋体" charset="-122"/>
                <a:cs typeface="+mn-cs"/>
              </a:rPr>
              <a:t>L.D	    F6, 34(R2)</a:t>
            </a:r>
          </a:p>
          <a:p>
            <a:pPr marL="457200" marR="0" lvl="0" indent="1241425"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defRPr/>
            </a:pPr>
            <a:r>
              <a:rPr kumimoji="0" lang="pt-BR" altLang="zh-CN" sz="2000" b="1" i="0" u="none" strike="noStrike" kern="0" cap="none" spc="0" normalizeH="0" baseline="0" noProof="0" dirty="0" smtClean="0">
                <a:ln>
                  <a:noFill/>
                </a:ln>
                <a:solidFill>
                  <a:schemeClr val="tx1"/>
                </a:solidFill>
                <a:effectLst/>
                <a:uLnTx/>
                <a:uFillTx/>
                <a:latin typeface="宋体" charset="-122"/>
                <a:ea typeface="宋体" charset="-122"/>
                <a:cs typeface="+mn-cs"/>
              </a:rPr>
              <a:t>L.D	    F2, 45(R3)</a:t>
            </a:r>
          </a:p>
          <a:p>
            <a:pPr marL="457200" marR="0" lvl="0" indent="1241425"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defRPr/>
            </a:pPr>
            <a:r>
              <a:rPr kumimoji="0" lang="pt-BR" altLang="zh-CN" sz="2000" b="1" i="0" u="none" strike="noStrike" kern="0" cap="none" spc="0" normalizeH="0" baseline="0" noProof="0" dirty="0" smtClean="0">
                <a:ln>
                  <a:noFill/>
                </a:ln>
                <a:solidFill>
                  <a:schemeClr val="tx1"/>
                </a:solidFill>
                <a:effectLst/>
                <a:uLnTx/>
                <a:uFillTx/>
                <a:latin typeface="宋体" charset="-122"/>
                <a:ea typeface="宋体" charset="-122"/>
                <a:cs typeface="+mn-cs"/>
              </a:rPr>
              <a:t>MULT.D      F0, F2, F4</a:t>
            </a:r>
            <a:endParaRPr kumimoji="0" lang="en-US" altLang="zh-CN" sz="2000" b="1" i="0" u="none" strike="noStrike" kern="0" cap="none" spc="0" normalizeH="0" baseline="0" noProof="0" dirty="0" smtClean="0">
              <a:ln>
                <a:noFill/>
              </a:ln>
              <a:solidFill>
                <a:schemeClr val="tx1"/>
              </a:solidFill>
              <a:effectLst/>
              <a:uLnTx/>
              <a:uFillTx/>
              <a:latin typeface="宋体" charset="-122"/>
              <a:ea typeface="宋体" charset="-122"/>
              <a:cs typeface="+mn-cs"/>
            </a:endParaRPr>
          </a:p>
          <a:p>
            <a:pPr marL="457200" marR="0" lvl="0" indent="1241425"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defRPr/>
            </a:pPr>
            <a:r>
              <a:rPr kumimoji="0" lang="en-US" altLang="zh-CN" sz="2000" b="1" i="0" u="none" strike="noStrike" kern="0" cap="none" spc="0" normalizeH="0" baseline="0" noProof="0" dirty="0" smtClean="0">
                <a:ln>
                  <a:noFill/>
                </a:ln>
                <a:solidFill>
                  <a:schemeClr val="tx1"/>
                </a:solidFill>
                <a:effectLst/>
                <a:uLnTx/>
                <a:uFillTx/>
                <a:latin typeface="宋体" charset="-122"/>
                <a:ea typeface="宋体" charset="-122"/>
                <a:cs typeface="+mn-cs"/>
              </a:rPr>
              <a:t>SUB.D	    F8, F6, F2</a:t>
            </a:r>
          </a:p>
          <a:p>
            <a:pPr marL="457200" marR="0" lvl="0" indent="1241425"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defRPr/>
            </a:pPr>
            <a:r>
              <a:rPr kumimoji="0" lang="en-US" altLang="zh-CN" sz="2000" b="1" i="0" u="none" strike="noStrike" kern="0" cap="none" spc="0" normalizeH="0" baseline="0" noProof="0" dirty="0" smtClean="0">
                <a:ln>
                  <a:noFill/>
                </a:ln>
                <a:solidFill>
                  <a:schemeClr val="tx1"/>
                </a:solidFill>
                <a:effectLst/>
                <a:uLnTx/>
                <a:uFillTx/>
                <a:latin typeface="宋体" charset="-122"/>
                <a:ea typeface="宋体" charset="-122"/>
                <a:cs typeface="+mn-cs"/>
              </a:rPr>
              <a:t>DIV.D	    F10, F0, F6</a:t>
            </a:r>
          </a:p>
        </p:txBody>
      </p:sp>
      <p:sp>
        <p:nvSpPr>
          <p:cNvPr id="7" name="矩形 6"/>
          <p:cNvSpPr/>
          <p:nvPr/>
        </p:nvSpPr>
        <p:spPr>
          <a:xfrm>
            <a:off x="-1000164" y="4286256"/>
            <a:ext cx="10358542" cy="3120854"/>
          </a:xfrm>
          <a:prstGeom prst="rect">
            <a:avLst/>
          </a:prstGeom>
        </p:spPr>
        <p:txBody>
          <a:bodyPr wrap="square">
            <a:spAutoFit/>
          </a:bodyPr>
          <a:lstStyle/>
          <a:p>
            <a:pPr marL="1600200" lvl="3" indent="-228600">
              <a:spcBef>
                <a:spcPct val="20000"/>
              </a:spcBef>
              <a:buClr>
                <a:schemeClr val="hlink"/>
              </a:buClr>
              <a:buFont typeface="Wingdings" pitchFamily="2" charset="2"/>
              <a:buChar char="ª"/>
              <a:defRPr/>
            </a:pPr>
            <a:r>
              <a:rPr lang="en-US" altLang="zh-CN" sz="2400" kern="0" dirty="0" smtClean="0">
                <a:solidFill>
                  <a:srgbClr val="D60093"/>
                </a:solidFill>
                <a:latin typeface="Times New Roman" pitchFamily="18" charset="0"/>
              </a:rPr>
              <a:t>Busy</a:t>
            </a:r>
            <a:r>
              <a:rPr lang="zh-CN" altLang="en-US" sz="2400" kern="0" dirty="0" smtClean="0">
                <a:latin typeface="Times New Roman" pitchFamily="18" charset="0"/>
              </a:rPr>
              <a:t>：</a:t>
            </a:r>
            <a:r>
              <a:rPr lang="zh-CN" altLang="en-US" sz="2400" kern="0" dirty="0" smtClean="0">
                <a:solidFill>
                  <a:srgbClr val="FF0000"/>
                </a:solidFill>
                <a:latin typeface="Times New Roman" pitchFamily="18" charset="0"/>
              </a:rPr>
              <a:t>指出功能部件是否忙</a:t>
            </a:r>
            <a:r>
              <a:rPr lang="zh-CN" altLang="en-US" sz="2400" kern="0" dirty="0" smtClean="0">
                <a:latin typeface="Times New Roman" pitchFamily="18" charset="0"/>
              </a:rPr>
              <a:t>。初值为“</a:t>
            </a:r>
            <a:r>
              <a:rPr lang="en-US" altLang="zh-CN" sz="2400" kern="0" dirty="0" smtClean="0">
                <a:latin typeface="Times New Roman" pitchFamily="18" charset="0"/>
              </a:rPr>
              <a:t>no”</a:t>
            </a:r>
            <a:r>
              <a:rPr lang="zh-CN" altLang="en-US" sz="2400" kern="0" dirty="0" smtClean="0">
                <a:latin typeface="Times New Roman" pitchFamily="18" charset="0"/>
              </a:rPr>
              <a:t>；</a:t>
            </a:r>
          </a:p>
          <a:p>
            <a:pPr marL="1600200" lvl="3" indent="-228600">
              <a:spcBef>
                <a:spcPct val="20000"/>
              </a:spcBef>
              <a:buClr>
                <a:schemeClr val="hlink"/>
              </a:buClr>
              <a:buFont typeface="Wingdings" pitchFamily="2" charset="2"/>
              <a:buChar char="ª"/>
              <a:defRPr/>
            </a:pPr>
            <a:r>
              <a:rPr lang="en-US" altLang="zh-CN" sz="2400" kern="0" dirty="0" smtClean="0">
                <a:solidFill>
                  <a:srgbClr val="D60093"/>
                </a:solidFill>
                <a:latin typeface="Times New Roman" pitchFamily="18" charset="0"/>
              </a:rPr>
              <a:t>Op</a:t>
            </a:r>
            <a:r>
              <a:rPr lang="zh-CN" altLang="en-US" sz="2400" kern="0" dirty="0" smtClean="0">
                <a:latin typeface="Times New Roman" pitchFamily="18" charset="0"/>
              </a:rPr>
              <a:t>：该功能部件</a:t>
            </a:r>
            <a:r>
              <a:rPr lang="zh-CN" altLang="en-US" sz="2400" kern="0" dirty="0" smtClean="0">
                <a:solidFill>
                  <a:srgbClr val="FF0000"/>
                </a:solidFill>
                <a:latin typeface="Times New Roman" pitchFamily="18" charset="0"/>
              </a:rPr>
              <a:t>正在执行或将要执行的操作</a:t>
            </a:r>
            <a:r>
              <a:rPr lang="zh-CN" altLang="en-US" sz="2400" kern="0" dirty="0" smtClean="0">
                <a:latin typeface="Times New Roman" pitchFamily="18" charset="0"/>
              </a:rPr>
              <a:t>；</a:t>
            </a:r>
          </a:p>
          <a:p>
            <a:pPr marL="1600200" lvl="3" indent="-228600">
              <a:spcBef>
                <a:spcPct val="20000"/>
              </a:spcBef>
              <a:buClr>
                <a:schemeClr val="hlink"/>
              </a:buClr>
              <a:buFont typeface="Wingdings" pitchFamily="2" charset="2"/>
              <a:buChar char="ª"/>
              <a:defRPr/>
            </a:pPr>
            <a:r>
              <a:rPr lang="en-US" altLang="zh-CN" sz="2400" kern="0" dirty="0" err="1" smtClean="0">
                <a:solidFill>
                  <a:srgbClr val="D60093"/>
                </a:solidFill>
                <a:latin typeface="Times New Roman" pitchFamily="18" charset="0"/>
              </a:rPr>
              <a:t>Fi</a:t>
            </a:r>
            <a:r>
              <a:rPr lang="zh-CN" altLang="en-US" sz="2400" kern="0" dirty="0" smtClean="0">
                <a:latin typeface="Times New Roman" pitchFamily="18" charset="0"/>
              </a:rPr>
              <a:t>：</a:t>
            </a:r>
            <a:r>
              <a:rPr lang="zh-CN" altLang="en-US" sz="2400" kern="0" dirty="0" smtClean="0">
                <a:solidFill>
                  <a:srgbClr val="FF0000"/>
                </a:solidFill>
                <a:latin typeface="Times New Roman" pitchFamily="18" charset="0"/>
              </a:rPr>
              <a:t>目的寄存器编号</a:t>
            </a:r>
            <a:r>
              <a:rPr lang="zh-CN" altLang="en-US" sz="2400" kern="0" dirty="0" smtClean="0">
                <a:latin typeface="Times New Roman" pitchFamily="18" charset="0"/>
              </a:rPr>
              <a:t>；</a:t>
            </a:r>
          </a:p>
          <a:p>
            <a:pPr marL="1600200" lvl="3" indent="-228600">
              <a:spcBef>
                <a:spcPct val="20000"/>
              </a:spcBef>
              <a:buClr>
                <a:schemeClr val="hlink"/>
              </a:buClr>
              <a:buFont typeface="Wingdings" pitchFamily="2" charset="2"/>
              <a:buChar char="ª"/>
              <a:defRPr/>
            </a:pPr>
            <a:r>
              <a:rPr lang="en-US" altLang="zh-CN" sz="2400" kern="0" dirty="0" err="1" smtClean="0">
                <a:solidFill>
                  <a:srgbClr val="D60093"/>
                </a:solidFill>
                <a:latin typeface="Times New Roman" pitchFamily="18" charset="0"/>
              </a:rPr>
              <a:t>Fj</a:t>
            </a:r>
            <a:r>
              <a:rPr lang="zh-CN" altLang="en-US" sz="2400" kern="0" dirty="0" smtClean="0">
                <a:solidFill>
                  <a:srgbClr val="D60093"/>
                </a:solidFill>
                <a:latin typeface="Times New Roman" pitchFamily="18" charset="0"/>
              </a:rPr>
              <a:t>，</a:t>
            </a:r>
            <a:r>
              <a:rPr lang="en-US" altLang="zh-CN" sz="2400" kern="0" dirty="0" err="1" smtClean="0">
                <a:solidFill>
                  <a:srgbClr val="D60093"/>
                </a:solidFill>
                <a:latin typeface="Times New Roman" pitchFamily="18" charset="0"/>
              </a:rPr>
              <a:t>Fk</a:t>
            </a:r>
            <a:r>
              <a:rPr lang="zh-CN" altLang="en-US" sz="2400" kern="0" dirty="0" smtClean="0">
                <a:latin typeface="Times New Roman" pitchFamily="18" charset="0"/>
              </a:rPr>
              <a:t>：</a:t>
            </a:r>
            <a:r>
              <a:rPr lang="zh-CN" altLang="en-US" sz="2400" kern="0" dirty="0" smtClean="0">
                <a:solidFill>
                  <a:srgbClr val="FF0000"/>
                </a:solidFill>
                <a:latin typeface="Times New Roman" pitchFamily="18" charset="0"/>
              </a:rPr>
              <a:t>源寄存器编号</a:t>
            </a:r>
            <a:r>
              <a:rPr lang="zh-CN" altLang="en-US" sz="2400" kern="0" dirty="0" smtClean="0">
                <a:latin typeface="Times New Roman" pitchFamily="18" charset="0"/>
              </a:rPr>
              <a:t>；</a:t>
            </a:r>
          </a:p>
          <a:p>
            <a:pPr marL="1600200" lvl="3" indent="-228600">
              <a:spcBef>
                <a:spcPct val="20000"/>
              </a:spcBef>
              <a:buClr>
                <a:schemeClr val="hlink"/>
              </a:buClr>
              <a:buFont typeface="Wingdings" pitchFamily="2" charset="2"/>
              <a:buChar char="ª"/>
              <a:defRPr/>
            </a:pPr>
            <a:r>
              <a:rPr lang="en-US" altLang="zh-CN" sz="2400" kern="0" dirty="0" err="1" smtClean="0">
                <a:solidFill>
                  <a:srgbClr val="D60093"/>
                </a:solidFill>
                <a:latin typeface="Times New Roman" pitchFamily="18" charset="0"/>
              </a:rPr>
              <a:t>Qj</a:t>
            </a:r>
            <a:r>
              <a:rPr lang="zh-CN" altLang="en-US" sz="2400" kern="0" dirty="0" smtClean="0">
                <a:solidFill>
                  <a:srgbClr val="D60093"/>
                </a:solidFill>
                <a:latin typeface="Times New Roman" pitchFamily="18" charset="0"/>
              </a:rPr>
              <a:t>，</a:t>
            </a:r>
            <a:r>
              <a:rPr lang="en-US" altLang="zh-CN" sz="2400" kern="0" dirty="0" err="1" smtClean="0">
                <a:solidFill>
                  <a:srgbClr val="D60093"/>
                </a:solidFill>
                <a:latin typeface="Times New Roman" pitchFamily="18" charset="0"/>
              </a:rPr>
              <a:t>Qk</a:t>
            </a:r>
            <a:r>
              <a:rPr lang="zh-CN" altLang="en-US" sz="2400" kern="0" dirty="0" smtClean="0">
                <a:latin typeface="Times New Roman" pitchFamily="18" charset="0"/>
              </a:rPr>
              <a:t>：</a:t>
            </a:r>
            <a:r>
              <a:rPr lang="zh-CN" altLang="en-US" sz="2400" kern="0" dirty="0" smtClean="0">
                <a:solidFill>
                  <a:srgbClr val="FF0000"/>
                </a:solidFill>
                <a:latin typeface="Times New Roman" pitchFamily="18" charset="0"/>
              </a:rPr>
              <a:t>向源寄存器</a:t>
            </a:r>
            <a:r>
              <a:rPr lang="en-US" altLang="zh-CN" sz="2400" kern="0" dirty="0" err="1" smtClean="0">
                <a:solidFill>
                  <a:srgbClr val="FF0000"/>
                </a:solidFill>
                <a:latin typeface="Times New Roman" pitchFamily="18" charset="0"/>
              </a:rPr>
              <a:t>Fj</a:t>
            </a:r>
            <a:r>
              <a:rPr lang="zh-CN" altLang="en-US" sz="2400" kern="0" dirty="0" smtClean="0">
                <a:solidFill>
                  <a:srgbClr val="FF0000"/>
                </a:solidFill>
                <a:latin typeface="Times New Roman" pitchFamily="18" charset="0"/>
              </a:rPr>
              <a:t>、</a:t>
            </a:r>
            <a:r>
              <a:rPr lang="en-US" altLang="zh-CN" sz="2400" kern="0" dirty="0" err="1" smtClean="0">
                <a:solidFill>
                  <a:srgbClr val="FF0000"/>
                </a:solidFill>
                <a:latin typeface="Times New Roman" pitchFamily="18" charset="0"/>
              </a:rPr>
              <a:t>Fk</a:t>
            </a:r>
            <a:r>
              <a:rPr lang="zh-CN" altLang="en-US" sz="2400" kern="0" dirty="0" smtClean="0">
                <a:solidFill>
                  <a:srgbClr val="FF0000"/>
                </a:solidFill>
                <a:latin typeface="Times New Roman" pitchFamily="18" charset="0"/>
              </a:rPr>
              <a:t>写数据的功能部件 </a:t>
            </a:r>
            <a:r>
              <a:rPr lang="zh-CN" altLang="en-US" sz="2400" kern="0" dirty="0" smtClean="0">
                <a:latin typeface="Times New Roman" pitchFamily="18" charset="0"/>
              </a:rPr>
              <a:t>；</a:t>
            </a:r>
            <a:endParaRPr lang="en-US" altLang="zh-CN" sz="2400" kern="0" dirty="0" smtClean="0">
              <a:latin typeface="Times New Roman" pitchFamily="18" charset="0"/>
            </a:endParaRPr>
          </a:p>
          <a:p>
            <a:pPr marL="1600200" lvl="3" indent="-228600">
              <a:spcBef>
                <a:spcPct val="20000"/>
              </a:spcBef>
              <a:buClr>
                <a:schemeClr val="hlink"/>
              </a:buClr>
              <a:buFont typeface="Wingdings" pitchFamily="2" charset="2"/>
              <a:buChar char="ª"/>
              <a:defRPr/>
            </a:pPr>
            <a:r>
              <a:rPr lang="en-US" altLang="zh-CN" sz="2400" dirty="0" err="1" smtClean="0">
                <a:solidFill>
                  <a:srgbClr val="D60093"/>
                </a:solidFill>
                <a:latin typeface="Times New Roman" pitchFamily="18" charset="0"/>
                <a:ea typeface="宋体" charset="-122"/>
              </a:rPr>
              <a:t>Rj</a:t>
            </a:r>
            <a:r>
              <a:rPr lang="zh-CN" altLang="en-US" sz="2400" dirty="0" smtClean="0">
                <a:solidFill>
                  <a:srgbClr val="D60093"/>
                </a:solidFill>
                <a:latin typeface="Times New Roman" pitchFamily="18" charset="0"/>
                <a:ea typeface="宋体" charset="-122"/>
              </a:rPr>
              <a:t>，</a:t>
            </a:r>
            <a:r>
              <a:rPr lang="en-US" altLang="zh-CN" sz="2400" dirty="0" err="1" smtClean="0">
                <a:solidFill>
                  <a:srgbClr val="D60093"/>
                </a:solidFill>
                <a:latin typeface="Times New Roman" pitchFamily="18" charset="0"/>
                <a:ea typeface="宋体" charset="-122"/>
              </a:rPr>
              <a:t>Rk</a:t>
            </a:r>
            <a:r>
              <a:rPr lang="zh-CN" altLang="en-US" sz="2400" dirty="0" smtClean="0">
                <a:latin typeface="Times New Roman" pitchFamily="18" charset="0"/>
                <a:ea typeface="宋体" charset="-122"/>
              </a:rPr>
              <a:t>：标志位，</a:t>
            </a:r>
            <a:r>
              <a:rPr lang="en-US" altLang="zh-CN" sz="2400" dirty="0" err="1" smtClean="0">
                <a:solidFill>
                  <a:srgbClr val="FF0000"/>
                </a:solidFill>
                <a:latin typeface="Times New Roman" pitchFamily="18" charset="0"/>
                <a:ea typeface="宋体" charset="-122"/>
              </a:rPr>
              <a:t>Fj</a:t>
            </a:r>
            <a:r>
              <a:rPr lang="zh-CN" altLang="en-US" sz="2400" dirty="0" smtClean="0">
                <a:solidFill>
                  <a:srgbClr val="FF0000"/>
                </a:solidFill>
                <a:latin typeface="Times New Roman" pitchFamily="18" charset="0"/>
                <a:ea typeface="宋体" charset="-122"/>
              </a:rPr>
              <a:t>，</a:t>
            </a:r>
            <a:r>
              <a:rPr lang="en-US" altLang="zh-CN" sz="2400" dirty="0" err="1" smtClean="0">
                <a:solidFill>
                  <a:srgbClr val="FF0000"/>
                </a:solidFill>
                <a:latin typeface="Times New Roman" pitchFamily="18" charset="0"/>
                <a:ea typeface="宋体" charset="-122"/>
              </a:rPr>
              <a:t>Fk</a:t>
            </a:r>
            <a:r>
              <a:rPr lang="zh-CN" altLang="en-US" sz="2400" dirty="0" smtClean="0">
                <a:solidFill>
                  <a:srgbClr val="FF0000"/>
                </a:solidFill>
                <a:latin typeface="Times New Roman" pitchFamily="18" charset="0"/>
                <a:ea typeface="宋体" charset="-122"/>
              </a:rPr>
              <a:t>中的操作数就绪且未被取走？ </a:t>
            </a:r>
            <a:endParaRPr lang="zh-CN" altLang="en-US" sz="2400" dirty="0" smtClean="0">
              <a:latin typeface="Times New Roman" pitchFamily="18" charset="0"/>
              <a:ea typeface="宋体" charset="-122"/>
            </a:endParaRPr>
          </a:p>
          <a:p>
            <a:pPr marL="1600200" lvl="3" indent="-228600">
              <a:spcBef>
                <a:spcPct val="20000"/>
              </a:spcBef>
              <a:buClr>
                <a:schemeClr val="hlink"/>
              </a:buClr>
              <a:buFont typeface="Wingdings" pitchFamily="2" charset="2"/>
              <a:buChar char="ª"/>
              <a:defRPr/>
            </a:pPr>
            <a:endParaRPr lang="zh-CN" altLang="en-US" sz="2400" dirty="0"/>
          </a:p>
        </p:txBody>
      </p:sp>
      <p:pic>
        <p:nvPicPr>
          <p:cNvPr id="54276" name="Picture 4"/>
          <p:cNvPicPr>
            <a:picLocks noChangeAspect="1" noChangeArrowheads="1"/>
          </p:cNvPicPr>
          <p:nvPr/>
        </p:nvPicPr>
        <p:blipFill>
          <a:blip r:embed="rId2"/>
          <a:srcRect/>
          <a:stretch>
            <a:fillRect/>
          </a:stretch>
        </p:blipFill>
        <p:spPr bwMode="auto">
          <a:xfrm>
            <a:off x="1214414" y="1928802"/>
            <a:ext cx="6553200" cy="2276475"/>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AABE79C-E54E-4E0E-B664-8890EA58465B}" type="datetime1">
              <a:rPr lang="zh-CN" altLang="en-US" smtClean="0"/>
              <a:pPr>
                <a:defRPr/>
              </a:pPr>
              <a:t>2017/6/8</a:t>
            </a:fld>
            <a:endParaRPr lang="zh-CN" altLang="zh-CN"/>
          </a:p>
        </p:txBody>
      </p:sp>
      <p:sp>
        <p:nvSpPr>
          <p:cNvPr id="3" name="灯片编号占位符 2"/>
          <p:cNvSpPr>
            <a:spLocks noGrp="1"/>
          </p:cNvSpPr>
          <p:nvPr>
            <p:ph type="sldNum" sz="quarter" idx="12"/>
          </p:nvPr>
        </p:nvSpPr>
        <p:spPr/>
        <p:txBody>
          <a:bodyPr/>
          <a:lstStyle/>
          <a:p>
            <a:pPr>
              <a:defRPr/>
            </a:pPr>
            <a:fld id="{E1284332-E4DC-4D2F-A614-BDF491AF3DCF}" type="slidenum">
              <a:rPr lang="zh-CN" altLang="zh-CN" smtClean="0"/>
              <a:pPr>
                <a:defRPr/>
              </a:pPr>
              <a:t>26</a:t>
            </a:fld>
            <a:endParaRPr lang="zh-CN" altLang="zh-CN"/>
          </a:p>
        </p:txBody>
      </p:sp>
      <p:pic>
        <p:nvPicPr>
          <p:cNvPr id="55298" name="Picture 2"/>
          <p:cNvPicPr>
            <a:picLocks noChangeAspect="1" noChangeArrowheads="1"/>
          </p:cNvPicPr>
          <p:nvPr/>
        </p:nvPicPr>
        <p:blipFill>
          <a:blip r:embed="rId2"/>
          <a:srcRect/>
          <a:stretch>
            <a:fillRect/>
          </a:stretch>
        </p:blipFill>
        <p:spPr bwMode="auto">
          <a:xfrm>
            <a:off x="1214414" y="2357430"/>
            <a:ext cx="6667500" cy="1285884"/>
          </a:xfrm>
          <a:prstGeom prst="rect">
            <a:avLst/>
          </a:prstGeom>
          <a:noFill/>
          <a:ln w="9525">
            <a:noFill/>
            <a:miter lim="800000"/>
            <a:headEnd/>
            <a:tailEnd/>
          </a:ln>
          <a:effectLst/>
        </p:spPr>
      </p:pic>
      <p:sp>
        <p:nvSpPr>
          <p:cNvPr id="5" name="Rectangle 3" descr="Rectangle: Click to edit Master text styles&#10;Second level&#10;Third level&#10;Fourth level&#10;Fifth level"/>
          <p:cNvSpPr txBox="1">
            <a:spLocks noChangeArrowheads="1"/>
          </p:cNvSpPr>
          <p:nvPr/>
        </p:nvSpPr>
        <p:spPr>
          <a:xfrm>
            <a:off x="714348" y="0"/>
            <a:ext cx="6858048" cy="3073400"/>
          </a:xfrm>
          <a:prstGeom prst="rect">
            <a:avLst/>
          </a:prstGeom>
        </p:spPr>
        <p:txBody>
          <a:bodyPr/>
          <a:lstStyle/>
          <a:p>
            <a:pPr marL="457200" marR="0" lvl="0" indent="1241425"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defRPr/>
            </a:pPr>
            <a:r>
              <a:rPr kumimoji="0" lang="pt-BR" altLang="zh-CN" sz="2000" b="1" i="0" u="none" strike="noStrike" kern="0" cap="none" spc="0" normalizeH="0" baseline="0" noProof="0" dirty="0" smtClean="0">
                <a:ln>
                  <a:noFill/>
                </a:ln>
                <a:solidFill>
                  <a:schemeClr val="tx1"/>
                </a:solidFill>
                <a:effectLst/>
                <a:uLnTx/>
                <a:uFillTx/>
                <a:latin typeface="宋体" charset="-122"/>
                <a:ea typeface="宋体" charset="-122"/>
                <a:cs typeface="+mn-cs"/>
              </a:rPr>
              <a:t>L.D	    F6, 34(R2)</a:t>
            </a:r>
          </a:p>
          <a:p>
            <a:pPr marL="457200" marR="0" lvl="0" indent="1241425"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defRPr/>
            </a:pPr>
            <a:r>
              <a:rPr kumimoji="0" lang="pt-BR" altLang="zh-CN" sz="2000" b="1" i="0" u="none" strike="noStrike" kern="0" cap="none" spc="0" normalizeH="0" baseline="0" noProof="0" dirty="0" smtClean="0">
                <a:ln>
                  <a:noFill/>
                </a:ln>
                <a:solidFill>
                  <a:schemeClr val="tx1"/>
                </a:solidFill>
                <a:effectLst/>
                <a:uLnTx/>
                <a:uFillTx/>
                <a:latin typeface="宋体" charset="-122"/>
                <a:ea typeface="宋体" charset="-122"/>
                <a:cs typeface="+mn-cs"/>
              </a:rPr>
              <a:t>L.D	    F2, 45(R3)</a:t>
            </a:r>
          </a:p>
          <a:p>
            <a:pPr marL="457200" marR="0" lvl="0" indent="1241425"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defRPr/>
            </a:pPr>
            <a:r>
              <a:rPr kumimoji="0" lang="pt-BR" altLang="zh-CN" sz="2000" b="1" i="0" u="none" strike="noStrike" kern="0" cap="none" spc="0" normalizeH="0" baseline="0" noProof="0" dirty="0" smtClean="0">
                <a:ln>
                  <a:noFill/>
                </a:ln>
                <a:solidFill>
                  <a:schemeClr val="tx1"/>
                </a:solidFill>
                <a:effectLst/>
                <a:uLnTx/>
                <a:uFillTx/>
                <a:latin typeface="宋体" charset="-122"/>
                <a:ea typeface="宋体" charset="-122"/>
                <a:cs typeface="+mn-cs"/>
              </a:rPr>
              <a:t>MULT.D      F0, F2, F4</a:t>
            </a:r>
            <a:endParaRPr kumimoji="0" lang="en-US" altLang="zh-CN" sz="2000" b="1" i="0" u="none" strike="noStrike" kern="0" cap="none" spc="0" normalizeH="0" baseline="0" noProof="0" dirty="0" smtClean="0">
              <a:ln>
                <a:noFill/>
              </a:ln>
              <a:solidFill>
                <a:schemeClr val="tx1"/>
              </a:solidFill>
              <a:effectLst/>
              <a:uLnTx/>
              <a:uFillTx/>
              <a:latin typeface="宋体" charset="-122"/>
              <a:ea typeface="宋体" charset="-122"/>
              <a:cs typeface="+mn-cs"/>
            </a:endParaRPr>
          </a:p>
          <a:p>
            <a:pPr marL="457200" marR="0" lvl="0" indent="1241425"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defRPr/>
            </a:pPr>
            <a:r>
              <a:rPr kumimoji="0" lang="en-US" altLang="zh-CN" sz="2000" b="1" i="0" u="none" strike="noStrike" kern="0" cap="none" spc="0" normalizeH="0" baseline="0" noProof="0" dirty="0" smtClean="0">
                <a:ln>
                  <a:noFill/>
                </a:ln>
                <a:solidFill>
                  <a:schemeClr val="tx1"/>
                </a:solidFill>
                <a:effectLst/>
                <a:uLnTx/>
                <a:uFillTx/>
                <a:latin typeface="宋体" charset="-122"/>
                <a:ea typeface="宋体" charset="-122"/>
                <a:cs typeface="+mn-cs"/>
              </a:rPr>
              <a:t>SUB.D	    F8, F6, F2</a:t>
            </a:r>
          </a:p>
          <a:p>
            <a:pPr marL="457200" marR="0" lvl="0" indent="1241425"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defRPr/>
            </a:pPr>
            <a:r>
              <a:rPr kumimoji="0" lang="en-US" altLang="zh-CN" sz="2000" b="1" i="0" u="none" strike="noStrike" kern="0" cap="none" spc="0" normalizeH="0" baseline="0" noProof="0" dirty="0" smtClean="0">
                <a:ln>
                  <a:noFill/>
                </a:ln>
                <a:solidFill>
                  <a:schemeClr val="tx1"/>
                </a:solidFill>
                <a:effectLst/>
                <a:uLnTx/>
                <a:uFillTx/>
                <a:latin typeface="宋体" charset="-122"/>
                <a:ea typeface="宋体" charset="-122"/>
                <a:cs typeface="+mn-cs"/>
              </a:rPr>
              <a:t>DIV.D	    F10, F0, F6</a:t>
            </a:r>
          </a:p>
          <a:p>
            <a:pPr marL="457200" marR="0" lvl="0" indent="1241425"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defRPr/>
            </a:pPr>
            <a:r>
              <a:rPr kumimoji="0" lang="en-US" altLang="zh-CN" sz="2000" b="1" i="0" u="none" strike="noStrike" kern="0" cap="none" spc="0" normalizeH="0" baseline="0" noProof="0" dirty="0" smtClean="0">
                <a:ln>
                  <a:noFill/>
                </a:ln>
                <a:solidFill>
                  <a:schemeClr val="tx1"/>
                </a:solidFill>
                <a:effectLst/>
                <a:uLnTx/>
                <a:uFillTx/>
                <a:latin typeface="宋体" charset="-122"/>
                <a:ea typeface="宋体" charset="-122"/>
                <a:cs typeface="+mn-cs"/>
              </a:rPr>
              <a:t>ADD.D	    F6, F8, F2</a:t>
            </a:r>
          </a:p>
        </p:txBody>
      </p:sp>
      <p:sp>
        <p:nvSpPr>
          <p:cNvPr id="6" name="矩形 5"/>
          <p:cNvSpPr/>
          <p:nvPr/>
        </p:nvSpPr>
        <p:spPr>
          <a:xfrm>
            <a:off x="0" y="3643314"/>
            <a:ext cx="7072362" cy="652486"/>
          </a:xfrm>
          <a:prstGeom prst="rect">
            <a:avLst/>
          </a:prstGeom>
        </p:spPr>
        <p:txBody>
          <a:bodyPr wrap="square">
            <a:spAutoFit/>
          </a:bodyPr>
          <a:lstStyle/>
          <a:p>
            <a:pPr marL="457200" indent="-457200" eaLnBrk="1" hangingPunct="1">
              <a:lnSpc>
                <a:spcPct val="130000"/>
              </a:lnSpc>
              <a:buFont typeface="Wingdings" pitchFamily="2" charset="2"/>
              <a:buNone/>
            </a:pPr>
            <a:r>
              <a:rPr lang="zh-CN" altLang="en-US" sz="2800" b="1" dirty="0" smtClean="0">
                <a:solidFill>
                  <a:srgbClr val="FF0000"/>
                </a:solidFill>
                <a:latin typeface="宋体" charset="-122"/>
                <a:ea typeface="宋体" charset="-122"/>
              </a:rPr>
              <a:t>假设</a:t>
            </a:r>
            <a:r>
              <a:rPr lang="en-US" altLang="zh-CN" sz="2800" b="1" dirty="0" smtClean="0">
                <a:solidFill>
                  <a:srgbClr val="FF0000"/>
                </a:solidFill>
                <a:latin typeface="宋体" charset="-122"/>
                <a:ea typeface="宋体" charset="-122"/>
              </a:rPr>
              <a:t>MULT.D</a:t>
            </a:r>
            <a:r>
              <a:rPr lang="zh-CN" altLang="en-US" sz="2800" b="1" dirty="0" smtClean="0">
                <a:solidFill>
                  <a:srgbClr val="FF0000"/>
                </a:solidFill>
                <a:latin typeface="宋体" charset="-122"/>
                <a:ea typeface="宋体" charset="-122"/>
              </a:rPr>
              <a:t>准备写结果，则  </a:t>
            </a:r>
          </a:p>
        </p:txBody>
      </p:sp>
      <p:pic>
        <p:nvPicPr>
          <p:cNvPr id="19457" name="Picture 1"/>
          <p:cNvPicPr>
            <a:picLocks noChangeAspect="1" noChangeArrowheads="1"/>
          </p:cNvPicPr>
          <p:nvPr/>
        </p:nvPicPr>
        <p:blipFill>
          <a:blip r:embed="rId3"/>
          <a:srcRect/>
          <a:stretch>
            <a:fillRect/>
          </a:stretch>
        </p:blipFill>
        <p:spPr bwMode="auto">
          <a:xfrm>
            <a:off x="1714480" y="4214818"/>
            <a:ext cx="6677025" cy="241935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AABE79C-E54E-4E0E-B664-8890EA58465B}" type="datetime1">
              <a:rPr lang="zh-CN" altLang="en-US" smtClean="0"/>
              <a:pPr>
                <a:defRPr/>
              </a:pPr>
              <a:t>2017/6/8</a:t>
            </a:fld>
            <a:endParaRPr lang="zh-CN" altLang="zh-CN"/>
          </a:p>
        </p:txBody>
      </p:sp>
      <p:sp>
        <p:nvSpPr>
          <p:cNvPr id="3" name="灯片编号占位符 2"/>
          <p:cNvSpPr>
            <a:spLocks noGrp="1"/>
          </p:cNvSpPr>
          <p:nvPr>
            <p:ph type="sldNum" sz="quarter" idx="12"/>
          </p:nvPr>
        </p:nvSpPr>
        <p:spPr/>
        <p:txBody>
          <a:bodyPr/>
          <a:lstStyle/>
          <a:p>
            <a:pPr>
              <a:defRPr/>
            </a:pPr>
            <a:fld id="{E1284332-E4DC-4D2F-A614-BDF491AF3DCF}" type="slidenum">
              <a:rPr lang="zh-CN" altLang="zh-CN" smtClean="0"/>
              <a:pPr>
                <a:defRPr/>
              </a:pPr>
              <a:t>27</a:t>
            </a:fld>
            <a:endParaRPr lang="zh-CN" altLang="zh-CN"/>
          </a:p>
        </p:txBody>
      </p:sp>
      <p:pic>
        <p:nvPicPr>
          <p:cNvPr id="55298" name="Picture 2"/>
          <p:cNvPicPr>
            <a:picLocks noChangeAspect="1" noChangeArrowheads="1"/>
          </p:cNvPicPr>
          <p:nvPr/>
        </p:nvPicPr>
        <p:blipFill>
          <a:blip r:embed="rId2"/>
          <a:srcRect/>
          <a:stretch>
            <a:fillRect/>
          </a:stretch>
        </p:blipFill>
        <p:spPr bwMode="auto">
          <a:xfrm>
            <a:off x="1000100" y="2285992"/>
            <a:ext cx="6677025" cy="2909901"/>
          </a:xfrm>
          <a:prstGeom prst="rect">
            <a:avLst/>
          </a:prstGeom>
          <a:noFill/>
          <a:ln w="9525">
            <a:noFill/>
            <a:miter lim="800000"/>
            <a:headEnd/>
            <a:tailEnd/>
          </a:ln>
          <a:effectLst/>
        </p:spPr>
      </p:pic>
      <p:pic>
        <p:nvPicPr>
          <p:cNvPr id="55299" name="Picture 3"/>
          <p:cNvPicPr>
            <a:picLocks noChangeAspect="1" noChangeArrowheads="1"/>
          </p:cNvPicPr>
          <p:nvPr/>
        </p:nvPicPr>
        <p:blipFill>
          <a:blip r:embed="rId3"/>
          <a:srcRect/>
          <a:stretch>
            <a:fillRect/>
          </a:stretch>
        </p:blipFill>
        <p:spPr bwMode="auto">
          <a:xfrm>
            <a:off x="928662" y="5214950"/>
            <a:ext cx="6743700" cy="1238253"/>
          </a:xfrm>
          <a:prstGeom prst="rect">
            <a:avLst/>
          </a:prstGeom>
          <a:noFill/>
          <a:ln w="9525">
            <a:noFill/>
            <a:miter lim="800000"/>
            <a:headEnd/>
            <a:tailEnd/>
          </a:ln>
          <a:effectLst/>
        </p:spPr>
      </p:pic>
      <p:sp>
        <p:nvSpPr>
          <p:cNvPr id="6" name="Rectangle 3" descr="Rectangle: Click to edit Master text styles&#10;Second level&#10;Third level&#10;Fourth level&#10;Fifth level"/>
          <p:cNvSpPr txBox="1">
            <a:spLocks noChangeArrowheads="1"/>
          </p:cNvSpPr>
          <p:nvPr/>
        </p:nvSpPr>
        <p:spPr>
          <a:xfrm>
            <a:off x="642910" y="285728"/>
            <a:ext cx="6858048" cy="3073400"/>
          </a:xfrm>
          <a:prstGeom prst="rect">
            <a:avLst/>
          </a:prstGeom>
        </p:spPr>
        <p:txBody>
          <a:bodyPr/>
          <a:lstStyle/>
          <a:p>
            <a:pPr marL="457200" marR="0" lvl="0" indent="1241425"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defRPr/>
            </a:pPr>
            <a:r>
              <a:rPr kumimoji="0" lang="pt-BR" altLang="zh-CN" sz="2000" b="1" i="0" u="none" strike="noStrike" kern="0" cap="none" spc="0" normalizeH="0" baseline="0" noProof="0" dirty="0" smtClean="0">
                <a:ln>
                  <a:noFill/>
                </a:ln>
                <a:solidFill>
                  <a:schemeClr val="tx1"/>
                </a:solidFill>
                <a:effectLst/>
                <a:uLnTx/>
                <a:uFillTx/>
                <a:latin typeface="宋体" charset="-122"/>
                <a:ea typeface="宋体" charset="-122"/>
                <a:cs typeface="+mn-cs"/>
              </a:rPr>
              <a:t>L.D	    F6, 34(R2)</a:t>
            </a:r>
          </a:p>
          <a:p>
            <a:pPr marL="457200" marR="0" lvl="0" indent="1241425"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defRPr/>
            </a:pPr>
            <a:r>
              <a:rPr kumimoji="0" lang="pt-BR" altLang="zh-CN" sz="2000" b="1" i="0" u="none" strike="noStrike" kern="0" cap="none" spc="0" normalizeH="0" baseline="0" noProof="0" dirty="0" smtClean="0">
                <a:ln>
                  <a:noFill/>
                </a:ln>
                <a:solidFill>
                  <a:schemeClr val="tx1"/>
                </a:solidFill>
                <a:effectLst/>
                <a:uLnTx/>
                <a:uFillTx/>
                <a:latin typeface="宋体" charset="-122"/>
                <a:ea typeface="宋体" charset="-122"/>
                <a:cs typeface="+mn-cs"/>
              </a:rPr>
              <a:t>L.D	    F2, 45(R3)</a:t>
            </a:r>
          </a:p>
          <a:p>
            <a:pPr marL="457200" marR="0" lvl="0" indent="1241425"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defRPr/>
            </a:pPr>
            <a:r>
              <a:rPr kumimoji="0" lang="pt-BR" altLang="zh-CN" sz="2000" b="1" i="0" u="none" strike="noStrike" kern="0" cap="none" spc="0" normalizeH="0" baseline="0" noProof="0" dirty="0" smtClean="0">
                <a:ln>
                  <a:noFill/>
                </a:ln>
                <a:solidFill>
                  <a:schemeClr val="tx1"/>
                </a:solidFill>
                <a:effectLst/>
                <a:uLnTx/>
                <a:uFillTx/>
                <a:latin typeface="宋体" charset="-122"/>
                <a:ea typeface="宋体" charset="-122"/>
                <a:cs typeface="+mn-cs"/>
              </a:rPr>
              <a:t>MULT.D      F0, F2, F4</a:t>
            </a:r>
            <a:endParaRPr kumimoji="0" lang="en-US" altLang="zh-CN" sz="2000" b="1" i="0" u="none" strike="noStrike" kern="0" cap="none" spc="0" normalizeH="0" baseline="0" noProof="0" dirty="0" smtClean="0">
              <a:ln>
                <a:noFill/>
              </a:ln>
              <a:solidFill>
                <a:schemeClr val="tx1"/>
              </a:solidFill>
              <a:effectLst/>
              <a:uLnTx/>
              <a:uFillTx/>
              <a:latin typeface="宋体" charset="-122"/>
              <a:ea typeface="宋体" charset="-122"/>
              <a:cs typeface="+mn-cs"/>
            </a:endParaRPr>
          </a:p>
          <a:p>
            <a:pPr marL="457200" marR="0" lvl="0" indent="1241425"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defRPr/>
            </a:pPr>
            <a:r>
              <a:rPr kumimoji="0" lang="en-US" altLang="zh-CN" sz="2000" b="1" i="0" u="none" strike="noStrike" kern="0" cap="none" spc="0" normalizeH="0" baseline="0" noProof="0" dirty="0" smtClean="0">
                <a:ln>
                  <a:noFill/>
                </a:ln>
                <a:solidFill>
                  <a:schemeClr val="tx1"/>
                </a:solidFill>
                <a:effectLst/>
                <a:uLnTx/>
                <a:uFillTx/>
                <a:latin typeface="宋体" charset="-122"/>
                <a:ea typeface="宋体" charset="-122"/>
                <a:cs typeface="+mn-cs"/>
              </a:rPr>
              <a:t>SUB.D	    F8, F6, F2</a:t>
            </a:r>
          </a:p>
          <a:p>
            <a:pPr marL="457200" marR="0" lvl="0" indent="1241425"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defRPr/>
            </a:pPr>
            <a:r>
              <a:rPr kumimoji="0" lang="en-US" altLang="zh-CN" sz="2000" b="1" i="0" u="none" strike="noStrike" kern="0" cap="none" spc="0" normalizeH="0" baseline="0" noProof="0" dirty="0" smtClean="0">
                <a:ln>
                  <a:noFill/>
                </a:ln>
                <a:solidFill>
                  <a:schemeClr val="tx1"/>
                </a:solidFill>
                <a:effectLst/>
                <a:uLnTx/>
                <a:uFillTx/>
                <a:latin typeface="宋体" charset="-122"/>
                <a:ea typeface="宋体" charset="-122"/>
                <a:cs typeface="+mn-cs"/>
              </a:rPr>
              <a:t>DIV.D	    F10, F0, F6</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AABE79C-E54E-4E0E-B664-8890EA58465B}" type="datetime1">
              <a:rPr lang="zh-CN" altLang="en-US" smtClean="0"/>
              <a:pPr>
                <a:defRPr/>
              </a:pPr>
              <a:t>2017/6/8</a:t>
            </a:fld>
            <a:endParaRPr lang="zh-CN" altLang="zh-CN" dirty="0"/>
          </a:p>
        </p:txBody>
      </p:sp>
      <p:sp>
        <p:nvSpPr>
          <p:cNvPr id="3" name="灯片编号占位符 2"/>
          <p:cNvSpPr>
            <a:spLocks noGrp="1"/>
          </p:cNvSpPr>
          <p:nvPr>
            <p:ph type="sldNum" sz="quarter" idx="12"/>
          </p:nvPr>
        </p:nvSpPr>
        <p:spPr/>
        <p:txBody>
          <a:bodyPr/>
          <a:lstStyle/>
          <a:p>
            <a:pPr>
              <a:defRPr/>
            </a:pPr>
            <a:fld id="{E1284332-E4DC-4D2F-A614-BDF491AF3DCF}" type="slidenum">
              <a:rPr lang="zh-CN" altLang="zh-CN" smtClean="0"/>
              <a:pPr>
                <a:defRPr/>
              </a:pPr>
              <a:t>28</a:t>
            </a:fld>
            <a:endParaRPr lang="zh-CN" altLang="zh-CN" dirty="0"/>
          </a:p>
        </p:txBody>
      </p:sp>
      <p:sp>
        <p:nvSpPr>
          <p:cNvPr id="5" name="Rectangle 3" descr="Rectangle: Click to edit Master text styles&#10;Second level&#10;Third level&#10;Fourth level&#10;Fifth level"/>
          <p:cNvSpPr txBox="1">
            <a:spLocks noChangeArrowheads="1"/>
          </p:cNvSpPr>
          <p:nvPr/>
        </p:nvSpPr>
        <p:spPr>
          <a:xfrm>
            <a:off x="500034" y="0"/>
            <a:ext cx="7989888" cy="1714512"/>
          </a:xfrm>
          <a:prstGeom prst="rect">
            <a:avLst/>
          </a:prstGeom>
        </p:spPr>
        <p:txBody>
          <a:bodyPr/>
          <a:lstStyle/>
          <a:p>
            <a:pPr marL="457200" marR="0" lvl="0" indent="-457200" algn="l" defTabSz="914400" rtl="0" eaLnBrk="1" fontAlgn="base" latinLnBrk="0" hangingPunct="1">
              <a:lnSpc>
                <a:spcPct val="100000"/>
              </a:lnSpc>
              <a:spcBef>
                <a:spcPct val="20000"/>
              </a:spcBef>
              <a:spcAft>
                <a:spcPct val="0"/>
              </a:spcAft>
              <a:buClr>
                <a:schemeClr val="folHlink"/>
              </a:buClr>
              <a:buSzPct val="90000"/>
              <a:tabLst/>
              <a:defRPr/>
            </a:pPr>
            <a:r>
              <a:rPr kumimoji="0" lang="en-US" altLang="zh-CN" sz="3200" b="0" i="0" u="none" strike="noStrike" kern="0" cap="none" spc="0" normalizeH="0" baseline="0" noProof="0" dirty="0" err="1" smtClean="0">
                <a:ln>
                  <a:noFill/>
                </a:ln>
                <a:solidFill>
                  <a:schemeClr val="tx1"/>
                </a:solidFill>
                <a:effectLst/>
                <a:uLnTx/>
                <a:uFillTx/>
                <a:latin typeface="+mn-lt"/>
                <a:ea typeface="+mn-ea"/>
                <a:cs typeface="+mn-cs"/>
              </a:rPr>
              <a:t>Tomasulo</a:t>
            </a:r>
            <a:r>
              <a:rPr kumimoji="0" lang="zh-CN" altLang="en-US" sz="3200" b="0" i="0" u="none" strike="noStrike" kern="0" cap="none" spc="0" normalizeH="0" baseline="0" noProof="0" dirty="0" smtClean="0">
                <a:ln>
                  <a:noFill/>
                </a:ln>
                <a:solidFill>
                  <a:schemeClr val="tx1"/>
                </a:solidFill>
                <a:effectLst/>
                <a:uLnTx/>
                <a:uFillTx/>
                <a:latin typeface="+mn-lt"/>
                <a:ea typeface="+mn-ea"/>
                <a:cs typeface="+mn-cs"/>
              </a:rPr>
              <a:t>算法</a:t>
            </a:r>
            <a:r>
              <a:rPr kumimoji="0" lang="zh-CN" altLang="en-US" sz="2000" b="0" i="0" u="none" strike="noStrike" kern="0" cap="none" spc="0" normalizeH="0" baseline="0" noProof="0" dirty="0" smtClean="0">
                <a:ln>
                  <a:noFill/>
                </a:ln>
                <a:solidFill>
                  <a:schemeClr val="tx1"/>
                </a:solidFill>
                <a:effectLst/>
                <a:uLnTx/>
                <a:uFillTx/>
                <a:latin typeface="+mn-lt"/>
                <a:ea typeface="+mn-ea"/>
                <a:cs typeface="+mn-cs"/>
              </a:rPr>
              <a:t> </a:t>
            </a:r>
          </a:p>
        </p:txBody>
      </p:sp>
      <p:pic>
        <p:nvPicPr>
          <p:cNvPr id="68612" name="Picture 4"/>
          <p:cNvPicPr>
            <a:picLocks noChangeAspect="1" noChangeArrowheads="1"/>
          </p:cNvPicPr>
          <p:nvPr/>
        </p:nvPicPr>
        <p:blipFill>
          <a:blip r:embed="rId2"/>
          <a:srcRect/>
          <a:stretch>
            <a:fillRect/>
          </a:stretch>
        </p:blipFill>
        <p:spPr bwMode="auto">
          <a:xfrm>
            <a:off x="571472" y="714356"/>
            <a:ext cx="7829737" cy="3786214"/>
          </a:xfrm>
          <a:prstGeom prst="rect">
            <a:avLst/>
          </a:prstGeom>
          <a:noFill/>
          <a:ln w="9525">
            <a:noFill/>
            <a:miter lim="800000"/>
            <a:headEnd/>
            <a:tailEnd/>
          </a:ln>
          <a:effectLst/>
        </p:spPr>
      </p:pic>
      <p:sp>
        <p:nvSpPr>
          <p:cNvPr id="9" name="矩形 8"/>
          <p:cNvSpPr/>
          <p:nvPr/>
        </p:nvSpPr>
        <p:spPr>
          <a:xfrm>
            <a:off x="-214346" y="4714884"/>
            <a:ext cx="9358346" cy="2677656"/>
          </a:xfrm>
          <a:prstGeom prst="rect">
            <a:avLst/>
          </a:prstGeom>
        </p:spPr>
        <p:txBody>
          <a:bodyPr wrap="square">
            <a:spAutoFit/>
          </a:bodyPr>
          <a:lstStyle/>
          <a:p>
            <a:pPr marL="1085850" lvl="1" indent="-457200" eaLnBrk="1" hangingPunct="1"/>
            <a:r>
              <a:rPr lang="zh-CN" altLang="en-US" sz="2400" dirty="0" smtClean="0">
                <a:solidFill>
                  <a:srgbClr val="FF0000"/>
                </a:solidFill>
                <a:latin typeface="黑体" pitchFamily="49" charset="-122"/>
              </a:rPr>
              <a:t>保留</a:t>
            </a:r>
            <a:r>
              <a:rPr lang="zh-CN" altLang="en-US" sz="2400" dirty="0" smtClean="0">
                <a:solidFill>
                  <a:srgbClr val="FF0000"/>
                </a:solidFill>
                <a:latin typeface="黑体" pitchFamily="49" charset="-122"/>
              </a:rPr>
              <a:t>站</a:t>
            </a:r>
            <a:r>
              <a:rPr lang="zh-CN" altLang="en-US" sz="2400" dirty="0" smtClean="0">
                <a:latin typeface="黑体" pitchFamily="49" charset="-122"/>
              </a:rPr>
              <a:t>：</a:t>
            </a:r>
            <a:r>
              <a:rPr lang="zh-CN" altLang="en-US" sz="2400" dirty="0" smtClean="0">
                <a:ea typeface="宋体" charset="-122"/>
              </a:rPr>
              <a:t>保存已经</a:t>
            </a:r>
            <a:r>
              <a:rPr lang="zh-CN" altLang="en-US" sz="2400" dirty="0" smtClean="0">
                <a:ea typeface="宋体" charset="-122"/>
              </a:rPr>
              <a:t>流出并等待到本功能部件</a:t>
            </a:r>
            <a:r>
              <a:rPr lang="zh-CN" altLang="en-US" sz="2400" dirty="0" smtClean="0">
                <a:ea typeface="宋体" charset="-122"/>
              </a:rPr>
              <a:t>执行的指令，</a:t>
            </a:r>
            <a:r>
              <a:rPr lang="zh-CN" altLang="en-US" sz="2400" dirty="0" smtClean="0">
                <a:ea typeface="宋体" charset="-122"/>
              </a:rPr>
              <a:t>在</a:t>
            </a:r>
            <a:r>
              <a:rPr lang="zh-CN" altLang="en-US" sz="2400" dirty="0" smtClean="0">
                <a:latin typeface="黑体" pitchFamily="49" charset="-122"/>
              </a:rPr>
              <a:t>保留站通过流出</a:t>
            </a:r>
            <a:r>
              <a:rPr lang="zh-CN" altLang="en-US" sz="2400" dirty="0" smtClean="0">
                <a:latin typeface="黑体" pitchFamily="49" charset="-122"/>
              </a:rPr>
              <a:t>逻辑</a:t>
            </a:r>
            <a:r>
              <a:rPr lang="zh-CN" altLang="en-US" sz="2400" dirty="0" smtClean="0">
                <a:latin typeface="黑体" pitchFamily="49" charset="-122"/>
              </a:rPr>
              <a:t>来完成的</a:t>
            </a:r>
            <a:r>
              <a:rPr lang="zh-CN" altLang="en-US" sz="2400" dirty="0" smtClean="0">
                <a:latin typeface="黑体" pitchFamily="49" charset="-122"/>
              </a:rPr>
              <a:t>寄存器</a:t>
            </a:r>
            <a:r>
              <a:rPr lang="zh-CN" altLang="en-US" sz="2400" dirty="0" smtClean="0">
                <a:latin typeface="黑体" pitchFamily="49" charset="-122"/>
              </a:rPr>
              <a:t>换名</a:t>
            </a:r>
            <a:r>
              <a:rPr lang="zh-CN" altLang="en-US" sz="2400" b="1" dirty="0" smtClean="0">
                <a:latin typeface="黑体" pitchFamily="49" charset="-122"/>
              </a:rPr>
              <a:t>（顺序流出，乱序执行 ） </a:t>
            </a:r>
            <a:endParaRPr lang="en-US" altLang="zh-CN" sz="2400" b="1" dirty="0" smtClean="0">
              <a:ea typeface="宋体" charset="-122"/>
            </a:endParaRPr>
          </a:p>
          <a:p>
            <a:pPr marL="1085850" lvl="1" indent="-457200"/>
            <a:r>
              <a:rPr lang="zh-CN" altLang="en-US" sz="2400" b="1" dirty="0" smtClean="0">
                <a:solidFill>
                  <a:srgbClr val="FF0000"/>
                </a:solidFill>
                <a:latin typeface="黑体" pitchFamily="49" charset="-122"/>
              </a:rPr>
              <a:t>公共</a:t>
            </a:r>
            <a:r>
              <a:rPr lang="zh-CN" altLang="en-US" sz="2400" dirty="0" smtClean="0">
                <a:solidFill>
                  <a:srgbClr val="FF0000"/>
                </a:solidFill>
                <a:latin typeface="黑体" pitchFamily="49" charset="-122"/>
              </a:rPr>
              <a:t>数据总线</a:t>
            </a:r>
            <a:r>
              <a:rPr lang="en-US" altLang="zh-CN" sz="2400" dirty="0" smtClean="0">
                <a:solidFill>
                  <a:srgbClr val="FF0000"/>
                </a:solidFill>
                <a:latin typeface="宋体" charset="-122"/>
                <a:ea typeface="宋体" charset="-122"/>
              </a:rPr>
              <a:t>CDB </a:t>
            </a:r>
            <a:r>
              <a:rPr lang="en-US" altLang="zh-CN" sz="2400" dirty="0" smtClean="0">
                <a:solidFill>
                  <a:srgbClr val="9933FF"/>
                </a:solidFill>
                <a:latin typeface="黑体" pitchFamily="49" charset="-122"/>
              </a:rPr>
              <a:t>:</a:t>
            </a:r>
            <a:r>
              <a:rPr lang="zh-CN" altLang="en-US" sz="2400" dirty="0" smtClean="0">
                <a:latin typeface="宋体" charset="-122"/>
                <a:ea typeface="宋体" charset="-122"/>
              </a:rPr>
              <a:t>所有</a:t>
            </a:r>
            <a:r>
              <a:rPr lang="zh-CN" altLang="en-US" sz="2400" dirty="0" smtClean="0">
                <a:latin typeface="宋体" charset="-122"/>
                <a:ea typeface="宋体" charset="-122"/>
              </a:rPr>
              <a:t>功能部件计算</a:t>
            </a:r>
            <a:r>
              <a:rPr lang="zh-CN" altLang="en-US" sz="2400" dirty="0" smtClean="0">
                <a:latin typeface="宋体" charset="-122"/>
                <a:ea typeface="宋体" charset="-122"/>
              </a:rPr>
              <a:t>结果</a:t>
            </a:r>
            <a:r>
              <a:rPr lang="zh-CN" altLang="en-US" sz="2400" dirty="0" smtClean="0">
                <a:latin typeface="宋体" charset="-122"/>
                <a:ea typeface="宋体" charset="-122"/>
              </a:rPr>
              <a:t>都送</a:t>
            </a:r>
            <a:r>
              <a:rPr lang="zh-CN" altLang="en-US" sz="2400" dirty="0" smtClean="0">
                <a:latin typeface="宋体" charset="-122"/>
                <a:ea typeface="宋体" charset="-122"/>
              </a:rPr>
              <a:t>到</a:t>
            </a:r>
            <a:r>
              <a:rPr lang="en-US" altLang="zh-CN" sz="2400" dirty="0" smtClean="0">
                <a:solidFill>
                  <a:srgbClr val="FF0000"/>
                </a:solidFill>
                <a:latin typeface="宋体" charset="-122"/>
                <a:ea typeface="宋体" charset="-122"/>
              </a:rPr>
              <a:t>CDB</a:t>
            </a:r>
            <a:r>
              <a:rPr lang="zh-CN" altLang="en-US" sz="2400" dirty="0" smtClean="0">
                <a:latin typeface="宋体" charset="-122"/>
                <a:ea typeface="宋体" charset="-122"/>
              </a:rPr>
              <a:t>，</a:t>
            </a:r>
            <a:r>
              <a:rPr lang="zh-CN" altLang="en-US" sz="2400" dirty="0" smtClean="0">
                <a:latin typeface="宋体" charset="-122"/>
                <a:ea typeface="宋体" charset="-122"/>
              </a:rPr>
              <a:t>由它把这些结果直接送</a:t>
            </a:r>
            <a:r>
              <a:rPr lang="zh-CN" altLang="en-US" sz="2400" dirty="0" smtClean="0">
                <a:latin typeface="宋体" charset="-122"/>
                <a:ea typeface="宋体" charset="-122"/>
              </a:rPr>
              <a:t>到各个</a:t>
            </a:r>
            <a:r>
              <a:rPr lang="zh-CN" altLang="en-US" sz="2400" dirty="0" smtClean="0">
                <a:latin typeface="宋体" charset="-122"/>
                <a:ea typeface="宋体" charset="-122"/>
              </a:rPr>
              <a:t>需要该结果的</a:t>
            </a:r>
            <a:r>
              <a:rPr lang="zh-CN" altLang="en-US" sz="2400" dirty="0" smtClean="0">
                <a:latin typeface="宋体" charset="-122"/>
                <a:ea typeface="宋体" charset="-122"/>
              </a:rPr>
              <a:t>地方（</a:t>
            </a:r>
            <a:r>
              <a:rPr lang="zh-CN" altLang="en-US" sz="2400" b="1" dirty="0" smtClean="0">
                <a:latin typeface="黑体" pitchFamily="49" charset="-122"/>
              </a:rPr>
              <a:t>乱</a:t>
            </a:r>
            <a:r>
              <a:rPr lang="zh-CN" altLang="en-US" sz="2400" b="1" dirty="0" smtClean="0">
                <a:latin typeface="黑体" pitchFamily="49" charset="-122"/>
              </a:rPr>
              <a:t>序</a:t>
            </a:r>
            <a:r>
              <a:rPr lang="zh-CN" altLang="en-US" sz="2400" b="1" dirty="0" smtClean="0">
                <a:latin typeface="黑体" pitchFamily="49" charset="-122"/>
              </a:rPr>
              <a:t>完成）</a:t>
            </a:r>
            <a:endParaRPr lang="zh-CN" altLang="en-US" sz="2400" dirty="0" smtClean="0">
              <a:latin typeface="宋体" charset="-122"/>
              <a:ea typeface="宋体" charset="-122"/>
            </a:endParaRPr>
          </a:p>
          <a:p>
            <a:pPr marL="1085850" lvl="1" indent="-457200"/>
            <a:endParaRPr lang="en-US" altLang="zh-CN" sz="2400" dirty="0" smtClean="0">
              <a:latin typeface="黑体" pitchFamily="49" charset="-122"/>
            </a:endParaRPr>
          </a:p>
          <a:p>
            <a:pPr marL="1085850" lvl="1" indent="-457200" eaLnBrk="1" hangingPunct="1"/>
            <a:endParaRPr lang="zh-CN" altLang="en-US" sz="24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AABE79C-E54E-4E0E-B664-8890EA58465B}" type="datetime1">
              <a:rPr lang="zh-CN" altLang="en-US" smtClean="0"/>
              <a:pPr>
                <a:defRPr/>
              </a:pPr>
              <a:t>2017/6/8</a:t>
            </a:fld>
            <a:endParaRPr lang="zh-CN" altLang="zh-CN"/>
          </a:p>
        </p:txBody>
      </p:sp>
      <p:sp>
        <p:nvSpPr>
          <p:cNvPr id="3" name="灯片编号占位符 2"/>
          <p:cNvSpPr>
            <a:spLocks noGrp="1"/>
          </p:cNvSpPr>
          <p:nvPr>
            <p:ph type="sldNum" sz="quarter" idx="12"/>
          </p:nvPr>
        </p:nvSpPr>
        <p:spPr/>
        <p:txBody>
          <a:bodyPr/>
          <a:lstStyle/>
          <a:p>
            <a:pPr>
              <a:defRPr/>
            </a:pPr>
            <a:fld id="{E1284332-E4DC-4D2F-A614-BDF491AF3DCF}" type="slidenum">
              <a:rPr lang="zh-CN" altLang="zh-CN" smtClean="0"/>
              <a:pPr>
                <a:defRPr/>
              </a:pPr>
              <a:t>29</a:t>
            </a:fld>
            <a:endParaRPr lang="zh-CN" altLang="zh-CN"/>
          </a:p>
        </p:txBody>
      </p:sp>
      <p:pic>
        <p:nvPicPr>
          <p:cNvPr id="69635" name="Picture 3"/>
          <p:cNvPicPr>
            <a:picLocks noChangeAspect="1" noChangeArrowheads="1"/>
          </p:cNvPicPr>
          <p:nvPr/>
        </p:nvPicPr>
        <p:blipFill>
          <a:blip r:embed="rId2"/>
          <a:srcRect/>
          <a:stretch>
            <a:fillRect/>
          </a:stretch>
        </p:blipFill>
        <p:spPr bwMode="auto">
          <a:xfrm>
            <a:off x="928662" y="1500174"/>
            <a:ext cx="7429500" cy="4410076"/>
          </a:xfrm>
          <a:prstGeom prst="rect">
            <a:avLst/>
          </a:prstGeom>
          <a:noFill/>
          <a:ln w="9525">
            <a:noFill/>
            <a:miter lim="800000"/>
            <a:headEnd/>
            <a:tailEnd/>
          </a:ln>
          <a:effectLst/>
        </p:spPr>
      </p:pic>
      <p:sp>
        <p:nvSpPr>
          <p:cNvPr id="7" name="矩形 6"/>
          <p:cNvSpPr/>
          <p:nvPr/>
        </p:nvSpPr>
        <p:spPr>
          <a:xfrm>
            <a:off x="928662" y="642918"/>
            <a:ext cx="8001024" cy="523220"/>
          </a:xfrm>
          <a:prstGeom prst="rect">
            <a:avLst/>
          </a:prstGeom>
        </p:spPr>
        <p:txBody>
          <a:bodyPr wrap="square">
            <a:spAutoFit/>
          </a:bodyPr>
          <a:lstStyle/>
          <a:p>
            <a:r>
              <a:rPr lang="zh-CN" altLang="en-US" sz="2800" kern="0" dirty="0" smtClean="0">
                <a:latin typeface="Times New Roman" pitchFamily="18" charset="0"/>
              </a:rPr>
              <a:t>指令状态</a:t>
            </a:r>
            <a:r>
              <a:rPr lang="zh-CN" altLang="en-US" sz="2800" kern="0" dirty="0" smtClean="0">
                <a:latin typeface="Times New Roman" pitchFamily="18" charset="0"/>
              </a:rPr>
              <a:t>表</a:t>
            </a:r>
            <a:r>
              <a:rPr lang="en-US" altLang="zh-CN" sz="2800" kern="0" dirty="0" smtClean="0">
                <a:latin typeface="Times New Roman" pitchFamily="18" charset="0"/>
              </a:rPr>
              <a:t>,</a:t>
            </a:r>
            <a:r>
              <a:rPr lang="zh-CN" altLang="en-US" sz="2800" b="1" dirty="0" smtClean="0">
                <a:latin typeface="宋体" charset="-122"/>
                <a:ea typeface="宋体" charset="-122"/>
              </a:rPr>
              <a:t>保留站及</a:t>
            </a:r>
            <a:r>
              <a:rPr lang="zh-CN" altLang="en-US" sz="2800" b="1" dirty="0" smtClean="0">
                <a:latin typeface="宋体" charset="-122"/>
                <a:ea typeface="宋体" charset="-122"/>
              </a:rPr>
              <a:t>寄存器状态</a:t>
            </a:r>
            <a:r>
              <a:rPr lang="zh-CN" altLang="en-US" sz="2800" b="1" dirty="0" smtClean="0">
                <a:latin typeface="宋体" charset="-122"/>
                <a:ea typeface="宋体" charset="-122"/>
              </a:rPr>
              <a:t>表与记分牌类似</a:t>
            </a:r>
            <a:endParaRPr lang="zh-CN" altLang="en-US" sz="2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日期占位符 3"/>
          <p:cNvSpPr>
            <a:spLocks noGrp="1"/>
          </p:cNvSpPr>
          <p:nvPr>
            <p:ph type="dt" sz="quarter" idx="10"/>
          </p:nvPr>
        </p:nvSpPr>
        <p:spPr>
          <a:noFill/>
        </p:spPr>
        <p:txBody>
          <a:bodyPr/>
          <a:lstStyle/>
          <a:p>
            <a:fld id="{3038E2BF-90E2-4FCA-9865-44FBEA0D0CF2}" type="datetime1">
              <a:rPr lang="zh-CN" altLang="en-US" smtClean="0">
                <a:latin typeface="Arial" charset="0"/>
              </a:rPr>
              <a:pPr/>
              <a:t>2017/6/8</a:t>
            </a:fld>
            <a:endParaRPr lang="zh-CN" altLang="zh-CN" smtClean="0">
              <a:latin typeface="Arial" charset="0"/>
            </a:endParaRPr>
          </a:p>
        </p:txBody>
      </p:sp>
      <p:sp>
        <p:nvSpPr>
          <p:cNvPr id="1028" name="灯片编号占位符 5"/>
          <p:cNvSpPr>
            <a:spLocks noGrp="1"/>
          </p:cNvSpPr>
          <p:nvPr>
            <p:ph type="sldNum" sz="quarter" idx="12"/>
          </p:nvPr>
        </p:nvSpPr>
        <p:spPr>
          <a:noFill/>
        </p:spPr>
        <p:txBody>
          <a:bodyPr/>
          <a:lstStyle/>
          <a:p>
            <a:fld id="{9A63C29C-7815-4616-8D1B-606EBE6C8A57}" type="slidenum">
              <a:rPr lang="zh-CN" altLang="zh-CN" smtClean="0">
                <a:latin typeface="Arial" charset="0"/>
              </a:rPr>
              <a:pPr/>
              <a:t>3</a:t>
            </a:fld>
            <a:endParaRPr lang="zh-CN" altLang="zh-CN" smtClean="0">
              <a:latin typeface="Arial" charset="0"/>
            </a:endParaRPr>
          </a:p>
        </p:txBody>
      </p:sp>
      <p:sp>
        <p:nvSpPr>
          <p:cNvPr id="1029" name="Text Box 2"/>
          <p:cNvSpPr txBox="1">
            <a:spLocks noChangeArrowheads="1"/>
          </p:cNvSpPr>
          <p:nvPr/>
        </p:nvSpPr>
        <p:spPr bwMode="auto">
          <a:xfrm>
            <a:off x="36513" y="404813"/>
            <a:ext cx="8783637" cy="3505200"/>
          </a:xfrm>
          <a:prstGeom prst="rect">
            <a:avLst/>
          </a:prstGeom>
          <a:noFill/>
          <a:ln w="9525">
            <a:noFill/>
            <a:miter lim="800000"/>
            <a:headEnd/>
            <a:tailEnd/>
          </a:ln>
        </p:spPr>
        <p:txBody>
          <a:bodyPr>
            <a:spAutoFit/>
          </a:bodyPr>
          <a:lstStyle/>
          <a:p>
            <a:r>
              <a:rPr lang="zh-CN" altLang="en-US" sz="2800" dirty="0">
                <a:solidFill>
                  <a:srgbClr val="FF0000"/>
                </a:solidFill>
              </a:rPr>
              <a:t>例1</a:t>
            </a:r>
            <a:r>
              <a:rPr lang="zh-CN" altLang="en-US" sz="2800" dirty="0"/>
              <a:t>：计算机系统有三个部件可改进，这三个部件的加速比如下：部件1加速比S1=10；部件2加速比S2=20；部件3加速比S3=30；问：</a:t>
            </a:r>
          </a:p>
          <a:p>
            <a:r>
              <a:rPr lang="zh-CN" altLang="en-US" sz="2800" dirty="0"/>
              <a:t>（1）如果部件1和部件2的所占比例为25％，那么当部件3所占比例为多少时，系统的加速比才可以达到5？</a:t>
            </a:r>
          </a:p>
          <a:p>
            <a:r>
              <a:rPr lang="zh-CN" altLang="en-US" sz="2800" dirty="0"/>
              <a:t>（2）如果三个部件所占比例为10％、20％和30％，当三个部件改进后，原系统中不可加速部分的执行时间在总执行时间中所占的比例变为多少？</a:t>
            </a:r>
          </a:p>
        </p:txBody>
      </p:sp>
      <p:sp>
        <p:nvSpPr>
          <p:cNvPr id="1030" name="Text Box 3"/>
          <p:cNvSpPr txBox="1">
            <a:spLocks noChangeArrowheads="1"/>
          </p:cNvSpPr>
          <p:nvPr/>
        </p:nvSpPr>
        <p:spPr bwMode="auto">
          <a:xfrm>
            <a:off x="107950" y="4005263"/>
            <a:ext cx="8640763" cy="2713037"/>
          </a:xfrm>
          <a:prstGeom prst="rect">
            <a:avLst/>
          </a:prstGeom>
          <a:noFill/>
          <a:ln w="9525">
            <a:noFill/>
            <a:miter lim="800000"/>
            <a:headEnd/>
            <a:tailEnd/>
          </a:ln>
        </p:spPr>
        <p:txBody>
          <a:bodyPr>
            <a:spAutoFit/>
          </a:bodyPr>
          <a:lstStyle/>
          <a:p>
            <a:r>
              <a:rPr lang="zh-CN" altLang="en-US" sz="2800" dirty="0">
                <a:sym typeface="Arial" charset="0"/>
              </a:rPr>
              <a:t>解：</a:t>
            </a:r>
            <a:r>
              <a:rPr lang="zh-CN" altLang="en-US" sz="2400" dirty="0">
                <a:sym typeface="Arial" charset="0"/>
              </a:rPr>
              <a:t>多部件改进情况下Amdahl定理为，</a:t>
            </a:r>
          </a:p>
          <a:p>
            <a:endParaRPr lang="zh-CN" altLang="en-US" sz="2400" dirty="0">
              <a:sym typeface="Arial" charset="0"/>
            </a:endParaRPr>
          </a:p>
          <a:p>
            <a:endParaRPr lang="zh-CN" altLang="en-US" sz="2400" dirty="0">
              <a:sym typeface="Arial" charset="0"/>
            </a:endParaRPr>
          </a:p>
          <a:p>
            <a:endParaRPr lang="zh-CN" altLang="en-US" sz="2400" dirty="0">
              <a:sym typeface="Arial" charset="0"/>
            </a:endParaRPr>
          </a:p>
          <a:p>
            <a:endParaRPr lang="zh-CN" altLang="en-US" sz="2400" dirty="0">
              <a:sym typeface="Arial" charset="0"/>
            </a:endParaRPr>
          </a:p>
          <a:p>
            <a:endParaRPr lang="zh-CN" altLang="en-US" sz="2400" dirty="0">
              <a:sym typeface="Arial" charset="0"/>
            </a:endParaRPr>
          </a:p>
          <a:p>
            <a:r>
              <a:rPr lang="zh-CN" altLang="en-US" sz="2400" dirty="0">
                <a:sym typeface="Arial" charset="0"/>
              </a:rPr>
              <a:t>设部件3</a:t>
            </a:r>
            <a:r>
              <a:rPr lang="zh-CN" altLang="en-US" sz="2400" dirty="0">
                <a:solidFill>
                  <a:srgbClr val="FFFF00"/>
                </a:solidFill>
                <a:sym typeface="Arial" charset="0"/>
              </a:rPr>
              <a:t>原所占为F3</a:t>
            </a:r>
            <a:r>
              <a:rPr lang="zh-CN" altLang="en-US" sz="2400" dirty="0">
                <a:sym typeface="Arial" charset="0"/>
              </a:rPr>
              <a:t>（ Fi为可加速部件i在未优化系统中的比例）</a:t>
            </a:r>
          </a:p>
        </p:txBody>
      </p:sp>
      <p:graphicFrame>
        <p:nvGraphicFramePr>
          <p:cNvPr id="1026" name="Object 4"/>
          <p:cNvGraphicFramePr>
            <a:graphicFrameLocks/>
          </p:cNvGraphicFramePr>
          <p:nvPr/>
        </p:nvGraphicFramePr>
        <p:xfrm>
          <a:off x="1285852" y="4714884"/>
          <a:ext cx="6643734" cy="1296988"/>
        </p:xfrm>
        <a:graphic>
          <a:graphicData uri="http://schemas.openxmlformats.org/presentationml/2006/ole">
            <p:oleObj spid="_x0000_s1026" r:id="rId3" imgW="1439650" imgH="667562" progId="PBrush">
              <p:embed/>
            </p:oleObj>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AABE79C-E54E-4E0E-B664-8890EA58465B}" type="datetime1">
              <a:rPr lang="zh-CN" altLang="en-US" smtClean="0"/>
              <a:pPr>
                <a:defRPr/>
              </a:pPr>
              <a:t>2017/6/8</a:t>
            </a:fld>
            <a:endParaRPr lang="zh-CN" altLang="zh-CN"/>
          </a:p>
        </p:txBody>
      </p:sp>
      <p:sp>
        <p:nvSpPr>
          <p:cNvPr id="3" name="灯片编号占位符 2"/>
          <p:cNvSpPr>
            <a:spLocks noGrp="1"/>
          </p:cNvSpPr>
          <p:nvPr>
            <p:ph type="sldNum" sz="quarter" idx="12"/>
          </p:nvPr>
        </p:nvSpPr>
        <p:spPr/>
        <p:txBody>
          <a:bodyPr/>
          <a:lstStyle/>
          <a:p>
            <a:pPr>
              <a:defRPr/>
            </a:pPr>
            <a:fld id="{E1284332-E4DC-4D2F-A614-BDF491AF3DCF}" type="slidenum">
              <a:rPr lang="zh-CN" altLang="zh-CN" smtClean="0"/>
              <a:pPr>
                <a:defRPr/>
              </a:pPr>
              <a:t>30</a:t>
            </a:fld>
            <a:endParaRPr lang="zh-CN" altLang="zh-CN"/>
          </a:p>
        </p:txBody>
      </p:sp>
      <p:pic>
        <p:nvPicPr>
          <p:cNvPr id="70658" name="Picture 2"/>
          <p:cNvPicPr>
            <a:picLocks noChangeAspect="1" noChangeArrowheads="1"/>
          </p:cNvPicPr>
          <p:nvPr/>
        </p:nvPicPr>
        <p:blipFill>
          <a:blip r:embed="rId2"/>
          <a:srcRect/>
          <a:stretch>
            <a:fillRect/>
          </a:stretch>
        </p:blipFill>
        <p:spPr bwMode="auto">
          <a:xfrm>
            <a:off x="33338" y="471488"/>
            <a:ext cx="9077325" cy="5915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AABE79C-E54E-4E0E-B664-8890EA58465B}" type="datetime1">
              <a:rPr lang="zh-CN" altLang="en-US" smtClean="0"/>
              <a:pPr>
                <a:defRPr/>
              </a:pPr>
              <a:t>2017/6/8</a:t>
            </a:fld>
            <a:endParaRPr lang="zh-CN" altLang="zh-CN"/>
          </a:p>
        </p:txBody>
      </p:sp>
      <p:sp>
        <p:nvSpPr>
          <p:cNvPr id="3" name="灯片编号占位符 2"/>
          <p:cNvSpPr>
            <a:spLocks noGrp="1"/>
          </p:cNvSpPr>
          <p:nvPr>
            <p:ph type="sldNum" sz="quarter" idx="12"/>
          </p:nvPr>
        </p:nvSpPr>
        <p:spPr/>
        <p:txBody>
          <a:bodyPr/>
          <a:lstStyle/>
          <a:p>
            <a:pPr>
              <a:defRPr/>
            </a:pPr>
            <a:fld id="{E1284332-E4DC-4D2F-A614-BDF491AF3DCF}" type="slidenum">
              <a:rPr lang="zh-CN" altLang="zh-CN" smtClean="0"/>
              <a:pPr>
                <a:defRPr/>
              </a:pPr>
              <a:t>31</a:t>
            </a:fld>
            <a:endParaRPr lang="zh-CN" altLang="zh-CN"/>
          </a:p>
        </p:txBody>
      </p:sp>
      <p:sp>
        <p:nvSpPr>
          <p:cNvPr id="4" name="矩形 3"/>
          <p:cNvSpPr/>
          <p:nvPr/>
        </p:nvSpPr>
        <p:spPr>
          <a:xfrm>
            <a:off x="0" y="0"/>
            <a:ext cx="8786842" cy="6297108"/>
          </a:xfrm>
          <a:prstGeom prst="rect">
            <a:avLst/>
          </a:prstGeom>
        </p:spPr>
        <p:txBody>
          <a:bodyPr wrap="square">
            <a:spAutoFit/>
          </a:bodyPr>
          <a:lstStyle/>
          <a:p>
            <a:pPr eaLnBrk="1" hangingPunct="1">
              <a:lnSpc>
                <a:spcPct val="80000"/>
              </a:lnSpc>
              <a:buFont typeface="Wingdings" pitchFamily="2" charset="2"/>
              <a:buNone/>
              <a:defRPr/>
            </a:pPr>
            <a:r>
              <a:rPr lang="zh-CN" altLang="en-US" sz="2800" b="1" dirty="0" smtClean="0">
                <a:solidFill>
                  <a:srgbClr val="FF0000"/>
                </a:solidFill>
              </a:rPr>
              <a:t>例题</a:t>
            </a:r>
            <a:r>
              <a:rPr lang="zh-CN" altLang="en-US" sz="2800" b="1" dirty="0" smtClean="0"/>
              <a:t>： 在一台单流水线处理机上执行下面程序。指令经过</a:t>
            </a:r>
            <a:r>
              <a:rPr lang="zh-CN" altLang="en-US" sz="2800" b="1" dirty="0" smtClean="0">
                <a:solidFill>
                  <a:srgbClr val="FF0000"/>
                </a:solidFill>
              </a:rPr>
              <a:t>取指、译码、执行、写结果</a:t>
            </a:r>
            <a:r>
              <a:rPr lang="zh-CN" altLang="en-US" sz="2800" b="1" dirty="0" smtClean="0"/>
              <a:t>四个流水段，每个流水段延迟时间5</a:t>
            </a:r>
            <a:r>
              <a:rPr lang="zh-CN" altLang="en-US" sz="2800" b="1" dirty="0" smtClean="0">
                <a:solidFill>
                  <a:srgbClr val="FF0000"/>
                </a:solidFill>
              </a:rPr>
              <a:t>ns </a:t>
            </a:r>
            <a:r>
              <a:rPr lang="zh-CN" altLang="en-US" sz="2800" b="1" dirty="0" smtClean="0"/>
              <a:t>。但</a:t>
            </a:r>
            <a:r>
              <a:rPr lang="zh-CN" altLang="en-US" sz="2800" b="1" dirty="0" smtClean="0">
                <a:solidFill>
                  <a:srgbClr val="FF0000"/>
                </a:solidFill>
              </a:rPr>
              <a:t>LS</a:t>
            </a:r>
            <a:r>
              <a:rPr lang="zh-CN" altLang="en-US" sz="2800" b="1" dirty="0" smtClean="0"/>
              <a:t>和 </a:t>
            </a:r>
            <a:r>
              <a:rPr lang="zh-CN" altLang="en-US" sz="2800" b="1" dirty="0" smtClean="0">
                <a:solidFill>
                  <a:srgbClr val="FF0000"/>
                </a:solidFill>
              </a:rPr>
              <a:t>ALU</a:t>
            </a:r>
            <a:r>
              <a:rPr lang="zh-CN" altLang="en-US" sz="2800" b="1" dirty="0" smtClean="0"/>
              <a:t> 部件的执行段只能一个工作，</a:t>
            </a:r>
            <a:r>
              <a:rPr lang="zh-CN" altLang="en-US" sz="2800" b="1" dirty="0" smtClean="0">
                <a:solidFill>
                  <a:srgbClr val="FF0000"/>
                </a:solidFill>
              </a:rPr>
              <a:t>LS </a:t>
            </a:r>
            <a:r>
              <a:rPr lang="zh-CN" altLang="en-US" sz="2800" b="1" dirty="0" smtClean="0"/>
              <a:t>部件完成 </a:t>
            </a:r>
            <a:r>
              <a:rPr lang="zh-CN" altLang="en-US" sz="2800" b="1" dirty="0" smtClean="0">
                <a:solidFill>
                  <a:srgbClr val="FF0000"/>
                </a:solidFill>
              </a:rPr>
              <a:t>LOA</a:t>
            </a:r>
            <a:r>
              <a:rPr lang="zh-CN" altLang="en-US" sz="2800" b="1" dirty="0" smtClean="0"/>
              <a:t>D 和 </a:t>
            </a:r>
            <a:r>
              <a:rPr lang="zh-CN" altLang="en-US" sz="2800" b="1" dirty="0" smtClean="0">
                <a:solidFill>
                  <a:srgbClr val="FF0000"/>
                </a:solidFill>
              </a:rPr>
              <a:t>STOR</a:t>
            </a:r>
            <a:r>
              <a:rPr lang="zh-CN" altLang="en-US" sz="2800" b="1" dirty="0" smtClean="0"/>
              <a:t>E 操作，ALU 部件完成其它操作。两个操作部件的输出端和输入端有直接输出通路相互切换连接， ALU 部件产生的条件码能直接送入控制器。假定采用</a:t>
            </a:r>
            <a:r>
              <a:rPr lang="zh-CN" altLang="en-US" sz="2800" b="1" dirty="0" smtClean="0">
                <a:solidFill>
                  <a:srgbClr val="FF0000"/>
                </a:solidFill>
              </a:rPr>
              <a:t>静态分支预测技术</a:t>
            </a:r>
            <a:r>
              <a:rPr lang="zh-CN" altLang="en-US" sz="2800" b="1" dirty="0" smtClean="0"/>
              <a:t>，每次都</a:t>
            </a:r>
            <a:r>
              <a:rPr lang="zh-CN" altLang="en-US" sz="2800" b="1" dirty="0" smtClean="0">
                <a:solidFill>
                  <a:srgbClr val="FF0000"/>
                </a:solidFill>
              </a:rPr>
              <a:t>预测转移不成功</a:t>
            </a:r>
            <a:r>
              <a:rPr lang="zh-CN" altLang="en-US" sz="2800" b="1" dirty="0" smtClean="0"/>
              <a:t>。画出指令流水线的时空图.</a:t>
            </a:r>
          </a:p>
          <a:p>
            <a:pPr eaLnBrk="1" hangingPunct="1">
              <a:lnSpc>
                <a:spcPct val="80000"/>
              </a:lnSpc>
              <a:buFont typeface="Wingdings" pitchFamily="2" charset="2"/>
              <a:buNone/>
              <a:defRPr/>
            </a:pPr>
            <a:r>
              <a:rPr lang="zh-CN" altLang="en-US" sz="2800" b="1" dirty="0" smtClean="0"/>
              <a:t>   I1      SUB    R0， R0        ；R0 ← 0</a:t>
            </a:r>
          </a:p>
          <a:p>
            <a:pPr eaLnBrk="1" hangingPunct="1">
              <a:lnSpc>
                <a:spcPct val="80000"/>
              </a:lnSpc>
              <a:buFont typeface="Wingdings" pitchFamily="2" charset="2"/>
              <a:buNone/>
              <a:defRPr/>
            </a:pPr>
            <a:r>
              <a:rPr lang="zh-CN" altLang="en-US" sz="2800" b="1" dirty="0" smtClean="0"/>
              <a:t>   I2      LOAD   R1， #8       ；R1 ← 向量长度 8</a:t>
            </a:r>
          </a:p>
          <a:p>
            <a:pPr eaLnBrk="1" hangingPunct="1">
              <a:lnSpc>
                <a:spcPct val="80000"/>
              </a:lnSpc>
              <a:buFont typeface="Wingdings" pitchFamily="2" charset="2"/>
              <a:buNone/>
              <a:defRPr/>
            </a:pPr>
            <a:r>
              <a:rPr lang="zh-CN" altLang="en-US" sz="2800" b="1" dirty="0" smtClean="0"/>
              <a:t>   I3  LOOP：LOAD   R2， A（R1） ； A：向量的一个元素</a:t>
            </a:r>
          </a:p>
          <a:p>
            <a:pPr eaLnBrk="1" hangingPunct="1">
              <a:lnSpc>
                <a:spcPct val="80000"/>
              </a:lnSpc>
              <a:buFont typeface="Wingdings" pitchFamily="2" charset="2"/>
              <a:buNone/>
              <a:defRPr/>
            </a:pPr>
            <a:r>
              <a:rPr lang="zh-CN" altLang="en-US" sz="2800" b="1" dirty="0" smtClean="0"/>
              <a:t>   I4   MUL  R2，R1     ;R2 ←（R2）×（R1）</a:t>
            </a:r>
          </a:p>
          <a:p>
            <a:pPr eaLnBrk="1" hangingPunct="1">
              <a:lnSpc>
                <a:spcPct val="80000"/>
              </a:lnSpc>
              <a:buFont typeface="Wingdings" pitchFamily="2" charset="2"/>
              <a:buNone/>
              <a:defRPr/>
            </a:pPr>
            <a:r>
              <a:rPr lang="zh-CN" altLang="en-US" sz="2800" b="1" dirty="0" smtClean="0"/>
              <a:t>   I5     ADD    R0， R2           ；R0 ← （R0）＋（R2）</a:t>
            </a:r>
          </a:p>
          <a:p>
            <a:pPr eaLnBrk="1" hangingPunct="1">
              <a:lnSpc>
                <a:spcPct val="80000"/>
              </a:lnSpc>
              <a:buFont typeface="Wingdings" pitchFamily="2" charset="2"/>
              <a:buNone/>
              <a:defRPr/>
            </a:pPr>
            <a:r>
              <a:rPr lang="zh-CN" altLang="en-US" sz="2800" b="1" dirty="0" smtClean="0"/>
              <a:t>   </a:t>
            </a:r>
            <a:r>
              <a:rPr lang="zh-CN" altLang="en-US" sz="2800" b="1" dirty="0" smtClean="0">
                <a:solidFill>
                  <a:srgbClr val="FF0000"/>
                </a:solidFill>
              </a:rPr>
              <a:t>I6    DNE    R1， LOOP    </a:t>
            </a:r>
            <a:r>
              <a:rPr lang="zh-CN" altLang="en-US" sz="2800" b="1" dirty="0" smtClean="0"/>
              <a:t>；R1 ← R1 - 1，若（R1）≠0转向 LOOP</a:t>
            </a:r>
          </a:p>
          <a:p>
            <a:pPr eaLnBrk="1" hangingPunct="1">
              <a:lnSpc>
                <a:spcPct val="80000"/>
              </a:lnSpc>
              <a:buFont typeface="Wingdings" pitchFamily="2" charset="2"/>
              <a:buNone/>
              <a:defRPr/>
            </a:pPr>
            <a:r>
              <a:rPr lang="zh-CN" altLang="en-US" sz="2800" b="1" dirty="0" smtClean="0"/>
              <a:t>   I7      STORE  R0， S            ；保存结果</a:t>
            </a:r>
          </a:p>
          <a:p>
            <a:pPr eaLnBrk="1" hangingPunct="1">
              <a:lnSpc>
                <a:spcPct val="80000"/>
              </a:lnSpc>
              <a:buFont typeface="Wingdings" pitchFamily="2" charset="2"/>
              <a:buNone/>
              <a:defRPr/>
            </a:pPr>
            <a:r>
              <a:rPr lang="zh-CN" altLang="en-US" sz="2800" b="1" dirty="0" smtClean="0"/>
              <a:t>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日期占位符 2"/>
          <p:cNvSpPr>
            <a:spLocks noGrp="1"/>
          </p:cNvSpPr>
          <p:nvPr>
            <p:ph type="dt" sz="quarter" idx="10"/>
          </p:nvPr>
        </p:nvSpPr>
        <p:spPr>
          <a:noFill/>
        </p:spPr>
        <p:txBody>
          <a:bodyPr/>
          <a:lstStyle/>
          <a:p>
            <a:fld id="{36BC0E65-6094-4C05-AF12-9A617F1537A0}" type="datetime1">
              <a:rPr lang="zh-CN" altLang="en-US" smtClean="0">
                <a:latin typeface="Arial" charset="0"/>
              </a:rPr>
              <a:pPr/>
              <a:t>2017/6/8</a:t>
            </a:fld>
            <a:endParaRPr lang="zh-CN" altLang="zh-CN" smtClean="0">
              <a:latin typeface="Arial" charset="0"/>
            </a:endParaRPr>
          </a:p>
        </p:txBody>
      </p:sp>
      <p:sp>
        <p:nvSpPr>
          <p:cNvPr id="7173" name="灯片编号占位符 3"/>
          <p:cNvSpPr>
            <a:spLocks noGrp="1"/>
          </p:cNvSpPr>
          <p:nvPr>
            <p:ph type="sldNum" sz="quarter" idx="12"/>
          </p:nvPr>
        </p:nvSpPr>
        <p:spPr>
          <a:noFill/>
        </p:spPr>
        <p:txBody>
          <a:bodyPr/>
          <a:lstStyle/>
          <a:p>
            <a:fld id="{7244E1C8-EA47-49EB-B32E-D8ED2F106216}" type="slidenum">
              <a:rPr lang="zh-CN" altLang="zh-CN" smtClean="0">
                <a:latin typeface="Arial" charset="0"/>
              </a:rPr>
              <a:pPr/>
              <a:t>32</a:t>
            </a:fld>
            <a:endParaRPr lang="zh-CN" altLang="zh-CN" dirty="0" smtClean="0">
              <a:latin typeface="Arial" charset="0"/>
            </a:endParaRPr>
          </a:p>
        </p:txBody>
      </p:sp>
      <p:graphicFrame>
        <p:nvGraphicFramePr>
          <p:cNvPr id="7170" name="Object 2"/>
          <p:cNvGraphicFramePr>
            <a:graphicFrameLocks noChangeAspect="1"/>
          </p:cNvGraphicFramePr>
          <p:nvPr/>
        </p:nvGraphicFramePr>
        <p:xfrm>
          <a:off x="1928794" y="785794"/>
          <a:ext cx="5786446" cy="3222625"/>
        </p:xfrm>
        <a:graphic>
          <a:graphicData uri="http://schemas.openxmlformats.org/presentationml/2006/ole">
            <p:oleObj spid="_x0000_s7170" name="BMP 图像" r:id="rId4" imgW="5037257" imgH="1287619" progId="PBrush">
              <p:embed/>
            </p:oleObj>
          </a:graphicData>
        </a:graphic>
      </p:graphicFrame>
      <p:sp>
        <p:nvSpPr>
          <p:cNvPr id="6" name="矩形 5"/>
          <p:cNvSpPr/>
          <p:nvPr/>
        </p:nvSpPr>
        <p:spPr>
          <a:xfrm>
            <a:off x="357158" y="4714884"/>
            <a:ext cx="8786842" cy="1200329"/>
          </a:xfrm>
          <a:prstGeom prst="rect">
            <a:avLst/>
          </a:prstGeom>
        </p:spPr>
        <p:txBody>
          <a:bodyPr wrap="square">
            <a:spAutoFit/>
          </a:bodyPr>
          <a:lstStyle/>
          <a:p>
            <a:r>
              <a:rPr lang="zh-CN" altLang="en-US" sz="2400" dirty="0" smtClean="0">
                <a:solidFill>
                  <a:srgbClr val="FFFF00"/>
                </a:solidFill>
              </a:rPr>
              <a:t>每次预测不成功   最后一次成功 </a:t>
            </a:r>
            <a:r>
              <a:rPr lang="en-US" altLang="zh-CN" sz="2400" dirty="0" smtClean="0">
                <a:solidFill>
                  <a:srgbClr val="FFFF00"/>
                </a:solidFill>
              </a:rPr>
              <a:t>8+7</a:t>
            </a:r>
            <a:r>
              <a:rPr lang="zh-CN" altLang="en-US" sz="2400" dirty="0" smtClean="0">
                <a:solidFill>
                  <a:srgbClr val="FFFF00"/>
                </a:solidFill>
              </a:rPr>
              <a:t> *</a:t>
            </a:r>
            <a:r>
              <a:rPr lang="en-US" altLang="zh-CN" sz="2400" dirty="0" smtClean="0">
                <a:solidFill>
                  <a:srgbClr val="FFFF00"/>
                </a:solidFill>
              </a:rPr>
              <a:t>6</a:t>
            </a:r>
            <a:r>
              <a:rPr lang="zh-CN" altLang="en-US" sz="2400" dirty="0" smtClean="0">
                <a:solidFill>
                  <a:srgbClr val="FFFF00"/>
                </a:solidFill>
              </a:rPr>
              <a:t>（错）</a:t>
            </a:r>
            <a:r>
              <a:rPr lang="en-US" altLang="zh-CN" sz="2400" dirty="0" smtClean="0">
                <a:solidFill>
                  <a:srgbClr val="FFFF00"/>
                </a:solidFill>
              </a:rPr>
              <a:t>+</a:t>
            </a:r>
            <a:r>
              <a:rPr lang="zh-CN" altLang="en-US" sz="2400" dirty="0" smtClean="0">
                <a:solidFill>
                  <a:srgbClr val="FFFF00"/>
                </a:solidFill>
              </a:rPr>
              <a:t> </a:t>
            </a:r>
            <a:r>
              <a:rPr lang="en-US" altLang="zh-CN" sz="2400" dirty="0">
                <a:solidFill>
                  <a:srgbClr val="FFFF00"/>
                </a:solidFill>
              </a:rPr>
              <a:t>2</a:t>
            </a:r>
            <a:r>
              <a:rPr lang="zh-CN" altLang="en-US" sz="2400" dirty="0" smtClean="0">
                <a:solidFill>
                  <a:srgbClr val="FFFF00"/>
                </a:solidFill>
              </a:rPr>
              <a:t>（对）  </a:t>
            </a:r>
            <a:r>
              <a:rPr lang="en-US" altLang="zh-CN" sz="2400" dirty="0" smtClean="0">
                <a:solidFill>
                  <a:srgbClr val="FFFF00"/>
                </a:solidFill>
              </a:rPr>
              <a:t>=52</a:t>
            </a:r>
            <a:r>
              <a:rPr lang="zh-CN" altLang="en-US" sz="2400" dirty="0" smtClean="0">
                <a:solidFill>
                  <a:srgbClr val="FFFF00"/>
                </a:solidFill>
              </a:rPr>
              <a:t> </a:t>
            </a:r>
            <a:endParaRPr lang="en-US" altLang="zh-CN" sz="2400" dirty="0" smtClean="0">
              <a:solidFill>
                <a:srgbClr val="FFFF00"/>
              </a:solidFill>
            </a:endParaRPr>
          </a:p>
          <a:p>
            <a:r>
              <a:rPr lang="zh-CN" altLang="en-US" sz="2400" dirty="0" smtClean="0">
                <a:solidFill>
                  <a:srgbClr val="FFFF00"/>
                </a:solidFill>
              </a:rPr>
              <a:t> </a:t>
            </a:r>
            <a:endParaRPr lang="en-US" altLang="zh-CN" sz="2400" dirty="0" smtClean="0">
              <a:solidFill>
                <a:srgbClr val="FFFF00"/>
              </a:solidFill>
            </a:endParaRPr>
          </a:p>
          <a:p>
            <a:r>
              <a:rPr lang="zh-CN" altLang="en-US" sz="2400" dirty="0" smtClean="0">
                <a:solidFill>
                  <a:srgbClr val="FFFF00"/>
                </a:solidFill>
              </a:rPr>
              <a:t>       </a:t>
            </a:r>
            <a:endParaRPr lang="zh-CN" altLang="en-US" sz="2400" dirty="0">
              <a:solidFill>
                <a:srgbClr val="FFFF00"/>
              </a:solidFill>
            </a:endParaRPr>
          </a:p>
        </p:txBody>
      </p:sp>
      <p:sp>
        <p:nvSpPr>
          <p:cNvPr id="8" name="Text Box 3"/>
          <p:cNvSpPr txBox="1">
            <a:spLocks noChangeArrowheads="1"/>
          </p:cNvSpPr>
          <p:nvPr/>
        </p:nvSpPr>
        <p:spPr bwMode="auto">
          <a:xfrm>
            <a:off x="357158" y="5214950"/>
            <a:ext cx="8286808" cy="1384995"/>
          </a:xfrm>
          <a:prstGeom prst="rect">
            <a:avLst/>
          </a:prstGeom>
          <a:noFill/>
          <a:ln w="9525">
            <a:noFill/>
            <a:miter lim="800000"/>
            <a:headEnd/>
            <a:tailEnd/>
          </a:ln>
        </p:spPr>
        <p:txBody>
          <a:bodyPr wrap="square">
            <a:spAutoFit/>
          </a:bodyPr>
          <a:lstStyle/>
          <a:p>
            <a:pPr>
              <a:buFontTx/>
              <a:buChar char="•"/>
            </a:pPr>
            <a:r>
              <a:rPr lang="zh-CN" altLang="en-US" sz="2800" dirty="0"/>
              <a:t>乘法时加法部件空闲，加法时乘法部件空闲</a:t>
            </a:r>
          </a:p>
          <a:p>
            <a:pPr>
              <a:buFontTx/>
              <a:buChar char="•"/>
            </a:pPr>
            <a:r>
              <a:rPr lang="zh-CN" altLang="en-US" sz="2800" dirty="0"/>
              <a:t>静态流水线：乘法完成时进入功能转换</a:t>
            </a:r>
          </a:p>
          <a:p>
            <a:pPr>
              <a:buFontTx/>
              <a:buChar char="•"/>
            </a:pPr>
            <a:r>
              <a:rPr lang="zh-CN" altLang="en-US" sz="2800" dirty="0"/>
              <a:t>首次条件码在时间 T=8 ，</a:t>
            </a:r>
            <a:r>
              <a:rPr lang="zh-CN" altLang="en-US" sz="2800" dirty="0" smtClean="0"/>
              <a:t>预测（不）成功</a:t>
            </a:r>
            <a:endParaRPr lang="zh-CN" altLang="en-US" sz="28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日期占位符 3"/>
          <p:cNvSpPr>
            <a:spLocks noGrp="1"/>
          </p:cNvSpPr>
          <p:nvPr>
            <p:ph type="dt" sz="quarter" idx="10"/>
          </p:nvPr>
        </p:nvSpPr>
        <p:spPr>
          <a:noFill/>
        </p:spPr>
        <p:txBody>
          <a:bodyPr/>
          <a:lstStyle/>
          <a:p>
            <a:fld id="{83269960-0642-41C8-AEE8-6DDCDA230932}" type="datetime1">
              <a:rPr lang="zh-CN" altLang="en-US" smtClean="0">
                <a:latin typeface="Arial" charset="0"/>
              </a:rPr>
              <a:pPr/>
              <a:t>2017/6/8</a:t>
            </a:fld>
            <a:endParaRPr lang="zh-CN" altLang="zh-CN" smtClean="0">
              <a:latin typeface="Arial" charset="0"/>
            </a:endParaRPr>
          </a:p>
        </p:txBody>
      </p:sp>
      <p:sp>
        <p:nvSpPr>
          <p:cNvPr id="21507" name="灯片编号占位符 5"/>
          <p:cNvSpPr>
            <a:spLocks noGrp="1"/>
          </p:cNvSpPr>
          <p:nvPr>
            <p:ph type="sldNum" sz="quarter" idx="12"/>
          </p:nvPr>
        </p:nvSpPr>
        <p:spPr>
          <a:noFill/>
        </p:spPr>
        <p:txBody>
          <a:bodyPr/>
          <a:lstStyle/>
          <a:p>
            <a:fld id="{DB8094A7-CE89-455D-AA0F-07DB60E10045}" type="slidenum">
              <a:rPr lang="zh-CN" altLang="zh-CN" smtClean="0">
                <a:latin typeface="Arial" charset="0"/>
              </a:rPr>
              <a:pPr/>
              <a:t>33</a:t>
            </a:fld>
            <a:endParaRPr lang="zh-CN" altLang="zh-CN" smtClean="0">
              <a:latin typeface="Arial" charset="0"/>
            </a:endParaRPr>
          </a:p>
        </p:txBody>
      </p:sp>
      <p:sp>
        <p:nvSpPr>
          <p:cNvPr id="21508" name="Rectangle 2"/>
          <p:cNvSpPr>
            <a:spLocks noGrp="1" noRot="1" noChangeArrowheads="1"/>
          </p:cNvSpPr>
          <p:nvPr>
            <p:ph type="body" idx="1"/>
          </p:nvPr>
        </p:nvSpPr>
        <p:spPr>
          <a:xfrm>
            <a:off x="179388" y="981075"/>
            <a:ext cx="8640762" cy="6191250"/>
          </a:xfrm>
        </p:spPr>
        <p:txBody>
          <a:bodyPr/>
          <a:lstStyle/>
          <a:p>
            <a:pPr eaLnBrk="1" hangingPunct="1">
              <a:lnSpc>
                <a:spcPct val="80000"/>
              </a:lnSpc>
              <a:buFont typeface="Wingdings" pitchFamily="2" charset="2"/>
              <a:buNone/>
            </a:pPr>
            <a:r>
              <a:rPr lang="zh-CN" altLang="en-US" sz="2800" dirty="0" smtClean="0"/>
              <a:t>向量处理方法 </a:t>
            </a:r>
            <a:r>
              <a:rPr lang="zh-CN" altLang="en-US" sz="2400" dirty="0" smtClean="0"/>
              <a:t> </a:t>
            </a:r>
          </a:p>
          <a:p>
            <a:pPr eaLnBrk="1" hangingPunct="1">
              <a:lnSpc>
                <a:spcPct val="80000"/>
              </a:lnSpc>
              <a:buFont typeface="Wingdings" pitchFamily="2" charset="2"/>
              <a:buNone/>
            </a:pPr>
            <a:r>
              <a:rPr lang="zh-CN" altLang="en-US" sz="2400" dirty="0" smtClean="0"/>
              <a:t>    </a:t>
            </a:r>
            <a:r>
              <a:rPr lang="zh-CN" altLang="en-US" sz="2400" dirty="0" smtClean="0">
                <a:solidFill>
                  <a:schemeClr val="tx2"/>
                </a:solidFill>
              </a:rPr>
              <a:t> 横向处理/ </a:t>
            </a:r>
            <a:r>
              <a:rPr lang="zh-CN" altLang="en-US" sz="2400" dirty="0" smtClean="0"/>
              <a:t>纵向处理/ 纵横处理：</a:t>
            </a:r>
            <a:endParaRPr lang="en-US" altLang="zh-CN" sz="2400" dirty="0" smtClean="0"/>
          </a:p>
          <a:p>
            <a:pPr eaLnBrk="1" hangingPunct="1">
              <a:lnSpc>
                <a:spcPct val="80000"/>
              </a:lnSpc>
              <a:buFont typeface="Wingdings" pitchFamily="2" charset="2"/>
              <a:buNone/>
            </a:pPr>
            <a:r>
              <a:rPr lang="zh-CN" altLang="en-US" sz="2800" dirty="0" smtClean="0"/>
              <a:t>向量流水处理机结构 </a:t>
            </a:r>
          </a:p>
          <a:p>
            <a:pPr eaLnBrk="1" hangingPunct="1">
              <a:lnSpc>
                <a:spcPct val="80000"/>
              </a:lnSpc>
              <a:buNone/>
            </a:pPr>
            <a:r>
              <a:rPr lang="zh-CN" altLang="en-US" sz="2400" dirty="0" smtClean="0">
                <a:solidFill>
                  <a:srgbClr val="FFFF00"/>
                </a:solidFill>
              </a:rPr>
              <a:t>   1  </a:t>
            </a:r>
            <a:r>
              <a:rPr lang="zh-CN" altLang="en-US" sz="2400" b="1" dirty="0" smtClean="0">
                <a:solidFill>
                  <a:srgbClr val="FFFF00"/>
                </a:solidFill>
              </a:rPr>
              <a:t>存储器-存储器结构：</a:t>
            </a:r>
            <a:r>
              <a:rPr lang="zh-CN" altLang="en-US" sz="2400" dirty="0" smtClean="0"/>
              <a:t>纵向处理</a:t>
            </a:r>
            <a:endParaRPr lang="zh-CN" altLang="en-US" sz="2400" b="1" dirty="0" smtClean="0">
              <a:solidFill>
                <a:srgbClr val="FFFF00"/>
              </a:solidFill>
            </a:endParaRPr>
          </a:p>
          <a:p>
            <a:pPr eaLnBrk="1" hangingPunct="1">
              <a:lnSpc>
                <a:spcPct val="80000"/>
              </a:lnSpc>
              <a:buNone/>
            </a:pPr>
            <a:r>
              <a:rPr lang="zh-CN" altLang="en-US" sz="2400" b="1" dirty="0" smtClean="0">
                <a:solidFill>
                  <a:srgbClr val="FFFF00"/>
                </a:solidFill>
              </a:rPr>
              <a:t>   2  寄存器寄存器结构</a:t>
            </a:r>
            <a:r>
              <a:rPr lang="zh-CN" altLang="en-US" sz="2400" dirty="0" smtClean="0"/>
              <a:t> ：纵横处理</a:t>
            </a:r>
          </a:p>
          <a:p>
            <a:pPr eaLnBrk="1" hangingPunct="1">
              <a:lnSpc>
                <a:spcPct val="80000"/>
              </a:lnSpc>
              <a:buFont typeface="Wingdings" pitchFamily="2" charset="2"/>
              <a:buNone/>
            </a:pPr>
            <a:r>
              <a:rPr lang="zh-CN" altLang="en-US" sz="2800" dirty="0" smtClean="0"/>
              <a:t>提高向量处理机性能的</a:t>
            </a:r>
            <a:r>
              <a:rPr lang="zh-CN" altLang="en-US" sz="2800" b="1" dirty="0" smtClean="0">
                <a:solidFill>
                  <a:srgbClr val="FF0000"/>
                </a:solidFill>
              </a:rPr>
              <a:t>方法</a:t>
            </a:r>
            <a:r>
              <a:rPr lang="zh-CN" altLang="en-US" sz="2400" dirty="0" smtClean="0"/>
              <a:t> </a:t>
            </a:r>
          </a:p>
          <a:p>
            <a:pPr eaLnBrk="1" hangingPunct="1">
              <a:lnSpc>
                <a:spcPct val="80000"/>
              </a:lnSpc>
              <a:buFont typeface="Wingdings" pitchFamily="2" charset="2"/>
              <a:buNone/>
            </a:pPr>
            <a:r>
              <a:rPr lang="zh-CN" altLang="en-US" sz="2800" b="1" dirty="0" smtClean="0"/>
              <a:t>    </a:t>
            </a:r>
            <a:r>
              <a:rPr lang="zh-CN" altLang="en-US" sz="2400" b="1" dirty="0" smtClean="0">
                <a:solidFill>
                  <a:schemeClr val="tx2"/>
                </a:solidFill>
              </a:rPr>
              <a:t>多功能部件的并行操作</a:t>
            </a:r>
            <a:r>
              <a:rPr lang="zh-CN" altLang="en-US" sz="2400" dirty="0" smtClean="0">
                <a:solidFill>
                  <a:schemeClr val="tx2"/>
                </a:solidFill>
              </a:rPr>
              <a:t> </a:t>
            </a:r>
            <a:r>
              <a:rPr lang="zh-CN" altLang="en-US" sz="2400" b="1" dirty="0" smtClean="0">
                <a:solidFill>
                  <a:schemeClr val="tx2"/>
                </a:solidFill>
              </a:rPr>
              <a:t> </a:t>
            </a:r>
          </a:p>
          <a:p>
            <a:pPr eaLnBrk="1" hangingPunct="1">
              <a:lnSpc>
                <a:spcPct val="80000"/>
              </a:lnSpc>
              <a:buFont typeface="Wingdings" pitchFamily="2" charset="2"/>
              <a:buNone/>
            </a:pPr>
            <a:r>
              <a:rPr lang="zh-CN" altLang="en-US" sz="2400" b="1" dirty="0" smtClean="0">
                <a:solidFill>
                  <a:schemeClr val="tx2"/>
                </a:solidFill>
              </a:rPr>
              <a:t>     链接技术      </a:t>
            </a:r>
            <a:r>
              <a:rPr lang="en-US" altLang="zh-CN" sz="2400" dirty="0" smtClean="0">
                <a:solidFill>
                  <a:srgbClr val="FF0000"/>
                </a:solidFill>
              </a:rPr>
              <a:t>WD</a:t>
            </a:r>
            <a:r>
              <a:rPr lang="zh-CN" altLang="en-US" sz="2400" dirty="0" smtClean="0">
                <a:solidFill>
                  <a:srgbClr val="FF0000"/>
                </a:solidFill>
              </a:rPr>
              <a:t>相关</a:t>
            </a:r>
          </a:p>
          <a:p>
            <a:pPr eaLnBrk="1" hangingPunct="1">
              <a:lnSpc>
                <a:spcPct val="80000"/>
              </a:lnSpc>
              <a:buFont typeface="Wingdings" pitchFamily="2" charset="2"/>
              <a:buNone/>
            </a:pPr>
            <a:r>
              <a:rPr lang="zh-CN" altLang="en-US" sz="2400" b="1" dirty="0" smtClean="0">
                <a:solidFill>
                  <a:schemeClr val="tx2"/>
                </a:solidFill>
              </a:rPr>
              <a:t>     </a:t>
            </a:r>
            <a:r>
              <a:rPr lang="zh-CN" altLang="en-US" sz="2400" b="1" dirty="0" smtClean="0"/>
              <a:t>分段开采  </a:t>
            </a:r>
          </a:p>
          <a:p>
            <a:pPr eaLnBrk="1" hangingPunct="1">
              <a:lnSpc>
                <a:spcPct val="80000"/>
              </a:lnSpc>
              <a:buFont typeface="Wingdings" pitchFamily="2" charset="2"/>
              <a:buNone/>
            </a:pPr>
            <a:r>
              <a:rPr lang="zh-CN" altLang="en-US" sz="2400" b="1" dirty="0" smtClean="0"/>
              <a:t>     多处理机系统结构</a:t>
            </a:r>
          </a:p>
          <a:p>
            <a:pPr eaLnBrk="1" hangingPunct="1">
              <a:lnSpc>
                <a:spcPct val="80000"/>
              </a:lnSpc>
              <a:buFont typeface="Wingdings" pitchFamily="2" charset="2"/>
              <a:buNone/>
            </a:pPr>
            <a:r>
              <a:rPr lang="zh-CN" altLang="en-US" sz="2800" dirty="0" smtClean="0"/>
              <a:t>向量处理机性能的主要参数</a:t>
            </a:r>
          </a:p>
          <a:p>
            <a:pPr eaLnBrk="1" hangingPunct="1">
              <a:lnSpc>
                <a:spcPct val="80000"/>
              </a:lnSpc>
            </a:pPr>
            <a:r>
              <a:rPr lang="zh-CN" altLang="en-US" sz="2400" dirty="0" smtClean="0">
                <a:solidFill>
                  <a:srgbClr val="FFFF00"/>
                </a:solidFill>
              </a:rPr>
              <a:t>一条向量指令的处理时间</a:t>
            </a:r>
          </a:p>
          <a:p>
            <a:pPr eaLnBrk="1" hangingPunct="1">
              <a:lnSpc>
                <a:spcPct val="80000"/>
              </a:lnSpc>
            </a:pPr>
            <a:r>
              <a:rPr lang="zh-CN" altLang="en-US" sz="2400" dirty="0" smtClean="0">
                <a:solidFill>
                  <a:srgbClr val="FFFF00"/>
                </a:solidFill>
              </a:rPr>
              <a:t>每秒多少个浮点运算结果（MFLOP或一个浮点运算的时间）</a:t>
            </a:r>
          </a:p>
          <a:p>
            <a:pPr eaLnBrk="1" hangingPunct="1">
              <a:lnSpc>
                <a:spcPct val="80000"/>
              </a:lnSpc>
            </a:pPr>
            <a:r>
              <a:rPr lang="zh-CN" altLang="en-US" sz="2400" dirty="0" smtClean="0">
                <a:solidFill>
                  <a:srgbClr val="FFFF00"/>
                </a:solidFill>
              </a:rPr>
              <a:t>一组向量指令的处理</a:t>
            </a:r>
            <a:r>
              <a:rPr lang="zh-CN" altLang="en-US" sz="2400" b="1" dirty="0" smtClean="0">
                <a:solidFill>
                  <a:srgbClr val="FF0000"/>
                </a:solidFill>
              </a:rPr>
              <a:t>时间</a:t>
            </a:r>
          </a:p>
          <a:p>
            <a:pPr eaLnBrk="1" hangingPunct="1">
              <a:lnSpc>
                <a:spcPct val="80000"/>
              </a:lnSpc>
            </a:pPr>
            <a:r>
              <a:rPr lang="zh-CN" altLang="en-US" sz="2400" dirty="0" smtClean="0"/>
              <a:t>向量流水线的最大性能R∞</a:t>
            </a:r>
          </a:p>
          <a:p>
            <a:pPr eaLnBrk="1" hangingPunct="1">
              <a:lnSpc>
                <a:spcPct val="80000"/>
              </a:lnSpc>
            </a:pPr>
            <a:r>
              <a:rPr lang="zh-CN" altLang="en-US" sz="2400" dirty="0" smtClean="0"/>
              <a:t>半性能向量长度n1/2</a:t>
            </a:r>
            <a:endParaRPr lang="zh-CN" altLang="en-US" sz="2400" b="1" dirty="0" smtClean="0"/>
          </a:p>
          <a:p>
            <a:pPr eaLnBrk="1" hangingPunct="1">
              <a:lnSpc>
                <a:spcPct val="80000"/>
              </a:lnSpc>
              <a:buFont typeface="Wingdings" pitchFamily="2" charset="2"/>
              <a:buNone/>
            </a:pPr>
            <a:endParaRPr lang="zh-CN" altLang="en-US" sz="2400" dirty="0" smtClean="0"/>
          </a:p>
        </p:txBody>
      </p:sp>
      <p:sp>
        <p:nvSpPr>
          <p:cNvPr id="21509" name="Rectangle 3"/>
          <p:cNvSpPr>
            <a:spLocks noGrp="1" noChangeArrowheads="1"/>
          </p:cNvSpPr>
          <p:nvPr>
            <p:ph type="title"/>
          </p:nvPr>
        </p:nvSpPr>
        <p:spPr>
          <a:xfrm>
            <a:off x="323850" y="0"/>
            <a:ext cx="8540750" cy="1143000"/>
          </a:xfrm>
          <a:noFill/>
        </p:spPr>
        <p:txBody>
          <a:bodyPr/>
          <a:lstStyle/>
          <a:p>
            <a:pPr eaLnBrk="1" hangingPunct="1"/>
            <a:r>
              <a:rPr lang="zh-CN" b="1" smtClean="0"/>
              <a:t>第四章 向量流水处理机</a:t>
            </a:r>
            <a:r>
              <a:rPr lang="zh-CN" smtClean="0"/>
              <a:t>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日期占位符 3"/>
          <p:cNvSpPr>
            <a:spLocks noGrp="1"/>
          </p:cNvSpPr>
          <p:nvPr>
            <p:ph type="dt" sz="quarter" idx="10"/>
          </p:nvPr>
        </p:nvSpPr>
        <p:spPr>
          <a:noFill/>
        </p:spPr>
        <p:txBody>
          <a:bodyPr/>
          <a:lstStyle/>
          <a:p>
            <a:fld id="{9B00DB66-5328-4885-A21E-8D446FCD7213}" type="datetime1">
              <a:rPr lang="zh-CN" altLang="en-US" smtClean="0">
                <a:latin typeface="Arial" charset="0"/>
              </a:rPr>
              <a:pPr/>
              <a:t>2017/6/8</a:t>
            </a:fld>
            <a:endParaRPr lang="zh-CN" altLang="zh-CN" smtClean="0">
              <a:latin typeface="Arial" charset="0"/>
            </a:endParaRPr>
          </a:p>
        </p:txBody>
      </p:sp>
      <p:sp>
        <p:nvSpPr>
          <p:cNvPr id="22531" name="灯片编号占位符 5"/>
          <p:cNvSpPr>
            <a:spLocks noGrp="1"/>
          </p:cNvSpPr>
          <p:nvPr>
            <p:ph type="sldNum" sz="quarter" idx="12"/>
          </p:nvPr>
        </p:nvSpPr>
        <p:spPr>
          <a:noFill/>
        </p:spPr>
        <p:txBody>
          <a:bodyPr/>
          <a:lstStyle/>
          <a:p>
            <a:fld id="{68177B42-9967-45B6-B15F-54075F458803}" type="slidenum">
              <a:rPr lang="zh-CN" altLang="zh-CN" smtClean="0">
                <a:latin typeface="Arial" charset="0"/>
              </a:rPr>
              <a:pPr/>
              <a:t>34</a:t>
            </a:fld>
            <a:endParaRPr lang="zh-CN" altLang="zh-CN" smtClean="0">
              <a:latin typeface="Arial" charset="0"/>
            </a:endParaRPr>
          </a:p>
        </p:txBody>
      </p:sp>
      <p:sp>
        <p:nvSpPr>
          <p:cNvPr id="22532" name="Rectangle 2"/>
          <p:cNvSpPr>
            <a:spLocks noGrp="1" noRot="1" noChangeArrowheads="1"/>
          </p:cNvSpPr>
          <p:nvPr>
            <p:ph type="body" idx="1"/>
          </p:nvPr>
        </p:nvSpPr>
        <p:spPr>
          <a:xfrm>
            <a:off x="287337" y="1571612"/>
            <a:ext cx="8856663" cy="4498975"/>
          </a:xfrm>
        </p:spPr>
        <p:txBody>
          <a:bodyPr/>
          <a:lstStyle/>
          <a:p>
            <a:pPr eaLnBrk="1" hangingPunct="1">
              <a:buFont typeface="Wingdings" pitchFamily="2" charset="2"/>
              <a:buNone/>
            </a:pPr>
            <a:r>
              <a:rPr lang="zh-CN" altLang="en-US" sz="2800" dirty="0" smtClean="0">
                <a:solidFill>
                  <a:srgbClr val="FF0000"/>
                </a:solidFill>
              </a:rPr>
              <a:t>例</a:t>
            </a:r>
            <a:r>
              <a:rPr lang="en-US" altLang="zh-CN" sz="2800" dirty="0" smtClean="0">
                <a:solidFill>
                  <a:srgbClr val="FF0000"/>
                </a:solidFill>
              </a:rPr>
              <a:t>1</a:t>
            </a:r>
            <a:r>
              <a:rPr lang="zh-CN" altLang="en-US" sz="2800" dirty="0" smtClean="0">
                <a:solidFill>
                  <a:srgbClr val="FF0000"/>
                </a:solidFill>
              </a:rPr>
              <a:t>  </a:t>
            </a:r>
            <a:r>
              <a:rPr lang="zh-CN" altLang="en-US" sz="2800" dirty="0" smtClean="0"/>
              <a:t>：某向量机上进行向量运算D=A×(B+C),</a:t>
            </a:r>
            <a:r>
              <a:rPr lang="zh-CN" altLang="en-US" sz="2800" dirty="0" smtClean="0">
                <a:solidFill>
                  <a:srgbClr val="FF0000"/>
                </a:solidFill>
              </a:rPr>
              <a:t>假设向量长度N&lt;64,且B和 C已经存至V0和V1，</a:t>
            </a:r>
            <a:r>
              <a:rPr lang="zh-CN" altLang="en-US" sz="2800" dirty="0" smtClean="0"/>
              <a:t>则下面三条指令就可以完成上述的运算。</a:t>
            </a:r>
          </a:p>
          <a:p>
            <a:pPr eaLnBrk="1" hangingPunct="1">
              <a:buFont typeface="Wingdings" pitchFamily="2" charset="2"/>
              <a:buNone/>
            </a:pPr>
            <a:r>
              <a:rPr lang="zh-CN" altLang="en-US" sz="2800" dirty="0" smtClean="0"/>
              <a:t>	V3←A	    (6拍)</a:t>
            </a:r>
          </a:p>
          <a:p>
            <a:pPr eaLnBrk="1" hangingPunct="1">
              <a:buFont typeface="Wingdings" pitchFamily="2" charset="2"/>
              <a:buNone/>
            </a:pPr>
            <a:r>
              <a:rPr lang="zh-CN" altLang="en-US" sz="2800" dirty="0" smtClean="0"/>
              <a:t>	V2←V0+V1	(6拍)</a:t>
            </a:r>
          </a:p>
          <a:p>
            <a:pPr eaLnBrk="1" hangingPunct="1">
              <a:buFont typeface="Wingdings" pitchFamily="2" charset="2"/>
              <a:buNone/>
            </a:pPr>
            <a:r>
              <a:rPr lang="zh-CN" altLang="en-US" sz="2800" dirty="0" smtClean="0"/>
              <a:t>	V4←V2×V3	(7拍)</a:t>
            </a:r>
          </a:p>
          <a:p>
            <a:pPr eaLnBrk="1" hangingPunct="1">
              <a:buFont typeface="Wingdings" pitchFamily="2" charset="2"/>
              <a:buNone/>
            </a:pPr>
            <a:r>
              <a:rPr lang="zh-CN" altLang="en-US" sz="2800" dirty="0" smtClean="0"/>
              <a:t>分别求三条指令全部用</a:t>
            </a:r>
            <a:r>
              <a:rPr lang="zh-CN" altLang="en-US" sz="2800" dirty="0" smtClean="0">
                <a:solidFill>
                  <a:srgbClr val="FFFF00"/>
                </a:solidFill>
              </a:rPr>
              <a:t>串行、并行</a:t>
            </a:r>
            <a:r>
              <a:rPr lang="zh-CN" altLang="en-US" sz="2800" dirty="0" smtClean="0"/>
              <a:t>和</a:t>
            </a:r>
            <a:r>
              <a:rPr lang="zh-CN" altLang="en-US" sz="2800" dirty="0" smtClean="0">
                <a:solidFill>
                  <a:srgbClr val="FFFF00"/>
                </a:solidFill>
              </a:rPr>
              <a:t>链接执行</a:t>
            </a:r>
            <a:r>
              <a:rPr lang="zh-CN" altLang="en-US" sz="2800" dirty="0" smtClean="0"/>
              <a:t>的时间(读写各需1拍)，画出链接操作图</a:t>
            </a:r>
            <a:endParaRPr lang="en-US" altLang="zh-CN" sz="2800" dirty="0" smtClean="0"/>
          </a:p>
          <a:p>
            <a:pPr eaLnBrk="1" hangingPunct="1">
              <a:buNone/>
            </a:pPr>
            <a:r>
              <a:rPr lang="zh-CN" altLang="en-US" sz="2800" dirty="0" smtClean="0">
                <a:solidFill>
                  <a:srgbClr val="FF0000"/>
                </a:solidFill>
              </a:rPr>
              <a:t>（假定数据入、出各功能部件，包括主存，假定需</a:t>
            </a:r>
            <a:r>
              <a:rPr lang="zh-CN" altLang="zh-CN" sz="2800" dirty="0" smtClean="0">
                <a:solidFill>
                  <a:srgbClr val="FF0000"/>
                </a:solidFill>
              </a:rPr>
              <a:t>1</a:t>
            </a:r>
            <a:r>
              <a:rPr lang="zh-CN" altLang="en-US" sz="2800" dirty="0" smtClean="0">
                <a:solidFill>
                  <a:srgbClr val="FF0000"/>
                </a:solidFill>
              </a:rPr>
              <a:t>个时钟周期 ）</a:t>
            </a:r>
          </a:p>
          <a:p>
            <a:pPr eaLnBrk="1" hangingPunct="1">
              <a:buFont typeface="Wingdings" pitchFamily="2" charset="2"/>
              <a:buNone/>
            </a:pPr>
            <a:endParaRPr lang="zh-CN" altLang="en-US" sz="2800" dirty="0" smtClean="0"/>
          </a:p>
        </p:txBody>
      </p:sp>
      <p:sp>
        <p:nvSpPr>
          <p:cNvPr id="5" name="矩形 4"/>
          <p:cNvSpPr/>
          <p:nvPr/>
        </p:nvSpPr>
        <p:spPr>
          <a:xfrm>
            <a:off x="357158" y="214290"/>
            <a:ext cx="8429684" cy="1384995"/>
          </a:xfrm>
          <a:prstGeom prst="rect">
            <a:avLst/>
          </a:prstGeom>
        </p:spPr>
        <p:txBody>
          <a:bodyPr wrap="square">
            <a:spAutoFit/>
          </a:bodyPr>
          <a:lstStyle/>
          <a:p>
            <a:r>
              <a:rPr lang="zh-CN" altLang="en-US" sz="2800" dirty="0" smtClean="0">
                <a:solidFill>
                  <a:srgbClr val="FF0000"/>
                </a:solidFill>
              </a:rPr>
              <a:t>链接技术：</a:t>
            </a:r>
            <a:r>
              <a:rPr lang="zh-CN" altLang="en-US" sz="2800" dirty="0" smtClean="0"/>
              <a:t>具有先写后读相关的两条指令，在不出现功能部件冲突和</a:t>
            </a:r>
            <a:r>
              <a:rPr lang="en-US" sz="2800" dirty="0" smtClean="0"/>
              <a:t>V</a:t>
            </a:r>
            <a:r>
              <a:rPr lang="en-US" sz="2800" baseline="-25000" dirty="0" smtClean="0"/>
              <a:t>i</a:t>
            </a:r>
            <a:r>
              <a:rPr lang="zh-CN" altLang="en-US" sz="2800" dirty="0" smtClean="0"/>
              <a:t>冲突的情况下，可以把功能部件链接起来进行流水处理，以达到加快执行的目的。</a:t>
            </a:r>
            <a:endParaRPr lang="zh-CN" altLang="en-US" sz="28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日期占位符 3"/>
          <p:cNvSpPr>
            <a:spLocks noGrp="1"/>
          </p:cNvSpPr>
          <p:nvPr>
            <p:ph type="dt" sz="quarter" idx="10"/>
          </p:nvPr>
        </p:nvSpPr>
        <p:spPr>
          <a:noFill/>
        </p:spPr>
        <p:txBody>
          <a:bodyPr/>
          <a:lstStyle/>
          <a:p>
            <a:fld id="{EDCB4756-0C21-400D-B11F-4FF4DCAF9553}" type="datetime1">
              <a:rPr lang="zh-CN" altLang="en-US" smtClean="0">
                <a:latin typeface="Arial" charset="0"/>
              </a:rPr>
              <a:pPr/>
              <a:t>2017/6/8</a:t>
            </a:fld>
            <a:endParaRPr lang="zh-CN" altLang="zh-CN" smtClean="0">
              <a:latin typeface="Arial" charset="0"/>
            </a:endParaRPr>
          </a:p>
        </p:txBody>
      </p:sp>
      <p:sp>
        <p:nvSpPr>
          <p:cNvPr id="23555" name="灯片编号占位符 5"/>
          <p:cNvSpPr>
            <a:spLocks noGrp="1"/>
          </p:cNvSpPr>
          <p:nvPr>
            <p:ph type="sldNum" sz="quarter" idx="12"/>
          </p:nvPr>
        </p:nvSpPr>
        <p:spPr>
          <a:noFill/>
        </p:spPr>
        <p:txBody>
          <a:bodyPr/>
          <a:lstStyle/>
          <a:p>
            <a:fld id="{B65726F3-28B6-438E-928C-44D96D9557F1}" type="slidenum">
              <a:rPr lang="zh-CN" altLang="zh-CN" smtClean="0">
                <a:latin typeface="Arial" charset="0"/>
              </a:rPr>
              <a:pPr/>
              <a:t>35</a:t>
            </a:fld>
            <a:endParaRPr lang="zh-CN" altLang="zh-CN" smtClean="0">
              <a:latin typeface="Arial" charset="0"/>
            </a:endParaRPr>
          </a:p>
        </p:txBody>
      </p:sp>
      <p:sp>
        <p:nvSpPr>
          <p:cNvPr id="23556" name="Rectangle 2"/>
          <p:cNvSpPr>
            <a:spLocks noGrp="1" noRot="1" noChangeArrowheads="1"/>
          </p:cNvSpPr>
          <p:nvPr>
            <p:ph type="body" idx="1"/>
          </p:nvPr>
        </p:nvSpPr>
        <p:spPr>
          <a:xfrm>
            <a:off x="0" y="857232"/>
            <a:ext cx="9144000" cy="5257800"/>
          </a:xfrm>
        </p:spPr>
        <p:txBody>
          <a:bodyPr/>
          <a:lstStyle/>
          <a:p>
            <a:pPr eaLnBrk="1" hangingPunct="1">
              <a:buFont typeface="Wingdings" pitchFamily="2" charset="2"/>
              <a:buNone/>
            </a:pPr>
            <a:r>
              <a:rPr lang="zh-CN" sz="2800" dirty="0" smtClean="0"/>
              <a:t>向量长度为</a:t>
            </a:r>
            <a:r>
              <a:rPr lang="zh-CN" altLang="zh-CN" sz="2800" dirty="0" smtClean="0"/>
              <a:t>N</a:t>
            </a:r>
            <a:r>
              <a:rPr lang="zh-CN" sz="2800" dirty="0" smtClean="0"/>
              <a:t>，则不同方法的执行时间为</a:t>
            </a:r>
            <a:r>
              <a:rPr lang="zh-CN" sz="2800" dirty="0" smtClean="0">
                <a:solidFill>
                  <a:schemeClr val="bg1"/>
                </a:solidFill>
              </a:rPr>
              <a:t>：</a:t>
            </a:r>
          </a:p>
          <a:p>
            <a:pPr eaLnBrk="1" hangingPunct="1">
              <a:buFont typeface="Wingdings" pitchFamily="2" charset="2"/>
              <a:buNone/>
            </a:pPr>
            <a:r>
              <a:rPr lang="zh-CN" altLang="zh-CN" sz="2800" dirty="0" smtClean="0"/>
              <a:t>1</a:t>
            </a:r>
            <a:r>
              <a:rPr lang="zh-CN" sz="2800" dirty="0" smtClean="0"/>
              <a:t>）</a:t>
            </a:r>
            <a:r>
              <a:rPr lang="zh-CN" altLang="zh-CN" sz="2800" dirty="0" smtClean="0">
                <a:solidFill>
                  <a:srgbClr val="FFFF00"/>
                </a:solidFill>
              </a:rPr>
              <a:t>3</a:t>
            </a:r>
            <a:r>
              <a:rPr lang="zh-CN" sz="2800" dirty="0" smtClean="0">
                <a:solidFill>
                  <a:srgbClr val="FFFF00"/>
                </a:solidFill>
              </a:rPr>
              <a:t>条指令全部用串行方法</a:t>
            </a:r>
            <a:r>
              <a:rPr lang="zh-CN" sz="2800" dirty="0" smtClean="0">
                <a:solidFill>
                  <a:schemeClr val="bg1"/>
                </a:solidFill>
              </a:rPr>
              <a:t>，</a:t>
            </a:r>
            <a:r>
              <a:rPr lang="zh-CN" sz="2800" dirty="0" smtClean="0"/>
              <a:t>执行时间为</a:t>
            </a:r>
            <a:r>
              <a:rPr lang="zh-CN" sz="2800" dirty="0" smtClean="0">
                <a:solidFill>
                  <a:schemeClr val="bg1"/>
                </a:solidFill>
              </a:rPr>
              <a:t/>
            </a:r>
            <a:br>
              <a:rPr lang="zh-CN" sz="2800" dirty="0" smtClean="0">
                <a:solidFill>
                  <a:schemeClr val="bg1"/>
                </a:solidFill>
              </a:rPr>
            </a:br>
            <a:r>
              <a:rPr lang="zh-CN" sz="2800" dirty="0" smtClean="0">
                <a:solidFill>
                  <a:schemeClr val="bg1"/>
                </a:solidFill>
              </a:rPr>
              <a:t> </a:t>
            </a:r>
            <a:r>
              <a:rPr lang="zh-CN" sz="2800" dirty="0" smtClean="0"/>
              <a:t>   </a:t>
            </a:r>
            <a:r>
              <a:rPr lang="zh-CN" altLang="zh-CN" sz="2800" dirty="0" smtClean="0"/>
              <a:t>[(1+6+1)+N-1</a:t>
            </a:r>
            <a:r>
              <a:rPr lang="zh-CN" sz="2800" dirty="0" smtClean="0"/>
              <a:t>］</a:t>
            </a:r>
            <a:r>
              <a:rPr lang="zh-CN" altLang="zh-CN" sz="2800" dirty="0" smtClean="0"/>
              <a:t>+[(1+6+1)+N-1</a:t>
            </a:r>
            <a:r>
              <a:rPr lang="zh-CN" sz="2800" dirty="0" smtClean="0"/>
              <a:t>］</a:t>
            </a:r>
            <a:r>
              <a:rPr lang="zh-CN" altLang="zh-CN" sz="2800" dirty="0" smtClean="0"/>
              <a:t>+[(1+7+1)+N-1</a:t>
            </a:r>
            <a:r>
              <a:rPr lang="zh-CN" sz="2800" dirty="0" smtClean="0"/>
              <a:t>］</a:t>
            </a:r>
          </a:p>
          <a:p>
            <a:pPr eaLnBrk="1" hangingPunct="1">
              <a:buFont typeface="Wingdings" pitchFamily="2" charset="2"/>
              <a:buNone/>
            </a:pPr>
            <a:r>
              <a:rPr lang="zh-CN" altLang="zh-CN" sz="2800" dirty="0" smtClean="0"/>
              <a:t>         =3N+22(</a:t>
            </a:r>
            <a:r>
              <a:rPr lang="zh-CN" sz="2800" dirty="0" smtClean="0"/>
              <a:t>时钟周期</a:t>
            </a:r>
            <a:r>
              <a:rPr lang="zh-CN" altLang="zh-CN" sz="2800" dirty="0" smtClean="0"/>
              <a:t>)</a:t>
            </a:r>
          </a:p>
          <a:p>
            <a:pPr eaLnBrk="1" hangingPunct="1">
              <a:buFont typeface="Wingdings" pitchFamily="2" charset="2"/>
              <a:buNone/>
            </a:pPr>
            <a:r>
              <a:rPr lang="zh-CN" altLang="zh-CN" sz="2800" dirty="0" smtClean="0"/>
              <a:t>2</a:t>
            </a:r>
            <a:r>
              <a:rPr lang="zh-CN" sz="2800" dirty="0" smtClean="0"/>
              <a:t>）</a:t>
            </a:r>
            <a:r>
              <a:rPr lang="zh-CN" sz="2800" dirty="0" smtClean="0">
                <a:solidFill>
                  <a:srgbClr val="FFFF00"/>
                </a:solidFill>
              </a:rPr>
              <a:t>前两条指令并行执行，第</a:t>
            </a:r>
            <a:r>
              <a:rPr lang="zh-CN" altLang="zh-CN" sz="2800" dirty="0" smtClean="0">
                <a:solidFill>
                  <a:srgbClr val="FFFF00"/>
                </a:solidFill>
              </a:rPr>
              <a:t>3</a:t>
            </a:r>
            <a:r>
              <a:rPr lang="zh-CN" sz="2800" dirty="0" smtClean="0">
                <a:solidFill>
                  <a:srgbClr val="FFFF00"/>
                </a:solidFill>
              </a:rPr>
              <a:t>条指令顺序执行</a:t>
            </a:r>
            <a:r>
              <a:rPr lang="zh-CN" sz="2800" dirty="0" smtClean="0">
                <a:solidFill>
                  <a:schemeClr val="bg1"/>
                </a:solidFill>
              </a:rPr>
              <a:t>，</a:t>
            </a:r>
            <a:r>
              <a:rPr lang="zh-CN" sz="2800" dirty="0" smtClean="0"/>
              <a:t>时间为</a:t>
            </a:r>
            <a:br>
              <a:rPr lang="zh-CN" sz="2800" dirty="0" smtClean="0"/>
            </a:br>
            <a:r>
              <a:rPr lang="zh-CN" sz="2800" dirty="0" smtClean="0"/>
              <a:t>  </a:t>
            </a:r>
            <a:r>
              <a:rPr lang="zh-CN" altLang="zh-CN" sz="2800" dirty="0" smtClean="0"/>
              <a:t>[(1+6+1)+N-1</a:t>
            </a:r>
            <a:r>
              <a:rPr lang="zh-CN" sz="2800" dirty="0" smtClean="0"/>
              <a:t>］</a:t>
            </a:r>
            <a:r>
              <a:rPr lang="zh-CN" altLang="zh-CN" sz="2800" dirty="0" smtClean="0"/>
              <a:t>+[(1+7+1)+N-1</a:t>
            </a:r>
            <a:r>
              <a:rPr lang="zh-CN" sz="2800" dirty="0" smtClean="0"/>
              <a:t>］</a:t>
            </a:r>
            <a:r>
              <a:rPr lang="zh-CN" altLang="zh-CN" sz="2800" dirty="0" smtClean="0"/>
              <a:t>=2N+15(</a:t>
            </a:r>
            <a:r>
              <a:rPr lang="zh-CN" sz="2800" dirty="0" smtClean="0"/>
              <a:t>时钟周期</a:t>
            </a:r>
            <a:r>
              <a:rPr lang="zh-CN" altLang="zh-CN" sz="2800" dirty="0" smtClean="0"/>
              <a:t>) </a:t>
            </a:r>
          </a:p>
          <a:p>
            <a:pPr eaLnBrk="1" hangingPunct="1">
              <a:buFont typeface="Wingdings" pitchFamily="2" charset="2"/>
              <a:buNone/>
            </a:pPr>
            <a:r>
              <a:rPr lang="zh-CN" altLang="zh-CN" sz="2800" dirty="0" smtClean="0"/>
              <a:t>3</a:t>
            </a:r>
            <a:r>
              <a:rPr lang="zh-CN" sz="2800" dirty="0" smtClean="0"/>
              <a:t>）</a:t>
            </a:r>
            <a:r>
              <a:rPr lang="zh-CN" sz="2800" dirty="0" smtClean="0">
                <a:solidFill>
                  <a:srgbClr val="FFFF00"/>
                </a:solidFill>
              </a:rPr>
              <a:t>前两条指令并行执行，并采用链接，</a:t>
            </a:r>
            <a:r>
              <a:rPr lang="zh-CN" sz="2800" dirty="0" smtClean="0"/>
              <a:t>时间为      </a:t>
            </a:r>
          </a:p>
          <a:p>
            <a:pPr eaLnBrk="1" hangingPunct="1">
              <a:buFont typeface="Wingdings" pitchFamily="2" charset="2"/>
              <a:buNone/>
            </a:pPr>
            <a:r>
              <a:rPr lang="zh-CN" sz="2800" dirty="0" smtClean="0">
                <a:solidFill>
                  <a:schemeClr val="bg1"/>
                </a:solidFill>
              </a:rPr>
              <a:t>   </a:t>
            </a:r>
            <a:r>
              <a:rPr lang="zh-CN" sz="2800" dirty="0" smtClean="0"/>
              <a:t> </a:t>
            </a:r>
            <a:r>
              <a:rPr lang="zh-CN" altLang="zh-CN" sz="2800" dirty="0" smtClean="0"/>
              <a:t>(1+6+1)+(1+7+1)+N-1=17+N-1=N+16(</a:t>
            </a:r>
            <a:r>
              <a:rPr lang="zh-CN" sz="2800" dirty="0" smtClean="0"/>
              <a:t>时钟周期</a:t>
            </a:r>
            <a:r>
              <a:rPr lang="zh-CN" altLang="zh-CN" sz="2800" dirty="0" smtClean="0"/>
              <a:t>)</a:t>
            </a:r>
          </a:p>
          <a:p>
            <a:pPr eaLnBrk="1" hangingPunct="1">
              <a:buFont typeface="Wingdings" pitchFamily="2" charset="2"/>
              <a:buNone/>
            </a:pPr>
            <a:endParaRPr lang="en-US" altLang="zh-CN" sz="2800" dirty="0" smtClean="0">
              <a:solidFill>
                <a:srgbClr val="FF0000"/>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日期占位符 3"/>
          <p:cNvSpPr>
            <a:spLocks noGrp="1"/>
          </p:cNvSpPr>
          <p:nvPr>
            <p:ph type="dt" sz="quarter" idx="10"/>
          </p:nvPr>
        </p:nvSpPr>
        <p:spPr>
          <a:noFill/>
        </p:spPr>
        <p:txBody>
          <a:bodyPr/>
          <a:lstStyle/>
          <a:p>
            <a:fld id="{BFCF01A9-39B8-4CF1-A1C5-3AC27655FE95}" type="datetime1">
              <a:rPr lang="zh-CN" altLang="en-US" smtClean="0">
                <a:latin typeface="Arial" charset="0"/>
              </a:rPr>
              <a:pPr/>
              <a:t>2017/6/8</a:t>
            </a:fld>
            <a:endParaRPr lang="zh-CN" altLang="zh-CN" smtClean="0">
              <a:latin typeface="Arial" charset="0"/>
            </a:endParaRPr>
          </a:p>
        </p:txBody>
      </p:sp>
      <p:sp>
        <p:nvSpPr>
          <p:cNvPr id="24579" name="灯片编号占位符 5"/>
          <p:cNvSpPr>
            <a:spLocks noGrp="1"/>
          </p:cNvSpPr>
          <p:nvPr>
            <p:ph type="sldNum" sz="quarter" idx="12"/>
          </p:nvPr>
        </p:nvSpPr>
        <p:spPr>
          <a:noFill/>
        </p:spPr>
        <p:txBody>
          <a:bodyPr/>
          <a:lstStyle/>
          <a:p>
            <a:fld id="{B46189BA-84DA-4193-B5A7-71A8126262B8}" type="slidenum">
              <a:rPr lang="zh-CN" altLang="zh-CN" smtClean="0">
                <a:latin typeface="Arial" charset="0"/>
              </a:rPr>
              <a:pPr/>
              <a:t>36</a:t>
            </a:fld>
            <a:endParaRPr lang="zh-CN" altLang="zh-CN" smtClean="0">
              <a:latin typeface="Arial" charset="0"/>
            </a:endParaRPr>
          </a:p>
        </p:txBody>
      </p:sp>
      <p:pic>
        <p:nvPicPr>
          <p:cNvPr id="24580" name="Picture 2"/>
          <p:cNvPicPr>
            <a:picLocks noChangeAspect="1" noChangeArrowheads="1"/>
          </p:cNvPicPr>
          <p:nvPr/>
        </p:nvPicPr>
        <p:blipFill>
          <a:blip r:embed="rId2"/>
          <a:srcRect/>
          <a:stretch>
            <a:fillRect/>
          </a:stretch>
        </p:blipFill>
        <p:spPr bwMode="auto">
          <a:xfrm>
            <a:off x="1643063" y="1143000"/>
            <a:ext cx="5270500" cy="4714892"/>
          </a:xfrm>
          <a:prstGeom prst="rect">
            <a:avLst/>
          </a:prstGeom>
          <a:noFill/>
          <a:ln w="9525">
            <a:noFill/>
            <a:miter lim="800000"/>
            <a:headEnd/>
            <a:tailEnd/>
          </a:ln>
        </p:spPr>
      </p:pic>
      <p:sp>
        <p:nvSpPr>
          <p:cNvPr id="24581" name="Text Box 3"/>
          <p:cNvSpPr txBox="1">
            <a:spLocks noChangeArrowheads="1"/>
          </p:cNvSpPr>
          <p:nvPr/>
        </p:nvSpPr>
        <p:spPr bwMode="auto">
          <a:xfrm>
            <a:off x="3203575" y="476250"/>
            <a:ext cx="1962150" cy="517525"/>
          </a:xfrm>
          <a:prstGeom prst="rect">
            <a:avLst/>
          </a:prstGeom>
          <a:noFill/>
          <a:ln w="9525">
            <a:noFill/>
            <a:miter lim="800000"/>
            <a:headEnd/>
            <a:tailEnd/>
          </a:ln>
        </p:spPr>
        <p:txBody>
          <a:bodyPr wrap="none">
            <a:spAutoFit/>
          </a:bodyPr>
          <a:lstStyle/>
          <a:p>
            <a:r>
              <a:rPr lang="zh-CN" sz="2800"/>
              <a:t>链接操作图</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日期占位符 3"/>
          <p:cNvSpPr>
            <a:spLocks noGrp="1"/>
          </p:cNvSpPr>
          <p:nvPr>
            <p:ph type="dt" sz="quarter" idx="10"/>
          </p:nvPr>
        </p:nvSpPr>
        <p:spPr>
          <a:noFill/>
        </p:spPr>
        <p:txBody>
          <a:bodyPr/>
          <a:lstStyle/>
          <a:p>
            <a:fld id="{0E43927D-6FA4-4F97-9A86-38D3452B55DB}" type="datetime1">
              <a:rPr lang="zh-CN" altLang="en-US" smtClean="0">
                <a:latin typeface="Arial" charset="0"/>
              </a:rPr>
              <a:pPr/>
              <a:t>2017/6/8</a:t>
            </a:fld>
            <a:endParaRPr lang="zh-CN" altLang="zh-CN" smtClean="0">
              <a:latin typeface="Arial" charset="0"/>
            </a:endParaRPr>
          </a:p>
        </p:txBody>
      </p:sp>
      <p:sp>
        <p:nvSpPr>
          <p:cNvPr id="25603" name="灯片编号占位符 5"/>
          <p:cNvSpPr>
            <a:spLocks noGrp="1"/>
          </p:cNvSpPr>
          <p:nvPr>
            <p:ph type="sldNum" sz="quarter" idx="12"/>
          </p:nvPr>
        </p:nvSpPr>
        <p:spPr>
          <a:noFill/>
        </p:spPr>
        <p:txBody>
          <a:bodyPr/>
          <a:lstStyle/>
          <a:p>
            <a:fld id="{B905891B-E6A9-4213-8DDE-BBFB40613294}" type="slidenum">
              <a:rPr lang="zh-CN" altLang="zh-CN" smtClean="0">
                <a:latin typeface="Arial" charset="0"/>
              </a:rPr>
              <a:pPr/>
              <a:t>37</a:t>
            </a:fld>
            <a:endParaRPr lang="zh-CN" altLang="zh-CN" smtClean="0">
              <a:latin typeface="Arial" charset="0"/>
            </a:endParaRPr>
          </a:p>
        </p:txBody>
      </p:sp>
      <p:sp>
        <p:nvSpPr>
          <p:cNvPr id="25604" name="Rectangle 2"/>
          <p:cNvSpPr>
            <a:spLocks noGrp="1" noRot="1" noChangeArrowheads="1"/>
          </p:cNvSpPr>
          <p:nvPr>
            <p:ph type="body" idx="1"/>
          </p:nvPr>
        </p:nvSpPr>
        <p:spPr>
          <a:xfrm>
            <a:off x="252413" y="549275"/>
            <a:ext cx="8540750" cy="6480175"/>
          </a:xfrm>
        </p:spPr>
        <p:txBody>
          <a:bodyPr/>
          <a:lstStyle/>
          <a:p>
            <a:pPr eaLnBrk="1" hangingPunct="1">
              <a:lnSpc>
                <a:spcPct val="90000"/>
              </a:lnSpc>
            </a:pPr>
            <a:r>
              <a:rPr lang="zh-CN" altLang="en-US" sz="2800" dirty="0" smtClean="0">
                <a:solidFill>
                  <a:srgbClr val="FF0000"/>
                </a:solidFill>
              </a:rPr>
              <a:t>例</a:t>
            </a:r>
            <a:r>
              <a:rPr lang="en-US" altLang="zh-CN" sz="2800" dirty="0" smtClean="0">
                <a:solidFill>
                  <a:srgbClr val="FF0000"/>
                </a:solidFill>
              </a:rPr>
              <a:t>2</a:t>
            </a:r>
            <a:r>
              <a:rPr lang="zh-CN" altLang="en-US" sz="2800" dirty="0" smtClean="0">
                <a:solidFill>
                  <a:srgbClr val="FF0000"/>
                </a:solidFill>
              </a:rPr>
              <a:t> </a:t>
            </a:r>
            <a:r>
              <a:rPr lang="zh-CN" altLang="en-US" sz="2800" dirty="0" smtClean="0"/>
              <a:t>某向量流水机有三个向量访存部件，其中的两个用于向量Load，一个用于向量Store。三个向量访存部件可同时使用。该流水机的向量寄存器长度为64。若要进行向量运算Z = X + s*Y（s为标量，已保存于标量寄存器S1中），且向量长度N小于64，则下列指令段可完成上述运算：</a:t>
            </a:r>
          </a:p>
          <a:p>
            <a:pPr eaLnBrk="1" hangingPunct="1">
              <a:lnSpc>
                <a:spcPct val="90000"/>
              </a:lnSpc>
              <a:buFont typeface="Wingdings" pitchFamily="2" charset="2"/>
              <a:buNone/>
            </a:pPr>
            <a:r>
              <a:rPr lang="zh-CN" altLang="en-US" sz="2800" dirty="0" smtClean="0"/>
              <a:t>       LOADV		V1, M(X)	;6拍</a:t>
            </a:r>
          </a:p>
          <a:p>
            <a:pPr eaLnBrk="1" hangingPunct="1">
              <a:lnSpc>
                <a:spcPct val="90000"/>
              </a:lnSpc>
              <a:buFont typeface="Wingdings" pitchFamily="2" charset="2"/>
              <a:buNone/>
            </a:pPr>
            <a:r>
              <a:rPr lang="zh-CN" altLang="en-US" sz="2800" dirty="0" smtClean="0"/>
              <a:t>      LOADV		        V2, M(Y)	;6拍</a:t>
            </a:r>
          </a:p>
          <a:p>
            <a:pPr eaLnBrk="1" hangingPunct="1">
              <a:lnSpc>
                <a:spcPct val="90000"/>
              </a:lnSpc>
              <a:buFont typeface="Wingdings" pitchFamily="2" charset="2"/>
              <a:buNone/>
            </a:pPr>
            <a:r>
              <a:rPr lang="zh-CN" altLang="en-US" sz="2800" dirty="0" smtClean="0"/>
              <a:t>      MULSV		     V3, V2, S1	;7拍</a:t>
            </a:r>
          </a:p>
          <a:p>
            <a:pPr eaLnBrk="1" hangingPunct="1">
              <a:lnSpc>
                <a:spcPct val="90000"/>
              </a:lnSpc>
              <a:buFont typeface="Wingdings" pitchFamily="2" charset="2"/>
              <a:buNone/>
            </a:pPr>
            <a:r>
              <a:rPr lang="zh-CN" altLang="en-US" sz="2800" dirty="0" smtClean="0"/>
              <a:t>      ADDV		   V4, V1, V3	;6拍</a:t>
            </a:r>
          </a:p>
          <a:p>
            <a:pPr eaLnBrk="1" hangingPunct="1">
              <a:lnSpc>
                <a:spcPct val="90000"/>
              </a:lnSpc>
              <a:buFont typeface="Wingdings" pitchFamily="2" charset="2"/>
              <a:buNone/>
            </a:pPr>
            <a:r>
              <a:rPr lang="zh-CN" altLang="en-US" sz="2800" dirty="0" smtClean="0"/>
              <a:t>      STOREV		V4, M(Z) 	;6拍</a:t>
            </a:r>
          </a:p>
          <a:p>
            <a:pPr eaLnBrk="1" hangingPunct="1">
              <a:lnSpc>
                <a:spcPct val="90000"/>
              </a:lnSpc>
              <a:buFont typeface="Wingdings" pitchFamily="2" charset="2"/>
              <a:buNone/>
            </a:pPr>
            <a:r>
              <a:rPr lang="zh-CN" altLang="en-US" sz="2800" dirty="0" smtClean="0"/>
              <a:t> 分别求出以上指令段采用串行方法（</a:t>
            </a:r>
            <a:r>
              <a:rPr lang="zh-CN" altLang="en-US" sz="2800" dirty="0" smtClean="0">
                <a:solidFill>
                  <a:srgbClr val="FFFF00"/>
                </a:solidFill>
              </a:rPr>
              <a:t>向量访存部件可并行工作</a:t>
            </a:r>
            <a:r>
              <a:rPr lang="zh-CN" altLang="en-US" sz="2800" dirty="0" smtClean="0"/>
              <a:t>）以及链接方法的执行时间（读写寄存器各需1拍），并画出链接操作示意图</a:t>
            </a:r>
            <a:r>
              <a:rPr lang="zh-CN" altLang="en-US" sz="2000" dirty="0" smtClean="0"/>
              <a: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日期占位符 3"/>
          <p:cNvSpPr>
            <a:spLocks noGrp="1"/>
          </p:cNvSpPr>
          <p:nvPr>
            <p:ph type="dt" sz="quarter" idx="10"/>
          </p:nvPr>
        </p:nvSpPr>
        <p:spPr>
          <a:noFill/>
        </p:spPr>
        <p:txBody>
          <a:bodyPr/>
          <a:lstStyle/>
          <a:p>
            <a:fld id="{45622395-F0ED-40D5-BEE0-C39559A14F83}" type="datetime1">
              <a:rPr lang="zh-CN" altLang="en-US" smtClean="0">
                <a:latin typeface="Arial" charset="0"/>
              </a:rPr>
              <a:pPr/>
              <a:t>2017/6/8</a:t>
            </a:fld>
            <a:endParaRPr lang="zh-CN" altLang="zh-CN" smtClean="0">
              <a:latin typeface="Arial" charset="0"/>
            </a:endParaRPr>
          </a:p>
        </p:txBody>
      </p:sp>
      <p:sp>
        <p:nvSpPr>
          <p:cNvPr id="26627" name="灯片编号占位符 5"/>
          <p:cNvSpPr>
            <a:spLocks noGrp="1"/>
          </p:cNvSpPr>
          <p:nvPr>
            <p:ph type="sldNum" sz="quarter" idx="12"/>
          </p:nvPr>
        </p:nvSpPr>
        <p:spPr>
          <a:noFill/>
        </p:spPr>
        <p:txBody>
          <a:bodyPr/>
          <a:lstStyle/>
          <a:p>
            <a:fld id="{D46F0EDF-D7CD-4740-8CB3-E1E049F29992}" type="slidenum">
              <a:rPr lang="zh-CN" altLang="zh-CN" smtClean="0">
                <a:latin typeface="Arial" charset="0"/>
              </a:rPr>
              <a:pPr/>
              <a:t>38</a:t>
            </a:fld>
            <a:endParaRPr lang="zh-CN" altLang="zh-CN" smtClean="0">
              <a:latin typeface="Arial" charset="0"/>
            </a:endParaRPr>
          </a:p>
        </p:txBody>
      </p:sp>
      <p:sp>
        <p:nvSpPr>
          <p:cNvPr id="26628" name="Rectangle 2"/>
          <p:cNvSpPr>
            <a:spLocks noGrp="1" noRot="1" noChangeArrowheads="1"/>
          </p:cNvSpPr>
          <p:nvPr>
            <p:ph type="body" idx="1"/>
          </p:nvPr>
        </p:nvSpPr>
        <p:spPr>
          <a:xfrm>
            <a:off x="107950" y="1052513"/>
            <a:ext cx="9023350" cy="4498975"/>
          </a:xfrm>
        </p:spPr>
        <p:txBody>
          <a:bodyPr/>
          <a:lstStyle/>
          <a:p>
            <a:pPr eaLnBrk="1" hangingPunct="1">
              <a:lnSpc>
                <a:spcPct val="80000"/>
              </a:lnSpc>
            </a:pPr>
            <a:r>
              <a:rPr lang="zh-CN" altLang="en-US" dirty="0" smtClean="0"/>
              <a:t>串行：共四个编队</a:t>
            </a:r>
            <a:r>
              <a:rPr lang="zh-CN" altLang="en-US" dirty="0" smtClean="0">
                <a:solidFill>
                  <a:srgbClr val="FFFF00"/>
                </a:solidFill>
              </a:rPr>
              <a:t> ，时间为</a:t>
            </a:r>
          </a:p>
          <a:p>
            <a:pPr eaLnBrk="1" hangingPunct="1">
              <a:lnSpc>
                <a:spcPct val="80000"/>
              </a:lnSpc>
              <a:buFont typeface="Wingdings" pitchFamily="2" charset="2"/>
              <a:buNone/>
            </a:pPr>
            <a:r>
              <a:rPr lang="zh-CN" altLang="en-US" sz="2800" dirty="0" smtClean="0">
                <a:solidFill>
                  <a:srgbClr val="FFFF00"/>
                </a:solidFill>
              </a:rPr>
              <a:t>    ( 1+6+1+N-1 )</a:t>
            </a:r>
            <a:r>
              <a:rPr lang="zh-CN" altLang="en-US" sz="2800" dirty="0" smtClean="0"/>
              <a:t>+</a:t>
            </a:r>
            <a:r>
              <a:rPr lang="zh-CN" altLang="en-US" dirty="0" smtClean="0"/>
              <a:t> </a:t>
            </a:r>
            <a:r>
              <a:rPr lang="zh-CN" altLang="en-US" sz="2800" dirty="0" smtClean="0"/>
              <a:t> ( 1+7+1+N-1 )+ ( 1+6+1+N-1 )+</a:t>
            </a:r>
            <a:r>
              <a:rPr lang="zh-CN" altLang="en-US" dirty="0" smtClean="0"/>
              <a:t> </a:t>
            </a:r>
            <a:r>
              <a:rPr lang="zh-CN" altLang="en-US" sz="2800" dirty="0" smtClean="0"/>
              <a:t> ( 1+6+1+N-1 )  =</a:t>
            </a:r>
            <a:endParaRPr lang="zh-CN" altLang="en-US" dirty="0" smtClean="0"/>
          </a:p>
          <a:p>
            <a:pPr eaLnBrk="1" hangingPunct="1">
              <a:lnSpc>
                <a:spcPct val="80000"/>
              </a:lnSpc>
            </a:pPr>
            <a:r>
              <a:rPr lang="zh-CN" altLang="en-US" dirty="0" smtClean="0"/>
              <a:t>链接： 共两个链接编队，</a:t>
            </a:r>
            <a:r>
              <a:rPr lang="zh-CN" altLang="en-US" dirty="0" smtClean="0">
                <a:solidFill>
                  <a:srgbClr val="FFFF00"/>
                </a:solidFill>
              </a:rPr>
              <a:t>时间为</a:t>
            </a:r>
          </a:p>
          <a:p>
            <a:pPr eaLnBrk="1" hangingPunct="1">
              <a:lnSpc>
                <a:spcPct val="80000"/>
              </a:lnSpc>
              <a:buFont typeface="Wingdings" pitchFamily="2" charset="2"/>
              <a:buNone/>
            </a:pPr>
            <a:r>
              <a:rPr lang="zh-CN" altLang="en-US" sz="2800" dirty="0" smtClean="0"/>
              <a:t>  ( 1+6+1+N-1 )+</a:t>
            </a:r>
            <a:r>
              <a:rPr lang="zh-CN" altLang="en-US" dirty="0" smtClean="0"/>
              <a:t> </a:t>
            </a:r>
            <a:r>
              <a:rPr lang="zh-CN" altLang="en-US" sz="2800" dirty="0" smtClean="0"/>
              <a:t> </a:t>
            </a:r>
            <a:r>
              <a:rPr lang="zh-CN" altLang="en-US" sz="2800" dirty="0" smtClean="0">
                <a:solidFill>
                  <a:srgbClr val="FFFF00"/>
                </a:solidFill>
              </a:rPr>
              <a:t>( 1+7+1 )+</a:t>
            </a:r>
            <a:r>
              <a:rPr lang="zh-CN" altLang="en-US" sz="2800" dirty="0" smtClean="0"/>
              <a:t> ( 1+6+1+N-1 )+</a:t>
            </a:r>
            <a:r>
              <a:rPr lang="zh-CN" altLang="en-US" dirty="0" smtClean="0"/>
              <a:t> </a:t>
            </a:r>
            <a:r>
              <a:rPr lang="zh-CN" altLang="en-US" sz="2800" dirty="0" smtClean="0"/>
              <a:t> </a:t>
            </a:r>
            <a:r>
              <a:rPr lang="zh-CN" altLang="en-US" sz="2800" dirty="0" smtClean="0">
                <a:solidFill>
                  <a:srgbClr val="FFFF00"/>
                </a:solidFill>
              </a:rPr>
              <a:t>( 1+6+1 ) </a:t>
            </a:r>
            <a:r>
              <a:rPr lang="zh-CN" altLang="en-US" sz="2800" dirty="0" smtClean="0"/>
              <a:t> =</a:t>
            </a:r>
          </a:p>
          <a:p>
            <a:pPr eaLnBrk="1" hangingPunct="1">
              <a:lnSpc>
                <a:spcPct val="80000"/>
              </a:lnSpc>
              <a:buFont typeface="Wingdings" pitchFamily="2" charset="2"/>
              <a:buNone/>
            </a:pPr>
            <a:r>
              <a:rPr lang="zh-CN" altLang="en-US" sz="2800" dirty="0" smtClean="0"/>
              <a:t>     </a:t>
            </a:r>
            <a:r>
              <a:rPr lang="zh-CN" altLang="en-US" sz="2800" dirty="0" smtClean="0">
                <a:solidFill>
                  <a:srgbClr val="FFFF00"/>
                </a:solidFill>
              </a:rPr>
              <a:t>LOADV		V1, M(X)	;6拍</a:t>
            </a:r>
          </a:p>
          <a:p>
            <a:pPr eaLnBrk="1" hangingPunct="1">
              <a:lnSpc>
                <a:spcPct val="80000"/>
              </a:lnSpc>
              <a:buFont typeface="Wingdings" pitchFamily="2" charset="2"/>
              <a:buNone/>
            </a:pPr>
            <a:r>
              <a:rPr lang="zh-CN" altLang="en-US" sz="2800" dirty="0" smtClean="0">
                <a:solidFill>
                  <a:srgbClr val="FFFF00"/>
                </a:solidFill>
              </a:rPr>
              <a:t>      LOADV	         V2, M(Y)	;6拍</a:t>
            </a:r>
          </a:p>
          <a:p>
            <a:pPr eaLnBrk="1" hangingPunct="1">
              <a:lnSpc>
                <a:spcPct val="80000"/>
              </a:lnSpc>
              <a:buFont typeface="Wingdings" pitchFamily="2" charset="2"/>
              <a:buNone/>
            </a:pPr>
            <a:r>
              <a:rPr lang="zh-CN" altLang="en-US" sz="2800" dirty="0" smtClean="0">
                <a:solidFill>
                  <a:srgbClr val="FFFF00"/>
                </a:solidFill>
              </a:rPr>
              <a:t>      MULSV		     V3, V2, S1	;7拍</a:t>
            </a:r>
          </a:p>
          <a:p>
            <a:pPr eaLnBrk="1" hangingPunct="1">
              <a:lnSpc>
                <a:spcPct val="80000"/>
              </a:lnSpc>
              <a:buFont typeface="Wingdings" pitchFamily="2" charset="2"/>
              <a:buNone/>
            </a:pPr>
            <a:r>
              <a:rPr lang="zh-CN" altLang="en-US" sz="2800" dirty="0" smtClean="0"/>
              <a:t>      ADDV		           V4, V1, V3	;6拍</a:t>
            </a:r>
          </a:p>
          <a:p>
            <a:pPr eaLnBrk="1" hangingPunct="1">
              <a:lnSpc>
                <a:spcPct val="80000"/>
              </a:lnSpc>
              <a:buFont typeface="Wingdings" pitchFamily="2" charset="2"/>
              <a:buNone/>
            </a:pPr>
            <a:r>
              <a:rPr lang="zh-CN" altLang="en-US" sz="2800" dirty="0" smtClean="0"/>
              <a:t>      STOREV		     V4, M(Z) 	;6拍</a:t>
            </a:r>
          </a:p>
          <a:p>
            <a:pPr eaLnBrk="1" hangingPunct="1">
              <a:lnSpc>
                <a:spcPct val="80000"/>
              </a:lnSpc>
            </a:pPr>
            <a:r>
              <a:rPr lang="zh-CN" altLang="en-US" dirty="0" smtClean="0"/>
              <a:t> I1,I2,I3为一链接编队，I4,I5为一链接编队</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AABE79C-E54E-4E0E-B664-8890EA58465B}" type="datetime1">
              <a:rPr lang="zh-CN" altLang="en-US" smtClean="0"/>
              <a:pPr>
                <a:defRPr/>
              </a:pPr>
              <a:t>2017/6/8</a:t>
            </a:fld>
            <a:endParaRPr lang="zh-CN" altLang="zh-CN"/>
          </a:p>
        </p:txBody>
      </p:sp>
      <p:sp>
        <p:nvSpPr>
          <p:cNvPr id="3" name="灯片编号占位符 2"/>
          <p:cNvSpPr>
            <a:spLocks noGrp="1"/>
          </p:cNvSpPr>
          <p:nvPr>
            <p:ph type="sldNum" sz="quarter" idx="12"/>
          </p:nvPr>
        </p:nvSpPr>
        <p:spPr/>
        <p:txBody>
          <a:bodyPr/>
          <a:lstStyle/>
          <a:p>
            <a:pPr>
              <a:defRPr/>
            </a:pPr>
            <a:fld id="{E1284332-E4DC-4D2F-A614-BDF491AF3DCF}" type="slidenum">
              <a:rPr lang="zh-CN" altLang="zh-CN" smtClean="0"/>
              <a:pPr>
                <a:defRPr/>
              </a:pPr>
              <a:t>39</a:t>
            </a:fld>
            <a:endParaRPr lang="zh-CN" altLang="zh-CN"/>
          </a:p>
        </p:txBody>
      </p:sp>
      <p:sp>
        <p:nvSpPr>
          <p:cNvPr id="4" name="Text Box 5"/>
          <p:cNvSpPr txBox="1">
            <a:spLocks noChangeArrowheads="1"/>
          </p:cNvSpPr>
          <p:nvPr/>
        </p:nvSpPr>
        <p:spPr bwMode="auto">
          <a:xfrm>
            <a:off x="1571604" y="1928802"/>
            <a:ext cx="6500838" cy="2893100"/>
          </a:xfrm>
          <a:prstGeom prst="rect">
            <a:avLst/>
          </a:prstGeom>
          <a:noFill/>
          <a:ln w="9525">
            <a:noFill/>
            <a:miter lim="800000"/>
            <a:headEnd/>
            <a:tailEnd/>
          </a:ln>
        </p:spPr>
        <p:txBody>
          <a:bodyPr wrap="square">
            <a:spAutoFit/>
          </a:bodyPr>
          <a:lstStyle/>
          <a:p>
            <a:pPr>
              <a:lnSpc>
                <a:spcPct val="130000"/>
              </a:lnSpc>
            </a:pPr>
            <a:r>
              <a:rPr lang="en-US" altLang="zh-CN" sz="2800" dirty="0">
                <a:latin typeface="黑体" pitchFamily="49" charset="-122"/>
              </a:rPr>
              <a:t>9.1	</a:t>
            </a:r>
            <a:r>
              <a:rPr lang="zh-CN" altLang="en-US" sz="2800" dirty="0">
                <a:latin typeface="黑体" pitchFamily="49" charset="-122"/>
                <a:hlinkClick r:id="rId2" action="ppaction://hlinksldjump"/>
              </a:rPr>
              <a:t>互连函数</a:t>
            </a:r>
            <a:endParaRPr lang="zh-CN" altLang="en-US" sz="2800" dirty="0">
              <a:latin typeface="黑体" pitchFamily="49" charset="-122"/>
            </a:endParaRPr>
          </a:p>
          <a:p>
            <a:pPr>
              <a:lnSpc>
                <a:spcPct val="130000"/>
              </a:lnSpc>
            </a:pPr>
            <a:r>
              <a:rPr lang="en-US" altLang="zh-CN" sz="2800" dirty="0">
                <a:latin typeface="黑体" pitchFamily="49" charset="-122"/>
              </a:rPr>
              <a:t>9.2	</a:t>
            </a:r>
            <a:r>
              <a:rPr lang="zh-CN" altLang="en-US" sz="2800" dirty="0">
                <a:latin typeface="黑体" pitchFamily="49" charset="-122"/>
                <a:hlinkClick r:id="rId3" action="ppaction://hlinksldjump"/>
              </a:rPr>
              <a:t>互连网络的结构参数与性能指标</a:t>
            </a:r>
            <a:endParaRPr lang="zh-CN" altLang="en-US" sz="2800" dirty="0">
              <a:latin typeface="黑体" pitchFamily="49" charset="-122"/>
            </a:endParaRPr>
          </a:p>
          <a:p>
            <a:pPr>
              <a:lnSpc>
                <a:spcPct val="130000"/>
              </a:lnSpc>
            </a:pPr>
            <a:r>
              <a:rPr lang="en-US" altLang="zh-CN" sz="2800" dirty="0">
                <a:latin typeface="黑体" pitchFamily="49" charset="-122"/>
              </a:rPr>
              <a:t>9.3	</a:t>
            </a:r>
            <a:r>
              <a:rPr lang="zh-CN" altLang="en-US" sz="2800" dirty="0">
                <a:latin typeface="黑体" pitchFamily="49" charset="-122"/>
                <a:hlinkClick r:id="rId4" action="ppaction://hlinksldjump"/>
              </a:rPr>
              <a:t>静态互连网络</a:t>
            </a:r>
            <a:endParaRPr lang="zh-CN" altLang="en-US" sz="2800" dirty="0">
              <a:latin typeface="黑体" pitchFamily="49" charset="-122"/>
            </a:endParaRPr>
          </a:p>
          <a:p>
            <a:pPr>
              <a:lnSpc>
                <a:spcPct val="130000"/>
              </a:lnSpc>
            </a:pPr>
            <a:r>
              <a:rPr lang="en-US" altLang="zh-CN" sz="2800" dirty="0">
                <a:latin typeface="黑体" pitchFamily="49" charset="-122"/>
              </a:rPr>
              <a:t>9.4	</a:t>
            </a:r>
            <a:r>
              <a:rPr lang="zh-CN" altLang="en-US" sz="2800" dirty="0">
                <a:latin typeface="黑体" pitchFamily="49" charset="-122"/>
                <a:hlinkClick r:id="" action="ppaction://noaction"/>
              </a:rPr>
              <a:t>动态互连网络</a:t>
            </a:r>
            <a:endParaRPr lang="zh-CN" altLang="en-US" sz="2800" dirty="0">
              <a:latin typeface="黑体" pitchFamily="49" charset="-122"/>
            </a:endParaRPr>
          </a:p>
          <a:p>
            <a:pPr>
              <a:lnSpc>
                <a:spcPct val="130000"/>
              </a:lnSpc>
            </a:pPr>
            <a:r>
              <a:rPr lang="en-US" altLang="zh-CN" sz="2800" dirty="0">
                <a:latin typeface="黑体" pitchFamily="49" charset="-122"/>
              </a:rPr>
              <a:t>9.5	</a:t>
            </a:r>
            <a:r>
              <a:rPr lang="zh-CN" altLang="en-US" sz="2800" dirty="0">
                <a:latin typeface="黑体" pitchFamily="49" charset="-122"/>
                <a:hlinkClick r:id="" action="ppaction://noaction"/>
              </a:rPr>
              <a:t>消息传递机制</a:t>
            </a:r>
            <a:endParaRPr lang="zh-CN" altLang="en-US" sz="2800" dirty="0">
              <a:latin typeface="黑体" pitchFamily="49" charset="-122"/>
            </a:endParaRPr>
          </a:p>
        </p:txBody>
      </p:sp>
      <p:sp>
        <p:nvSpPr>
          <p:cNvPr id="5" name="矩形 4"/>
          <p:cNvSpPr/>
          <p:nvPr/>
        </p:nvSpPr>
        <p:spPr>
          <a:xfrm>
            <a:off x="2214546" y="642918"/>
            <a:ext cx="4214842" cy="707886"/>
          </a:xfrm>
          <a:prstGeom prst="rect">
            <a:avLst/>
          </a:prstGeom>
        </p:spPr>
        <p:txBody>
          <a:bodyPr wrap="square">
            <a:spAutoFit/>
          </a:bodyPr>
          <a:lstStyle/>
          <a:p>
            <a:r>
              <a:rPr lang="zh-CN" altLang="en-US" sz="4000" b="1" dirty="0" smtClean="0">
                <a:solidFill>
                  <a:srgbClr val="FFFF00"/>
                </a:solidFill>
              </a:rPr>
              <a:t>第</a:t>
            </a:r>
            <a:r>
              <a:rPr lang="en-US" altLang="zh-CN" sz="4000" b="1" dirty="0" smtClean="0">
                <a:solidFill>
                  <a:srgbClr val="FFFF00"/>
                </a:solidFill>
              </a:rPr>
              <a:t>9</a:t>
            </a:r>
            <a:r>
              <a:rPr lang="zh-CN" altLang="en-US" sz="4000" b="1" dirty="0" smtClean="0">
                <a:solidFill>
                  <a:srgbClr val="FFFF00"/>
                </a:solidFill>
              </a:rPr>
              <a:t>章　互连网络</a:t>
            </a:r>
            <a:endParaRPr lang="zh-CN" altLang="en-US" sz="4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日期占位符 4"/>
          <p:cNvSpPr>
            <a:spLocks noGrp="1"/>
          </p:cNvSpPr>
          <p:nvPr>
            <p:ph type="dt" sz="quarter" idx="10"/>
          </p:nvPr>
        </p:nvSpPr>
        <p:spPr>
          <a:noFill/>
        </p:spPr>
        <p:txBody>
          <a:bodyPr/>
          <a:lstStyle/>
          <a:p>
            <a:fld id="{4802ADB3-320B-4048-B556-EFA6C5C1288F}" type="datetime1">
              <a:rPr lang="zh-CN" altLang="en-US" smtClean="0">
                <a:latin typeface="Arial" charset="0"/>
              </a:rPr>
              <a:pPr/>
              <a:t>2017/6/8</a:t>
            </a:fld>
            <a:endParaRPr lang="zh-CN" altLang="zh-CN" smtClean="0">
              <a:latin typeface="Arial" charset="0"/>
            </a:endParaRPr>
          </a:p>
        </p:txBody>
      </p:sp>
      <p:sp>
        <p:nvSpPr>
          <p:cNvPr id="2052" name="灯片编号占位符 6"/>
          <p:cNvSpPr>
            <a:spLocks noGrp="1"/>
          </p:cNvSpPr>
          <p:nvPr>
            <p:ph type="sldNum" sz="quarter" idx="12"/>
          </p:nvPr>
        </p:nvSpPr>
        <p:spPr>
          <a:noFill/>
        </p:spPr>
        <p:txBody>
          <a:bodyPr/>
          <a:lstStyle/>
          <a:p>
            <a:fld id="{00504E83-3E64-4B6C-814C-E41C64441ADD}" type="slidenum">
              <a:rPr lang="zh-CN" altLang="zh-CN" smtClean="0">
                <a:latin typeface="Arial" charset="0"/>
              </a:rPr>
              <a:pPr/>
              <a:t>4</a:t>
            </a:fld>
            <a:endParaRPr lang="zh-CN" altLang="zh-CN" smtClean="0">
              <a:latin typeface="Arial" charset="0"/>
            </a:endParaRPr>
          </a:p>
        </p:txBody>
      </p:sp>
      <p:graphicFrame>
        <p:nvGraphicFramePr>
          <p:cNvPr id="2050" name="Object 2"/>
          <p:cNvGraphicFramePr>
            <a:graphicFrameLocks noChangeAspect="1"/>
          </p:cNvGraphicFramePr>
          <p:nvPr>
            <p:ph sz="half" idx="1"/>
          </p:nvPr>
        </p:nvGraphicFramePr>
        <p:xfrm>
          <a:off x="866775" y="5072063"/>
          <a:ext cx="6223000" cy="1352550"/>
        </p:xfrm>
        <a:graphic>
          <a:graphicData uri="http://schemas.openxmlformats.org/presentationml/2006/ole">
            <p:oleObj spid="_x0000_s2050" name="BMP 图像" r:id="rId3" imgW="2453853" imgH="533559" progId="PBrush">
              <p:embed/>
            </p:oleObj>
          </a:graphicData>
        </a:graphic>
      </p:graphicFrame>
      <p:sp>
        <p:nvSpPr>
          <p:cNvPr id="8195" name="Text Box 3"/>
          <p:cNvSpPr txBox="1">
            <a:spLocks noChangeArrowheads="1"/>
          </p:cNvSpPr>
          <p:nvPr/>
        </p:nvSpPr>
        <p:spPr bwMode="auto">
          <a:xfrm>
            <a:off x="0" y="428604"/>
            <a:ext cx="9178925" cy="2041525"/>
          </a:xfrm>
          <a:prstGeom prst="rect">
            <a:avLst/>
          </a:prstGeom>
          <a:noFill/>
          <a:ln w="9525">
            <a:noFill/>
            <a:miter lim="800000"/>
            <a:headEnd/>
            <a:tailEnd/>
          </a:ln>
        </p:spPr>
        <p:txBody>
          <a:bodyPr>
            <a:spAutoFit/>
          </a:bodyPr>
          <a:lstStyle/>
          <a:p>
            <a:r>
              <a:rPr lang="zh-CN" altLang="en-US" sz="3200" dirty="0"/>
              <a:t>  5(1</a:t>
            </a:r>
            <a:r>
              <a:rPr lang="zh-CN" altLang="en-US" sz="3200" dirty="0">
                <a:solidFill>
                  <a:srgbClr val="FFFF00"/>
                </a:solidFill>
              </a:rPr>
              <a:t>-0.5-F3</a:t>
            </a:r>
            <a:r>
              <a:rPr lang="zh-CN" altLang="en-US" sz="3200" dirty="0"/>
              <a:t>+ 0.25/</a:t>
            </a:r>
            <a:r>
              <a:rPr lang="zh-CN" altLang="en-US" sz="3200" dirty="0">
                <a:solidFill>
                  <a:srgbClr val="FFFF00"/>
                </a:solidFill>
              </a:rPr>
              <a:t>10</a:t>
            </a:r>
            <a:r>
              <a:rPr lang="zh-CN" altLang="en-US" sz="3200" dirty="0"/>
              <a:t>+0.25/</a:t>
            </a:r>
            <a:r>
              <a:rPr lang="zh-CN" altLang="en-US" sz="3200" dirty="0">
                <a:solidFill>
                  <a:srgbClr val="FFFF00"/>
                </a:solidFill>
              </a:rPr>
              <a:t>20</a:t>
            </a:r>
            <a:r>
              <a:rPr lang="zh-CN" altLang="en-US" sz="3200" dirty="0"/>
              <a:t>+F3/30)=1  </a:t>
            </a:r>
          </a:p>
          <a:p>
            <a:r>
              <a:rPr lang="zh-CN" altLang="en-US" sz="3200" dirty="0"/>
              <a:t>  F3~=34.9%</a:t>
            </a:r>
          </a:p>
          <a:p>
            <a:endParaRPr lang="zh-CN" altLang="en-US" sz="3200" dirty="0"/>
          </a:p>
          <a:p>
            <a:endParaRPr lang="zh-CN" altLang="en-US" sz="3200" dirty="0"/>
          </a:p>
        </p:txBody>
      </p:sp>
      <p:sp>
        <p:nvSpPr>
          <p:cNvPr id="2054" name="Text Box 4"/>
          <p:cNvSpPr txBox="1">
            <a:spLocks noChangeArrowheads="1"/>
          </p:cNvSpPr>
          <p:nvPr/>
        </p:nvSpPr>
        <p:spPr bwMode="auto">
          <a:xfrm>
            <a:off x="357158" y="1714488"/>
            <a:ext cx="6840538" cy="517525"/>
          </a:xfrm>
          <a:prstGeom prst="rect">
            <a:avLst/>
          </a:prstGeom>
          <a:noFill/>
          <a:ln w="9525">
            <a:noFill/>
            <a:miter lim="800000"/>
            <a:headEnd/>
            <a:tailEnd/>
          </a:ln>
        </p:spPr>
        <p:txBody>
          <a:bodyPr>
            <a:spAutoFit/>
          </a:bodyPr>
          <a:lstStyle/>
          <a:p>
            <a:r>
              <a:rPr lang="zh-CN" altLang="en-US" sz="2800" dirty="0"/>
              <a:t>2   系统中不可加速部分的执行时间</a:t>
            </a:r>
          </a:p>
        </p:txBody>
      </p:sp>
      <p:sp>
        <p:nvSpPr>
          <p:cNvPr id="2055" name="Text Box 5"/>
          <p:cNvSpPr txBox="1">
            <a:spLocks noChangeArrowheads="1"/>
          </p:cNvSpPr>
          <p:nvPr/>
        </p:nvSpPr>
        <p:spPr bwMode="auto">
          <a:xfrm>
            <a:off x="571472" y="2357430"/>
            <a:ext cx="8572528" cy="2246769"/>
          </a:xfrm>
          <a:prstGeom prst="rect">
            <a:avLst/>
          </a:prstGeom>
          <a:noFill/>
          <a:ln w="9525">
            <a:noFill/>
            <a:miter lim="800000"/>
            <a:headEnd/>
            <a:tailEnd/>
          </a:ln>
        </p:spPr>
        <p:txBody>
          <a:bodyPr wrap="square">
            <a:spAutoFit/>
          </a:bodyPr>
          <a:lstStyle/>
          <a:p>
            <a:r>
              <a:rPr lang="zh-CN" altLang="en-US" sz="2800" dirty="0"/>
              <a:t>(1</a:t>
            </a:r>
            <a:r>
              <a:rPr lang="zh-CN" altLang="en-US" sz="2800" dirty="0">
                <a:solidFill>
                  <a:srgbClr val="FFFF00"/>
                </a:solidFill>
              </a:rPr>
              <a:t>-01-0.2-0.3</a:t>
            </a:r>
            <a:r>
              <a:rPr lang="zh-CN" altLang="en-US" sz="2800" dirty="0"/>
              <a:t>)</a:t>
            </a:r>
            <a:r>
              <a:rPr lang="zh-CN" altLang="en-US" sz="2800" dirty="0" smtClean="0"/>
              <a:t>T</a:t>
            </a:r>
            <a:r>
              <a:rPr lang="en-US" altLang="zh-CN" sz="2800" dirty="0" smtClean="0"/>
              <a:t>=0.4</a:t>
            </a:r>
            <a:r>
              <a:rPr lang="zh-CN" altLang="en-US" sz="2800" dirty="0" smtClean="0"/>
              <a:t> T</a:t>
            </a:r>
            <a:endParaRPr lang="en-US" altLang="zh-CN" sz="2800" dirty="0" smtClean="0"/>
          </a:p>
          <a:p>
            <a:endParaRPr lang="zh-CN" altLang="en-US" sz="2800" dirty="0"/>
          </a:p>
          <a:p>
            <a:r>
              <a:rPr lang="zh-CN" altLang="en-US" sz="2800" dirty="0"/>
              <a:t>改进后</a:t>
            </a:r>
            <a:r>
              <a:rPr lang="zh-CN" altLang="en-US" sz="2800" dirty="0" smtClean="0"/>
              <a:t>系统总</a:t>
            </a:r>
            <a:r>
              <a:rPr lang="zh-CN" altLang="en-US" sz="2800" dirty="0"/>
              <a:t>时间 =  (1</a:t>
            </a:r>
            <a:r>
              <a:rPr lang="zh-CN" altLang="en-US" sz="2800" dirty="0" smtClean="0">
                <a:solidFill>
                  <a:srgbClr val="FFFF00"/>
                </a:solidFill>
              </a:rPr>
              <a:t>-</a:t>
            </a:r>
            <a:r>
              <a:rPr lang="en-US" altLang="zh-CN" sz="2800" dirty="0" smtClean="0">
                <a:solidFill>
                  <a:srgbClr val="FFFF00"/>
                </a:solidFill>
              </a:rPr>
              <a:t>0.6+</a:t>
            </a:r>
            <a:r>
              <a:rPr lang="zh-CN" altLang="en-US" sz="2800" dirty="0" smtClean="0">
                <a:solidFill>
                  <a:srgbClr val="FFFF00"/>
                </a:solidFill>
              </a:rPr>
              <a:t>01/10</a:t>
            </a:r>
            <a:r>
              <a:rPr lang="en-US" altLang="zh-CN" sz="2800" dirty="0" smtClean="0">
                <a:solidFill>
                  <a:srgbClr val="FFFF00"/>
                </a:solidFill>
              </a:rPr>
              <a:t>+</a:t>
            </a:r>
            <a:r>
              <a:rPr lang="zh-CN" altLang="en-US" sz="2800" dirty="0" smtClean="0">
                <a:solidFill>
                  <a:srgbClr val="FFFF00"/>
                </a:solidFill>
              </a:rPr>
              <a:t>0</a:t>
            </a:r>
            <a:r>
              <a:rPr lang="zh-CN" altLang="en-US" sz="2800" dirty="0">
                <a:solidFill>
                  <a:srgbClr val="FFFF00"/>
                </a:solidFill>
              </a:rPr>
              <a:t>.</a:t>
            </a:r>
            <a:r>
              <a:rPr lang="zh-CN" altLang="en-US" sz="2800" dirty="0" smtClean="0">
                <a:solidFill>
                  <a:srgbClr val="FFFF00"/>
                </a:solidFill>
              </a:rPr>
              <a:t>2/20</a:t>
            </a:r>
            <a:r>
              <a:rPr lang="en-US" altLang="zh-CN" sz="2800" dirty="0" smtClean="0">
                <a:solidFill>
                  <a:srgbClr val="FFFF00"/>
                </a:solidFill>
              </a:rPr>
              <a:t>+</a:t>
            </a:r>
            <a:r>
              <a:rPr lang="zh-CN" altLang="en-US" sz="2800" dirty="0" smtClean="0">
                <a:solidFill>
                  <a:srgbClr val="FFFF00"/>
                </a:solidFill>
              </a:rPr>
              <a:t>0</a:t>
            </a:r>
            <a:r>
              <a:rPr lang="zh-CN" altLang="en-US" sz="2800" dirty="0">
                <a:solidFill>
                  <a:srgbClr val="FFFF00"/>
                </a:solidFill>
              </a:rPr>
              <a:t>.3/30</a:t>
            </a:r>
            <a:r>
              <a:rPr lang="zh-CN" altLang="en-US" sz="2800" dirty="0"/>
              <a:t>)</a:t>
            </a:r>
            <a:r>
              <a:rPr lang="zh-CN" altLang="en-US" sz="2800" dirty="0" smtClean="0"/>
              <a:t>T</a:t>
            </a:r>
            <a:endParaRPr lang="en-US" altLang="zh-CN" sz="2800" dirty="0" smtClean="0"/>
          </a:p>
          <a:p>
            <a:r>
              <a:rPr lang="en-US" altLang="zh-CN" sz="2800" dirty="0" smtClean="0"/>
              <a:t>                              =0.43</a:t>
            </a:r>
            <a:r>
              <a:rPr lang="zh-CN" altLang="en-US" sz="2800" dirty="0" smtClean="0"/>
              <a:t> T</a:t>
            </a:r>
            <a:endParaRPr lang="zh-CN" altLang="en-US" sz="2800" dirty="0"/>
          </a:p>
          <a:p>
            <a:endParaRPr lang="zh-CN" altLang="en-US" sz="2800" dirty="0"/>
          </a:p>
        </p:txBody>
      </p:sp>
      <p:sp>
        <p:nvSpPr>
          <p:cNvPr id="8" name="矩形 7"/>
          <p:cNvSpPr/>
          <p:nvPr/>
        </p:nvSpPr>
        <p:spPr>
          <a:xfrm>
            <a:off x="500034" y="4143380"/>
            <a:ext cx="8643966" cy="523220"/>
          </a:xfrm>
          <a:prstGeom prst="rect">
            <a:avLst/>
          </a:prstGeom>
        </p:spPr>
        <p:txBody>
          <a:bodyPr wrap="square">
            <a:spAutoFit/>
          </a:bodyPr>
          <a:lstStyle/>
          <a:p>
            <a:r>
              <a:rPr lang="zh-CN" altLang="en-US" sz="2800" dirty="0" smtClean="0"/>
              <a:t>不可加速部分的执行时间在总执行时间中所占的比例</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gtEl>
                                        <p:attrNameLst>
                                          <p:attrName>style.visibility</p:attrName>
                                        </p:attrNameLst>
                                      </p:cBhvr>
                                      <p:to>
                                        <p:strVal val="visible"/>
                                      </p:to>
                                    </p:set>
                                    <p:anim calcmode="lin" valueType="num">
                                      <p:cBhvr additive="base">
                                        <p:cTn id="7" dur="500" fill="hold"/>
                                        <p:tgtEl>
                                          <p:spTgt spid="8195"/>
                                        </p:tgtEl>
                                        <p:attrNameLst>
                                          <p:attrName>ppt_x</p:attrName>
                                        </p:attrNameLst>
                                      </p:cBhvr>
                                      <p:tavLst>
                                        <p:tav tm="0">
                                          <p:val>
                                            <p:strVal val="#ppt_x"/>
                                          </p:val>
                                        </p:tav>
                                        <p:tav tm="100000">
                                          <p:val>
                                            <p:strVal val="#ppt_x"/>
                                          </p:val>
                                        </p:tav>
                                      </p:tavLst>
                                    </p:anim>
                                    <p:anim calcmode="lin" valueType="num">
                                      <p:cBhvr additive="base">
                                        <p:cTn id="8" dur="500" fill="hold"/>
                                        <p:tgtEl>
                                          <p:spTgt spid="81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ldLvl="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日期占位符 3"/>
          <p:cNvSpPr>
            <a:spLocks noGrp="1"/>
          </p:cNvSpPr>
          <p:nvPr>
            <p:ph type="dt" sz="quarter" idx="10"/>
          </p:nvPr>
        </p:nvSpPr>
        <p:spPr>
          <a:noFill/>
        </p:spPr>
        <p:txBody>
          <a:bodyPr/>
          <a:lstStyle/>
          <a:p>
            <a:fld id="{D00F949E-8B7F-4332-92D6-D2A958D78B4A}" type="datetime1">
              <a:rPr lang="zh-CN" altLang="en-US" smtClean="0">
                <a:latin typeface="Arial" charset="0"/>
              </a:rPr>
              <a:pPr/>
              <a:t>2017/6/8</a:t>
            </a:fld>
            <a:endParaRPr lang="zh-CN" altLang="zh-CN" dirty="0" smtClean="0">
              <a:latin typeface="Arial" charset="0"/>
            </a:endParaRPr>
          </a:p>
        </p:txBody>
      </p:sp>
      <p:sp>
        <p:nvSpPr>
          <p:cNvPr id="27651" name="灯片编号占位符 5"/>
          <p:cNvSpPr>
            <a:spLocks noGrp="1"/>
          </p:cNvSpPr>
          <p:nvPr>
            <p:ph type="sldNum" sz="quarter" idx="12"/>
          </p:nvPr>
        </p:nvSpPr>
        <p:spPr>
          <a:noFill/>
        </p:spPr>
        <p:txBody>
          <a:bodyPr/>
          <a:lstStyle/>
          <a:p>
            <a:fld id="{26BF7C9E-2998-4147-BF2C-232047ADACF5}" type="slidenum">
              <a:rPr lang="zh-CN" altLang="zh-CN" smtClean="0">
                <a:latin typeface="Arial" charset="0"/>
              </a:rPr>
              <a:pPr/>
              <a:t>40</a:t>
            </a:fld>
            <a:endParaRPr lang="zh-CN" altLang="zh-CN" smtClean="0">
              <a:latin typeface="Arial" charset="0"/>
            </a:endParaRPr>
          </a:p>
        </p:txBody>
      </p:sp>
      <p:sp>
        <p:nvSpPr>
          <p:cNvPr id="27652" name="Rectangle 2"/>
          <p:cNvSpPr>
            <a:spLocks noGrp="1" noRot="1" noChangeArrowheads="1"/>
          </p:cNvSpPr>
          <p:nvPr>
            <p:ph type="title"/>
          </p:nvPr>
        </p:nvSpPr>
        <p:spPr>
          <a:xfrm>
            <a:off x="323850" y="-236538"/>
            <a:ext cx="8540750" cy="1136651"/>
          </a:xfrm>
        </p:spPr>
        <p:txBody>
          <a:bodyPr/>
          <a:lstStyle/>
          <a:p>
            <a:pPr eaLnBrk="1" hangingPunct="1"/>
            <a:r>
              <a:rPr lang="zh-CN" b="1" dirty="0" smtClean="0">
                <a:solidFill>
                  <a:srgbClr val="FFFF00"/>
                </a:solidFill>
              </a:rPr>
              <a:t>第</a:t>
            </a:r>
            <a:r>
              <a:rPr lang="en-US" altLang="zh-CN" b="1" dirty="0" smtClean="0">
                <a:solidFill>
                  <a:srgbClr val="FFFF00"/>
                </a:solidFill>
              </a:rPr>
              <a:t>9</a:t>
            </a:r>
            <a:r>
              <a:rPr lang="zh-CN" b="1" dirty="0" smtClean="0">
                <a:solidFill>
                  <a:srgbClr val="FFFF00"/>
                </a:solidFill>
              </a:rPr>
              <a:t>章　互连网络</a:t>
            </a:r>
          </a:p>
        </p:txBody>
      </p:sp>
      <p:sp>
        <p:nvSpPr>
          <p:cNvPr id="27653" name="Rectangle 3"/>
          <p:cNvSpPr>
            <a:spLocks noGrp="1" noRot="1" noChangeArrowheads="1"/>
          </p:cNvSpPr>
          <p:nvPr>
            <p:ph type="body" idx="1"/>
          </p:nvPr>
        </p:nvSpPr>
        <p:spPr>
          <a:xfrm>
            <a:off x="250825" y="765175"/>
            <a:ext cx="9145588" cy="4968875"/>
          </a:xfrm>
        </p:spPr>
        <p:txBody>
          <a:bodyPr/>
          <a:lstStyle/>
          <a:p>
            <a:pPr eaLnBrk="1" hangingPunct="1">
              <a:lnSpc>
                <a:spcPct val="80000"/>
              </a:lnSpc>
              <a:buFont typeface="Wingdings" pitchFamily="2" charset="2"/>
              <a:buNone/>
            </a:pPr>
            <a:r>
              <a:rPr lang="zh-CN" altLang="en-US" sz="2400" b="1" dirty="0" smtClean="0"/>
              <a:t>互连网络:</a:t>
            </a:r>
            <a:r>
              <a:rPr lang="zh-CN" altLang="en-US" sz="2400" b="1" dirty="0" smtClean="0">
                <a:solidFill>
                  <a:srgbClr val="FFFF00"/>
                </a:solidFill>
              </a:rPr>
              <a:t>静态＼动态互连网络</a:t>
            </a:r>
          </a:p>
          <a:p>
            <a:pPr eaLnBrk="1" hangingPunct="1">
              <a:lnSpc>
                <a:spcPct val="80000"/>
              </a:lnSpc>
              <a:buFont typeface="Wingdings" pitchFamily="2" charset="2"/>
              <a:buNone/>
            </a:pPr>
            <a:r>
              <a:rPr lang="zh-CN" altLang="en-US" sz="2400" dirty="0" smtClean="0"/>
              <a:t>     动态</a:t>
            </a:r>
            <a:r>
              <a:rPr lang="zh-CN" altLang="en-US" sz="2400" b="1" dirty="0" smtClean="0">
                <a:solidFill>
                  <a:srgbClr val="FF0000"/>
                </a:solidFill>
              </a:rPr>
              <a:t>网络</a:t>
            </a:r>
            <a:r>
              <a:rPr lang="zh-CN" altLang="en-US" sz="2400" dirty="0" smtClean="0"/>
              <a:t>：</a:t>
            </a:r>
            <a:r>
              <a:rPr lang="zh-CN" altLang="en-US" sz="2400" dirty="0" smtClean="0">
                <a:solidFill>
                  <a:srgbClr val="FFFF00"/>
                </a:solidFill>
                <a:sym typeface="Arial" charset="0"/>
              </a:rPr>
              <a:t>总线网络</a:t>
            </a:r>
            <a:r>
              <a:rPr lang="zh-CN" altLang="en-US" sz="2400" dirty="0" smtClean="0"/>
              <a:t>、</a:t>
            </a:r>
            <a:r>
              <a:rPr lang="zh-CN" altLang="en-US" sz="2400" dirty="0" smtClean="0">
                <a:solidFill>
                  <a:srgbClr val="FFFF00"/>
                </a:solidFill>
              </a:rPr>
              <a:t>多级互连网络</a:t>
            </a:r>
            <a:r>
              <a:rPr lang="zh-CN" altLang="en-US" sz="2400" dirty="0" smtClean="0"/>
              <a:t>和</a:t>
            </a:r>
            <a:r>
              <a:rPr lang="zh-CN" altLang="en-US" sz="2400" dirty="0" smtClean="0">
                <a:solidFill>
                  <a:srgbClr val="FFFF00"/>
                </a:solidFill>
                <a:sym typeface="Arial" charset="0"/>
              </a:rPr>
              <a:t>交叉开关</a:t>
            </a:r>
            <a:r>
              <a:rPr lang="zh-CN" altLang="en-US" sz="2400" dirty="0" smtClean="0"/>
              <a:t>网络</a:t>
            </a:r>
          </a:p>
          <a:p>
            <a:pPr eaLnBrk="1" hangingPunct="1">
              <a:lnSpc>
                <a:spcPct val="80000"/>
              </a:lnSpc>
              <a:buFont typeface="Wingdings" pitchFamily="2" charset="2"/>
              <a:buNone/>
            </a:pPr>
            <a:r>
              <a:rPr lang="zh-CN" altLang="en-US" sz="2400" b="1" dirty="0" smtClean="0"/>
              <a:t>互连网络三要素</a:t>
            </a:r>
            <a:r>
              <a:rPr lang="zh-CN" altLang="en-US" sz="2400" b="1" dirty="0" smtClean="0">
                <a:solidFill>
                  <a:srgbClr val="FFFF00"/>
                </a:solidFill>
              </a:rPr>
              <a:t>：互联结构、开关和控制方式。</a:t>
            </a:r>
          </a:p>
          <a:p>
            <a:pPr eaLnBrk="1" hangingPunct="1">
              <a:lnSpc>
                <a:spcPct val="80000"/>
              </a:lnSpc>
              <a:buFont typeface="Wingdings" pitchFamily="2" charset="2"/>
              <a:buNone/>
            </a:pPr>
            <a:r>
              <a:rPr lang="zh-CN" altLang="en-US" sz="2400" dirty="0" smtClean="0"/>
              <a:t>基本</a:t>
            </a:r>
            <a:r>
              <a:rPr lang="zh-CN" altLang="en-US" sz="2400" b="1" dirty="0" smtClean="0">
                <a:solidFill>
                  <a:srgbClr val="FF0000"/>
                </a:solidFill>
              </a:rPr>
              <a:t>互联函数</a:t>
            </a:r>
            <a:r>
              <a:rPr lang="zh-CN" altLang="en-US" sz="2400" b="1" dirty="0" smtClean="0">
                <a:solidFill>
                  <a:srgbClr val="FFFF00"/>
                </a:solidFill>
              </a:rPr>
              <a:t> </a:t>
            </a:r>
          </a:p>
          <a:p>
            <a:pPr eaLnBrk="1" hangingPunct="1">
              <a:lnSpc>
                <a:spcPct val="80000"/>
              </a:lnSpc>
            </a:pPr>
            <a:endParaRPr lang="zh-CN" altLang="en-US" sz="2400" dirty="0" smtClean="0">
              <a:solidFill>
                <a:srgbClr val="FFFF00"/>
              </a:solidFill>
            </a:endParaRPr>
          </a:p>
          <a:p>
            <a:pPr eaLnBrk="1" hangingPunct="1">
              <a:lnSpc>
                <a:spcPct val="80000"/>
              </a:lnSpc>
            </a:pPr>
            <a:endParaRPr lang="zh-CN" altLang="en-US" sz="2400" dirty="0" smtClean="0">
              <a:solidFill>
                <a:srgbClr val="FFFF00"/>
              </a:solidFill>
            </a:endParaRPr>
          </a:p>
          <a:p>
            <a:pPr eaLnBrk="1" hangingPunct="1">
              <a:lnSpc>
                <a:spcPct val="80000"/>
              </a:lnSpc>
            </a:pPr>
            <a:r>
              <a:rPr lang="zh-CN" altLang="en-US" sz="2400" b="1" dirty="0" smtClean="0">
                <a:solidFill>
                  <a:srgbClr val="FFFF00"/>
                </a:solidFill>
                <a:sym typeface="Arial" charset="0"/>
              </a:rPr>
              <a:t>            </a:t>
            </a:r>
            <a:r>
              <a:rPr lang="zh-CN" altLang="en-US" sz="2400" b="1" dirty="0" smtClean="0">
                <a:sym typeface="Arial" charset="0"/>
              </a:rPr>
              <a:t>              均匀洗牌函数</a:t>
            </a:r>
          </a:p>
          <a:p>
            <a:pPr eaLnBrk="1" hangingPunct="1">
              <a:lnSpc>
                <a:spcPct val="80000"/>
              </a:lnSpc>
              <a:buFont typeface="Wingdings" pitchFamily="2" charset="2"/>
              <a:buNone/>
            </a:pPr>
            <a:r>
              <a:rPr lang="zh-CN" altLang="en-US" sz="2400" dirty="0" smtClean="0"/>
              <a:t>网络</a:t>
            </a:r>
            <a:r>
              <a:rPr lang="zh-CN" altLang="en-US" sz="2400" b="1" dirty="0" smtClean="0">
                <a:solidFill>
                  <a:srgbClr val="FF0000"/>
                </a:solidFill>
              </a:rPr>
              <a:t>参数</a:t>
            </a:r>
            <a:r>
              <a:rPr lang="zh-CN" altLang="en-US" sz="2400" dirty="0" smtClean="0"/>
              <a:t> : </a:t>
            </a:r>
            <a:r>
              <a:rPr lang="zh-CN" altLang="en-US" sz="2400" b="1" dirty="0" smtClean="0">
                <a:solidFill>
                  <a:srgbClr val="FFFF00"/>
                </a:solidFill>
              </a:rPr>
              <a:t>网络规模、</a:t>
            </a:r>
            <a:r>
              <a:rPr lang="zh-CN" altLang="en-US" sz="2400" dirty="0" smtClean="0"/>
              <a:t> </a:t>
            </a:r>
            <a:r>
              <a:rPr lang="zh-CN" altLang="en-US" sz="2400" b="1" dirty="0" smtClean="0">
                <a:solidFill>
                  <a:srgbClr val="FFFF00"/>
                </a:solidFill>
              </a:rPr>
              <a:t>结点度、</a:t>
            </a:r>
            <a:r>
              <a:rPr lang="zh-CN" altLang="en-US" sz="2400" dirty="0" smtClean="0"/>
              <a:t> </a:t>
            </a:r>
            <a:r>
              <a:rPr lang="zh-CN" altLang="en-US" sz="2400" b="1" dirty="0" smtClean="0">
                <a:solidFill>
                  <a:srgbClr val="FFFF00"/>
                </a:solidFill>
              </a:rPr>
              <a:t>距离、直径，等分宽度</a:t>
            </a:r>
          </a:p>
          <a:p>
            <a:pPr eaLnBrk="1" hangingPunct="1">
              <a:lnSpc>
                <a:spcPct val="80000"/>
              </a:lnSpc>
              <a:buFont typeface="Wingdings" pitchFamily="2" charset="2"/>
              <a:buNone/>
            </a:pPr>
            <a:r>
              <a:rPr lang="zh-CN" altLang="en-US" sz="2400" dirty="0" smtClean="0"/>
              <a:t>路由选择和消息</a:t>
            </a:r>
            <a:r>
              <a:rPr lang="zh-CN" altLang="en-US" sz="2400" b="1" dirty="0" smtClean="0">
                <a:solidFill>
                  <a:srgbClr val="FF0000"/>
                </a:solidFill>
                <a:sym typeface="Arial" charset="0"/>
              </a:rPr>
              <a:t>传递方法式</a:t>
            </a:r>
            <a:r>
              <a:rPr lang="zh-CN" altLang="en-US" sz="2400" dirty="0" smtClean="0"/>
              <a:t>:  </a:t>
            </a:r>
            <a:r>
              <a:rPr lang="zh-CN" altLang="en-US" sz="2400" dirty="0" smtClean="0">
                <a:solidFill>
                  <a:schemeClr val="tx2"/>
                </a:solidFill>
              </a:rPr>
              <a:t>线路交换</a:t>
            </a:r>
            <a:r>
              <a:rPr lang="zh-CN" altLang="en-US" sz="2400" dirty="0" smtClean="0"/>
              <a:t>和</a:t>
            </a:r>
            <a:r>
              <a:rPr lang="zh-CN" altLang="en-US" sz="2400" dirty="0" smtClean="0">
                <a:solidFill>
                  <a:schemeClr val="tx2"/>
                </a:solidFill>
              </a:rPr>
              <a:t>包交换</a:t>
            </a:r>
            <a:r>
              <a:rPr lang="zh-CN" altLang="en-US" sz="2400" dirty="0" smtClean="0"/>
              <a:t>（</a:t>
            </a:r>
            <a:r>
              <a:rPr lang="zh-CN" altLang="en-US" sz="2400" dirty="0" smtClean="0">
                <a:solidFill>
                  <a:schemeClr val="tx2"/>
                </a:solidFill>
              </a:rPr>
              <a:t>存储转发，虚拟直通、虫孔方式）</a:t>
            </a:r>
            <a:r>
              <a:rPr lang="zh-CN" altLang="en-US" sz="2400" dirty="0" smtClean="0"/>
              <a:t> :</a:t>
            </a:r>
          </a:p>
          <a:p>
            <a:pPr eaLnBrk="1" hangingPunct="1">
              <a:lnSpc>
                <a:spcPct val="80000"/>
              </a:lnSpc>
              <a:buFont typeface="Wingdings" pitchFamily="2" charset="2"/>
              <a:buNone/>
            </a:pPr>
            <a:r>
              <a:rPr lang="zh-CN" altLang="en-US" sz="2400" dirty="0" smtClean="0"/>
              <a:t>流量控制策略和通信模式</a:t>
            </a:r>
          </a:p>
          <a:p>
            <a:pPr eaLnBrk="1" hangingPunct="1">
              <a:lnSpc>
                <a:spcPct val="80000"/>
              </a:lnSpc>
              <a:buFont typeface="Wingdings" pitchFamily="2" charset="2"/>
              <a:buNone/>
            </a:pPr>
            <a:r>
              <a:rPr lang="zh-CN" altLang="en-US" sz="2400" b="1" dirty="0" smtClean="0">
                <a:solidFill>
                  <a:srgbClr val="FFFF00"/>
                </a:solidFill>
              </a:rPr>
              <a:t>通道流量</a:t>
            </a:r>
            <a:r>
              <a:rPr lang="zh-CN" altLang="en-US" sz="2400" dirty="0" smtClean="0"/>
              <a:t>用传输消息所使用的</a:t>
            </a:r>
            <a:r>
              <a:rPr lang="zh-CN" altLang="en-US" sz="2400" b="1" dirty="0" smtClean="0"/>
              <a:t>通道数</a:t>
            </a:r>
            <a:r>
              <a:rPr lang="zh-CN" altLang="en-US" sz="2400" dirty="0" smtClean="0"/>
              <a:t>来表示。</a:t>
            </a:r>
          </a:p>
          <a:p>
            <a:pPr eaLnBrk="1" hangingPunct="1">
              <a:lnSpc>
                <a:spcPct val="80000"/>
              </a:lnSpc>
              <a:buFont typeface="Wingdings" pitchFamily="2" charset="2"/>
              <a:buNone/>
            </a:pPr>
            <a:r>
              <a:rPr lang="zh-CN" altLang="en-US" sz="2400" b="1" dirty="0" smtClean="0">
                <a:solidFill>
                  <a:srgbClr val="FFFF00"/>
                </a:solidFill>
              </a:rPr>
              <a:t>通信时延</a:t>
            </a:r>
            <a:r>
              <a:rPr lang="zh-CN" altLang="en-US" sz="2400" dirty="0" smtClean="0"/>
              <a:t>用包的最长传输时间来表示。</a:t>
            </a:r>
          </a:p>
          <a:p>
            <a:pPr eaLnBrk="1" hangingPunct="1">
              <a:lnSpc>
                <a:spcPct val="80000"/>
              </a:lnSpc>
              <a:buFont typeface="Wingdings" pitchFamily="2" charset="2"/>
              <a:buNone/>
            </a:pPr>
            <a:r>
              <a:rPr lang="zh-CN" altLang="en-US" sz="2400" dirty="0" smtClean="0"/>
              <a:t>优化寻径网络以最小</a:t>
            </a:r>
            <a:r>
              <a:rPr lang="zh-CN" altLang="en-US" sz="2400" b="1" dirty="0" smtClean="0">
                <a:solidFill>
                  <a:srgbClr val="FFFF00"/>
                </a:solidFill>
              </a:rPr>
              <a:t>通道流量</a:t>
            </a:r>
            <a:r>
              <a:rPr lang="zh-CN" altLang="en-US" sz="2400" dirty="0" smtClean="0"/>
              <a:t>或</a:t>
            </a:r>
            <a:r>
              <a:rPr lang="zh-CN" altLang="en-US" sz="2400" b="1" dirty="0" smtClean="0">
                <a:solidFill>
                  <a:srgbClr val="FFFF00"/>
                </a:solidFill>
              </a:rPr>
              <a:t>通信时延</a:t>
            </a:r>
            <a:r>
              <a:rPr lang="zh-CN" altLang="en-US" sz="2400" dirty="0" smtClean="0"/>
              <a:t>为目标</a:t>
            </a:r>
            <a:r>
              <a:rPr lang="zh-CN" altLang="en-US" sz="2400" dirty="0" smtClean="0">
                <a:solidFill>
                  <a:schemeClr val="bg1"/>
                </a:solidFill>
              </a:rPr>
              <a:t>。</a:t>
            </a:r>
            <a:endParaRPr lang="zh-CN" altLang="en-US" sz="2400" dirty="0" smtClean="0"/>
          </a:p>
          <a:p>
            <a:pPr eaLnBrk="1" hangingPunct="1">
              <a:lnSpc>
                <a:spcPct val="80000"/>
              </a:lnSpc>
              <a:buFont typeface="Wingdings" pitchFamily="2" charset="2"/>
              <a:buNone/>
            </a:pPr>
            <a:r>
              <a:rPr lang="zh-CN" altLang="en-US" sz="2400" dirty="0" smtClean="0">
                <a:solidFill>
                  <a:srgbClr val="FFFF00"/>
                </a:solidFill>
              </a:rPr>
              <a:t>典型互联</a:t>
            </a:r>
            <a:r>
              <a:rPr lang="zh-CN" altLang="en-US" sz="2400" b="1" dirty="0" smtClean="0">
                <a:solidFill>
                  <a:srgbClr val="FF0000"/>
                </a:solidFill>
                <a:sym typeface="Arial" charset="0"/>
              </a:rPr>
              <a:t>网络</a:t>
            </a:r>
            <a:r>
              <a:rPr lang="zh-CN" altLang="en-US" sz="2400" dirty="0" smtClean="0">
                <a:solidFill>
                  <a:srgbClr val="FFFF00"/>
                </a:solidFill>
              </a:rPr>
              <a:t>:</a:t>
            </a:r>
            <a:r>
              <a:rPr lang="zh-CN" altLang="en-US" sz="2400" dirty="0" smtClean="0"/>
              <a:t>立方体型 和IlIiac网，Omega网络</a:t>
            </a:r>
            <a:r>
              <a:rPr lang="zh-CN" altLang="en-US" sz="2400" b="1" dirty="0" smtClean="0">
                <a:solidFill>
                  <a:srgbClr val="FFFF00"/>
                </a:solidFill>
                <a:sym typeface="Arial" charset="0"/>
              </a:rPr>
              <a:t>（</a:t>
            </a:r>
            <a:r>
              <a:rPr lang="zh-CN" altLang="en-US" sz="2400" b="1" dirty="0" smtClean="0">
                <a:sym typeface="Arial" charset="0"/>
              </a:rPr>
              <a:t>混洗函数</a:t>
            </a:r>
            <a:r>
              <a:rPr lang="zh-CN" altLang="en-US" sz="2400" b="1" dirty="0" smtClean="0">
                <a:solidFill>
                  <a:srgbClr val="FFFF00"/>
                </a:solidFill>
                <a:sym typeface="Arial" charset="0"/>
              </a:rPr>
              <a:t>）</a:t>
            </a:r>
          </a:p>
          <a:p>
            <a:pPr eaLnBrk="1" hangingPunct="1">
              <a:lnSpc>
                <a:spcPct val="80000"/>
              </a:lnSpc>
              <a:buFont typeface="Wingdings" pitchFamily="2" charset="2"/>
              <a:buNone/>
            </a:pPr>
            <a:r>
              <a:rPr lang="zh-CN" altLang="en-US" sz="2800" b="1" dirty="0" smtClean="0">
                <a:solidFill>
                  <a:schemeClr val="bg1"/>
                </a:solidFill>
              </a:rPr>
              <a:t>    </a:t>
            </a:r>
          </a:p>
        </p:txBody>
      </p:sp>
      <p:pic>
        <p:nvPicPr>
          <p:cNvPr id="27654" name="Picture 4"/>
          <p:cNvPicPr>
            <a:picLocks noChangeAspect="1" noChangeArrowheads="1"/>
          </p:cNvPicPr>
          <p:nvPr/>
        </p:nvPicPr>
        <p:blipFill>
          <a:blip r:embed="rId2"/>
          <a:srcRect/>
          <a:stretch>
            <a:fillRect/>
          </a:stretch>
        </p:blipFill>
        <p:spPr bwMode="auto">
          <a:xfrm>
            <a:off x="4356100" y="1989138"/>
            <a:ext cx="3352800" cy="847725"/>
          </a:xfrm>
          <a:prstGeom prst="rect">
            <a:avLst/>
          </a:prstGeom>
          <a:noFill/>
          <a:ln w="9525">
            <a:noFill/>
            <a:miter lim="800000"/>
            <a:headEnd/>
            <a:tailEnd/>
          </a:ln>
        </p:spPr>
      </p:pic>
      <p:sp>
        <p:nvSpPr>
          <p:cNvPr id="27655" name="Rectangle 5"/>
          <p:cNvSpPr>
            <a:spLocks noChangeArrowheads="1"/>
          </p:cNvSpPr>
          <p:nvPr/>
        </p:nvSpPr>
        <p:spPr bwMode="auto">
          <a:xfrm>
            <a:off x="900113" y="2205038"/>
            <a:ext cx="2114550" cy="457200"/>
          </a:xfrm>
          <a:prstGeom prst="rect">
            <a:avLst/>
          </a:prstGeom>
          <a:noFill/>
          <a:ln w="9525">
            <a:noFill/>
            <a:miter lim="800000"/>
            <a:headEnd/>
            <a:tailEnd/>
          </a:ln>
        </p:spPr>
        <p:txBody>
          <a:bodyPr wrap="none">
            <a:spAutoFit/>
          </a:bodyPr>
          <a:lstStyle/>
          <a:p>
            <a:r>
              <a:rPr lang="zh-CN" altLang="zh-CN" sz="2400" b="1">
                <a:solidFill>
                  <a:srgbClr val="FFFF00"/>
                </a:solidFill>
              </a:rPr>
              <a:t>PM2I</a:t>
            </a:r>
            <a:r>
              <a:rPr lang="zh-CN" sz="2400" b="1">
                <a:solidFill>
                  <a:srgbClr val="FFFF00"/>
                </a:solidFill>
              </a:rPr>
              <a:t>移数函数</a:t>
            </a:r>
          </a:p>
        </p:txBody>
      </p:sp>
      <p:sp>
        <p:nvSpPr>
          <p:cNvPr id="27656" name="Rectangle 6"/>
          <p:cNvSpPr>
            <a:spLocks noChangeArrowheads="1"/>
          </p:cNvSpPr>
          <p:nvPr/>
        </p:nvSpPr>
        <p:spPr bwMode="auto">
          <a:xfrm>
            <a:off x="900113" y="2852738"/>
            <a:ext cx="1403350" cy="457200"/>
          </a:xfrm>
          <a:prstGeom prst="rect">
            <a:avLst/>
          </a:prstGeom>
          <a:noFill/>
          <a:ln w="9525">
            <a:noFill/>
            <a:miter lim="800000"/>
            <a:headEnd/>
            <a:tailEnd/>
          </a:ln>
        </p:spPr>
        <p:txBody>
          <a:bodyPr wrap="none">
            <a:spAutoFit/>
          </a:bodyPr>
          <a:lstStyle/>
          <a:p>
            <a:r>
              <a:rPr lang="zh-CN" sz="2400" b="1">
                <a:solidFill>
                  <a:srgbClr val="FFFF00"/>
                </a:solidFill>
              </a:rPr>
              <a:t>交换函数</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AABE79C-E54E-4E0E-B664-8890EA58465B}" type="datetime1">
              <a:rPr lang="zh-CN" altLang="en-US" smtClean="0"/>
              <a:pPr>
                <a:defRPr/>
              </a:pPr>
              <a:t>2017/6/8</a:t>
            </a:fld>
            <a:endParaRPr lang="zh-CN" altLang="zh-CN"/>
          </a:p>
        </p:txBody>
      </p:sp>
      <p:sp>
        <p:nvSpPr>
          <p:cNvPr id="3" name="灯片编号占位符 2"/>
          <p:cNvSpPr>
            <a:spLocks noGrp="1"/>
          </p:cNvSpPr>
          <p:nvPr>
            <p:ph type="sldNum" sz="quarter" idx="12"/>
          </p:nvPr>
        </p:nvSpPr>
        <p:spPr/>
        <p:txBody>
          <a:bodyPr/>
          <a:lstStyle/>
          <a:p>
            <a:pPr>
              <a:defRPr/>
            </a:pPr>
            <a:fld id="{E1284332-E4DC-4D2F-A614-BDF491AF3DCF}" type="slidenum">
              <a:rPr lang="zh-CN" altLang="zh-CN" smtClean="0"/>
              <a:pPr>
                <a:defRPr/>
              </a:pPr>
              <a:t>41</a:t>
            </a:fld>
            <a:endParaRPr lang="zh-CN" altLang="zh-CN"/>
          </a:p>
        </p:txBody>
      </p:sp>
      <p:sp>
        <p:nvSpPr>
          <p:cNvPr id="4" name="Rectangle 3" descr="Rectangle: Click to edit Master text styles&#10;Second level&#10;Third level&#10;Fourth level&#10;Fifth level"/>
          <p:cNvSpPr txBox="1">
            <a:spLocks noChangeArrowheads="1"/>
          </p:cNvSpPr>
          <p:nvPr/>
        </p:nvSpPr>
        <p:spPr>
          <a:xfrm>
            <a:off x="755650" y="476250"/>
            <a:ext cx="7558088" cy="1417638"/>
          </a:xfrm>
          <a:prstGeom prst="rect">
            <a:avLst/>
          </a:prstGeom>
        </p:spPr>
        <p:txBody>
          <a:bodyPr/>
          <a:lstStyle/>
          <a:p>
            <a:pPr marL="1085850" lvl="1" indent="-457200">
              <a:spcBef>
                <a:spcPct val="20000"/>
              </a:spcBef>
              <a:buClr>
                <a:schemeClr val="hlink"/>
              </a:buClr>
              <a:buSzPct val="95000"/>
            </a:pPr>
            <a:r>
              <a:rPr lang="zh-CN" altLang="en-US" sz="2800" dirty="0" smtClean="0"/>
              <a:t>网格的变形</a:t>
            </a:r>
            <a:r>
              <a:rPr lang="zh-CN" altLang="zh-CN" sz="2800" dirty="0" smtClean="0"/>
              <a:t>---</a:t>
            </a:r>
            <a:r>
              <a:rPr lang="zh-CN" altLang="zh-CN" sz="2800" dirty="0" smtClean="0">
                <a:solidFill>
                  <a:srgbClr val="FFFF00"/>
                </a:solidFill>
              </a:rPr>
              <a:t> </a:t>
            </a:r>
            <a:r>
              <a:rPr kumimoji="0" lang="en-US" altLang="zh-CN" sz="2800" b="0" i="0" u="none" strike="noStrike" kern="0" cap="none" spc="0" normalizeH="0" baseline="0" noProof="0" dirty="0" smtClean="0">
                <a:ln>
                  <a:noFill/>
                </a:ln>
                <a:solidFill>
                  <a:srgbClr val="FF0000"/>
                </a:solidFill>
                <a:effectLst/>
                <a:uLnTx/>
                <a:uFillTx/>
                <a:latin typeface="黑体" pitchFamily="49" charset="-122"/>
                <a:ea typeface="+mn-ea"/>
              </a:rPr>
              <a:t>ILLIAC Ⅳ</a:t>
            </a:r>
            <a:r>
              <a:rPr lang="zh-CN" altLang="en-US" sz="2800" dirty="0" smtClean="0">
                <a:solidFill>
                  <a:srgbClr val="FFFF00"/>
                </a:solidFill>
              </a:rPr>
              <a:t>网</a:t>
            </a:r>
            <a:endParaRPr kumimoji="0" lang="en-US" altLang="zh-CN" sz="2800" b="0" i="0" u="none" strike="noStrike" kern="0" cap="none" spc="0" normalizeH="0" baseline="0" noProof="0" dirty="0" smtClean="0">
              <a:ln>
                <a:noFill/>
              </a:ln>
              <a:solidFill>
                <a:srgbClr val="FF0000"/>
              </a:solidFill>
              <a:effectLst/>
              <a:uLnTx/>
              <a:uFillTx/>
              <a:latin typeface="黑体" pitchFamily="49" charset="-122"/>
              <a:ea typeface="+mn-ea"/>
            </a:endParaRPr>
          </a:p>
          <a:p>
            <a:pPr marL="1143000" marR="0" lvl="2" indent="-22860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defRPr/>
            </a:pPr>
            <a:r>
              <a:rPr kumimoji="0" lang="en-US" altLang="zh-CN" sz="1800" b="0" i="0" u="none" strike="noStrike" kern="0" cap="none" spc="0" normalizeH="0" baseline="0" noProof="0" dirty="0" smtClean="0">
                <a:ln>
                  <a:noFill/>
                </a:ln>
                <a:solidFill>
                  <a:schemeClr val="tx1"/>
                </a:solidFill>
                <a:effectLst/>
                <a:uLnTx/>
                <a:uFillTx/>
                <a:latin typeface="黑体" pitchFamily="49" charset="-122"/>
                <a:ea typeface="宋体" charset="-122"/>
              </a:rPr>
              <a:t>        </a:t>
            </a:r>
            <a:r>
              <a:rPr kumimoji="0" lang="zh-CN" altLang="en-US" sz="2400" b="0" i="0" u="none" strike="noStrike" kern="0" cap="none" spc="0" normalizeH="0" baseline="0" noProof="0" dirty="0" smtClean="0">
                <a:ln>
                  <a:noFill/>
                </a:ln>
                <a:solidFill>
                  <a:schemeClr val="tx1"/>
                </a:solidFill>
                <a:effectLst/>
                <a:uLnTx/>
                <a:uFillTx/>
                <a:latin typeface="黑体" pitchFamily="49" charset="-122"/>
                <a:ea typeface="宋体" charset="-122"/>
              </a:rPr>
              <a:t>采用</a:t>
            </a:r>
            <a:r>
              <a:rPr kumimoji="0" lang="en-US" altLang="zh-CN" sz="2400" b="0" i="0" u="none" strike="noStrike" kern="0" cap="none" spc="0" normalizeH="0" baseline="0" noProof="0" dirty="0" smtClean="0">
                <a:ln>
                  <a:noFill/>
                </a:ln>
                <a:solidFill>
                  <a:srgbClr val="D60093"/>
                </a:solidFill>
                <a:effectLst/>
                <a:uLnTx/>
                <a:uFillTx/>
                <a:latin typeface="黑体" pitchFamily="49" charset="-122"/>
                <a:ea typeface="宋体" charset="-122"/>
              </a:rPr>
              <a:t>PM2</a:t>
            </a:r>
            <a:r>
              <a:rPr kumimoji="0" lang="en-US" altLang="zh-CN" sz="2400" b="0" i="0" u="none" strike="noStrike" kern="0" cap="none" spc="0" normalizeH="0" baseline="-25000" noProof="0" dirty="0" smtClean="0">
                <a:ln>
                  <a:noFill/>
                </a:ln>
                <a:solidFill>
                  <a:srgbClr val="D60093"/>
                </a:solidFill>
                <a:effectLst/>
                <a:uLnTx/>
                <a:uFillTx/>
                <a:latin typeface="黑体" pitchFamily="49" charset="-122"/>
                <a:ea typeface="宋体" charset="-122"/>
              </a:rPr>
              <a:t>±0</a:t>
            </a:r>
            <a:r>
              <a:rPr kumimoji="0" lang="zh-CN" altLang="en-US" sz="2400" b="0" i="0" u="none" strike="noStrike" kern="0" cap="none" spc="0" normalizeH="0" baseline="0" noProof="0" dirty="0" smtClean="0">
                <a:ln>
                  <a:noFill/>
                </a:ln>
                <a:solidFill>
                  <a:schemeClr val="tx1"/>
                </a:solidFill>
                <a:effectLst/>
                <a:uLnTx/>
                <a:uFillTx/>
                <a:latin typeface="黑体" pitchFamily="49" charset="-122"/>
                <a:ea typeface="宋体" charset="-122"/>
              </a:rPr>
              <a:t>和</a:t>
            </a:r>
            <a:r>
              <a:rPr kumimoji="0" lang="en-US" altLang="zh-CN" sz="2400" b="0" i="0" u="none" strike="noStrike" kern="0" cap="none" spc="0" normalizeH="0" baseline="0" noProof="0" dirty="0" smtClean="0">
                <a:ln>
                  <a:noFill/>
                </a:ln>
                <a:solidFill>
                  <a:srgbClr val="D60093"/>
                </a:solidFill>
                <a:effectLst/>
                <a:uLnTx/>
                <a:uFillTx/>
                <a:latin typeface="黑体" pitchFamily="49" charset="-122"/>
                <a:ea typeface="宋体" charset="-122"/>
              </a:rPr>
              <a:t>PM2</a:t>
            </a:r>
            <a:r>
              <a:rPr kumimoji="0" lang="en-US" altLang="zh-CN" sz="2400" b="0" i="0" u="none" strike="noStrike" kern="0" cap="none" spc="0" normalizeH="0" baseline="-25000" noProof="0" dirty="0" smtClean="0">
                <a:ln>
                  <a:noFill/>
                </a:ln>
                <a:solidFill>
                  <a:srgbClr val="D60093"/>
                </a:solidFill>
                <a:effectLst/>
                <a:uLnTx/>
                <a:uFillTx/>
                <a:latin typeface="黑体" pitchFamily="49" charset="-122"/>
                <a:ea typeface="宋体" charset="-122"/>
              </a:rPr>
              <a:t>±n/2</a:t>
            </a:r>
            <a:r>
              <a:rPr kumimoji="0" lang="zh-CN" altLang="en-US" sz="2400" b="0" i="0" u="none" strike="noStrike" kern="0" cap="none" spc="0" normalizeH="0" baseline="0" noProof="0" dirty="0" smtClean="0">
                <a:ln>
                  <a:noFill/>
                </a:ln>
                <a:solidFill>
                  <a:schemeClr val="tx1"/>
                </a:solidFill>
                <a:effectLst/>
                <a:uLnTx/>
                <a:uFillTx/>
                <a:latin typeface="黑体" pitchFamily="49" charset="-122"/>
                <a:ea typeface="宋体" charset="-122"/>
              </a:rPr>
              <a:t>构成其互连网络，实现各处理单元之间的上下左右互连 。</a:t>
            </a:r>
          </a:p>
        </p:txBody>
      </p:sp>
      <p:graphicFrame>
        <p:nvGraphicFramePr>
          <p:cNvPr id="5" name="Object 4"/>
          <p:cNvGraphicFramePr>
            <a:graphicFrameLocks noChangeAspect="1"/>
          </p:cNvGraphicFramePr>
          <p:nvPr/>
        </p:nvGraphicFramePr>
        <p:xfrm>
          <a:off x="2195513" y="1773238"/>
          <a:ext cx="4610100" cy="3886200"/>
        </p:xfrm>
        <a:graphic>
          <a:graphicData uri="http://schemas.openxmlformats.org/presentationml/2006/ole">
            <p:oleObj spid="_x0000_s56322" name="Picture2" r:id="rId3" imgW="2435400" imgH="2166480" progId="Word.Picture.8">
              <p:embed/>
            </p:oleObj>
          </a:graphicData>
        </a:graphic>
      </p:graphicFrame>
      <p:sp>
        <p:nvSpPr>
          <p:cNvPr id="6" name="Text Box 7"/>
          <p:cNvSpPr txBox="1">
            <a:spLocks noChangeArrowheads="1"/>
          </p:cNvSpPr>
          <p:nvPr/>
        </p:nvSpPr>
        <p:spPr bwMode="auto">
          <a:xfrm>
            <a:off x="1500166" y="5715016"/>
            <a:ext cx="6818333" cy="461665"/>
          </a:xfrm>
          <a:prstGeom prst="rect">
            <a:avLst/>
          </a:prstGeom>
          <a:noFill/>
          <a:ln w="9525">
            <a:noFill/>
            <a:miter lim="800000"/>
            <a:headEnd/>
            <a:tailEnd/>
          </a:ln>
        </p:spPr>
        <p:txBody>
          <a:bodyPr wrap="square">
            <a:spAutoFit/>
          </a:bodyPr>
          <a:lstStyle/>
          <a:p>
            <a:pPr>
              <a:spcBef>
                <a:spcPct val="50000"/>
              </a:spcBef>
            </a:pPr>
            <a:r>
              <a:rPr lang="zh-CN" altLang="en-US" sz="2400" b="1" dirty="0">
                <a:latin typeface="宋体" charset="-122"/>
                <a:ea typeface="宋体" charset="-122"/>
              </a:rPr>
              <a:t>用移数函数构成</a:t>
            </a:r>
            <a:r>
              <a:rPr lang="en-US" altLang="zh-CN" sz="2400" b="1" dirty="0">
                <a:latin typeface="宋体" charset="-122"/>
                <a:ea typeface="宋体" charset="-122"/>
              </a:rPr>
              <a:t>ILLIAC Ⅳ </a:t>
            </a:r>
            <a:r>
              <a:rPr lang="zh-CN" altLang="en-US" sz="2400" b="1" dirty="0">
                <a:latin typeface="宋体" charset="-122"/>
                <a:ea typeface="宋体" charset="-122"/>
              </a:rPr>
              <a:t>阵列机的互连网络</a:t>
            </a:r>
          </a:p>
        </p:txBody>
      </p:sp>
      <p:sp>
        <p:nvSpPr>
          <p:cNvPr id="7" name="矩形 6"/>
          <p:cNvSpPr/>
          <p:nvPr/>
        </p:nvSpPr>
        <p:spPr>
          <a:xfrm>
            <a:off x="928662" y="6143644"/>
            <a:ext cx="8001024" cy="461665"/>
          </a:xfrm>
          <a:prstGeom prst="rect">
            <a:avLst/>
          </a:prstGeom>
        </p:spPr>
        <p:txBody>
          <a:bodyPr wrap="square">
            <a:spAutoFit/>
          </a:bodyPr>
          <a:lstStyle/>
          <a:p>
            <a:r>
              <a:rPr lang="zh-CN" altLang="en-US" sz="2400" dirty="0" smtClean="0"/>
              <a:t>每行尾与下一行的头，每列尾与下一列的头相接</a:t>
            </a:r>
            <a:r>
              <a:rPr lang="zh-CN" altLang="zh-CN" sz="2400" dirty="0" smtClean="0">
                <a:solidFill>
                  <a:srgbClr val="FF0000"/>
                </a:solidFill>
              </a:rPr>
              <a:t>-</a:t>
            </a:r>
            <a:r>
              <a:rPr lang="zh-CN" altLang="en-US" sz="2400" b="1" dirty="0" smtClean="0">
                <a:solidFill>
                  <a:srgbClr val="FFFF00"/>
                </a:solidFill>
              </a:rPr>
              <a:t>网格卷绕</a:t>
            </a:r>
            <a:r>
              <a:rPr lang="zh-CN" altLang="en-US" sz="2400" dirty="0" smtClean="0">
                <a:solidFill>
                  <a:schemeClr val="bg1"/>
                </a:solidFill>
              </a:rPr>
              <a:t>。 </a:t>
            </a:r>
            <a:endParaRPr lang="zh-CN" altLang="en-US" sz="2400" dirty="0">
              <a:solidFill>
                <a:schemeClr val="bg1"/>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日期占位符 3"/>
          <p:cNvSpPr>
            <a:spLocks noGrp="1"/>
          </p:cNvSpPr>
          <p:nvPr>
            <p:ph type="dt" sz="quarter" idx="10"/>
          </p:nvPr>
        </p:nvSpPr>
        <p:spPr>
          <a:noFill/>
        </p:spPr>
        <p:txBody>
          <a:bodyPr/>
          <a:lstStyle/>
          <a:p>
            <a:fld id="{2532464A-A21C-4449-8748-45054465000C}" type="datetime1">
              <a:rPr lang="zh-CN" altLang="en-US" smtClean="0">
                <a:latin typeface="Arial" charset="0"/>
              </a:rPr>
              <a:pPr/>
              <a:t>2017/6/8</a:t>
            </a:fld>
            <a:endParaRPr lang="zh-CN" altLang="zh-CN" smtClean="0">
              <a:latin typeface="Arial" charset="0"/>
            </a:endParaRPr>
          </a:p>
        </p:txBody>
      </p:sp>
      <p:sp>
        <p:nvSpPr>
          <p:cNvPr id="28675" name="灯片编号占位符 5"/>
          <p:cNvSpPr>
            <a:spLocks noGrp="1"/>
          </p:cNvSpPr>
          <p:nvPr>
            <p:ph type="sldNum" sz="quarter" idx="12"/>
          </p:nvPr>
        </p:nvSpPr>
        <p:spPr>
          <a:noFill/>
        </p:spPr>
        <p:txBody>
          <a:bodyPr/>
          <a:lstStyle/>
          <a:p>
            <a:fld id="{36375658-57A8-46D2-ABBD-22FEC0B97F01}" type="slidenum">
              <a:rPr lang="zh-CN" altLang="zh-CN" smtClean="0">
                <a:latin typeface="Arial" charset="0"/>
              </a:rPr>
              <a:pPr/>
              <a:t>42</a:t>
            </a:fld>
            <a:endParaRPr lang="zh-CN" altLang="zh-CN" smtClean="0">
              <a:latin typeface="Arial" charset="0"/>
            </a:endParaRPr>
          </a:p>
        </p:txBody>
      </p:sp>
      <p:sp>
        <p:nvSpPr>
          <p:cNvPr id="28676" name="Rectangle 2"/>
          <p:cNvSpPr>
            <a:spLocks noChangeArrowheads="1"/>
          </p:cNvSpPr>
          <p:nvPr/>
        </p:nvSpPr>
        <p:spPr bwMode="auto">
          <a:xfrm>
            <a:off x="152400" y="457200"/>
            <a:ext cx="8763000" cy="533400"/>
          </a:xfrm>
          <a:prstGeom prst="rect">
            <a:avLst/>
          </a:prstGeom>
          <a:noFill/>
          <a:ln w="9525">
            <a:noFill/>
            <a:miter lim="800000"/>
            <a:headEnd/>
            <a:tailEnd/>
          </a:ln>
        </p:spPr>
        <p:txBody>
          <a:bodyPr/>
          <a:lstStyle/>
          <a:p>
            <a:pPr marL="742950" lvl="1" indent="-285750">
              <a:spcBef>
                <a:spcPct val="20000"/>
              </a:spcBef>
              <a:buClr>
                <a:schemeClr val="hlink"/>
              </a:buClr>
              <a:buSzPct val="95000"/>
              <a:buFont typeface="Wingdings" pitchFamily="2" charset="2"/>
              <a:buNone/>
            </a:pPr>
            <a:r>
              <a:rPr lang="zh-CN" sz="2800">
                <a:solidFill>
                  <a:srgbClr val="FFFF00"/>
                </a:solidFill>
              </a:rPr>
              <a:t>带环立方体（</a:t>
            </a:r>
            <a:r>
              <a:rPr lang="zh-CN" altLang="zh-CN" sz="2800">
                <a:solidFill>
                  <a:srgbClr val="FFFF00"/>
                </a:solidFill>
              </a:rPr>
              <a:t>CCC</a:t>
            </a:r>
            <a:r>
              <a:rPr lang="zh-CN" sz="2800">
                <a:solidFill>
                  <a:srgbClr val="FFFF00"/>
                </a:solidFill>
              </a:rPr>
              <a:t>）</a:t>
            </a:r>
            <a:endParaRPr lang="zh-CN" sz="2400">
              <a:solidFill>
                <a:srgbClr val="FFFF00"/>
              </a:solidFill>
            </a:endParaRPr>
          </a:p>
        </p:txBody>
      </p:sp>
      <p:grpSp>
        <p:nvGrpSpPr>
          <p:cNvPr id="28677" name="Group 3"/>
          <p:cNvGrpSpPr>
            <a:grpSpLocks/>
          </p:cNvGrpSpPr>
          <p:nvPr/>
        </p:nvGrpSpPr>
        <p:grpSpPr bwMode="auto">
          <a:xfrm>
            <a:off x="2895600" y="1371600"/>
            <a:ext cx="3048000" cy="3048000"/>
            <a:chOff x="0" y="0"/>
            <a:chExt cx="1920" cy="1920"/>
          </a:xfrm>
        </p:grpSpPr>
        <p:sp>
          <p:nvSpPr>
            <p:cNvPr id="28680" name="Line 4"/>
            <p:cNvSpPr>
              <a:spLocks noChangeShapeType="1"/>
            </p:cNvSpPr>
            <p:nvPr/>
          </p:nvSpPr>
          <p:spPr bwMode="auto">
            <a:xfrm rot="4627174">
              <a:off x="579" y="87"/>
              <a:ext cx="94" cy="90"/>
            </a:xfrm>
            <a:prstGeom prst="line">
              <a:avLst/>
            </a:prstGeom>
            <a:noFill/>
            <a:ln w="19050">
              <a:solidFill>
                <a:srgbClr val="33CCFF"/>
              </a:solidFill>
              <a:prstDash val="dash"/>
              <a:round/>
              <a:headEnd/>
              <a:tailEnd/>
            </a:ln>
          </p:spPr>
          <p:txBody>
            <a:bodyPr wrap="none" anchor="ctr"/>
            <a:lstStyle/>
            <a:p>
              <a:endParaRPr lang="zh-CN" altLang="en-US"/>
            </a:p>
          </p:txBody>
        </p:sp>
        <p:sp>
          <p:nvSpPr>
            <p:cNvPr id="28681" name="Line 5"/>
            <p:cNvSpPr>
              <a:spLocks noChangeShapeType="1"/>
            </p:cNvSpPr>
            <p:nvPr/>
          </p:nvSpPr>
          <p:spPr bwMode="auto">
            <a:xfrm flipV="1">
              <a:off x="192" y="144"/>
              <a:ext cx="192" cy="288"/>
            </a:xfrm>
            <a:prstGeom prst="line">
              <a:avLst/>
            </a:prstGeom>
            <a:noFill/>
            <a:ln w="19050">
              <a:solidFill>
                <a:srgbClr val="00CC00"/>
              </a:solidFill>
              <a:round/>
              <a:headEnd/>
              <a:tailEnd/>
            </a:ln>
          </p:spPr>
          <p:txBody>
            <a:bodyPr wrap="none" anchor="ctr"/>
            <a:lstStyle/>
            <a:p>
              <a:endParaRPr lang="zh-CN" altLang="en-US"/>
            </a:p>
          </p:txBody>
        </p:sp>
        <p:sp>
          <p:nvSpPr>
            <p:cNvPr id="28682" name="Line 6"/>
            <p:cNvSpPr>
              <a:spLocks noChangeShapeType="1"/>
            </p:cNvSpPr>
            <p:nvPr/>
          </p:nvSpPr>
          <p:spPr bwMode="auto">
            <a:xfrm>
              <a:off x="1200" y="624"/>
              <a:ext cx="96" cy="96"/>
            </a:xfrm>
            <a:prstGeom prst="line">
              <a:avLst/>
            </a:prstGeom>
            <a:noFill/>
            <a:ln w="19050">
              <a:solidFill>
                <a:srgbClr val="33CCFF"/>
              </a:solidFill>
              <a:round/>
              <a:headEnd/>
              <a:tailEnd/>
            </a:ln>
          </p:spPr>
          <p:txBody>
            <a:bodyPr wrap="none" anchor="ctr"/>
            <a:lstStyle/>
            <a:p>
              <a:endParaRPr lang="zh-CN" altLang="en-US"/>
            </a:p>
          </p:txBody>
        </p:sp>
        <p:sp>
          <p:nvSpPr>
            <p:cNvPr id="28683" name="Line 7"/>
            <p:cNvSpPr>
              <a:spLocks noChangeShapeType="1"/>
            </p:cNvSpPr>
            <p:nvPr/>
          </p:nvSpPr>
          <p:spPr bwMode="auto">
            <a:xfrm flipV="1">
              <a:off x="1728" y="1056"/>
              <a:ext cx="96" cy="144"/>
            </a:xfrm>
            <a:prstGeom prst="line">
              <a:avLst/>
            </a:prstGeom>
            <a:noFill/>
            <a:ln w="19050">
              <a:solidFill>
                <a:srgbClr val="33CCFF"/>
              </a:solidFill>
              <a:prstDash val="dash"/>
              <a:round/>
              <a:headEnd/>
              <a:tailEnd/>
            </a:ln>
          </p:spPr>
          <p:txBody>
            <a:bodyPr wrap="none" anchor="ctr"/>
            <a:lstStyle/>
            <a:p>
              <a:endParaRPr lang="zh-CN" altLang="en-US"/>
            </a:p>
          </p:txBody>
        </p:sp>
        <p:sp>
          <p:nvSpPr>
            <p:cNvPr id="28684" name="Line 8"/>
            <p:cNvSpPr>
              <a:spLocks noChangeShapeType="1"/>
            </p:cNvSpPr>
            <p:nvPr/>
          </p:nvSpPr>
          <p:spPr bwMode="auto">
            <a:xfrm flipH="1" flipV="1">
              <a:off x="1728" y="1200"/>
              <a:ext cx="96" cy="48"/>
            </a:xfrm>
            <a:prstGeom prst="line">
              <a:avLst/>
            </a:prstGeom>
            <a:noFill/>
            <a:ln w="19050">
              <a:solidFill>
                <a:srgbClr val="33CCFF"/>
              </a:solidFill>
              <a:prstDash val="dash"/>
              <a:round/>
              <a:headEnd/>
              <a:tailEnd/>
            </a:ln>
          </p:spPr>
          <p:txBody>
            <a:bodyPr wrap="none" anchor="ctr"/>
            <a:lstStyle/>
            <a:p>
              <a:endParaRPr lang="zh-CN" altLang="en-US"/>
            </a:p>
          </p:txBody>
        </p:sp>
        <p:sp>
          <p:nvSpPr>
            <p:cNvPr id="28685" name="Line 9"/>
            <p:cNvSpPr>
              <a:spLocks noChangeShapeType="1"/>
            </p:cNvSpPr>
            <p:nvPr/>
          </p:nvSpPr>
          <p:spPr bwMode="auto">
            <a:xfrm>
              <a:off x="48" y="768"/>
              <a:ext cx="0" cy="864"/>
            </a:xfrm>
            <a:prstGeom prst="line">
              <a:avLst/>
            </a:prstGeom>
            <a:noFill/>
            <a:ln w="19050">
              <a:solidFill>
                <a:srgbClr val="00CC00"/>
              </a:solidFill>
              <a:round/>
              <a:headEnd/>
              <a:tailEnd/>
            </a:ln>
          </p:spPr>
          <p:txBody>
            <a:bodyPr wrap="none" anchor="ctr"/>
            <a:lstStyle/>
            <a:p>
              <a:endParaRPr lang="zh-CN" altLang="en-US"/>
            </a:p>
          </p:txBody>
        </p:sp>
        <p:sp>
          <p:nvSpPr>
            <p:cNvPr id="28686" name="Line 10"/>
            <p:cNvSpPr>
              <a:spLocks noChangeShapeType="1"/>
            </p:cNvSpPr>
            <p:nvPr/>
          </p:nvSpPr>
          <p:spPr bwMode="auto">
            <a:xfrm>
              <a:off x="1344" y="768"/>
              <a:ext cx="0" cy="816"/>
            </a:xfrm>
            <a:prstGeom prst="line">
              <a:avLst/>
            </a:prstGeom>
            <a:noFill/>
            <a:ln w="19050">
              <a:solidFill>
                <a:srgbClr val="00CC00"/>
              </a:solidFill>
              <a:round/>
              <a:headEnd/>
              <a:tailEnd/>
            </a:ln>
          </p:spPr>
          <p:txBody>
            <a:bodyPr wrap="none" anchor="ctr"/>
            <a:lstStyle/>
            <a:p>
              <a:endParaRPr lang="zh-CN" altLang="en-US"/>
            </a:p>
          </p:txBody>
        </p:sp>
        <p:sp>
          <p:nvSpPr>
            <p:cNvPr id="28687" name="Line 11"/>
            <p:cNvSpPr>
              <a:spLocks noChangeShapeType="1"/>
            </p:cNvSpPr>
            <p:nvPr/>
          </p:nvSpPr>
          <p:spPr bwMode="auto">
            <a:xfrm>
              <a:off x="1872" y="240"/>
              <a:ext cx="0" cy="720"/>
            </a:xfrm>
            <a:prstGeom prst="line">
              <a:avLst/>
            </a:prstGeom>
            <a:noFill/>
            <a:ln w="19050">
              <a:solidFill>
                <a:srgbClr val="00CC00"/>
              </a:solidFill>
              <a:round/>
              <a:headEnd/>
              <a:tailEnd/>
            </a:ln>
          </p:spPr>
          <p:txBody>
            <a:bodyPr wrap="none" anchor="ctr"/>
            <a:lstStyle/>
            <a:p>
              <a:endParaRPr lang="zh-CN" altLang="en-US"/>
            </a:p>
          </p:txBody>
        </p:sp>
        <p:sp>
          <p:nvSpPr>
            <p:cNvPr id="28688" name="Line 12"/>
            <p:cNvSpPr>
              <a:spLocks noChangeShapeType="1"/>
            </p:cNvSpPr>
            <p:nvPr/>
          </p:nvSpPr>
          <p:spPr bwMode="auto">
            <a:xfrm flipV="1">
              <a:off x="1536" y="1248"/>
              <a:ext cx="336" cy="480"/>
            </a:xfrm>
            <a:prstGeom prst="line">
              <a:avLst/>
            </a:prstGeom>
            <a:noFill/>
            <a:ln w="19050">
              <a:solidFill>
                <a:srgbClr val="00CC00"/>
              </a:solidFill>
              <a:round/>
              <a:headEnd/>
              <a:tailEnd/>
            </a:ln>
          </p:spPr>
          <p:txBody>
            <a:bodyPr wrap="none" anchor="ctr"/>
            <a:lstStyle/>
            <a:p>
              <a:endParaRPr lang="zh-CN" altLang="en-US"/>
            </a:p>
          </p:txBody>
        </p:sp>
        <p:sp>
          <p:nvSpPr>
            <p:cNvPr id="28689" name="Line 13"/>
            <p:cNvSpPr>
              <a:spLocks noChangeShapeType="1"/>
            </p:cNvSpPr>
            <p:nvPr/>
          </p:nvSpPr>
          <p:spPr bwMode="auto">
            <a:xfrm>
              <a:off x="576" y="336"/>
              <a:ext cx="0" cy="624"/>
            </a:xfrm>
            <a:prstGeom prst="line">
              <a:avLst/>
            </a:prstGeom>
            <a:noFill/>
            <a:ln w="19050">
              <a:solidFill>
                <a:srgbClr val="00CC00"/>
              </a:solidFill>
              <a:prstDash val="dash"/>
              <a:round/>
              <a:headEnd/>
              <a:tailEnd/>
            </a:ln>
          </p:spPr>
          <p:txBody>
            <a:bodyPr wrap="none" anchor="ctr"/>
            <a:lstStyle/>
            <a:p>
              <a:endParaRPr lang="zh-CN" altLang="en-US"/>
            </a:p>
          </p:txBody>
        </p:sp>
        <p:sp>
          <p:nvSpPr>
            <p:cNvPr id="28690" name="Line 14"/>
            <p:cNvSpPr>
              <a:spLocks noChangeShapeType="1"/>
            </p:cNvSpPr>
            <p:nvPr/>
          </p:nvSpPr>
          <p:spPr bwMode="auto">
            <a:xfrm flipV="1">
              <a:off x="288" y="1296"/>
              <a:ext cx="240" cy="336"/>
            </a:xfrm>
            <a:prstGeom prst="line">
              <a:avLst/>
            </a:prstGeom>
            <a:noFill/>
            <a:ln w="19050">
              <a:solidFill>
                <a:srgbClr val="00CC00"/>
              </a:solidFill>
              <a:prstDash val="dash"/>
              <a:round/>
              <a:headEnd/>
              <a:tailEnd/>
            </a:ln>
          </p:spPr>
          <p:txBody>
            <a:bodyPr wrap="none" anchor="ctr"/>
            <a:lstStyle/>
            <a:p>
              <a:endParaRPr lang="zh-CN" altLang="en-US"/>
            </a:p>
          </p:txBody>
        </p:sp>
        <p:sp>
          <p:nvSpPr>
            <p:cNvPr id="28691" name="Line 15"/>
            <p:cNvSpPr>
              <a:spLocks noChangeShapeType="1"/>
            </p:cNvSpPr>
            <p:nvPr/>
          </p:nvSpPr>
          <p:spPr bwMode="auto">
            <a:xfrm>
              <a:off x="768" y="1200"/>
              <a:ext cx="912" cy="0"/>
            </a:xfrm>
            <a:prstGeom prst="line">
              <a:avLst/>
            </a:prstGeom>
            <a:noFill/>
            <a:ln w="19050">
              <a:solidFill>
                <a:srgbClr val="00CC00"/>
              </a:solidFill>
              <a:prstDash val="dash"/>
              <a:round/>
              <a:headEnd/>
              <a:tailEnd/>
            </a:ln>
          </p:spPr>
          <p:txBody>
            <a:bodyPr wrap="none" anchor="ctr"/>
            <a:lstStyle/>
            <a:p>
              <a:endParaRPr lang="zh-CN" altLang="en-US"/>
            </a:p>
          </p:txBody>
        </p:sp>
        <p:sp>
          <p:nvSpPr>
            <p:cNvPr id="28692" name="Line 16"/>
            <p:cNvSpPr>
              <a:spLocks noChangeShapeType="1"/>
            </p:cNvSpPr>
            <p:nvPr/>
          </p:nvSpPr>
          <p:spPr bwMode="auto">
            <a:xfrm>
              <a:off x="288" y="1872"/>
              <a:ext cx="912" cy="0"/>
            </a:xfrm>
            <a:prstGeom prst="line">
              <a:avLst/>
            </a:prstGeom>
            <a:noFill/>
            <a:ln w="19050">
              <a:solidFill>
                <a:srgbClr val="00CC00"/>
              </a:solidFill>
              <a:round/>
              <a:headEnd/>
              <a:tailEnd/>
            </a:ln>
          </p:spPr>
          <p:txBody>
            <a:bodyPr wrap="none" anchor="ctr"/>
            <a:lstStyle/>
            <a:p>
              <a:endParaRPr lang="zh-CN" altLang="en-US"/>
            </a:p>
          </p:txBody>
        </p:sp>
        <p:sp>
          <p:nvSpPr>
            <p:cNvPr id="28693" name="Oval 17"/>
            <p:cNvSpPr>
              <a:spLocks noChangeArrowheads="1"/>
            </p:cNvSpPr>
            <p:nvPr/>
          </p:nvSpPr>
          <p:spPr bwMode="auto">
            <a:xfrm>
              <a:off x="1200" y="1824"/>
              <a:ext cx="96"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8694" name="Oval 18"/>
            <p:cNvSpPr>
              <a:spLocks noChangeArrowheads="1"/>
            </p:cNvSpPr>
            <p:nvPr/>
          </p:nvSpPr>
          <p:spPr bwMode="auto">
            <a:xfrm>
              <a:off x="1440" y="1728"/>
              <a:ext cx="96"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8695" name="Line 19"/>
            <p:cNvSpPr>
              <a:spLocks noChangeShapeType="1"/>
            </p:cNvSpPr>
            <p:nvPr/>
          </p:nvSpPr>
          <p:spPr bwMode="auto">
            <a:xfrm flipV="1">
              <a:off x="1296" y="1824"/>
              <a:ext cx="144" cy="48"/>
            </a:xfrm>
            <a:prstGeom prst="line">
              <a:avLst/>
            </a:prstGeom>
            <a:noFill/>
            <a:ln w="19050">
              <a:solidFill>
                <a:srgbClr val="33CCFF"/>
              </a:solidFill>
              <a:round/>
              <a:headEnd/>
              <a:tailEnd/>
            </a:ln>
          </p:spPr>
          <p:txBody>
            <a:bodyPr wrap="none" anchor="ctr"/>
            <a:lstStyle/>
            <a:p>
              <a:endParaRPr lang="zh-CN" altLang="en-US"/>
            </a:p>
          </p:txBody>
        </p:sp>
        <p:sp>
          <p:nvSpPr>
            <p:cNvPr id="28696" name="Oval 20"/>
            <p:cNvSpPr>
              <a:spLocks noChangeArrowheads="1"/>
            </p:cNvSpPr>
            <p:nvPr/>
          </p:nvSpPr>
          <p:spPr bwMode="auto">
            <a:xfrm>
              <a:off x="1296" y="1584"/>
              <a:ext cx="96"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8697" name="Line 21"/>
            <p:cNvSpPr>
              <a:spLocks noChangeShapeType="1"/>
            </p:cNvSpPr>
            <p:nvPr/>
          </p:nvSpPr>
          <p:spPr bwMode="auto">
            <a:xfrm flipH="1">
              <a:off x="1248" y="1680"/>
              <a:ext cx="48" cy="144"/>
            </a:xfrm>
            <a:prstGeom prst="line">
              <a:avLst/>
            </a:prstGeom>
            <a:noFill/>
            <a:ln w="19050">
              <a:solidFill>
                <a:srgbClr val="33CCFF"/>
              </a:solidFill>
              <a:round/>
              <a:headEnd/>
              <a:tailEnd/>
            </a:ln>
          </p:spPr>
          <p:txBody>
            <a:bodyPr wrap="none" anchor="ctr"/>
            <a:lstStyle/>
            <a:p>
              <a:endParaRPr lang="zh-CN" altLang="en-US"/>
            </a:p>
          </p:txBody>
        </p:sp>
        <p:sp>
          <p:nvSpPr>
            <p:cNvPr id="28698" name="Line 22"/>
            <p:cNvSpPr>
              <a:spLocks noChangeShapeType="1"/>
            </p:cNvSpPr>
            <p:nvPr/>
          </p:nvSpPr>
          <p:spPr bwMode="auto">
            <a:xfrm>
              <a:off x="1392" y="1632"/>
              <a:ext cx="96" cy="96"/>
            </a:xfrm>
            <a:prstGeom prst="line">
              <a:avLst/>
            </a:prstGeom>
            <a:noFill/>
            <a:ln w="19050">
              <a:solidFill>
                <a:srgbClr val="33CCFF"/>
              </a:solidFill>
              <a:round/>
              <a:headEnd/>
              <a:tailEnd/>
            </a:ln>
          </p:spPr>
          <p:txBody>
            <a:bodyPr wrap="none" anchor="ctr"/>
            <a:lstStyle/>
            <a:p>
              <a:endParaRPr lang="zh-CN" altLang="en-US"/>
            </a:p>
          </p:txBody>
        </p:sp>
        <p:sp>
          <p:nvSpPr>
            <p:cNvPr id="28699" name="Oval 23"/>
            <p:cNvSpPr>
              <a:spLocks noChangeArrowheads="1"/>
            </p:cNvSpPr>
            <p:nvPr/>
          </p:nvSpPr>
          <p:spPr bwMode="auto">
            <a:xfrm>
              <a:off x="0" y="1632"/>
              <a:ext cx="96"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8700" name="Oval 24"/>
            <p:cNvSpPr>
              <a:spLocks noChangeArrowheads="1"/>
            </p:cNvSpPr>
            <p:nvPr/>
          </p:nvSpPr>
          <p:spPr bwMode="auto">
            <a:xfrm>
              <a:off x="192" y="1824"/>
              <a:ext cx="96"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8701" name="Line 25"/>
            <p:cNvSpPr>
              <a:spLocks noChangeShapeType="1"/>
            </p:cNvSpPr>
            <p:nvPr/>
          </p:nvSpPr>
          <p:spPr bwMode="auto">
            <a:xfrm flipV="1">
              <a:off x="240" y="1728"/>
              <a:ext cx="0" cy="96"/>
            </a:xfrm>
            <a:prstGeom prst="line">
              <a:avLst/>
            </a:prstGeom>
            <a:noFill/>
            <a:ln w="19050">
              <a:solidFill>
                <a:srgbClr val="33CCFF"/>
              </a:solidFill>
              <a:prstDash val="dash"/>
              <a:round/>
              <a:headEnd/>
              <a:tailEnd/>
            </a:ln>
          </p:spPr>
          <p:txBody>
            <a:bodyPr wrap="none" anchor="ctr"/>
            <a:lstStyle/>
            <a:p>
              <a:endParaRPr lang="zh-CN" altLang="en-US"/>
            </a:p>
          </p:txBody>
        </p:sp>
        <p:sp>
          <p:nvSpPr>
            <p:cNvPr id="28702" name="Oval 26" descr="20%"/>
            <p:cNvSpPr>
              <a:spLocks noChangeArrowheads="1"/>
            </p:cNvSpPr>
            <p:nvPr/>
          </p:nvSpPr>
          <p:spPr bwMode="auto">
            <a:xfrm>
              <a:off x="192" y="1632"/>
              <a:ext cx="96" cy="96"/>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p>
              <a:endParaRPr lang="zh-CN" altLang="en-US"/>
            </a:p>
          </p:txBody>
        </p:sp>
        <p:sp>
          <p:nvSpPr>
            <p:cNvPr id="28703" name="Line 27"/>
            <p:cNvSpPr>
              <a:spLocks noChangeShapeType="1"/>
            </p:cNvSpPr>
            <p:nvPr/>
          </p:nvSpPr>
          <p:spPr bwMode="auto">
            <a:xfrm flipH="1">
              <a:off x="96" y="1680"/>
              <a:ext cx="96" cy="0"/>
            </a:xfrm>
            <a:prstGeom prst="line">
              <a:avLst/>
            </a:prstGeom>
            <a:noFill/>
            <a:ln w="19050">
              <a:solidFill>
                <a:srgbClr val="33CCFF"/>
              </a:solidFill>
              <a:prstDash val="dash"/>
              <a:round/>
              <a:headEnd/>
              <a:tailEnd/>
            </a:ln>
          </p:spPr>
          <p:txBody>
            <a:bodyPr wrap="none" anchor="ctr"/>
            <a:lstStyle/>
            <a:p>
              <a:endParaRPr lang="zh-CN" altLang="en-US"/>
            </a:p>
          </p:txBody>
        </p:sp>
        <p:sp>
          <p:nvSpPr>
            <p:cNvPr id="28704" name="Line 28"/>
            <p:cNvSpPr>
              <a:spLocks noChangeShapeType="1"/>
            </p:cNvSpPr>
            <p:nvPr/>
          </p:nvSpPr>
          <p:spPr bwMode="auto">
            <a:xfrm>
              <a:off x="96" y="1728"/>
              <a:ext cx="96" cy="96"/>
            </a:xfrm>
            <a:prstGeom prst="line">
              <a:avLst/>
            </a:prstGeom>
            <a:noFill/>
            <a:ln w="19050">
              <a:solidFill>
                <a:srgbClr val="33CCFF"/>
              </a:solidFill>
              <a:round/>
              <a:headEnd/>
              <a:tailEnd/>
            </a:ln>
          </p:spPr>
          <p:txBody>
            <a:bodyPr wrap="none" anchor="ctr"/>
            <a:lstStyle/>
            <a:p>
              <a:endParaRPr lang="zh-CN" altLang="en-US"/>
            </a:p>
          </p:txBody>
        </p:sp>
        <p:sp>
          <p:nvSpPr>
            <p:cNvPr id="28705" name="Oval 29"/>
            <p:cNvSpPr>
              <a:spLocks noChangeArrowheads="1"/>
            </p:cNvSpPr>
            <p:nvPr/>
          </p:nvSpPr>
          <p:spPr bwMode="auto">
            <a:xfrm>
              <a:off x="1824" y="1200"/>
              <a:ext cx="96"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8706" name="Oval 30" descr="20%"/>
            <p:cNvSpPr>
              <a:spLocks noChangeArrowheads="1"/>
            </p:cNvSpPr>
            <p:nvPr/>
          </p:nvSpPr>
          <p:spPr bwMode="auto">
            <a:xfrm>
              <a:off x="1680" y="1152"/>
              <a:ext cx="96" cy="96"/>
            </a:xfrm>
            <a:prstGeom prst="ellipse">
              <a:avLst/>
            </a:prstGeom>
            <a:blipFill dpi="0" rotWithShape="0">
              <a:blip r:embed="rId3"/>
              <a:srcRect/>
              <a:tile tx="0" ty="0" sx="100000" sy="100000" flip="none" algn="tl"/>
            </a:blipFill>
            <a:ln w="9525">
              <a:solidFill>
                <a:schemeClr val="tx1"/>
              </a:solidFill>
              <a:round/>
              <a:headEnd/>
              <a:tailEnd/>
            </a:ln>
          </p:spPr>
          <p:txBody>
            <a:bodyPr wrap="none" anchor="ctr"/>
            <a:lstStyle/>
            <a:p>
              <a:endParaRPr lang="zh-CN" altLang="en-US"/>
            </a:p>
          </p:txBody>
        </p:sp>
        <p:sp>
          <p:nvSpPr>
            <p:cNvPr id="28707" name="Oval 31"/>
            <p:cNvSpPr>
              <a:spLocks noChangeArrowheads="1"/>
            </p:cNvSpPr>
            <p:nvPr/>
          </p:nvSpPr>
          <p:spPr bwMode="auto">
            <a:xfrm>
              <a:off x="1824" y="960"/>
              <a:ext cx="96"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8708" name="Line 32"/>
            <p:cNvSpPr>
              <a:spLocks noChangeShapeType="1"/>
            </p:cNvSpPr>
            <p:nvPr/>
          </p:nvSpPr>
          <p:spPr bwMode="auto">
            <a:xfrm flipH="1">
              <a:off x="1872" y="1056"/>
              <a:ext cx="0" cy="144"/>
            </a:xfrm>
            <a:prstGeom prst="line">
              <a:avLst/>
            </a:prstGeom>
            <a:noFill/>
            <a:ln w="19050">
              <a:solidFill>
                <a:srgbClr val="33CCFF"/>
              </a:solidFill>
              <a:round/>
              <a:headEnd/>
              <a:tailEnd/>
            </a:ln>
          </p:spPr>
          <p:txBody>
            <a:bodyPr wrap="none" anchor="ctr"/>
            <a:lstStyle/>
            <a:p>
              <a:endParaRPr lang="zh-CN" altLang="en-US"/>
            </a:p>
          </p:txBody>
        </p:sp>
        <p:sp>
          <p:nvSpPr>
            <p:cNvPr id="28709" name="Oval 33" descr="20%"/>
            <p:cNvSpPr>
              <a:spLocks noChangeArrowheads="1"/>
            </p:cNvSpPr>
            <p:nvPr/>
          </p:nvSpPr>
          <p:spPr bwMode="auto">
            <a:xfrm>
              <a:off x="672" y="1152"/>
              <a:ext cx="96" cy="96"/>
            </a:xfrm>
            <a:prstGeom prst="ellipse">
              <a:avLst/>
            </a:prstGeom>
            <a:blipFill dpi="0" rotWithShape="0">
              <a:blip r:embed="rId3"/>
              <a:srcRect/>
              <a:tile tx="0" ty="0" sx="100000" sy="100000" flip="none" algn="tl"/>
            </a:blipFill>
            <a:ln w="9525">
              <a:solidFill>
                <a:schemeClr val="tx1"/>
              </a:solidFill>
              <a:round/>
              <a:headEnd/>
              <a:tailEnd/>
            </a:ln>
          </p:spPr>
          <p:txBody>
            <a:bodyPr wrap="none" anchor="ctr"/>
            <a:lstStyle/>
            <a:p>
              <a:endParaRPr lang="zh-CN" altLang="en-US"/>
            </a:p>
          </p:txBody>
        </p:sp>
        <p:sp>
          <p:nvSpPr>
            <p:cNvPr id="28710" name="Oval 34" descr="20%"/>
            <p:cNvSpPr>
              <a:spLocks noChangeArrowheads="1"/>
            </p:cNvSpPr>
            <p:nvPr/>
          </p:nvSpPr>
          <p:spPr bwMode="auto">
            <a:xfrm>
              <a:off x="480" y="1248"/>
              <a:ext cx="96" cy="96"/>
            </a:xfrm>
            <a:prstGeom prst="ellipse">
              <a:avLst/>
            </a:prstGeom>
            <a:blipFill dpi="0" rotWithShape="0">
              <a:blip r:embed="rId3"/>
              <a:srcRect/>
              <a:tile tx="0" ty="0" sx="100000" sy="100000" flip="none" algn="tl"/>
            </a:blipFill>
            <a:ln w="9525">
              <a:solidFill>
                <a:schemeClr val="tx1"/>
              </a:solidFill>
              <a:round/>
              <a:headEnd/>
              <a:tailEnd/>
            </a:ln>
          </p:spPr>
          <p:txBody>
            <a:bodyPr wrap="none" anchor="ctr"/>
            <a:lstStyle/>
            <a:p>
              <a:endParaRPr lang="zh-CN" altLang="en-US"/>
            </a:p>
          </p:txBody>
        </p:sp>
        <p:sp>
          <p:nvSpPr>
            <p:cNvPr id="28711" name="Oval 35" descr="20%"/>
            <p:cNvSpPr>
              <a:spLocks noChangeArrowheads="1"/>
            </p:cNvSpPr>
            <p:nvPr/>
          </p:nvSpPr>
          <p:spPr bwMode="auto">
            <a:xfrm>
              <a:off x="528" y="960"/>
              <a:ext cx="96" cy="96"/>
            </a:xfrm>
            <a:prstGeom prst="ellipse">
              <a:avLst/>
            </a:prstGeom>
            <a:blipFill dpi="0" rotWithShape="0">
              <a:blip r:embed="rId3"/>
              <a:srcRect/>
              <a:tile tx="0" ty="0" sx="100000" sy="100000" flip="none" algn="tl"/>
            </a:blipFill>
            <a:ln w="9525">
              <a:solidFill>
                <a:schemeClr val="tx1"/>
              </a:solidFill>
              <a:round/>
              <a:headEnd/>
              <a:tailEnd/>
            </a:ln>
          </p:spPr>
          <p:txBody>
            <a:bodyPr wrap="none" anchor="ctr"/>
            <a:lstStyle/>
            <a:p>
              <a:endParaRPr lang="zh-CN" altLang="en-US"/>
            </a:p>
          </p:txBody>
        </p:sp>
        <p:sp>
          <p:nvSpPr>
            <p:cNvPr id="28712" name="Line 36"/>
            <p:cNvSpPr>
              <a:spLocks noChangeShapeType="1"/>
            </p:cNvSpPr>
            <p:nvPr/>
          </p:nvSpPr>
          <p:spPr bwMode="auto">
            <a:xfrm flipV="1">
              <a:off x="528" y="1056"/>
              <a:ext cx="48" cy="192"/>
            </a:xfrm>
            <a:prstGeom prst="line">
              <a:avLst/>
            </a:prstGeom>
            <a:noFill/>
            <a:ln w="19050">
              <a:solidFill>
                <a:srgbClr val="33CCFF"/>
              </a:solidFill>
              <a:prstDash val="dash"/>
              <a:round/>
              <a:headEnd/>
              <a:tailEnd/>
            </a:ln>
          </p:spPr>
          <p:txBody>
            <a:bodyPr wrap="none" anchor="ctr"/>
            <a:lstStyle/>
            <a:p>
              <a:endParaRPr lang="zh-CN" altLang="en-US"/>
            </a:p>
          </p:txBody>
        </p:sp>
        <p:sp>
          <p:nvSpPr>
            <p:cNvPr id="28713" name="Line 37"/>
            <p:cNvSpPr>
              <a:spLocks noChangeShapeType="1"/>
            </p:cNvSpPr>
            <p:nvPr/>
          </p:nvSpPr>
          <p:spPr bwMode="auto">
            <a:xfrm flipH="1" flipV="1">
              <a:off x="576" y="1056"/>
              <a:ext cx="96" cy="96"/>
            </a:xfrm>
            <a:prstGeom prst="line">
              <a:avLst/>
            </a:prstGeom>
            <a:noFill/>
            <a:ln w="19050">
              <a:solidFill>
                <a:srgbClr val="33CCFF"/>
              </a:solidFill>
              <a:prstDash val="dash"/>
              <a:round/>
              <a:headEnd/>
              <a:tailEnd/>
            </a:ln>
          </p:spPr>
          <p:txBody>
            <a:bodyPr wrap="none" anchor="ctr"/>
            <a:lstStyle/>
            <a:p>
              <a:endParaRPr lang="zh-CN" altLang="en-US"/>
            </a:p>
          </p:txBody>
        </p:sp>
        <p:sp>
          <p:nvSpPr>
            <p:cNvPr id="28714" name="Line 38"/>
            <p:cNvSpPr>
              <a:spLocks noChangeShapeType="1"/>
            </p:cNvSpPr>
            <p:nvPr/>
          </p:nvSpPr>
          <p:spPr bwMode="auto">
            <a:xfrm flipV="1">
              <a:off x="576" y="1248"/>
              <a:ext cx="96" cy="48"/>
            </a:xfrm>
            <a:prstGeom prst="line">
              <a:avLst/>
            </a:prstGeom>
            <a:noFill/>
            <a:ln w="19050">
              <a:solidFill>
                <a:srgbClr val="33CCFF"/>
              </a:solidFill>
              <a:prstDash val="dash"/>
              <a:round/>
              <a:headEnd/>
              <a:tailEnd/>
            </a:ln>
          </p:spPr>
          <p:txBody>
            <a:bodyPr wrap="none" anchor="ctr"/>
            <a:lstStyle/>
            <a:p>
              <a:endParaRPr lang="zh-CN" altLang="en-US"/>
            </a:p>
          </p:txBody>
        </p:sp>
        <p:sp>
          <p:nvSpPr>
            <p:cNvPr id="28715" name="Oval 39"/>
            <p:cNvSpPr>
              <a:spLocks noChangeArrowheads="1"/>
            </p:cNvSpPr>
            <p:nvPr/>
          </p:nvSpPr>
          <p:spPr bwMode="auto">
            <a:xfrm>
              <a:off x="0" y="672"/>
              <a:ext cx="96"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8716" name="Oval 40"/>
            <p:cNvSpPr>
              <a:spLocks noChangeArrowheads="1"/>
            </p:cNvSpPr>
            <p:nvPr/>
          </p:nvSpPr>
          <p:spPr bwMode="auto">
            <a:xfrm>
              <a:off x="240" y="576"/>
              <a:ext cx="96"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8717" name="Line 41"/>
            <p:cNvSpPr>
              <a:spLocks noChangeShapeType="1"/>
            </p:cNvSpPr>
            <p:nvPr/>
          </p:nvSpPr>
          <p:spPr bwMode="auto">
            <a:xfrm flipV="1">
              <a:off x="96" y="672"/>
              <a:ext cx="144" cy="48"/>
            </a:xfrm>
            <a:prstGeom prst="line">
              <a:avLst/>
            </a:prstGeom>
            <a:noFill/>
            <a:ln w="19050">
              <a:solidFill>
                <a:srgbClr val="33CCFF"/>
              </a:solidFill>
              <a:round/>
              <a:headEnd/>
              <a:tailEnd/>
            </a:ln>
          </p:spPr>
          <p:txBody>
            <a:bodyPr wrap="none" anchor="ctr"/>
            <a:lstStyle/>
            <a:p>
              <a:endParaRPr lang="zh-CN" altLang="en-US"/>
            </a:p>
          </p:txBody>
        </p:sp>
        <p:sp>
          <p:nvSpPr>
            <p:cNvPr id="28718" name="Oval 42"/>
            <p:cNvSpPr>
              <a:spLocks noChangeArrowheads="1"/>
            </p:cNvSpPr>
            <p:nvPr/>
          </p:nvSpPr>
          <p:spPr bwMode="auto">
            <a:xfrm>
              <a:off x="96" y="432"/>
              <a:ext cx="96"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8719" name="Line 43"/>
            <p:cNvSpPr>
              <a:spLocks noChangeShapeType="1"/>
            </p:cNvSpPr>
            <p:nvPr/>
          </p:nvSpPr>
          <p:spPr bwMode="auto">
            <a:xfrm flipH="1">
              <a:off x="48" y="528"/>
              <a:ext cx="48" cy="144"/>
            </a:xfrm>
            <a:prstGeom prst="line">
              <a:avLst/>
            </a:prstGeom>
            <a:noFill/>
            <a:ln w="19050">
              <a:solidFill>
                <a:srgbClr val="33CCFF"/>
              </a:solidFill>
              <a:round/>
              <a:headEnd/>
              <a:tailEnd/>
            </a:ln>
          </p:spPr>
          <p:txBody>
            <a:bodyPr wrap="none" anchor="ctr"/>
            <a:lstStyle/>
            <a:p>
              <a:endParaRPr lang="zh-CN" altLang="en-US"/>
            </a:p>
          </p:txBody>
        </p:sp>
        <p:sp>
          <p:nvSpPr>
            <p:cNvPr id="28720" name="Line 44"/>
            <p:cNvSpPr>
              <a:spLocks noChangeShapeType="1"/>
            </p:cNvSpPr>
            <p:nvPr/>
          </p:nvSpPr>
          <p:spPr bwMode="auto">
            <a:xfrm>
              <a:off x="192" y="480"/>
              <a:ext cx="96" cy="96"/>
            </a:xfrm>
            <a:prstGeom prst="line">
              <a:avLst/>
            </a:prstGeom>
            <a:noFill/>
            <a:ln w="19050">
              <a:solidFill>
                <a:srgbClr val="33CCFF"/>
              </a:solidFill>
              <a:round/>
              <a:headEnd/>
              <a:tailEnd/>
            </a:ln>
          </p:spPr>
          <p:txBody>
            <a:bodyPr wrap="none" anchor="ctr"/>
            <a:lstStyle/>
            <a:p>
              <a:endParaRPr lang="zh-CN" altLang="en-US"/>
            </a:p>
          </p:txBody>
        </p:sp>
        <p:sp>
          <p:nvSpPr>
            <p:cNvPr id="28721" name="Line 45"/>
            <p:cNvSpPr>
              <a:spLocks noChangeShapeType="1"/>
            </p:cNvSpPr>
            <p:nvPr/>
          </p:nvSpPr>
          <p:spPr bwMode="auto">
            <a:xfrm>
              <a:off x="336" y="624"/>
              <a:ext cx="912" cy="0"/>
            </a:xfrm>
            <a:prstGeom prst="line">
              <a:avLst/>
            </a:prstGeom>
            <a:noFill/>
            <a:ln w="19050">
              <a:solidFill>
                <a:srgbClr val="00CC00"/>
              </a:solidFill>
              <a:round/>
              <a:headEnd/>
              <a:tailEnd/>
            </a:ln>
          </p:spPr>
          <p:txBody>
            <a:bodyPr wrap="none" anchor="ctr"/>
            <a:lstStyle/>
            <a:p>
              <a:endParaRPr lang="zh-CN" altLang="en-US"/>
            </a:p>
          </p:txBody>
        </p:sp>
        <p:sp>
          <p:nvSpPr>
            <p:cNvPr id="28722" name="Oval 46"/>
            <p:cNvSpPr>
              <a:spLocks noChangeArrowheads="1"/>
            </p:cNvSpPr>
            <p:nvPr/>
          </p:nvSpPr>
          <p:spPr bwMode="auto">
            <a:xfrm>
              <a:off x="1152" y="576"/>
              <a:ext cx="96"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8723" name="Oval 47"/>
            <p:cNvSpPr>
              <a:spLocks noChangeArrowheads="1"/>
            </p:cNvSpPr>
            <p:nvPr/>
          </p:nvSpPr>
          <p:spPr bwMode="auto">
            <a:xfrm>
              <a:off x="1296" y="672"/>
              <a:ext cx="96"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8724" name="Oval 48"/>
            <p:cNvSpPr>
              <a:spLocks noChangeArrowheads="1"/>
            </p:cNvSpPr>
            <p:nvPr/>
          </p:nvSpPr>
          <p:spPr bwMode="auto">
            <a:xfrm>
              <a:off x="1344" y="480"/>
              <a:ext cx="96"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8725" name="Line 49"/>
            <p:cNvSpPr>
              <a:spLocks noChangeShapeType="1"/>
            </p:cNvSpPr>
            <p:nvPr/>
          </p:nvSpPr>
          <p:spPr bwMode="auto">
            <a:xfrm flipV="1">
              <a:off x="1392" y="576"/>
              <a:ext cx="0" cy="144"/>
            </a:xfrm>
            <a:prstGeom prst="line">
              <a:avLst/>
            </a:prstGeom>
            <a:noFill/>
            <a:ln w="19050">
              <a:solidFill>
                <a:srgbClr val="33CCFF"/>
              </a:solidFill>
              <a:round/>
              <a:headEnd/>
              <a:tailEnd/>
            </a:ln>
          </p:spPr>
          <p:txBody>
            <a:bodyPr wrap="none" anchor="ctr"/>
            <a:lstStyle/>
            <a:p>
              <a:endParaRPr lang="zh-CN" altLang="en-US"/>
            </a:p>
          </p:txBody>
        </p:sp>
        <p:sp>
          <p:nvSpPr>
            <p:cNvPr id="28726" name="Line 50"/>
            <p:cNvSpPr>
              <a:spLocks noChangeShapeType="1"/>
            </p:cNvSpPr>
            <p:nvPr/>
          </p:nvSpPr>
          <p:spPr bwMode="auto">
            <a:xfrm flipV="1">
              <a:off x="1248" y="528"/>
              <a:ext cx="96" cy="48"/>
            </a:xfrm>
            <a:prstGeom prst="line">
              <a:avLst/>
            </a:prstGeom>
            <a:noFill/>
            <a:ln w="19050">
              <a:solidFill>
                <a:srgbClr val="33CCFF"/>
              </a:solidFill>
              <a:round/>
              <a:headEnd/>
              <a:tailEnd/>
            </a:ln>
          </p:spPr>
          <p:txBody>
            <a:bodyPr wrap="none" anchor="ctr"/>
            <a:lstStyle/>
            <a:p>
              <a:endParaRPr lang="zh-CN" altLang="en-US"/>
            </a:p>
          </p:txBody>
        </p:sp>
        <p:sp>
          <p:nvSpPr>
            <p:cNvPr id="28727" name="Line 51"/>
            <p:cNvSpPr>
              <a:spLocks noChangeShapeType="1"/>
            </p:cNvSpPr>
            <p:nvPr/>
          </p:nvSpPr>
          <p:spPr bwMode="auto">
            <a:xfrm>
              <a:off x="1728" y="96"/>
              <a:ext cx="96" cy="96"/>
            </a:xfrm>
            <a:prstGeom prst="line">
              <a:avLst/>
            </a:prstGeom>
            <a:noFill/>
            <a:ln w="19050">
              <a:solidFill>
                <a:srgbClr val="33CCFF"/>
              </a:solidFill>
              <a:round/>
              <a:headEnd/>
              <a:tailEnd/>
            </a:ln>
          </p:spPr>
          <p:txBody>
            <a:bodyPr wrap="none" anchor="ctr"/>
            <a:lstStyle/>
            <a:p>
              <a:endParaRPr lang="zh-CN" altLang="en-US"/>
            </a:p>
          </p:txBody>
        </p:sp>
        <p:sp>
          <p:nvSpPr>
            <p:cNvPr id="28728" name="Oval 52"/>
            <p:cNvSpPr>
              <a:spLocks noChangeArrowheads="1"/>
            </p:cNvSpPr>
            <p:nvPr/>
          </p:nvSpPr>
          <p:spPr bwMode="auto">
            <a:xfrm>
              <a:off x="1680" y="96"/>
              <a:ext cx="96"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8729" name="Oval 53"/>
            <p:cNvSpPr>
              <a:spLocks noChangeArrowheads="1"/>
            </p:cNvSpPr>
            <p:nvPr/>
          </p:nvSpPr>
          <p:spPr bwMode="auto">
            <a:xfrm>
              <a:off x="1824" y="144"/>
              <a:ext cx="96"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8730" name="Oval 54"/>
            <p:cNvSpPr>
              <a:spLocks noChangeArrowheads="1"/>
            </p:cNvSpPr>
            <p:nvPr/>
          </p:nvSpPr>
          <p:spPr bwMode="auto">
            <a:xfrm>
              <a:off x="1680" y="0"/>
              <a:ext cx="96"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8731" name="Line 55"/>
            <p:cNvSpPr>
              <a:spLocks noChangeShapeType="1"/>
            </p:cNvSpPr>
            <p:nvPr/>
          </p:nvSpPr>
          <p:spPr bwMode="auto">
            <a:xfrm flipH="1" flipV="1">
              <a:off x="1776" y="96"/>
              <a:ext cx="48" cy="48"/>
            </a:xfrm>
            <a:prstGeom prst="line">
              <a:avLst/>
            </a:prstGeom>
            <a:noFill/>
            <a:ln w="19050">
              <a:solidFill>
                <a:srgbClr val="33CCFF"/>
              </a:solidFill>
              <a:round/>
              <a:headEnd/>
              <a:tailEnd/>
            </a:ln>
          </p:spPr>
          <p:txBody>
            <a:bodyPr wrap="none" anchor="ctr"/>
            <a:lstStyle/>
            <a:p>
              <a:endParaRPr lang="zh-CN" altLang="en-US"/>
            </a:p>
          </p:txBody>
        </p:sp>
        <p:sp>
          <p:nvSpPr>
            <p:cNvPr id="28732" name="Line 56"/>
            <p:cNvSpPr>
              <a:spLocks noChangeShapeType="1"/>
            </p:cNvSpPr>
            <p:nvPr/>
          </p:nvSpPr>
          <p:spPr bwMode="auto">
            <a:xfrm flipV="1">
              <a:off x="1440" y="192"/>
              <a:ext cx="240" cy="288"/>
            </a:xfrm>
            <a:prstGeom prst="line">
              <a:avLst/>
            </a:prstGeom>
            <a:noFill/>
            <a:ln w="19050">
              <a:solidFill>
                <a:srgbClr val="00CC00"/>
              </a:solidFill>
              <a:round/>
              <a:headEnd/>
              <a:tailEnd/>
            </a:ln>
          </p:spPr>
          <p:txBody>
            <a:bodyPr wrap="none" anchor="ctr"/>
            <a:lstStyle/>
            <a:p>
              <a:endParaRPr lang="zh-CN" altLang="en-US"/>
            </a:p>
          </p:txBody>
        </p:sp>
        <p:sp>
          <p:nvSpPr>
            <p:cNvPr id="28733" name="Oval 57"/>
            <p:cNvSpPr>
              <a:spLocks noChangeArrowheads="1"/>
            </p:cNvSpPr>
            <p:nvPr/>
          </p:nvSpPr>
          <p:spPr bwMode="auto">
            <a:xfrm rot="4686555">
              <a:off x="336" y="96"/>
              <a:ext cx="96"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8734" name="Oval 58"/>
            <p:cNvSpPr>
              <a:spLocks noChangeArrowheads="1"/>
            </p:cNvSpPr>
            <p:nvPr/>
          </p:nvSpPr>
          <p:spPr bwMode="auto">
            <a:xfrm rot="4686555">
              <a:off x="624" y="0"/>
              <a:ext cx="96"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8735" name="Oval 59" descr="20%"/>
            <p:cNvSpPr>
              <a:spLocks noChangeArrowheads="1"/>
            </p:cNvSpPr>
            <p:nvPr/>
          </p:nvSpPr>
          <p:spPr bwMode="auto">
            <a:xfrm rot="4686555">
              <a:off x="528" y="192"/>
              <a:ext cx="96" cy="96"/>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p>
              <a:endParaRPr lang="zh-CN" altLang="en-US"/>
            </a:p>
          </p:txBody>
        </p:sp>
        <p:sp>
          <p:nvSpPr>
            <p:cNvPr id="28736" name="Line 60"/>
            <p:cNvSpPr>
              <a:spLocks noChangeShapeType="1"/>
            </p:cNvSpPr>
            <p:nvPr/>
          </p:nvSpPr>
          <p:spPr bwMode="auto">
            <a:xfrm rot="4676136" flipH="1">
              <a:off x="407" y="131"/>
              <a:ext cx="96" cy="145"/>
            </a:xfrm>
            <a:prstGeom prst="line">
              <a:avLst/>
            </a:prstGeom>
            <a:noFill/>
            <a:ln w="19050">
              <a:solidFill>
                <a:srgbClr val="33CCFF"/>
              </a:solidFill>
              <a:prstDash val="dash"/>
              <a:round/>
              <a:headEnd/>
              <a:tailEnd/>
            </a:ln>
          </p:spPr>
          <p:txBody>
            <a:bodyPr wrap="none" anchor="ctr"/>
            <a:lstStyle/>
            <a:p>
              <a:endParaRPr lang="zh-CN" altLang="en-US"/>
            </a:p>
          </p:txBody>
        </p:sp>
        <p:sp>
          <p:nvSpPr>
            <p:cNvPr id="28737" name="Line 61"/>
            <p:cNvSpPr>
              <a:spLocks noChangeShapeType="1"/>
            </p:cNvSpPr>
            <p:nvPr/>
          </p:nvSpPr>
          <p:spPr bwMode="auto">
            <a:xfrm rot="4686555">
              <a:off x="515" y="-15"/>
              <a:ext cx="16" cy="195"/>
            </a:xfrm>
            <a:prstGeom prst="line">
              <a:avLst/>
            </a:prstGeom>
            <a:noFill/>
            <a:ln w="19050">
              <a:solidFill>
                <a:srgbClr val="33CCFF"/>
              </a:solidFill>
              <a:round/>
              <a:headEnd/>
              <a:tailEnd/>
            </a:ln>
          </p:spPr>
          <p:txBody>
            <a:bodyPr wrap="none" anchor="ctr"/>
            <a:lstStyle/>
            <a:p>
              <a:endParaRPr lang="zh-CN" altLang="en-US"/>
            </a:p>
          </p:txBody>
        </p:sp>
        <p:sp>
          <p:nvSpPr>
            <p:cNvPr id="28738" name="Line 62"/>
            <p:cNvSpPr>
              <a:spLocks noChangeShapeType="1"/>
            </p:cNvSpPr>
            <p:nvPr/>
          </p:nvSpPr>
          <p:spPr bwMode="auto">
            <a:xfrm>
              <a:off x="720" y="48"/>
              <a:ext cx="960" cy="0"/>
            </a:xfrm>
            <a:prstGeom prst="line">
              <a:avLst/>
            </a:prstGeom>
            <a:noFill/>
            <a:ln w="19050">
              <a:solidFill>
                <a:srgbClr val="00CC00"/>
              </a:solidFill>
              <a:round/>
              <a:headEnd/>
              <a:tailEnd/>
            </a:ln>
          </p:spPr>
          <p:txBody>
            <a:bodyPr wrap="none" anchor="ctr"/>
            <a:lstStyle/>
            <a:p>
              <a:endParaRPr lang="zh-CN" altLang="en-US"/>
            </a:p>
          </p:txBody>
        </p:sp>
      </p:grpSp>
      <p:sp>
        <p:nvSpPr>
          <p:cNvPr id="28678" name="Rectangle 63"/>
          <p:cNvSpPr>
            <a:spLocks noChangeArrowheads="1"/>
          </p:cNvSpPr>
          <p:nvPr/>
        </p:nvSpPr>
        <p:spPr bwMode="auto">
          <a:xfrm>
            <a:off x="0" y="4800600"/>
            <a:ext cx="8839200" cy="2057400"/>
          </a:xfrm>
          <a:prstGeom prst="rect">
            <a:avLst/>
          </a:prstGeom>
          <a:noFill/>
          <a:ln w="9525">
            <a:noFill/>
            <a:miter lim="800000"/>
            <a:headEnd/>
            <a:tailEnd/>
          </a:ln>
        </p:spPr>
        <p:txBody>
          <a:bodyPr/>
          <a:lstStyle/>
          <a:p>
            <a:pPr marL="742950" lvl="1" indent="-285750">
              <a:spcBef>
                <a:spcPct val="20000"/>
              </a:spcBef>
              <a:buClr>
                <a:schemeClr val="hlink"/>
              </a:buClr>
              <a:buSzPct val="95000"/>
              <a:buFont typeface="Wingdings" pitchFamily="2" charset="2"/>
              <a:buChar char="ª"/>
            </a:pPr>
            <a:r>
              <a:rPr lang="zh-CN" sz="2800">
                <a:solidFill>
                  <a:srgbClr val="FFFF00"/>
                </a:solidFill>
              </a:rPr>
              <a:t>一个带环</a:t>
            </a:r>
            <a:r>
              <a:rPr lang="zh-CN" altLang="zh-CN" sz="2800">
                <a:solidFill>
                  <a:srgbClr val="FFFF00"/>
                </a:solidFill>
              </a:rPr>
              <a:t>n-</a:t>
            </a:r>
            <a:r>
              <a:rPr lang="zh-CN" sz="2800">
                <a:solidFill>
                  <a:srgbClr val="FFFF00"/>
                </a:solidFill>
              </a:rPr>
              <a:t>立方体由</a:t>
            </a:r>
            <a:r>
              <a:rPr lang="zh-CN" altLang="zh-CN" sz="2800"/>
              <a:t>N = 2</a:t>
            </a:r>
            <a:r>
              <a:rPr lang="zh-CN" altLang="zh-CN" sz="2800" baseline="30000"/>
              <a:t>n</a:t>
            </a:r>
            <a:r>
              <a:rPr lang="zh-CN" sz="2800">
                <a:solidFill>
                  <a:srgbClr val="FFFF00"/>
                </a:solidFill>
              </a:rPr>
              <a:t>个结点环构成，每个结点环是一个有</a:t>
            </a:r>
            <a:r>
              <a:rPr lang="zh-CN" altLang="zh-CN" sz="2800">
                <a:solidFill>
                  <a:srgbClr val="FFFF00"/>
                </a:solidFill>
              </a:rPr>
              <a:t>n</a:t>
            </a:r>
            <a:r>
              <a:rPr lang="zh-CN" sz="2800">
                <a:solidFill>
                  <a:srgbClr val="FFFF00"/>
                </a:solidFill>
              </a:rPr>
              <a:t>个结点的环，结点总数为</a:t>
            </a:r>
            <a:r>
              <a:rPr lang="zh-CN" altLang="zh-CN" sz="2800"/>
              <a:t>n 2</a:t>
            </a:r>
            <a:r>
              <a:rPr lang="zh-CN" altLang="zh-CN" sz="2800" baseline="30000"/>
              <a:t>n</a:t>
            </a:r>
            <a:r>
              <a:rPr lang="zh-CN" sz="2800">
                <a:solidFill>
                  <a:srgbClr val="FFFF00"/>
                </a:solidFill>
              </a:rPr>
              <a:t>个。直径通常为</a:t>
            </a:r>
            <a:r>
              <a:rPr lang="zh-CN" altLang="zh-CN" sz="2800">
                <a:solidFill>
                  <a:srgbClr val="FFFF00"/>
                </a:solidFill>
              </a:rPr>
              <a:t>2n</a:t>
            </a:r>
            <a:r>
              <a:rPr lang="zh-CN" sz="2800">
                <a:solidFill>
                  <a:srgbClr val="FFFF00"/>
                </a:solidFill>
              </a:rPr>
              <a:t>，结点度为</a:t>
            </a:r>
            <a:r>
              <a:rPr lang="zh-CN" altLang="zh-CN" sz="2800">
                <a:solidFill>
                  <a:srgbClr val="FFFF00"/>
                </a:solidFill>
              </a:rPr>
              <a:t>3</a:t>
            </a:r>
            <a:r>
              <a:rPr lang="zh-CN" sz="2800">
                <a:solidFill>
                  <a:srgbClr val="FFFF00"/>
                </a:solidFill>
              </a:rPr>
              <a:t>，对称。</a:t>
            </a:r>
            <a:endParaRPr lang="zh-CN" sz="2800" baseline="30000">
              <a:solidFill>
                <a:srgbClr val="FFFF00"/>
              </a:solidFill>
            </a:endParaRPr>
          </a:p>
        </p:txBody>
      </p:sp>
      <p:sp>
        <p:nvSpPr>
          <p:cNvPr id="28679" name="Text Box 64"/>
          <p:cNvSpPr txBox="1">
            <a:spLocks noChangeArrowheads="1"/>
          </p:cNvSpPr>
          <p:nvPr/>
        </p:nvSpPr>
        <p:spPr bwMode="auto">
          <a:xfrm>
            <a:off x="6477000" y="2743200"/>
            <a:ext cx="1600200" cy="304800"/>
          </a:xfrm>
          <a:prstGeom prst="rect">
            <a:avLst/>
          </a:prstGeom>
          <a:noFill/>
          <a:ln w="9525">
            <a:noFill/>
            <a:miter lim="800000"/>
            <a:headEnd/>
            <a:tailEnd/>
          </a:ln>
        </p:spPr>
        <p:txBody>
          <a:bodyPr lIns="0" tIns="0" rIns="0" bIns="0">
            <a:spAutoFit/>
          </a:bodyPr>
          <a:lstStyle/>
          <a:p>
            <a:pPr>
              <a:spcBef>
                <a:spcPct val="50000"/>
              </a:spcBef>
            </a:pPr>
            <a:r>
              <a:rPr lang="zh-CN" sz="2000">
                <a:solidFill>
                  <a:srgbClr val="FFFF00"/>
                </a:solidFill>
                <a:latin typeface="Times New Roman" pitchFamily="18" charset="0"/>
              </a:rPr>
              <a:t>带环</a:t>
            </a:r>
            <a:r>
              <a:rPr lang="zh-CN" altLang="zh-CN" sz="2000">
                <a:latin typeface="Times New Roman" pitchFamily="18" charset="0"/>
              </a:rPr>
              <a:t>3-</a:t>
            </a:r>
            <a:r>
              <a:rPr lang="zh-CN" sz="2000">
                <a:latin typeface="Times New Roman" pitchFamily="18" charset="0"/>
              </a:rPr>
              <a:t>立</a:t>
            </a:r>
            <a:r>
              <a:rPr lang="zh-CN" sz="2000">
                <a:solidFill>
                  <a:srgbClr val="FFFF00"/>
                </a:solidFill>
                <a:latin typeface="Times New Roman" pitchFamily="18" charset="0"/>
              </a:rPr>
              <a:t>方体</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日期占位符 5"/>
          <p:cNvSpPr>
            <a:spLocks noGrp="1"/>
          </p:cNvSpPr>
          <p:nvPr>
            <p:ph type="dt" sz="quarter" idx="10"/>
          </p:nvPr>
        </p:nvSpPr>
        <p:spPr>
          <a:noFill/>
        </p:spPr>
        <p:txBody>
          <a:bodyPr/>
          <a:lstStyle/>
          <a:p>
            <a:fld id="{4C0845A4-3943-4BC2-B3F1-62E89163E27B}" type="datetime1">
              <a:rPr lang="zh-CN" altLang="en-US" smtClean="0">
                <a:latin typeface="Arial" charset="0"/>
              </a:rPr>
              <a:pPr/>
              <a:t>2017/6/8</a:t>
            </a:fld>
            <a:endParaRPr lang="zh-CN" altLang="zh-CN" smtClean="0">
              <a:latin typeface="Arial" charset="0"/>
            </a:endParaRPr>
          </a:p>
        </p:txBody>
      </p:sp>
      <p:sp>
        <p:nvSpPr>
          <p:cNvPr id="9221" name="灯片编号占位符 7"/>
          <p:cNvSpPr>
            <a:spLocks noGrp="1"/>
          </p:cNvSpPr>
          <p:nvPr>
            <p:ph type="sldNum" sz="quarter" idx="12"/>
          </p:nvPr>
        </p:nvSpPr>
        <p:spPr>
          <a:noFill/>
        </p:spPr>
        <p:txBody>
          <a:bodyPr/>
          <a:lstStyle/>
          <a:p>
            <a:fld id="{33616800-157C-47DB-A6B0-7B34583994FC}" type="slidenum">
              <a:rPr lang="zh-CN" altLang="zh-CN" smtClean="0">
                <a:latin typeface="Arial" charset="0"/>
              </a:rPr>
              <a:pPr/>
              <a:t>43</a:t>
            </a:fld>
            <a:endParaRPr lang="zh-CN" altLang="zh-CN" smtClean="0">
              <a:latin typeface="Arial" charset="0"/>
            </a:endParaRPr>
          </a:p>
        </p:txBody>
      </p:sp>
      <p:sp>
        <p:nvSpPr>
          <p:cNvPr id="9222" name="Rectangle 2"/>
          <p:cNvSpPr>
            <a:spLocks noGrp="1" noRot="1" noChangeArrowheads="1"/>
          </p:cNvSpPr>
          <p:nvPr>
            <p:ph type="body" sz="half" idx="1"/>
          </p:nvPr>
        </p:nvSpPr>
        <p:spPr>
          <a:xfrm>
            <a:off x="323850" y="333375"/>
            <a:ext cx="8820150" cy="5651500"/>
          </a:xfrm>
        </p:spPr>
        <p:txBody>
          <a:bodyPr/>
          <a:lstStyle/>
          <a:p>
            <a:pPr eaLnBrk="1" hangingPunct="1"/>
            <a:r>
              <a:rPr lang="zh-CN" altLang="en-US" sz="2400" smtClean="0"/>
              <a:t>Omega网络：</a:t>
            </a:r>
          </a:p>
          <a:p>
            <a:pPr eaLnBrk="1" hangingPunct="1"/>
            <a:r>
              <a:rPr lang="zh-CN" altLang="en-US" sz="2400" smtClean="0"/>
              <a:t>8×8 Omega网络，有3级2×2开关。网络左有8个输入，右侧有8个输出。级间连接(ISC)是对8个对象的</a:t>
            </a:r>
            <a:r>
              <a:rPr lang="zh-CN" altLang="en-US" sz="2400" smtClean="0">
                <a:solidFill>
                  <a:srgbClr val="FFFF00"/>
                </a:solidFill>
              </a:rPr>
              <a:t>均匀洗牌模式</a:t>
            </a:r>
            <a:r>
              <a:rPr lang="zh-CN" altLang="en-US" sz="2400" smtClean="0"/>
              <a:t>。</a:t>
            </a:r>
          </a:p>
          <a:p>
            <a:pPr eaLnBrk="1" hangingPunct="1"/>
            <a:endParaRPr lang="zh-CN" altLang="en-US" sz="2400" smtClean="0"/>
          </a:p>
          <a:p>
            <a:pPr eaLnBrk="1" hangingPunct="1"/>
            <a:endParaRPr lang="zh-CN" altLang="en-US" sz="2400" smtClean="0"/>
          </a:p>
          <a:p>
            <a:pPr eaLnBrk="1" hangingPunct="1"/>
            <a:endParaRPr lang="zh-CN" altLang="en-US" sz="2400" smtClean="0"/>
          </a:p>
          <a:p>
            <a:pPr eaLnBrk="1" hangingPunct="1"/>
            <a:endParaRPr lang="zh-CN" altLang="en-US" sz="2400" smtClean="0"/>
          </a:p>
          <a:p>
            <a:pPr eaLnBrk="1" hangingPunct="1"/>
            <a:endParaRPr lang="zh-CN" altLang="en-US" sz="2800" smtClean="0"/>
          </a:p>
          <a:p>
            <a:pPr eaLnBrk="1" hangingPunct="1"/>
            <a:endParaRPr lang="zh-CN" altLang="en-US" sz="2800" smtClean="0"/>
          </a:p>
          <a:p>
            <a:pPr eaLnBrk="1" hangingPunct="1"/>
            <a:r>
              <a:rPr lang="zh-CN" altLang="en-US" sz="2800" smtClean="0">
                <a:solidFill>
                  <a:srgbClr val="FFFF00"/>
                </a:solidFill>
              </a:rPr>
              <a:t>n输入的Omega网络需要         级  2×2开关</a:t>
            </a:r>
            <a:r>
              <a:rPr lang="zh-CN" altLang="en-US" sz="2800" smtClean="0"/>
              <a:t>，</a:t>
            </a:r>
            <a:r>
              <a:rPr lang="zh-CN" altLang="en-US" sz="2800" smtClean="0">
                <a:solidFill>
                  <a:srgbClr val="FFFF00"/>
                </a:solidFill>
              </a:rPr>
              <a:t>每级要用n/2个开关模块，网络共需             个开关。每个开关模块采用单元控制方式。</a:t>
            </a:r>
          </a:p>
        </p:txBody>
      </p:sp>
      <p:graphicFrame>
        <p:nvGraphicFramePr>
          <p:cNvPr id="9218" name="Object 3"/>
          <p:cNvGraphicFramePr>
            <a:graphicFrameLocks noChangeAspect="1"/>
          </p:cNvGraphicFramePr>
          <p:nvPr>
            <p:ph sz="quarter" idx="3"/>
          </p:nvPr>
        </p:nvGraphicFramePr>
        <p:xfrm>
          <a:off x="4714876" y="4286256"/>
          <a:ext cx="792163" cy="577850"/>
        </p:xfrm>
        <a:graphic>
          <a:graphicData uri="http://schemas.openxmlformats.org/presentationml/2006/ole">
            <p:oleObj spid="_x0000_s9218" r:id="rId4" imgW="420018" imgH="305718" progId="PBrush">
              <p:embed/>
            </p:oleObj>
          </a:graphicData>
        </a:graphic>
      </p:graphicFrame>
      <p:graphicFrame>
        <p:nvGraphicFramePr>
          <p:cNvPr id="9219" name="Object 4"/>
          <p:cNvGraphicFramePr>
            <a:graphicFrameLocks/>
          </p:cNvGraphicFramePr>
          <p:nvPr/>
        </p:nvGraphicFramePr>
        <p:xfrm>
          <a:off x="5364163" y="4868863"/>
          <a:ext cx="1081087" cy="576262"/>
        </p:xfrm>
        <a:graphic>
          <a:graphicData uri="http://schemas.openxmlformats.org/presentationml/2006/ole">
            <p:oleObj spid="_x0000_s9219" r:id="rId5" imgW="591182" imgH="200635" progId="PBrush">
              <p:embed/>
            </p:oleObj>
          </a:graphicData>
        </a:graphic>
      </p:graphicFrame>
      <p:pic>
        <p:nvPicPr>
          <p:cNvPr id="9223" name="Picture 5"/>
          <p:cNvPicPr>
            <a:picLocks noChangeAspect="1" noChangeArrowheads="1"/>
          </p:cNvPicPr>
          <p:nvPr/>
        </p:nvPicPr>
        <p:blipFill>
          <a:blip r:embed="rId6"/>
          <a:srcRect/>
          <a:stretch>
            <a:fillRect/>
          </a:stretch>
        </p:blipFill>
        <p:spPr bwMode="auto">
          <a:xfrm>
            <a:off x="684213" y="1700213"/>
            <a:ext cx="8085137" cy="23764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日期占位符 3"/>
          <p:cNvSpPr>
            <a:spLocks noGrp="1"/>
          </p:cNvSpPr>
          <p:nvPr>
            <p:ph type="dt" sz="quarter" idx="10"/>
          </p:nvPr>
        </p:nvSpPr>
        <p:spPr>
          <a:noFill/>
        </p:spPr>
        <p:txBody>
          <a:bodyPr/>
          <a:lstStyle/>
          <a:p>
            <a:fld id="{8CC813AE-2255-4CD4-A14B-11BF9DBE7F90}" type="datetime1">
              <a:rPr lang="zh-CN" altLang="en-US" smtClean="0">
                <a:latin typeface="Arial" charset="0"/>
              </a:rPr>
              <a:pPr/>
              <a:t>2017/6/8</a:t>
            </a:fld>
            <a:endParaRPr lang="zh-CN" altLang="zh-CN" smtClean="0">
              <a:latin typeface="Arial" charset="0"/>
            </a:endParaRPr>
          </a:p>
        </p:txBody>
      </p:sp>
      <p:sp>
        <p:nvSpPr>
          <p:cNvPr id="29699" name="灯片编号占位符 5"/>
          <p:cNvSpPr>
            <a:spLocks noGrp="1"/>
          </p:cNvSpPr>
          <p:nvPr>
            <p:ph type="sldNum" sz="quarter" idx="12"/>
          </p:nvPr>
        </p:nvSpPr>
        <p:spPr>
          <a:noFill/>
        </p:spPr>
        <p:txBody>
          <a:bodyPr/>
          <a:lstStyle/>
          <a:p>
            <a:fld id="{37702069-16CE-46E5-B114-A6F7B9911991}" type="slidenum">
              <a:rPr lang="zh-CN" altLang="zh-CN" smtClean="0">
                <a:latin typeface="Arial" charset="0"/>
              </a:rPr>
              <a:pPr/>
              <a:t>44</a:t>
            </a:fld>
            <a:endParaRPr lang="zh-CN" altLang="zh-CN" smtClean="0">
              <a:latin typeface="Arial" charset="0"/>
            </a:endParaRPr>
          </a:p>
        </p:txBody>
      </p:sp>
      <p:sp>
        <p:nvSpPr>
          <p:cNvPr id="29700" name="Rectangle 2"/>
          <p:cNvSpPr>
            <a:spLocks noGrp="1" noRot="1" noChangeArrowheads="1"/>
          </p:cNvSpPr>
          <p:nvPr>
            <p:ph type="title"/>
          </p:nvPr>
        </p:nvSpPr>
        <p:spPr>
          <a:xfrm>
            <a:off x="0" y="0"/>
            <a:ext cx="8540750" cy="1143000"/>
          </a:xfrm>
        </p:spPr>
        <p:txBody>
          <a:bodyPr/>
          <a:lstStyle/>
          <a:p>
            <a:pPr eaLnBrk="1" hangingPunct="1"/>
            <a:r>
              <a:rPr lang="zh-CN" b="1" dirty="0" smtClean="0">
                <a:solidFill>
                  <a:srgbClr val="FFFF00"/>
                </a:solidFill>
              </a:rPr>
              <a:t>第</a:t>
            </a:r>
            <a:r>
              <a:rPr lang="en-US" altLang="zh-CN" b="1" dirty="0" smtClean="0">
                <a:solidFill>
                  <a:srgbClr val="FFFF00"/>
                </a:solidFill>
              </a:rPr>
              <a:t>13</a:t>
            </a:r>
            <a:r>
              <a:rPr lang="zh-CN" b="1" dirty="0" smtClean="0">
                <a:solidFill>
                  <a:srgbClr val="FFFF00"/>
                </a:solidFill>
              </a:rPr>
              <a:t>章　阵列处理机</a:t>
            </a:r>
          </a:p>
        </p:txBody>
      </p:sp>
      <p:sp>
        <p:nvSpPr>
          <p:cNvPr id="29701" name="Rectangle 3"/>
          <p:cNvSpPr>
            <a:spLocks noGrp="1" noRot="1" noChangeArrowheads="1"/>
          </p:cNvSpPr>
          <p:nvPr>
            <p:ph type="body" idx="1"/>
          </p:nvPr>
        </p:nvSpPr>
        <p:spPr>
          <a:xfrm>
            <a:off x="395288" y="1125538"/>
            <a:ext cx="8540750" cy="4498975"/>
          </a:xfrm>
        </p:spPr>
        <p:txBody>
          <a:bodyPr/>
          <a:lstStyle/>
          <a:p>
            <a:pPr eaLnBrk="1" hangingPunct="1"/>
            <a:r>
              <a:rPr lang="zh-CN" sz="2400" dirty="0" smtClean="0">
                <a:solidFill>
                  <a:srgbClr val="FFFF00"/>
                </a:solidFill>
              </a:rPr>
              <a:t>阵列处理机</a:t>
            </a:r>
          </a:p>
          <a:p>
            <a:pPr eaLnBrk="1" hangingPunct="1"/>
            <a:r>
              <a:rPr lang="zh-CN" sz="2400" dirty="0" smtClean="0"/>
              <a:t>阵列处理机的结构</a:t>
            </a:r>
          </a:p>
          <a:p>
            <a:pPr eaLnBrk="1" hangingPunct="1">
              <a:buFont typeface="Wingdings" pitchFamily="2" charset="2"/>
              <a:buNone/>
            </a:pPr>
            <a:r>
              <a:rPr lang="zh-CN" altLang="zh-CN" sz="2400" dirty="0" smtClean="0"/>
              <a:t>   </a:t>
            </a:r>
            <a:r>
              <a:rPr lang="zh-CN" sz="2400" dirty="0" smtClean="0">
                <a:solidFill>
                  <a:srgbClr val="FFFF00"/>
                </a:solidFill>
              </a:rPr>
              <a:t>分布式存储器的阵列机</a:t>
            </a:r>
            <a:r>
              <a:rPr lang="zh-CN" altLang="zh-CN" sz="2400" dirty="0" smtClean="0">
                <a:solidFill>
                  <a:srgbClr val="FFFF00"/>
                </a:solidFill>
              </a:rPr>
              <a:t>:</a:t>
            </a:r>
          </a:p>
          <a:p>
            <a:pPr eaLnBrk="1" hangingPunct="1">
              <a:buFont typeface="Wingdings" pitchFamily="2" charset="2"/>
              <a:buNone/>
            </a:pPr>
            <a:r>
              <a:rPr lang="zh-CN" altLang="zh-CN" sz="2400" dirty="0" smtClean="0">
                <a:solidFill>
                  <a:srgbClr val="FFFF00"/>
                </a:solidFill>
              </a:rPr>
              <a:t>   </a:t>
            </a:r>
            <a:r>
              <a:rPr lang="zh-CN" sz="2400" dirty="0" smtClean="0">
                <a:solidFill>
                  <a:srgbClr val="FFFF00"/>
                </a:solidFill>
              </a:rPr>
              <a:t>共享存储器的阵列机</a:t>
            </a:r>
            <a:r>
              <a:rPr lang="zh-CN" altLang="zh-CN" sz="2400" dirty="0" smtClean="0"/>
              <a:t>:</a:t>
            </a:r>
          </a:p>
          <a:p>
            <a:pPr eaLnBrk="1" hangingPunct="1"/>
            <a:r>
              <a:rPr lang="zh-CN" sz="2400" dirty="0" smtClean="0"/>
              <a:t>阵列处理机的</a:t>
            </a:r>
            <a:r>
              <a:rPr lang="zh-CN" sz="2400" b="1" dirty="0" smtClean="0">
                <a:solidFill>
                  <a:srgbClr val="FF0000"/>
                </a:solidFill>
              </a:rPr>
              <a:t>特点</a:t>
            </a:r>
            <a:r>
              <a:rPr lang="zh-CN" altLang="zh-CN" sz="2400" dirty="0" smtClean="0"/>
              <a:t>(</a:t>
            </a:r>
            <a:r>
              <a:rPr lang="zh-CN" sz="2400" dirty="0" smtClean="0">
                <a:sym typeface="Arial" charset="0"/>
              </a:rPr>
              <a:t>与流水线向量对比</a:t>
            </a:r>
            <a:r>
              <a:rPr lang="zh-CN" altLang="zh-CN" sz="2400" dirty="0" smtClean="0">
                <a:sym typeface="Arial" charset="0"/>
              </a:rPr>
              <a:t>)</a:t>
            </a:r>
          </a:p>
          <a:p>
            <a:pPr eaLnBrk="1" hangingPunct="1"/>
            <a:endParaRPr lang="zh-CN" altLang="zh-CN" sz="2400" dirty="0" smtClean="0"/>
          </a:p>
        </p:txBody>
      </p:sp>
      <p:sp>
        <p:nvSpPr>
          <p:cNvPr id="29702" name="Rectangle 4"/>
          <p:cNvSpPr>
            <a:spLocks noRot="1" noChangeArrowheads="1"/>
          </p:cNvSpPr>
          <p:nvPr/>
        </p:nvSpPr>
        <p:spPr bwMode="auto">
          <a:xfrm>
            <a:off x="-1830388" y="3357563"/>
            <a:ext cx="8534401" cy="1143000"/>
          </a:xfrm>
          <a:prstGeom prst="rect">
            <a:avLst/>
          </a:prstGeom>
          <a:noFill/>
          <a:ln w="9525">
            <a:noFill/>
            <a:miter lim="800000"/>
            <a:headEnd/>
            <a:tailEnd/>
          </a:ln>
        </p:spPr>
        <p:txBody>
          <a:bodyPr anchor="ctr"/>
          <a:lstStyle/>
          <a:p>
            <a:pPr algn="ctr">
              <a:buFontTx/>
              <a:buChar char="•"/>
            </a:pPr>
            <a:r>
              <a:rPr lang="zh-CN" altLang="zh-CN" sz="2400" dirty="0"/>
              <a:t>  SIMD</a:t>
            </a:r>
            <a:r>
              <a:rPr lang="zh-CN" sz="2400" dirty="0"/>
              <a:t>机与并行算法的关系</a:t>
            </a:r>
            <a:br>
              <a:rPr lang="zh-CN" sz="2400" dirty="0"/>
            </a:br>
            <a:r>
              <a:rPr lang="zh-CN" sz="2400" dirty="0"/>
              <a:t>解有限差分方程</a:t>
            </a:r>
          </a:p>
        </p:txBody>
      </p:sp>
      <p:sp>
        <p:nvSpPr>
          <p:cNvPr id="29703" name="Rectangle 5"/>
          <p:cNvSpPr>
            <a:spLocks noChangeArrowheads="1"/>
          </p:cNvSpPr>
          <p:nvPr/>
        </p:nvSpPr>
        <p:spPr bwMode="auto">
          <a:xfrm>
            <a:off x="1187450" y="4221163"/>
            <a:ext cx="2620963" cy="457200"/>
          </a:xfrm>
          <a:prstGeom prst="rect">
            <a:avLst/>
          </a:prstGeom>
          <a:noFill/>
          <a:ln w="9525">
            <a:noFill/>
            <a:miter lim="800000"/>
            <a:headEnd/>
            <a:tailEnd/>
          </a:ln>
        </p:spPr>
        <p:txBody>
          <a:bodyPr wrap="none">
            <a:spAutoFit/>
          </a:bodyPr>
          <a:lstStyle/>
          <a:p>
            <a:r>
              <a:rPr lang="zh-CN" sz="2400">
                <a:solidFill>
                  <a:srgbClr val="FFFF00"/>
                </a:solidFill>
              </a:rPr>
              <a:t>递归折叠求和</a:t>
            </a:r>
            <a:r>
              <a:rPr lang="zh-CN" sz="2400" b="1">
                <a:solidFill>
                  <a:srgbClr val="FF0000"/>
                </a:solidFill>
              </a:rPr>
              <a:t>算法</a:t>
            </a:r>
          </a:p>
        </p:txBody>
      </p:sp>
      <p:pic>
        <p:nvPicPr>
          <p:cNvPr id="29704" name="Picture 6"/>
          <p:cNvPicPr>
            <a:picLocks noChangeAspect="1" noChangeArrowheads="1"/>
          </p:cNvPicPr>
          <p:nvPr/>
        </p:nvPicPr>
        <p:blipFill>
          <a:blip r:embed="rId2"/>
          <a:srcRect/>
          <a:stretch>
            <a:fillRect/>
          </a:stretch>
        </p:blipFill>
        <p:spPr bwMode="auto">
          <a:xfrm>
            <a:off x="396875" y="4797425"/>
            <a:ext cx="7164388" cy="1873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AABE79C-E54E-4E0E-B664-8890EA58465B}" type="datetime1">
              <a:rPr lang="zh-CN" altLang="en-US" smtClean="0"/>
              <a:pPr>
                <a:defRPr/>
              </a:pPr>
              <a:t>2017/6/8</a:t>
            </a:fld>
            <a:endParaRPr lang="zh-CN" altLang="zh-CN"/>
          </a:p>
        </p:txBody>
      </p:sp>
      <p:sp>
        <p:nvSpPr>
          <p:cNvPr id="3" name="灯片编号占位符 2"/>
          <p:cNvSpPr>
            <a:spLocks noGrp="1"/>
          </p:cNvSpPr>
          <p:nvPr>
            <p:ph type="sldNum" sz="quarter" idx="12"/>
          </p:nvPr>
        </p:nvSpPr>
        <p:spPr/>
        <p:txBody>
          <a:bodyPr/>
          <a:lstStyle/>
          <a:p>
            <a:pPr>
              <a:defRPr/>
            </a:pPr>
            <a:fld id="{E1284332-E4DC-4D2F-A614-BDF491AF3DCF}" type="slidenum">
              <a:rPr lang="zh-CN" altLang="zh-CN" smtClean="0"/>
              <a:pPr>
                <a:defRPr/>
              </a:pPr>
              <a:t>45</a:t>
            </a:fld>
            <a:endParaRPr lang="zh-CN" altLang="zh-CN"/>
          </a:p>
        </p:txBody>
      </p:sp>
      <p:sp>
        <p:nvSpPr>
          <p:cNvPr id="4" name="日期占位符 3"/>
          <p:cNvSpPr txBox="1">
            <a:spLocks/>
          </p:cNvSpPr>
          <p:nvPr/>
        </p:nvSpPr>
        <p:spPr bwMode="auto">
          <a:xfrm>
            <a:off x="301625"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fld id="{10DB9340-ED30-4B1A-9984-2A9EA19B39CB}" type="datetime1">
              <a:rPr kumimoji="0" lang="zh-CN" altLang="en-US" sz="1400" b="0" i="0" u="none" strike="noStrike" kern="1200" cap="none" spc="0" normalizeH="0" baseline="0" noProof="0" smtClean="0">
                <a:ln>
                  <a:noFill/>
                </a:ln>
                <a:solidFill>
                  <a:schemeClr val="tx1"/>
                </a:solidFill>
                <a:effectLst/>
                <a:uLnTx/>
                <a:uFillTx/>
                <a:latin typeface="Arial"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2017/6/8</a:t>
            </a:fld>
            <a:endParaRPr kumimoji="0" lang="zh-CN" altLang="zh-CN" sz="1400" b="0" i="0" u="none" strike="noStrike" kern="1200" cap="none" spc="0" normalizeH="0" baseline="0" noProof="0" smtClean="0">
              <a:ln>
                <a:noFill/>
              </a:ln>
              <a:solidFill>
                <a:schemeClr val="tx1"/>
              </a:solidFill>
              <a:effectLst/>
              <a:uLnTx/>
              <a:uFillTx/>
              <a:latin typeface="Arial" charset="0"/>
              <a:ea typeface="宋体" pitchFamily="2" charset="-122"/>
              <a:cs typeface="+mn-cs"/>
            </a:endParaRPr>
          </a:p>
        </p:txBody>
      </p:sp>
      <p:sp>
        <p:nvSpPr>
          <p:cNvPr id="5" name="灯片编号占位符 5"/>
          <p:cNvSpPr txBox="1">
            <a:spLocks/>
          </p:cNvSpPr>
          <p:nvPr/>
        </p:nvSpPr>
        <p:spPr bwMode="auto">
          <a:xfrm>
            <a:off x="6553200"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1A42BE2-8629-4754-97E8-3D8EEFCE9BBF}" type="slidenum">
              <a:rPr kumimoji="0" lang="zh-CN" altLang="zh-CN" sz="1400" b="0" i="0" u="none" strike="noStrike" kern="1200" cap="none" spc="0" normalizeH="0" baseline="0" noProof="0" smtClean="0">
                <a:ln>
                  <a:noFill/>
                </a:ln>
                <a:solidFill>
                  <a:schemeClr val="tx1"/>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45</a:t>
            </a:fld>
            <a:endParaRPr kumimoji="0" lang="zh-CN" altLang="zh-CN" sz="1400" b="0" i="0" u="none" strike="noStrike" kern="1200" cap="none" spc="0" normalizeH="0" baseline="0" noProof="0" smtClean="0">
              <a:ln>
                <a:noFill/>
              </a:ln>
              <a:solidFill>
                <a:schemeClr val="tx1"/>
              </a:solidFill>
              <a:effectLst/>
              <a:uLnTx/>
              <a:uFillTx/>
              <a:latin typeface="Arial" charset="0"/>
              <a:ea typeface="宋体" pitchFamily="2" charset="-122"/>
              <a:cs typeface="+mn-cs"/>
            </a:endParaRPr>
          </a:p>
        </p:txBody>
      </p:sp>
      <p:sp>
        <p:nvSpPr>
          <p:cNvPr id="6" name="Rectangle 2"/>
          <p:cNvSpPr txBox="1">
            <a:spLocks noRot="1" noChangeArrowheads="1"/>
          </p:cNvSpPr>
          <p:nvPr/>
        </p:nvSpPr>
        <p:spPr>
          <a:xfrm>
            <a:off x="252413" y="620713"/>
            <a:ext cx="8540750" cy="5761037"/>
          </a:xfrm>
          <a:prstGeom prst="rect">
            <a:avLst/>
          </a:prstGeom>
        </p:spPr>
        <p:txBody>
          <a:bodyPr/>
          <a:lstStyle/>
          <a:p>
            <a:pPr marL="342900" marR="0" lvl="0" indent="-342900" algn="l" defTabSz="914400" rtl="0" eaLnBrk="1" fontAlgn="base" latinLnBrk="0" hangingPunct="1">
              <a:lnSpc>
                <a:spcPct val="90000"/>
              </a:lnSpc>
              <a:spcBef>
                <a:spcPct val="20000"/>
              </a:spcBef>
              <a:spcAft>
                <a:spcPct val="0"/>
              </a:spcAft>
              <a:buClr>
                <a:schemeClr val="folHlink"/>
              </a:buClr>
              <a:buSzPct val="90000"/>
              <a:buFont typeface="Wingdings" pitchFamily="2" charset="2"/>
              <a:buNone/>
              <a:tabLst/>
              <a:defRPr/>
            </a:pPr>
            <a:r>
              <a:rPr kumimoji="0" lang="zh-CN" altLang="en-US" sz="2800" b="0" i="0" u="none" strike="noStrike" kern="0" cap="none" spc="0" normalizeH="0" baseline="0" noProof="0" dirty="0" smtClean="0">
                <a:ln>
                  <a:noFill/>
                </a:ln>
                <a:solidFill>
                  <a:srgbClr val="FF0000"/>
                </a:solidFill>
                <a:effectLst/>
                <a:uLnTx/>
                <a:uFillTx/>
                <a:latin typeface="+mn-lt"/>
                <a:ea typeface="+mn-ea"/>
                <a:cs typeface="+mn-cs"/>
              </a:rPr>
              <a:t>例</a:t>
            </a:r>
            <a:r>
              <a:rPr kumimoji="0" lang="en-US" altLang="zh-CN" sz="2800" b="0" i="0" u="none" strike="noStrike" kern="0" cap="none" spc="0" normalizeH="0" baseline="0" noProof="0" dirty="0" smtClean="0">
                <a:ln>
                  <a:noFill/>
                </a:ln>
                <a:solidFill>
                  <a:srgbClr val="FF0000"/>
                </a:solidFill>
                <a:effectLst/>
                <a:uLnTx/>
                <a:uFillTx/>
                <a:latin typeface="+mn-lt"/>
                <a:ea typeface="+mn-ea"/>
                <a:cs typeface="+mn-cs"/>
              </a:rPr>
              <a:t>1</a:t>
            </a:r>
            <a:r>
              <a:rPr kumimoji="0" lang="zh-CN" altLang="en-US" sz="2800" b="0" i="0" u="none" strike="noStrike" kern="0" cap="none" spc="0" normalizeH="0" baseline="0" noProof="0" dirty="0" smtClean="0">
                <a:ln>
                  <a:noFill/>
                </a:ln>
                <a:solidFill>
                  <a:srgbClr val="FF0000"/>
                </a:solidFill>
                <a:effectLst/>
                <a:uLnTx/>
                <a:uFillTx/>
                <a:latin typeface="+mn-lt"/>
                <a:ea typeface="+mn-ea"/>
                <a:cs typeface="+mn-cs"/>
              </a:rPr>
              <a:t>．</a:t>
            </a:r>
            <a:r>
              <a:rPr kumimoji="0" lang="zh-CN" altLang="en-US" sz="2800" b="0" i="0" u="none" strike="noStrike" kern="0" cap="none" spc="0" normalizeH="0" baseline="0" noProof="0" dirty="0" smtClean="0">
                <a:ln>
                  <a:noFill/>
                </a:ln>
                <a:solidFill>
                  <a:schemeClr val="tx1"/>
                </a:solidFill>
                <a:effectLst/>
                <a:uLnTx/>
                <a:uFillTx/>
                <a:latin typeface="+mn-lt"/>
                <a:ea typeface="+mn-ea"/>
                <a:cs typeface="+mn-cs"/>
              </a:rPr>
              <a:t>试分别在下面两种计算机系统上用最短的时间来计算表达式s=A1*B1+A2*B2+…A32*B32。假设</a:t>
            </a:r>
            <a:r>
              <a:rPr kumimoji="0" lang="zh-CN" altLang="en-US" sz="2800" b="0" i="0" u="none" strike="noStrike" kern="0" cap="none" spc="0" normalizeH="0" baseline="0" noProof="0" dirty="0" smtClean="0">
                <a:ln>
                  <a:noFill/>
                </a:ln>
                <a:solidFill>
                  <a:srgbClr val="FF0000"/>
                </a:solidFill>
                <a:effectLst/>
                <a:uLnTx/>
                <a:uFillTx/>
                <a:latin typeface="+mn-lt"/>
                <a:ea typeface="+mn-ea"/>
                <a:cs typeface="+mn-cs"/>
              </a:rPr>
              <a:t>加法</a:t>
            </a:r>
            <a:r>
              <a:rPr kumimoji="0" lang="zh-CN" altLang="en-US" sz="2800" b="0" i="0" u="none" strike="noStrike" kern="0" cap="none" spc="0" normalizeH="0" baseline="0" noProof="0" dirty="0" smtClean="0">
                <a:ln>
                  <a:noFill/>
                </a:ln>
                <a:solidFill>
                  <a:schemeClr val="tx1"/>
                </a:solidFill>
                <a:effectLst/>
                <a:uLnTx/>
                <a:uFillTx/>
                <a:latin typeface="+mn-lt"/>
                <a:ea typeface="+mn-ea"/>
                <a:cs typeface="+mn-cs"/>
              </a:rPr>
              <a:t>和</a:t>
            </a:r>
            <a:r>
              <a:rPr kumimoji="0" lang="zh-CN" altLang="en-US" sz="2800" b="0" i="0" u="none" strike="noStrike" kern="0" cap="none" spc="0" normalizeH="0" baseline="0" noProof="0" dirty="0" smtClean="0">
                <a:ln>
                  <a:noFill/>
                </a:ln>
                <a:solidFill>
                  <a:srgbClr val="FF0000"/>
                </a:solidFill>
                <a:effectLst/>
                <a:uLnTx/>
                <a:uFillTx/>
                <a:latin typeface="+mn-lt"/>
                <a:ea typeface="+mn-ea"/>
                <a:cs typeface="+mn-cs"/>
              </a:rPr>
              <a:t>乘法</a:t>
            </a:r>
            <a:r>
              <a:rPr kumimoji="0" lang="zh-CN" altLang="en-US" sz="2800" b="0" i="0" u="none" strike="noStrike" kern="0" cap="none" spc="0" normalizeH="0" baseline="0" noProof="0" dirty="0" smtClean="0">
                <a:ln>
                  <a:noFill/>
                </a:ln>
                <a:solidFill>
                  <a:schemeClr val="tx1"/>
                </a:solidFill>
                <a:effectLst/>
                <a:uLnTx/>
                <a:uFillTx/>
                <a:latin typeface="+mn-lt"/>
                <a:ea typeface="+mn-ea"/>
                <a:cs typeface="+mn-cs"/>
              </a:rPr>
              <a:t>分别需要</a:t>
            </a:r>
            <a:r>
              <a:rPr kumimoji="0" lang="zh-CN" altLang="en-US" sz="2800" b="0" i="0" u="none" strike="noStrike" kern="0" cap="none" spc="0" normalizeH="0" baseline="0" noProof="0" dirty="0" smtClean="0">
                <a:ln>
                  <a:noFill/>
                </a:ln>
                <a:solidFill>
                  <a:srgbClr val="FF0000"/>
                </a:solidFill>
                <a:effectLst/>
                <a:uLnTx/>
                <a:uFillTx/>
                <a:latin typeface="+mn-lt"/>
                <a:ea typeface="+mn-ea"/>
                <a:cs typeface="+mn-cs"/>
              </a:rPr>
              <a:t>两</a:t>
            </a:r>
            <a:r>
              <a:rPr kumimoji="0" lang="zh-CN" altLang="en-US" sz="2800" b="0" i="0" u="none" strike="noStrike" kern="0" cap="none" spc="0" normalizeH="0" baseline="0" noProof="0" dirty="0" smtClean="0">
                <a:ln>
                  <a:noFill/>
                </a:ln>
                <a:solidFill>
                  <a:schemeClr val="tx1"/>
                </a:solidFill>
                <a:effectLst/>
                <a:uLnTx/>
                <a:uFillTx/>
                <a:latin typeface="+mn-lt"/>
                <a:ea typeface="+mn-ea"/>
                <a:cs typeface="+mn-cs"/>
              </a:rPr>
              <a:t>个和</a:t>
            </a:r>
            <a:r>
              <a:rPr kumimoji="0" lang="zh-CN" altLang="en-US" sz="2800" b="0" i="0" u="none" strike="noStrike" kern="0" cap="none" spc="0" normalizeH="0" baseline="0" noProof="0" dirty="0" smtClean="0">
                <a:ln>
                  <a:noFill/>
                </a:ln>
                <a:solidFill>
                  <a:srgbClr val="FF0000"/>
                </a:solidFill>
                <a:effectLst/>
                <a:uLnTx/>
                <a:uFillTx/>
                <a:latin typeface="+mn-lt"/>
                <a:ea typeface="+mn-ea"/>
                <a:cs typeface="+mn-cs"/>
              </a:rPr>
              <a:t>四</a:t>
            </a:r>
            <a:r>
              <a:rPr kumimoji="0" lang="zh-CN" altLang="en-US" sz="2800" b="0" i="0" u="none" strike="noStrike" kern="0" cap="none" spc="0" normalizeH="0" baseline="0" noProof="0" dirty="0" smtClean="0">
                <a:ln>
                  <a:noFill/>
                </a:ln>
                <a:solidFill>
                  <a:schemeClr val="tx1"/>
                </a:solidFill>
                <a:effectLst/>
                <a:uLnTx/>
                <a:uFillTx/>
                <a:latin typeface="+mn-lt"/>
                <a:ea typeface="+mn-ea"/>
                <a:cs typeface="+mn-cs"/>
              </a:rPr>
              <a:t>个单位时间，从存储器取指令、取数据、译码的时间忽略不计，所有的指令和数据已装入有关的PE。试确定下列每种情况的最小计算时间：</a:t>
            </a:r>
          </a:p>
          <a:p>
            <a:pPr marL="342900" marR="0" lvl="0" indent="-342900" algn="l" defTabSz="914400" rtl="0" eaLnBrk="1" fontAlgn="base" latinLnBrk="0" hangingPunct="1">
              <a:lnSpc>
                <a:spcPct val="90000"/>
              </a:lnSpc>
              <a:spcBef>
                <a:spcPct val="20000"/>
              </a:spcBef>
              <a:spcAft>
                <a:spcPct val="0"/>
              </a:spcAft>
              <a:buClr>
                <a:schemeClr val="folHlink"/>
              </a:buClr>
              <a:buSzPct val="90000"/>
              <a:buFont typeface="Wingdings" pitchFamily="2" charset="2"/>
              <a:buChar char="w"/>
              <a:tabLst/>
              <a:defRPr/>
            </a:pPr>
            <a:endParaRPr kumimoji="0" lang="zh-CN" altLang="en-US" sz="2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folHlink"/>
              </a:buClr>
              <a:buSzPct val="90000"/>
              <a:buFont typeface="Wingdings" pitchFamily="2" charset="2"/>
              <a:buNone/>
              <a:tabLst/>
              <a:defRPr/>
            </a:pPr>
            <a:r>
              <a:rPr kumimoji="0" lang="zh-CN" altLang="en-US" sz="2800" b="0" i="0" u="none" strike="noStrike" kern="0" cap="none" spc="0" normalizeH="0" baseline="0" noProof="0" dirty="0" smtClean="0">
                <a:ln>
                  <a:noFill/>
                </a:ln>
                <a:solidFill>
                  <a:schemeClr val="tx1"/>
                </a:solidFill>
                <a:effectLst/>
                <a:uLnTx/>
                <a:uFillTx/>
                <a:latin typeface="+mn-lt"/>
                <a:ea typeface="+mn-ea"/>
                <a:cs typeface="+mn-cs"/>
              </a:rPr>
              <a:t>1  一台SISD串行计算机。</a:t>
            </a:r>
          </a:p>
          <a:p>
            <a:pPr marL="342900" marR="0" lvl="0" indent="-342900" algn="l" defTabSz="914400" rtl="0" eaLnBrk="1" fontAlgn="base" latinLnBrk="0" hangingPunct="1">
              <a:lnSpc>
                <a:spcPct val="90000"/>
              </a:lnSpc>
              <a:spcBef>
                <a:spcPct val="20000"/>
              </a:spcBef>
              <a:spcAft>
                <a:spcPct val="0"/>
              </a:spcAft>
              <a:buClr>
                <a:schemeClr val="folHlink"/>
              </a:buClr>
              <a:buSzPct val="90000"/>
              <a:buFont typeface="Wingdings" pitchFamily="2" charset="2"/>
              <a:buAutoNum type="arabicPlain" startAt="2"/>
              <a:tabLst/>
              <a:defRPr/>
            </a:pPr>
            <a:r>
              <a:rPr kumimoji="0" lang="zh-CN" altLang="en-US" sz="2800" b="0" i="0" u="none" strike="noStrike" kern="0" cap="none" spc="0" normalizeH="0" baseline="0" noProof="0" dirty="0" smtClean="0">
                <a:ln>
                  <a:noFill/>
                </a:ln>
                <a:solidFill>
                  <a:schemeClr val="tx1"/>
                </a:solidFill>
                <a:effectLst/>
                <a:uLnTx/>
                <a:uFillTx/>
                <a:latin typeface="+mn-lt"/>
                <a:ea typeface="+mn-ea"/>
                <a:cs typeface="+mn-cs"/>
              </a:rPr>
              <a:t>一台有8个PE的SIMD计算机，8个PE用移数函数PM</a:t>
            </a:r>
            <a:r>
              <a:rPr kumimoji="0" lang="zh-CN" altLang="en-US" sz="2800" b="0" i="0" u="none" strike="noStrike" kern="0" cap="none" spc="0" normalizeH="0" baseline="0" noProof="0" dirty="0" smtClean="0">
                <a:ln>
                  <a:noFill/>
                </a:ln>
                <a:solidFill>
                  <a:srgbClr val="FF0000"/>
                </a:solidFill>
                <a:effectLst/>
                <a:uLnTx/>
                <a:uFillTx/>
                <a:latin typeface="+mn-lt"/>
                <a:ea typeface="+mn-ea"/>
                <a:cs typeface="+mn-cs"/>
              </a:rPr>
              <a:t>2I</a:t>
            </a:r>
            <a:r>
              <a:rPr kumimoji="0" lang="zh-CN" altLang="en-US" sz="2800" b="0" i="0" u="none" strike="noStrike" kern="0" cap="none" spc="0" normalizeH="0" baseline="0" noProof="0" dirty="0" smtClean="0">
                <a:ln>
                  <a:noFill/>
                </a:ln>
                <a:solidFill>
                  <a:schemeClr val="tx1"/>
                </a:solidFill>
                <a:effectLst/>
                <a:uLnTx/>
                <a:uFillTx/>
                <a:latin typeface="+mn-lt"/>
                <a:ea typeface="+mn-ea"/>
                <a:cs typeface="+mn-cs"/>
              </a:rPr>
              <a:t>连接。每个PE用</a:t>
            </a:r>
            <a:r>
              <a:rPr kumimoji="0" lang="zh-CN" altLang="en-US" sz="2800" b="0" i="0" u="none" strike="noStrike" kern="0" cap="none" spc="0" normalizeH="0" baseline="0" noProof="0" dirty="0" smtClean="0">
                <a:ln>
                  <a:noFill/>
                </a:ln>
                <a:solidFill>
                  <a:srgbClr val="FF0000"/>
                </a:solidFill>
                <a:effectLst/>
                <a:uLnTx/>
                <a:uFillTx/>
                <a:latin typeface="+mn-lt"/>
                <a:ea typeface="+mn-ea"/>
                <a:cs typeface="+mn-cs"/>
              </a:rPr>
              <a:t>一个</a:t>
            </a:r>
            <a:r>
              <a:rPr kumimoji="0" lang="zh-CN" altLang="en-US" sz="2800" b="0" i="0" u="none" strike="noStrike" kern="0" cap="none" spc="0" normalizeH="0" baseline="0" noProof="0" dirty="0" smtClean="0">
                <a:ln>
                  <a:noFill/>
                </a:ln>
                <a:solidFill>
                  <a:schemeClr val="tx1"/>
                </a:solidFill>
                <a:effectLst/>
                <a:uLnTx/>
                <a:uFillTx/>
                <a:latin typeface="+mn-lt"/>
                <a:ea typeface="+mn-ea"/>
                <a:cs typeface="+mn-cs"/>
              </a:rPr>
              <a:t>单位时间可以把数据直接送给它的相邻PE。操作数</a:t>
            </a:r>
            <a:r>
              <a:rPr kumimoji="0" lang="zh-CN" altLang="en-US" sz="2800" b="0" i="0" u="none" strike="noStrike" kern="0" cap="none" spc="0" normalizeH="0" baseline="0" noProof="0" dirty="0" smtClean="0">
                <a:ln>
                  <a:noFill/>
                </a:ln>
                <a:solidFill>
                  <a:srgbClr val="FF0000"/>
                </a:solidFill>
                <a:effectLst/>
                <a:uLnTx/>
                <a:uFillTx/>
                <a:latin typeface="+mn-lt"/>
                <a:ea typeface="+mn-ea"/>
                <a:cs typeface="+mn-cs"/>
              </a:rPr>
              <a:t>Ai</a:t>
            </a:r>
            <a:r>
              <a:rPr kumimoji="0" lang="zh-CN" altLang="en-US" sz="2800" b="0" i="0" u="none" strike="noStrike" kern="0" cap="none" spc="0" normalizeH="0" baseline="0" noProof="0" dirty="0" smtClean="0">
                <a:ln>
                  <a:noFill/>
                </a:ln>
                <a:solidFill>
                  <a:schemeClr val="tx1"/>
                </a:solidFill>
                <a:effectLst/>
                <a:uLnTx/>
                <a:uFillTx/>
                <a:latin typeface="+mn-lt"/>
                <a:ea typeface="+mn-ea"/>
                <a:cs typeface="+mn-cs"/>
              </a:rPr>
              <a:t>和</a:t>
            </a:r>
            <a:r>
              <a:rPr kumimoji="0" lang="zh-CN" altLang="en-US" sz="2800" b="0" i="0" u="none" strike="noStrike" kern="0" cap="none" spc="0" normalizeH="0" baseline="0" noProof="0" dirty="0" smtClean="0">
                <a:ln>
                  <a:noFill/>
                </a:ln>
                <a:solidFill>
                  <a:srgbClr val="FF0000"/>
                </a:solidFill>
                <a:effectLst/>
                <a:uLnTx/>
                <a:uFillTx/>
                <a:latin typeface="+mn-lt"/>
                <a:ea typeface="+mn-ea"/>
                <a:cs typeface="+mn-cs"/>
              </a:rPr>
              <a:t>Bi</a:t>
            </a:r>
            <a:r>
              <a:rPr kumimoji="0" lang="zh-CN" altLang="en-US" sz="2800" b="0" i="0" u="none" strike="noStrike" kern="0" cap="none" spc="0" normalizeH="0" baseline="0" noProof="0" dirty="0" smtClean="0">
                <a:ln>
                  <a:noFill/>
                </a:ln>
                <a:solidFill>
                  <a:schemeClr val="tx1"/>
                </a:solidFill>
                <a:effectLst/>
                <a:uLnTx/>
                <a:uFillTx/>
                <a:latin typeface="+mn-lt"/>
                <a:ea typeface="+mn-ea"/>
                <a:cs typeface="+mn-cs"/>
              </a:rPr>
              <a:t>最初存放在</a:t>
            </a:r>
            <a:r>
              <a:rPr kumimoji="0" lang="zh-CN" altLang="en-US" sz="2800" b="0" i="0" u="none" strike="noStrike" kern="0" cap="none" spc="0" normalizeH="0" baseline="0" noProof="0" dirty="0" smtClean="0">
                <a:ln>
                  <a:noFill/>
                </a:ln>
                <a:solidFill>
                  <a:srgbClr val="FF0000"/>
                </a:solidFill>
                <a:effectLst/>
                <a:uLnTx/>
                <a:uFillTx/>
                <a:latin typeface="+mn-lt"/>
                <a:ea typeface="+mn-ea"/>
                <a:cs typeface="+mn-cs"/>
              </a:rPr>
              <a:t>PEi mod 8</a:t>
            </a:r>
            <a:r>
              <a:rPr kumimoji="0" lang="zh-CN" altLang="en-US" sz="2800" b="0" i="0" u="none" strike="noStrike" kern="0" cap="none" spc="0" normalizeH="0" baseline="0" noProof="0" dirty="0" smtClean="0">
                <a:ln>
                  <a:noFill/>
                </a:ln>
                <a:solidFill>
                  <a:schemeClr val="tx1"/>
                </a:solidFill>
                <a:effectLst/>
                <a:uLnTx/>
                <a:uFillTx/>
                <a:latin typeface="+mn-lt"/>
                <a:ea typeface="+mn-ea"/>
                <a:cs typeface="+mn-cs"/>
              </a:rPr>
              <a:t>中，其中i=1，2，…，32。每个PE可在不同时刻执行加法或乘法</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AABE79C-E54E-4E0E-B664-8890EA58465B}" type="datetime1">
              <a:rPr lang="zh-CN" altLang="en-US" smtClean="0"/>
              <a:pPr>
                <a:defRPr/>
              </a:pPr>
              <a:t>2017/6/8</a:t>
            </a:fld>
            <a:endParaRPr lang="zh-CN" altLang="zh-CN"/>
          </a:p>
        </p:txBody>
      </p:sp>
      <p:sp>
        <p:nvSpPr>
          <p:cNvPr id="3" name="灯片编号占位符 2"/>
          <p:cNvSpPr>
            <a:spLocks noGrp="1"/>
          </p:cNvSpPr>
          <p:nvPr>
            <p:ph type="sldNum" sz="quarter" idx="12"/>
          </p:nvPr>
        </p:nvSpPr>
        <p:spPr/>
        <p:txBody>
          <a:bodyPr/>
          <a:lstStyle/>
          <a:p>
            <a:pPr>
              <a:defRPr/>
            </a:pPr>
            <a:fld id="{E1284332-E4DC-4D2F-A614-BDF491AF3DCF}" type="slidenum">
              <a:rPr lang="zh-CN" altLang="zh-CN" smtClean="0"/>
              <a:pPr>
                <a:defRPr/>
              </a:pPr>
              <a:t>46</a:t>
            </a:fld>
            <a:endParaRPr lang="zh-CN" altLang="zh-CN"/>
          </a:p>
        </p:txBody>
      </p:sp>
      <p:sp>
        <p:nvSpPr>
          <p:cNvPr id="4" name="日期占位符 3"/>
          <p:cNvSpPr txBox="1">
            <a:spLocks/>
          </p:cNvSpPr>
          <p:nvPr/>
        </p:nvSpPr>
        <p:spPr bwMode="auto">
          <a:xfrm>
            <a:off x="301625"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fld id="{F03F5656-E5E8-482C-BDD7-B76CBE2A4E32}" type="datetime1">
              <a:rPr kumimoji="0" lang="zh-CN" altLang="en-US" sz="1400" b="0" i="0" u="none" strike="noStrike" kern="1200" cap="none" spc="0" normalizeH="0" baseline="0" noProof="0" smtClean="0">
                <a:ln>
                  <a:noFill/>
                </a:ln>
                <a:solidFill>
                  <a:schemeClr val="tx1"/>
                </a:solidFill>
                <a:effectLst/>
                <a:uLnTx/>
                <a:uFillTx/>
                <a:latin typeface="Arial"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2017/6/8</a:t>
            </a:fld>
            <a:endParaRPr kumimoji="0" lang="zh-CN" altLang="zh-CN" sz="1400" b="0" i="0" u="none" strike="noStrike" kern="1200" cap="none" spc="0" normalizeH="0" baseline="0" noProof="0" smtClean="0">
              <a:ln>
                <a:noFill/>
              </a:ln>
              <a:solidFill>
                <a:schemeClr val="tx1"/>
              </a:solidFill>
              <a:effectLst/>
              <a:uLnTx/>
              <a:uFillTx/>
              <a:latin typeface="Arial" charset="0"/>
              <a:ea typeface="宋体" pitchFamily="2" charset="-122"/>
              <a:cs typeface="+mn-cs"/>
            </a:endParaRPr>
          </a:p>
        </p:txBody>
      </p:sp>
      <p:sp>
        <p:nvSpPr>
          <p:cNvPr id="5" name="灯片编号占位符 5"/>
          <p:cNvSpPr txBox="1">
            <a:spLocks/>
          </p:cNvSpPr>
          <p:nvPr/>
        </p:nvSpPr>
        <p:spPr bwMode="auto">
          <a:xfrm>
            <a:off x="6553200"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1FAD563-7FC3-4315-82BE-614210A9B7D4}" type="slidenum">
              <a:rPr kumimoji="0" lang="zh-CN" altLang="zh-CN" sz="1400" b="0" i="0" u="none" strike="noStrike" kern="1200" cap="none" spc="0" normalizeH="0" baseline="0" noProof="0" smtClean="0">
                <a:ln>
                  <a:noFill/>
                </a:ln>
                <a:solidFill>
                  <a:schemeClr val="tx1"/>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46</a:t>
            </a:fld>
            <a:endParaRPr kumimoji="0" lang="zh-CN" altLang="zh-CN" sz="1400" b="0" i="0" u="none" strike="noStrike" kern="1200" cap="none" spc="0" normalizeH="0" baseline="0" noProof="0" smtClean="0">
              <a:ln>
                <a:noFill/>
              </a:ln>
              <a:solidFill>
                <a:schemeClr val="tx1"/>
              </a:solidFill>
              <a:effectLst/>
              <a:uLnTx/>
              <a:uFillTx/>
              <a:latin typeface="Arial" charset="0"/>
              <a:ea typeface="宋体" pitchFamily="2" charset="-122"/>
              <a:cs typeface="+mn-cs"/>
            </a:endParaRPr>
          </a:p>
        </p:txBody>
      </p:sp>
      <p:sp>
        <p:nvSpPr>
          <p:cNvPr id="6" name="Rectangle 2"/>
          <p:cNvSpPr>
            <a:spLocks noGrp="1" noRot="1" noChangeArrowheads="1"/>
          </p:cNvSpPr>
          <p:nvPr/>
        </p:nvSpPr>
        <p:spPr bwMode="auto">
          <a:xfrm>
            <a:off x="0" y="1557338"/>
            <a:ext cx="8893175" cy="4498975"/>
          </a:xfrm>
          <a:prstGeom prst="rect">
            <a:avLst/>
          </a:prstGeom>
          <a:noFill/>
          <a:ln w="9525">
            <a:noFill/>
            <a:miter lim="800000"/>
            <a:headEnd/>
            <a:tailEnd/>
          </a:ln>
        </p:spPr>
        <p:txBody>
          <a:bodyPr/>
          <a:lstStyle/>
          <a:p>
            <a:pPr marL="342900" indent="-342900">
              <a:spcBef>
                <a:spcPct val="20000"/>
              </a:spcBef>
              <a:buClr>
                <a:schemeClr val="folHlink"/>
              </a:buClr>
              <a:buSzPct val="90000"/>
              <a:buFont typeface="Wingdings" pitchFamily="2" charset="2"/>
              <a:buNone/>
            </a:pPr>
            <a:r>
              <a:rPr lang="zh-CN" altLang="zh-CN" sz="3200"/>
              <a:t>    </a:t>
            </a:r>
            <a:r>
              <a:rPr lang="zh-CN" altLang="zh-CN" sz="2800"/>
              <a:t>2 </a:t>
            </a:r>
            <a:r>
              <a:rPr lang="zh-CN" sz="2800"/>
              <a:t>在</a:t>
            </a:r>
            <a:r>
              <a:rPr lang="zh-CN" altLang="zh-CN" sz="2800"/>
              <a:t>SIMD</a:t>
            </a:r>
            <a:r>
              <a:rPr lang="zh-CN" sz="2800"/>
              <a:t>计算机上计算的算法：</a:t>
            </a:r>
          </a:p>
          <a:p>
            <a:pPr marL="342900" indent="-342900">
              <a:spcBef>
                <a:spcPct val="20000"/>
              </a:spcBef>
              <a:buClr>
                <a:schemeClr val="folHlink"/>
              </a:buClr>
              <a:buSzPct val="90000"/>
              <a:buFont typeface="Wingdings" pitchFamily="2" charset="2"/>
              <a:buChar char="w"/>
            </a:pPr>
            <a:r>
              <a:rPr lang="zh-CN" sz="2800"/>
              <a:t>假定向量中的</a:t>
            </a:r>
            <a:r>
              <a:rPr lang="zh-CN" altLang="zh-CN" sz="2800"/>
              <a:t>32</a:t>
            </a:r>
            <a:r>
              <a:rPr lang="zh-CN" sz="2800"/>
              <a:t>对元素平均地分配到</a:t>
            </a:r>
            <a:r>
              <a:rPr lang="zh-CN" altLang="zh-CN" sz="2800"/>
              <a:t>8</a:t>
            </a:r>
            <a:r>
              <a:rPr lang="zh-CN" sz="2800"/>
              <a:t>个处理器中，每个处理器分配</a:t>
            </a:r>
            <a:r>
              <a:rPr lang="zh-CN" altLang="zh-CN" sz="2800"/>
              <a:t>4</a:t>
            </a:r>
            <a:r>
              <a:rPr lang="zh-CN" sz="2800"/>
              <a:t>对，则每个处理器计算时间为  </a:t>
            </a:r>
            <a:r>
              <a:rPr lang="zh-CN" altLang="zh-CN" sz="2800">
                <a:solidFill>
                  <a:srgbClr val="FFFF00"/>
                </a:solidFill>
              </a:rPr>
              <a:t>4*4+3*2  </a:t>
            </a:r>
          </a:p>
          <a:p>
            <a:pPr marL="342900" indent="-342900">
              <a:spcBef>
                <a:spcPct val="20000"/>
              </a:spcBef>
              <a:buClr>
                <a:schemeClr val="folHlink"/>
              </a:buClr>
              <a:buSzPct val="90000"/>
              <a:buFont typeface="Wingdings" pitchFamily="2" charset="2"/>
              <a:buNone/>
            </a:pPr>
            <a:r>
              <a:rPr lang="zh-CN" altLang="zh-CN" sz="3200">
                <a:solidFill>
                  <a:srgbClr val="FF0000"/>
                </a:solidFill>
              </a:rPr>
              <a:t>   </a:t>
            </a:r>
            <a:r>
              <a:rPr lang="zh-CN" sz="3200">
                <a:solidFill>
                  <a:srgbClr val="FFFF00"/>
                </a:solidFill>
              </a:rPr>
              <a:t>总时间   </a:t>
            </a:r>
            <a:r>
              <a:rPr lang="zh-CN" altLang="zh-CN" sz="3200">
                <a:solidFill>
                  <a:srgbClr val="FFFF00"/>
                </a:solidFill>
              </a:rPr>
              <a:t>=</a:t>
            </a:r>
            <a:r>
              <a:rPr lang="zh-CN" sz="2800"/>
              <a:t>每个处理器计算时间</a:t>
            </a:r>
            <a:r>
              <a:rPr lang="zh-CN" altLang="zh-CN" sz="2800"/>
              <a:t>+</a:t>
            </a:r>
            <a:r>
              <a:rPr lang="zh-CN" sz="2800"/>
              <a:t>递归折叠求和算法</a:t>
            </a:r>
          </a:p>
          <a:p>
            <a:pPr marL="342900" indent="-342900">
              <a:spcBef>
                <a:spcPct val="20000"/>
              </a:spcBef>
              <a:buClr>
                <a:schemeClr val="folHlink"/>
              </a:buClr>
              <a:buSzPct val="90000"/>
              <a:buFont typeface="Wingdings" pitchFamily="2" charset="2"/>
              <a:buNone/>
            </a:pPr>
            <a:r>
              <a:rPr lang="zh-CN" altLang="zh-CN" sz="3200">
                <a:solidFill>
                  <a:srgbClr val="FF0000"/>
                </a:solidFill>
              </a:rPr>
              <a:t>   </a:t>
            </a:r>
            <a:r>
              <a:rPr lang="zh-CN" altLang="zh-CN" sz="3200"/>
              <a:t>T=4*4+3*2+</a:t>
            </a:r>
            <a:r>
              <a:rPr lang="zh-CN" altLang="zh-CN" sz="3200">
                <a:solidFill>
                  <a:srgbClr val="FFFF00"/>
                </a:solidFill>
              </a:rPr>
              <a:t>1+2+1+2+1+2</a:t>
            </a:r>
            <a:r>
              <a:rPr lang="zh-CN" altLang="zh-CN" sz="3200"/>
              <a:t>=31</a:t>
            </a:r>
          </a:p>
        </p:txBody>
      </p:sp>
      <p:pic>
        <p:nvPicPr>
          <p:cNvPr id="7" name="Picture 3"/>
          <p:cNvPicPr>
            <a:picLocks noChangeAspect="1" noChangeArrowheads="1"/>
          </p:cNvPicPr>
          <p:nvPr/>
        </p:nvPicPr>
        <p:blipFill>
          <a:blip r:embed="rId2"/>
          <a:srcRect/>
          <a:stretch>
            <a:fillRect/>
          </a:stretch>
        </p:blipFill>
        <p:spPr bwMode="auto">
          <a:xfrm>
            <a:off x="4213225" y="5086350"/>
            <a:ext cx="4752975" cy="1654175"/>
          </a:xfrm>
          <a:prstGeom prst="rect">
            <a:avLst/>
          </a:prstGeom>
          <a:noFill/>
          <a:ln w="9525">
            <a:noFill/>
            <a:miter lim="800000"/>
            <a:headEnd/>
            <a:tailEnd/>
          </a:ln>
        </p:spPr>
      </p:pic>
      <p:sp>
        <p:nvSpPr>
          <p:cNvPr id="8" name="Rectangle 4"/>
          <p:cNvSpPr>
            <a:spLocks noChangeArrowheads="1"/>
          </p:cNvSpPr>
          <p:nvPr/>
        </p:nvSpPr>
        <p:spPr bwMode="auto">
          <a:xfrm>
            <a:off x="612775" y="4868863"/>
            <a:ext cx="3097213" cy="519112"/>
          </a:xfrm>
          <a:prstGeom prst="rect">
            <a:avLst/>
          </a:prstGeom>
          <a:noFill/>
          <a:ln w="9525">
            <a:noFill/>
            <a:miter lim="800000"/>
            <a:headEnd/>
            <a:tailEnd/>
          </a:ln>
        </p:spPr>
        <p:txBody>
          <a:bodyPr>
            <a:spAutoFit/>
          </a:bodyPr>
          <a:lstStyle/>
          <a:p>
            <a:r>
              <a:rPr lang="zh-CN" altLang="zh-CN" sz="2800"/>
              <a:t>PM</a:t>
            </a:r>
            <a:r>
              <a:rPr lang="zh-CN" altLang="zh-CN" sz="2800">
                <a:solidFill>
                  <a:srgbClr val="FF0000"/>
                </a:solidFill>
              </a:rPr>
              <a:t>2I</a:t>
            </a:r>
            <a:r>
              <a:rPr lang="zh-CN" sz="2800">
                <a:solidFill>
                  <a:srgbClr val="FF0000"/>
                </a:solidFill>
              </a:rPr>
              <a:t>计算机 </a:t>
            </a:r>
          </a:p>
        </p:txBody>
      </p:sp>
      <p:sp>
        <p:nvSpPr>
          <p:cNvPr id="9" name="Rectangle 5"/>
          <p:cNvSpPr>
            <a:spLocks noChangeArrowheads="1"/>
          </p:cNvSpPr>
          <p:nvPr/>
        </p:nvSpPr>
        <p:spPr bwMode="auto">
          <a:xfrm>
            <a:off x="179388" y="260350"/>
            <a:ext cx="8208962" cy="954107"/>
          </a:xfrm>
          <a:prstGeom prst="rect">
            <a:avLst/>
          </a:prstGeom>
          <a:noFill/>
          <a:ln w="9525">
            <a:noFill/>
            <a:miter lim="800000"/>
            <a:headEnd/>
            <a:tailEnd/>
          </a:ln>
        </p:spPr>
        <p:txBody>
          <a:bodyPr>
            <a:spAutoFit/>
          </a:bodyPr>
          <a:lstStyle/>
          <a:p>
            <a:r>
              <a:rPr lang="zh-CN" altLang="en-US" sz="2800" dirty="0" smtClean="0">
                <a:solidFill>
                  <a:srgbClr val="FF0000"/>
                </a:solidFill>
              </a:rPr>
              <a:t>解</a:t>
            </a:r>
            <a:r>
              <a:rPr lang="zh-CN" altLang="en-US" sz="2800" dirty="0" smtClean="0"/>
              <a:t> </a:t>
            </a:r>
            <a:r>
              <a:rPr lang="zh-CN" altLang="zh-CN" sz="2800" dirty="0" smtClean="0"/>
              <a:t>  </a:t>
            </a:r>
            <a:r>
              <a:rPr lang="zh-CN" altLang="zh-CN" sz="2800" dirty="0"/>
              <a:t>1 </a:t>
            </a:r>
            <a:r>
              <a:rPr lang="zh-CN" sz="2800" dirty="0"/>
              <a:t>在</a:t>
            </a:r>
            <a:r>
              <a:rPr lang="zh-CN" altLang="zh-CN" sz="2800" dirty="0"/>
              <a:t>SISD</a:t>
            </a:r>
            <a:r>
              <a:rPr lang="zh-CN" sz="2800" dirty="0"/>
              <a:t>计算机中</a:t>
            </a:r>
            <a:r>
              <a:rPr lang="zh-CN" altLang="zh-CN" sz="2800" dirty="0"/>
              <a:t>,</a:t>
            </a:r>
            <a:r>
              <a:rPr lang="zh-CN" sz="2800" dirty="0"/>
              <a:t>需要</a:t>
            </a:r>
            <a:r>
              <a:rPr lang="zh-CN" altLang="zh-CN" sz="2800" dirty="0"/>
              <a:t>32</a:t>
            </a:r>
            <a:r>
              <a:rPr lang="zh-CN" sz="2800" dirty="0"/>
              <a:t>次乘法和</a:t>
            </a:r>
            <a:r>
              <a:rPr lang="zh-CN" altLang="zh-CN" sz="2800" dirty="0"/>
              <a:t>31</a:t>
            </a:r>
            <a:r>
              <a:rPr lang="zh-CN" sz="2800" dirty="0"/>
              <a:t>次加法。</a:t>
            </a:r>
          </a:p>
          <a:p>
            <a:r>
              <a:rPr lang="zh-CN" sz="2800" dirty="0"/>
              <a:t>共需要时间：</a:t>
            </a:r>
            <a:r>
              <a:rPr lang="zh-CN" altLang="zh-CN" sz="2800" dirty="0"/>
              <a:t>T=4*32+2*31=190</a:t>
            </a:r>
            <a:r>
              <a:rPr lang="zh-CN" sz="2800" dirty="0"/>
              <a:t>单位时间</a:t>
            </a:r>
          </a:p>
        </p:txBody>
      </p:sp>
      <p:pic>
        <p:nvPicPr>
          <p:cNvPr id="10" name="Picture 6"/>
          <p:cNvPicPr>
            <a:picLocks noChangeAspect="1" noChangeArrowheads="1"/>
          </p:cNvPicPr>
          <p:nvPr/>
        </p:nvPicPr>
        <p:blipFill>
          <a:blip r:embed="rId3"/>
          <a:srcRect/>
          <a:stretch>
            <a:fillRect/>
          </a:stretch>
        </p:blipFill>
        <p:spPr bwMode="auto">
          <a:xfrm>
            <a:off x="428596" y="5643578"/>
            <a:ext cx="3352800" cy="99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日期占位符 3"/>
          <p:cNvSpPr>
            <a:spLocks noGrp="1"/>
          </p:cNvSpPr>
          <p:nvPr>
            <p:ph type="dt" sz="quarter" idx="10"/>
          </p:nvPr>
        </p:nvSpPr>
        <p:spPr>
          <a:noFill/>
        </p:spPr>
        <p:txBody>
          <a:bodyPr/>
          <a:lstStyle/>
          <a:p>
            <a:fld id="{2B5C9439-317C-49B7-8DB4-8AFA2D8922BC}" type="datetime1">
              <a:rPr lang="zh-CN" altLang="en-US" smtClean="0">
                <a:latin typeface="Arial" charset="0"/>
              </a:rPr>
              <a:pPr/>
              <a:t>2017/6/8</a:t>
            </a:fld>
            <a:endParaRPr lang="zh-CN" altLang="zh-CN" smtClean="0">
              <a:latin typeface="Arial" charset="0"/>
            </a:endParaRPr>
          </a:p>
        </p:txBody>
      </p:sp>
      <p:sp>
        <p:nvSpPr>
          <p:cNvPr id="31747" name="灯片编号占位符 5"/>
          <p:cNvSpPr>
            <a:spLocks noGrp="1"/>
          </p:cNvSpPr>
          <p:nvPr>
            <p:ph type="sldNum" sz="quarter" idx="12"/>
          </p:nvPr>
        </p:nvSpPr>
        <p:spPr>
          <a:noFill/>
        </p:spPr>
        <p:txBody>
          <a:bodyPr/>
          <a:lstStyle/>
          <a:p>
            <a:fld id="{12CC70B5-B8DD-4110-B55E-2FC3B9CE1C27}" type="slidenum">
              <a:rPr lang="zh-CN" altLang="zh-CN" smtClean="0">
                <a:latin typeface="Arial" charset="0"/>
              </a:rPr>
              <a:pPr/>
              <a:t>47</a:t>
            </a:fld>
            <a:endParaRPr lang="zh-CN" altLang="zh-CN" smtClean="0">
              <a:latin typeface="Arial" charset="0"/>
            </a:endParaRPr>
          </a:p>
        </p:txBody>
      </p:sp>
      <p:sp>
        <p:nvSpPr>
          <p:cNvPr id="31748" name="Rectangle 2"/>
          <p:cNvSpPr>
            <a:spLocks noGrp="1" noRot="1" noChangeArrowheads="1"/>
          </p:cNvSpPr>
          <p:nvPr>
            <p:ph type="title"/>
          </p:nvPr>
        </p:nvSpPr>
        <p:spPr/>
        <p:txBody>
          <a:bodyPr/>
          <a:lstStyle/>
          <a:p>
            <a:pPr eaLnBrk="1" hangingPunct="1"/>
            <a:r>
              <a:rPr lang="zh-CN" b="1" dirty="0" smtClean="0">
                <a:solidFill>
                  <a:schemeClr val="tx1"/>
                </a:solidFill>
              </a:rPr>
              <a:t>第</a:t>
            </a:r>
            <a:r>
              <a:rPr lang="en-US" altLang="zh-CN" b="1" dirty="0" smtClean="0">
                <a:solidFill>
                  <a:schemeClr val="tx1"/>
                </a:solidFill>
              </a:rPr>
              <a:t>10</a:t>
            </a:r>
            <a:r>
              <a:rPr lang="zh-CN" b="1" dirty="0" smtClean="0">
                <a:solidFill>
                  <a:schemeClr val="tx1"/>
                </a:solidFill>
              </a:rPr>
              <a:t>章    多处理机</a:t>
            </a:r>
          </a:p>
        </p:txBody>
      </p:sp>
      <p:sp>
        <p:nvSpPr>
          <p:cNvPr id="31749" name="Rectangle 3"/>
          <p:cNvSpPr>
            <a:spLocks noGrp="1" noRot="1" noChangeArrowheads="1"/>
          </p:cNvSpPr>
          <p:nvPr>
            <p:ph type="body" idx="1"/>
          </p:nvPr>
        </p:nvSpPr>
        <p:spPr>
          <a:xfrm>
            <a:off x="250825" y="1196975"/>
            <a:ext cx="8540750" cy="6913563"/>
          </a:xfrm>
        </p:spPr>
        <p:txBody>
          <a:bodyPr/>
          <a:lstStyle/>
          <a:p>
            <a:pPr eaLnBrk="1" hangingPunct="1">
              <a:lnSpc>
                <a:spcPct val="80000"/>
              </a:lnSpc>
              <a:buFont typeface="Wingdings" pitchFamily="2" charset="2"/>
              <a:buNone/>
            </a:pPr>
            <a:r>
              <a:rPr lang="zh-CN" altLang="en-US" sz="2400" dirty="0" smtClean="0">
                <a:solidFill>
                  <a:schemeClr val="bg1"/>
                </a:solidFill>
              </a:rPr>
              <a:t> </a:t>
            </a:r>
            <a:r>
              <a:rPr lang="zh-CN" altLang="en-US" sz="2400" dirty="0" smtClean="0"/>
              <a:t>多处理机概念:</a:t>
            </a:r>
          </a:p>
          <a:p>
            <a:pPr eaLnBrk="1" hangingPunct="1">
              <a:lnSpc>
                <a:spcPct val="80000"/>
              </a:lnSpc>
            </a:pPr>
            <a:r>
              <a:rPr lang="zh-CN" altLang="en-US" sz="2400" b="1" dirty="0" smtClean="0">
                <a:solidFill>
                  <a:srgbClr val="FFFF00"/>
                </a:solidFill>
              </a:rPr>
              <a:t>MIMD计算机的</a:t>
            </a:r>
            <a:r>
              <a:rPr lang="zh-CN" altLang="en-US" sz="2400" b="1" dirty="0" smtClean="0">
                <a:solidFill>
                  <a:srgbClr val="FF0000"/>
                </a:solidFill>
              </a:rPr>
              <a:t>特点、分类</a:t>
            </a:r>
            <a:endParaRPr lang="zh-CN" altLang="en-US" sz="2400" b="1" dirty="0" smtClean="0">
              <a:sym typeface="Arial" charset="0"/>
            </a:endParaRPr>
          </a:p>
          <a:p>
            <a:pPr eaLnBrk="1" hangingPunct="1">
              <a:lnSpc>
                <a:spcPct val="80000"/>
              </a:lnSpc>
            </a:pPr>
            <a:r>
              <a:rPr lang="zh-CN" altLang="en-US" sz="2400" b="1" dirty="0" smtClean="0">
                <a:solidFill>
                  <a:srgbClr val="FFFF00"/>
                </a:solidFill>
              </a:rPr>
              <a:t>Cache的一致性问题和</a:t>
            </a:r>
            <a:r>
              <a:rPr lang="zh-CN" altLang="en-US" sz="2400" b="1" dirty="0" smtClean="0">
                <a:solidFill>
                  <a:srgbClr val="FF0000"/>
                </a:solidFill>
                <a:sym typeface="Arial" charset="0"/>
              </a:rPr>
              <a:t>原因</a:t>
            </a:r>
          </a:p>
          <a:p>
            <a:pPr eaLnBrk="1" hangingPunct="1">
              <a:lnSpc>
                <a:spcPct val="80000"/>
              </a:lnSpc>
            </a:pPr>
            <a:r>
              <a:rPr lang="zh-CN" altLang="en-US" sz="2400" dirty="0" smtClean="0">
                <a:solidFill>
                  <a:srgbClr val="FFFF00"/>
                </a:solidFill>
              </a:rPr>
              <a:t>监听协议法  、 目录表</a:t>
            </a:r>
            <a:r>
              <a:rPr lang="zh-CN" altLang="en-US" sz="2400" b="1" dirty="0" smtClean="0">
                <a:solidFill>
                  <a:srgbClr val="FF0000"/>
                </a:solidFill>
                <a:sym typeface="Arial" charset="0"/>
              </a:rPr>
              <a:t>协议 </a:t>
            </a:r>
            <a:r>
              <a:rPr lang="zh-CN" altLang="en-US" sz="2400" b="1" dirty="0" smtClean="0">
                <a:solidFill>
                  <a:srgbClr val="FFFF00"/>
                </a:solidFill>
              </a:rPr>
              <a:t> </a:t>
            </a:r>
            <a:endParaRPr lang="zh-CN" altLang="en-US" sz="2400" dirty="0" smtClean="0">
              <a:sym typeface="Arial" charset="0"/>
            </a:endParaRPr>
          </a:p>
          <a:p>
            <a:pPr eaLnBrk="1" hangingPunct="1">
              <a:lnSpc>
                <a:spcPct val="80000"/>
              </a:lnSpc>
              <a:buFont typeface="Wingdings" pitchFamily="2" charset="2"/>
              <a:buNone/>
            </a:pPr>
            <a:r>
              <a:rPr lang="zh-CN" altLang="en-US" sz="2400" dirty="0" smtClean="0"/>
              <a:t>多处理机分类</a:t>
            </a:r>
          </a:p>
          <a:p>
            <a:pPr eaLnBrk="1" hangingPunct="1">
              <a:lnSpc>
                <a:spcPct val="80000"/>
              </a:lnSpc>
            </a:pPr>
            <a:r>
              <a:rPr lang="zh-CN" altLang="en-US" sz="2400" b="1" dirty="0" smtClean="0"/>
              <a:t>紧耦合系统   \      松耦合系统    </a:t>
            </a:r>
            <a:endParaRPr lang="zh-CN" altLang="en-US" sz="2400" dirty="0" smtClean="0"/>
          </a:p>
          <a:p>
            <a:pPr eaLnBrk="1" hangingPunct="1">
              <a:lnSpc>
                <a:spcPct val="80000"/>
              </a:lnSpc>
            </a:pPr>
            <a:r>
              <a:rPr lang="zh-CN" altLang="en-US" sz="2400" b="1" dirty="0" smtClean="0"/>
              <a:t>同构型      \    异构型 多处理机系统</a:t>
            </a:r>
            <a:r>
              <a:rPr lang="zh-CN" altLang="en-US" sz="2400" dirty="0" smtClean="0">
                <a:solidFill>
                  <a:srgbClr val="FFFF00"/>
                </a:solidFill>
              </a:rPr>
              <a:t>。</a:t>
            </a:r>
          </a:p>
          <a:p>
            <a:pPr eaLnBrk="1" hangingPunct="1">
              <a:lnSpc>
                <a:spcPct val="80000"/>
              </a:lnSpc>
            </a:pPr>
            <a:r>
              <a:rPr lang="zh-CN" altLang="en-US" sz="2400" dirty="0" smtClean="0"/>
              <a:t>按系统组成</a:t>
            </a:r>
            <a:r>
              <a:rPr lang="zh-CN" altLang="en-US" sz="2400" b="1" dirty="0" smtClean="0">
                <a:solidFill>
                  <a:srgbClr val="FF0000"/>
                </a:solidFill>
                <a:sym typeface="Arial" charset="0"/>
              </a:rPr>
              <a:t>结构  </a:t>
            </a:r>
          </a:p>
          <a:p>
            <a:pPr eaLnBrk="1" hangingPunct="1">
              <a:lnSpc>
                <a:spcPct val="80000"/>
              </a:lnSpc>
              <a:buFont typeface="Wingdings" pitchFamily="2" charset="2"/>
              <a:buNone/>
            </a:pPr>
            <a:r>
              <a:rPr lang="zh-CN" altLang="en-US" sz="2400" dirty="0" smtClean="0">
                <a:solidFill>
                  <a:srgbClr val="FFFF00"/>
                </a:solidFill>
              </a:rPr>
              <a:t>    并行向量处理机(PVP)</a:t>
            </a:r>
          </a:p>
          <a:p>
            <a:pPr eaLnBrk="1" hangingPunct="1">
              <a:lnSpc>
                <a:spcPct val="80000"/>
              </a:lnSpc>
              <a:buFont typeface="Wingdings" pitchFamily="2" charset="2"/>
              <a:buNone/>
            </a:pPr>
            <a:r>
              <a:rPr lang="zh-CN" altLang="en-US" sz="2400" dirty="0" smtClean="0">
                <a:solidFill>
                  <a:srgbClr val="FFFF00"/>
                </a:solidFill>
              </a:rPr>
              <a:t>    对称多处理机(SMP) </a:t>
            </a:r>
          </a:p>
          <a:p>
            <a:pPr eaLnBrk="1" hangingPunct="1">
              <a:lnSpc>
                <a:spcPct val="80000"/>
              </a:lnSpc>
              <a:buFont typeface="Wingdings" pitchFamily="2" charset="2"/>
              <a:buNone/>
            </a:pPr>
            <a:r>
              <a:rPr lang="zh-CN" altLang="en-US" sz="2400" dirty="0" smtClean="0">
                <a:solidFill>
                  <a:srgbClr val="FFFF00"/>
                </a:solidFill>
              </a:rPr>
              <a:t>    大规模并行处理机(MPP)</a:t>
            </a:r>
          </a:p>
          <a:p>
            <a:pPr eaLnBrk="1" hangingPunct="1">
              <a:lnSpc>
                <a:spcPct val="80000"/>
              </a:lnSpc>
              <a:buFont typeface="Wingdings" pitchFamily="2" charset="2"/>
              <a:buNone/>
            </a:pPr>
            <a:r>
              <a:rPr lang="zh-CN" altLang="en-US" sz="2400" dirty="0" smtClean="0">
                <a:solidFill>
                  <a:srgbClr val="FFFF00"/>
                </a:solidFill>
              </a:rPr>
              <a:t>    分布共享存储器多处理机(DSM)</a:t>
            </a:r>
          </a:p>
          <a:p>
            <a:pPr eaLnBrk="1" hangingPunct="1">
              <a:lnSpc>
                <a:spcPct val="80000"/>
              </a:lnSpc>
              <a:buFont typeface="Wingdings" pitchFamily="2" charset="2"/>
              <a:buNone/>
            </a:pPr>
            <a:r>
              <a:rPr lang="zh-CN" altLang="en-US" sz="2400" dirty="0" smtClean="0">
                <a:solidFill>
                  <a:srgbClr val="FFFF00"/>
                </a:solidFill>
              </a:rPr>
              <a:t>    工作站机群(COW)</a:t>
            </a:r>
          </a:p>
          <a:p>
            <a:pPr eaLnBrk="1" hangingPunct="1">
              <a:lnSpc>
                <a:spcPct val="80000"/>
              </a:lnSpc>
              <a:buFont typeface="Wingdings" pitchFamily="2" charset="2"/>
              <a:buNone/>
            </a:pPr>
            <a:r>
              <a:rPr lang="zh-CN" altLang="en-US" sz="2400" dirty="0" smtClean="0"/>
              <a:t>：</a:t>
            </a:r>
          </a:p>
          <a:p>
            <a:pPr eaLnBrk="1" hangingPunct="1">
              <a:lnSpc>
                <a:spcPct val="80000"/>
              </a:lnSpc>
              <a:buFont typeface="Wingdings" pitchFamily="2" charset="2"/>
              <a:buNone/>
            </a:pPr>
            <a:endParaRPr lang="zh-CN" altLang="en-US" sz="2400" dirty="0" smtClean="0"/>
          </a:p>
          <a:p>
            <a:pPr eaLnBrk="1" hangingPunct="1">
              <a:lnSpc>
                <a:spcPct val="80000"/>
              </a:lnSpc>
              <a:buFont typeface="Wingdings" pitchFamily="2" charset="2"/>
              <a:buNone/>
            </a:pPr>
            <a:r>
              <a:rPr lang="zh-CN" altLang="en-US" sz="1800" dirty="0" smtClean="0">
                <a:solidFill>
                  <a:srgbClr val="FF0000"/>
                </a:solidFill>
              </a:rPr>
              <a:t/>
            </a:r>
            <a:br>
              <a:rPr lang="zh-CN" altLang="en-US" sz="1800" dirty="0" smtClean="0">
                <a:solidFill>
                  <a:srgbClr val="FF0000"/>
                </a:solidFill>
              </a:rPr>
            </a:br>
            <a:r>
              <a:rPr lang="zh-CN" altLang="en-US" sz="1800" dirty="0" smtClean="0">
                <a:solidFill>
                  <a:srgbClr val="FF0000"/>
                </a:solidFill>
              </a:rPr>
              <a:t>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日期占位符 3"/>
          <p:cNvSpPr>
            <a:spLocks noGrp="1"/>
          </p:cNvSpPr>
          <p:nvPr>
            <p:ph type="dt" sz="quarter" idx="10"/>
          </p:nvPr>
        </p:nvSpPr>
        <p:spPr>
          <a:noFill/>
        </p:spPr>
        <p:txBody>
          <a:bodyPr/>
          <a:lstStyle/>
          <a:p>
            <a:fld id="{11C6D433-09CA-4B03-ABDB-D7353CA2F83A}" type="datetime1">
              <a:rPr lang="zh-CN" altLang="en-US" smtClean="0">
                <a:latin typeface="Arial" charset="0"/>
              </a:rPr>
              <a:pPr/>
              <a:t>2017/6/8</a:t>
            </a:fld>
            <a:endParaRPr lang="zh-CN" altLang="zh-CN" smtClean="0">
              <a:latin typeface="Arial" charset="0"/>
            </a:endParaRPr>
          </a:p>
        </p:txBody>
      </p:sp>
      <p:sp>
        <p:nvSpPr>
          <p:cNvPr id="37891" name="灯片编号占位符 5"/>
          <p:cNvSpPr>
            <a:spLocks noGrp="1"/>
          </p:cNvSpPr>
          <p:nvPr>
            <p:ph type="sldNum" sz="quarter" idx="12"/>
          </p:nvPr>
        </p:nvSpPr>
        <p:spPr>
          <a:noFill/>
        </p:spPr>
        <p:txBody>
          <a:bodyPr/>
          <a:lstStyle/>
          <a:p>
            <a:fld id="{FC6D24F2-761E-4A6A-AD83-19916A924693}" type="slidenum">
              <a:rPr lang="zh-CN" altLang="zh-CN" smtClean="0">
                <a:latin typeface="Arial" charset="0"/>
              </a:rPr>
              <a:pPr/>
              <a:t>48</a:t>
            </a:fld>
            <a:endParaRPr lang="zh-CN" altLang="zh-CN" dirty="0" smtClean="0">
              <a:latin typeface="Arial" charset="0"/>
            </a:endParaRPr>
          </a:p>
        </p:txBody>
      </p:sp>
      <p:sp>
        <p:nvSpPr>
          <p:cNvPr id="37892" name="Rectangle 2"/>
          <p:cNvSpPr>
            <a:spLocks noGrp="1" noRot="1" noChangeArrowheads="1"/>
          </p:cNvSpPr>
          <p:nvPr>
            <p:ph type="body" idx="1"/>
          </p:nvPr>
        </p:nvSpPr>
        <p:spPr>
          <a:xfrm>
            <a:off x="0" y="714356"/>
            <a:ext cx="8828087" cy="4498975"/>
          </a:xfrm>
        </p:spPr>
        <p:txBody>
          <a:bodyPr/>
          <a:lstStyle/>
          <a:p>
            <a:pPr eaLnBrk="1" hangingPunct="1">
              <a:lnSpc>
                <a:spcPct val="90000"/>
              </a:lnSpc>
              <a:buFont typeface="Wingdings" pitchFamily="2" charset="2"/>
              <a:buNone/>
            </a:pPr>
            <a:r>
              <a:rPr lang="zh-CN" altLang="en-US" sz="2800" dirty="0" smtClean="0"/>
              <a:t>注意事项</a:t>
            </a:r>
          </a:p>
          <a:p>
            <a:pPr eaLnBrk="1" hangingPunct="1">
              <a:lnSpc>
                <a:spcPct val="90000"/>
              </a:lnSpc>
              <a:buFont typeface="Wingdings" pitchFamily="2" charset="2"/>
              <a:buNone/>
            </a:pPr>
            <a:endParaRPr lang="zh-CN" altLang="en-US" sz="2800" dirty="0" smtClean="0"/>
          </a:p>
          <a:p>
            <a:pPr eaLnBrk="1" hangingPunct="1">
              <a:lnSpc>
                <a:spcPct val="90000"/>
              </a:lnSpc>
              <a:buFont typeface="Wingdings" pitchFamily="2" charset="2"/>
              <a:buNone/>
            </a:pPr>
            <a:r>
              <a:rPr lang="zh-CN" altLang="en-US" sz="2800" dirty="0" smtClean="0"/>
              <a:t>1  认真复习，多看书，适当作题；重点与难点 </a:t>
            </a:r>
          </a:p>
          <a:p>
            <a:pPr eaLnBrk="1" hangingPunct="1">
              <a:lnSpc>
                <a:spcPct val="90000"/>
              </a:lnSpc>
              <a:buFont typeface="Wingdings" pitchFamily="2" charset="2"/>
              <a:buNone/>
            </a:pPr>
            <a:endParaRPr lang="zh-CN" altLang="en-US" sz="2800" dirty="0" smtClean="0"/>
          </a:p>
          <a:p>
            <a:pPr marL="514350" indent="-514350" eaLnBrk="1" hangingPunct="1">
              <a:lnSpc>
                <a:spcPct val="90000"/>
              </a:lnSpc>
              <a:buFont typeface="Wingdings" pitchFamily="2" charset="2"/>
              <a:buAutoNum type="arabicPlain" startAt="2"/>
            </a:pPr>
            <a:r>
              <a:rPr lang="zh-CN" altLang="en-US" sz="2800" dirty="0" smtClean="0"/>
              <a:t>理解重要概念，原理、方法，分类</a:t>
            </a:r>
            <a:r>
              <a:rPr lang="en-US" altLang="zh-CN" sz="2800" dirty="0" smtClean="0"/>
              <a:t>,</a:t>
            </a:r>
            <a:r>
              <a:rPr lang="zh-CN" altLang="en-US" sz="2800" dirty="0" smtClean="0"/>
              <a:t> 各章摘要和小节</a:t>
            </a:r>
            <a:endParaRPr lang="en-US" altLang="zh-CN" sz="2800" dirty="0" smtClean="0"/>
          </a:p>
          <a:p>
            <a:pPr marL="514350" indent="-514350" eaLnBrk="1" hangingPunct="1">
              <a:lnSpc>
                <a:spcPct val="90000"/>
              </a:lnSpc>
              <a:buNone/>
            </a:pPr>
            <a:endParaRPr lang="en-US" altLang="zh-CN" sz="2800" dirty="0" smtClean="0"/>
          </a:p>
          <a:p>
            <a:pPr marL="514350" indent="-514350" eaLnBrk="1" hangingPunct="1">
              <a:lnSpc>
                <a:spcPct val="90000"/>
              </a:lnSpc>
              <a:buFont typeface="Wingdings" pitchFamily="2" charset="2"/>
              <a:buAutoNum type="arabicPlain" startAt="3"/>
            </a:pPr>
            <a:r>
              <a:rPr lang="zh-CN" altLang="en-US" sz="2800" dirty="0" smtClean="0">
                <a:solidFill>
                  <a:srgbClr val="FFFF00"/>
                </a:solidFill>
              </a:rPr>
              <a:t>答疑时间地点：  考前一日   </a:t>
            </a:r>
            <a:r>
              <a:rPr lang="en-US" altLang="zh-CN" sz="2800" dirty="0" smtClean="0">
                <a:solidFill>
                  <a:srgbClr val="FFFF00"/>
                </a:solidFill>
              </a:rPr>
              <a:t>6</a:t>
            </a:r>
            <a:r>
              <a:rPr lang="zh-CN" altLang="en-US" sz="2800" dirty="0" smtClean="0">
                <a:solidFill>
                  <a:srgbClr val="FFFF00"/>
                </a:solidFill>
              </a:rPr>
              <a:t>月</a:t>
            </a:r>
            <a:r>
              <a:rPr lang="en-US" altLang="zh-CN" sz="2800" dirty="0" smtClean="0">
                <a:solidFill>
                  <a:srgbClr val="FFFF00"/>
                </a:solidFill>
              </a:rPr>
              <a:t>28</a:t>
            </a:r>
            <a:r>
              <a:rPr lang="zh-CN" altLang="en-US" sz="2800" dirty="0" smtClean="0">
                <a:solidFill>
                  <a:srgbClr val="FFFF00"/>
                </a:solidFill>
              </a:rPr>
              <a:t>日      教三  1017</a:t>
            </a:r>
            <a:endParaRPr lang="en-US" altLang="zh-CN" sz="2800" dirty="0" smtClean="0"/>
          </a:p>
          <a:p>
            <a:pPr marL="514350" indent="-514350" eaLnBrk="1" hangingPunct="1">
              <a:lnSpc>
                <a:spcPct val="90000"/>
              </a:lnSpc>
              <a:buNone/>
            </a:pPr>
            <a:r>
              <a:rPr lang="en-US" altLang="zh-CN" sz="2800" dirty="0" smtClean="0">
                <a:sym typeface="Arial" charset="0"/>
              </a:rPr>
              <a:t>      </a:t>
            </a:r>
            <a:r>
              <a:rPr lang="zh-CN" altLang="en-US" sz="2800" dirty="0" smtClean="0">
                <a:sym typeface="Arial" charset="0"/>
              </a:rPr>
              <a:t>上午 </a:t>
            </a:r>
            <a:r>
              <a:rPr lang="en-US" altLang="zh-CN" sz="2800" dirty="0" smtClean="0">
                <a:sym typeface="Arial" charset="0"/>
              </a:rPr>
              <a:t> 11</a:t>
            </a:r>
            <a:r>
              <a:rPr lang="zh-CN" altLang="en-US" sz="2800" dirty="0" smtClean="0">
                <a:sym typeface="Arial" charset="0"/>
              </a:rPr>
              <a:t>：</a:t>
            </a:r>
            <a:r>
              <a:rPr lang="en-US" altLang="zh-CN" sz="2800" dirty="0" smtClean="0">
                <a:sym typeface="Arial" charset="0"/>
              </a:rPr>
              <a:t>00—12:00</a:t>
            </a:r>
          </a:p>
          <a:p>
            <a:pPr marL="514350" indent="-514350" eaLnBrk="1" hangingPunct="1">
              <a:lnSpc>
                <a:spcPct val="90000"/>
              </a:lnSpc>
              <a:buNone/>
            </a:pPr>
            <a:r>
              <a:rPr lang="en-US" altLang="zh-CN" sz="2800" dirty="0" smtClean="0">
                <a:sym typeface="Arial" charset="0"/>
              </a:rPr>
              <a:t>      </a:t>
            </a:r>
            <a:r>
              <a:rPr lang="zh-CN" altLang="en-US" sz="2800" dirty="0" smtClean="0">
                <a:sym typeface="Arial" charset="0"/>
              </a:rPr>
              <a:t>下午</a:t>
            </a:r>
            <a:r>
              <a:rPr lang="en-US" altLang="zh-CN" sz="2800" dirty="0" smtClean="0">
                <a:sym typeface="Arial" charset="0"/>
              </a:rPr>
              <a:t>   </a:t>
            </a:r>
            <a:r>
              <a:rPr lang="zh-CN" altLang="en-US" sz="2800" dirty="0" smtClean="0">
                <a:sym typeface="Arial" charset="0"/>
              </a:rPr>
              <a:t>1:  </a:t>
            </a:r>
            <a:r>
              <a:rPr lang="en-US" altLang="zh-CN" sz="2800" dirty="0" smtClean="0">
                <a:sym typeface="Arial" charset="0"/>
              </a:rPr>
              <a:t>0</a:t>
            </a:r>
            <a:r>
              <a:rPr lang="zh-CN" altLang="en-US" sz="2800" dirty="0" smtClean="0">
                <a:sym typeface="Arial" charset="0"/>
              </a:rPr>
              <a:t>0  ---</a:t>
            </a:r>
            <a:r>
              <a:rPr lang="en-US" altLang="zh-CN" sz="2800" dirty="0" smtClean="0">
                <a:sym typeface="Arial" charset="0"/>
              </a:rPr>
              <a:t>3</a:t>
            </a:r>
            <a:r>
              <a:rPr lang="zh-CN" altLang="en-US" sz="2800" dirty="0" smtClean="0">
                <a:sym typeface="Arial" charset="0"/>
              </a:rPr>
              <a:t>:</a:t>
            </a:r>
            <a:r>
              <a:rPr lang="en-US" altLang="zh-CN" sz="2800" dirty="0" smtClean="0">
                <a:sym typeface="Arial" charset="0"/>
              </a:rPr>
              <a:t>3</a:t>
            </a:r>
            <a:r>
              <a:rPr lang="zh-CN" altLang="en-US" sz="2800" dirty="0" smtClean="0">
                <a:sym typeface="Arial" charset="0"/>
              </a:rPr>
              <a:t>0</a:t>
            </a:r>
            <a:endParaRPr lang="en-US" altLang="zh-CN" sz="2800" dirty="0" smtClean="0">
              <a:solidFill>
                <a:srgbClr val="FFFF00"/>
              </a:solidFill>
            </a:endParaRPr>
          </a:p>
          <a:p>
            <a:pPr marL="514350" indent="-514350" eaLnBrk="1" hangingPunct="1">
              <a:lnSpc>
                <a:spcPct val="90000"/>
              </a:lnSpc>
              <a:buFont typeface="Wingdings" pitchFamily="2" charset="2"/>
              <a:buAutoNum type="arabicPlain" startAt="3"/>
            </a:pPr>
            <a:endParaRPr lang="en-US" altLang="zh-CN" sz="2800" dirty="0" smtClean="0">
              <a:solidFill>
                <a:srgbClr val="FFFF00"/>
              </a:solidFill>
            </a:endParaRPr>
          </a:p>
          <a:p>
            <a:pPr marL="514350" indent="-514350" eaLnBrk="1" hangingPunct="1">
              <a:lnSpc>
                <a:spcPct val="90000"/>
              </a:lnSpc>
              <a:buNone/>
            </a:pPr>
            <a:r>
              <a:rPr lang="en-US" altLang="zh-CN" sz="2800" dirty="0" smtClean="0"/>
              <a:t>4</a:t>
            </a:r>
            <a:r>
              <a:rPr lang="zh-CN" altLang="en-US" sz="2800" dirty="0" smtClean="0"/>
              <a:t>   平时与期末成绩</a:t>
            </a:r>
          </a:p>
          <a:p>
            <a:pPr marL="514350" indent="-514350" eaLnBrk="1" hangingPunct="1">
              <a:lnSpc>
                <a:spcPct val="90000"/>
              </a:lnSpc>
              <a:buFont typeface="Wingdings" pitchFamily="2" charset="2"/>
              <a:buAutoNum type="arabicPlain" startAt="3"/>
            </a:pPr>
            <a:endParaRPr lang="zh-CN" altLang="en-US" sz="2800" dirty="0" smtClean="0">
              <a:solidFill>
                <a:srgbClr val="FFFF00"/>
              </a:solidFill>
            </a:endParaRPr>
          </a:p>
          <a:p>
            <a:pPr eaLnBrk="1" hangingPunct="1">
              <a:lnSpc>
                <a:spcPct val="90000"/>
              </a:lnSpc>
              <a:buFont typeface="Wingdings" pitchFamily="2" charset="2"/>
              <a:buNone/>
            </a:pPr>
            <a:endParaRPr lang="zh-CN" altLang="en-US" sz="2800" dirty="0" smtClean="0">
              <a:solidFill>
                <a:srgbClr val="FFFF00"/>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日期占位符 3"/>
          <p:cNvSpPr>
            <a:spLocks noGrp="1"/>
          </p:cNvSpPr>
          <p:nvPr>
            <p:ph type="dt" sz="quarter" idx="10"/>
          </p:nvPr>
        </p:nvSpPr>
        <p:spPr>
          <a:noFill/>
        </p:spPr>
        <p:txBody>
          <a:bodyPr/>
          <a:lstStyle/>
          <a:p>
            <a:fld id="{A6C1148E-7EB2-42DC-A2DB-69CBF225C0AA}" type="datetime1">
              <a:rPr lang="zh-CN" altLang="en-US" smtClean="0">
                <a:latin typeface="Arial" charset="0"/>
              </a:rPr>
              <a:pPr/>
              <a:t>2017/6/8</a:t>
            </a:fld>
            <a:endParaRPr lang="zh-CN" altLang="zh-CN" smtClean="0">
              <a:latin typeface="Arial" charset="0"/>
            </a:endParaRPr>
          </a:p>
        </p:txBody>
      </p:sp>
      <p:sp>
        <p:nvSpPr>
          <p:cNvPr id="38915" name="灯片编号占位符 5"/>
          <p:cNvSpPr>
            <a:spLocks noGrp="1"/>
          </p:cNvSpPr>
          <p:nvPr>
            <p:ph type="sldNum" sz="quarter" idx="12"/>
          </p:nvPr>
        </p:nvSpPr>
        <p:spPr>
          <a:noFill/>
        </p:spPr>
        <p:txBody>
          <a:bodyPr/>
          <a:lstStyle/>
          <a:p>
            <a:fld id="{EF2672AF-04A2-47F9-BCCA-62C35178A6C4}" type="slidenum">
              <a:rPr lang="zh-CN" altLang="zh-CN" smtClean="0">
                <a:latin typeface="Arial" charset="0"/>
              </a:rPr>
              <a:pPr/>
              <a:t>49</a:t>
            </a:fld>
            <a:endParaRPr lang="zh-CN" altLang="zh-CN" smtClean="0">
              <a:latin typeface="Arial" charset="0"/>
            </a:endParaRPr>
          </a:p>
        </p:txBody>
      </p:sp>
      <p:sp>
        <p:nvSpPr>
          <p:cNvPr id="38916" name="Rectangle 2"/>
          <p:cNvSpPr>
            <a:spLocks noGrp="1" noRot="1" noChangeArrowheads="1"/>
          </p:cNvSpPr>
          <p:nvPr>
            <p:ph type="body" idx="1"/>
          </p:nvPr>
        </p:nvSpPr>
        <p:spPr>
          <a:xfrm>
            <a:off x="0" y="1628775"/>
            <a:ext cx="8540750" cy="4498975"/>
          </a:xfrm>
        </p:spPr>
        <p:txBody>
          <a:bodyPr/>
          <a:lstStyle/>
          <a:p>
            <a:pPr eaLnBrk="1" hangingPunct="1">
              <a:buFont typeface="Wingdings" pitchFamily="2" charset="2"/>
              <a:buNone/>
            </a:pPr>
            <a:r>
              <a:rPr lang="zh-CN" altLang="en-US" sz="4800" smtClean="0"/>
              <a:t>             预祝大家考试顺利！</a:t>
            </a:r>
          </a:p>
          <a:p>
            <a:pPr eaLnBrk="1" hangingPunct="1">
              <a:buFont typeface="Wingdings" pitchFamily="2" charset="2"/>
              <a:buNone/>
            </a:pPr>
            <a:endParaRPr lang="zh-CN" altLang="en-US" sz="4800" smtClean="0"/>
          </a:p>
          <a:p>
            <a:pPr eaLnBrk="1" hangingPunct="1">
              <a:buFont typeface="Wingdings" pitchFamily="2" charset="2"/>
              <a:buNone/>
            </a:pPr>
            <a:r>
              <a:rPr lang="zh-CN" altLang="en-US" sz="4800" smtClean="0"/>
              <a:t>                    谢   谢  ！</a:t>
            </a:r>
          </a:p>
          <a:p>
            <a:pPr eaLnBrk="1" hangingPunct="1">
              <a:buFont typeface="Wingdings" pitchFamily="2" charset="2"/>
              <a:buNone/>
            </a:pPr>
            <a:endParaRPr lang="zh-CN" altLang="en-US" sz="4800" smtClean="0"/>
          </a:p>
          <a:p>
            <a:pPr eaLnBrk="1" hangingPunct="1">
              <a:buFont typeface="Wingdings" pitchFamily="2" charset="2"/>
              <a:buNone/>
            </a:pPr>
            <a:r>
              <a:rPr lang="zh-CN" altLang="en-US" sz="4800" smtClean="0"/>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AABE79C-E54E-4E0E-B664-8890EA58465B}" type="datetime1">
              <a:rPr lang="zh-CN" altLang="en-US" smtClean="0"/>
              <a:pPr>
                <a:defRPr/>
              </a:pPr>
              <a:t>2017/6/8</a:t>
            </a:fld>
            <a:endParaRPr lang="zh-CN" altLang="zh-CN"/>
          </a:p>
        </p:txBody>
      </p:sp>
      <p:sp>
        <p:nvSpPr>
          <p:cNvPr id="3" name="灯片编号占位符 2"/>
          <p:cNvSpPr>
            <a:spLocks noGrp="1"/>
          </p:cNvSpPr>
          <p:nvPr>
            <p:ph type="sldNum" sz="quarter" idx="12"/>
          </p:nvPr>
        </p:nvSpPr>
        <p:spPr/>
        <p:txBody>
          <a:bodyPr/>
          <a:lstStyle/>
          <a:p>
            <a:pPr>
              <a:defRPr/>
            </a:pPr>
            <a:fld id="{E1284332-E4DC-4D2F-A614-BDF491AF3DCF}" type="slidenum">
              <a:rPr lang="zh-CN" altLang="zh-CN" smtClean="0"/>
              <a:pPr>
                <a:defRPr/>
              </a:pPr>
              <a:t>5</a:t>
            </a:fld>
            <a:endParaRPr lang="zh-CN" altLang="zh-CN"/>
          </a:p>
        </p:txBody>
      </p:sp>
      <p:sp>
        <p:nvSpPr>
          <p:cNvPr id="4" name="Rectangle 1"/>
          <p:cNvSpPr>
            <a:spLocks noChangeArrowheads="1"/>
          </p:cNvSpPr>
          <p:nvPr/>
        </p:nvSpPr>
        <p:spPr bwMode="auto">
          <a:xfrm>
            <a:off x="0" y="357166"/>
            <a:ext cx="9144000" cy="569386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indent="304800"/>
            <a:r>
              <a:rPr lang="zh-CN" altLang="en-US" sz="2400" dirty="0" smtClean="0">
                <a:solidFill>
                  <a:srgbClr val="FF0000"/>
                </a:solidFill>
              </a:rPr>
              <a:t>例</a:t>
            </a:r>
            <a:r>
              <a:rPr lang="en-US" altLang="zh-CN" sz="2400" dirty="0" smtClean="0">
                <a:solidFill>
                  <a:srgbClr val="FF0000"/>
                </a:solidFill>
              </a:rPr>
              <a:t>2</a:t>
            </a:r>
            <a:r>
              <a:rPr lang="zh-CN" altLang="en-US" sz="2400" dirty="0" smtClean="0">
                <a:solidFill>
                  <a:srgbClr val="FF0000"/>
                </a:solidFill>
              </a:rPr>
              <a:t>  </a:t>
            </a: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某台主频为</a:t>
            </a: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400MHz</a:t>
            </a: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的计算机执行标准测试程序，程序中指令类型、执行数量和平均时钟周期数如下：</a:t>
            </a:r>
            <a:r>
              <a:rPr lang="zh-CN" altLang="en-US" sz="2400" dirty="0" smtClean="0"/>
              <a:t>求该计算机的有效</a:t>
            </a:r>
            <a:r>
              <a:rPr lang="en-US" sz="2400" dirty="0" smtClean="0"/>
              <a:t>CPI</a:t>
            </a:r>
            <a:r>
              <a:rPr lang="zh-CN" altLang="en-US" sz="2400" dirty="0" smtClean="0"/>
              <a:t>、</a:t>
            </a:r>
            <a:r>
              <a:rPr lang="en-US" sz="2400" dirty="0" smtClean="0"/>
              <a:t>MIPS</a:t>
            </a:r>
            <a:r>
              <a:rPr lang="zh-CN" altLang="en-US" sz="2400" dirty="0" smtClean="0"/>
              <a:t>和程序执行时间。</a:t>
            </a:r>
          </a:p>
          <a:p>
            <a:pPr marL="0" marR="0" lvl="0" indent="514350" algn="l" defTabSz="914400" rtl="0" eaLnBrk="0" fontAlgn="base" latinLnBrk="0" hangingPunct="0">
              <a:lnSpc>
                <a:spcPct val="100000"/>
              </a:lnSpc>
              <a:spcBef>
                <a:spcPct val="0"/>
              </a:spcBef>
              <a:spcAft>
                <a:spcPct val="0"/>
              </a:spcAft>
              <a:buClrTx/>
              <a:buSzTx/>
              <a:buFontTx/>
              <a:buNone/>
              <a:tabLst/>
            </a:pPr>
            <a:endParaRPr lang="en-US" altLang="zh-CN" sz="2400" dirty="0" smtClean="0">
              <a:latin typeface="Times New Roman" pitchFamily="18" charset="0"/>
              <a:ea typeface="宋体" pitchFamily="2" charset="-122"/>
              <a:cs typeface="Times New Roman" pitchFamily="18" charset="0"/>
            </a:endParaRPr>
          </a:p>
          <a:p>
            <a:pPr marL="0" marR="0" lvl="0" indent="514350" algn="l" defTabSz="914400" rtl="0" eaLnBrk="0" fontAlgn="base" latinLnBrk="0" hangingPunct="0">
              <a:lnSpc>
                <a:spcPct val="100000"/>
              </a:lnSpc>
              <a:spcBef>
                <a:spcPct val="0"/>
              </a:spcBef>
              <a:spcAft>
                <a:spcPct val="0"/>
              </a:spcAft>
              <a:buClrTx/>
              <a:buSzTx/>
              <a:buFontTx/>
              <a:buNone/>
              <a:tabLst/>
            </a:pPr>
            <a:endPar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514350" algn="l" defTabSz="914400" rtl="0" eaLnBrk="0" fontAlgn="base" latinLnBrk="0" hangingPunct="0">
              <a:lnSpc>
                <a:spcPct val="100000"/>
              </a:lnSpc>
              <a:spcBef>
                <a:spcPct val="0"/>
              </a:spcBef>
              <a:spcAft>
                <a:spcPct val="0"/>
              </a:spcAft>
              <a:buClrTx/>
              <a:buSzTx/>
              <a:buFontTx/>
              <a:buNone/>
              <a:tabLst/>
            </a:pPr>
            <a:endPar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514350" algn="l" defTabSz="914400" rtl="0" eaLnBrk="0" fontAlgn="base" latinLnBrk="0" hangingPunct="0">
              <a:lnSpc>
                <a:spcPct val="100000"/>
              </a:lnSpc>
              <a:spcBef>
                <a:spcPct val="0"/>
              </a:spcBef>
              <a:spcAft>
                <a:spcPct val="0"/>
              </a:spcAft>
              <a:buClrTx/>
              <a:buSzTx/>
              <a:buFontTx/>
              <a:buNone/>
              <a:tabLst/>
            </a:pPr>
            <a:endParaRPr lang="en-US" altLang="zh-CN" sz="2400" dirty="0" smtClean="0">
              <a:latin typeface="Times New Roman" pitchFamily="18" charset="0"/>
              <a:ea typeface="宋体" pitchFamily="2" charset="-122"/>
              <a:cs typeface="Times New Roman" pitchFamily="18" charset="0"/>
            </a:endParaRPr>
          </a:p>
          <a:p>
            <a:pPr marL="0" marR="0" lvl="0" indent="514350" algn="l" defTabSz="914400" rtl="0" eaLnBrk="0" fontAlgn="base" latinLnBrk="0" hangingPunct="0">
              <a:lnSpc>
                <a:spcPct val="100000"/>
              </a:lnSpc>
              <a:spcBef>
                <a:spcPct val="0"/>
              </a:spcBef>
              <a:spcAft>
                <a:spcPct val="0"/>
              </a:spcAft>
              <a:buClrTx/>
              <a:buSzTx/>
              <a:buFontTx/>
              <a:buNone/>
              <a:tabLst/>
            </a:pPr>
            <a:endParaRPr lang="en-US" altLang="zh-CN" sz="2400" dirty="0" smtClean="0">
              <a:latin typeface="Times New Roman" pitchFamily="18" charset="0"/>
              <a:ea typeface="宋体" pitchFamily="2" charset="-122"/>
              <a:cs typeface="Times New Roman" pitchFamily="18" charset="0"/>
            </a:endParaRPr>
          </a:p>
          <a:p>
            <a:pPr marL="0" marR="0" lvl="0" indent="514350" algn="l" defTabSz="914400" rtl="0" eaLnBrk="0" fontAlgn="base" latinLnBrk="0" hangingPunct="0">
              <a:lnSpc>
                <a:spcPct val="100000"/>
              </a:lnSpc>
              <a:spcBef>
                <a:spcPct val="0"/>
              </a:spcBef>
              <a:spcAft>
                <a:spcPct val="0"/>
              </a:spcAft>
              <a:buClrTx/>
              <a:buSzTx/>
              <a:buFontTx/>
              <a:buNone/>
              <a:tabLst/>
            </a:pPr>
            <a:endParaRPr lang="en-US" altLang="zh-CN" sz="2400" dirty="0" smtClean="0">
              <a:latin typeface="Times New Roman" pitchFamily="18" charset="0"/>
              <a:ea typeface="宋体" pitchFamily="2" charset="-122"/>
              <a:cs typeface="Times New Roman" pitchFamily="18" charset="0"/>
            </a:endParaRPr>
          </a:p>
          <a:p>
            <a:pPr marL="0" marR="0" lvl="0" indent="514350" algn="l" defTabSz="914400" rtl="0" eaLnBrk="0" fontAlgn="base" latinLnBrk="0" hangingPunct="0">
              <a:lnSpc>
                <a:spcPct val="100000"/>
              </a:lnSpc>
              <a:spcBef>
                <a:spcPct val="0"/>
              </a:spcBef>
              <a:spcAft>
                <a:spcPct val="0"/>
              </a:spcAft>
              <a:buClrTx/>
              <a:buSzTx/>
              <a:buFontTx/>
              <a:buNone/>
              <a:tabLst/>
            </a:pPr>
            <a:endPar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51435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解：（</a:t>
            </a: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a:t>
            </a: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CPI </a:t>
            </a: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(45000×1</a:t>
            </a: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75000×2</a:t>
            </a: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8000×4</a:t>
            </a: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1500×2) / 129500</a:t>
            </a: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1.776</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51435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a:t>
            </a: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MIPS</a:t>
            </a: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速率＝</a:t>
            </a: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f/ CPI </a:t>
            </a: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400/1.776 </a:t>
            </a: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225.225MIPS</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lvl="0" indent="514350" eaLnBrk="0" hangingPunct="0"/>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3</a:t>
            </a: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）程序执行时间</a:t>
            </a: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(45000×1</a:t>
            </a: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75000×2</a:t>
            </a: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8000×4</a:t>
            </a: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1500×2)</a:t>
            </a: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lang="en-US" altLang="zh-CN" sz="2400" dirty="0" smtClean="0">
                <a:latin typeface="Times New Roman" pitchFamily="18" charset="0"/>
                <a:cs typeface="Times New Roman" pitchFamily="18" charset="0"/>
              </a:rPr>
              <a:t>400×1000000=0.000</a:t>
            </a: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575s</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pic>
        <p:nvPicPr>
          <p:cNvPr id="46082" name="Picture 2"/>
          <p:cNvPicPr>
            <a:picLocks noChangeAspect="1" noChangeArrowheads="1"/>
          </p:cNvPicPr>
          <p:nvPr/>
        </p:nvPicPr>
        <p:blipFill>
          <a:blip r:embed="rId3"/>
          <a:srcRect/>
          <a:stretch>
            <a:fillRect/>
          </a:stretch>
        </p:blipFill>
        <p:spPr bwMode="auto">
          <a:xfrm>
            <a:off x="785786" y="1714488"/>
            <a:ext cx="7553325" cy="22383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AABE79C-E54E-4E0E-B664-8890EA58465B}" type="datetime1">
              <a:rPr lang="zh-CN" altLang="en-US" smtClean="0"/>
              <a:pPr>
                <a:defRPr/>
              </a:pPr>
              <a:t>2017/6/8</a:t>
            </a:fld>
            <a:endParaRPr lang="zh-CN" altLang="zh-CN"/>
          </a:p>
        </p:txBody>
      </p:sp>
      <p:sp>
        <p:nvSpPr>
          <p:cNvPr id="3" name="灯片编号占位符 2"/>
          <p:cNvSpPr>
            <a:spLocks noGrp="1"/>
          </p:cNvSpPr>
          <p:nvPr>
            <p:ph type="sldNum" sz="quarter" idx="12"/>
          </p:nvPr>
        </p:nvSpPr>
        <p:spPr/>
        <p:txBody>
          <a:bodyPr/>
          <a:lstStyle/>
          <a:p>
            <a:pPr>
              <a:defRPr/>
            </a:pPr>
            <a:fld id="{E1284332-E4DC-4D2F-A614-BDF491AF3DCF}" type="slidenum">
              <a:rPr lang="zh-CN" altLang="zh-CN" smtClean="0"/>
              <a:pPr>
                <a:defRPr/>
              </a:pPr>
              <a:t>6</a:t>
            </a:fld>
            <a:endParaRPr lang="zh-CN" altLang="zh-CN"/>
          </a:p>
        </p:txBody>
      </p:sp>
      <p:graphicFrame>
        <p:nvGraphicFramePr>
          <p:cNvPr id="4" name="表格 3"/>
          <p:cNvGraphicFramePr>
            <a:graphicFrameLocks noGrp="1"/>
          </p:cNvGraphicFramePr>
          <p:nvPr/>
        </p:nvGraphicFramePr>
        <p:xfrm>
          <a:off x="1142976" y="2786058"/>
          <a:ext cx="5786477" cy="3033040"/>
        </p:xfrm>
        <a:graphic>
          <a:graphicData uri="http://schemas.openxmlformats.org/drawingml/2006/table">
            <a:tbl>
              <a:tblPr/>
              <a:tblGrid>
                <a:gridCol w="985951"/>
                <a:gridCol w="1488498"/>
                <a:gridCol w="1656014"/>
                <a:gridCol w="1656014"/>
              </a:tblGrid>
              <a:tr h="1914532">
                <a:tc>
                  <a:txBody>
                    <a:bodyPr/>
                    <a:lstStyle/>
                    <a:p>
                      <a:pPr algn="ctr">
                        <a:lnSpc>
                          <a:spcPts val="1800"/>
                        </a:lnSpc>
                        <a:spcAft>
                          <a:spcPts val="0"/>
                        </a:spcAft>
                      </a:pPr>
                      <a:r>
                        <a:rPr lang="zh-CN" sz="2000" kern="100" dirty="0">
                          <a:latin typeface="Times New Roman"/>
                          <a:ea typeface="宋体"/>
                          <a:cs typeface="Times New Roman"/>
                        </a:rPr>
                        <a:t>操作类型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zh-CN" sz="2000" kern="100">
                          <a:latin typeface="Times New Roman"/>
                          <a:ea typeface="宋体"/>
                          <a:cs typeface="Times New Roman"/>
                        </a:rPr>
                        <a:t>程序中的数量</a:t>
                      </a:r>
                    </a:p>
                    <a:p>
                      <a:pPr algn="ctr">
                        <a:lnSpc>
                          <a:spcPts val="1800"/>
                        </a:lnSpc>
                        <a:spcAft>
                          <a:spcPts val="0"/>
                        </a:spcAft>
                      </a:pPr>
                      <a:r>
                        <a:rPr lang="zh-CN" sz="2000" kern="100">
                          <a:latin typeface="Times New Roman"/>
                          <a:ea typeface="宋体"/>
                          <a:cs typeface="Times New Roman"/>
                        </a:rPr>
                        <a:t>（百万条指令）</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zh-CN" sz="2000" kern="100" dirty="0">
                          <a:latin typeface="Times New Roman"/>
                          <a:ea typeface="宋体"/>
                          <a:cs typeface="Times New Roman"/>
                        </a:rPr>
                        <a:t>改进前的执行时间</a:t>
                      </a:r>
                    </a:p>
                    <a:p>
                      <a:pPr algn="ctr">
                        <a:lnSpc>
                          <a:spcPts val="1800"/>
                        </a:lnSpc>
                        <a:spcAft>
                          <a:spcPts val="0"/>
                        </a:spcAft>
                      </a:pPr>
                      <a:r>
                        <a:rPr lang="zh-CN" sz="2000" kern="100" dirty="0">
                          <a:latin typeface="Times New Roman"/>
                          <a:ea typeface="宋体"/>
                          <a:cs typeface="Times New Roman"/>
                        </a:rPr>
                        <a:t>（周期）</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zh-CN" sz="2000" kern="100" dirty="0">
                          <a:latin typeface="Times New Roman"/>
                          <a:ea typeface="宋体"/>
                          <a:cs typeface="Times New Roman"/>
                        </a:rPr>
                        <a:t>改进后的执行时间</a:t>
                      </a:r>
                    </a:p>
                    <a:p>
                      <a:pPr algn="ctr">
                        <a:lnSpc>
                          <a:spcPts val="1800"/>
                        </a:lnSpc>
                        <a:spcAft>
                          <a:spcPts val="0"/>
                        </a:spcAft>
                      </a:pPr>
                      <a:r>
                        <a:rPr lang="zh-CN" sz="2000" kern="100" dirty="0">
                          <a:latin typeface="Times New Roman"/>
                          <a:ea typeface="宋体"/>
                          <a:cs typeface="Times New Roman"/>
                        </a:rPr>
                        <a:t>（周期）</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9627">
                <a:tc>
                  <a:txBody>
                    <a:bodyPr/>
                    <a:lstStyle/>
                    <a:p>
                      <a:pPr algn="ctr">
                        <a:lnSpc>
                          <a:spcPts val="1800"/>
                        </a:lnSpc>
                        <a:spcAft>
                          <a:spcPts val="0"/>
                        </a:spcAft>
                      </a:pPr>
                      <a:r>
                        <a:rPr lang="zh-CN" sz="2000" kern="100" dirty="0">
                          <a:latin typeface="Times New Roman"/>
                          <a:ea typeface="宋体"/>
                          <a:cs typeface="Times New Roman"/>
                        </a:rPr>
                        <a:t>操作</a:t>
                      </a:r>
                      <a:r>
                        <a:rPr lang="en-US" sz="2000" kern="100" dirty="0">
                          <a:latin typeface="Times New Roman"/>
                          <a:ea typeface="宋体"/>
                          <a:cs typeface="Times New Roman"/>
                        </a:rPr>
                        <a:t>1</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2000" kern="100" dirty="0">
                          <a:latin typeface="Times New Roman"/>
                          <a:ea typeface="宋体"/>
                          <a:cs typeface="Times New Roman"/>
                        </a:rPr>
                        <a:t>10</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2000" kern="100" dirty="0">
                          <a:latin typeface="Times New Roman"/>
                          <a:ea typeface="宋体"/>
                          <a:cs typeface="Times New Roman"/>
                        </a:rPr>
                        <a:t>2</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2000" kern="100">
                          <a:latin typeface="Times New Roman"/>
                          <a:ea typeface="宋体"/>
                          <a:cs typeface="Times New Roman"/>
                        </a:rPr>
                        <a:t>1</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9627">
                <a:tc>
                  <a:txBody>
                    <a:bodyPr/>
                    <a:lstStyle/>
                    <a:p>
                      <a:pPr algn="ctr">
                        <a:lnSpc>
                          <a:spcPts val="1800"/>
                        </a:lnSpc>
                        <a:spcAft>
                          <a:spcPts val="0"/>
                        </a:spcAft>
                      </a:pPr>
                      <a:r>
                        <a:rPr lang="zh-CN" sz="2000" kern="100">
                          <a:latin typeface="Times New Roman"/>
                          <a:ea typeface="宋体"/>
                          <a:cs typeface="Times New Roman"/>
                        </a:rPr>
                        <a:t>操作</a:t>
                      </a:r>
                      <a:r>
                        <a:rPr lang="en-US" sz="2000" kern="100">
                          <a:latin typeface="Times New Roman"/>
                          <a:ea typeface="宋体"/>
                          <a:cs typeface="Times New Roman"/>
                        </a:rPr>
                        <a:t>2</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2000" kern="100" dirty="0">
                          <a:latin typeface="Times New Roman"/>
                          <a:ea typeface="宋体"/>
                          <a:cs typeface="Times New Roman"/>
                        </a:rPr>
                        <a:t>30</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2000" kern="100">
                          <a:latin typeface="Times New Roman"/>
                          <a:ea typeface="宋体"/>
                          <a:cs typeface="Times New Roman"/>
                        </a:rPr>
                        <a:t>20</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2000" kern="100">
                          <a:latin typeface="Times New Roman"/>
                          <a:ea typeface="宋体"/>
                          <a:cs typeface="Times New Roman"/>
                        </a:rPr>
                        <a:t>15</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9627">
                <a:tc>
                  <a:txBody>
                    <a:bodyPr/>
                    <a:lstStyle/>
                    <a:p>
                      <a:pPr algn="ctr">
                        <a:lnSpc>
                          <a:spcPts val="1800"/>
                        </a:lnSpc>
                        <a:spcAft>
                          <a:spcPts val="0"/>
                        </a:spcAft>
                      </a:pPr>
                      <a:r>
                        <a:rPr lang="zh-CN" sz="2000" kern="100">
                          <a:latin typeface="Times New Roman"/>
                          <a:ea typeface="宋体"/>
                          <a:cs typeface="Times New Roman"/>
                        </a:rPr>
                        <a:t>操作</a:t>
                      </a:r>
                      <a:r>
                        <a:rPr lang="en-US" sz="2000" kern="100">
                          <a:latin typeface="Times New Roman"/>
                          <a:ea typeface="宋体"/>
                          <a:cs typeface="Times New Roman"/>
                        </a:rPr>
                        <a:t>3</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2000" kern="100" dirty="0">
                          <a:latin typeface="Times New Roman"/>
                          <a:ea typeface="宋体"/>
                          <a:cs typeface="Times New Roman"/>
                        </a:rPr>
                        <a:t>35</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2000" kern="100">
                          <a:latin typeface="Times New Roman"/>
                          <a:ea typeface="宋体"/>
                          <a:cs typeface="Times New Roman"/>
                        </a:rPr>
                        <a:t>10</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2000" kern="100">
                          <a:latin typeface="Times New Roman"/>
                          <a:ea typeface="宋体"/>
                          <a:cs typeface="Times New Roman"/>
                        </a:rPr>
                        <a:t>3</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9627">
                <a:tc>
                  <a:txBody>
                    <a:bodyPr/>
                    <a:lstStyle/>
                    <a:p>
                      <a:pPr algn="ctr">
                        <a:lnSpc>
                          <a:spcPts val="1800"/>
                        </a:lnSpc>
                        <a:spcAft>
                          <a:spcPts val="0"/>
                        </a:spcAft>
                      </a:pPr>
                      <a:r>
                        <a:rPr lang="zh-CN" sz="2000" kern="100">
                          <a:latin typeface="Times New Roman"/>
                          <a:ea typeface="宋体"/>
                          <a:cs typeface="Times New Roman"/>
                        </a:rPr>
                        <a:t>操作</a:t>
                      </a:r>
                      <a:r>
                        <a:rPr lang="en-US" sz="2000" kern="100">
                          <a:latin typeface="Times New Roman"/>
                          <a:ea typeface="宋体"/>
                          <a:cs typeface="Times New Roman"/>
                        </a:rPr>
                        <a:t>4</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2000" kern="100" dirty="0">
                          <a:latin typeface="Times New Roman"/>
                          <a:ea typeface="宋体"/>
                          <a:cs typeface="Times New Roman"/>
                        </a:rPr>
                        <a:t>15</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2000" kern="100" dirty="0">
                          <a:latin typeface="Times New Roman"/>
                          <a:ea typeface="宋体"/>
                          <a:cs typeface="Times New Roman"/>
                        </a:rPr>
                        <a:t>4</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2000" kern="100" dirty="0">
                          <a:latin typeface="Times New Roman"/>
                          <a:ea typeface="宋体"/>
                          <a:cs typeface="Times New Roman"/>
                        </a:rPr>
                        <a:t>1</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8369" name="Rectangle 1"/>
          <p:cNvSpPr>
            <a:spLocks noChangeArrowheads="1"/>
          </p:cNvSpPr>
          <p:nvPr/>
        </p:nvSpPr>
        <p:spPr bwMode="auto">
          <a:xfrm>
            <a:off x="-285784" y="428604"/>
            <a:ext cx="10007868" cy="181588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lvl="0" indent="304800"/>
            <a:r>
              <a:rPr lang="zh-CN" altLang="en-US" sz="2800" dirty="0" smtClean="0">
                <a:solidFill>
                  <a:srgbClr val="FF0000"/>
                </a:solidFill>
              </a:rPr>
              <a:t>例</a:t>
            </a:r>
            <a:r>
              <a:rPr lang="en-US" altLang="zh-CN" sz="2800" dirty="0" smtClean="0">
                <a:solidFill>
                  <a:srgbClr val="FF0000"/>
                </a:solidFill>
              </a:rPr>
              <a:t>3</a:t>
            </a: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假设某应用程序中有</a:t>
            </a: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a:t>
            </a: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类操作，通过改进，各操作获</a:t>
            </a:r>
            <a:endPar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lvl="0" indent="304800"/>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得不同的性能提高。具体数据如下表所示：</a:t>
            </a:r>
            <a:endParaRPr kumimoji="0" lang="zh-CN" altLang="en-US" sz="2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a:t>
            </a:r>
            <a:r>
              <a:rPr lang="zh-CN" altLang="en-US" sz="2800" dirty="0" smtClean="0">
                <a:latin typeface="Times New Roman" pitchFamily="18" charset="0"/>
                <a:cs typeface="Times New Roman" pitchFamily="18" charset="0"/>
              </a:rPr>
              <a:t>）</a:t>
            </a: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各类操作单独改进后，程序获得的加速比分别是多少？</a:t>
            </a:r>
            <a:endParaRPr kumimoji="0" lang="zh-CN" altLang="en-US" sz="2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3</a:t>
            </a: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a:t>
            </a: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类操作均改进后，整个程序的加速比是多少？</a:t>
            </a:r>
            <a:endParaRPr kumimoji="0" lang="zh-CN" altLang="en-US" sz="2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AABE79C-E54E-4E0E-B664-8890EA58465B}" type="datetime1">
              <a:rPr lang="zh-CN" altLang="en-US" smtClean="0"/>
              <a:pPr>
                <a:defRPr/>
              </a:pPr>
              <a:t>2017/6/8</a:t>
            </a:fld>
            <a:endParaRPr lang="zh-CN" altLang="zh-CN"/>
          </a:p>
        </p:txBody>
      </p:sp>
      <p:sp>
        <p:nvSpPr>
          <p:cNvPr id="3" name="灯片编号占位符 2"/>
          <p:cNvSpPr>
            <a:spLocks noGrp="1"/>
          </p:cNvSpPr>
          <p:nvPr>
            <p:ph type="sldNum" sz="quarter" idx="12"/>
          </p:nvPr>
        </p:nvSpPr>
        <p:spPr/>
        <p:txBody>
          <a:bodyPr/>
          <a:lstStyle/>
          <a:p>
            <a:pPr>
              <a:defRPr/>
            </a:pPr>
            <a:fld id="{E1284332-E4DC-4D2F-A614-BDF491AF3DCF}" type="slidenum">
              <a:rPr lang="zh-CN" altLang="zh-CN" smtClean="0"/>
              <a:pPr>
                <a:defRPr/>
              </a:pPr>
              <a:t>7</a:t>
            </a:fld>
            <a:endParaRPr lang="zh-CN" altLang="zh-CN" dirty="0"/>
          </a:p>
        </p:txBody>
      </p:sp>
      <p:sp>
        <p:nvSpPr>
          <p:cNvPr id="4" name="矩形 3"/>
          <p:cNvSpPr/>
          <p:nvPr/>
        </p:nvSpPr>
        <p:spPr>
          <a:xfrm>
            <a:off x="571472" y="285728"/>
            <a:ext cx="2903359" cy="369332"/>
          </a:xfrm>
          <a:prstGeom prst="rect">
            <a:avLst/>
          </a:prstGeom>
        </p:spPr>
        <p:txBody>
          <a:bodyPr wrap="none">
            <a:spAutoFit/>
          </a:bodyPr>
          <a:lstStyle/>
          <a:p>
            <a:r>
              <a:rPr lang="zh-CN" altLang="en-US" dirty="0" smtClean="0"/>
              <a:t>解：</a:t>
            </a:r>
            <a:r>
              <a:rPr lang="en-US" altLang="zh-CN" dirty="0" smtClean="0"/>
              <a:t>1</a:t>
            </a:r>
            <a:r>
              <a:rPr lang="zh-CN" altLang="en-US" dirty="0" smtClean="0"/>
              <a:t> ）  根据</a:t>
            </a:r>
            <a:r>
              <a:rPr lang="en-US" dirty="0" smtClean="0"/>
              <a:t>Amdahl</a:t>
            </a:r>
            <a:r>
              <a:rPr lang="zh-CN" altLang="en-US" dirty="0" smtClean="0"/>
              <a:t>定律</a:t>
            </a:r>
            <a:endParaRPr lang="zh-CN" altLang="en-US" dirty="0"/>
          </a:p>
        </p:txBody>
      </p:sp>
      <p:graphicFrame>
        <p:nvGraphicFramePr>
          <p:cNvPr id="5" name="表格 4"/>
          <p:cNvGraphicFramePr>
            <a:graphicFrameLocks noGrp="1"/>
          </p:cNvGraphicFramePr>
          <p:nvPr/>
        </p:nvGraphicFramePr>
        <p:xfrm>
          <a:off x="785786" y="857232"/>
          <a:ext cx="7875309" cy="3300431"/>
        </p:xfrm>
        <a:graphic>
          <a:graphicData uri="http://schemas.openxmlformats.org/drawingml/2006/table">
            <a:tbl>
              <a:tblPr/>
              <a:tblGrid>
                <a:gridCol w="1341864"/>
                <a:gridCol w="2242954"/>
                <a:gridCol w="2036680"/>
                <a:gridCol w="2253811"/>
              </a:tblGrid>
              <a:tr h="1237311">
                <a:tc>
                  <a:txBody>
                    <a:bodyPr/>
                    <a:lstStyle/>
                    <a:p>
                      <a:pPr algn="ctr">
                        <a:lnSpc>
                          <a:spcPts val="1800"/>
                        </a:lnSpc>
                        <a:spcAft>
                          <a:spcPts val="0"/>
                        </a:spcAft>
                      </a:pPr>
                      <a:r>
                        <a:rPr lang="zh-CN" sz="2400" kern="100" dirty="0">
                          <a:latin typeface="Times New Roman"/>
                          <a:ea typeface="宋体"/>
                          <a:cs typeface="Times New Roman"/>
                        </a:rPr>
                        <a:t>操作类型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zh-CN" sz="2000" kern="100" dirty="0">
                          <a:latin typeface="Times New Roman"/>
                          <a:ea typeface="宋体"/>
                          <a:cs typeface="Times New Roman"/>
                        </a:rPr>
                        <a:t>各类操作的</a:t>
                      </a:r>
                      <a:r>
                        <a:rPr lang="zh-CN" sz="2000" kern="100" dirty="0" smtClean="0">
                          <a:latin typeface="Times New Roman"/>
                          <a:ea typeface="宋体"/>
                          <a:cs typeface="Times New Roman"/>
                        </a:rPr>
                        <a:t>指令在</a:t>
                      </a:r>
                      <a:r>
                        <a:rPr lang="zh-CN" sz="2000" kern="100" dirty="0">
                          <a:latin typeface="Times New Roman"/>
                          <a:ea typeface="宋体"/>
                          <a:cs typeface="Times New Roman"/>
                        </a:rPr>
                        <a:t>程序中所占的比例</a:t>
                      </a:r>
                      <a:r>
                        <a:rPr lang="en-US" sz="2000" kern="100" dirty="0" err="1">
                          <a:latin typeface="Times New Roman"/>
                          <a:ea typeface="宋体"/>
                          <a:cs typeface="Times New Roman"/>
                        </a:rPr>
                        <a:t>F</a:t>
                      </a:r>
                      <a:r>
                        <a:rPr lang="en-US" sz="2000" kern="100" baseline="-25000" dirty="0" err="1">
                          <a:latin typeface="Times New Roman"/>
                          <a:ea typeface="宋体"/>
                          <a:cs typeface="Times New Roman"/>
                        </a:rPr>
                        <a:t>i</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lvl="1" algn="ctr">
                        <a:lnSpc>
                          <a:spcPts val="1800"/>
                        </a:lnSpc>
                        <a:spcAft>
                          <a:spcPts val="0"/>
                        </a:spcAft>
                      </a:pPr>
                      <a:r>
                        <a:rPr lang="zh-CN" sz="2400" kern="100" dirty="0">
                          <a:latin typeface="Times New Roman"/>
                          <a:ea typeface="宋体"/>
                          <a:cs typeface="Times New Roman"/>
                        </a:rPr>
                        <a:t>各类操作的加速比</a:t>
                      </a:r>
                      <a:r>
                        <a:rPr lang="en-US" sz="2400" kern="100" dirty="0">
                          <a:latin typeface="Times New Roman"/>
                          <a:ea typeface="宋体"/>
                          <a:cs typeface="Times New Roman"/>
                        </a:rPr>
                        <a:t>S</a:t>
                      </a:r>
                      <a:r>
                        <a:rPr lang="en-US" sz="2400" kern="100" baseline="-25000" dirty="0">
                          <a:latin typeface="Times New Roman"/>
                          <a:ea typeface="宋体"/>
                          <a:cs typeface="Times New Roman"/>
                        </a:rPr>
                        <a:t>i</a:t>
                      </a:r>
                      <a:endParaRPr lang="zh-CN" sz="24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zh-CN" sz="2400" kern="100">
                          <a:latin typeface="Times New Roman"/>
                          <a:ea typeface="宋体"/>
                          <a:cs typeface="Times New Roman"/>
                        </a:rPr>
                        <a:t>各类操作单独改进后，程序获得的加速比</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5780">
                <a:tc>
                  <a:txBody>
                    <a:bodyPr/>
                    <a:lstStyle/>
                    <a:p>
                      <a:pPr algn="ctr">
                        <a:lnSpc>
                          <a:spcPts val="1800"/>
                        </a:lnSpc>
                        <a:spcAft>
                          <a:spcPts val="0"/>
                        </a:spcAft>
                      </a:pPr>
                      <a:r>
                        <a:rPr lang="zh-CN" sz="2400" kern="100">
                          <a:latin typeface="Times New Roman"/>
                          <a:ea typeface="宋体"/>
                          <a:cs typeface="Times New Roman"/>
                        </a:rPr>
                        <a:t>操作</a:t>
                      </a:r>
                      <a:r>
                        <a:rPr lang="en-US" sz="2400" kern="100">
                          <a:latin typeface="Times New Roman"/>
                          <a:ea typeface="宋体"/>
                          <a:cs typeface="Times New Roman"/>
                        </a:rPr>
                        <a:t>1</a:t>
                      </a:r>
                      <a:endParaRPr lang="zh-CN" sz="2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2400" kern="100">
                          <a:latin typeface="Times New Roman"/>
                          <a:ea typeface="宋体"/>
                          <a:cs typeface="Times New Roman"/>
                        </a:rPr>
                        <a:t>11.1%</a:t>
                      </a:r>
                      <a:endParaRPr lang="zh-CN" sz="2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2400" kern="100">
                          <a:latin typeface="Times New Roman"/>
                          <a:ea typeface="宋体"/>
                          <a:cs typeface="Times New Roman"/>
                        </a:rPr>
                        <a:t>2</a:t>
                      </a:r>
                      <a:endParaRPr lang="zh-CN" sz="2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2400" kern="100">
                          <a:latin typeface="Times New Roman"/>
                          <a:ea typeface="宋体"/>
                          <a:cs typeface="Times New Roman"/>
                        </a:rPr>
                        <a:t>1.06</a:t>
                      </a:r>
                      <a:endParaRPr lang="zh-CN" sz="2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5780">
                <a:tc>
                  <a:txBody>
                    <a:bodyPr/>
                    <a:lstStyle/>
                    <a:p>
                      <a:pPr algn="ctr">
                        <a:lnSpc>
                          <a:spcPts val="1800"/>
                        </a:lnSpc>
                        <a:spcAft>
                          <a:spcPts val="0"/>
                        </a:spcAft>
                      </a:pPr>
                      <a:r>
                        <a:rPr lang="zh-CN" sz="2400" kern="100">
                          <a:latin typeface="Times New Roman"/>
                          <a:ea typeface="宋体"/>
                          <a:cs typeface="Times New Roman"/>
                        </a:rPr>
                        <a:t>操作</a:t>
                      </a:r>
                      <a:r>
                        <a:rPr lang="en-US" sz="2400" kern="100">
                          <a:latin typeface="Times New Roman"/>
                          <a:ea typeface="宋体"/>
                          <a:cs typeface="Times New Roman"/>
                        </a:rPr>
                        <a:t>2</a:t>
                      </a:r>
                      <a:endParaRPr lang="zh-CN" sz="2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2400" kern="100">
                          <a:latin typeface="Times New Roman"/>
                          <a:ea typeface="宋体"/>
                          <a:cs typeface="Times New Roman"/>
                        </a:rPr>
                        <a:t>33.3%</a:t>
                      </a:r>
                      <a:endParaRPr lang="zh-CN" sz="2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2400" kern="100">
                          <a:latin typeface="Times New Roman"/>
                          <a:ea typeface="宋体"/>
                          <a:cs typeface="Times New Roman"/>
                        </a:rPr>
                        <a:t>1.33</a:t>
                      </a:r>
                      <a:endParaRPr lang="zh-CN" sz="2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2400" kern="100">
                          <a:latin typeface="Times New Roman"/>
                          <a:ea typeface="宋体"/>
                          <a:cs typeface="Times New Roman"/>
                        </a:rPr>
                        <a:t>1.09</a:t>
                      </a:r>
                      <a:endParaRPr lang="zh-CN" sz="2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5780">
                <a:tc>
                  <a:txBody>
                    <a:bodyPr/>
                    <a:lstStyle/>
                    <a:p>
                      <a:pPr algn="ctr">
                        <a:lnSpc>
                          <a:spcPts val="1800"/>
                        </a:lnSpc>
                        <a:spcAft>
                          <a:spcPts val="0"/>
                        </a:spcAft>
                      </a:pPr>
                      <a:r>
                        <a:rPr lang="zh-CN" sz="2400" kern="100">
                          <a:latin typeface="Times New Roman"/>
                          <a:ea typeface="宋体"/>
                          <a:cs typeface="Times New Roman"/>
                        </a:rPr>
                        <a:t>操作</a:t>
                      </a:r>
                      <a:r>
                        <a:rPr lang="en-US" sz="2400" kern="100">
                          <a:latin typeface="Times New Roman"/>
                          <a:ea typeface="宋体"/>
                          <a:cs typeface="Times New Roman"/>
                        </a:rPr>
                        <a:t>3</a:t>
                      </a:r>
                      <a:endParaRPr lang="zh-CN" sz="2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2400" kern="100">
                          <a:latin typeface="Times New Roman"/>
                          <a:ea typeface="宋体"/>
                          <a:cs typeface="Times New Roman"/>
                        </a:rPr>
                        <a:t>38.9%</a:t>
                      </a:r>
                      <a:endParaRPr lang="zh-CN" sz="2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2400" kern="100">
                          <a:latin typeface="Times New Roman"/>
                          <a:ea typeface="宋体"/>
                          <a:cs typeface="Times New Roman"/>
                        </a:rPr>
                        <a:t>3.33</a:t>
                      </a:r>
                      <a:endParaRPr lang="zh-CN" sz="2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2400" kern="100">
                          <a:latin typeface="Times New Roman"/>
                          <a:ea typeface="宋体"/>
                          <a:cs typeface="Times New Roman"/>
                        </a:rPr>
                        <a:t>1.37</a:t>
                      </a:r>
                      <a:endParaRPr lang="zh-CN" sz="2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5780">
                <a:tc>
                  <a:txBody>
                    <a:bodyPr/>
                    <a:lstStyle/>
                    <a:p>
                      <a:pPr algn="ctr">
                        <a:lnSpc>
                          <a:spcPts val="1800"/>
                        </a:lnSpc>
                        <a:spcAft>
                          <a:spcPts val="0"/>
                        </a:spcAft>
                      </a:pPr>
                      <a:r>
                        <a:rPr lang="zh-CN" sz="2400" kern="100">
                          <a:latin typeface="Times New Roman"/>
                          <a:ea typeface="宋体"/>
                          <a:cs typeface="Times New Roman"/>
                        </a:rPr>
                        <a:t>操作</a:t>
                      </a:r>
                      <a:r>
                        <a:rPr lang="en-US" sz="2400" kern="100">
                          <a:latin typeface="Times New Roman"/>
                          <a:ea typeface="宋体"/>
                          <a:cs typeface="Times New Roman"/>
                        </a:rPr>
                        <a:t>4</a:t>
                      </a:r>
                      <a:endParaRPr lang="zh-CN" sz="2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2400" kern="100">
                          <a:latin typeface="Times New Roman"/>
                          <a:ea typeface="宋体"/>
                          <a:cs typeface="Times New Roman"/>
                        </a:rPr>
                        <a:t>16.7%</a:t>
                      </a:r>
                      <a:endParaRPr lang="zh-CN" sz="2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2400" kern="100">
                          <a:latin typeface="Times New Roman"/>
                          <a:ea typeface="宋体"/>
                          <a:cs typeface="Times New Roman"/>
                        </a:rPr>
                        <a:t>4</a:t>
                      </a:r>
                      <a:endParaRPr lang="zh-CN" sz="2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2400" kern="100" dirty="0">
                          <a:latin typeface="Times New Roman"/>
                          <a:ea typeface="宋体"/>
                          <a:cs typeface="Times New Roman"/>
                        </a:rPr>
                        <a:t>1.14</a:t>
                      </a:r>
                      <a:endParaRPr lang="zh-CN" sz="24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9634" name="Rectangle 2"/>
          <p:cNvSpPr>
            <a:spLocks noChangeArrowheads="1"/>
          </p:cNvSpPr>
          <p:nvPr/>
        </p:nvSpPr>
        <p:spPr bwMode="auto">
          <a:xfrm>
            <a:off x="714348" y="4143380"/>
            <a:ext cx="7545655" cy="95410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a:t>
            </a: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a:t>
            </a: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类操作均改进后，整个程序的加速比：</a:t>
            </a:r>
            <a:endParaRPr kumimoji="0" lang="zh-CN" altLang="en-US" sz="2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endParaRPr kumimoji="0" lang="zh-CN" altLang="en-US" sz="2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69635" name="Rectangle 3"/>
          <p:cNvSpPr>
            <a:spLocks noChangeArrowheads="1"/>
          </p:cNvSpPr>
          <p:nvPr/>
        </p:nvSpPr>
        <p:spPr bwMode="auto">
          <a:xfrm>
            <a:off x="0" y="10128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pic>
        <p:nvPicPr>
          <p:cNvPr id="69636" name="Picture 4"/>
          <p:cNvPicPr>
            <a:picLocks noChangeAspect="1" noChangeArrowheads="1"/>
          </p:cNvPicPr>
          <p:nvPr/>
        </p:nvPicPr>
        <p:blipFill>
          <a:blip r:embed="rId2"/>
          <a:srcRect/>
          <a:stretch>
            <a:fillRect/>
          </a:stretch>
        </p:blipFill>
        <p:spPr bwMode="auto">
          <a:xfrm>
            <a:off x="2000232" y="4929198"/>
            <a:ext cx="4095046" cy="1285884"/>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日期占位符 3"/>
          <p:cNvSpPr>
            <a:spLocks noGrp="1"/>
          </p:cNvSpPr>
          <p:nvPr>
            <p:ph type="dt" sz="quarter" idx="10"/>
          </p:nvPr>
        </p:nvSpPr>
        <p:spPr>
          <a:noFill/>
        </p:spPr>
        <p:txBody>
          <a:bodyPr/>
          <a:lstStyle/>
          <a:p>
            <a:fld id="{7376C0A3-1BAB-4658-A4AC-727E60CA3C7D}" type="datetime1">
              <a:rPr lang="zh-CN" altLang="en-US" smtClean="0">
                <a:latin typeface="Arial" charset="0"/>
              </a:rPr>
              <a:pPr/>
              <a:t>2017/6/8</a:t>
            </a:fld>
            <a:endParaRPr lang="zh-CN" altLang="zh-CN" smtClean="0">
              <a:latin typeface="Arial" charset="0"/>
            </a:endParaRPr>
          </a:p>
        </p:txBody>
      </p:sp>
      <p:sp>
        <p:nvSpPr>
          <p:cNvPr id="15363" name="灯片编号占位符 5"/>
          <p:cNvSpPr>
            <a:spLocks noGrp="1"/>
          </p:cNvSpPr>
          <p:nvPr>
            <p:ph type="sldNum" sz="quarter" idx="12"/>
          </p:nvPr>
        </p:nvSpPr>
        <p:spPr>
          <a:noFill/>
        </p:spPr>
        <p:txBody>
          <a:bodyPr/>
          <a:lstStyle/>
          <a:p>
            <a:fld id="{B672A5AD-3819-47AC-B551-FF517E022235}" type="slidenum">
              <a:rPr lang="zh-CN" altLang="zh-CN" smtClean="0">
                <a:latin typeface="Arial" charset="0"/>
              </a:rPr>
              <a:pPr/>
              <a:t>8</a:t>
            </a:fld>
            <a:endParaRPr lang="zh-CN" altLang="zh-CN" smtClean="0">
              <a:latin typeface="Arial" charset="0"/>
            </a:endParaRPr>
          </a:p>
        </p:txBody>
      </p:sp>
      <p:sp>
        <p:nvSpPr>
          <p:cNvPr id="15364" name="Rectangle 2"/>
          <p:cNvSpPr>
            <a:spLocks noGrp="1" noRot="1" noChangeArrowheads="1"/>
          </p:cNvSpPr>
          <p:nvPr>
            <p:ph type="body" idx="1"/>
          </p:nvPr>
        </p:nvSpPr>
        <p:spPr>
          <a:xfrm>
            <a:off x="252413" y="642918"/>
            <a:ext cx="8534429" cy="6343670"/>
          </a:xfrm>
        </p:spPr>
        <p:txBody>
          <a:bodyPr/>
          <a:lstStyle/>
          <a:p>
            <a:pPr eaLnBrk="1" hangingPunct="1">
              <a:buFont typeface="Wingdings" pitchFamily="2" charset="2"/>
              <a:buNone/>
            </a:pPr>
            <a:r>
              <a:rPr lang="zh-CN" altLang="en-US" sz="2800" b="1" dirty="0" smtClean="0">
                <a:solidFill>
                  <a:srgbClr val="FFFF00"/>
                </a:solidFill>
              </a:rPr>
              <a:t> </a:t>
            </a:r>
            <a:r>
              <a:rPr lang="zh-CN" altLang="en-US" sz="2400" b="1" dirty="0" smtClean="0"/>
              <a:t>流水线技术 </a:t>
            </a:r>
          </a:p>
          <a:p>
            <a:pPr eaLnBrk="1" hangingPunct="1">
              <a:buNone/>
            </a:pPr>
            <a:r>
              <a:rPr lang="zh-CN" altLang="en-US" sz="2400" b="1" dirty="0" smtClean="0">
                <a:solidFill>
                  <a:srgbClr val="FFFF00"/>
                </a:solidFill>
              </a:rPr>
              <a:t>   </a:t>
            </a:r>
            <a:r>
              <a:rPr lang="zh-CN" altLang="en-US" sz="2400" b="1" dirty="0" smtClean="0"/>
              <a:t>流水线的概念： </a:t>
            </a:r>
            <a:r>
              <a:rPr lang="zh-CN" altLang="en-US" sz="2400" b="1" dirty="0" smtClean="0">
                <a:solidFill>
                  <a:srgbClr val="FFFF00"/>
                </a:solidFill>
              </a:rPr>
              <a:t>静（动）态流水线、单（多）功能流水线</a:t>
            </a:r>
            <a:endParaRPr lang="en-US" altLang="zh-CN" sz="2400" b="1" dirty="0" smtClean="0">
              <a:solidFill>
                <a:srgbClr val="FFFF00"/>
              </a:solidFill>
            </a:endParaRPr>
          </a:p>
          <a:p>
            <a:pPr eaLnBrk="1" hangingPunct="1">
              <a:buNone/>
            </a:pPr>
            <a:r>
              <a:rPr lang="zh-CN" altLang="en-US" sz="2400" b="1" dirty="0" smtClean="0">
                <a:solidFill>
                  <a:srgbClr val="FFFF00"/>
                </a:solidFill>
              </a:rPr>
              <a:t>      线性流水线、非线性流水线</a:t>
            </a:r>
          </a:p>
          <a:p>
            <a:pPr eaLnBrk="1" hangingPunct="1">
              <a:buFont typeface="Wingdings" pitchFamily="2" charset="2"/>
              <a:buNone/>
            </a:pPr>
            <a:r>
              <a:rPr lang="zh-CN" altLang="en-US" sz="2400" b="1" dirty="0" smtClean="0">
                <a:solidFill>
                  <a:srgbClr val="FFFF00"/>
                </a:solidFill>
              </a:rPr>
              <a:t>   流水线表示方法--时空图 、连接图</a:t>
            </a:r>
          </a:p>
          <a:p>
            <a:pPr eaLnBrk="1" hangingPunct="1">
              <a:buNone/>
            </a:pPr>
            <a:r>
              <a:rPr lang="zh-CN" altLang="en-US" sz="2400" b="1" dirty="0" smtClean="0">
                <a:solidFill>
                  <a:srgbClr val="FFFF00"/>
                </a:solidFill>
              </a:rPr>
              <a:t>   流水线特点 ：五段流水线（</a:t>
            </a:r>
            <a:r>
              <a:rPr lang="zh-CN" altLang="en-US" sz="2400" b="1" dirty="0" smtClean="0">
                <a:solidFill>
                  <a:srgbClr val="FF0000"/>
                </a:solidFill>
              </a:rPr>
              <a:t>访存部件</a:t>
            </a:r>
            <a:r>
              <a:rPr lang="en-US" altLang="zh-CN" sz="2400" b="1" dirty="0" smtClean="0">
                <a:solidFill>
                  <a:srgbClr val="FF0000"/>
                </a:solidFill>
              </a:rPr>
              <a:t>ME,</a:t>
            </a:r>
            <a:r>
              <a:rPr lang="en-US" altLang="zh-CN" sz="2400" b="1" dirty="0" smtClean="0">
                <a:solidFill>
                  <a:srgbClr val="FFFF00"/>
                </a:solidFill>
              </a:rPr>
              <a:t> </a:t>
            </a:r>
            <a:r>
              <a:rPr lang="zh-CN" altLang="en-US" sz="2400" b="1" dirty="0" smtClean="0">
                <a:solidFill>
                  <a:srgbClr val="FF0000"/>
                </a:solidFill>
              </a:rPr>
              <a:t>转移</a:t>
            </a:r>
            <a:r>
              <a:rPr lang="en-US" altLang="zh-CN" sz="2400" b="1" dirty="0" smtClean="0">
                <a:solidFill>
                  <a:srgbClr val="FF0000"/>
                </a:solidFill>
              </a:rPr>
              <a:t>EX</a:t>
            </a:r>
            <a:r>
              <a:rPr lang="en-US" altLang="zh-CN" sz="2400" b="1" dirty="0" smtClean="0">
                <a:solidFill>
                  <a:srgbClr val="FFFF00"/>
                </a:solidFill>
              </a:rPr>
              <a:t>)</a:t>
            </a:r>
            <a:endParaRPr lang="zh-CN" altLang="en-US" sz="2400" b="1" dirty="0" smtClean="0">
              <a:solidFill>
                <a:srgbClr val="FF0000"/>
              </a:solidFill>
            </a:endParaRPr>
          </a:p>
          <a:p>
            <a:pPr eaLnBrk="1" hangingPunct="1">
              <a:buFont typeface="Wingdings" pitchFamily="2" charset="2"/>
              <a:buNone/>
            </a:pPr>
            <a:r>
              <a:rPr lang="zh-CN" altLang="en-US" sz="2400" b="1" dirty="0" smtClean="0">
                <a:solidFill>
                  <a:srgbClr val="FFFF00"/>
                </a:solidFill>
              </a:rPr>
              <a:t> 性能指标 ：   吞吐率、加速比、效率、</a:t>
            </a:r>
            <a:r>
              <a:rPr lang="zh-CN" altLang="en-US" sz="2400" b="1" dirty="0" smtClean="0"/>
              <a:t> </a:t>
            </a:r>
            <a:r>
              <a:rPr lang="zh-CN" altLang="en-US" sz="2400" b="1" dirty="0" smtClean="0">
                <a:solidFill>
                  <a:srgbClr val="FFFF00"/>
                </a:solidFill>
              </a:rPr>
              <a:t>最佳段数</a:t>
            </a:r>
          </a:p>
          <a:p>
            <a:pPr eaLnBrk="1" hangingPunct="1">
              <a:buFont typeface="Wingdings" pitchFamily="2" charset="2"/>
              <a:buNone/>
            </a:pPr>
            <a:r>
              <a:rPr lang="zh-CN" altLang="en-US" sz="2400" b="1" dirty="0" smtClean="0"/>
              <a:t> </a:t>
            </a:r>
          </a:p>
          <a:p>
            <a:pPr eaLnBrk="1" hangingPunct="1"/>
            <a:endParaRPr lang="zh-CN" altLang="en-US" sz="2400" b="1" dirty="0" smtClean="0">
              <a:solidFill>
                <a:srgbClr val="FF0000"/>
              </a:solidFill>
            </a:endParaRPr>
          </a:p>
        </p:txBody>
      </p:sp>
      <p:sp>
        <p:nvSpPr>
          <p:cNvPr id="15365" name="Rectangle 3"/>
          <p:cNvSpPr>
            <a:spLocks noGrp="1" noChangeArrowheads="1"/>
          </p:cNvSpPr>
          <p:nvPr>
            <p:ph type="title"/>
          </p:nvPr>
        </p:nvSpPr>
        <p:spPr>
          <a:xfrm>
            <a:off x="0" y="-236538"/>
            <a:ext cx="8540750" cy="1136651"/>
          </a:xfrm>
          <a:noFill/>
        </p:spPr>
        <p:txBody>
          <a:bodyPr/>
          <a:lstStyle/>
          <a:p>
            <a:pPr eaLnBrk="1" hangingPunct="1"/>
            <a:r>
              <a:rPr lang="zh-CN" b="1" dirty="0" smtClean="0"/>
              <a:t>第</a:t>
            </a:r>
            <a:r>
              <a:rPr lang="zh-CN" altLang="en-US" b="1" dirty="0" smtClean="0"/>
              <a:t>三</a:t>
            </a:r>
            <a:r>
              <a:rPr lang="zh-CN" b="1" dirty="0" smtClean="0"/>
              <a:t>章  </a:t>
            </a:r>
            <a:r>
              <a:rPr lang="zh-CN" altLang="en-US" b="1" dirty="0" smtClean="0"/>
              <a:t>流水线</a:t>
            </a:r>
            <a:r>
              <a:rPr lang="zh-CN" b="1" dirty="0" smtClean="0"/>
              <a:t>技术</a:t>
            </a:r>
          </a:p>
        </p:txBody>
      </p:sp>
      <p:pic>
        <p:nvPicPr>
          <p:cNvPr id="6" name="Picture 2" descr="表2"/>
          <p:cNvPicPr>
            <a:picLocks noChangeAspect="1" noChangeArrowheads="1"/>
          </p:cNvPicPr>
          <p:nvPr/>
        </p:nvPicPr>
        <p:blipFill>
          <a:blip r:embed="rId2"/>
          <a:srcRect/>
          <a:stretch>
            <a:fillRect/>
          </a:stretch>
        </p:blipFill>
        <p:spPr bwMode="auto">
          <a:xfrm>
            <a:off x="928662" y="3500438"/>
            <a:ext cx="6767512" cy="307181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AABE79C-E54E-4E0E-B664-8890EA58465B}" type="datetime1">
              <a:rPr lang="zh-CN" altLang="en-US" smtClean="0"/>
              <a:pPr>
                <a:defRPr/>
              </a:pPr>
              <a:t>2017/6/8</a:t>
            </a:fld>
            <a:endParaRPr lang="zh-CN" altLang="zh-CN"/>
          </a:p>
        </p:txBody>
      </p:sp>
      <p:sp>
        <p:nvSpPr>
          <p:cNvPr id="3" name="灯片编号占位符 2"/>
          <p:cNvSpPr>
            <a:spLocks noGrp="1"/>
          </p:cNvSpPr>
          <p:nvPr>
            <p:ph type="sldNum" sz="quarter" idx="12"/>
          </p:nvPr>
        </p:nvSpPr>
        <p:spPr/>
        <p:txBody>
          <a:bodyPr/>
          <a:lstStyle/>
          <a:p>
            <a:pPr>
              <a:defRPr/>
            </a:pPr>
            <a:fld id="{E1284332-E4DC-4D2F-A614-BDF491AF3DCF}" type="slidenum">
              <a:rPr lang="zh-CN" altLang="zh-CN" smtClean="0"/>
              <a:pPr>
                <a:defRPr/>
              </a:pPr>
              <a:t>9</a:t>
            </a:fld>
            <a:endParaRPr lang="zh-CN" altLang="zh-CN"/>
          </a:p>
        </p:txBody>
      </p:sp>
      <p:sp>
        <p:nvSpPr>
          <p:cNvPr id="4" name="Rectangle 3" descr="Rectangle: Click to edit Master text styles&#10;Second level&#10;Third level&#10;Fourth level&#10;Fifth level"/>
          <p:cNvSpPr txBox="1">
            <a:spLocks noChangeArrowheads="1"/>
          </p:cNvSpPr>
          <p:nvPr/>
        </p:nvSpPr>
        <p:spPr>
          <a:xfrm>
            <a:off x="571472" y="357166"/>
            <a:ext cx="7989888" cy="3887787"/>
          </a:xfrm>
          <a:prstGeom prst="rect">
            <a:avLst/>
          </a:prstGeom>
        </p:spPr>
        <p:txBody>
          <a:bodyPr/>
          <a:lstStyle/>
          <a:p>
            <a:pPr marL="457200" marR="0" lvl="0" indent="-457200" algn="l" defTabSz="914400" rtl="0" eaLnBrk="1" fontAlgn="auto" latinLnBrk="0" hangingPunct="1">
              <a:lnSpc>
                <a:spcPct val="100000"/>
              </a:lnSpc>
              <a:spcBef>
                <a:spcPct val="20000"/>
              </a:spcBef>
              <a:spcAft>
                <a:spcPts val="0"/>
              </a:spcAft>
              <a:buClrTx/>
              <a:buSzTx/>
              <a:tabLst/>
              <a:defRPr/>
            </a:pPr>
            <a:r>
              <a:rPr kumimoji="0" lang="zh-CN" altLang="en-US" sz="3200" b="0" i="0" u="none" strike="noStrike" kern="1200" cap="none" spc="0" normalizeH="0" baseline="0" noProof="0" dirty="0" smtClean="0">
                <a:ln>
                  <a:noFill/>
                </a:ln>
                <a:solidFill>
                  <a:srgbClr val="FF0000"/>
                </a:solidFill>
                <a:effectLst/>
                <a:uLnTx/>
                <a:uFillTx/>
                <a:latin typeface="+mn-lt"/>
                <a:ea typeface="+mn-ea"/>
                <a:cs typeface="+mn-cs"/>
              </a:rPr>
              <a:t>单功能</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与</a:t>
            </a:r>
            <a:r>
              <a:rPr kumimoji="0" lang="zh-CN" altLang="en-US" sz="3200" b="0" i="0" u="none" strike="noStrike" kern="1200" cap="none" spc="0" normalizeH="0" baseline="0" noProof="0" dirty="0" smtClean="0">
                <a:ln>
                  <a:noFill/>
                </a:ln>
                <a:solidFill>
                  <a:srgbClr val="FF0000"/>
                </a:solidFill>
                <a:effectLst/>
                <a:uLnTx/>
                <a:uFillTx/>
                <a:latin typeface="+mn-lt"/>
                <a:ea typeface="+mn-ea"/>
                <a:cs typeface="+mn-cs"/>
              </a:rPr>
              <a:t>多功能流水线</a:t>
            </a:r>
          </a:p>
          <a:p>
            <a:pPr marL="1085850" marR="0" lvl="1" indent="-4572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000" b="1" i="0" u="none" strike="noStrike" kern="1200" cap="none" spc="0" normalizeH="0" baseline="0" noProof="0" dirty="0" smtClean="0">
                <a:ln>
                  <a:noFill/>
                </a:ln>
                <a:effectLst/>
                <a:uLnTx/>
                <a:uFillTx/>
                <a:latin typeface="+mn-lt"/>
                <a:ea typeface="宋体" pitchFamily="2" charset="-122"/>
                <a:cs typeface="+mn-cs"/>
              </a:rPr>
              <a:t>（按照流水线所完成的功能来分类）</a:t>
            </a:r>
          </a:p>
          <a:p>
            <a:pPr marL="1085850" marR="0" lvl="1" indent="-4572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800" b="0" i="0" u="none" strike="noStrike" kern="1200" cap="none" spc="0" normalizeH="0" baseline="0" noProof="0" dirty="0" smtClean="0">
                <a:ln>
                  <a:noFill/>
                </a:ln>
                <a:solidFill>
                  <a:srgbClr val="FF0000"/>
                </a:solidFill>
                <a:effectLst/>
                <a:uLnTx/>
                <a:uFillTx/>
                <a:latin typeface="+mn-lt"/>
                <a:ea typeface="+mn-ea"/>
                <a:cs typeface="+mn-cs"/>
              </a:rPr>
              <a:t>单功能流水线：</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只能完成一种固定功能的流水线。</a:t>
            </a:r>
          </a:p>
          <a:p>
            <a:pPr marL="1085850" marR="0" lvl="1" indent="-4572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800" b="0" i="0" u="none" strike="noStrike" kern="1200" cap="none" spc="0" normalizeH="0" baseline="0" noProof="0" dirty="0" smtClean="0">
                <a:ln>
                  <a:noFill/>
                </a:ln>
                <a:solidFill>
                  <a:srgbClr val="FF0000"/>
                </a:solidFill>
                <a:effectLst/>
                <a:uLnTx/>
                <a:uFillTx/>
                <a:latin typeface="+mn-lt"/>
                <a:ea typeface="+mn-ea"/>
                <a:cs typeface="+mn-cs"/>
              </a:rPr>
              <a:t>多功能流水线：</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流水线的各段可以进行不同的连接，以实现不同的功能。</a:t>
            </a:r>
          </a:p>
          <a:p>
            <a:pPr marL="1143000" lvl="2" indent="-228600">
              <a:spcBef>
                <a:spcPct val="20000"/>
              </a:spcBef>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例： 多功能流水线：</a:t>
            </a:r>
            <a:r>
              <a:rPr kumimoji="0" lang="zh-CN" altLang="en-US" sz="2400" b="0" i="0" u="none" strike="noStrike" kern="1200" cap="none" spc="0" normalizeH="0" baseline="0" noProof="0" dirty="0" smtClean="0">
                <a:ln>
                  <a:noFill/>
                </a:ln>
                <a:solidFill>
                  <a:srgbClr val="FF0000"/>
                </a:solidFill>
                <a:effectLst/>
                <a:uLnTx/>
                <a:uFillTx/>
                <a:latin typeface="+mn-lt"/>
                <a:ea typeface="+mn-ea"/>
                <a:cs typeface="+mn-cs"/>
              </a:rPr>
              <a:t>加</a:t>
            </a:r>
            <a:r>
              <a:rPr lang="zh-CN" altLang="en-US" sz="2400" dirty="0">
                <a:solidFill>
                  <a:srgbClr val="FF0000"/>
                </a:solidFill>
              </a:rPr>
              <a:t>、乘流水线</a:t>
            </a:r>
            <a:endParaRPr kumimoji="0" lang="zh-CN" altLang="en-US" sz="2400" b="0" i="0" u="none" strike="noStrike" kern="1200" cap="none" spc="0" normalizeH="0" baseline="0" noProof="0" dirty="0" smtClean="0">
              <a:ln>
                <a:noFill/>
              </a:ln>
              <a:solidFill>
                <a:srgbClr val="FF0000"/>
              </a:solidFill>
              <a:effectLst/>
              <a:uLnTx/>
              <a:uFillTx/>
              <a:latin typeface="+mn-lt"/>
              <a:ea typeface="+mn-ea"/>
              <a:cs typeface="+mn-cs"/>
            </a:endParaRPr>
          </a:p>
        </p:txBody>
      </p:sp>
      <p:pic>
        <p:nvPicPr>
          <p:cNvPr id="5" name="Picture 3"/>
          <p:cNvPicPr>
            <a:picLocks noChangeAspect="1" noChangeArrowheads="1"/>
          </p:cNvPicPr>
          <p:nvPr/>
        </p:nvPicPr>
        <p:blipFill>
          <a:blip r:embed="rId2"/>
          <a:srcRect/>
          <a:stretch>
            <a:fillRect/>
          </a:stretch>
        </p:blipFill>
        <p:spPr bwMode="auto">
          <a:xfrm>
            <a:off x="500034" y="4143380"/>
            <a:ext cx="7934325" cy="167640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飞天乐舞">
  <a:themeElements>
    <a:clrScheme name="飞天乐舞 1">
      <a:dk1>
        <a:srgbClr val="C0C0C0"/>
      </a:dk1>
      <a:lt1>
        <a:srgbClr val="FFFFFF"/>
      </a:lt1>
      <a:dk2>
        <a:srgbClr val="7979A5"/>
      </a:dk2>
      <a:lt2>
        <a:srgbClr val="FFFF00"/>
      </a:lt2>
      <a:accent1>
        <a:srgbClr val="7499D0"/>
      </a:accent1>
      <a:accent2>
        <a:srgbClr val="CCCCFF"/>
      </a:accent2>
      <a:accent3>
        <a:srgbClr val="BEBECF"/>
      </a:accent3>
      <a:accent4>
        <a:srgbClr val="DADADA"/>
      </a:accent4>
      <a:accent5>
        <a:srgbClr val="BCCAE4"/>
      </a:accent5>
      <a:accent6>
        <a:srgbClr val="B9B9E7"/>
      </a:accent6>
      <a:hlink>
        <a:srgbClr val="66FFFF"/>
      </a:hlink>
      <a:folHlink>
        <a:srgbClr val="FFCCFF"/>
      </a:folHlink>
    </a:clrScheme>
    <a:fontScheme name="飞天乐舞">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飞天乐舞 1">
        <a:dk1>
          <a:srgbClr val="C0C0C0"/>
        </a:dk1>
        <a:lt1>
          <a:srgbClr val="FFFFFF"/>
        </a:lt1>
        <a:dk2>
          <a:srgbClr val="7979A5"/>
        </a:dk2>
        <a:lt2>
          <a:srgbClr val="FFFF00"/>
        </a:lt2>
        <a:accent1>
          <a:srgbClr val="7499D0"/>
        </a:accent1>
        <a:accent2>
          <a:srgbClr val="CCCCFF"/>
        </a:accent2>
        <a:accent3>
          <a:srgbClr val="BEBECF"/>
        </a:accent3>
        <a:accent4>
          <a:srgbClr val="DADADA"/>
        </a:accent4>
        <a:accent5>
          <a:srgbClr val="BCCAE4"/>
        </a:accent5>
        <a:accent6>
          <a:srgbClr val="B9B9E7"/>
        </a:accent6>
        <a:hlink>
          <a:srgbClr val="66FFFF"/>
        </a:hlink>
        <a:folHlink>
          <a:srgbClr val="FFCCFF"/>
        </a:folHlink>
      </a:clrScheme>
      <a:clrMap bg1="dk2" tx1="lt1" bg2="dk1" tx2="lt2" accent1="accent1" accent2="accent2" accent3="accent3" accent4="accent4" accent5="accent5" accent6="accent6" hlink="hlink" folHlink="folHlink"/>
    </a:extraClrScheme>
    <a:extraClrScheme>
      <a:clrScheme name="飞天乐舞 2">
        <a:dk1>
          <a:srgbClr val="C0C0C0"/>
        </a:dk1>
        <a:lt1>
          <a:srgbClr val="FFFFFF"/>
        </a:lt1>
        <a:dk2>
          <a:srgbClr val="586AA4"/>
        </a:dk2>
        <a:lt2>
          <a:srgbClr val="FFFFFF"/>
        </a:lt2>
        <a:accent1>
          <a:srgbClr val="829FB4"/>
        </a:accent1>
        <a:accent2>
          <a:srgbClr val="CCCCFF"/>
        </a:accent2>
        <a:accent3>
          <a:srgbClr val="B4B9CF"/>
        </a:accent3>
        <a:accent4>
          <a:srgbClr val="DADADA"/>
        </a:accent4>
        <a:accent5>
          <a:srgbClr val="C1CDD6"/>
        </a:accent5>
        <a:accent6>
          <a:srgbClr val="B9B9E7"/>
        </a:accent6>
        <a:hlink>
          <a:srgbClr val="FFCC66"/>
        </a:hlink>
        <a:folHlink>
          <a:srgbClr val="66FFFF"/>
        </a:folHlink>
      </a:clrScheme>
      <a:clrMap bg1="dk2" tx1="lt1" bg2="dk1" tx2="lt2" accent1="accent1" accent2="accent2" accent3="accent3" accent4="accent4" accent5="accent5" accent6="accent6" hlink="hlink" folHlink="folHlink"/>
    </a:extraClrScheme>
    <a:extraClrScheme>
      <a:clrScheme name="飞天乐舞 3">
        <a:dk1>
          <a:srgbClr val="C0C0C0"/>
        </a:dk1>
        <a:lt1>
          <a:srgbClr val="FFFF66"/>
        </a:lt1>
        <a:dk2>
          <a:srgbClr val="000000"/>
        </a:dk2>
        <a:lt2>
          <a:srgbClr val="FFFFFF"/>
        </a:lt2>
        <a:accent1>
          <a:srgbClr val="79869D"/>
        </a:accent1>
        <a:accent2>
          <a:srgbClr val="66FFCC"/>
        </a:accent2>
        <a:accent3>
          <a:srgbClr val="AAAAAA"/>
        </a:accent3>
        <a:accent4>
          <a:srgbClr val="DADA56"/>
        </a:accent4>
        <a:accent5>
          <a:srgbClr val="BEC3CC"/>
        </a:accent5>
        <a:accent6>
          <a:srgbClr val="5CE7B9"/>
        </a:accent6>
        <a:hlink>
          <a:srgbClr val="99CCFF"/>
        </a:hlink>
        <a:folHlink>
          <a:srgbClr val="FFCC00"/>
        </a:folHlink>
      </a:clrScheme>
      <a:clrMap bg1="dk2" tx1="lt1" bg2="dk1" tx2="lt2" accent1="accent1" accent2="accent2" accent3="accent3" accent4="accent4" accent5="accent5" accent6="accent6" hlink="hlink" folHlink="folHlink"/>
    </a:extraClrScheme>
    <a:extraClrScheme>
      <a:clrScheme name="飞天乐舞 4">
        <a:dk1>
          <a:srgbClr val="C0C0C0"/>
        </a:dk1>
        <a:lt1>
          <a:srgbClr val="FFFF66"/>
        </a:lt1>
        <a:dk2>
          <a:srgbClr val="FFCC99"/>
        </a:dk2>
        <a:lt2>
          <a:srgbClr val="FFFFFF"/>
        </a:lt2>
        <a:accent1>
          <a:srgbClr val="829FB4"/>
        </a:accent1>
        <a:accent2>
          <a:srgbClr val="CCCCFF"/>
        </a:accent2>
        <a:accent3>
          <a:srgbClr val="FFE2CA"/>
        </a:accent3>
        <a:accent4>
          <a:srgbClr val="DADA56"/>
        </a:accent4>
        <a:accent5>
          <a:srgbClr val="C1CDD6"/>
        </a:accent5>
        <a:accent6>
          <a:srgbClr val="B9B9E7"/>
        </a:accent6>
        <a:hlink>
          <a:srgbClr val="99FF99"/>
        </a:hlink>
        <a:folHlink>
          <a:srgbClr val="66FFFF"/>
        </a:folHlink>
      </a:clrScheme>
      <a:clrMap bg1="dk2" tx1="lt1" bg2="dk1" tx2="lt2" accent1="accent1" accent2="accent2" accent3="accent3" accent4="accent4" accent5="accent5" accent6="accent6" hlink="hlink" folHlink="folHlink"/>
    </a:extraClrScheme>
    <a:extraClrScheme>
      <a:clrScheme name="飞天乐舞 5">
        <a:dk1>
          <a:srgbClr val="C0C0C0"/>
        </a:dk1>
        <a:lt1>
          <a:srgbClr val="FFFFFF"/>
        </a:lt1>
        <a:dk2>
          <a:srgbClr val="6699FF"/>
        </a:dk2>
        <a:lt2>
          <a:srgbClr val="FFFF66"/>
        </a:lt2>
        <a:accent1>
          <a:srgbClr val="529280"/>
        </a:accent1>
        <a:accent2>
          <a:srgbClr val="FF99FF"/>
        </a:accent2>
        <a:accent3>
          <a:srgbClr val="B8CAFF"/>
        </a:accent3>
        <a:accent4>
          <a:srgbClr val="DADADA"/>
        </a:accent4>
        <a:accent5>
          <a:srgbClr val="B3C7C0"/>
        </a:accent5>
        <a:accent6>
          <a:srgbClr val="E78AE7"/>
        </a:accent6>
        <a:hlink>
          <a:srgbClr val="FFCC00"/>
        </a:hlink>
        <a:folHlink>
          <a:srgbClr val="99FF99"/>
        </a:folHlink>
      </a:clrScheme>
      <a:clrMap bg1="dk2" tx1="lt1" bg2="dk1" tx2="lt2" accent1="accent1" accent2="accent2" accent3="accent3" accent4="accent4" accent5="accent5" accent6="accent6" hlink="hlink" folHlink="folHlink"/>
    </a:extraClrScheme>
    <a:extraClrScheme>
      <a:clrScheme name="飞天乐舞 6">
        <a:dk1>
          <a:srgbClr val="C0C0C0"/>
        </a:dk1>
        <a:lt1>
          <a:srgbClr val="FFFFFF"/>
        </a:lt1>
        <a:dk2>
          <a:srgbClr val="3366CC"/>
        </a:dk2>
        <a:lt2>
          <a:srgbClr val="66FFFF"/>
        </a:lt2>
        <a:accent1>
          <a:srgbClr val="58A9CA"/>
        </a:accent1>
        <a:accent2>
          <a:srgbClr val="FFCCFF"/>
        </a:accent2>
        <a:accent3>
          <a:srgbClr val="ADB8E2"/>
        </a:accent3>
        <a:accent4>
          <a:srgbClr val="DADADA"/>
        </a:accent4>
        <a:accent5>
          <a:srgbClr val="B4D1E1"/>
        </a:accent5>
        <a:accent6>
          <a:srgbClr val="E7B9E7"/>
        </a:accent6>
        <a:hlink>
          <a:srgbClr val="FFFF00"/>
        </a:hlink>
        <a:folHlink>
          <a:srgbClr val="99FF99"/>
        </a:folHlink>
      </a:clrScheme>
      <a:clrMap bg1="dk2" tx1="lt1" bg2="dk1" tx2="lt2" accent1="accent1" accent2="accent2" accent3="accent3" accent4="accent4" accent5="accent5" accent6="accent6" hlink="hlink" folHlink="folHlink"/>
    </a:extraClrScheme>
    <a:extraClrScheme>
      <a:clrScheme name="飞天乐舞 7">
        <a:dk1>
          <a:srgbClr val="C0C0C0"/>
        </a:dk1>
        <a:lt1>
          <a:srgbClr val="FFFF00"/>
        </a:lt1>
        <a:dk2>
          <a:srgbClr val="3F528D"/>
        </a:dk2>
        <a:lt2>
          <a:srgbClr val="00FF00"/>
        </a:lt2>
        <a:accent1>
          <a:srgbClr val="899DAB"/>
        </a:accent1>
        <a:accent2>
          <a:srgbClr val="FF9999"/>
        </a:accent2>
        <a:accent3>
          <a:srgbClr val="AFB3C5"/>
        </a:accent3>
        <a:accent4>
          <a:srgbClr val="DADA00"/>
        </a:accent4>
        <a:accent5>
          <a:srgbClr val="C4CCD2"/>
        </a:accent5>
        <a:accent6>
          <a:srgbClr val="E78A8A"/>
        </a:accent6>
        <a:hlink>
          <a:srgbClr val="FFFFFF"/>
        </a:hlink>
        <a:folHlink>
          <a:srgbClr val="CCCCFF"/>
        </a:folHlink>
      </a:clrScheme>
      <a:clrMap bg1="dk2" tx1="lt1" bg2="dk1" tx2="lt2" accent1="accent1" accent2="accent2" accent3="accent3" accent4="accent4" accent5="accent5" accent6="accent6" hlink="hlink" folHlink="folHlink"/>
    </a:extraClrScheme>
    <a:extraClrScheme>
      <a:clrScheme name="飞天乐舞 8">
        <a:dk1>
          <a:srgbClr val="C0C0C0"/>
        </a:dk1>
        <a:lt1>
          <a:srgbClr val="99FFCC"/>
        </a:lt1>
        <a:dk2>
          <a:srgbClr val="558167"/>
        </a:dk2>
        <a:lt2>
          <a:srgbClr val="FFCC00"/>
        </a:lt2>
        <a:accent1>
          <a:srgbClr val="6D9D8B"/>
        </a:accent1>
        <a:accent2>
          <a:srgbClr val="CCCCFF"/>
        </a:accent2>
        <a:accent3>
          <a:srgbClr val="B4C1B8"/>
        </a:accent3>
        <a:accent4>
          <a:srgbClr val="82DAAE"/>
        </a:accent4>
        <a:accent5>
          <a:srgbClr val="BACCC4"/>
        </a:accent5>
        <a:accent6>
          <a:srgbClr val="B9B9E7"/>
        </a:accent6>
        <a:hlink>
          <a:srgbClr val="FFFF66"/>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CDESIGNH</Template>
  <TotalTime>1108</TotalTime>
  <Pages>0</Pages>
  <Words>3746</Words>
  <Characters>0</Characters>
  <Application>Microsoft Office PowerPoint</Application>
  <DocSecurity>0</DocSecurity>
  <PresentationFormat>全屏显示(4:3)</PresentationFormat>
  <Lines>0</Lines>
  <Paragraphs>540</Paragraphs>
  <Slides>49</Slides>
  <Notes>4</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49</vt:i4>
      </vt:variant>
    </vt:vector>
  </HeadingPairs>
  <TitlesOfParts>
    <vt:vector size="52" baseType="lpstr">
      <vt:lpstr>飞天乐舞</vt:lpstr>
      <vt:lpstr>BMP 图像</vt:lpstr>
      <vt:lpstr>Picture2</vt:lpstr>
      <vt:lpstr>幻灯片 1</vt:lpstr>
      <vt:lpstr>幻灯片 2</vt:lpstr>
      <vt:lpstr>幻灯片 3</vt:lpstr>
      <vt:lpstr>幻灯片 4</vt:lpstr>
      <vt:lpstr>幻灯片 5</vt:lpstr>
      <vt:lpstr>幻灯片 6</vt:lpstr>
      <vt:lpstr>幻灯片 7</vt:lpstr>
      <vt:lpstr>第三章  流水线技术</vt:lpstr>
      <vt:lpstr>幻灯片 9</vt:lpstr>
      <vt:lpstr>幻灯片 10</vt:lpstr>
      <vt:lpstr>幻灯片 11</vt:lpstr>
      <vt:lpstr>幻灯片 12</vt:lpstr>
      <vt:lpstr>幻灯片 13</vt:lpstr>
      <vt:lpstr>幻灯片 14</vt:lpstr>
      <vt:lpstr>幻灯片 15</vt:lpstr>
      <vt:lpstr>幻灯片 16</vt:lpstr>
      <vt:lpstr>幻灯片 17</vt:lpstr>
      <vt:lpstr>第五章  指令级并行及其开发</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第四章 向量流水处理机 </vt:lpstr>
      <vt:lpstr>幻灯片 34</vt:lpstr>
      <vt:lpstr>幻灯片 35</vt:lpstr>
      <vt:lpstr>幻灯片 36</vt:lpstr>
      <vt:lpstr>幻灯片 37</vt:lpstr>
      <vt:lpstr>幻灯片 38</vt:lpstr>
      <vt:lpstr>幻灯片 39</vt:lpstr>
      <vt:lpstr>第9章　互连网络</vt:lpstr>
      <vt:lpstr>幻灯片 41</vt:lpstr>
      <vt:lpstr>幻灯片 42</vt:lpstr>
      <vt:lpstr>幻灯片 43</vt:lpstr>
      <vt:lpstr>第13章　阵列处理机</vt:lpstr>
      <vt:lpstr>幻灯片 45</vt:lpstr>
      <vt:lpstr>幻灯片 46</vt:lpstr>
      <vt:lpstr>第10章    多处理机</vt:lpstr>
      <vt:lpstr>幻灯片 48</vt:lpstr>
      <vt:lpstr>幻灯片 49</vt:lpstr>
    </vt:vector>
  </TitlesOfParts>
  <Company>家庭自用</Company>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计算机系统结构 </dc:title>
  <dc:creator>余文</dc:creator>
  <cp:lastModifiedBy>user</cp:lastModifiedBy>
  <cp:revision>213</cp:revision>
  <cp:lastPrinted>1899-12-30T00:00:00Z</cp:lastPrinted>
  <dcterms:created xsi:type="dcterms:W3CDTF">2004-08-31T23:46:30Z</dcterms:created>
  <dcterms:modified xsi:type="dcterms:W3CDTF">2017-06-07T23:39:01Z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2052-6.6.0.2699</vt:lpwstr>
  </property>
</Properties>
</file>