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7" r:id="rId22"/>
    <p:sldId id="279" r:id="rId23"/>
    <p:sldId id="280" r:id="rId24"/>
    <p:sldId id="281" r:id="rId25"/>
    <p:sldId id="284" r:id="rId26"/>
    <p:sldId id="282" r:id="rId27"/>
    <p:sldId id="283" r:id="rId28"/>
    <p:sldId id="275"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68" autoAdjust="0"/>
    <p:restoredTop sz="94660"/>
  </p:normalViewPr>
  <p:slideViewPr>
    <p:cSldViewPr snapToGrid="0">
      <p:cViewPr varScale="1">
        <p:scale>
          <a:sx n="74" d="100"/>
          <a:sy n="74" d="100"/>
        </p:scale>
        <p:origin x="3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93844-23DF-429F-B39C-CE3B4F7DC32F}" type="datetimeFigureOut">
              <a:rPr lang="zh-CN" altLang="en-US" smtClean="0"/>
              <a:t>2017/5/27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26975-8A56-4F6A-A211-DBA1DA4C1252}" type="slidenum">
              <a:rPr lang="zh-CN" altLang="en-US" smtClean="0"/>
              <a:t>‹#›</a:t>
            </a:fld>
            <a:endParaRPr lang="zh-CN" altLang="en-US"/>
          </a:p>
        </p:txBody>
      </p:sp>
    </p:spTree>
    <p:extLst>
      <p:ext uri="{BB962C8B-B14F-4D97-AF65-F5344CB8AC3E}">
        <p14:creationId xmlns:p14="http://schemas.microsoft.com/office/powerpoint/2010/main" val="42619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ltLang="zh-CN"/>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hasCustomPrompt="1"/>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ltLang="zh-CN"/>
              <a:t>Click to edit Master title style</a:t>
            </a:r>
            <a:endParaRPr lang="en-US" dirty="0"/>
          </a:p>
        </p:txBody>
      </p:sp>
      <p:sp>
        <p:nvSpPr>
          <p:cNvPr id="4" name="Text Placeholder 3"/>
          <p:cNvSpPr>
            <a:spLocks noGrp="1"/>
          </p:cNvSpPr>
          <p:nvPr>
            <p:ph type="body" sz="half" idx="2" hasCustomPrompt="1"/>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ltLang="zh-CN"/>
              <a:t>Click to edit Master title style</a:t>
            </a:r>
            <a:endParaRPr lang="en-US" dirty="0"/>
          </a:p>
        </p:txBody>
      </p:sp>
      <p:sp>
        <p:nvSpPr>
          <p:cNvPr id="12" name="Text Placeholder 3"/>
          <p:cNvSpPr>
            <a:spLocks noGrp="1"/>
          </p:cNvSpPr>
          <p:nvPr>
            <p:ph type="body" sz="half" idx="13" hasCustomPrompt="1"/>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4" name="Text Placeholder 3"/>
          <p:cNvSpPr>
            <a:spLocks noGrp="1"/>
          </p:cNvSpPr>
          <p:nvPr>
            <p:ph type="body" sz="half" idx="2" hasCustomPrompt="1"/>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ltLang="zh-CN"/>
              <a:t>Click to edit Master title style</a:t>
            </a:r>
            <a:endParaRPr lang="en-US" dirty="0"/>
          </a:p>
        </p:txBody>
      </p:sp>
      <p:sp>
        <p:nvSpPr>
          <p:cNvPr id="4" name="Text Placeholder 3"/>
          <p:cNvSpPr>
            <a:spLocks noGrp="1"/>
          </p:cNvSpPr>
          <p:nvPr>
            <p:ph type="body" sz="half" idx="2" hasCustomPrompt="1"/>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ltLang="zh-CN"/>
              <a:t>Click to edit Master title style</a:t>
            </a:r>
            <a:endParaRPr lang="en-US" dirty="0"/>
          </a:p>
        </p:txBody>
      </p:sp>
      <p:sp>
        <p:nvSpPr>
          <p:cNvPr id="7" name="Text Placeholder 2"/>
          <p:cNvSpPr>
            <a:spLocks noGrp="1"/>
          </p:cNvSpPr>
          <p:nvPr>
            <p:ph type="body" idx="1" hasCustomPrompt="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Text Placeholder 3"/>
          <p:cNvSpPr>
            <a:spLocks noGrp="1"/>
          </p:cNvSpPr>
          <p:nvPr>
            <p:ph type="body" sz="half" idx="15" hasCustomPrompt="1"/>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9" name="Text Placeholder 4"/>
          <p:cNvSpPr>
            <a:spLocks noGrp="1"/>
          </p:cNvSpPr>
          <p:nvPr>
            <p:ph type="body" sz="quarter" idx="3" hasCustomPrompt="1"/>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Text Placeholder 3"/>
          <p:cNvSpPr>
            <a:spLocks noGrp="1"/>
          </p:cNvSpPr>
          <p:nvPr>
            <p:ph type="body" sz="half" idx="16" hasCustomPrompt="1"/>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1" name="Text Placeholder 4"/>
          <p:cNvSpPr>
            <a:spLocks noGrp="1"/>
          </p:cNvSpPr>
          <p:nvPr>
            <p:ph type="body" sz="quarter" idx="13" hasCustomPrompt="1"/>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2" name="Text Placeholder 3"/>
          <p:cNvSpPr>
            <a:spLocks noGrp="1"/>
          </p:cNvSpPr>
          <p:nvPr>
            <p:ph type="body" sz="half" idx="17" hasCustomPrompt="1"/>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ltLang="zh-CN"/>
              <a:t>Click to edit Master title style</a:t>
            </a:r>
            <a:endParaRPr lang="en-US" dirty="0"/>
          </a:p>
        </p:txBody>
      </p:sp>
      <p:sp>
        <p:nvSpPr>
          <p:cNvPr id="19" name="Text Placeholder 2"/>
          <p:cNvSpPr>
            <a:spLocks noGrp="1"/>
          </p:cNvSpPr>
          <p:nvPr>
            <p:ph type="body" idx="1" hasCustomPrompt="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hasCustomPrompt="1"/>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22" name="Text Placeholder 4"/>
          <p:cNvSpPr>
            <a:spLocks noGrp="1"/>
          </p:cNvSpPr>
          <p:nvPr>
            <p:ph type="body" sz="quarter" idx="3" hasCustomPrompt="1"/>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hasCustomPrompt="1"/>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25" name="Text Placeholder 4"/>
          <p:cNvSpPr>
            <a:spLocks noGrp="1"/>
          </p:cNvSpPr>
          <p:nvPr>
            <p:ph type="body" sz="quarter" idx="13" hasCustomPrompt="1"/>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hasCustomPrompt="1"/>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1" name="Vertical Text Placeholder 2"/>
          <p:cNvSpPr>
            <a:spLocks noGrp="1"/>
          </p:cNvSpPr>
          <p:nvPr>
            <p:ph type="body" orient="vert" sz="quarter" idx="13" hasCustomPrompt="1"/>
          </p:nvPr>
        </p:nvSpPr>
        <p:spPr>
          <a:xfrm>
            <a:off x="913775" y="2367093"/>
            <a:ext cx="10364452" cy="3424107"/>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ltLang="zh-CN"/>
              <a:t>Click to edit Master title style</a:t>
            </a:r>
            <a:endParaRPr lang="en-US" dirty="0"/>
          </a:p>
        </p:txBody>
      </p:sp>
      <p:sp>
        <p:nvSpPr>
          <p:cNvPr id="8" name="Vertical Text Placeholder 2"/>
          <p:cNvSpPr>
            <a:spLocks noGrp="1"/>
          </p:cNvSpPr>
          <p:nvPr>
            <p:ph type="body" orient="vert" sz="quarter" idx="13" hasCustomPrompt="1"/>
          </p:nvPr>
        </p:nvSpPr>
        <p:spPr>
          <a:xfrm>
            <a:off x="913775" y="609601"/>
            <a:ext cx="7658724" cy="5181599"/>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1" y="1189179"/>
            <a:ext cx="11653523"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hasCustomPrompt="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a:t>Click to edit Master title style</a:t>
            </a:r>
            <a:endParaRPr lang="en-US" dirty="0"/>
          </a:p>
        </p:txBody>
      </p:sp>
      <p:sp>
        <p:nvSpPr>
          <p:cNvPr id="12" name="Content Placeholder 2"/>
          <p:cNvSpPr>
            <a:spLocks noGrp="1"/>
          </p:cNvSpPr>
          <p:nvPr>
            <p:ph sz="quarter" idx="13" hasCustomPrompt="1"/>
          </p:nvPr>
        </p:nvSpPr>
        <p:spPr>
          <a:xfrm>
            <a:off x="913774" y="2367092"/>
            <a:ext cx="5106026" cy="342410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3" name="Content Placeholder 3"/>
          <p:cNvSpPr>
            <a:spLocks noGrp="1"/>
          </p:cNvSpPr>
          <p:nvPr>
            <p:ph sz="quarter" idx="14" hasCustomPrompt="1"/>
          </p:nvPr>
        </p:nvSpPr>
        <p:spPr>
          <a:xfrm>
            <a:off x="6172200" y="2367092"/>
            <a:ext cx="5105400" cy="342410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ltLang="zh-CN"/>
              <a:t>Click to edit Master title style</a:t>
            </a:r>
            <a:endParaRPr lang="en-US" dirty="0"/>
          </a:p>
        </p:txBody>
      </p:sp>
      <p:sp>
        <p:nvSpPr>
          <p:cNvPr id="3" name="Text Placeholder 2"/>
          <p:cNvSpPr>
            <a:spLocks noGrp="1"/>
          </p:cNvSpPr>
          <p:nvPr>
            <p:ph type="body" idx="1" hasCustomPrompt="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2" name="Content Placeholder 3"/>
          <p:cNvSpPr>
            <a:spLocks noGrp="1"/>
          </p:cNvSpPr>
          <p:nvPr>
            <p:ph sz="quarter" idx="13" hasCustomPrompt="1"/>
          </p:nvPr>
        </p:nvSpPr>
        <p:spPr>
          <a:xfrm>
            <a:off x="913774" y="3051012"/>
            <a:ext cx="5106027" cy="274018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hasCustomPrompt="1"/>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3" name="Content Placeholder 5"/>
          <p:cNvSpPr>
            <a:spLocks noGrp="1"/>
          </p:cNvSpPr>
          <p:nvPr>
            <p:ph sz="quarter" idx="14" hasCustomPrompt="1"/>
          </p:nvPr>
        </p:nvSpPr>
        <p:spPr>
          <a:xfrm>
            <a:off x="6172200" y="3051012"/>
            <a:ext cx="5105401" cy="274018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ltLang="zh-CN"/>
              <a:t>Click to edit Master title style</a:t>
            </a:r>
            <a:endParaRPr lang="en-US" dirty="0"/>
          </a:p>
        </p:txBody>
      </p:sp>
      <p:sp>
        <p:nvSpPr>
          <p:cNvPr id="10" name="Content Placeholder 2"/>
          <p:cNvSpPr>
            <a:spLocks noGrp="1"/>
          </p:cNvSpPr>
          <p:nvPr>
            <p:ph sz="quarter" idx="13" hasCustomPrompt="1"/>
          </p:nvPr>
        </p:nvSpPr>
        <p:spPr>
          <a:xfrm>
            <a:off x="5078062" y="609600"/>
            <a:ext cx="6200163" cy="5181599"/>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hasCustomPrompt="1"/>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hasCustomPrompt="1"/>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t>5/27/2017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pn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26.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0695" y="1675765"/>
            <a:ext cx="8689975" cy="1956435"/>
          </a:xfrm>
        </p:spPr>
        <p:txBody>
          <a:bodyPr>
            <a:normAutofit fontScale="90000"/>
          </a:bodyPr>
          <a:lstStyle/>
          <a:p>
            <a:r>
              <a:rPr lang="zh-CN" altLang="en-US" sz="8000">
                <a:latin typeface="微软雅黑" panose="020B0503020204020204" pitchFamily="34" charset="-122"/>
                <a:ea typeface="微软雅黑" panose="020B0503020204020204" pitchFamily="34" charset="-122"/>
              </a:rPr>
              <a:t>计算机系统结构</a:t>
            </a:r>
            <a:r>
              <a:rPr lang="zh-CN" altLang="en-US" sz="6000">
                <a:latin typeface="微软雅黑" panose="020B0503020204020204" pitchFamily="34" charset="-122"/>
                <a:ea typeface="微软雅黑" panose="020B0503020204020204" pitchFamily="34" charset="-122"/>
              </a:rPr>
              <a:t/>
            </a:r>
            <a:br>
              <a:rPr lang="zh-CN" altLang="en-US" sz="6000">
                <a:latin typeface="微软雅黑" panose="020B0503020204020204" pitchFamily="34" charset="-122"/>
                <a:ea typeface="微软雅黑" panose="020B0503020204020204" pitchFamily="34" charset="-122"/>
              </a:rPr>
            </a:br>
            <a:endParaRPr lang="zh-CN" altLang="en-US" sz="6000" dirty="0">
              <a:latin typeface="微软雅黑" panose="020B0503020204020204" pitchFamily="34" charset="-122"/>
              <a:ea typeface="微软雅黑" panose="020B0503020204020204" pitchFamily="34" charset="-122"/>
              <a:sym typeface="+mn-ea"/>
            </a:endParaRPr>
          </a:p>
        </p:txBody>
      </p:sp>
      <p:sp>
        <p:nvSpPr>
          <p:cNvPr id="3" name="Subtitle 2"/>
          <p:cNvSpPr>
            <a:spLocks noGrp="1"/>
          </p:cNvSpPr>
          <p:nvPr>
            <p:ph type="subTitle" idx="1"/>
          </p:nvPr>
        </p:nvSpPr>
        <p:spPr>
          <a:xfrm>
            <a:off x="1776095" y="3289300"/>
            <a:ext cx="8689975" cy="1371600"/>
          </a:xfrm>
        </p:spPr>
        <p:txBody>
          <a:bodyPr>
            <a:noAutofit/>
          </a:bodyPr>
          <a:lstStyle/>
          <a:p>
            <a:r>
              <a:rPr lang="zh-CN" altLang="en-US" sz="5400" dirty="0">
                <a:solidFill>
                  <a:schemeClr val="tx1"/>
                </a:solidFill>
                <a:latin typeface="微软雅黑" panose="020B0503020204020204" pitchFamily="34" charset="-122"/>
                <a:ea typeface="微软雅黑" panose="020B0503020204020204" pitchFamily="34" charset="-122"/>
              </a:rPr>
              <a:t>练习题解析</a:t>
            </a:r>
          </a:p>
        </p:txBody>
      </p:sp>
      <p:sp>
        <p:nvSpPr>
          <p:cNvPr id="4" name="文本框 3"/>
          <p:cNvSpPr txBox="1"/>
          <p:nvPr/>
        </p:nvSpPr>
        <p:spPr>
          <a:xfrm>
            <a:off x="4817110" y="5060315"/>
            <a:ext cx="2632710" cy="465455"/>
          </a:xfrm>
          <a:prstGeom prst="rect">
            <a:avLst/>
          </a:prstGeom>
          <a:noFill/>
        </p:spPr>
        <p:txBody>
          <a:bodyPr wrap="square" rtlCol="0">
            <a:spAutoFit/>
          </a:bodyPr>
          <a:lstStyle/>
          <a:p>
            <a:pPr algn="ctr"/>
            <a:r>
              <a:rPr lang="en-US" altLang="zh-CN" sz="2000"/>
              <a:t>2017/05/27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2350" y="605155"/>
            <a:ext cx="10146665" cy="3128010"/>
          </a:xfrm>
          <a:prstGeom prst="rect">
            <a:avLst/>
          </a:prstGeom>
          <a:noFill/>
        </p:spPr>
        <p:txBody>
          <a:bodyPr wrap="square" rtlCol="0">
            <a:spAutoFit/>
          </a:bodyPr>
          <a:lstStyle/>
          <a:p>
            <a:r>
              <a:rPr lang="en-US" altLang="zh-CN" sz="3200"/>
              <a:t>   </a:t>
            </a:r>
            <a:r>
              <a:rPr lang="en-US" altLang="zh-CN" sz="3200">
                <a:solidFill>
                  <a:schemeClr val="tx1"/>
                </a:solidFill>
              </a:rPr>
              <a:t>3.8</a:t>
            </a:r>
            <a:r>
              <a:rPr lang="en-US" altLang="zh-CN" sz="3200"/>
              <a:t> 有一条</a:t>
            </a:r>
            <a:r>
              <a:rPr lang="zh-CN" altLang="en-US" sz="3200"/>
              <a:t>动</a:t>
            </a:r>
            <a:r>
              <a:rPr lang="en-US" altLang="zh-CN" sz="3200"/>
              <a:t>态多功能流水线由5段组成，加法用1、3、4、5段，乘法用1、2、5段，第2段的时间为2△t，其余各段的时间均为△t，而且流水线的输出可以直接返回输入端或暂存于相应的流水寄存器中。现要在该流水线上计算           ，画出其</a:t>
            </a:r>
            <a:r>
              <a:rPr lang="en-US" altLang="zh-CN" sz="3200">
                <a:solidFill>
                  <a:srgbClr val="FF0000"/>
                </a:solidFill>
              </a:rPr>
              <a:t>时空图</a:t>
            </a:r>
            <a:r>
              <a:rPr lang="en-US" altLang="zh-CN" sz="3200"/>
              <a:t>，并计算其</a:t>
            </a:r>
            <a:r>
              <a:rPr lang="en-US" altLang="zh-CN" sz="3200">
                <a:solidFill>
                  <a:srgbClr val="FF0000"/>
                </a:solidFill>
              </a:rPr>
              <a:t>吞吐率、加速比和效率</a:t>
            </a:r>
            <a:r>
              <a:rPr lang="en-US" altLang="zh-CN" sz="3200"/>
              <a:t>。</a:t>
            </a:r>
          </a:p>
        </p:txBody>
      </p:sp>
      <p:graphicFrame>
        <p:nvGraphicFramePr>
          <p:cNvPr id="1073742853" name="对象 1073742852"/>
          <p:cNvGraphicFramePr/>
          <p:nvPr>
            <p:extLst>
              <p:ext uri="{D42A27DB-BD31-4B8C-83A1-F6EECF244321}">
                <p14:modId xmlns:p14="http://schemas.microsoft.com/office/powerpoint/2010/main" val="3799522987"/>
              </p:ext>
            </p:extLst>
          </p:nvPr>
        </p:nvGraphicFramePr>
        <p:xfrm>
          <a:off x="1892023" y="2543354"/>
          <a:ext cx="1656715" cy="638810"/>
        </p:xfrm>
        <a:graphic>
          <a:graphicData uri="http://schemas.openxmlformats.org/presentationml/2006/ole">
            <mc:AlternateContent xmlns:mc="http://schemas.openxmlformats.org/markup-compatibility/2006">
              <mc:Choice xmlns:v="urn:schemas-microsoft-com:vml" Requires="v">
                <p:oleObj spid="_x0000_s3113" r:id="rId3" imgW="787400" imgH="431800" progId="Equation.3">
                  <p:embed/>
                </p:oleObj>
              </mc:Choice>
              <mc:Fallback>
                <p:oleObj r:id="rId3" imgW="787400" imgH="431800" progId="Equation.3">
                  <p:embed/>
                  <p:pic>
                    <p:nvPicPr>
                      <p:cNvPr id="0" name="图片 5"/>
                      <p:cNvPicPr/>
                      <p:nvPr/>
                    </p:nvPicPr>
                    <p:blipFill>
                      <a:blip r:embed="rId4"/>
                      <a:stretch>
                        <a:fillRect/>
                      </a:stretch>
                    </p:blipFill>
                    <p:spPr>
                      <a:xfrm>
                        <a:off x="1892023" y="2543354"/>
                        <a:ext cx="1656715" cy="638810"/>
                      </a:xfrm>
                      <a:prstGeom prst="rect">
                        <a:avLst/>
                      </a:prstGeom>
                      <a:noFill/>
                      <a:ln w="38100">
                        <a:noFill/>
                        <a:miter/>
                      </a:ln>
                    </p:spPr>
                  </p:pic>
                </p:oleObj>
              </mc:Fallback>
            </mc:AlternateContent>
          </a:graphicData>
        </a:graphic>
      </p:graphicFrame>
      <p:pic>
        <p:nvPicPr>
          <p:cNvPr id="3" name="图片 2" descr="QQ图片20170525135847_副本"/>
          <p:cNvPicPr>
            <a:picLocks noChangeAspect="1"/>
          </p:cNvPicPr>
          <p:nvPr/>
        </p:nvPicPr>
        <p:blipFill>
          <a:blip r:embed="rId5"/>
          <a:stretch>
            <a:fillRect/>
          </a:stretch>
        </p:blipFill>
        <p:spPr>
          <a:xfrm>
            <a:off x="3209290" y="3733165"/>
            <a:ext cx="5988050" cy="2075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9195" y="552450"/>
            <a:ext cx="9819640" cy="5209540"/>
          </a:xfrm>
          <a:prstGeom prst="rect">
            <a:avLst/>
          </a:prstGeom>
          <a:noFill/>
        </p:spPr>
        <p:txBody>
          <a:bodyPr wrap="square" rtlCol="0">
            <a:spAutoFit/>
          </a:bodyPr>
          <a:lstStyle/>
          <a:p>
            <a:pPr fontAlgn="auto">
              <a:lnSpc>
                <a:spcPct val="120000"/>
              </a:lnSpc>
            </a:pPr>
            <a:r>
              <a:rPr lang="zh-CN" altLang="en-US" sz="2800" b="1"/>
              <a:t>解：</a:t>
            </a:r>
          </a:p>
          <a:p>
            <a:pPr fontAlgn="auto">
              <a:lnSpc>
                <a:spcPct val="120000"/>
              </a:lnSpc>
            </a:pPr>
            <a:r>
              <a:rPr lang="zh-CN" altLang="en-US" sz="2800"/>
              <a:t>（</a:t>
            </a:r>
            <a:r>
              <a:rPr lang="en-US" altLang="zh-CN" sz="2800"/>
              <a:t>1</a:t>
            </a:r>
            <a:r>
              <a:rPr lang="zh-CN" altLang="en-US" sz="2800"/>
              <a:t>）选择适合于流水线工作的算法。</a:t>
            </a:r>
          </a:p>
          <a:p>
            <a:pPr marL="457200" indent="-457200" fontAlgn="auto">
              <a:lnSpc>
                <a:spcPct val="120000"/>
              </a:lnSpc>
              <a:buFont typeface="Wingdings" panose="05000000000000000000" charset="0"/>
              <a:buChar char="Ø"/>
            </a:pPr>
            <a:r>
              <a:rPr lang="zh-CN" altLang="en-US" sz="2800"/>
              <a:t>应先计算</a:t>
            </a:r>
          </a:p>
          <a:p>
            <a:pPr marL="457200" indent="-457200" fontAlgn="auto">
              <a:lnSpc>
                <a:spcPct val="120000"/>
              </a:lnSpc>
              <a:buFont typeface="Wingdings" panose="05000000000000000000" charset="0"/>
              <a:buChar char="Ø"/>
            </a:pPr>
            <a:r>
              <a:rPr lang="zh-CN" altLang="en-US" sz="2800"/>
              <a:t>再计算</a:t>
            </a:r>
          </a:p>
          <a:p>
            <a:pPr marL="457200" indent="-457200" fontAlgn="auto">
              <a:lnSpc>
                <a:spcPct val="120000"/>
              </a:lnSpc>
              <a:buFont typeface="Wingdings" panose="05000000000000000000" charset="0"/>
              <a:buChar char="Ø"/>
            </a:pPr>
            <a:endParaRPr lang="zh-CN" altLang="en-US" sz="2800"/>
          </a:p>
          <a:p>
            <a:pPr marL="457200" indent="-457200" fontAlgn="auto">
              <a:lnSpc>
                <a:spcPct val="120000"/>
              </a:lnSpc>
              <a:buFont typeface="Wingdings" panose="05000000000000000000" charset="0"/>
              <a:buChar char="Ø"/>
            </a:pPr>
            <a:r>
              <a:rPr lang="zh-CN" altLang="en-US" sz="2800"/>
              <a:t>然后求总的累加结果。</a:t>
            </a:r>
          </a:p>
          <a:p>
            <a:pPr indent="0" fontAlgn="auto">
              <a:lnSpc>
                <a:spcPct val="120000"/>
              </a:lnSpc>
              <a:buFont typeface="Wingdings" panose="05000000000000000000" charset="0"/>
              <a:buNone/>
            </a:pPr>
            <a:r>
              <a:rPr lang="zh-CN" altLang="en-US" sz="2800"/>
              <a:t>（共计</a:t>
            </a:r>
            <a:r>
              <a:rPr lang="en-US" altLang="zh-CN" sz="2800"/>
              <a:t>4</a:t>
            </a:r>
            <a:r>
              <a:rPr lang="zh-CN" altLang="en-US" sz="2800"/>
              <a:t>次乘法，</a:t>
            </a:r>
            <a:r>
              <a:rPr lang="en-US" altLang="zh-CN" sz="2800"/>
              <a:t>3</a:t>
            </a:r>
            <a:r>
              <a:rPr lang="zh-CN" altLang="en-US" sz="2800"/>
              <a:t>次加法）</a:t>
            </a:r>
          </a:p>
          <a:p>
            <a:pPr fontAlgn="auto">
              <a:lnSpc>
                <a:spcPct val="120000"/>
              </a:lnSpc>
            </a:pPr>
            <a:endParaRPr lang="zh-CN" altLang="en-US" sz="2800"/>
          </a:p>
          <a:p>
            <a:pPr fontAlgn="auto">
              <a:lnSpc>
                <a:spcPct val="120000"/>
              </a:lnSpc>
            </a:pPr>
            <a:r>
              <a:rPr lang="zh-CN" altLang="en-US" sz="2800"/>
              <a:t>（</a:t>
            </a:r>
            <a:r>
              <a:rPr lang="en-US" altLang="zh-CN" sz="2800"/>
              <a:t>2</a:t>
            </a:r>
            <a:r>
              <a:rPr lang="zh-CN" altLang="en-US" sz="2800"/>
              <a:t>）画出时空图</a:t>
            </a:r>
          </a:p>
          <a:p>
            <a:pPr fontAlgn="auto">
              <a:lnSpc>
                <a:spcPct val="120000"/>
              </a:lnSpc>
            </a:pPr>
            <a:r>
              <a:rPr lang="zh-CN" altLang="en-US" sz="2800"/>
              <a:t>（</a:t>
            </a:r>
            <a:r>
              <a:rPr lang="en-US" altLang="zh-CN" sz="2800"/>
              <a:t>3</a:t>
            </a:r>
            <a:r>
              <a:rPr lang="zh-CN" altLang="en-US" sz="2800"/>
              <a:t>）计算性能</a:t>
            </a:r>
          </a:p>
        </p:txBody>
      </p:sp>
      <p:pic>
        <p:nvPicPr>
          <p:cNvPr id="3" name="图片 2"/>
          <p:cNvPicPr>
            <a:picLocks noChangeAspect="1"/>
          </p:cNvPicPr>
          <p:nvPr/>
        </p:nvPicPr>
        <p:blipFill>
          <a:blip r:embed="rId2"/>
          <a:stretch>
            <a:fillRect/>
          </a:stretch>
        </p:blipFill>
        <p:spPr>
          <a:xfrm>
            <a:off x="3228975" y="1700530"/>
            <a:ext cx="4218940" cy="428625"/>
          </a:xfrm>
          <a:prstGeom prst="rect">
            <a:avLst/>
          </a:prstGeom>
        </p:spPr>
      </p:pic>
      <p:pic>
        <p:nvPicPr>
          <p:cNvPr id="4" name="图片 3"/>
          <p:cNvPicPr>
            <a:picLocks noChangeAspect="1"/>
          </p:cNvPicPr>
          <p:nvPr/>
        </p:nvPicPr>
        <p:blipFill>
          <a:blip r:embed="rId3"/>
          <a:stretch>
            <a:fillRect/>
          </a:stretch>
        </p:blipFill>
        <p:spPr>
          <a:xfrm>
            <a:off x="2865755" y="2261870"/>
            <a:ext cx="2752090" cy="809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24610" y="798195"/>
            <a:ext cx="9265285" cy="3696335"/>
          </a:xfrm>
          <a:prstGeom prst="rect">
            <a:avLst/>
          </a:prstGeom>
        </p:spPr>
      </p:pic>
      <p:pic>
        <p:nvPicPr>
          <p:cNvPr id="5" name="图片 4"/>
          <p:cNvPicPr>
            <a:picLocks noChangeAspect="1"/>
          </p:cNvPicPr>
          <p:nvPr/>
        </p:nvPicPr>
        <p:blipFill>
          <a:blip r:embed="rId3"/>
          <a:stretch>
            <a:fillRect/>
          </a:stretch>
        </p:blipFill>
        <p:spPr>
          <a:xfrm>
            <a:off x="1879600" y="4822825"/>
            <a:ext cx="8066405" cy="11880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3440" y="462915"/>
            <a:ext cx="10436225" cy="5986780"/>
          </a:xfrm>
          <a:prstGeom prst="rect">
            <a:avLst/>
          </a:prstGeom>
          <a:noFill/>
        </p:spPr>
        <p:txBody>
          <a:bodyPr wrap="square" rtlCol="0" anchor="t">
            <a:spAutoFit/>
          </a:bodyPr>
          <a:lstStyle/>
          <a:p>
            <a:pPr lvl="0" indent="666750" eaLnBrk="0" fontAlgn="auto" hangingPunct="0">
              <a:lnSpc>
                <a:spcPct val="110000"/>
              </a:lnSpc>
              <a:spcBef>
                <a:spcPct val="0"/>
              </a:spcBef>
              <a:buClrTx/>
              <a:buFont typeface="Wingdings" panose="05000000000000000000" pitchFamily="2" charset="2"/>
              <a:buNone/>
            </a:pPr>
            <a:r>
              <a:rPr lang="en-US" altLang="zh-CN" sz="3200" dirty="0">
                <a:solidFill>
                  <a:srgbClr val="000000"/>
                </a:solidFill>
                <a:latin typeface="华文宋体" panose="02010600040101010101" charset="-122"/>
                <a:ea typeface="华文宋体" panose="02010600040101010101" charset="-122"/>
                <a:sym typeface="+mn-ea"/>
              </a:rPr>
              <a:t>4.5 </a:t>
            </a:r>
            <a:r>
              <a:rPr lang="zh-CN" altLang="en-US" sz="3200" dirty="0">
                <a:solidFill>
                  <a:srgbClr val="000000"/>
                </a:solidFill>
                <a:latin typeface="华文宋体" panose="02010600040101010101" charset="-122"/>
                <a:ea typeface="华文宋体" panose="02010600040101010101" charset="-122"/>
                <a:sym typeface="+mn-ea"/>
              </a:rPr>
              <a:t>在</a:t>
            </a:r>
            <a:r>
              <a:rPr lang="en-US" altLang="zh-CN" sz="3200" dirty="0">
                <a:solidFill>
                  <a:srgbClr val="000000"/>
                </a:solidFill>
                <a:latin typeface="华文宋体" panose="02010600040101010101" charset="-122"/>
                <a:ea typeface="华文宋体" panose="02010600040101010101" charset="-122"/>
                <a:sym typeface="+mn-ea"/>
              </a:rPr>
              <a:t>CRAY-1</a:t>
            </a:r>
            <a:r>
              <a:rPr lang="zh-CN" altLang="en-US" sz="3200" dirty="0">
                <a:solidFill>
                  <a:srgbClr val="000000"/>
                </a:solidFill>
                <a:latin typeface="华文宋体" panose="02010600040101010101" charset="-122"/>
                <a:ea typeface="华文宋体" panose="02010600040101010101" charset="-122"/>
                <a:sym typeface="+mn-ea"/>
              </a:rPr>
              <a:t>机器上，按照链接方式执行下述</a:t>
            </a:r>
            <a:r>
              <a:rPr lang="en-US" altLang="zh-CN" sz="3200" dirty="0">
                <a:solidFill>
                  <a:srgbClr val="000000"/>
                </a:solidFill>
                <a:latin typeface="华文宋体" panose="02010600040101010101" charset="-122"/>
                <a:ea typeface="华文宋体" panose="02010600040101010101" charset="-122"/>
                <a:sym typeface="+mn-ea"/>
              </a:rPr>
              <a:t>4</a:t>
            </a:r>
            <a:r>
              <a:rPr lang="zh-CN" altLang="en-US" sz="3200" dirty="0">
                <a:solidFill>
                  <a:srgbClr val="000000"/>
                </a:solidFill>
                <a:latin typeface="华文宋体" panose="02010600040101010101" charset="-122"/>
                <a:ea typeface="华文宋体" panose="02010600040101010101" charset="-122"/>
                <a:sym typeface="+mn-ea"/>
              </a:rPr>
              <a:t>条向量指令（括号中给出了相应功能部件的执行时间），如果向量寄存器和功能部件之间的数据传送需要一拍，试求此链接流水线的</a:t>
            </a:r>
            <a:r>
              <a:rPr lang="zh-CN" altLang="en-US" sz="3200" dirty="0">
                <a:solidFill>
                  <a:srgbClr val="FF0000"/>
                </a:solidFill>
                <a:latin typeface="华文宋体" panose="02010600040101010101" charset="-122"/>
                <a:ea typeface="华文宋体" panose="02010600040101010101" charset="-122"/>
                <a:sym typeface="+mn-ea"/>
              </a:rPr>
              <a:t>通过时间是多少拍</a:t>
            </a:r>
            <a:r>
              <a:rPr lang="zh-CN" altLang="en-US" sz="3200" dirty="0">
                <a:solidFill>
                  <a:srgbClr val="000000"/>
                </a:solidFill>
                <a:latin typeface="华文宋体" panose="02010600040101010101" charset="-122"/>
                <a:ea typeface="华文宋体" panose="02010600040101010101" charset="-122"/>
                <a:sym typeface="+mn-ea"/>
              </a:rPr>
              <a:t>？如果向量长度为</a:t>
            </a:r>
            <a:r>
              <a:rPr lang="en-US" altLang="zh-CN" sz="3200" dirty="0">
                <a:solidFill>
                  <a:srgbClr val="000000"/>
                </a:solidFill>
                <a:latin typeface="华文宋体" panose="02010600040101010101" charset="-122"/>
                <a:ea typeface="华文宋体" panose="02010600040101010101" charset="-122"/>
                <a:sym typeface="+mn-ea"/>
              </a:rPr>
              <a:t>64</a:t>
            </a:r>
            <a:r>
              <a:rPr lang="zh-CN" altLang="en-US" sz="3200" dirty="0">
                <a:solidFill>
                  <a:srgbClr val="000000"/>
                </a:solidFill>
                <a:latin typeface="华文宋体" panose="02010600040101010101" charset="-122"/>
                <a:ea typeface="华文宋体" panose="02010600040101010101" charset="-122"/>
                <a:sym typeface="+mn-ea"/>
              </a:rPr>
              <a:t>，则需</a:t>
            </a:r>
            <a:r>
              <a:rPr lang="zh-CN" altLang="en-US" sz="3200" dirty="0">
                <a:solidFill>
                  <a:srgbClr val="FF0000"/>
                </a:solidFill>
                <a:latin typeface="华文宋体" panose="02010600040101010101" charset="-122"/>
                <a:ea typeface="华文宋体" panose="02010600040101010101" charset="-122"/>
                <a:sym typeface="+mn-ea"/>
              </a:rPr>
              <a:t>多少拍才能得到全部结果</a:t>
            </a:r>
            <a:r>
              <a:rPr lang="zh-CN" altLang="en-US" sz="3200" dirty="0">
                <a:solidFill>
                  <a:srgbClr val="000000"/>
                </a:solidFill>
                <a:latin typeface="华文宋体" panose="02010600040101010101" charset="-122"/>
                <a:ea typeface="华文宋体" panose="02010600040101010101" charset="-122"/>
                <a:sym typeface="+mn-ea"/>
              </a:rPr>
              <a:t>？</a:t>
            </a:r>
          </a:p>
          <a:p>
            <a:pPr lvl="0" indent="666750" eaLnBrk="0" fontAlgn="auto" hangingPunct="0">
              <a:lnSpc>
                <a:spcPct val="110000"/>
              </a:lnSpc>
              <a:spcBef>
                <a:spcPct val="0"/>
              </a:spcBef>
              <a:buClrTx/>
              <a:buFont typeface="Wingdings" panose="05000000000000000000" pitchFamily="2" charset="2"/>
              <a:buNone/>
            </a:pPr>
            <a:endParaRPr lang="zh-CN" altLang="en-US" sz="3200" dirty="0">
              <a:solidFill>
                <a:srgbClr val="000000"/>
              </a:solidFill>
              <a:latin typeface="华文宋体" panose="02010600040101010101" charset="-122"/>
              <a:ea typeface="华文宋体" panose="02010600040101010101" charset="-122"/>
              <a:sym typeface="+mn-ea"/>
            </a:endParaRPr>
          </a:p>
          <a:p>
            <a:pPr lvl="0" indent="666750" eaLnBrk="0" fontAlgn="auto" hangingPunct="0">
              <a:lnSpc>
                <a:spcPct val="110000"/>
              </a:lnSpc>
              <a:spcBef>
                <a:spcPct val="0"/>
              </a:spcBef>
              <a:buClrTx/>
              <a:buFont typeface="Wingdings" panose="05000000000000000000" pitchFamily="2" charset="2"/>
              <a:buNone/>
            </a:pPr>
            <a:r>
              <a:rPr lang="zh-CN" altLang="en-US" sz="3200" dirty="0">
                <a:solidFill>
                  <a:srgbClr val="000000"/>
                </a:solidFill>
                <a:latin typeface="华文宋体" panose="02010600040101010101" charset="-122"/>
                <a:ea typeface="华文宋体" panose="02010600040101010101" charset="-122"/>
                <a:sym typeface="+mn-ea"/>
              </a:rPr>
              <a:t>         </a:t>
            </a:r>
            <a:r>
              <a:rPr lang="en-US" altLang="zh-CN" sz="3200" dirty="0">
                <a:solidFill>
                  <a:srgbClr val="000000"/>
                </a:solidFill>
                <a:latin typeface="华文宋体" panose="02010600040101010101" charset="-122"/>
                <a:ea typeface="华文宋体" panose="02010600040101010101" charset="-122"/>
                <a:sym typeface="+mn-ea"/>
              </a:rPr>
              <a:t>V0←</a:t>
            </a:r>
            <a:r>
              <a:rPr lang="zh-CN" altLang="en-US" sz="3200" dirty="0">
                <a:solidFill>
                  <a:srgbClr val="000000"/>
                </a:solidFill>
                <a:latin typeface="华文宋体" panose="02010600040101010101" charset="-122"/>
                <a:ea typeface="华文宋体" panose="02010600040101010101" charset="-122"/>
                <a:sym typeface="+mn-ea"/>
              </a:rPr>
              <a:t>存储器           （从存储器中取数：</a:t>
            </a:r>
            <a:r>
              <a:rPr lang="en-US" altLang="zh-CN" sz="3200" dirty="0">
                <a:solidFill>
                  <a:srgbClr val="000000"/>
                </a:solidFill>
                <a:latin typeface="华文宋体" panose="02010600040101010101" charset="-122"/>
                <a:ea typeface="华文宋体" panose="02010600040101010101" charset="-122"/>
                <a:sym typeface="+mn-ea"/>
              </a:rPr>
              <a:t>7</a:t>
            </a:r>
            <a:r>
              <a:rPr lang="zh-CN" altLang="en-US" sz="3200" dirty="0">
                <a:solidFill>
                  <a:srgbClr val="000000"/>
                </a:solidFill>
                <a:latin typeface="华文宋体" panose="02010600040101010101" charset="-122"/>
                <a:ea typeface="华文宋体" panose="02010600040101010101" charset="-122"/>
                <a:sym typeface="+mn-ea"/>
              </a:rPr>
              <a:t>拍）</a:t>
            </a:r>
          </a:p>
          <a:p>
            <a:pPr lvl="0" indent="666750" eaLnBrk="0" fontAlgn="auto" hangingPunct="0">
              <a:lnSpc>
                <a:spcPct val="110000"/>
              </a:lnSpc>
              <a:spcBef>
                <a:spcPct val="0"/>
              </a:spcBef>
              <a:buClrTx/>
              <a:buFont typeface="Wingdings" panose="05000000000000000000" pitchFamily="2" charset="2"/>
              <a:buNone/>
            </a:pPr>
            <a:r>
              <a:rPr lang="zh-CN" altLang="en-US" sz="3200" dirty="0">
                <a:solidFill>
                  <a:srgbClr val="000000"/>
                </a:solidFill>
                <a:latin typeface="华文宋体" panose="02010600040101010101" charset="-122"/>
                <a:ea typeface="华文宋体" panose="02010600040101010101" charset="-122"/>
                <a:sym typeface="+mn-ea"/>
              </a:rPr>
              <a:t>         </a:t>
            </a:r>
            <a:r>
              <a:rPr lang="en-US" altLang="zh-CN" sz="3200" dirty="0">
                <a:solidFill>
                  <a:srgbClr val="000000"/>
                </a:solidFill>
                <a:latin typeface="华文宋体" panose="02010600040101010101" charset="-122"/>
                <a:ea typeface="华文宋体" panose="02010600040101010101" charset="-122"/>
                <a:sym typeface="+mn-ea"/>
              </a:rPr>
              <a:t>V2←V0+V1             </a:t>
            </a:r>
            <a:r>
              <a:rPr lang="zh-CN" altLang="en-US" sz="3200" dirty="0">
                <a:solidFill>
                  <a:srgbClr val="000000"/>
                </a:solidFill>
                <a:latin typeface="华文宋体" panose="02010600040101010101" charset="-122"/>
                <a:ea typeface="华文宋体" panose="02010600040101010101" charset="-122"/>
                <a:sym typeface="+mn-ea"/>
              </a:rPr>
              <a:t>（向量加：</a:t>
            </a:r>
            <a:r>
              <a:rPr lang="en-US" altLang="zh-CN" sz="3200" dirty="0">
                <a:solidFill>
                  <a:srgbClr val="000000"/>
                </a:solidFill>
                <a:latin typeface="华文宋体" panose="02010600040101010101" charset="-122"/>
                <a:ea typeface="华文宋体" panose="02010600040101010101" charset="-122"/>
                <a:sym typeface="+mn-ea"/>
              </a:rPr>
              <a:t>3</a:t>
            </a:r>
            <a:r>
              <a:rPr lang="zh-CN" altLang="en-US" sz="3200" dirty="0">
                <a:solidFill>
                  <a:srgbClr val="000000"/>
                </a:solidFill>
                <a:latin typeface="华文宋体" panose="02010600040101010101" charset="-122"/>
                <a:ea typeface="华文宋体" panose="02010600040101010101" charset="-122"/>
                <a:sym typeface="+mn-ea"/>
              </a:rPr>
              <a:t>拍）</a:t>
            </a:r>
          </a:p>
          <a:p>
            <a:pPr lvl="0" indent="666750" eaLnBrk="0" fontAlgn="auto" hangingPunct="0">
              <a:lnSpc>
                <a:spcPct val="110000"/>
              </a:lnSpc>
              <a:spcBef>
                <a:spcPct val="0"/>
              </a:spcBef>
              <a:buClrTx/>
              <a:buFont typeface="Wingdings" panose="05000000000000000000" pitchFamily="2" charset="2"/>
              <a:buNone/>
            </a:pPr>
            <a:r>
              <a:rPr lang="zh-CN" altLang="en-US" sz="3200" dirty="0">
                <a:solidFill>
                  <a:srgbClr val="000000"/>
                </a:solidFill>
                <a:latin typeface="华文宋体" panose="02010600040101010101" charset="-122"/>
                <a:ea typeface="华文宋体" panose="02010600040101010101" charset="-122"/>
                <a:sym typeface="+mn-ea"/>
              </a:rPr>
              <a:t>         </a:t>
            </a:r>
            <a:r>
              <a:rPr lang="en-US" altLang="zh-CN" sz="3200" dirty="0">
                <a:solidFill>
                  <a:srgbClr val="000000"/>
                </a:solidFill>
                <a:latin typeface="华文宋体" panose="02010600040101010101" charset="-122"/>
                <a:ea typeface="华文宋体" panose="02010600040101010101" charset="-122"/>
                <a:sym typeface="+mn-ea"/>
              </a:rPr>
              <a:t>V3←V2&lt;A3             </a:t>
            </a:r>
            <a:r>
              <a:rPr lang="zh-CN" altLang="en-US" sz="3200" dirty="0">
                <a:solidFill>
                  <a:srgbClr val="000000"/>
                </a:solidFill>
                <a:latin typeface="华文宋体" panose="02010600040101010101" charset="-122"/>
                <a:ea typeface="华文宋体" panose="02010600040101010101" charset="-122"/>
                <a:sym typeface="+mn-ea"/>
              </a:rPr>
              <a:t>（按（</a:t>
            </a:r>
            <a:r>
              <a:rPr lang="en-US" altLang="zh-CN" sz="3200" dirty="0">
                <a:solidFill>
                  <a:srgbClr val="000000"/>
                </a:solidFill>
                <a:latin typeface="华文宋体" panose="02010600040101010101" charset="-122"/>
                <a:ea typeface="华文宋体" panose="02010600040101010101" charset="-122"/>
                <a:sym typeface="+mn-ea"/>
              </a:rPr>
              <a:t>A3</a:t>
            </a:r>
            <a:r>
              <a:rPr lang="zh-CN" altLang="en-US" sz="3200" dirty="0">
                <a:solidFill>
                  <a:srgbClr val="000000"/>
                </a:solidFill>
                <a:latin typeface="华文宋体" panose="02010600040101010101" charset="-122"/>
                <a:ea typeface="华文宋体" panose="02010600040101010101" charset="-122"/>
                <a:sym typeface="+mn-ea"/>
              </a:rPr>
              <a:t>）左移：</a:t>
            </a:r>
            <a:r>
              <a:rPr lang="en-US" altLang="zh-CN" sz="3200" dirty="0">
                <a:solidFill>
                  <a:srgbClr val="000000"/>
                </a:solidFill>
                <a:latin typeface="华文宋体" panose="02010600040101010101" charset="-122"/>
                <a:ea typeface="华文宋体" panose="02010600040101010101" charset="-122"/>
                <a:sym typeface="+mn-ea"/>
              </a:rPr>
              <a:t>4</a:t>
            </a:r>
            <a:r>
              <a:rPr lang="zh-CN" altLang="en-US" sz="3200" dirty="0">
                <a:solidFill>
                  <a:srgbClr val="000000"/>
                </a:solidFill>
                <a:latin typeface="华文宋体" panose="02010600040101010101" charset="-122"/>
                <a:ea typeface="华文宋体" panose="02010600040101010101" charset="-122"/>
                <a:sym typeface="+mn-ea"/>
              </a:rPr>
              <a:t>拍）</a:t>
            </a:r>
          </a:p>
          <a:p>
            <a:pPr lvl="0" indent="666750" eaLnBrk="0" fontAlgn="auto" hangingPunct="0">
              <a:lnSpc>
                <a:spcPct val="110000"/>
              </a:lnSpc>
              <a:spcBef>
                <a:spcPct val="0"/>
              </a:spcBef>
              <a:buClrTx/>
              <a:buFont typeface="Wingdings" panose="05000000000000000000" pitchFamily="2" charset="2"/>
              <a:buNone/>
            </a:pPr>
            <a:r>
              <a:rPr lang="zh-CN" altLang="en-US" sz="3200" dirty="0">
                <a:solidFill>
                  <a:srgbClr val="000000"/>
                </a:solidFill>
                <a:latin typeface="华文宋体" panose="02010600040101010101" charset="-122"/>
                <a:ea typeface="华文宋体" panose="02010600040101010101" charset="-122"/>
                <a:sym typeface="+mn-ea"/>
              </a:rPr>
              <a:t>         </a:t>
            </a:r>
            <a:r>
              <a:rPr lang="en-US" altLang="zh-CN" sz="3200" dirty="0">
                <a:solidFill>
                  <a:srgbClr val="000000"/>
                </a:solidFill>
                <a:latin typeface="华文宋体" panose="02010600040101010101" charset="-122"/>
                <a:ea typeface="华文宋体" panose="02010600040101010101" charset="-122"/>
                <a:sym typeface="+mn-ea"/>
              </a:rPr>
              <a:t>V5←V3∧V4           </a:t>
            </a:r>
            <a:r>
              <a:rPr lang="zh-CN" altLang="en-US" sz="3200" dirty="0">
                <a:solidFill>
                  <a:srgbClr val="000000"/>
                </a:solidFill>
                <a:latin typeface="华文宋体" panose="02010600040101010101" charset="-122"/>
                <a:ea typeface="华文宋体" panose="02010600040101010101" charset="-122"/>
                <a:sym typeface="+mn-ea"/>
              </a:rPr>
              <a:t>（向量逻辑乘：</a:t>
            </a:r>
            <a:r>
              <a:rPr lang="en-US" altLang="zh-CN" sz="3200" dirty="0">
                <a:solidFill>
                  <a:srgbClr val="000000"/>
                </a:solidFill>
                <a:latin typeface="华文宋体" panose="02010600040101010101" charset="-122"/>
                <a:ea typeface="华文宋体" panose="02010600040101010101" charset="-122"/>
                <a:sym typeface="+mn-ea"/>
              </a:rPr>
              <a:t>2</a:t>
            </a:r>
            <a:r>
              <a:rPr lang="zh-CN" altLang="en-US" sz="3200" dirty="0">
                <a:solidFill>
                  <a:srgbClr val="000000"/>
                </a:solidFill>
                <a:latin typeface="华文宋体" panose="02010600040101010101" charset="-122"/>
                <a:ea typeface="华文宋体" panose="02010600040101010101" charset="-122"/>
                <a:sym typeface="+mn-ea"/>
              </a:rPr>
              <a:t>拍）</a:t>
            </a:r>
          </a:p>
          <a:p>
            <a:pPr lvl="0" indent="666750" eaLnBrk="0" fontAlgn="auto" hangingPunct="0">
              <a:lnSpc>
                <a:spcPct val="110000"/>
              </a:lnSpc>
              <a:spcBef>
                <a:spcPct val="0"/>
              </a:spcBef>
              <a:buClrTx/>
              <a:buFont typeface="Wingdings" panose="05000000000000000000" pitchFamily="2" charset="2"/>
              <a:buNone/>
            </a:pPr>
            <a:endParaRPr lang="zh-CN" altLang="en-US" sz="3200" dirty="0">
              <a:solidFill>
                <a:srgbClr val="000000"/>
              </a:solidFill>
              <a:latin typeface="华文宋体" panose="02010600040101010101" charset="-122"/>
              <a:ea typeface="华文宋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6490" y="617855"/>
            <a:ext cx="9911715" cy="2194560"/>
          </a:xfrm>
          <a:prstGeom prst="rect">
            <a:avLst/>
          </a:prstGeom>
          <a:noFill/>
        </p:spPr>
        <p:txBody>
          <a:bodyPr wrap="square" rtlCol="0">
            <a:spAutoFit/>
          </a:bodyPr>
          <a:lstStyle/>
          <a:p>
            <a:r>
              <a:rPr lang="zh-CN" altLang="en-US" sz="2400" b="1"/>
              <a:t>解：</a:t>
            </a:r>
          </a:p>
          <a:p>
            <a:r>
              <a:rPr lang="zh-CN" altLang="en-US" sz="2400" dirty="0">
                <a:solidFill>
                  <a:srgbClr val="000000"/>
                </a:solidFill>
                <a:latin typeface="+mn-ea"/>
                <a:sym typeface="+mn-ea"/>
              </a:rPr>
              <a:t>    通过时间就是每条向量指令的第一个操作数执行完毕需要的时间，也就是各功能流水线由空到满的时间，具体过程如下图所示。要得到全部结果，在流水线充满之后，向量中后继操作数继续以流水方式执行，直到整组向量执行完毕。</a:t>
            </a:r>
          </a:p>
          <a:p>
            <a:endParaRPr lang="zh-CN" altLang="en-US"/>
          </a:p>
        </p:txBody>
      </p:sp>
      <p:graphicFrame>
        <p:nvGraphicFramePr>
          <p:cNvPr id="10242" name="Object 10"/>
          <p:cNvGraphicFramePr/>
          <p:nvPr/>
        </p:nvGraphicFramePr>
        <p:xfrm>
          <a:off x="1925320" y="2628265"/>
          <a:ext cx="7616825" cy="2348865"/>
        </p:xfrm>
        <a:graphic>
          <a:graphicData uri="http://schemas.openxmlformats.org/presentationml/2006/ole">
            <mc:AlternateContent xmlns:mc="http://schemas.openxmlformats.org/markup-compatibility/2006">
              <mc:Choice xmlns:v="urn:schemas-microsoft-com:vml" Requires="v">
                <p:oleObj spid="_x0000_s4177" r:id="rId3" imgW="6897370" imgH="2639695" progId="Visio.Drawing.5">
                  <p:embed/>
                </p:oleObj>
              </mc:Choice>
              <mc:Fallback>
                <p:oleObj r:id="rId3" imgW="6897370" imgH="2639695" progId="Visio.Drawing.5">
                  <p:embed/>
                  <p:pic>
                    <p:nvPicPr>
                      <p:cNvPr id="0" name="图片 3079"/>
                      <p:cNvPicPr/>
                      <p:nvPr/>
                    </p:nvPicPr>
                    <p:blipFill>
                      <a:blip r:embed="rId4"/>
                      <a:stretch>
                        <a:fillRect/>
                      </a:stretch>
                    </p:blipFill>
                    <p:spPr>
                      <a:xfrm>
                        <a:off x="1925320" y="2628265"/>
                        <a:ext cx="7616825" cy="2348865"/>
                      </a:xfrm>
                      <a:prstGeom prst="rect">
                        <a:avLst/>
                      </a:prstGeom>
                      <a:noFill/>
                      <a:ln w="38100">
                        <a:noFill/>
                        <a:miter/>
                      </a:ln>
                    </p:spPr>
                  </p:pic>
                </p:oleObj>
              </mc:Fallback>
            </mc:AlternateContent>
          </a:graphicData>
        </a:graphic>
      </p:graphicFrame>
      <p:graphicFrame>
        <p:nvGraphicFramePr>
          <p:cNvPr id="10243" name="Object 12"/>
          <p:cNvGraphicFramePr/>
          <p:nvPr/>
        </p:nvGraphicFramePr>
        <p:xfrm>
          <a:off x="2040890" y="5214620"/>
          <a:ext cx="7515860" cy="981075"/>
        </p:xfrm>
        <a:graphic>
          <a:graphicData uri="http://schemas.openxmlformats.org/presentationml/2006/ole">
            <mc:AlternateContent xmlns:mc="http://schemas.openxmlformats.org/markup-compatibility/2006">
              <mc:Choice xmlns:v="urn:schemas-microsoft-com:vml" Requires="v">
                <p:oleObj spid="_x0000_s4178" r:id="rId5" imgW="4089400" imgH="482600" progId="Equation.3">
                  <p:embed/>
                </p:oleObj>
              </mc:Choice>
              <mc:Fallback>
                <p:oleObj r:id="rId5" imgW="4089400" imgH="482600" progId="Equation.3">
                  <p:embed/>
                  <p:pic>
                    <p:nvPicPr>
                      <p:cNvPr id="0" name="图片 3078"/>
                      <p:cNvPicPr/>
                      <p:nvPr/>
                    </p:nvPicPr>
                    <p:blipFill>
                      <a:blip r:embed="rId6"/>
                      <a:stretch>
                        <a:fillRect/>
                      </a:stretch>
                    </p:blipFill>
                    <p:spPr>
                      <a:xfrm>
                        <a:off x="2040890" y="5214620"/>
                        <a:ext cx="7515860" cy="981075"/>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8060" y="1125220"/>
            <a:ext cx="10042525" cy="4185285"/>
          </a:xfrm>
          <a:prstGeom prst="rect">
            <a:avLst/>
          </a:prstGeom>
          <a:noFill/>
        </p:spPr>
        <p:txBody>
          <a:bodyPr wrap="square" rtlCol="0">
            <a:spAutoFit/>
          </a:bodyPr>
          <a:lstStyle/>
          <a:p>
            <a:pPr fontAlgn="auto">
              <a:lnSpc>
                <a:spcPct val="120000"/>
              </a:lnSpc>
            </a:pPr>
            <a:r>
              <a:rPr lang="en-US" altLang="zh-CN" sz="3200">
                <a:latin typeface="+mn-ea"/>
              </a:rPr>
              <a:t>    4.8  </a:t>
            </a:r>
            <a:r>
              <a:rPr lang="zh-CN" altLang="en-US" sz="3200">
                <a:latin typeface="+mn-ea"/>
              </a:rPr>
              <a:t>在一台向量处理机上实现</a:t>
            </a:r>
            <a:r>
              <a:rPr lang="en-US" altLang="zh-CN" sz="3200">
                <a:latin typeface="+mn-ea"/>
              </a:rPr>
              <a:t>A</a:t>
            </a:r>
            <a:r>
              <a:rPr lang="zh-CN" altLang="en-US" sz="3200">
                <a:latin typeface="+mn-ea"/>
              </a:rPr>
              <a:t>＝</a:t>
            </a:r>
            <a:r>
              <a:rPr lang="en-US" altLang="zh-CN" sz="3200">
                <a:latin typeface="+mn-ea"/>
              </a:rPr>
              <a:t>B×s</a:t>
            </a:r>
            <a:r>
              <a:rPr lang="zh-CN" altLang="en-US" sz="3200">
                <a:latin typeface="+mn-ea"/>
              </a:rPr>
              <a:t>操作，其中</a:t>
            </a:r>
            <a:r>
              <a:rPr lang="en-US" altLang="zh-CN" sz="3200">
                <a:latin typeface="+mn-ea"/>
              </a:rPr>
              <a:t>A</a:t>
            </a:r>
            <a:r>
              <a:rPr lang="zh-CN" altLang="en-US" sz="3200">
                <a:latin typeface="+mn-ea"/>
              </a:rPr>
              <a:t>和</a:t>
            </a:r>
            <a:r>
              <a:rPr lang="en-US" altLang="zh-CN" sz="3200">
                <a:latin typeface="+mn-ea"/>
              </a:rPr>
              <a:t>B</a:t>
            </a:r>
            <a:r>
              <a:rPr lang="zh-CN" altLang="en-US" sz="3200">
                <a:latin typeface="+mn-ea"/>
              </a:rPr>
              <a:t>是长度为</a:t>
            </a:r>
            <a:r>
              <a:rPr lang="en-US" altLang="zh-CN" sz="3200">
                <a:latin typeface="+mn-ea"/>
              </a:rPr>
              <a:t>N=200</a:t>
            </a:r>
            <a:r>
              <a:rPr lang="zh-CN" altLang="en-US" sz="3200">
                <a:latin typeface="+mn-ea"/>
              </a:rPr>
              <a:t>的向量，</a:t>
            </a:r>
            <a:r>
              <a:rPr lang="en-US" altLang="zh-CN" sz="3200">
                <a:latin typeface="+mn-ea"/>
              </a:rPr>
              <a:t>s</a:t>
            </a:r>
            <a:r>
              <a:rPr lang="zh-CN" altLang="en-US" sz="3200">
                <a:latin typeface="+mn-ea"/>
              </a:rPr>
              <a:t>是一个标量。向量寄存器长度</a:t>
            </a:r>
            <a:r>
              <a:rPr lang="en-US" altLang="zh-CN" sz="3200">
                <a:latin typeface="+mn-ea"/>
              </a:rPr>
              <a:t>MVL=64</a:t>
            </a:r>
            <a:r>
              <a:rPr lang="zh-CN" altLang="en-US" sz="3200">
                <a:latin typeface="+mn-ea"/>
              </a:rPr>
              <a:t>。各功能部件的启动时间为：取数和存数部件为</a:t>
            </a:r>
            <a:r>
              <a:rPr lang="en-US" altLang="zh-CN" sz="3200">
                <a:latin typeface="+mn-ea"/>
              </a:rPr>
              <a:t>12</a:t>
            </a:r>
            <a:r>
              <a:rPr lang="zh-CN" altLang="en-US" sz="3200">
                <a:latin typeface="+mn-ea"/>
              </a:rPr>
              <a:t>个时钟周期、乘法部件为</a:t>
            </a:r>
            <a:r>
              <a:rPr lang="en-US" altLang="zh-CN" sz="3200">
                <a:latin typeface="+mn-ea"/>
              </a:rPr>
              <a:t>7</a:t>
            </a:r>
            <a:r>
              <a:rPr lang="zh-CN" altLang="en-US" sz="3200">
                <a:latin typeface="+mn-ea"/>
              </a:rPr>
              <a:t>个时钟周期，执行标量代码的开销</a:t>
            </a:r>
            <a:r>
              <a:rPr lang="en-US" altLang="zh-CN" sz="3200">
                <a:latin typeface="+mn-ea"/>
              </a:rPr>
              <a:t>T</a:t>
            </a:r>
            <a:r>
              <a:rPr lang="en-US" altLang="zh-CN" sz="3200" baseline="-25000">
                <a:latin typeface="+mn-ea"/>
              </a:rPr>
              <a:t>loop</a:t>
            </a:r>
            <a:r>
              <a:rPr lang="en-US" altLang="zh-CN" sz="3200">
                <a:latin typeface="+mn-ea"/>
              </a:rPr>
              <a:t>=15</a:t>
            </a:r>
            <a:r>
              <a:rPr lang="zh-CN" altLang="en-US" sz="3200">
                <a:latin typeface="+mn-ea"/>
              </a:rPr>
              <a:t>个时钟周期，对一个向量元素执行一次操作的时间</a:t>
            </a:r>
            <a:r>
              <a:rPr lang="en-US" altLang="zh-CN" sz="3200">
                <a:latin typeface="+mn-ea"/>
              </a:rPr>
              <a:t>T</a:t>
            </a:r>
            <a:r>
              <a:rPr lang="en-US" altLang="zh-CN" sz="3200" baseline="-25000">
                <a:latin typeface="+mn-ea"/>
              </a:rPr>
              <a:t>g</a:t>
            </a:r>
            <a:r>
              <a:rPr lang="en-US" altLang="zh-CN" sz="3200">
                <a:latin typeface="+mn-ea"/>
              </a:rPr>
              <a:t>=</a:t>
            </a:r>
            <a:r>
              <a:rPr lang="zh-CN" altLang="en-US" sz="3200">
                <a:latin typeface="+mn-ea"/>
              </a:rPr>
              <a:t>一个时钟周期。计算</a:t>
            </a:r>
            <a:r>
              <a:rPr lang="en-US" altLang="zh-CN" sz="3200">
                <a:latin typeface="+mn-ea"/>
              </a:rPr>
              <a:t>A</a:t>
            </a:r>
            <a:r>
              <a:rPr lang="zh-CN" altLang="en-US" sz="3200">
                <a:latin typeface="+mn-ea"/>
              </a:rPr>
              <a:t>的总执行时间。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2525" y="428625"/>
            <a:ext cx="9819640" cy="5607685"/>
          </a:xfrm>
          <a:prstGeom prst="rect">
            <a:avLst/>
          </a:prstGeom>
          <a:noFill/>
        </p:spPr>
        <p:txBody>
          <a:bodyPr wrap="square" rtlCol="0">
            <a:spAutoFit/>
          </a:bodyPr>
          <a:lstStyle/>
          <a:p>
            <a:r>
              <a:rPr lang="zh-CN" altLang="en-US" sz="2800" b="1"/>
              <a:t>解：</a:t>
            </a:r>
          </a:p>
          <a:p>
            <a:pPr lvl="0" eaLnBrk="0" hangingPunct="0">
              <a:lnSpc>
                <a:spcPct val="110000"/>
              </a:lnSpc>
            </a:pPr>
            <a:r>
              <a:rPr lang="zh-CN" altLang="en-US" sz="2400"/>
              <a:t>因为向量长度超过了向量寄存器的长度，所以要采取</a:t>
            </a:r>
            <a:r>
              <a:rPr lang="zh-CN" altLang="en-US" sz="2400">
                <a:solidFill>
                  <a:srgbClr val="FF0000"/>
                </a:solidFill>
              </a:rPr>
              <a:t>分段开采</a:t>
            </a:r>
            <a:r>
              <a:rPr lang="zh-CN" altLang="en-US" sz="2400"/>
              <a:t>方法。</a:t>
            </a:r>
          </a:p>
          <a:p>
            <a:pPr lvl="0" eaLnBrk="0" hangingPunct="0">
              <a:lnSpc>
                <a:spcPct val="110000"/>
              </a:lnSpc>
            </a:pPr>
            <a:r>
              <a:rPr lang="zh-CN" altLang="en-US" sz="2400"/>
              <a:t>每次循环主要由下面三条向量指令组成：</a:t>
            </a:r>
          </a:p>
          <a:p>
            <a:pPr lvl="0" eaLnBrk="0" hangingPunct="0">
              <a:lnSpc>
                <a:spcPct val="110000"/>
              </a:lnSpc>
            </a:pPr>
            <a:r>
              <a:rPr lang="zh-CN" altLang="en-US" sz="2400"/>
              <a:t>	</a:t>
            </a:r>
            <a:r>
              <a:rPr lang="en-US" altLang="zh-CN" sz="2400"/>
              <a:t>LV	         V</a:t>
            </a:r>
            <a:r>
              <a:rPr lang="en-US" altLang="zh-CN" sz="2400" baseline="-25000"/>
              <a:t>1</a:t>
            </a:r>
            <a:r>
              <a:rPr lang="zh-CN" altLang="en-US" sz="2400"/>
              <a:t>， </a:t>
            </a:r>
            <a:r>
              <a:rPr lang="en-US" altLang="zh-CN" sz="2400"/>
              <a:t>R</a:t>
            </a:r>
            <a:r>
              <a:rPr lang="en-US" altLang="zh-CN" sz="2400" baseline="-25000"/>
              <a:t>b</a:t>
            </a:r>
            <a:r>
              <a:rPr lang="en-US" altLang="zh-CN" sz="2400"/>
              <a:t>		</a:t>
            </a:r>
            <a:r>
              <a:rPr lang="zh-CN" altLang="en-US" sz="2400"/>
              <a:t>；取向量</a:t>
            </a:r>
            <a:r>
              <a:rPr lang="en-US" altLang="zh-CN" sz="2400"/>
              <a:t>B</a:t>
            </a:r>
          </a:p>
          <a:p>
            <a:pPr lvl="0" eaLnBrk="0" hangingPunct="0">
              <a:lnSpc>
                <a:spcPct val="110000"/>
              </a:lnSpc>
            </a:pPr>
            <a:r>
              <a:rPr lang="en-US" altLang="zh-CN" sz="2400"/>
              <a:t>	MULTVS  V</a:t>
            </a:r>
            <a:r>
              <a:rPr lang="en-US" altLang="zh-CN" sz="2400" baseline="-25000"/>
              <a:t>2</a:t>
            </a:r>
            <a:r>
              <a:rPr lang="zh-CN" altLang="en-US" sz="2400"/>
              <a:t>， </a:t>
            </a:r>
            <a:r>
              <a:rPr lang="en-US" altLang="zh-CN" sz="2400"/>
              <a:t>V</a:t>
            </a:r>
            <a:r>
              <a:rPr lang="en-US" altLang="zh-CN" sz="2400" baseline="-25000"/>
              <a:t>1</a:t>
            </a:r>
            <a:r>
              <a:rPr lang="zh-CN" altLang="en-US" sz="2400"/>
              <a:t>， </a:t>
            </a:r>
            <a:r>
              <a:rPr lang="en-US" altLang="zh-CN" sz="2400"/>
              <a:t>F</a:t>
            </a:r>
            <a:r>
              <a:rPr lang="en-US" altLang="zh-CN" sz="2400" baseline="-25000"/>
              <a:t>s</a:t>
            </a:r>
            <a:r>
              <a:rPr lang="en-US" altLang="zh-CN" sz="2400"/>
              <a:t>	</a:t>
            </a:r>
            <a:r>
              <a:rPr lang="zh-CN" altLang="en-US" sz="2400"/>
              <a:t>；向量和标量相乘</a:t>
            </a:r>
          </a:p>
          <a:p>
            <a:pPr lvl="0" eaLnBrk="0" hangingPunct="0">
              <a:lnSpc>
                <a:spcPct val="110000"/>
              </a:lnSpc>
            </a:pPr>
            <a:r>
              <a:rPr lang="zh-CN" altLang="en-US" sz="2400"/>
              <a:t>	</a:t>
            </a:r>
            <a:r>
              <a:rPr lang="en-US" altLang="zh-CN" sz="2400"/>
              <a:t>SV	          R</a:t>
            </a:r>
            <a:r>
              <a:rPr lang="en-US" altLang="zh-CN" sz="2400" baseline="-25000"/>
              <a:t>a</a:t>
            </a:r>
            <a:r>
              <a:rPr lang="zh-CN" altLang="en-US" sz="2400"/>
              <a:t>， </a:t>
            </a:r>
            <a:r>
              <a:rPr lang="en-US" altLang="zh-CN" sz="2400"/>
              <a:t>V</a:t>
            </a:r>
            <a:r>
              <a:rPr lang="en-US" altLang="zh-CN" sz="2400" baseline="-25000"/>
              <a:t>2</a:t>
            </a:r>
            <a:r>
              <a:rPr lang="en-US" altLang="zh-CN" sz="2400"/>
              <a:t>		</a:t>
            </a:r>
            <a:r>
              <a:rPr lang="zh-CN" altLang="en-US" sz="2400"/>
              <a:t>；存向量</a:t>
            </a:r>
          </a:p>
          <a:p>
            <a:pPr lvl="0" eaLnBrk="0" hangingPunct="0">
              <a:lnSpc>
                <a:spcPct val="110000"/>
              </a:lnSpc>
            </a:pPr>
            <a:r>
              <a:rPr lang="zh-CN" altLang="en-US" sz="2400"/>
              <a:t>假设</a:t>
            </a:r>
            <a:r>
              <a:rPr lang="en-US" altLang="zh-CN" sz="2400"/>
              <a:t>A</a:t>
            </a:r>
            <a:r>
              <a:rPr lang="zh-CN" altLang="en-US" sz="2400"/>
              <a:t>和</a:t>
            </a:r>
            <a:r>
              <a:rPr lang="en-US" altLang="zh-CN" sz="2400"/>
              <a:t>B</a:t>
            </a:r>
            <a:r>
              <a:rPr lang="zh-CN" altLang="en-US" sz="2400"/>
              <a:t>的分别放在</a:t>
            </a:r>
            <a:r>
              <a:rPr lang="en-US" altLang="zh-CN" sz="2400"/>
              <a:t>R</a:t>
            </a:r>
            <a:r>
              <a:rPr lang="en-US" altLang="zh-CN" sz="2400" baseline="-25000"/>
              <a:t>a</a:t>
            </a:r>
            <a:r>
              <a:rPr lang="zh-CN" altLang="en-US" sz="2400"/>
              <a:t>和</a:t>
            </a:r>
            <a:r>
              <a:rPr lang="en-US" altLang="zh-CN" sz="2400"/>
              <a:t>R</a:t>
            </a:r>
            <a:r>
              <a:rPr lang="en-US" altLang="zh-CN" sz="2400" baseline="-25000"/>
              <a:t>b</a:t>
            </a:r>
            <a:r>
              <a:rPr lang="zh-CN" altLang="en-US" sz="2400"/>
              <a:t>之中，</a:t>
            </a:r>
            <a:r>
              <a:rPr lang="en-US" altLang="zh-CN" sz="2400"/>
              <a:t>s</a:t>
            </a:r>
            <a:r>
              <a:rPr lang="zh-CN" altLang="en-US" sz="2400"/>
              <a:t>在</a:t>
            </a:r>
            <a:r>
              <a:rPr lang="en-US" altLang="zh-CN" sz="2400"/>
              <a:t>F</a:t>
            </a:r>
            <a:r>
              <a:rPr lang="en-US" altLang="zh-CN" sz="2400" baseline="-25000"/>
              <a:t>s</a:t>
            </a:r>
            <a:r>
              <a:rPr lang="zh-CN" altLang="en-US" sz="2400"/>
              <a:t>中。</a:t>
            </a:r>
          </a:p>
          <a:p>
            <a:pPr lvl="0" eaLnBrk="0" hangingPunct="0">
              <a:lnSpc>
                <a:spcPct val="110000"/>
              </a:lnSpc>
            </a:pPr>
            <a:r>
              <a:rPr lang="zh-CN" altLang="en-US" sz="2400"/>
              <a:t>	三条指令之间存在有写读数据相关，因此必须把它们</a:t>
            </a:r>
            <a:r>
              <a:rPr lang="zh-CN" altLang="en-US" sz="2400">
                <a:solidFill>
                  <a:srgbClr val="FF0000"/>
                </a:solidFill>
              </a:rPr>
              <a:t>分成</a:t>
            </a:r>
            <a:r>
              <a:rPr lang="en-US" altLang="zh-CN" sz="2400">
                <a:solidFill>
                  <a:srgbClr val="FF0000"/>
                </a:solidFill>
              </a:rPr>
              <a:t>3</a:t>
            </a:r>
            <a:r>
              <a:rPr lang="zh-CN" altLang="en-US" sz="2400">
                <a:solidFill>
                  <a:srgbClr val="FF0000"/>
                </a:solidFill>
              </a:rPr>
              <a:t>个编队</a:t>
            </a:r>
            <a:r>
              <a:rPr lang="zh-CN" altLang="en-US" sz="2400"/>
              <a:t>，</a:t>
            </a:r>
            <a:r>
              <a:rPr lang="en-US" altLang="zh-CN" sz="2400"/>
              <a:t>T</a:t>
            </a:r>
            <a:r>
              <a:rPr lang="en-US" altLang="zh-CN" sz="2400" baseline="-25000"/>
              <a:t>chime</a:t>
            </a:r>
            <a:r>
              <a:rPr lang="en-US" altLang="zh-CN" sz="2400"/>
              <a:t>= 3</a:t>
            </a:r>
            <a:r>
              <a:rPr lang="zh-CN" altLang="en-US" sz="2400"/>
              <a:t>。</a:t>
            </a:r>
          </a:p>
          <a:p>
            <a:pPr lvl="0" algn="ctr" eaLnBrk="0" hangingPunct="0">
              <a:lnSpc>
                <a:spcPct val="110000"/>
              </a:lnSpc>
            </a:pPr>
            <a:r>
              <a:rPr lang="en-US" altLang="zh-CN"/>
              <a:t>T</a:t>
            </a:r>
            <a:r>
              <a:rPr lang="en-US" altLang="zh-CN" baseline="-25000"/>
              <a:t>200</a:t>
            </a:r>
            <a:r>
              <a:rPr lang="zh-CN" altLang="en-US"/>
              <a:t>＝</a:t>
            </a:r>
            <a:r>
              <a:rPr lang="en-US" altLang="zh-CN"/>
              <a:t>4×(15 + T</a:t>
            </a:r>
            <a:r>
              <a:rPr lang="en-US" altLang="zh-CN" baseline="-25000"/>
              <a:t>start</a:t>
            </a:r>
            <a:r>
              <a:rPr lang="en-US" altLang="zh-CN"/>
              <a:t>) + 200×3 </a:t>
            </a:r>
          </a:p>
          <a:p>
            <a:pPr lvl="0" algn="ctr" eaLnBrk="0" hangingPunct="0">
              <a:lnSpc>
                <a:spcPct val="110000"/>
              </a:lnSpc>
            </a:pPr>
            <a:r>
              <a:rPr lang="en-US" altLang="zh-CN"/>
              <a:t>                   </a:t>
            </a:r>
            <a:r>
              <a:rPr lang="zh-CN" altLang="en-US"/>
              <a:t>＝</a:t>
            </a:r>
            <a:r>
              <a:rPr lang="en-US" altLang="zh-CN"/>
              <a:t>60</a:t>
            </a:r>
            <a:r>
              <a:rPr lang="zh-CN" altLang="en-US"/>
              <a:t>＋（</a:t>
            </a:r>
            <a:r>
              <a:rPr lang="en-US" altLang="zh-CN"/>
              <a:t>4×T</a:t>
            </a:r>
            <a:r>
              <a:rPr lang="en-US" altLang="zh-CN" baseline="-25000"/>
              <a:t>start</a:t>
            </a:r>
            <a:r>
              <a:rPr lang="zh-CN" altLang="en-US"/>
              <a:t>）</a:t>
            </a:r>
            <a:r>
              <a:rPr lang="en-US" altLang="zh-CN"/>
              <a:t>+ 600</a:t>
            </a:r>
          </a:p>
          <a:p>
            <a:pPr lvl="0" algn="ctr" eaLnBrk="0" hangingPunct="0">
              <a:lnSpc>
                <a:spcPct val="110000"/>
              </a:lnSpc>
            </a:pPr>
            <a:r>
              <a:rPr lang="en-US" altLang="zh-CN"/>
              <a:t>   	       </a:t>
            </a:r>
            <a:r>
              <a:rPr lang="zh-CN" altLang="en-US"/>
              <a:t>＝</a:t>
            </a:r>
            <a:r>
              <a:rPr lang="en-US" altLang="zh-CN"/>
              <a:t>660</a:t>
            </a:r>
            <a:r>
              <a:rPr lang="zh-CN" altLang="en-US"/>
              <a:t>＋（</a:t>
            </a:r>
            <a:r>
              <a:rPr lang="en-US" altLang="zh-CN"/>
              <a:t>4×T</a:t>
            </a:r>
            <a:r>
              <a:rPr lang="en-US" altLang="zh-CN" baseline="-25000"/>
              <a:t>start</a:t>
            </a:r>
            <a:r>
              <a:rPr lang="zh-CN" altLang="en-US"/>
              <a:t>）</a:t>
            </a:r>
          </a:p>
          <a:p>
            <a:pPr lvl="0" algn="ctr" eaLnBrk="0" hangingPunct="0">
              <a:lnSpc>
                <a:spcPct val="110000"/>
              </a:lnSpc>
            </a:pPr>
            <a:r>
              <a:rPr lang="zh-CN" altLang="en-US"/>
              <a:t>	其中：</a:t>
            </a:r>
            <a:r>
              <a:rPr lang="en-US" altLang="zh-CN"/>
              <a:t>T</a:t>
            </a:r>
            <a:r>
              <a:rPr lang="en-US" altLang="zh-CN" baseline="-25000"/>
              <a:t>start</a:t>
            </a:r>
            <a:r>
              <a:rPr lang="en-US" altLang="zh-CN"/>
              <a:t>=12 + 7 + 12 = 31</a:t>
            </a:r>
            <a:r>
              <a:rPr lang="zh-CN" altLang="en-US"/>
              <a:t>，</a:t>
            </a:r>
          </a:p>
          <a:p>
            <a:pPr lvl="0" algn="ctr" eaLnBrk="0" hangingPunct="0">
              <a:lnSpc>
                <a:spcPct val="110000"/>
              </a:lnSpc>
            </a:pPr>
            <a:r>
              <a:rPr lang="zh-CN" altLang="en-US"/>
              <a:t>      因此，</a:t>
            </a:r>
            <a:r>
              <a:rPr lang="en-US" altLang="zh-CN"/>
              <a:t>T</a:t>
            </a:r>
            <a:r>
              <a:rPr lang="en-US" altLang="zh-CN" baseline="-25000"/>
              <a:t>200</a:t>
            </a:r>
            <a:r>
              <a:rPr lang="zh-CN" altLang="en-US"/>
              <a:t>＝</a:t>
            </a:r>
            <a:r>
              <a:rPr lang="en-US" altLang="zh-CN"/>
              <a:t>660 + 4×31</a:t>
            </a:r>
            <a:r>
              <a:rPr lang="zh-CN" altLang="en-US"/>
              <a:t>＝</a:t>
            </a:r>
            <a:r>
              <a:rPr lang="en-US" altLang="zh-CN"/>
              <a:t>784</a:t>
            </a:r>
          </a:p>
          <a:p>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0780" y="1023620"/>
            <a:ext cx="9845675" cy="3600450"/>
          </a:xfrm>
          <a:prstGeom prst="rect">
            <a:avLst/>
          </a:prstGeom>
          <a:noFill/>
        </p:spPr>
        <p:txBody>
          <a:bodyPr wrap="square" rtlCol="0">
            <a:spAutoFit/>
          </a:bodyPr>
          <a:lstStyle/>
          <a:p>
            <a:pPr fontAlgn="auto">
              <a:lnSpc>
                <a:spcPct val="120000"/>
              </a:lnSpc>
            </a:pPr>
            <a:r>
              <a:rPr lang="en-US" altLang="zh-CN" sz="3200">
                <a:latin typeface="+mn-ea"/>
              </a:rPr>
              <a:t>     5.11  设指令流水线由取指令、分析指令和执行指令3个部件构成，每个部件经过的时间为△t，连续流入12条指令。分别画出标量流水处理机以及ILP均为4的超标量处理机、超长指令字处理机、超流水处理机的时空图，并分别计算它们相对于标量流水处理机的加速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6490" y="605155"/>
            <a:ext cx="5235575" cy="3444240"/>
          </a:xfrm>
          <a:prstGeom prst="rect">
            <a:avLst/>
          </a:prstGeom>
          <a:noFill/>
        </p:spPr>
        <p:txBody>
          <a:bodyPr wrap="square" rtlCol="0">
            <a:spAutoFit/>
          </a:bodyPr>
          <a:lstStyle/>
          <a:p>
            <a:r>
              <a:rPr lang="zh-CN" altLang="en-US" sz="2800" b="1" dirty="0"/>
              <a:t>解：</a:t>
            </a:r>
          </a:p>
          <a:p>
            <a:r>
              <a:rPr lang="zh-CN" altLang="en-US" sz="2400" dirty="0"/>
              <a:t>标量流水处理机的时空图：</a:t>
            </a:r>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执行完12条指令需T1＝14△t。</a:t>
            </a:r>
          </a:p>
        </p:txBody>
      </p:sp>
      <p:pic>
        <p:nvPicPr>
          <p:cNvPr id="3" name="图片 2"/>
          <p:cNvPicPr>
            <a:picLocks noChangeAspect="1"/>
          </p:cNvPicPr>
          <p:nvPr/>
        </p:nvPicPr>
        <p:blipFill>
          <a:blip r:embed="rId3"/>
          <a:stretch>
            <a:fillRect/>
          </a:stretch>
        </p:blipFill>
        <p:spPr>
          <a:xfrm>
            <a:off x="1216025" y="1643380"/>
            <a:ext cx="5475605" cy="1895475"/>
          </a:xfrm>
          <a:prstGeom prst="rect">
            <a:avLst/>
          </a:prstGeom>
        </p:spPr>
      </p:pic>
      <p:sp>
        <p:nvSpPr>
          <p:cNvPr id="4" name="文本框 3"/>
          <p:cNvSpPr txBox="1"/>
          <p:nvPr/>
        </p:nvSpPr>
        <p:spPr>
          <a:xfrm>
            <a:off x="6710045" y="963295"/>
            <a:ext cx="4554855" cy="5577840"/>
          </a:xfrm>
          <a:prstGeom prst="rect">
            <a:avLst/>
          </a:prstGeom>
          <a:noFill/>
        </p:spPr>
        <p:txBody>
          <a:bodyPr wrap="square" rtlCol="0">
            <a:spAutoFit/>
          </a:bodyPr>
          <a:lstStyle/>
          <a:p>
            <a:r>
              <a:rPr lang="zh-CN" altLang="en-US" sz="2400"/>
              <a:t>超标量流水处理机的时空图：</a:t>
            </a:r>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执行完12条指令需T2＝5△t，相对于标量流水处理机的加速比为：</a:t>
            </a:r>
          </a:p>
        </p:txBody>
      </p:sp>
      <p:pic>
        <p:nvPicPr>
          <p:cNvPr id="5" name="图片 4"/>
          <p:cNvPicPr>
            <a:picLocks noChangeAspect="1"/>
          </p:cNvPicPr>
          <p:nvPr/>
        </p:nvPicPr>
        <p:blipFill>
          <a:blip r:embed="rId4"/>
          <a:stretch>
            <a:fillRect/>
          </a:stretch>
        </p:blipFill>
        <p:spPr>
          <a:xfrm>
            <a:off x="7601585" y="1336040"/>
            <a:ext cx="2503805" cy="4084320"/>
          </a:xfrm>
          <a:prstGeom prst="rect">
            <a:avLst/>
          </a:prstGeom>
        </p:spPr>
      </p:pic>
      <p:graphicFrame>
        <p:nvGraphicFramePr>
          <p:cNvPr id="6" name="对象 5">
            <a:hlinkClick r:id="" action="ppaction://ole?verb=0"/>
          </p:cNvPr>
          <p:cNvGraphicFramePr>
            <a:graphicFrameLocks noChangeAspect="1"/>
          </p:cNvGraphicFramePr>
          <p:nvPr/>
        </p:nvGraphicFramePr>
        <p:xfrm>
          <a:off x="2214245" y="5272405"/>
          <a:ext cx="3296920" cy="1139825"/>
        </p:xfrm>
        <a:graphic>
          <a:graphicData uri="http://schemas.openxmlformats.org/presentationml/2006/ole">
            <mc:AlternateContent xmlns:mc="http://schemas.openxmlformats.org/markup-compatibility/2006">
              <mc:Choice xmlns:v="urn:schemas-microsoft-com:vml" Requires="v">
                <p:oleObj spid="_x0000_s5161" r:id="rId5" imgW="1358900" imgH="469900" progId="Equation.KSEE3">
                  <p:embed/>
                </p:oleObj>
              </mc:Choice>
              <mc:Fallback>
                <p:oleObj r:id="rId5" imgW="1358900" imgH="469900" progId="Equation.KSEE3">
                  <p:embed/>
                  <p:pic>
                    <p:nvPicPr>
                      <p:cNvPr id="0" name="图片 3072"/>
                      <p:cNvPicPr/>
                      <p:nvPr/>
                    </p:nvPicPr>
                    <p:blipFill>
                      <a:blip r:embed="rId6"/>
                      <a:stretch>
                        <a:fillRect/>
                      </a:stretch>
                    </p:blipFill>
                    <p:spPr>
                      <a:xfrm>
                        <a:off x="2214245" y="5272405"/>
                        <a:ext cx="3296920" cy="113982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9820" y="657860"/>
            <a:ext cx="5015230" cy="5212080"/>
          </a:xfrm>
          <a:prstGeom prst="rect">
            <a:avLst/>
          </a:prstGeom>
          <a:noFill/>
        </p:spPr>
        <p:txBody>
          <a:bodyPr wrap="square" rtlCol="0">
            <a:spAutoFit/>
          </a:bodyPr>
          <a:lstStyle/>
          <a:p>
            <a:r>
              <a:rPr lang="zh-CN" altLang="en-US" sz="2400"/>
              <a:t>超长指令字处理机的时空图：</a:t>
            </a:r>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每4条指令组成一条长指令，共形成3条长指令。执行完12条指令需T3＝5△t，相对于标量流水处理机的加速比为：</a:t>
            </a:r>
          </a:p>
        </p:txBody>
      </p:sp>
      <p:pic>
        <p:nvPicPr>
          <p:cNvPr id="3" name="图片 2"/>
          <p:cNvPicPr>
            <a:picLocks noChangeAspect="1"/>
          </p:cNvPicPr>
          <p:nvPr/>
        </p:nvPicPr>
        <p:blipFill>
          <a:blip r:embed="rId3"/>
          <a:stretch>
            <a:fillRect/>
          </a:stretch>
        </p:blipFill>
        <p:spPr>
          <a:xfrm>
            <a:off x="1179195" y="1119505"/>
            <a:ext cx="3121025" cy="3069590"/>
          </a:xfrm>
          <a:prstGeom prst="rect">
            <a:avLst/>
          </a:prstGeom>
        </p:spPr>
      </p:pic>
      <p:graphicFrame>
        <p:nvGraphicFramePr>
          <p:cNvPr id="6" name="对象 5">
            <a:hlinkClick r:id="" action="ppaction://ole?verb=0"/>
          </p:cNvPr>
          <p:cNvGraphicFramePr>
            <a:graphicFrameLocks noChangeAspect="1"/>
          </p:cNvGraphicFramePr>
          <p:nvPr/>
        </p:nvGraphicFramePr>
        <p:xfrm>
          <a:off x="1864995" y="5538788"/>
          <a:ext cx="3266440" cy="1140460"/>
        </p:xfrm>
        <a:graphic>
          <a:graphicData uri="http://schemas.openxmlformats.org/presentationml/2006/ole">
            <mc:AlternateContent xmlns:mc="http://schemas.openxmlformats.org/markup-compatibility/2006">
              <mc:Choice xmlns:v="urn:schemas-microsoft-com:vml" Requires="v">
                <p:oleObj spid="_x0000_s6225" r:id="rId4" imgW="1346200" imgH="469900" progId="Equation.KSEE3">
                  <p:embed/>
                </p:oleObj>
              </mc:Choice>
              <mc:Fallback>
                <p:oleObj r:id="rId4" imgW="1346200" imgH="469900" progId="Equation.KSEE3">
                  <p:embed/>
                  <p:pic>
                    <p:nvPicPr>
                      <p:cNvPr id="0" name="图片 3072"/>
                      <p:cNvPicPr/>
                      <p:nvPr/>
                    </p:nvPicPr>
                    <p:blipFill>
                      <a:blip r:embed="rId5"/>
                      <a:stretch>
                        <a:fillRect/>
                      </a:stretch>
                    </p:blipFill>
                    <p:spPr>
                      <a:xfrm>
                        <a:off x="1864995" y="5538788"/>
                        <a:ext cx="3266440" cy="1140460"/>
                      </a:xfrm>
                      <a:prstGeom prst="rect">
                        <a:avLst/>
                      </a:prstGeom>
                    </p:spPr>
                  </p:pic>
                </p:oleObj>
              </mc:Fallback>
            </mc:AlternateContent>
          </a:graphicData>
        </a:graphic>
      </p:graphicFrame>
      <p:sp>
        <p:nvSpPr>
          <p:cNvPr id="4" name="文本框 3"/>
          <p:cNvSpPr txBox="1"/>
          <p:nvPr/>
        </p:nvSpPr>
        <p:spPr>
          <a:xfrm>
            <a:off x="6628765" y="670560"/>
            <a:ext cx="4488180" cy="5212080"/>
          </a:xfrm>
          <a:prstGeom prst="rect">
            <a:avLst/>
          </a:prstGeom>
          <a:noFill/>
        </p:spPr>
        <p:txBody>
          <a:bodyPr wrap="square" rtlCol="0">
            <a:spAutoFit/>
          </a:bodyPr>
          <a:lstStyle/>
          <a:p>
            <a:r>
              <a:rPr lang="zh-CN" altLang="en-US" sz="2400" dirty="0"/>
              <a:t>超流水处理机的时空图：</a:t>
            </a:r>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每1/4个时钟周期启动一条指令。执行完12条指令需T</a:t>
            </a:r>
            <a:r>
              <a:rPr lang="zh-CN" altLang="en-US" sz="2400" dirty="0" smtClean="0"/>
              <a:t>4</a:t>
            </a:r>
            <a:r>
              <a:rPr lang="en-US" altLang="zh-CN" sz="2400" smtClean="0"/>
              <a:t>=</a:t>
            </a:r>
            <a:r>
              <a:rPr lang="zh-CN" altLang="en-US" sz="2400" smtClean="0"/>
              <a:t>5</a:t>
            </a:r>
            <a:r>
              <a:rPr lang="zh-CN" altLang="en-US" sz="2400"/>
              <a:t>.75△t，相对于标量流水处理机的加速比为：</a:t>
            </a:r>
          </a:p>
        </p:txBody>
      </p:sp>
      <p:pic>
        <p:nvPicPr>
          <p:cNvPr id="5" name="图片 4"/>
          <p:cNvPicPr>
            <a:picLocks noChangeAspect="1"/>
          </p:cNvPicPr>
          <p:nvPr/>
        </p:nvPicPr>
        <p:blipFill>
          <a:blip r:embed="rId6"/>
          <a:stretch>
            <a:fillRect/>
          </a:stretch>
        </p:blipFill>
        <p:spPr>
          <a:xfrm>
            <a:off x="7471410" y="1119505"/>
            <a:ext cx="2614930" cy="3208655"/>
          </a:xfrm>
          <a:prstGeom prst="rect">
            <a:avLst/>
          </a:prstGeom>
        </p:spPr>
      </p:pic>
      <p:graphicFrame>
        <p:nvGraphicFramePr>
          <p:cNvPr id="7" name="对象 6">
            <a:hlinkClick r:id="" action="ppaction://ole?verb=0"/>
          </p:cNvPr>
          <p:cNvGraphicFramePr>
            <a:graphicFrameLocks noChangeAspect="1"/>
          </p:cNvGraphicFramePr>
          <p:nvPr/>
        </p:nvGraphicFramePr>
        <p:xfrm>
          <a:off x="6984048" y="5538788"/>
          <a:ext cx="3975735" cy="1140460"/>
        </p:xfrm>
        <a:graphic>
          <a:graphicData uri="http://schemas.openxmlformats.org/presentationml/2006/ole">
            <mc:AlternateContent xmlns:mc="http://schemas.openxmlformats.org/markup-compatibility/2006">
              <mc:Choice xmlns:v="urn:schemas-microsoft-com:vml" Requires="v">
                <p:oleObj spid="_x0000_s6226" r:id="rId7" imgW="1638300" imgH="469900" progId="Equation.KSEE3">
                  <p:embed/>
                </p:oleObj>
              </mc:Choice>
              <mc:Fallback>
                <p:oleObj r:id="rId7" imgW="1638300" imgH="469900" progId="Equation.KSEE3">
                  <p:embed/>
                  <p:pic>
                    <p:nvPicPr>
                      <p:cNvPr id="0" name="图片 3072"/>
                      <p:cNvPicPr/>
                      <p:nvPr/>
                    </p:nvPicPr>
                    <p:blipFill>
                      <a:blip r:embed="rId8"/>
                      <a:stretch>
                        <a:fillRect/>
                      </a:stretch>
                    </p:blipFill>
                    <p:spPr>
                      <a:xfrm>
                        <a:off x="6984048" y="5538788"/>
                        <a:ext cx="3975735" cy="114046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8525" y="895985"/>
            <a:ext cx="10201910" cy="1290320"/>
          </a:xfrm>
          <a:prstGeom prst="rect">
            <a:avLst/>
          </a:prstGeom>
          <a:noFill/>
        </p:spPr>
        <p:txBody>
          <a:bodyPr wrap="square" rtlCol="0">
            <a:spAutoFit/>
          </a:bodyPr>
          <a:lstStyle/>
          <a:p>
            <a:pPr fontAlgn="auto">
              <a:lnSpc>
                <a:spcPct val="120000"/>
              </a:lnSpc>
            </a:pPr>
            <a:r>
              <a:rPr lang="en-US" altLang="zh-CN" sz="3200"/>
              <a:t>    1.7 某台</a:t>
            </a:r>
            <a:r>
              <a:rPr lang="en-US" altLang="zh-CN" sz="3200">
                <a:solidFill>
                  <a:srgbClr val="FF0000"/>
                </a:solidFill>
              </a:rPr>
              <a:t>主频为400MHz</a:t>
            </a:r>
            <a:r>
              <a:rPr lang="en-US" altLang="zh-CN" sz="3200"/>
              <a:t>的计算机执行标准测试程序，程序中指令类型、执行数量和平均时钟周期数如下：</a:t>
            </a:r>
          </a:p>
        </p:txBody>
      </p:sp>
      <p:graphicFrame>
        <p:nvGraphicFramePr>
          <p:cNvPr id="3" name="表格 2"/>
          <p:cNvGraphicFramePr/>
          <p:nvPr/>
        </p:nvGraphicFramePr>
        <p:xfrm>
          <a:off x="1828800" y="2476500"/>
          <a:ext cx="853249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lstStyle/>
                    <a:p>
                      <a:pPr algn="ctr">
                        <a:buNone/>
                      </a:pPr>
                      <a:r>
                        <a:rPr lang="zh-CN" altLang="en-US" sz="2400"/>
                        <a:t>指令类型</a:t>
                      </a:r>
                    </a:p>
                  </a:txBody>
                  <a:tcPr anchor="ctr"/>
                </a:tc>
                <a:tc>
                  <a:txBody>
                    <a:bodyPr/>
                    <a:lstStyle/>
                    <a:p>
                      <a:pPr algn="ctr">
                        <a:buNone/>
                      </a:pPr>
                      <a:r>
                        <a:rPr lang="zh-CN" altLang="en-US" sz="2400"/>
                        <a:t>指令执行数量</a:t>
                      </a:r>
                      <a:r>
                        <a:rPr lang="en-US" altLang="zh-CN" sz="2400"/>
                        <a:t>/</a:t>
                      </a:r>
                      <a:r>
                        <a:rPr lang="zh-CN" altLang="en-US" sz="2400"/>
                        <a:t>条</a:t>
                      </a:r>
                    </a:p>
                  </a:txBody>
                  <a:tcPr anchor="ctr"/>
                </a:tc>
                <a:tc>
                  <a:txBody>
                    <a:bodyPr/>
                    <a:lstStyle/>
                    <a:p>
                      <a:pPr algn="ctr">
                        <a:buNone/>
                      </a:pPr>
                      <a:r>
                        <a:rPr lang="zh-CN" altLang="en-US" sz="2400"/>
                        <a:t>平均时钟周期数</a:t>
                      </a:r>
                    </a:p>
                  </a:txBody>
                  <a:tcPr anchor="ctr"/>
                </a:tc>
              </a:tr>
              <a:tr h="381000">
                <a:tc>
                  <a:txBody>
                    <a:bodyPr/>
                    <a:lstStyle/>
                    <a:p>
                      <a:pPr algn="ctr">
                        <a:buNone/>
                      </a:pPr>
                      <a:r>
                        <a:rPr lang="zh-CN" altLang="en-US" sz="2400"/>
                        <a:t>整数</a:t>
                      </a:r>
                    </a:p>
                  </a:txBody>
                  <a:tcPr anchor="ctr"/>
                </a:tc>
                <a:tc>
                  <a:txBody>
                    <a:bodyPr/>
                    <a:lstStyle/>
                    <a:p>
                      <a:pPr algn="ctr">
                        <a:buNone/>
                      </a:pPr>
                      <a:r>
                        <a:rPr lang="en-US" altLang="zh-CN" sz="2400"/>
                        <a:t>45 000</a:t>
                      </a:r>
                    </a:p>
                  </a:txBody>
                  <a:tcPr anchor="ctr"/>
                </a:tc>
                <a:tc>
                  <a:txBody>
                    <a:bodyPr/>
                    <a:lstStyle/>
                    <a:p>
                      <a:pPr algn="ctr">
                        <a:buNone/>
                      </a:pPr>
                      <a:r>
                        <a:rPr lang="en-US" altLang="zh-CN" sz="2400"/>
                        <a:t>1</a:t>
                      </a:r>
                    </a:p>
                  </a:txBody>
                  <a:tcPr anchor="ctr"/>
                </a:tc>
              </a:tr>
              <a:tr h="381000">
                <a:tc>
                  <a:txBody>
                    <a:bodyPr/>
                    <a:lstStyle/>
                    <a:p>
                      <a:pPr algn="ctr">
                        <a:buNone/>
                      </a:pPr>
                      <a:r>
                        <a:rPr lang="zh-CN" altLang="en-US" sz="2400"/>
                        <a:t>数据传送</a:t>
                      </a:r>
                    </a:p>
                  </a:txBody>
                  <a:tcPr anchor="ctr"/>
                </a:tc>
                <a:tc>
                  <a:txBody>
                    <a:bodyPr/>
                    <a:lstStyle/>
                    <a:p>
                      <a:pPr algn="ctr">
                        <a:buNone/>
                      </a:pPr>
                      <a:r>
                        <a:rPr lang="en-US" altLang="zh-CN" sz="2400"/>
                        <a:t>75 000</a:t>
                      </a:r>
                    </a:p>
                  </a:txBody>
                  <a:tcPr anchor="ctr"/>
                </a:tc>
                <a:tc>
                  <a:txBody>
                    <a:bodyPr/>
                    <a:lstStyle/>
                    <a:p>
                      <a:pPr algn="ctr">
                        <a:buNone/>
                      </a:pPr>
                      <a:r>
                        <a:rPr lang="en-US" altLang="zh-CN" sz="2400"/>
                        <a:t>2</a:t>
                      </a:r>
                    </a:p>
                  </a:txBody>
                  <a:tcPr anchor="ctr"/>
                </a:tc>
              </a:tr>
              <a:tr h="381000">
                <a:tc>
                  <a:txBody>
                    <a:bodyPr/>
                    <a:lstStyle/>
                    <a:p>
                      <a:pPr algn="ctr">
                        <a:buNone/>
                      </a:pPr>
                      <a:r>
                        <a:rPr lang="zh-CN" altLang="en-US" sz="2400"/>
                        <a:t>浮点</a:t>
                      </a:r>
                    </a:p>
                  </a:txBody>
                  <a:tcPr anchor="ctr"/>
                </a:tc>
                <a:tc>
                  <a:txBody>
                    <a:bodyPr/>
                    <a:lstStyle/>
                    <a:p>
                      <a:pPr algn="ctr">
                        <a:buNone/>
                      </a:pPr>
                      <a:r>
                        <a:rPr lang="en-US" altLang="zh-CN" sz="2400"/>
                        <a:t>8 000</a:t>
                      </a:r>
                    </a:p>
                  </a:txBody>
                  <a:tcPr anchor="ctr"/>
                </a:tc>
                <a:tc>
                  <a:txBody>
                    <a:bodyPr/>
                    <a:lstStyle/>
                    <a:p>
                      <a:pPr algn="ctr">
                        <a:buNone/>
                      </a:pPr>
                      <a:r>
                        <a:rPr lang="en-US" altLang="zh-CN" sz="2400"/>
                        <a:t>4</a:t>
                      </a:r>
                    </a:p>
                  </a:txBody>
                  <a:tcPr anchor="ctr"/>
                </a:tc>
              </a:tr>
              <a:tr h="381000">
                <a:tc>
                  <a:txBody>
                    <a:bodyPr/>
                    <a:lstStyle/>
                    <a:p>
                      <a:pPr algn="ctr">
                        <a:buNone/>
                      </a:pPr>
                      <a:r>
                        <a:rPr lang="zh-CN" altLang="en-US" sz="2400"/>
                        <a:t>分支</a:t>
                      </a:r>
                    </a:p>
                  </a:txBody>
                  <a:tcPr anchor="ctr"/>
                </a:tc>
                <a:tc>
                  <a:txBody>
                    <a:bodyPr/>
                    <a:lstStyle/>
                    <a:p>
                      <a:pPr algn="ctr">
                        <a:buNone/>
                      </a:pPr>
                      <a:r>
                        <a:rPr lang="en-US" altLang="zh-CN" sz="2400"/>
                        <a:t>1 500</a:t>
                      </a:r>
                    </a:p>
                  </a:txBody>
                  <a:tcPr anchor="ctr"/>
                </a:tc>
                <a:tc>
                  <a:txBody>
                    <a:bodyPr/>
                    <a:lstStyle/>
                    <a:p>
                      <a:pPr algn="ctr">
                        <a:buNone/>
                      </a:pPr>
                      <a:r>
                        <a:rPr lang="en-US" altLang="zh-CN" sz="2400"/>
                        <a:t>2</a:t>
                      </a:r>
                    </a:p>
                  </a:txBody>
                  <a:tcPr anchor="ctr"/>
                </a:tc>
              </a:tr>
            </a:tbl>
          </a:graphicData>
        </a:graphic>
      </p:graphicFrame>
      <p:sp>
        <p:nvSpPr>
          <p:cNvPr id="5" name="文本框 4"/>
          <p:cNvSpPr txBox="1"/>
          <p:nvPr/>
        </p:nvSpPr>
        <p:spPr>
          <a:xfrm>
            <a:off x="935355" y="5469255"/>
            <a:ext cx="10227945" cy="689610"/>
          </a:xfrm>
          <a:prstGeom prst="rect">
            <a:avLst/>
          </a:prstGeom>
          <a:noFill/>
        </p:spPr>
        <p:txBody>
          <a:bodyPr wrap="square" rtlCol="0">
            <a:spAutoFit/>
          </a:bodyPr>
          <a:lstStyle/>
          <a:p>
            <a:r>
              <a:rPr lang="en-US" altLang="zh-CN" sz="3200"/>
              <a:t>     </a:t>
            </a:r>
            <a:r>
              <a:rPr lang="zh-CN" altLang="en-US" sz="3200"/>
              <a:t>求该计算机的</a:t>
            </a:r>
            <a:r>
              <a:rPr lang="zh-CN" altLang="en-US" sz="3200">
                <a:solidFill>
                  <a:srgbClr val="FF0000"/>
                </a:solidFill>
              </a:rPr>
              <a:t>有效CPI、MIPS和程序执行时间</a:t>
            </a:r>
            <a:r>
              <a:rPr lang="zh-CN" altLang="en-US" sz="320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9820" y="631190"/>
            <a:ext cx="9964420" cy="2042160"/>
          </a:xfrm>
          <a:prstGeom prst="rect">
            <a:avLst/>
          </a:prstGeom>
          <a:noFill/>
        </p:spPr>
        <p:txBody>
          <a:bodyPr wrap="square" rtlCol="0">
            <a:spAutoFit/>
          </a:bodyPr>
          <a:lstStyle/>
          <a:p>
            <a:pPr algn="l"/>
            <a:r>
              <a:rPr lang="en-US" altLang="zh-CN" sz="3200" dirty="0" smtClean="0">
                <a:latin typeface="宋体" panose="02010600030101010101" pitchFamily="2" charset="-122"/>
                <a:ea typeface="宋体" panose="02010600030101010101" pitchFamily="2" charset="-122"/>
                <a:sym typeface="+mn-ea"/>
              </a:rPr>
              <a:t>   </a:t>
            </a:r>
            <a:r>
              <a:rPr lang="zh-CN" altLang="en-US" sz="3200" dirty="0" smtClean="0">
                <a:latin typeface="宋体" panose="02010600030101010101" pitchFamily="2" charset="-122"/>
                <a:ea typeface="宋体" panose="02010600030101010101" pitchFamily="2" charset="-122"/>
                <a:sym typeface="+mn-ea"/>
              </a:rPr>
              <a:t>补充一：下述指令，第一条指令已经执行并写入了结果，第二条指令已完成正等待写结果，给出记分牌（或</a:t>
            </a:r>
            <a:r>
              <a:rPr lang="en-US" altLang="zh-CN" sz="3200" dirty="0" smtClean="0">
                <a:latin typeface="宋体" panose="02010600030101010101" pitchFamily="2" charset="-122"/>
                <a:ea typeface="宋体" panose="02010600030101010101" pitchFamily="2" charset="-122"/>
                <a:sym typeface="+mn-ea"/>
              </a:rPr>
              <a:t>Tomasulo)</a:t>
            </a:r>
            <a:r>
              <a:rPr lang="zh-CN" altLang="en-US" sz="3200" dirty="0" smtClean="0">
                <a:latin typeface="宋体" panose="02010600030101010101" pitchFamily="2" charset="-122"/>
                <a:ea typeface="宋体" panose="02010600030101010101" pitchFamily="2" charset="-122"/>
                <a:sym typeface="+mn-ea"/>
              </a:rPr>
              <a:t>法所用的指令、功能部件（或保留站）和结果寄存器状态表。</a:t>
            </a:r>
          </a:p>
        </p:txBody>
      </p:sp>
      <p:sp>
        <p:nvSpPr>
          <p:cNvPr id="5" name="Rectangle 3" descr="Rectangle: Click to edit Master text styles&#10;Second level&#10;Third level&#10;Fourth level&#10;Fifth level"/>
          <p:cNvSpPr txBox="1">
            <a:spLocks noChangeArrowheads="1"/>
          </p:cNvSpPr>
          <p:nvPr/>
        </p:nvSpPr>
        <p:spPr>
          <a:xfrm>
            <a:off x="1480185" y="2889250"/>
            <a:ext cx="8664575" cy="3208655"/>
          </a:xfrm>
          <a:prstGeom prst="rect">
            <a:avLst/>
          </a:prstGeom>
        </p:spPr>
        <p:txBody>
          <a:bodyPr vert="horz" lIns="91440" tIns="45720" rIns="91440" bIns="45720" rtlCol="0">
            <a:noAutofit/>
          </a:bodyPr>
          <a:lstStyle/>
          <a:p>
            <a:pPr marL="457200" indent="0" algn="ctr" fontAlgn="auto">
              <a:spcBef>
                <a:spcPts val="0"/>
              </a:spcBef>
            </a:pPr>
            <a:r>
              <a:rPr lang="pt-BR" altLang="zh-CN" sz="3200" dirty="0" smtClean="0">
                <a:latin typeface="宋体" panose="02010600030101010101" pitchFamily="2" charset="-122"/>
                <a:ea typeface="宋体" panose="02010600030101010101" pitchFamily="2" charset="-122"/>
              </a:rPr>
              <a:t>MULT.D      F0, F2, F4</a:t>
            </a:r>
            <a:endParaRPr kumimoji="0" lang="pt-BR" altLang="zh-CN" sz="32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0" algn="ctr" defTabSz="914400" rtl="0" fontAlgn="auto">
              <a:lnSpc>
                <a:spcPct val="100000"/>
              </a:lnSpc>
              <a:spcBef>
                <a:spcPts val="0"/>
              </a:spcBef>
              <a:spcAft>
                <a:spcPts val="0"/>
              </a:spcAft>
              <a:buClrTx/>
              <a:buSzTx/>
              <a:buFont typeface="Wingdings" panose="05000000000000000000" pitchFamily="2" charset="2"/>
              <a:buNone/>
              <a:defRPr/>
            </a:pPr>
            <a:r>
              <a:rPr kumimoji="0" lang="pt-BR" altLang="zh-CN" sz="32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L.D	    F6, 34(R2)</a:t>
            </a:r>
          </a:p>
          <a:p>
            <a:pPr marL="457200" marR="0" lvl="0" indent="0" algn="ctr" defTabSz="914400" rtl="0" fontAlgn="auto">
              <a:lnSpc>
                <a:spcPct val="100000"/>
              </a:lnSpc>
              <a:spcBef>
                <a:spcPts val="0"/>
              </a:spcBef>
              <a:spcAft>
                <a:spcPts val="0"/>
              </a:spcAft>
              <a:buClrTx/>
              <a:buSzTx/>
              <a:buFont typeface="Wingdings" panose="05000000000000000000" pitchFamily="2" charset="2"/>
              <a:buNone/>
              <a:defRPr/>
            </a:pPr>
            <a:r>
              <a:rPr kumimoji="0" lang="en-US" altLang="zh-CN" sz="32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SUB.D	    F8, F6, F2</a:t>
            </a:r>
          </a:p>
          <a:p>
            <a:pPr marL="457200" marR="0" lvl="0" indent="0" algn="ctr" defTabSz="914400" rtl="0" fontAlgn="auto">
              <a:lnSpc>
                <a:spcPct val="100000"/>
              </a:lnSpc>
              <a:spcBef>
                <a:spcPts val="0"/>
              </a:spcBef>
              <a:spcAft>
                <a:spcPts val="0"/>
              </a:spcAft>
              <a:buClrTx/>
              <a:buSzTx/>
              <a:buFont typeface="Wingdings" panose="05000000000000000000" pitchFamily="2" charset="2"/>
              <a:buNone/>
              <a:defRPr/>
            </a:pPr>
            <a:r>
              <a:rPr kumimoji="0" lang="en-US" altLang="zh-CN" sz="32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DIV.D	    F10, F0, F6</a:t>
            </a:r>
          </a:p>
          <a:p>
            <a:pPr marL="457200" marR="0" lvl="0" indent="0" algn="ctr" defTabSz="914400" rtl="0" fontAlgn="auto">
              <a:lnSpc>
                <a:spcPct val="100000"/>
              </a:lnSpc>
              <a:spcBef>
                <a:spcPts val="0"/>
              </a:spcBef>
              <a:spcAft>
                <a:spcPts val="0"/>
              </a:spcAft>
              <a:buClrTx/>
              <a:buSzTx/>
              <a:buFont typeface="Wingdings" panose="05000000000000000000" pitchFamily="2" charset="2"/>
              <a:buNone/>
              <a:defRPr/>
            </a:pPr>
            <a:r>
              <a:rPr kumimoji="0" lang="en-US" altLang="zh-CN" sz="320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ADD.D	    F6, F8, F2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63633593"/>
              </p:ext>
            </p:extLst>
          </p:nvPr>
        </p:nvGraphicFramePr>
        <p:xfrm>
          <a:off x="2098536" y="1600689"/>
          <a:ext cx="7889440" cy="2225040"/>
        </p:xfrm>
        <a:graphic>
          <a:graphicData uri="http://schemas.openxmlformats.org/drawingml/2006/table">
            <a:tbl>
              <a:tblPr firstRow="1" bandRow="1">
                <a:tableStyleId>{5940675A-B579-460E-94D1-54222C63F5DA}</a:tableStyleId>
              </a:tblPr>
              <a:tblGrid>
                <a:gridCol w="2162154"/>
                <a:gridCol w="1339403"/>
                <a:gridCol w="1468192"/>
                <a:gridCol w="1429554"/>
                <a:gridCol w="1490137"/>
              </a:tblGrid>
              <a:tr h="370840">
                <a:tc>
                  <a:txBody>
                    <a:bodyPr/>
                    <a:lstStyle/>
                    <a:p>
                      <a:pPr algn="ctr"/>
                      <a:r>
                        <a:rPr lang="zh-CN" altLang="en-US" dirty="0" smtClean="0"/>
                        <a:t>指令</a:t>
                      </a:r>
                      <a:endParaRPr lang="zh-CN" altLang="en-US" dirty="0"/>
                    </a:p>
                  </a:txBody>
                  <a:tcPr>
                    <a:solidFill>
                      <a:schemeClr val="bg1"/>
                    </a:solidFill>
                  </a:tcPr>
                </a:tc>
                <a:tc>
                  <a:txBody>
                    <a:bodyPr/>
                    <a:lstStyle/>
                    <a:p>
                      <a:pPr algn="ctr"/>
                      <a:r>
                        <a:rPr lang="zh-CN" altLang="en-US" dirty="0" smtClean="0"/>
                        <a:t>流出</a:t>
                      </a:r>
                      <a:endParaRPr lang="zh-CN" altLang="en-US" dirty="0"/>
                    </a:p>
                  </a:txBody>
                  <a:tcPr>
                    <a:solidFill>
                      <a:schemeClr val="bg1"/>
                    </a:solidFill>
                  </a:tcPr>
                </a:tc>
                <a:tc>
                  <a:txBody>
                    <a:bodyPr/>
                    <a:lstStyle/>
                    <a:p>
                      <a:pPr algn="ctr"/>
                      <a:r>
                        <a:rPr lang="zh-CN" altLang="en-US" dirty="0" smtClean="0"/>
                        <a:t>读操作数</a:t>
                      </a:r>
                      <a:endParaRPr lang="zh-CN" altLang="en-US" dirty="0"/>
                    </a:p>
                  </a:txBody>
                  <a:tcPr>
                    <a:solidFill>
                      <a:schemeClr val="bg1"/>
                    </a:solidFill>
                  </a:tcPr>
                </a:tc>
                <a:tc>
                  <a:txBody>
                    <a:bodyPr/>
                    <a:lstStyle/>
                    <a:p>
                      <a:pPr algn="ctr"/>
                      <a:r>
                        <a:rPr lang="zh-CN" altLang="en-US" dirty="0" smtClean="0"/>
                        <a:t>执行</a:t>
                      </a:r>
                      <a:endParaRPr lang="zh-CN" altLang="en-US" dirty="0"/>
                    </a:p>
                  </a:txBody>
                  <a:tcPr>
                    <a:solidFill>
                      <a:schemeClr val="bg1"/>
                    </a:solidFill>
                  </a:tcPr>
                </a:tc>
                <a:tc>
                  <a:txBody>
                    <a:bodyPr/>
                    <a:lstStyle/>
                    <a:p>
                      <a:pPr algn="ctr"/>
                      <a:r>
                        <a:rPr lang="zh-CN" altLang="en-US" dirty="0" smtClean="0"/>
                        <a:t>写结果</a:t>
                      </a:r>
                      <a:endParaRPr lang="zh-CN" altLang="en-US" dirty="0"/>
                    </a:p>
                  </a:txBody>
                  <a:tcPr>
                    <a:solidFill>
                      <a:schemeClr val="bg1"/>
                    </a:solidFill>
                  </a:tcPr>
                </a:tc>
              </a:tr>
              <a:tr h="370840">
                <a:tc>
                  <a:txBody>
                    <a:bodyPr/>
                    <a:lstStyle/>
                    <a:p>
                      <a:r>
                        <a:rPr lang="en-US" altLang="zh-CN" dirty="0" smtClean="0"/>
                        <a:t>MULT.D   F0, F2,</a:t>
                      </a:r>
                      <a:r>
                        <a:rPr lang="en-US" altLang="zh-CN" baseline="0" dirty="0" smtClean="0"/>
                        <a:t> F4</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r>
              <a:tr h="370840">
                <a:tc>
                  <a:txBody>
                    <a:bodyPr/>
                    <a:lstStyle/>
                    <a:p>
                      <a:r>
                        <a:rPr lang="en-US" altLang="zh-CN" dirty="0" smtClean="0"/>
                        <a:t>L.D         F6, 34(R2)</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dirty="0"/>
                    </a:p>
                  </a:txBody>
                  <a:tcPr>
                    <a:solidFill>
                      <a:schemeClr val="bg1"/>
                    </a:solidFill>
                  </a:tcPr>
                </a:tc>
              </a:tr>
              <a:tr h="370840">
                <a:tc>
                  <a:txBody>
                    <a:bodyPr/>
                    <a:lstStyle/>
                    <a:p>
                      <a:r>
                        <a:rPr lang="en-US" altLang="zh-CN" dirty="0" smtClean="0"/>
                        <a:t>SUB</a:t>
                      </a:r>
                      <a:r>
                        <a:rPr lang="en-US" altLang="zh-CN" baseline="0" dirty="0" smtClean="0"/>
                        <a:t>.D     F8, F6, F2</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r>
              <a:tr h="370840">
                <a:tc>
                  <a:txBody>
                    <a:bodyPr/>
                    <a:lstStyle/>
                    <a:p>
                      <a:r>
                        <a:rPr lang="en-US" altLang="zh-CN" dirty="0" smtClean="0"/>
                        <a:t>DIV.D      F10, F0, F6</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70840">
                <a:tc>
                  <a:txBody>
                    <a:bodyPr/>
                    <a:lstStyle/>
                    <a:p>
                      <a:r>
                        <a:rPr lang="en-US" altLang="zh-CN" dirty="0" smtClean="0"/>
                        <a:t>ADD.D    F6,</a:t>
                      </a:r>
                      <a:r>
                        <a:rPr lang="en-US" altLang="zh-CN" baseline="0" dirty="0" smtClean="0"/>
                        <a:t> F8, F2</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bl>
          </a:graphicData>
        </a:graphic>
      </p:graphicFrame>
      <p:sp>
        <p:nvSpPr>
          <p:cNvPr id="3" name="矩形 2"/>
          <p:cNvSpPr/>
          <p:nvPr/>
        </p:nvSpPr>
        <p:spPr>
          <a:xfrm>
            <a:off x="1160594" y="448424"/>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228045" y="1094755"/>
            <a:ext cx="2145139" cy="461665"/>
          </a:xfrm>
          <a:prstGeom prst="rect">
            <a:avLst/>
          </a:prstGeom>
          <a:noFill/>
        </p:spPr>
        <p:txBody>
          <a:bodyPr wrap="none" rtlCol="0">
            <a:spAutoFit/>
          </a:bodyPr>
          <a:lstStyle/>
          <a:p>
            <a:r>
              <a:rPr lang="en-US" altLang="zh-CN" sz="2400" dirty="0" smtClean="0"/>
              <a:t>(1) </a:t>
            </a:r>
            <a:r>
              <a:rPr lang="zh-CN" altLang="en-US" sz="2400" dirty="0" smtClean="0"/>
              <a:t>指令状态表</a:t>
            </a:r>
            <a:endParaRPr lang="zh-CN" altLang="en-US" sz="2400" dirty="0"/>
          </a:p>
        </p:txBody>
      </p:sp>
      <p:sp>
        <p:nvSpPr>
          <p:cNvPr id="6" name="文本框 5"/>
          <p:cNvSpPr txBox="1"/>
          <p:nvPr/>
        </p:nvSpPr>
        <p:spPr>
          <a:xfrm>
            <a:off x="1958336" y="4146997"/>
            <a:ext cx="8467061" cy="2585323"/>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由题意可知，第一条指令</a:t>
            </a:r>
            <a:r>
              <a:rPr lang="en-US" altLang="zh-CN" dirty="0" smtClean="0">
                <a:latin typeface="微软雅黑" panose="020B0503020204020204" pitchFamily="34" charset="-122"/>
                <a:ea typeface="微软雅黑" panose="020B0503020204020204" pitchFamily="34" charset="-122"/>
              </a:rPr>
              <a:t>MULT.D</a:t>
            </a:r>
            <a:r>
              <a:rPr lang="zh-CN" altLang="en-US" dirty="0" smtClean="0">
                <a:latin typeface="微软雅黑" panose="020B0503020204020204" pitchFamily="34" charset="-122"/>
                <a:ea typeface="微软雅黑" panose="020B0503020204020204" pitchFamily="34" charset="-122"/>
              </a:rPr>
              <a:t>指令已经完全执行完，其结果已写入</a:t>
            </a:r>
            <a:r>
              <a:rPr lang="en-US" altLang="zh-CN" dirty="0" smtClean="0">
                <a:latin typeface="微软雅黑" panose="020B0503020204020204" pitchFamily="34" charset="-122"/>
                <a:ea typeface="微软雅黑" panose="020B0503020204020204" pitchFamily="34" charset="-122"/>
              </a:rPr>
              <a:t>F0</a:t>
            </a:r>
            <a:r>
              <a:rPr lang="zh-CN" altLang="en-US" dirty="0" smtClean="0">
                <a:latin typeface="微软雅黑" panose="020B0503020204020204" pitchFamily="34" charset="-122"/>
                <a:ea typeface="微软雅黑" panose="020B0503020204020204" pitchFamily="34" charset="-122"/>
              </a:rPr>
              <a:t>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第二</a:t>
            </a:r>
            <a:r>
              <a:rPr lang="zh-CN" altLang="en-US" dirty="0" smtClean="0">
                <a:latin typeface="微软雅黑" panose="020B0503020204020204" pitchFamily="34" charset="-122"/>
                <a:ea typeface="微软雅黑" panose="020B0503020204020204" pitchFamily="34" charset="-122"/>
              </a:rPr>
              <a:t>条指令</a:t>
            </a:r>
            <a:r>
              <a:rPr lang="en-US" altLang="zh-CN" dirty="0" smtClean="0">
                <a:latin typeface="微软雅黑" panose="020B0503020204020204" pitchFamily="34" charset="-122"/>
                <a:ea typeface="微软雅黑" panose="020B0503020204020204" pitchFamily="34" charset="-122"/>
              </a:rPr>
              <a:t>L.D</a:t>
            </a:r>
            <a:r>
              <a:rPr lang="zh-CN" altLang="en-US" dirty="0" smtClean="0">
                <a:latin typeface="微软雅黑" panose="020B0503020204020204" pitchFamily="34" charset="-122"/>
                <a:ea typeface="微软雅黑" panose="020B0503020204020204" pitchFamily="34" charset="-122"/>
              </a:rPr>
              <a:t>指令也已经执行完，但是结果还没有写入目的寄存器</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中；第二条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指令</a:t>
            </a:r>
            <a:r>
              <a:rPr lang="en-US" altLang="zh-CN" dirty="0" smtClean="0">
                <a:latin typeface="微软雅黑" panose="020B0503020204020204" pitchFamily="34" charset="-122"/>
                <a:ea typeface="微软雅黑" panose="020B0503020204020204" pitchFamily="34" charset="-122"/>
              </a:rPr>
              <a:t>L.D</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SUB.D</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DIV.D</a:t>
            </a:r>
            <a:r>
              <a:rPr lang="zh-CN" altLang="en-US" dirty="0" smtClean="0">
                <a:latin typeface="微软雅黑" panose="020B0503020204020204" pitchFamily="34" charset="-122"/>
                <a:ea typeface="微软雅黑" panose="020B0503020204020204" pitchFamily="34" charset="-122"/>
              </a:rPr>
              <a:t>指令之间存在关于寄存器</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的先写后读</a:t>
            </a:r>
            <a:r>
              <a:rPr lang="en-US" altLang="zh-CN" dirty="0" smtClean="0">
                <a:latin typeface="微软雅黑" panose="020B0503020204020204" pitchFamily="34" charset="-122"/>
                <a:ea typeface="微软雅黑" panose="020B0503020204020204" pitchFamily="34" charset="-122"/>
              </a:rPr>
              <a:t>(RAW)</a:t>
            </a:r>
            <a:r>
              <a:rPr lang="zh-CN" altLang="en-US" dirty="0" smtClean="0">
                <a:latin typeface="微软雅黑" panose="020B0503020204020204" pitchFamily="34" charset="-122"/>
                <a:ea typeface="微软雅黑" panose="020B0503020204020204" pitchFamily="34" charset="-122"/>
              </a:rPr>
              <a:t>相关</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因此</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SUB.D</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DIV.D</a:t>
            </a:r>
            <a:r>
              <a:rPr lang="zh-CN" altLang="en-US" dirty="0" smtClean="0">
                <a:latin typeface="微软雅黑" panose="020B0503020204020204" pitchFamily="34" charset="-122"/>
                <a:ea typeface="微软雅黑" panose="020B0503020204020204" pitchFamily="34" charset="-122"/>
              </a:rPr>
              <a:t>在流出段等待，不能进入流水线的读操作数阶段。</a:t>
            </a:r>
            <a:r>
              <a:rPr lang="en-US" altLang="zh-CN" dirty="0">
                <a:latin typeface="微软雅黑" panose="020B0503020204020204" pitchFamily="34" charset="-122"/>
                <a:ea typeface="微软雅黑" panose="020B0503020204020204" pitchFamily="34" charset="-122"/>
              </a:rPr>
              <a:t>ADD.D</a:t>
            </a:r>
            <a:r>
              <a:rPr lang="zh-CN" altLang="en-US" dirty="0">
                <a:latin typeface="微软雅黑" panose="020B0503020204020204" pitchFamily="34" charset="-122"/>
                <a:ea typeface="微软雅黑" panose="020B0503020204020204" pitchFamily="34" charset="-122"/>
              </a:rPr>
              <a:t>指令与</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SUB.D</a:t>
            </a:r>
            <a:r>
              <a:rPr lang="zh-CN" altLang="en-US" dirty="0">
                <a:latin typeface="微软雅黑" panose="020B0503020204020204" pitchFamily="34" charset="-122"/>
                <a:ea typeface="微软雅黑" panose="020B0503020204020204" pitchFamily="34" charset="-122"/>
              </a:rPr>
              <a:t>之间存在关于加法器的结构相关。</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228045" y="485917"/>
            <a:ext cx="2954655" cy="646331"/>
          </a:xfrm>
          <a:prstGeom prst="rect">
            <a:avLst/>
          </a:prstGeom>
          <a:noFill/>
        </p:spPr>
        <p:txBody>
          <a:bodyPr wrap="none" rtlCol="0">
            <a:spAutoFit/>
          </a:bodyPr>
          <a:lstStyle/>
          <a:p>
            <a:r>
              <a:rPr lang="zh-CN" altLang="en-US" sz="3600" dirty="0" smtClean="0"/>
              <a:t>记分牌算法：</a:t>
            </a:r>
            <a:endParaRPr lang="zh-CN" alt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42860606"/>
              </p:ext>
            </p:extLst>
          </p:nvPr>
        </p:nvGraphicFramePr>
        <p:xfrm>
          <a:off x="2228045" y="1652205"/>
          <a:ext cx="8034921" cy="1854200"/>
        </p:xfrm>
        <a:graphic>
          <a:graphicData uri="http://schemas.openxmlformats.org/drawingml/2006/table">
            <a:tbl>
              <a:tblPr firstRow="1" bandRow="1">
                <a:tableStyleId>{5940675A-B579-460E-94D1-54222C63F5DA}</a:tableStyleId>
              </a:tblPr>
              <a:tblGrid>
                <a:gridCol w="1148251"/>
                <a:gridCol w="718605"/>
                <a:gridCol w="862327"/>
                <a:gridCol w="592071"/>
                <a:gridCol w="618186"/>
                <a:gridCol w="746974"/>
                <a:gridCol w="837127"/>
                <a:gridCol w="850006"/>
                <a:gridCol w="772732"/>
                <a:gridCol w="888642"/>
              </a:tblGrid>
              <a:tr h="370840">
                <a:tc>
                  <a:txBody>
                    <a:bodyPr/>
                    <a:lstStyle/>
                    <a:p>
                      <a:pPr algn="ctr"/>
                      <a:r>
                        <a:rPr lang="zh-CN" altLang="en-US" dirty="0" smtClean="0"/>
                        <a:t>部件名称</a:t>
                      </a:r>
                      <a:endParaRPr lang="zh-CN" altLang="en-US" dirty="0"/>
                    </a:p>
                  </a:txBody>
                  <a:tcPr>
                    <a:solidFill>
                      <a:schemeClr val="bg1"/>
                    </a:solidFill>
                  </a:tcPr>
                </a:tc>
                <a:tc>
                  <a:txBody>
                    <a:bodyPr/>
                    <a:lstStyle/>
                    <a:p>
                      <a:pPr algn="ctr"/>
                      <a:r>
                        <a:rPr lang="en-US" altLang="zh-CN" dirty="0" smtClean="0"/>
                        <a:t>Busy</a:t>
                      </a:r>
                      <a:endParaRPr lang="zh-CN" altLang="en-US" dirty="0"/>
                    </a:p>
                  </a:txBody>
                  <a:tcPr>
                    <a:solidFill>
                      <a:schemeClr val="bg1"/>
                    </a:solidFill>
                  </a:tcPr>
                </a:tc>
                <a:tc>
                  <a:txBody>
                    <a:bodyPr/>
                    <a:lstStyle/>
                    <a:p>
                      <a:pPr algn="ctr"/>
                      <a:r>
                        <a:rPr lang="en-US" altLang="zh-CN" dirty="0" smtClean="0"/>
                        <a:t>Op</a:t>
                      </a:r>
                      <a:endParaRPr lang="zh-CN" altLang="en-US" dirty="0"/>
                    </a:p>
                  </a:txBody>
                  <a:tcPr>
                    <a:solidFill>
                      <a:schemeClr val="bg1"/>
                    </a:solidFill>
                  </a:tcPr>
                </a:tc>
                <a:tc>
                  <a:txBody>
                    <a:bodyPr/>
                    <a:lstStyle/>
                    <a:p>
                      <a:pPr algn="ctr"/>
                      <a:r>
                        <a:rPr lang="en-US" altLang="zh-CN" dirty="0" smtClean="0"/>
                        <a:t>Fi</a:t>
                      </a:r>
                      <a:endParaRPr lang="zh-CN" altLang="en-US" dirty="0"/>
                    </a:p>
                  </a:txBody>
                  <a:tcPr>
                    <a:solidFill>
                      <a:schemeClr val="bg1"/>
                    </a:solidFill>
                  </a:tcPr>
                </a:tc>
                <a:tc>
                  <a:txBody>
                    <a:bodyPr/>
                    <a:lstStyle/>
                    <a:p>
                      <a:pPr algn="ctr"/>
                      <a:r>
                        <a:rPr lang="en-US" altLang="zh-CN" dirty="0" smtClean="0"/>
                        <a:t>Fj</a:t>
                      </a:r>
                      <a:endParaRPr lang="zh-CN" altLang="en-US" dirty="0"/>
                    </a:p>
                  </a:txBody>
                  <a:tcPr>
                    <a:solidFill>
                      <a:schemeClr val="bg1"/>
                    </a:solidFill>
                  </a:tcPr>
                </a:tc>
                <a:tc>
                  <a:txBody>
                    <a:bodyPr/>
                    <a:lstStyle/>
                    <a:p>
                      <a:pPr algn="ctr"/>
                      <a:r>
                        <a:rPr lang="en-US" altLang="zh-CN" dirty="0" smtClean="0"/>
                        <a:t>Fk</a:t>
                      </a:r>
                      <a:endParaRPr lang="zh-CN" altLang="en-US" dirty="0"/>
                    </a:p>
                  </a:txBody>
                  <a:tcPr>
                    <a:solidFill>
                      <a:schemeClr val="bg1"/>
                    </a:solidFill>
                  </a:tcPr>
                </a:tc>
                <a:tc>
                  <a:txBody>
                    <a:bodyPr/>
                    <a:lstStyle/>
                    <a:p>
                      <a:pPr algn="ctr"/>
                      <a:r>
                        <a:rPr lang="en-US" altLang="zh-CN" dirty="0" smtClean="0"/>
                        <a:t>Qj</a:t>
                      </a:r>
                      <a:endParaRPr lang="zh-CN" altLang="en-US" dirty="0"/>
                    </a:p>
                  </a:txBody>
                  <a:tcPr>
                    <a:solidFill>
                      <a:schemeClr val="bg1"/>
                    </a:solidFill>
                  </a:tcPr>
                </a:tc>
                <a:tc>
                  <a:txBody>
                    <a:bodyPr/>
                    <a:lstStyle/>
                    <a:p>
                      <a:pPr algn="ctr"/>
                      <a:r>
                        <a:rPr lang="en-US" altLang="zh-CN" dirty="0" smtClean="0"/>
                        <a:t>Qk</a:t>
                      </a:r>
                      <a:endParaRPr lang="zh-CN" altLang="en-US" dirty="0"/>
                    </a:p>
                  </a:txBody>
                  <a:tcPr>
                    <a:solidFill>
                      <a:schemeClr val="bg1"/>
                    </a:solidFill>
                  </a:tcPr>
                </a:tc>
                <a:tc>
                  <a:txBody>
                    <a:bodyPr/>
                    <a:lstStyle/>
                    <a:p>
                      <a:pPr algn="ctr"/>
                      <a:r>
                        <a:rPr lang="en-US" altLang="zh-CN" dirty="0" smtClean="0"/>
                        <a:t>Rj</a:t>
                      </a:r>
                      <a:endParaRPr lang="zh-CN" altLang="en-US" dirty="0"/>
                    </a:p>
                  </a:txBody>
                  <a:tcPr>
                    <a:solidFill>
                      <a:schemeClr val="bg1"/>
                    </a:solidFill>
                  </a:tcPr>
                </a:tc>
                <a:tc>
                  <a:txBody>
                    <a:bodyPr/>
                    <a:lstStyle/>
                    <a:p>
                      <a:pPr algn="ctr"/>
                      <a:r>
                        <a:rPr lang="en-US" altLang="zh-CN" dirty="0" smtClean="0"/>
                        <a:t>Rk</a:t>
                      </a:r>
                      <a:endParaRPr lang="zh-CN" altLang="en-US" dirty="0"/>
                    </a:p>
                  </a:txBody>
                  <a:tcPr>
                    <a:solidFill>
                      <a:schemeClr val="bg1"/>
                    </a:solidFill>
                  </a:tcPr>
                </a:tc>
              </a:tr>
              <a:tr h="370840">
                <a:tc>
                  <a:txBody>
                    <a:bodyPr/>
                    <a:lstStyle/>
                    <a:p>
                      <a:pPr algn="ctr"/>
                      <a:r>
                        <a:rPr lang="en-US" altLang="zh-CN" dirty="0" smtClean="0"/>
                        <a:t>Integer</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L.D</a:t>
                      </a:r>
                      <a:endParaRPr lang="zh-CN" altLang="en-US" dirty="0"/>
                    </a:p>
                  </a:txBody>
                  <a:tcPr>
                    <a:solidFill>
                      <a:schemeClr val="bg1"/>
                    </a:solidFill>
                  </a:tcPr>
                </a:tc>
                <a:tc>
                  <a:txBody>
                    <a:bodyPr/>
                    <a:lstStyle/>
                    <a:p>
                      <a:pPr algn="ctr"/>
                      <a:r>
                        <a:rPr lang="en-US" altLang="zh-CN" dirty="0" smtClean="0"/>
                        <a:t>F6</a:t>
                      </a:r>
                      <a:endParaRPr lang="zh-CN" altLang="en-US" dirty="0"/>
                    </a:p>
                  </a:txBody>
                  <a:tcPr>
                    <a:solidFill>
                      <a:schemeClr val="bg1"/>
                    </a:solidFill>
                  </a:tcPr>
                </a:tc>
                <a:tc>
                  <a:txBody>
                    <a:bodyPr/>
                    <a:lstStyle/>
                    <a:p>
                      <a:pPr algn="ctr"/>
                      <a:r>
                        <a:rPr lang="en-US" altLang="zh-CN" dirty="0" smtClean="0"/>
                        <a:t>R2</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No</a:t>
                      </a:r>
                      <a:endParaRPr lang="zh-CN" altLang="en-US" dirty="0"/>
                    </a:p>
                  </a:txBody>
                  <a:tcPr>
                    <a:solidFill>
                      <a:schemeClr val="bg1"/>
                    </a:solidFill>
                  </a:tcPr>
                </a:tc>
                <a:tc>
                  <a:txBody>
                    <a:bodyPr/>
                    <a:lstStyle/>
                    <a:p>
                      <a:pPr algn="ctr"/>
                      <a:endParaRPr lang="zh-CN" altLang="en-US" dirty="0"/>
                    </a:p>
                  </a:txBody>
                  <a:tcPr>
                    <a:solidFill>
                      <a:schemeClr val="bg1"/>
                    </a:solidFill>
                  </a:tcPr>
                </a:tc>
              </a:tr>
              <a:tr h="370840">
                <a:tc>
                  <a:txBody>
                    <a:bodyPr/>
                    <a:lstStyle/>
                    <a:p>
                      <a:pPr algn="ctr"/>
                      <a:r>
                        <a:rPr lang="en-US" altLang="zh-CN" dirty="0" smtClean="0"/>
                        <a:t>Mult</a:t>
                      </a:r>
                      <a:endParaRPr lang="zh-CN" altLang="en-US" dirty="0"/>
                    </a:p>
                  </a:txBody>
                  <a:tcPr>
                    <a:solidFill>
                      <a:schemeClr val="bg1"/>
                    </a:solidFill>
                  </a:tcPr>
                </a:tc>
                <a:tc>
                  <a:txBody>
                    <a:bodyPr/>
                    <a:lstStyle/>
                    <a:p>
                      <a:pPr algn="ctr"/>
                      <a:r>
                        <a:rPr lang="en-US" altLang="zh-CN" dirty="0" smtClean="0"/>
                        <a:t>No</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r>
              <a:tr h="370840">
                <a:tc>
                  <a:txBody>
                    <a:bodyPr/>
                    <a:lstStyle/>
                    <a:p>
                      <a:pPr algn="ctr"/>
                      <a:r>
                        <a:rPr lang="en-US" altLang="zh-CN" dirty="0" smtClean="0"/>
                        <a:t>Add</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SUB.D</a:t>
                      </a:r>
                      <a:endParaRPr lang="zh-CN" altLang="en-US" dirty="0"/>
                    </a:p>
                  </a:txBody>
                  <a:tcPr>
                    <a:solidFill>
                      <a:schemeClr val="bg1"/>
                    </a:solidFill>
                  </a:tcPr>
                </a:tc>
                <a:tc>
                  <a:txBody>
                    <a:bodyPr/>
                    <a:lstStyle/>
                    <a:p>
                      <a:pPr algn="ctr"/>
                      <a:r>
                        <a:rPr lang="en-US" altLang="zh-CN" dirty="0" smtClean="0"/>
                        <a:t>F8</a:t>
                      </a:r>
                      <a:endParaRPr lang="zh-CN" altLang="en-US" dirty="0"/>
                    </a:p>
                  </a:txBody>
                  <a:tcPr>
                    <a:solidFill>
                      <a:schemeClr val="bg1"/>
                    </a:solidFill>
                  </a:tcPr>
                </a:tc>
                <a:tc>
                  <a:txBody>
                    <a:bodyPr/>
                    <a:lstStyle/>
                    <a:p>
                      <a:pPr algn="ctr"/>
                      <a:r>
                        <a:rPr lang="en-US" altLang="zh-CN" dirty="0" smtClean="0"/>
                        <a:t>F6</a:t>
                      </a:r>
                      <a:endParaRPr lang="zh-CN" altLang="en-US" dirty="0"/>
                    </a:p>
                  </a:txBody>
                  <a:tcPr>
                    <a:solidFill>
                      <a:schemeClr val="bg1"/>
                    </a:solidFill>
                  </a:tcPr>
                </a:tc>
                <a:tc>
                  <a:txBody>
                    <a:bodyPr/>
                    <a:lstStyle/>
                    <a:p>
                      <a:pPr algn="ctr"/>
                      <a:r>
                        <a:rPr lang="en-US" altLang="zh-CN" dirty="0" smtClean="0"/>
                        <a:t>F2</a:t>
                      </a:r>
                      <a:endParaRPr lang="zh-CN" altLang="en-US" dirty="0"/>
                    </a:p>
                  </a:txBody>
                  <a:tcPr>
                    <a:solidFill>
                      <a:schemeClr val="bg1"/>
                    </a:solidFill>
                  </a:tcPr>
                </a:tc>
                <a:tc>
                  <a:txBody>
                    <a:bodyPr/>
                    <a:lstStyle/>
                    <a:p>
                      <a:r>
                        <a:rPr lang="en-US" altLang="zh-CN" dirty="0" smtClean="0"/>
                        <a:t>Integer</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r>
                        <a:rPr lang="en-US" altLang="zh-CN" dirty="0" smtClean="0"/>
                        <a:t>No</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r>
              <a:tr h="370840">
                <a:tc>
                  <a:txBody>
                    <a:bodyPr/>
                    <a:lstStyle/>
                    <a:p>
                      <a:pPr algn="ctr"/>
                      <a:r>
                        <a:rPr lang="en-US" altLang="zh-CN" dirty="0" smtClean="0"/>
                        <a:t>Divide</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DIV.D</a:t>
                      </a:r>
                      <a:endParaRPr lang="zh-CN" altLang="en-US" dirty="0"/>
                    </a:p>
                  </a:txBody>
                  <a:tcPr>
                    <a:solidFill>
                      <a:schemeClr val="bg1"/>
                    </a:solidFill>
                  </a:tcPr>
                </a:tc>
                <a:tc>
                  <a:txBody>
                    <a:bodyPr/>
                    <a:lstStyle/>
                    <a:p>
                      <a:pPr algn="ctr"/>
                      <a:r>
                        <a:rPr lang="en-US" altLang="zh-CN" dirty="0" smtClean="0"/>
                        <a:t>F10</a:t>
                      </a:r>
                      <a:endParaRPr lang="zh-CN" altLang="en-US" dirty="0"/>
                    </a:p>
                  </a:txBody>
                  <a:tcPr>
                    <a:solidFill>
                      <a:schemeClr val="bg1"/>
                    </a:solidFill>
                  </a:tcPr>
                </a:tc>
                <a:tc>
                  <a:txBody>
                    <a:bodyPr/>
                    <a:lstStyle/>
                    <a:p>
                      <a:pPr algn="ctr"/>
                      <a:r>
                        <a:rPr lang="en-US" altLang="zh-CN" dirty="0" smtClean="0"/>
                        <a:t>F0</a:t>
                      </a:r>
                      <a:endParaRPr lang="zh-CN" altLang="en-US" dirty="0"/>
                    </a:p>
                  </a:txBody>
                  <a:tcPr>
                    <a:solidFill>
                      <a:schemeClr val="bg1"/>
                    </a:solidFill>
                  </a:tcPr>
                </a:tc>
                <a:tc>
                  <a:txBody>
                    <a:bodyPr/>
                    <a:lstStyle/>
                    <a:p>
                      <a:pPr algn="ctr"/>
                      <a:r>
                        <a:rPr lang="en-US" altLang="zh-CN" dirty="0" smtClean="0"/>
                        <a:t>F6</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r>
                        <a:rPr lang="en-US" altLang="zh-CN" dirty="0" smtClean="0"/>
                        <a:t>Integer</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No</a:t>
                      </a:r>
                      <a:endParaRPr lang="zh-CN" altLang="en-US" dirty="0"/>
                    </a:p>
                  </a:txBody>
                  <a:tcPr>
                    <a:solidFill>
                      <a:schemeClr val="bg1"/>
                    </a:solidFill>
                  </a:tcPr>
                </a:tc>
              </a:tr>
            </a:tbl>
          </a:graphicData>
        </a:graphic>
      </p:graphicFrame>
      <p:sp>
        <p:nvSpPr>
          <p:cNvPr id="3" name="矩形 2"/>
          <p:cNvSpPr/>
          <p:nvPr/>
        </p:nvSpPr>
        <p:spPr>
          <a:xfrm>
            <a:off x="1276504" y="771590"/>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228045" y="1094755"/>
            <a:ext cx="2760692" cy="461665"/>
          </a:xfrm>
          <a:prstGeom prst="rect">
            <a:avLst/>
          </a:prstGeom>
          <a:noFill/>
        </p:spPr>
        <p:txBody>
          <a:bodyPr wrap="none" rtlCol="0">
            <a:spAutoFit/>
          </a:bodyPr>
          <a:lstStyle/>
          <a:p>
            <a:r>
              <a:rPr lang="en-US" altLang="zh-CN" sz="2400" dirty="0" smtClean="0"/>
              <a:t>(2) </a:t>
            </a:r>
            <a:r>
              <a:rPr lang="zh-CN" altLang="en-US" sz="2400" dirty="0" smtClean="0"/>
              <a:t>功能部件状态表</a:t>
            </a:r>
            <a:endParaRPr lang="zh-CN" altLang="en-US" sz="2400" dirty="0"/>
          </a:p>
        </p:txBody>
      </p:sp>
      <p:sp>
        <p:nvSpPr>
          <p:cNvPr id="6" name="文本框 5"/>
          <p:cNvSpPr txBox="1"/>
          <p:nvPr/>
        </p:nvSpPr>
        <p:spPr>
          <a:xfrm>
            <a:off x="1958336" y="4146997"/>
            <a:ext cx="9118586" cy="1754326"/>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由于乘法操作已经执行结束并写入结果中，所以乘法部件（</a:t>
            </a:r>
            <a:r>
              <a:rPr lang="en-US" altLang="zh-CN" dirty="0">
                <a:latin typeface="微软雅黑" panose="020B0503020204020204" pitchFamily="34" charset="-122"/>
                <a:ea typeface="微软雅黑" panose="020B0503020204020204" pitchFamily="34" charset="-122"/>
              </a:rPr>
              <a:t>M</a:t>
            </a:r>
            <a:r>
              <a:rPr lang="en-US" altLang="zh-CN" dirty="0" smtClean="0">
                <a:latin typeface="微软雅黑" panose="020B0503020204020204" pitchFamily="34" charset="-122"/>
                <a:ea typeface="微软雅黑" panose="020B0503020204020204" pitchFamily="34" charset="-122"/>
              </a:rPr>
              <a:t>ult</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Busy</a:t>
            </a:r>
            <a:r>
              <a:rPr lang="zh-CN" altLang="en-US" dirty="0" smtClean="0">
                <a:latin typeface="微软雅黑" panose="020B0503020204020204" pitchFamily="34" charset="-122"/>
                <a:ea typeface="微软雅黑" panose="020B0503020204020204" pitchFamily="34" charset="-122"/>
              </a:rPr>
              <a:t>字段</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no</a:t>
            </a:r>
            <a:r>
              <a:rPr lang="zh-CN" altLang="en-US" dirty="0" smtClean="0">
                <a:latin typeface="微软雅黑" panose="020B0503020204020204" pitchFamily="34" charset="-122"/>
                <a:ea typeface="微软雅黑" panose="020B0503020204020204" pitchFamily="34" charset="-122"/>
              </a:rPr>
              <a:t>，表示处于非忙状态；整数部件（</a:t>
            </a:r>
            <a:r>
              <a:rPr lang="en-US" altLang="zh-CN" dirty="0" smtClean="0">
                <a:latin typeface="微软雅黑" panose="020B0503020204020204" pitchFamily="34" charset="-122"/>
                <a:ea typeface="微软雅黑" panose="020B0503020204020204" pitchFamily="34" charset="-122"/>
              </a:rPr>
              <a:t>Integer</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Busy</a:t>
            </a:r>
            <a:r>
              <a:rPr lang="zh-CN" altLang="en-US" dirty="0" smtClean="0">
                <a:latin typeface="微软雅黑" panose="020B0503020204020204" pitchFamily="34" charset="-122"/>
                <a:ea typeface="微软雅黑" panose="020B0503020204020204" pitchFamily="34" charset="-122"/>
              </a:rPr>
              <a:t>字段为</a:t>
            </a:r>
            <a:r>
              <a:rPr lang="en-US" altLang="zh-CN" dirty="0" smtClean="0">
                <a:latin typeface="微软雅黑" panose="020B0503020204020204" pitchFamily="34" charset="-122"/>
                <a:ea typeface="微软雅黑" panose="020B0503020204020204" pitchFamily="34" charset="-122"/>
              </a:rPr>
              <a:t>yes</a:t>
            </a:r>
            <a:r>
              <a:rPr lang="zh-CN" altLang="en-US" dirty="0" smtClean="0">
                <a:latin typeface="微软雅黑" panose="020B0503020204020204" pitchFamily="34" charset="-122"/>
                <a:ea typeface="微软雅黑" panose="020B0503020204020204" pitchFamily="34" charset="-122"/>
              </a:rPr>
              <a:t>，表示部件正在忙，</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Op</a:t>
            </a:r>
            <a:r>
              <a:rPr lang="zh-CN" altLang="en-US" dirty="0" smtClean="0">
                <a:latin typeface="微软雅黑" panose="020B0503020204020204" pitchFamily="34" charset="-122"/>
                <a:ea typeface="微软雅黑" panose="020B0503020204020204" pitchFamily="34" charset="-122"/>
              </a:rPr>
              <a:t>字段表示其正在执行</a:t>
            </a:r>
            <a:r>
              <a:rPr lang="en-US" altLang="zh-CN" dirty="0" smtClean="0">
                <a:latin typeface="微软雅黑" panose="020B0503020204020204" pitchFamily="34" charset="-122"/>
                <a:ea typeface="微软雅黑" panose="020B0503020204020204" pitchFamily="34" charset="-122"/>
              </a:rPr>
              <a:t>L.D</a:t>
            </a:r>
            <a:r>
              <a:rPr lang="zh-CN" altLang="en-US" dirty="0" smtClean="0">
                <a:latin typeface="微软雅黑" panose="020B0503020204020204" pitchFamily="34" charset="-122"/>
                <a:ea typeface="微软雅黑" panose="020B0503020204020204" pitchFamily="34" charset="-122"/>
              </a:rPr>
              <a:t>指令，加法部件（</a:t>
            </a:r>
            <a:r>
              <a:rPr lang="en-US" altLang="zh-CN" dirty="0" smtClean="0">
                <a:latin typeface="微软雅黑" panose="020B0503020204020204" pitchFamily="34" charset="-122"/>
                <a:ea typeface="微软雅黑" panose="020B0503020204020204" pitchFamily="34" charset="-122"/>
              </a:rPr>
              <a:t>Add</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Busy</a:t>
            </a:r>
            <a:r>
              <a:rPr lang="zh-CN" altLang="en-US" dirty="0" smtClean="0">
                <a:latin typeface="微软雅黑" panose="020B0503020204020204" pitchFamily="34" charset="-122"/>
                <a:ea typeface="微软雅黑" panose="020B0503020204020204" pitchFamily="34" charset="-122"/>
              </a:rPr>
              <a:t>字段为</a:t>
            </a:r>
            <a:r>
              <a:rPr lang="en-US" altLang="zh-CN" dirty="0" smtClean="0">
                <a:latin typeface="微软雅黑" panose="020B0503020204020204" pitchFamily="34" charset="-122"/>
                <a:ea typeface="微软雅黑" panose="020B0503020204020204" pitchFamily="34" charset="-122"/>
              </a:rPr>
              <a:t>yes</a:t>
            </a:r>
            <a:r>
              <a:rPr lang="zh-CN" altLang="en-US" dirty="0" smtClean="0">
                <a:latin typeface="微软雅黑" panose="020B0503020204020204" pitchFamily="34" charset="-122"/>
                <a:ea typeface="微软雅黑" panose="020B0503020204020204" pitchFamily="34" charset="-122"/>
              </a:rPr>
              <a:t>，其正在被</a:t>
            </a:r>
            <a:r>
              <a:rPr lang="en-US" altLang="zh-CN" dirty="0" smtClean="0">
                <a:latin typeface="微软雅黑" panose="020B0503020204020204" pitchFamily="34" charset="-122"/>
                <a:ea typeface="微软雅黑" panose="020B0503020204020204" pitchFamily="34" charset="-122"/>
              </a:rPr>
              <a:t>SUB.D</a:t>
            </a:r>
          </a:p>
          <a:p>
            <a:pPr>
              <a:lnSpc>
                <a:spcPct val="150000"/>
              </a:lnSpc>
            </a:pPr>
            <a:r>
              <a:rPr lang="zh-CN" altLang="en-US" dirty="0" smtClean="0">
                <a:latin typeface="微软雅黑" panose="020B0503020204020204" pitchFamily="34" charset="-122"/>
                <a:ea typeface="微软雅黑" panose="020B0503020204020204" pitchFamily="34" charset="-122"/>
              </a:rPr>
              <a:t>指令占用， </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寄存器还在被</a:t>
            </a:r>
            <a:r>
              <a:rPr lang="en-US" altLang="zh-CN" dirty="0" smtClean="0">
                <a:latin typeface="微软雅黑" panose="020B0503020204020204" pitchFamily="34" charset="-122"/>
                <a:ea typeface="微软雅黑" panose="020B0503020204020204" pitchFamily="34" charset="-122"/>
              </a:rPr>
              <a:t>L.D</a:t>
            </a:r>
            <a:r>
              <a:rPr lang="zh-CN" altLang="en-US" dirty="0" smtClean="0">
                <a:latin typeface="微软雅黑" panose="020B0503020204020204" pitchFamily="34" charset="-122"/>
                <a:ea typeface="微软雅黑" panose="020B0503020204020204" pitchFamily="34" charset="-122"/>
              </a:rPr>
              <a:t>指令占用中，所以</a:t>
            </a:r>
            <a:r>
              <a:rPr lang="en-US" altLang="zh-CN" dirty="0" smtClean="0">
                <a:latin typeface="微软雅黑" panose="020B0503020204020204" pitchFamily="34" charset="-122"/>
                <a:ea typeface="微软雅黑" panose="020B0503020204020204" pitchFamily="34" charset="-122"/>
              </a:rPr>
              <a:t>Rj</a:t>
            </a:r>
            <a:r>
              <a:rPr lang="zh-CN" altLang="en-US" dirty="0" smtClean="0">
                <a:latin typeface="微软雅黑" panose="020B0503020204020204" pitchFamily="34" charset="-122"/>
                <a:ea typeface="微软雅黑" panose="020B0503020204020204" pitchFamily="34" charset="-122"/>
              </a:rPr>
              <a:t>的状态为</a:t>
            </a:r>
            <a:r>
              <a:rPr lang="en-US" altLang="zh-CN" dirty="0" smtClean="0">
                <a:latin typeface="微软雅黑" panose="020B0503020204020204" pitchFamily="34" charset="-122"/>
                <a:ea typeface="微软雅黑" panose="020B0503020204020204" pitchFamily="34" charset="-122"/>
              </a:rPr>
              <a:t>no</a:t>
            </a:r>
            <a:r>
              <a:rPr lang="zh-CN" altLang="en-US" dirty="0" smtClean="0">
                <a:latin typeface="微软雅黑" panose="020B0503020204020204" pitchFamily="34" charset="-122"/>
                <a:ea typeface="微软雅黑" panose="020B0503020204020204" pitchFamily="34" charset="-122"/>
              </a:rPr>
              <a:t>，同理</a:t>
            </a:r>
            <a:r>
              <a:rPr lang="en-US" altLang="zh-CN" dirty="0" smtClean="0">
                <a:latin typeface="微软雅黑" panose="020B0503020204020204" pitchFamily="34" charset="-122"/>
                <a:ea typeface="微软雅黑" panose="020B0503020204020204" pitchFamily="34" charset="-122"/>
              </a:rPr>
              <a:t>Divide</a:t>
            </a:r>
            <a:r>
              <a:rPr lang="zh-CN" altLang="en-US" dirty="0" smtClean="0">
                <a:latin typeface="微软雅黑" panose="020B0503020204020204" pitchFamily="34" charset="-122"/>
                <a:ea typeface="微软雅黑" panose="020B0503020204020204" pitchFamily="34" charset="-122"/>
              </a:rPr>
              <a:t>部件。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302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6504" y="771590"/>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228045" y="1094755"/>
            <a:ext cx="3068469" cy="461665"/>
          </a:xfrm>
          <a:prstGeom prst="rect">
            <a:avLst/>
          </a:prstGeom>
          <a:noFill/>
        </p:spPr>
        <p:txBody>
          <a:bodyPr wrap="none" rtlCol="0">
            <a:spAutoFit/>
          </a:bodyPr>
          <a:lstStyle/>
          <a:p>
            <a:r>
              <a:rPr lang="en-US" altLang="zh-CN" sz="2400" dirty="0" smtClean="0"/>
              <a:t>(3) </a:t>
            </a:r>
            <a:r>
              <a:rPr lang="zh-CN" altLang="en-US" sz="2400" dirty="0" smtClean="0"/>
              <a:t>结果寄存器状态表</a:t>
            </a:r>
            <a:endParaRPr lang="zh-CN" altLang="en-US" sz="2400" dirty="0"/>
          </a:p>
        </p:txBody>
      </p:sp>
      <p:sp>
        <p:nvSpPr>
          <p:cNvPr id="6" name="文本框 5"/>
          <p:cNvSpPr txBox="1"/>
          <p:nvPr/>
        </p:nvSpPr>
        <p:spPr>
          <a:xfrm>
            <a:off x="1752274" y="3065171"/>
            <a:ext cx="9207970" cy="923330"/>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结果寄存器状态表记录了当前机器状态下将把结果写入该寄存器的功能部件的名称。</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当前写</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Integer</a:t>
            </a:r>
            <a:r>
              <a:rPr lang="zh-CN" altLang="en-US" dirty="0" smtClean="0">
                <a:latin typeface="微软雅黑" panose="020B0503020204020204" pitchFamily="34" charset="-122"/>
                <a:ea typeface="微软雅黑" panose="020B0503020204020204" pitchFamily="34" charset="-122"/>
              </a:rPr>
              <a:t>部件，写</a:t>
            </a:r>
            <a:r>
              <a:rPr lang="en-US" altLang="zh-CN" dirty="0" smtClean="0">
                <a:latin typeface="微软雅黑" panose="020B0503020204020204" pitchFamily="34" charset="-122"/>
                <a:ea typeface="微软雅黑" panose="020B0503020204020204" pitchFamily="34" charset="-122"/>
              </a:rPr>
              <a:t>F8</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Add</a:t>
            </a:r>
            <a:r>
              <a:rPr lang="zh-CN" altLang="en-US" dirty="0" smtClean="0">
                <a:latin typeface="微软雅黑" panose="020B0503020204020204" pitchFamily="34" charset="-122"/>
                <a:ea typeface="微软雅黑" panose="020B0503020204020204" pitchFamily="34" charset="-122"/>
              </a:rPr>
              <a:t>部件，写</a:t>
            </a:r>
            <a:r>
              <a:rPr lang="en-US" altLang="zh-CN" dirty="0" smtClean="0">
                <a:latin typeface="微软雅黑" panose="020B0503020204020204" pitchFamily="34" charset="-122"/>
                <a:ea typeface="微软雅黑" panose="020B0503020204020204" pitchFamily="34" charset="-122"/>
              </a:rPr>
              <a:t>F10</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Divide</a:t>
            </a:r>
            <a:r>
              <a:rPr lang="zh-CN" altLang="en-US" dirty="0" smtClean="0">
                <a:latin typeface="微软雅黑" panose="020B0503020204020204" pitchFamily="34" charset="-122"/>
                <a:ea typeface="微软雅黑" panose="020B0503020204020204" pitchFamily="34" charset="-122"/>
              </a:rPr>
              <a:t>部件。</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75524647"/>
              </p:ext>
            </p:extLst>
          </p:nvPr>
        </p:nvGraphicFramePr>
        <p:xfrm>
          <a:off x="2228045" y="1853007"/>
          <a:ext cx="8128001" cy="741680"/>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a:txBody>
                    <a:bodyPr/>
                    <a:lstStyle/>
                    <a:p>
                      <a:endParaRPr lang="zh-CN" altLang="en-US" dirty="0"/>
                    </a:p>
                  </a:txBody>
                  <a:tcPr>
                    <a:solidFill>
                      <a:schemeClr val="bg1"/>
                    </a:solidFill>
                  </a:tcPr>
                </a:tc>
                <a:tc>
                  <a:txBody>
                    <a:bodyPr/>
                    <a:lstStyle/>
                    <a:p>
                      <a:pPr algn="ctr"/>
                      <a:r>
                        <a:rPr lang="en-US" altLang="zh-CN" dirty="0" smtClean="0"/>
                        <a:t>F0</a:t>
                      </a:r>
                      <a:endParaRPr lang="zh-CN" altLang="en-US" dirty="0"/>
                    </a:p>
                  </a:txBody>
                  <a:tcPr>
                    <a:solidFill>
                      <a:schemeClr val="bg1"/>
                    </a:solidFill>
                  </a:tcPr>
                </a:tc>
                <a:tc>
                  <a:txBody>
                    <a:bodyPr/>
                    <a:lstStyle/>
                    <a:p>
                      <a:pPr algn="ctr"/>
                      <a:r>
                        <a:rPr lang="en-US" altLang="zh-CN" dirty="0" smtClean="0"/>
                        <a:t>F2</a:t>
                      </a:r>
                      <a:endParaRPr lang="zh-CN" altLang="en-US" dirty="0"/>
                    </a:p>
                  </a:txBody>
                  <a:tcPr>
                    <a:solidFill>
                      <a:schemeClr val="bg1"/>
                    </a:solidFill>
                  </a:tcPr>
                </a:tc>
                <a:tc>
                  <a:txBody>
                    <a:bodyPr/>
                    <a:lstStyle/>
                    <a:p>
                      <a:pPr algn="ctr"/>
                      <a:r>
                        <a:rPr lang="en-US" altLang="zh-CN" dirty="0" smtClean="0"/>
                        <a:t>F4</a:t>
                      </a:r>
                      <a:endParaRPr lang="zh-CN" altLang="en-US" dirty="0"/>
                    </a:p>
                  </a:txBody>
                  <a:tcPr>
                    <a:solidFill>
                      <a:schemeClr val="bg1"/>
                    </a:solidFill>
                  </a:tcPr>
                </a:tc>
                <a:tc>
                  <a:txBody>
                    <a:bodyPr/>
                    <a:lstStyle/>
                    <a:p>
                      <a:pPr algn="ctr"/>
                      <a:r>
                        <a:rPr lang="en-US" altLang="zh-CN" dirty="0" smtClean="0"/>
                        <a:t>F6</a:t>
                      </a:r>
                      <a:endParaRPr lang="zh-CN" altLang="en-US" dirty="0"/>
                    </a:p>
                  </a:txBody>
                  <a:tcPr>
                    <a:solidFill>
                      <a:schemeClr val="bg1"/>
                    </a:solidFill>
                  </a:tcPr>
                </a:tc>
                <a:tc>
                  <a:txBody>
                    <a:bodyPr/>
                    <a:lstStyle/>
                    <a:p>
                      <a:pPr algn="ctr"/>
                      <a:r>
                        <a:rPr lang="en-US" altLang="zh-CN" dirty="0" smtClean="0"/>
                        <a:t>F8</a:t>
                      </a:r>
                      <a:endParaRPr lang="zh-CN" altLang="en-US" dirty="0"/>
                    </a:p>
                  </a:txBody>
                  <a:tcPr>
                    <a:solidFill>
                      <a:schemeClr val="bg1"/>
                    </a:solidFill>
                  </a:tcPr>
                </a:tc>
                <a:tc>
                  <a:txBody>
                    <a:bodyPr/>
                    <a:lstStyle/>
                    <a:p>
                      <a:pPr algn="ctr"/>
                      <a:r>
                        <a:rPr lang="en-US" altLang="zh-CN" dirty="0" smtClean="0"/>
                        <a:t>F10</a:t>
                      </a:r>
                      <a:endParaRPr lang="zh-CN" altLang="en-US" dirty="0"/>
                    </a:p>
                  </a:txBody>
                  <a:tcPr>
                    <a:solidFill>
                      <a:schemeClr val="bg1"/>
                    </a:solidFill>
                  </a:tcPr>
                </a:tc>
              </a:tr>
              <a:tr h="370840">
                <a:tc>
                  <a:txBody>
                    <a:bodyPr/>
                    <a:lstStyle/>
                    <a:p>
                      <a:r>
                        <a:rPr lang="zh-CN" altLang="en-US" dirty="0" smtClean="0"/>
                        <a:t>部件名称</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Integer</a:t>
                      </a:r>
                      <a:endParaRPr lang="zh-CN" altLang="en-US" dirty="0"/>
                    </a:p>
                  </a:txBody>
                  <a:tcPr>
                    <a:solidFill>
                      <a:schemeClr val="bg1"/>
                    </a:solidFill>
                  </a:tcPr>
                </a:tc>
                <a:tc>
                  <a:txBody>
                    <a:bodyPr/>
                    <a:lstStyle/>
                    <a:p>
                      <a:pPr algn="ctr"/>
                      <a:r>
                        <a:rPr lang="en-US" altLang="zh-CN" dirty="0" smtClean="0"/>
                        <a:t>Add</a:t>
                      </a:r>
                      <a:endParaRPr lang="zh-CN" altLang="en-US" dirty="0"/>
                    </a:p>
                  </a:txBody>
                  <a:tcPr>
                    <a:solidFill>
                      <a:schemeClr val="bg1"/>
                    </a:solidFill>
                  </a:tcPr>
                </a:tc>
                <a:tc>
                  <a:txBody>
                    <a:bodyPr/>
                    <a:lstStyle/>
                    <a:p>
                      <a:pPr algn="ctr"/>
                      <a:r>
                        <a:rPr lang="en-US" altLang="zh-CN" dirty="0" smtClean="0"/>
                        <a:t>Divide</a:t>
                      </a:r>
                      <a:endParaRPr lang="zh-CN" altLang="en-US" dirty="0"/>
                    </a:p>
                  </a:txBody>
                  <a:tcPr>
                    <a:solidFill>
                      <a:schemeClr val="bg1"/>
                    </a:solidFill>
                  </a:tcPr>
                </a:tc>
              </a:tr>
            </a:tbl>
          </a:graphicData>
        </a:graphic>
      </p:graphicFrame>
    </p:spTree>
    <p:extLst>
      <p:ext uri="{BB962C8B-B14F-4D97-AF65-F5344CB8AC3E}">
        <p14:creationId xmlns:p14="http://schemas.microsoft.com/office/powerpoint/2010/main" val="1118078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7715" y="448424"/>
            <a:ext cx="951541" cy="646331"/>
          </a:xfrm>
          <a:prstGeom prst="rect">
            <a:avLst/>
          </a:prstGeom>
        </p:spPr>
        <p:txBody>
          <a:bodyPr wrap="square">
            <a:spAutoFit/>
          </a:bodyPr>
          <a:lstStyle/>
          <a:p>
            <a:r>
              <a:rPr lang="zh-CN" altLang="en-US" sz="3600" b="1" dirty="0"/>
              <a:t>解：</a:t>
            </a:r>
          </a:p>
        </p:txBody>
      </p:sp>
      <p:sp>
        <p:nvSpPr>
          <p:cNvPr id="2" name="文本框 1"/>
          <p:cNvSpPr txBox="1"/>
          <p:nvPr/>
        </p:nvSpPr>
        <p:spPr>
          <a:xfrm>
            <a:off x="1904342" y="873426"/>
            <a:ext cx="4519955" cy="1569660"/>
          </a:xfrm>
          <a:prstGeom prst="rect">
            <a:avLst/>
          </a:prstGeom>
          <a:noFill/>
        </p:spPr>
        <p:txBody>
          <a:bodyPr wrap="none" rtlCol="0">
            <a:spAutoFit/>
          </a:bodyPr>
          <a:lstStyle/>
          <a:p>
            <a:r>
              <a:rPr lang="en-US" altLang="zh-CN" sz="3200" dirty="0" smtClean="0"/>
              <a:t>Tomasulo</a:t>
            </a:r>
            <a:r>
              <a:rPr lang="zh-CN" altLang="en-US" sz="3200" dirty="0" smtClean="0"/>
              <a:t>算法基本思想：</a:t>
            </a:r>
            <a:endParaRPr lang="en-US" altLang="zh-CN" sz="3200" dirty="0" smtClean="0"/>
          </a:p>
          <a:p>
            <a:r>
              <a:rPr lang="en-US" altLang="zh-CN" sz="3200" dirty="0" smtClean="0"/>
              <a:t>	</a:t>
            </a:r>
          </a:p>
          <a:p>
            <a:endParaRPr lang="zh-CN" altLang="en-US" sz="3200" dirty="0"/>
          </a:p>
        </p:txBody>
      </p:sp>
      <p:sp>
        <p:nvSpPr>
          <p:cNvPr id="5" name="文本框 4"/>
          <p:cNvSpPr txBox="1"/>
          <p:nvPr/>
        </p:nvSpPr>
        <p:spPr>
          <a:xfrm>
            <a:off x="1904342" y="1658256"/>
            <a:ext cx="8664551" cy="830997"/>
          </a:xfrm>
          <a:prstGeom prst="rect">
            <a:avLst/>
          </a:prstGeom>
          <a:noFill/>
        </p:spPr>
        <p:txBody>
          <a:bodyPr wrap="none" rtlCol="0">
            <a:spAutoFit/>
          </a:bodyPr>
          <a:lstStyle/>
          <a:p>
            <a:r>
              <a:rPr lang="zh-CN" altLang="en-US" sz="2400" dirty="0" smtClean="0"/>
              <a:t>（</a:t>
            </a:r>
            <a:r>
              <a:rPr lang="en-US" altLang="zh-CN" sz="2400" dirty="0" smtClean="0"/>
              <a:t>1</a:t>
            </a:r>
            <a:r>
              <a:rPr lang="zh-CN" altLang="en-US" sz="2400" dirty="0" smtClean="0"/>
              <a:t>）记录与检测指令间的相关，操作数一旦就绪就立即执行，</a:t>
            </a:r>
            <a:endParaRPr lang="en-US" altLang="zh-CN" sz="2400" dirty="0" smtClean="0"/>
          </a:p>
          <a:p>
            <a:r>
              <a:rPr lang="en-US" altLang="zh-CN" sz="2400" dirty="0" smtClean="0"/>
              <a:t>	  </a:t>
            </a:r>
            <a:r>
              <a:rPr lang="zh-CN" altLang="en-US" sz="2400" dirty="0" smtClean="0"/>
              <a:t>把发生</a:t>
            </a:r>
            <a:r>
              <a:rPr lang="en-US" altLang="zh-CN" sz="2400" dirty="0" smtClean="0"/>
              <a:t>RAW</a:t>
            </a:r>
            <a:r>
              <a:rPr lang="zh-CN" altLang="en-US" sz="2400" dirty="0" smtClean="0"/>
              <a:t>冲突的可能性降到最小。</a:t>
            </a:r>
            <a:endParaRPr lang="zh-CN" altLang="en-US" sz="2400" dirty="0"/>
          </a:p>
        </p:txBody>
      </p:sp>
      <p:sp>
        <p:nvSpPr>
          <p:cNvPr id="8" name="文本框 7"/>
          <p:cNvSpPr txBox="1"/>
          <p:nvPr/>
        </p:nvSpPr>
        <p:spPr>
          <a:xfrm>
            <a:off x="1904342" y="2931752"/>
            <a:ext cx="8664551" cy="3416320"/>
          </a:xfrm>
          <a:prstGeom prst="rect">
            <a:avLst/>
          </a:prstGeom>
          <a:noFill/>
        </p:spPr>
        <p:txBody>
          <a:bodyPr wrap="square" rtlCol="0">
            <a:spAutoFit/>
          </a:bodyPr>
          <a:lstStyle/>
          <a:p>
            <a:r>
              <a:rPr lang="zh-CN" altLang="en-US" sz="2400" dirty="0" smtClean="0"/>
              <a:t>（</a:t>
            </a:r>
            <a:r>
              <a:rPr lang="en-US" altLang="zh-CN" sz="2400" dirty="0"/>
              <a:t>2</a:t>
            </a:r>
            <a:r>
              <a:rPr lang="zh-CN" altLang="en-US" sz="2400" dirty="0" smtClean="0"/>
              <a:t>）通过寄存器换名来消除</a:t>
            </a:r>
            <a:r>
              <a:rPr lang="en-US" altLang="zh-CN" sz="2400" dirty="0" smtClean="0"/>
              <a:t>WAR</a:t>
            </a:r>
            <a:r>
              <a:rPr lang="zh-CN" altLang="en-US" sz="2400" dirty="0" smtClean="0"/>
              <a:t>和</a:t>
            </a:r>
            <a:r>
              <a:rPr lang="en-US" altLang="zh-CN" sz="2400" dirty="0" smtClean="0"/>
              <a:t>WAW</a:t>
            </a:r>
            <a:r>
              <a:rPr lang="zh-CN" altLang="en-US" sz="2400" dirty="0" smtClean="0"/>
              <a:t>冲突。</a:t>
            </a:r>
            <a:endParaRPr lang="en-US" altLang="zh-CN" sz="2400" dirty="0" smtClean="0"/>
          </a:p>
          <a:p>
            <a:r>
              <a:rPr lang="en-US" altLang="zh-CN" sz="2400" dirty="0"/>
              <a:t>	</a:t>
            </a:r>
            <a:r>
              <a:rPr lang="en-US" altLang="zh-CN" sz="2400" dirty="0" smtClean="0"/>
              <a:t>	</a:t>
            </a:r>
          </a:p>
          <a:p>
            <a:r>
              <a:rPr lang="en-US" altLang="zh-CN" sz="2400" dirty="0"/>
              <a:t>	</a:t>
            </a:r>
            <a:r>
              <a:rPr lang="en-US" altLang="zh-CN" sz="2400" dirty="0" smtClean="0"/>
              <a:t>	</a:t>
            </a:r>
            <a:r>
              <a:rPr lang="zh-CN" altLang="en-US" sz="2400" dirty="0" smtClean="0"/>
              <a:t>当指令流出时，如果操作数还没有计算出来，则将该指</a:t>
            </a:r>
            <a:r>
              <a:rPr lang="en-US" altLang="zh-CN" sz="2400" dirty="0" smtClean="0"/>
              <a:t>		</a:t>
            </a:r>
            <a:r>
              <a:rPr lang="zh-CN" altLang="en-US" sz="2400" dirty="0" smtClean="0"/>
              <a:t>令中相应的寄存器号换名为将产生这个操作数的保留站</a:t>
            </a:r>
            <a:r>
              <a:rPr lang="en-US" altLang="zh-CN" sz="2400" dirty="0" smtClean="0"/>
              <a:t>		</a:t>
            </a:r>
            <a:r>
              <a:rPr lang="zh-CN" altLang="en-US" sz="2400" dirty="0" smtClean="0"/>
              <a:t>的标识。</a:t>
            </a:r>
            <a:endParaRPr lang="en-US" altLang="zh-CN" sz="2400" dirty="0" smtClean="0"/>
          </a:p>
          <a:p>
            <a:endParaRPr lang="en-US" altLang="zh-CN" sz="2400" dirty="0"/>
          </a:p>
          <a:p>
            <a:r>
              <a:rPr lang="en-US" altLang="zh-CN" sz="2400" dirty="0" smtClean="0"/>
              <a:t>		</a:t>
            </a:r>
            <a:r>
              <a:rPr lang="zh-CN" altLang="en-US" sz="2400" dirty="0" smtClean="0"/>
              <a:t>指令流出到保留站后，其操作数寄存器号或者换成了数</a:t>
            </a:r>
            <a:r>
              <a:rPr lang="en-US" altLang="zh-CN" sz="2400" dirty="0" smtClean="0"/>
              <a:t>		</a:t>
            </a:r>
            <a:r>
              <a:rPr lang="zh-CN" altLang="en-US" sz="2400" dirty="0" smtClean="0"/>
              <a:t>据本身（如果该数据已经就绪），或者换成了保留站的</a:t>
            </a:r>
            <a:r>
              <a:rPr lang="en-US" altLang="zh-CN" sz="2400" dirty="0" smtClean="0"/>
              <a:t>		</a:t>
            </a:r>
            <a:r>
              <a:rPr lang="zh-CN" altLang="en-US" sz="2400" dirty="0" smtClean="0"/>
              <a:t>标识，不再与寄存器有关系。</a:t>
            </a:r>
            <a:endParaRPr lang="zh-CN" altLang="en-US" sz="2400" dirty="0"/>
          </a:p>
        </p:txBody>
      </p:sp>
    </p:spTree>
    <p:extLst>
      <p:ext uri="{BB962C8B-B14F-4D97-AF65-F5344CB8AC3E}">
        <p14:creationId xmlns:p14="http://schemas.microsoft.com/office/powerpoint/2010/main" val="1658146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7715" y="448424"/>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228045" y="1094755"/>
            <a:ext cx="2452916" cy="461665"/>
          </a:xfrm>
          <a:prstGeom prst="rect">
            <a:avLst/>
          </a:prstGeom>
          <a:noFill/>
        </p:spPr>
        <p:txBody>
          <a:bodyPr wrap="none" rtlCol="0">
            <a:spAutoFit/>
          </a:bodyPr>
          <a:lstStyle/>
          <a:p>
            <a:r>
              <a:rPr lang="en-US" altLang="zh-CN" sz="2400" dirty="0" smtClean="0"/>
              <a:t>(1) </a:t>
            </a:r>
            <a:r>
              <a:rPr lang="zh-CN" altLang="en-US" sz="2400" dirty="0" smtClean="0"/>
              <a:t>指令执行状态</a:t>
            </a:r>
            <a:endParaRPr lang="zh-CN" altLang="en-US" sz="2400" dirty="0"/>
          </a:p>
        </p:txBody>
      </p:sp>
      <p:sp>
        <p:nvSpPr>
          <p:cNvPr id="6" name="文本框 5"/>
          <p:cNvSpPr txBox="1"/>
          <p:nvPr/>
        </p:nvSpPr>
        <p:spPr>
          <a:xfrm>
            <a:off x="1623485" y="4301543"/>
            <a:ext cx="8662628" cy="1338828"/>
          </a:xfrm>
          <a:prstGeom prst="rect">
            <a:avLst/>
          </a:prstGeom>
          <a:noFill/>
        </p:spPr>
        <p:txBody>
          <a:bodyPr wrap="none" rtlCol="0">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由</a:t>
            </a:r>
            <a:r>
              <a:rPr lang="zh-CN" altLang="en-US" dirty="0">
                <a:latin typeface="微软雅黑" panose="020B0503020204020204" pitchFamily="34" charset="-122"/>
                <a:ea typeface="微软雅黑" panose="020B0503020204020204" pitchFamily="34" charset="-122"/>
              </a:rPr>
              <a:t>题意可知，第一条指令</a:t>
            </a:r>
            <a:r>
              <a:rPr lang="en-US" altLang="zh-CN" dirty="0">
                <a:latin typeface="微软雅黑" panose="020B0503020204020204" pitchFamily="34" charset="-122"/>
                <a:ea typeface="微软雅黑" panose="020B0503020204020204" pitchFamily="34" charset="-122"/>
              </a:rPr>
              <a:t>MULT.D</a:t>
            </a:r>
            <a:r>
              <a:rPr lang="zh-CN" altLang="en-US" dirty="0">
                <a:latin typeface="微软雅黑" panose="020B0503020204020204" pitchFamily="34" charset="-122"/>
                <a:ea typeface="微软雅黑" panose="020B0503020204020204" pitchFamily="34" charset="-122"/>
              </a:rPr>
              <a:t>指令已经完全执行完，其结果已</a:t>
            </a:r>
            <a:r>
              <a:rPr lang="zh-CN" altLang="en-US" dirty="0" smtClean="0">
                <a:latin typeface="微软雅黑" panose="020B0503020204020204" pitchFamily="34" charset="-122"/>
                <a:ea typeface="微软雅黑" panose="020B0503020204020204" pitchFamily="34" charset="-122"/>
              </a:rPr>
              <a:t>写入</a:t>
            </a:r>
            <a:r>
              <a:rPr lang="en-US" altLang="zh-CN" dirty="0">
                <a:latin typeface="微软雅黑" panose="020B0503020204020204" pitchFamily="34" charset="-122"/>
                <a:ea typeface="微软雅黑" panose="020B0503020204020204" pitchFamily="34" charset="-122"/>
              </a:rPr>
              <a:t>CBD</a:t>
            </a:r>
            <a:r>
              <a:rPr lang="zh-CN" altLang="en-US" dirty="0" smtClean="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第二条指令</a:t>
            </a:r>
            <a:r>
              <a:rPr lang="en-US" altLang="zh-CN" dirty="0">
                <a:latin typeface="微软雅黑" panose="020B0503020204020204" pitchFamily="34" charset="-122"/>
                <a:ea typeface="微软雅黑" panose="020B0503020204020204" pitchFamily="34" charset="-122"/>
              </a:rPr>
              <a:t>L.D</a:t>
            </a:r>
            <a:r>
              <a:rPr lang="zh-CN" altLang="en-US" dirty="0">
                <a:latin typeface="微软雅黑" panose="020B0503020204020204" pitchFamily="34" charset="-122"/>
                <a:ea typeface="微软雅黑" panose="020B0503020204020204" pitchFamily="34" charset="-122"/>
              </a:rPr>
              <a:t>指令也</a:t>
            </a:r>
            <a:r>
              <a:rPr lang="zh-CN" altLang="en-US" dirty="0" smtClean="0">
                <a:latin typeface="微软雅黑" panose="020B0503020204020204" pitchFamily="34" charset="-122"/>
                <a:ea typeface="微软雅黑" panose="020B0503020204020204" pitchFamily="34" charset="-122"/>
              </a:rPr>
              <a:t>已经完成有效地址计算，正在等待储存器的响应；</a:t>
            </a:r>
            <a:r>
              <a:rPr lang="en-US" altLang="zh-CN" dirty="0" smtClean="0">
                <a:latin typeface="微软雅黑" panose="020B0503020204020204" pitchFamily="34" charset="-122"/>
                <a:ea typeface="微软雅黑" panose="020B0503020204020204" pitchFamily="34" charset="-122"/>
              </a:rPr>
              <a:t>ADD.D</a:t>
            </a:r>
          </a:p>
          <a:p>
            <a:pPr>
              <a:lnSpc>
                <a:spcPct val="150000"/>
              </a:lnSpc>
            </a:pPr>
            <a:r>
              <a:rPr lang="zh-CN" altLang="en-US" dirty="0" smtClean="0">
                <a:latin typeface="微软雅黑" panose="020B0503020204020204" pitchFamily="34" charset="-122"/>
                <a:ea typeface="微软雅黑" panose="020B0503020204020204" pitchFamily="34" charset="-122"/>
              </a:rPr>
              <a:t>指令与</a:t>
            </a:r>
            <a:r>
              <a:rPr lang="en-US" altLang="zh-CN" dirty="0" smtClean="0">
                <a:latin typeface="微软雅黑" panose="020B0503020204020204" pitchFamily="34" charset="-122"/>
                <a:ea typeface="微软雅黑" panose="020B0503020204020204" pitchFamily="34" charset="-122"/>
              </a:rPr>
              <a:t>SUB.D</a:t>
            </a:r>
            <a:r>
              <a:rPr lang="zh-CN" altLang="en-US" dirty="0">
                <a:latin typeface="微软雅黑" panose="020B0503020204020204" pitchFamily="34" charset="-122"/>
                <a:ea typeface="微软雅黑" panose="020B0503020204020204" pitchFamily="34" charset="-122"/>
              </a:rPr>
              <a:t>之间存在关于加法器的结构相关。</a:t>
            </a:r>
          </a:p>
        </p:txBody>
      </p:sp>
      <p:sp>
        <p:nvSpPr>
          <p:cNvPr id="2" name="文本框 1"/>
          <p:cNvSpPr txBox="1"/>
          <p:nvPr/>
        </p:nvSpPr>
        <p:spPr>
          <a:xfrm>
            <a:off x="2228045" y="448424"/>
            <a:ext cx="2878480" cy="1077218"/>
          </a:xfrm>
          <a:prstGeom prst="rect">
            <a:avLst/>
          </a:prstGeom>
          <a:noFill/>
        </p:spPr>
        <p:txBody>
          <a:bodyPr wrap="none" rtlCol="0">
            <a:spAutoFit/>
          </a:bodyPr>
          <a:lstStyle/>
          <a:p>
            <a:r>
              <a:rPr lang="en-US" altLang="zh-CN" sz="3200" dirty="0" smtClean="0"/>
              <a:t>Tomasulo</a:t>
            </a:r>
            <a:r>
              <a:rPr lang="zh-CN" altLang="en-US" sz="3200" dirty="0" smtClean="0"/>
              <a:t>算法：</a:t>
            </a:r>
            <a:endParaRPr lang="en-US" altLang="zh-CN" sz="3200" dirty="0" smtClean="0"/>
          </a:p>
          <a:p>
            <a:endParaRPr lang="zh-CN" altLang="en-US" sz="3200" dirty="0"/>
          </a:p>
        </p:txBody>
      </p:sp>
      <p:graphicFrame>
        <p:nvGraphicFramePr>
          <p:cNvPr id="7" name="表格 6"/>
          <p:cNvGraphicFramePr>
            <a:graphicFrameLocks noGrp="1"/>
          </p:cNvGraphicFramePr>
          <p:nvPr>
            <p:extLst>
              <p:ext uri="{D42A27DB-BD31-4B8C-83A1-F6EECF244321}">
                <p14:modId xmlns:p14="http://schemas.microsoft.com/office/powerpoint/2010/main" val="2126094798"/>
              </p:ext>
            </p:extLst>
          </p:nvPr>
        </p:nvGraphicFramePr>
        <p:xfrm>
          <a:off x="2742480" y="1677962"/>
          <a:ext cx="6421248" cy="2225040"/>
        </p:xfrm>
        <a:graphic>
          <a:graphicData uri="http://schemas.openxmlformats.org/drawingml/2006/table">
            <a:tbl>
              <a:tblPr firstRow="1" bandRow="1">
                <a:tableStyleId>{5940675A-B579-460E-94D1-54222C63F5DA}</a:tableStyleId>
              </a:tblPr>
              <a:tblGrid>
                <a:gridCol w="2162154"/>
                <a:gridCol w="1339403"/>
                <a:gridCol w="1429554"/>
                <a:gridCol w="1490137"/>
              </a:tblGrid>
              <a:tr h="370840">
                <a:tc>
                  <a:txBody>
                    <a:bodyPr/>
                    <a:lstStyle/>
                    <a:p>
                      <a:pPr algn="ctr"/>
                      <a:r>
                        <a:rPr lang="zh-CN" altLang="en-US" dirty="0" smtClean="0"/>
                        <a:t>指令</a:t>
                      </a:r>
                      <a:endParaRPr lang="zh-CN" altLang="en-US" dirty="0"/>
                    </a:p>
                  </a:txBody>
                  <a:tcPr>
                    <a:solidFill>
                      <a:schemeClr val="bg1"/>
                    </a:solidFill>
                  </a:tcPr>
                </a:tc>
                <a:tc>
                  <a:txBody>
                    <a:bodyPr/>
                    <a:lstStyle/>
                    <a:p>
                      <a:pPr algn="ctr"/>
                      <a:r>
                        <a:rPr lang="zh-CN" altLang="en-US" dirty="0" smtClean="0"/>
                        <a:t>流出</a:t>
                      </a:r>
                      <a:endParaRPr lang="zh-CN" altLang="en-US" dirty="0"/>
                    </a:p>
                  </a:txBody>
                  <a:tcPr>
                    <a:solidFill>
                      <a:schemeClr val="bg1"/>
                    </a:solidFill>
                  </a:tcPr>
                </a:tc>
                <a:tc>
                  <a:txBody>
                    <a:bodyPr/>
                    <a:lstStyle/>
                    <a:p>
                      <a:pPr algn="ctr"/>
                      <a:r>
                        <a:rPr lang="zh-CN" altLang="en-US" dirty="0" smtClean="0"/>
                        <a:t>执行</a:t>
                      </a:r>
                      <a:endParaRPr lang="zh-CN" altLang="en-US" dirty="0"/>
                    </a:p>
                  </a:txBody>
                  <a:tcPr>
                    <a:solidFill>
                      <a:schemeClr val="bg1"/>
                    </a:solidFill>
                  </a:tcPr>
                </a:tc>
                <a:tc>
                  <a:txBody>
                    <a:bodyPr/>
                    <a:lstStyle/>
                    <a:p>
                      <a:pPr algn="ctr"/>
                      <a:r>
                        <a:rPr lang="zh-CN" altLang="en-US" dirty="0" smtClean="0"/>
                        <a:t>写结果</a:t>
                      </a:r>
                      <a:endParaRPr lang="zh-CN" altLang="en-US" dirty="0"/>
                    </a:p>
                  </a:txBody>
                  <a:tcPr>
                    <a:solidFill>
                      <a:schemeClr val="bg1"/>
                    </a:solidFill>
                  </a:tcPr>
                </a:tc>
              </a:tr>
              <a:tr h="370840">
                <a:tc>
                  <a:txBody>
                    <a:bodyPr/>
                    <a:lstStyle/>
                    <a:p>
                      <a:r>
                        <a:rPr lang="en-US" altLang="zh-CN" dirty="0" smtClean="0"/>
                        <a:t>MULT.D   F0, F2,</a:t>
                      </a:r>
                      <a:r>
                        <a:rPr lang="en-US" altLang="zh-CN" baseline="0" dirty="0" smtClean="0"/>
                        <a:t> F4</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r>
              <a:tr h="370840">
                <a:tc>
                  <a:txBody>
                    <a:bodyPr/>
                    <a:lstStyle/>
                    <a:p>
                      <a:r>
                        <a:rPr lang="en-US" altLang="zh-CN" dirty="0" smtClean="0"/>
                        <a:t>L.D         F6, 34(R2)</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dirty="0"/>
                    </a:p>
                  </a:txBody>
                  <a:tcPr>
                    <a:solidFill>
                      <a:schemeClr val="bg1"/>
                    </a:solidFill>
                  </a:tcPr>
                </a:tc>
              </a:tr>
              <a:tr h="370840">
                <a:tc>
                  <a:txBody>
                    <a:bodyPr/>
                    <a:lstStyle/>
                    <a:p>
                      <a:r>
                        <a:rPr lang="en-US" altLang="zh-CN" dirty="0" smtClean="0"/>
                        <a:t>SUB</a:t>
                      </a:r>
                      <a:r>
                        <a:rPr lang="en-US" altLang="zh-CN" baseline="0" dirty="0" smtClean="0"/>
                        <a:t>.D     F8, F6, F2</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r>
              <a:tr h="370840">
                <a:tc>
                  <a:txBody>
                    <a:bodyPr/>
                    <a:lstStyle/>
                    <a:p>
                      <a:r>
                        <a:rPr lang="en-US" altLang="zh-CN" dirty="0" smtClean="0"/>
                        <a:t>DIV.D      F10, F0, F6</a:t>
                      </a:r>
                      <a:endParaRPr lang="zh-CN" altLang="en-US" dirty="0"/>
                    </a:p>
                  </a:txBody>
                  <a:tcPr>
                    <a:solidFill>
                      <a:schemeClr val="bg1"/>
                    </a:solidFill>
                  </a:tcPr>
                </a:tc>
                <a:tc>
                  <a:txBody>
                    <a:bodyPr/>
                    <a:lstStyle/>
                    <a:p>
                      <a:pPr algn="ctr"/>
                      <a:r>
                        <a:rPr lang="zh-CN" altLang="en-US" dirty="0" smtClean="0"/>
                        <a:t>√</a:t>
                      </a:r>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r h="370840">
                <a:tc>
                  <a:txBody>
                    <a:bodyPr/>
                    <a:lstStyle/>
                    <a:p>
                      <a:r>
                        <a:rPr lang="en-US" altLang="zh-CN" dirty="0" smtClean="0"/>
                        <a:t>ADD.D    F6,</a:t>
                      </a:r>
                      <a:r>
                        <a:rPr lang="en-US" altLang="zh-CN" baseline="0" dirty="0" smtClean="0"/>
                        <a:t> F8, F2</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r>
            </a:tbl>
          </a:graphicData>
        </a:graphic>
      </p:graphicFrame>
    </p:spTree>
    <p:extLst>
      <p:ext uri="{BB962C8B-B14F-4D97-AF65-F5344CB8AC3E}">
        <p14:creationId xmlns:p14="http://schemas.microsoft.com/office/powerpoint/2010/main" val="1459746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7715" y="448424"/>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099256" y="863922"/>
            <a:ext cx="1529586" cy="461665"/>
          </a:xfrm>
          <a:prstGeom prst="rect">
            <a:avLst/>
          </a:prstGeom>
          <a:noFill/>
        </p:spPr>
        <p:txBody>
          <a:bodyPr wrap="none" rtlCol="0">
            <a:spAutoFit/>
          </a:bodyPr>
          <a:lstStyle/>
          <a:p>
            <a:r>
              <a:rPr lang="en-US" altLang="zh-CN" sz="2400" dirty="0" smtClean="0"/>
              <a:t>(2) </a:t>
            </a:r>
            <a:r>
              <a:rPr lang="zh-CN" altLang="en-US" sz="2400" dirty="0" smtClean="0"/>
              <a:t>保留站</a:t>
            </a:r>
            <a:endParaRPr lang="zh-CN" altLang="en-US" sz="2400" dirty="0"/>
          </a:p>
        </p:txBody>
      </p:sp>
      <p:sp>
        <p:nvSpPr>
          <p:cNvPr id="6" name="文本框 5"/>
          <p:cNvSpPr txBox="1"/>
          <p:nvPr/>
        </p:nvSpPr>
        <p:spPr>
          <a:xfrm>
            <a:off x="1726516" y="3606084"/>
            <a:ext cx="9088129" cy="2585323"/>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由于乘法操作已经执行结束并写入结果中，所以乘法部件（</a:t>
            </a:r>
            <a:r>
              <a:rPr lang="en-US" altLang="zh-CN" dirty="0">
                <a:latin typeface="微软雅黑" panose="020B0503020204020204" pitchFamily="34" charset="-122"/>
                <a:ea typeface="微软雅黑" panose="020B0503020204020204" pitchFamily="34" charset="-122"/>
              </a:rPr>
              <a:t>Mult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Busy</a:t>
            </a:r>
            <a:r>
              <a:rPr lang="zh-CN" altLang="en-US" dirty="0">
                <a:latin typeface="微软雅黑" panose="020B0503020204020204" pitchFamily="34" charset="-122"/>
                <a:ea typeface="微软雅黑" panose="020B0503020204020204" pitchFamily="34" charset="-122"/>
              </a:rPr>
              <a:t>字段</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no</a:t>
            </a:r>
            <a:r>
              <a:rPr lang="zh-CN" altLang="en-US" dirty="0">
                <a:latin typeface="微软雅黑" panose="020B0503020204020204" pitchFamily="34" charset="-122"/>
                <a:ea typeface="微软雅黑" panose="020B0503020204020204" pitchFamily="34" charset="-122"/>
              </a:rPr>
              <a:t>，表示处于非忙状态</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Load</a:t>
            </a:r>
            <a:r>
              <a:rPr lang="zh-CN" altLang="en-US" dirty="0" smtClean="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Busy</a:t>
            </a:r>
            <a:r>
              <a:rPr lang="zh-CN" altLang="en-US" dirty="0">
                <a:latin typeface="微软雅黑" panose="020B0503020204020204" pitchFamily="34" charset="-122"/>
                <a:ea typeface="微软雅黑" panose="020B0503020204020204" pitchFamily="34" charset="-122"/>
              </a:rPr>
              <a:t>字段为</a:t>
            </a:r>
            <a:r>
              <a:rPr lang="en-US" altLang="zh-CN" dirty="0">
                <a:latin typeface="微软雅黑" panose="020B0503020204020204" pitchFamily="34" charset="-122"/>
                <a:ea typeface="微软雅黑" panose="020B0503020204020204" pitchFamily="34" charset="-122"/>
              </a:rPr>
              <a:t>yes</a:t>
            </a:r>
            <a:r>
              <a:rPr lang="zh-CN" altLang="en-US" dirty="0">
                <a:latin typeface="微软雅黑" panose="020B0503020204020204" pitchFamily="34" charset="-122"/>
                <a:ea typeface="微软雅黑" panose="020B0503020204020204" pitchFamily="34" charset="-122"/>
              </a:rPr>
              <a:t>，表示部件正在忙</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Op</a:t>
            </a:r>
            <a:r>
              <a:rPr lang="zh-CN" altLang="en-US" dirty="0">
                <a:latin typeface="微软雅黑" panose="020B0503020204020204" pitchFamily="34" charset="-122"/>
                <a:ea typeface="微软雅黑" panose="020B0503020204020204" pitchFamily="34" charset="-122"/>
              </a:rPr>
              <a:t>字段</a:t>
            </a:r>
            <a:r>
              <a:rPr lang="zh-CN" altLang="en-US" dirty="0" smtClean="0">
                <a:latin typeface="微软雅黑" panose="020B0503020204020204" pitchFamily="34" charset="-122"/>
                <a:ea typeface="微软雅黑" panose="020B0503020204020204" pitchFamily="34" charset="-122"/>
              </a:rPr>
              <a:t>表示</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其</a:t>
            </a:r>
            <a:r>
              <a:rPr lang="zh-CN" altLang="en-US" dirty="0">
                <a:latin typeface="微软雅黑" panose="020B0503020204020204" pitchFamily="34" charset="-122"/>
                <a:ea typeface="微软雅黑" panose="020B0503020204020204" pitchFamily="34" charset="-122"/>
              </a:rPr>
              <a:t>正在执行</a:t>
            </a:r>
            <a:r>
              <a:rPr lang="en-US" altLang="zh-CN" dirty="0">
                <a:latin typeface="微软雅黑" panose="020B0503020204020204" pitchFamily="34" charset="-122"/>
                <a:ea typeface="微软雅黑" panose="020B0503020204020204" pitchFamily="34" charset="-122"/>
              </a:rPr>
              <a:t>L.D</a:t>
            </a:r>
            <a:r>
              <a:rPr lang="zh-CN" altLang="en-US" dirty="0" smtClean="0">
                <a:latin typeface="微软雅黑" panose="020B0503020204020204" pitchFamily="34" charset="-122"/>
                <a:ea typeface="微软雅黑" panose="020B0503020204020204" pitchFamily="34" charset="-122"/>
              </a:rPr>
              <a:t>指令，完成有效地址计算，写入</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字段中，</a:t>
            </a:r>
            <a:r>
              <a:rPr lang="zh-CN" altLang="en-US" dirty="0">
                <a:latin typeface="微软雅黑" panose="020B0503020204020204" pitchFamily="34" charset="-122"/>
                <a:ea typeface="微软雅黑" panose="020B0503020204020204" pitchFamily="34" charset="-122"/>
              </a:rPr>
              <a:t>加法部件（</a:t>
            </a:r>
            <a:r>
              <a:rPr lang="en-US" altLang="zh-CN" dirty="0">
                <a:latin typeface="微软雅黑" panose="020B0503020204020204" pitchFamily="34" charset="-122"/>
                <a:ea typeface="微软雅黑" panose="020B0503020204020204" pitchFamily="34" charset="-122"/>
              </a:rPr>
              <a:t>Add</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Busy</a:t>
            </a:r>
            <a:r>
              <a:rPr lang="zh-CN" altLang="en-US" dirty="0" smtClean="0">
                <a:latin typeface="微软雅黑" panose="020B0503020204020204" pitchFamily="34" charset="-122"/>
                <a:ea typeface="微软雅黑" panose="020B0503020204020204" pitchFamily="34" charset="-122"/>
              </a:rPr>
              <a:t>字</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段</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yes</a:t>
            </a:r>
            <a:r>
              <a:rPr lang="zh-CN" altLang="en-US" dirty="0">
                <a:latin typeface="微软雅黑" panose="020B0503020204020204" pitchFamily="34" charset="-122"/>
                <a:ea typeface="微软雅黑" panose="020B0503020204020204" pitchFamily="34" charset="-122"/>
              </a:rPr>
              <a:t>，其正在被</a:t>
            </a:r>
            <a:r>
              <a:rPr lang="en-US" altLang="zh-CN" dirty="0" smtClean="0">
                <a:latin typeface="微软雅黑" panose="020B0503020204020204" pitchFamily="34" charset="-122"/>
                <a:ea typeface="微软雅黑" panose="020B0503020204020204" pitchFamily="34" charset="-122"/>
              </a:rPr>
              <a:t>SUB.D</a:t>
            </a:r>
            <a:r>
              <a:rPr lang="zh-CN" altLang="en-US" dirty="0" smtClean="0">
                <a:latin typeface="微软雅黑" panose="020B0503020204020204" pitchFamily="34" charset="-122"/>
                <a:ea typeface="微软雅黑" panose="020B0503020204020204" pitchFamily="34" charset="-122"/>
              </a:rPr>
              <a:t>指令</a:t>
            </a:r>
            <a:r>
              <a:rPr lang="zh-CN" altLang="en-US" dirty="0">
                <a:latin typeface="微软雅黑" panose="020B0503020204020204" pitchFamily="34" charset="-122"/>
                <a:ea typeface="微软雅黑" panose="020B0503020204020204" pitchFamily="34" charset="-122"/>
              </a:rPr>
              <a:t>占用</a:t>
            </a:r>
            <a:r>
              <a:rPr lang="zh-CN" altLang="en-US" dirty="0" smtClean="0">
                <a:latin typeface="微软雅黑" panose="020B0503020204020204" pitchFamily="34" charset="-122"/>
                <a:ea typeface="微软雅黑" panose="020B0503020204020204" pitchFamily="34" charset="-122"/>
              </a:rPr>
              <a:t>，第一操作数的</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还没有就绪，需要进行寄存器</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换名，将产生该操作数的保留站</a:t>
            </a:r>
            <a:r>
              <a:rPr lang="en-US" altLang="zh-CN" dirty="0" smtClean="0">
                <a:latin typeface="微软雅黑" panose="020B0503020204020204" pitchFamily="34" charset="-122"/>
                <a:ea typeface="微软雅黑" panose="020B0503020204020204" pitchFamily="34" charset="-122"/>
              </a:rPr>
              <a:t>Load</a:t>
            </a:r>
            <a:r>
              <a:rPr lang="zh-CN" altLang="en-US" dirty="0" smtClean="0">
                <a:latin typeface="微软雅黑" panose="020B0503020204020204" pitchFamily="34" charset="-122"/>
                <a:ea typeface="微软雅黑" panose="020B0503020204020204" pitchFamily="34" charset="-122"/>
              </a:rPr>
              <a:t>放入当前保留站的</a:t>
            </a:r>
            <a:r>
              <a:rPr lang="en-US" altLang="zh-CN" dirty="0">
                <a:latin typeface="微软雅黑" panose="020B0503020204020204" pitchFamily="34" charset="-122"/>
                <a:ea typeface="微软雅黑" panose="020B0503020204020204" pitchFamily="34" charset="-122"/>
              </a:rPr>
              <a:t>Q</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中，第二操作数以及就绪，</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提取</a:t>
            </a:r>
            <a:r>
              <a:rPr lang="zh-CN" altLang="en-US" dirty="0" smtClean="0">
                <a:latin typeface="微软雅黑" panose="020B0503020204020204" pitchFamily="34" charset="-122"/>
                <a:ea typeface="微软雅黑" panose="020B0503020204020204" pitchFamily="34" charset="-122"/>
              </a:rPr>
              <a:t>寄存器</a:t>
            </a:r>
            <a:r>
              <a:rPr lang="en-US" altLang="zh-CN" dirty="0" smtClean="0">
                <a:latin typeface="微软雅黑" panose="020B0503020204020204" pitchFamily="34" charset="-122"/>
                <a:ea typeface="微软雅黑" panose="020B0503020204020204" pitchFamily="34" charset="-122"/>
              </a:rPr>
              <a:t>F2</a:t>
            </a:r>
            <a:r>
              <a:rPr lang="zh-CN" altLang="en-US" dirty="0" smtClean="0">
                <a:latin typeface="微软雅黑" panose="020B0503020204020204" pitchFamily="34" charset="-122"/>
                <a:ea typeface="微软雅黑" panose="020B0503020204020204" pitchFamily="34" charset="-122"/>
              </a:rPr>
              <a:t>中操作数到当前保留站的</a:t>
            </a:r>
            <a:r>
              <a:rPr lang="en-US" altLang="zh-CN" dirty="0" smtClean="0">
                <a:latin typeface="微软雅黑" panose="020B0503020204020204" pitchFamily="34" charset="-122"/>
                <a:ea typeface="微软雅黑" panose="020B0503020204020204" pitchFamily="34" charset="-122"/>
              </a:rPr>
              <a:t>Vk</a:t>
            </a:r>
            <a:r>
              <a:rPr lang="zh-CN" altLang="en-US" dirty="0" smtClean="0">
                <a:latin typeface="微软雅黑" panose="020B0503020204020204" pitchFamily="34" charset="-122"/>
                <a:ea typeface="微软雅黑" panose="020B0503020204020204" pitchFamily="34" charset="-122"/>
              </a:rPr>
              <a:t>中，置</a:t>
            </a:r>
            <a:r>
              <a:rPr lang="en-US" altLang="zh-CN" dirty="0" smtClean="0">
                <a:latin typeface="微软雅黑" panose="020B0503020204020204" pitchFamily="34" charset="-122"/>
                <a:ea typeface="微软雅黑" panose="020B0503020204020204" pitchFamily="34" charset="-122"/>
              </a:rPr>
              <a:t>Qk</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，同理</a:t>
            </a:r>
            <a:r>
              <a:rPr lang="en-US" altLang="zh-CN" dirty="0" smtClean="0">
                <a:latin typeface="微软雅黑" panose="020B0503020204020204" pitchFamily="34" charset="-122"/>
                <a:ea typeface="微软雅黑" panose="020B0503020204020204" pitchFamily="34" charset="-122"/>
              </a:rPr>
              <a:t>Divide</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420259277"/>
              </p:ext>
            </p:extLst>
          </p:nvPr>
        </p:nvGraphicFramePr>
        <p:xfrm>
          <a:off x="1828800" y="1584102"/>
          <a:ext cx="8422783" cy="1845030"/>
        </p:xfrm>
        <a:graphic>
          <a:graphicData uri="http://schemas.openxmlformats.org/drawingml/2006/table">
            <a:tbl>
              <a:tblPr firstRow="1" bandRow="1">
                <a:tableStyleId>{5940675A-B579-460E-94D1-54222C63F5DA}</a:tableStyleId>
              </a:tblPr>
              <a:tblGrid>
                <a:gridCol w="1384755"/>
                <a:gridCol w="866614"/>
                <a:gridCol w="813803"/>
                <a:gridCol w="824248"/>
                <a:gridCol w="861418"/>
                <a:gridCol w="1009549"/>
                <a:gridCol w="1025080"/>
                <a:gridCol w="1637316"/>
              </a:tblGrid>
              <a:tr h="369006">
                <a:tc>
                  <a:txBody>
                    <a:bodyPr/>
                    <a:lstStyle/>
                    <a:p>
                      <a:pPr algn="ctr"/>
                      <a:r>
                        <a:rPr lang="zh-CN" altLang="en-US" dirty="0" smtClean="0"/>
                        <a:t>部件名称</a:t>
                      </a:r>
                      <a:endParaRPr lang="zh-CN" altLang="en-US" dirty="0"/>
                    </a:p>
                  </a:txBody>
                  <a:tcPr>
                    <a:solidFill>
                      <a:schemeClr val="bg1"/>
                    </a:solidFill>
                  </a:tcPr>
                </a:tc>
                <a:tc>
                  <a:txBody>
                    <a:bodyPr/>
                    <a:lstStyle/>
                    <a:p>
                      <a:pPr algn="ctr"/>
                      <a:r>
                        <a:rPr lang="en-US" altLang="zh-CN" dirty="0" smtClean="0"/>
                        <a:t>Busy</a:t>
                      </a:r>
                      <a:endParaRPr lang="zh-CN" altLang="en-US" dirty="0"/>
                    </a:p>
                  </a:txBody>
                  <a:tcPr>
                    <a:solidFill>
                      <a:schemeClr val="bg1"/>
                    </a:solidFill>
                  </a:tcPr>
                </a:tc>
                <a:tc>
                  <a:txBody>
                    <a:bodyPr/>
                    <a:lstStyle/>
                    <a:p>
                      <a:pPr algn="ctr"/>
                      <a:r>
                        <a:rPr lang="en-US" altLang="zh-CN" dirty="0" smtClean="0"/>
                        <a:t>Op</a:t>
                      </a:r>
                      <a:endParaRPr lang="zh-CN" altLang="en-US" dirty="0"/>
                    </a:p>
                  </a:txBody>
                  <a:tcPr>
                    <a:solidFill>
                      <a:schemeClr val="bg1"/>
                    </a:solidFill>
                  </a:tcPr>
                </a:tc>
                <a:tc>
                  <a:txBody>
                    <a:bodyPr/>
                    <a:lstStyle/>
                    <a:p>
                      <a:pPr algn="ctr"/>
                      <a:r>
                        <a:rPr lang="en-US" altLang="zh-CN" dirty="0" smtClean="0"/>
                        <a:t>Vj</a:t>
                      </a:r>
                      <a:endParaRPr lang="zh-CN" altLang="en-US" dirty="0"/>
                    </a:p>
                  </a:txBody>
                  <a:tcPr>
                    <a:solidFill>
                      <a:schemeClr val="bg1"/>
                    </a:solidFill>
                  </a:tcPr>
                </a:tc>
                <a:tc>
                  <a:txBody>
                    <a:bodyPr/>
                    <a:lstStyle/>
                    <a:p>
                      <a:pPr algn="ctr"/>
                      <a:r>
                        <a:rPr lang="en-US" altLang="zh-CN" dirty="0" smtClean="0"/>
                        <a:t>Vk</a:t>
                      </a:r>
                      <a:endParaRPr lang="zh-CN" altLang="en-US" dirty="0"/>
                    </a:p>
                  </a:txBody>
                  <a:tcPr>
                    <a:solidFill>
                      <a:schemeClr val="bg1"/>
                    </a:solidFill>
                  </a:tcPr>
                </a:tc>
                <a:tc>
                  <a:txBody>
                    <a:bodyPr/>
                    <a:lstStyle/>
                    <a:p>
                      <a:pPr algn="ctr"/>
                      <a:r>
                        <a:rPr lang="en-US" altLang="zh-CN" dirty="0" smtClean="0"/>
                        <a:t>Qj</a:t>
                      </a:r>
                      <a:endParaRPr lang="zh-CN" altLang="en-US" dirty="0"/>
                    </a:p>
                  </a:txBody>
                  <a:tcPr>
                    <a:solidFill>
                      <a:schemeClr val="bg1"/>
                    </a:solidFill>
                  </a:tcPr>
                </a:tc>
                <a:tc>
                  <a:txBody>
                    <a:bodyPr/>
                    <a:lstStyle/>
                    <a:p>
                      <a:pPr algn="ctr"/>
                      <a:r>
                        <a:rPr lang="en-US" altLang="zh-CN" dirty="0" smtClean="0"/>
                        <a:t>Qk</a:t>
                      </a:r>
                      <a:endParaRPr lang="zh-CN" altLang="en-US" dirty="0"/>
                    </a:p>
                  </a:txBody>
                  <a:tcPr>
                    <a:solidFill>
                      <a:schemeClr val="bg1"/>
                    </a:solidFill>
                  </a:tcPr>
                </a:tc>
                <a:tc>
                  <a:txBody>
                    <a:bodyPr/>
                    <a:lstStyle/>
                    <a:p>
                      <a:pPr algn="ctr"/>
                      <a:r>
                        <a:rPr lang="en-US" altLang="zh-CN" dirty="0" smtClean="0"/>
                        <a:t>A</a:t>
                      </a:r>
                      <a:endParaRPr lang="zh-CN" altLang="en-US" dirty="0"/>
                    </a:p>
                  </a:txBody>
                  <a:tcPr>
                    <a:solidFill>
                      <a:schemeClr val="bg1"/>
                    </a:solidFill>
                  </a:tcPr>
                </a:tc>
              </a:tr>
              <a:tr h="369006">
                <a:tc>
                  <a:txBody>
                    <a:bodyPr/>
                    <a:lstStyle/>
                    <a:p>
                      <a:pPr algn="ctr"/>
                      <a:r>
                        <a:rPr lang="en-US" altLang="zh-CN" dirty="0" smtClean="0"/>
                        <a:t>Load</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L.D</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34+Reg[R2]</a:t>
                      </a:r>
                      <a:endParaRPr lang="zh-CN" altLang="en-US" dirty="0"/>
                    </a:p>
                  </a:txBody>
                  <a:tcPr>
                    <a:solidFill>
                      <a:schemeClr val="bg1"/>
                    </a:solidFill>
                  </a:tcPr>
                </a:tc>
              </a:tr>
              <a:tr h="369006">
                <a:tc>
                  <a:txBody>
                    <a:bodyPr/>
                    <a:lstStyle/>
                    <a:p>
                      <a:pPr algn="ctr"/>
                      <a:r>
                        <a:rPr lang="en-US" altLang="zh-CN" dirty="0" smtClean="0"/>
                        <a:t>Mult</a:t>
                      </a:r>
                      <a:endParaRPr lang="zh-CN" altLang="en-US" dirty="0"/>
                    </a:p>
                  </a:txBody>
                  <a:tcPr>
                    <a:solidFill>
                      <a:schemeClr val="bg1"/>
                    </a:solidFill>
                  </a:tcPr>
                </a:tc>
                <a:tc>
                  <a:txBody>
                    <a:bodyPr/>
                    <a:lstStyle/>
                    <a:p>
                      <a:pPr algn="ctr"/>
                      <a:r>
                        <a:rPr lang="en-US" altLang="zh-CN" dirty="0" smtClean="0"/>
                        <a:t>No</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r>
              <a:tr h="369006">
                <a:tc>
                  <a:txBody>
                    <a:bodyPr/>
                    <a:lstStyle/>
                    <a:p>
                      <a:pPr algn="ctr"/>
                      <a:r>
                        <a:rPr lang="en-US" altLang="zh-CN" dirty="0" smtClean="0"/>
                        <a:t>Add</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SUB.D</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Reg[F2]</a:t>
                      </a:r>
                      <a:endParaRPr lang="zh-CN" altLang="en-US" dirty="0"/>
                    </a:p>
                  </a:txBody>
                  <a:tcPr>
                    <a:solidFill>
                      <a:schemeClr val="bg1"/>
                    </a:solidFill>
                  </a:tcPr>
                </a:tc>
                <a:tc>
                  <a:txBody>
                    <a:bodyPr/>
                    <a:lstStyle/>
                    <a:p>
                      <a:pPr algn="ctr"/>
                      <a:r>
                        <a:rPr lang="en-US" altLang="zh-CN" dirty="0" smtClean="0"/>
                        <a:t>Load</a:t>
                      </a: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endParaRPr lang="zh-CN" altLang="en-US" dirty="0"/>
                    </a:p>
                  </a:txBody>
                  <a:tcPr>
                    <a:solidFill>
                      <a:schemeClr val="bg1"/>
                    </a:solidFill>
                  </a:tcPr>
                </a:tc>
              </a:tr>
              <a:tr h="369006">
                <a:tc>
                  <a:txBody>
                    <a:bodyPr/>
                    <a:lstStyle/>
                    <a:p>
                      <a:pPr algn="ctr"/>
                      <a:r>
                        <a:rPr lang="en-US" altLang="zh-CN" dirty="0" smtClean="0"/>
                        <a:t>Divide</a:t>
                      </a:r>
                      <a:endParaRPr lang="zh-CN" altLang="en-US" dirty="0"/>
                    </a:p>
                  </a:txBody>
                  <a:tcPr>
                    <a:solidFill>
                      <a:schemeClr val="bg1"/>
                    </a:solidFill>
                  </a:tcPr>
                </a:tc>
                <a:tc>
                  <a:txBody>
                    <a:bodyPr/>
                    <a:lstStyle/>
                    <a:p>
                      <a:pPr algn="ctr"/>
                      <a:r>
                        <a:rPr lang="en-US" altLang="zh-CN" dirty="0" smtClean="0"/>
                        <a:t>Yes</a:t>
                      </a:r>
                      <a:endParaRPr lang="zh-CN" altLang="en-US" dirty="0"/>
                    </a:p>
                  </a:txBody>
                  <a:tcPr>
                    <a:solidFill>
                      <a:schemeClr val="bg1"/>
                    </a:solidFill>
                  </a:tcPr>
                </a:tc>
                <a:tc>
                  <a:txBody>
                    <a:bodyPr/>
                    <a:lstStyle/>
                    <a:p>
                      <a:pPr algn="ctr"/>
                      <a:r>
                        <a:rPr lang="en-US" altLang="zh-CN" dirty="0" smtClean="0"/>
                        <a:t>DIV.D</a:t>
                      </a:r>
                      <a:endParaRPr lang="zh-CN" altLang="en-US" dirty="0"/>
                    </a:p>
                  </a:txBody>
                  <a:tcPr>
                    <a:solidFill>
                      <a:schemeClr val="bg1"/>
                    </a:solidFill>
                  </a:tcPr>
                </a:tc>
                <a:tc>
                  <a:txBody>
                    <a:bodyPr/>
                    <a:lstStyle/>
                    <a:p>
                      <a:pPr algn="ctr"/>
                      <a:r>
                        <a:rPr lang="en-US" altLang="zh-CN" dirty="0" smtClean="0"/>
                        <a:t>Reg[F0]</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r>
                        <a:rPr lang="en-US" altLang="zh-CN" dirty="0" smtClean="0"/>
                        <a:t>Load</a:t>
                      </a:r>
                      <a:endParaRPr lang="zh-CN" altLang="en-US" dirty="0"/>
                    </a:p>
                  </a:txBody>
                  <a:tcPr>
                    <a:solidFill>
                      <a:schemeClr val="bg1"/>
                    </a:solidFill>
                  </a:tcPr>
                </a:tc>
                <a:tc>
                  <a:txBody>
                    <a:bodyPr/>
                    <a:lstStyle/>
                    <a:p>
                      <a:pPr algn="ctr"/>
                      <a:endParaRPr lang="zh-CN" altLang="en-US" dirty="0"/>
                    </a:p>
                  </a:txBody>
                  <a:tcPr>
                    <a:solidFill>
                      <a:schemeClr val="bg1"/>
                    </a:solidFill>
                  </a:tcPr>
                </a:tc>
              </a:tr>
            </a:tbl>
          </a:graphicData>
        </a:graphic>
      </p:graphicFrame>
    </p:spTree>
    <p:extLst>
      <p:ext uri="{BB962C8B-B14F-4D97-AF65-F5344CB8AC3E}">
        <p14:creationId xmlns:p14="http://schemas.microsoft.com/office/powerpoint/2010/main" val="3340987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6504" y="771590"/>
            <a:ext cx="951541" cy="646331"/>
          </a:xfrm>
          <a:prstGeom prst="rect">
            <a:avLst/>
          </a:prstGeom>
        </p:spPr>
        <p:txBody>
          <a:bodyPr wrap="square">
            <a:spAutoFit/>
          </a:bodyPr>
          <a:lstStyle/>
          <a:p>
            <a:r>
              <a:rPr lang="zh-CN" altLang="en-US" sz="3600" b="1" dirty="0"/>
              <a:t>解：</a:t>
            </a:r>
          </a:p>
        </p:txBody>
      </p:sp>
      <p:sp>
        <p:nvSpPr>
          <p:cNvPr id="4" name="文本框 3"/>
          <p:cNvSpPr txBox="1"/>
          <p:nvPr/>
        </p:nvSpPr>
        <p:spPr>
          <a:xfrm>
            <a:off x="2228045" y="1094755"/>
            <a:ext cx="3068469" cy="461665"/>
          </a:xfrm>
          <a:prstGeom prst="rect">
            <a:avLst/>
          </a:prstGeom>
          <a:noFill/>
        </p:spPr>
        <p:txBody>
          <a:bodyPr wrap="none" rtlCol="0">
            <a:spAutoFit/>
          </a:bodyPr>
          <a:lstStyle/>
          <a:p>
            <a:r>
              <a:rPr lang="en-US" altLang="zh-CN" sz="2400" dirty="0" smtClean="0"/>
              <a:t>(3) </a:t>
            </a:r>
            <a:r>
              <a:rPr lang="zh-CN" altLang="en-US" sz="2400" dirty="0" smtClean="0"/>
              <a:t>结果寄存器状态表</a:t>
            </a:r>
            <a:endParaRPr lang="zh-CN" altLang="en-US" sz="2400" dirty="0"/>
          </a:p>
        </p:txBody>
      </p:sp>
      <p:sp>
        <p:nvSpPr>
          <p:cNvPr id="6" name="文本框 5"/>
          <p:cNvSpPr txBox="1"/>
          <p:nvPr/>
        </p:nvSpPr>
        <p:spPr>
          <a:xfrm>
            <a:off x="1752274" y="3065171"/>
            <a:ext cx="9207970" cy="923330"/>
          </a:xfrm>
          <a:prstGeom prst="rect">
            <a:avLst/>
          </a:prstGeom>
          <a:noFill/>
        </p:spPr>
        <p:txBody>
          <a:bodyPr wrap="non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结果寄存器状态表记录了当前机器状态下将把结果写入该寄存器的功能部件的名称。</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当前写</a:t>
            </a:r>
            <a:r>
              <a:rPr lang="en-US" altLang="zh-CN" dirty="0" smtClean="0">
                <a:latin typeface="微软雅黑" panose="020B0503020204020204" pitchFamily="34" charset="-122"/>
                <a:ea typeface="微软雅黑" panose="020B0503020204020204" pitchFamily="34" charset="-122"/>
              </a:rPr>
              <a:t>F6</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Load</a:t>
            </a:r>
            <a:r>
              <a:rPr lang="zh-CN" altLang="en-US" dirty="0" smtClean="0">
                <a:latin typeface="微软雅黑" panose="020B0503020204020204" pitchFamily="34" charset="-122"/>
                <a:ea typeface="微软雅黑" panose="020B0503020204020204" pitchFamily="34" charset="-122"/>
              </a:rPr>
              <a:t>部件，写</a:t>
            </a:r>
            <a:r>
              <a:rPr lang="en-US" altLang="zh-CN" dirty="0" smtClean="0">
                <a:latin typeface="微软雅黑" panose="020B0503020204020204" pitchFamily="34" charset="-122"/>
                <a:ea typeface="微软雅黑" panose="020B0503020204020204" pitchFamily="34" charset="-122"/>
              </a:rPr>
              <a:t>F8</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Add</a:t>
            </a:r>
            <a:r>
              <a:rPr lang="zh-CN" altLang="en-US" dirty="0" smtClean="0">
                <a:latin typeface="微软雅黑" panose="020B0503020204020204" pitchFamily="34" charset="-122"/>
                <a:ea typeface="微软雅黑" panose="020B0503020204020204" pitchFamily="34" charset="-122"/>
              </a:rPr>
              <a:t>部件，写</a:t>
            </a:r>
            <a:r>
              <a:rPr lang="en-US" altLang="zh-CN" dirty="0" smtClean="0">
                <a:latin typeface="微软雅黑" panose="020B0503020204020204" pitchFamily="34" charset="-122"/>
                <a:ea typeface="微软雅黑" panose="020B0503020204020204" pitchFamily="34" charset="-122"/>
              </a:rPr>
              <a:t>F10</a:t>
            </a:r>
            <a:r>
              <a:rPr lang="zh-CN" altLang="en-US" dirty="0" smtClean="0">
                <a:latin typeface="微软雅黑" panose="020B0503020204020204" pitchFamily="34" charset="-122"/>
                <a:ea typeface="微软雅黑" panose="020B0503020204020204" pitchFamily="34" charset="-122"/>
              </a:rPr>
              <a:t>的为</a:t>
            </a:r>
            <a:r>
              <a:rPr lang="en-US" altLang="zh-CN" dirty="0" smtClean="0">
                <a:latin typeface="微软雅黑" panose="020B0503020204020204" pitchFamily="34" charset="-122"/>
                <a:ea typeface="微软雅黑" panose="020B0503020204020204" pitchFamily="34" charset="-122"/>
              </a:rPr>
              <a:t>Divide</a:t>
            </a:r>
            <a:r>
              <a:rPr lang="zh-CN" altLang="en-US" dirty="0" smtClean="0">
                <a:latin typeface="微软雅黑" panose="020B0503020204020204" pitchFamily="34" charset="-122"/>
                <a:ea typeface="微软雅黑" panose="020B0503020204020204" pitchFamily="34" charset="-122"/>
              </a:rPr>
              <a:t>部件。</a:t>
            </a:r>
            <a:endParaRPr lang="zh-CN" altLang="en-US"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264162297"/>
              </p:ext>
            </p:extLst>
          </p:nvPr>
        </p:nvGraphicFramePr>
        <p:xfrm>
          <a:off x="2228045" y="1853007"/>
          <a:ext cx="8128001" cy="741680"/>
        </p:xfrm>
        <a:graphic>
          <a:graphicData uri="http://schemas.openxmlformats.org/drawingml/2006/table">
            <a:tbl>
              <a:tblPr firstRow="1" bandRow="1">
                <a:tableStyleId>{5940675A-B579-460E-94D1-54222C63F5DA}</a:tableStyleId>
              </a:tblPr>
              <a:tblGrid>
                <a:gridCol w="1161143"/>
                <a:gridCol w="1161143"/>
                <a:gridCol w="1161143"/>
                <a:gridCol w="1161143"/>
                <a:gridCol w="1161143"/>
                <a:gridCol w="1161143"/>
                <a:gridCol w="1161143"/>
              </a:tblGrid>
              <a:tr h="370840">
                <a:tc>
                  <a:txBody>
                    <a:bodyPr/>
                    <a:lstStyle/>
                    <a:p>
                      <a:endParaRPr lang="zh-CN" altLang="en-US" dirty="0"/>
                    </a:p>
                  </a:txBody>
                  <a:tcPr>
                    <a:solidFill>
                      <a:schemeClr val="bg1"/>
                    </a:solidFill>
                  </a:tcPr>
                </a:tc>
                <a:tc>
                  <a:txBody>
                    <a:bodyPr/>
                    <a:lstStyle/>
                    <a:p>
                      <a:pPr algn="ctr"/>
                      <a:r>
                        <a:rPr lang="en-US" altLang="zh-CN" dirty="0" smtClean="0"/>
                        <a:t>F0</a:t>
                      </a:r>
                      <a:endParaRPr lang="zh-CN" altLang="en-US" dirty="0"/>
                    </a:p>
                  </a:txBody>
                  <a:tcPr>
                    <a:solidFill>
                      <a:schemeClr val="bg1"/>
                    </a:solidFill>
                  </a:tcPr>
                </a:tc>
                <a:tc>
                  <a:txBody>
                    <a:bodyPr/>
                    <a:lstStyle/>
                    <a:p>
                      <a:pPr algn="ctr"/>
                      <a:r>
                        <a:rPr lang="en-US" altLang="zh-CN" dirty="0" smtClean="0"/>
                        <a:t>F2</a:t>
                      </a:r>
                      <a:endParaRPr lang="zh-CN" altLang="en-US" dirty="0"/>
                    </a:p>
                  </a:txBody>
                  <a:tcPr>
                    <a:solidFill>
                      <a:schemeClr val="bg1"/>
                    </a:solidFill>
                  </a:tcPr>
                </a:tc>
                <a:tc>
                  <a:txBody>
                    <a:bodyPr/>
                    <a:lstStyle/>
                    <a:p>
                      <a:pPr algn="ctr"/>
                      <a:r>
                        <a:rPr lang="en-US" altLang="zh-CN" dirty="0" smtClean="0"/>
                        <a:t>F4</a:t>
                      </a:r>
                      <a:endParaRPr lang="zh-CN" altLang="en-US" dirty="0"/>
                    </a:p>
                  </a:txBody>
                  <a:tcPr>
                    <a:solidFill>
                      <a:schemeClr val="bg1"/>
                    </a:solidFill>
                  </a:tcPr>
                </a:tc>
                <a:tc>
                  <a:txBody>
                    <a:bodyPr/>
                    <a:lstStyle/>
                    <a:p>
                      <a:pPr algn="ctr"/>
                      <a:r>
                        <a:rPr lang="en-US" altLang="zh-CN" dirty="0" smtClean="0"/>
                        <a:t>F6</a:t>
                      </a:r>
                      <a:endParaRPr lang="zh-CN" altLang="en-US" dirty="0"/>
                    </a:p>
                  </a:txBody>
                  <a:tcPr>
                    <a:solidFill>
                      <a:schemeClr val="bg1"/>
                    </a:solidFill>
                  </a:tcPr>
                </a:tc>
                <a:tc>
                  <a:txBody>
                    <a:bodyPr/>
                    <a:lstStyle/>
                    <a:p>
                      <a:pPr algn="ctr"/>
                      <a:r>
                        <a:rPr lang="en-US" altLang="zh-CN" dirty="0" smtClean="0"/>
                        <a:t>F8</a:t>
                      </a:r>
                      <a:endParaRPr lang="zh-CN" altLang="en-US" dirty="0"/>
                    </a:p>
                  </a:txBody>
                  <a:tcPr>
                    <a:solidFill>
                      <a:schemeClr val="bg1"/>
                    </a:solidFill>
                  </a:tcPr>
                </a:tc>
                <a:tc>
                  <a:txBody>
                    <a:bodyPr/>
                    <a:lstStyle/>
                    <a:p>
                      <a:pPr algn="ctr"/>
                      <a:r>
                        <a:rPr lang="en-US" altLang="zh-CN" dirty="0" smtClean="0"/>
                        <a:t>F10</a:t>
                      </a:r>
                      <a:endParaRPr lang="zh-CN" altLang="en-US" dirty="0"/>
                    </a:p>
                  </a:txBody>
                  <a:tcPr>
                    <a:solidFill>
                      <a:schemeClr val="bg1"/>
                    </a:solidFill>
                  </a:tcPr>
                </a:tc>
              </a:tr>
              <a:tr h="370840">
                <a:tc>
                  <a:txBody>
                    <a:bodyPr/>
                    <a:lstStyle/>
                    <a:p>
                      <a:r>
                        <a:rPr lang="zh-CN" altLang="en-US" dirty="0" smtClean="0"/>
                        <a:t>部件名称</a:t>
                      </a: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endParaRPr lang="zh-CN" altLang="en-US" dirty="0"/>
                    </a:p>
                  </a:txBody>
                  <a:tcPr>
                    <a:solidFill>
                      <a:schemeClr val="bg1"/>
                    </a:solidFill>
                  </a:tcPr>
                </a:tc>
                <a:tc>
                  <a:txBody>
                    <a:bodyPr/>
                    <a:lstStyle/>
                    <a:p>
                      <a:pPr algn="ctr"/>
                      <a:r>
                        <a:rPr lang="en-US" altLang="zh-CN" dirty="0" smtClean="0"/>
                        <a:t>Load</a:t>
                      </a:r>
                      <a:endParaRPr lang="zh-CN" altLang="en-US" dirty="0"/>
                    </a:p>
                  </a:txBody>
                  <a:tcPr>
                    <a:solidFill>
                      <a:schemeClr val="bg1"/>
                    </a:solidFill>
                  </a:tcPr>
                </a:tc>
                <a:tc>
                  <a:txBody>
                    <a:bodyPr/>
                    <a:lstStyle/>
                    <a:p>
                      <a:pPr algn="ctr"/>
                      <a:r>
                        <a:rPr lang="en-US" altLang="zh-CN" dirty="0" smtClean="0"/>
                        <a:t>Add</a:t>
                      </a:r>
                      <a:endParaRPr lang="zh-CN" altLang="en-US" dirty="0"/>
                    </a:p>
                  </a:txBody>
                  <a:tcPr>
                    <a:solidFill>
                      <a:schemeClr val="bg1"/>
                    </a:solidFill>
                  </a:tcPr>
                </a:tc>
                <a:tc>
                  <a:txBody>
                    <a:bodyPr/>
                    <a:lstStyle/>
                    <a:p>
                      <a:pPr algn="ctr"/>
                      <a:r>
                        <a:rPr lang="en-US" altLang="zh-CN" dirty="0" smtClean="0"/>
                        <a:t>Divide</a:t>
                      </a:r>
                      <a:endParaRPr lang="zh-CN" altLang="en-US" dirty="0"/>
                    </a:p>
                  </a:txBody>
                  <a:tcPr>
                    <a:solidFill>
                      <a:schemeClr val="bg1"/>
                    </a:solidFill>
                  </a:tcPr>
                </a:tc>
              </a:tr>
            </a:tbl>
          </a:graphicData>
        </a:graphic>
      </p:graphicFrame>
    </p:spTree>
    <p:extLst>
      <p:ext uri="{BB962C8B-B14F-4D97-AF65-F5344CB8AC3E}">
        <p14:creationId xmlns:p14="http://schemas.microsoft.com/office/powerpoint/2010/main" val="235016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6490" y="591820"/>
            <a:ext cx="9925050" cy="5450840"/>
          </a:xfrm>
          <a:prstGeom prst="rect">
            <a:avLst/>
          </a:prstGeom>
          <a:noFill/>
        </p:spPr>
        <p:txBody>
          <a:bodyPr wrap="square" rtlCol="0">
            <a:spAutoFit/>
          </a:bodyPr>
          <a:lstStyle/>
          <a:p>
            <a:pPr marL="0" marR="0" lvl="0" indent="0" algn="l" defTabSz="914400" rtl="0" fontAlgn="base">
              <a:lnSpc>
                <a:spcPct val="110000"/>
              </a:lnSpc>
              <a:spcBef>
                <a:spcPct val="0"/>
              </a:spcBef>
              <a:spcAft>
                <a:spcPct val="0"/>
              </a:spcAft>
              <a:buClrTx/>
              <a:buSzTx/>
              <a:buFontTx/>
              <a:buNone/>
            </a:pP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      </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补充二：在含有一个</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PE</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的</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SISD</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机和一个含有 </a:t>
            </a:r>
            <a:r>
              <a:rPr lang="en-US" altLang="zh-CN" sz="3200" dirty="0" smtClean="0">
                <a:ln>
                  <a:noFill/>
                </a:ln>
                <a:solidFill>
                  <a:srgbClr val="FF0000"/>
                </a:solidFill>
                <a:effectLst/>
                <a:latin typeface="Times New Roman" panose="02020603050405020304" charset="0"/>
                <a:ea typeface="宋体" panose="02010600030101010101" pitchFamily="2" charset="-122"/>
                <a:cs typeface="Times New Roman" panose="02020603050405020304" charset="0"/>
                <a:sym typeface="+mn-ea"/>
              </a:rPr>
              <a:t>16</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个 </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PE</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且连接成的超立方体结构的阵列处理机上计算下列求内积表达式</a:t>
            </a:r>
          </a:p>
          <a:p>
            <a:pPr marL="0" marR="0" lvl="0" indent="0" algn="l" defTabSz="914400" rtl="0" fontAlgn="base">
              <a:lnSpc>
                <a:spcPct val="110000"/>
              </a:lnSpc>
              <a:spcBef>
                <a:spcPct val="0"/>
              </a:spcBef>
              <a:spcAft>
                <a:spcPct val="0"/>
              </a:spcAft>
              <a:buClrTx/>
              <a:buSzTx/>
              <a:buFontTx/>
              <a:buNone/>
            </a:pPr>
            <a:r>
              <a:rPr 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      假定每个</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PE</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完成一次加法需要</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2Δt</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，完成一次乘法需要</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4Δt</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。在相邻</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PE</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之间传送一个数据需要</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1Δt</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。操作数</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A</a:t>
            </a:r>
            <a:r>
              <a:rPr lang="en-US" altLang="zh-CN" sz="3200" baseline="-25000" dirty="0" smtClean="0">
                <a:ln>
                  <a:noFill/>
                </a:ln>
                <a:effectLst/>
                <a:latin typeface="Times New Roman" panose="02020603050405020304" charset="0"/>
                <a:ea typeface="宋体" panose="02010600030101010101" pitchFamily="2" charset="-122"/>
                <a:cs typeface="Times New Roman" panose="02020603050405020304" charset="0"/>
                <a:sym typeface="+mn-ea"/>
              </a:rPr>
              <a:t>i</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和</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B</a:t>
            </a:r>
            <a:r>
              <a:rPr lang="en-US" altLang="zh-CN" sz="3200" baseline="-25000" dirty="0" smtClean="0">
                <a:ln>
                  <a:noFill/>
                </a:ln>
                <a:effectLst/>
                <a:latin typeface="Times New Roman" panose="02020603050405020304" charset="0"/>
                <a:ea typeface="宋体" panose="02010600030101010101" pitchFamily="2" charset="-122"/>
                <a:cs typeface="Times New Roman" panose="02020603050405020304" charset="0"/>
                <a:sym typeface="+mn-ea"/>
              </a:rPr>
              <a:t>i</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最初始存放在</a:t>
            </a:r>
            <a:r>
              <a:rPr lang="en-US" altLang="zh-CN" sz="3200" dirty="0" err="1" smtClean="0">
                <a:ln>
                  <a:noFill/>
                </a:ln>
                <a:effectLst/>
                <a:latin typeface="Times New Roman" panose="02020603050405020304" charset="0"/>
                <a:ea typeface="宋体" panose="02010600030101010101" pitchFamily="2" charset="-122"/>
                <a:cs typeface="Times New Roman" panose="02020603050405020304" charset="0"/>
                <a:sym typeface="+mn-ea"/>
              </a:rPr>
              <a:t>PE</a:t>
            </a:r>
            <a:r>
              <a:rPr lang="en-US" altLang="zh-CN" sz="3200" baseline="-25000" dirty="0" err="1" smtClean="0">
                <a:ln>
                  <a:noFill/>
                </a:ln>
                <a:effectLst/>
                <a:latin typeface="Times New Roman" panose="02020603050405020304" charset="0"/>
                <a:ea typeface="宋体" panose="02010600030101010101" pitchFamily="2" charset="-122"/>
                <a:cs typeface="Times New Roman" panose="02020603050405020304" charset="0"/>
                <a:sym typeface="+mn-ea"/>
              </a:rPr>
              <a:t>i</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 mod 16</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中，其中</a:t>
            </a:r>
            <a:r>
              <a:rPr lang="en-US" altLang="zh-CN" sz="3200" dirty="0" err="1" smtClean="0">
                <a:ln>
                  <a:noFill/>
                </a:ln>
                <a:effectLst/>
                <a:latin typeface="Times New Roman" panose="02020603050405020304" charset="0"/>
                <a:ea typeface="宋体" panose="02010600030101010101" pitchFamily="2" charset="-122"/>
                <a:cs typeface="Times New Roman" panose="02020603050405020304" charset="0"/>
                <a:sym typeface="+mn-ea"/>
              </a:rPr>
              <a:t>i</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=0</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1</a:t>
            </a:r>
            <a:r>
              <a:rPr lang="en-US" altLang="zh-CN" sz="3200" dirty="0" smtClean="0">
                <a:ln>
                  <a:noFill/>
                </a:ln>
                <a:effectLst/>
                <a:latin typeface="Arial" panose="020B0604020202020204"/>
                <a:ea typeface="宋体" panose="02010600030101010101" pitchFamily="2" charset="-122"/>
                <a:cs typeface="Times New Roman" panose="02020603050405020304" charset="0"/>
                <a:sym typeface="+mn-ea"/>
              </a:rPr>
              <a:t>…</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a:t>
            </a:r>
            <a:r>
              <a:rPr lang="en-US" altLang="zh-CN" sz="3200" dirty="0" smtClean="0">
                <a:ln>
                  <a:noFill/>
                </a:ln>
                <a:effectLst/>
                <a:latin typeface="Times New Roman" panose="02020603050405020304" charset="0"/>
                <a:ea typeface="宋体" panose="02010600030101010101" pitchFamily="2" charset="-122"/>
                <a:cs typeface="Times New Roman" panose="02020603050405020304" charset="0"/>
                <a:sym typeface="+mn-ea"/>
              </a:rPr>
              <a:t>31</a:t>
            </a:r>
            <a:r>
              <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rPr>
              <a:t>。取指令、取操作数、译码和写结果等时间均忽略不计。问： </a:t>
            </a:r>
            <a:endParaRPr kumimoji="0" lang="en-US" altLang="zh-CN" sz="32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p>
            <a:pPr marL="0" marR="0" lvl="0" indent="0" algn="l" rtl="0">
              <a:lnSpc>
                <a:spcPct val="110000"/>
              </a:lnSpc>
              <a:spcBef>
                <a:spcPct val="0"/>
              </a:spcBef>
              <a:spcAft>
                <a:spcPct val="0"/>
              </a:spcAft>
              <a:buNone/>
            </a:pPr>
            <a:r>
              <a:rPr lang="en-US" altLang="zh-CN" sz="3200" dirty="0" smtClean="0">
                <a:sym typeface="+mn-ea"/>
              </a:rPr>
              <a:t>(1)</a:t>
            </a:r>
            <a:r>
              <a:rPr lang="zh-CN" altLang="en-US" sz="3200" dirty="0" smtClean="0">
                <a:sym typeface="+mn-ea"/>
              </a:rPr>
              <a:t>在</a:t>
            </a:r>
            <a:r>
              <a:rPr lang="en-US" sz="3200" dirty="0" smtClean="0">
                <a:latin typeface="Times New Roman" panose="02020603050405020304" charset="0"/>
                <a:sym typeface="+mn-ea"/>
              </a:rPr>
              <a:t>SISD</a:t>
            </a:r>
            <a:r>
              <a:rPr lang="zh-CN" altLang="en-US" sz="3200" dirty="0" smtClean="0">
                <a:sym typeface="+mn-ea"/>
              </a:rPr>
              <a:t>机上计算</a:t>
            </a:r>
            <a:r>
              <a:rPr lang="en-US" sz="3200" dirty="0" smtClean="0">
                <a:sym typeface="+mn-ea"/>
              </a:rPr>
              <a:t>S</a:t>
            </a:r>
            <a:r>
              <a:rPr lang="zh-CN" altLang="en-US" sz="3200" dirty="0" smtClean="0">
                <a:sym typeface="+mn-ea"/>
              </a:rPr>
              <a:t>时间？ </a:t>
            </a:r>
            <a:r>
              <a:rPr lang="en-US" sz="3200" dirty="0" smtClean="0">
                <a:sym typeface="+mn-ea"/>
              </a:rPr>
              <a:t> </a:t>
            </a:r>
          </a:p>
          <a:p>
            <a:pPr marL="0" marR="0" lvl="0" indent="0" algn="l" rtl="0">
              <a:lnSpc>
                <a:spcPct val="110000"/>
              </a:lnSpc>
              <a:spcBef>
                <a:spcPct val="0"/>
              </a:spcBef>
              <a:spcAft>
                <a:spcPct val="0"/>
              </a:spcAft>
              <a:buNone/>
            </a:pPr>
            <a:r>
              <a:rPr lang="en-US" sz="3200" dirty="0" smtClean="0">
                <a:sym typeface="+mn-ea"/>
              </a:rPr>
              <a:t>(2)</a:t>
            </a:r>
            <a:r>
              <a:rPr lang="zh-CN" altLang="en-US" sz="3200" dirty="0" smtClean="0">
                <a:sym typeface="+mn-ea"/>
              </a:rPr>
              <a:t>在超立方体结构上计算</a:t>
            </a:r>
            <a:r>
              <a:rPr lang="en-US" sz="3200" dirty="0" smtClean="0">
                <a:sym typeface="+mn-ea"/>
              </a:rPr>
              <a:t>S</a:t>
            </a:r>
            <a:r>
              <a:rPr lang="zh-CN" altLang="en-US" sz="3200" dirty="0" smtClean="0">
                <a:sym typeface="+mn-ea"/>
              </a:rPr>
              <a:t>的时间是多少？</a:t>
            </a:r>
            <a:endParaRPr lang="zh-CN" altLang="en-US" sz="3200" dirty="0" smtClean="0">
              <a:ln>
                <a:noFill/>
              </a:ln>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1028" name="Picture 4"/>
          <p:cNvPicPr>
            <a:picLocks noChangeAspect="1" noChangeArrowheads="1"/>
          </p:cNvPicPr>
          <p:nvPr/>
        </p:nvPicPr>
        <p:blipFill>
          <a:blip r:embed="rId2"/>
          <a:srcRect/>
          <a:stretch>
            <a:fillRect/>
          </a:stretch>
        </p:blipFill>
        <p:spPr bwMode="auto">
          <a:xfrm>
            <a:off x="3695065" y="1677035"/>
            <a:ext cx="1866265" cy="64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7115" y="736600"/>
            <a:ext cx="10030460" cy="1615440"/>
          </a:xfrm>
          <a:prstGeom prst="rect">
            <a:avLst/>
          </a:prstGeom>
          <a:noFill/>
        </p:spPr>
        <p:txBody>
          <a:bodyPr wrap="square" rtlCol="0">
            <a:spAutoFit/>
          </a:bodyPr>
          <a:lstStyle/>
          <a:p>
            <a:r>
              <a:rPr lang="zh-CN" altLang="en-US" sz="2800" b="1"/>
              <a:t>解：</a:t>
            </a:r>
          </a:p>
          <a:p>
            <a:r>
              <a:rPr lang="zh-CN" altLang="en-US" sz="2400"/>
              <a:t>（</a:t>
            </a:r>
            <a:r>
              <a:rPr lang="en-US" altLang="zh-CN" sz="2400"/>
              <a:t>1</a:t>
            </a:r>
            <a:r>
              <a:rPr lang="zh-CN" altLang="en-US" sz="2400"/>
              <a:t>）在</a:t>
            </a:r>
            <a:r>
              <a:rPr lang="en-US" altLang="zh-CN" sz="2400"/>
              <a:t>SISD</a:t>
            </a:r>
            <a:r>
              <a:rPr lang="zh-CN" altLang="en-US" sz="2400"/>
              <a:t>机上计算</a:t>
            </a:r>
            <a:r>
              <a:rPr lang="en-US" altLang="zh-CN" sz="2400"/>
              <a:t>s</a:t>
            </a:r>
            <a:r>
              <a:rPr lang="zh-CN" altLang="en-US" sz="2400"/>
              <a:t>需要串行计算</a:t>
            </a:r>
            <a:r>
              <a:rPr lang="en-US" altLang="zh-CN" sz="2400"/>
              <a:t>32</a:t>
            </a:r>
            <a:r>
              <a:rPr lang="zh-CN" altLang="en-US" sz="2400"/>
              <a:t>次乘法和</a:t>
            </a:r>
            <a:r>
              <a:rPr lang="en-US" altLang="zh-CN" sz="2400"/>
              <a:t>31</a:t>
            </a:r>
            <a:r>
              <a:rPr lang="zh-CN" altLang="en-US" sz="2400"/>
              <a:t>次加法。</a:t>
            </a:r>
          </a:p>
          <a:p>
            <a:r>
              <a:rPr lang="zh-CN" altLang="en-US" sz="2400"/>
              <a:t>共需要时间：</a:t>
            </a:r>
          </a:p>
          <a:p>
            <a:endParaRPr lang="zh-CN" altLang="en-US" sz="2400"/>
          </a:p>
        </p:txBody>
      </p:sp>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1829412320"/>
              </p:ext>
            </p:extLst>
          </p:nvPr>
        </p:nvGraphicFramePr>
        <p:xfrm>
          <a:off x="2941638" y="2136775"/>
          <a:ext cx="5120537" cy="498281"/>
        </p:xfrm>
        <a:graphic>
          <a:graphicData uri="http://schemas.openxmlformats.org/presentationml/2006/ole">
            <mc:AlternateContent xmlns:mc="http://schemas.openxmlformats.org/markup-compatibility/2006">
              <mc:Choice xmlns:v="urn:schemas-microsoft-com:vml" Requires="v">
                <p:oleObj spid="_x0000_s7341" name="公式" r:id="rId3" imgW="1688760" imgH="164880" progId="Equation.3">
                  <p:embed/>
                </p:oleObj>
              </mc:Choice>
              <mc:Fallback>
                <p:oleObj name="公式" r:id="rId3" imgW="1688760" imgH="164880" progId="Equation.3">
                  <p:embed/>
                  <p:pic>
                    <p:nvPicPr>
                      <p:cNvPr id="0" name="图片 1024"/>
                      <p:cNvPicPr/>
                      <p:nvPr/>
                    </p:nvPicPr>
                    <p:blipFill>
                      <a:blip r:embed="rId4"/>
                      <a:stretch>
                        <a:fillRect/>
                      </a:stretch>
                    </p:blipFill>
                    <p:spPr>
                      <a:xfrm>
                        <a:off x="2941638" y="2136775"/>
                        <a:ext cx="5120537" cy="498281"/>
                      </a:xfrm>
                      <a:prstGeom prst="rect">
                        <a:avLst/>
                      </a:prstGeom>
                    </p:spPr>
                  </p:pic>
                </p:oleObj>
              </mc:Fallback>
            </mc:AlternateContent>
          </a:graphicData>
        </a:graphic>
      </p:graphicFrame>
      <p:sp>
        <p:nvSpPr>
          <p:cNvPr id="4" name="文本框 3"/>
          <p:cNvSpPr txBox="1"/>
          <p:nvPr/>
        </p:nvSpPr>
        <p:spPr>
          <a:xfrm>
            <a:off x="1047115" y="2823801"/>
            <a:ext cx="10030460" cy="4154984"/>
          </a:xfrm>
          <a:prstGeom prst="rect">
            <a:avLst/>
          </a:prstGeom>
          <a:noFill/>
        </p:spPr>
        <p:txBody>
          <a:bodyPr wrap="square" rtlCol="0">
            <a:spAutoFit/>
          </a:bodyPr>
          <a:lstStyle/>
          <a:p>
            <a:r>
              <a:rPr lang="zh-CN" altLang="en-US" sz="2400" dirty="0" smtClean="0"/>
              <a:t>（</a:t>
            </a:r>
            <a:r>
              <a:rPr lang="en-US" altLang="zh-CN" sz="2400" dirty="0"/>
              <a:t>2</a:t>
            </a:r>
            <a:r>
              <a:rPr lang="zh-CN" altLang="en-US" sz="2400" dirty="0"/>
              <a:t>）共有</a:t>
            </a:r>
            <a:r>
              <a:rPr lang="en-US" altLang="zh-CN" sz="2400" dirty="0"/>
              <a:t>16</a:t>
            </a:r>
            <a:r>
              <a:rPr lang="zh-CN" altLang="en-US" sz="2400" dirty="0"/>
              <a:t>个</a:t>
            </a:r>
            <a:r>
              <a:rPr lang="en-US" altLang="zh-CN" sz="2400" dirty="0"/>
              <a:t>PE</a:t>
            </a:r>
            <a:r>
              <a:rPr lang="zh-CN" altLang="en-US" sz="2400" dirty="0"/>
              <a:t>，每个</a:t>
            </a:r>
            <a:r>
              <a:rPr lang="en-US" altLang="zh-CN" sz="2400" dirty="0"/>
              <a:t>PE</a:t>
            </a:r>
            <a:r>
              <a:rPr lang="zh-CN" altLang="en-US" sz="2400" dirty="0"/>
              <a:t>各自有</a:t>
            </a:r>
            <a:r>
              <a:rPr lang="en-US" altLang="zh-CN" sz="2400" dirty="0"/>
              <a:t>A</a:t>
            </a:r>
            <a:r>
              <a:rPr lang="en-US" altLang="zh-CN" sz="2400" baseline="-25000" dirty="0"/>
              <a:t>i</a:t>
            </a:r>
            <a:r>
              <a:rPr lang="zh-CN" altLang="en-US" sz="2400" dirty="0"/>
              <a:t>、</a:t>
            </a:r>
            <a:r>
              <a:rPr lang="en-US" altLang="zh-CN" sz="2400" dirty="0"/>
              <a:t>B</a:t>
            </a:r>
            <a:r>
              <a:rPr lang="en-US" altLang="zh-CN" sz="2400" baseline="-25000" dirty="0"/>
              <a:t>i</a:t>
            </a:r>
            <a:r>
              <a:rPr lang="zh-CN" altLang="en-US" sz="2400" dirty="0"/>
              <a:t>对两组</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每个</a:t>
            </a:r>
            <a:r>
              <a:rPr lang="en-US" altLang="zh-CN" sz="2400" dirty="0" smtClean="0"/>
              <a:t>PE</a:t>
            </a:r>
            <a:r>
              <a:rPr lang="zh-CN" altLang="en-US" sz="2400" dirty="0" smtClean="0"/>
              <a:t>内两次乘法和一次加法用时：</a:t>
            </a:r>
            <a:endParaRPr lang="en-US" altLang="zh-CN" sz="2400" dirty="0" smtClean="0"/>
          </a:p>
          <a:p>
            <a:endParaRPr lang="zh-CN" altLang="en-US" sz="2400" dirty="0"/>
          </a:p>
          <a:p>
            <a:r>
              <a:rPr lang="en-US" altLang="zh-CN" sz="2400" dirty="0" smtClean="0"/>
              <a:t>	</a:t>
            </a:r>
            <a:r>
              <a:rPr lang="en-US" altLang="zh-CN" sz="2400" dirty="0"/>
              <a:t> </a:t>
            </a:r>
            <a:r>
              <a:rPr lang="en-US" altLang="zh-CN" sz="2400" dirty="0" smtClean="0"/>
              <a:t>    </a:t>
            </a:r>
          </a:p>
          <a:p>
            <a:r>
              <a:rPr lang="en-US" altLang="zh-CN" sz="2400" dirty="0"/>
              <a:t>	</a:t>
            </a:r>
            <a:r>
              <a:rPr lang="en-US" altLang="zh-CN" sz="2400" dirty="0" smtClean="0"/>
              <a:t>	</a:t>
            </a:r>
            <a:r>
              <a:rPr lang="zh-CN" altLang="en-US" sz="2400" dirty="0" smtClean="0"/>
              <a:t>每次得到立方体传输</a:t>
            </a:r>
            <a:r>
              <a:rPr lang="en-US" altLang="zh-CN" sz="2400" dirty="0" smtClean="0"/>
              <a:t>PE</a:t>
            </a:r>
            <a:r>
              <a:rPr lang="zh-CN" altLang="en-US" sz="2400" dirty="0" smtClean="0"/>
              <a:t>并相加用时：</a:t>
            </a:r>
            <a:endParaRPr lang="en-US" altLang="zh-CN" sz="2400" dirty="0" smtClean="0"/>
          </a:p>
          <a:p>
            <a:endParaRPr lang="en-US" altLang="zh-CN" sz="2400" dirty="0"/>
          </a:p>
          <a:p>
            <a:endParaRPr lang="en-US" altLang="zh-CN" sz="2400" dirty="0" smtClean="0"/>
          </a:p>
          <a:p>
            <a:r>
              <a:rPr lang="en-US" altLang="zh-CN" sz="2400" dirty="0"/>
              <a:t>	</a:t>
            </a:r>
            <a:r>
              <a:rPr lang="en-US" altLang="zh-CN" sz="2400" dirty="0" smtClean="0"/>
              <a:t>	</a:t>
            </a:r>
            <a:r>
              <a:rPr lang="zh-CN" altLang="en-US" sz="2400" dirty="0" smtClean="0"/>
              <a:t>立方体降到</a:t>
            </a:r>
            <a:r>
              <a:rPr lang="en-US" altLang="zh-CN" sz="2400" dirty="0" smtClean="0"/>
              <a:t>0</a:t>
            </a:r>
            <a:r>
              <a:rPr lang="zh-CN" altLang="en-US" sz="2400" dirty="0" smtClean="0"/>
              <a:t>维共需</a:t>
            </a:r>
            <a:r>
              <a:rPr lang="en-US" altLang="zh-CN" sz="2400" dirty="0" smtClean="0"/>
              <a:t>log16=4</a:t>
            </a:r>
            <a:r>
              <a:rPr lang="zh-CN" altLang="en-US" sz="2400" dirty="0" smtClean="0"/>
              <a:t>次，用时：</a:t>
            </a:r>
            <a:endParaRPr lang="en-US" altLang="zh-CN" sz="2400" dirty="0" smtClean="0"/>
          </a:p>
          <a:p>
            <a:r>
              <a:rPr lang="en-US" altLang="zh-CN" sz="2400" dirty="0"/>
              <a:t>	</a:t>
            </a:r>
            <a:r>
              <a:rPr lang="en-US" altLang="zh-CN" sz="2400" dirty="0" smtClean="0"/>
              <a:t>	</a:t>
            </a:r>
            <a:r>
              <a:rPr lang="zh-CN" altLang="en-US" sz="2400" dirty="0" smtClean="0"/>
              <a:t>总时间：</a:t>
            </a:r>
            <a:endParaRPr lang="en-US" altLang="zh-CN" sz="2400" dirty="0" smtClean="0"/>
          </a:p>
          <a:p>
            <a:r>
              <a:rPr lang="en-US" altLang="zh-CN" sz="2400" dirty="0"/>
              <a:t>	</a:t>
            </a:r>
            <a:r>
              <a:rPr lang="en-US" altLang="zh-CN" sz="2400" dirty="0" smtClean="0"/>
              <a:t>			</a:t>
            </a:r>
          </a:p>
          <a:p>
            <a:r>
              <a:rPr lang="en-US" altLang="zh-CN" sz="2400" dirty="0"/>
              <a:t>	</a:t>
            </a:r>
            <a:r>
              <a:rPr lang="en-US" altLang="zh-CN" sz="2400" dirty="0" smtClean="0"/>
              <a:t>		</a:t>
            </a:r>
            <a:endParaRPr lang="en-US" altLang="zh-CN"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1615160666"/>
              </p:ext>
            </p:extLst>
          </p:nvPr>
        </p:nvGraphicFramePr>
        <p:xfrm>
          <a:off x="3317081" y="3694726"/>
          <a:ext cx="5257800" cy="474662"/>
        </p:xfrm>
        <a:graphic>
          <a:graphicData uri="http://schemas.openxmlformats.org/presentationml/2006/ole">
            <mc:AlternateContent xmlns:mc="http://schemas.openxmlformats.org/markup-compatibility/2006">
              <mc:Choice xmlns:v="urn:schemas-microsoft-com:vml" Requires="v">
                <p:oleObj spid="_x0000_s7342" name="公式" r:id="rId5" imgW="1828800" imgH="164880" progId="Equation.3">
                  <p:embed/>
                </p:oleObj>
              </mc:Choice>
              <mc:Fallback>
                <p:oleObj name="公式" r:id="rId5" imgW="1828800" imgH="164880" progId="Equation.3">
                  <p:embed/>
                  <p:pic>
                    <p:nvPicPr>
                      <p:cNvPr id="0" name=""/>
                      <p:cNvPicPr/>
                      <p:nvPr/>
                    </p:nvPicPr>
                    <p:blipFill>
                      <a:blip r:embed="rId6"/>
                      <a:stretch>
                        <a:fillRect/>
                      </a:stretch>
                    </p:blipFill>
                    <p:spPr>
                      <a:xfrm>
                        <a:off x="3317081" y="3694726"/>
                        <a:ext cx="5257800" cy="4746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70478812"/>
              </p:ext>
            </p:extLst>
          </p:nvPr>
        </p:nvGraphicFramePr>
        <p:xfrm>
          <a:off x="4027488" y="4735377"/>
          <a:ext cx="3395662" cy="474663"/>
        </p:xfrm>
        <a:graphic>
          <a:graphicData uri="http://schemas.openxmlformats.org/presentationml/2006/ole">
            <mc:AlternateContent xmlns:mc="http://schemas.openxmlformats.org/markup-compatibility/2006">
              <mc:Choice xmlns:v="urn:schemas-microsoft-com:vml" Requires="v">
                <p:oleObj spid="_x0000_s7343" name="公式" r:id="rId7" imgW="1180800" imgH="164880" progId="Equation.3">
                  <p:embed/>
                </p:oleObj>
              </mc:Choice>
              <mc:Fallback>
                <p:oleObj name="公式" r:id="rId7" imgW="1180800" imgH="164880" progId="Equation.3">
                  <p:embed/>
                  <p:pic>
                    <p:nvPicPr>
                      <p:cNvPr id="0" name=""/>
                      <p:cNvPicPr/>
                      <p:nvPr/>
                    </p:nvPicPr>
                    <p:blipFill>
                      <a:blip r:embed="rId8"/>
                      <a:stretch>
                        <a:fillRect/>
                      </a:stretch>
                    </p:blipFill>
                    <p:spPr>
                      <a:xfrm>
                        <a:off x="4027488" y="4735377"/>
                        <a:ext cx="3395662" cy="4746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01499101"/>
              </p:ext>
            </p:extLst>
          </p:nvPr>
        </p:nvGraphicFramePr>
        <p:xfrm>
          <a:off x="7423150" y="5357390"/>
          <a:ext cx="3249613" cy="474663"/>
        </p:xfrm>
        <a:graphic>
          <a:graphicData uri="http://schemas.openxmlformats.org/presentationml/2006/ole">
            <mc:AlternateContent xmlns:mc="http://schemas.openxmlformats.org/markup-compatibility/2006">
              <mc:Choice xmlns:v="urn:schemas-microsoft-com:vml" Requires="v">
                <p:oleObj spid="_x0000_s7344" name="公式" r:id="rId9" imgW="1130040" imgH="164880" progId="Equation.3">
                  <p:embed/>
                </p:oleObj>
              </mc:Choice>
              <mc:Fallback>
                <p:oleObj name="公式" r:id="rId9" imgW="1130040" imgH="164880" progId="Equation.3">
                  <p:embed/>
                  <p:pic>
                    <p:nvPicPr>
                      <p:cNvPr id="0" name=""/>
                      <p:cNvPicPr/>
                      <p:nvPr/>
                    </p:nvPicPr>
                    <p:blipFill>
                      <a:blip r:embed="rId10"/>
                      <a:stretch>
                        <a:fillRect/>
                      </a:stretch>
                    </p:blipFill>
                    <p:spPr>
                      <a:xfrm>
                        <a:off x="7423150" y="5357390"/>
                        <a:ext cx="3249613" cy="4746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36207213"/>
              </p:ext>
            </p:extLst>
          </p:nvPr>
        </p:nvGraphicFramePr>
        <p:xfrm>
          <a:off x="3403175" y="6043798"/>
          <a:ext cx="4235450" cy="474662"/>
        </p:xfrm>
        <a:graphic>
          <a:graphicData uri="http://schemas.openxmlformats.org/presentationml/2006/ole">
            <mc:AlternateContent xmlns:mc="http://schemas.openxmlformats.org/markup-compatibility/2006">
              <mc:Choice xmlns:v="urn:schemas-microsoft-com:vml" Requires="v">
                <p:oleObj spid="_x0000_s7345" name="公式" r:id="rId11" imgW="1473120" imgH="164880" progId="Equation.3">
                  <p:embed/>
                </p:oleObj>
              </mc:Choice>
              <mc:Fallback>
                <p:oleObj name="公式" r:id="rId11" imgW="1473120" imgH="164880" progId="Equation.3">
                  <p:embed/>
                  <p:pic>
                    <p:nvPicPr>
                      <p:cNvPr id="0" name=""/>
                      <p:cNvPicPr/>
                      <p:nvPr/>
                    </p:nvPicPr>
                    <p:blipFill>
                      <a:blip r:embed="rId12"/>
                      <a:stretch>
                        <a:fillRect/>
                      </a:stretch>
                    </p:blipFill>
                    <p:spPr>
                      <a:xfrm>
                        <a:off x="3403175" y="6043798"/>
                        <a:ext cx="4235450" cy="47466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4415" y="687705"/>
            <a:ext cx="10029825" cy="4991100"/>
          </a:xfrm>
          <a:prstGeom prst="rect">
            <a:avLst/>
          </a:prstGeom>
          <a:noFill/>
        </p:spPr>
        <p:txBody>
          <a:bodyPr wrap="square" rtlCol="0">
            <a:spAutoFit/>
          </a:bodyPr>
          <a:lstStyle/>
          <a:p>
            <a:pPr fontAlgn="auto">
              <a:lnSpc>
                <a:spcPct val="120000"/>
              </a:lnSpc>
            </a:pPr>
            <a:r>
              <a:rPr lang="zh-CN" altLang="en-US" sz="2800" b="1"/>
              <a:t>解：</a:t>
            </a:r>
          </a:p>
          <a:p>
            <a:pPr fontAlgn="auto">
              <a:lnSpc>
                <a:spcPct val="120000"/>
              </a:lnSpc>
            </a:pPr>
            <a:r>
              <a:rPr lang="zh-CN" altLang="en-US" sz="2400"/>
              <a:t>每条指令的平均时钟周期数</a:t>
            </a:r>
            <a:r>
              <a:rPr lang="en-US" altLang="zh-CN" sz="2400"/>
              <a:t>CPI</a:t>
            </a:r>
          </a:p>
          <a:p>
            <a:pPr fontAlgn="auto">
              <a:lnSpc>
                <a:spcPct val="120000"/>
              </a:lnSpc>
            </a:pPr>
            <a:r>
              <a:rPr lang="en-US" altLang="zh-CN" sz="2400"/>
              <a:t>= </a:t>
            </a:r>
            <a:r>
              <a:rPr lang="zh-CN" altLang="en-US" sz="2400"/>
              <a:t>执行程序所需的时钟周期数 </a:t>
            </a:r>
            <a:r>
              <a:rPr lang="en-US" altLang="zh-CN" sz="2400"/>
              <a:t>/ </a:t>
            </a:r>
            <a:r>
              <a:rPr lang="zh-CN" altLang="en-US" sz="2400"/>
              <a:t>所执行的指令条数</a:t>
            </a:r>
          </a:p>
          <a:p>
            <a:pPr fontAlgn="auto">
              <a:lnSpc>
                <a:spcPct val="120000"/>
              </a:lnSpc>
            </a:pPr>
            <a:r>
              <a:rPr lang="en-US" altLang="zh-CN" sz="2400"/>
              <a:t>= (45000×1＋75000×2＋8000×4＋1500×2) / 129500</a:t>
            </a:r>
          </a:p>
          <a:p>
            <a:pPr fontAlgn="auto">
              <a:lnSpc>
                <a:spcPct val="120000"/>
              </a:lnSpc>
            </a:pPr>
            <a:r>
              <a:rPr lang="en-US" altLang="zh-CN" sz="2400"/>
              <a:t>= 1.776</a:t>
            </a:r>
          </a:p>
          <a:p>
            <a:pPr fontAlgn="auto">
              <a:lnSpc>
                <a:spcPct val="120000"/>
              </a:lnSpc>
            </a:pPr>
            <a:endParaRPr lang="en-US" altLang="zh-CN" sz="2400"/>
          </a:p>
          <a:p>
            <a:pPr fontAlgn="auto">
              <a:lnSpc>
                <a:spcPct val="120000"/>
              </a:lnSpc>
            </a:pPr>
            <a:r>
              <a:rPr lang="en-US" altLang="zh-CN" sz="2400"/>
              <a:t>MIPS</a:t>
            </a:r>
            <a:r>
              <a:rPr lang="zh-CN" altLang="en-US" sz="2400"/>
              <a:t>速率 </a:t>
            </a:r>
            <a:r>
              <a:rPr lang="en-US" altLang="zh-CN" sz="2400"/>
              <a:t>= f / CPI = 400 / 1.776 = 225.225 MIPS</a:t>
            </a:r>
          </a:p>
          <a:p>
            <a:pPr fontAlgn="auto">
              <a:lnSpc>
                <a:spcPct val="120000"/>
              </a:lnSpc>
            </a:pPr>
            <a:endParaRPr lang="en-US" altLang="zh-CN" sz="2400"/>
          </a:p>
          <a:p>
            <a:pPr fontAlgn="auto">
              <a:lnSpc>
                <a:spcPct val="120000"/>
              </a:lnSpc>
            </a:pPr>
            <a:r>
              <a:rPr lang="zh-CN" altLang="en-US" sz="2400"/>
              <a:t>程序执行时间 </a:t>
            </a:r>
          </a:p>
          <a:p>
            <a:pPr fontAlgn="auto">
              <a:lnSpc>
                <a:spcPct val="120000"/>
              </a:lnSpc>
            </a:pPr>
            <a:r>
              <a:rPr lang="en-US" altLang="zh-CN" sz="2400"/>
              <a:t>= (45000×1＋75000×2＋8000×4＋1500×2)／400</a:t>
            </a:r>
          </a:p>
          <a:p>
            <a:pPr fontAlgn="auto">
              <a:lnSpc>
                <a:spcPct val="120000"/>
              </a:lnSpc>
            </a:pPr>
            <a:r>
              <a:rPr lang="en-US" altLang="zh-CN" sz="2400"/>
              <a:t>=575s</a:t>
            </a:r>
            <a:r>
              <a:rPr lang="zh-CN" altLang="en-US" sz="24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6150" y="685165"/>
            <a:ext cx="10135870" cy="4936490"/>
          </a:xfrm>
          <a:prstGeom prst="rect">
            <a:avLst/>
          </a:prstGeom>
          <a:noFill/>
        </p:spPr>
        <p:txBody>
          <a:bodyPr wrap="square" rtlCol="0">
            <a:spAutoFit/>
          </a:bodyPr>
          <a:lstStyle/>
          <a:p>
            <a:pPr fontAlgn="auto">
              <a:lnSpc>
                <a:spcPct val="110000"/>
              </a:lnSpc>
            </a:pPr>
            <a:r>
              <a:rPr lang="en-US" altLang="zh-CN" sz="3200"/>
              <a:t>    1.9 </a:t>
            </a:r>
            <a:r>
              <a:rPr lang="zh-CN" altLang="en-US" sz="3200"/>
              <a:t>将计算机系统中某一功能的处理速度加快</a:t>
            </a:r>
            <a:r>
              <a:rPr lang="en-US" altLang="zh-CN" sz="3200"/>
              <a:t>20</a:t>
            </a:r>
            <a:r>
              <a:rPr lang="zh-CN" altLang="en-US" sz="3200"/>
              <a:t>倍，但该功能的处理时间仅为整个系统运行时间的40%，则采用此改进方法后，能使整个系统的</a:t>
            </a:r>
            <a:r>
              <a:rPr lang="zh-CN" altLang="en-US" sz="3200">
                <a:solidFill>
                  <a:srgbClr val="FF0000"/>
                </a:solidFill>
              </a:rPr>
              <a:t>性能</a:t>
            </a:r>
            <a:r>
              <a:rPr lang="zh-CN" altLang="en-US" sz="3200"/>
              <a:t>提高多少？</a:t>
            </a:r>
          </a:p>
          <a:p>
            <a:pPr fontAlgn="auto">
              <a:lnSpc>
                <a:spcPct val="110000"/>
              </a:lnSpc>
            </a:pPr>
            <a:endParaRPr lang="zh-CN" altLang="en-US" sz="3200"/>
          </a:p>
          <a:p>
            <a:pPr fontAlgn="auto">
              <a:lnSpc>
                <a:spcPct val="110000"/>
              </a:lnSpc>
            </a:pPr>
            <a:r>
              <a:rPr lang="zh-CN" altLang="en-US" sz="3200"/>
              <a:t>解：</a:t>
            </a:r>
          </a:p>
          <a:p>
            <a:pPr fontAlgn="auto">
              <a:lnSpc>
                <a:spcPct val="110000"/>
              </a:lnSpc>
            </a:pPr>
            <a:r>
              <a:rPr lang="zh-CN" altLang="en-US" sz="3200"/>
              <a:t>由题可知：</a:t>
            </a:r>
          </a:p>
          <a:p>
            <a:pPr fontAlgn="auto">
              <a:lnSpc>
                <a:spcPct val="110000"/>
              </a:lnSpc>
            </a:pPr>
            <a:r>
              <a:rPr lang="zh-CN" altLang="en-US" sz="3200"/>
              <a:t>可改进比例</a:t>
            </a:r>
            <a:r>
              <a:rPr lang="en-US" altLang="zh-CN" sz="3200"/>
              <a:t>F</a:t>
            </a:r>
            <a:r>
              <a:rPr lang="en-US" altLang="zh-CN" sz="3200" baseline="-25000"/>
              <a:t>e</a:t>
            </a:r>
            <a:r>
              <a:rPr lang="zh-CN" altLang="en-US" sz="3200"/>
              <a:t> = 40% = 0.4     部件加速比</a:t>
            </a:r>
            <a:r>
              <a:rPr lang="en-US" altLang="zh-CN" sz="3200"/>
              <a:t>S</a:t>
            </a:r>
            <a:r>
              <a:rPr lang="en-US" altLang="zh-CN" sz="3200" baseline="-25000"/>
              <a:t>e</a:t>
            </a:r>
            <a:r>
              <a:rPr lang="zh-CN" altLang="en-US" sz="3200"/>
              <a:t> = </a:t>
            </a:r>
            <a:r>
              <a:rPr lang="en-US" altLang="zh-CN" sz="3200"/>
              <a:t>2</a:t>
            </a:r>
            <a:r>
              <a:rPr lang="zh-CN" altLang="en-US" sz="3200"/>
              <a:t>0 </a:t>
            </a:r>
          </a:p>
          <a:p>
            <a:pPr fontAlgn="auto">
              <a:lnSpc>
                <a:spcPct val="110000"/>
              </a:lnSpc>
            </a:pPr>
            <a:r>
              <a:rPr lang="zh-CN" altLang="en-US" sz="3200"/>
              <a:t>根据Amdahl定律可知：</a:t>
            </a:r>
          </a:p>
          <a:p>
            <a:endParaRPr lang="zh-CN" altLang="en-US" sz="3200"/>
          </a:p>
        </p:txBody>
      </p:sp>
      <p:graphicFrame>
        <p:nvGraphicFramePr>
          <p:cNvPr id="3" name="对象 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07"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081020" y="5073650"/>
          <a:ext cx="6925310" cy="1002030"/>
        </p:xfrm>
        <a:graphic>
          <a:graphicData uri="http://schemas.openxmlformats.org/presentationml/2006/ole">
            <mc:AlternateContent xmlns:mc="http://schemas.openxmlformats.org/markup-compatibility/2006">
              <mc:Choice xmlns:v="urn:schemas-microsoft-com:vml" Requires="v">
                <p:oleObj spid="_x0000_s1108" r:id="rId5" imgW="2667000" imgH="673100" progId="Equation.KSEE3">
                  <p:embed/>
                </p:oleObj>
              </mc:Choice>
              <mc:Fallback>
                <p:oleObj r:id="rId5" imgW="2667000" imgH="673100" progId="Equation.KSEE3">
                  <p:embed/>
                  <p:pic>
                    <p:nvPicPr>
                      <p:cNvPr id="0" name="图片 1025"/>
                      <p:cNvPicPr/>
                      <p:nvPr/>
                    </p:nvPicPr>
                    <p:blipFill>
                      <a:blip r:embed="rId6"/>
                      <a:stretch>
                        <a:fillRect/>
                      </a:stretch>
                    </p:blipFill>
                    <p:spPr>
                      <a:xfrm>
                        <a:off x="3081020" y="5073650"/>
                        <a:ext cx="6925310" cy="10020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8840" y="550545"/>
            <a:ext cx="10280650" cy="5566410"/>
          </a:xfrm>
          <a:prstGeom prst="rect">
            <a:avLst/>
          </a:prstGeom>
          <a:noFill/>
        </p:spPr>
        <p:txBody>
          <a:bodyPr wrap="square" rtlCol="0">
            <a:spAutoFit/>
          </a:bodyPr>
          <a:lstStyle/>
          <a:p>
            <a:r>
              <a:rPr lang="en-US" altLang="zh-CN" dirty="0"/>
              <a:t>        </a:t>
            </a:r>
            <a:r>
              <a:rPr lang="en-US" altLang="zh-CN" sz="3200" dirty="0"/>
              <a:t>3.5 </a:t>
            </a:r>
            <a:r>
              <a:rPr lang="zh-CN" altLang="en-US" sz="3200" dirty="0"/>
              <a:t>在一条单流水线多操作部件的处理机上执行下面的程序，取指令、指令译码各需一个时钟周期，MOVE、ADD和MUL操作各需要2个、3个和4个时钟周期。每个操作都在第一个时钟周期从通用寄存器中读操作数，在最后一个时钟周期把运算结果写到通用寄存器中。</a:t>
            </a:r>
          </a:p>
          <a:p>
            <a:r>
              <a:rPr lang="zh-CN" altLang="en-US" sz="3200" dirty="0"/>
              <a:t>k：    MOVE  R1，R0       ；R1← (R0) </a:t>
            </a:r>
          </a:p>
          <a:p>
            <a:r>
              <a:rPr lang="zh-CN" altLang="en-US" sz="3200" dirty="0"/>
              <a:t>k+1：  MUL  R0，R2，R1    ；R0← (R2)×(R1) </a:t>
            </a:r>
          </a:p>
          <a:p>
            <a:r>
              <a:rPr lang="zh-CN" altLang="en-US" sz="3200" dirty="0"/>
              <a:t>k+2：  ADD  R0，R2，R3    ；R0← (R2)+(R3)</a:t>
            </a:r>
          </a:p>
          <a:p>
            <a:r>
              <a:rPr lang="zh-CN" altLang="en-US" sz="3200" dirty="0"/>
              <a:t>     画出指令执行过程的</a:t>
            </a:r>
            <a:r>
              <a:rPr lang="zh-CN" altLang="en-US" sz="3200" dirty="0">
                <a:solidFill>
                  <a:srgbClr val="FF0000"/>
                </a:solidFill>
              </a:rPr>
              <a:t>流水线时空图</a:t>
            </a:r>
            <a:r>
              <a:rPr lang="zh-CN" altLang="en-US" sz="3200" dirty="0"/>
              <a:t>，并计算完成这三条指令共需要多少个时钟周期？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3780" y="815340"/>
            <a:ext cx="10057130" cy="892552"/>
          </a:xfrm>
          <a:prstGeom prst="rect">
            <a:avLst/>
          </a:prstGeom>
          <a:noFill/>
        </p:spPr>
        <p:txBody>
          <a:bodyPr wrap="square" rtlCol="0">
            <a:spAutoFit/>
          </a:bodyPr>
          <a:lstStyle/>
          <a:p>
            <a:r>
              <a:rPr lang="zh-CN" altLang="en-US" sz="2800" b="1" dirty="0"/>
              <a:t>解：</a:t>
            </a:r>
          </a:p>
          <a:p>
            <a:r>
              <a:rPr lang="zh-CN" altLang="en-US" sz="2400" dirty="0"/>
              <a:t>     由</a:t>
            </a:r>
            <a:r>
              <a:rPr lang="zh-CN" altLang="en-US" sz="2400" dirty="0" smtClean="0"/>
              <a:t>题意程序指令</a:t>
            </a:r>
            <a:r>
              <a:rPr lang="zh-CN" altLang="en-US" sz="2400" dirty="0"/>
              <a:t>执行过程的</a:t>
            </a:r>
            <a:r>
              <a:rPr lang="zh-CN" altLang="en-US" sz="2400" dirty="0">
                <a:solidFill>
                  <a:srgbClr val="FF0000"/>
                </a:solidFill>
              </a:rPr>
              <a:t>流水线时空图</a:t>
            </a:r>
            <a:r>
              <a:rPr lang="zh-CN" altLang="en-US" sz="2400" dirty="0"/>
              <a:t>如下图所示。</a:t>
            </a:r>
          </a:p>
        </p:txBody>
      </p:sp>
      <p:sp>
        <p:nvSpPr>
          <p:cNvPr id="4" name="文本框 3"/>
          <p:cNvSpPr txBox="1"/>
          <p:nvPr/>
        </p:nvSpPr>
        <p:spPr>
          <a:xfrm>
            <a:off x="1468755" y="5514975"/>
            <a:ext cx="9371965" cy="461665"/>
          </a:xfrm>
          <a:prstGeom prst="rect">
            <a:avLst/>
          </a:prstGeom>
          <a:noFill/>
        </p:spPr>
        <p:txBody>
          <a:bodyPr wrap="square" rtlCol="0">
            <a:spAutoFit/>
          </a:bodyPr>
          <a:lstStyle/>
          <a:p>
            <a:r>
              <a:rPr lang="zh-CN" altLang="en-US" sz="2400" dirty="0" smtClean="0">
                <a:sym typeface="+mn-ea"/>
              </a:rPr>
              <a:t>共插入了</a:t>
            </a:r>
            <a:r>
              <a:rPr lang="en-US" altLang="zh-CN" sz="2400" dirty="0" smtClean="0">
                <a:sym typeface="+mn-ea"/>
              </a:rPr>
              <a:t>3</a:t>
            </a:r>
            <a:r>
              <a:rPr lang="zh-CN" altLang="en-US" sz="2400" dirty="0" smtClean="0">
                <a:sym typeface="+mn-ea"/>
              </a:rPr>
              <a:t>个时钟周期的停顿，</a:t>
            </a:r>
            <a:r>
              <a:rPr lang="zh-CN" altLang="en-US" sz="2400" dirty="0">
                <a:sym typeface="+mn-ea"/>
              </a:rPr>
              <a:t>共需要</a:t>
            </a:r>
            <a:r>
              <a:rPr lang="zh-CN" altLang="en-US" sz="2400" dirty="0">
                <a:solidFill>
                  <a:srgbClr val="FF0000"/>
                </a:solidFill>
                <a:sym typeface="+mn-ea"/>
              </a:rPr>
              <a:t>9个</a:t>
            </a:r>
            <a:r>
              <a:rPr lang="zh-CN" altLang="en-US" sz="2400" dirty="0">
                <a:sym typeface="+mn-ea"/>
              </a:rPr>
              <a:t>时钟周期。</a:t>
            </a:r>
          </a:p>
        </p:txBody>
      </p:sp>
      <p:graphicFrame>
        <p:nvGraphicFramePr>
          <p:cNvPr id="5" name="表格 4"/>
          <p:cNvGraphicFramePr>
            <a:graphicFrameLocks noGrp="1"/>
          </p:cNvGraphicFramePr>
          <p:nvPr>
            <p:extLst>
              <p:ext uri="{D42A27DB-BD31-4B8C-83A1-F6EECF244321}">
                <p14:modId xmlns:p14="http://schemas.microsoft.com/office/powerpoint/2010/main" val="2765079068"/>
              </p:ext>
            </p:extLst>
          </p:nvPr>
        </p:nvGraphicFramePr>
        <p:xfrm>
          <a:off x="1522959" y="2134513"/>
          <a:ext cx="9493000" cy="2202288"/>
        </p:xfrm>
        <a:graphic>
          <a:graphicData uri="http://schemas.openxmlformats.org/drawingml/2006/table">
            <a:tbl>
              <a:tblPr firstRow="1" bandRow="1">
                <a:tableStyleId>{5940675A-B579-460E-94D1-54222C63F5DA}</a:tableStyleId>
              </a:tblPr>
              <a:tblGrid>
                <a:gridCol w="949300"/>
                <a:gridCol w="949300"/>
                <a:gridCol w="949300"/>
                <a:gridCol w="949300"/>
                <a:gridCol w="949300"/>
                <a:gridCol w="949300"/>
                <a:gridCol w="949300"/>
                <a:gridCol w="949300"/>
                <a:gridCol w="949300"/>
                <a:gridCol w="949300"/>
              </a:tblGrid>
              <a:tr h="550572">
                <a:tc>
                  <a:txBody>
                    <a:bodyPr/>
                    <a:lstStyle/>
                    <a:p>
                      <a:endParaRPr lang="zh-CN" altLang="en-US" dirty="0"/>
                    </a:p>
                  </a:txBody>
                  <a:tcPr>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lang="en-US" altLang="zh-CN" sz="2800" dirty="0" smtClean="0"/>
                        <a:t>1</a:t>
                      </a:r>
                      <a:endParaRPr lang="zh-CN" altLang="en-US" sz="2800" dirty="0"/>
                    </a:p>
                  </a:txBody>
                  <a:tcPr>
                    <a:solidFill>
                      <a:schemeClr val="bg1"/>
                    </a:solidFill>
                  </a:tcPr>
                </a:tc>
                <a:tc>
                  <a:txBody>
                    <a:bodyPr/>
                    <a:lstStyle/>
                    <a:p>
                      <a:pPr algn="ctr"/>
                      <a:r>
                        <a:rPr lang="en-US" altLang="zh-CN" sz="2800" dirty="0" smtClean="0"/>
                        <a:t>2</a:t>
                      </a:r>
                      <a:endParaRPr lang="zh-CN" altLang="en-US" sz="2800" dirty="0"/>
                    </a:p>
                  </a:txBody>
                  <a:tcPr>
                    <a:solidFill>
                      <a:schemeClr val="bg1"/>
                    </a:solidFill>
                  </a:tcPr>
                </a:tc>
                <a:tc>
                  <a:txBody>
                    <a:bodyPr/>
                    <a:lstStyle/>
                    <a:p>
                      <a:pPr algn="ctr"/>
                      <a:r>
                        <a:rPr lang="en-US" altLang="zh-CN" sz="2800" dirty="0" smtClean="0"/>
                        <a:t>3</a:t>
                      </a:r>
                      <a:endParaRPr lang="zh-CN" altLang="en-US" sz="2800" dirty="0"/>
                    </a:p>
                  </a:txBody>
                  <a:tcPr>
                    <a:solidFill>
                      <a:schemeClr val="bg1"/>
                    </a:solidFill>
                  </a:tcPr>
                </a:tc>
                <a:tc>
                  <a:txBody>
                    <a:bodyPr/>
                    <a:lstStyle/>
                    <a:p>
                      <a:pPr algn="ctr"/>
                      <a:r>
                        <a:rPr lang="en-US" altLang="zh-CN" sz="2800" dirty="0" smtClean="0"/>
                        <a:t>4</a:t>
                      </a:r>
                      <a:endParaRPr lang="zh-CN" altLang="en-US" sz="2800" dirty="0"/>
                    </a:p>
                  </a:txBody>
                  <a:tcPr>
                    <a:solidFill>
                      <a:schemeClr val="bg1"/>
                    </a:solidFill>
                  </a:tcPr>
                </a:tc>
                <a:tc>
                  <a:txBody>
                    <a:bodyPr/>
                    <a:lstStyle/>
                    <a:p>
                      <a:pPr algn="ctr"/>
                      <a:r>
                        <a:rPr lang="en-US" altLang="zh-CN" sz="2800" dirty="0" smtClean="0"/>
                        <a:t>5</a:t>
                      </a:r>
                      <a:endParaRPr lang="zh-CN" altLang="en-US" sz="2800" dirty="0"/>
                    </a:p>
                  </a:txBody>
                  <a:tcPr>
                    <a:solidFill>
                      <a:schemeClr val="bg1"/>
                    </a:solidFill>
                  </a:tcPr>
                </a:tc>
                <a:tc>
                  <a:txBody>
                    <a:bodyPr/>
                    <a:lstStyle/>
                    <a:p>
                      <a:pPr algn="ctr"/>
                      <a:r>
                        <a:rPr lang="en-US" altLang="zh-CN" sz="2800" dirty="0" smtClean="0"/>
                        <a:t>6</a:t>
                      </a:r>
                      <a:endParaRPr lang="zh-CN" altLang="en-US" sz="2800" dirty="0"/>
                    </a:p>
                  </a:txBody>
                  <a:tcPr>
                    <a:solidFill>
                      <a:schemeClr val="bg1"/>
                    </a:solidFill>
                  </a:tcPr>
                </a:tc>
                <a:tc>
                  <a:txBody>
                    <a:bodyPr/>
                    <a:lstStyle/>
                    <a:p>
                      <a:pPr algn="ctr"/>
                      <a:r>
                        <a:rPr lang="en-US" altLang="zh-CN" sz="2800" dirty="0" smtClean="0"/>
                        <a:t>7</a:t>
                      </a:r>
                      <a:endParaRPr lang="zh-CN" altLang="en-US" sz="2800" dirty="0"/>
                    </a:p>
                  </a:txBody>
                  <a:tcPr>
                    <a:solidFill>
                      <a:schemeClr val="bg1"/>
                    </a:solidFill>
                  </a:tcPr>
                </a:tc>
                <a:tc>
                  <a:txBody>
                    <a:bodyPr/>
                    <a:lstStyle/>
                    <a:p>
                      <a:pPr algn="ctr"/>
                      <a:r>
                        <a:rPr lang="en-US" altLang="zh-CN" sz="2800" dirty="0" smtClean="0"/>
                        <a:t>8</a:t>
                      </a:r>
                      <a:endParaRPr lang="zh-CN" altLang="en-US" sz="2800" dirty="0"/>
                    </a:p>
                  </a:txBody>
                  <a:tcPr>
                    <a:solidFill>
                      <a:schemeClr val="bg1"/>
                    </a:solidFill>
                  </a:tcPr>
                </a:tc>
                <a:tc>
                  <a:txBody>
                    <a:bodyPr/>
                    <a:lstStyle/>
                    <a:p>
                      <a:pPr algn="ctr"/>
                      <a:r>
                        <a:rPr lang="en-US" altLang="zh-CN" sz="2800" dirty="0" smtClean="0"/>
                        <a:t>9</a:t>
                      </a:r>
                      <a:endParaRPr lang="zh-CN" altLang="en-US" sz="2800" dirty="0"/>
                    </a:p>
                  </a:txBody>
                  <a:tcPr>
                    <a:solidFill>
                      <a:schemeClr val="bg1"/>
                    </a:solidFill>
                  </a:tcPr>
                </a:tc>
              </a:tr>
              <a:tr h="550572">
                <a:tc>
                  <a:txBody>
                    <a:bodyPr/>
                    <a:lstStyle/>
                    <a:p>
                      <a:pPr algn="ctr"/>
                      <a:r>
                        <a:rPr lang="en-US" altLang="zh-CN" sz="2800" dirty="0" smtClean="0"/>
                        <a:t>K</a:t>
                      </a:r>
                      <a:endParaRPr lang="zh-CN" altLang="en-US" sz="2800" dirty="0"/>
                    </a:p>
                  </a:txBody>
                  <a:tcPr>
                    <a:solidFill>
                      <a:schemeClr val="bg1"/>
                    </a:solidFill>
                  </a:tcPr>
                </a:tc>
                <a:tc>
                  <a:txBody>
                    <a:bodyPr/>
                    <a:lstStyle/>
                    <a:p>
                      <a:pPr algn="ctr"/>
                      <a:r>
                        <a:rPr lang="en-US" altLang="zh-CN" sz="2800" dirty="0" smtClean="0"/>
                        <a:t>IF</a:t>
                      </a:r>
                      <a:endParaRPr lang="zh-CN" altLang="en-US" sz="2800" dirty="0"/>
                    </a:p>
                  </a:txBody>
                  <a:tcPr>
                    <a:solidFill>
                      <a:schemeClr val="bg1"/>
                    </a:solidFill>
                  </a:tcPr>
                </a:tc>
                <a:tc>
                  <a:txBody>
                    <a:bodyPr/>
                    <a:lstStyle/>
                    <a:p>
                      <a:pPr algn="ctr"/>
                      <a:r>
                        <a:rPr lang="en-US" altLang="zh-CN" sz="2800" dirty="0" smtClean="0"/>
                        <a:t>ID</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endParaRPr lang="zh-CN" altLang="en-US" sz="2800"/>
                    </a:p>
                  </a:txBody>
                  <a:tcPr>
                    <a:solidFill>
                      <a:schemeClr val="bg1"/>
                    </a:solidFill>
                  </a:tcPr>
                </a:tc>
                <a:tc>
                  <a:txBody>
                    <a:bodyPr/>
                    <a:lstStyle/>
                    <a:p>
                      <a:endParaRPr lang="zh-CN" altLang="en-US" sz="2800"/>
                    </a:p>
                  </a:txBody>
                  <a:tcPr>
                    <a:solidFill>
                      <a:schemeClr val="bg1"/>
                    </a:solidFill>
                  </a:tcPr>
                </a:tc>
                <a:tc>
                  <a:txBody>
                    <a:bodyPr/>
                    <a:lstStyle/>
                    <a:p>
                      <a:endParaRPr lang="zh-CN" altLang="en-US" sz="2800"/>
                    </a:p>
                  </a:txBody>
                  <a:tcPr>
                    <a:solidFill>
                      <a:schemeClr val="bg1"/>
                    </a:solidFill>
                  </a:tcPr>
                </a:tc>
                <a:tc>
                  <a:txBody>
                    <a:bodyPr/>
                    <a:lstStyle/>
                    <a:p>
                      <a:endParaRPr lang="zh-CN" altLang="en-US" sz="2800" dirty="0"/>
                    </a:p>
                  </a:txBody>
                  <a:tcPr>
                    <a:solidFill>
                      <a:schemeClr val="bg1"/>
                    </a:solidFill>
                  </a:tcPr>
                </a:tc>
                <a:tc>
                  <a:txBody>
                    <a:bodyPr/>
                    <a:lstStyle/>
                    <a:p>
                      <a:endParaRPr lang="zh-CN" altLang="en-US" sz="2800"/>
                    </a:p>
                  </a:txBody>
                  <a:tcPr>
                    <a:solidFill>
                      <a:schemeClr val="bg1"/>
                    </a:solidFill>
                  </a:tcPr>
                </a:tc>
              </a:tr>
              <a:tr h="550572">
                <a:tc>
                  <a:txBody>
                    <a:bodyPr/>
                    <a:lstStyle/>
                    <a:p>
                      <a:pPr algn="ctr"/>
                      <a:r>
                        <a:rPr lang="en-US" altLang="zh-CN" sz="2800" dirty="0" smtClean="0"/>
                        <a:t>K+1</a:t>
                      </a:r>
                      <a:endParaRPr lang="zh-CN" altLang="en-US" sz="2800" dirty="0"/>
                    </a:p>
                  </a:txBody>
                  <a:tcPr>
                    <a:solidFill>
                      <a:schemeClr val="bg1"/>
                    </a:solidFill>
                  </a:tcPr>
                </a:tc>
                <a:tc>
                  <a:txBody>
                    <a:bodyPr/>
                    <a:lstStyle/>
                    <a:p>
                      <a:endParaRPr lang="zh-CN" altLang="en-US" sz="2800"/>
                    </a:p>
                  </a:txBody>
                  <a:tcPr>
                    <a:solidFill>
                      <a:schemeClr val="bg1"/>
                    </a:solidFill>
                  </a:tcPr>
                </a:tc>
                <a:tc>
                  <a:txBody>
                    <a:bodyPr/>
                    <a:lstStyle/>
                    <a:p>
                      <a:pPr algn="ctr"/>
                      <a:r>
                        <a:rPr lang="en-US" altLang="zh-CN" sz="2800" dirty="0" smtClean="0"/>
                        <a:t>IF</a:t>
                      </a:r>
                      <a:endParaRPr lang="zh-CN" altLang="en-US" sz="2800" dirty="0"/>
                    </a:p>
                  </a:txBody>
                  <a:tcPr>
                    <a:solidFill>
                      <a:schemeClr val="bg1"/>
                    </a:solidFill>
                  </a:tcPr>
                </a:tc>
                <a:tc>
                  <a:txBody>
                    <a:bodyPr/>
                    <a:lstStyle/>
                    <a:p>
                      <a:pPr algn="ctr"/>
                      <a:r>
                        <a:rPr lang="en-US" altLang="zh-CN" sz="2800" dirty="0" smtClean="0"/>
                        <a:t>ID</a:t>
                      </a:r>
                      <a:endParaRPr lang="zh-CN" altLang="en-US" sz="2800" dirty="0"/>
                    </a:p>
                  </a:txBody>
                  <a:tcPr>
                    <a:solidFill>
                      <a:schemeClr val="bg1"/>
                    </a:solidFill>
                  </a:tcPr>
                </a:tc>
                <a:tc>
                  <a:txBody>
                    <a:bodyPr/>
                    <a:lstStyle/>
                    <a:p>
                      <a:pPr algn="ctr"/>
                      <a:r>
                        <a:rPr lang="en-US" altLang="zh-CN" sz="2800" dirty="0" smtClean="0"/>
                        <a:t>Stall</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endParaRPr lang="zh-CN" altLang="en-US" sz="2800"/>
                    </a:p>
                  </a:txBody>
                  <a:tcPr>
                    <a:solidFill>
                      <a:schemeClr val="bg1"/>
                    </a:solidFill>
                  </a:tcPr>
                </a:tc>
              </a:tr>
              <a:tr h="550572">
                <a:tc>
                  <a:txBody>
                    <a:bodyPr/>
                    <a:lstStyle/>
                    <a:p>
                      <a:pPr algn="ctr"/>
                      <a:r>
                        <a:rPr lang="en-US" altLang="zh-CN" sz="2800" dirty="0" smtClean="0"/>
                        <a:t>K+2</a:t>
                      </a:r>
                      <a:endParaRPr lang="zh-CN" altLang="en-US" sz="2800" dirty="0"/>
                    </a:p>
                  </a:txBody>
                  <a:tcPr>
                    <a:solidFill>
                      <a:schemeClr val="bg1"/>
                    </a:solidFill>
                  </a:tcPr>
                </a:tc>
                <a:tc>
                  <a:txBody>
                    <a:bodyPr/>
                    <a:lstStyle/>
                    <a:p>
                      <a:endParaRPr lang="zh-CN" altLang="en-US" sz="2800"/>
                    </a:p>
                  </a:txBody>
                  <a:tcPr>
                    <a:solidFill>
                      <a:schemeClr val="bg1"/>
                    </a:solidFill>
                  </a:tcPr>
                </a:tc>
                <a:tc>
                  <a:txBody>
                    <a:bodyPr/>
                    <a:lstStyle/>
                    <a:p>
                      <a:endParaRPr lang="zh-CN" altLang="en-US" sz="2800"/>
                    </a:p>
                  </a:txBody>
                  <a:tcPr>
                    <a:solidFill>
                      <a:schemeClr val="bg1"/>
                    </a:solidFill>
                  </a:tcPr>
                </a:tc>
                <a:tc>
                  <a:txBody>
                    <a:bodyPr/>
                    <a:lstStyle/>
                    <a:p>
                      <a:pPr algn="ctr"/>
                      <a:r>
                        <a:rPr lang="en-US" altLang="zh-CN" sz="2800" dirty="0" smtClean="0"/>
                        <a:t>IF</a:t>
                      </a:r>
                      <a:endParaRPr lang="zh-CN" altLang="en-US" sz="2800" dirty="0"/>
                    </a:p>
                  </a:txBody>
                  <a:tcPr>
                    <a:solidFill>
                      <a:schemeClr val="bg1"/>
                    </a:solidFill>
                  </a:tcPr>
                </a:tc>
                <a:tc>
                  <a:txBody>
                    <a:bodyPr/>
                    <a:lstStyle/>
                    <a:p>
                      <a:pPr algn="ctr"/>
                      <a:r>
                        <a:rPr lang="en-US" altLang="zh-CN" sz="2800" dirty="0" smtClean="0"/>
                        <a:t>Stall</a:t>
                      </a:r>
                      <a:endParaRPr lang="zh-CN" altLang="en-US" sz="2800" dirty="0"/>
                    </a:p>
                  </a:txBody>
                  <a:tcPr>
                    <a:solidFill>
                      <a:schemeClr val="bg1"/>
                    </a:solidFill>
                  </a:tcPr>
                </a:tc>
                <a:tc>
                  <a:txBody>
                    <a:bodyPr/>
                    <a:lstStyle/>
                    <a:p>
                      <a:pPr algn="ctr"/>
                      <a:r>
                        <a:rPr lang="en-US" altLang="zh-CN" sz="2800" dirty="0" smtClean="0"/>
                        <a:t>ID</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c>
                  <a:txBody>
                    <a:bodyPr/>
                    <a:lstStyle/>
                    <a:p>
                      <a:pPr algn="ctr"/>
                      <a:r>
                        <a:rPr lang="en-US" altLang="zh-CN" sz="2800" dirty="0" smtClean="0"/>
                        <a:t>Stall</a:t>
                      </a:r>
                      <a:endParaRPr lang="zh-CN" altLang="en-US" sz="2800" dirty="0"/>
                    </a:p>
                  </a:txBody>
                  <a:tcPr>
                    <a:solidFill>
                      <a:schemeClr val="bg1"/>
                    </a:solidFill>
                  </a:tcPr>
                </a:tc>
                <a:tc>
                  <a:txBody>
                    <a:bodyPr/>
                    <a:lstStyle/>
                    <a:p>
                      <a:pPr algn="ctr"/>
                      <a:r>
                        <a:rPr lang="en-US" altLang="zh-CN" sz="2800" dirty="0" smtClean="0"/>
                        <a:t>EX</a:t>
                      </a:r>
                      <a:endParaRPr lang="zh-CN" altLang="en-US" sz="2800" dirty="0"/>
                    </a:p>
                  </a:txBody>
                  <a:tcPr>
                    <a:solidFill>
                      <a:schemeClr val="bg1"/>
                    </a:solidFill>
                  </a:tcPr>
                </a:tc>
              </a:tr>
            </a:tbl>
          </a:graphicData>
        </a:graphic>
      </p:graphicFrame>
      <p:sp>
        <p:nvSpPr>
          <p:cNvPr id="6" name="文本框 5"/>
          <p:cNvSpPr txBox="1"/>
          <p:nvPr/>
        </p:nvSpPr>
        <p:spPr>
          <a:xfrm>
            <a:off x="1505634" y="2338466"/>
            <a:ext cx="646331" cy="369332"/>
          </a:xfrm>
          <a:prstGeom prst="rect">
            <a:avLst/>
          </a:prstGeom>
          <a:noFill/>
        </p:spPr>
        <p:txBody>
          <a:bodyPr wrap="none" rtlCol="0">
            <a:spAutoFit/>
          </a:bodyPr>
          <a:lstStyle/>
          <a:p>
            <a:r>
              <a:rPr lang="zh-CN" altLang="en-US" dirty="0" smtClean="0"/>
              <a:t>指令</a:t>
            </a:r>
            <a:endParaRPr lang="zh-CN" altLang="en-US" dirty="0"/>
          </a:p>
        </p:txBody>
      </p:sp>
      <p:sp>
        <p:nvSpPr>
          <p:cNvPr id="7" name="文本框 6"/>
          <p:cNvSpPr txBox="1"/>
          <p:nvPr/>
        </p:nvSpPr>
        <p:spPr>
          <a:xfrm>
            <a:off x="1828800" y="2153800"/>
            <a:ext cx="646331" cy="369332"/>
          </a:xfrm>
          <a:prstGeom prst="rect">
            <a:avLst/>
          </a:prstGeom>
          <a:noFill/>
        </p:spPr>
        <p:txBody>
          <a:bodyPr wrap="none" rtlCol="0">
            <a:spAutoFit/>
          </a:bodyPr>
          <a:lstStyle/>
          <a:p>
            <a:r>
              <a:rPr lang="zh-CN" altLang="en-US" dirty="0" smtClean="0"/>
              <a:t>周期</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7435" y="697230"/>
            <a:ext cx="10056495" cy="5078730"/>
          </a:xfrm>
          <a:prstGeom prst="rect">
            <a:avLst/>
          </a:prstGeom>
          <a:noFill/>
        </p:spPr>
        <p:txBody>
          <a:bodyPr wrap="square" rtlCol="0">
            <a:spAutoFit/>
          </a:bodyPr>
          <a:lstStyle/>
          <a:p>
            <a:r>
              <a:rPr lang="en-US" altLang="zh-CN" sz="3200"/>
              <a:t>   3.7 有一个流水线由4段组成，其中每当流经第3段时，总要在该段循环一次，然后才能流到第4段。如果每段经过一次所需要的时间都是   ，问：</a:t>
            </a:r>
          </a:p>
          <a:p>
            <a:r>
              <a:rPr lang="zh-CN" altLang="en-US" sz="3200"/>
              <a:t>（1）当在流水线的输入端连续地每   时间输入任务时，该流水线会发生什么情况？</a:t>
            </a:r>
          </a:p>
          <a:p>
            <a:r>
              <a:rPr lang="zh-CN" altLang="en-US" sz="3200"/>
              <a:t>（2）此流水线的最大吞吐率为多少？如果每    输入一个任务，连续处理10个任务时的实际吞吐率和效率是多少？</a:t>
            </a:r>
          </a:p>
          <a:p>
            <a:r>
              <a:rPr lang="zh-CN" altLang="en-US" sz="3200"/>
              <a:t>（3）当每段时间不变时，如何提高该流水线的吞吐率？仍连续处理10个任务时，其吞吐率提高多少？</a:t>
            </a:r>
          </a:p>
        </p:txBody>
      </p:sp>
      <p:graphicFrame>
        <p:nvGraphicFramePr>
          <p:cNvPr id="3" name="对象 2">
            <a:hlinkClick r:id="" action="ppaction://ole?verb=0"/>
          </p:cNvPr>
          <p:cNvGraphicFramePr>
            <a:graphicFrameLocks noChangeAspect="1"/>
          </p:cNvGraphicFramePr>
          <p:nvPr/>
        </p:nvGraphicFramePr>
        <p:xfrm>
          <a:off x="6868795" y="1796415"/>
          <a:ext cx="484505" cy="450850"/>
        </p:xfrm>
        <a:graphic>
          <a:graphicData uri="http://schemas.openxmlformats.org/presentationml/2006/ole">
            <mc:AlternateContent xmlns:mc="http://schemas.openxmlformats.org/markup-compatibility/2006">
              <mc:Choice xmlns:v="urn:schemas-microsoft-com:vml" Requires="v">
                <p:oleObj spid="_x0000_s2171" r:id="rId3" imgW="190500" imgH="177165" progId="Equation.KSEE3">
                  <p:embed/>
                </p:oleObj>
              </mc:Choice>
              <mc:Fallback>
                <p:oleObj r:id="rId3" imgW="190500" imgH="177165" progId="Equation.KSEE3">
                  <p:embed/>
                  <p:pic>
                    <p:nvPicPr>
                      <p:cNvPr id="0" name="图片 2048"/>
                      <p:cNvPicPr/>
                      <p:nvPr/>
                    </p:nvPicPr>
                    <p:blipFill>
                      <a:blip r:embed="rId4"/>
                      <a:stretch>
                        <a:fillRect/>
                      </a:stretch>
                    </p:blipFill>
                    <p:spPr>
                      <a:xfrm>
                        <a:off x="6868795" y="1796415"/>
                        <a:ext cx="484505" cy="45085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7516495" y="2266315"/>
          <a:ext cx="484505" cy="450850"/>
        </p:xfrm>
        <a:graphic>
          <a:graphicData uri="http://schemas.openxmlformats.org/presentationml/2006/ole">
            <mc:AlternateContent xmlns:mc="http://schemas.openxmlformats.org/markup-compatibility/2006">
              <mc:Choice xmlns:v="urn:schemas-microsoft-com:vml" Requires="v">
                <p:oleObj spid="_x0000_s2172" r:id="rId5" imgW="190500" imgH="177165" progId="Equation.KSEE3">
                  <p:embed/>
                </p:oleObj>
              </mc:Choice>
              <mc:Fallback>
                <p:oleObj r:id="rId5" imgW="190500" imgH="177165" progId="Equation.KSEE3">
                  <p:embed/>
                  <p:pic>
                    <p:nvPicPr>
                      <p:cNvPr id="0" name="图片 2048"/>
                      <p:cNvPicPr/>
                      <p:nvPr/>
                    </p:nvPicPr>
                    <p:blipFill>
                      <a:blip r:embed="rId4"/>
                      <a:stretch>
                        <a:fillRect/>
                      </a:stretch>
                    </p:blipFill>
                    <p:spPr>
                      <a:xfrm>
                        <a:off x="7516495" y="2266315"/>
                        <a:ext cx="484505" cy="45085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121140" y="3256915"/>
          <a:ext cx="678815" cy="450850"/>
        </p:xfrm>
        <a:graphic>
          <a:graphicData uri="http://schemas.openxmlformats.org/presentationml/2006/ole">
            <mc:AlternateContent xmlns:mc="http://schemas.openxmlformats.org/markup-compatibility/2006">
              <mc:Choice xmlns:v="urn:schemas-microsoft-com:vml" Requires="v">
                <p:oleObj spid="_x0000_s2173" r:id="rId6" imgW="266700" imgH="177165" progId="Equation.KSEE3">
                  <p:embed/>
                </p:oleObj>
              </mc:Choice>
              <mc:Fallback>
                <p:oleObj r:id="rId6" imgW="266700" imgH="177165" progId="Equation.KSEE3">
                  <p:embed/>
                  <p:pic>
                    <p:nvPicPr>
                      <p:cNvPr id="0" name="图片 2048"/>
                      <p:cNvPicPr/>
                      <p:nvPr/>
                    </p:nvPicPr>
                    <p:blipFill>
                      <a:blip r:embed="rId7"/>
                      <a:stretch>
                        <a:fillRect/>
                      </a:stretch>
                    </p:blipFill>
                    <p:spPr>
                      <a:xfrm>
                        <a:off x="9121140" y="3256915"/>
                        <a:ext cx="678815" cy="45085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0590" y="394335"/>
            <a:ext cx="10410825" cy="4180840"/>
          </a:xfrm>
          <a:prstGeom prst="rect">
            <a:avLst/>
          </a:prstGeom>
          <a:noFill/>
        </p:spPr>
        <p:txBody>
          <a:bodyPr wrap="square" rtlCol="0">
            <a:spAutoFit/>
          </a:bodyPr>
          <a:lstStyle/>
          <a:p>
            <a:r>
              <a:rPr lang="en-US" altLang="zh-CN" sz="2800"/>
              <a:t>  </a:t>
            </a:r>
            <a:r>
              <a:rPr lang="zh-CN" altLang="en-US" sz="2800"/>
              <a:t>解：</a:t>
            </a:r>
          </a:p>
          <a:p>
            <a:r>
              <a:rPr lang="zh-CN" altLang="en-US" sz="2400"/>
              <a:t>（</a:t>
            </a:r>
            <a:r>
              <a:rPr lang="en-US" altLang="zh-CN" sz="2400"/>
              <a:t>1</a:t>
            </a:r>
            <a:r>
              <a:rPr lang="zh-CN" altLang="en-US" sz="2400"/>
              <a:t>）会发生流水线阻塞的情况。</a:t>
            </a:r>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zh-CN" altLang="en-US" sz="2400"/>
              <a:t>（</a:t>
            </a:r>
            <a:r>
              <a:rPr lang="en-US" altLang="zh-CN" sz="2400"/>
              <a:t>2</a:t>
            </a:r>
            <a:r>
              <a:rPr lang="zh-CN" altLang="en-US" sz="2400"/>
              <a:t>）</a:t>
            </a:r>
          </a:p>
          <a:p>
            <a:endParaRPr lang="zh-CN" altLang="en-US"/>
          </a:p>
        </p:txBody>
      </p:sp>
      <p:pic>
        <p:nvPicPr>
          <p:cNvPr id="3" name="图片 2"/>
          <p:cNvPicPr>
            <a:picLocks noChangeAspect="1"/>
          </p:cNvPicPr>
          <p:nvPr/>
        </p:nvPicPr>
        <p:blipFill>
          <a:blip r:embed="rId2"/>
          <a:stretch>
            <a:fillRect/>
          </a:stretch>
        </p:blipFill>
        <p:spPr>
          <a:xfrm>
            <a:off x="1762760" y="1236980"/>
            <a:ext cx="7231380" cy="2399665"/>
          </a:xfrm>
          <a:prstGeom prst="rect">
            <a:avLst/>
          </a:prstGeom>
        </p:spPr>
      </p:pic>
      <p:pic>
        <p:nvPicPr>
          <p:cNvPr id="153" name="图片 1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70305" y="3998595"/>
            <a:ext cx="6817995" cy="2265680"/>
          </a:xfrm>
          <a:prstGeom prst="rect">
            <a:avLst/>
          </a:prstGeom>
          <a:noFill/>
          <a:ln>
            <a:noFill/>
          </a:ln>
        </p:spPr>
      </p:pic>
      <p:pic>
        <p:nvPicPr>
          <p:cNvPr id="154" name="图片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988300" y="4471670"/>
            <a:ext cx="3883660" cy="1609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7120" y="565785"/>
            <a:ext cx="9872345" cy="540385"/>
          </a:xfrm>
          <a:prstGeom prst="rect">
            <a:avLst/>
          </a:prstGeom>
          <a:noFill/>
        </p:spPr>
        <p:txBody>
          <a:bodyPr wrap="square" rtlCol="0">
            <a:spAutoFit/>
          </a:bodyPr>
          <a:lstStyle/>
          <a:p>
            <a:r>
              <a:rPr lang="zh-CN" altLang="en-US" sz="2400"/>
              <a:t>（</a:t>
            </a:r>
            <a:r>
              <a:rPr lang="en-US" altLang="zh-CN" sz="2400"/>
              <a:t>3</a:t>
            </a:r>
            <a:r>
              <a:rPr lang="zh-CN" altLang="en-US" sz="2400"/>
              <a:t>）重复设置部件</a:t>
            </a:r>
          </a:p>
        </p:txBody>
      </p:sp>
      <p:pic>
        <p:nvPicPr>
          <p:cNvPr id="155" name="图片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94585" y="1106805"/>
            <a:ext cx="7023100" cy="2185670"/>
          </a:xfrm>
          <a:prstGeom prst="rect">
            <a:avLst/>
          </a:prstGeom>
          <a:noFill/>
          <a:ln>
            <a:noFill/>
          </a:ln>
        </p:spPr>
      </p:pic>
      <p:pic>
        <p:nvPicPr>
          <p:cNvPr id="156" name="图片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2400" y="3133090"/>
            <a:ext cx="7557135" cy="2927350"/>
          </a:xfrm>
          <a:prstGeom prst="rect">
            <a:avLst/>
          </a:prstGeom>
          <a:noFill/>
          <a:ln>
            <a:noFill/>
          </a:ln>
        </p:spPr>
      </p:pic>
      <p:pic>
        <p:nvPicPr>
          <p:cNvPr id="157" name="图片 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124065" y="3706495"/>
            <a:ext cx="4111625" cy="605790"/>
          </a:xfrm>
          <a:prstGeom prst="rect">
            <a:avLst/>
          </a:prstGeom>
          <a:noFill/>
          <a:ln>
            <a:noFill/>
          </a:ln>
        </p:spPr>
      </p:pic>
      <p:pic>
        <p:nvPicPr>
          <p:cNvPr id="158" name="图片 158"/>
          <p:cNvPicPr>
            <a:picLocks noChangeAspect="1"/>
          </p:cNvPicPr>
          <p:nvPr/>
        </p:nvPicPr>
        <p:blipFill>
          <a:blip r:embed="rId5"/>
          <a:stretch>
            <a:fillRect/>
          </a:stretch>
        </p:blipFill>
        <p:spPr>
          <a:xfrm>
            <a:off x="7038340" y="4675505"/>
            <a:ext cx="4283075" cy="1113155"/>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389</TotalTime>
  <Words>1921</Words>
  <Application>Microsoft Office PowerPoint</Application>
  <PresentationFormat>宽屏</PresentationFormat>
  <Paragraphs>355</Paragraphs>
  <Slides>29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42" baseType="lpstr">
      <vt:lpstr>等线</vt:lpstr>
      <vt:lpstr>华文宋体</vt:lpstr>
      <vt:lpstr>宋体</vt:lpstr>
      <vt:lpstr>微软雅黑</vt:lpstr>
      <vt:lpstr>Arial</vt:lpstr>
      <vt:lpstr>Times New Roman</vt:lpstr>
      <vt:lpstr>Tw Cen MT</vt:lpstr>
      <vt:lpstr>Wingdings</vt:lpstr>
      <vt:lpstr>Droplet</vt:lpstr>
      <vt:lpstr>Equation.KSEE3</vt:lpstr>
      <vt:lpstr>Microsoft 公式 3.0</vt:lpstr>
      <vt:lpstr>VISIO 5 Drawing</vt:lpstr>
      <vt:lpstr>公式</vt:lpstr>
      <vt:lpstr>计算机系统结构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60分钟成为半个Data scientist</dc:title>
  <dc:creator>Warren Zhou</dc:creator>
  <cp:lastModifiedBy>Administrator</cp:lastModifiedBy>
  <cp:revision>658</cp:revision>
  <dcterms:created xsi:type="dcterms:W3CDTF">2016-03-21T08:09:00Z</dcterms:created>
  <dcterms:modified xsi:type="dcterms:W3CDTF">2017-05-27T03:57:25Z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