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79" r:id="rId10"/>
    <p:sldId id="280" r:id="rId11"/>
    <p:sldId id="281" r:id="rId12"/>
    <p:sldId id="282" r:id="rId13"/>
    <p:sldId id="267" r:id="rId14"/>
    <p:sldId id="268" r:id="rId15"/>
    <p:sldId id="262" r:id="rId16"/>
    <p:sldId id="269" r:id="rId17"/>
    <p:sldId id="270" r:id="rId18"/>
    <p:sldId id="271" r:id="rId19"/>
    <p:sldId id="263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23E"/>
    <a:srgbClr val="56A9F6"/>
    <a:srgbClr val="C62817"/>
    <a:srgbClr val="B26EDF"/>
    <a:srgbClr val="72BE49"/>
    <a:srgbClr val="4FC4A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56" autoAdjust="0"/>
  </p:normalViewPr>
  <p:slideViewPr>
    <p:cSldViewPr snapToGrid="0">
      <p:cViewPr varScale="1">
        <p:scale>
          <a:sx n="75" d="100"/>
          <a:sy n="75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8D6DC-D9C2-4A7D-8BC0-934D327ECAC8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4AD3-1E12-408E-AA20-C865D76465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如何實作版本控制</a:t>
            </a:r>
            <a:r>
              <a:rPr lang="en-US" altLang="zh-TW" dirty="0"/>
              <a:t>?</a:t>
            </a:r>
            <a:r>
              <a:rPr lang="zh-TW" altLang="en-US" dirty="0"/>
              <a:t> 團隊訂定流程與規範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74AD3-1E12-408E-AA20-C865D76465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54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624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4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95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027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63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23054216_2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023054216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1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6853C-130E-4165-9042-0BD0A7357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0C63-AB49-40F9-BBD9-5FF5AA6E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08CDC-6E85-4DE5-B429-2170CC2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535ED7-B976-4488-802C-E8ABD3B5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B5BA4F-5ABD-4B58-8DCC-ED8D5C01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55619-238E-4C78-8876-1A09BC83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042A9-65EC-4F68-B68B-F8362DA6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4F32A-9601-400E-AC77-AE94488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9E9-CD92-4D63-B7C8-7084281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B7BEC-8F99-41D9-AAE1-C36F7B2D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7BF511-70F9-4732-91CB-71AC3B0CA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83237-63AE-4F2C-89C6-D49797D10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E61E19-283C-43A7-8BD3-9C10662C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BC3FFE-EC7C-4D07-8837-F89C74B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09DD3-53D9-4A5B-92C5-D83436E3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98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00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Layout">
  <p:cSld name="Section Break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255815" y="1659804"/>
            <a:ext cx="3591552" cy="3515081"/>
            <a:chOff x="1619672" y="548680"/>
            <a:chExt cx="5904568" cy="5778848"/>
          </a:xfrm>
        </p:grpSpPr>
        <p:sp>
          <p:nvSpPr>
            <p:cNvPr id="28" name="Google Shape;28;p4"/>
            <p:cNvSpPr/>
            <p:nvPr/>
          </p:nvSpPr>
          <p:spPr>
            <a:xfrm>
              <a:off x="2411760" y="1268760"/>
              <a:ext cx="4320600" cy="4320600"/>
            </a:xfrm>
            <a:prstGeom prst="ellipse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483768" y="1340768"/>
              <a:ext cx="4176600" cy="41766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4"/>
            <p:cNvCxnSpPr/>
            <p:nvPr/>
          </p:nvCxnSpPr>
          <p:spPr>
            <a:xfrm>
              <a:off x="4572000" y="548680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4572000" y="5607528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6732240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1619672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4"/>
            <p:cNvCxnSpPr/>
            <p:nvPr/>
          </p:nvCxnSpPr>
          <p:spPr>
            <a:xfrm rot="10800000" flipH="1">
              <a:off x="6156176" y="2378320"/>
              <a:ext cx="792000" cy="3306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4"/>
            <p:cNvCxnSpPr/>
            <p:nvPr/>
          </p:nvCxnSpPr>
          <p:spPr>
            <a:xfrm rot="10800000" flipH="1">
              <a:off x="5431496" y="1124832"/>
              <a:ext cx="432000" cy="792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3094136" y="1131624"/>
              <a:ext cx="613800" cy="7851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4"/>
            <p:cNvCxnSpPr/>
            <p:nvPr/>
          </p:nvCxnSpPr>
          <p:spPr>
            <a:xfrm>
              <a:off x="2195736" y="2090992"/>
              <a:ext cx="898500" cy="4923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4"/>
            <p:cNvCxnSpPr/>
            <p:nvPr/>
          </p:nvCxnSpPr>
          <p:spPr>
            <a:xfrm rot="10800000" flipH="1">
              <a:off x="3180984" y="4941232"/>
              <a:ext cx="526800" cy="576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4"/>
            <p:cNvCxnSpPr/>
            <p:nvPr/>
          </p:nvCxnSpPr>
          <p:spPr>
            <a:xfrm rot="10800000" flipH="1">
              <a:off x="2456304" y="4329144"/>
              <a:ext cx="637800" cy="396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5979584" y="4142812"/>
              <a:ext cx="968700" cy="5103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" name="Google Shape;41;p4"/>
            <p:cNvCxnSpPr/>
            <p:nvPr/>
          </p:nvCxnSpPr>
          <p:spPr>
            <a:xfrm>
              <a:off x="5431496" y="4875464"/>
              <a:ext cx="490200" cy="732000"/>
            </a:xfrm>
            <a:prstGeom prst="straightConnector1">
              <a:avLst/>
            </a:prstGeom>
            <a:noFill/>
            <a:ln w="190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5386567" y="2944700"/>
            <a:ext cx="8259200" cy="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ubTitle" idx="1"/>
          </p:nvPr>
        </p:nvSpPr>
        <p:spPr>
          <a:xfrm>
            <a:off x="5360300" y="3612100"/>
            <a:ext cx="6113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317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669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5"/>
          <p:cNvGrpSpPr/>
          <p:nvPr/>
        </p:nvGrpSpPr>
        <p:grpSpPr>
          <a:xfrm>
            <a:off x="2592306" y="-32"/>
            <a:ext cx="7006753" cy="6857567"/>
            <a:chOff x="1619672" y="548680"/>
            <a:chExt cx="5904568" cy="5778848"/>
          </a:xfrm>
        </p:grpSpPr>
        <p:sp>
          <p:nvSpPr>
            <p:cNvPr id="47" name="Google Shape;47;p5"/>
            <p:cNvSpPr/>
            <p:nvPr/>
          </p:nvSpPr>
          <p:spPr>
            <a:xfrm>
              <a:off x="2411760" y="1268760"/>
              <a:ext cx="4320600" cy="4320600"/>
            </a:xfrm>
            <a:prstGeom prst="ellipse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2483768" y="1340768"/>
              <a:ext cx="4176600" cy="4176600"/>
            </a:xfrm>
            <a:prstGeom prst="ellipse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49;p5"/>
            <p:cNvCxnSpPr/>
            <p:nvPr/>
          </p:nvCxnSpPr>
          <p:spPr>
            <a:xfrm>
              <a:off x="4572000" y="548680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50;p5"/>
            <p:cNvCxnSpPr/>
            <p:nvPr/>
          </p:nvCxnSpPr>
          <p:spPr>
            <a:xfrm>
              <a:off x="4572000" y="5607528"/>
              <a:ext cx="0" cy="720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>
              <a:off x="6732240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5"/>
            <p:cNvCxnSpPr/>
            <p:nvPr/>
          </p:nvCxnSpPr>
          <p:spPr>
            <a:xfrm>
              <a:off x="1619672" y="3429000"/>
              <a:ext cx="79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p5"/>
            <p:cNvCxnSpPr/>
            <p:nvPr/>
          </p:nvCxnSpPr>
          <p:spPr>
            <a:xfrm rot="10800000" flipH="1">
              <a:off x="6156176" y="2378320"/>
              <a:ext cx="792000" cy="3306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54;p5"/>
            <p:cNvCxnSpPr/>
            <p:nvPr/>
          </p:nvCxnSpPr>
          <p:spPr>
            <a:xfrm rot="10800000" flipH="1">
              <a:off x="5431496" y="1124832"/>
              <a:ext cx="432000" cy="792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55;p5"/>
            <p:cNvCxnSpPr/>
            <p:nvPr/>
          </p:nvCxnSpPr>
          <p:spPr>
            <a:xfrm>
              <a:off x="3094136" y="1131624"/>
              <a:ext cx="613800" cy="7851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5"/>
            <p:cNvCxnSpPr/>
            <p:nvPr/>
          </p:nvCxnSpPr>
          <p:spPr>
            <a:xfrm>
              <a:off x="2195736" y="2090992"/>
              <a:ext cx="898500" cy="4923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5"/>
            <p:cNvCxnSpPr/>
            <p:nvPr/>
          </p:nvCxnSpPr>
          <p:spPr>
            <a:xfrm rot="10800000" flipH="1">
              <a:off x="3180984" y="4941232"/>
              <a:ext cx="526800" cy="576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"/>
            <p:cNvCxnSpPr/>
            <p:nvPr/>
          </p:nvCxnSpPr>
          <p:spPr>
            <a:xfrm rot="10800000" flipH="1">
              <a:off x="2456304" y="4329144"/>
              <a:ext cx="637800" cy="396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5979584" y="4142812"/>
              <a:ext cx="968700" cy="5103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5431496" y="4875464"/>
              <a:ext cx="490200" cy="732000"/>
            </a:xfrm>
            <a:prstGeom prst="straightConnector1">
              <a:avLst/>
            </a:prstGeom>
            <a:noFill/>
            <a:ln w="19050" cap="flat" cmpd="sng">
              <a:solidFill>
                <a:schemeClr val="l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0" y="3578809"/>
            <a:ext cx="12225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33667" y="2783533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2069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0" y="954727"/>
            <a:ext cx="122256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491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Contents Layout">
  <p:cSld name="Images and Contents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>
            <a:spLocks noGrp="1"/>
          </p:cNvSpPr>
          <p:nvPr>
            <p:ph type="pic" idx="2"/>
          </p:nvPr>
        </p:nvSpPr>
        <p:spPr>
          <a:xfrm>
            <a:off x="710821" y="1124744"/>
            <a:ext cx="10770400" cy="288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>
            <a:spLocks noGrp="1"/>
          </p:cNvSpPr>
          <p:nvPr>
            <p:ph type="pic" idx="3"/>
          </p:nvPr>
        </p:nvSpPr>
        <p:spPr>
          <a:xfrm>
            <a:off x="5375221" y="3300479"/>
            <a:ext cx="1416000" cy="141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6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Images and Contents Layout">
  <p:cSld name="8_Images and Contents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663" y="1700808"/>
            <a:ext cx="3368000" cy="33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8143" y="1700808"/>
            <a:ext cx="3368000" cy="33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2331488" y="1832541"/>
            <a:ext cx="3092400" cy="211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>
            <a:spLocks noGrp="1"/>
          </p:cNvSpPr>
          <p:nvPr>
            <p:ph type="pic" idx="3"/>
          </p:nvPr>
        </p:nvSpPr>
        <p:spPr>
          <a:xfrm>
            <a:off x="6649232" y="1832541"/>
            <a:ext cx="3092400" cy="211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41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Images and Contents Layout">
  <p:cSld name="5_Images and Contents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>
            <a:spLocks noGrp="1"/>
          </p:cNvSpPr>
          <p:nvPr>
            <p:ph type="pic" idx="2"/>
          </p:nvPr>
        </p:nvSpPr>
        <p:spPr>
          <a:xfrm>
            <a:off x="431371" y="331259"/>
            <a:ext cx="4392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pic" idx="3"/>
          </p:nvPr>
        </p:nvSpPr>
        <p:spPr>
          <a:xfrm>
            <a:off x="4895413" y="2443493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4"/>
          </p:nvPr>
        </p:nvSpPr>
        <p:spPr>
          <a:xfrm>
            <a:off x="2807520" y="4555728"/>
            <a:ext cx="4104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5"/>
          </p:nvPr>
        </p:nvSpPr>
        <p:spPr>
          <a:xfrm>
            <a:off x="431371" y="2443493"/>
            <a:ext cx="2304400" cy="412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pic" idx="6"/>
          </p:nvPr>
        </p:nvSpPr>
        <p:spPr>
          <a:xfrm>
            <a:off x="2807520" y="2442732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>
            <a:spLocks noGrp="1"/>
          </p:cNvSpPr>
          <p:nvPr>
            <p:ph type="pic" idx="7"/>
          </p:nvPr>
        </p:nvSpPr>
        <p:spPr>
          <a:xfrm>
            <a:off x="4895413" y="331259"/>
            <a:ext cx="2016000" cy="201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11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Images and Contents Layout">
  <p:cSld name="7_Images and Contents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2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203" y="1364401"/>
            <a:ext cx="4032400" cy="4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>
            <a:spLocks noGrp="1"/>
          </p:cNvSpPr>
          <p:nvPr>
            <p:ph type="pic" idx="2"/>
          </p:nvPr>
        </p:nvSpPr>
        <p:spPr>
          <a:xfrm>
            <a:off x="8916885" y="1552396"/>
            <a:ext cx="2325600" cy="359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>
            <a:spLocks noGrp="1"/>
          </p:cNvSpPr>
          <p:nvPr>
            <p:ph type="pic" idx="3"/>
          </p:nvPr>
        </p:nvSpPr>
        <p:spPr>
          <a:xfrm>
            <a:off x="6929107" y="1901655"/>
            <a:ext cx="2325600" cy="359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06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14D0-9424-448F-BCFB-05145436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D10E0-76B1-4A8A-B9BF-99D2334F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6736E-204A-42D5-9341-ADC7CB0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0ECD8B-51D3-4A3C-B93E-30D65CE8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A4193-B4F8-4CB4-9F34-5D70692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55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 descr="D:\Fullppt\005-PNG이미지\노트북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7861" y="1358900"/>
            <a:ext cx="8016000" cy="4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>
            <a:spLocks noGrp="1"/>
          </p:cNvSpPr>
          <p:nvPr>
            <p:ph type="pic" idx="2"/>
          </p:nvPr>
        </p:nvSpPr>
        <p:spPr>
          <a:xfrm>
            <a:off x="7044604" y="1887240"/>
            <a:ext cx="3778800" cy="281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18808" y="981009"/>
            <a:ext cx="1150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8200" y="203243"/>
            <a:ext cx="115072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804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mages and Contents Layout">
  <p:cSld name="3_Images and Contents Layou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>
            <a:spLocks noGrp="1"/>
          </p:cNvSpPr>
          <p:nvPr>
            <p:ph type="pic" idx="2"/>
          </p:nvPr>
        </p:nvSpPr>
        <p:spPr>
          <a:xfrm>
            <a:off x="572592" y="1220755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>
            <a:spLocks noGrp="1"/>
          </p:cNvSpPr>
          <p:nvPr>
            <p:ph type="pic" idx="3"/>
          </p:nvPr>
        </p:nvSpPr>
        <p:spPr>
          <a:xfrm>
            <a:off x="6192011" y="1220755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>
            <a:spLocks noGrp="1"/>
          </p:cNvSpPr>
          <p:nvPr>
            <p:ph type="pic" idx="4"/>
          </p:nvPr>
        </p:nvSpPr>
        <p:spPr>
          <a:xfrm>
            <a:off x="572592" y="3883653"/>
            <a:ext cx="5472800" cy="24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192619" y="3883653"/>
            <a:ext cx="5472000" cy="249600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14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mages and Contents Layout">
  <p:cSld name="4_Images and Contents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6110731" y="0"/>
            <a:ext cx="3048000" cy="685800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>
            <a:spLocks noGrp="1"/>
          </p:cNvSpPr>
          <p:nvPr>
            <p:ph type="pic" idx="2"/>
          </p:nvPr>
        </p:nvSpPr>
        <p:spPr>
          <a:xfrm>
            <a:off x="9144000" y="931704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3"/>
          </p:nvPr>
        </p:nvSpPr>
        <p:spPr>
          <a:xfrm>
            <a:off x="6110731" y="3438141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4"/>
          </p:nvPr>
        </p:nvSpPr>
        <p:spPr>
          <a:xfrm>
            <a:off x="3065271" y="932723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>
            <a:spLocks noGrp="1"/>
          </p:cNvSpPr>
          <p:nvPr>
            <p:ph type="pic" idx="5"/>
          </p:nvPr>
        </p:nvSpPr>
        <p:spPr>
          <a:xfrm>
            <a:off x="0" y="3439160"/>
            <a:ext cx="3048000" cy="24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585" marR="0" lvl="1" indent="0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9170" marR="0" lvl="2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438339" marR="0" lvl="4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047924" marR="0" lvl="5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657509" marR="0" lvl="6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267093" marR="0" lvl="7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876678" marR="0" lvl="8" indent="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1385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2338567" y="954731"/>
            <a:ext cx="98872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365793" y="176967"/>
            <a:ext cx="9860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8"/>
          <p:cNvGrpSpPr/>
          <p:nvPr/>
        </p:nvGrpSpPr>
        <p:grpSpPr>
          <a:xfrm>
            <a:off x="472011" y="1508785"/>
            <a:ext cx="3799600" cy="4865600"/>
            <a:chOff x="354008" y="1131589"/>
            <a:chExt cx="2849700" cy="3649200"/>
          </a:xfrm>
        </p:grpSpPr>
        <p:grpSp>
          <p:nvGrpSpPr>
            <p:cNvPr id="124" name="Google Shape;124;p18"/>
            <p:cNvGrpSpPr/>
            <p:nvPr/>
          </p:nvGrpSpPr>
          <p:grpSpPr>
            <a:xfrm>
              <a:off x="354008" y="1131589"/>
              <a:ext cx="2849700" cy="3649200"/>
              <a:chOff x="354008" y="1131589"/>
              <a:chExt cx="2849700" cy="3649200"/>
            </a:xfrm>
          </p:grpSpPr>
          <p:sp>
            <p:nvSpPr>
              <p:cNvPr id="125" name="Google Shape;125;p18"/>
              <p:cNvSpPr/>
              <p:nvPr/>
            </p:nvSpPr>
            <p:spPr>
              <a:xfrm>
                <a:off x="354008" y="1131589"/>
                <a:ext cx="2849700" cy="3649200"/>
              </a:xfrm>
              <a:prstGeom prst="roundRect">
                <a:avLst>
                  <a:gd name="adj" fmla="val 3968"/>
                </a:avLst>
              </a:prstGeom>
              <a:blipFill rotWithShape="1">
                <a:blip r:embed="rId2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8"/>
              <p:cNvSpPr txBox="1"/>
              <p:nvPr/>
            </p:nvSpPr>
            <p:spPr>
              <a:xfrm>
                <a:off x="755576" y="1427128"/>
                <a:ext cx="22323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You can Resize without losing quality</a:t>
                </a:r>
                <a:endPara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8"/>
              <p:cNvSpPr txBox="1"/>
              <p:nvPr/>
            </p:nvSpPr>
            <p:spPr>
              <a:xfrm>
                <a:off x="755576" y="1939375"/>
                <a:ext cx="22323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You can Change Fill Color &amp;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Line Color</a:t>
                </a:r>
                <a:endPara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8"/>
              <p:cNvSpPr/>
              <p:nvPr/>
            </p:nvSpPr>
            <p:spPr>
              <a:xfrm>
                <a:off x="531932" y="1347500"/>
                <a:ext cx="108600" cy="3240600"/>
              </a:xfrm>
              <a:prstGeom prst="roundRect">
                <a:avLst>
                  <a:gd name="adj" fmla="val 50000"/>
                </a:avLst>
              </a:prstGeom>
              <a:solidFill>
                <a:schemeClr val="lt1">
                  <a:alpha val="4078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8"/>
              <p:cNvSpPr/>
              <p:nvPr/>
            </p:nvSpPr>
            <p:spPr>
              <a:xfrm rot="5400000">
                <a:off x="2592773" y="1238201"/>
                <a:ext cx="502200" cy="502200"/>
              </a:xfrm>
              <a:prstGeom prst="halfFrame">
                <a:avLst>
                  <a:gd name="adj1" fmla="val 23728"/>
                  <a:gd name="adj2" fmla="val 24642"/>
                </a:avLst>
              </a:prstGeom>
              <a:solidFill>
                <a:schemeClr val="lt1">
                  <a:alpha val="2275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18"/>
            <p:cNvGrpSpPr/>
            <p:nvPr/>
          </p:nvGrpSpPr>
          <p:grpSpPr>
            <a:xfrm>
              <a:off x="755725" y="3062543"/>
              <a:ext cx="1871939" cy="1576312"/>
              <a:chOff x="102157" y="1419622"/>
              <a:chExt cx="1871939" cy="1576312"/>
            </a:xfrm>
          </p:grpSpPr>
          <p:sp>
            <p:nvSpPr>
              <p:cNvPr id="131" name="Google Shape;131;p18"/>
              <p:cNvSpPr txBox="1"/>
              <p:nvPr/>
            </p:nvSpPr>
            <p:spPr>
              <a:xfrm>
                <a:off x="127596" y="2749634"/>
                <a:ext cx="18465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13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www.googleslidesppt.com</a:t>
                </a:r>
                <a:endParaRPr kumimoji="0" sz="1333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8"/>
              <p:cNvSpPr txBox="1"/>
              <p:nvPr/>
            </p:nvSpPr>
            <p:spPr>
              <a:xfrm>
                <a:off x="102157" y="1419622"/>
                <a:ext cx="1827600" cy="13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Google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Slides</a:t>
                </a: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" sz="373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Arial"/>
                    <a:cs typeface="Arial"/>
                    <a:sym typeface="Arial"/>
                  </a:rPr>
                  <a:t>PPT</a:t>
                </a:r>
                <a:endParaRPr kumimoji="0" sz="373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42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Code Layout">
  <p:cSld name="Color Code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3667" y="176968"/>
            <a:ext cx="12192000" cy="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551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D573A-11A4-4CA4-8FE4-08899124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266AE8-7369-461F-AF9F-726EEDA2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C47C08-B9E6-46FA-8774-FBEED90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4511C4-777E-4B03-8B1C-AA90DA71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0BCC9-9259-4D87-8C1C-A7FBE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3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C4CA5-DED2-4A7A-81A9-9B806BF9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39F27E-2B97-4D4E-AE5E-23E80B3B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5D494B-77C9-41EF-8E39-C36D5E3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9A93DD-61C1-4DB7-B551-D3E738C6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960759-3898-4765-9A12-1EB986B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4D5E8-F69C-4D2A-8A27-2687B560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0BACB-F5F7-4F19-A102-1A4731E8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8E1511-C10C-4CAB-A257-E1CD1BB5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7DE07-630A-4E32-A69E-E4EF7FE2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B948FA-87FC-4D4F-A5A3-0373B610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702DC-487A-4BED-873A-515B85127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D764A-C539-4FA6-AF36-05082A03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77441A-5079-4853-96BA-68ADE2D2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009D8-2FBE-4EAF-BAEE-3CACC2D0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81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0627-00AA-462E-BF78-05142AD2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826C1F-299B-4B26-BF53-CEEFFB8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5B0339-6C9D-4401-8FCE-AFF969E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DF6405-DB5B-47F3-B6D3-85018A18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8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AA76-2625-4C36-9E3C-8B965796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3249-61AA-4DF7-92BC-7712E137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8A1A0A-A786-4DED-8CCD-50185543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1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F197C-FA6A-4FA7-95A0-975D96B2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0879C-3368-4A89-A40B-27CC4DEA6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AA370F-3D00-4BAA-B4D7-99E631CD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29A6A3-255A-47FE-A0BA-4730AB4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0CC4B-7096-4770-9074-1179FEE0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987330-6D9D-42D5-A080-EFD74D7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91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D036E-6B44-4290-8482-C56C32EB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22D13C-F94B-48C7-9638-7CC05A825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A07429-CB9D-42FF-8A82-8E5FA531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C1C3A-C675-4E1E-8A1A-AE77B313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51DFA4-D611-4802-89B4-027C4ACA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B1ED1E-43CC-4D22-BA83-E6FD165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7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722C9B-1B43-481A-91E2-E674C81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9B06A-5EB3-44C2-A4BF-89FE991D6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778C-576D-438B-AD9E-7CE33E4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6E22E-594A-4D53-9912-33D1DC08756F}" type="datetimeFigureOut">
              <a:rPr lang="zh-TW" altLang="en-US" smtClean="0"/>
              <a:t>2018/12/18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0FAE1-757A-48AD-9A41-515DDE0A3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F71DB-E40B-4075-9991-4419C47C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1441-2F90-4607-AEB3-C8D4F572AF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327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047-BEBA-4EDB-ABA4-52F916572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測驗題</a:t>
            </a:r>
          </a:p>
        </p:txBody>
      </p:sp>
    </p:spTree>
    <p:extLst>
      <p:ext uri="{BB962C8B-B14F-4D97-AF65-F5344CB8AC3E}">
        <p14:creationId xmlns:p14="http://schemas.microsoft.com/office/powerpoint/2010/main" val="1125537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簡潔直觀的網址</a:t>
            </a:r>
            <a:endParaRPr lang="en-US" altLang="zh-TW" dirty="0"/>
          </a:p>
          <a:p>
            <a:r>
              <a:rPr lang="zh-TW" altLang="en-US" dirty="0"/>
              <a:t>善用 </a:t>
            </a:r>
            <a:r>
              <a:rPr lang="en-US" altLang="zh-TW" dirty="0"/>
              <a:t>HTTP Verb</a:t>
            </a:r>
          </a:p>
          <a:p>
            <a:r>
              <a:rPr lang="zh-TW" altLang="en-US" dirty="0"/>
              <a:t>並使用 </a:t>
            </a:r>
            <a:r>
              <a:rPr lang="en-US" altLang="zh-TW" dirty="0"/>
              <a:t>Web </a:t>
            </a:r>
            <a:r>
              <a:rPr lang="zh-TW" altLang="en-US" dirty="0"/>
              <a:t>所接受的資料類型</a:t>
            </a:r>
            <a:r>
              <a:rPr lang="en-US" altLang="zh-TW" dirty="0"/>
              <a:t>: JSON, XML, YAML </a:t>
            </a:r>
            <a:r>
              <a:rPr lang="zh-TW" altLang="en-US" dirty="0"/>
              <a:t>等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93C35D3B-61D2-4A79-85EB-3FBE80BA6CA5}"/>
              </a:ext>
            </a:extLst>
          </p:cNvPr>
          <p:cNvGrpSpPr/>
          <p:nvPr/>
        </p:nvGrpSpPr>
        <p:grpSpPr>
          <a:xfrm>
            <a:off x="1672016" y="4001294"/>
            <a:ext cx="8847968" cy="914400"/>
            <a:chOff x="1391013" y="3690790"/>
            <a:chExt cx="8847968" cy="9144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A29065-7A56-4316-95F1-5B34E9F315FB}"/>
                </a:ext>
              </a:extLst>
            </p:cNvPr>
            <p:cNvSpPr/>
            <p:nvPr/>
          </p:nvSpPr>
          <p:spPr>
            <a:xfrm>
              <a:off x="4929084" y="3690790"/>
              <a:ext cx="1491401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accent5">
                      <a:lumMod val="50000"/>
                    </a:schemeClr>
                  </a:solidFill>
                </a:rPr>
                <a:t>RESTful API</a:t>
              </a:r>
              <a:endParaRPr lang="zh-TW" alt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D74A191-DC05-4341-A777-A53C2349981C}"/>
                </a:ext>
              </a:extLst>
            </p:cNvPr>
            <p:cNvSpPr/>
            <p:nvPr/>
          </p:nvSpPr>
          <p:spPr>
            <a:xfrm>
              <a:off x="1391013" y="3690790"/>
              <a:ext cx="1210976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accent5">
                      <a:lumMod val="50000"/>
                    </a:schemeClr>
                  </a:solidFill>
                </a:rPr>
                <a:t>Client</a:t>
              </a:r>
              <a:endParaRPr lang="zh-TW" alt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5887E82-4FCB-4CD1-A3F6-B07E164A9273}"/>
                </a:ext>
              </a:extLst>
            </p:cNvPr>
            <p:cNvGrpSpPr/>
            <p:nvPr/>
          </p:nvGrpSpPr>
          <p:grpSpPr>
            <a:xfrm>
              <a:off x="3160049" y="3922579"/>
              <a:ext cx="1210975" cy="450822"/>
              <a:chOff x="1715363" y="2718789"/>
              <a:chExt cx="1210975" cy="450822"/>
            </a:xfrm>
          </p:grpSpPr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A71670C4-4FA7-4462-A09B-1B385DC51A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5363" y="2718789"/>
                <a:ext cx="1210975" cy="0"/>
              </a:xfrm>
              <a:prstGeom prst="straightConnector1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3C1D8D62-7DFF-429B-B422-D880D3C56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363" y="3169611"/>
                <a:ext cx="1210975" cy="0"/>
              </a:xfrm>
              <a:prstGeom prst="straightConnector1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8F009C1-7E2E-48B3-BE78-02E9C1D2AE5E}"/>
                </a:ext>
              </a:extLst>
            </p:cNvPr>
            <p:cNvSpPr/>
            <p:nvPr/>
          </p:nvSpPr>
          <p:spPr>
            <a:xfrm>
              <a:off x="8747580" y="3690790"/>
              <a:ext cx="1491401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accent5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DB</a:t>
              </a:r>
              <a:endPara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35D4263-4DB9-440A-B2A2-8DB1BCD03E20}"/>
                </a:ext>
              </a:extLst>
            </p:cNvPr>
            <p:cNvGrpSpPr/>
            <p:nvPr/>
          </p:nvGrpSpPr>
          <p:grpSpPr>
            <a:xfrm>
              <a:off x="6978545" y="3922579"/>
              <a:ext cx="1210975" cy="450822"/>
              <a:chOff x="1715363" y="2718789"/>
              <a:chExt cx="1210975" cy="450822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31AD305A-52D9-48C1-B28A-41FCFC60F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5363" y="2718789"/>
                <a:ext cx="1210975" cy="0"/>
              </a:xfrm>
              <a:prstGeom prst="straightConnector1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69C36377-BA16-418E-A8E6-04DAC99BA2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5363" y="3169611"/>
                <a:ext cx="1210975" cy="0"/>
              </a:xfrm>
              <a:prstGeom prst="straightConnector1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352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DBE28-E031-4E5E-A542-CEF66405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3235437-B192-47B7-AF02-7D8BB109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，請問兩次的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409D85-F07A-4BFF-B748-EDE3F38CC32C}"/>
              </a:ext>
            </a:extLst>
          </p:cNvPr>
          <p:cNvSpPr txBox="1"/>
          <p:nvPr/>
        </p:nvSpPr>
        <p:spPr>
          <a:xfrm>
            <a:off x="6216242" y="1892024"/>
            <a:ext cx="5137558" cy="23083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C586C0"/>
                </a:solidFill>
                <a:latin typeface="Fira Code"/>
              </a:rPr>
              <a:t>if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===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 {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}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9CDCFE"/>
                </a:solidFill>
                <a:latin typeface="Fira Code"/>
              </a:rPr>
              <a:t>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  <a:endParaRPr lang="zh-TW" altLang="en-US" sz="2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14D757-4735-41FB-AD77-5DB89377D52D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楊芷綺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E7A93B-DFE9-4064-A1FA-D50BDB48880A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4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DC330-37AD-4044-B90E-A9343D32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B113A-D713-413F-A465-FE7A7256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Console.log </a:t>
            </a:r>
            <a:r>
              <a:rPr lang="zh-TW" altLang="en-US" dirty="0"/>
              <a:t>的結果會相等</a:t>
            </a:r>
            <a:endParaRPr lang="en-US" altLang="zh-TW" dirty="0"/>
          </a:p>
          <a:p>
            <a:r>
              <a:rPr lang="zh-TW" altLang="en-US" dirty="0"/>
              <a:t>原因</a:t>
            </a:r>
            <a:r>
              <a:rPr lang="en-US" altLang="zh-TW" dirty="0"/>
              <a:t>: </a:t>
            </a:r>
            <a:r>
              <a:rPr lang="zh-TW" altLang="en-US" dirty="0"/>
              <a:t>雖然變數 </a:t>
            </a:r>
            <a:r>
              <a:rPr lang="en-US" altLang="zh-TW" dirty="0"/>
              <a:t>b</a:t>
            </a:r>
            <a:r>
              <a:rPr lang="zh-TW" altLang="en-US" dirty="0"/>
              <a:t> 是宣告在 </a:t>
            </a:r>
            <a:r>
              <a:rPr lang="en-US" altLang="zh-TW" dirty="0"/>
              <a:t>if </a:t>
            </a:r>
            <a:r>
              <a:rPr lang="zh-TW" altLang="en-US" dirty="0"/>
              <a:t>這個區段內</a:t>
            </a:r>
            <a:r>
              <a:rPr lang="en-US" altLang="zh-TW" dirty="0"/>
              <a:t>,</a:t>
            </a:r>
            <a:r>
              <a:rPr lang="zh-TW" altLang="en-US" dirty="0"/>
              <a:t>但是在 </a:t>
            </a:r>
            <a:r>
              <a:rPr lang="en-US" altLang="zh-TW" dirty="0" err="1"/>
              <a:t>Javascript</a:t>
            </a:r>
            <a:r>
              <a:rPr lang="en-US" altLang="zh-TW" dirty="0"/>
              <a:t> </a:t>
            </a:r>
            <a:r>
              <a:rPr lang="zh-TW" altLang="en-US" dirty="0"/>
              <a:t>中變數的有效範圍最小單位是 </a:t>
            </a:r>
            <a:r>
              <a:rPr lang="en-US" altLang="zh-TW" dirty="0"/>
              <a:t>function,</a:t>
            </a:r>
            <a:r>
              <a:rPr lang="zh-TW" altLang="en-US" dirty="0"/>
              <a:t> 所以變數 </a:t>
            </a:r>
            <a:r>
              <a:rPr lang="en-US" altLang="zh-TW" dirty="0"/>
              <a:t>b</a:t>
            </a:r>
            <a:r>
              <a:rPr lang="zh-TW" altLang="en-US" dirty="0"/>
              <a:t> 的作用範圍並不會因為離開 </a:t>
            </a:r>
            <a:r>
              <a:rPr lang="en-US" altLang="zh-TW" dirty="0"/>
              <a:t>if</a:t>
            </a:r>
            <a:r>
              <a:rPr lang="zh-TW" altLang="en-US" dirty="0"/>
              <a:t> 這個區段就消失</a:t>
            </a:r>
            <a:r>
              <a:rPr lang="en-US" altLang="zh-TW" dirty="0"/>
              <a:t>, </a:t>
            </a:r>
            <a:r>
              <a:rPr lang="zh-TW" altLang="en-US" dirty="0"/>
              <a:t>因此我們在區段外 </a:t>
            </a:r>
            <a:r>
              <a:rPr lang="en-US" altLang="zh-TW" dirty="0"/>
              <a:t>console.log(</a:t>
            </a:r>
            <a:r>
              <a:rPr lang="en-US" altLang="zh-TW" dirty="0" err="1"/>
              <a:t>a,b</a:t>
            </a:r>
            <a:r>
              <a:rPr lang="en-US" altLang="zh-TW" dirty="0"/>
              <a:t>)</a:t>
            </a:r>
            <a:r>
              <a:rPr lang="zh-TW" altLang="en-US" dirty="0"/>
              <a:t> 時也能讀的到變數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7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下列程式使用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，請問兩個陣列在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時是否會相等？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請說明相等或是不相等的原因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6233020" y="1925580"/>
            <a:ext cx="5120780" cy="15696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1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2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];</a:t>
            </a:r>
          </a:p>
          <a:p>
            <a:r>
              <a:rPr lang="en-US" altLang="zh-TW" sz="2400" b="1" dirty="0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=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[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0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] = </a:t>
            </a:r>
            <a:r>
              <a:rPr lang="en-US" altLang="zh-TW" sz="2400" b="1" dirty="0">
                <a:solidFill>
                  <a:srgbClr val="B5CEA8"/>
                </a:solidFill>
                <a:latin typeface="Fira Code"/>
              </a:rPr>
              <a:t>3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;</a:t>
            </a:r>
          </a:p>
          <a:p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400" b="1" dirty="0">
                <a:solidFill>
                  <a:srgbClr val="4EC9B0"/>
                </a:solidFill>
                <a:latin typeface="Fira Code"/>
              </a:rPr>
              <a:t>console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.</a:t>
            </a:r>
            <a:r>
              <a:rPr lang="en-US" altLang="zh-TW" sz="2400" b="1" dirty="0">
                <a:solidFill>
                  <a:srgbClr val="DCDCAA"/>
                </a:solidFill>
                <a:latin typeface="Fira Code"/>
              </a:rPr>
              <a:t>log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(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arrayA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, </a:t>
            </a:r>
            <a:r>
              <a:rPr lang="en-US" altLang="zh-TW" sz="2400" b="1" dirty="0" err="1">
                <a:solidFill>
                  <a:srgbClr val="9CDCFE"/>
                </a:solidFill>
                <a:latin typeface="Fira Code"/>
              </a:rPr>
              <a:t>arrayB</a:t>
            </a:r>
            <a:r>
              <a:rPr lang="en-US" altLang="zh-TW" sz="2400" b="1" dirty="0">
                <a:solidFill>
                  <a:srgbClr val="D4D4D4"/>
                </a:solidFill>
                <a:latin typeface="Fira Code"/>
              </a:rPr>
              <a:t>);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4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97922" cy="423549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我們在建立一個物件的時候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,JavaScript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會在記憶體的某處建立起一個物件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圖右側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然後再將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變數指向新生成的物件。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60F5A9-CCFF-4648-BDFF-957B64002AB2}"/>
              </a:ext>
            </a:extLst>
          </p:cNvPr>
          <p:cNvSpPr txBox="1"/>
          <p:nvPr/>
        </p:nvSpPr>
        <p:spPr>
          <a:xfrm>
            <a:off x="5756549" y="5389144"/>
            <a:ext cx="588292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var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= 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];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2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當宣告第二個變數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並透過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指向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/>
              <a:t>透過引用參考的方式來傳遞資料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兩個變數指向記憶體同一個實體位子。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D4EB98C-69DB-4A53-A3EB-A38D180F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57" y="1825625"/>
            <a:ext cx="6205105" cy="331166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FD6A51E6-08B7-4016-B959-AEBB814E49C5}"/>
              </a:ext>
            </a:extLst>
          </p:cNvPr>
          <p:cNvGrpSpPr/>
          <p:nvPr/>
        </p:nvGrpSpPr>
        <p:grpSpPr>
          <a:xfrm>
            <a:off x="6502120" y="2369628"/>
            <a:ext cx="894360" cy="878961"/>
            <a:chOff x="12568985" y="1268399"/>
            <a:chExt cx="894360" cy="87896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2E72F0A-E741-4CEF-9F75-ADF4ADCE1B47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1BDB37D-E799-471A-A323-C45ECA19AFB9}"/>
                </a:ext>
              </a:extLst>
            </p:cNvPr>
            <p:cNvSpPr txBox="1"/>
            <p:nvPr/>
          </p:nvSpPr>
          <p:spPr>
            <a:xfrm>
              <a:off x="12609625" y="1513054"/>
              <a:ext cx="79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arrayA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5B90854-CF4B-4B09-8BA0-FF377248D95C}"/>
              </a:ext>
            </a:extLst>
          </p:cNvPr>
          <p:cNvGrpSpPr/>
          <p:nvPr/>
        </p:nvGrpSpPr>
        <p:grpSpPr>
          <a:xfrm>
            <a:off x="6502120" y="3561813"/>
            <a:ext cx="894360" cy="878961"/>
            <a:chOff x="12568985" y="1268399"/>
            <a:chExt cx="894360" cy="878961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4BBF17E8-A106-4335-B6FD-8A088E4E2312}"/>
                </a:ext>
              </a:extLst>
            </p:cNvPr>
            <p:cNvSpPr/>
            <p:nvPr/>
          </p:nvSpPr>
          <p:spPr>
            <a:xfrm>
              <a:off x="12568985" y="1268399"/>
              <a:ext cx="894360" cy="878961"/>
            </a:xfrm>
            <a:prstGeom prst="ellipse">
              <a:avLst/>
            </a:prstGeom>
            <a:solidFill>
              <a:srgbClr val="F31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A3B6304-ACC0-4C4E-AC8E-EF5814DE1B38}"/>
                </a:ext>
              </a:extLst>
            </p:cNvPr>
            <p:cNvSpPr txBox="1"/>
            <p:nvPr/>
          </p:nvSpPr>
          <p:spPr>
            <a:xfrm>
              <a:off x="12609625" y="1513054"/>
              <a:ext cx="786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arrayB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F82516A-4D8A-4B4B-B7A3-5154787ED586}"/>
              </a:ext>
            </a:extLst>
          </p:cNvPr>
          <p:cNvCxnSpPr>
            <a:cxnSpLocks/>
          </p:cNvCxnSpPr>
          <p:nvPr/>
        </p:nvCxnSpPr>
        <p:spPr>
          <a:xfrm flipV="1">
            <a:off x="7559040" y="3248590"/>
            <a:ext cx="1849120" cy="703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BD5DFAA-20B2-4702-951D-CF2B71F494E2}"/>
              </a:ext>
            </a:extLst>
          </p:cNvPr>
          <p:cNvSpPr txBox="1"/>
          <p:nvPr/>
        </p:nvSpPr>
        <p:spPr>
          <a:xfrm>
            <a:off x="5692140" y="5419981"/>
            <a:ext cx="5910580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var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1610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B831E1-2F28-4D6E-A6CE-A3C9FACE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3F4E71E-5606-4D68-8106-6EF8EB15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0301" cy="404975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所以接著當我們更新了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[0]=3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的內容後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arrayA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的內容也一起被更新了。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最後得到的答案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9C2F65-16E9-4147-9451-0FD9909B3878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周本諴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A38C0AC-00B9-41B9-85AB-7836D7D3E6B8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B74BF3-0B0B-4909-BE76-D645EEE983B6}"/>
              </a:ext>
            </a:extLst>
          </p:cNvPr>
          <p:cNvSpPr txBox="1"/>
          <p:nvPr/>
        </p:nvSpPr>
        <p:spPr>
          <a:xfrm>
            <a:off x="6233020" y="1895100"/>
            <a:ext cx="5120780" cy="8309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] =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3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 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console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log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arrayA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arrayB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Fira Code"/>
                <a:ea typeface="新細明體" panose="02020500000000000000" pitchFamily="18" charset="-120"/>
                <a:cs typeface="+mn-cs"/>
              </a:rPr>
              <a:t>);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064E2AA-4246-4A78-8A82-A6CDFD098D59}"/>
              </a:ext>
            </a:extLst>
          </p:cNvPr>
          <p:cNvGrpSpPr/>
          <p:nvPr/>
        </p:nvGrpSpPr>
        <p:grpSpPr>
          <a:xfrm>
            <a:off x="6263500" y="3524249"/>
            <a:ext cx="5120780" cy="2351127"/>
            <a:chOff x="6233020" y="3158489"/>
            <a:chExt cx="5120780" cy="235112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83199D-A6A2-428E-98E9-EF7C768AA61B}"/>
                </a:ext>
              </a:extLst>
            </p:cNvPr>
            <p:cNvSpPr/>
            <p:nvPr/>
          </p:nvSpPr>
          <p:spPr>
            <a:xfrm>
              <a:off x="6233020" y="3158489"/>
              <a:ext cx="5120780" cy="235112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994E2C-9387-4F4D-AD81-3A6732EB4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020" y="3158489"/>
              <a:ext cx="5120780" cy="235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59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F7E8A-05DC-41DF-93FA-C3C7AAA9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C5CEA-E55B-458C-AB31-A3058C5F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以專案中的工作項目管理為例，如何設計資料庫欄位以儲存樹狀結構的任務？搜尋時以何種方式產生任務的樹狀結構？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57F57D-7241-4599-BD21-BE0996056E75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19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696542" y="701604"/>
            <a:ext cx="379671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zh-TW" altLang="en-US" sz="3600" dirty="0"/>
              <a:t>兩種資料庫設計</a:t>
            </a:r>
            <a:endParaRPr sz="3600" dirty="0"/>
          </a:p>
        </p:txBody>
      </p:sp>
      <p:sp>
        <p:nvSpPr>
          <p:cNvPr id="57" name="Google Shape;243;p25">
            <a:extLst>
              <a:ext uri="{FF2B5EF4-FFF2-40B4-BE49-F238E27FC236}">
                <a16:creationId xmlns:a16="http://schemas.microsoft.com/office/drawing/2014/main" id="{DEB2382D-729C-4D2D-A0CC-C4FD7476F0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999059" y="961275"/>
            <a:ext cx="3066022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TW" sz="2400" dirty="0"/>
              <a:t>N</a:t>
            </a:r>
            <a:r>
              <a:rPr lang="zh-TW" altLang="en-US" sz="2400" dirty="0"/>
              <a:t>元樹的資料模型</a:t>
            </a:r>
            <a:endParaRPr lang="it-IT" altLang="zh-TW" sz="2400" dirty="0"/>
          </a:p>
        </p:txBody>
      </p:sp>
      <p:sp>
        <p:nvSpPr>
          <p:cNvPr id="4" name="Google Shape;932;p51">
            <a:extLst>
              <a:ext uri="{FF2B5EF4-FFF2-40B4-BE49-F238E27FC236}">
                <a16:creationId xmlns:a16="http://schemas.microsoft.com/office/drawing/2014/main" id="{76A9ED36-283B-4AD8-9888-461F2F656636}"/>
              </a:ext>
            </a:extLst>
          </p:cNvPr>
          <p:cNvSpPr/>
          <p:nvPr/>
        </p:nvSpPr>
        <p:spPr>
          <a:xfrm>
            <a:off x="2604941" y="3335643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2;p51">
            <a:extLst>
              <a:ext uri="{FF2B5EF4-FFF2-40B4-BE49-F238E27FC236}">
                <a16:creationId xmlns:a16="http://schemas.microsoft.com/office/drawing/2014/main" id="{911F02F5-1A78-490B-A029-7B050D7B02CB}"/>
              </a:ext>
            </a:extLst>
          </p:cNvPr>
          <p:cNvSpPr/>
          <p:nvPr/>
        </p:nvSpPr>
        <p:spPr>
          <a:xfrm>
            <a:off x="1792525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32;p51">
            <a:extLst>
              <a:ext uri="{FF2B5EF4-FFF2-40B4-BE49-F238E27FC236}">
                <a16:creationId xmlns:a16="http://schemas.microsoft.com/office/drawing/2014/main" id="{0086507A-28EE-496F-99EF-37E9F24009C5}"/>
              </a:ext>
            </a:extLst>
          </p:cNvPr>
          <p:cNvSpPr/>
          <p:nvPr/>
        </p:nvSpPr>
        <p:spPr>
          <a:xfrm>
            <a:off x="2604941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32;p51">
            <a:extLst>
              <a:ext uri="{FF2B5EF4-FFF2-40B4-BE49-F238E27FC236}">
                <a16:creationId xmlns:a16="http://schemas.microsoft.com/office/drawing/2014/main" id="{BC8222A8-5343-40D4-9ED3-5C4217791B0B}"/>
              </a:ext>
            </a:extLst>
          </p:cNvPr>
          <p:cNvSpPr/>
          <p:nvPr/>
        </p:nvSpPr>
        <p:spPr>
          <a:xfrm>
            <a:off x="3417357" y="401975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32;p51">
            <a:extLst>
              <a:ext uri="{FF2B5EF4-FFF2-40B4-BE49-F238E27FC236}">
                <a16:creationId xmlns:a16="http://schemas.microsoft.com/office/drawing/2014/main" id="{803681B9-DCE7-45F7-BB6A-6A8F1A629E6C}"/>
              </a:ext>
            </a:extLst>
          </p:cNvPr>
          <p:cNvSpPr/>
          <p:nvPr/>
        </p:nvSpPr>
        <p:spPr>
          <a:xfrm>
            <a:off x="3425824" y="472300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2705D108-AB9B-4CB2-97BC-C374DAD5CE3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2866830" y="3207343"/>
            <a:ext cx="16933" cy="1624832"/>
          </a:xfrm>
          <a:prstGeom prst="bentConnector3">
            <a:avLst>
              <a:gd name="adj1" fmla="val 85115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75ED598-F8E4-4CA3-AF43-9BE1B53DF7B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866829" y="3738443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8078972-61B8-4F22-9F71-91B7795ABC9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050181" y="4422559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682B2E2-2848-441D-82E8-89092C9BDA7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9245" y="4422559"/>
            <a:ext cx="8467" cy="300443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圓角 229">
            <a:extLst>
              <a:ext uri="{FF2B5EF4-FFF2-40B4-BE49-F238E27FC236}">
                <a16:creationId xmlns:a16="http://schemas.microsoft.com/office/drawing/2014/main" id="{2691C347-20A5-4424-8F31-E820D589F1F8}"/>
              </a:ext>
            </a:extLst>
          </p:cNvPr>
          <p:cNvSpPr/>
          <p:nvPr/>
        </p:nvSpPr>
        <p:spPr>
          <a:xfrm>
            <a:off x="1539106" y="3843053"/>
            <a:ext cx="2529101" cy="650508"/>
          </a:xfrm>
          <a:prstGeom prst="roundRect">
            <a:avLst/>
          </a:prstGeom>
          <a:noFill/>
          <a:ln w="19050">
            <a:solidFill>
              <a:srgbClr val="FECFA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42" name="Google Shape;161;p22">
            <a:extLst>
              <a:ext uri="{FF2B5EF4-FFF2-40B4-BE49-F238E27FC236}">
                <a16:creationId xmlns:a16="http://schemas.microsoft.com/office/drawing/2014/main" id="{3A423C04-4203-492B-80FE-472778617D7E}"/>
              </a:ext>
            </a:extLst>
          </p:cNvPr>
          <p:cNvSpPr txBox="1"/>
          <p:nvPr/>
        </p:nvSpPr>
        <p:spPr>
          <a:xfrm>
            <a:off x="4058359" y="3876114"/>
            <a:ext cx="1622087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A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1;p22">
            <a:extLst>
              <a:ext uri="{FF2B5EF4-FFF2-40B4-BE49-F238E27FC236}">
                <a16:creationId xmlns:a16="http://schemas.microsoft.com/office/drawing/2014/main" id="{8E8FC4D6-7435-4C32-82A8-F2650796C5EE}"/>
              </a:ext>
            </a:extLst>
          </p:cNvPr>
          <p:cNvSpPr txBox="1"/>
          <p:nvPr/>
        </p:nvSpPr>
        <p:spPr>
          <a:xfrm>
            <a:off x="3903023" y="4686941"/>
            <a:ext cx="1661880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D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61;p22">
            <a:extLst>
              <a:ext uri="{FF2B5EF4-FFF2-40B4-BE49-F238E27FC236}">
                <a16:creationId xmlns:a16="http://schemas.microsoft.com/office/drawing/2014/main" id="{0D7E33D4-21B8-4265-9180-D26AF142E882}"/>
              </a:ext>
            </a:extLst>
          </p:cNvPr>
          <p:cNvSpPr txBox="1"/>
          <p:nvPr/>
        </p:nvSpPr>
        <p:spPr>
          <a:xfrm>
            <a:off x="555359" y="5168206"/>
            <a:ext cx="2942357" cy="45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E, F : </a:t>
            </a:r>
            <a:r>
              <a:rPr lang="en-US" altLang="zh-TW" sz="1867" kern="0" dirty="0" err="1">
                <a:solidFill>
                  <a:srgbClr val="3F3F3F"/>
                </a:solidFill>
                <a:latin typeface="Arial"/>
                <a:cs typeface="Arial"/>
                <a:sym typeface="Arial"/>
              </a:rPr>
              <a:t>ParentID</a:t>
            </a: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 = B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932;p51">
            <a:extLst>
              <a:ext uri="{FF2B5EF4-FFF2-40B4-BE49-F238E27FC236}">
                <a16:creationId xmlns:a16="http://schemas.microsoft.com/office/drawing/2014/main" id="{D9A516E3-708C-4061-9C7D-1AE3E8143E36}"/>
              </a:ext>
            </a:extLst>
          </p:cNvPr>
          <p:cNvSpPr/>
          <p:nvPr/>
        </p:nvSpPr>
        <p:spPr>
          <a:xfrm>
            <a:off x="8489873" y="3407872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932;p51">
            <a:extLst>
              <a:ext uri="{FF2B5EF4-FFF2-40B4-BE49-F238E27FC236}">
                <a16:creationId xmlns:a16="http://schemas.microsoft.com/office/drawing/2014/main" id="{A8ED60F2-6F14-4B84-B4CE-C50BAA0A59DF}"/>
              </a:ext>
            </a:extLst>
          </p:cNvPr>
          <p:cNvSpPr/>
          <p:nvPr/>
        </p:nvSpPr>
        <p:spPr>
          <a:xfrm>
            <a:off x="7511247" y="409198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32;p51">
            <a:extLst>
              <a:ext uri="{FF2B5EF4-FFF2-40B4-BE49-F238E27FC236}">
                <a16:creationId xmlns:a16="http://schemas.microsoft.com/office/drawing/2014/main" id="{EBF9BCA9-FD5D-4867-98B7-3D66B2F33495}"/>
              </a:ext>
            </a:extLst>
          </p:cNvPr>
          <p:cNvSpPr/>
          <p:nvPr/>
        </p:nvSpPr>
        <p:spPr>
          <a:xfrm>
            <a:off x="8489873" y="409198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32;p51">
            <a:extLst>
              <a:ext uri="{FF2B5EF4-FFF2-40B4-BE49-F238E27FC236}">
                <a16:creationId xmlns:a16="http://schemas.microsoft.com/office/drawing/2014/main" id="{E84B3EC0-5F56-46F5-AD0F-4AFD7F5FE75C}"/>
              </a:ext>
            </a:extLst>
          </p:cNvPr>
          <p:cNvSpPr/>
          <p:nvPr/>
        </p:nvSpPr>
        <p:spPr>
          <a:xfrm>
            <a:off x="9744173" y="40956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32;p51">
            <a:extLst>
              <a:ext uri="{FF2B5EF4-FFF2-40B4-BE49-F238E27FC236}">
                <a16:creationId xmlns:a16="http://schemas.microsoft.com/office/drawing/2014/main" id="{4AE91BB5-A08F-4186-8EB8-19843A0C8A0D}"/>
              </a:ext>
            </a:extLst>
          </p:cNvPr>
          <p:cNvSpPr/>
          <p:nvPr/>
        </p:nvSpPr>
        <p:spPr>
          <a:xfrm>
            <a:off x="7068473" y="479523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32;p51">
            <a:extLst>
              <a:ext uri="{FF2B5EF4-FFF2-40B4-BE49-F238E27FC236}">
                <a16:creationId xmlns:a16="http://schemas.microsoft.com/office/drawing/2014/main" id="{65A38992-6D10-493E-AEE3-513CD4DDD267}"/>
              </a:ext>
            </a:extLst>
          </p:cNvPr>
          <p:cNvSpPr/>
          <p:nvPr/>
        </p:nvSpPr>
        <p:spPr>
          <a:xfrm>
            <a:off x="8189615" y="479523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932;p51">
            <a:extLst>
              <a:ext uri="{FF2B5EF4-FFF2-40B4-BE49-F238E27FC236}">
                <a16:creationId xmlns:a16="http://schemas.microsoft.com/office/drawing/2014/main" id="{E09DDF8C-8BEF-4F84-9A52-78577433988A}"/>
              </a:ext>
            </a:extLst>
          </p:cNvPr>
          <p:cNvSpPr/>
          <p:nvPr/>
        </p:nvSpPr>
        <p:spPr>
          <a:xfrm>
            <a:off x="9742205" y="4788448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F889F6CB-DAB2-4E35-B7AE-156F5385442C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 rot="16200000" flipH="1">
            <a:off x="8887743" y="2977381"/>
            <a:ext cx="3709" cy="2232927"/>
          </a:xfrm>
          <a:prstGeom prst="bentConnector3">
            <a:avLst>
              <a:gd name="adj1" fmla="val -3521639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7506ADA8-1DFD-47AD-9D86-9740150A7D4F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7890932" y="4234660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1173079-804B-4117-82D7-EC7CCA2660B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8751761" y="3810673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A5585CC-2198-4780-9C41-84AB21938F22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768902" y="4494789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9A687A7-BE6F-464A-82F8-B84C8132B549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10004093" y="4498498"/>
            <a:ext cx="1968" cy="289951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Google Shape;161;p22">
            <a:extLst>
              <a:ext uri="{FF2B5EF4-FFF2-40B4-BE49-F238E27FC236}">
                <a16:creationId xmlns:a16="http://schemas.microsoft.com/office/drawing/2014/main" id="{D80F24E0-F5ED-4440-BC73-238FD21947B4}"/>
              </a:ext>
            </a:extLst>
          </p:cNvPr>
          <p:cNvSpPr txBox="1"/>
          <p:nvPr/>
        </p:nvSpPr>
        <p:spPr>
          <a:xfrm>
            <a:off x="1780888" y="2174183"/>
            <a:ext cx="2816584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400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父子</a:t>
            </a:r>
            <a:r>
              <a:rPr lang="zh-TW" altLang="en-US" sz="2400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節點關係模型</a:t>
            </a:r>
            <a:endParaRPr lang="en-US" altLang="zh-TW" sz="2400" kern="0" dirty="0">
              <a:solidFill>
                <a:srgbClr val="3F3F3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it-IT" altLang="zh-TW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61;p22">
            <a:extLst>
              <a:ext uri="{FF2B5EF4-FFF2-40B4-BE49-F238E27FC236}">
                <a16:creationId xmlns:a16="http://schemas.microsoft.com/office/drawing/2014/main" id="{176FD47B-1F58-4DED-B381-F108626B610B}"/>
              </a:ext>
            </a:extLst>
          </p:cNvPr>
          <p:cNvSpPr txBox="1"/>
          <p:nvPr/>
        </p:nvSpPr>
        <p:spPr>
          <a:xfrm>
            <a:off x="7723740" y="2190703"/>
            <a:ext cx="2088521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400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嵌套集合模型</a:t>
            </a:r>
            <a:endParaRPr lang="en-US" altLang="zh-TW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61;p22">
            <a:extLst>
              <a:ext uri="{FF2B5EF4-FFF2-40B4-BE49-F238E27FC236}">
                <a16:creationId xmlns:a16="http://schemas.microsoft.com/office/drawing/2014/main" id="{EF703270-A50C-4239-B1CF-7DA7D60BC786}"/>
              </a:ext>
            </a:extLst>
          </p:cNvPr>
          <p:cNvSpPr txBox="1"/>
          <p:nvPr/>
        </p:nvSpPr>
        <p:spPr>
          <a:xfrm>
            <a:off x="8921348" y="417749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61;p22">
            <a:extLst>
              <a:ext uri="{FF2B5EF4-FFF2-40B4-BE49-F238E27FC236}">
                <a16:creationId xmlns:a16="http://schemas.microsoft.com/office/drawing/2014/main" id="{27AB82A8-3043-4E96-9E71-2F8C4FADCFE1}"/>
              </a:ext>
            </a:extLst>
          </p:cNvPr>
          <p:cNvSpPr txBox="1"/>
          <p:nvPr/>
        </p:nvSpPr>
        <p:spPr>
          <a:xfrm>
            <a:off x="6762357" y="489683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1;p22">
            <a:extLst>
              <a:ext uri="{FF2B5EF4-FFF2-40B4-BE49-F238E27FC236}">
                <a16:creationId xmlns:a16="http://schemas.microsoft.com/office/drawing/2014/main" id="{AE0FC14A-0797-433F-9C91-84286ADF9376}"/>
              </a:ext>
            </a:extLst>
          </p:cNvPr>
          <p:cNvSpPr txBox="1"/>
          <p:nvPr/>
        </p:nvSpPr>
        <p:spPr>
          <a:xfrm>
            <a:off x="7191228" y="4165926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61;p22">
            <a:extLst>
              <a:ext uri="{FF2B5EF4-FFF2-40B4-BE49-F238E27FC236}">
                <a16:creationId xmlns:a16="http://schemas.microsoft.com/office/drawing/2014/main" id="{28D28B85-EB94-4E91-9E0B-F8F220FE0A74}"/>
              </a:ext>
            </a:extLst>
          </p:cNvPr>
          <p:cNvSpPr txBox="1"/>
          <p:nvPr/>
        </p:nvSpPr>
        <p:spPr>
          <a:xfrm>
            <a:off x="8155777" y="347822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161;p22">
            <a:extLst>
              <a:ext uri="{FF2B5EF4-FFF2-40B4-BE49-F238E27FC236}">
                <a16:creationId xmlns:a16="http://schemas.microsoft.com/office/drawing/2014/main" id="{48C9E2E8-2FF6-4313-8B23-40B7623BE58B}"/>
              </a:ext>
            </a:extLst>
          </p:cNvPr>
          <p:cNvSpPr txBox="1"/>
          <p:nvPr/>
        </p:nvSpPr>
        <p:spPr>
          <a:xfrm>
            <a:off x="8196143" y="414711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1;p22">
            <a:extLst>
              <a:ext uri="{FF2B5EF4-FFF2-40B4-BE49-F238E27FC236}">
                <a16:creationId xmlns:a16="http://schemas.microsoft.com/office/drawing/2014/main" id="{2CDC46C5-D0B1-4E03-B9AE-EE24EC66BA58}"/>
              </a:ext>
            </a:extLst>
          </p:cNvPr>
          <p:cNvSpPr txBox="1"/>
          <p:nvPr/>
        </p:nvSpPr>
        <p:spPr>
          <a:xfrm>
            <a:off x="7943149" y="415387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61;p22">
            <a:extLst>
              <a:ext uri="{FF2B5EF4-FFF2-40B4-BE49-F238E27FC236}">
                <a16:creationId xmlns:a16="http://schemas.microsoft.com/office/drawing/2014/main" id="{0E43EC50-2A4C-411A-9597-EA0E2819D233}"/>
              </a:ext>
            </a:extLst>
          </p:cNvPr>
          <p:cNvSpPr txBox="1"/>
          <p:nvPr/>
        </p:nvSpPr>
        <p:spPr>
          <a:xfrm>
            <a:off x="8634840" y="4896829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61;p22">
            <a:extLst>
              <a:ext uri="{FF2B5EF4-FFF2-40B4-BE49-F238E27FC236}">
                <a16:creationId xmlns:a16="http://schemas.microsoft.com/office/drawing/2014/main" id="{F473A18B-3884-4214-B27A-35235DA6FABC}"/>
              </a:ext>
            </a:extLst>
          </p:cNvPr>
          <p:cNvSpPr txBox="1"/>
          <p:nvPr/>
        </p:nvSpPr>
        <p:spPr>
          <a:xfrm>
            <a:off x="7863992" y="4914921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1;p22">
            <a:extLst>
              <a:ext uri="{FF2B5EF4-FFF2-40B4-BE49-F238E27FC236}">
                <a16:creationId xmlns:a16="http://schemas.microsoft.com/office/drawing/2014/main" id="{2C5916C3-E871-4054-95EF-08275BD35F10}"/>
              </a:ext>
            </a:extLst>
          </p:cNvPr>
          <p:cNvSpPr txBox="1"/>
          <p:nvPr/>
        </p:nvSpPr>
        <p:spPr>
          <a:xfrm>
            <a:off x="7528464" y="491210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932;p51">
            <a:extLst>
              <a:ext uri="{FF2B5EF4-FFF2-40B4-BE49-F238E27FC236}">
                <a16:creationId xmlns:a16="http://schemas.microsoft.com/office/drawing/2014/main" id="{C3E34E07-F4A7-4824-B19C-2B82D6499A05}"/>
              </a:ext>
            </a:extLst>
          </p:cNvPr>
          <p:cNvSpPr/>
          <p:nvPr/>
        </p:nvSpPr>
        <p:spPr>
          <a:xfrm>
            <a:off x="1211869" y="47399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32;p51">
            <a:extLst>
              <a:ext uri="{FF2B5EF4-FFF2-40B4-BE49-F238E27FC236}">
                <a16:creationId xmlns:a16="http://schemas.microsoft.com/office/drawing/2014/main" id="{42AE67ED-A744-4D66-892A-0145C1DD4624}"/>
              </a:ext>
            </a:extLst>
          </p:cNvPr>
          <p:cNvSpPr/>
          <p:nvPr/>
        </p:nvSpPr>
        <p:spPr>
          <a:xfrm>
            <a:off x="2333011" y="47399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B0BB4F1-F263-4D7F-91F2-6609109DE885}"/>
              </a:ext>
            </a:extLst>
          </p:cNvPr>
          <p:cNvCxnSpPr>
            <a:cxnSpLocks/>
            <a:stCxn id="87" idx="0"/>
            <a:endCxn id="88" idx="0"/>
          </p:cNvCxnSpPr>
          <p:nvPr/>
        </p:nvCxnSpPr>
        <p:spPr>
          <a:xfrm rot="5400000" flipH="1" flipV="1">
            <a:off x="2034328" y="4179400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Google Shape;161;p22">
            <a:extLst>
              <a:ext uri="{FF2B5EF4-FFF2-40B4-BE49-F238E27FC236}">
                <a16:creationId xmlns:a16="http://schemas.microsoft.com/office/drawing/2014/main" id="{9EC0D462-42E4-4ED7-9CDD-D2BB9F2E88FD}"/>
              </a:ext>
            </a:extLst>
          </p:cNvPr>
          <p:cNvSpPr txBox="1"/>
          <p:nvPr/>
        </p:nvSpPr>
        <p:spPr>
          <a:xfrm>
            <a:off x="10263867" y="4177496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161;p22">
            <a:extLst>
              <a:ext uri="{FF2B5EF4-FFF2-40B4-BE49-F238E27FC236}">
                <a16:creationId xmlns:a16="http://schemas.microsoft.com/office/drawing/2014/main" id="{1068494D-00E3-478B-A6E1-A56C3A5C041F}"/>
              </a:ext>
            </a:extLst>
          </p:cNvPr>
          <p:cNvSpPr txBox="1"/>
          <p:nvPr/>
        </p:nvSpPr>
        <p:spPr>
          <a:xfrm>
            <a:off x="9293418" y="4177497"/>
            <a:ext cx="554517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61;p22">
            <a:extLst>
              <a:ext uri="{FF2B5EF4-FFF2-40B4-BE49-F238E27FC236}">
                <a16:creationId xmlns:a16="http://schemas.microsoft.com/office/drawing/2014/main" id="{E3E90D5F-8219-49DE-A8B1-0E1B559BC76B}"/>
              </a:ext>
            </a:extLst>
          </p:cNvPr>
          <p:cNvSpPr txBox="1"/>
          <p:nvPr/>
        </p:nvSpPr>
        <p:spPr>
          <a:xfrm>
            <a:off x="10269200" y="4870249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61;p22">
            <a:extLst>
              <a:ext uri="{FF2B5EF4-FFF2-40B4-BE49-F238E27FC236}">
                <a16:creationId xmlns:a16="http://schemas.microsoft.com/office/drawing/2014/main" id="{4E3C5EB1-553E-4B57-AC13-411E5F2D44E3}"/>
              </a:ext>
            </a:extLst>
          </p:cNvPr>
          <p:cNvSpPr txBox="1"/>
          <p:nvPr/>
        </p:nvSpPr>
        <p:spPr>
          <a:xfrm>
            <a:off x="9293417" y="4870249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61;p22">
            <a:extLst>
              <a:ext uri="{FF2B5EF4-FFF2-40B4-BE49-F238E27FC236}">
                <a16:creationId xmlns:a16="http://schemas.microsoft.com/office/drawing/2014/main" id="{790D2393-61E4-42B7-826E-D7224683652A}"/>
              </a:ext>
            </a:extLst>
          </p:cNvPr>
          <p:cNvSpPr txBox="1"/>
          <p:nvPr/>
        </p:nvSpPr>
        <p:spPr>
          <a:xfrm>
            <a:off x="8952075" y="3460002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61;p22">
            <a:extLst>
              <a:ext uri="{FF2B5EF4-FFF2-40B4-BE49-F238E27FC236}">
                <a16:creationId xmlns:a16="http://schemas.microsoft.com/office/drawing/2014/main" id="{20A27A48-370A-4674-B973-59172282CB41}"/>
              </a:ext>
            </a:extLst>
          </p:cNvPr>
          <p:cNvSpPr txBox="1"/>
          <p:nvPr/>
        </p:nvSpPr>
        <p:spPr>
          <a:xfrm>
            <a:off x="9125978" y="5656013"/>
            <a:ext cx="2455967" cy="54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4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--</a:t>
            </a:r>
            <a:r>
              <a:rPr lang="en-US" altLang="zh-TW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Joe </a:t>
            </a:r>
            <a:r>
              <a:rPr lang="en-US" altLang="zh-TW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Celko</a:t>
            </a:r>
            <a:r>
              <a:rPr lang="zh-TW" alt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於</a:t>
            </a:r>
            <a:r>
              <a:rPr lang="en-US" altLang="zh-TW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1992</a:t>
            </a:r>
            <a:r>
              <a:rPr lang="zh-TW" alt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年提出</a:t>
            </a:r>
            <a:endParaRPr sz="14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61;p22">
            <a:extLst>
              <a:ext uri="{FF2B5EF4-FFF2-40B4-BE49-F238E27FC236}">
                <a16:creationId xmlns:a16="http://schemas.microsoft.com/office/drawing/2014/main" id="{D77C4F22-3099-4EC5-A13E-7243B46EFA3C}"/>
              </a:ext>
            </a:extLst>
          </p:cNvPr>
          <p:cNvSpPr txBox="1"/>
          <p:nvPr/>
        </p:nvSpPr>
        <p:spPr>
          <a:xfrm>
            <a:off x="1596323" y="2489379"/>
            <a:ext cx="3185715" cy="4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Parent-Child</a:t>
            </a:r>
            <a:r>
              <a:rPr lang="zh-TW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Relationship</a:t>
            </a: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Model</a:t>
            </a:r>
          </a:p>
          <a:p>
            <a:pPr defTabSz="1219170">
              <a:buClr>
                <a:srgbClr val="000000"/>
              </a:buClr>
            </a:pPr>
            <a:endParaRPr sz="16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61;p22">
            <a:extLst>
              <a:ext uri="{FF2B5EF4-FFF2-40B4-BE49-F238E27FC236}">
                <a16:creationId xmlns:a16="http://schemas.microsoft.com/office/drawing/2014/main" id="{E69C5970-D158-455B-A8CC-9350049A2F85}"/>
              </a:ext>
            </a:extLst>
          </p:cNvPr>
          <p:cNvSpPr txBox="1"/>
          <p:nvPr/>
        </p:nvSpPr>
        <p:spPr>
          <a:xfrm>
            <a:off x="7356670" y="2495139"/>
            <a:ext cx="2784693" cy="4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Nested </a:t>
            </a:r>
            <a:r>
              <a:rPr lang="en-US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</a:t>
            </a:r>
            <a:r>
              <a:rPr lang="it-IT" altLang="zh-TW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et Model</a:t>
            </a:r>
          </a:p>
          <a:p>
            <a:pPr algn="ctr" defTabSz="1219170">
              <a:buClr>
                <a:srgbClr val="000000"/>
              </a:buClr>
            </a:pPr>
            <a:endParaRPr sz="1600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38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B687E-C77F-4EE3-8D60-D4FEA7A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93990-CA3E-47C0-AF5F-F3A968D5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257" cy="4351338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請說明股票搓合機制中，何謂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逐筆交易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集合競價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假設撮合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傳入交易參數為一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，請寫出逐筆交易與集合競價的</a:t>
            </a:r>
            <a:r>
              <a:rPr lang="en-US" altLang="zh-TW" dirty="0">
                <a:solidFill>
                  <a:srgbClr val="569CD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solidFill>
                  <a:srgbClr val="4FC4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StockOrder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ECD32-D9E6-42F9-9884-76F12961EA23}"/>
              </a:ext>
            </a:extLst>
          </p:cNvPr>
          <p:cNvSpPr txBox="1"/>
          <p:nvPr/>
        </p:nvSpPr>
        <p:spPr>
          <a:xfrm>
            <a:off x="6258187" y="1690688"/>
            <a:ext cx="5095613" cy="4370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class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FC4AC"/>
                </a:solidFill>
                <a:latin typeface="Fira Code"/>
              </a:rPr>
              <a:t>StockOrder</a:t>
            </a:r>
            <a:endParaRPr lang="en-US" altLang="zh-TW" sz="2000" b="1" dirty="0">
              <a:solidFill>
                <a:srgbClr val="4FC4AC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{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使用者帳號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userId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買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賣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("buy"/"sell")</a:t>
            </a:r>
            <a:endParaRPr lang="en-US" altLang="zh-TW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string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orderType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目標價格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decimal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targetPrice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數量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int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>
                <a:solidFill>
                  <a:srgbClr val="9CDCFE"/>
                </a:solidFill>
                <a:latin typeface="Fira Code"/>
              </a:rPr>
              <a:t>amount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zh-TW" altLang="en-US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6A9955"/>
                </a:solidFill>
                <a:latin typeface="Fira Code"/>
              </a:rPr>
              <a:t>//</a:t>
            </a:r>
            <a:r>
              <a:rPr lang="zh-TW" altLang="en-US" sz="2000" b="1" dirty="0">
                <a:solidFill>
                  <a:srgbClr val="6A9955"/>
                </a:solidFill>
                <a:latin typeface="Fira Code"/>
              </a:rPr>
              <a:t>下單時間</a:t>
            </a:r>
            <a:endParaRPr lang="zh-TW" altLang="en-US" sz="2000" b="1" dirty="0">
              <a:solidFill>
                <a:srgbClr val="D4D4D4"/>
              </a:solidFill>
              <a:latin typeface="Fira Code"/>
            </a:endParaRP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public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4EC9B0"/>
                </a:solidFill>
                <a:latin typeface="Fira Code"/>
              </a:rPr>
              <a:t>DateTime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altLang="zh-TW" sz="2000" b="1" dirty="0" err="1">
                <a:solidFill>
                  <a:srgbClr val="9CDCFE"/>
                </a:solidFill>
                <a:latin typeface="Fira Code"/>
              </a:rPr>
              <a:t>orderTime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 {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get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</a:t>
            </a:r>
            <a:r>
              <a:rPr lang="en-US" altLang="zh-TW" sz="2000" b="1" dirty="0">
                <a:solidFill>
                  <a:srgbClr val="569CD6"/>
                </a:solidFill>
                <a:latin typeface="Fira Code"/>
              </a:rPr>
              <a:t>set</a:t>
            </a:r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; }</a:t>
            </a:r>
          </a:p>
          <a:p>
            <a:r>
              <a:rPr lang="en-US" altLang="zh-TW" sz="2000" b="1" dirty="0">
                <a:solidFill>
                  <a:srgbClr val="D4D4D4"/>
                </a:solidFill>
                <a:latin typeface="Fira Code"/>
              </a:rPr>
              <a:t>}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74F81F-F55A-4BDB-BD1D-8236AA12837B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郭庭彰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8737B2B-5781-471F-87B2-0885C4B8DE62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28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2;p51">
            <a:extLst>
              <a:ext uri="{FF2B5EF4-FFF2-40B4-BE49-F238E27FC236}">
                <a16:creationId xmlns:a16="http://schemas.microsoft.com/office/drawing/2014/main" id="{76A9ED36-283B-4AD8-9888-461F2F656636}"/>
              </a:ext>
            </a:extLst>
          </p:cNvPr>
          <p:cNvSpPr/>
          <p:nvPr/>
        </p:nvSpPr>
        <p:spPr>
          <a:xfrm>
            <a:off x="1279371" y="279718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32;p51">
            <a:extLst>
              <a:ext uri="{FF2B5EF4-FFF2-40B4-BE49-F238E27FC236}">
                <a16:creationId xmlns:a16="http://schemas.microsoft.com/office/drawing/2014/main" id="{911F02F5-1A78-490B-A029-7B050D7B02CB}"/>
              </a:ext>
            </a:extLst>
          </p:cNvPr>
          <p:cNvSpPr/>
          <p:nvPr/>
        </p:nvSpPr>
        <p:spPr>
          <a:xfrm>
            <a:off x="466955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32;p51">
            <a:extLst>
              <a:ext uri="{FF2B5EF4-FFF2-40B4-BE49-F238E27FC236}">
                <a16:creationId xmlns:a16="http://schemas.microsoft.com/office/drawing/2014/main" id="{0086507A-28EE-496F-99EF-37E9F24009C5}"/>
              </a:ext>
            </a:extLst>
          </p:cNvPr>
          <p:cNvSpPr/>
          <p:nvPr/>
        </p:nvSpPr>
        <p:spPr>
          <a:xfrm>
            <a:off x="1279371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32;p51">
            <a:extLst>
              <a:ext uri="{FF2B5EF4-FFF2-40B4-BE49-F238E27FC236}">
                <a16:creationId xmlns:a16="http://schemas.microsoft.com/office/drawing/2014/main" id="{BC8222A8-5343-40D4-9ED3-5C4217791B0B}"/>
              </a:ext>
            </a:extLst>
          </p:cNvPr>
          <p:cNvSpPr/>
          <p:nvPr/>
        </p:nvSpPr>
        <p:spPr>
          <a:xfrm>
            <a:off x="2091787" y="3481297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32;p51">
            <a:extLst>
              <a:ext uri="{FF2B5EF4-FFF2-40B4-BE49-F238E27FC236}">
                <a16:creationId xmlns:a16="http://schemas.microsoft.com/office/drawing/2014/main" id="{803681B9-DCE7-45F7-BB6A-6A8F1A629E6C}"/>
              </a:ext>
            </a:extLst>
          </p:cNvPr>
          <p:cNvSpPr/>
          <p:nvPr/>
        </p:nvSpPr>
        <p:spPr>
          <a:xfrm>
            <a:off x="3243613" y="279614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2705D108-AB9B-4CB2-97BC-C374DAD5CE38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 rot="5400000" flipH="1" flipV="1">
            <a:off x="1541259" y="2668881"/>
            <a:ext cx="16933" cy="1624832"/>
          </a:xfrm>
          <a:prstGeom prst="bentConnector3">
            <a:avLst>
              <a:gd name="adj1" fmla="val 85115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875ED598-F8E4-4CA3-AF43-9BE1B53DF7B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541259" y="3199981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8078972-61B8-4F22-9F71-91B7795ABC9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24610" y="3884098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32;p51">
            <a:extLst>
              <a:ext uri="{FF2B5EF4-FFF2-40B4-BE49-F238E27FC236}">
                <a16:creationId xmlns:a16="http://schemas.microsoft.com/office/drawing/2014/main" id="{C3E34E07-F4A7-4824-B19C-2B82D6499A05}"/>
              </a:ext>
            </a:extLst>
          </p:cNvPr>
          <p:cNvSpPr/>
          <p:nvPr/>
        </p:nvSpPr>
        <p:spPr>
          <a:xfrm>
            <a:off x="213533" y="420150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32;p51">
            <a:extLst>
              <a:ext uri="{FF2B5EF4-FFF2-40B4-BE49-F238E27FC236}">
                <a16:creationId xmlns:a16="http://schemas.microsoft.com/office/drawing/2014/main" id="{42AE67ED-A744-4D66-892A-0145C1DD4624}"/>
              </a:ext>
            </a:extLst>
          </p:cNvPr>
          <p:cNvSpPr/>
          <p:nvPr/>
        </p:nvSpPr>
        <p:spPr>
          <a:xfrm>
            <a:off x="1007440" y="4201509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DB0BB4F1-F263-4D7F-91F2-6609109DE885}"/>
              </a:ext>
            </a:extLst>
          </p:cNvPr>
          <p:cNvCxnSpPr>
            <a:cxnSpLocks/>
            <a:stCxn id="87" idx="0"/>
            <a:endCxn id="88" idx="0"/>
          </p:cNvCxnSpPr>
          <p:nvPr/>
        </p:nvCxnSpPr>
        <p:spPr>
          <a:xfrm rot="5400000" flipH="1" flipV="1">
            <a:off x="872375" y="3804556"/>
            <a:ext cx="16933" cy="793907"/>
          </a:xfrm>
          <a:prstGeom prst="bentConnector3">
            <a:avLst>
              <a:gd name="adj1" fmla="val 1057150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7" name="Google Shape;836;p46">
            <a:extLst>
              <a:ext uri="{FF2B5EF4-FFF2-40B4-BE49-F238E27FC236}">
                <a16:creationId xmlns:a16="http://schemas.microsoft.com/office/drawing/2014/main" id="{8CD87394-718E-419B-9FD0-292EEC0C4188}"/>
              </a:ext>
            </a:extLst>
          </p:cNvPr>
          <p:cNvGraphicFramePr/>
          <p:nvPr>
            <p:extLst/>
          </p:nvPr>
        </p:nvGraphicFramePr>
        <p:xfrm>
          <a:off x="4612585" y="2054876"/>
          <a:ext cx="7053756" cy="36584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askName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ParentID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A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NULL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B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C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D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664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2246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8411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7504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824698"/>
                  </a:ext>
                </a:extLst>
              </a:tr>
            </a:tbl>
          </a:graphicData>
        </a:graphic>
      </p:graphicFrame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B40FC3D3-0402-4E84-9F4E-7F55A414FB5A}"/>
              </a:ext>
            </a:extLst>
          </p:cNvPr>
          <p:cNvSpPr/>
          <p:nvPr/>
        </p:nvSpPr>
        <p:spPr>
          <a:xfrm>
            <a:off x="8112761" y="1958945"/>
            <a:ext cx="1818009" cy="3856599"/>
          </a:xfrm>
          <a:prstGeom prst="roundRect">
            <a:avLst>
              <a:gd name="adj" fmla="val 6554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64" name="Google Shape;244;p25">
            <a:extLst>
              <a:ext uri="{FF2B5EF4-FFF2-40B4-BE49-F238E27FC236}">
                <a16:creationId xmlns:a16="http://schemas.microsoft.com/office/drawing/2014/main" id="{99092E64-A057-4B16-9DF8-422FFCA36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556" y="675899"/>
            <a:ext cx="533215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63" name="Google Shape;243;p25">
            <a:extLst>
              <a:ext uri="{FF2B5EF4-FFF2-40B4-BE49-F238E27FC236}">
                <a16:creationId xmlns:a16="http://schemas.microsoft.com/office/drawing/2014/main" id="{2C76E10A-9621-470E-A4F1-8671C87E45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12585" y="926868"/>
            <a:ext cx="4545048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-IT" altLang="zh-TW" sz="2133" dirty="0"/>
              <a:t>Parent-Child</a:t>
            </a:r>
            <a:r>
              <a:rPr lang="zh-TW" altLang="en-US" sz="2133" dirty="0"/>
              <a:t> </a:t>
            </a:r>
            <a:r>
              <a:rPr lang="en-US" altLang="zh-TW" sz="2133" dirty="0"/>
              <a:t>Relationship</a:t>
            </a:r>
            <a:r>
              <a:rPr lang="it-IT" altLang="zh-TW" sz="2133" dirty="0"/>
              <a:t> Model</a:t>
            </a:r>
          </a:p>
        </p:txBody>
      </p:sp>
      <p:sp>
        <p:nvSpPr>
          <p:cNvPr id="66" name="Google Shape;932;p51">
            <a:extLst>
              <a:ext uri="{FF2B5EF4-FFF2-40B4-BE49-F238E27FC236}">
                <a16:creationId xmlns:a16="http://schemas.microsoft.com/office/drawing/2014/main" id="{6671591B-96FF-48A6-A44F-0FAFD12F9259}"/>
              </a:ext>
            </a:extLst>
          </p:cNvPr>
          <p:cNvSpPr/>
          <p:nvPr/>
        </p:nvSpPr>
        <p:spPr>
          <a:xfrm>
            <a:off x="2847633" y="348976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932;p51">
            <a:extLst>
              <a:ext uri="{FF2B5EF4-FFF2-40B4-BE49-F238E27FC236}">
                <a16:creationId xmlns:a16="http://schemas.microsoft.com/office/drawing/2014/main" id="{FED8C203-54D7-4E40-8757-2CE55A26B095}"/>
              </a:ext>
            </a:extLst>
          </p:cNvPr>
          <p:cNvSpPr/>
          <p:nvPr/>
        </p:nvSpPr>
        <p:spPr>
          <a:xfrm>
            <a:off x="3528764" y="348976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B59410F3-E99D-4F7A-8466-59A795D67DCA}"/>
              </a:ext>
            </a:extLst>
          </p:cNvPr>
          <p:cNvCxnSpPr>
            <a:cxnSpLocks/>
            <a:stCxn id="66" idx="0"/>
            <a:endCxn id="67" idx="0"/>
          </p:cNvCxnSpPr>
          <p:nvPr/>
        </p:nvCxnSpPr>
        <p:spPr>
          <a:xfrm rot="5400000" flipH="1" flipV="1">
            <a:off x="3450087" y="3149199"/>
            <a:ext cx="16933" cy="68113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59179A2D-BF15-4C86-9B7C-0BC8A38A24E6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505501" y="3198944"/>
            <a:ext cx="0" cy="148240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1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108688" y="289659"/>
            <a:ext cx="3724417" cy="4008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2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3618457" y="361894"/>
            <a:ext cx="5275385" cy="3222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dirty="0"/>
              <a:t>Parent-Child</a:t>
            </a:r>
            <a:r>
              <a:rPr lang="zh-TW" altLang="en-US" dirty="0"/>
              <a:t> </a:t>
            </a:r>
            <a:r>
              <a:rPr lang="en-US" altLang="zh-TW" dirty="0"/>
              <a:t>Relationship</a:t>
            </a:r>
            <a:r>
              <a:rPr lang="it-IT" altLang="zh-TW" dirty="0"/>
              <a:t> Model Pseudo-Code</a:t>
            </a:r>
          </a:p>
        </p:txBody>
      </p:sp>
      <p:sp>
        <p:nvSpPr>
          <p:cNvPr id="10" name="Google Shape;639;p39">
            <a:extLst>
              <a:ext uri="{FF2B5EF4-FFF2-40B4-BE49-F238E27FC236}">
                <a16:creationId xmlns:a16="http://schemas.microsoft.com/office/drawing/2014/main" id="{0853BC4D-4429-4610-97EE-84C3DEE2E6AE}"/>
              </a:ext>
            </a:extLst>
          </p:cNvPr>
          <p:cNvSpPr txBox="1"/>
          <p:nvPr/>
        </p:nvSpPr>
        <p:spPr>
          <a:xfrm>
            <a:off x="108688" y="1000035"/>
            <a:ext cx="5278475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以前序方法</a:t>
            </a:r>
            <a:r>
              <a:rPr lang="en-US" altLang="zh-TW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(preorder)</a:t>
            </a:r>
            <a:r>
              <a:rPr lang="zh-TW" altLang="en-US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排列工作項目</a:t>
            </a:r>
            <a:r>
              <a:rPr lang="en-US" altLang="zh-TW" sz="2000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(Tasks):</a:t>
            </a:r>
            <a:endParaRPr sz="2000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322C99-233B-4026-B1D0-6436E9109DE0}"/>
              </a:ext>
            </a:extLst>
          </p:cNvPr>
          <p:cNvSpPr/>
          <p:nvPr/>
        </p:nvSpPr>
        <p:spPr>
          <a:xfrm>
            <a:off x="5642346" y="1061085"/>
            <a:ext cx="6440965" cy="5630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ParentChildModel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		 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未排列的工作項目集合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RawTasks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SortedTasks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GetSortedTasks()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	            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搜出所有根項目作為起始條件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RawTasks.SearchRoot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rootTask.SetOrderIDParentOrderID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rootTask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  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遞迴開始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SortedTasks;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void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RawTasks.SearchParent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parentTask.SetOrderIDParentOrderID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(_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1137B2-62E7-4B38-B13F-829C9F2D2A53}"/>
              </a:ext>
            </a:extLst>
          </p:cNvPr>
          <p:cNvSpPr/>
          <p:nvPr/>
        </p:nvSpPr>
        <p:spPr>
          <a:xfrm>
            <a:off x="363871" y="1585172"/>
            <a:ext cx="5278475" cy="2553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ProjectGUID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string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TaskName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ParentOrderID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271305" y="799812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3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776696" y="730069"/>
            <a:ext cx="2845994" cy="5402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  <a:latin typeface="+mj-lt"/>
              </a:rPr>
              <a:t>嵌套集合模型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3524344" y="827219"/>
            <a:ext cx="2571657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sz="2133" dirty="0">
                <a:latin typeface="+mn-lt"/>
              </a:rPr>
              <a:t> Nested set model</a:t>
            </a:r>
          </a:p>
        </p:txBody>
      </p:sp>
      <p:sp>
        <p:nvSpPr>
          <p:cNvPr id="45" name="Google Shape;932;p51">
            <a:extLst>
              <a:ext uri="{FF2B5EF4-FFF2-40B4-BE49-F238E27FC236}">
                <a16:creationId xmlns:a16="http://schemas.microsoft.com/office/drawing/2014/main" id="{D9A516E3-708C-4061-9C7D-1AE3E8143E36}"/>
              </a:ext>
            </a:extLst>
          </p:cNvPr>
          <p:cNvSpPr/>
          <p:nvPr/>
        </p:nvSpPr>
        <p:spPr>
          <a:xfrm>
            <a:off x="2076117" y="2174445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932;p51">
            <a:extLst>
              <a:ext uri="{FF2B5EF4-FFF2-40B4-BE49-F238E27FC236}">
                <a16:creationId xmlns:a16="http://schemas.microsoft.com/office/drawing/2014/main" id="{A8ED60F2-6F14-4B84-B4CE-C50BAA0A59DF}"/>
              </a:ext>
            </a:extLst>
          </p:cNvPr>
          <p:cNvSpPr/>
          <p:nvPr/>
        </p:nvSpPr>
        <p:spPr>
          <a:xfrm>
            <a:off x="1097491" y="285856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932;p51">
            <a:extLst>
              <a:ext uri="{FF2B5EF4-FFF2-40B4-BE49-F238E27FC236}">
                <a16:creationId xmlns:a16="http://schemas.microsoft.com/office/drawing/2014/main" id="{EBF9BCA9-FD5D-4867-98B7-3D66B2F33495}"/>
              </a:ext>
            </a:extLst>
          </p:cNvPr>
          <p:cNvSpPr/>
          <p:nvPr/>
        </p:nvSpPr>
        <p:spPr>
          <a:xfrm>
            <a:off x="2076117" y="285856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32;p51">
            <a:extLst>
              <a:ext uri="{FF2B5EF4-FFF2-40B4-BE49-F238E27FC236}">
                <a16:creationId xmlns:a16="http://schemas.microsoft.com/office/drawing/2014/main" id="{E84B3EC0-5F56-46F5-AD0F-4AFD7F5FE75C}"/>
              </a:ext>
            </a:extLst>
          </p:cNvPr>
          <p:cNvSpPr/>
          <p:nvPr/>
        </p:nvSpPr>
        <p:spPr>
          <a:xfrm>
            <a:off x="3330417" y="286227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32;p51">
            <a:extLst>
              <a:ext uri="{FF2B5EF4-FFF2-40B4-BE49-F238E27FC236}">
                <a16:creationId xmlns:a16="http://schemas.microsoft.com/office/drawing/2014/main" id="{4AE91BB5-A08F-4186-8EB8-19843A0C8A0D}"/>
              </a:ext>
            </a:extLst>
          </p:cNvPr>
          <p:cNvSpPr/>
          <p:nvPr/>
        </p:nvSpPr>
        <p:spPr>
          <a:xfrm>
            <a:off x="654717" y="356180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32;p51">
            <a:extLst>
              <a:ext uri="{FF2B5EF4-FFF2-40B4-BE49-F238E27FC236}">
                <a16:creationId xmlns:a16="http://schemas.microsoft.com/office/drawing/2014/main" id="{65A38992-6D10-493E-AEE3-513CD4DDD267}"/>
              </a:ext>
            </a:extLst>
          </p:cNvPr>
          <p:cNvSpPr/>
          <p:nvPr/>
        </p:nvSpPr>
        <p:spPr>
          <a:xfrm>
            <a:off x="1775859" y="3561804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932;p51">
            <a:extLst>
              <a:ext uri="{FF2B5EF4-FFF2-40B4-BE49-F238E27FC236}">
                <a16:creationId xmlns:a16="http://schemas.microsoft.com/office/drawing/2014/main" id="{E09DDF8C-8BEF-4F84-9A52-78577433988A}"/>
              </a:ext>
            </a:extLst>
          </p:cNvPr>
          <p:cNvSpPr/>
          <p:nvPr/>
        </p:nvSpPr>
        <p:spPr>
          <a:xfrm>
            <a:off x="3328449" y="3555021"/>
            <a:ext cx="523776" cy="402800"/>
          </a:xfrm>
          <a:prstGeom prst="rect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F889F6CB-DAB2-4E35-B7AE-156F5385442C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 rot="16200000" flipH="1">
            <a:off x="2473987" y="1743954"/>
            <a:ext cx="3709" cy="2232927"/>
          </a:xfrm>
          <a:prstGeom prst="bentConnector3">
            <a:avLst>
              <a:gd name="adj1" fmla="val -3521639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7506ADA8-1DFD-47AD-9D86-9740150A7D4F}"/>
              </a:ext>
            </a:extLst>
          </p:cNvPr>
          <p:cNvCxnSpPr>
            <a:cxnSpLocks/>
            <a:stCxn id="49" idx="0"/>
            <a:endCxn id="50" idx="0"/>
          </p:cNvCxnSpPr>
          <p:nvPr/>
        </p:nvCxnSpPr>
        <p:spPr>
          <a:xfrm rot="5400000" flipH="1" flipV="1">
            <a:off x="1477176" y="3001234"/>
            <a:ext cx="16933" cy="1121141"/>
          </a:xfrm>
          <a:prstGeom prst="bentConnector3">
            <a:avLst>
              <a:gd name="adj1" fmla="val 828567"/>
            </a:avLst>
          </a:prstGeom>
          <a:ln w="19050">
            <a:solidFill>
              <a:srgbClr val="0DD2D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21173079-804B-4117-82D7-EC7CCA2660B6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2338005" y="2577246"/>
            <a:ext cx="0" cy="281316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BA5585CC-2198-4780-9C41-84AB21938F22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355146" y="3261362"/>
            <a:ext cx="4233" cy="159772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9A687A7-BE6F-464A-82F8-B84C8132B549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3590337" y="3265071"/>
            <a:ext cx="1968" cy="289951"/>
          </a:xfrm>
          <a:prstGeom prst="line">
            <a:avLst/>
          </a:prstGeom>
          <a:ln w="19050">
            <a:solidFill>
              <a:srgbClr val="0DD2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161;p22">
            <a:extLst>
              <a:ext uri="{FF2B5EF4-FFF2-40B4-BE49-F238E27FC236}">
                <a16:creationId xmlns:a16="http://schemas.microsoft.com/office/drawing/2014/main" id="{EF703270-A50C-4239-B1CF-7DA7D60BC786}"/>
              </a:ext>
            </a:extLst>
          </p:cNvPr>
          <p:cNvSpPr txBox="1"/>
          <p:nvPr/>
        </p:nvSpPr>
        <p:spPr>
          <a:xfrm>
            <a:off x="2507592" y="294407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61;p22">
            <a:extLst>
              <a:ext uri="{FF2B5EF4-FFF2-40B4-BE49-F238E27FC236}">
                <a16:creationId xmlns:a16="http://schemas.microsoft.com/office/drawing/2014/main" id="{27AB82A8-3043-4E96-9E71-2F8C4FADCFE1}"/>
              </a:ext>
            </a:extLst>
          </p:cNvPr>
          <p:cNvSpPr txBox="1"/>
          <p:nvPr/>
        </p:nvSpPr>
        <p:spPr>
          <a:xfrm>
            <a:off x="339876" y="367867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1;p22">
            <a:extLst>
              <a:ext uri="{FF2B5EF4-FFF2-40B4-BE49-F238E27FC236}">
                <a16:creationId xmlns:a16="http://schemas.microsoft.com/office/drawing/2014/main" id="{AE0FC14A-0797-433F-9C91-84286ADF9376}"/>
              </a:ext>
            </a:extLst>
          </p:cNvPr>
          <p:cNvSpPr txBox="1"/>
          <p:nvPr/>
        </p:nvSpPr>
        <p:spPr>
          <a:xfrm>
            <a:off x="777472" y="293250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61;p22">
            <a:extLst>
              <a:ext uri="{FF2B5EF4-FFF2-40B4-BE49-F238E27FC236}">
                <a16:creationId xmlns:a16="http://schemas.microsoft.com/office/drawing/2014/main" id="{28D28B85-EB94-4E91-9E0B-F8F220FE0A74}"/>
              </a:ext>
            </a:extLst>
          </p:cNvPr>
          <p:cNvSpPr txBox="1"/>
          <p:nvPr/>
        </p:nvSpPr>
        <p:spPr>
          <a:xfrm>
            <a:off x="1742021" y="224479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161;p22">
            <a:extLst>
              <a:ext uri="{FF2B5EF4-FFF2-40B4-BE49-F238E27FC236}">
                <a16:creationId xmlns:a16="http://schemas.microsoft.com/office/drawing/2014/main" id="{48C9E2E8-2FF6-4313-8B23-40B7623BE58B}"/>
              </a:ext>
            </a:extLst>
          </p:cNvPr>
          <p:cNvSpPr txBox="1"/>
          <p:nvPr/>
        </p:nvSpPr>
        <p:spPr>
          <a:xfrm>
            <a:off x="1782387" y="291368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1;p22">
            <a:extLst>
              <a:ext uri="{FF2B5EF4-FFF2-40B4-BE49-F238E27FC236}">
                <a16:creationId xmlns:a16="http://schemas.microsoft.com/office/drawing/2014/main" id="{2CDC46C5-D0B1-4E03-B9AE-EE24EC66BA58}"/>
              </a:ext>
            </a:extLst>
          </p:cNvPr>
          <p:cNvSpPr txBox="1"/>
          <p:nvPr/>
        </p:nvSpPr>
        <p:spPr>
          <a:xfrm>
            <a:off x="1529393" y="2920448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161;p22">
            <a:extLst>
              <a:ext uri="{FF2B5EF4-FFF2-40B4-BE49-F238E27FC236}">
                <a16:creationId xmlns:a16="http://schemas.microsoft.com/office/drawing/2014/main" id="{0E43EC50-2A4C-411A-9597-EA0E2819D233}"/>
              </a:ext>
            </a:extLst>
          </p:cNvPr>
          <p:cNvSpPr txBox="1"/>
          <p:nvPr/>
        </p:nvSpPr>
        <p:spPr>
          <a:xfrm>
            <a:off x="2221084" y="3663402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61;p22">
            <a:extLst>
              <a:ext uri="{FF2B5EF4-FFF2-40B4-BE49-F238E27FC236}">
                <a16:creationId xmlns:a16="http://schemas.microsoft.com/office/drawing/2014/main" id="{F473A18B-3884-4214-B27A-35235DA6FABC}"/>
              </a:ext>
            </a:extLst>
          </p:cNvPr>
          <p:cNvSpPr txBox="1"/>
          <p:nvPr/>
        </p:nvSpPr>
        <p:spPr>
          <a:xfrm>
            <a:off x="1450236" y="368149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161;p22">
            <a:extLst>
              <a:ext uri="{FF2B5EF4-FFF2-40B4-BE49-F238E27FC236}">
                <a16:creationId xmlns:a16="http://schemas.microsoft.com/office/drawing/2014/main" id="{2C5916C3-E871-4054-95EF-08275BD35F10}"/>
              </a:ext>
            </a:extLst>
          </p:cNvPr>
          <p:cNvSpPr txBox="1"/>
          <p:nvPr/>
        </p:nvSpPr>
        <p:spPr>
          <a:xfrm>
            <a:off x="1114708" y="367867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161;p22">
            <a:extLst>
              <a:ext uri="{FF2B5EF4-FFF2-40B4-BE49-F238E27FC236}">
                <a16:creationId xmlns:a16="http://schemas.microsoft.com/office/drawing/2014/main" id="{9EC0D462-42E4-4ED7-9CDD-D2BB9F2E88FD}"/>
              </a:ext>
            </a:extLst>
          </p:cNvPr>
          <p:cNvSpPr txBox="1"/>
          <p:nvPr/>
        </p:nvSpPr>
        <p:spPr>
          <a:xfrm>
            <a:off x="3739276" y="2944070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161;p22">
            <a:extLst>
              <a:ext uri="{FF2B5EF4-FFF2-40B4-BE49-F238E27FC236}">
                <a16:creationId xmlns:a16="http://schemas.microsoft.com/office/drawing/2014/main" id="{1068494D-00E3-478B-A6E1-A56C3A5C041F}"/>
              </a:ext>
            </a:extLst>
          </p:cNvPr>
          <p:cNvSpPr txBox="1"/>
          <p:nvPr/>
        </p:nvSpPr>
        <p:spPr>
          <a:xfrm>
            <a:off x="2879662" y="2944070"/>
            <a:ext cx="554517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61;p22">
            <a:extLst>
              <a:ext uri="{FF2B5EF4-FFF2-40B4-BE49-F238E27FC236}">
                <a16:creationId xmlns:a16="http://schemas.microsoft.com/office/drawing/2014/main" id="{E3E90D5F-8219-49DE-A8B1-0E1B559BC76B}"/>
              </a:ext>
            </a:extLst>
          </p:cNvPr>
          <p:cNvSpPr txBox="1"/>
          <p:nvPr/>
        </p:nvSpPr>
        <p:spPr>
          <a:xfrm>
            <a:off x="3798999" y="3637153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61;p22">
            <a:extLst>
              <a:ext uri="{FF2B5EF4-FFF2-40B4-BE49-F238E27FC236}">
                <a16:creationId xmlns:a16="http://schemas.microsoft.com/office/drawing/2014/main" id="{4E3C5EB1-553E-4B57-AC13-411E5F2D44E3}"/>
              </a:ext>
            </a:extLst>
          </p:cNvPr>
          <p:cNvSpPr txBox="1"/>
          <p:nvPr/>
        </p:nvSpPr>
        <p:spPr>
          <a:xfrm>
            <a:off x="2879661" y="3636822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61;p22">
            <a:extLst>
              <a:ext uri="{FF2B5EF4-FFF2-40B4-BE49-F238E27FC236}">
                <a16:creationId xmlns:a16="http://schemas.microsoft.com/office/drawing/2014/main" id="{790D2393-61E4-42B7-826E-D7224683652A}"/>
              </a:ext>
            </a:extLst>
          </p:cNvPr>
          <p:cNvSpPr txBox="1"/>
          <p:nvPr/>
        </p:nvSpPr>
        <p:spPr>
          <a:xfrm>
            <a:off x="2538319" y="2226576"/>
            <a:ext cx="6118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836;p46">
            <a:extLst>
              <a:ext uri="{FF2B5EF4-FFF2-40B4-BE49-F238E27FC236}">
                <a16:creationId xmlns:a16="http://schemas.microsoft.com/office/drawing/2014/main" id="{02636273-FC90-4ECB-873B-8452525434E6}"/>
              </a:ext>
            </a:extLst>
          </p:cNvPr>
          <p:cNvGraphicFramePr/>
          <p:nvPr>
            <p:extLst/>
          </p:nvPr>
        </p:nvGraphicFramePr>
        <p:xfrm>
          <a:off x="5035662" y="1818272"/>
          <a:ext cx="6367895" cy="29261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7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1355679065"/>
                    </a:ext>
                  </a:extLst>
                </a:gridCol>
                <a:gridCol w="1273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askName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1600" b="0" u="none" strike="noStrike" cap="non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RightID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" sz="1600" b="0" u="none" strike="noStrike" cap="none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Contents</a:t>
                      </a:r>
                      <a:endParaRPr sz="1600" b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A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B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C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</a:rPr>
                        <a:t>D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6640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22464"/>
                  </a:ext>
                </a:extLst>
              </a:tr>
              <a:tr h="365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59595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strike="noStrike" cap="none" dirty="0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>
                        <a:alpha val="6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-US" altLang="zh-TW" sz="1600" u="none" strike="noStrike" cap="none" dirty="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Font typeface="Arial"/>
                        <a:buNone/>
                      </a:pPr>
                      <a:r>
                        <a:rPr lang="en" altLang="zh-TW" sz="1600" u="none" strike="noStrike" cap="none" dirty="0">
                          <a:solidFill>
                            <a:srgbClr val="3F3F3F"/>
                          </a:solidFill>
                        </a:rPr>
                        <a:t>Text</a:t>
                      </a:r>
                      <a:endParaRPr sz="1600" u="none" strike="noStrike" cap="none" dirty="0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33" marR="121933" marT="60967" marB="60967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D2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584113"/>
                  </a:ext>
                </a:extLst>
              </a:tr>
            </a:tbl>
          </a:graphicData>
        </a:graphic>
      </p:graphicFrame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4785562-1FB9-44F8-9224-B75A4380456A}"/>
              </a:ext>
            </a:extLst>
          </p:cNvPr>
          <p:cNvSpPr/>
          <p:nvPr/>
        </p:nvSpPr>
        <p:spPr>
          <a:xfrm>
            <a:off x="7765546" y="1725601"/>
            <a:ext cx="2278340" cy="3111532"/>
          </a:xfrm>
          <a:prstGeom prst="roundRect">
            <a:avLst>
              <a:gd name="adj" fmla="val 6554"/>
            </a:avLst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TW" altLang="en-US" sz="1867" kern="0">
              <a:solidFill>
                <a:srgbClr val="FFFFFF"/>
              </a:solidFill>
              <a:latin typeface="Microsoft JhengHei UI"/>
              <a:ea typeface="Microsoft JhengHei UI"/>
              <a:sym typeface="Arial"/>
            </a:endParaRPr>
          </a:p>
        </p:txBody>
      </p:sp>
      <p:sp>
        <p:nvSpPr>
          <p:cNvPr id="60" name="Google Shape;932;p51">
            <a:extLst>
              <a:ext uri="{FF2B5EF4-FFF2-40B4-BE49-F238E27FC236}">
                <a16:creationId xmlns:a16="http://schemas.microsoft.com/office/drawing/2014/main" id="{24D850DB-FFDA-46C7-846E-E82D90DB09AB}"/>
              </a:ext>
            </a:extLst>
          </p:cNvPr>
          <p:cNvSpPr/>
          <p:nvPr/>
        </p:nvSpPr>
        <p:spPr>
          <a:xfrm>
            <a:off x="339878" y="5045610"/>
            <a:ext cx="6614409" cy="1535559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32;p51">
            <a:extLst>
              <a:ext uri="{FF2B5EF4-FFF2-40B4-BE49-F238E27FC236}">
                <a16:creationId xmlns:a16="http://schemas.microsoft.com/office/drawing/2014/main" id="{F8D457DE-6EB1-4362-A8FE-4CE5B3DE05CB}"/>
              </a:ext>
            </a:extLst>
          </p:cNvPr>
          <p:cNvSpPr/>
          <p:nvPr/>
        </p:nvSpPr>
        <p:spPr>
          <a:xfrm>
            <a:off x="1170059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32;p51">
            <a:extLst>
              <a:ext uri="{FF2B5EF4-FFF2-40B4-BE49-F238E27FC236}">
                <a16:creationId xmlns:a16="http://schemas.microsoft.com/office/drawing/2014/main" id="{9C4D4F8C-9162-4635-94B4-1B7BB9DE035F}"/>
              </a:ext>
            </a:extLst>
          </p:cNvPr>
          <p:cNvSpPr/>
          <p:nvPr/>
        </p:nvSpPr>
        <p:spPr>
          <a:xfrm>
            <a:off x="2146648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32;p51">
            <a:extLst>
              <a:ext uri="{FF2B5EF4-FFF2-40B4-BE49-F238E27FC236}">
                <a16:creationId xmlns:a16="http://schemas.microsoft.com/office/drawing/2014/main" id="{2070D683-38E9-449E-BCAF-3BAAA59956AA}"/>
              </a:ext>
            </a:extLst>
          </p:cNvPr>
          <p:cNvSpPr/>
          <p:nvPr/>
        </p:nvSpPr>
        <p:spPr>
          <a:xfrm>
            <a:off x="5123961" y="5591599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932;p51">
            <a:extLst>
              <a:ext uri="{FF2B5EF4-FFF2-40B4-BE49-F238E27FC236}">
                <a16:creationId xmlns:a16="http://schemas.microsoft.com/office/drawing/2014/main" id="{D46E8120-0DDB-4B74-B4D7-EF6B4EFEB7FD}"/>
              </a:ext>
            </a:extLst>
          </p:cNvPr>
          <p:cNvSpPr/>
          <p:nvPr/>
        </p:nvSpPr>
        <p:spPr>
          <a:xfrm>
            <a:off x="3561611" y="5624440"/>
            <a:ext cx="523776" cy="340024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altLang="zh-TW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932;p51">
            <a:extLst>
              <a:ext uri="{FF2B5EF4-FFF2-40B4-BE49-F238E27FC236}">
                <a16:creationId xmlns:a16="http://schemas.microsoft.com/office/drawing/2014/main" id="{BB4D8169-B86F-4ECF-A514-48E1F7EED42E}"/>
              </a:ext>
            </a:extLst>
          </p:cNvPr>
          <p:cNvSpPr/>
          <p:nvPr/>
        </p:nvSpPr>
        <p:spPr>
          <a:xfrm>
            <a:off x="884832" y="5379845"/>
            <a:ext cx="2150377" cy="775991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932;p51">
            <a:extLst>
              <a:ext uri="{FF2B5EF4-FFF2-40B4-BE49-F238E27FC236}">
                <a16:creationId xmlns:a16="http://schemas.microsoft.com/office/drawing/2014/main" id="{6C85242A-C227-40B7-AC00-5CEB0C437BBB}"/>
              </a:ext>
            </a:extLst>
          </p:cNvPr>
          <p:cNvSpPr/>
          <p:nvPr/>
        </p:nvSpPr>
        <p:spPr>
          <a:xfrm>
            <a:off x="4700066" y="5399129"/>
            <a:ext cx="1395935" cy="775991"/>
          </a:xfrm>
          <a:prstGeom prst="ellipse">
            <a:avLst/>
          </a:prstGeom>
          <a:noFill/>
          <a:ln w="25400" cap="flat" cmpd="sng">
            <a:solidFill>
              <a:srgbClr val="0DD2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61;p22">
            <a:extLst>
              <a:ext uri="{FF2B5EF4-FFF2-40B4-BE49-F238E27FC236}">
                <a16:creationId xmlns:a16="http://schemas.microsoft.com/office/drawing/2014/main" id="{85A1B373-3267-4D5D-9870-39A0496E2C1D}"/>
              </a:ext>
            </a:extLst>
          </p:cNvPr>
          <p:cNvSpPr txBox="1"/>
          <p:nvPr/>
        </p:nvSpPr>
        <p:spPr>
          <a:xfrm>
            <a:off x="42609" y="559305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61;p22">
            <a:extLst>
              <a:ext uri="{FF2B5EF4-FFF2-40B4-BE49-F238E27FC236}">
                <a16:creationId xmlns:a16="http://schemas.microsoft.com/office/drawing/2014/main" id="{F9647C5A-5761-4C57-9A4B-7D31E0D52AD8}"/>
              </a:ext>
            </a:extLst>
          </p:cNvPr>
          <p:cNvSpPr txBox="1"/>
          <p:nvPr/>
        </p:nvSpPr>
        <p:spPr>
          <a:xfrm>
            <a:off x="576440" y="5586272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61;p22">
            <a:extLst>
              <a:ext uri="{FF2B5EF4-FFF2-40B4-BE49-F238E27FC236}">
                <a16:creationId xmlns:a16="http://schemas.microsoft.com/office/drawing/2014/main" id="{D7B24F3B-5349-443B-BB6C-D0BD51A9AF30}"/>
              </a:ext>
            </a:extLst>
          </p:cNvPr>
          <p:cNvSpPr txBox="1"/>
          <p:nvPr/>
        </p:nvSpPr>
        <p:spPr>
          <a:xfrm>
            <a:off x="891933" y="5578816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61;p22">
            <a:extLst>
              <a:ext uri="{FF2B5EF4-FFF2-40B4-BE49-F238E27FC236}">
                <a16:creationId xmlns:a16="http://schemas.microsoft.com/office/drawing/2014/main" id="{85B77F3C-820D-4A88-B478-312AA020A67A}"/>
              </a:ext>
            </a:extLst>
          </p:cNvPr>
          <p:cNvSpPr txBox="1"/>
          <p:nvPr/>
        </p:nvSpPr>
        <p:spPr>
          <a:xfrm>
            <a:off x="1591699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61;p22">
            <a:extLst>
              <a:ext uri="{FF2B5EF4-FFF2-40B4-BE49-F238E27FC236}">
                <a16:creationId xmlns:a16="http://schemas.microsoft.com/office/drawing/2014/main" id="{85A427D4-843F-40DC-B0BE-D9ECFE8B1371}"/>
              </a:ext>
            </a:extLst>
          </p:cNvPr>
          <p:cNvSpPr txBox="1"/>
          <p:nvPr/>
        </p:nvSpPr>
        <p:spPr>
          <a:xfrm>
            <a:off x="1872624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5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61;p22">
            <a:extLst>
              <a:ext uri="{FF2B5EF4-FFF2-40B4-BE49-F238E27FC236}">
                <a16:creationId xmlns:a16="http://schemas.microsoft.com/office/drawing/2014/main" id="{6205D155-4BA3-493C-A202-DCF81D73D676}"/>
              </a:ext>
            </a:extLst>
          </p:cNvPr>
          <p:cNvSpPr txBox="1"/>
          <p:nvPr/>
        </p:nvSpPr>
        <p:spPr>
          <a:xfrm>
            <a:off x="2559300" y="5568350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6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161;p22">
            <a:extLst>
              <a:ext uri="{FF2B5EF4-FFF2-40B4-BE49-F238E27FC236}">
                <a16:creationId xmlns:a16="http://schemas.microsoft.com/office/drawing/2014/main" id="{1DDC3169-6089-40BB-A7DE-731DC26A47CA}"/>
              </a:ext>
            </a:extLst>
          </p:cNvPr>
          <p:cNvSpPr txBox="1"/>
          <p:nvPr/>
        </p:nvSpPr>
        <p:spPr>
          <a:xfrm>
            <a:off x="3253085" y="557881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8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161;p22">
            <a:extLst>
              <a:ext uri="{FF2B5EF4-FFF2-40B4-BE49-F238E27FC236}">
                <a16:creationId xmlns:a16="http://schemas.microsoft.com/office/drawing/2014/main" id="{55F39AF2-9941-4EC4-ADD6-083627093BF3}"/>
              </a:ext>
            </a:extLst>
          </p:cNvPr>
          <p:cNvSpPr txBox="1"/>
          <p:nvPr/>
        </p:nvSpPr>
        <p:spPr>
          <a:xfrm>
            <a:off x="2954325" y="5578814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7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61;p22">
            <a:extLst>
              <a:ext uri="{FF2B5EF4-FFF2-40B4-BE49-F238E27FC236}">
                <a16:creationId xmlns:a16="http://schemas.microsoft.com/office/drawing/2014/main" id="{3287D038-9334-47A0-AD58-C2AE169BEF62}"/>
              </a:ext>
            </a:extLst>
          </p:cNvPr>
          <p:cNvSpPr txBox="1"/>
          <p:nvPr/>
        </p:nvSpPr>
        <p:spPr>
          <a:xfrm>
            <a:off x="4017736" y="5593053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9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61;p22">
            <a:extLst>
              <a:ext uri="{FF2B5EF4-FFF2-40B4-BE49-F238E27FC236}">
                <a16:creationId xmlns:a16="http://schemas.microsoft.com/office/drawing/2014/main" id="{7800531C-B437-47BF-AE50-752902944B0F}"/>
              </a:ext>
            </a:extLst>
          </p:cNvPr>
          <p:cNvSpPr txBox="1"/>
          <p:nvPr/>
        </p:nvSpPr>
        <p:spPr>
          <a:xfrm>
            <a:off x="4316497" y="5593053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10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161;p22">
            <a:extLst>
              <a:ext uri="{FF2B5EF4-FFF2-40B4-BE49-F238E27FC236}">
                <a16:creationId xmlns:a16="http://schemas.microsoft.com/office/drawing/2014/main" id="{4D516D4B-06AE-4180-A6EB-73C90A7DC412}"/>
              </a:ext>
            </a:extLst>
          </p:cNvPr>
          <p:cNvSpPr txBox="1"/>
          <p:nvPr/>
        </p:nvSpPr>
        <p:spPr>
          <a:xfrm>
            <a:off x="4754830" y="5575428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11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61;p22">
            <a:extLst>
              <a:ext uri="{FF2B5EF4-FFF2-40B4-BE49-F238E27FC236}">
                <a16:creationId xmlns:a16="http://schemas.microsoft.com/office/drawing/2014/main" id="{22A90D52-DF08-44A7-AF15-635314E5DB77}"/>
              </a:ext>
            </a:extLst>
          </p:cNvPr>
          <p:cNvSpPr txBox="1"/>
          <p:nvPr/>
        </p:nvSpPr>
        <p:spPr>
          <a:xfrm>
            <a:off x="5507533" y="5584164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12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161;p22">
            <a:extLst>
              <a:ext uri="{FF2B5EF4-FFF2-40B4-BE49-F238E27FC236}">
                <a16:creationId xmlns:a16="http://schemas.microsoft.com/office/drawing/2014/main" id="{86A99D6F-F6FE-419E-9A5A-01438784006B}"/>
              </a:ext>
            </a:extLst>
          </p:cNvPr>
          <p:cNvSpPr txBox="1"/>
          <p:nvPr/>
        </p:nvSpPr>
        <p:spPr>
          <a:xfrm>
            <a:off x="6016870" y="5575426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13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61;p22">
            <a:extLst>
              <a:ext uri="{FF2B5EF4-FFF2-40B4-BE49-F238E27FC236}">
                <a16:creationId xmlns:a16="http://schemas.microsoft.com/office/drawing/2014/main" id="{5CD75825-B098-4D67-A9E3-17BCEF1C7652}"/>
              </a:ext>
            </a:extLst>
          </p:cNvPr>
          <p:cNvSpPr txBox="1"/>
          <p:nvPr/>
        </p:nvSpPr>
        <p:spPr>
          <a:xfrm>
            <a:off x="6883326" y="5593053"/>
            <a:ext cx="523775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14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161;p22">
            <a:extLst>
              <a:ext uri="{FF2B5EF4-FFF2-40B4-BE49-F238E27FC236}">
                <a16:creationId xmlns:a16="http://schemas.microsoft.com/office/drawing/2014/main" id="{C07375B0-5E3C-451D-8BD6-40AE11B4EDE6}"/>
              </a:ext>
            </a:extLst>
          </p:cNvPr>
          <p:cNvSpPr txBox="1"/>
          <p:nvPr/>
        </p:nvSpPr>
        <p:spPr>
          <a:xfrm>
            <a:off x="1763540" y="5126021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61;p22">
            <a:extLst>
              <a:ext uri="{FF2B5EF4-FFF2-40B4-BE49-F238E27FC236}">
                <a16:creationId xmlns:a16="http://schemas.microsoft.com/office/drawing/2014/main" id="{B170D01E-FFD8-4889-9F1D-B97155F47EEE}"/>
              </a:ext>
            </a:extLst>
          </p:cNvPr>
          <p:cNvSpPr txBox="1"/>
          <p:nvPr/>
        </p:nvSpPr>
        <p:spPr>
          <a:xfrm>
            <a:off x="3561611" y="477785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A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61;p22">
            <a:extLst>
              <a:ext uri="{FF2B5EF4-FFF2-40B4-BE49-F238E27FC236}">
                <a16:creationId xmlns:a16="http://schemas.microsoft.com/office/drawing/2014/main" id="{49BEBC5E-AAF0-4C3C-A1B4-BB49D4C68787}"/>
              </a:ext>
            </a:extLst>
          </p:cNvPr>
          <p:cNvSpPr txBox="1"/>
          <p:nvPr/>
        </p:nvSpPr>
        <p:spPr>
          <a:xfrm>
            <a:off x="5226468" y="5134757"/>
            <a:ext cx="389408" cy="40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867" kern="0" dirty="0">
                <a:solidFill>
                  <a:srgbClr val="3F3F3F"/>
                </a:solidFill>
                <a:latin typeface="Arial"/>
                <a:cs typeface="Arial"/>
                <a:sym typeface="Arial"/>
              </a:rPr>
              <a:t>D</a:t>
            </a:r>
            <a:endParaRPr sz="1867" kern="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845499" y="1342422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224586" y="176968"/>
            <a:ext cx="3091370" cy="506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</a:rPr>
              <a:t>嵌套集合模型</a:t>
            </a:r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4294967295"/>
          </p:nvPr>
        </p:nvSpPr>
        <p:spPr>
          <a:xfrm>
            <a:off x="2956373" y="318545"/>
            <a:ext cx="3697793" cy="3222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altLang="zh-TW" dirty="0"/>
              <a:t> Nested set model</a:t>
            </a:r>
            <a:r>
              <a:rPr lang="zh-TW" altLang="en-US" dirty="0"/>
              <a:t> </a:t>
            </a:r>
            <a:r>
              <a:rPr lang="it-IT" altLang="zh-TW" dirty="0"/>
              <a:t>Pseudo-Code</a:t>
            </a:r>
          </a:p>
        </p:txBody>
      </p:sp>
      <p:sp>
        <p:nvSpPr>
          <p:cNvPr id="10" name="Google Shape;639;p39">
            <a:extLst>
              <a:ext uri="{FF2B5EF4-FFF2-40B4-BE49-F238E27FC236}">
                <a16:creationId xmlns:a16="http://schemas.microsoft.com/office/drawing/2014/main" id="{0853BC4D-4429-4610-97EE-84C3DEE2E6AE}"/>
              </a:ext>
            </a:extLst>
          </p:cNvPr>
          <p:cNvSpPr txBox="1"/>
          <p:nvPr/>
        </p:nvSpPr>
        <p:spPr>
          <a:xfrm>
            <a:off x="367472" y="789184"/>
            <a:ext cx="4160761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18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搜尋父項目及子項目</a:t>
            </a:r>
            <a:r>
              <a:rPr lang="en-US" altLang="zh-TW" sz="18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:</a:t>
            </a:r>
            <a:endParaRPr sz="18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6B9AB2-46B6-4C7E-9A8F-C31233D020BE}"/>
              </a:ext>
            </a:extLst>
          </p:cNvPr>
          <p:cNvSpPr/>
          <p:nvPr/>
        </p:nvSpPr>
        <p:spPr>
          <a:xfrm>
            <a:off x="5278475" y="900588"/>
            <a:ext cx="7173431" cy="583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NestedSetModel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		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未排列的工作項目集合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RawTasks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SortedTasks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GetSortedTasks()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		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//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將工作項目</a:t>
            </a:r>
            <a:r>
              <a:rPr lang="en-US" altLang="zh-TW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pre-order</a:t>
            </a:r>
            <a:r>
              <a:rPr lang="zh-TW" altLang="en-US" sz="1333" kern="0" dirty="0">
                <a:solidFill>
                  <a:srgbClr val="008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排列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 = RawTasks.OrderBy(t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foreach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(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var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task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query)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task.parentGUID = GetParents(task).First();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SortedTasks.Add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(task);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SortedTasks;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IEnumerable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GetParents(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childTask)  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RawTasks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    .Where(rt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rt.LeftID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&lt;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childTask.LeftID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	&amp;&amp;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rt.RightID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childTask.RightID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).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ToList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IEnumerable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&lt;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GetChildren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   </a:t>
            </a:r>
          </a:p>
          <a:p>
            <a:pPr defTabSz="1219170">
              <a:buClr>
                <a:srgbClr val="000000"/>
              </a:buClr>
            </a:pPr>
            <a:r>
              <a:rPr lang="zh-TW" altLang="en-US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return 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RawTasks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.Where(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=&gt;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&gt;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	&amp;&amp;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rawTask.RightID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&lt;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parentTask.RightID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).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ToList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();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BD094D-AD7B-4980-8E40-7DCFCA1A7474}"/>
              </a:ext>
            </a:extLst>
          </p:cNvPr>
          <p:cNvSpPr/>
          <p:nvPr/>
        </p:nvSpPr>
        <p:spPr>
          <a:xfrm>
            <a:off x="556578" y="1469782"/>
            <a:ext cx="4799590" cy="2348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class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Tasks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{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string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TaskName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LeftID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RightID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endParaRPr lang="en-US" altLang="zh-TW" sz="1333" kern="0" dirty="0">
              <a:solidFill>
                <a:srgbClr val="000000"/>
              </a:solidFill>
              <a:latin typeface="Consolas" panose="020B0609020204030204" pitchFamily="49" charset="0"/>
              <a:ea typeface="細明體" panose="02020509000000000000" pitchFamily="49" charset="-12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System.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ProjectGUID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    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[</a:t>
            </a:r>
            <a:r>
              <a:rPr lang="en-US" altLang="zh-TW" sz="1333" kern="0" dirty="0" err="1">
                <a:solidFill>
                  <a:srgbClr val="2B91A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NotMapped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]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  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public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int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</a:t>
            </a:r>
            <a:r>
              <a:rPr lang="en-US" altLang="zh-TW" sz="1333" kern="0" dirty="0" err="1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ParentGUID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 {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get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</a:t>
            </a:r>
            <a:r>
              <a:rPr lang="en-US" altLang="zh-TW" sz="1333" kern="0" dirty="0">
                <a:solidFill>
                  <a:srgbClr val="0000FF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set</a:t>
            </a: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; }</a:t>
            </a:r>
          </a:p>
          <a:p>
            <a:pPr defTabSz="1219170">
              <a:buClr>
                <a:srgbClr val="000000"/>
              </a:buClr>
            </a:pPr>
            <a:r>
              <a:rPr lang="en-US" altLang="zh-TW" sz="1333" kern="0" dirty="0">
                <a:solidFill>
                  <a:srgbClr val="000000"/>
                </a:solidFill>
                <a:latin typeface="Consolas" panose="020B0609020204030204" pitchFamily="49" charset="0"/>
                <a:ea typeface="細明體" panose="02020509000000000000" pitchFamily="49" charset="-120"/>
                <a:cs typeface="Arial"/>
                <a:sym typeface="Arial"/>
              </a:rPr>
              <a:t>}</a:t>
            </a:r>
            <a:endParaRPr lang="zh-TW" altLang="en-US" sz="1333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373226" y="683288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9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39;p39">
            <a:extLst>
              <a:ext uri="{FF2B5EF4-FFF2-40B4-BE49-F238E27FC236}">
                <a16:creationId xmlns:a16="http://schemas.microsoft.com/office/drawing/2014/main" id="{6824304B-8259-483E-9F8B-A3D4C62BC407}"/>
              </a:ext>
            </a:extLst>
          </p:cNvPr>
          <p:cNvSpPr txBox="1"/>
          <p:nvPr/>
        </p:nvSpPr>
        <p:spPr>
          <a:xfrm>
            <a:off x="1165259" y="1595559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ea typeface="Arial"/>
                <a:cs typeface="Arial"/>
                <a:sym typeface="Arial"/>
              </a:rPr>
              <a:t>優點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40;p39">
            <a:extLst>
              <a:ext uri="{FF2B5EF4-FFF2-40B4-BE49-F238E27FC236}">
                <a16:creationId xmlns:a16="http://schemas.microsoft.com/office/drawing/2014/main" id="{CA8C44A1-B968-4E0D-BCE2-BA97F0DB18BE}"/>
              </a:ext>
            </a:extLst>
          </p:cNvPr>
          <p:cNvSpPr txBox="1"/>
          <p:nvPr/>
        </p:nvSpPr>
        <p:spPr>
          <a:xfrm>
            <a:off x="1597307" y="2135286"/>
            <a:ext cx="8833627" cy="208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從屬關係明確、資料表可讀性高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新增刪除工作項目簡單明確，不須修改其他資料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可以有多個根工作項目</a:t>
            </a:r>
            <a:r>
              <a:rPr lang="en-US" altLang="zh-TW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(</a:t>
            </a: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主節點</a:t>
            </a:r>
            <a:r>
              <a:rPr lang="en-US" altLang="zh-TW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)</a:t>
            </a: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24" name="Google Shape;639;p39">
            <a:extLst>
              <a:ext uri="{FF2B5EF4-FFF2-40B4-BE49-F238E27FC236}">
                <a16:creationId xmlns:a16="http://schemas.microsoft.com/office/drawing/2014/main" id="{9E4A1DFE-D980-4AD1-A07D-639CCFF27C29}"/>
              </a:ext>
            </a:extLst>
          </p:cNvPr>
          <p:cNvSpPr txBox="1"/>
          <p:nvPr/>
        </p:nvSpPr>
        <p:spPr>
          <a:xfrm>
            <a:off x="1165259" y="4320314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缺點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40;p39">
            <a:extLst>
              <a:ext uri="{FF2B5EF4-FFF2-40B4-BE49-F238E27FC236}">
                <a16:creationId xmlns:a16="http://schemas.microsoft.com/office/drawing/2014/main" id="{66FCCF06-AD83-4C2A-A552-24205A93E350}"/>
              </a:ext>
            </a:extLst>
          </p:cNvPr>
          <p:cNvSpPr txBox="1"/>
          <p:nvPr/>
        </p:nvSpPr>
        <p:spPr>
          <a:xfrm>
            <a:off x="1597307" y="4860040"/>
            <a:ext cx="8833627" cy="16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呈現樹狀結構時，</a:t>
            </a: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必須以遞迴方式遍歷資料表，效能較差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12" name="Google Shape;244;p25">
            <a:extLst>
              <a:ext uri="{FF2B5EF4-FFF2-40B4-BE49-F238E27FC236}">
                <a16:creationId xmlns:a16="http://schemas.microsoft.com/office/drawing/2014/main" id="{99092E64-A057-4B16-9DF8-422FFCA360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943" y="478018"/>
            <a:ext cx="5332153" cy="8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600" dirty="0">
                <a:solidFill>
                  <a:srgbClr val="3F3F3F"/>
                </a:solidFill>
              </a:rPr>
              <a:t>父子節點關係模型</a:t>
            </a:r>
          </a:p>
        </p:txBody>
      </p:sp>
      <p:sp>
        <p:nvSpPr>
          <p:cNvPr id="13" name="Google Shape;243;p25">
            <a:extLst>
              <a:ext uri="{FF2B5EF4-FFF2-40B4-BE49-F238E27FC236}">
                <a16:creationId xmlns:a16="http://schemas.microsoft.com/office/drawing/2014/main" id="{2C76E10A-9621-470E-A4F1-8671C87E4573}"/>
              </a:ext>
            </a:extLst>
          </p:cNvPr>
          <p:cNvSpPr txBox="1">
            <a:spLocks/>
          </p:cNvSpPr>
          <p:nvPr/>
        </p:nvSpPr>
        <p:spPr>
          <a:xfrm>
            <a:off x="4692972" y="728987"/>
            <a:ext cx="4545048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altLang="zh-TW" sz="2133" kern="0"/>
              <a:t>Parent-Child</a:t>
            </a:r>
            <a:r>
              <a:rPr lang="zh-TW" altLang="en-US" sz="2133" kern="0"/>
              <a:t> </a:t>
            </a:r>
            <a:r>
              <a:rPr lang="en-US" altLang="zh-TW" sz="2133" kern="0"/>
              <a:t>Relationship</a:t>
            </a:r>
            <a:r>
              <a:rPr lang="it-IT" altLang="zh-TW" sz="2133" kern="0"/>
              <a:t> Model</a:t>
            </a:r>
            <a:endParaRPr lang="it-IT" altLang="zh-TW" sz="2133" kern="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994787" y="1245025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0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39;p39">
            <a:extLst>
              <a:ext uri="{FF2B5EF4-FFF2-40B4-BE49-F238E27FC236}">
                <a16:creationId xmlns:a16="http://schemas.microsoft.com/office/drawing/2014/main" id="{6824304B-8259-483E-9F8B-A3D4C62BC407}"/>
              </a:ext>
            </a:extLst>
          </p:cNvPr>
          <p:cNvSpPr txBox="1"/>
          <p:nvPr/>
        </p:nvSpPr>
        <p:spPr>
          <a:xfrm>
            <a:off x="1225549" y="1608158"/>
            <a:ext cx="3168352" cy="406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ea typeface="Arial"/>
                <a:cs typeface="Arial"/>
                <a:sym typeface="Arial"/>
              </a:rPr>
              <a:t>優點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40;p39">
            <a:extLst>
              <a:ext uri="{FF2B5EF4-FFF2-40B4-BE49-F238E27FC236}">
                <a16:creationId xmlns:a16="http://schemas.microsoft.com/office/drawing/2014/main" id="{CA8C44A1-B968-4E0D-BCE2-BA97F0DB18BE}"/>
              </a:ext>
            </a:extLst>
          </p:cNvPr>
          <p:cNvSpPr txBox="1"/>
          <p:nvPr/>
        </p:nvSpPr>
        <p:spPr>
          <a:xfrm>
            <a:off x="1739477" y="2147882"/>
            <a:ext cx="9347555" cy="167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Microsoft JhengHei UI"/>
                <a:cs typeface="Arial"/>
                <a:sym typeface="Arial"/>
              </a:rPr>
              <a:t>扁平資料結構呈現樹狀圖，效能較好。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較適合筆數多、新增刪除頻率低的資料表</a:t>
            </a: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可透過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RightID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及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LeftID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的前序、後序排列特性，進行多元的商業邏輯開發。</a:t>
            </a: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24" name="Google Shape;639;p39">
            <a:extLst>
              <a:ext uri="{FF2B5EF4-FFF2-40B4-BE49-F238E27FC236}">
                <a16:creationId xmlns:a16="http://schemas.microsoft.com/office/drawing/2014/main" id="{9E4A1DFE-D980-4AD1-A07D-639CCFF27C29}"/>
              </a:ext>
            </a:extLst>
          </p:cNvPr>
          <p:cNvSpPr txBox="1"/>
          <p:nvPr/>
        </p:nvSpPr>
        <p:spPr>
          <a:xfrm>
            <a:off x="1225549" y="4200203"/>
            <a:ext cx="3168352" cy="53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zh-TW" altLang="en-US" sz="2667" kern="0" dirty="0">
                <a:solidFill>
                  <a:srgbClr val="3F3F3F"/>
                </a:solidFill>
                <a:latin typeface="Microsoft JhengHei UI"/>
                <a:cs typeface="Arial"/>
                <a:sym typeface="Arial"/>
              </a:rPr>
              <a:t>缺點</a:t>
            </a:r>
            <a:endParaRPr sz="2667" kern="0" dirty="0">
              <a:solidFill>
                <a:srgbClr val="3F3F3F"/>
              </a:solidFill>
              <a:latin typeface="Microsoft JhengHei UI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40;p39">
            <a:extLst>
              <a:ext uri="{FF2B5EF4-FFF2-40B4-BE49-F238E27FC236}">
                <a16:creationId xmlns:a16="http://schemas.microsoft.com/office/drawing/2014/main" id="{66FCCF06-AD83-4C2A-A552-24205A93E350}"/>
              </a:ext>
            </a:extLst>
          </p:cNvPr>
          <p:cNvSpPr txBox="1"/>
          <p:nvPr/>
        </p:nvSpPr>
        <p:spPr>
          <a:xfrm>
            <a:off x="1657597" y="4739930"/>
            <a:ext cx="8833627" cy="16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新增刪除工作項目時，須一併修改其他資料的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RightID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、</a:t>
            </a:r>
            <a:r>
              <a:rPr lang="en-US" altLang="zh-TW" sz="2133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LeftID</a:t>
            </a: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只能有一個根工作項目</a:t>
            </a:r>
            <a:r>
              <a:rPr lang="en-US" altLang="zh-TW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</a:t>
            </a:r>
            <a:r>
              <a:rPr lang="zh-TW" altLang="en-US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主節點</a:t>
            </a:r>
            <a:r>
              <a:rPr lang="en-US" altLang="zh-TW" sz="2133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zh-TW"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  <a:p>
            <a:pPr marL="380990" indent="-380990" defTabSz="121917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sz="2133" kern="0" dirty="0">
              <a:solidFill>
                <a:srgbClr val="000000"/>
              </a:solidFill>
              <a:latin typeface="Microsoft JhengHei UI"/>
              <a:cs typeface="Arial"/>
              <a:sym typeface="Arial"/>
            </a:endParaRPr>
          </a:p>
        </p:txBody>
      </p:sp>
      <p:sp>
        <p:nvSpPr>
          <p:cNvPr id="9" name="Google Shape;244;p25"/>
          <p:cNvSpPr txBox="1">
            <a:spLocks noGrp="1"/>
          </p:cNvSpPr>
          <p:nvPr>
            <p:ph type="title"/>
          </p:nvPr>
        </p:nvSpPr>
        <p:spPr>
          <a:xfrm>
            <a:off x="776696" y="528164"/>
            <a:ext cx="2845994" cy="5402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zh-TW" altLang="en-US" sz="3400" dirty="0">
                <a:solidFill>
                  <a:srgbClr val="3F3F3F"/>
                </a:solidFill>
                <a:latin typeface="+mj-lt"/>
              </a:rPr>
              <a:t>嵌套集合模型</a:t>
            </a:r>
          </a:p>
        </p:txBody>
      </p:sp>
      <p:sp>
        <p:nvSpPr>
          <p:cNvPr id="10" name="Google Shape;243;p25"/>
          <p:cNvSpPr txBox="1">
            <a:spLocks/>
          </p:cNvSpPr>
          <p:nvPr/>
        </p:nvSpPr>
        <p:spPr>
          <a:xfrm>
            <a:off x="3524344" y="625314"/>
            <a:ext cx="2571657" cy="4032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altLang="zh-TW" sz="2133" kern="0">
                <a:latin typeface="+mn-lt"/>
              </a:rPr>
              <a:t> Nested set model</a:t>
            </a:r>
            <a:endParaRPr lang="it-IT" altLang="zh-TW" sz="2133" kern="0" dirty="0">
              <a:latin typeface="+mn-lt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6A59CA1-B900-49EC-866F-ACD73AE5DE5C}"/>
              </a:ext>
            </a:extLst>
          </p:cNvPr>
          <p:cNvCxnSpPr>
            <a:cxnSpLocks/>
          </p:cNvCxnSpPr>
          <p:nvPr/>
        </p:nvCxnSpPr>
        <p:spPr>
          <a:xfrm>
            <a:off x="845499" y="1140517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CFF81-0EE9-4A4E-B9B9-DF26736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418AFB-3AD6-437E-8EE0-EA1F5C19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以目前專案舉例如何套用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RESTful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AF720-7B10-49B5-BED4-DD02E663C91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曹鈞堯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E896B8-06FE-4F0B-90A9-ABB99B3E1A2C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10345-2BDA-47C5-94E0-9528739A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請說明版本控制的用途及目的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解釋如何使用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flow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的方式進行專案開發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F1415E-D705-4B8C-8601-A01B3AE852C9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張家豪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/>
          <p:cNvGrpSpPr/>
          <p:nvPr/>
        </p:nvGrpSpPr>
        <p:grpSpPr>
          <a:xfrm>
            <a:off x="1253837" y="1952941"/>
            <a:ext cx="9443236" cy="3431309"/>
            <a:chOff x="1410855" y="2008362"/>
            <a:chExt cx="9443236" cy="34313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55" y="3177311"/>
              <a:ext cx="1265382" cy="1265382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2798618" y="3694546"/>
              <a:ext cx="6253019" cy="38792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115" y="3030514"/>
              <a:ext cx="1558976" cy="1558976"/>
            </a:xfrm>
            <a:prstGeom prst="rect">
              <a:avLst/>
            </a:prstGeom>
          </p:spPr>
        </p:pic>
        <p:sp>
          <p:nvSpPr>
            <p:cNvPr id="11" name="圓角矩形 10"/>
            <p:cNvSpPr/>
            <p:nvPr/>
          </p:nvSpPr>
          <p:spPr>
            <a:xfrm>
              <a:off x="3417455" y="2540987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檔案遺失</a:t>
              </a:r>
            </a:p>
          </p:txBody>
        </p:sp>
        <p:cxnSp>
          <p:nvCxnSpPr>
            <p:cNvPr id="13" name="直線單箭頭接點 12"/>
            <p:cNvCxnSpPr>
              <a:stCxn id="11" idx="2"/>
            </p:cNvCxnSpPr>
            <p:nvPr/>
          </p:nvCxnSpPr>
          <p:spPr>
            <a:xfrm flipH="1">
              <a:off x="3943927" y="3030514"/>
              <a:ext cx="180110" cy="737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圓角矩形 15"/>
            <p:cNvSpPr/>
            <p:nvPr/>
          </p:nvSpPr>
          <p:spPr>
            <a:xfrm>
              <a:off x="4754417" y="4950144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檔案誤改</a:t>
              </a: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5011371" y="2008362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需求變更</a:t>
              </a:r>
            </a:p>
          </p:txBody>
        </p:sp>
        <p:cxnSp>
          <p:nvCxnSpPr>
            <p:cNvPr id="19" name="直線單箭頭接點 18"/>
            <p:cNvCxnSpPr>
              <a:stCxn id="17" idx="2"/>
            </p:cNvCxnSpPr>
            <p:nvPr/>
          </p:nvCxnSpPr>
          <p:spPr>
            <a:xfrm>
              <a:off x="5642907" y="2497889"/>
              <a:ext cx="455401" cy="12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16" idx="0"/>
            </p:cNvCxnSpPr>
            <p:nvPr/>
          </p:nvCxnSpPr>
          <p:spPr>
            <a:xfrm flipH="1" flipV="1">
              <a:off x="4959607" y="3999345"/>
              <a:ext cx="501392" cy="950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>
              <a:off x="7025087" y="4950141"/>
              <a:ext cx="1263071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凍結</a:t>
              </a:r>
            </a:p>
          </p:txBody>
        </p:sp>
        <p:cxnSp>
          <p:nvCxnSpPr>
            <p:cNvPr id="25" name="直線單箭頭接點 24"/>
            <p:cNvCxnSpPr>
              <a:stCxn id="23" idx="0"/>
            </p:cNvCxnSpPr>
            <p:nvPr/>
          </p:nvCxnSpPr>
          <p:spPr>
            <a:xfrm flipH="1" flipV="1">
              <a:off x="7204042" y="3999345"/>
              <a:ext cx="452581" cy="950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7076721" y="2480789"/>
              <a:ext cx="1413163" cy="48952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檔案覆蓋</a:t>
              </a:r>
            </a:p>
          </p:txBody>
        </p:sp>
        <p:cxnSp>
          <p:nvCxnSpPr>
            <p:cNvPr id="34" name="直線單箭頭接點 33"/>
            <p:cNvCxnSpPr>
              <a:stCxn id="26" idx="2"/>
            </p:cNvCxnSpPr>
            <p:nvPr/>
          </p:nvCxnSpPr>
          <p:spPr>
            <a:xfrm flipH="1">
              <a:off x="7287491" y="2970316"/>
              <a:ext cx="495812" cy="798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字方塊 36"/>
          <p:cNvSpPr txBox="1"/>
          <p:nvPr/>
        </p:nvSpPr>
        <p:spPr>
          <a:xfrm>
            <a:off x="2414223" y="196370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復原檔案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623398" y="5403705"/>
            <a:ext cx="2358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保留修改歷程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6134100" y="1800808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版本復原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7851999" y="5393483"/>
            <a:ext cx="184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持續開發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5053285" y="6145263"/>
            <a:ext cx="6979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供團隊存放開發原始碼及文件，以便達成集中控管</a:t>
            </a:r>
          </a:p>
        </p:txBody>
      </p:sp>
      <p:sp>
        <p:nvSpPr>
          <p:cNvPr id="43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(3/2) -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用途及目的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9A165EE-07AE-44A6-A370-ADA24F5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 -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專案開發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DA32D2-5D37-47F7-B37E-CEE6FC26107F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2906"/>
            <a:ext cx="10495917" cy="50681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4A1E9E-CAA4-49A5-924C-F587447A6B15}"/>
              </a:ext>
            </a:extLst>
          </p:cNvPr>
          <p:cNvSpPr/>
          <p:nvPr/>
        </p:nvSpPr>
        <p:spPr>
          <a:xfrm>
            <a:off x="3314700" y="5234119"/>
            <a:ext cx="1533525" cy="323850"/>
          </a:xfrm>
          <a:prstGeom prst="rect">
            <a:avLst/>
          </a:prstGeom>
          <a:solidFill>
            <a:srgbClr val="72BE49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專案管理系統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C98E62-9EE0-4B62-8F7B-601A75BA2823}"/>
              </a:ext>
            </a:extLst>
          </p:cNvPr>
          <p:cNvSpPr/>
          <p:nvPr/>
        </p:nvSpPr>
        <p:spPr>
          <a:xfrm>
            <a:off x="2819402" y="2206363"/>
            <a:ext cx="1533524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專案新增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470DEC-6EBD-4715-BBAD-343BD62EA72C}"/>
              </a:ext>
            </a:extLst>
          </p:cNvPr>
          <p:cNvSpPr/>
          <p:nvPr/>
        </p:nvSpPr>
        <p:spPr>
          <a:xfrm>
            <a:off x="2790827" y="1472078"/>
            <a:ext cx="2266948" cy="323850"/>
          </a:xfrm>
          <a:prstGeom prst="rect">
            <a:avLst/>
          </a:prstGeom>
          <a:solidFill>
            <a:srgbClr val="B26ED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新增專案細部功能</a:t>
            </a:r>
            <a:r>
              <a:rPr lang="en-US" altLang="zh-TW" sz="1600" dirty="0"/>
              <a:t>v1.0</a:t>
            </a:r>
            <a:endParaRPr lang="zh-TW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18F253-EF03-48EE-B9E7-A7E916810A2E}"/>
              </a:ext>
            </a:extLst>
          </p:cNvPr>
          <p:cNvSpPr/>
          <p:nvPr/>
        </p:nvSpPr>
        <p:spPr>
          <a:xfrm>
            <a:off x="8239126" y="4500694"/>
            <a:ext cx="1724024" cy="323850"/>
          </a:xfrm>
          <a:prstGeom prst="rect">
            <a:avLst/>
          </a:prstGeom>
          <a:solidFill>
            <a:srgbClr val="C6281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修正某功能</a:t>
            </a:r>
            <a:r>
              <a:rPr lang="en-US" altLang="zh-TW" sz="1600" dirty="0"/>
              <a:t>BUG</a:t>
            </a:r>
            <a:endParaRPr lang="zh-TW" altLang="en-US" sz="1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8103DF-B825-4D08-922D-C6A3993F14B0}"/>
              </a:ext>
            </a:extLst>
          </p:cNvPr>
          <p:cNvSpPr/>
          <p:nvPr/>
        </p:nvSpPr>
        <p:spPr>
          <a:xfrm>
            <a:off x="7783765" y="2914716"/>
            <a:ext cx="2989010" cy="323850"/>
          </a:xfrm>
          <a:prstGeom prst="rect">
            <a:avLst/>
          </a:prstGeom>
          <a:solidFill>
            <a:srgbClr val="56A9F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整合不同即將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release </a:t>
            </a:r>
            <a:r>
              <a:rPr lang="zh-TW" altLang="en-US" sz="1600" dirty="0">
                <a:solidFill>
                  <a:schemeClr val="bg1"/>
                </a:solidFill>
                <a:latin typeface="-apple-system"/>
              </a:rPr>
              <a:t>的 </a:t>
            </a:r>
            <a:r>
              <a:rPr lang="en-US" altLang="zh-TW" sz="1600" dirty="0">
                <a:solidFill>
                  <a:schemeClr val="bg1"/>
                </a:solidFill>
                <a:latin typeface="-apple-system"/>
              </a:rPr>
              <a:t>feature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13B50A-F391-4138-BFD6-E0D29A7EAEE3}"/>
              </a:ext>
            </a:extLst>
          </p:cNvPr>
          <p:cNvSpPr/>
          <p:nvPr/>
        </p:nvSpPr>
        <p:spPr>
          <a:xfrm>
            <a:off x="5288216" y="4367344"/>
            <a:ext cx="664910" cy="323850"/>
          </a:xfrm>
          <a:prstGeom prst="rect">
            <a:avLst/>
          </a:prstGeom>
          <a:solidFill>
            <a:srgbClr val="F4D23E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/>
                </a:solidFill>
              </a:rPr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299524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4AB57-809D-4BC0-A730-AF847BFD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請說明何為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以目前專案為例，說明如何分層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MVC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13C9278-4C8D-4FB7-8C51-703BBD34C21C}"/>
              </a:ext>
            </a:extLst>
          </p:cNvPr>
          <p:cNvSpPr/>
          <p:nvPr/>
        </p:nvSpPr>
        <p:spPr>
          <a:xfrm>
            <a:off x="4332157" y="2063488"/>
            <a:ext cx="2548328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D4EC5A-7FEA-42E8-9598-6EACE4C7503B}"/>
              </a:ext>
            </a:extLst>
          </p:cNvPr>
          <p:cNvSpPr/>
          <p:nvPr/>
        </p:nvSpPr>
        <p:spPr>
          <a:xfrm>
            <a:off x="1715363" y="4536908"/>
            <a:ext cx="2548328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FBB2C8-A426-4A64-818D-06C62B7F87DA}"/>
              </a:ext>
            </a:extLst>
          </p:cNvPr>
          <p:cNvSpPr/>
          <p:nvPr/>
        </p:nvSpPr>
        <p:spPr>
          <a:xfrm>
            <a:off x="7641227" y="4500694"/>
            <a:ext cx="2548328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9BD4D60-9CA9-4EC2-B783-1819C807681F}"/>
              </a:ext>
            </a:extLst>
          </p:cNvPr>
          <p:cNvCxnSpPr/>
          <p:nvPr/>
        </p:nvCxnSpPr>
        <p:spPr>
          <a:xfrm flipH="1">
            <a:off x="3041597" y="3116842"/>
            <a:ext cx="908312" cy="9083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FB3E1B-6DAC-4135-BFBF-FA38CD82BB86}"/>
              </a:ext>
            </a:extLst>
          </p:cNvPr>
          <p:cNvCxnSpPr>
            <a:cxnSpLocks/>
          </p:cNvCxnSpPr>
          <p:nvPr/>
        </p:nvCxnSpPr>
        <p:spPr>
          <a:xfrm flipV="1">
            <a:off x="3848549" y="3279311"/>
            <a:ext cx="967216" cy="967216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7082533-C910-4728-9F8D-FF42FF9BCF44}"/>
              </a:ext>
            </a:extLst>
          </p:cNvPr>
          <p:cNvCxnSpPr>
            <a:cxnSpLocks/>
          </p:cNvCxnSpPr>
          <p:nvPr/>
        </p:nvCxnSpPr>
        <p:spPr>
          <a:xfrm>
            <a:off x="6359236" y="3128297"/>
            <a:ext cx="1046981" cy="106162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9410532-0A66-4191-A0EC-F8A44EA238A8}"/>
              </a:ext>
            </a:extLst>
          </p:cNvPr>
          <p:cNvCxnSpPr>
            <a:cxnSpLocks/>
          </p:cNvCxnSpPr>
          <p:nvPr/>
        </p:nvCxnSpPr>
        <p:spPr>
          <a:xfrm flipH="1" flipV="1">
            <a:off x="7105338" y="3042889"/>
            <a:ext cx="1071779" cy="100982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61AEC-93ED-4749-92E8-233C653B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目前專案如何分層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F95F02E-BB1E-4520-BE38-1755C8BE4850}"/>
              </a:ext>
            </a:extLst>
          </p:cNvPr>
          <p:cNvSpPr txBox="1"/>
          <p:nvPr/>
        </p:nvSpPr>
        <p:spPr>
          <a:xfrm>
            <a:off x="838200" y="56917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黃添賜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D387A0C-327B-40BE-8558-F5A9192F6F39}"/>
              </a:ext>
            </a:extLst>
          </p:cNvPr>
          <p:cNvCxnSpPr>
            <a:cxnSpLocks/>
          </p:cNvCxnSpPr>
          <p:nvPr/>
        </p:nvCxnSpPr>
        <p:spPr>
          <a:xfrm>
            <a:off x="914400" y="1442906"/>
            <a:ext cx="10439400" cy="0"/>
          </a:xfrm>
          <a:prstGeom prst="line">
            <a:avLst/>
          </a:prstGeom>
          <a:ln w="28575">
            <a:solidFill>
              <a:srgbClr val="569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13C9278-4C8D-4FB7-8C51-703BBD34C21C}"/>
              </a:ext>
            </a:extLst>
          </p:cNvPr>
          <p:cNvSpPr/>
          <p:nvPr/>
        </p:nvSpPr>
        <p:spPr>
          <a:xfrm>
            <a:off x="3476780" y="1854069"/>
            <a:ext cx="1491401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D4EC5A-7FEA-42E8-9598-6EACE4C7503B}"/>
              </a:ext>
            </a:extLst>
          </p:cNvPr>
          <p:cNvSpPr/>
          <p:nvPr/>
        </p:nvSpPr>
        <p:spPr>
          <a:xfrm>
            <a:off x="1391013" y="4139300"/>
            <a:ext cx="1210976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FBB2C8-A426-4A64-818D-06C62B7F87DA}"/>
              </a:ext>
            </a:extLst>
          </p:cNvPr>
          <p:cNvSpPr/>
          <p:nvPr/>
        </p:nvSpPr>
        <p:spPr>
          <a:xfrm>
            <a:off x="10235018" y="4579575"/>
            <a:ext cx="1491401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AE19E18-101E-49AC-A109-C1B99D10E830}"/>
              </a:ext>
            </a:extLst>
          </p:cNvPr>
          <p:cNvGrpSpPr/>
          <p:nvPr/>
        </p:nvGrpSpPr>
        <p:grpSpPr>
          <a:xfrm rot="18767601">
            <a:off x="2517519" y="3264387"/>
            <a:ext cx="1210975" cy="450822"/>
            <a:chOff x="1715363" y="2718789"/>
            <a:chExt cx="1210975" cy="450822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9BD4D60-9CA9-4EC2-B783-1819C8076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363" y="2718789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EFB3E1B-6DAC-4135-BFBF-FA38CD82BB86}"/>
                </a:ext>
              </a:extLst>
            </p:cNvPr>
            <p:cNvCxnSpPr>
              <a:cxnSpLocks/>
            </p:cNvCxnSpPr>
            <p:nvPr/>
          </p:nvCxnSpPr>
          <p:spPr>
            <a:xfrm>
              <a:off x="1715363" y="3169611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FA13F392-EF26-4FF2-8503-6C8A12480E09}"/>
              </a:ext>
            </a:extLst>
          </p:cNvPr>
          <p:cNvSpPr/>
          <p:nvPr/>
        </p:nvSpPr>
        <p:spPr>
          <a:xfrm>
            <a:off x="6870758" y="3134911"/>
            <a:ext cx="1491401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商業邏輯層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(BLL)</a:t>
            </a:r>
            <a:endParaRPr lang="zh-TW" altLang="en-US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3434998-2B0C-4E24-8505-C52491EB7CFE}"/>
              </a:ext>
            </a:extLst>
          </p:cNvPr>
          <p:cNvGrpSpPr/>
          <p:nvPr/>
        </p:nvGrpSpPr>
        <p:grpSpPr>
          <a:xfrm rot="1566968">
            <a:off x="8709439" y="4115859"/>
            <a:ext cx="1210975" cy="450822"/>
            <a:chOff x="1715363" y="2718789"/>
            <a:chExt cx="1210975" cy="450822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5E66E889-2894-4D3C-BC5A-F21F7A4AC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363" y="2718789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41F9D558-FAF5-4ED2-A764-7B19C22038A8}"/>
                </a:ext>
              </a:extLst>
            </p:cNvPr>
            <p:cNvCxnSpPr>
              <a:cxnSpLocks/>
            </p:cNvCxnSpPr>
            <p:nvPr/>
          </p:nvCxnSpPr>
          <p:spPr>
            <a:xfrm>
              <a:off x="1715363" y="3169611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13AE9BC8-57B4-444B-8537-825329183ED8}"/>
              </a:ext>
            </a:extLst>
          </p:cNvPr>
          <p:cNvGrpSpPr/>
          <p:nvPr/>
        </p:nvGrpSpPr>
        <p:grpSpPr>
          <a:xfrm rot="1566968">
            <a:off x="5359286" y="2897073"/>
            <a:ext cx="1210975" cy="450822"/>
            <a:chOff x="1715363" y="2718789"/>
            <a:chExt cx="1210975" cy="450822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EB0AC84-1477-4BE7-8F66-EFEE9FA7F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363" y="2718789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8EE7EEFA-ACCE-4683-946B-DA1646360235}"/>
                </a:ext>
              </a:extLst>
            </p:cNvPr>
            <p:cNvCxnSpPr>
              <a:cxnSpLocks/>
            </p:cNvCxnSpPr>
            <p:nvPr/>
          </p:nvCxnSpPr>
          <p:spPr>
            <a:xfrm>
              <a:off x="1715363" y="3169611"/>
              <a:ext cx="12109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60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Microsoft JhengHei UI">
      <a:majorFont>
        <a:latin typeface="Microsoft JhengHei UI"/>
        <a:ea typeface="Microsoft JhengHei UI"/>
        <a:cs typeface=""/>
      </a:majorFont>
      <a:minorFont>
        <a:latin typeface="Microsoft JhengHei UI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1307</Words>
  <Application>Microsoft Office PowerPoint</Application>
  <PresentationFormat>寬螢幕</PresentationFormat>
  <Paragraphs>396</Paragraphs>
  <Slides>25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-apple-system</vt:lpstr>
      <vt:lpstr>Fira Code</vt:lpstr>
      <vt:lpstr>Microsoft JhengHei UI</vt:lpstr>
      <vt:lpstr>微軟正黑體</vt:lpstr>
      <vt:lpstr>Arial</vt:lpstr>
      <vt:lpstr>Calibri</vt:lpstr>
      <vt:lpstr>Calibri Light</vt:lpstr>
      <vt:lpstr>Consolas</vt:lpstr>
      <vt:lpstr>Office 佈景主題</vt:lpstr>
      <vt:lpstr>Simple Light</vt:lpstr>
      <vt:lpstr>測驗題</vt:lpstr>
      <vt:lpstr>交易</vt:lpstr>
      <vt:lpstr>網路</vt:lpstr>
      <vt:lpstr>版本控制(3/1)</vt:lpstr>
      <vt:lpstr>版本控制(3/2) - 用途及目的</vt:lpstr>
      <vt:lpstr>版本控制(3/3) - git flow專案開發</vt:lpstr>
      <vt:lpstr>MVC架構</vt:lpstr>
      <vt:lpstr>何謂MVC？</vt:lpstr>
      <vt:lpstr>目前專案如何分層</vt:lpstr>
      <vt:lpstr>網路</vt:lpstr>
      <vt:lpstr>何謂RESTful api</vt:lpstr>
      <vt:lpstr>JavaScript</vt:lpstr>
      <vt:lpstr>JavaScript</vt:lpstr>
      <vt:lpstr>陣列</vt:lpstr>
      <vt:lpstr>陣列</vt:lpstr>
      <vt:lpstr>陣列</vt:lpstr>
      <vt:lpstr>陣列</vt:lpstr>
      <vt:lpstr>資料庫</vt:lpstr>
      <vt:lpstr>兩種資料庫設計</vt:lpstr>
      <vt:lpstr>父子節點關係模型</vt:lpstr>
      <vt:lpstr>父子節點關係模型</vt:lpstr>
      <vt:lpstr>嵌套集合模型</vt:lpstr>
      <vt:lpstr>嵌套集合模型</vt:lpstr>
      <vt:lpstr>父子節點關係模型</vt:lpstr>
      <vt:lpstr>嵌套集合模型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III</dc:creator>
  <cp:lastModifiedBy>III</cp:lastModifiedBy>
  <cp:revision>53</cp:revision>
  <dcterms:created xsi:type="dcterms:W3CDTF">2018-12-14T04:45:18Z</dcterms:created>
  <dcterms:modified xsi:type="dcterms:W3CDTF">2018-12-18T01:01:40Z</dcterms:modified>
</cp:coreProperties>
</file>