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3" r:id="rId3"/>
    <p:sldId id="297" r:id="rId4"/>
    <p:sldId id="296" r:id="rId5"/>
    <p:sldId id="304" r:id="rId6"/>
    <p:sldId id="275" r:id="rId7"/>
    <p:sldId id="276" r:id="rId8"/>
    <p:sldId id="302" r:id="rId9"/>
    <p:sldId id="289" r:id="rId10"/>
  </p:sldIdLst>
  <p:sldSz cx="12192000" cy="685800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07981"/>
    <a:srgbClr val="6699A1"/>
    <a:srgbClr val="F46970"/>
    <a:srgbClr val="000000"/>
    <a:srgbClr val="FF9797"/>
    <a:srgbClr val="FF6161"/>
    <a:srgbClr val="FF4747"/>
    <a:srgbClr val="B0C6CA"/>
    <a:srgbClr val="FFABAB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 autoAdjust="0"/>
    <p:restoredTop sz="59781" autoAdjust="0"/>
  </p:normalViewPr>
  <p:slideViewPr>
    <p:cSldViewPr snapToGrid="0" showGuides="1">
      <p:cViewPr varScale="1">
        <p:scale>
          <a:sx n="113" d="100"/>
          <a:sy n="113" d="100"/>
        </p:scale>
        <p:origin x="624" y="168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2018/10/7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 sz="7200" dirty="0"/>
              <a:t>財務報表多須以附註達到財務資訊的充分揭露，因此希望透過文字探勘的方式分析附註文字的使用與出現頻率等，研究是否能從附註中預測公司的體質。</a:t>
            </a:r>
            <a:endParaRPr lang="zh-CN" altLang="en-US" sz="72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6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6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6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8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96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8954" y="2545331"/>
            <a:ext cx="7109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3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以文字探勘技術萃取財務報告書之</a:t>
            </a:r>
            <a:br>
              <a:rPr lang="en-US" altLang="zh-Hant" sz="3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Hant" altLang="en-US" sz="3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附註說明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3671" y="4025118"/>
            <a:ext cx="98463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2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第五組</a:t>
            </a:r>
            <a:endParaRPr lang="en-US" altLang="zh-Hant" sz="2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Hant" sz="2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800" dirty="0">
                <a:solidFill>
                  <a:schemeClr val="accent2"/>
                </a:solidFill>
                <a:latin typeface="+mn-ea"/>
                <a:ea typeface="+mn-ea"/>
              </a:rPr>
              <a:t>台大機械碩二 楊鈞凱 中央會研碩二 梁珮如</a:t>
            </a:r>
            <a:endParaRPr lang="en-US" altLang="zh-TW" sz="28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800" dirty="0">
                <a:solidFill>
                  <a:schemeClr val="accent2"/>
                </a:solidFill>
                <a:latin typeface="+mn-ea"/>
                <a:ea typeface="+mn-ea"/>
              </a:rPr>
              <a:t>中央會研碩一 陳旻郁 中央會研碩一 徐冠允</a:t>
            </a:r>
            <a:endParaRPr lang="zh-CN" altLang="en-US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8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412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12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12"/>
                            </p:stCondLst>
                            <p:childTnLst>
                              <p:par>
                                <p:cTn id="2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47632" y="144756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939750" y="27310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Hant" altLang="en-US" sz="4000" b="1" dirty="0">
                <a:solidFill>
                  <a:schemeClr val="accent6">
                    <a:lumMod val="50000"/>
                  </a:schemeClr>
                </a:solidFill>
              </a:rPr>
              <a:t>目錄</a:t>
            </a:r>
            <a:endParaRPr lang="zh-CN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606326" y="341856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21166" y="1189452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86927" y="1200494"/>
            <a:ext cx="735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觀察論文中的假設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研究目標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是什麼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13"/>
          <p:cNvGrpSpPr/>
          <p:nvPr>
            <p:custDataLst>
              <p:tags r:id="rId1"/>
            </p:custDataLst>
          </p:nvPr>
        </p:nvGrpSpPr>
        <p:grpSpPr>
          <a:xfrm>
            <a:off x="-1935269" y="1480516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PA_组合 18"/>
          <p:cNvGrpSpPr/>
          <p:nvPr>
            <p:custDataLst>
              <p:tags r:id="rId2"/>
            </p:custDataLst>
          </p:nvPr>
        </p:nvGrpSpPr>
        <p:grpSpPr>
          <a:xfrm>
            <a:off x="-3784436" y="-408781"/>
            <a:ext cx="7473610" cy="7499010"/>
            <a:chOff x="-3759201" y="-393077"/>
            <a:chExt cx="7473610" cy="7499010"/>
          </a:xfrm>
        </p:grpSpPr>
        <p:grpSp>
          <p:nvGrpSpPr>
            <p:cNvPr id="4" name="PA_组合 16"/>
            <p:cNvGrpSpPr/>
            <p:nvPr>
              <p:custDataLst>
                <p:tags r:id="rId5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6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PA_组合 30"/>
          <p:cNvGrpSpPr/>
          <p:nvPr>
            <p:custDataLst>
              <p:tags r:id="rId3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4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921165" y="2051326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886927" y="2051326"/>
            <a:ext cx="7929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作者是如何設計實驗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研究設計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來驗證</a:t>
            </a:r>
            <a:endParaRPr lang="en-US" altLang="zh-TW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自己的假設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71296" y="3247039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886927" y="3277818"/>
            <a:ext cx="565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實驗結果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研究結果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是什麼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921163" y="4065604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86927" y="4065604"/>
            <a:ext cx="7600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作者對於實驗結果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研究結果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如何闡述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0" name="文本框 68"/>
          <p:cNvSpPr txBox="1"/>
          <p:nvPr/>
        </p:nvSpPr>
        <p:spPr>
          <a:xfrm>
            <a:off x="2921166" y="5110629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69"/>
          <p:cNvSpPr txBox="1"/>
          <p:nvPr/>
        </p:nvSpPr>
        <p:spPr>
          <a:xfrm>
            <a:off x="3886927" y="4895186"/>
            <a:ext cx="7600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作者要如何透過這些闡述回應最初提出的假設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研究目標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9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525" grpId="0"/>
      <p:bldP spid="5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Hant" altLang="en-US" sz="3200" b="1" dirty="0">
                <a:solidFill>
                  <a:schemeClr val="accent6">
                    <a:lumMod val="50000"/>
                  </a:schemeClr>
                </a:solidFill>
              </a:rPr>
              <a:t>研究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目標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Rectangle 23"/>
          <p:cNvSpPr/>
          <p:nvPr/>
        </p:nvSpPr>
        <p:spPr>
          <a:xfrm>
            <a:off x="257971" y="2111268"/>
            <a:ext cx="3807595" cy="567950"/>
          </a:xfrm>
          <a:prstGeom prst="rect">
            <a:avLst/>
          </a:prstGeom>
        </p:spPr>
        <p:txBody>
          <a:bodyPr wrap="none" lIns="72000" tIns="0" rIns="72000" bIns="0">
            <a:normAutofit/>
          </a:bodyPr>
          <a:lstStyle/>
          <a:p>
            <a:pPr lvl="0" defTabSz="914378">
              <a:defRPr/>
            </a:pPr>
            <a:endParaRPr lang="zh-CN" altLang="en-US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88" name="任意多边形: 形状 25"/>
          <p:cNvSpPr/>
          <p:nvPr/>
        </p:nvSpPr>
        <p:spPr>
          <a:xfrm>
            <a:off x="-2491734" y="1990794"/>
            <a:ext cx="5363030" cy="2670630"/>
          </a:xfrm>
          <a:custGeom>
            <a:avLst/>
            <a:gdLst/>
            <a:ahLst/>
            <a:cxnLst/>
            <a:rect l="0" t="0" r="0" b="0"/>
            <a:pathLst>
              <a:path w="5363030" h="2670630">
                <a:moveTo>
                  <a:pt x="0" y="0"/>
                </a:moveTo>
                <a:lnTo>
                  <a:pt x="5363029" y="0"/>
                </a:lnTo>
                <a:lnTo>
                  <a:pt x="5363029" y="2670629"/>
                </a:lnTo>
                <a:lnTo>
                  <a:pt x="0" y="267062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文本框 11"/>
          <p:cNvSpPr txBox="1"/>
          <p:nvPr/>
        </p:nvSpPr>
        <p:spPr>
          <a:xfrm>
            <a:off x="2650140" y="1889383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文本框 11"/>
          <p:cNvSpPr txBox="1"/>
          <p:nvPr/>
        </p:nvSpPr>
        <p:spPr>
          <a:xfrm>
            <a:off x="2650140" y="4272366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PA_矩形 45"/>
          <p:cNvSpPr/>
          <p:nvPr>
            <p:custDataLst>
              <p:tags r:id="rId1"/>
            </p:custDataLst>
          </p:nvPr>
        </p:nvSpPr>
        <p:spPr>
          <a:xfrm>
            <a:off x="3293236" y="1884188"/>
            <a:ext cx="36000" cy="6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PA_矩形 45"/>
          <p:cNvSpPr/>
          <p:nvPr>
            <p:custDataLst>
              <p:tags r:id="rId2"/>
            </p:custDataLst>
          </p:nvPr>
        </p:nvSpPr>
        <p:spPr>
          <a:xfrm>
            <a:off x="3293236" y="4294880"/>
            <a:ext cx="36000" cy="6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文本框 44"/>
          <p:cNvSpPr txBox="1"/>
          <p:nvPr/>
        </p:nvSpPr>
        <p:spPr>
          <a:xfrm>
            <a:off x="3648539" y="1786994"/>
            <a:ext cx="5495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探討財務報告書文字揭露部分</a:t>
            </a:r>
            <a:endParaRPr lang="en-US" altLang="zh-TW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增加財務危機預警的能力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44"/>
          <p:cNvSpPr txBox="1"/>
          <p:nvPr/>
        </p:nvSpPr>
        <p:spPr>
          <a:xfrm>
            <a:off x="3759377" y="4045284"/>
            <a:ext cx="531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探討分群技術的驗算法，</a:t>
            </a:r>
            <a:endParaRPr lang="en-US" altLang="zh-TW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能正確分群的能力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Freeform: Shape 15"/>
          <p:cNvSpPr/>
          <p:nvPr/>
        </p:nvSpPr>
        <p:spPr>
          <a:xfrm rot="19038400">
            <a:off x="2097851" y="2389716"/>
            <a:ext cx="60062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11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0" name="Freeform: Shape 13"/>
          <p:cNvSpPr/>
          <p:nvPr/>
        </p:nvSpPr>
        <p:spPr>
          <a:xfrm rot="2561600" flipV="1">
            <a:off x="2053448" y="4432876"/>
            <a:ext cx="1275591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30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18" name="组合 12"/>
          <p:cNvGrpSpPr/>
          <p:nvPr/>
        </p:nvGrpSpPr>
        <p:grpSpPr>
          <a:xfrm>
            <a:off x="9407495" y="3785027"/>
            <a:ext cx="2613001" cy="658233"/>
            <a:chOff x="1487488" y="2204864"/>
            <a:chExt cx="2613001" cy="658233"/>
          </a:xfrm>
          <a:solidFill>
            <a:schemeClr val="accent2"/>
          </a:solidFill>
        </p:grpSpPr>
        <p:sp>
          <p:nvSpPr>
            <p:cNvPr id="119" name="圆角矩形 47"/>
            <p:cNvSpPr/>
            <p:nvPr/>
          </p:nvSpPr>
          <p:spPr>
            <a:xfrm>
              <a:off x="1487488" y="2312730"/>
              <a:ext cx="2613001" cy="442502"/>
            </a:xfrm>
            <a:prstGeom prst="roundRect">
              <a:avLst>
                <a:gd name="adj" fmla="val 21525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20" name="任意多边形 48"/>
            <p:cNvSpPr/>
            <p:nvPr/>
          </p:nvSpPr>
          <p:spPr>
            <a:xfrm>
              <a:off x="1769354" y="2204864"/>
              <a:ext cx="658232" cy="65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474831" y="2404750"/>
              <a:ext cx="1499260" cy="23487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a14="http://schemas.microsoft.com/office/drawing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K-MEANS</a:t>
              </a:r>
              <a:endPara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22" name="组合 51"/>
            <p:cNvGrpSpPr/>
            <p:nvPr/>
          </p:nvGrpSpPr>
          <p:grpSpPr>
            <a:xfrm>
              <a:off x="1877220" y="2312730"/>
              <a:ext cx="442502" cy="442502"/>
              <a:chOff x="0" y="0"/>
              <a:chExt cx="885002" cy="885002"/>
            </a:xfrm>
            <a:grpFill/>
          </p:grpSpPr>
          <p:sp>
            <p:nvSpPr>
              <p:cNvPr id="123" name="任意多边形 51"/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635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任意多边形 52"/>
              <p:cNvSpPr/>
              <p:nvPr/>
            </p:nvSpPr>
            <p:spPr>
              <a:xfrm>
                <a:off x="204600" y="195529"/>
                <a:ext cx="475801" cy="401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427" y="0"/>
                    </a:moveTo>
                    <a:cubicBezTo>
                      <a:pt x="6595" y="0"/>
                      <a:pt x="5854" y="590"/>
                      <a:pt x="5543" y="1508"/>
                    </a:cubicBezTo>
                    <a:lnTo>
                      <a:pt x="4621" y="4258"/>
                    </a:lnTo>
                    <a:lnTo>
                      <a:pt x="1689" y="4833"/>
                    </a:lnTo>
                    <a:cubicBezTo>
                      <a:pt x="708" y="5026"/>
                      <a:pt x="0" y="6024"/>
                      <a:pt x="0" y="7204"/>
                    </a:cubicBezTo>
                    <a:lnTo>
                      <a:pt x="0" y="19206"/>
                    </a:lnTo>
                    <a:cubicBezTo>
                      <a:pt x="0" y="20530"/>
                      <a:pt x="912" y="21600"/>
                      <a:pt x="2029" y="21600"/>
                    </a:cubicBezTo>
                    <a:lnTo>
                      <a:pt x="19571" y="21600"/>
                    </a:lnTo>
                    <a:cubicBezTo>
                      <a:pt x="20687" y="21600"/>
                      <a:pt x="21600" y="20530"/>
                      <a:pt x="21600" y="19206"/>
                    </a:cubicBezTo>
                    <a:lnTo>
                      <a:pt x="21600" y="7204"/>
                    </a:lnTo>
                    <a:cubicBezTo>
                      <a:pt x="21600" y="6024"/>
                      <a:pt x="20892" y="5026"/>
                      <a:pt x="19911" y="4833"/>
                    </a:cubicBezTo>
                    <a:lnTo>
                      <a:pt x="16979" y="4258"/>
                    </a:lnTo>
                    <a:lnTo>
                      <a:pt x="16057" y="1508"/>
                    </a:lnTo>
                    <a:cubicBezTo>
                      <a:pt x="15747" y="591"/>
                      <a:pt x="15005" y="0"/>
                      <a:pt x="14173" y="0"/>
                    </a:cubicBezTo>
                    <a:lnTo>
                      <a:pt x="7427" y="0"/>
                    </a:lnTo>
                    <a:close/>
                    <a:moveTo>
                      <a:pt x="7320" y="1841"/>
                    </a:moveTo>
                    <a:lnTo>
                      <a:pt x="14067" y="1841"/>
                    </a:lnTo>
                    <a:cubicBezTo>
                      <a:pt x="14342" y="1841"/>
                      <a:pt x="14595" y="2044"/>
                      <a:pt x="14698" y="2348"/>
                    </a:cubicBezTo>
                    <a:lnTo>
                      <a:pt x="15901" y="5926"/>
                    </a:lnTo>
                    <a:lnTo>
                      <a:pt x="19581" y="6651"/>
                    </a:lnTo>
                    <a:cubicBezTo>
                      <a:pt x="19906" y="6715"/>
                      <a:pt x="20144" y="7054"/>
                      <a:pt x="20144" y="7445"/>
                    </a:cubicBezTo>
                    <a:cubicBezTo>
                      <a:pt x="20144" y="7445"/>
                      <a:pt x="20144" y="19448"/>
                      <a:pt x="20144" y="19448"/>
                    </a:cubicBezTo>
                    <a:cubicBezTo>
                      <a:pt x="20144" y="19890"/>
                      <a:pt x="19837" y="20242"/>
                      <a:pt x="19464" y="20242"/>
                    </a:cubicBezTo>
                    <a:lnTo>
                      <a:pt x="1922" y="20242"/>
                    </a:lnTo>
                    <a:cubicBezTo>
                      <a:pt x="1549" y="20242"/>
                      <a:pt x="1243" y="19890"/>
                      <a:pt x="1243" y="19448"/>
                    </a:cubicBezTo>
                    <a:lnTo>
                      <a:pt x="1243" y="7445"/>
                    </a:lnTo>
                    <a:cubicBezTo>
                      <a:pt x="1243" y="7054"/>
                      <a:pt x="1480" y="6715"/>
                      <a:pt x="1806" y="6651"/>
                    </a:cubicBezTo>
                    <a:lnTo>
                      <a:pt x="5485" y="5926"/>
                    </a:lnTo>
                    <a:lnTo>
                      <a:pt x="6689" y="2348"/>
                    </a:lnTo>
                    <a:cubicBezTo>
                      <a:pt x="6792" y="2044"/>
                      <a:pt x="7043" y="1841"/>
                      <a:pt x="7320" y="1841"/>
                    </a:cubicBezTo>
                    <a:close/>
                    <a:moveTo>
                      <a:pt x="10679" y="5892"/>
                    </a:moveTo>
                    <a:cubicBezTo>
                      <a:pt x="7695" y="5892"/>
                      <a:pt x="5281" y="8755"/>
                      <a:pt x="5281" y="12290"/>
                    </a:cubicBezTo>
                    <a:cubicBezTo>
                      <a:pt x="5281" y="15826"/>
                      <a:pt x="7695" y="18689"/>
                      <a:pt x="10679" y="18689"/>
                    </a:cubicBezTo>
                    <a:cubicBezTo>
                      <a:pt x="13661" y="18689"/>
                      <a:pt x="16076" y="15826"/>
                      <a:pt x="16076" y="12290"/>
                    </a:cubicBezTo>
                    <a:cubicBezTo>
                      <a:pt x="16076" y="8755"/>
                      <a:pt x="13661" y="5892"/>
                      <a:pt x="10679" y="5892"/>
                    </a:cubicBezTo>
                    <a:close/>
                    <a:moveTo>
                      <a:pt x="10261" y="7376"/>
                    </a:moveTo>
                    <a:cubicBezTo>
                      <a:pt x="11295" y="7282"/>
                      <a:pt x="12363" y="7653"/>
                      <a:pt x="13212" y="8516"/>
                    </a:cubicBezTo>
                    <a:cubicBezTo>
                      <a:pt x="14911" y="10240"/>
                      <a:pt x="15105" y="13280"/>
                      <a:pt x="13649" y="15294"/>
                    </a:cubicBezTo>
                    <a:cubicBezTo>
                      <a:pt x="12194" y="17308"/>
                      <a:pt x="9639" y="17537"/>
                      <a:pt x="7941" y="15812"/>
                    </a:cubicBezTo>
                    <a:cubicBezTo>
                      <a:pt x="6242" y="14086"/>
                      <a:pt x="6039" y="11058"/>
                      <a:pt x="7494" y="9045"/>
                    </a:cubicBezTo>
                    <a:cubicBezTo>
                      <a:pt x="8222" y="8038"/>
                      <a:pt x="9228" y="7470"/>
                      <a:pt x="10261" y="7376"/>
                    </a:cubicBezTo>
                    <a:close/>
                    <a:moveTo>
                      <a:pt x="10776" y="8838"/>
                    </a:moveTo>
                    <a:cubicBezTo>
                      <a:pt x="9285" y="8838"/>
                      <a:pt x="8077" y="10270"/>
                      <a:pt x="8077" y="12037"/>
                    </a:cubicBezTo>
                    <a:cubicBezTo>
                      <a:pt x="8077" y="12258"/>
                      <a:pt x="8229" y="12440"/>
                      <a:pt x="8417" y="12440"/>
                    </a:cubicBezTo>
                    <a:cubicBezTo>
                      <a:pt x="8603" y="12440"/>
                      <a:pt x="8756" y="12258"/>
                      <a:pt x="8756" y="12037"/>
                    </a:cubicBezTo>
                    <a:cubicBezTo>
                      <a:pt x="8756" y="10711"/>
                      <a:pt x="9657" y="9643"/>
                      <a:pt x="10776" y="9643"/>
                    </a:cubicBezTo>
                    <a:cubicBezTo>
                      <a:pt x="10962" y="9643"/>
                      <a:pt x="11116" y="9461"/>
                      <a:pt x="11116" y="9241"/>
                    </a:cubicBezTo>
                    <a:cubicBezTo>
                      <a:pt x="11116" y="9020"/>
                      <a:pt x="10962" y="8838"/>
                      <a:pt x="10776" y="8838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5" name="组合 12"/>
          <p:cNvGrpSpPr/>
          <p:nvPr/>
        </p:nvGrpSpPr>
        <p:grpSpPr>
          <a:xfrm>
            <a:off x="9407495" y="4907246"/>
            <a:ext cx="2613001" cy="658233"/>
            <a:chOff x="1487488" y="2204864"/>
            <a:chExt cx="2613001" cy="658233"/>
          </a:xfrm>
          <a:solidFill>
            <a:schemeClr val="accent4"/>
          </a:solidFill>
        </p:grpSpPr>
        <p:sp>
          <p:nvSpPr>
            <p:cNvPr id="126" name="圆角矩形 47"/>
            <p:cNvSpPr/>
            <p:nvPr/>
          </p:nvSpPr>
          <p:spPr>
            <a:xfrm>
              <a:off x="1487488" y="2312730"/>
              <a:ext cx="2613001" cy="442502"/>
            </a:xfrm>
            <a:prstGeom prst="roundRect">
              <a:avLst>
                <a:gd name="adj" fmla="val 21525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27" name="任意多边形 48"/>
            <p:cNvSpPr/>
            <p:nvPr/>
          </p:nvSpPr>
          <p:spPr>
            <a:xfrm>
              <a:off x="1769354" y="2204864"/>
              <a:ext cx="658232" cy="65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474831" y="2404750"/>
              <a:ext cx="1499260" cy="23487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a14="http://schemas.microsoft.com/office/drawing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Two step</a:t>
              </a:r>
              <a:endPara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29" name="组合 51"/>
            <p:cNvGrpSpPr/>
            <p:nvPr/>
          </p:nvGrpSpPr>
          <p:grpSpPr>
            <a:xfrm>
              <a:off x="1877220" y="2312730"/>
              <a:ext cx="442502" cy="442502"/>
              <a:chOff x="0" y="0"/>
              <a:chExt cx="885002" cy="885002"/>
            </a:xfrm>
            <a:grpFill/>
          </p:grpSpPr>
          <p:sp>
            <p:nvSpPr>
              <p:cNvPr id="130" name="任意多边形 51"/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635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任意多边形 52"/>
              <p:cNvSpPr/>
              <p:nvPr/>
            </p:nvSpPr>
            <p:spPr>
              <a:xfrm>
                <a:off x="204600" y="195529"/>
                <a:ext cx="475801" cy="401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427" y="0"/>
                    </a:moveTo>
                    <a:cubicBezTo>
                      <a:pt x="6595" y="0"/>
                      <a:pt x="5854" y="590"/>
                      <a:pt x="5543" y="1508"/>
                    </a:cubicBezTo>
                    <a:lnTo>
                      <a:pt x="4621" y="4258"/>
                    </a:lnTo>
                    <a:lnTo>
                      <a:pt x="1689" y="4833"/>
                    </a:lnTo>
                    <a:cubicBezTo>
                      <a:pt x="708" y="5026"/>
                      <a:pt x="0" y="6024"/>
                      <a:pt x="0" y="7204"/>
                    </a:cubicBezTo>
                    <a:lnTo>
                      <a:pt x="0" y="19206"/>
                    </a:lnTo>
                    <a:cubicBezTo>
                      <a:pt x="0" y="20530"/>
                      <a:pt x="912" y="21600"/>
                      <a:pt x="2029" y="21600"/>
                    </a:cubicBezTo>
                    <a:lnTo>
                      <a:pt x="19571" y="21600"/>
                    </a:lnTo>
                    <a:cubicBezTo>
                      <a:pt x="20687" y="21600"/>
                      <a:pt x="21600" y="20530"/>
                      <a:pt x="21600" y="19206"/>
                    </a:cubicBezTo>
                    <a:lnTo>
                      <a:pt x="21600" y="7204"/>
                    </a:lnTo>
                    <a:cubicBezTo>
                      <a:pt x="21600" y="6024"/>
                      <a:pt x="20892" y="5026"/>
                      <a:pt x="19911" y="4833"/>
                    </a:cubicBezTo>
                    <a:lnTo>
                      <a:pt x="16979" y="4258"/>
                    </a:lnTo>
                    <a:lnTo>
                      <a:pt x="16057" y="1508"/>
                    </a:lnTo>
                    <a:cubicBezTo>
                      <a:pt x="15747" y="591"/>
                      <a:pt x="15005" y="0"/>
                      <a:pt x="14173" y="0"/>
                    </a:cubicBezTo>
                    <a:lnTo>
                      <a:pt x="7427" y="0"/>
                    </a:lnTo>
                    <a:close/>
                    <a:moveTo>
                      <a:pt x="7320" y="1841"/>
                    </a:moveTo>
                    <a:lnTo>
                      <a:pt x="14067" y="1841"/>
                    </a:lnTo>
                    <a:cubicBezTo>
                      <a:pt x="14342" y="1841"/>
                      <a:pt x="14595" y="2044"/>
                      <a:pt x="14698" y="2348"/>
                    </a:cubicBezTo>
                    <a:lnTo>
                      <a:pt x="15901" y="5926"/>
                    </a:lnTo>
                    <a:lnTo>
                      <a:pt x="19581" y="6651"/>
                    </a:lnTo>
                    <a:cubicBezTo>
                      <a:pt x="19906" y="6715"/>
                      <a:pt x="20144" y="7054"/>
                      <a:pt x="20144" y="7445"/>
                    </a:cubicBezTo>
                    <a:cubicBezTo>
                      <a:pt x="20144" y="7445"/>
                      <a:pt x="20144" y="19448"/>
                      <a:pt x="20144" y="19448"/>
                    </a:cubicBezTo>
                    <a:cubicBezTo>
                      <a:pt x="20144" y="19890"/>
                      <a:pt x="19837" y="20242"/>
                      <a:pt x="19464" y="20242"/>
                    </a:cubicBezTo>
                    <a:lnTo>
                      <a:pt x="1922" y="20242"/>
                    </a:lnTo>
                    <a:cubicBezTo>
                      <a:pt x="1549" y="20242"/>
                      <a:pt x="1243" y="19890"/>
                      <a:pt x="1243" y="19448"/>
                    </a:cubicBezTo>
                    <a:lnTo>
                      <a:pt x="1243" y="7445"/>
                    </a:lnTo>
                    <a:cubicBezTo>
                      <a:pt x="1243" y="7054"/>
                      <a:pt x="1480" y="6715"/>
                      <a:pt x="1806" y="6651"/>
                    </a:cubicBezTo>
                    <a:lnTo>
                      <a:pt x="5485" y="5926"/>
                    </a:lnTo>
                    <a:lnTo>
                      <a:pt x="6689" y="2348"/>
                    </a:lnTo>
                    <a:cubicBezTo>
                      <a:pt x="6792" y="2044"/>
                      <a:pt x="7043" y="1841"/>
                      <a:pt x="7320" y="1841"/>
                    </a:cubicBezTo>
                    <a:close/>
                    <a:moveTo>
                      <a:pt x="10679" y="5892"/>
                    </a:moveTo>
                    <a:cubicBezTo>
                      <a:pt x="7695" y="5892"/>
                      <a:pt x="5281" y="8755"/>
                      <a:pt x="5281" y="12290"/>
                    </a:cubicBezTo>
                    <a:cubicBezTo>
                      <a:pt x="5281" y="15826"/>
                      <a:pt x="7695" y="18689"/>
                      <a:pt x="10679" y="18689"/>
                    </a:cubicBezTo>
                    <a:cubicBezTo>
                      <a:pt x="13661" y="18689"/>
                      <a:pt x="16076" y="15826"/>
                      <a:pt x="16076" y="12290"/>
                    </a:cubicBezTo>
                    <a:cubicBezTo>
                      <a:pt x="16076" y="8755"/>
                      <a:pt x="13661" y="5892"/>
                      <a:pt x="10679" y="5892"/>
                    </a:cubicBezTo>
                    <a:close/>
                    <a:moveTo>
                      <a:pt x="10261" y="7376"/>
                    </a:moveTo>
                    <a:cubicBezTo>
                      <a:pt x="11295" y="7282"/>
                      <a:pt x="12363" y="7653"/>
                      <a:pt x="13212" y="8516"/>
                    </a:cubicBezTo>
                    <a:cubicBezTo>
                      <a:pt x="14911" y="10240"/>
                      <a:pt x="15105" y="13280"/>
                      <a:pt x="13649" y="15294"/>
                    </a:cubicBezTo>
                    <a:cubicBezTo>
                      <a:pt x="12194" y="17308"/>
                      <a:pt x="9639" y="17537"/>
                      <a:pt x="7941" y="15812"/>
                    </a:cubicBezTo>
                    <a:cubicBezTo>
                      <a:pt x="6242" y="14086"/>
                      <a:pt x="6039" y="11058"/>
                      <a:pt x="7494" y="9045"/>
                    </a:cubicBezTo>
                    <a:cubicBezTo>
                      <a:pt x="8222" y="8038"/>
                      <a:pt x="9228" y="7470"/>
                      <a:pt x="10261" y="7376"/>
                    </a:cubicBezTo>
                    <a:close/>
                    <a:moveTo>
                      <a:pt x="10776" y="8838"/>
                    </a:moveTo>
                    <a:cubicBezTo>
                      <a:pt x="9285" y="8838"/>
                      <a:pt x="8077" y="10270"/>
                      <a:pt x="8077" y="12037"/>
                    </a:cubicBezTo>
                    <a:cubicBezTo>
                      <a:pt x="8077" y="12258"/>
                      <a:pt x="8229" y="12440"/>
                      <a:pt x="8417" y="12440"/>
                    </a:cubicBezTo>
                    <a:cubicBezTo>
                      <a:pt x="8603" y="12440"/>
                      <a:pt x="8756" y="12258"/>
                      <a:pt x="8756" y="12037"/>
                    </a:cubicBezTo>
                    <a:cubicBezTo>
                      <a:pt x="8756" y="10711"/>
                      <a:pt x="9657" y="9643"/>
                      <a:pt x="10776" y="9643"/>
                    </a:cubicBezTo>
                    <a:cubicBezTo>
                      <a:pt x="10962" y="9643"/>
                      <a:pt x="11116" y="9461"/>
                      <a:pt x="11116" y="9241"/>
                    </a:cubicBezTo>
                    <a:cubicBezTo>
                      <a:pt x="11116" y="9020"/>
                      <a:pt x="10962" y="8838"/>
                      <a:pt x="10776" y="8838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2" name="组合 2">
            <a:extLst>
              <a:ext uri="{FF2B5EF4-FFF2-40B4-BE49-F238E27FC236}">
                <a16:creationId xmlns:a16="http://schemas.microsoft.com/office/drawing/2014/main" id="{C28E6178-CEA5-4E01-BF65-B62CD657A1F2}"/>
              </a:ext>
            </a:extLst>
          </p:cNvPr>
          <p:cNvGrpSpPr/>
          <p:nvPr/>
        </p:nvGrpSpPr>
        <p:grpSpPr>
          <a:xfrm>
            <a:off x="702887" y="2436696"/>
            <a:ext cx="1800000" cy="1800000"/>
            <a:chOff x="4734560" y="3184842"/>
            <a:chExt cx="542449" cy="542449"/>
          </a:xfrm>
        </p:grpSpPr>
        <p:sp>
          <p:nvSpPr>
            <p:cNvPr id="133" name="椭圆 14"/>
            <p:cNvSpPr/>
            <p:nvPr/>
          </p:nvSpPr>
          <p:spPr>
            <a:xfrm>
              <a:off x="4734560" y="3184842"/>
              <a:ext cx="542449" cy="542449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任意多边形: 形状 25"/>
            <p:cNvSpPr>
              <a:spLocks noChangeAspect="1"/>
            </p:cNvSpPr>
            <p:nvPr/>
          </p:nvSpPr>
          <p:spPr bwMode="auto">
            <a:xfrm>
              <a:off x="4853178" y="3303621"/>
              <a:ext cx="305212" cy="30489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Freeform: Shape 15"/>
          <p:cNvSpPr/>
          <p:nvPr/>
        </p:nvSpPr>
        <p:spPr>
          <a:xfrm rot="19038400">
            <a:off x="9052832" y="4135389"/>
            <a:ext cx="60062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11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9" name="Freeform: Shape 13"/>
          <p:cNvSpPr/>
          <p:nvPr/>
        </p:nvSpPr>
        <p:spPr>
          <a:xfrm rot="2561600" flipV="1">
            <a:off x="8939157" y="5430405"/>
            <a:ext cx="1275591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30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40" name="组合 1">
            <a:extLst>
              <a:ext uri="{FF2B5EF4-FFF2-40B4-BE49-F238E27FC236}">
                <a16:creationId xmlns:a16="http://schemas.microsoft.com/office/drawing/2014/main" id="{6EAD0335-5AD8-4412-9C4A-0449E71478F6}"/>
              </a:ext>
            </a:extLst>
          </p:cNvPr>
          <p:cNvGrpSpPr/>
          <p:nvPr/>
        </p:nvGrpSpPr>
        <p:grpSpPr>
          <a:xfrm>
            <a:off x="8464819" y="4328129"/>
            <a:ext cx="720000" cy="720000"/>
            <a:chOff x="3504892" y="3967910"/>
            <a:chExt cx="574454" cy="574454"/>
          </a:xfrm>
        </p:grpSpPr>
        <p:sp>
          <p:nvSpPr>
            <p:cNvPr id="141" name="Oval 26"/>
            <p:cNvSpPr/>
            <p:nvPr/>
          </p:nvSpPr>
          <p:spPr>
            <a:xfrm>
              <a:off x="3504892" y="3967910"/>
              <a:ext cx="574454" cy="57445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42" name="Freeform: Shape 27"/>
            <p:cNvSpPr/>
            <p:nvPr/>
          </p:nvSpPr>
          <p:spPr>
            <a:xfrm>
              <a:off x="3627990" y="4091071"/>
              <a:ext cx="328261" cy="328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8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90" grpId="0"/>
      <p:bldP spid="91" grpId="0"/>
      <p:bldP spid="102" grpId="0"/>
      <p:bldP spid="103" grpId="0"/>
      <p:bldP spid="109" grpId="0" animBg="1"/>
      <p:bldP spid="110" grpId="0" animBg="1"/>
      <p:bldP spid="138" grpId="0" animBg="1"/>
      <p:bldP spid="1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Hant" altLang="en-US" sz="3200" b="1" dirty="0">
                <a:solidFill>
                  <a:schemeClr val="accent6">
                    <a:lumMod val="50000"/>
                  </a:schemeClr>
                </a:solidFill>
              </a:rPr>
              <a:t>研究設計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Group 37"/>
          <p:cNvGrpSpPr/>
          <p:nvPr/>
        </p:nvGrpSpPr>
        <p:grpSpPr>
          <a:xfrm>
            <a:off x="4389592" y="1381126"/>
            <a:ext cx="3461727" cy="3762374"/>
            <a:chOff x="4213224" y="1176338"/>
            <a:chExt cx="3838576" cy="4171950"/>
          </a:xfrm>
        </p:grpSpPr>
        <p:sp>
          <p:nvSpPr>
            <p:cNvPr id="44" name="Freeform: Shape 51"/>
            <p:cNvSpPr/>
            <p:nvPr/>
          </p:nvSpPr>
          <p:spPr>
            <a:xfrm>
              <a:off x="4213224" y="1509712"/>
              <a:ext cx="3838576" cy="3838576"/>
            </a:xfrm>
            <a:custGeom>
              <a:avLst/>
              <a:gdLst>
                <a:gd name="connsiteX0" fmla="*/ 1919288 w 3838576"/>
                <a:gd name="connsiteY0" fmla="*/ 0 h 3838576"/>
                <a:gd name="connsiteX1" fmla="*/ 3838576 w 3838576"/>
                <a:gd name="connsiteY1" fmla="*/ 1919288 h 3838576"/>
                <a:gd name="connsiteX2" fmla="*/ 1919288 w 3838576"/>
                <a:gd name="connsiteY2" fmla="*/ 3838576 h 3838576"/>
                <a:gd name="connsiteX3" fmla="*/ 0 w 3838576"/>
                <a:gd name="connsiteY3" fmla="*/ 1919288 h 3838576"/>
                <a:gd name="connsiteX4" fmla="*/ 959644 w 3838576"/>
                <a:gd name="connsiteY4" fmla="*/ 1919288 h 3838576"/>
                <a:gd name="connsiteX5" fmla="*/ 1919288 w 3838576"/>
                <a:gd name="connsiteY5" fmla="*/ 2878932 h 3838576"/>
                <a:gd name="connsiteX6" fmla="*/ 2878932 w 3838576"/>
                <a:gd name="connsiteY6" fmla="*/ 1919288 h 3838576"/>
                <a:gd name="connsiteX7" fmla="*/ 1919288 w 3838576"/>
                <a:gd name="connsiteY7" fmla="*/ 959644 h 3838576"/>
                <a:gd name="connsiteX8" fmla="*/ 1919288 w 3838576"/>
                <a:gd name="connsiteY8" fmla="*/ 0 h 38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8576" h="3838576">
                  <a:moveTo>
                    <a:pt x="1919288" y="0"/>
                  </a:moveTo>
                  <a:cubicBezTo>
                    <a:pt x="2979281" y="0"/>
                    <a:pt x="3838576" y="859295"/>
                    <a:pt x="3838576" y="1919288"/>
                  </a:cubicBezTo>
                  <a:cubicBezTo>
                    <a:pt x="3838576" y="2979281"/>
                    <a:pt x="2979281" y="3838576"/>
                    <a:pt x="1919288" y="3838576"/>
                  </a:cubicBezTo>
                  <a:cubicBezTo>
                    <a:pt x="859295" y="3838576"/>
                    <a:pt x="0" y="2979281"/>
                    <a:pt x="0" y="1919288"/>
                  </a:cubicBezTo>
                  <a:lnTo>
                    <a:pt x="959644" y="1919288"/>
                  </a:lnTo>
                  <a:cubicBezTo>
                    <a:pt x="959644" y="2449285"/>
                    <a:pt x="1389291" y="2878932"/>
                    <a:pt x="1919288" y="2878932"/>
                  </a:cubicBezTo>
                  <a:cubicBezTo>
                    <a:pt x="2449285" y="2878932"/>
                    <a:pt x="2878932" y="2449285"/>
                    <a:pt x="2878932" y="1919288"/>
                  </a:cubicBezTo>
                  <a:cubicBezTo>
                    <a:pt x="2878932" y="1389291"/>
                    <a:pt x="2449285" y="959644"/>
                    <a:pt x="1919288" y="959644"/>
                  </a:cubicBezTo>
                  <a:lnTo>
                    <a:pt x="1919288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osceles Triangle 52"/>
            <p:cNvSpPr/>
            <p:nvPr/>
          </p:nvSpPr>
          <p:spPr>
            <a:xfrm rot="16200000">
              <a:off x="5028161" y="1691234"/>
              <a:ext cx="1619250" cy="58945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Group 38"/>
          <p:cNvGrpSpPr/>
          <p:nvPr/>
        </p:nvGrpSpPr>
        <p:grpSpPr>
          <a:xfrm>
            <a:off x="4168104" y="2125425"/>
            <a:ext cx="1287210" cy="1287211"/>
            <a:chOff x="3967624" y="2001662"/>
            <a:chExt cx="1427338" cy="1427338"/>
          </a:xfrm>
        </p:grpSpPr>
        <p:sp>
          <p:nvSpPr>
            <p:cNvPr id="42" name="Rectangle: Rounded Corners 49"/>
            <p:cNvSpPr/>
            <p:nvPr/>
          </p:nvSpPr>
          <p:spPr>
            <a:xfrm>
              <a:off x="3967624" y="2001662"/>
              <a:ext cx="1427338" cy="14273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Rectangle: Rounded Corners 50"/>
            <p:cNvSpPr/>
            <p:nvPr/>
          </p:nvSpPr>
          <p:spPr>
            <a:xfrm>
              <a:off x="4056523" y="2090562"/>
              <a:ext cx="1249538" cy="1249538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1FD481E-0326-E149-9165-DA78D6984DAB}"/>
              </a:ext>
            </a:extLst>
          </p:cNvPr>
          <p:cNvGrpSpPr/>
          <p:nvPr/>
        </p:nvGrpSpPr>
        <p:grpSpPr>
          <a:xfrm>
            <a:off x="4967027" y="4067907"/>
            <a:ext cx="635811" cy="635811"/>
            <a:chOff x="4967027" y="4067907"/>
            <a:chExt cx="635811" cy="635811"/>
          </a:xfrm>
        </p:grpSpPr>
        <p:sp>
          <p:nvSpPr>
            <p:cNvPr id="35" name="Oval 42"/>
            <p:cNvSpPr/>
            <p:nvPr/>
          </p:nvSpPr>
          <p:spPr>
            <a:xfrm>
              <a:off x="4967027" y="4067907"/>
              <a:ext cx="635811" cy="635811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47"/>
            <p:cNvSpPr/>
            <p:nvPr/>
          </p:nvSpPr>
          <p:spPr>
            <a:xfrm>
              <a:off x="5077318" y="4274512"/>
              <a:ext cx="342811" cy="239807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Rectangle 21"/>
          <p:cNvSpPr/>
          <p:nvPr/>
        </p:nvSpPr>
        <p:spPr>
          <a:xfrm>
            <a:off x="7368210" y="1813414"/>
            <a:ext cx="2600908" cy="399699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Hant" altLang="en-US" sz="20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將測試資料投入進行測試</a:t>
            </a:r>
            <a:endParaRPr lang="zh-CN" altLang="en-US" sz="20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Rectangle 25"/>
          <p:cNvSpPr/>
          <p:nvPr/>
        </p:nvSpPr>
        <p:spPr>
          <a:xfrm>
            <a:off x="6952888" y="4850295"/>
            <a:ext cx="2615181" cy="441669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Hant" altLang="en-US" sz="20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分群預測模型建立</a:t>
            </a:r>
            <a:endParaRPr lang="zh-CN" altLang="en-US" sz="20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Rectangle 23"/>
          <p:cNvSpPr/>
          <p:nvPr/>
        </p:nvSpPr>
        <p:spPr>
          <a:xfrm>
            <a:off x="967409" y="1616765"/>
            <a:ext cx="3233531" cy="940904"/>
          </a:xfrm>
          <a:prstGeom prst="rect">
            <a:avLst/>
          </a:prstGeom>
        </p:spPr>
        <p:txBody>
          <a:bodyPr wrap="none" lIns="72000" tIns="0" rIns="72000" bIns="0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以公開資訊觀測站中</a:t>
            </a:r>
            <a:endParaRPr lang="en-US" altLang="zh-CN" sz="20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  <a:p>
            <a:pPr lvl="0" algn="ctr" defTabSz="914378"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上市公司年報的</a:t>
            </a:r>
            <a:endParaRPr lang="en-US" altLang="zh-CN" sz="20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  <a:p>
            <a:pPr lvl="0" algn="ctr" defTabSz="914378"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財報附註為研究對象</a:t>
            </a:r>
          </a:p>
        </p:txBody>
      </p:sp>
      <p:sp>
        <p:nvSpPr>
          <p:cNvPr id="20" name="Rectangle 27"/>
          <p:cNvSpPr/>
          <p:nvPr/>
        </p:nvSpPr>
        <p:spPr>
          <a:xfrm>
            <a:off x="7977809" y="3323410"/>
            <a:ext cx="2687843" cy="506468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Hant" altLang="en-US" sz="20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產生最佳分群預測模型</a:t>
            </a:r>
            <a:endParaRPr lang="zh-CN" altLang="en-US" sz="20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2536780" y="4731027"/>
            <a:ext cx="2538802" cy="385970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algn="r" defTabSz="914378">
              <a:defRPr/>
            </a:pPr>
            <a:r>
              <a:rPr lang="zh-Hant" altLang="en-US" sz="20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斷詞產生器</a:t>
            </a:r>
            <a:endParaRPr lang="zh-CN" altLang="en-US" sz="20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6" name="Group 64">
            <a:extLst>
              <a:ext uri="{FF2B5EF4-FFF2-40B4-BE49-F238E27FC236}">
                <a16:creationId xmlns:a16="http://schemas.microsoft.com/office/drawing/2014/main" id="{08D171B8-2B56-A943-908C-6471816D5A11}"/>
              </a:ext>
            </a:extLst>
          </p:cNvPr>
          <p:cNvGrpSpPr/>
          <p:nvPr/>
        </p:nvGrpSpPr>
        <p:grpSpPr>
          <a:xfrm>
            <a:off x="4513715" y="2338549"/>
            <a:ext cx="601483" cy="860962"/>
            <a:chOff x="5772151" y="2981322"/>
            <a:chExt cx="650875" cy="889004"/>
          </a:xfrm>
          <a:solidFill>
            <a:schemeClr val="accent5"/>
          </a:solidFill>
        </p:grpSpPr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9F7022BF-4C89-2C42-BF96-6BBCC9E60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3159125"/>
              <a:ext cx="1460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B8324617-07B9-2C44-AABB-2593A1C40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3375025"/>
              <a:ext cx="368300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049CF160-513F-5A4D-A486-BE0D34CE4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3470275"/>
              <a:ext cx="36830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B408A794-5C1E-284B-B238-8C0AAC5D5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3565525"/>
              <a:ext cx="2063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Freeform: Shape 69">
              <a:extLst>
                <a:ext uri="{FF2B5EF4-FFF2-40B4-BE49-F238E27FC236}">
                  <a16:creationId xmlns:a16="http://schemas.microsoft.com/office/drawing/2014/main" id="{AC0480AD-C74C-0A4A-941C-BAC510C3A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150" y="2981325"/>
              <a:ext cx="650875" cy="835025"/>
            </a:xfrm>
            <a:custGeom>
              <a:avLst/>
              <a:gdLst>
                <a:gd name="T0" fmla="*/ 87 w 170"/>
                <a:gd name="T1" fmla="*/ 0 h 220"/>
                <a:gd name="T2" fmla="*/ 34 w 170"/>
                <a:gd name="T3" fmla="*/ 0 h 220"/>
                <a:gd name="T4" fmla="*/ 0 w 170"/>
                <a:gd name="T5" fmla="*/ 34 h 220"/>
                <a:gd name="T6" fmla="*/ 0 w 170"/>
                <a:gd name="T7" fmla="*/ 185 h 220"/>
                <a:gd name="T8" fmla="*/ 34 w 170"/>
                <a:gd name="T9" fmla="*/ 220 h 220"/>
                <a:gd name="T10" fmla="*/ 91 w 170"/>
                <a:gd name="T11" fmla="*/ 220 h 220"/>
                <a:gd name="T12" fmla="*/ 91 w 170"/>
                <a:gd name="T13" fmla="*/ 203 h 220"/>
                <a:gd name="T14" fmla="*/ 34 w 170"/>
                <a:gd name="T15" fmla="*/ 203 h 220"/>
                <a:gd name="T16" fmla="*/ 16 w 170"/>
                <a:gd name="T17" fmla="*/ 185 h 220"/>
                <a:gd name="T18" fmla="*/ 16 w 170"/>
                <a:gd name="T19" fmla="*/ 34 h 220"/>
                <a:gd name="T20" fmla="*/ 34 w 170"/>
                <a:gd name="T21" fmla="*/ 16 h 220"/>
                <a:gd name="T22" fmla="*/ 79 w 170"/>
                <a:gd name="T23" fmla="*/ 16 h 220"/>
                <a:gd name="T24" fmla="*/ 79 w 170"/>
                <a:gd name="T25" fmla="*/ 67 h 220"/>
                <a:gd name="T26" fmla="*/ 105 w 170"/>
                <a:gd name="T27" fmla="*/ 93 h 220"/>
                <a:gd name="T28" fmla="*/ 154 w 170"/>
                <a:gd name="T29" fmla="*/ 93 h 220"/>
                <a:gd name="T30" fmla="*/ 154 w 170"/>
                <a:gd name="T31" fmla="*/ 185 h 220"/>
                <a:gd name="T32" fmla="*/ 143 w 170"/>
                <a:gd name="T33" fmla="*/ 202 h 220"/>
                <a:gd name="T34" fmla="*/ 143 w 170"/>
                <a:gd name="T35" fmla="*/ 219 h 220"/>
                <a:gd name="T36" fmla="*/ 170 w 170"/>
                <a:gd name="T37" fmla="*/ 185 h 220"/>
                <a:gd name="T38" fmla="*/ 170 w 170"/>
                <a:gd name="T39" fmla="*/ 83 h 220"/>
                <a:gd name="T40" fmla="*/ 87 w 170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220">
                  <a:moveTo>
                    <a:pt x="8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04"/>
                    <a:pt x="15" y="220"/>
                    <a:pt x="34" y="220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24" y="203"/>
                    <a:pt x="16" y="195"/>
                    <a:pt x="16" y="18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81"/>
                    <a:pt x="90" y="93"/>
                    <a:pt x="10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93"/>
                    <a:pt x="149" y="199"/>
                    <a:pt x="143" y="202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58" y="216"/>
                    <a:pt x="170" y="202"/>
                    <a:pt x="170" y="185"/>
                  </a:cubicBezTo>
                  <a:cubicBezTo>
                    <a:pt x="170" y="83"/>
                    <a:pt x="170" y="83"/>
                    <a:pt x="170" y="83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Freeform: Shape 70">
              <a:extLst>
                <a:ext uri="{FF2B5EF4-FFF2-40B4-BE49-F238E27FC236}">
                  <a16:creationId xmlns:a16="http://schemas.microsoft.com/office/drawing/2014/main" id="{ADD5ACD6-7078-1249-9A2A-C3D3CE39F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8" y="3744913"/>
              <a:ext cx="130175" cy="125413"/>
            </a:xfrm>
            <a:custGeom>
              <a:avLst/>
              <a:gdLst>
                <a:gd name="T0" fmla="*/ 32 w 34"/>
                <a:gd name="T1" fmla="*/ 0 h 33"/>
                <a:gd name="T2" fmla="*/ 31 w 34"/>
                <a:gd name="T3" fmla="*/ 2 h 33"/>
                <a:gd name="T4" fmla="*/ 26 w 34"/>
                <a:gd name="T5" fmla="*/ 7 h 33"/>
                <a:gd name="T6" fmla="*/ 24 w 34"/>
                <a:gd name="T7" fmla="*/ 8 h 33"/>
                <a:gd name="T8" fmla="*/ 19 w 34"/>
                <a:gd name="T9" fmla="*/ 6 h 33"/>
                <a:gd name="T10" fmla="*/ 17 w 34"/>
                <a:gd name="T11" fmla="*/ 5 h 33"/>
                <a:gd name="T12" fmla="*/ 16 w 34"/>
                <a:gd name="T13" fmla="*/ 6 h 33"/>
                <a:gd name="T14" fmla="*/ 10 w 34"/>
                <a:gd name="T15" fmla="*/ 8 h 33"/>
                <a:gd name="T16" fmla="*/ 10 w 34"/>
                <a:gd name="T17" fmla="*/ 8 h 33"/>
                <a:gd name="T18" fmla="*/ 8 w 34"/>
                <a:gd name="T19" fmla="*/ 7 h 33"/>
                <a:gd name="T20" fmla="*/ 3 w 34"/>
                <a:gd name="T21" fmla="*/ 2 h 33"/>
                <a:gd name="T22" fmla="*/ 2 w 34"/>
                <a:gd name="T23" fmla="*/ 0 h 33"/>
                <a:gd name="T24" fmla="*/ 1 w 34"/>
                <a:gd name="T25" fmla="*/ 0 h 33"/>
                <a:gd name="T26" fmla="*/ 0 w 34"/>
                <a:gd name="T27" fmla="*/ 0 h 33"/>
                <a:gd name="T28" fmla="*/ 0 w 34"/>
                <a:gd name="T29" fmla="*/ 33 h 33"/>
                <a:gd name="T30" fmla="*/ 17 w 34"/>
                <a:gd name="T31" fmla="*/ 21 h 33"/>
                <a:gd name="T32" fmla="*/ 34 w 34"/>
                <a:gd name="T33" fmla="*/ 33 h 33"/>
                <a:gd name="T34" fmla="*/ 34 w 34"/>
                <a:gd name="T35" fmla="*/ 0 h 33"/>
                <a:gd name="T36" fmla="*/ 34 w 34"/>
                <a:gd name="T37" fmla="*/ 0 h 33"/>
                <a:gd name="T38" fmla="*/ 32 w 34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33">
                  <a:moveTo>
                    <a:pt x="32" y="0"/>
                  </a:moveTo>
                  <a:cubicBezTo>
                    <a:pt x="32" y="1"/>
                    <a:pt x="31" y="1"/>
                    <a:pt x="31" y="2"/>
                  </a:cubicBezTo>
                  <a:cubicBezTo>
                    <a:pt x="30" y="4"/>
                    <a:pt x="29" y="6"/>
                    <a:pt x="26" y="7"/>
                  </a:cubicBezTo>
                  <a:cubicBezTo>
                    <a:pt x="25" y="7"/>
                    <a:pt x="25" y="8"/>
                    <a:pt x="24" y="8"/>
                  </a:cubicBezTo>
                  <a:cubicBezTo>
                    <a:pt x="22" y="8"/>
                    <a:pt x="20" y="7"/>
                    <a:pt x="19" y="6"/>
                  </a:cubicBezTo>
                  <a:cubicBezTo>
                    <a:pt x="18" y="6"/>
                    <a:pt x="17" y="5"/>
                    <a:pt x="17" y="5"/>
                  </a:cubicBezTo>
                  <a:cubicBezTo>
                    <a:pt x="17" y="5"/>
                    <a:pt x="16" y="6"/>
                    <a:pt x="16" y="6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5" y="6"/>
                    <a:pt x="4" y="4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4D9574D9-2BBE-2849-862A-B39593E14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550" y="3625850"/>
              <a:ext cx="84138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74" name="Freeform: Shape 72">
              <a:extLst>
                <a:ext uri="{FF2B5EF4-FFF2-40B4-BE49-F238E27FC236}">
                  <a16:creationId xmlns:a16="http://schemas.microsoft.com/office/drawing/2014/main" id="{9E898C3B-6FBA-3643-80FE-9D6E60C7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3573463"/>
              <a:ext cx="187325" cy="185738"/>
            </a:xfrm>
            <a:custGeom>
              <a:avLst/>
              <a:gdLst>
                <a:gd name="T0" fmla="*/ 44 w 49"/>
                <a:gd name="T1" fmla="*/ 18 h 49"/>
                <a:gd name="T2" fmla="*/ 44 w 49"/>
                <a:gd name="T3" fmla="*/ 10 h 49"/>
                <a:gd name="T4" fmla="*/ 36 w 49"/>
                <a:gd name="T5" fmla="*/ 7 h 49"/>
                <a:gd name="T6" fmla="*/ 32 w 49"/>
                <a:gd name="T7" fmla="*/ 1 h 49"/>
                <a:gd name="T8" fmla="*/ 24 w 49"/>
                <a:gd name="T9" fmla="*/ 3 h 49"/>
                <a:gd name="T10" fmla="*/ 16 w 49"/>
                <a:gd name="T11" fmla="*/ 1 h 49"/>
                <a:gd name="T12" fmla="*/ 12 w 49"/>
                <a:gd name="T13" fmla="*/ 7 h 49"/>
                <a:gd name="T14" fmla="*/ 4 w 49"/>
                <a:gd name="T15" fmla="*/ 10 h 49"/>
                <a:gd name="T16" fmla="*/ 4 w 49"/>
                <a:gd name="T17" fmla="*/ 18 h 49"/>
                <a:gd name="T18" fmla="*/ 0 w 49"/>
                <a:gd name="T19" fmla="*/ 24 h 49"/>
                <a:gd name="T20" fmla="*/ 4 w 49"/>
                <a:gd name="T21" fmla="*/ 31 h 49"/>
                <a:gd name="T22" fmla="*/ 4 w 49"/>
                <a:gd name="T23" fmla="*/ 39 h 49"/>
                <a:gd name="T24" fmla="*/ 12 w 49"/>
                <a:gd name="T25" fmla="*/ 41 h 49"/>
                <a:gd name="T26" fmla="*/ 16 w 49"/>
                <a:gd name="T27" fmla="*/ 48 h 49"/>
                <a:gd name="T28" fmla="*/ 24 w 49"/>
                <a:gd name="T29" fmla="*/ 45 h 49"/>
                <a:gd name="T30" fmla="*/ 32 w 49"/>
                <a:gd name="T31" fmla="*/ 48 h 49"/>
                <a:gd name="T32" fmla="*/ 36 w 49"/>
                <a:gd name="T33" fmla="*/ 41 h 49"/>
                <a:gd name="T34" fmla="*/ 44 w 49"/>
                <a:gd name="T35" fmla="*/ 39 h 49"/>
                <a:gd name="T36" fmla="*/ 44 w 49"/>
                <a:gd name="T37" fmla="*/ 31 h 49"/>
                <a:gd name="T38" fmla="*/ 49 w 49"/>
                <a:gd name="T39" fmla="*/ 24 h 49"/>
                <a:gd name="T40" fmla="*/ 44 w 49"/>
                <a:gd name="T41" fmla="*/ 18 h 49"/>
                <a:gd name="T42" fmla="*/ 24 w 49"/>
                <a:gd name="T43" fmla="*/ 37 h 49"/>
                <a:gd name="T44" fmla="*/ 11 w 49"/>
                <a:gd name="T45" fmla="*/ 24 h 49"/>
                <a:gd name="T46" fmla="*/ 24 w 49"/>
                <a:gd name="T47" fmla="*/ 12 h 49"/>
                <a:gd name="T48" fmla="*/ 37 w 49"/>
                <a:gd name="T49" fmla="*/ 24 h 49"/>
                <a:gd name="T50" fmla="*/ 24 w 49"/>
                <a:gd name="T51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49">
                  <a:moveTo>
                    <a:pt x="44" y="18"/>
                  </a:moveTo>
                  <a:cubicBezTo>
                    <a:pt x="43" y="16"/>
                    <a:pt x="45" y="12"/>
                    <a:pt x="44" y="10"/>
                  </a:cubicBezTo>
                  <a:cubicBezTo>
                    <a:pt x="42" y="8"/>
                    <a:pt x="38" y="9"/>
                    <a:pt x="36" y="7"/>
                  </a:cubicBezTo>
                  <a:cubicBezTo>
                    <a:pt x="34" y="6"/>
                    <a:pt x="34" y="2"/>
                    <a:pt x="32" y="1"/>
                  </a:cubicBezTo>
                  <a:cubicBezTo>
                    <a:pt x="29" y="0"/>
                    <a:pt x="27" y="3"/>
                    <a:pt x="24" y="3"/>
                  </a:cubicBezTo>
                  <a:cubicBezTo>
                    <a:pt x="22" y="3"/>
                    <a:pt x="19" y="0"/>
                    <a:pt x="16" y="1"/>
                  </a:cubicBezTo>
                  <a:cubicBezTo>
                    <a:pt x="14" y="2"/>
                    <a:pt x="14" y="6"/>
                    <a:pt x="12" y="7"/>
                  </a:cubicBezTo>
                  <a:cubicBezTo>
                    <a:pt x="10" y="9"/>
                    <a:pt x="6" y="8"/>
                    <a:pt x="4" y="10"/>
                  </a:cubicBezTo>
                  <a:cubicBezTo>
                    <a:pt x="3" y="12"/>
                    <a:pt x="5" y="16"/>
                    <a:pt x="4" y="18"/>
                  </a:cubicBezTo>
                  <a:cubicBezTo>
                    <a:pt x="3" y="20"/>
                    <a:pt x="0" y="22"/>
                    <a:pt x="0" y="24"/>
                  </a:cubicBezTo>
                  <a:cubicBezTo>
                    <a:pt x="0" y="27"/>
                    <a:pt x="3" y="29"/>
                    <a:pt x="4" y="31"/>
                  </a:cubicBezTo>
                  <a:cubicBezTo>
                    <a:pt x="5" y="33"/>
                    <a:pt x="3" y="37"/>
                    <a:pt x="4" y="39"/>
                  </a:cubicBezTo>
                  <a:cubicBezTo>
                    <a:pt x="6" y="41"/>
                    <a:pt x="10" y="40"/>
                    <a:pt x="12" y="41"/>
                  </a:cubicBezTo>
                  <a:cubicBezTo>
                    <a:pt x="14" y="43"/>
                    <a:pt x="14" y="47"/>
                    <a:pt x="16" y="48"/>
                  </a:cubicBezTo>
                  <a:cubicBezTo>
                    <a:pt x="19" y="49"/>
                    <a:pt x="22" y="45"/>
                    <a:pt x="24" y="45"/>
                  </a:cubicBezTo>
                  <a:cubicBezTo>
                    <a:pt x="27" y="45"/>
                    <a:pt x="29" y="49"/>
                    <a:pt x="32" y="48"/>
                  </a:cubicBezTo>
                  <a:cubicBezTo>
                    <a:pt x="34" y="47"/>
                    <a:pt x="34" y="43"/>
                    <a:pt x="36" y="41"/>
                  </a:cubicBezTo>
                  <a:cubicBezTo>
                    <a:pt x="38" y="40"/>
                    <a:pt x="42" y="41"/>
                    <a:pt x="44" y="39"/>
                  </a:cubicBezTo>
                  <a:cubicBezTo>
                    <a:pt x="45" y="37"/>
                    <a:pt x="43" y="33"/>
                    <a:pt x="44" y="31"/>
                  </a:cubicBezTo>
                  <a:cubicBezTo>
                    <a:pt x="45" y="29"/>
                    <a:pt x="49" y="27"/>
                    <a:pt x="49" y="24"/>
                  </a:cubicBezTo>
                  <a:cubicBezTo>
                    <a:pt x="49" y="22"/>
                    <a:pt x="45" y="20"/>
                    <a:pt x="44" y="18"/>
                  </a:cubicBezTo>
                  <a:close/>
                  <a:moveTo>
                    <a:pt x="24" y="37"/>
                  </a:moveTo>
                  <a:cubicBezTo>
                    <a:pt x="17" y="37"/>
                    <a:pt x="11" y="32"/>
                    <a:pt x="11" y="24"/>
                  </a:cubicBezTo>
                  <a:cubicBezTo>
                    <a:pt x="11" y="17"/>
                    <a:pt x="17" y="12"/>
                    <a:pt x="24" y="12"/>
                  </a:cubicBezTo>
                  <a:cubicBezTo>
                    <a:pt x="31" y="12"/>
                    <a:pt x="37" y="17"/>
                    <a:pt x="37" y="24"/>
                  </a:cubicBezTo>
                  <a:cubicBezTo>
                    <a:pt x="37" y="32"/>
                    <a:pt x="31" y="37"/>
                    <a:pt x="2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8BF8D4F-855D-7943-9407-41600839B8E1}"/>
              </a:ext>
            </a:extLst>
          </p:cNvPr>
          <p:cNvGrpSpPr/>
          <p:nvPr/>
        </p:nvGrpSpPr>
        <p:grpSpPr>
          <a:xfrm>
            <a:off x="7190988" y="5703060"/>
            <a:ext cx="1621708" cy="791689"/>
            <a:chOff x="3194925" y="770779"/>
            <a:chExt cx="1383663" cy="601017"/>
          </a:xfrm>
        </p:grpSpPr>
        <p:sp>
          <p:nvSpPr>
            <p:cNvPr id="58" name="右中括弧 57">
              <a:extLst>
                <a:ext uri="{FF2B5EF4-FFF2-40B4-BE49-F238E27FC236}">
                  <a16:creationId xmlns:a16="http://schemas.microsoft.com/office/drawing/2014/main" id="{177B8585-9876-014D-B4D0-38001943FBA7}"/>
                </a:ext>
              </a:extLst>
            </p:cNvPr>
            <p:cNvSpPr/>
            <p:nvPr/>
          </p:nvSpPr>
          <p:spPr>
            <a:xfrm flipH="1">
              <a:off x="3194925" y="919555"/>
              <a:ext cx="86497" cy="360000"/>
            </a:xfrm>
            <a:prstGeom prst="rightBracket">
              <a:avLst/>
            </a:prstGeom>
            <a:ln w="38100">
              <a:solidFill>
                <a:srgbClr val="F46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3144A47-FC1A-9749-B175-B846FB416BF9}"/>
                </a:ext>
              </a:extLst>
            </p:cNvPr>
            <p:cNvSpPr txBox="1"/>
            <p:nvPr/>
          </p:nvSpPr>
          <p:spPr>
            <a:xfrm>
              <a:off x="3334606" y="770779"/>
              <a:ext cx="1243805" cy="29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n-US" altLang="zh-CN" b="1" dirty="0">
                  <a:solidFill>
                    <a:srgbClr val="507981"/>
                  </a:solidFill>
                  <a:ea typeface="微软雅黑" panose="020B0503020204020204" pitchFamily="34" charset="-122"/>
                </a:rPr>
                <a:t>K-MEANS</a:t>
              </a:r>
              <a:endParaRPr lang="zh-CN" altLang="en-US" b="1" dirty="0">
                <a:solidFill>
                  <a:srgbClr val="50798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6734A2A-8387-6D4D-8AD6-80384514F368}"/>
                </a:ext>
              </a:extLst>
            </p:cNvPr>
            <p:cNvSpPr txBox="1"/>
            <p:nvPr/>
          </p:nvSpPr>
          <p:spPr>
            <a:xfrm>
              <a:off x="3334783" y="1072528"/>
              <a:ext cx="1243805" cy="29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n-US" altLang="zh-CN" b="1" dirty="0">
                  <a:solidFill>
                    <a:srgbClr val="507981"/>
                  </a:solidFill>
                  <a:ea typeface="微软雅黑" panose="020B0503020204020204" pitchFamily="34" charset="-122"/>
                </a:rPr>
                <a:t>TWO STEP</a:t>
              </a:r>
              <a:endParaRPr lang="zh-CN" altLang="en-US" b="1" dirty="0">
                <a:solidFill>
                  <a:srgbClr val="507981"/>
                </a:solidFill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2369A9-1A75-3F46-8605-5E1AB807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15301"/>
              </p:ext>
            </p:extLst>
          </p:nvPr>
        </p:nvGraphicFramePr>
        <p:xfrm>
          <a:off x="238539" y="2713850"/>
          <a:ext cx="3670851" cy="165495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67829">
                  <a:extLst>
                    <a:ext uri="{9D8B030D-6E8A-4147-A177-3AD203B41FA5}">
                      <a16:colId xmlns:a16="http://schemas.microsoft.com/office/drawing/2014/main" val="3091965380"/>
                    </a:ext>
                  </a:extLst>
                </a:gridCol>
                <a:gridCol w="1151511">
                  <a:extLst>
                    <a:ext uri="{9D8B030D-6E8A-4147-A177-3AD203B41FA5}">
                      <a16:colId xmlns:a16="http://schemas.microsoft.com/office/drawing/2014/main" val="783038977"/>
                    </a:ext>
                  </a:extLst>
                </a:gridCol>
                <a:gridCol w="1151511">
                  <a:extLst>
                    <a:ext uri="{9D8B030D-6E8A-4147-A177-3AD203B41FA5}">
                      <a16:colId xmlns:a16="http://schemas.microsoft.com/office/drawing/2014/main" val="512915165"/>
                    </a:ext>
                  </a:extLst>
                </a:gridCol>
              </a:tblGrid>
              <a:tr h="311578"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rgbClr val="F4697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t" altLang="en-US" sz="1800" b="1" dirty="0">
                          <a:solidFill>
                            <a:srgbClr val="F46970"/>
                          </a:solidFill>
                        </a:rPr>
                        <a:t>訓練資料</a:t>
                      </a:r>
                      <a:endParaRPr lang="zh-TW" altLang="en-US" sz="1800" b="1" dirty="0">
                        <a:solidFill>
                          <a:srgbClr val="F4697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t" altLang="en-US" sz="1800" b="1" dirty="0">
                          <a:solidFill>
                            <a:srgbClr val="F46970"/>
                          </a:solidFill>
                        </a:rPr>
                        <a:t>測試資料</a:t>
                      </a:r>
                      <a:endParaRPr lang="zh-TW" altLang="en-US" sz="1800" b="1" dirty="0">
                        <a:solidFill>
                          <a:srgbClr val="F4697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112316"/>
                  </a:ext>
                </a:extLst>
              </a:tr>
              <a:tr h="318673">
                <a:tc>
                  <a:txBody>
                    <a:bodyPr/>
                    <a:lstStyle/>
                    <a:p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正常公司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家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家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15144"/>
                  </a:ext>
                </a:extLst>
              </a:tr>
              <a:tr h="318673">
                <a:tc>
                  <a:txBody>
                    <a:bodyPr/>
                    <a:lstStyle/>
                    <a:p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維基公司</a:t>
                      </a:r>
                      <a:endParaRPr lang="en-US" altLang="zh-Hant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家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家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981514"/>
                  </a:ext>
                </a:extLst>
              </a:tr>
              <a:tr h="557678">
                <a:tc>
                  <a:txBody>
                    <a:bodyPr/>
                    <a:lstStyle/>
                    <a:p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高風險公司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家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Hant" altLang="en-US" sz="1800" b="1" dirty="0">
                          <a:solidFill>
                            <a:schemeClr val="tx1"/>
                          </a:solidFill>
                        </a:rPr>
                        <a:t>家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744996"/>
                  </a:ext>
                </a:extLst>
              </a:tr>
            </a:tbl>
          </a:graphicData>
        </a:graphic>
      </p:graphicFrame>
      <p:sp>
        <p:nvSpPr>
          <p:cNvPr id="62" name="文字方塊 61">
            <a:extLst>
              <a:ext uri="{FF2B5EF4-FFF2-40B4-BE49-F238E27FC236}">
                <a16:creationId xmlns:a16="http://schemas.microsoft.com/office/drawing/2014/main" id="{6D7E2C8C-D984-5C40-90D6-6343B9DE18DE}"/>
              </a:ext>
            </a:extLst>
          </p:cNvPr>
          <p:cNvSpPr txBox="1"/>
          <p:nvPr/>
        </p:nvSpPr>
        <p:spPr>
          <a:xfrm>
            <a:off x="3444666" y="5163557"/>
            <a:ext cx="1888155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>
              <a:lnSpc>
                <a:spcPct val="120000"/>
              </a:lnSpc>
              <a:defRPr/>
            </a:pPr>
            <a:r>
              <a:rPr lang="zh-TW" altLang="en-US" dirty="0">
                <a:ea typeface="微软雅黑" panose="020B0503020204020204" pitchFamily="34" charset="-122"/>
              </a:rPr>
              <a:t>將訓練資料財報</a:t>
            </a:r>
            <a:endParaRPr lang="en-US" altLang="zh-TW" dirty="0">
              <a:ea typeface="微软雅黑" panose="020B0503020204020204" pitchFamily="34" charset="-122"/>
            </a:endParaRPr>
          </a:p>
          <a:p>
            <a:pPr algn="ctr" defTabSz="914378">
              <a:lnSpc>
                <a:spcPct val="120000"/>
              </a:lnSpc>
              <a:defRPr/>
            </a:pPr>
            <a:r>
              <a:rPr lang="zh-TW" altLang="en-US" dirty="0">
                <a:ea typeface="微软雅黑" panose="020B0503020204020204" pitchFamily="34" charset="-122"/>
              </a:rPr>
              <a:t>匯入斷詞產生器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8239B4F-EBE5-C94E-802A-5225FAC27FF1}"/>
              </a:ext>
            </a:extLst>
          </p:cNvPr>
          <p:cNvSpPr txBox="1"/>
          <p:nvPr/>
        </p:nvSpPr>
        <p:spPr>
          <a:xfrm>
            <a:off x="7037226" y="5273673"/>
            <a:ext cx="34717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TW" altLang="en-US" dirty="0">
                <a:ea typeface="微软雅黑" panose="020B0503020204020204" pitchFamily="34" charset="-122"/>
              </a:rPr>
              <a:t>將訓練資料</a:t>
            </a:r>
            <a:r>
              <a:rPr lang="zh-Hant" altLang="en-US" dirty="0">
                <a:ea typeface="微软雅黑" panose="020B0503020204020204" pitchFamily="34" charset="-122"/>
              </a:rPr>
              <a:t>投入分群器訓練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54A2E09-A96A-6F42-9629-ED3F3C35AB55}"/>
              </a:ext>
            </a:extLst>
          </p:cNvPr>
          <p:cNvGrpSpPr/>
          <p:nvPr/>
        </p:nvGrpSpPr>
        <p:grpSpPr>
          <a:xfrm>
            <a:off x="6409173" y="4220453"/>
            <a:ext cx="635811" cy="635811"/>
            <a:chOff x="6613230" y="4119115"/>
            <a:chExt cx="635811" cy="635811"/>
          </a:xfrm>
        </p:grpSpPr>
        <p:sp>
          <p:nvSpPr>
            <p:cNvPr id="36" name="Oval 43"/>
            <p:cNvSpPr/>
            <p:nvPr/>
          </p:nvSpPr>
          <p:spPr>
            <a:xfrm>
              <a:off x="6613230" y="4119115"/>
              <a:ext cx="635811" cy="635811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" name="任意多边形: 形状 159">
              <a:extLst>
                <a:ext uri="{FF2B5EF4-FFF2-40B4-BE49-F238E27FC236}">
                  <a16:creationId xmlns:a16="http://schemas.microsoft.com/office/drawing/2014/main" id="{F31EE467-D029-984C-ADCE-792A350F2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46" y="4274909"/>
              <a:ext cx="380293" cy="366291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A141D9A-4C02-2D41-BD67-41FCF01C4EB5}"/>
              </a:ext>
            </a:extLst>
          </p:cNvPr>
          <p:cNvGrpSpPr/>
          <p:nvPr/>
        </p:nvGrpSpPr>
        <p:grpSpPr>
          <a:xfrm>
            <a:off x="7101264" y="3094730"/>
            <a:ext cx="635811" cy="635811"/>
            <a:chOff x="7101264" y="3094730"/>
            <a:chExt cx="635811" cy="635811"/>
          </a:xfrm>
        </p:grpSpPr>
        <p:sp>
          <p:nvSpPr>
            <p:cNvPr id="32" name="Oval 40"/>
            <p:cNvSpPr/>
            <p:nvPr/>
          </p:nvSpPr>
          <p:spPr>
            <a:xfrm>
              <a:off x="7101264" y="3094730"/>
              <a:ext cx="635811" cy="635811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31">
              <a:extLst>
                <a:ext uri="{FF2B5EF4-FFF2-40B4-BE49-F238E27FC236}">
                  <a16:creationId xmlns:a16="http://schemas.microsoft.com/office/drawing/2014/main" id="{C7DE92E7-499B-D14B-B0BA-7D58E473D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0138" y="3229942"/>
              <a:ext cx="252000" cy="33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688F81F-6A7A-7E47-9A07-39E807B9B443}"/>
              </a:ext>
            </a:extLst>
          </p:cNvPr>
          <p:cNvGrpSpPr/>
          <p:nvPr/>
        </p:nvGrpSpPr>
        <p:grpSpPr>
          <a:xfrm>
            <a:off x="6446830" y="1961030"/>
            <a:ext cx="635811" cy="635811"/>
            <a:chOff x="6533918" y="1982802"/>
            <a:chExt cx="635811" cy="635811"/>
          </a:xfrm>
        </p:grpSpPr>
        <p:sp>
          <p:nvSpPr>
            <p:cNvPr id="31" name="Oval 39"/>
            <p:cNvSpPr/>
            <p:nvPr/>
          </p:nvSpPr>
          <p:spPr>
            <a:xfrm>
              <a:off x="6533918" y="1982802"/>
              <a:ext cx="635811" cy="635811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43">
              <a:extLst>
                <a:ext uri="{FF2B5EF4-FFF2-40B4-BE49-F238E27FC236}">
                  <a16:creationId xmlns:a16="http://schemas.microsoft.com/office/drawing/2014/main" id="{8400A4AC-987A-5A4F-8C35-F5855F476BE4}"/>
                </a:ext>
              </a:extLst>
            </p:cNvPr>
            <p:cNvSpPr/>
            <p:nvPr/>
          </p:nvSpPr>
          <p:spPr>
            <a:xfrm>
              <a:off x="6697873" y="2132891"/>
              <a:ext cx="328260" cy="32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8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6074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研究結果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群組 43"/>
          <p:cNvGrpSpPr/>
          <p:nvPr/>
        </p:nvGrpSpPr>
        <p:grpSpPr>
          <a:xfrm>
            <a:off x="951390" y="1838814"/>
            <a:ext cx="7192485" cy="3955557"/>
            <a:chOff x="122715" y="1723743"/>
            <a:chExt cx="7192485" cy="3955557"/>
          </a:xfrm>
        </p:grpSpPr>
        <p:sp>
          <p:nvSpPr>
            <p:cNvPr id="16" name="Freeform: Shape 17"/>
            <p:cNvSpPr/>
            <p:nvPr/>
          </p:nvSpPr>
          <p:spPr>
            <a:xfrm>
              <a:off x="2669694" y="1723743"/>
              <a:ext cx="1140331" cy="1140455"/>
            </a:xfrm>
            <a:custGeom>
              <a:avLst/>
              <a:gdLst>
                <a:gd name="connsiteX0" fmla="*/ 0 w 754893"/>
                <a:gd name="connsiteY0" fmla="*/ 377488 h 754976"/>
                <a:gd name="connsiteX1" fmla="*/ 377447 w 754893"/>
                <a:gd name="connsiteY1" fmla="*/ 0 h 754976"/>
                <a:gd name="connsiteX2" fmla="*/ 754894 w 754893"/>
                <a:gd name="connsiteY2" fmla="*/ 377488 h 754976"/>
                <a:gd name="connsiteX3" fmla="*/ 377447 w 754893"/>
                <a:gd name="connsiteY3" fmla="*/ 754976 h 754976"/>
                <a:gd name="connsiteX4" fmla="*/ 0 w 754893"/>
                <a:gd name="connsiteY4" fmla="*/ 377488 h 75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93" h="754976">
                  <a:moveTo>
                    <a:pt x="0" y="377488"/>
                  </a:moveTo>
                  <a:cubicBezTo>
                    <a:pt x="0" y="169007"/>
                    <a:pt x="168989" y="0"/>
                    <a:pt x="377447" y="0"/>
                  </a:cubicBezTo>
                  <a:cubicBezTo>
                    <a:pt x="585905" y="0"/>
                    <a:pt x="754894" y="169007"/>
                    <a:pt x="754894" y="377488"/>
                  </a:cubicBezTo>
                  <a:cubicBezTo>
                    <a:pt x="754894" y="585969"/>
                    <a:pt x="585905" y="754976"/>
                    <a:pt x="377447" y="754976"/>
                  </a:cubicBezTo>
                  <a:cubicBezTo>
                    <a:pt x="168989" y="754976"/>
                    <a:pt x="0" y="585969"/>
                    <a:pt x="0" y="377488"/>
                  </a:cubicBezTo>
                  <a:close/>
                </a:path>
              </a:pathLst>
            </a:custGeom>
            <a:solidFill>
              <a:schemeClr val="accent1"/>
            </a:solidFill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119443" tIns="119455" rIns="119443" bIns="119455" anchor="ctr" anchorCtr="0">
              <a:normAutofit/>
            </a:bodyPr>
            <a:lstStyle/>
            <a:p>
              <a:pPr algn="ctr" defTabSz="622268"/>
              <a:r>
                <a:rPr lang="zh-TW" altLang="en-US" sz="2400" b="1" dirty="0"/>
                <a:t>實驗一</a:t>
              </a:r>
              <a:endParaRPr lang="en-US" sz="2400" b="1" dirty="0"/>
            </a:p>
          </p:txBody>
        </p:sp>
        <p:sp>
          <p:nvSpPr>
            <p:cNvPr id="17" name="Freeform: Shape 18"/>
            <p:cNvSpPr/>
            <p:nvPr/>
          </p:nvSpPr>
          <p:spPr>
            <a:xfrm>
              <a:off x="3046856" y="3131388"/>
              <a:ext cx="1140331" cy="1140331"/>
            </a:xfrm>
            <a:custGeom>
              <a:avLst/>
              <a:gdLst>
                <a:gd name="connsiteX0" fmla="*/ 0 w 754893"/>
                <a:gd name="connsiteY0" fmla="*/ 377447 h 754893"/>
                <a:gd name="connsiteX1" fmla="*/ 377447 w 754893"/>
                <a:gd name="connsiteY1" fmla="*/ 0 h 754893"/>
                <a:gd name="connsiteX2" fmla="*/ 754894 w 754893"/>
                <a:gd name="connsiteY2" fmla="*/ 377447 h 754893"/>
                <a:gd name="connsiteX3" fmla="*/ 377447 w 754893"/>
                <a:gd name="connsiteY3" fmla="*/ 754894 h 754893"/>
                <a:gd name="connsiteX4" fmla="*/ 0 w 754893"/>
                <a:gd name="connsiteY4" fmla="*/ 377447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93" h="754893">
                  <a:moveTo>
                    <a:pt x="0" y="377447"/>
                  </a:moveTo>
                  <a:cubicBezTo>
                    <a:pt x="0" y="168989"/>
                    <a:pt x="168989" y="0"/>
                    <a:pt x="377447" y="0"/>
                  </a:cubicBezTo>
                  <a:cubicBezTo>
                    <a:pt x="585905" y="0"/>
                    <a:pt x="754894" y="168989"/>
                    <a:pt x="754894" y="377447"/>
                  </a:cubicBezTo>
                  <a:cubicBezTo>
                    <a:pt x="754894" y="585905"/>
                    <a:pt x="585905" y="754894"/>
                    <a:pt x="377447" y="754894"/>
                  </a:cubicBezTo>
                  <a:cubicBezTo>
                    <a:pt x="168989" y="754894"/>
                    <a:pt x="0" y="585905"/>
                    <a:pt x="0" y="377447"/>
                  </a:cubicBezTo>
                  <a:close/>
                </a:path>
              </a:pathLst>
            </a:custGeom>
            <a:solidFill>
              <a:schemeClr val="accent2"/>
            </a:solidFill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119443" tIns="119443" rIns="119443" bIns="119443" anchor="ctr" anchorCtr="0">
              <a:normAutofit/>
            </a:bodyPr>
            <a:lstStyle/>
            <a:p>
              <a:pPr algn="ctr" defTabSz="622268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dirty="0"/>
                <a:t>實驗二</a:t>
              </a:r>
              <a:endParaRPr lang="en-US" sz="2400" b="1" dirty="0"/>
            </a:p>
          </p:txBody>
        </p:sp>
        <p:sp>
          <p:nvSpPr>
            <p:cNvPr id="18" name="Freeform: Shape 26"/>
            <p:cNvSpPr/>
            <p:nvPr/>
          </p:nvSpPr>
          <p:spPr>
            <a:xfrm>
              <a:off x="2669694" y="4538969"/>
              <a:ext cx="1140331" cy="1140331"/>
            </a:xfrm>
            <a:custGeom>
              <a:avLst/>
              <a:gdLst>
                <a:gd name="connsiteX0" fmla="*/ 0 w 754893"/>
                <a:gd name="connsiteY0" fmla="*/ 377447 h 754893"/>
                <a:gd name="connsiteX1" fmla="*/ 377447 w 754893"/>
                <a:gd name="connsiteY1" fmla="*/ 0 h 754893"/>
                <a:gd name="connsiteX2" fmla="*/ 754894 w 754893"/>
                <a:gd name="connsiteY2" fmla="*/ 377447 h 754893"/>
                <a:gd name="connsiteX3" fmla="*/ 377447 w 754893"/>
                <a:gd name="connsiteY3" fmla="*/ 754894 h 754893"/>
                <a:gd name="connsiteX4" fmla="*/ 0 w 754893"/>
                <a:gd name="connsiteY4" fmla="*/ 377447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93" h="754893">
                  <a:moveTo>
                    <a:pt x="0" y="377447"/>
                  </a:moveTo>
                  <a:cubicBezTo>
                    <a:pt x="0" y="168989"/>
                    <a:pt x="168989" y="0"/>
                    <a:pt x="377447" y="0"/>
                  </a:cubicBezTo>
                  <a:cubicBezTo>
                    <a:pt x="585905" y="0"/>
                    <a:pt x="754894" y="168989"/>
                    <a:pt x="754894" y="377447"/>
                  </a:cubicBezTo>
                  <a:cubicBezTo>
                    <a:pt x="754894" y="585905"/>
                    <a:pt x="585905" y="754894"/>
                    <a:pt x="377447" y="754894"/>
                  </a:cubicBezTo>
                  <a:cubicBezTo>
                    <a:pt x="168989" y="754894"/>
                    <a:pt x="0" y="585905"/>
                    <a:pt x="0" y="377447"/>
                  </a:cubicBezTo>
                  <a:close/>
                </a:path>
              </a:pathLst>
            </a:custGeom>
            <a:solidFill>
              <a:schemeClr val="accent3"/>
            </a:solidFill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119443" tIns="119443" rIns="119443" bIns="119443" anchor="ctr" anchorCtr="0">
              <a:normAutofit/>
            </a:bodyPr>
            <a:lstStyle/>
            <a:p>
              <a:pPr algn="ctr" defTabSz="622268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dirty="0"/>
                <a:t>實驗三</a:t>
              </a:r>
              <a:endParaRPr lang="en-US" sz="2400" b="1" dirty="0"/>
            </a:p>
          </p:txBody>
        </p:sp>
        <p:cxnSp>
          <p:nvCxnSpPr>
            <p:cNvPr id="19" name="Straight Connector 6"/>
            <p:cNvCxnSpPr/>
            <p:nvPr/>
          </p:nvCxnSpPr>
          <p:spPr>
            <a:xfrm flipV="1">
              <a:off x="3786704" y="2197378"/>
              <a:ext cx="3089109" cy="287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"/>
            <p:cNvCxnSpPr/>
            <p:nvPr/>
          </p:nvCxnSpPr>
          <p:spPr>
            <a:xfrm>
              <a:off x="4151905" y="3721634"/>
              <a:ext cx="3163295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8"/>
            <p:cNvCxnSpPr/>
            <p:nvPr/>
          </p:nvCxnSpPr>
          <p:spPr>
            <a:xfrm>
              <a:off x="3786704" y="5213025"/>
              <a:ext cx="2982231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42"/>
            <p:cNvGrpSpPr/>
            <p:nvPr/>
          </p:nvGrpSpPr>
          <p:grpSpPr>
            <a:xfrm>
              <a:off x="122715" y="2659986"/>
              <a:ext cx="2786936" cy="1900551"/>
              <a:chOff x="122715" y="2659986"/>
              <a:chExt cx="2786936" cy="1900551"/>
            </a:xfrm>
          </p:grpSpPr>
          <p:sp>
            <p:nvSpPr>
              <p:cNvPr id="12" name="Freeform: Shape 13"/>
              <p:cNvSpPr/>
              <p:nvPr/>
            </p:nvSpPr>
            <p:spPr>
              <a:xfrm rot="2561600">
                <a:off x="2162522" y="4455287"/>
                <a:ext cx="600655" cy="8709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8828"/>
                    </a:moveTo>
                    <a:lnTo>
                      <a:pt x="397630" y="28828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14"/>
              <p:cNvSpPr/>
              <p:nvPr/>
            </p:nvSpPr>
            <p:spPr>
              <a:xfrm>
                <a:off x="2242111" y="3637965"/>
                <a:ext cx="667540" cy="8709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8828"/>
                    </a:moveTo>
                    <a:lnTo>
                      <a:pt x="441908" y="28828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5"/>
              <p:cNvSpPr/>
              <p:nvPr/>
            </p:nvSpPr>
            <p:spPr>
              <a:xfrm rot="19038400">
                <a:off x="2162522" y="2820650"/>
                <a:ext cx="600625" cy="8709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8828"/>
                    </a:moveTo>
                    <a:lnTo>
                      <a:pt x="397611" y="28828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" name="组合 1">
                <a:extLst>
                  <a:ext uri="{FF2B5EF4-FFF2-40B4-BE49-F238E27FC236}">
                    <a16:creationId xmlns:a16="http://schemas.microsoft.com/office/drawing/2014/main" id="{CFB85197-AD9E-4FAA-AE3B-E6D91737757D}"/>
                  </a:ext>
                </a:extLst>
              </p:cNvPr>
              <p:cNvGrpSpPr/>
              <p:nvPr/>
            </p:nvGrpSpPr>
            <p:grpSpPr>
              <a:xfrm>
                <a:off x="122715" y="2659986"/>
                <a:ext cx="1900551" cy="1900551"/>
                <a:chOff x="1363548" y="2762671"/>
                <a:chExt cx="1900551" cy="1900551"/>
              </a:xfrm>
            </p:grpSpPr>
            <p:sp>
              <p:nvSpPr>
                <p:cNvPr id="15" name="Oval 16"/>
                <p:cNvSpPr/>
                <p:nvPr/>
              </p:nvSpPr>
              <p:spPr>
                <a:xfrm>
                  <a:off x="1363548" y="2762671"/>
                  <a:ext cx="1900551" cy="1900551"/>
                </a:xfrm>
                <a:prstGeom prst="ellipse">
                  <a:avLst/>
                </a:prstGeom>
                <a:solidFill>
                  <a:schemeClr val="tx2"/>
                </a:solidFill>
                <a:effectLst>
                  <a:outerShdw blurRad="40000" dist="20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1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31"/>
                <p:cNvSpPr>
                  <a:spLocks/>
                </p:cNvSpPr>
                <p:nvPr/>
              </p:nvSpPr>
              <p:spPr bwMode="auto">
                <a:xfrm>
                  <a:off x="1967451" y="3157827"/>
                  <a:ext cx="692743" cy="1008025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42"/>
                    </a:cxn>
                    <a:cxn ang="0">
                      <a:pos x="19" y="88"/>
                    </a:cxn>
                    <a:cxn ang="0">
                      <a:pos x="42" y="123"/>
                    </a:cxn>
                    <a:cxn ang="0">
                      <a:pos x="65" y="88"/>
                    </a:cxn>
                    <a:cxn ang="0">
                      <a:pos x="85" y="42"/>
                    </a:cxn>
                    <a:cxn ang="0">
                      <a:pos x="42" y="0"/>
                    </a:cxn>
                    <a:cxn ang="0">
                      <a:pos x="52" y="104"/>
                    </a:cxn>
                    <a:cxn ang="0">
                      <a:pos x="33" y="106"/>
                    </a:cxn>
                    <a:cxn ang="0">
                      <a:pos x="31" y="99"/>
                    </a:cxn>
                    <a:cxn ang="0">
                      <a:pos x="31" y="99"/>
                    </a:cxn>
                    <a:cxn ang="0">
                      <a:pos x="55" y="96"/>
                    </a:cxn>
                    <a:cxn ang="0">
                      <a:pos x="54" y="99"/>
                    </a:cxn>
                    <a:cxn ang="0">
                      <a:pos x="52" y="104"/>
                    </a:cxn>
                    <a:cxn ang="0">
                      <a:pos x="30" y="95"/>
                    </a:cxn>
                    <a:cxn ang="0">
                      <a:pos x="27" y="88"/>
                    </a:cxn>
                    <a:cxn ang="0">
                      <a:pos x="57" y="88"/>
                    </a:cxn>
                    <a:cxn ang="0">
                      <a:pos x="56" y="92"/>
                    </a:cxn>
                    <a:cxn ang="0">
                      <a:pos x="30" y="95"/>
                    </a:cxn>
                    <a:cxn ang="0">
                      <a:pos x="42" y="115"/>
                    </a:cxn>
                    <a:cxn ang="0">
                      <a:pos x="35" y="110"/>
                    </a:cxn>
                    <a:cxn ang="0">
                      <a:pos x="51" y="108"/>
                    </a:cxn>
                    <a:cxn ang="0">
                      <a:pos x="42" y="115"/>
                    </a:cxn>
                    <a:cxn ang="0">
                      <a:pos x="60" y="80"/>
                    </a:cxn>
                    <a:cxn ang="0">
                      <a:pos x="24" y="80"/>
                    </a:cxn>
                    <a:cxn ang="0">
                      <a:pos x="18" y="68"/>
                    </a:cxn>
                    <a:cxn ang="0">
                      <a:pos x="8" y="42"/>
                    </a:cxn>
                    <a:cxn ang="0">
                      <a:pos x="42" y="8"/>
                    </a:cxn>
                    <a:cxn ang="0">
                      <a:pos x="77" y="42"/>
                    </a:cxn>
                    <a:cxn ang="0">
                      <a:pos x="67" y="68"/>
                    </a:cxn>
                    <a:cxn ang="0">
                      <a:pos x="60" y="80"/>
                    </a:cxn>
                    <a:cxn ang="0">
                      <a:pos x="60" y="80"/>
                    </a:cxn>
                    <a:cxn ang="0">
                      <a:pos x="60" y="80"/>
                    </a:cxn>
                  </a:cxnLst>
                  <a:rect l="0" t="0" r="r" b="b"/>
                  <a:pathLst>
                    <a:path w="85" h="123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57"/>
                        <a:pt x="14" y="74"/>
                        <a:pt x="19" y="88"/>
                      </a:cubicBezTo>
                      <a:cubicBezTo>
                        <a:pt x="27" y="110"/>
                        <a:pt x="26" y="123"/>
                        <a:pt x="42" y="123"/>
                      </a:cubicBezTo>
                      <a:cubicBezTo>
                        <a:pt x="59" y="123"/>
                        <a:pt x="58" y="110"/>
                        <a:pt x="65" y="88"/>
                      </a:cubicBezTo>
                      <a:cubicBezTo>
                        <a:pt x="70" y="74"/>
                        <a:pt x="85" y="57"/>
                        <a:pt x="85" y="42"/>
                      </a:cubicBezTo>
                      <a:cubicBezTo>
                        <a:pt x="85" y="19"/>
                        <a:pt x="66" y="0"/>
                        <a:pt x="42" y="0"/>
                      </a:cubicBezTo>
                      <a:close/>
                      <a:moveTo>
                        <a:pt x="52" y="104"/>
                      </a:moveTo>
                      <a:cubicBezTo>
                        <a:pt x="33" y="106"/>
                        <a:pt x="33" y="106"/>
                        <a:pt x="33" y="106"/>
                      </a:cubicBezTo>
                      <a:cubicBezTo>
                        <a:pt x="33" y="104"/>
                        <a:pt x="32" y="102"/>
                        <a:pt x="31" y="99"/>
                      </a:cubicBezTo>
                      <a:cubicBezTo>
                        <a:pt x="31" y="99"/>
                        <a:pt x="31" y="99"/>
                        <a:pt x="31" y="99"/>
                      </a:cubicBezTo>
                      <a:cubicBezTo>
                        <a:pt x="55" y="96"/>
                        <a:pt x="55" y="96"/>
                        <a:pt x="55" y="96"/>
                      </a:cubicBezTo>
                      <a:cubicBezTo>
                        <a:pt x="54" y="97"/>
                        <a:pt x="54" y="98"/>
                        <a:pt x="54" y="99"/>
                      </a:cubicBezTo>
                      <a:cubicBezTo>
                        <a:pt x="53" y="101"/>
                        <a:pt x="53" y="103"/>
                        <a:pt x="52" y="104"/>
                      </a:cubicBezTo>
                      <a:close/>
                      <a:moveTo>
                        <a:pt x="30" y="95"/>
                      </a:moveTo>
                      <a:cubicBezTo>
                        <a:pt x="29" y="93"/>
                        <a:pt x="28" y="91"/>
                        <a:pt x="27" y="88"/>
                      </a:cubicBezTo>
                      <a:cubicBezTo>
                        <a:pt x="57" y="88"/>
                        <a:pt x="57" y="88"/>
                        <a:pt x="57" y="88"/>
                      </a:cubicBezTo>
                      <a:cubicBezTo>
                        <a:pt x="57" y="89"/>
                        <a:pt x="56" y="91"/>
                        <a:pt x="56" y="92"/>
                      </a:cubicBezTo>
                      <a:lnTo>
                        <a:pt x="30" y="95"/>
                      </a:lnTo>
                      <a:close/>
                      <a:moveTo>
                        <a:pt x="42" y="115"/>
                      </a:moveTo>
                      <a:cubicBezTo>
                        <a:pt x="38" y="115"/>
                        <a:pt x="37" y="114"/>
                        <a:pt x="35" y="110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49" y="114"/>
                        <a:pt x="47" y="115"/>
                        <a:pt x="42" y="115"/>
                      </a:cubicBezTo>
                      <a:close/>
                      <a:moveTo>
                        <a:pt x="60" y="80"/>
                      </a:moveTo>
                      <a:cubicBezTo>
                        <a:pt x="24" y="80"/>
                        <a:pt x="24" y="80"/>
                        <a:pt x="24" y="80"/>
                      </a:cubicBezTo>
                      <a:cubicBezTo>
                        <a:pt x="23" y="76"/>
                        <a:pt x="20" y="72"/>
                        <a:pt x="18" y="68"/>
                      </a:cubicBezTo>
                      <a:cubicBezTo>
                        <a:pt x="13" y="59"/>
                        <a:pt x="8" y="50"/>
                        <a:pt x="8" y="42"/>
                      </a:cubicBezTo>
                      <a:cubicBezTo>
                        <a:pt x="8" y="23"/>
                        <a:pt x="23" y="8"/>
                        <a:pt x="42" y="8"/>
                      </a:cubicBezTo>
                      <a:cubicBezTo>
                        <a:pt x="61" y="8"/>
                        <a:pt x="77" y="23"/>
                        <a:pt x="77" y="42"/>
                      </a:cubicBezTo>
                      <a:cubicBezTo>
                        <a:pt x="77" y="50"/>
                        <a:pt x="72" y="59"/>
                        <a:pt x="67" y="68"/>
                      </a:cubicBezTo>
                      <a:cubicBezTo>
                        <a:pt x="64" y="72"/>
                        <a:pt x="62" y="76"/>
                        <a:pt x="60" y="80"/>
                      </a:cubicBezTo>
                      <a:close/>
                      <a:moveTo>
                        <a:pt x="60" y="80"/>
                      </a:moveTo>
                      <a:cubicBezTo>
                        <a:pt x="60" y="80"/>
                        <a:pt x="60" y="80"/>
                        <a:pt x="60" y="80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Rectangle 1"/>
            <p:cNvSpPr/>
            <p:nvPr/>
          </p:nvSpPr>
          <p:spPr>
            <a:xfrm>
              <a:off x="3984934" y="1858824"/>
              <a:ext cx="1599257" cy="338554"/>
            </a:xfrm>
            <a:prstGeom prst="rect">
              <a:avLst/>
            </a:prstGeom>
          </p:spPr>
          <p:txBody>
            <a:bodyPr wrap="none" lIns="21600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分群預測模型建立</a:t>
              </a:r>
              <a:r>
                <a:rPr lang="en-US" altLang="zh-TW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-K-MEANS</a:t>
              </a:r>
              <a:r>
                <a:rPr lang="zh-CN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36" name="Rectangle 27"/>
            <p:cNvSpPr/>
            <p:nvPr/>
          </p:nvSpPr>
          <p:spPr>
            <a:xfrm>
              <a:off x="4249573" y="3362999"/>
              <a:ext cx="1599257" cy="338554"/>
            </a:xfrm>
            <a:prstGeom prst="rect">
              <a:avLst/>
            </a:prstGeom>
          </p:spPr>
          <p:txBody>
            <a:bodyPr wrap="none" lIns="21600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分群預測模型建立</a:t>
              </a:r>
              <a:r>
                <a:rPr lang="en-US" altLang="zh-TW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-TWO STEP</a:t>
              </a:r>
              <a:r>
                <a:rPr lang="zh-CN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3984934" y="4868978"/>
              <a:ext cx="1599257" cy="338554"/>
            </a:xfrm>
            <a:prstGeom prst="rect">
              <a:avLst/>
            </a:prstGeom>
          </p:spPr>
          <p:txBody>
            <a:bodyPr wrap="none" lIns="21600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最佳分群預測模型進行測試</a:t>
              </a:r>
              <a:endParaRPr lang="zh-CN" altLang="en-US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群組 48"/>
          <p:cNvGrpSpPr/>
          <p:nvPr/>
        </p:nvGrpSpPr>
        <p:grpSpPr>
          <a:xfrm rot="10800000">
            <a:off x="8267290" y="2813306"/>
            <a:ext cx="2909682" cy="2046797"/>
            <a:chOff x="137178" y="2678156"/>
            <a:chExt cx="2909682" cy="2046797"/>
          </a:xfrm>
        </p:grpSpPr>
        <p:sp>
          <p:nvSpPr>
            <p:cNvPr id="50" name="Freeform: Shape 13"/>
            <p:cNvSpPr/>
            <p:nvPr/>
          </p:nvSpPr>
          <p:spPr>
            <a:xfrm rot="2561600">
              <a:off x="2299731" y="4475328"/>
              <a:ext cx="600655" cy="870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8828"/>
                  </a:moveTo>
                  <a:lnTo>
                    <a:pt x="397630" y="28828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4"/>
            <p:cNvSpPr/>
            <p:nvPr/>
          </p:nvSpPr>
          <p:spPr>
            <a:xfrm>
              <a:off x="2379320" y="3658006"/>
              <a:ext cx="667540" cy="870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8828"/>
                  </a:moveTo>
                  <a:lnTo>
                    <a:pt x="441908" y="28828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15"/>
            <p:cNvSpPr/>
            <p:nvPr/>
          </p:nvSpPr>
          <p:spPr>
            <a:xfrm rot="19038400">
              <a:off x="2299731" y="2840691"/>
              <a:ext cx="600625" cy="870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8828"/>
                  </a:moveTo>
                  <a:lnTo>
                    <a:pt x="397611" y="28828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Oval 16"/>
            <p:cNvSpPr/>
            <p:nvPr/>
          </p:nvSpPr>
          <p:spPr>
            <a:xfrm rot="10800000">
              <a:off x="137178" y="2678156"/>
              <a:ext cx="2082039" cy="2046797"/>
            </a:xfrm>
            <a:prstGeom prst="ellipse">
              <a:avLst/>
            </a:prstGeom>
            <a:solidFill>
              <a:schemeClr val="tx2"/>
            </a:solidFill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en-US" sz="1600" b="1" dirty="0"/>
                <a:t>最佳預測群值</a:t>
              </a:r>
              <a:endParaRPr lang="en-US" altLang="zh-TW" sz="1600" b="1" dirty="0"/>
            </a:p>
            <a:p>
              <a:pPr algn="ctr"/>
              <a:r>
                <a:rPr lang="en-US" altLang="zh-TW" sz="1600" b="1" dirty="0"/>
                <a:t>K</a:t>
              </a:r>
              <a:r>
                <a:rPr lang="zh-TW" altLang="en-US" sz="1600" b="1" dirty="0"/>
                <a:t>為</a:t>
              </a:r>
              <a:r>
                <a:rPr lang="en-US" altLang="zh-TW" sz="1600" b="1" dirty="0"/>
                <a:t>2</a:t>
              </a:r>
            </a:p>
            <a:p>
              <a:pPr algn="ctr"/>
              <a:r>
                <a:rPr lang="zh-TW" altLang="en-US" sz="1600" b="1" dirty="0"/>
                <a:t>變數值為</a:t>
              </a:r>
              <a:r>
                <a:rPr lang="en-US" altLang="zh-TW" sz="1600" b="1" dirty="0"/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6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>
                <a:solidFill>
                  <a:schemeClr val="accent6">
                    <a:lumMod val="50000"/>
                  </a:schemeClr>
                </a:solidFill>
              </a:rPr>
              <a:t>研究結果 </a:t>
            </a:r>
            <a:r>
              <a:rPr lang="en-US" altLang="zh-TW" sz="3200" b="1">
                <a:solidFill>
                  <a:schemeClr val="accent6">
                    <a:lumMod val="50000"/>
                  </a:schemeClr>
                </a:solidFill>
              </a:rPr>
              <a:t>–</a:t>
            </a:r>
            <a:r>
              <a:rPr lang="zh-TW" altLang="en-US" sz="3200" b="1">
                <a:solidFill>
                  <a:schemeClr val="accent6">
                    <a:lumMod val="50000"/>
                  </a:schemeClr>
                </a:solidFill>
              </a:rPr>
              <a:t> 闡述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2"/>
          <p:cNvSpPr txBox="1">
            <a:spLocks/>
          </p:cNvSpPr>
          <p:nvPr/>
        </p:nvSpPr>
        <p:spPr>
          <a:xfrm>
            <a:off x="5631364" y="1114762"/>
            <a:ext cx="5249995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ea typeface="微软雅黑" panose="020B0503020204020204" pitchFamily="34" charset="-122"/>
              </a:rPr>
              <a:t>TWO</a:t>
            </a:r>
            <a:r>
              <a:rPr lang="zh-TW" altLang="en-US" sz="1600" dirty="0">
                <a:ea typeface="微软雅黑" panose="020B0503020204020204" pitchFamily="34" charset="-122"/>
              </a:rPr>
              <a:t> </a:t>
            </a:r>
            <a:r>
              <a:rPr lang="en-US" altLang="zh-TW" sz="1600" dirty="0">
                <a:ea typeface="微软雅黑" panose="020B0503020204020204" pitchFamily="34" charset="-122"/>
              </a:rPr>
              <a:t>STEP</a:t>
            </a:r>
            <a:r>
              <a:rPr lang="zh-TW" altLang="en-US" sz="1600" dirty="0">
                <a:ea typeface="微软雅黑" panose="020B0503020204020204" pitchFamily="34" charset="-122"/>
              </a:rPr>
              <a:t>預測模型在正常公司分群正確率最高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15" name="Oval 5"/>
          <p:cNvSpPr/>
          <p:nvPr/>
        </p:nvSpPr>
        <p:spPr>
          <a:xfrm>
            <a:off x="1164289" y="2624966"/>
            <a:ext cx="1887635" cy="1887635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Oval 7"/>
          <p:cNvSpPr/>
          <p:nvPr/>
        </p:nvSpPr>
        <p:spPr>
          <a:xfrm>
            <a:off x="873884" y="2334561"/>
            <a:ext cx="2468446" cy="246844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8"/>
          <p:cNvSpPr/>
          <p:nvPr/>
        </p:nvSpPr>
        <p:spPr>
          <a:xfrm>
            <a:off x="583478" y="2044155"/>
            <a:ext cx="3049256" cy="304925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Oval 11"/>
          <p:cNvSpPr/>
          <p:nvPr/>
        </p:nvSpPr>
        <p:spPr>
          <a:xfrm>
            <a:off x="293073" y="1753750"/>
            <a:ext cx="3630067" cy="3630067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D3F639-0993-477E-92A1-2EA39B30771E}"/>
              </a:ext>
            </a:extLst>
          </p:cNvPr>
          <p:cNvGrpSpPr/>
          <p:nvPr/>
        </p:nvGrpSpPr>
        <p:grpSpPr>
          <a:xfrm>
            <a:off x="4895502" y="1116752"/>
            <a:ext cx="387221" cy="377527"/>
            <a:chOff x="6751744" y="2892601"/>
            <a:chExt cx="387221" cy="377527"/>
          </a:xfrm>
        </p:grpSpPr>
        <p:sp>
          <p:nvSpPr>
            <p:cNvPr id="16" name="Oval 6"/>
            <p:cNvSpPr/>
            <p:nvPr/>
          </p:nvSpPr>
          <p:spPr>
            <a:xfrm>
              <a:off x="6751744" y="2892601"/>
              <a:ext cx="377527" cy="377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6755527" y="2925476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6A0578-2B9C-48E3-B342-2D4F16CC864F}"/>
              </a:ext>
            </a:extLst>
          </p:cNvPr>
          <p:cNvGrpSpPr/>
          <p:nvPr/>
        </p:nvGrpSpPr>
        <p:grpSpPr>
          <a:xfrm>
            <a:off x="4895502" y="2114240"/>
            <a:ext cx="383438" cy="377527"/>
            <a:chOff x="4901326" y="2554379"/>
            <a:chExt cx="383438" cy="377527"/>
          </a:xfrm>
        </p:grpSpPr>
        <p:sp>
          <p:nvSpPr>
            <p:cNvPr id="19" name="Oval 9"/>
            <p:cNvSpPr/>
            <p:nvPr/>
          </p:nvSpPr>
          <p:spPr>
            <a:xfrm>
              <a:off x="4906032" y="2554379"/>
              <a:ext cx="377527" cy="3775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4901326" y="2586809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FD6082-3BD7-486D-9D0A-6DA3A2D95DDC}"/>
              </a:ext>
            </a:extLst>
          </p:cNvPr>
          <p:cNvGrpSpPr/>
          <p:nvPr/>
        </p:nvGrpSpPr>
        <p:grpSpPr>
          <a:xfrm>
            <a:off x="4895502" y="3221156"/>
            <a:ext cx="385869" cy="377527"/>
            <a:chOff x="6719230" y="4555541"/>
            <a:chExt cx="385869" cy="377527"/>
          </a:xfrm>
        </p:grpSpPr>
        <p:sp>
          <p:nvSpPr>
            <p:cNvPr id="20" name="Oval 10"/>
            <p:cNvSpPr/>
            <p:nvPr/>
          </p:nvSpPr>
          <p:spPr>
            <a:xfrm>
              <a:off x="6719230" y="4555541"/>
              <a:ext cx="377527" cy="3775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6721661" y="4593410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430531-F4B7-4ABB-A556-90719D58DDA4}"/>
              </a:ext>
            </a:extLst>
          </p:cNvPr>
          <p:cNvGrpSpPr/>
          <p:nvPr/>
        </p:nvGrpSpPr>
        <p:grpSpPr>
          <a:xfrm>
            <a:off x="4895502" y="4292585"/>
            <a:ext cx="387219" cy="377527"/>
            <a:chOff x="4575812" y="4467401"/>
            <a:chExt cx="387219" cy="377527"/>
          </a:xfrm>
        </p:grpSpPr>
        <p:sp>
          <p:nvSpPr>
            <p:cNvPr id="22" name="Oval 12"/>
            <p:cNvSpPr/>
            <p:nvPr/>
          </p:nvSpPr>
          <p:spPr>
            <a:xfrm>
              <a:off x="4575812" y="4467401"/>
              <a:ext cx="377527" cy="3775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4579593" y="4500277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517342" y="2962308"/>
            <a:ext cx="1161621" cy="1161621"/>
            <a:chOff x="8573362" y="1224120"/>
            <a:chExt cx="1161621" cy="116162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E5D6123-9067-4210-9216-102B5CAB1756}"/>
                </a:ext>
              </a:extLst>
            </p:cNvPr>
            <p:cNvGrpSpPr/>
            <p:nvPr/>
          </p:nvGrpSpPr>
          <p:grpSpPr>
            <a:xfrm>
              <a:off x="8573362" y="1224120"/>
              <a:ext cx="1161621" cy="1161621"/>
              <a:chOff x="5515189" y="2868286"/>
              <a:chExt cx="1161621" cy="1161621"/>
            </a:xfrm>
          </p:grpSpPr>
          <p:sp>
            <p:nvSpPr>
              <p:cNvPr id="14" name="Oval 4"/>
              <p:cNvSpPr/>
              <p:nvPr/>
            </p:nvSpPr>
            <p:spPr>
              <a:xfrm>
                <a:off x="5515189" y="2868286"/>
                <a:ext cx="1161621" cy="1161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TextBox 24"/>
              <p:cNvSpPr txBox="1"/>
              <p:nvPr/>
            </p:nvSpPr>
            <p:spPr>
              <a:xfrm>
                <a:off x="5699897" y="3501211"/>
                <a:ext cx="792205" cy="307777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Result</a:t>
                </a:r>
              </a:p>
            </p:txBody>
          </p:sp>
        </p:grpSp>
        <p:grpSp>
          <p:nvGrpSpPr>
            <p:cNvPr id="48" name="Group 32"/>
            <p:cNvGrpSpPr/>
            <p:nvPr/>
          </p:nvGrpSpPr>
          <p:grpSpPr>
            <a:xfrm>
              <a:off x="8935362" y="1482053"/>
              <a:ext cx="437620" cy="291747"/>
              <a:chOff x="9358313" y="3649663"/>
              <a:chExt cx="581025" cy="387350"/>
            </a:xfrm>
            <a:solidFill>
              <a:schemeClr val="bg1"/>
            </a:solidFill>
          </p:grpSpPr>
          <p:sp>
            <p:nvSpPr>
              <p:cNvPr id="49" name="Freeform: Shape 33"/>
              <p:cNvSpPr>
                <a:spLocks/>
              </p:cNvSpPr>
              <p:nvPr/>
            </p:nvSpPr>
            <p:spPr bwMode="auto">
              <a:xfrm>
                <a:off x="9436101" y="3649663"/>
                <a:ext cx="425450" cy="309563"/>
              </a:xfrm>
              <a:custGeom>
                <a:avLst/>
                <a:gdLst>
                  <a:gd name="T0" fmla="*/ 41 w 367"/>
                  <a:gd name="T1" fmla="*/ 267 h 267"/>
                  <a:gd name="T2" fmla="*/ 325 w 367"/>
                  <a:gd name="T3" fmla="*/ 267 h 267"/>
                  <a:gd name="T4" fmla="*/ 355 w 367"/>
                  <a:gd name="T5" fmla="*/ 255 h 267"/>
                  <a:gd name="T6" fmla="*/ 367 w 367"/>
                  <a:gd name="T7" fmla="*/ 225 h 267"/>
                  <a:gd name="T8" fmla="*/ 367 w 367"/>
                  <a:gd name="T9" fmla="*/ 42 h 267"/>
                  <a:gd name="T10" fmla="*/ 355 w 367"/>
                  <a:gd name="T11" fmla="*/ 12 h 267"/>
                  <a:gd name="T12" fmla="*/ 325 w 367"/>
                  <a:gd name="T13" fmla="*/ 0 h 267"/>
                  <a:gd name="T14" fmla="*/ 41 w 367"/>
                  <a:gd name="T15" fmla="*/ 0 h 267"/>
                  <a:gd name="T16" fmla="*/ 12 w 367"/>
                  <a:gd name="T17" fmla="*/ 12 h 267"/>
                  <a:gd name="T18" fmla="*/ 0 w 367"/>
                  <a:gd name="T19" fmla="*/ 42 h 267"/>
                  <a:gd name="T20" fmla="*/ 0 w 367"/>
                  <a:gd name="T21" fmla="*/ 225 h 267"/>
                  <a:gd name="T22" fmla="*/ 12 w 367"/>
                  <a:gd name="T23" fmla="*/ 255 h 267"/>
                  <a:gd name="T24" fmla="*/ 41 w 367"/>
                  <a:gd name="T25" fmla="*/ 267 h 267"/>
                  <a:gd name="T26" fmla="*/ 33 w 367"/>
                  <a:gd name="T27" fmla="*/ 42 h 267"/>
                  <a:gd name="T28" fmla="*/ 36 w 367"/>
                  <a:gd name="T29" fmla="*/ 36 h 267"/>
                  <a:gd name="T30" fmla="*/ 41 w 367"/>
                  <a:gd name="T31" fmla="*/ 33 h 267"/>
                  <a:gd name="T32" fmla="*/ 325 w 367"/>
                  <a:gd name="T33" fmla="*/ 33 h 267"/>
                  <a:gd name="T34" fmla="*/ 331 w 367"/>
                  <a:gd name="T35" fmla="*/ 36 h 267"/>
                  <a:gd name="T36" fmla="*/ 333 w 367"/>
                  <a:gd name="T37" fmla="*/ 42 h 267"/>
                  <a:gd name="T38" fmla="*/ 333 w 367"/>
                  <a:gd name="T39" fmla="*/ 225 h 267"/>
                  <a:gd name="T40" fmla="*/ 331 w 367"/>
                  <a:gd name="T41" fmla="*/ 231 h 267"/>
                  <a:gd name="T42" fmla="*/ 325 w 367"/>
                  <a:gd name="T43" fmla="*/ 234 h 267"/>
                  <a:gd name="T44" fmla="*/ 41 w 367"/>
                  <a:gd name="T45" fmla="*/ 234 h 267"/>
                  <a:gd name="T46" fmla="*/ 36 w 367"/>
                  <a:gd name="T47" fmla="*/ 231 h 267"/>
                  <a:gd name="T48" fmla="*/ 33 w 367"/>
                  <a:gd name="T49" fmla="*/ 225 h 267"/>
                  <a:gd name="T50" fmla="*/ 33 w 367"/>
                  <a:gd name="T51" fmla="*/ 42 h 267"/>
                  <a:gd name="T52" fmla="*/ 33 w 367"/>
                  <a:gd name="T53" fmla="*/ 42 h 267"/>
                  <a:gd name="T54" fmla="*/ 33 w 367"/>
                  <a:gd name="T55" fmla="*/ 4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7" h="267">
                    <a:moveTo>
                      <a:pt x="41" y="267"/>
                    </a:moveTo>
                    <a:cubicBezTo>
                      <a:pt x="325" y="267"/>
                      <a:pt x="325" y="267"/>
                      <a:pt x="325" y="267"/>
                    </a:cubicBezTo>
                    <a:cubicBezTo>
                      <a:pt x="337" y="267"/>
                      <a:pt x="346" y="263"/>
                      <a:pt x="355" y="255"/>
                    </a:cubicBezTo>
                    <a:cubicBezTo>
                      <a:pt x="363" y="247"/>
                      <a:pt x="367" y="237"/>
                      <a:pt x="367" y="225"/>
                    </a:cubicBezTo>
                    <a:cubicBezTo>
                      <a:pt x="367" y="42"/>
                      <a:pt x="367" y="42"/>
                      <a:pt x="367" y="42"/>
                    </a:cubicBezTo>
                    <a:cubicBezTo>
                      <a:pt x="367" y="30"/>
                      <a:pt x="363" y="20"/>
                      <a:pt x="355" y="12"/>
                    </a:cubicBezTo>
                    <a:cubicBezTo>
                      <a:pt x="346" y="4"/>
                      <a:pt x="337" y="0"/>
                      <a:pt x="32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0" y="0"/>
                      <a:pt x="20" y="4"/>
                      <a:pt x="12" y="12"/>
                    </a:cubicBezTo>
                    <a:cubicBezTo>
                      <a:pt x="4" y="20"/>
                      <a:pt x="0" y="30"/>
                      <a:pt x="0" y="42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7"/>
                      <a:pt x="4" y="247"/>
                      <a:pt x="12" y="255"/>
                    </a:cubicBezTo>
                    <a:cubicBezTo>
                      <a:pt x="20" y="263"/>
                      <a:pt x="30" y="267"/>
                      <a:pt x="41" y="267"/>
                    </a:cubicBezTo>
                    <a:close/>
                    <a:moveTo>
                      <a:pt x="33" y="42"/>
                    </a:moveTo>
                    <a:cubicBezTo>
                      <a:pt x="33" y="39"/>
                      <a:pt x="34" y="37"/>
                      <a:pt x="36" y="36"/>
                    </a:cubicBezTo>
                    <a:cubicBezTo>
                      <a:pt x="37" y="34"/>
                      <a:pt x="39" y="33"/>
                      <a:pt x="41" y="33"/>
                    </a:cubicBezTo>
                    <a:cubicBezTo>
                      <a:pt x="325" y="33"/>
                      <a:pt x="325" y="33"/>
                      <a:pt x="325" y="33"/>
                    </a:cubicBezTo>
                    <a:cubicBezTo>
                      <a:pt x="327" y="33"/>
                      <a:pt x="329" y="34"/>
                      <a:pt x="331" y="36"/>
                    </a:cubicBezTo>
                    <a:cubicBezTo>
                      <a:pt x="333" y="37"/>
                      <a:pt x="333" y="39"/>
                      <a:pt x="333" y="42"/>
                    </a:cubicBezTo>
                    <a:cubicBezTo>
                      <a:pt x="333" y="225"/>
                      <a:pt x="333" y="225"/>
                      <a:pt x="333" y="225"/>
                    </a:cubicBezTo>
                    <a:cubicBezTo>
                      <a:pt x="333" y="228"/>
                      <a:pt x="333" y="229"/>
                      <a:pt x="331" y="231"/>
                    </a:cubicBezTo>
                    <a:cubicBezTo>
                      <a:pt x="329" y="233"/>
                      <a:pt x="327" y="234"/>
                      <a:pt x="325" y="234"/>
                    </a:cubicBezTo>
                    <a:cubicBezTo>
                      <a:pt x="41" y="234"/>
                      <a:pt x="41" y="234"/>
                      <a:pt x="41" y="234"/>
                    </a:cubicBezTo>
                    <a:cubicBezTo>
                      <a:pt x="39" y="234"/>
                      <a:pt x="37" y="233"/>
                      <a:pt x="36" y="231"/>
                    </a:cubicBezTo>
                    <a:cubicBezTo>
                      <a:pt x="34" y="229"/>
                      <a:pt x="33" y="228"/>
                      <a:pt x="33" y="225"/>
                    </a:cubicBezTo>
                    <a:lnTo>
                      <a:pt x="33" y="42"/>
                    </a:lnTo>
                    <a:close/>
                    <a:moveTo>
                      <a:pt x="33" y="42"/>
                    </a:moveTo>
                    <a:cubicBezTo>
                      <a:pt x="33" y="42"/>
                      <a:pt x="33" y="42"/>
                      <a:pt x="33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: Shape 34"/>
              <p:cNvSpPr>
                <a:spLocks/>
              </p:cNvSpPr>
              <p:nvPr/>
            </p:nvSpPr>
            <p:spPr bwMode="auto">
              <a:xfrm>
                <a:off x="9358313" y="3979863"/>
                <a:ext cx="581025" cy="57150"/>
              </a:xfrm>
              <a:custGeom>
                <a:avLst/>
                <a:gdLst>
                  <a:gd name="T0" fmla="*/ 459 w 501"/>
                  <a:gd name="T1" fmla="*/ 0 h 50"/>
                  <a:gd name="T2" fmla="*/ 0 w 501"/>
                  <a:gd name="T3" fmla="*/ 0 h 50"/>
                  <a:gd name="T4" fmla="*/ 0 w 501"/>
                  <a:gd name="T5" fmla="*/ 25 h 50"/>
                  <a:gd name="T6" fmla="*/ 12 w 501"/>
                  <a:gd name="T7" fmla="*/ 42 h 50"/>
                  <a:gd name="T8" fmla="*/ 42 w 501"/>
                  <a:gd name="T9" fmla="*/ 50 h 50"/>
                  <a:gd name="T10" fmla="*/ 459 w 501"/>
                  <a:gd name="T11" fmla="*/ 50 h 50"/>
                  <a:gd name="T12" fmla="*/ 488 w 501"/>
                  <a:gd name="T13" fmla="*/ 42 h 50"/>
                  <a:gd name="T14" fmla="*/ 501 w 501"/>
                  <a:gd name="T15" fmla="*/ 25 h 50"/>
                  <a:gd name="T16" fmla="*/ 501 w 501"/>
                  <a:gd name="T17" fmla="*/ 0 h 50"/>
                  <a:gd name="T18" fmla="*/ 459 w 501"/>
                  <a:gd name="T19" fmla="*/ 0 h 50"/>
                  <a:gd name="T20" fmla="*/ 271 w 501"/>
                  <a:gd name="T21" fmla="*/ 25 h 50"/>
                  <a:gd name="T22" fmla="*/ 229 w 501"/>
                  <a:gd name="T23" fmla="*/ 25 h 50"/>
                  <a:gd name="T24" fmla="*/ 225 w 501"/>
                  <a:gd name="T25" fmla="*/ 21 h 50"/>
                  <a:gd name="T26" fmla="*/ 229 w 501"/>
                  <a:gd name="T27" fmla="*/ 16 h 50"/>
                  <a:gd name="T28" fmla="*/ 271 w 501"/>
                  <a:gd name="T29" fmla="*/ 16 h 50"/>
                  <a:gd name="T30" fmla="*/ 275 w 501"/>
                  <a:gd name="T31" fmla="*/ 21 h 50"/>
                  <a:gd name="T32" fmla="*/ 271 w 501"/>
                  <a:gd name="T33" fmla="*/ 25 h 50"/>
                  <a:gd name="T34" fmla="*/ 271 w 501"/>
                  <a:gd name="T35" fmla="*/ 25 h 50"/>
                  <a:gd name="T36" fmla="*/ 271 w 501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1" h="50">
                    <a:moveTo>
                      <a:pt x="45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4" y="38"/>
                      <a:pt x="12" y="42"/>
                    </a:cubicBezTo>
                    <a:cubicBezTo>
                      <a:pt x="20" y="47"/>
                      <a:pt x="30" y="50"/>
                      <a:pt x="42" y="50"/>
                    </a:cubicBezTo>
                    <a:cubicBezTo>
                      <a:pt x="459" y="50"/>
                      <a:pt x="459" y="50"/>
                      <a:pt x="459" y="50"/>
                    </a:cubicBezTo>
                    <a:cubicBezTo>
                      <a:pt x="470" y="50"/>
                      <a:pt x="480" y="47"/>
                      <a:pt x="488" y="42"/>
                    </a:cubicBezTo>
                    <a:cubicBezTo>
                      <a:pt x="496" y="38"/>
                      <a:pt x="501" y="32"/>
                      <a:pt x="501" y="25"/>
                    </a:cubicBezTo>
                    <a:cubicBezTo>
                      <a:pt x="501" y="0"/>
                      <a:pt x="501" y="0"/>
                      <a:pt x="501" y="0"/>
                    </a:cubicBezTo>
                    <a:lnTo>
                      <a:pt x="459" y="0"/>
                    </a:lnTo>
                    <a:close/>
                    <a:moveTo>
                      <a:pt x="271" y="25"/>
                    </a:moveTo>
                    <a:cubicBezTo>
                      <a:pt x="229" y="25"/>
                      <a:pt x="229" y="25"/>
                      <a:pt x="229" y="25"/>
                    </a:cubicBezTo>
                    <a:cubicBezTo>
                      <a:pt x="227" y="25"/>
                      <a:pt x="225" y="23"/>
                      <a:pt x="225" y="21"/>
                    </a:cubicBezTo>
                    <a:cubicBezTo>
                      <a:pt x="225" y="18"/>
                      <a:pt x="227" y="16"/>
                      <a:pt x="229" y="16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4" y="16"/>
                      <a:pt x="275" y="18"/>
                      <a:pt x="275" y="21"/>
                    </a:cubicBezTo>
                    <a:cubicBezTo>
                      <a:pt x="275" y="23"/>
                      <a:pt x="274" y="25"/>
                      <a:pt x="271" y="25"/>
                    </a:cubicBezTo>
                    <a:close/>
                    <a:moveTo>
                      <a:pt x="271" y="25"/>
                    </a:moveTo>
                    <a:cubicBezTo>
                      <a:pt x="271" y="25"/>
                      <a:pt x="271" y="25"/>
                      <a:pt x="271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8" name="TextBox 2"/>
          <p:cNvSpPr txBox="1">
            <a:spLocks/>
          </p:cNvSpPr>
          <p:nvPr/>
        </p:nvSpPr>
        <p:spPr>
          <a:xfrm>
            <a:off x="5634320" y="2140848"/>
            <a:ext cx="5249995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ea typeface="微软雅黑" panose="020B0503020204020204" pitchFamily="34" charset="-122"/>
              </a:rPr>
              <a:t>K-MEANS</a:t>
            </a:r>
            <a:r>
              <a:rPr lang="zh-TW" altLang="en-US" sz="1600" dirty="0">
                <a:ea typeface="微软雅黑" panose="020B0503020204020204" pitchFamily="34" charset="-122"/>
              </a:rPr>
              <a:t>整體預測模型優於</a:t>
            </a:r>
            <a:r>
              <a:rPr lang="en-US" altLang="zh-TW" sz="1600" dirty="0">
                <a:ea typeface="微软雅黑" panose="020B0503020204020204" pitchFamily="34" charset="-122"/>
              </a:rPr>
              <a:t>TWO</a:t>
            </a:r>
            <a:r>
              <a:rPr lang="zh-TW" altLang="en-US" sz="1600" dirty="0">
                <a:ea typeface="微软雅黑" panose="020B0503020204020204" pitchFamily="34" charset="-122"/>
              </a:rPr>
              <a:t> </a:t>
            </a:r>
            <a:r>
              <a:rPr lang="en-US" altLang="zh-TW" sz="1600" dirty="0">
                <a:ea typeface="微软雅黑" panose="020B0503020204020204" pitchFamily="34" charset="-122"/>
              </a:rPr>
              <a:t>STEP</a:t>
            </a:r>
            <a:r>
              <a:rPr lang="zh-TW" altLang="en-US" sz="1600" dirty="0">
                <a:ea typeface="微软雅黑" panose="020B0503020204020204" pitchFamily="34" charset="-122"/>
              </a:rPr>
              <a:t>預測模型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70" name="TextBox 2"/>
          <p:cNvSpPr txBox="1">
            <a:spLocks/>
          </p:cNvSpPr>
          <p:nvPr/>
        </p:nvSpPr>
        <p:spPr>
          <a:xfrm>
            <a:off x="5643236" y="3195276"/>
            <a:ext cx="5249995" cy="685284"/>
          </a:xfrm>
          <a:prstGeom prst="rect">
            <a:avLst/>
          </a:prstGeom>
        </p:spPr>
        <p:txBody>
          <a:bodyPr vert="horz" wrap="square" lIns="91440" tIns="45720" rIns="91440" bIns="45720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1600">
                <a:ea typeface="微软雅黑" panose="020B0503020204020204" pitchFamily="34" charset="-122"/>
              </a:rPr>
              <a:t>K-MEANS</a:t>
            </a:r>
            <a:r>
              <a:rPr lang="zh-TW" altLang="en-US" sz="1600">
                <a:ea typeface="微软雅黑" panose="020B0503020204020204" pitchFamily="34" charset="-122"/>
              </a:rPr>
              <a:t>預測模型 </a:t>
            </a:r>
            <a:r>
              <a:rPr lang="en-US" altLang="zh-TW" sz="1600">
                <a:ea typeface="微软雅黑" panose="020B0503020204020204" pitchFamily="34" charset="-122"/>
              </a:rPr>
              <a:t>K=2</a:t>
            </a:r>
            <a:r>
              <a:rPr lang="zh-TW" altLang="en-US" sz="1600">
                <a:ea typeface="微软雅黑" panose="020B0503020204020204" pitchFamily="34" charset="-122"/>
              </a:rPr>
              <a:t> 變數</a:t>
            </a:r>
            <a:r>
              <a:rPr lang="en-US" altLang="zh-TW" sz="1600">
                <a:ea typeface="微软雅黑" panose="020B0503020204020204" pitchFamily="34" charset="-122"/>
              </a:rPr>
              <a:t>=200</a:t>
            </a:r>
            <a:r>
              <a:rPr lang="zh-TW" altLang="en-US" sz="1600">
                <a:ea typeface="微软雅黑" panose="020B0503020204020204" pitchFamily="34" charset="-122"/>
              </a:rPr>
              <a:t> 有最佳結果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71" name="TextBox 2"/>
          <p:cNvSpPr txBox="1">
            <a:spLocks/>
          </p:cNvSpPr>
          <p:nvPr/>
        </p:nvSpPr>
        <p:spPr>
          <a:xfrm>
            <a:off x="5643236" y="4206637"/>
            <a:ext cx="6427961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將測試資料投入最佳</a:t>
            </a:r>
            <a:r>
              <a:rPr lang="en-US" altLang="zh-TW" sz="1600" dirty="0">
                <a:ea typeface="微软雅黑" panose="020B0503020204020204" pitchFamily="34" charset="-122"/>
              </a:rPr>
              <a:t>K-MEANS</a:t>
            </a:r>
            <a:r>
              <a:rPr lang="zh-TW" altLang="en-US" sz="1600" dirty="0">
                <a:ea typeface="微软雅黑" panose="020B0503020204020204" pitchFamily="34" charset="-122"/>
              </a:rPr>
              <a:t>預測模型 </a:t>
            </a:r>
            <a:r>
              <a:rPr lang="en-US" altLang="zh-TW" sz="1600" dirty="0">
                <a:ea typeface="微软雅黑" panose="020B0503020204020204" pitchFamily="34" charset="-122"/>
              </a:rPr>
              <a:t>(K=2</a:t>
            </a:r>
            <a:r>
              <a:rPr lang="zh-TW" altLang="en-US" sz="1600" dirty="0">
                <a:ea typeface="微软雅黑" panose="020B0503020204020204" pitchFamily="34" charset="-122"/>
              </a:rPr>
              <a:t> 變數</a:t>
            </a:r>
            <a:r>
              <a:rPr lang="en-US" altLang="zh-TW" sz="1600" dirty="0">
                <a:ea typeface="微软雅黑" panose="020B0503020204020204" pitchFamily="34" charset="-122"/>
              </a:rPr>
              <a:t>=200)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分群正確率優於預測模型正確率</a:t>
            </a:r>
            <a:endParaRPr lang="en-US" altLang="zh-TW" sz="16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76" name="TextBox 2"/>
          <p:cNvSpPr txBox="1">
            <a:spLocks/>
          </p:cNvSpPr>
          <p:nvPr/>
        </p:nvSpPr>
        <p:spPr>
          <a:xfrm>
            <a:off x="5643236" y="5298357"/>
            <a:ext cx="6427961" cy="685284"/>
          </a:xfrm>
          <a:prstGeom prst="rect">
            <a:avLst/>
          </a:prstGeom>
        </p:spPr>
        <p:txBody>
          <a:bodyPr vert="horz" wrap="square" lIns="91440" tIns="45720" rIns="91440" bIns="45720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600">
                <a:ea typeface="微软雅黑" panose="020B0503020204020204" pitchFamily="34" charset="-122"/>
              </a:rPr>
              <a:t>除了財務數字資料</a:t>
            </a:r>
            <a:endParaRPr lang="en-US" altLang="zh-TW" sz="160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>
                <a:ea typeface="微软雅黑" panose="020B0503020204020204" pitchFamily="34" charset="-122"/>
              </a:rPr>
              <a:t>還能利用非財務文字資料預測公司體質優劣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78" name="组合 2">
            <a:extLst>
              <a:ext uri="{FF2B5EF4-FFF2-40B4-BE49-F238E27FC236}">
                <a16:creationId xmlns:a16="http://schemas.microsoft.com/office/drawing/2014/main" id="{AED3F639-0993-477E-92A1-2EA39B30771E}"/>
              </a:ext>
            </a:extLst>
          </p:cNvPr>
          <p:cNvGrpSpPr/>
          <p:nvPr/>
        </p:nvGrpSpPr>
        <p:grpSpPr>
          <a:xfrm>
            <a:off x="4894150" y="5468174"/>
            <a:ext cx="387221" cy="377527"/>
            <a:chOff x="6751744" y="2892601"/>
            <a:chExt cx="387221" cy="377527"/>
          </a:xfrm>
        </p:grpSpPr>
        <p:sp>
          <p:nvSpPr>
            <p:cNvPr id="79" name="Oval 6"/>
            <p:cNvSpPr/>
            <p:nvPr/>
          </p:nvSpPr>
          <p:spPr>
            <a:xfrm>
              <a:off x="6751744" y="2892601"/>
              <a:ext cx="377527" cy="377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TextBox 13"/>
            <p:cNvSpPr txBox="1"/>
            <p:nvPr/>
          </p:nvSpPr>
          <p:spPr>
            <a:xfrm>
              <a:off x="6755527" y="2925476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>
                  <a:solidFill>
                    <a:schemeClr val="bg1"/>
                  </a:solidFill>
                  <a:ea typeface="微软雅黑" panose="020B0503020204020204" pitchFamily="34" charset="-122"/>
                </a:rPr>
                <a:t>0</a:t>
              </a:r>
              <a:r>
                <a:rPr lang="en-US" altLang="zh-TW" sz="1400" b="1">
                  <a:solidFill>
                    <a:schemeClr val="bg1"/>
                  </a:solidFill>
                  <a:ea typeface="微软雅黑" panose="020B0503020204020204" pitchFamily="34" charset="-122"/>
                </a:rPr>
                <a:t>5</a:t>
              </a:r>
              <a:endParaRPr lang="id-ID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3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/>
      <p:bldP spid="15" grpId="0" animBg="1"/>
      <p:bldP spid="17" grpId="0" animBg="1"/>
      <p:bldP spid="18" grpId="0" animBg="1"/>
      <p:bldP spid="21" grpId="0" animBg="1"/>
      <p:bldP spid="68" grpId="0"/>
      <p:bldP spid="70" grpId="0"/>
      <p:bldP spid="71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研究結果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</a:rPr>
              <a:t>–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 闡述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2"/>
          <p:cNvSpPr txBox="1">
            <a:spLocks/>
          </p:cNvSpPr>
          <p:nvPr/>
        </p:nvSpPr>
        <p:spPr>
          <a:xfrm>
            <a:off x="5685350" y="813375"/>
            <a:ext cx="5727380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ea typeface="微软雅黑" panose="020B0503020204020204" pitchFamily="34" charset="-122"/>
              </a:rPr>
              <a:t>TWO</a:t>
            </a:r>
            <a:r>
              <a:rPr lang="zh-TW" altLang="en-US" sz="1600" dirty="0">
                <a:ea typeface="微软雅黑" panose="020B0503020204020204" pitchFamily="34" charset="-122"/>
              </a:rPr>
              <a:t> </a:t>
            </a:r>
            <a:r>
              <a:rPr lang="en-US" altLang="zh-TW" sz="1600" dirty="0">
                <a:ea typeface="微软雅黑" panose="020B0503020204020204" pitchFamily="34" charset="-122"/>
              </a:rPr>
              <a:t>STEP</a:t>
            </a:r>
            <a:r>
              <a:rPr lang="zh-TW" altLang="en-US" sz="1600" dirty="0">
                <a:ea typeface="微软雅黑" panose="020B0503020204020204" pitchFamily="34" charset="-122"/>
              </a:rPr>
              <a:t>預測模型在結果中顯示有比</a:t>
            </a:r>
            <a:r>
              <a:rPr lang="en-US" altLang="zh-TW" sz="1600" dirty="0">
                <a:ea typeface="微软雅黑" panose="020B0503020204020204" pitchFamily="34" charset="-122"/>
              </a:rPr>
              <a:t>K-MEANS</a:t>
            </a:r>
            <a:r>
              <a:rPr lang="zh-TW" altLang="en-US" sz="1600" dirty="0">
                <a:ea typeface="微软雅黑" panose="020B0503020204020204" pitchFamily="34" charset="-122"/>
              </a:rPr>
              <a:t>預測模型</a:t>
            </a:r>
            <a:endParaRPr lang="en-US" altLang="zh-TW" sz="16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更好的結果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15" name="Oval 5"/>
          <p:cNvSpPr/>
          <p:nvPr/>
        </p:nvSpPr>
        <p:spPr>
          <a:xfrm>
            <a:off x="1164289" y="2624966"/>
            <a:ext cx="1887635" cy="1887635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Oval 7"/>
          <p:cNvSpPr/>
          <p:nvPr/>
        </p:nvSpPr>
        <p:spPr>
          <a:xfrm>
            <a:off x="873884" y="2334561"/>
            <a:ext cx="2468446" cy="246844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8"/>
          <p:cNvSpPr/>
          <p:nvPr/>
        </p:nvSpPr>
        <p:spPr>
          <a:xfrm>
            <a:off x="583478" y="2044155"/>
            <a:ext cx="3049256" cy="304925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Oval 11"/>
          <p:cNvSpPr/>
          <p:nvPr/>
        </p:nvSpPr>
        <p:spPr>
          <a:xfrm>
            <a:off x="293073" y="1753750"/>
            <a:ext cx="3630067" cy="3630067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D3F639-0993-477E-92A1-2EA39B30771E}"/>
              </a:ext>
            </a:extLst>
          </p:cNvPr>
          <p:cNvGrpSpPr/>
          <p:nvPr/>
        </p:nvGrpSpPr>
        <p:grpSpPr>
          <a:xfrm>
            <a:off x="4103688" y="1227585"/>
            <a:ext cx="1440000" cy="1440000"/>
            <a:chOff x="6751744" y="2892601"/>
            <a:chExt cx="387221" cy="377527"/>
          </a:xfrm>
        </p:grpSpPr>
        <p:sp>
          <p:nvSpPr>
            <p:cNvPr id="16" name="Oval 6"/>
            <p:cNvSpPr/>
            <p:nvPr/>
          </p:nvSpPr>
          <p:spPr>
            <a:xfrm>
              <a:off x="6751744" y="2892601"/>
              <a:ext cx="377527" cy="377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6755527" y="2997169"/>
              <a:ext cx="383438" cy="2360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TW" altLang="en-US" sz="3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疑問</a:t>
              </a:r>
              <a:endParaRPr lang="id-ID" sz="3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FD6082-3BD7-486D-9D0A-6DA3A2D95DDC}"/>
              </a:ext>
            </a:extLst>
          </p:cNvPr>
          <p:cNvGrpSpPr/>
          <p:nvPr/>
        </p:nvGrpSpPr>
        <p:grpSpPr>
          <a:xfrm>
            <a:off x="4121666" y="4422908"/>
            <a:ext cx="1430928" cy="1587106"/>
            <a:chOff x="6716274" y="4555541"/>
            <a:chExt cx="383438" cy="416094"/>
          </a:xfrm>
        </p:grpSpPr>
        <p:sp>
          <p:nvSpPr>
            <p:cNvPr id="20" name="Oval 10"/>
            <p:cNvSpPr/>
            <p:nvPr/>
          </p:nvSpPr>
          <p:spPr>
            <a:xfrm>
              <a:off x="6719230" y="4555541"/>
              <a:ext cx="377527" cy="3775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6716274" y="4655905"/>
              <a:ext cx="383438" cy="31573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TW" altLang="en-US" sz="3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猜測</a:t>
              </a:r>
              <a:endParaRPr lang="id-ID" sz="3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5D6123-9067-4210-9216-102B5CAB1756}"/>
              </a:ext>
            </a:extLst>
          </p:cNvPr>
          <p:cNvGrpSpPr/>
          <p:nvPr/>
        </p:nvGrpSpPr>
        <p:grpSpPr>
          <a:xfrm>
            <a:off x="1527295" y="2957107"/>
            <a:ext cx="1161621" cy="1161621"/>
            <a:chOff x="5043934" y="3254127"/>
            <a:chExt cx="1161621" cy="1161621"/>
          </a:xfrm>
        </p:grpSpPr>
        <p:sp>
          <p:nvSpPr>
            <p:cNvPr id="14" name="Oval 4"/>
            <p:cNvSpPr/>
            <p:nvPr/>
          </p:nvSpPr>
          <p:spPr>
            <a:xfrm>
              <a:off x="5043934" y="3254127"/>
              <a:ext cx="1161621" cy="1161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TextBox 24"/>
            <p:cNvSpPr txBox="1"/>
            <p:nvPr/>
          </p:nvSpPr>
          <p:spPr>
            <a:xfrm>
              <a:off x="5228641" y="3895703"/>
              <a:ext cx="792205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Result</a:t>
              </a:r>
            </a:p>
          </p:txBody>
        </p:sp>
      </p:grpSp>
      <p:sp>
        <p:nvSpPr>
          <p:cNvPr id="70" name="TextBox 2"/>
          <p:cNvSpPr txBox="1">
            <a:spLocks/>
          </p:cNvSpPr>
          <p:nvPr/>
        </p:nvSpPr>
        <p:spPr>
          <a:xfrm>
            <a:off x="5741162" y="1585586"/>
            <a:ext cx="5615755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ea typeface="微软雅黑" panose="020B0503020204020204" pitchFamily="34" charset="-122"/>
              </a:rPr>
              <a:t>K-MEANS</a:t>
            </a:r>
            <a:r>
              <a:rPr lang="zh-TW" altLang="en-US" sz="1600" dirty="0">
                <a:ea typeface="微软雅黑" panose="020B0503020204020204" pitchFamily="34" charset="-122"/>
              </a:rPr>
              <a:t>預測模型 </a:t>
            </a:r>
            <a:r>
              <a:rPr lang="en-US" altLang="zh-TW" sz="1600" dirty="0">
                <a:ea typeface="微软雅黑" panose="020B0503020204020204" pitchFamily="34" charset="-122"/>
              </a:rPr>
              <a:t>K=2</a:t>
            </a:r>
            <a:r>
              <a:rPr lang="zh-TW" altLang="en-US" sz="1600" dirty="0">
                <a:ea typeface="微软雅黑" panose="020B0503020204020204" pitchFamily="34" charset="-122"/>
              </a:rPr>
              <a:t> 變數</a:t>
            </a:r>
            <a:r>
              <a:rPr lang="en-US" altLang="zh-TW" sz="1600" dirty="0">
                <a:ea typeface="微软雅黑" panose="020B0503020204020204" pitchFamily="34" charset="-122"/>
              </a:rPr>
              <a:t>=200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並不是</a:t>
            </a:r>
            <a:r>
              <a:rPr lang="en-US" altLang="zh-TW" sz="1600" dirty="0">
                <a:ea typeface="微软雅黑" panose="020B0503020204020204" pitchFamily="34" charset="-122"/>
              </a:rPr>
              <a:t>K-MEANS</a:t>
            </a:r>
            <a:r>
              <a:rPr lang="zh-TW" altLang="en-US" sz="1600" dirty="0">
                <a:ea typeface="微软雅黑" panose="020B0503020204020204" pitchFamily="34" charset="-122"/>
              </a:rPr>
              <a:t>預測模型的最佳結果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71" name="TextBox 2"/>
          <p:cNvSpPr txBox="1">
            <a:spLocks/>
          </p:cNvSpPr>
          <p:nvPr/>
        </p:nvSpPr>
        <p:spPr>
          <a:xfrm>
            <a:off x="5747239" y="4181830"/>
            <a:ext cx="6444760" cy="1533756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研究結果並未列出所有預測模型對測試資料的正確率</a:t>
            </a:r>
            <a:endParaRPr lang="en-US" altLang="zh-TW" sz="16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是否因為未列出的數據有</a:t>
            </a:r>
            <a:r>
              <a:rPr lang="en-US" altLang="zh-TW" sz="1600" dirty="0">
                <a:ea typeface="微软雅黑" panose="020B0503020204020204" pitchFamily="34" charset="-122"/>
              </a:rPr>
              <a:t>overfitting</a:t>
            </a:r>
            <a:r>
              <a:rPr lang="zh-TW" altLang="en-US" sz="1600" dirty="0">
                <a:ea typeface="微软雅黑" panose="020B0503020204020204" pitchFamily="34" charset="-122"/>
              </a:rPr>
              <a:t>現象而決定最佳模型的選用</a:t>
            </a:r>
            <a:endParaRPr lang="en-US" altLang="zh-TW" sz="16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若是如此應該增加一個測試集合來證實最終的預測能力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1591716" y="3073106"/>
            <a:ext cx="1032775" cy="711785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43" name="TextBox 2"/>
          <p:cNvSpPr txBox="1">
            <a:spLocks/>
          </p:cNvSpPr>
          <p:nvPr/>
        </p:nvSpPr>
        <p:spPr>
          <a:xfrm>
            <a:off x="5741162" y="2399487"/>
            <a:ext cx="5715508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測試資料分群正確率優於預測模型正確率</a:t>
            </a:r>
            <a:endParaRPr lang="en-US" altLang="zh-TW" sz="16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以預測模型來說似乎不太合理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 rot="10800000">
            <a:off x="5642551" y="904017"/>
            <a:ext cx="108000" cy="5040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642551" y="1695585"/>
            <a:ext cx="108000" cy="50400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642551" y="2487152"/>
            <a:ext cx="108000" cy="504000"/>
          </a:xfrm>
          <a:prstGeom prst="rect">
            <a:avLst/>
          </a:prstGeom>
          <a:solidFill>
            <a:srgbClr val="6C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0800000">
            <a:off x="5639239" y="4268945"/>
            <a:ext cx="108000" cy="7560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TextBox 2"/>
          <p:cNvSpPr txBox="1">
            <a:spLocks/>
          </p:cNvSpPr>
          <p:nvPr/>
        </p:nvSpPr>
        <p:spPr>
          <a:xfrm>
            <a:off x="5737851" y="5344010"/>
            <a:ext cx="5848903" cy="972117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用來訓練預測模型的資料數不足造成正確率不高</a:t>
            </a:r>
            <a:endParaRPr lang="en-US" altLang="zh-TW" sz="16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600" dirty="0">
                <a:ea typeface="微软雅黑" panose="020B0503020204020204" pitchFamily="34" charset="-122"/>
              </a:rPr>
              <a:t>測試資料的數量不足導致測試資料分群正確率高的假象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 rot="10800000">
            <a:off x="5639240" y="5454010"/>
            <a:ext cx="108000" cy="50400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/>
      <p:bldP spid="15" grpId="0" animBg="1"/>
      <p:bldP spid="17" grpId="0" animBg="1"/>
      <p:bldP spid="18" grpId="0" animBg="1"/>
      <p:bldP spid="21" grpId="0" animBg="1"/>
      <p:bldP spid="70" grpId="0"/>
      <p:bldP spid="71" grpId="0"/>
      <p:bldP spid="43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回應研究目標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3"/>
          <p:cNvSpPr txBox="1"/>
          <p:nvPr/>
        </p:nvSpPr>
        <p:spPr>
          <a:xfrm>
            <a:off x="6272128" y="3992938"/>
            <a:ext cx="4687420" cy="844105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TW" altLang="en-US" sz="22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使用</a:t>
            </a:r>
            <a:r>
              <a:rPr lang="en-US" altLang="zh-TW" sz="22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K-MEANS(K=2</a:t>
            </a:r>
            <a:r>
              <a:rPr lang="zh-TW" altLang="en-US" sz="22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，變數</a:t>
            </a:r>
            <a:r>
              <a:rPr lang="en-US" altLang="zh-TW" sz="22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=200)</a:t>
            </a:r>
          </a:p>
          <a:p>
            <a:pPr algn="ctr"/>
            <a:r>
              <a:rPr lang="zh-TW" altLang="en-US" sz="22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做預測，產生較優正確率</a:t>
            </a:r>
            <a:endParaRPr lang="zh-CN" altLang="en-US" sz="2200" b="1" dirty="0">
              <a:solidFill>
                <a:schemeClr val="accent4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Oval 5"/>
          <p:cNvSpPr/>
          <p:nvPr/>
        </p:nvSpPr>
        <p:spPr>
          <a:xfrm>
            <a:off x="2654922" y="2084197"/>
            <a:ext cx="2880000" cy="2880000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Oval 7"/>
          <p:cNvSpPr/>
          <p:nvPr/>
        </p:nvSpPr>
        <p:spPr>
          <a:xfrm>
            <a:off x="2114922" y="1539656"/>
            <a:ext cx="3960000" cy="3960000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8"/>
          <p:cNvSpPr/>
          <p:nvPr/>
        </p:nvSpPr>
        <p:spPr>
          <a:xfrm>
            <a:off x="1574922" y="1061374"/>
            <a:ext cx="5040000" cy="5040000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Oval 11"/>
          <p:cNvSpPr/>
          <p:nvPr/>
        </p:nvSpPr>
        <p:spPr>
          <a:xfrm>
            <a:off x="1034922" y="543340"/>
            <a:ext cx="6120000" cy="6120000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TextBox 16"/>
          <p:cNvSpPr txBox="1"/>
          <p:nvPr/>
        </p:nvSpPr>
        <p:spPr>
          <a:xfrm>
            <a:off x="4664937" y="4987957"/>
            <a:ext cx="383438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36" name="TextBox 20"/>
          <p:cNvSpPr txBox="1"/>
          <p:nvPr/>
        </p:nvSpPr>
        <p:spPr>
          <a:xfrm>
            <a:off x="5300870" y="242942"/>
            <a:ext cx="3207027" cy="1055772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TW" altLang="en-US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運用文字探勘</a:t>
            </a:r>
            <a:endParaRPr lang="en-US" altLang="zh-TW" sz="2200" b="1" dirty="0">
              <a:solidFill>
                <a:schemeClr val="accent5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TW" altLang="en-US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將財報附註文字摘出</a:t>
            </a:r>
            <a:endParaRPr lang="zh-CN" altLang="en-US" sz="2200" b="1" dirty="0">
              <a:solidFill>
                <a:schemeClr val="accent5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TextBox 22"/>
          <p:cNvSpPr txBox="1"/>
          <p:nvPr/>
        </p:nvSpPr>
        <p:spPr>
          <a:xfrm>
            <a:off x="6705600" y="1909406"/>
            <a:ext cx="4386470" cy="54224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zh-TW" altLang="en-US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投入</a:t>
            </a:r>
            <a:r>
              <a:rPr lang="en-US" altLang="zh-TW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K-MEANS</a:t>
            </a:r>
            <a:r>
              <a:rPr lang="zh-TW" altLang="en-US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 </a:t>
            </a:r>
            <a:r>
              <a:rPr lang="en-US" altLang="zh-TW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&amp;</a:t>
            </a:r>
            <a:r>
              <a:rPr lang="zh-TW" altLang="en-US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 </a:t>
            </a:r>
            <a:r>
              <a:rPr lang="en-US" altLang="zh-TW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Two step</a:t>
            </a:r>
            <a:r>
              <a:rPr lang="zh-TW" altLang="en-US" sz="22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訓練</a:t>
            </a:r>
            <a:endParaRPr lang="zh-CN" altLang="en-US" sz="2200" b="1" dirty="0">
              <a:solidFill>
                <a:schemeClr val="accent5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" name="组合 8">
            <a:extLst>
              <a:ext uri="{FF2B5EF4-FFF2-40B4-BE49-F238E27FC236}">
                <a16:creationId xmlns:a16="http://schemas.microsoft.com/office/drawing/2014/main" id="{4E5D6123-9067-4210-9216-102B5CAB1756}"/>
              </a:ext>
            </a:extLst>
          </p:cNvPr>
          <p:cNvGrpSpPr/>
          <p:nvPr/>
        </p:nvGrpSpPr>
        <p:grpSpPr>
          <a:xfrm>
            <a:off x="3221427" y="2597426"/>
            <a:ext cx="1800001" cy="1800001"/>
            <a:chOff x="5611992" y="2868286"/>
            <a:chExt cx="968018" cy="968018"/>
          </a:xfrm>
        </p:grpSpPr>
        <p:sp>
          <p:nvSpPr>
            <p:cNvPr id="14" name="Oval 4"/>
            <p:cNvSpPr/>
            <p:nvPr/>
          </p:nvSpPr>
          <p:spPr>
            <a:xfrm>
              <a:off x="5611992" y="2868286"/>
              <a:ext cx="968018" cy="9680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TextBox 24"/>
            <p:cNvSpPr txBox="1"/>
            <p:nvPr/>
          </p:nvSpPr>
          <p:spPr>
            <a:xfrm>
              <a:off x="5707024" y="3102108"/>
              <a:ext cx="79220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TW" altLang="en-US" sz="23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增加</a:t>
              </a:r>
              <a:endParaRPr lang="en-US" altLang="zh-TW" sz="23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/>
              <a:r>
                <a:rPr lang="zh-TW" altLang="en-US" sz="23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財務預警能力</a:t>
              </a:r>
              <a:endParaRPr lang="id-ID" sz="23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TextBox 3"/>
          <p:cNvSpPr txBox="1"/>
          <p:nvPr/>
        </p:nvSpPr>
        <p:spPr>
          <a:xfrm>
            <a:off x="567066" y="5112748"/>
            <a:ext cx="4707299" cy="572435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使用非財務文字預測公司體質優劣</a:t>
            </a:r>
            <a:endParaRPr lang="zh-CN" altLang="en-US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8" name="组合 3">
            <a:extLst>
              <a:ext uri="{FF2B5EF4-FFF2-40B4-BE49-F238E27FC236}">
                <a16:creationId xmlns:a16="http://schemas.microsoft.com/office/drawing/2014/main" id="{8284A439-6D4B-4F7F-99C6-4F7563D2FE25}"/>
              </a:ext>
            </a:extLst>
          </p:cNvPr>
          <p:cNvGrpSpPr/>
          <p:nvPr/>
        </p:nvGrpSpPr>
        <p:grpSpPr>
          <a:xfrm>
            <a:off x="4934352" y="408650"/>
            <a:ext cx="574454" cy="574454"/>
            <a:chOff x="7902839" y="1998910"/>
            <a:chExt cx="574454" cy="574454"/>
          </a:xfrm>
        </p:grpSpPr>
        <p:sp>
          <p:nvSpPr>
            <p:cNvPr id="79" name="Oval 42"/>
            <p:cNvSpPr/>
            <p:nvPr/>
          </p:nvSpPr>
          <p:spPr>
            <a:xfrm>
              <a:off x="7902839" y="1998910"/>
              <a:ext cx="574454" cy="574454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solidFill>
                  <a:schemeClr val="accent6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0" name="Freeform: Shape 43"/>
            <p:cNvSpPr/>
            <p:nvPr/>
          </p:nvSpPr>
          <p:spPr>
            <a:xfrm>
              <a:off x="8025937" y="2122005"/>
              <a:ext cx="328260" cy="32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3">
            <a:extLst>
              <a:ext uri="{FF2B5EF4-FFF2-40B4-BE49-F238E27FC236}">
                <a16:creationId xmlns:a16="http://schemas.microsoft.com/office/drawing/2014/main" id="{8284A439-6D4B-4F7F-99C6-4F7563D2FE25}"/>
              </a:ext>
            </a:extLst>
          </p:cNvPr>
          <p:cNvGrpSpPr/>
          <p:nvPr/>
        </p:nvGrpSpPr>
        <p:grpSpPr>
          <a:xfrm>
            <a:off x="5921640" y="1886268"/>
            <a:ext cx="574454" cy="574454"/>
            <a:chOff x="7902839" y="1998910"/>
            <a:chExt cx="574454" cy="574454"/>
          </a:xfrm>
        </p:grpSpPr>
        <p:sp>
          <p:nvSpPr>
            <p:cNvPr id="82" name="Oval 42"/>
            <p:cNvSpPr/>
            <p:nvPr/>
          </p:nvSpPr>
          <p:spPr>
            <a:xfrm>
              <a:off x="7902839" y="1998910"/>
              <a:ext cx="574454" cy="574454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83" name="Freeform: Shape 43"/>
            <p:cNvSpPr/>
            <p:nvPr/>
          </p:nvSpPr>
          <p:spPr>
            <a:xfrm>
              <a:off x="8025937" y="2122005"/>
              <a:ext cx="328260" cy="32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3">
            <a:extLst>
              <a:ext uri="{FF2B5EF4-FFF2-40B4-BE49-F238E27FC236}">
                <a16:creationId xmlns:a16="http://schemas.microsoft.com/office/drawing/2014/main" id="{8284A439-6D4B-4F7F-99C6-4F7563D2FE25}"/>
              </a:ext>
            </a:extLst>
          </p:cNvPr>
          <p:cNvGrpSpPr/>
          <p:nvPr/>
        </p:nvGrpSpPr>
        <p:grpSpPr>
          <a:xfrm>
            <a:off x="5623466" y="3986737"/>
            <a:ext cx="574454" cy="574454"/>
            <a:chOff x="7902839" y="1998910"/>
            <a:chExt cx="574454" cy="574454"/>
          </a:xfrm>
        </p:grpSpPr>
        <p:sp>
          <p:nvSpPr>
            <p:cNvPr id="85" name="Oval 42"/>
            <p:cNvSpPr/>
            <p:nvPr/>
          </p:nvSpPr>
          <p:spPr>
            <a:xfrm>
              <a:off x="7902839" y="1998910"/>
              <a:ext cx="574454" cy="57445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86" name="Freeform: Shape 43"/>
            <p:cNvSpPr/>
            <p:nvPr/>
          </p:nvSpPr>
          <p:spPr>
            <a:xfrm>
              <a:off x="8025937" y="2122005"/>
              <a:ext cx="328260" cy="32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3">
            <a:extLst>
              <a:ext uri="{FF2B5EF4-FFF2-40B4-BE49-F238E27FC236}">
                <a16:creationId xmlns:a16="http://schemas.microsoft.com/office/drawing/2014/main" id="{8284A439-6D4B-4F7F-99C6-4F7563D2FE25}"/>
              </a:ext>
            </a:extLst>
          </p:cNvPr>
          <p:cNvGrpSpPr/>
          <p:nvPr/>
        </p:nvGrpSpPr>
        <p:grpSpPr>
          <a:xfrm>
            <a:off x="2979658" y="4430686"/>
            <a:ext cx="574454" cy="574454"/>
            <a:chOff x="7902839" y="1998910"/>
            <a:chExt cx="574454" cy="574454"/>
          </a:xfrm>
        </p:grpSpPr>
        <p:sp>
          <p:nvSpPr>
            <p:cNvPr id="88" name="Oval 42"/>
            <p:cNvSpPr/>
            <p:nvPr/>
          </p:nvSpPr>
          <p:spPr>
            <a:xfrm>
              <a:off x="7902839" y="1998910"/>
              <a:ext cx="574454" cy="57445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89" name="Freeform: Shape 43"/>
            <p:cNvSpPr/>
            <p:nvPr/>
          </p:nvSpPr>
          <p:spPr>
            <a:xfrm>
              <a:off x="8025937" y="2122005"/>
              <a:ext cx="328260" cy="32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27078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3" grpId="0"/>
      <p:bldP spid="15" grpId="0" animBg="1"/>
      <p:bldP spid="17" grpId="0" animBg="1"/>
      <p:bldP spid="18" grpId="0" animBg="1"/>
      <p:bldP spid="21" grpId="0" animBg="1"/>
      <p:bldP spid="36" grpId="0"/>
      <p:bldP spid="38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2923" y="2702678"/>
            <a:ext cx="728616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54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539</Words>
  <Application>Microsoft Macintosh PowerPoint</Application>
  <PresentationFormat>寬螢幕</PresentationFormat>
  <Paragraphs>112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微软雅黑</vt:lpstr>
      <vt:lpstr>宋体</vt:lpstr>
      <vt:lpstr>Arial</vt:lpstr>
      <vt:lpstr>Calibri</vt:lpstr>
      <vt:lpstr>Impact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珮如 梁</cp:lastModifiedBy>
  <cp:revision>644</cp:revision>
  <dcterms:created xsi:type="dcterms:W3CDTF">2014-08-06T02:23:26Z</dcterms:created>
  <dcterms:modified xsi:type="dcterms:W3CDTF">2018-10-07T05:06:53Z</dcterms:modified>
</cp:coreProperties>
</file>