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309" r:id="rId7"/>
    <p:sldId id="310" r:id="rId8"/>
    <p:sldId id="313" r:id="rId9"/>
    <p:sldId id="312" r:id="rId10"/>
    <p:sldId id="311" r:id="rId11"/>
    <p:sldId id="314" r:id="rId12"/>
    <p:sldId id="316" r:id="rId13"/>
    <p:sldId id="318" r:id="rId14"/>
    <p:sldId id="315" r:id="rId15"/>
    <p:sldId id="317" r:id="rId16"/>
    <p:sldId id="319" r:id="rId17"/>
    <p:sldId id="321" r:id="rId18"/>
    <p:sldId id="322" r:id="rId19"/>
    <p:sldId id="320" r:id="rId20"/>
  </p:sldIdLst>
  <p:sldSz cx="9144000" cy="5143500"/>
  <p:notesSz cx="6858000" cy="9144000"/>
  <p:embeddedFontLst>
    <p:embeddedFont>
      <p:font typeface="Montserrat"/>
      <p:regular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-GB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-GB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1331438" y="699150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kern="1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Research of Different ADAPT-Variational Quantum Eigenslover For NISQ Devices</a:t>
            </a:r>
            <a:endParaRPr lang="en-US" altLang="zh-CN" sz="3600" kern="1200">
              <a:solidFill>
                <a:srgbClr val="4A8CF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7585" y="3507740"/>
            <a:ext cx="4572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ym typeface="+mn-ea"/>
              </a:rPr>
              <a:t>YANG JIANFEI, 37-226964, M1 </a:t>
            </a:r>
            <a:endParaRPr lang="en-US" altLang="zh-CN" sz="2000" b="1"/>
          </a:p>
          <a:p>
            <a:pPr algn="ctr"/>
            <a:r>
              <a:rPr lang="en-US" altLang="zh-CN" sz="2000" b="1">
                <a:sym typeface="+mn-ea"/>
              </a:rPr>
              <a:t>Ishikawa Sato Lab,Utokyo</a:t>
            </a:r>
            <a:endParaRPr lang="en-US" altLang="zh-CN" sz="2000" b="1"/>
          </a:p>
          <a:p>
            <a:pPr algn="ctr"/>
            <a:r>
              <a:rPr lang="en-US" altLang="zh-CN" sz="2000" b="1">
                <a:sym typeface="+mn-ea"/>
              </a:rPr>
              <a:t>01.10</a:t>
            </a:r>
            <a:endParaRPr lang="en-US" altLang="zh-CN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1570" y="48196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251580" y="267208"/>
            <a:ext cx="7717500" cy="572700"/>
          </a:xfrm>
        </p:spPr>
        <p:txBody>
          <a:bodyPr/>
          <a:p>
            <a:r>
              <a:rPr lang="en-US" altLang="zh-CN" sz="2400"/>
              <a:t>Paper 1: Fermonic ADAPT-VQE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51460" y="1059815"/>
            <a:ext cx="4810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Operator Pool: Based on UCCSD Ansatz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419860"/>
            <a:ext cx="1558925" cy="34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95" y="1369695"/>
            <a:ext cx="1628775" cy="399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70" y="1334770"/>
            <a:ext cx="2936240" cy="49657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23850" y="1753235"/>
            <a:ext cx="5872480" cy="1393825"/>
            <a:chOff x="169" y="5411"/>
            <a:chExt cx="10588" cy="251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" y="5978"/>
              <a:ext cx="10588" cy="194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190" y="6000"/>
              <a:ext cx="1701" cy="19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03" y="5411"/>
              <a:ext cx="1647" cy="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Block 1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04" y="6001"/>
              <a:ext cx="1701" cy="19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31" y="5411"/>
              <a:ext cx="1505" cy="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Block 2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32" y="5978"/>
              <a:ext cx="5397" cy="19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54" y="5411"/>
              <a:ext cx="1757" cy="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Block 3</a:t>
              </a:r>
              <a:endParaRPr lang="en-US" altLang="zh-CN"/>
            </a:p>
          </p:txBody>
        </p:sp>
      </p:grpSp>
      <p:sp>
        <p:nvSpPr>
          <p:cNvPr id="17" name="矩形 16"/>
          <p:cNvSpPr/>
          <p:nvPr/>
        </p:nvSpPr>
        <p:spPr>
          <a:xfrm>
            <a:off x="5076190" y="1339850"/>
            <a:ext cx="923290" cy="351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196330" y="2355850"/>
            <a:ext cx="360045" cy="1441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49085" y="222123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Pool: Block(1,2,3)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79705" y="3723640"/>
            <a:ext cx="8670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Problem-tailored Ansatz:</a:t>
            </a:r>
            <a:endParaRPr lang="en-US" altLang="zh-CN"/>
          </a:p>
          <a:p>
            <a:r>
              <a:rPr lang="en-US" altLang="zh-CN"/>
              <a:t>Ulike </a:t>
            </a:r>
            <a:r>
              <a:rPr lang="en-US" altLang="zh-CN">
                <a:highlight>
                  <a:srgbClr val="FFFF00"/>
                </a:highlight>
              </a:rPr>
              <a:t>UCCSD Ansatz is Fixed</a:t>
            </a:r>
            <a:r>
              <a:rPr lang="en-US" altLang="zh-CN"/>
              <a:t>, Ansatz generated by ADAPT-VQE is dynamically growing during each iteration. For different geometric construction of  same molecular, Ansatzs are different.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More adpative to the given electronic structure problem. ==&gt; </a:t>
            </a:r>
            <a:r>
              <a:rPr lang="en-US" altLang="zh-CN">
                <a:highlight>
                  <a:srgbClr val="FFFF00"/>
                </a:highlight>
              </a:rPr>
              <a:t>Possible Way for Strong Correlated System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25" y="2715895"/>
            <a:ext cx="2419350" cy="7334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875020" y="347154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Different R value, different Ansatz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87450" y="329184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Fig 5. UCCSD Ansatz for H2</a:t>
            </a:r>
            <a:endParaRPr lang="en-US" altLang="zh-CN" sz="10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910" y="809625"/>
            <a:ext cx="4046855" cy="46799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251580" y="267208"/>
            <a:ext cx="7717500" cy="572700"/>
          </a:xfrm>
        </p:spPr>
        <p:txBody>
          <a:bodyPr/>
          <a:p>
            <a:r>
              <a:rPr lang="en-US" altLang="zh-CN" sz="2400"/>
              <a:t>Paper 1: Fermonic ADAPT-VQE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771525"/>
            <a:ext cx="5031105" cy="397129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39750" y="4817745"/>
            <a:ext cx="4475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Fig 6. Fermonic-ADAPT VQE Simulation of LiH,BeH2 and H6 Molecular</a:t>
            </a:r>
            <a:endParaRPr lang="en-US" altLang="zh-CN" sz="1000"/>
          </a:p>
        </p:txBody>
      </p:sp>
      <p:sp>
        <p:nvSpPr>
          <p:cNvPr id="6" name="文本框 5"/>
          <p:cNvSpPr txBox="1"/>
          <p:nvPr/>
        </p:nvSpPr>
        <p:spPr>
          <a:xfrm>
            <a:off x="5363845" y="1131570"/>
            <a:ext cx="32550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Because of the increase of R, strong correlated effect gets more obvious. </a:t>
            </a:r>
            <a:r>
              <a:rPr lang="en-US" altLang="zh-CN">
                <a:highlight>
                  <a:srgbClr val="FFFF00"/>
                </a:highlight>
              </a:rPr>
              <a:t>UCCSD Ansatz failed to reach Chemical Accruacy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771775" y="3220085"/>
            <a:ext cx="850900" cy="301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420110" y="1779905"/>
            <a:ext cx="1943735" cy="1413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86555" y="3220085"/>
            <a:ext cx="828675" cy="1144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860290" y="3291840"/>
            <a:ext cx="935990" cy="6927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63845" y="2533650"/>
            <a:ext cx="33356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 A</a:t>
            </a:r>
            <a:r>
              <a:rPr lang="en-US" altLang="zh-CN">
                <a:highlight>
                  <a:srgbClr val="FFFF00"/>
                </a:highlight>
              </a:rPr>
              <a:t>DAPT-VQE Ansatz can reach chemical accuracy</a:t>
            </a:r>
            <a:r>
              <a:rPr lang="en-US" altLang="zh-CN"/>
              <a:t> by seting more strict converge condition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618855" y="4836795"/>
            <a:ext cx="558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179825" y="195453"/>
            <a:ext cx="7717500" cy="572700"/>
          </a:xfrm>
        </p:spPr>
        <p:txBody>
          <a:bodyPr/>
          <a:p>
            <a:r>
              <a:rPr lang="en-US" altLang="zh-CN" sz="2400"/>
              <a:t>Paper 2: Qubit ADAPT-VQE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5605" y="843280"/>
            <a:ext cx="7901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Qubit-ADAPT-VQE improve the component of operator pool into </a:t>
            </a:r>
            <a:r>
              <a:rPr lang="en-US" altLang="zh-CN">
                <a:highlight>
                  <a:srgbClr val="FFFF00"/>
                </a:highlight>
              </a:rPr>
              <a:t>more hardware effient operator </a:t>
            </a:r>
            <a:endParaRPr lang="en-US" altLang="zh-CN">
              <a:highlight>
                <a:srgbClr val="FFFF00"/>
              </a:highligh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203325"/>
            <a:ext cx="3576955" cy="413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113280"/>
            <a:ext cx="1092835" cy="593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1616710"/>
            <a:ext cx="2936240" cy="4965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3850" y="167005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Fermonic-ADAPT operator: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3850" y="2211705"/>
            <a:ext cx="203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Qubit-ADAPT operator: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11955" y="1707515"/>
            <a:ext cx="1152525" cy="28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3850" y="2580005"/>
            <a:ext cx="5107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Pauli String apper in UCCSD Ansatz While,</a:t>
            </a:r>
            <a:r>
              <a:rPr lang="en-US" altLang="zh-CN">
                <a:highlight>
                  <a:srgbClr val="FFFF00"/>
                </a:highlight>
              </a:rPr>
              <a:t>remove Pauli-Z</a:t>
            </a:r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</a:rPr>
              <a:t>reduce the number of CNOT Gate</a:t>
            </a:r>
            <a:r>
              <a:rPr lang="en-US" altLang="zh-CN"/>
              <a:t>, lower the cost. 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80" y="1419860"/>
            <a:ext cx="2874010" cy="316801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364480" y="4587875"/>
            <a:ext cx="3474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Fig 7. Qubit-ADAPT and ADAPT VQE for LiH molecular</a:t>
            </a: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5830" y="3363595"/>
            <a:ext cx="304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Compared to Fermonic-ADAPT:</a:t>
            </a:r>
            <a:endParaRPr lang="en-US" altLang="zh-CN"/>
          </a:p>
          <a:p>
            <a:r>
              <a:rPr lang="en-US" altLang="zh-CN"/>
              <a:t>1.More Iteration Needed</a:t>
            </a:r>
            <a:endParaRPr lang="en-US" altLang="zh-CN"/>
          </a:p>
          <a:p>
            <a:r>
              <a:rPr lang="en-US" altLang="zh-CN"/>
              <a:t>2.Less number of CNOT Gate.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18855" y="4836795"/>
            <a:ext cx="558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371850" y="22733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More Hardware-effient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179825" y="195453"/>
            <a:ext cx="7717500" cy="572700"/>
          </a:xfrm>
        </p:spPr>
        <p:txBody>
          <a:bodyPr/>
          <a:p>
            <a:r>
              <a:rPr lang="en-US" altLang="zh-CN" sz="2400"/>
              <a:t>Paper 3: TETRIS ADAPT-VQE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51460" y="913130"/>
            <a:ext cx="8128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Improve the Ansatz growing strategy: </a:t>
            </a:r>
            <a:endParaRPr lang="en-US" altLang="zh-CN"/>
          </a:p>
          <a:p>
            <a:r>
              <a:rPr lang="en-US" altLang="zh-CN"/>
              <a:t>Every Iteration add </a:t>
            </a:r>
            <a:r>
              <a:rPr lang="en-US" altLang="zh-CN">
                <a:highlight>
                  <a:srgbClr val="FFFF00"/>
                </a:highlight>
              </a:rPr>
              <a:t>one operator</a:t>
            </a:r>
            <a:r>
              <a:rPr lang="en-US" altLang="zh-CN"/>
              <a:t> into Ansatz if not converge               </a:t>
            </a:r>
            <a:r>
              <a:rPr lang="en-US" altLang="zh-CN">
                <a:highlight>
                  <a:srgbClr val="FFFF00"/>
                </a:highlight>
              </a:rPr>
              <a:t>More than one operator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147945" y="1203325"/>
            <a:ext cx="592455" cy="15938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419860"/>
            <a:ext cx="4342765" cy="2257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3723640"/>
            <a:ext cx="869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ADAPT: Each Operator only effect on part of Qubit, </a:t>
            </a:r>
            <a:r>
              <a:rPr lang="en-US" altLang="zh-CN">
                <a:highlight>
                  <a:srgbClr val="FFFF00"/>
                </a:highlight>
              </a:rPr>
              <a:t>each operator had biggest gradient</a:t>
            </a:r>
            <a:endParaRPr lang="en-US" altLang="zh-CN"/>
          </a:p>
          <a:p>
            <a:r>
              <a:rPr lang="en-US" altLang="zh-CN"/>
              <a:t>TETRIS-ADAPT: Sort operator by gradients, try to fill up each qubit. Try to get </a:t>
            </a:r>
            <a:r>
              <a:rPr lang="en-US" altLang="zh-CN">
                <a:highlight>
                  <a:srgbClr val="FFFF00"/>
                </a:highlight>
              </a:rPr>
              <a:t>shallower but denser Ansatz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076190" y="15798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Aim to reduce Circuit Depth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851660"/>
            <a:ext cx="2859405" cy="1922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215" y="1851660"/>
            <a:ext cx="1297940" cy="5695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72790" y="4408805"/>
            <a:ext cx="5817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Under same accuracy Level: Lower Circuit Depth than Original One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507990" y="3013710"/>
            <a:ext cx="782955" cy="143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18855" y="4836795"/>
            <a:ext cx="558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2307590" y="2211705"/>
            <a:ext cx="6123305" cy="866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Conclusion</a:t>
            </a:r>
            <a:endParaRPr lang="en-US" altLang="en-GB" sz="3600"/>
          </a:p>
        </p:txBody>
      </p:sp>
      <p:sp>
        <p:nvSpPr>
          <p:cNvPr id="224" name="Google Shape;224;p34"/>
          <p:cNvSpPr txBox="1"/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23" name="文本框 22"/>
          <p:cNvSpPr txBox="1"/>
          <p:nvPr/>
        </p:nvSpPr>
        <p:spPr>
          <a:xfrm>
            <a:off x="8618855" y="4836795"/>
            <a:ext cx="558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395725" y="267208"/>
            <a:ext cx="7717500" cy="572700"/>
          </a:xfrm>
        </p:spPr>
        <p:txBody>
          <a:bodyPr/>
          <a:p>
            <a:r>
              <a:rPr lang="en-US" altLang="zh-CN" sz="2000"/>
              <a:t>04.Conclusion</a:t>
            </a:r>
            <a:endParaRPr lang="en-US" altLang="zh-CN" sz="2000"/>
          </a:p>
        </p:txBody>
      </p:sp>
      <p:grpSp>
        <p:nvGrpSpPr>
          <p:cNvPr id="8" name="组合 7"/>
          <p:cNvGrpSpPr/>
          <p:nvPr/>
        </p:nvGrpSpPr>
        <p:grpSpPr>
          <a:xfrm>
            <a:off x="611505" y="1356995"/>
            <a:ext cx="3456940" cy="575310"/>
            <a:chOff x="963" y="2137"/>
            <a:chExt cx="5444" cy="906"/>
          </a:xfrm>
        </p:grpSpPr>
        <p:sp>
          <p:nvSpPr>
            <p:cNvPr id="7" name="矩形 6"/>
            <p:cNvSpPr/>
            <p:nvPr/>
          </p:nvSpPr>
          <p:spPr>
            <a:xfrm>
              <a:off x="963" y="2137"/>
              <a:ext cx="4990" cy="9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77" y="2349"/>
              <a:ext cx="53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Paper 1: Fermonic-ADAPT-VQE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72440" y="835025"/>
            <a:ext cx="387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Relations among three thesis:</a:t>
            </a:r>
            <a:endParaRPr lang="en-US" altLang="zh-CN" sz="1800"/>
          </a:p>
        </p:txBody>
      </p:sp>
      <p:grpSp>
        <p:nvGrpSpPr>
          <p:cNvPr id="9" name="组合 8"/>
          <p:cNvGrpSpPr/>
          <p:nvPr/>
        </p:nvGrpSpPr>
        <p:grpSpPr>
          <a:xfrm>
            <a:off x="611505" y="2508885"/>
            <a:ext cx="3457575" cy="575945"/>
            <a:chOff x="963" y="2137"/>
            <a:chExt cx="5445" cy="907"/>
          </a:xfrm>
        </p:grpSpPr>
        <p:sp>
          <p:nvSpPr>
            <p:cNvPr id="10" name="矩形 9"/>
            <p:cNvSpPr/>
            <p:nvPr/>
          </p:nvSpPr>
          <p:spPr>
            <a:xfrm>
              <a:off x="963" y="2137"/>
              <a:ext cx="4990" cy="9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7" y="2349"/>
              <a:ext cx="53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Paper 2: Qubit-ADAPT-VQE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1505" y="3723640"/>
            <a:ext cx="3457575" cy="575945"/>
            <a:chOff x="963" y="2137"/>
            <a:chExt cx="5445" cy="907"/>
          </a:xfrm>
        </p:grpSpPr>
        <p:sp>
          <p:nvSpPr>
            <p:cNvPr id="13" name="矩形 12"/>
            <p:cNvSpPr/>
            <p:nvPr/>
          </p:nvSpPr>
          <p:spPr>
            <a:xfrm>
              <a:off x="963" y="2137"/>
              <a:ext cx="4990" cy="9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77" y="2349"/>
              <a:ext cx="53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Paper 3: TERITS-ADAPT-VQE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67810" y="1419860"/>
            <a:ext cx="427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highlight>
                  <a:srgbClr val="FFFF00"/>
                </a:highlight>
              </a:rPr>
              <a:t>Better than UCCSD Ansatz,</a:t>
            </a:r>
            <a:r>
              <a:rPr lang="en-US" altLang="zh-CN" sz="1600"/>
              <a:t> more suitable for strong correlate system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4140200" y="2427605"/>
            <a:ext cx="427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Use different operator pool to </a:t>
            </a:r>
            <a:r>
              <a:rPr lang="en-US" altLang="zh-CN" sz="1600">
                <a:highlight>
                  <a:srgbClr val="FFFF00"/>
                </a:highlight>
              </a:rPr>
              <a:t>reduce the number of CNOT Gate.</a:t>
            </a:r>
            <a:endParaRPr lang="en-US" altLang="zh-CN" sz="1600">
              <a:highlight>
                <a:srgbClr val="FFFF00"/>
              </a:highligh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11955" y="3689350"/>
            <a:ext cx="4279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Use different stragy to </a:t>
            </a:r>
            <a:r>
              <a:rPr lang="en-US" altLang="zh-CN" sz="1600">
                <a:highlight>
                  <a:srgbClr val="FFFF00"/>
                </a:highlight>
              </a:rPr>
              <a:t>reduce Circuit Depth</a:t>
            </a:r>
            <a:endParaRPr lang="en-US" altLang="zh-CN" sz="1600">
              <a:highlight>
                <a:srgbClr val="FFFF00"/>
              </a:highligh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18855" y="4836795"/>
            <a:ext cx="558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395725" y="267208"/>
            <a:ext cx="7717500" cy="572700"/>
          </a:xfrm>
        </p:spPr>
        <p:txBody>
          <a:bodyPr/>
          <a:p>
            <a:r>
              <a:rPr lang="en-US" altLang="zh-CN" sz="2000"/>
              <a:t>05.Future Plan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39750" y="1275080"/>
            <a:ext cx="74828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1. Try to Find more hardware-effeient Operator Pool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2.Try new Ansatz growing strategy, lower the cost of quantun resources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3. Try to reduce mearment times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8618855" y="4836795"/>
            <a:ext cx="558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11730" y="2139950"/>
            <a:ext cx="6245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Thank you for Listening !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198" name="Google Shape;198;p32"/>
          <p:cNvSpPr txBox="1"/>
          <p:nvPr>
            <p:ph type="ctrTitle" idx="2"/>
          </p:nvPr>
        </p:nvSpPr>
        <p:spPr>
          <a:xfrm>
            <a:off x="467360" y="988060"/>
            <a:ext cx="2731770" cy="54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01.Introduction</a:t>
            </a:r>
            <a:endParaRPr lang="en-US" altLang="en-GB" sz="2000"/>
          </a:p>
        </p:txBody>
      </p:sp>
      <p:sp>
        <p:nvSpPr>
          <p:cNvPr id="201" name="Google Shape;201;p32"/>
          <p:cNvSpPr txBox="1"/>
          <p:nvPr>
            <p:ph type="ctrTitle" idx="4"/>
          </p:nvPr>
        </p:nvSpPr>
        <p:spPr>
          <a:xfrm>
            <a:off x="467360" y="1447165"/>
            <a:ext cx="5198110" cy="54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02. ADAPT-VQE Overview</a:t>
            </a:r>
            <a:endParaRPr lang="en-US" altLang="en-GB" sz="2000"/>
          </a:p>
        </p:txBody>
      </p:sp>
      <p:sp>
        <p:nvSpPr>
          <p:cNvPr id="5" name="Google Shape;201;p32"/>
          <p:cNvSpPr txBox="1"/>
          <p:nvPr/>
        </p:nvSpPr>
        <p:spPr>
          <a:xfrm>
            <a:off x="467360" y="1932305"/>
            <a:ext cx="3742055" cy="5441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03.Literature Review</a:t>
            </a:r>
            <a:endParaRPr lang="en-US" altLang="en-GB" sz="2000"/>
          </a:p>
        </p:txBody>
      </p:sp>
      <p:sp>
        <p:nvSpPr>
          <p:cNvPr id="12" name="标题 11"/>
          <p:cNvSpPr/>
          <p:nvPr>
            <p:ph type="title" idx="14"/>
          </p:nvPr>
        </p:nvSpPr>
        <p:spPr>
          <a:xfrm>
            <a:off x="467360" y="2427605"/>
            <a:ext cx="2929255" cy="572770"/>
          </a:xfrm>
        </p:spPr>
        <p:txBody>
          <a:bodyPr/>
          <a:p>
            <a:pPr algn="l"/>
            <a:r>
              <a:rPr lang="en-US" altLang="zh-CN" sz="2000"/>
              <a:t>04. Conclusion</a:t>
            </a:r>
            <a:endParaRPr lang="en-US" altLang="zh-CN" sz="2000"/>
          </a:p>
        </p:txBody>
      </p:sp>
      <p:sp>
        <p:nvSpPr>
          <p:cNvPr id="13" name="标题 11"/>
          <p:cNvSpPr/>
          <p:nvPr/>
        </p:nvSpPr>
        <p:spPr>
          <a:xfrm>
            <a:off x="467360" y="2875915"/>
            <a:ext cx="292925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zh-CN" sz="2000"/>
              <a:t>05.Future Plan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224" name="Google Shape;224;p34"/>
          <p:cNvSpPr txBox="1"/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4" name="文本框 13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395725" y="411353"/>
            <a:ext cx="7717500" cy="572700"/>
          </a:xfrm>
        </p:spPr>
        <p:txBody>
          <a:bodyPr/>
          <a:p>
            <a:r>
              <a:rPr lang="en-US" altLang="zh-CN"/>
              <a:t>01.Introduction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9705" y="987425"/>
            <a:ext cx="64103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Quantum Chemistry with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Nosiy Intermidate Scale Quantum(NISQ)</a:t>
            </a:r>
            <a:r>
              <a:rPr lang="en-US" altLang="zh-CN">
                <a:sym typeface="+mn-ea"/>
              </a:rPr>
              <a:t>  Device:</a:t>
            </a:r>
            <a:endParaRPr lang="en-US" altLang="zh-CN"/>
          </a:p>
          <a:p>
            <a:r>
              <a:rPr lang="en-US" altLang="zh-CN"/>
              <a:t>Quantum Simulation to slove </a:t>
            </a:r>
            <a:r>
              <a:rPr lang="en-US" altLang="zh-CN" b="1" u="sng"/>
              <a:t>Time Independent Schrodinger Equation</a:t>
            </a:r>
            <a:r>
              <a:rPr lang="en-US" altLang="zh-CN"/>
              <a:t>: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82595" y="1917065"/>
            <a:ext cx="47879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MommyTalk1672908491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470" y="1236980"/>
            <a:ext cx="1626870" cy="241300"/>
          </a:xfrm>
          <a:prstGeom prst="rect">
            <a:avLst/>
          </a:prstGeom>
        </p:spPr>
      </p:pic>
      <p:pic>
        <p:nvPicPr>
          <p:cNvPr id="6" name="图片 5" descr="MommyTalk16729086286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923415"/>
            <a:ext cx="1955805" cy="288000"/>
          </a:xfrm>
          <a:prstGeom prst="rect">
            <a:avLst/>
          </a:prstGeom>
        </p:spPr>
      </p:pic>
      <p:pic>
        <p:nvPicPr>
          <p:cNvPr id="7" name="图片 6" descr="MommyTalk1672908796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0" y="1917065"/>
            <a:ext cx="1909445" cy="281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84120" y="2247900"/>
            <a:ext cx="1480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Ansatz Design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4135" y="1886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Task: Find minial groudstate energy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79705" y="2571750"/>
            <a:ext cx="6800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Classical Method: Full Configuration Interaction(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FCI</a:t>
            </a:r>
            <a:r>
              <a:rPr lang="en-US" altLang="zh-CN"/>
              <a:t>) </a:t>
            </a:r>
            <a:endParaRPr lang="en-US" altLang="zh-CN"/>
          </a:p>
          <a:p>
            <a:r>
              <a:rPr lang="en-US" altLang="zh-CN">
                <a:sym typeface="+mn-ea"/>
              </a:rPr>
              <a:t>“Golden Standard” Quantum Method: 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UCCSD Ansatz</a:t>
            </a:r>
            <a:endParaRPr lang="en-US" altLang="zh-CN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Ansatz is Quantum Circuit with Variational Parameters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UCCSD Ansatz Drawbacks:</a:t>
            </a:r>
            <a:endParaRPr lang="en-US" altLang="zh-CN"/>
          </a:p>
          <a:p>
            <a:r>
              <a:rPr lang="en-US" altLang="zh-CN"/>
              <a:t>1.Too </a:t>
            </a:r>
            <a:r>
              <a:rPr lang="en-US" altLang="zh-CN">
                <a:highlight>
                  <a:srgbClr val="FFFF00"/>
                </a:highlight>
              </a:rPr>
              <a:t>deep circuit depth</a:t>
            </a:r>
            <a:r>
              <a:rPr lang="en-US" altLang="zh-CN"/>
              <a:t>, not suitable for NISQ Devices</a:t>
            </a:r>
            <a:endParaRPr lang="en-US" altLang="zh-CN"/>
          </a:p>
          <a:p>
            <a:r>
              <a:rPr lang="en-US" altLang="zh-CN"/>
              <a:t>2.In face of S</a:t>
            </a:r>
            <a:r>
              <a:rPr lang="en-US" altLang="zh-CN">
                <a:highlight>
                  <a:srgbClr val="FFFF00"/>
                </a:highlight>
              </a:rPr>
              <a:t>trong Correlated System, can not reach Chemical accuracy</a:t>
            </a:r>
            <a:endParaRPr lang="en-US" altLang="zh-CN">
              <a:highlight>
                <a:srgbClr val="FFFF00"/>
              </a:highligh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1457960"/>
            <a:ext cx="2714625" cy="3524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0" y="1471295"/>
            <a:ext cx="1655445" cy="3536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20995" y="15290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 Hamitonian is known </a:t>
            </a:r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145" y="2305050"/>
            <a:ext cx="4291330" cy="140398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080760" y="352425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Fig 1. VQE Flow Chart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166860" y="25450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395725" y="411353"/>
            <a:ext cx="7717500" cy="572700"/>
          </a:xfrm>
        </p:spPr>
        <p:txBody>
          <a:bodyPr/>
          <a:p>
            <a:r>
              <a:rPr lang="en-US" altLang="zh-CN"/>
              <a:t>01.Introduction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23850" y="1131570"/>
            <a:ext cx="3048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The Cost of NISQ Devices: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1. The number of </a:t>
            </a:r>
            <a:r>
              <a:rPr lang="en-US" altLang="zh-CN" sz="1600">
                <a:highlight>
                  <a:srgbClr val="FFFF00"/>
                </a:highlight>
              </a:rPr>
              <a:t>CNOT Gate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en-US" altLang="zh-CN" sz="1600">
                <a:highlight>
                  <a:srgbClr val="FFFF00"/>
                </a:highlight>
              </a:rPr>
              <a:t>Quantum Circuit Depth</a:t>
            </a:r>
            <a:endParaRPr lang="en-US" altLang="zh-CN" sz="1600">
              <a:highlight>
                <a:srgbClr val="FFFF00"/>
              </a:highlight>
            </a:endParaRPr>
          </a:p>
          <a:p>
            <a:r>
              <a:rPr lang="en-US" altLang="zh-CN" sz="1600"/>
              <a:t>3. Measurement Times  </a:t>
            </a:r>
            <a:endParaRPr lang="en-US" altLang="zh-CN" sz="1600"/>
          </a:p>
          <a:p>
            <a:r>
              <a:rPr lang="en-US" altLang="zh-CN" sz="1600"/>
              <a:t>4. The number of Parameters</a:t>
            </a:r>
            <a:endParaRPr lang="en-US" altLang="zh-CN" sz="1600"/>
          </a:p>
          <a:p>
            <a:r>
              <a:rPr lang="en-US" altLang="zh-CN" sz="1600">
                <a:ea typeface="宋体" panose="02010600030101010101" pitchFamily="2" charset="-122"/>
              </a:rPr>
              <a:t>5. ... ...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56100" y="1131570"/>
            <a:ext cx="44018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Research Orientation</a:t>
            </a:r>
            <a:r>
              <a:rPr lang="en-US" altLang="zh-CN" sz="1600"/>
              <a:t>:Find better Ansarz</a:t>
            </a:r>
            <a:endParaRPr lang="en-US" altLang="zh-CN" sz="1600"/>
          </a:p>
          <a:p>
            <a:r>
              <a:rPr lang="en-US" altLang="zh-CN" sz="1600">
                <a:ea typeface="宋体" panose="02010600030101010101" pitchFamily="2" charset="-122"/>
              </a:rPr>
              <a:t>which includes:</a:t>
            </a:r>
            <a:endParaRPr lang="en-US" altLang="zh-CN" sz="1600">
              <a:ea typeface="宋体" panose="02010600030101010101" pitchFamily="2" charset="-122"/>
            </a:endParaRPr>
          </a:p>
          <a:p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1. Better or similar accuray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2. </a:t>
            </a:r>
            <a:r>
              <a:rPr lang="en-US" altLang="zh-CN" sz="1600">
                <a:highlight>
                  <a:srgbClr val="FFFF00"/>
                </a:highlight>
                <a:ea typeface="宋体" panose="02010600030101010101" pitchFamily="2" charset="-122"/>
              </a:rPr>
              <a:t>Shallower quantum circuit</a:t>
            </a:r>
            <a:endParaRPr lang="en-US" altLang="zh-CN" sz="160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3. </a:t>
            </a:r>
            <a:r>
              <a:rPr lang="en-US" altLang="zh-CN" sz="1600">
                <a:highlight>
                  <a:srgbClr val="FFFF00"/>
                </a:highlight>
                <a:ea typeface="宋体" panose="02010600030101010101" pitchFamily="2" charset="-122"/>
              </a:rPr>
              <a:t>Less CNOT Gate</a:t>
            </a:r>
            <a:r>
              <a:rPr lang="en-US" altLang="zh-CN" sz="1600">
                <a:ea typeface="宋体" panose="02010600030101010101" pitchFamily="2" charset="-122"/>
              </a:rPr>
              <a:t> included the circuit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75965" y="1995805"/>
            <a:ext cx="1007745" cy="2159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3147695"/>
            <a:ext cx="7890510" cy="122428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100695" y="358013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060065" y="4500245"/>
            <a:ext cx="4351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Fig2. Example of Ansatz Circuit (Part)</a:t>
            </a:r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2307590" y="2211705"/>
            <a:ext cx="6123305" cy="866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ADAPT-VQE Overview</a:t>
            </a:r>
            <a:endParaRPr lang="en-US" altLang="en-GB" sz="3600"/>
          </a:p>
        </p:txBody>
      </p:sp>
      <p:sp>
        <p:nvSpPr>
          <p:cNvPr id="224" name="Google Shape;224;p34"/>
          <p:cNvSpPr txBox="1"/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14" name="文本框 13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367150" y="411353"/>
            <a:ext cx="7717500" cy="572700"/>
          </a:xfrm>
        </p:spPr>
        <p:txBody>
          <a:bodyPr/>
          <a:p>
            <a:r>
              <a:rPr lang="en-US" altLang="zh-CN" sz="2000"/>
              <a:t>02.Overview of ADAPT-VQE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078990"/>
            <a:ext cx="6118225" cy="2647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6240" y="949325"/>
            <a:ext cx="304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u="sng"/>
              <a:t>ADAPT-VQE Algorithm Work Flow:</a:t>
            </a:r>
            <a:endParaRPr lang="en-US" altLang="zh-CN" u="sng"/>
          </a:p>
          <a:p>
            <a:r>
              <a:rPr lang="en-US" altLang="zh-CN"/>
              <a:t>Keypoints:</a:t>
            </a:r>
            <a:endParaRPr lang="en-US" altLang="zh-CN"/>
          </a:p>
          <a:p>
            <a:r>
              <a:rPr lang="en-US" altLang="zh-CN"/>
              <a:t>1.Defination of 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Operator Pool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Ansatz growing stratagy</a:t>
            </a:r>
            <a:endParaRPr lang="en-US" altLang="zh-CN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3360" y="910590"/>
            <a:ext cx="40614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Different Operator Pool and Growing Strategy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Fermonic-ADAPT-VQE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Qubit-ADAPT-VQE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/>
              <a:t>TERTIS-ADAPT-VQE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691640" y="465963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Fig 3. ADAPT-VQE Flow Chart</a:t>
            </a:r>
            <a:endParaRPr lang="en-US" altLang="zh-CN" sz="1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779905"/>
            <a:ext cx="4046855" cy="4679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10" y="2283460"/>
            <a:ext cx="2787015" cy="17506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16370" y="40836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Fig 4.when ordering with gradient or random,</a:t>
            </a:r>
            <a:endParaRPr lang="en-US" altLang="zh-CN" sz="1000"/>
          </a:p>
          <a:p>
            <a:r>
              <a:rPr lang="en-US" altLang="zh-CN" sz="1000"/>
              <a:t>performance of ADAPT-VQE</a:t>
            </a:r>
            <a:endParaRPr lang="en-US" altLang="zh-CN" sz="10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514465" y="3196590"/>
            <a:ext cx="361950" cy="153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876415" y="2930525"/>
            <a:ext cx="871855" cy="1800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652135" y="465963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Gradient ordering is reasonable!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2307590" y="2211705"/>
            <a:ext cx="6123305" cy="866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Literature Review</a:t>
            </a:r>
            <a:endParaRPr lang="en-US" altLang="en-GB" sz="3600"/>
          </a:p>
        </p:txBody>
      </p:sp>
      <p:sp>
        <p:nvSpPr>
          <p:cNvPr id="224" name="Google Shape;224;p34"/>
          <p:cNvSpPr txBox="1"/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14" name="文本框 13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395725" y="267208"/>
            <a:ext cx="7717500" cy="572700"/>
          </a:xfrm>
        </p:spPr>
        <p:txBody>
          <a:bodyPr/>
          <a:p>
            <a:r>
              <a:rPr lang="en-US" altLang="zh-CN" sz="2000"/>
              <a:t>03.Literature Review</a:t>
            </a:r>
            <a:endParaRPr lang="en-US" altLang="zh-CN" sz="2000"/>
          </a:p>
        </p:txBody>
      </p:sp>
      <p:grpSp>
        <p:nvGrpSpPr>
          <p:cNvPr id="8" name="组合 7"/>
          <p:cNvGrpSpPr/>
          <p:nvPr/>
        </p:nvGrpSpPr>
        <p:grpSpPr>
          <a:xfrm>
            <a:off x="611505" y="1356995"/>
            <a:ext cx="3456940" cy="575310"/>
            <a:chOff x="963" y="2137"/>
            <a:chExt cx="5444" cy="906"/>
          </a:xfrm>
        </p:grpSpPr>
        <p:sp>
          <p:nvSpPr>
            <p:cNvPr id="7" name="矩形 6"/>
            <p:cNvSpPr/>
            <p:nvPr/>
          </p:nvSpPr>
          <p:spPr>
            <a:xfrm>
              <a:off x="963" y="2137"/>
              <a:ext cx="4990" cy="9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77" y="2349"/>
              <a:ext cx="53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Paper 1: Fermonic-ADAPT-VQE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72440" y="835025"/>
            <a:ext cx="387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Relations among three thesis:</a:t>
            </a:r>
            <a:endParaRPr lang="en-US" altLang="zh-CN" sz="1800"/>
          </a:p>
        </p:txBody>
      </p:sp>
      <p:grpSp>
        <p:nvGrpSpPr>
          <p:cNvPr id="9" name="组合 8"/>
          <p:cNvGrpSpPr/>
          <p:nvPr/>
        </p:nvGrpSpPr>
        <p:grpSpPr>
          <a:xfrm>
            <a:off x="611505" y="2508885"/>
            <a:ext cx="3457575" cy="575945"/>
            <a:chOff x="963" y="2137"/>
            <a:chExt cx="5445" cy="907"/>
          </a:xfrm>
        </p:grpSpPr>
        <p:sp>
          <p:nvSpPr>
            <p:cNvPr id="10" name="矩形 9"/>
            <p:cNvSpPr/>
            <p:nvPr/>
          </p:nvSpPr>
          <p:spPr>
            <a:xfrm>
              <a:off x="963" y="2137"/>
              <a:ext cx="4990" cy="9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7" y="2349"/>
              <a:ext cx="53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Paper 2: Qubit-ADAPT-VQE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1505" y="3723640"/>
            <a:ext cx="3457575" cy="575945"/>
            <a:chOff x="963" y="2137"/>
            <a:chExt cx="5445" cy="907"/>
          </a:xfrm>
        </p:grpSpPr>
        <p:sp>
          <p:nvSpPr>
            <p:cNvPr id="13" name="矩形 12"/>
            <p:cNvSpPr/>
            <p:nvPr/>
          </p:nvSpPr>
          <p:spPr>
            <a:xfrm>
              <a:off x="963" y="2137"/>
              <a:ext cx="4990" cy="9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77" y="2349"/>
              <a:ext cx="53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Paper 3: TERITS-ADAPT-VQE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3923665" y="1563370"/>
            <a:ext cx="592455" cy="15938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43755" y="1491615"/>
            <a:ext cx="4451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Originally Propose ADAPT-VQE Framework</a:t>
            </a:r>
            <a:endParaRPr lang="en-US" altLang="zh-CN" sz="1600"/>
          </a:p>
        </p:txBody>
      </p:sp>
      <p:sp>
        <p:nvSpPr>
          <p:cNvPr id="18" name="左弧形箭头 17"/>
          <p:cNvSpPr/>
          <p:nvPr/>
        </p:nvSpPr>
        <p:spPr>
          <a:xfrm rot="10800000">
            <a:off x="3708400" y="1995805"/>
            <a:ext cx="360045" cy="360045"/>
          </a:xfrm>
          <a:prstGeom prst="curved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56100" y="2480310"/>
            <a:ext cx="391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  <a:sym typeface="+mn-ea"/>
              </a:rPr>
              <a:t>Operator Poo</a:t>
            </a:r>
            <a:r>
              <a:rPr lang="en-US" altLang="zh-CN">
                <a:sym typeface="+mn-ea"/>
              </a:rPr>
              <a:t>l: Improve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new “Qubit Pool”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  <a:sym typeface="+mn-ea"/>
              </a:rPr>
              <a:t>Ansatz Growing Strategy</a:t>
            </a:r>
            <a:r>
              <a:rPr lang="en-US" altLang="zh-CN">
                <a:sym typeface="+mn-ea"/>
              </a:rPr>
              <a:t>: Unchanged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23410" y="3773805"/>
            <a:ext cx="4720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  <a:sym typeface="+mn-ea"/>
              </a:rPr>
              <a:t>Operator Pool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“Qubit Pool” </a:t>
            </a:r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  <a:sym typeface="+mn-ea"/>
              </a:rPr>
              <a:t>Ansatz Growing Strategy</a:t>
            </a:r>
            <a:r>
              <a:rPr lang="en-US" altLang="zh-CN">
                <a:sym typeface="+mn-ea"/>
              </a:rPr>
              <a:t>: Improve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new strategy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88535" y="192341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With original Fermonic Pool</a:t>
            </a:r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3830955" y="2628900"/>
            <a:ext cx="592455" cy="15938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852545" y="3901440"/>
            <a:ext cx="592455" cy="15938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弧形箭头 24"/>
          <p:cNvSpPr/>
          <p:nvPr/>
        </p:nvSpPr>
        <p:spPr>
          <a:xfrm rot="10800000">
            <a:off x="3709035" y="3172460"/>
            <a:ext cx="360045" cy="360045"/>
          </a:xfrm>
          <a:prstGeom prst="curved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48395" y="4836795"/>
            <a:ext cx="35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28,&quot;width&quot;:12426}"/>
</p:tagLst>
</file>

<file path=ppt/tags/tag2.xml><?xml version="1.0" encoding="utf-8"?>
<p:tagLst xmlns:p="http://schemas.openxmlformats.org/presentationml/2006/main">
  <p:tag name="KSO_WPP_MARK_KEY" val="fa9df113-f0d8-49ba-8425-0c897c41f05a"/>
  <p:tag name="COMMONDATA" val="eyJoZGlkIjoiMGZlYzk0Mzg0YTliYTZkZDU1M2NhOTE0NzRhY2ViMjUifQ=="/>
</p:tagLst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4007</Words>
  <Application>WPS 演示</Application>
  <PresentationFormat/>
  <Paragraphs>237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Arial</vt:lpstr>
      <vt:lpstr>Montserrat</vt:lpstr>
      <vt:lpstr>Barlow</vt:lpstr>
      <vt:lpstr>Segoe Print</vt:lpstr>
      <vt:lpstr>Quicksand Medium</vt:lpstr>
      <vt:lpstr>Inter</vt:lpstr>
      <vt:lpstr>Corbel</vt:lpstr>
      <vt:lpstr>Didact Gothic</vt:lpstr>
      <vt:lpstr>Montserrat SemiBold</vt:lpstr>
      <vt:lpstr>Fira Sans Extra Condensed Medium</vt:lpstr>
      <vt:lpstr>微软雅黑</vt:lpstr>
      <vt:lpstr>Arial Unicode MS</vt:lpstr>
      <vt:lpstr>Management Consulting Toolkit by Slidesgo</vt:lpstr>
      <vt:lpstr>Research of Different ADAPT-Variational Quantum Eigenslover For NISQ Devices</vt:lpstr>
      <vt:lpstr>04. Conclusion</vt:lpstr>
      <vt:lpstr>01</vt:lpstr>
      <vt:lpstr>01.Introduction</vt:lpstr>
      <vt:lpstr>01.Introduction</vt:lpstr>
      <vt:lpstr>02</vt:lpstr>
      <vt:lpstr>02.Overview of ADAPT-VQE</vt:lpstr>
      <vt:lpstr>03</vt:lpstr>
      <vt:lpstr>03.Literature Review</vt:lpstr>
      <vt:lpstr>Paper 1: Fermonic ADAPT-VQE </vt:lpstr>
      <vt:lpstr>Paper 1: Fermonic ADAPT-VQE </vt:lpstr>
      <vt:lpstr>Paper 2: Qubit ADAPT-VQE </vt:lpstr>
      <vt:lpstr>Paper 3: TETRIS ADAPT-VQE </vt:lpstr>
      <vt:lpstr>04</vt:lpstr>
      <vt:lpstr>04.Conclusion</vt:lpstr>
      <vt:lpstr>05.Future Plan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of Different ADAPT-Variational Quantum Eigenslover For NISQ Devise</dc:title>
  <dc:creator/>
  <cp:lastModifiedBy>我叫杨大锤！</cp:lastModifiedBy>
  <cp:revision>4</cp:revision>
  <dcterms:created xsi:type="dcterms:W3CDTF">2023-01-08T17:10:00Z</dcterms:created>
  <dcterms:modified xsi:type="dcterms:W3CDTF">2023-01-11T11:52:30Z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89195121E5E24B18905652E576FC9E5A</vt:lpwstr>
  </property>
  <property fmtid="{D5CDD505-2E9C-101B-9397-08002B2CF9AE}" pid="3" name="KSOProductBuildVer">
    <vt:lpwstr>2052-11.1.0.13703</vt:lpwstr>
  </property>
</Properties>
</file>