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1197428" y="1963139"/>
            <a:ext cx="4898571" cy="65561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ABCDABCD</a:t>
            </a:r>
            <a:endParaRPr lang="en-US" altLang="ko-KR"/>
          </a:p>
        </p:txBody>
      </p:sp>
      <p:graphicFrame>
        <p:nvGraphicFramePr>
          <p:cNvPr id="5" name="표 19"/>
          <p:cNvGraphicFramePr>
            <a:graphicFrameLocks noGrp="1"/>
          </p:cNvGraphicFramePr>
          <p:nvPr/>
        </p:nvGraphicFramePr>
        <p:xfrm>
          <a:off x="4280815" y="1505989"/>
          <a:ext cx="2427368" cy="147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1749188"/>
              </a:tblGrid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00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01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11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6" name=""/>
          <p:cNvCxnSpPr/>
          <p:nvPr/>
        </p:nvCxnSpPr>
        <p:spPr>
          <a:xfrm>
            <a:off x="2929247" y="2185800"/>
            <a:ext cx="9648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7151419" y="2251610"/>
            <a:ext cx="9648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8668987" y="2074470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0001101100011011</a:t>
            </a:r>
            <a:endParaRPr lang="en-US" altLang="ko-KR"/>
          </a:p>
        </p:txBody>
      </p:sp>
      <p:sp>
        <p:nvSpPr>
          <p:cNvPr id="9" name=""/>
          <p:cNvSpPr txBox="1"/>
          <p:nvPr/>
        </p:nvSpPr>
        <p:spPr>
          <a:xfrm>
            <a:off x="1296390" y="4734047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AAAAABCD</a:t>
            </a:r>
            <a:endParaRPr lang="en-US" altLang="ko-KR"/>
          </a:p>
        </p:txBody>
      </p:sp>
      <p:graphicFrame>
        <p:nvGraphicFramePr>
          <p:cNvPr id="10" name="표 19"/>
          <p:cNvGraphicFramePr>
            <a:graphicFrameLocks noGrp="1"/>
          </p:cNvGraphicFramePr>
          <p:nvPr/>
        </p:nvGraphicFramePr>
        <p:xfrm>
          <a:off x="4358994" y="4231376"/>
          <a:ext cx="2427368" cy="1470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8180"/>
                <a:gridCol w="1749188"/>
              </a:tblGrid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0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B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10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C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110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9344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D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111</a:t>
                      </a: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"/>
          <p:cNvCxnSpPr/>
          <p:nvPr/>
        </p:nvCxnSpPr>
        <p:spPr>
          <a:xfrm>
            <a:off x="3007426" y="4911187"/>
            <a:ext cx="9648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7266709" y="4964625"/>
            <a:ext cx="9648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8532916" y="4771158"/>
            <a:ext cx="914400" cy="914400"/>
          </a:xfrm>
          <a:prstGeom prst="rect">
            <a:avLst/>
          </a:prstGeom>
        </p:spPr>
        <p:txBody>
          <a:bodyPr wrap="none"/>
          <a:lstStyle/>
          <a:p>
            <a:pPr>
              <a:defRPr/>
            </a:pPr>
            <a:r>
              <a:rPr lang="en-US" altLang="ko-KR"/>
              <a:t>0000010110111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Input :　ohl</a:t>
            </a:r>
            <a:endParaRPr lang="en-US" altLang="ko-KR"/>
          </a:p>
        </p:txBody>
      </p:sp>
      <p:cxnSp>
        <p:nvCxnSpPr>
          <p:cNvPr id="24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27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  <p:sp>
        <p:nvSpPr>
          <p:cNvPr id="37" name=""/>
          <p:cNvSpPr txBox="1"/>
          <p:nvPr/>
        </p:nvSpPr>
        <p:spPr>
          <a:xfrm>
            <a:off x="1013725" y="3249657"/>
            <a:ext cx="6309910" cy="35868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가장 긴 연속하는 공통 문자열</a:t>
            </a:r>
            <a:r>
              <a:rPr lang="en-US" altLang="ko-KR"/>
              <a:t>(Longest Common Substring)</a:t>
            </a:r>
            <a:r>
              <a:rPr lang="ko-KR" altLang="en-US"/>
              <a:t> </a:t>
            </a:r>
            <a:r>
              <a:rPr lang="en-US" altLang="ko-KR"/>
              <a:t>: ohl</a:t>
            </a:r>
            <a:endParaRPr lang="en-US" altLang="ko-KR"/>
          </a:p>
        </p:txBody>
      </p:sp>
      <p:cxnSp>
        <p:nvCxnSpPr>
          <p:cNvPr id="38" name=""/>
          <p:cNvCxnSpPr/>
          <p:nvPr/>
        </p:nvCxnSpPr>
        <p:spPr>
          <a:xfrm>
            <a:off x="7572374" y="3429000"/>
            <a:ext cx="533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"/>
              <p:cNvSpPr/>
              <p:nvPr/>
            </p:nvSpPr>
            <p:spPr>
              <a:xfrm>
                <a:off x="8510846" y="3209925"/>
                <a:ext cx="1562100" cy="4381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O(n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𝑙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p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0" name=""/>
              <p:cNvSpPr txBox="1"/>
              <p:nvPr/>
            </p:nvSpPr>
            <p:spPr>
              <a:xfrm>
                <a:off x="8510846" y="3209925"/>
                <a:ext cx="1562100" cy="4381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</p:sp>
        </mc:Fallback>
      </mc:AlternateContent>
      <p:sp>
        <p:nvSpPr>
          <p:cNvPr id="41" name=""/>
          <p:cNvSpPr txBox="1"/>
          <p:nvPr/>
        </p:nvSpPr>
        <p:spPr>
          <a:xfrm>
            <a:off x="1013723" y="4136570"/>
            <a:ext cx="7564492" cy="3668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</a:t>
            </a:r>
            <a:r>
              <a:rPr lang="ko-KR" altLang="en-US"/>
              <a:t>에서 시작한다는 조건을 이용해 </a:t>
            </a:r>
            <a:r>
              <a:rPr lang="en-US" altLang="ko-KR"/>
              <a:t>LookAheadBuffer</a:t>
            </a:r>
            <a:r>
              <a:rPr lang="ko-KR" altLang="en-US"/>
              <a:t> 이분탐색 </a:t>
            </a:r>
            <a:endParaRPr lang="ko-KR" altLang="en-US"/>
          </a:p>
        </p:txBody>
      </p:sp>
      <p:cxnSp>
        <p:nvCxnSpPr>
          <p:cNvPr id="42" name=""/>
          <p:cNvCxnSpPr/>
          <p:nvPr/>
        </p:nvCxnSpPr>
        <p:spPr>
          <a:xfrm>
            <a:off x="8758080" y="4319995"/>
            <a:ext cx="533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"/>
              <p:cNvSpPr/>
              <p:nvPr/>
            </p:nvSpPr>
            <p:spPr>
              <a:xfrm>
                <a:off x="9412470" y="4065269"/>
                <a:ext cx="134302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3" name=""/>
              <p:cNvSpPr txBox="1"/>
              <p:nvPr/>
            </p:nvSpPr>
            <p:spPr>
              <a:xfrm>
                <a:off x="9412470" y="4065269"/>
                <a:ext cx="1343025" cy="4191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44" name=""/>
          <p:cNvSpPr txBox="1"/>
          <p:nvPr/>
        </p:nvSpPr>
        <p:spPr>
          <a:xfrm>
            <a:off x="1013722" y="4765220"/>
            <a:ext cx="7240643" cy="366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이분탐색한 문자열이 </a:t>
            </a:r>
            <a:r>
              <a:rPr lang="en-US" altLang="ko-KR"/>
              <a:t>windowBuffer</a:t>
            </a:r>
            <a:r>
              <a:rPr lang="ko-KR" altLang="en-US"/>
              <a:t>와 매칭되는지 검사 </a:t>
            </a:r>
            <a:r>
              <a:rPr lang="en-US" altLang="ko-KR"/>
              <a:t>(kmp</a:t>
            </a:r>
            <a:r>
              <a:rPr lang="ko-KR" altLang="en-US"/>
              <a:t> 알고리즘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</p:txBody>
      </p:sp>
      <p:cxnSp>
        <p:nvCxnSpPr>
          <p:cNvPr id="45" name=""/>
          <p:cNvCxnSpPr/>
          <p:nvPr/>
        </p:nvCxnSpPr>
        <p:spPr>
          <a:xfrm>
            <a:off x="8758082" y="4948645"/>
            <a:ext cx="533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"/>
              <p:cNvSpPr/>
              <p:nvPr/>
            </p:nvSpPr>
            <p:spPr>
              <a:xfrm>
                <a:off x="9412472" y="4693920"/>
                <a:ext cx="150495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+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6" name=""/>
              <p:cNvSpPr txBox="1"/>
              <p:nvPr/>
            </p:nvSpPr>
            <p:spPr>
              <a:xfrm>
                <a:off x="9412472" y="4693920"/>
                <a:ext cx="1504950" cy="4191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cxnSp>
        <p:nvCxnSpPr>
          <p:cNvPr id="47" name=""/>
          <p:cNvCxnSpPr/>
          <p:nvPr/>
        </p:nvCxnSpPr>
        <p:spPr>
          <a:xfrm>
            <a:off x="4529060" y="5795008"/>
            <a:ext cx="53381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5657007" y="5585458"/>
                <a:ext cx="1524000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𝑂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(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𝑙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5657007" y="5585458"/>
                <a:ext cx="1524000" cy="419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2571920" y="1203550"/>
            <a:ext cx="4898571" cy="65561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ABCDABCD</a:t>
            </a:r>
            <a:endParaRPr lang="en-US" altLang="ko-KR"/>
          </a:p>
        </p:txBody>
      </p:sp>
      <p:cxnSp>
        <p:nvCxnSpPr>
          <p:cNvPr id="5" name=""/>
          <p:cNvCxnSpPr/>
          <p:nvPr/>
        </p:nvCxnSpPr>
        <p:spPr>
          <a:xfrm>
            <a:off x="4303739" y="1426211"/>
            <a:ext cx="9648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"/>
          <p:cNvSpPr txBox="1"/>
          <p:nvPr/>
        </p:nvSpPr>
        <p:spPr>
          <a:xfrm>
            <a:off x="5878974" y="1203550"/>
            <a:ext cx="822816" cy="3661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2ABCD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2571920" y="3063795"/>
            <a:ext cx="4898571" cy="655617"/>
          </a:xfrm>
          <a:prstGeom prst="rect">
            <a:avLst/>
          </a:prstGeom>
        </p:spPr>
        <p:txBody>
          <a:bodyPr wrap="square"/>
          <a:lstStyle/>
          <a:p>
            <a:pPr>
              <a:defRPr/>
            </a:pPr>
            <a:r>
              <a:rPr lang="en-US" altLang="ko-KR"/>
              <a:t>BDACACDB</a:t>
            </a:r>
            <a:endParaRPr lang="en-US" altLang="ko-KR"/>
          </a:p>
        </p:txBody>
      </p:sp>
      <p:cxnSp>
        <p:nvCxnSpPr>
          <p:cNvPr id="8" name=""/>
          <p:cNvCxnSpPr/>
          <p:nvPr/>
        </p:nvCxnSpPr>
        <p:spPr>
          <a:xfrm>
            <a:off x="4303739" y="3286456"/>
            <a:ext cx="96486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5878974" y="3063795"/>
            <a:ext cx="613266" cy="365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????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4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aohlbohlcohl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bohlcohl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ohlcohl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84908" y="4405614"/>
            <a:ext cx="840056" cy="3645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Tuple :</a:t>
            </a:r>
            <a:endParaRPr lang="en-US" alt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78490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hlcohl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84908" y="4405614"/>
            <a:ext cx="840056" cy="3645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Tuple :</a:t>
            </a:r>
            <a:endParaRPr lang="en-US" alt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78490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10306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ohl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84908" y="4405614"/>
            <a:ext cx="840056" cy="3645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Tuple :</a:t>
            </a:r>
            <a:endParaRPr lang="en-US" alt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78490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10306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5276127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7673705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784907" y="5832303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8" name=""/>
          <p:cNvCxnSpPr>
            <a:endCxn id="20" idx="1"/>
          </p:cNvCxnSpPr>
          <p:nvPr/>
        </p:nvCxnSpPr>
        <p:spPr>
          <a:xfrm>
            <a:off x="4085711" y="2827625"/>
            <a:ext cx="1262759" cy="6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>
            <a:endCxn id="20" idx="3"/>
          </p:cNvCxnSpPr>
          <p:nvPr/>
        </p:nvCxnSpPr>
        <p:spPr>
          <a:xfrm rot="10800000" flipV="1">
            <a:off x="5681772" y="2827624"/>
            <a:ext cx="1011092" cy="6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/>
          <p:cNvSpPr txBox="1"/>
          <p:nvPr/>
        </p:nvSpPr>
        <p:spPr>
          <a:xfrm>
            <a:off x="5348470" y="3248977"/>
            <a:ext cx="333302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cxnSp>
        <p:nvCxnSpPr>
          <p:cNvPr id="21" name=""/>
          <p:cNvCxnSpPr/>
          <p:nvPr/>
        </p:nvCxnSpPr>
        <p:spPr>
          <a:xfrm>
            <a:off x="6765164" y="2827625"/>
            <a:ext cx="711961" cy="60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 rot="5400000">
            <a:off x="8279601" y="3052251"/>
            <a:ext cx="390699" cy="362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/>
          <p:cNvSpPr txBox="1"/>
          <p:nvPr/>
        </p:nvSpPr>
        <p:spPr>
          <a:xfrm>
            <a:off x="7772889" y="3248977"/>
            <a:ext cx="329075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84908" y="4405614"/>
            <a:ext cx="840056" cy="3645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Tuple :</a:t>
            </a:r>
            <a:endParaRPr lang="en-US" alt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78490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3103068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5276127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7673705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784907" y="5832303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3103068" y="5832303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284469" y="2255852"/>
          <a:ext cx="8128000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5383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" name=""/>
          <p:cNvSpPr txBox="1"/>
          <p:nvPr/>
        </p:nvSpPr>
        <p:spPr>
          <a:xfrm>
            <a:off x="597221" y="499158"/>
            <a:ext cx="2505847" cy="36571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Input :　</a:t>
            </a:r>
            <a:endParaRPr lang="en-US" altLang="ko-KR"/>
          </a:p>
        </p:txBody>
      </p:sp>
      <p:cxnSp>
        <p:nvCxnSpPr>
          <p:cNvPr id="6" name=""/>
          <p:cNvCxnSpPr/>
          <p:nvPr/>
        </p:nvCxnSpPr>
        <p:spPr>
          <a:xfrm rot="5400000" flipH="1" flipV="1">
            <a:off x="1275828" y="1834065"/>
            <a:ext cx="192911" cy="17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/>
          <p:cNvCxnSpPr/>
          <p:nvPr/>
        </p:nvCxnSpPr>
        <p:spPr>
          <a:xfrm>
            <a:off x="6258770" y="1825424"/>
            <a:ext cx="301423" cy="19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/>
          <p:cNvSpPr txBox="1"/>
          <p:nvPr/>
        </p:nvSpPr>
        <p:spPr>
          <a:xfrm>
            <a:off x="2750194" y="1379956"/>
            <a:ext cx="2212741" cy="36137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windowbuffer Size : 8</a:t>
            </a:r>
            <a:endParaRPr lang="en-US" altLang="ko-KR"/>
          </a:p>
        </p:txBody>
      </p:sp>
      <p:cxnSp>
        <p:nvCxnSpPr>
          <p:cNvPr id="9" name=""/>
          <p:cNvCxnSpPr/>
          <p:nvPr/>
        </p:nvCxnSpPr>
        <p:spPr>
          <a:xfrm rot="5400000" flipH="1" flipV="1">
            <a:off x="6753104" y="1837481"/>
            <a:ext cx="192911" cy="16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 flipH="1">
            <a:off x="9233424" y="1883897"/>
            <a:ext cx="237517" cy="1205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6920485" y="1379690"/>
            <a:ext cx="2371412" cy="3616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lookAheadBufferSize :4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2955965" y="4405614"/>
            <a:ext cx="840056" cy="36450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Tuple :</a:t>
            </a:r>
            <a:endParaRPr lang="en-US" altLang="ko-KR"/>
          </a:p>
        </p:txBody>
      </p:sp>
      <p:graphicFrame>
        <p:nvGraphicFramePr>
          <p:cNvPr id="13" name=""/>
          <p:cNvGraphicFramePr>
            <a:graphicFrameLocks noGrp="1"/>
          </p:cNvGraphicFramePr>
          <p:nvPr/>
        </p:nvGraphicFramePr>
        <p:xfrm>
          <a:off x="2955965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"/>
          <p:cNvGraphicFramePr>
            <a:graphicFrameLocks noGrp="1"/>
          </p:cNvGraphicFramePr>
          <p:nvPr/>
        </p:nvGraphicFramePr>
        <p:xfrm>
          <a:off x="5274125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"/>
          <p:cNvGraphicFramePr>
            <a:graphicFrameLocks noGrp="1"/>
          </p:cNvGraphicFramePr>
          <p:nvPr/>
        </p:nvGraphicFramePr>
        <p:xfrm>
          <a:off x="7447184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"/>
          <p:cNvGraphicFramePr>
            <a:graphicFrameLocks noGrp="1"/>
          </p:cNvGraphicFramePr>
          <p:nvPr/>
        </p:nvGraphicFramePr>
        <p:xfrm>
          <a:off x="9844763" y="5108401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"/>
          <p:cNvGraphicFramePr>
            <a:graphicFrameLocks noGrp="1"/>
          </p:cNvGraphicFramePr>
          <p:nvPr/>
        </p:nvGraphicFramePr>
        <p:xfrm>
          <a:off x="2955964" y="5832303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"/>
          <p:cNvGraphicFramePr>
            <a:graphicFrameLocks noGrp="1"/>
          </p:cNvGraphicFramePr>
          <p:nvPr/>
        </p:nvGraphicFramePr>
        <p:xfrm>
          <a:off x="5274125" y="5832303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"/>
          <p:cNvGraphicFramePr>
            <a:graphicFrameLocks noGrp="1"/>
          </p:cNvGraphicFramePr>
          <p:nvPr/>
        </p:nvGraphicFramePr>
        <p:xfrm>
          <a:off x="7748608" y="5832303"/>
          <a:ext cx="1965286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55095"/>
                <a:gridCol w="655095"/>
                <a:gridCol w="65509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" name=""/>
          <p:cNvSpPr txBox="1"/>
          <p:nvPr/>
        </p:nvSpPr>
        <p:spPr>
          <a:xfrm>
            <a:off x="32436" y="5476066"/>
            <a:ext cx="1427662" cy="3608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aohlbohlcohl</a:t>
            </a:r>
            <a:endParaRPr lang="en-US" altLang="ko-KR"/>
          </a:p>
        </p:txBody>
      </p:sp>
      <p:cxnSp>
        <p:nvCxnSpPr>
          <p:cNvPr id="21" name=""/>
          <p:cNvCxnSpPr/>
          <p:nvPr/>
        </p:nvCxnSpPr>
        <p:spPr>
          <a:xfrm>
            <a:off x="1626053" y="5656493"/>
            <a:ext cx="8300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240</ep:Words>
  <ep:PresentationFormat>화면 슬라이드 쇼(4:3)</ep:PresentationFormat>
  <ep:Paragraphs>43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2021-12-12T14:40:06.827</dcterms:created>
  <dc:creator>apolo</dc:creator>
  <cp:lastModifiedBy>didek</cp:lastModifiedBy>
  <dcterms:modified xsi:type="dcterms:W3CDTF">2021-12-13T04:19:34.938</dcterms:modified>
  <cp:revision>19</cp:revision>
  <cp:version>1000.0000.01</cp:version>
</cp:coreProperties>
</file>