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61" r:id="rId4"/>
    <p:sldId id="264" r:id="rId5"/>
    <p:sldId id="256" r:id="rId6"/>
    <p:sldId id="257" r:id="rId7"/>
    <p:sldId id="259" r:id="rId8"/>
    <p:sldId id="258" r:id="rId9"/>
    <p:sldId id="262" r:id="rId10"/>
    <p:sldId id="263" r:id="rId11"/>
    <p:sldId id="265" r:id="rId12"/>
    <p:sldId id="260" r:id="rId13"/>
    <p:sldId id="266" r:id="rId14"/>
    <p:sldId id="268" r:id="rId15"/>
    <p:sldId id="269" r:id="rId16"/>
    <p:sldId id="270" r:id="rId17"/>
    <p:sldId id="271" r:id="rId18"/>
    <p:sldId id="274" r:id="rId19"/>
    <p:sldId id="26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鼎" initials="杨" lastIdx="1" clrIdx="0">
    <p:extLst>
      <p:ext uri="{19B8F6BF-5375-455C-9EA6-DF929625EA0E}">
        <p15:presenceInfo xmlns:p15="http://schemas.microsoft.com/office/powerpoint/2012/main" userId="5066144edc7175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65" autoAdjust="0"/>
  </p:normalViewPr>
  <p:slideViewPr>
    <p:cSldViewPr snapToGrid="0">
      <p:cViewPr varScale="1">
        <p:scale>
          <a:sx n="48" d="100"/>
          <a:sy n="48" d="100"/>
        </p:scale>
        <p:origin x="53" y="7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35EEA-0360-4E63-B324-D044FE4494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72947A-75BF-4D71-AFB1-6F999905FA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D13E32-0F83-4762-B29E-695B1D18CF78}"/>
              </a:ext>
            </a:extLst>
          </p:cNvPr>
          <p:cNvSpPr>
            <a:spLocks noGrp="1"/>
          </p:cNvSpPr>
          <p:nvPr>
            <p:ph type="dt" sz="half" idx="10"/>
          </p:nvPr>
        </p:nvSpPr>
        <p:spPr/>
        <p:txBody>
          <a:bodyPr/>
          <a:lstStyle/>
          <a:p>
            <a:fld id="{7D8CC7A8-DDD4-4876-9043-5FA2C20F518E}"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0AF2D382-F4D2-4C96-B2B3-1682538A4D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37ABF1-2853-4576-AA7A-A6B82AE33FD7}"/>
              </a:ext>
            </a:extLst>
          </p:cNvPr>
          <p:cNvSpPr>
            <a:spLocks noGrp="1"/>
          </p:cNvSpPr>
          <p:nvPr>
            <p:ph type="sldNum" sz="quarter" idx="12"/>
          </p:nvPr>
        </p:nvSpPr>
        <p:spPr/>
        <p:txBody>
          <a:body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132373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C3337-2D51-48FD-8F87-7342EFFB1A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2A6827-FD7D-4F61-BECA-584995BD3E1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F8650F-0293-494B-A8FE-5586E4CEA1B1}"/>
              </a:ext>
            </a:extLst>
          </p:cNvPr>
          <p:cNvSpPr>
            <a:spLocks noGrp="1"/>
          </p:cNvSpPr>
          <p:nvPr>
            <p:ph type="dt" sz="half" idx="10"/>
          </p:nvPr>
        </p:nvSpPr>
        <p:spPr/>
        <p:txBody>
          <a:bodyPr/>
          <a:lstStyle/>
          <a:p>
            <a:fld id="{7D8CC7A8-DDD4-4876-9043-5FA2C20F518E}"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C5FFFF7B-0187-4ED4-A6E7-982208DD6E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2809C3-B090-4483-AAED-05BBA276DC54}"/>
              </a:ext>
            </a:extLst>
          </p:cNvPr>
          <p:cNvSpPr>
            <a:spLocks noGrp="1"/>
          </p:cNvSpPr>
          <p:nvPr>
            <p:ph type="sldNum" sz="quarter" idx="12"/>
          </p:nvPr>
        </p:nvSpPr>
        <p:spPr/>
        <p:txBody>
          <a:body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1117964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823FCE-9EE7-4205-A7CE-27F773E54B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DF165D-975A-4D7A-BA7A-A89E490FCC2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45E49E-E6EC-4BDA-967A-E0A97B7641A6}"/>
              </a:ext>
            </a:extLst>
          </p:cNvPr>
          <p:cNvSpPr>
            <a:spLocks noGrp="1"/>
          </p:cNvSpPr>
          <p:nvPr>
            <p:ph type="dt" sz="half" idx="10"/>
          </p:nvPr>
        </p:nvSpPr>
        <p:spPr/>
        <p:txBody>
          <a:bodyPr/>
          <a:lstStyle/>
          <a:p>
            <a:fld id="{7D8CC7A8-DDD4-4876-9043-5FA2C20F518E}"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6A97CF77-3768-4987-99C9-9DF8D2F60A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7A2ABB-089A-49FB-A36E-109CC2AC6657}"/>
              </a:ext>
            </a:extLst>
          </p:cNvPr>
          <p:cNvSpPr>
            <a:spLocks noGrp="1"/>
          </p:cNvSpPr>
          <p:nvPr>
            <p:ph type="sldNum" sz="quarter" idx="12"/>
          </p:nvPr>
        </p:nvSpPr>
        <p:spPr/>
        <p:txBody>
          <a:body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130688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5CA4E-F3DD-4E2F-A9FA-A5A9B1964B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0A5FCB-8A31-487F-B0A8-810841628D8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419852-46DD-4692-9904-E8F45471C320}"/>
              </a:ext>
            </a:extLst>
          </p:cNvPr>
          <p:cNvSpPr>
            <a:spLocks noGrp="1"/>
          </p:cNvSpPr>
          <p:nvPr>
            <p:ph type="dt" sz="half" idx="10"/>
          </p:nvPr>
        </p:nvSpPr>
        <p:spPr/>
        <p:txBody>
          <a:bodyPr/>
          <a:lstStyle/>
          <a:p>
            <a:fld id="{7D8CC7A8-DDD4-4876-9043-5FA2C20F518E}"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0203F8C7-AFE2-4479-9DBC-CD6C9DA9A1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260EF2-4650-4CD4-AE98-88F81F5619C8}"/>
              </a:ext>
            </a:extLst>
          </p:cNvPr>
          <p:cNvSpPr>
            <a:spLocks noGrp="1"/>
          </p:cNvSpPr>
          <p:nvPr>
            <p:ph type="sldNum" sz="quarter" idx="12"/>
          </p:nvPr>
        </p:nvSpPr>
        <p:spPr/>
        <p:txBody>
          <a:body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40860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8712B-D5BB-4AA8-B99D-9B4BA440CD4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F2E92E-CC9B-4A05-AC31-D1F607A88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E7A9587-D8FF-4AE3-B933-72F0899CA143}"/>
              </a:ext>
            </a:extLst>
          </p:cNvPr>
          <p:cNvSpPr>
            <a:spLocks noGrp="1"/>
          </p:cNvSpPr>
          <p:nvPr>
            <p:ph type="dt" sz="half" idx="10"/>
          </p:nvPr>
        </p:nvSpPr>
        <p:spPr/>
        <p:txBody>
          <a:bodyPr/>
          <a:lstStyle/>
          <a:p>
            <a:fld id="{7D8CC7A8-DDD4-4876-9043-5FA2C20F518E}"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F6CA6509-365E-411B-AAEC-0044FECE23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267F2C-587C-4EE2-9DAC-2085F57791BB}"/>
              </a:ext>
            </a:extLst>
          </p:cNvPr>
          <p:cNvSpPr>
            <a:spLocks noGrp="1"/>
          </p:cNvSpPr>
          <p:nvPr>
            <p:ph type="sldNum" sz="quarter" idx="12"/>
          </p:nvPr>
        </p:nvSpPr>
        <p:spPr/>
        <p:txBody>
          <a:body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275354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20B30-0816-4497-AC8A-C009E5AAA08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AC6E90-8D26-4FCE-9536-01FA2950669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F9551B5-6356-4065-A87F-F6540D9C175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DA6322-5A32-4530-9D74-F50E89B54869}"/>
              </a:ext>
            </a:extLst>
          </p:cNvPr>
          <p:cNvSpPr>
            <a:spLocks noGrp="1"/>
          </p:cNvSpPr>
          <p:nvPr>
            <p:ph type="dt" sz="half" idx="10"/>
          </p:nvPr>
        </p:nvSpPr>
        <p:spPr/>
        <p:txBody>
          <a:bodyPr/>
          <a:lstStyle/>
          <a:p>
            <a:fld id="{7D8CC7A8-DDD4-4876-9043-5FA2C20F518E}"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543635F2-E6B0-4BC4-8D72-28F99A9D50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3FA021-425D-40EE-A022-F526DE04FD40}"/>
              </a:ext>
            </a:extLst>
          </p:cNvPr>
          <p:cNvSpPr>
            <a:spLocks noGrp="1"/>
          </p:cNvSpPr>
          <p:nvPr>
            <p:ph type="sldNum" sz="quarter" idx="12"/>
          </p:nvPr>
        </p:nvSpPr>
        <p:spPr/>
        <p:txBody>
          <a:body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17721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018FA-B871-49BE-9B43-0E24471AA3F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CDAED5-84D5-4C51-A55D-3152D2693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95E7670-EF10-4B65-B22F-FBAA8C1990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CD7CBE3-C628-46DF-9312-19DDCE45C0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2114A2-C8AE-4874-B866-B99FCD9AA6C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CDF074-C900-4B37-987C-5C2EEB090359}"/>
              </a:ext>
            </a:extLst>
          </p:cNvPr>
          <p:cNvSpPr>
            <a:spLocks noGrp="1"/>
          </p:cNvSpPr>
          <p:nvPr>
            <p:ph type="dt" sz="half" idx="10"/>
          </p:nvPr>
        </p:nvSpPr>
        <p:spPr/>
        <p:txBody>
          <a:bodyPr/>
          <a:lstStyle/>
          <a:p>
            <a:fld id="{7D8CC7A8-DDD4-4876-9043-5FA2C20F518E}" type="datetimeFigureOut">
              <a:rPr lang="zh-CN" altLang="en-US" smtClean="0"/>
              <a:t>2021/11/29</a:t>
            </a:fld>
            <a:endParaRPr lang="zh-CN" altLang="en-US"/>
          </a:p>
        </p:txBody>
      </p:sp>
      <p:sp>
        <p:nvSpPr>
          <p:cNvPr id="8" name="页脚占位符 7">
            <a:extLst>
              <a:ext uri="{FF2B5EF4-FFF2-40B4-BE49-F238E27FC236}">
                <a16:creationId xmlns:a16="http://schemas.microsoft.com/office/drawing/2014/main" id="{B1B301AD-3475-472E-8F96-5859D1E6C1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CED482-DA08-4FDD-9223-B49F6BB00BBF}"/>
              </a:ext>
            </a:extLst>
          </p:cNvPr>
          <p:cNvSpPr>
            <a:spLocks noGrp="1"/>
          </p:cNvSpPr>
          <p:nvPr>
            <p:ph type="sldNum" sz="quarter" idx="12"/>
          </p:nvPr>
        </p:nvSpPr>
        <p:spPr/>
        <p:txBody>
          <a:body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254267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A32AF-A3A7-4E2F-B25F-D1BEC5E307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1E573DD-F7E1-4352-8EE5-F99003BE41C6}"/>
              </a:ext>
            </a:extLst>
          </p:cNvPr>
          <p:cNvSpPr>
            <a:spLocks noGrp="1"/>
          </p:cNvSpPr>
          <p:nvPr>
            <p:ph type="dt" sz="half" idx="10"/>
          </p:nvPr>
        </p:nvSpPr>
        <p:spPr/>
        <p:txBody>
          <a:bodyPr/>
          <a:lstStyle/>
          <a:p>
            <a:fld id="{7D8CC7A8-DDD4-4876-9043-5FA2C20F518E}" type="datetimeFigureOut">
              <a:rPr lang="zh-CN" altLang="en-US" smtClean="0"/>
              <a:t>2021/11/29</a:t>
            </a:fld>
            <a:endParaRPr lang="zh-CN" altLang="en-US"/>
          </a:p>
        </p:txBody>
      </p:sp>
      <p:sp>
        <p:nvSpPr>
          <p:cNvPr id="4" name="页脚占位符 3">
            <a:extLst>
              <a:ext uri="{FF2B5EF4-FFF2-40B4-BE49-F238E27FC236}">
                <a16:creationId xmlns:a16="http://schemas.microsoft.com/office/drawing/2014/main" id="{FE19B0B2-81A0-4603-AB4A-FCCB0D1413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9EFADC2-2908-4F50-AD3D-C2B6E5609BE1}"/>
              </a:ext>
            </a:extLst>
          </p:cNvPr>
          <p:cNvSpPr>
            <a:spLocks noGrp="1"/>
          </p:cNvSpPr>
          <p:nvPr>
            <p:ph type="sldNum" sz="quarter" idx="12"/>
          </p:nvPr>
        </p:nvSpPr>
        <p:spPr/>
        <p:txBody>
          <a:body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167418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51A6DB-83CE-4787-8FC2-04E6FE68C2E0}"/>
              </a:ext>
            </a:extLst>
          </p:cNvPr>
          <p:cNvSpPr>
            <a:spLocks noGrp="1"/>
          </p:cNvSpPr>
          <p:nvPr>
            <p:ph type="dt" sz="half" idx="10"/>
          </p:nvPr>
        </p:nvSpPr>
        <p:spPr/>
        <p:txBody>
          <a:bodyPr/>
          <a:lstStyle/>
          <a:p>
            <a:fld id="{7D8CC7A8-DDD4-4876-9043-5FA2C20F518E}" type="datetimeFigureOut">
              <a:rPr lang="zh-CN" altLang="en-US" smtClean="0"/>
              <a:t>2021/11/29</a:t>
            </a:fld>
            <a:endParaRPr lang="zh-CN" altLang="en-US"/>
          </a:p>
        </p:txBody>
      </p:sp>
      <p:sp>
        <p:nvSpPr>
          <p:cNvPr id="3" name="页脚占位符 2">
            <a:extLst>
              <a:ext uri="{FF2B5EF4-FFF2-40B4-BE49-F238E27FC236}">
                <a16:creationId xmlns:a16="http://schemas.microsoft.com/office/drawing/2014/main" id="{EC643B8A-942B-4F0C-9C25-E4C2CB1CA8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A836295-0E4B-451A-BDDE-37066E9CFF7C}"/>
              </a:ext>
            </a:extLst>
          </p:cNvPr>
          <p:cNvSpPr>
            <a:spLocks noGrp="1"/>
          </p:cNvSpPr>
          <p:nvPr>
            <p:ph type="sldNum" sz="quarter" idx="12"/>
          </p:nvPr>
        </p:nvSpPr>
        <p:spPr/>
        <p:txBody>
          <a:body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289350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90112-57B9-4F41-8C25-44E523AC98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CFD172-143E-4276-8FAD-C46B478C7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18B9276-39C7-4175-8127-4EC12BD2D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FF8123-4961-4F1C-BAA1-BEB9A647D571}"/>
              </a:ext>
            </a:extLst>
          </p:cNvPr>
          <p:cNvSpPr>
            <a:spLocks noGrp="1"/>
          </p:cNvSpPr>
          <p:nvPr>
            <p:ph type="dt" sz="half" idx="10"/>
          </p:nvPr>
        </p:nvSpPr>
        <p:spPr/>
        <p:txBody>
          <a:bodyPr/>
          <a:lstStyle/>
          <a:p>
            <a:fld id="{7D8CC7A8-DDD4-4876-9043-5FA2C20F518E}"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FCA7D0AE-D038-4DF2-B692-0A6DB2D38A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8BBF07-74BB-4EA6-A9AF-743B44A79545}"/>
              </a:ext>
            </a:extLst>
          </p:cNvPr>
          <p:cNvSpPr>
            <a:spLocks noGrp="1"/>
          </p:cNvSpPr>
          <p:nvPr>
            <p:ph type="sldNum" sz="quarter" idx="12"/>
          </p:nvPr>
        </p:nvSpPr>
        <p:spPr/>
        <p:txBody>
          <a:body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186240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C0B22-054E-436D-82A8-D23279E544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591716-EF0A-4314-941E-0FFA99D609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A903210-6D11-40DB-A460-59B17E54D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4260B9-32BC-472B-BCE3-F27014D2DC99}"/>
              </a:ext>
            </a:extLst>
          </p:cNvPr>
          <p:cNvSpPr>
            <a:spLocks noGrp="1"/>
          </p:cNvSpPr>
          <p:nvPr>
            <p:ph type="dt" sz="half" idx="10"/>
          </p:nvPr>
        </p:nvSpPr>
        <p:spPr/>
        <p:txBody>
          <a:bodyPr/>
          <a:lstStyle/>
          <a:p>
            <a:fld id="{7D8CC7A8-DDD4-4876-9043-5FA2C20F518E}"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C9D557B7-6EF1-48C6-9A03-60B5F82897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98B49D-4070-4007-8AD9-2E75D3B3828C}"/>
              </a:ext>
            </a:extLst>
          </p:cNvPr>
          <p:cNvSpPr>
            <a:spLocks noGrp="1"/>
          </p:cNvSpPr>
          <p:nvPr>
            <p:ph type="sldNum" sz="quarter" idx="12"/>
          </p:nvPr>
        </p:nvSpPr>
        <p:spPr/>
        <p:txBody>
          <a:body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356478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4CDA6E7-2D7C-411D-8E49-EECB5FF32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447654-60FB-43F5-8499-96C7D0228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F9678A-FF5A-4DDB-BDE5-2A95913CA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CC7A8-DDD4-4876-9043-5FA2C20F518E}"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2630DFD6-03BD-441D-A954-FD0B6B488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30B46F0-E972-4DF7-A11C-26148A43A4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E49A3-1C0C-4C0A-B553-D05DC9510973}" type="slidenum">
              <a:rPr lang="zh-CN" altLang="en-US" smtClean="0"/>
              <a:t>‹#›</a:t>
            </a:fld>
            <a:endParaRPr lang="zh-CN" altLang="en-US"/>
          </a:p>
        </p:txBody>
      </p:sp>
    </p:spTree>
    <p:extLst>
      <p:ext uri="{BB962C8B-B14F-4D97-AF65-F5344CB8AC3E}">
        <p14:creationId xmlns:p14="http://schemas.microsoft.com/office/powerpoint/2010/main" val="303948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CD0521-20C1-4AD5-8061-823409BC4041}"/>
              </a:ext>
            </a:extLst>
          </p:cNvPr>
          <p:cNvSpPr txBox="1"/>
          <p:nvPr/>
        </p:nvSpPr>
        <p:spPr>
          <a:xfrm>
            <a:off x="4088078" y="1255264"/>
            <a:ext cx="4015843" cy="923330"/>
          </a:xfrm>
          <a:prstGeom prst="rect">
            <a:avLst/>
          </a:prstGeom>
          <a:noFill/>
        </p:spPr>
        <p:txBody>
          <a:bodyPr wrap="none" rtlCol="0">
            <a:spAutoFit/>
          </a:bodyPr>
          <a:lstStyle/>
          <a:p>
            <a:r>
              <a:rPr lang="zh-CN" altLang="en-US" sz="5400" b="1" dirty="0">
                <a:latin typeface="黑体" panose="02010609060101010101" pitchFamily="49" charset="-122"/>
                <a:ea typeface="黑体" panose="02010609060101010101" pitchFamily="49" charset="-122"/>
              </a:rPr>
              <a:t>方法理解</a:t>
            </a:r>
            <a:r>
              <a:rPr lang="en-US" altLang="zh-CN" sz="5400" b="1" dirty="0">
                <a:latin typeface="黑体" panose="02010609060101010101" pitchFamily="49" charset="-122"/>
                <a:ea typeface="黑体" panose="02010609060101010101" pitchFamily="49" charset="-122"/>
              </a:rPr>
              <a:t>PPT</a:t>
            </a:r>
            <a:endParaRPr lang="zh-CN" altLang="en-US" sz="54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01323960-58D2-4C56-A2DF-D48D48CBCEF9}"/>
              </a:ext>
            </a:extLst>
          </p:cNvPr>
          <p:cNvSpPr txBox="1"/>
          <p:nvPr/>
        </p:nvSpPr>
        <p:spPr>
          <a:xfrm>
            <a:off x="1656738" y="2529746"/>
            <a:ext cx="8878521" cy="646331"/>
          </a:xfrm>
          <a:prstGeom prst="rect">
            <a:avLst/>
          </a:prstGeom>
          <a:noFill/>
        </p:spPr>
        <p:txBody>
          <a:bodyPr wrap="none" rtlCol="0">
            <a:spAutoFit/>
          </a:bodyPr>
          <a:lstStyle/>
          <a:p>
            <a:r>
              <a:rPr lang="zh-CN" altLang="en-US" dirty="0"/>
              <a:t>原作：</a:t>
            </a:r>
            <a:r>
              <a:rPr lang="en-US" altLang="zh-CN" kern="100" dirty="0">
                <a:solidFill>
                  <a:srgbClr val="000000"/>
                </a:solidFill>
                <a:effectLst/>
                <a:latin typeface="Times New Roman" panose="02020603050405020304" pitchFamily="18" charset="0"/>
                <a:ea typeface="Times New Roman" panose="02020603050405020304" pitchFamily="18" charset="0"/>
              </a:rPr>
              <a:t> Practical GUI Testing of Android Applications via Model Abstraction and Refinement</a:t>
            </a:r>
            <a:endParaRPr lang="zh-CN" altLang="zh-CN" kern="100" dirty="0">
              <a:solidFill>
                <a:srgbClr val="000000"/>
              </a:solidFill>
              <a:effectLst/>
              <a:latin typeface="Times New Roman" panose="02020603050405020304" pitchFamily="18" charset="0"/>
              <a:ea typeface="Times New Roman" panose="02020603050405020304" pitchFamily="18" charset="0"/>
            </a:endParaRPr>
          </a:p>
          <a:p>
            <a:endParaRPr lang="zh-CN" altLang="en-US" dirty="0"/>
          </a:p>
        </p:txBody>
      </p:sp>
      <p:sp>
        <p:nvSpPr>
          <p:cNvPr id="6" name="文本框 5">
            <a:extLst>
              <a:ext uri="{FF2B5EF4-FFF2-40B4-BE49-F238E27FC236}">
                <a16:creationId xmlns:a16="http://schemas.microsoft.com/office/drawing/2014/main" id="{BE0A4B20-67EA-4337-9CE5-DCD956D335B0}"/>
              </a:ext>
            </a:extLst>
          </p:cNvPr>
          <p:cNvSpPr txBox="1"/>
          <p:nvPr/>
        </p:nvSpPr>
        <p:spPr>
          <a:xfrm>
            <a:off x="4813435" y="3527229"/>
            <a:ext cx="2565126" cy="1200329"/>
          </a:xfrm>
          <a:prstGeom prst="rect">
            <a:avLst/>
          </a:prstGeom>
          <a:noFill/>
        </p:spPr>
        <p:txBody>
          <a:bodyPr wrap="none" rtlCol="0">
            <a:spAutoFit/>
          </a:bodyPr>
          <a:lstStyle/>
          <a:p>
            <a:r>
              <a:rPr lang="zh-CN" altLang="en-US" sz="2400" dirty="0"/>
              <a:t>学号：</a:t>
            </a:r>
            <a:r>
              <a:rPr lang="en-US" altLang="zh-CN" sz="2400" dirty="0"/>
              <a:t>191250174</a:t>
            </a:r>
          </a:p>
          <a:p>
            <a:endParaRPr lang="en-US" altLang="zh-CN" sz="2400" dirty="0"/>
          </a:p>
          <a:p>
            <a:r>
              <a:rPr lang="zh-CN" altLang="en-US" sz="2400" dirty="0"/>
              <a:t>姓名：    杨  鼎</a:t>
            </a:r>
          </a:p>
        </p:txBody>
      </p:sp>
      <p:cxnSp>
        <p:nvCxnSpPr>
          <p:cNvPr id="3" name="直接连接符 2">
            <a:extLst>
              <a:ext uri="{FF2B5EF4-FFF2-40B4-BE49-F238E27FC236}">
                <a16:creationId xmlns:a16="http://schemas.microsoft.com/office/drawing/2014/main" id="{1B1752B0-9773-4E78-8A65-1532A0E0B2A1}"/>
              </a:ext>
            </a:extLst>
          </p:cNvPr>
          <p:cNvCxnSpPr/>
          <p:nvPr/>
        </p:nvCxnSpPr>
        <p:spPr>
          <a:xfrm>
            <a:off x="497305" y="898358"/>
            <a:ext cx="1105301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3601B31-F42E-4117-8690-AB3D2F584953}"/>
              </a:ext>
            </a:extLst>
          </p:cNvPr>
          <p:cNvCxnSpPr/>
          <p:nvPr/>
        </p:nvCxnSpPr>
        <p:spPr>
          <a:xfrm>
            <a:off x="569494" y="3184098"/>
            <a:ext cx="1105301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5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·Android GUI</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测试相关内容介绍</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56FBBF7-B954-4309-8793-2EA017A9BF4E}"/>
              </a:ext>
            </a:extLst>
          </p:cNvPr>
          <p:cNvSpPr txBox="1"/>
          <p:nvPr/>
        </p:nvSpPr>
        <p:spPr>
          <a:xfrm>
            <a:off x="399493" y="1370631"/>
            <a:ext cx="9858411" cy="3600986"/>
          </a:xfrm>
          <a:prstGeom prst="rect">
            <a:avLst/>
          </a:prstGeom>
          <a:noFill/>
        </p:spPr>
        <p:txBody>
          <a:bodyPr wrap="square" rtlCol="0">
            <a:spAutoFit/>
          </a:bodyPr>
          <a:lstStyle/>
          <a:p>
            <a:r>
              <a:rPr lang="zh-CN" altLang="en-US" sz="3600" b="1" dirty="0"/>
              <a:t>注意：      </a:t>
            </a:r>
            <a:endParaRPr lang="en-US" altLang="zh-CN" sz="3600" b="1" dirty="0"/>
          </a:p>
          <a:p>
            <a:r>
              <a:rPr lang="en-US" altLang="zh-CN" sz="2400" dirty="0"/>
              <a:t>      </a:t>
            </a:r>
            <a:r>
              <a:rPr lang="zh-CN" altLang="en-US" sz="2400" dirty="0"/>
              <a:t> </a:t>
            </a:r>
            <a:r>
              <a:rPr lang="en-US" altLang="zh-CN" sz="2400" dirty="0"/>
              <a:t>•</a:t>
            </a:r>
            <a:r>
              <a:rPr lang="zh-CN" altLang="en-US" sz="2400" dirty="0"/>
              <a:t>状态抽象将两个</a:t>
            </a:r>
            <a:r>
              <a:rPr lang="en-US" altLang="zh-CN" sz="2400" dirty="0"/>
              <a:t>GUI</a:t>
            </a:r>
            <a:r>
              <a:rPr lang="zh-CN" altLang="en-US" sz="2400" dirty="0"/>
              <a:t>动作视为等价如果它们满足以下两点：</a:t>
            </a:r>
            <a:endParaRPr lang="en-US" altLang="zh-CN" sz="2400" dirty="0"/>
          </a:p>
          <a:p>
            <a:r>
              <a:rPr lang="en-US" altLang="zh-CN" sz="2400" dirty="0"/>
              <a:t>	       </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它们具有相同的动作类型；</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2.</a:t>
            </a:r>
            <a:r>
              <a:rPr lang="zh-CN" altLang="en-US" sz="2400" dirty="0">
                <a:latin typeface="华文楷体" panose="02010600040101010101" pitchFamily="2" charset="-122"/>
                <a:ea typeface="华文楷体" panose="02010600040101010101" pitchFamily="2" charset="-122"/>
              </a:rPr>
              <a:t>它们的</a:t>
            </a:r>
            <a:r>
              <a:rPr lang="en-US" altLang="zh-CN" sz="2400" dirty="0">
                <a:latin typeface="华文楷体" panose="02010600040101010101" pitchFamily="2" charset="-122"/>
                <a:ea typeface="华文楷体" panose="02010600040101010101" pitchFamily="2" charset="-122"/>
              </a:rPr>
              <a:t>full attribute path</a:t>
            </a:r>
            <a:r>
              <a:rPr lang="zh-CN" altLang="en-US" sz="2400" dirty="0">
                <a:latin typeface="华文楷体" panose="02010600040101010101" pitchFamily="2" charset="-122"/>
                <a:ea typeface="华文楷体" panose="02010600040101010101" pitchFamily="2" charset="-122"/>
              </a:rPr>
              <a:t>能够按照一定的缩减规则通过移除</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不相关的属性缩减至相同的</a:t>
            </a:r>
            <a:r>
              <a:rPr lang="en-US" altLang="zh-CN" sz="2400" dirty="0">
                <a:latin typeface="华文楷体" panose="02010600040101010101" pitchFamily="2" charset="-122"/>
                <a:ea typeface="华文楷体" panose="02010600040101010101" pitchFamily="2" charset="-122"/>
              </a:rPr>
              <a:t>attribute path</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a:t>       •</a:t>
            </a:r>
            <a:r>
              <a:rPr lang="zh-CN" altLang="en-US" sz="2400" dirty="0"/>
              <a:t>状态抽象将两个</a:t>
            </a:r>
            <a:r>
              <a:rPr lang="en-US" altLang="zh-CN" sz="2400" dirty="0"/>
              <a:t>GUI tree</a:t>
            </a:r>
            <a:r>
              <a:rPr lang="zh-CN" altLang="en-US" sz="2400" dirty="0"/>
              <a:t>视为等价如果它们满足：</a:t>
            </a:r>
            <a:endParaRPr lang="en-US" altLang="zh-CN" sz="2400" dirty="0"/>
          </a:p>
          <a:p>
            <a:r>
              <a:rPr lang="en-US" altLang="zh-CN" sz="2400" dirty="0">
                <a:latin typeface="华文楷体" panose="02010600040101010101" pitchFamily="2" charset="-122"/>
                <a:ea typeface="华文楷体" panose="02010600040101010101" pitchFamily="2" charset="-122"/>
              </a:rPr>
              <a:t>                  1.</a:t>
            </a:r>
            <a:r>
              <a:rPr lang="zh-CN" altLang="en-US" sz="2400" dirty="0">
                <a:latin typeface="华文楷体" panose="02010600040101010101" pitchFamily="2" charset="-122"/>
                <a:ea typeface="华文楷体" panose="02010600040101010101" pitchFamily="2" charset="-122"/>
              </a:rPr>
              <a:t>它们所有的</a:t>
            </a:r>
            <a:r>
              <a:rPr lang="en-US" altLang="zh-CN" sz="2400" dirty="0">
                <a:latin typeface="华文楷体" panose="02010600040101010101" pitchFamily="2" charset="-122"/>
                <a:ea typeface="华文楷体" panose="02010600040101010101" pitchFamily="2" charset="-122"/>
              </a:rPr>
              <a:t>GUI</a:t>
            </a:r>
            <a:r>
              <a:rPr lang="zh-CN" altLang="en-US" sz="2400" dirty="0">
                <a:latin typeface="华文楷体" panose="02010600040101010101" pitchFamily="2" charset="-122"/>
                <a:ea typeface="华文楷体" panose="02010600040101010101" pitchFamily="2" charset="-122"/>
              </a:rPr>
              <a:t>动作能够被缩减到一个相同的</a:t>
            </a:r>
            <a:r>
              <a:rPr lang="en-US" altLang="zh-CN" sz="2400" dirty="0">
                <a:latin typeface="华文楷体" panose="02010600040101010101" pitchFamily="2" charset="-122"/>
                <a:ea typeface="华文楷体" panose="02010600040101010101" pitchFamily="2" charset="-122"/>
              </a:rPr>
              <a:t>attribute path	</a:t>
            </a:r>
            <a:r>
              <a:rPr lang="zh-CN" altLang="en-US" sz="2400" dirty="0">
                <a:latin typeface="华文楷体" panose="02010600040101010101" pitchFamily="2" charset="-122"/>
                <a:ea typeface="华文楷体" panose="02010600040101010101" pitchFamily="2" charset="-122"/>
              </a:rPr>
              <a:t>集合。</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9984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复现难点</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65E7F42-A59E-42E9-AB13-FF7BFD23B7C2}"/>
              </a:ext>
            </a:extLst>
          </p:cNvPr>
          <p:cNvSpPr txBox="1"/>
          <p:nvPr/>
        </p:nvSpPr>
        <p:spPr>
          <a:xfrm>
            <a:off x="399494" y="1490008"/>
            <a:ext cx="8812600" cy="1938992"/>
          </a:xfrm>
          <a:prstGeom prst="rect">
            <a:avLst/>
          </a:prstGeom>
          <a:noFill/>
        </p:spPr>
        <p:txBody>
          <a:bodyPr wrap="square" rtlCol="0">
            <a:spAutoFit/>
          </a:bodyPr>
          <a:lstStyle/>
          <a:p>
            <a:r>
              <a:rPr lang="en-US" altLang="zh-CN" sz="2400" dirty="0"/>
              <a:t>1.GUI</a:t>
            </a:r>
            <a:r>
              <a:rPr lang="zh-CN" altLang="en-US" sz="2400" dirty="0"/>
              <a:t>的测试输入数据与其他普通测试中的数据很不同，它的输入除了有数据，还有如点击按钮等事件；</a:t>
            </a:r>
            <a:endParaRPr lang="en-US" altLang="zh-CN" sz="2400" dirty="0"/>
          </a:p>
          <a:p>
            <a:r>
              <a:rPr lang="en-US" altLang="zh-CN" sz="2400" dirty="0"/>
              <a:t>2.</a:t>
            </a:r>
            <a:r>
              <a:rPr lang="zh-CN" altLang="en-US" sz="2400" dirty="0"/>
              <a:t>应用程序中各个界面存在交互，在一个界面的操作往往会影响另一个界面；</a:t>
            </a:r>
            <a:endParaRPr lang="en-US" altLang="zh-CN" sz="2400" dirty="0"/>
          </a:p>
          <a:p>
            <a:r>
              <a:rPr lang="en-US" altLang="zh-CN" sz="2400" dirty="0">
                <a:solidFill>
                  <a:srgbClr val="FF0000"/>
                </a:solidFill>
              </a:rPr>
              <a:t>3.</a:t>
            </a:r>
            <a:r>
              <a:rPr lang="zh-CN" altLang="en-US" sz="2400" dirty="0">
                <a:solidFill>
                  <a:srgbClr val="FF0000"/>
                </a:solidFill>
              </a:rPr>
              <a:t>如何增加测试覆盖率以及检测出特殊崩溃的可能性；</a:t>
            </a:r>
          </a:p>
        </p:txBody>
      </p:sp>
    </p:spTree>
    <p:extLst>
      <p:ext uri="{BB962C8B-B14F-4D97-AF65-F5344CB8AC3E}">
        <p14:creationId xmlns:p14="http://schemas.microsoft.com/office/powerpoint/2010/main" val="8352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文献理解</a:t>
            </a:r>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模型</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F2825BF-5BB4-4694-B67F-344ADE06A75D}"/>
              </a:ext>
            </a:extLst>
          </p:cNvPr>
          <p:cNvSpPr txBox="1"/>
          <p:nvPr/>
        </p:nvSpPr>
        <p:spPr>
          <a:xfrm>
            <a:off x="399494" y="1434799"/>
            <a:ext cx="1467068" cy="400110"/>
          </a:xfrm>
          <a:prstGeom prst="rect">
            <a:avLst/>
          </a:prstGeom>
          <a:noFill/>
        </p:spPr>
        <p:txBody>
          <a:bodyPr wrap="none" rtlCol="0">
            <a:spAutoFit/>
          </a:bodyPr>
          <a:lstStyle/>
          <a:p>
            <a:r>
              <a:rPr lang="zh-CN" altLang="en-US" sz="2000" dirty="0"/>
              <a:t>模型定义：</a:t>
            </a:r>
          </a:p>
        </p:txBody>
      </p:sp>
      <p:pic>
        <p:nvPicPr>
          <p:cNvPr id="5" name="图片 4">
            <a:extLst>
              <a:ext uri="{FF2B5EF4-FFF2-40B4-BE49-F238E27FC236}">
                <a16:creationId xmlns:a16="http://schemas.microsoft.com/office/drawing/2014/main" id="{6EFB3881-3B32-4144-A6C1-5A11B502C260}"/>
              </a:ext>
            </a:extLst>
          </p:cNvPr>
          <p:cNvPicPr>
            <a:picLocks noChangeAspect="1"/>
          </p:cNvPicPr>
          <p:nvPr/>
        </p:nvPicPr>
        <p:blipFill>
          <a:blip r:embed="rId2"/>
          <a:stretch>
            <a:fillRect/>
          </a:stretch>
        </p:blipFill>
        <p:spPr>
          <a:xfrm>
            <a:off x="198783" y="2136646"/>
            <a:ext cx="6119387" cy="2971434"/>
          </a:xfrm>
          <a:prstGeom prst="rect">
            <a:avLst/>
          </a:prstGeom>
        </p:spPr>
      </p:pic>
      <p:sp>
        <p:nvSpPr>
          <p:cNvPr id="6" name="文本框 5">
            <a:extLst>
              <a:ext uri="{FF2B5EF4-FFF2-40B4-BE49-F238E27FC236}">
                <a16:creationId xmlns:a16="http://schemas.microsoft.com/office/drawing/2014/main" id="{5A7F1E6B-9A9B-47FC-A4F4-B542C8CE51EC}"/>
              </a:ext>
            </a:extLst>
          </p:cNvPr>
          <p:cNvSpPr txBox="1"/>
          <p:nvPr/>
        </p:nvSpPr>
        <p:spPr>
          <a:xfrm>
            <a:off x="6096000" y="1434799"/>
            <a:ext cx="954107" cy="400110"/>
          </a:xfrm>
          <a:prstGeom prst="rect">
            <a:avLst/>
          </a:prstGeom>
          <a:noFill/>
        </p:spPr>
        <p:txBody>
          <a:bodyPr wrap="none" rtlCol="0">
            <a:spAutoFit/>
          </a:bodyPr>
          <a:lstStyle/>
          <a:p>
            <a:r>
              <a:rPr lang="zh-CN" altLang="en-US" sz="2000" dirty="0"/>
              <a:t>理解：</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714C35C-BE18-4407-A544-3B8645DB7BFF}"/>
                  </a:ext>
                </a:extLst>
              </p:cNvPr>
              <p:cNvSpPr txBox="1"/>
              <p:nvPr/>
            </p:nvSpPr>
            <p:spPr>
              <a:xfrm>
                <a:off x="6573052" y="1870039"/>
                <a:ext cx="4463915" cy="3785652"/>
              </a:xfrm>
              <a:prstGeom prst="rect">
                <a:avLst/>
              </a:prstGeom>
              <a:noFill/>
            </p:spPr>
            <p:txBody>
              <a:bodyPr wrap="square" rtlCol="0">
                <a:spAutoFit/>
              </a:bodyPr>
              <a:lstStyle/>
              <a:p>
                <a:r>
                  <a:rPr lang="zh-CN" altLang="en-US" sz="2000" dirty="0"/>
                  <a:t>      根据前面介绍过的</a:t>
                </a:r>
                <a:r>
                  <a:rPr lang="en-US" altLang="zh-CN" sz="2000" dirty="0"/>
                  <a:t>Attribute path</a:t>
                </a:r>
                <a:r>
                  <a:rPr lang="zh-CN" altLang="en-US" sz="2000" dirty="0"/>
                  <a:t>的定义，我们已知一个</a:t>
                </a:r>
                <a:r>
                  <a:rPr lang="en-US" altLang="zh-CN" sz="2000" dirty="0"/>
                  <a:t>GUI tree</a:t>
                </a:r>
                <a:r>
                  <a:rPr lang="zh-CN" altLang="en-US" sz="2000" dirty="0"/>
                  <a:t>可以通过它的所有部件的</a:t>
                </a:r>
                <a:r>
                  <a:rPr lang="en-US" altLang="zh-CN" sz="2000" dirty="0"/>
                  <a:t>Full Attribute Path</a:t>
                </a:r>
                <a:r>
                  <a:rPr lang="zh-CN" altLang="en-US" sz="2000" dirty="0"/>
                  <a:t>表示出来。那么模型中的 </a:t>
                </a:r>
                <a:r>
                  <a:rPr lang="en-US" altLang="zh-CN" sz="2000" b="1" dirty="0"/>
                  <a:t>S </a:t>
                </a:r>
                <a:r>
                  <a:rPr lang="zh-CN" altLang="en-US" sz="2000" dirty="0"/>
                  <a:t>其实就是对某一</a:t>
                </a:r>
                <a:r>
                  <a:rPr lang="en-US" altLang="zh-CN" sz="2000" dirty="0"/>
                  <a:t>GUI tree</a:t>
                </a:r>
                <a:r>
                  <a:rPr lang="zh-CN" altLang="en-US" sz="2000" dirty="0"/>
                  <a:t>的抽象，</a:t>
                </a:r>
                <a:r>
                  <a:rPr lang="en-US" altLang="zh-CN" sz="2000" b="1" dirty="0"/>
                  <a:t>A </a:t>
                </a:r>
                <a:r>
                  <a:rPr lang="zh-CN" altLang="en-US" sz="2000" dirty="0"/>
                  <a:t>包含一系列的动作，</a:t>
                </a:r>
                <a:r>
                  <a:rPr lang="en-US" altLang="zh-CN" sz="2000" b="1" dirty="0"/>
                  <a:t>T </a:t>
                </a:r>
                <a:r>
                  <a:rPr lang="zh-CN" altLang="en-US" sz="2000" dirty="0"/>
                  <a:t>是转换的集合，</a:t>
                </a:r>
                <a:r>
                  <a:rPr lang="en-US" altLang="zh-CN" sz="2000" b="1" dirty="0"/>
                  <a:t>L</a:t>
                </a:r>
                <a:r>
                  <a:rPr lang="zh-CN" altLang="en-US" sz="2000" dirty="0"/>
                  <a:t>则是一个缩减函数。</a:t>
                </a:r>
                <a:endParaRPr lang="en-US" altLang="zh-CN" sz="2000" dirty="0"/>
              </a:p>
              <a:p>
                <a:r>
                  <a:rPr lang="en-US" altLang="zh-CN" sz="2000" dirty="0"/>
                  <a:t>        </a:t>
                </a:r>
                <a:r>
                  <a:rPr lang="zh-CN" altLang="en-US" sz="2000" dirty="0"/>
                  <a:t>由此我们就可以这样理解：一个元组</a:t>
                </a:r>
                <a:r>
                  <a:rPr lang="zh-CN" altLang="en-US" sz="2000" b="1" dirty="0"/>
                  <a:t>（</a:t>
                </a:r>
                <a:r>
                  <a:rPr lang="en-US" altLang="zh-CN" sz="2000" b="1" dirty="0"/>
                  <a:t>T1</a:t>
                </a:r>
                <a:r>
                  <a:rPr lang="zh-CN" altLang="en-US" sz="2000" b="1" dirty="0"/>
                  <a:t>，</a:t>
                </a:r>
                <a:r>
                  <a:rPr lang="el-GR" altLang="zh-CN" sz="2000" b="1" dirty="0"/>
                  <a:t>σ</a:t>
                </a:r>
                <a:r>
                  <a:rPr lang="zh-CN" altLang="en-US" sz="2000" b="1" dirty="0"/>
                  <a:t>，</a:t>
                </a:r>
                <a:r>
                  <a:rPr lang="en-US" altLang="zh-CN" sz="2000" b="1" dirty="0"/>
                  <a:t>T2</a:t>
                </a:r>
                <a:r>
                  <a:rPr lang="zh-CN" altLang="en-US" sz="2000" b="1" dirty="0"/>
                  <a:t>），</a:t>
                </a:r>
                <a:r>
                  <a:rPr lang="zh-CN" altLang="en-US" sz="2000" dirty="0"/>
                  <a:t>其中</a:t>
                </a:r>
                <a:r>
                  <a:rPr lang="en-US" altLang="zh-CN" sz="2000" dirty="0"/>
                  <a:t>T1,T2</a:t>
                </a:r>
                <a:r>
                  <a:rPr lang="zh-CN" altLang="en-US" sz="2000" dirty="0"/>
                  <a:t>是</a:t>
                </a:r>
                <a:r>
                  <a:rPr lang="en-US" altLang="zh-CN" sz="2000" dirty="0"/>
                  <a:t>GUI tree</a:t>
                </a:r>
                <a:r>
                  <a:rPr lang="zh-CN" altLang="en-US" sz="2000" dirty="0"/>
                  <a:t>，</a:t>
                </a:r>
                <a:r>
                  <a:rPr lang="el-GR" altLang="zh-CN" sz="2000" dirty="0"/>
                  <a:t>σ</a:t>
                </a:r>
                <a:r>
                  <a:rPr lang="zh-CN" altLang="en-US" sz="2000" dirty="0"/>
                  <a:t>是对</a:t>
                </a:r>
                <a:r>
                  <a:rPr lang="en-US" altLang="zh-CN" sz="2000" dirty="0"/>
                  <a:t>GUI</a:t>
                </a:r>
                <a:r>
                  <a:rPr lang="zh-CN" altLang="en-US" sz="2000" dirty="0"/>
                  <a:t>动作的模拟；那么它在模型中的抽象可以表示为（</a:t>
                </a:r>
                <a:r>
                  <a:rPr lang="en-US" altLang="zh-CN" sz="2000" b="1" dirty="0"/>
                  <a:t>S1</a:t>
                </a:r>
                <a:r>
                  <a:rPr lang="zh-CN" altLang="en-US" sz="2000" b="1" dirty="0"/>
                  <a:t>，</a:t>
                </a:r>
                <a14:m>
                  <m:oMath xmlns:m="http://schemas.openxmlformats.org/officeDocument/2006/math">
                    <m:r>
                      <a:rPr lang="zh-CN" altLang="en-US" sz="2000" b="1" i="1" smtClean="0">
                        <a:latin typeface="Cambria Math" panose="02040503050406030204" pitchFamily="18" charset="0"/>
                      </a:rPr>
                      <m:t>𝝅</m:t>
                    </m:r>
                  </m:oMath>
                </a14:m>
                <a:r>
                  <a:rPr lang="zh-CN" altLang="en-US" sz="2000" b="1" dirty="0"/>
                  <a:t>，</a:t>
                </a:r>
                <a:r>
                  <a:rPr lang="en-US" altLang="zh-CN" sz="2000" b="1" dirty="0"/>
                  <a:t>S2</a:t>
                </a:r>
                <a:r>
                  <a:rPr lang="zh-CN" altLang="en-US" sz="2000" b="1" dirty="0"/>
                  <a:t>）</a:t>
                </a:r>
                <a:r>
                  <a:rPr lang="zh-CN" altLang="en-US" sz="2000" dirty="0"/>
                  <a:t>。</a:t>
                </a:r>
              </a:p>
            </p:txBody>
          </p:sp>
        </mc:Choice>
        <mc:Fallback xmlns="">
          <p:sp>
            <p:nvSpPr>
              <p:cNvPr id="9" name="文本框 8">
                <a:extLst>
                  <a:ext uri="{FF2B5EF4-FFF2-40B4-BE49-F238E27FC236}">
                    <a16:creationId xmlns:a16="http://schemas.microsoft.com/office/drawing/2014/main" id="{C714C35C-BE18-4407-A544-3B8645DB7BFF}"/>
                  </a:ext>
                </a:extLst>
              </p:cNvPr>
              <p:cNvSpPr txBox="1">
                <a:spLocks noRot="1" noChangeAspect="1" noMove="1" noResize="1" noEditPoints="1" noAdjustHandles="1" noChangeArrowheads="1" noChangeShapeType="1" noTextEdit="1"/>
              </p:cNvSpPr>
              <p:nvPr/>
            </p:nvSpPr>
            <p:spPr>
              <a:xfrm>
                <a:off x="6573052" y="1870039"/>
                <a:ext cx="4463915" cy="3785652"/>
              </a:xfrm>
              <a:prstGeom prst="rect">
                <a:avLst/>
              </a:prstGeom>
              <a:blipFill>
                <a:blip r:embed="rId3"/>
                <a:stretch>
                  <a:fillRect l="-1364" t="-966" r="-2183" b="-19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255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文献理解</a:t>
            </a:r>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---Algorithm 1</a:t>
            </a:r>
            <a:endPar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2EC2E98-8D30-4709-A3DC-A630735F4D9A}"/>
              </a:ext>
            </a:extLst>
          </p:cNvPr>
          <p:cNvPicPr>
            <a:picLocks noChangeAspect="1"/>
          </p:cNvPicPr>
          <p:nvPr/>
        </p:nvPicPr>
        <p:blipFill>
          <a:blip r:embed="rId2"/>
          <a:stretch>
            <a:fillRect/>
          </a:stretch>
        </p:blipFill>
        <p:spPr>
          <a:xfrm>
            <a:off x="399494" y="1687291"/>
            <a:ext cx="7081852" cy="3483417"/>
          </a:xfrm>
          <a:prstGeom prst="rect">
            <a:avLst/>
          </a:prstGeom>
        </p:spPr>
      </p:pic>
      <p:sp>
        <p:nvSpPr>
          <p:cNvPr id="5" name="文本框 4">
            <a:extLst>
              <a:ext uri="{FF2B5EF4-FFF2-40B4-BE49-F238E27FC236}">
                <a16:creationId xmlns:a16="http://schemas.microsoft.com/office/drawing/2014/main" id="{4C30B1AA-451B-4C96-A1AE-E1847C2F3E43}"/>
              </a:ext>
            </a:extLst>
          </p:cNvPr>
          <p:cNvSpPr txBox="1"/>
          <p:nvPr/>
        </p:nvSpPr>
        <p:spPr>
          <a:xfrm>
            <a:off x="399494" y="1392605"/>
            <a:ext cx="2114681" cy="400110"/>
          </a:xfrm>
          <a:prstGeom prst="rect">
            <a:avLst/>
          </a:prstGeom>
          <a:noFill/>
        </p:spPr>
        <p:txBody>
          <a:bodyPr wrap="none" rtlCol="0">
            <a:spAutoFit/>
          </a:bodyPr>
          <a:lstStyle/>
          <a:p>
            <a:r>
              <a:rPr lang="zh-CN" altLang="en-US" sz="2000" dirty="0"/>
              <a:t>算法</a:t>
            </a:r>
            <a:r>
              <a:rPr lang="en-US" altLang="zh-CN" sz="2000" dirty="0"/>
              <a:t>1</a:t>
            </a:r>
            <a:r>
              <a:rPr lang="zh-CN" altLang="en-US" sz="2000" dirty="0"/>
              <a:t>：模型构建</a:t>
            </a:r>
          </a:p>
        </p:txBody>
      </p:sp>
      <p:sp>
        <p:nvSpPr>
          <p:cNvPr id="6" name="文本框 5">
            <a:extLst>
              <a:ext uri="{FF2B5EF4-FFF2-40B4-BE49-F238E27FC236}">
                <a16:creationId xmlns:a16="http://schemas.microsoft.com/office/drawing/2014/main" id="{95FCC371-352B-484C-B5F2-57B5FADC1CE1}"/>
              </a:ext>
            </a:extLst>
          </p:cNvPr>
          <p:cNvSpPr txBox="1"/>
          <p:nvPr/>
        </p:nvSpPr>
        <p:spPr>
          <a:xfrm>
            <a:off x="7096122" y="1449721"/>
            <a:ext cx="770448" cy="400110"/>
          </a:xfrm>
          <a:prstGeom prst="rect">
            <a:avLst/>
          </a:prstGeom>
          <a:noFill/>
        </p:spPr>
        <p:txBody>
          <a:bodyPr wrap="square" rtlCol="0">
            <a:spAutoFit/>
          </a:bodyPr>
          <a:lstStyle/>
          <a:p>
            <a:r>
              <a:rPr lang="zh-CN" altLang="en-US" sz="2000" dirty="0"/>
              <a:t>理解：</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6CA6B29-DA96-4545-9C31-E1EA28C70D41}"/>
                  </a:ext>
                </a:extLst>
              </p:cNvPr>
              <p:cNvSpPr txBox="1"/>
              <p:nvPr/>
            </p:nvSpPr>
            <p:spPr>
              <a:xfrm>
                <a:off x="7304884" y="1849831"/>
                <a:ext cx="4487622" cy="4401205"/>
              </a:xfrm>
              <a:prstGeom prst="rect">
                <a:avLst/>
              </a:prstGeom>
              <a:noFill/>
            </p:spPr>
            <p:txBody>
              <a:bodyPr wrap="square" rtlCol="0">
                <a:spAutoFit/>
              </a:bodyPr>
              <a:lstStyle/>
              <a:p>
                <a:r>
                  <a:rPr lang="zh-CN" altLang="en-US" sz="2000" dirty="0"/>
                  <a:t>      算法</a:t>
                </a:r>
                <a:r>
                  <a:rPr lang="en-US" altLang="zh-CN" sz="2000" dirty="0"/>
                  <a:t>1</a:t>
                </a:r>
                <a:r>
                  <a:rPr lang="zh-CN" altLang="en-US" sz="2000" dirty="0"/>
                  <a:t>大概描绘出了图</a:t>
                </a:r>
                <a:r>
                  <a:rPr lang="en-US" altLang="zh-CN" sz="2000" dirty="0"/>
                  <a:t>2</a:t>
                </a:r>
                <a:r>
                  <a:rPr lang="zh-CN" altLang="en-US" sz="2000" dirty="0"/>
                  <a:t>所展示的基于模型的</a:t>
                </a:r>
                <a:r>
                  <a:rPr lang="en-US" altLang="zh-CN" sz="2000" dirty="0"/>
                  <a:t>GUI</a:t>
                </a:r>
                <a:r>
                  <a:rPr lang="zh-CN" altLang="en-US" sz="2000" dirty="0"/>
                  <a:t>测试的工作流程。</a:t>
                </a:r>
                <a:endParaRPr lang="en-US" altLang="zh-CN" sz="2000" dirty="0"/>
              </a:p>
              <a:p>
                <a:r>
                  <a:rPr lang="zh-CN" altLang="en-US" sz="2000" dirty="0"/>
                  <a:t>      初始时，</a:t>
                </a:r>
                <a:r>
                  <a:rPr lang="en-US" altLang="zh-CN" sz="2000" b="1" dirty="0"/>
                  <a:t>M</a:t>
                </a:r>
                <a:r>
                  <a:rPr lang="zh-CN" altLang="en-US" sz="2000" dirty="0"/>
                  <a:t>是空的。在每一轮迭代的开始，</a:t>
                </a:r>
                <a:r>
                  <a:rPr lang="en-US" altLang="zh-CN" sz="2000" b="1" dirty="0"/>
                  <a:t>S</a:t>
                </a:r>
                <a:r>
                  <a:rPr lang="en-US" altLang="zh-CN" sz="2000" dirty="0"/>
                  <a:t> </a:t>
                </a:r>
                <a:r>
                  <a:rPr lang="zh-CN" altLang="en-US" sz="2000" dirty="0"/>
                  <a:t>和 </a:t>
                </a:r>
                <a14:m>
                  <m:oMath xmlns:m="http://schemas.openxmlformats.org/officeDocument/2006/math">
                    <m:r>
                      <a:rPr lang="zh-CN" altLang="en-US" sz="2000" i="1" smtClean="0">
                        <a:latin typeface="Cambria Math" panose="02040503050406030204" pitchFamily="18" charset="0"/>
                      </a:rPr>
                      <m:t>𝜋</m:t>
                    </m:r>
                  </m:oMath>
                </a14:m>
                <a:r>
                  <a:rPr lang="zh-CN" altLang="en-US" sz="2000" dirty="0"/>
                  <a:t> 分别表示在之前迭代中的状态和被选中的模型动作。</a:t>
                </a:r>
                <a:endParaRPr lang="en-US" altLang="zh-CN" sz="2000" dirty="0"/>
              </a:p>
              <a:p>
                <a:r>
                  <a:rPr lang="en-US" altLang="zh-CN" sz="2000" dirty="0"/>
                  <a:t>      </a:t>
                </a:r>
                <a:r>
                  <a:rPr lang="zh-CN" altLang="en-US" sz="2000" dirty="0"/>
                  <a:t>下一步，函数 </a:t>
                </a:r>
                <a:r>
                  <a:rPr lang="en-US" altLang="zh-CN" sz="2000" dirty="0"/>
                  <a:t>UptAndOptModel </a:t>
                </a:r>
                <a:r>
                  <a:rPr lang="zh-CN" altLang="en-US" sz="2000" dirty="0"/>
                  <a:t>将状态和状态转换添加到模型中，并根据需要尝试优化模型。</a:t>
                </a:r>
                <a:endParaRPr lang="en-US" altLang="zh-CN" sz="2000" dirty="0"/>
              </a:p>
              <a:p>
                <a:r>
                  <a:rPr lang="en-US" altLang="zh-CN" sz="2000" dirty="0"/>
                  <a:t>      </a:t>
                </a:r>
                <a:r>
                  <a:rPr lang="zh-CN" altLang="en-US" sz="2000" dirty="0"/>
                  <a:t>最后，我们用当前状态更新</a:t>
                </a:r>
                <a:r>
                  <a:rPr lang="en-US" altLang="zh-CN" sz="2000" dirty="0"/>
                  <a:t>S</a:t>
                </a:r>
                <a:r>
                  <a:rPr lang="zh-CN" altLang="en-US" sz="2000" dirty="0"/>
                  <a:t>并确定一个新的模型动作。模型动作由</a:t>
                </a:r>
                <a:r>
                  <a:rPr lang="en-US" altLang="zh-CN" sz="2000" dirty="0"/>
                  <a:t>SelectAndSimulateAction </a:t>
                </a:r>
                <a:r>
                  <a:rPr lang="zh-CN" altLang="en-US" sz="2000" dirty="0"/>
                  <a:t>函数确定。当执行</a:t>
                </a:r>
                <a:r>
                  <a:rPr lang="en-US" altLang="zh-CN" sz="2000" dirty="0"/>
                  <a:t>π</a:t>
                </a:r>
                <a:r>
                  <a:rPr lang="zh-CN" altLang="en-US" sz="2000" dirty="0"/>
                  <a:t>时，我们首先确定一组映射到</a:t>
                </a:r>
                <a:r>
                  <a:rPr lang="en-US" altLang="zh-CN" sz="2000" dirty="0"/>
                  <a:t>π</a:t>
                </a:r>
                <a:r>
                  <a:rPr lang="zh-CN" altLang="en-US" sz="2000" dirty="0"/>
                  <a:t>的</a:t>
                </a:r>
                <a:r>
                  <a:rPr lang="en-US" altLang="zh-CN" sz="2000" dirty="0"/>
                  <a:t>GUI</a:t>
                </a:r>
                <a:r>
                  <a:rPr lang="zh-CN" altLang="en-US" sz="2000" dirty="0"/>
                  <a:t>动作，然后随机选择其中一个进行模拟。</a:t>
                </a:r>
              </a:p>
            </p:txBody>
          </p:sp>
        </mc:Choice>
        <mc:Fallback xmlns="">
          <p:sp>
            <p:nvSpPr>
              <p:cNvPr id="8" name="文本框 7">
                <a:extLst>
                  <a:ext uri="{FF2B5EF4-FFF2-40B4-BE49-F238E27FC236}">
                    <a16:creationId xmlns:a16="http://schemas.microsoft.com/office/drawing/2014/main" id="{A6CA6B29-DA96-4545-9C31-E1EA28C70D41}"/>
                  </a:ext>
                </a:extLst>
              </p:cNvPr>
              <p:cNvSpPr txBox="1">
                <a:spLocks noRot="1" noChangeAspect="1" noMove="1" noResize="1" noEditPoints="1" noAdjustHandles="1" noChangeArrowheads="1" noChangeShapeType="1" noTextEdit="1"/>
              </p:cNvSpPr>
              <p:nvPr/>
            </p:nvSpPr>
            <p:spPr>
              <a:xfrm>
                <a:off x="7304884" y="1849831"/>
                <a:ext cx="4487622" cy="4401205"/>
              </a:xfrm>
              <a:prstGeom prst="rect">
                <a:avLst/>
              </a:prstGeom>
              <a:blipFill>
                <a:blip r:embed="rId3"/>
                <a:stretch>
                  <a:fillRect l="-1359" t="-693" r="-1495" b="-15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857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文献理解</a:t>
            </a:r>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缩减器（</a:t>
            </a:r>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reducer</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FA3BDAC-E3F6-4EFA-85DE-DD2D178930CA}"/>
              </a:ext>
            </a:extLst>
          </p:cNvPr>
          <p:cNvSpPr txBox="1"/>
          <p:nvPr/>
        </p:nvSpPr>
        <p:spPr>
          <a:xfrm>
            <a:off x="399494" y="3697348"/>
            <a:ext cx="9408183" cy="1938992"/>
          </a:xfrm>
          <a:prstGeom prst="rect">
            <a:avLst/>
          </a:prstGeom>
          <a:noFill/>
        </p:spPr>
        <p:txBody>
          <a:bodyPr wrap="square" rtlCol="0">
            <a:spAutoFit/>
          </a:bodyPr>
          <a:lstStyle/>
          <a:p>
            <a:r>
              <a:rPr lang="zh-CN" altLang="en-US" sz="2000" dirty="0"/>
              <a:t>      为了确定用于给定</a:t>
            </a:r>
            <a:r>
              <a:rPr lang="en-US" altLang="zh-CN" sz="2000" dirty="0"/>
              <a:t>σ</a:t>
            </a:r>
            <a:r>
              <a:rPr lang="zh-CN" altLang="en-US" sz="2000" dirty="0"/>
              <a:t>的</a:t>
            </a:r>
            <a:r>
              <a:rPr lang="en-US" altLang="zh-CN" sz="2000" dirty="0"/>
              <a:t>reducer</a:t>
            </a:r>
            <a:r>
              <a:rPr lang="zh-CN" altLang="en-US" sz="2000" dirty="0"/>
              <a:t>，我们从决策树的根节点开始，检查当前节点的任何分支是否可以选择</a:t>
            </a:r>
            <a:r>
              <a:rPr lang="en-US" altLang="zh-CN" sz="2000" dirty="0"/>
              <a:t>σ</a:t>
            </a:r>
            <a:r>
              <a:rPr lang="zh-CN" altLang="en-US" sz="2000" dirty="0"/>
              <a:t>。如果是，我们移动到分支的目标节点</a:t>
            </a:r>
            <a:r>
              <a:rPr lang="en-US" altLang="zh-CN" sz="2000" dirty="0"/>
              <a:t>n</a:t>
            </a:r>
            <a:r>
              <a:rPr lang="zh-CN" altLang="en-US" sz="2000" dirty="0"/>
              <a:t>，并继续递归地检查</a:t>
            </a:r>
            <a:r>
              <a:rPr lang="en-US" altLang="zh-CN" sz="2000" dirty="0"/>
              <a:t>n</a:t>
            </a:r>
            <a:r>
              <a:rPr lang="zh-CN" altLang="en-US" sz="2000" dirty="0"/>
              <a:t>的分支。否则，使用</a:t>
            </a:r>
            <a:r>
              <a:rPr lang="en-US" altLang="zh-CN" sz="2000" dirty="0"/>
              <a:t>reducer n</a:t>
            </a:r>
            <a:r>
              <a:rPr lang="zh-CN" altLang="en-US" sz="2000" dirty="0"/>
              <a:t>作为输出以缩减</a:t>
            </a:r>
            <a:r>
              <a:rPr lang="en-US" altLang="zh-CN" sz="2000" dirty="0"/>
              <a:t>σ</a:t>
            </a:r>
            <a:r>
              <a:rPr lang="zh-CN" altLang="en-US" sz="2000" dirty="0"/>
              <a:t>。</a:t>
            </a:r>
            <a:r>
              <a:rPr lang="en-US" altLang="zh-CN" sz="2000" dirty="0"/>
              <a:t>n</a:t>
            </a:r>
            <a:r>
              <a:rPr lang="zh-CN" altLang="en-US" sz="2000" dirty="0"/>
              <a:t>被用于指作输出节点。作为一个函数，决策树的一个重要特性是它应该确定</a:t>
            </a:r>
            <a:r>
              <a:rPr lang="en-US" altLang="zh-CN" sz="2000" dirty="0"/>
              <a:t>σ</a:t>
            </a:r>
            <a:r>
              <a:rPr lang="zh-CN" altLang="en-US" sz="2000" dirty="0"/>
              <a:t>的一个且仅一个</a:t>
            </a:r>
            <a:r>
              <a:rPr lang="en-US" altLang="zh-CN" sz="2000" dirty="0"/>
              <a:t>reducer</a:t>
            </a:r>
            <a:r>
              <a:rPr lang="zh-CN" altLang="en-US" sz="2000" dirty="0"/>
              <a:t>。为了保证这一特性，我们强制任何</a:t>
            </a:r>
            <a:r>
              <a:rPr lang="en-US" altLang="zh-CN" sz="2000" dirty="0"/>
              <a:t>σ</a:t>
            </a:r>
            <a:r>
              <a:rPr lang="zh-CN" altLang="en-US" sz="2000" dirty="0"/>
              <a:t>必须由最多一个分支选择。</a:t>
            </a:r>
            <a:endParaRPr lang="en-US" altLang="zh-CN" sz="2000" dirty="0"/>
          </a:p>
          <a:p>
            <a:r>
              <a:rPr lang="en-US" altLang="zh-CN" sz="2000" dirty="0"/>
              <a:t>       reducer</a:t>
            </a:r>
            <a:r>
              <a:rPr lang="zh-CN" altLang="en-US" sz="2000" dirty="0"/>
              <a:t>是一组基本</a:t>
            </a:r>
            <a:r>
              <a:rPr lang="en-US" altLang="zh-CN" sz="2000" dirty="0"/>
              <a:t>reducer</a:t>
            </a:r>
            <a:r>
              <a:rPr lang="zh-CN" altLang="en-US" sz="2000" dirty="0"/>
              <a:t>的集合。我们首先定义两种类型的原始</a:t>
            </a:r>
            <a:r>
              <a:rPr lang="en-US" altLang="zh-CN" sz="2000" dirty="0"/>
              <a:t>reducer</a:t>
            </a:r>
            <a:r>
              <a:rPr lang="zh-CN" altLang="en-US" sz="2000" dirty="0"/>
              <a:t>。</a:t>
            </a:r>
          </a:p>
        </p:txBody>
      </p:sp>
      <p:pic>
        <p:nvPicPr>
          <p:cNvPr id="5" name="图片 4">
            <a:extLst>
              <a:ext uri="{FF2B5EF4-FFF2-40B4-BE49-F238E27FC236}">
                <a16:creationId xmlns:a16="http://schemas.microsoft.com/office/drawing/2014/main" id="{1EFF8A5C-6240-4C0E-A871-E4A083428CD5}"/>
              </a:ext>
            </a:extLst>
          </p:cNvPr>
          <p:cNvPicPr>
            <a:picLocks noChangeAspect="1"/>
          </p:cNvPicPr>
          <p:nvPr/>
        </p:nvPicPr>
        <p:blipFill>
          <a:blip r:embed="rId2"/>
          <a:stretch>
            <a:fillRect/>
          </a:stretch>
        </p:blipFill>
        <p:spPr>
          <a:xfrm>
            <a:off x="399494" y="1607071"/>
            <a:ext cx="5387436" cy="1378181"/>
          </a:xfrm>
          <a:prstGeom prst="rect">
            <a:avLst/>
          </a:prstGeom>
        </p:spPr>
      </p:pic>
      <p:pic>
        <p:nvPicPr>
          <p:cNvPr id="8" name="图片 7">
            <a:extLst>
              <a:ext uri="{FF2B5EF4-FFF2-40B4-BE49-F238E27FC236}">
                <a16:creationId xmlns:a16="http://schemas.microsoft.com/office/drawing/2014/main" id="{38167BD3-8A04-481F-9DD8-068750396B99}"/>
              </a:ext>
            </a:extLst>
          </p:cNvPr>
          <p:cNvPicPr>
            <a:picLocks noChangeAspect="1"/>
          </p:cNvPicPr>
          <p:nvPr/>
        </p:nvPicPr>
        <p:blipFill>
          <a:blip r:embed="rId3"/>
          <a:stretch>
            <a:fillRect/>
          </a:stretch>
        </p:blipFill>
        <p:spPr>
          <a:xfrm>
            <a:off x="6590594" y="1459668"/>
            <a:ext cx="5201912" cy="1709199"/>
          </a:xfrm>
          <a:prstGeom prst="rect">
            <a:avLst/>
          </a:prstGeom>
        </p:spPr>
      </p:pic>
    </p:spTree>
    <p:extLst>
      <p:ext uri="{BB962C8B-B14F-4D97-AF65-F5344CB8AC3E}">
        <p14:creationId xmlns:p14="http://schemas.microsoft.com/office/powerpoint/2010/main" val="2451927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FEC1DC9-715C-4CAE-8465-13671311A756}"/>
              </a:ext>
            </a:extLst>
          </p:cNvPr>
          <p:cNvPicPr>
            <a:picLocks noChangeAspect="1"/>
          </p:cNvPicPr>
          <p:nvPr/>
        </p:nvPicPr>
        <p:blipFill>
          <a:blip r:embed="rId2"/>
          <a:stretch>
            <a:fillRect/>
          </a:stretch>
        </p:blipFill>
        <p:spPr>
          <a:xfrm>
            <a:off x="2514175" y="1154092"/>
            <a:ext cx="4191585" cy="5563376"/>
          </a:xfrm>
          <a:prstGeom prst="rect">
            <a:avLst/>
          </a:prstGeom>
        </p:spPr>
      </p:pic>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文献理解</a:t>
            </a:r>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---Algorithm 2</a:t>
            </a:r>
            <a:endPar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4C30B1AA-451B-4C96-A1AE-E1847C2F3E43}"/>
              </a:ext>
            </a:extLst>
          </p:cNvPr>
          <p:cNvSpPr txBox="1"/>
          <p:nvPr/>
        </p:nvSpPr>
        <p:spPr>
          <a:xfrm>
            <a:off x="399494" y="1392604"/>
            <a:ext cx="2114681" cy="707886"/>
          </a:xfrm>
          <a:prstGeom prst="rect">
            <a:avLst/>
          </a:prstGeom>
          <a:noFill/>
        </p:spPr>
        <p:txBody>
          <a:bodyPr wrap="square" rtlCol="0">
            <a:spAutoFit/>
          </a:bodyPr>
          <a:lstStyle/>
          <a:p>
            <a:r>
              <a:rPr lang="zh-CN" altLang="en-US" sz="2000" dirty="0"/>
              <a:t>算法</a:t>
            </a:r>
            <a:r>
              <a:rPr lang="en-US" altLang="zh-CN" sz="2000" dirty="0"/>
              <a:t>2</a:t>
            </a:r>
            <a:r>
              <a:rPr lang="zh-CN" altLang="en-US" sz="2000" dirty="0"/>
              <a:t>：更新优化模型</a:t>
            </a:r>
          </a:p>
        </p:txBody>
      </p:sp>
      <p:sp>
        <p:nvSpPr>
          <p:cNvPr id="6" name="文本框 5">
            <a:extLst>
              <a:ext uri="{FF2B5EF4-FFF2-40B4-BE49-F238E27FC236}">
                <a16:creationId xmlns:a16="http://schemas.microsoft.com/office/drawing/2014/main" id="{95FCC371-352B-484C-B5F2-57B5FADC1CE1}"/>
              </a:ext>
            </a:extLst>
          </p:cNvPr>
          <p:cNvSpPr txBox="1"/>
          <p:nvPr/>
        </p:nvSpPr>
        <p:spPr>
          <a:xfrm>
            <a:off x="6705760" y="1392604"/>
            <a:ext cx="770448" cy="400110"/>
          </a:xfrm>
          <a:prstGeom prst="rect">
            <a:avLst/>
          </a:prstGeom>
          <a:noFill/>
        </p:spPr>
        <p:txBody>
          <a:bodyPr wrap="square" rtlCol="0">
            <a:spAutoFit/>
          </a:bodyPr>
          <a:lstStyle/>
          <a:p>
            <a:r>
              <a:rPr lang="zh-CN" altLang="en-US" sz="2000" dirty="0"/>
              <a:t>理解：</a:t>
            </a:r>
          </a:p>
        </p:txBody>
      </p:sp>
      <p:sp>
        <p:nvSpPr>
          <p:cNvPr id="8" name="文本框 7">
            <a:extLst>
              <a:ext uri="{FF2B5EF4-FFF2-40B4-BE49-F238E27FC236}">
                <a16:creationId xmlns:a16="http://schemas.microsoft.com/office/drawing/2014/main" id="{A6CA6B29-DA96-4545-9C31-E1EA28C70D41}"/>
              </a:ext>
            </a:extLst>
          </p:cNvPr>
          <p:cNvSpPr txBox="1"/>
          <p:nvPr/>
        </p:nvSpPr>
        <p:spPr>
          <a:xfrm>
            <a:off x="6341089" y="1751249"/>
            <a:ext cx="5850911" cy="4708981"/>
          </a:xfrm>
          <a:prstGeom prst="rect">
            <a:avLst/>
          </a:prstGeom>
          <a:noFill/>
        </p:spPr>
        <p:txBody>
          <a:bodyPr wrap="square" rtlCol="0">
            <a:spAutoFit/>
          </a:bodyPr>
          <a:lstStyle/>
          <a:p>
            <a:r>
              <a:rPr lang="zh-CN" altLang="en-US" sz="2000" dirty="0"/>
              <a:t>      算法</a:t>
            </a:r>
            <a:r>
              <a:rPr lang="en-US" altLang="zh-CN" sz="2000" dirty="0"/>
              <a:t>2</a:t>
            </a:r>
            <a:r>
              <a:rPr lang="zh-CN" altLang="en-US" sz="2000" dirty="0"/>
              <a:t>致力于平衡模型的精准度与大小。</a:t>
            </a:r>
            <a:endParaRPr lang="en-US" altLang="zh-CN" sz="2000" dirty="0"/>
          </a:p>
          <a:p>
            <a:r>
              <a:rPr lang="en-US" altLang="zh-CN" sz="2000" dirty="0"/>
              <a:t>      </a:t>
            </a:r>
            <a:r>
              <a:rPr lang="zh-CN" altLang="en-US" sz="2000" dirty="0"/>
              <a:t>函数 </a:t>
            </a:r>
            <a:r>
              <a:rPr lang="en-US" altLang="zh-CN" sz="2000" dirty="0"/>
              <a:t>UptAndOptModel </a:t>
            </a:r>
            <a:r>
              <a:rPr lang="zh-CN" altLang="en-US" sz="2000" dirty="0"/>
              <a:t>首先将新状态和转换添加到模型中。然后，它会检查是否存在错误或者违反任何要求，如果出现错误，则会进一步尝试通过函数 </a:t>
            </a:r>
            <a:r>
              <a:rPr lang="en-US" altLang="zh-CN" sz="2000" dirty="0"/>
              <a:t>ActionRefineration </a:t>
            </a:r>
            <a:r>
              <a:rPr lang="zh-CN" altLang="en-US" sz="2000" dirty="0"/>
              <a:t>、</a:t>
            </a:r>
            <a:r>
              <a:rPr lang="en-US" altLang="zh-CN" sz="2000" dirty="0"/>
              <a:t>StateRefineration </a:t>
            </a:r>
            <a:r>
              <a:rPr lang="zh-CN" altLang="en-US" sz="2000" dirty="0"/>
              <a:t>和 </a:t>
            </a:r>
            <a:r>
              <a:rPr lang="en-US" altLang="zh-CN" sz="2000" dirty="0"/>
              <a:t>StateRoussening </a:t>
            </a:r>
            <a:r>
              <a:rPr lang="zh-CN" altLang="en-US" sz="2000" dirty="0"/>
              <a:t>进行优化，以增量方式优化模型。如果模型未能优化，</a:t>
            </a:r>
            <a:r>
              <a:rPr lang="en-US" altLang="zh-CN" sz="2000" dirty="0"/>
              <a:t>APE</a:t>
            </a:r>
            <a:r>
              <a:rPr lang="zh-CN" altLang="en-US" sz="2000" dirty="0"/>
              <a:t>将继续使用该模型。</a:t>
            </a:r>
            <a:endParaRPr lang="en-US" altLang="zh-CN" sz="2000" dirty="0"/>
          </a:p>
          <a:p>
            <a:r>
              <a:rPr lang="zh-CN" altLang="en-US" sz="2000" dirty="0"/>
              <a:t>      函数 </a:t>
            </a:r>
            <a:r>
              <a:rPr lang="en-US" altLang="zh-CN" sz="2000" dirty="0"/>
              <a:t>ActionRefineration </a:t>
            </a:r>
            <a:r>
              <a:rPr lang="zh-CN" altLang="en-US" sz="2000" dirty="0"/>
              <a:t>细化了每个模型动作。</a:t>
            </a:r>
            <a:endParaRPr lang="en-US" altLang="zh-CN" sz="2000" dirty="0"/>
          </a:p>
          <a:p>
            <a:r>
              <a:rPr lang="en-US" altLang="zh-CN" sz="2000" dirty="0"/>
              <a:t>      </a:t>
            </a:r>
            <a:r>
              <a:rPr lang="zh-CN" altLang="en-US" sz="2000" dirty="0"/>
              <a:t>函数 </a:t>
            </a:r>
            <a:r>
              <a:rPr lang="en-US" altLang="zh-CN" sz="2000" dirty="0"/>
              <a:t>StateCoarsening </a:t>
            </a:r>
            <a:r>
              <a:rPr lang="zh-CN" altLang="en-US" sz="2000" dirty="0"/>
              <a:t>获取旧状态，检索所有能被抽象为旧状态的 </a:t>
            </a:r>
            <a:r>
              <a:rPr lang="en-US" altLang="zh-CN" sz="2000" dirty="0"/>
              <a:t>GUI tree</a:t>
            </a:r>
            <a:r>
              <a:rPr lang="zh-CN" altLang="en-US" sz="2000" dirty="0"/>
              <a:t>，获得这些树的现在的状态，满足条件时还原</a:t>
            </a:r>
            <a:r>
              <a:rPr lang="en-US" altLang="zh-CN" sz="2000" dirty="0"/>
              <a:t>L</a:t>
            </a:r>
            <a:r>
              <a:rPr lang="zh-CN" altLang="en-US" sz="2000" dirty="0"/>
              <a:t>。</a:t>
            </a:r>
            <a:endParaRPr lang="en-US" altLang="zh-CN" sz="2000" dirty="0"/>
          </a:p>
          <a:p>
            <a:r>
              <a:rPr lang="zh-CN" altLang="en-US" sz="2000" dirty="0"/>
              <a:t>      为了消除非确定性转换，函数 </a:t>
            </a:r>
            <a:r>
              <a:rPr lang="en-US" altLang="zh-CN" sz="2000" dirty="0"/>
              <a:t>StateRefineration</a:t>
            </a:r>
            <a:r>
              <a:rPr lang="zh-CN" altLang="en-US" sz="2000" dirty="0"/>
              <a:t>尝试按照 </a:t>
            </a:r>
            <a:r>
              <a:rPr lang="en-US" altLang="zh-CN" sz="2000" dirty="0"/>
              <a:t>ActionRefineration </a:t>
            </a:r>
            <a:r>
              <a:rPr lang="zh-CN" altLang="en-US" sz="2000" dirty="0"/>
              <a:t>相同的步骤细化</a:t>
            </a:r>
            <a:r>
              <a:rPr lang="en-US" altLang="zh-CN" sz="2000" dirty="0"/>
              <a:t>S</a:t>
            </a:r>
            <a:r>
              <a:rPr lang="zh-CN" altLang="en-US" sz="2000" dirty="0"/>
              <a:t>的每个模型动作，但 </a:t>
            </a:r>
            <a:r>
              <a:rPr lang="en-US" altLang="zh-CN" sz="2000" b="1" dirty="0"/>
              <a:t>L </a:t>
            </a:r>
            <a:r>
              <a:rPr lang="zh-CN" altLang="en-US" sz="2000" dirty="0"/>
              <a:t>必须将 </a:t>
            </a:r>
            <a:r>
              <a:rPr lang="en-US" altLang="zh-CN" sz="2000" b="1" dirty="0"/>
              <a:t>S </a:t>
            </a:r>
            <a:r>
              <a:rPr lang="zh-CN" altLang="en-US" sz="2000" dirty="0"/>
              <a:t>细化到不同的状态或将</a:t>
            </a:r>
            <a:r>
              <a:rPr lang="en-US" altLang="zh-CN" sz="2000" dirty="0"/>
              <a:t>π</a:t>
            </a:r>
            <a:r>
              <a:rPr lang="zh-CN" altLang="en-US" sz="2000" dirty="0"/>
              <a:t>细化到不同的模型动作。</a:t>
            </a:r>
          </a:p>
        </p:txBody>
      </p:sp>
    </p:spTree>
    <p:extLst>
      <p:ext uri="{BB962C8B-B14F-4D97-AF65-F5344CB8AC3E}">
        <p14:creationId xmlns:p14="http://schemas.microsoft.com/office/powerpoint/2010/main" val="127211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文献理解</a:t>
            </a:r>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评估结果</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3CA1F20-5309-4F94-8AAB-3AED61E8CDE6}"/>
              </a:ext>
            </a:extLst>
          </p:cNvPr>
          <p:cNvSpPr txBox="1"/>
          <p:nvPr/>
        </p:nvSpPr>
        <p:spPr>
          <a:xfrm>
            <a:off x="333315" y="1560419"/>
            <a:ext cx="7684168" cy="3139321"/>
          </a:xfrm>
          <a:prstGeom prst="rect">
            <a:avLst/>
          </a:prstGeom>
          <a:noFill/>
        </p:spPr>
        <p:txBody>
          <a:bodyPr wrap="square" rtlCol="0">
            <a:spAutoFit/>
          </a:bodyPr>
          <a:lstStyle/>
          <a:p>
            <a:r>
              <a:rPr lang="zh-CN" altLang="en-US" dirty="0"/>
              <a:t>       原作在</a:t>
            </a:r>
            <a:r>
              <a:rPr lang="en-US" altLang="zh-CN" dirty="0"/>
              <a:t>Google Play Store</a:t>
            </a:r>
            <a:r>
              <a:rPr lang="zh-CN" altLang="en-US" dirty="0"/>
              <a:t>里的</a:t>
            </a:r>
            <a:r>
              <a:rPr lang="en-US" altLang="zh-CN" dirty="0"/>
              <a:t>15</a:t>
            </a:r>
            <a:r>
              <a:rPr lang="zh-CN" altLang="en-US" dirty="0"/>
              <a:t>个广泛使用的应用程序上评估了</a:t>
            </a:r>
            <a:r>
              <a:rPr lang="en-US" altLang="zh-CN" dirty="0"/>
              <a:t>APE</a:t>
            </a:r>
            <a:r>
              <a:rPr lang="zh-CN" altLang="en-US" dirty="0"/>
              <a:t>，并将其与三种最先进的测试工具，即</a:t>
            </a:r>
            <a:r>
              <a:rPr lang="en-US" altLang="zh-CN" dirty="0"/>
              <a:t>Monkey</a:t>
            </a:r>
            <a:r>
              <a:rPr lang="zh-CN" altLang="en-US" dirty="0"/>
              <a:t>、</a:t>
            </a:r>
            <a:r>
              <a:rPr lang="en-US" altLang="zh-CN" dirty="0"/>
              <a:t>SAPIENZ</a:t>
            </a:r>
            <a:r>
              <a:rPr lang="zh-CN" altLang="en-US" dirty="0"/>
              <a:t>和</a:t>
            </a:r>
            <a:r>
              <a:rPr lang="en-US" altLang="zh-CN" dirty="0"/>
              <a:t>STOAT</a:t>
            </a:r>
            <a:r>
              <a:rPr lang="zh-CN" altLang="en-US" dirty="0"/>
              <a:t>，进行了比较。</a:t>
            </a:r>
            <a:endParaRPr lang="en-US" altLang="zh-CN" dirty="0"/>
          </a:p>
          <a:p>
            <a:r>
              <a:rPr lang="en-US" altLang="zh-CN" dirty="0"/>
              <a:t>       </a:t>
            </a:r>
            <a:r>
              <a:rPr lang="zh-CN" altLang="en-US" dirty="0"/>
              <a:t>平均而言，</a:t>
            </a:r>
            <a:r>
              <a:rPr lang="en-US" altLang="zh-CN" dirty="0"/>
              <a:t>APE</a:t>
            </a:r>
            <a:r>
              <a:rPr lang="zh-CN" altLang="en-US" dirty="0"/>
              <a:t>实现了更高的代码覆盖率，并检测到比其他所有系统更多的崩溃。具体而言，与其他三种工具相比，</a:t>
            </a:r>
            <a:r>
              <a:rPr lang="en-US" altLang="zh-CN" dirty="0"/>
              <a:t>APE</a:t>
            </a:r>
            <a:r>
              <a:rPr lang="zh-CN" altLang="en-US" dirty="0"/>
              <a:t>在平均活动覆盖率、方法覆盖率和指令覆盖率方面的相对改善率分别为</a:t>
            </a:r>
            <a:r>
              <a:rPr lang="en-US" altLang="zh-CN" dirty="0"/>
              <a:t>26–78%</a:t>
            </a:r>
            <a:r>
              <a:rPr lang="zh-CN" altLang="en-US" dirty="0"/>
              <a:t>、</a:t>
            </a:r>
            <a:r>
              <a:rPr lang="en-US" altLang="zh-CN" dirty="0"/>
              <a:t>17–22%</a:t>
            </a:r>
            <a:r>
              <a:rPr lang="zh-CN" altLang="en-US" dirty="0"/>
              <a:t>和</a:t>
            </a:r>
            <a:r>
              <a:rPr lang="en-US" altLang="zh-CN" dirty="0"/>
              <a:t>14–26%</a:t>
            </a:r>
            <a:r>
              <a:rPr lang="zh-CN" altLang="en-US" dirty="0"/>
              <a:t>。</a:t>
            </a:r>
            <a:endParaRPr lang="en-US" altLang="zh-CN" dirty="0"/>
          </a:p>
          <a:p>
            <a:r>
              <a:rPr lang="zh-CN" altLang="en-US" dirty="0"/>
              <a:t>       此外，</a:t>
            </a:r>
            <a:r>
              <a:rPr lang="en-US" altLang="zh-CN" dirty="0"/>
              <a:t>APE</a:t>
            </a:r>
            <a:r>
              <a:rPr lang="zh-CN" altLang="en-US" dirty="0"/>
              <a:t>检测到</a:t>
            </a:r>
            <a:r>
              <a:rPr lang="en-US" altLang="zh-CN" dirty="0"/>
              <a:t>61</a:t>
            </a:r>
            <a:r>
              <a:rPr lang="zh-CN" altLang="en-US" dirty="0"/>
              <a:t>个</a:t>
            </a:r>
            <a:r>
              <a:rPr lang="en-US" altLang="zh-CN" dirty="0"/>
              <a:t>Crash</a:t>
            </a:r>
            <a:r>
              <a:rPr lang="zh-CN" altLang="en-US" dirty="0"/>
              <a:t>，</a:t>
            </a:r>
            <a:r>
              <a:rPr lang="en-US" altLang="zh-CN" dirty="0"/>
              <a:t>Monkey</a:t>
            </a:r>
            <a:r>
              <a:rPr lang="zh-CN" altLang="en-US" dirty="0"/>
              <a:t>检测到</a:t>
            </a:r>
            <a:r>
              <a:rPr lang="en-US" altLang="zh-CN" dirty="0"/>
              <a:t>44</a:t>
            </a:r>
            <a:r>
              <a:rPr lang="zh-CN" altLang="en-US" dirty="0"/>
              <a:t>个，</a:t>
            </a:r>
            <a:r>
              <a:rPr lang="en-US" altLang="zh-CN" dirty="0"/>
              <a:t>SAPIENZ40</a:t>
            </a:r>
            <a:r>
              <a:rPr lang="zh-CN" altLang="en-US" dirty="0"/>
              <a:t>个，</a:t>
            </a:r>
            <a:r>
              <a:rPr lang="en-US" altLang="zh-CN" dirty="0"/>
              <a:t>STOAT31</a:t>
            </a:r>
            <a:r>
              <a:rPr lang="zh-CN" altLang="en-US" dirty="0"/>
              <a:t>个。</a:t>
            </a:r>
          </a:p>
          <a:p>
            <a:r>
              <a:rPr lang="zh-CN" altLang="en-US" dirty="0"/>
              <a:t>       为了进一步证明</a:t>
            </a:r>
            <a:r>
              <a:rPr lang="en-US" altLang="zh-CN" dirty="0"/>
              <a:t>APE</a:t>
            </a:r>
            <a:r>
              <a:rPr lang="zh-CN" altLang="en-US" dirty="0"/>
              <a:t>的可用性和有效性，原作用</a:t>
            </a:r>
            <a:r>
              <a:rPr lang="en-US" altLang="zh-CN" dirty="0"/>
              <a:t>APE</a:t>
            </a:r>
            <a:r>
              <a:rPr lang="zh-CN" altLang="en-US" dirty="0"/>
              <a:t>在</a:t>
            </a:r>
            <a:r>
              <a:rPr lang="en-US" altLang="zh-CN" dirty="0"/>
              <a:t>Google Play Store</a:t>
            </a:r>
            <a:r>
              <a:rPr lang="zh-CN" altLang="en-US" dirty="0"/>
              <a:t>中挑选出</a:t>
            </a:r>
            <a:r>
              <a:rPr lang="en-US" altLang="zh-CN" dirty="0"/>
              <a:t>1316</a:t>
            </a:r>
            <a:r>
              <a:rPr lang="zh-CN" altLang="en-US" dirty="0"/>
              <a:t>个应用程序进行测试，每次测试</a:t>
            </a:r>
            <a:r>
              <a:rPr lang="en-US" altLang="zh-CN" dirty="0"/>
              <a:t>30</a:t>
            </a:r>
            <a:r>
              <a:rPr lang="zh-CN" altLang="en-US" dirty="0"/>
              <a:t>分钟。</a:t>
            </a:r>
            <a:r>
              <a:rPr lang="en-US" altLang="zh-CN" dirty="0"/>
              <a:t>APE</a:t>
            </a:r>
            <a:r>
              <a:rPr lang="zh-CN" altLang="en-US" dirty="0"/>
              <a:t>在</a:t>
            </a:r>
            <a:r>
              <a:rPr lang="en-US" altLang="zh-CN" dirty="0"/>
              <a:t>281</a:t>
            </a:r>
            <a:r>
              <a:rPr lang="zh-CN" altLang="en-US" dirty="0"/>
              <a:t>个应用程序检测到</a:t>
            </a:r>
            <a:r>
              <a:rPr lang="en-US" altLang="zh-CN" dirty="0"/>
              <a:t>537</a:t>
            </a:r>
            <a:r>
              <a:rPr lang="zh-CN" altLang="en-US" dirty="0"/>
              <a:t>个独特的</a:t>
            </a:r>
            <a:r>
              <a:rPr lang="en-US" altLang="zh-CN" dirty="0"/>
              <a:t>Crash</a:t>
            </a:r>
            <a:r>
              <a:rPr lang="zh-CN" altLang="en-US" dirty="0"/>
              <a:t>，这些</a:t>
            </a:r>
            <a:r>
              <a:rPr lang="en-US" altLang="zh-CN" dirty="0"/>
              <a:t>Crashes</a:t>
            </a:r>
            <a:r>
              <a:rPr lang="zh-CN" altLang="en-US" dirty="0"/>
              <a:t>的错误类型有</a:t>
            </a:r>
            <a:r>
              <a:rPr lang="en-US" altLang="zh-CN" dirty="0"/>
              <a:t>42</a:t>
            </a:r>
            <a:r>
              <a:rPr lang="zh-CN" altLang="en-US" dirty="0"/>
              <a:t>种。</a:t>
            </a:r>
          </a:p>
        </p:txBody>
      </p:sp>
      <p:pic>
        <p:nvPicPr>
          <p:cNvPr id="5" name="图片 4">
            <a:extLst>
              <a:ext uri="{FF2B5EF4-FFF2-40B4-BE49-F238E27FC236}">
                <a16:creationId xmlns:a16="http://schemas.microsoft.com/office/drawing/2014/main" id="{F6AC80B0-2DA1-4A90-B839-1A9C92A816E4}"/>
              </a:ext>
            </a:extLst>
          </p:cNvPr>
          <p:cNvPicPr>
            <a:picLocks noChangeAspect="1"/>
          </p:cNvPicPr>
          <p:nvPr/>
        </p:nvPicPr>
        <p:blipFill>
          <a:blip r:embed="rId2"/>
          <a:stretch>
            <a:fillRect/>
          </a:stretch>
        </p:blipFill>
        <p:spPr>
          <a:xfrm>
            <a:off x="7951304" y="1560419"/>
            <a:ext cx="4240696" cy="3798857"/>
          </a:xfrm>
          <a:prstGeom prst="rect">
            <a:avLst/>
          </a:prstGeom>
        </p:spPr>
      </p:pic>
    </p:spTree>
    <p:extLst>
      <p:ext uri="{BB962C8B-B14F-4D97-AF65-F5344CB8AC3E}">
        <p14:creationId xmlns:p14="http://schemas.microsoft.com/office/powerpoint/2010/main" val="3028585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代码理解</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4396CC6-D04B-448C-AF34-E4EC6CA4E930}"/>
              </a:ext>
            </a:extLst>
          </p:cNvPr>
          <p:cNvPicPr>
            <a:picLocks noChangeAspect="1"/>
          </p:cNvPicPr>
          <p:nvPr/>
        </p:nvPicPr>
        <p:blipFill>
          <a:blip r:embed="rId2"/>
          <a:stretch>
            <a:fillRect/>
          </a:stretch>
        </p:blipFill>
        <p:spPr>
          <a:xfrm>
            <a:off x="399494" y="1580986"/>
            <a:ext cx="8345065" cy="4143953"/>
          </a:xfrm>
          <a:prstGeom prst="rect">
            <a:avLst/>
          </a:prstGeom>
        </p:spPr>
      </p:pic>
      <p:sp>
        <p:nvSpPr>
          <p:cNvPr id="5" name="文本框 4">
            <a:extLst>
              <a:ext uri="{FF2B5EF4-FFF2-40B4-BE49-F238E27FC236}">
                <a16:creationId xmlns:a16="http://schemas.microsoft.com/office/drawing/2014/main" id="{850F7F1A-A711-4DE2-8B60-21F0EB744E04}"/>
              </a:ext>
            </a:extLst>
          </p:cNvPr>
          <p:cNvSpPr txBox="1"/>
          <p:nvPr/>
        </p:nvSpPr>
        <p:spPr>
          <a:xfrm>
            <a:off x="8937065" y="1944802"/>
            <a:ext cx="3096073" cy="3416320"/>
          </a:xfrm>
          <a:prstGeom prst="rect">
            <a:avLst/>
          </a:prstGeom>
          <a:noFill/>
        </p:spPr>
        <p:txBody>
          <a:bodyPr wrap="square" rtlCol="0">
            <a:spAutoFit/>
          </a:bodyPr>
          <a:lstStyle/>
          <a:p>
            <a:r>
              <a:rPr lang="zh-CN" altLang="en-US" sz="2400" dirty="0"/>
              <a:t>这是</a:t>
            </a:r>
            <a:r>
              <a:rPr lang="en-US" altLang="zh-CN" sz="2400" dirty="0"/>
              <a:t>Model</a:t>
            </a:r>
            <a:r>
              <a:rPr lang="zh-CN" altLang="en-US" sz="2400" dirty="0"/>
              <a:t>中的</a:t>
            </a:r>
            <a:r>
              <a:rPr lang="en-US" altLang="zh-CN" sz="2400" dirty="0"/>
              <a:t>actionRefinement</a:t>
            </a:r>
            <a:r>
              <a:rPr lang="zh-CN" altLang="en-US" sz="2400" dirty="0"/>
              <a:t>方法，它调用了</a:t>
            </a:r>
            <a:r>
              <a:rPr lang="en-US" altLang="zh-CN" sz="2400" dirty="0"/>
              <a:t>NamingManager</a:t>
            </a:r>
            <a:r>
              <a:rPr lang="zh-CN" altLang="en-US" sz="2400" dirty="0"/>
              <a:t>接口中的</a:t>
            </a:r>
            <a:r>
              <a:rPr lang="en-US" altLang="zh-CN" sz="2400" dirty="0"/>
              <a:t>actionRefinement</a:t>
            </a:r>
            <a:r>
              <a:rPr lang="zh-CN" altLang="en-US" sz="2400" dirty="0"/>
              <a:t>方法，这个方法体现在文献中的</a:t>
            </a:r>
            <a:r>
              <a:rPr lang="en-US" altLang="zh-CN" sz="2400" dirty="0"/>
              <a:t>Algorithm 2</a:t>
            </a:r>
            <a:r>
              <a:rPr lang="zh-CN" altLang="en-US" sz="2400" dirty="0"/>
              <a:t>，实现了每个模型动作中的细化。</a:t>
            </a:r>
          </a:p>
        </p:txBody>
      </p:sp>
    </p:spTree>
    <p:extLst>
      <p:ext uri="{BB962C8B-B14F-4D97-AF65-F5344CB8AC3E}">
        <p14:creationId xmlns:p14="http://schemas.microsoft.com/office/powerpoint/2010/main" val="1753872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代码理解</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1DC5182-8EEA-4651-8280-67A252C6B4F4}"/>
              </a:ext>
            </a:extLst>
          </p:cNvPr>
          <p:cNvPicPr>
            <a:picLocks noChangeAspect="1"/>
          </p:cNvPicPr>
          <p:nvPr/>
        </p:nvPicPr>
        <p:blipFill>
          <a:blip r:embed="rId2"/>
          <a:stretch>
            <a:fillRect/>
          </a:stretch>
        </p:blipFill>
        <p:spPr>
          <a:xfrm>
            <a:off x="472122" y="1370631"/>
            <a:ext cx="5623878" cy="4700337"/>
          </a:xfrm>
          <a:prstGeom prst="rect">
            <a:avLst/>
          </a:prstGeom>
        </p:spPr>
      </p:pic>
      <p:sp>
        <p:nvSpPr>
          <p:cNvPr id="8" name="文本框 7">
            <a:extLst>
              <a:ext uri="{FF2B5EF4-FFF2-40B4-BE49-F238E27FC236}">
                <a16:creationId xmlns:a16="http://schemas.microsoft.com/office/drawing/2014/main" id="{3952983A-85D4-4F00-87BD-BB3F5DC3D695}"/>
              </a:ext>
            </a:extLst>
          </p:cNvPr>
          <p:cNvSpPr txBox="1"/>
          <p:nvPr/>
        </p:nvSpPr>
        <p:spPr>
          <a:xfrm>
            <a:off x="7478760" y="1720840"/>
            <a:ext cx="3429872" cy="3416320"/>
          </a:xfrm>
          <a:prstGeom prst="rect">
            <a:avLst/>
          </a:prstGeom>
          <a:noFill/>
        </p:spPr>
        <p:txBody>
          <a:bodyPr wrap="square">
            <a:spAutoFit/>
          </a:bodyPr>
          <a:lstStyle/>
          <a:p>
            <a:r>
              <a:rPr lang="zh-CN" altLang="en-US" sz="2400" dirty="0"/>
              <a:t>在</a:t>
            </a:r>
            <a:r>
              <a:rPr lang="en-US" altLang="zh-CN" sz="2400" dirty="0"/>
              <a:t>NamingFactory</a:t>
            </a:r>
            <a:r>
              <a:rPr lang="zh-CN" altLang="en-US" sz="2400" dirty="0"/>
              <a:t>类中存在</a:t>
            </a:r>
            <a:r>
              <a:rPr lang="en-US" altLang="zh-CN" sz="2400" dirty="0"/>
              <a:t>actionRefinement</a:t>
            </a:r>
            <a:r>
              <a:rPr lang="zh-CN" altLang="en-US" sz="2400" dirty="0"/>
              <a:t>和</a:t>
            </a:r>
            <a:r>
              <a:rPr lang="en-US" altLang="zh-CN" sz="2400" dirty="0"/>
              <a:t>stateRefinement</a:t>
            </a:r>
            <a:r>
              <a:rPr lang="zh-CN" altLang="en-US" sz="2400" dirty="0"/>
              <a:t>两个方法的具体实现，两个方法的实现步骤大概相同，但在</a:t>
            </a:r>
            <a:r>
              <a:rPr lang="en-US" altLang="zh-CN" sz="2400" dirty="0"/>
              <a:t>stateRefinement</a:t>
            </a:r>
            <a:r>
              <a:rPr lang="zh-CN" altLang="en-US" sz="2400" dirty="0"/>
              <a:t>中</a:t>
            </a:r>
            <a:r>
              <a:rPr lang="en-US" altLang="zh-CN" sz="2400" dirty="0"/>
              <a:t>L</a:t>
            </a:r>
            <a:r>
              <a:rPr lang="zh-CN" altLang="en-US" sz="2400" dirty="0"/>
              <a:t>必须将</a:t>
            </a:r>
            <a:r>
              <a:rPr lang="en-US" altLang="zh-CN" sz="2400" dirty="0"/>
              <a:t>S</a:t>
            </a:r>
            <a:r>
              <a:rPr lang="zh-CN" altLang="en-US" sz="2400" dirty="0"/>
              <a:t>细化到不同的状态或将</a:t>
            </a:r>
            <a:r>
              <a:rPr lang="el-GR" altLang="zh-CN" sz="2400" dirty="0"/>
              <a:t>π</a:t>
            </a:r>
            <a:r>
              <a:rPr lang="zh-CN" altLang="en-US" sz="2400" dirty="0"/>
              <a:t>细化到不同的模型</a:t>
            </a:r>
            <a:r>
              <a:rPr lang="en-US" altLang="zh-CN" sz="2400" dirty="0"/>
              <a:t>action</a:t>
            </a:r>
            <a:r>
              <a:rPr lang="zh-CN" altLang="en-US" sz="2400" dirty="0"/>
              <a:t>。</a:t>
            </a:r>
          </a:p>
        </p:txBody>
      </p:sp>
    </p:spTree>
    <p:extLst>
      <p:ext uri="{BB962C8B-B14F-4D97-AF65-F5344CB8AC3E}">
        <p14:creationId xmlns:p14="http://schemas.microsoft.com/office/powerpoint/2010/main" val="1165479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E1613C0-78B6-40A7-A35E-C0FDDF74017F}"/>
              </a:ext>
            </a:extLst>
          </p:cNvPr>
          <p:cNvSpPr txBox="1"/>
          <p:nvPr/>
        </p:nvSpPr>
        <p:spPr>
          <a:xfrm>
            <a:off x="4772561" y="2598003"/>
            <a:ext cx="3262432" cy="830997"/>
          </a:xfrm>
          <a:prstGeom prst="rect">
            <a:avLst/>
          </a:prstGeom>
          <a:noFill/>
        </p:spPr>
        <p:txBody>
          <a:bodyPr wrap="none" rtlCol="0">
            <a:spAutoFit/>
          </a:bodyPr>
          <a:lstStyle/>
          <a:p>
            <a:r>
              <a:rPr lang="zh-CN" altLang="en-US" sz="4800" dirty="0"/>
              <a:t>谢谢观看！</a:t>
            </a:r>
          </a:p>
        </p:txBody>
      </p:sp>
    </p:spTree>
    <p:extLst>
      <p:ext uri="{BB962C8B-B14F-4D97-AF65-F5344CB8AC3E}">
        <p14:creationId xmlns:p14="http://schemas.microsoft.com/office/powerpoint/2010/main" val="424806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2B6A65-8303-4001-A84F-916C0D310654}"/>
              </a:ext>
            </a:extLst>
          </p:cNvPr>
          <p:cNvSpPr txBox="1"/>
          <p:nvPr/>
        </p:nvSpPr>
        <p:spPr>
          <a:xfrm>
            <a:off x="5542002" y="243191"/>
            <a:ext cx="1107996" cy="646331"/>
          </a:xfrm>
          <a:prstGeom prst="rect">
            <a:avLst/>
          </a:prstGeom>
          <a:noFill/>
        </p:spPr>
        <p:txBody>
          <a:bodyPr wrap="none" rtlCol="0">
            <a:spAutoFit/>
          </a:bodyPr>
          <a:lstStyle/>
          <a:p>
            <a:r>
              <a:rPr lang="zh-CN" altLang="en-US" sz="3600" dirty="0"/>
              <a:t>目录</a:t>
            </a:r>
          </a:p>
        </p:txBody>
      </p:sp>
      <p:sp>
        <p:nvSpPr>
          <p:cNvPr id="6" name="文本框 5">
            <a:extLst>
              <a:ext uri="{FF2B5EF4-FFF2-40B4-BE49-F238E27FC236}">
                <a16:creationId xmlns:a16="http://schemas.microsoft.com/office/drawing/2014/main" id="{983A213A-8AE5-4B98-AEAB-B2BC48E5984F}"/>
              </a:ext>
            </a:extLst>
          </p:cNvPr>
          <p:cNvSpPr txBox="1"/>
          <p:nvPr/>
        </p:nvSpPr>
        <p:spPr>
          <a:xfrm>
            <a:off x="904672" y="1225685"/>
            <a:ext cx="6684843" cy="5478616"/>
          </a:xfrm>
          <a:prstGeom prst="rect">
            <a:avLst/>
          </a:prstGeom>
          <a:noFill/>
        </p:spPr>
        <p:txBody>
          <a:bodyPr wrap="none" rtlCol="0">
            <a:spAutoFit/>
          </a:bodyPr>
          <a:lstStyle/>
          <a:p>
            <a:pPr marL="342900" indent="-342900">
              <a:lnSpc>
                <a:spcPct val="200000"/>
              </a:lnSpc>
              <a:buAutoNum type="arabicPeriod"/>
            </a:pPr>
            <a:r>
              <a:rPr lang="zh-CN" altLang="en-US" sz="3600" dirty="0"/>
              <a:t>背景介绍</a:t>
            </a:r>
            <a:endParaRPr lang="en-US" altLang="zh-CN" sz="3600" dirty="0"/>
          </a:p>
          <a:p>
            <a:pPr marL="342900" indent="-342900">
              <a:lnSpc>
                <a:spcPct val="200000"/>
              </a:lnSpc>
              <a:buAutoNum type="arabicPeriod"/>
            </a:pPr>
            <a:r>
              <a:rPr lang="en-US" altLang="zh-CN" sz="3600" dirty="0"/>
              <a:t>Android GUI</a:t>
            </a:r>
            <a:r>
              <a:rPr lang="zh-CN" altLang="en-US" sz="3600" dirty="0"/>
              <a:t>测试相关内容介绍</a:t>
            </a:r>
            <a:endParaRPr lang="en-US" altLang="zh-CN" sz="3600" dirty="0"/>
          </a:p>
          <a:p>
            <a:pPr marL="342900" indent="-342900">
              <a:lnSpc>
                <a:spcPct val="200000"/>
              </a:lnSpc>
              <a:buAutoNum type="arabicPeriod"/>
            </a:pPr>
            <a:r>
              <a:rPr lang="zh-CN" altLang="en-US" sz="3600" dirty="0"/>
              <a:t>复现难点</a:t>
            </a:r>
            <a:endParaRPr lang="en-US" altLang="zh-CN" sz="3600" dirty="0"/>
          </a:p>
          <a:p>
            <a:pPr marL="342900" indent="-342900">
              <a:lnSpc>
                <a:spcPct val="200000"/>
              </a:lnSpc>
              <a:buAutoNum type="arabicPeriod"/>
            </a:pPr>
            <a:r>
              <a:rPr lang="zh-CN" altLang="en-US" sz="3600" dirty="0"/>
              <a:t>文献理解</a:t>
            </a:r>
            <a:endParaRPr lang="en-US" altLang="zh-CN" sz="3600" dirty="0"/>
          </a:p>
          <a:p>
            <a:pPr marL="342900" indent="-342900">
              <a:lnSpc>
                <a:spcPct val="200000"/>
              </a:lnSpc>
              <a:buAutoNum type="arabicPeriod"/>
            </a:pPr>
            <a:r>
              <a:rPr lang="zh-CN" altLang="en-US" sz="3600" dirty="0"/>
              <a:t>代码理解</a:t>
            </a:r>
          </a:p>
        </p:txBody>
      </p:sp>
      <p:cxnSp>
        <p:nvCxnSpPr>
          <p:cNvPr id="8" name="直接连接符 7">
            <a:extLst>
              <a:ext uri="{FF2B5EF4-FFF2-40B4-BE49-F238E27FC236}">
                <a16:creationId xmlns:a16="http://schemas.microsoft.com/office/drawing/2014/main" id="{F2D81717-7A54-492F-8E9D-6345A8282D46}"/>
              </a:ext>
            </a:extLst>
          </p:cNvPr>
          <p:cNvCxnSpPr>
            <a:cxnSpLocks/>
          </p:cNvCxnSpPr>
          <p:nvPr/>
        </p:nvCxnSpPr>
        <p:spPr>
          <a:xfrm flipV="1">
            <a:off x="992221" y="972770"/>
            <a:ext cx="10642060" cy="6267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37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背景介绍</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E2DE2DA-49FC-485A-A1C1-E532EB9B6221}"/>
              </a:ext>
            </a:extLst>
          </p:cNvPr>
          <p:cNvSpPr txBox="1"/>
          <p:nvPr/>
        </p:nvSpPr>
        <p:spPr>
          <a:xfrm>
            <a:off x="631768" y="1437134"/>
            <a:ext cx="11175221" cy="3600986"/>
          </a:xfrm>
          <a:prstGeom prst="rect">
            <a:avLst/>
          </a:prstGeom>
          <a:noFill/>
        </p:spPr>
        <p:txBody>
          <a:bodyPr wrap="square" rtlCol="0">
            <a:spAutoFit/>
          </a:bodyPr>
          <a:lstStyle/>
          <a:p>
            <a:r>
              <a:rPr lang="en-US" altLang="zh-CN" sz="3200" b="1" dirty="0"/>
              <a:t>•</a:t>
            </a:r>
            <a:r>
              <a:rPr lang="zh-CN" altLang="en-US" sz="3200" b="1" dirty="0"/>
              <a:t>为什么要使用自动化的</a:t>
            </a:r>
            <a:r>
              <a:rPr lang="en-US" altLang="zh-CN" sz="3200" b="1" dirty="0"/>
              <a:t>Android</a:t>
            </a:r>
            <a:r>
              <a:rPr lang="zh-CN" altLang="en-US" sz="3200" b="1" dirty="0"/>
              <a:t>应用</a:t>
            </a:r>
            <a:r>
              <a:rPr lang="en-US" altLang="zh-CN" sz="3200" b="1" dirty="0"/>
              <a:t>GUI</a:t>
            </a:r>
            <a:r>
              <a:rPr lang="zh-CN" altLang="en-US" sz="3200" b="1" dirty="0"/>
              <a:t>测试？</a:t>
            </a:r>
            <a:endParaRPr lang="en-US" altLang="zh-CN" sz="3200" b="1" dirty="0"/>
          </a:p>
          <a:p>
            <a:endParaRPr lang="en-US" altLang="zh-CN" sz="2800" dirty="0"/>
          </a:p>
          <a:p>
            <a:r>
              <a:rPr lang="en-US" altLang="zh-CN" sz="2800" dirty="0"/>
              <a:t>       1.</a:t>
            </a:r>
            <a:r>
              <a:rPr lang="zh-CN" altLang="en-US" sz="2800" dirty="0"/>
              <a:t>移动应用测试需要大量的人力资源。测试人员需要写代码来模拟</a:t>
            </a:r>
            <a:r>
              <a:rPr lang="en-US" altLang="zh-CN" sz="2800" dirty="0"/>
              <a:t>GUI</a:t>
            </a:r>
            <a:r>
              <a:rPr lang="zh-CN" altLang="en-US" sz="2800" dirty="0"/>
              <a:t>动作从而驱动</a:t>
            </a:r>
            <a:r>
              <a:rPr lang="en-US" altLang="zh-CN" sz="2800" dirty="0"/>
              <a:t>Android</a:t>
            </a:r>
            <a:r>
              <a:rPr lang="zh-CN" altLang="en-US" sz="2800" dirty="0"/>
              <a:t>应用的执行，这个过程需要花费大量的时间和人力资源；</a:t>
            </a:r>
            <a:endParaRPr lang="en-US" altLang="zh-CN" sz="2800" dirty="0"/>
          </a:p>
          <a:p>
            <a:r>
              <a:rPr lang="en-US" altLang="zh-CN" sz="2800" dirty="0"/>
              <a:t>       2.</a:t>
            </a:r>
            <a:r>
              <a:rPr lang="zh-CN" altLang="en-US" sz="2800" dirty="0"/>
              <a:t>测试人员编写测试驱动代码的过程是有出错倾向的；</a:t>
            </a:r>
            <a:endParaRPr lang="en-US" altLang="zh-CN" sz="2800" dirty="0"/>
          </a:p>
          <a:p>
            <a:r>
              <a:rPr lang="en-US" altLang="zh-CN" sz="2800" dirty="0"/>
              <a:t>       3.</a:t>
            </a:r>
            <a:r>
              <a:rPr lang="zh-CN" altLang="en-US" sz="2800" dirty="0"/>
              <a:t>如果</a:t>
            </a:r>
            <a:r>
              <a:rPr lang="en-US" altLang="zh-CN" sz="2800" dirty="0"/>
              <a:t>GUI</a:t>
            </a:r>
            <a:r>
              <a:rPr lang="zh-CN" altLang="en-US" sz="2800" dirty="0"/>
              <a:t>发生了改变，那么测试人员需要对原始的测试脚本进行不一般的修改。</a:t>
            </a:r>
          </a:p>
        </p:txBody>
      </p:sp>
    </p:spTree>
    <p:extLst>
      <p:ext uri="{BB962C8B-B14F-4D97-AF65-F5344CB8AC3E}">
        <p14:creationId xmlns:p14="http://schemas.microsoft.com/office/powerpoint/2010/main" val="268024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背景介绍</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E2DE2DA-49FC-485A-A1C1-E532EB9B6221}"/>
              </a:ext>
            </a:extLst>
          </p:cNvPr>
          <p:cNvSpPr txBox="1"/>
          <p:nvPr/>
        </p:nvSpPr>
        <p:spPr>
          <a:xfrm>
            <a:off x="631768" y="1437134"/>
            <a:ext cx="8329352" cy="4462760"/>
          </a:xfrm>
          <a:prstGeom prst="rect">
            <a:avLst/>
          </a:prstGeom>
          <a:noFill/>
        </p:spPr>
        <p:txBody>
          <a:bodyPr wrap="square" rtlCol="0">
            <a:spAutoFit/>
          </a:bodyPr>
          <a:lstStyle/>
          <a:p>
            <a:r>
              <a:rPr lang="en-US" altLang="zh-CN" sz="3200" b="1" dirty="0"/>
              <a:t>•</a:t>
            </a:r>
            <a:r>
              <a:rPr lang="zh-CN" altLang="en-US" sz="3200" b="1" dirty="0"/>
              <a:t>与</a:t>
            </a:r>
            <a:r>
              <a:rPr lang="en-US" altLang="zh-CN" sz="3200" b="1" dirty="0"/>
              <a:t>Monkey</a:t>
            </a:r>
            <a:r>
              <a:rPr lang="zh-CN" altLang="en-US" sz="3200" b="1" dirty="0"/>
              <a:t>的对比</a:t>
            </a:r>
            <a:endParaRPr lang="en-US" altLang="zh-CN" sz="3200" b="1" dirty="0"/>
          </a:p>
          <a:p>
            <a:r>
              <a:rPr lang="en-US" altLang="zh-CN" sz="2800" dirty="0"/>
              <a:t>        Monkey</a:t>
            </a:r>
            <a:r>
              <a:rPr lang="zh-CN" altLang="en-US" sz="2800" dirty="0"/>
              <a:t>是一个由</a:t>
            </a:r>
            <a:r>
              <a:rPr lang="en-US" altLang="zh-CN" sz="2800" dirty="0"/>
              <a:t>Google</a:t>
            </a:r>
            <a:r>
              <a:rPr lang="zh-CN" altLang="en-US" sz="2800" dirty="0"/>
              <a:t>开发的</a:t>
            </a:r>
            <a:r>
              <a:rPr lang="en-US" altLang="zh-CN" sz="2800" dirty="0"/>
              <a:t>GUI</a:t>
            </a:r>
            <a:r>
              <a:rPr lang="zh-CN" altLang="en-US" sz="2800" dirty="0"/>
              <a:t>模糊测试工具，它只能生成随机的事件作为测试输入而不加任何的指导。因此它不能引导测试勘察一致地遍历</a:t>
            </a:r>
            <a:r>
              <a:rPr lang="en-US" altLang="zh-CN" sz="2800" dirty="0"/>
              <a:t>GUIs</a:t>
            </a:r>
            <a:r>
              <a:rPr lang="zh-CN" altLang="en-US" sz="2800" dirty="0"/>
              <a:t>，也无法合并用户定义的规则，例如输入密码或禁止注销。另外，生成的事件是用硬编码坐标低级的，通常非常长，使复制与调试变得复杂。为了克服</a:t>
            </a:r>
            <a:r>
              <a:rPr lang="en-US" altLang="zh-CN" sz="2800" dirty="0"/>
              <a:t>Monkey</a:t>
            </a:r>
            <a:r>
              <a:rPr lang="zh-CN" altLang="en-US" sz="2800" dirty="0"/>
              <a:t>的限制，像进化算法、符号执行的技术被应用来指导输入生成。然而这样的方法从计算方面讲昂贵，并没有大规模应用于实践中。</a:t>
            </a:r>
            <a:endParaRPr lang="en-US" altLang="zh-CN" sz="2800" dirty="0"/>
          </a:p>
        </p:txBody>
      </p:sp>
      <p:pic>
        <p:nvPicPr>
          <p:cNvPr id="5" name="图片 4">
            <a:extLst>
              <a:ext uri="{FF2B5EF4-FFF2-40B4-BE49-F238E27FC236}">
                <a16:creationId xmlns:a16="http://schemas.microsoft.com/office/drawing/2014/main" id="{E4F28FCB-E725-428C-AA22-9766375C854A}"/>
              </a:ext>
            </a:extLst>
          </p:cNvPr>
          <p:cNvPicPr>
            <a:picLocks noChangeAspect="1"/>
          </p:cNvPicPr>
          <p:nvPr/>
        </p:nvPicPr>
        <p:blipFill>
          <a:blip r:embed="rId2"/>
          <a:stretch>
            <a:fillRect/>
          </a:stretch>
        </p:blipFill>
        <p:spPr>
          <a:xfrm>
            <a:off x="8754653" y="1437134"/>
            <a:ext cx="3292968" cy="3496535"/>
          </a:xfrm>
          <a:prstGeom prst="rect">
            <a:avLst/>
          </a:prstGeom>
        </p:spPr>
      </p:pic>
    </p:spTree>
    <p:extLst>
      <p:ext uri="{BB962C8B-B14F-4D97-AF65-F5344CB8AC3E}">
        <p14:creationId xmlns:p14="http://schemas.microsoft.com/office/powerpoint/2010/main" val="632692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·Android GUI</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测试相关内容介绍</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61A3298-D4A9-4556-8857-1CB2A1E7430F}"/>
              </a:ext>
            </a:extLst>
          </p:cNvPr>
          <p:cNvSpPr txBox="1"/>
          <p:nvPr/>
        </p:nvSpPr>
        <p:spPr>
          <a:xfrm>
            <a:off x="1199703" y="1246459"/>
            <a:ext cx="4450012" cy="5262979"/>
          </a:xfrm>
          <a:prstGeom prst="rect">
            <a:avLst/>
          </a:prstGeom>
          <a:noFill/>
        </p:spPr>
        <p:txBody>
          <a:bodyPr wrap="square" rtlCol="0">
            <a:spAutoFit/>
          </a:bodyPr>
          <a:lstStyle/>
          <a:p>
            <a:r>
              <a:rPr lang="zh-CN" altLang="en-US" sz="2400" dirty="0"/>
              <a:t>        在</a:t>
            </a:r>
            <a:r>
              <a:rPr lang="en-US" altLang="zh-CN" sz="2400" dirty="0"/>
              <a:t>Android</a:t>
            </a:r>
            <a:r>
              <a:rPr lang="zh-CN" altLang="en-US" sz="2400" dirty="0"/>
              <a:t>应用中，一个</a:t>
            </a:r>
            <a:r>
              <a:rPr lang="en-US" altLang="zh-CN" sz="2400" dirty="0"/>
              <a:t>activity</a:t>
            </a:r>
            <a:r>
              <a:rPr lang="zh-CN" altLang="en-US" sz="2400" dirty="0"/>
              <a:t>是一系列部件的组合。这些部件被组织在一个被命名为</a:t>
            </a:r>
            <a:r>
              <a:rPr lang="en-US" altLang="zh-CN" sz="2400" dirty="0"/>
              <a:t>GUI tree</a:t>
            </a:r>
            <a:r>
              <a:rPr lang="zh-CN" altLang="en-US" sz="2400" dirty="0"/>
              <a:t>的树状结构中。一个部件往往有四类属性：</a:t>
            </a:r>
            <a:r>
              <a:rPr lang="en-US" altLang="zh-CN" sz="2400" dirty="0"/>
              <a:t>type</a:t>
            </a:r>
            <a:r>
              <a:rPr lang="zh-CN" altLang="en-US" sz="2400" dirty="0"/>
              <a:t>，</a:t>
            </a:r>
            <a:r>
              <a:rPr lang="en-US" altLang="zh-CN" sz="2400" dirty="0"/>
              <a:t>appearance</a:t>
            </a:r>
            <a:r>
              <a:rPr lang="zh-CN" altLang="en-US" sz="2400" dirty="0"/>
              <a:t>，</a:t>
            </a:r>
            <a:r>
              <a:rPr lang="en-US" altLang="zh-CN" sz="2400" dirty="0"/>
              <a:t>functionalities</a:t>
            </a:r>
            <a:r>
              <a:rPr lang="zh-CN" altLang="en-US" sz="2400" dirty="0"/>
              <a:t>（即是否可点击等），</a:t>
            </a:r>
            <a:r>
              <a:rPr lang="en-US" altLang="zh-CN" sz="2400" dirty="0"/>
              <a:t>designated order among sibling widgets</a:t>
            </a:r>
            <a:r>
              <a:rPr lang="zh-CN" altLang="en-US" sz="2400" dirty="0"/>
              <a:t>（也就是具有相同父节点的部件的表明唯一身份的索引）。我们使用</a:t>
            </a:r>
            <a:r>
              <a:rPr lang="en-US" altLang="zh-CN" sz="2400" b="1" dirty="0"/>
              <a:t>I,  c,  t</a:t>
            </a:r>
            <a:r>
              <a:rPr lang="zh-CN" altLang="en-US" sz="2400" dirty="0"/>
              <a:t>来表示索引，部件类型，文本类型。</a:t>
            </a:r>
            <a:endParaRPr lang="en-US" altLang="zh-CN" sz="2400" dirty="0"/>
          </a:p>
          <a:p>
            <a:r>
              <a:rPr lang="zh-CN" altLang="en-US" sz="2400" dirty="0"/>
              <a:t>        右图就是一个</a:t>
            </a:r>
            <a:r>
              <a:rPr lang="en-US" altLang="zh-CN" sz="2400" dirty="0"/>
              <a:t>GUI</a:t>
            </a:r>
            <a:r>
              <a:rPr lang="zh-CN" altLang="en-US" sz="2400" dirty="0"/>
              <a:t>页面和它的</a:t>
            </a:r>
            <a:r>
              <a:rPr lang="en-US" altLang="zh-CN" sz="2400" dirty="0"/>
              <a:t>GUI tree</a:t>
            </a:r>
            <a:r>
              <a:rPr lang="zh-CN" altLang="en-US" sz="2400" dirty="0"/>
              <a:t>的例子。</a:t>
            </a:r>
          </a:p>
        </p:txBody>
      </p:sp>
      <p:grpSp>
        <p:nvGrpSpPr>
          <p:cNvPr id="11" name="Group 51740">
            <a:extLst>
              <a:ext uri="{FF2B5EF4-FFF2-40B4-BE49-F238E27FC236}">
                <a16:creationId xmlns:a16="http://schemas.microsoft.com/office/drawing/2014/main" id="{B783A248-2A8E-4315-BA94-ABA75D4F5AD5}"/>
              </a:ext>
            </a:extLst>
          </p:cNvPr>
          <p:cNvGrpSpPr/>
          <p:nvPr/>
        </p:nvGrpSpPr>
        <p:grpSpPr>
          <a:xfrm>
            <a:off x="7274479" y="1370631"/>
            <a:ext cx="3418527" cy="4708969"/>
            <a:chOff x="-3857" y="-3892"/>
            <a:chExt cx="2590799" cy="3597456"/>
          </a:xfrm>
        </p:grpSpPr>
        <p:pic>
          <p:nvPicPr>
            <p:cNvPr id="12" name="Picture 64562">
              <a:extLst>
                <a:ext uri="{FF2B5EF4-FFF2-40B4-BE49-F238E27FC236}">
                  <a16:creationId xmlns:a16="http://schemas.microsoft.com/office/drawing/2014/main" id="{8F2946AC-1D74-4379-8212-467535DB21BD}"/>
                </a:ext>
              </a:extLst>
            </p:cNvPr>
            <p:cNvPicPr/>
            <p:nvPr/>
          </p:nvPicPr>
          <p:blipFill>
            <a:blip r:embed="rId2"/>
            <a:stretch>
              <a:fillRect/>
            </a:stretch>
          </p:blipFill>
          <p:spPr>
            <a:xfrm>
              <a:off x="-3857" y="-3892"/>
              <a:ext cx="1216152" cy="2157984"/>
            </a:xfrm>
            <a:prstGeom prst="rect">
              <a:avLst/>
            </a:prstGeom>
          </p:spPr>
        </p:pic>
        <p:sp>
          <p:nvSpPr>
            <p:cNvPr id="13" name="Rectangle 48064">
              <a:extLst>
                <a:ext uri="{FF2B5EF4-FFF2-40B4-BE49-F238E27FC236}">
                  <a16:creationId xmlns:a16="http://schemas.microsoft.com/office/drawing/2014/main" id="{7676B056-8DD9-4CD2-A742-FB98680929A9}"/>
                </a:ext>
              </a:extLst>
            </p:cNvPr>
            <p:cNvSpPr/>
            <p:nvPr/>
          </p:nvSpPr>
          <p:spPr>
            <a:xfrm>
              <a:off x="545724" y="2233608"/>
              <a:ext cx="47910" cy="135528"/>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14" name="Rectangle 48065">
              <a:extLst>
                <a:ext uri="{FF2B5EF4-FFF2-40B4-BE49-F238E27FC236}">
                  <a16:creationId xmlns:a16="http://schemas.microsoft.com/office/drawing/2014/main" id="{F6DDB420-912C-4B64-BE81-71343E7CCE05}"/>
                </a:ext>
              </a:extLst>
            </p:cNvPr>
            <p:cNvSpPr/>
            <p:nvPr/>
          </p:nvSpPr>
          <p:spPr>
            <a:xfrm>
              <a:off x="629776" y="2233608"/>
              <a:ext cx="47910" cy="135528"/>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15" name="Rectangle 48066">
              <a:extLst>
                <a:ext uri="{FF2B5EF4-FFF2-40B4-BE49-F238E27FC236}">
                  <a16:creationId xmlns:a16="http://schemas.microsoft.com/office/drawing/2014/main" id="{4D97B54E-DC38-463A-A697-F0EFD04061A7}"/>
                </a:ext>
              </a:extLst>
            </p:cNvPr>
            <p:cNvSpPr/>
            <p:nvPr/>
          </p:nvSpPr>
          <p:spPr>
            <a:xfrm>
              <a:off x="581746" y="2233608"/>
              <a:ext cx="63879" cy="135528"/>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a</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pic>
          <p:nvPicPr>
            <p:cNvPr id="16" name="Picture 64563">
              <a:extLst>
                <a:ext uri="{FF2B5EF4-FFF2-40B4-BE49-F238E27FC236}">
                  <a16:creationId xmlns:a16="http://schemas.microsoft.com/office/drawing/2014/main" id="{1EFBEDF4-094C-43B0-8841-5036029DCFBA}"/>
                </a:ext>
              </a:extLst>
            </p:cNvPr>
            <p:cNvPicPr/>
            <p:nvPr/>
          </p:nvPicPr>
          <p:blipFill>
            <a:blip r:embed="rId3"/>
            <a:stretch>
              <a:fillRect/>
            </a:stretch>
          </p:blipFill>
          <p:spPr>
            <a:xfrm>
              <a:off x="1370790" y="-3892"/>
              <a:ext cx="1216152" cy="2157984"/>
            </a:xfrm>
            <a:prstGeom prst="rect">
              <a:avLst/>
            </a:prstGeom>
          </p:spPr>
        </p:pic>
        <p:sp>
          <p:nvSpPr>
            <p:cNvPr id="17" name="Rectangle 48070">
              <a:extLst>
                <a:ext uri="{FF2B5EF4-FFF2-40B4-BE49-F238E27FC236}">
                  <a16:creationId xmlns:a16="http://schemas.microsoft.com/office/drawing/2014/main" id="{1A8F9287-D975-4090-881D-66153BB8EC23}"/>
                </a:ext>
              </a:extLst>
            </p:cNvPr>
            <p:cNvSpPr/>
            <p:nvPr/>
          </p:nvSpPr>
          <p:spPr>
            <a:xfrm>
              <a:off x="1952572" y="2233608"/>
              <a:ext cx="71936" cy="135528"/>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b</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18" name="Rectangle 48067">
              <a:extLst>
                <a:ext uri="{FF2B5EF4-FFF2-40B4-BE49-F238E27FC236}">
                  <a16:creationId xmlns:a16="http://schemas.microsoft.com/office/drawing/2014/main" id="{5627C595-F7AF-4742-825F-EF45BF05373F}"/>
                </a:ext>
              </a:extLst>
            </p:cNvPr>
            <p:cNvSpPr/>
            <p:nvPr/>
          </p:nvSpPr>
          <p:spPr>
            <a:xfrm>
              <a:off x="1916549" y="2233608"/>
              <a:ext cx="47910" cy="135528"/>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19" name="Rectangle 48069">
              <a:extLst>
                <a:ext uri="{FF2B5EF4-FFF2-40B4-BE49-F238E27FC236}">
                  <a16:creationId xmlns:a16="http://schemas.microsoft.com/office/drawing/2014/main" id="{AD813531-2826-485F-8EBC-14681EF23F8D}"/>
                </a:ext>
              </a:extLst>
            </p:cNvPr>
            <p:cNvSpPr/>
            <p:nvPr/>
          </p:nvSpPr>
          <p:spPr>
            <a:xfrm>
              <a:off x="2006659" y="2233608"/>
              <a:ext cx="47910" cy="135528"/>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20" name="Shape 334">
              <a:extLst>
                <a:ext uri="{FF2B5EF4-FFF2-40B4-BE49-F238E27FC236}">
                  <a16:creationId xmlns:a16="http://schemas.microsoft.com/office/drawing/2014/main" id="{E6496108-3C98-41FB-B609-67C1D7E30BF7}"/>
                </a:ext>
              </a:extLst>
            </p:cNvPr>
            <p:cNvSpPr/>
            <p:nvPr/>
          </p:nvSpPr>
          <p:spPr>
            <a:xfrm>
              <a:off x="58757" y="2452780"/>
              <a:ext cx="615604" cy="102600"/>
            </a:xfrm>
            <a:custGeom>
              <a:avLst/>
              <a:gdLst/>
              <a:ahLst/>
              <a:cxnLst/>
              <a:rect l="0" t="0" r="0" b="0"/>
              <a:pathLst>
                <a:path w="615604" h="102600">
                  <a:moveTo>
                    <a:pt x="0" y="102600"/>
                  </a:moveTo>
                  <a:lnTo>
                    <a:pt x="615604" y="102600"/>
                  </a:lnTo>
                  <a:lnTo>
                    <a:pt x="615604" y="0"/>
                  </a:lnTo>
                  <a:lnTo>
                    <a:pt x="0" y="0"/>
                  </a:lnTo>
                  <a:close/>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21" name="Rectangle 335">
              <a:extLst>
                <a:ext uri="{FF2B5EF4-FFF2-40B4-BE49-F238E27FC236}">
                  <a16:creationId xmlns:a16="http://schemas.microsoft.com/office/drawing/2014/main" id="{3007798D-DD4E-4BF1-9598-8BA262C4E48E}"/>
                </a:ext>
              </a:extLst>
            </p:cNvPr>
            <p:cNvSpPr/>
            <p:nvPr/>
          </p:nvSpPr>
          <p:spPr>
            <a:xfrm>
              <a:off x="92961" y="2462688"/>
              <a:ext cx="149096"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7D7E7E"/>
                  </a:solidFill>
                  <a:effectLst/>
                  <a:latin typeface="Cambria" panose="02040503050406030204" pitchFamily="18" charset="0"/>
                  <a:ea typeface="Cambria" panose="02040503050406030204" pitchFamily="18" charset="0"/>
                  <a:cs typeface="Cambria" panose="020405030504060302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22" name="Shape 336">
              <a:extLst>
                <a:ext uri="{FF2B5EF4-FFF2-40B4-BE49-F238E27FC236}">
                  <a16:creationId xmlns:a16="http://schemas.microsoft.com/office/drawing/2014/main" id="{D92F8F10-68FE-48FC-AD67-FAB1C7C35042}"/>
                </a:ext>
              </a:extLst>
            </p:cNvPr>
            <p:cNvSpPr/>
            <p:nvPr/>
          </p:nvSpPr>
          <p:spPr>
            <a:xfrm>
              <a:off x="195562" y="2589584"/>
              <a:ext cx="615605" cy="102601"/>
            </a:xfrm>
            <a:custGeom>
              <a:avLst/>
              <a:gdLst/>
              <a:ahLst/>
              <a:cxnLst/>
              <a:rect l="0" t="0" r="0" b="0"/>
              <a:pathLst>
                <a:path w="615605" h="102601">
                  <a:moveTo>
                    <a:pt x="0" y="102601"/>
                  </a:moveTo>
                  <a:lnTo>
                    <a:pt x="615605" y="102601"/>
                  </a:lnTo>
                  <a:lnTo>
                    <a:pt x="615605" y="0"/>
                  </a:lnTo>
                  <a:lnTo>
                    <a:pt x="0" y="0"/>
                  </a:lnTo>
                  <a:close/>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23" name="Rectangle 337">
              <a:extLst>
                <a:ext uri="{FF2B5EF4-FFF2-40B4-BE49-F238E27FC236}">
                  <a16:creationId xmlns:a16="http://schemas.microsoft.com/office/drawing/2014/main" id="{7EE18053-A15D-46B8-B8BE-8014129054A9}"/>
                </a:ext>
              </a:extLst>
            </p:cNvPr>
            <p:cNvSpPr/>
            <p:nvPr/>
          </p:nvSpPr>
          <p:spPr>
            <a:xfrm>
              <a:off x="229754" y="2599481"/>
              <a:ext cx="149096"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7D7E7E"/>
                  </a:solidFill>
                  <a:effectLst/>
                  <a:latin typeface="Cambria" panose="02040503050406030204" pitchFamily="18" charset="0"/>
                  <a:ea typeface="Cambria" panose="02040503050406030204" pitchFamily="18" charset="0"/>
                  <a:cs typeface="Cambria" panose="020405030504060302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24" name="Shape 338">
              <a:extLst>
                <a:ext uri="{FF2B5EF4-FFF2-40B4-BE49-F238E27FC236}">
                  <a16:creationId xmlns:a16="http://schemas.microsoft.com/office/drawing/2014/main" id="{57808507-6CE7-43EB-9CC1-989007FFEDFF}"/>
                </a:ext>
              </a:extLst>
            </p:cNvPr>
            <p:cNvSpPr/>
            <p:nvPr/>
          </p:nvSpPr>
          <p:spPr>
            <a:xfrm>
              <a:off x="195562" y="2726377"/>
              <a:ext cx="615605" cy="102601"/>
            </a:xfrm>
            <a:custGeom>
              <a:avLst/>
              <a:gdLst/>
              <a:ahLst/>
              <a:cxnLst/>
              <a:rect l="0" t="0" r="0" b="0"/>
              <a:pathLst>
                <a:path w="615605" h="102601">
                  <a:moveTo>
                    <a:pt x="0" y="102601"/>
                  </a:moveTo>
                  <a:lnTo>
                    <a:pt x="615605" y="102601"/>
                  </a:lnTo>
                  <a:lnTo>
                    <a:pt x="615605" y="0"/>
                  </a:lnTo>
                  <a:lnTo>
                    <a:pt x="0" y="0"/>
                  </a:lnTo>
                  <a:close/>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25" name="Rectangle 48072">
              <a:extLst>
                <a:ext uri="{FF2B5EF4-FFF2-40B4-BE49-F238E27FC236}">
                  <a16:creationId xmlns:a16="http://schemas.microsoft.com/office/drawing/2014/main" id="{C5624885-F93D-44AB-8502-9A5236FD2435}"/>
                </a:ext>
              </a:extLst>
            </p:cNvPr>
            <p:cNvSpPr/>
            <p:nvPr/>
          </p:nvSpPr>
          <p:spPr>
            <a:xfrm>
              <a:off x="265811" y="2750614"/>
              <a:ext cx="479564" cy="76651"/>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,ListView,</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26" name="Rectangle 48071">
              <a:extLst>
                <a:ext uri="{FF2B5EF4-FFF2-40B4-BE49-F238E27FC236}">
                  <a16:creationId xmlns:a16="http://schemas.microsoft.com/office/drawing/2014/main" id="{33E5B6B7-999E-413D-AE2C-5E28E78B625B}"/>
                </a:ext>
              </a:extLst>
            </p:cNvPr>
            <p:cNvSpPr/>
            <p:nvPr/>
          </p:nvSpPr>
          <p:spPr>
            <a:xfrm>
              <a:off x="229754" y="2750614"/>
              <a:ext cx="47956" cy="76651"/>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0</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27" name="Shape 340">
              <a:extLst>
                <a:ext uri="{FF2B5EF4-FFF2-40B4-BE49-F238E27FC236}">
                  <a16:creationId xmlns:a16="http://schemas.microsoft.com/office/drawing/2014/main" id="{24062A38-DC2A-478B-A6F8-1F347F7C038E}"/>
                </a:ext>
              </a:extLst>
            </p:cNvPr>
            <p:cNvSpPr/>
            <p:nvPr/>
          </p:nvSpPr>
          <p:spPr>
            <a:xfrm>
              <a:off x="332355" y="2863183"/>
              <a:ext cx="615604" cy="102600"/>
            </a:xfrm>
            <a:custGeom>
              <a:avLst/>
              <a:gdLst/>
              <a:ahLst/>
              <a:cxnLst/>
              <a:rect l="0" t="0" r="0" b="0"/>
              <a:pathLst>
                <a:path w="615604" h="102600">
                  <a:moveTo>
                    <a:pt x="0" y="102600"/>
                  </a:moveTo>
                  <a:lnTo>
                    <a:pt x="615604" y="102600"/>
                  </a:lnTo>
                  <a:lnTo>
                    <a:pt x="615604" y="0"/>
                  </a:lnTo>
                  <a:lnTo>
                    <a:pt x="0" y="0"/>
                  </a:lnTo>
                  <a:close/>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dirty="0"/>
            </a:p>
          </p:txBody>
        </p:sp>
        <p:sp>
          <p:nvSpPr>
            <p:cNvPr id="28" name="Rectangle 48077">
              <a:extLst>
                <a:ext uri="{FF2B5EF4-FFF2-40B4-BE49-F238E27FC236}">
                  <a16:creationId xmlns:a16="http://schemas.microsoft.com/office/drawing/2014/main" id="{646033DB-FE15-4198-AE5E-F31D565B0F5F}"/>
                </a:ext>
              </a:extLst>
            </p:cNvPr>
            <p:cNvSpPr/>
            <p:nvPr/>
          </p:nvSpPr>
          <p:spPr>
            <a:xfrm>
              <a:off x="366559" y="2887407"/>
              <a:ext cx="47956"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0</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29" name="Rectangle 49354">
              <a:extLst>
                <a:ext uri="{FF2B5EF4-FFF2-40B4-BE49-F238E27FC236}">
                  <a16:creationId xmlns:a16="http://schemas.microsoft.com/office/drawing/2014/main" id="{CD1C4A2B-1EE9-46A1-A28B-984B50E108C0}"/>
                </a:ext>
              </a:extLst>
            </p:cNvPr>
            <p:cNvSpPr/>
            <p:nvPr/>
          </p:nvSpPr>
          <p:spPr>
            <a:xfrm>
              <a:off x="799248" y="2887407"/>
              <a:ext cx="143869"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LSX</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30" name="Rectangle 49353">
              <a:extLst>
                <a:ext uri="{FF2B5EF4-FFF2-40B4-BE49-F238E27FC236}">
                  <a16:creationId xmlns:a16="http://schemas.microsoft.com/office/drawing/2014/main" id="{58B0DD14-A593-4229-A194-CB65352198D4}"/>
                </a:ext>
              </a:extLst>
            </p:cNvPr>
            <p:cNvSpPr/>
            <p:nvPr/>
          </p:nvSpPr>
          <p:spPr>
            <a:xfrm>
              <a:off x="402616" y="2887407"/>
              <a:ext cx="527521"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,TextView,X</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31" name="Shape 342">
              <a:extLst>
                <a:ext uri="{FF2B5EF4-FFF2-40B4-BE49-F238E27FC236}">
                  <a16:creationId xmlns:a16="http://schemas.microsoft.com/office/drawing/2014/main" id="{3B82C6D3-8F7E-4A6D-9463-6C8E011BE5ED}"/>
                </a:ext>
              </a:extLst>
            </p:cNvPr>
            <p:cNvSpPr/>
            <p:nvPr/>
          </p:nvSpPr>
          <p:spPr>
            <a:xfrm>
              <a:off x="332355" y="2999988"/>
              <a:ext cx="615604" cy="102601"/>
            </a:xfrm>
            <a:custGeom>
              <a:avLst/>
              <a:gdLst/>
              <a:ahLst/>
              <a:cxnLst/>
              <a:rect l="0" t="0" r="0" b="0"/>
              <a:pathLst>
                <a:path w="615604" h="102601">
                  <a:moveTo>
                    <a:pt x="0" y="102601"/>
                  </a:moveTo>
                  <a:lnTo>
                    <a:pt x="615604" y="102601"/>
                  </a:lnTo>
                  <a:lnTo>
                    <a:pt x="615604" y="0"/>
                  </a:lnTo>
                  <a:lnTo>
                    <a:pt x="0" y="0"/>
                  </a:lnTo>
                  <a:close/>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32" name="Rectangle 48083">
              <a:extLst>
                <a:ext uri="{FF2B5EF4-FFF2-40B4-BE49-F238E27FC236}">
                  <a16:creationId xmlns:a16="http://schemas.microsoft.com/office/drawing/2014/main" id="{2EDBAEFC-DD23-4B22-A176-04E2EB730A16}"/>
                </a:ext>
              </a:extLst>
            </p:cNvPr>
            <p:cNvSpPr/>
            <p:nvPr/>
          </p:nvSpPr>
          <p:spPr>
            <a:xfrm>
              <a:off x="366559" y="3024212"/>
              <a:ext cx="47956" cy="76651"/>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1</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33" name="Rectangle 49349">
              <a:extLst>
                <a:ext uri="{FF2B5EF4-FFF2-40B4-BE49-F238E27FC236}">
                  <a16:creationId xmlns:a16="http://schemas.microsoft.com/office/drawing/2014/main" id="{B95CACC7-4575-456B-BDDF-E702C35280E5}"/>
                </a:ext>
              </a:extLst>
            </p:cNvPr>
            <p:cNvSpPr/>
            <p:nvPr/>
          </p:nvSpPr>
          <p:spPr>
            <a:xfrm>
              <a:off x="402616" y="3024212"/>
              <a:ext cx="527521" cy="76651"/>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,TextView,P</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34" name="Rectangle 49352">
              <a:extLst>
                <a:ext uri="{FF2B5EF4-FFF2-40B4-BE49-F238E27FC236}">
                  <a16:creationId xmlns:a16="http://schemas.microsoft.com/office/drawing/2014/main" id="{AFA45CD3-129D-49A7-999D-E473BBEF065A}"/>
                </a:ext>
              </a:extLst>
            </p:cNvPr>
            <p:cNvSpPr/>
            <p:nvPr/>
          </p:nvSpPr>
          <p:spPr>
            <a:xfrm>
              <a:off x="799248" y="3024212"/>
              <a:ext cx="143869" cy="76651"/>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PTX</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35" name="Shape 344">
              <a:extLst>
                <a:ext uri="{FF2B5EF4-FFF2-40B4-BE49-F238E27FC236}">
                  <a16:creationId xmlns:a16="http://schemas.microsoft.com/office/drawing/2014/main" id="{4CB3FC2E-4F29-4081-9BAB-EF6240F883C9}"/>
                </a:ext>
              </a:extLst>
            </p:cNvPr>
            <p:cNvSpPr/>
            <p:nvPr/>
          </p:nvSpPr>
          <p:spPr>
            <a:xfrm>
              <a:off x="332355" y="3136780"/>
              <a:ext cx="615604" cy="102601"/>
            </a:xfrm>
            <a:custGeom>
              <a:avLst/>
              <a:gdLst/>
              <a:ahLst/>
              <a:cxnLst/>
              <a:rect l="0" t="0" r="0" b="0"/>
              <a:pathLst>
                <a:path w="615604" h="102601">
                  <a:moveTo>
                    <a:pt x="0" y="102601"/>
                  </a:moveTo>
                  <a:lnTo>
                    <a:pt x="615604" y="102601"/>
                  </a:lnTo>
                  <a:lnTo>
                    <a:pt x="615604" y="0"/>
                  </a:lnTo>
                  <a:lnTo>
                    <a:pt x="0" y="0"/>
                  </a:lnTo>
                  <a:close/>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36" name="Rectangle 49348">
              <a:extLst>
                <a:ext uri="{FF2B5EF4-FFF2-40B4-BE49-F238E27FC236}">
                  <a16:creationId xmlns:a16="http://schemas.microsoft.com/office/drawing/2014/main" id="{EB509DF7-2EEB-4055-905C-75AEE05667F4}"/>
                </a:ext>
              </a:extLst>
            </p:cNvPr>
            <p:cNvSpPr/>
            <p:nvPr/>
          </p:nvSpPr>
          <p:spPr>
            <a:xfrm>
              <a:off x="799248" y="3161005"/>
              <a:ext cx="143869"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OCX</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37" name="Rectangle 49347">
              <a:extLst>
                <a:ext uri="{FF2B5EF4-FFF2-40B4-BE49-F238E27FC236}">
                  <a16:creationId xmlns:a16="http://schemas.microsoft.com/office/drawing/2014/main" id="{5FF143BA-C516-4C5A-BFE6-B38D071FE5A3}"/>
                </a:ext>
              </a:extLst>
            </p:cNvPr>
            <p:cNvSpPr/>
            <p:nvPr/>
          </p:nvSpPr>
          <p:spPr>
            <a:xfrm>
              <a:off x="402616" y="3161005"/>
              <a:ext cx="527521"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,TextView,D</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38" name="Rectangle 48087">
              <a:extLst>
                <a:ext uri="{FF2B5EF4-FFF2-40B4-BE49-F238E27FC236}">
                  <a16:creationId xmlns:a16="http://schemas.microsoft.com/office/drawing/2014/main" id="{081B900E-37C0-4FC2-9109-A90642009E71}"/>
                </a:ext>
              </a:extLst>
            </p:cNvPr>
            <p:cNvSpPr/>
            <p:nvPr/>
          </p:nvSpPr>
          <p:spPr>
            <a:xfrm>
              <a:off x="366559" y="3161005"/>
              <a:ext cx="47956"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2</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39" name="Shape 346">
              <a:extLst>
                <a:ext uri="{FF2B5EF4-FFF2-40B4-BE49-F238E27FC236}">
                  <a16:creationId xmlns:a16="http://schemas.microsoft.com/office/drawing/2014/main" id="{5E883B83-41DA-4A5B-8F67-9E751FFB678E}"/>
                </a:ext>
              </a:extLst>
            </p:cNvPr>
            <p:cNvSpPr/>
            <p:nvPr/>
          </p:nvSpPr>
          <p:spPr>
            <a:xfrm>
              <a:off x="195562" y="3273586"/>
              <a:ext cx="615605" cy="102601"/>
            </a:xfrm>
            <a:custGeom>
              <a:avLst/>
              <a:gdLst/>
              <a:ahLst/>
              <a:cxnLst/>
              <a:rect l="0" t="0" r="0" b="0"/>
              <a:pathLst>
                <a:path w="615605" h="102601">
                  <a:moveTo>
                    <a:pt x="0" y="102601"/>
                  </a:moveTo>
                  <a:lnTo>
                    <a:pt x="615605" y="102601"/>
                  </a:lnTo>
                  <a:lnTo>
                    <a:pt x="615605" y="0"/>
                  </a:lnTo>
                  <a:lnTo>
                    <a:pt x="0" y="0"/>
                  </a:lnTo>
                  <a:close/>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40" name="Rectangle 347">
              <a:extLst>
                <a:ext uri="{FF2B5EF4-FFF2-40B4-BE49-F238E27FC236}">
                  <a16:creationId xmlns:a16="http://schemas.microsoft.com/office/drawing/2014/main" id="{8B96B314-A7C4-463F-9F4E-6FDAC5B4DD0B}"/>
                </a:ext>
              </a:extLst>
            </p:cNvPr>
            <p:cNvSpPr/>
            <p:nvPr/>
          </p:nvSpPr>
          <p:spPr>
            <a:xfrm>
              <a:off x="229754" y="3283482"/>
              <a:ext cx="149096"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7D7E7E"/>
                  </a:solidFill>
                  <a:effectLst/>
                  <a:latin typeface="Cambria" panose="02040503050406030204" pitchFamily="18" charset="0"/>
                  <a:ea typeface="Cambria" panose="02040503050406030204" pitchFamily="18" charset="0"/>
                  <a:cs typeface="Cambria" panose="020405030504060302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41" name="Rectangle 348">
              <a:extLst>
                <a:ext uri="{FF2B5EF4-FFF2-40B4-BE49-F238E27FC236}">
                  <a16:creationId xmlns:a16="http://schemas.microsoft.com/office/drawing/2014/main" id="{8835E28E-A839-4958-83C3-3767305B1199}"/>
                </a:ext>
              </a:extLst>
            </p:cNvPr>
            <p:cNvSpPr/>
            <p:nvPr/>
          </p:nvSpPr>
          <p:spPr>
            <a:xfrm>
              <a:off x="322542" y="2354161"/>
              <a:ext cx="66500"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42" name="Rectangle 349">
              <a:extLst>
                <a:ext uri="{FF2B5EF4-FFF2-40B4-BE49-F238E27FC236}">
                  <a16:creationId xmlns:a16="http://schemas.microsoft.com/office/drawing/2014/main" id="{9D532602-6EE0-4DC5-9890-71BF5048CE3C}"/>
                </a:ext>
              </a:extLst>
            </p:cNvPr>
            <p:cNvSpPr/>
            <p:nvPr/>
          </p:nvSpPr>
          <p:spPr>
            <a:xfrm>
              <a:off x="372542" y="2373512"/>
              <a:ext cx="42601"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i</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43" name="Rectangle 350">
              <a:extLst>
                <a:ext uri="{FF2B5EF4-FFF2-40B4-BE49-F238E27FC236}">
                  <a16:creationId xmlns:a16="http://schemas.microsoft.com/office/drawing/2014/main" id="{05DD3A3B-FC9C-4577-9A1F-175855C3A99C}"/>
                </a:ext>
              </a:extLst>
            </p:cNvPr>
            <p:cNvSpPr/>
            <p:nvPr/>
          </p:nvSpPr>
          <p:spPr>
            <a:xfrm>
              <a:off x="879570" y="2751694"/>
              <a:ext cx="80647"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w</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44" name="Rectangle 351">
              <a:extLst>
                <a:ext uri="{FF2B5EF4-FFF2-40B4-BE49-F238E27FC236}">
                  <a16:creationId xmlns:a16="http://schemas.microsoft.com/office/drawing/2014/main" id="{3EFB8278-3F1B-4352-9235-6341566F9985}"/>
                </a:ext>
              </a:extLst>
            </p:cNvPr>
            <p:cNvSpPr/>
            <p:nvPr/>
          </p:nvSpPr>
          <p:spPr>
            <a:xfrm>
              <a:off x="941829" y="2727416"/>
              <a:ext cx="42601"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i</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45" name="Rectangle 352">
              <a:extLst>
                <a:ext uri="{FF2B5EF4-FFF2-40B4-BE49-F238E27FC236}">
                  <a16:creationId xmlns:a16="http://schemas.microsoft.com/office/drawing/2014/main" id="{C553A6D6-C65A-4653-BEFB-4B15142A68B9}"/>
                </a:ext>
              </a:extLst>
            </p:cNvPr>
            <p:cNvSpPr/>
            <p:nvPr/>
          </p:nvSpPr>
          <p:spPr>
            <a:xfrm>
              <a:off x="940206" y="2777836"/>
              <a:ext cx="54350"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0</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46" name="Rectangle 353">
              <a:extLst>
                <a:ext uri="{FF2B5EF4-FFF2-40B4-BE49-F238E27FC236}">
                  <a16:creationId xmlns:a16="http://schemas.microsoft.com/office/drawing/2014/main" id="{4892573F-1F62-446F-B7E5-AD9CA0AB0D84}"/>
                </a:ext>
              </a:extLst>
            </p:cNvPr>
            <p:cNvSpPr/>
            <p:nvPr/>
          </p:nvSpPr>
          <p:spPr>
            <a:xfrm>
              <a:off x="1016347" y="2888473"/>
              <a:ext cx="80647"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w</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47" name="Rectangle 354">
              <a:extLst>
                <a:ext uri="{FF2B5EF4-FFF2-40B4-BE49-F238E27FC236}">
                  <a16:creationId xmlns:a16="http://schemas.microsoft.com/office/drawing/2014/main" id="{12367F3E-E5E9-4AC1-AC7F-C9488F8B5AAE}"/>
                </a:ext>
              </a:extLst>
            </p:cNvPr>
            <p:cNvSpPr/>
            <p:nvPr/>
          </p:nvSpPr>
          <p:spPr>
            <a:xfrm>
              <a:off x="1078607" y="2864194"/>
              <a:ext cx="42601"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i</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48" name="Rectangle 355">
              <a:extLst>
                <a:ext uri="{FF2B5EF4-FFF2-40B4-BE49-F238E27FC236}">
                  <a16:creationId xmlns:a16="http://schemas.microsoft.com/office/drawing/2014/main" id="{77ABF72F-D93F-45F9-B5A8-B1CB876D47C6}"/>
                </a:ext>
              </a:extLst>
            </p:cNvPr>
            <p:cNvSpPr/>
            <p:nvPr/>
          </p:nvSpPr>
          <p:spPr>
            <a:xfrm>
              <a:off x="1076984" y="2914614"/>
              <a:ext cx="54350"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1</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49" name="Rectangle 356">
              <a:extLst>
                <a:ext uri="{FF2B5EF4-FFF2-40B4-BE49-F238E27FC236}">
                  <a16:creationId xmlns:a16="http://schemas.microsoft.com/office/drawing/2014/main" id="{CE214C4B-1318-4791-848D-AA2584AB33C8}"/>
                </a:ext>
              </a:extLst>
            </p:cNvPr>
            <p:cNvSpPr/>
            <p:nvPr/>
          </p:nvSpPr>
          <p:spPr>
            <a:xfrm>
              <a:off x="1016347" y="3025250"/>
              <a:ext cx="80647"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w</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50" name="Rectangle 357">
              <a:extLst>
                <a:ext uri="{FF2B5EF4-FFF2-40B4-BE49-F238E27FC236}">
                  <a16:creationId xmlns:a16="http://schemas.microsoft.com/office/drawing/2014/main" id="{81B05B22-3A60-4611-BC56-CB335EFE714A}"/>
                </a:ext>
              </a:extLst>
            </p:cNvPr>
            <p:cNvSpPr/>
            <p:nvPr/>
          </p:nvSpPr>
          <p:spPr>
            <a:xfrm>
              <a:off x="1078607" y="3000971"/>
              <a:ext cx="42601" cy="79928"/>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i</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51" name="Rectangle 358">
              <a:extLst>
                <a:ext uri="{FF2B5EF4-FFF2-40B4-BE49-F238E27FC236}">
                  <a16:creationId xmlns:a16="http://schemas.microsoft.com/office/drawing/2014/main" id="{4EFD404C-DC21-4EF0-938C-1145E64F9F62}"/>
                </a:ext>
              </a:extLst>
            </p:cNvPr>
            <p:cNvSpPr/>
            <p:nvPr/>
          </p:nvSpPr>
          <p:spPr>
            <a:xfrm>
              <a:off x="1076984" y="3051391"/>
              <a:ext cx="54350" cy="79928"/>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2</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52" name="Rectangle 359">
              <a:extLst>
                <a:ext uri="{FF2B5EF4-FFF2-40B4-BE49-F238E27FC236}">
                  <a16:creationId xmlns:a16="http://schemas.microsoft.com/office/drawing/2014/main" id="{31B1BC66-5597-4707-94C5-7F91C000931D}"/>
                </a:ext>
              </a:extLst>
            </p:cNvPr>
            <p:cNvSpPr/>
            <p:nvPr/>
          </p:nvSpPr>
          <p:spPr>
            <a:xfrm>
              <a:off x="1016347" y="3162028"/>
              <a:ext cx="80647"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w</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53" name="Rectangle 360">
              <a:extLst>
                <a:ext uri="{FF2B5EF4-FFF2-40B4-BE49-F238E27FC236}">
                  <a16:creationId xmlns:a16="http://schemas.microsoft.com/office/drawing/2014/main" id="{18280D7C-4468-40BB-95CB-1C2C824FECF8}"/>
                </a:ext>
              </a:extLst>
            </p:cNvPr>
            <p:cNvSpPr/>
            <p:nvPr/>
          </p:nvSpPr>
          <p:spPr>
            <a:xfrm>
              <a:off x="1078607" y="3137750"/>
              <a:ext cx="42601"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i</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54" name="Rectangle 361">
              <a:extLst>
                <a:ext uri="{FF2B5EF4-FFF2-40B4-BE49-F238E27FC236}">
                  <a16:creationId xmlns:a16="http://schemas.microsoft.com/office/drawing/2014/main" id="{31D7A709-213B-48EC-B5F2-28BB8DFD43B5}"/>
                </a:ext>
              </a:extLst>
            </p:cNvPr>
            <p:cNvSpPr/>
            <p:nvPr/>
          </p:nvSpPr>
          <p:spPr>
            <a:xfrm>
              <a:off x="1076984" y="3188170"/>
              <a:ext cx="54350"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3</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55" name="Shape 362">
              <a:extLst>
                <a:ext uri="{FF2B5EF4-FFF2-40B4-BE49-F238E27FC236}">
                  <a16:creationId xmlns:a16="http://schemas.microsoft.com/office/drawing/2014/main" id="{EB2ED876-A32C-455F-8FF1-0839BB550DDF}"/>
                </a:ext>
              </a:extLst>
            </p:cNvPr>
            <p:cNvSpPr/>
            <p:nvPr/>
          </p:nvSpPr>
          <p:spPr>
            <a:xfrm>
              <a:off x="127165" y="2640885"/>
              <a:ext cx="68396" cy="0"/>
            </a:xfrm>
            <a:custGeom>
              <a:avLst/>
              <a:gdLst/>
              <a:ahLst/>
              <a:cxnLst/>
              <a:rect l="0" t="0" r="0" b="0"/>
              <a:pathLst>
                <a:path w="68396">
                  <a:moveTo>
                    <a:pt x="68396" y="0"/>
                  </a:moveTo>
                  <a:lnTo>
                    <a:pt x="0" y="0"/>
                  </a:lnTo>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56" name="Shape 363">
              <a:extLst>
                <a:ext uri="{FF2B5EF4-FFF2-40B4-BE49-F238E27FC236}">
                  <a16:creationId xmlns:a16="http://schemas.microsoft.com/office/drawing/2014/main" id="{AE8C4995-48D9-4027-973E-75E77E795776}"/>
                </a:ext>
              </a:extLst>
            </p:cNvPr>
            <p:cNvSpPr/>
            <p:nvPr/>
          </p:nvSpPr>
          <p:spPr>
            <a:xfrm>
              <a:off x="127165" y="2777690"/>
              <a:ext cx="68396" cy="0"/>
            </a:xfrm>
            <a:custGeom>
              <a:avLst/>
              <a:gdLst/>
              <a:ahLst/>
              <a:cxnLst/>
              <a:rect l="0" t="0" r="0" b="0"/>
              <a:pathLst>
                <a:path w="68396">
                  <a:moveTo>
                    <a:pt x="68396" y="0"/>
                  </a:moveTo>
                  <a:lnTo>
                    <a:pt x="0" y="0"/>
                  </a:lnTo>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57" name="Shape 364">
              <a:extLst>
                <a:ext uri="{FF2B5EF4-FFF2-40B4-BE49-F238E27FC236}">
                  <a16:creationId xmlns:a16="http://schemas.microsoft.com/office/drawing/2014/main" id="{9BD65A86-25A9-4098-914E-3711E997234F}"/>
                </a:ext>
              </a:extLst>
            </p:cNvPr>
            <p:cNvSpPr/>
            <p:nvPr/>
          </p:nvSpPr>
          <p:spPr>
            <a:xfrm>
              <a:off x="263958" y="2914483"/>
              <a:ext cx="68396" cy="0"/>
            </a:xfrm>
            <a:custGeom>
              <a:avLst/>
              <a:gdLst/>
              <a:ahLst/>
              <a:cxnLst/>
              <a:rect l="0" t="0" r="0" b="0"/>
              <a:pathLst>
                <a:path w="68396">
                  <a:moveTo>
                    <a:pt x="68396" y="0"/>
                  </a:moveTo>
                  <a:lnTo>
                    <a:pt x="0" y="0"/>
                  </a:lnTo>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58" name="Shape 365">
              <a:extLst>
                <a:ext uri="{FF2B5EF4-FFF2-40B4-BE49-F238E27FC236}">
                  <a16:creationId xmlns:a16="http://schemas.microsoft.com/office/drawing/2014/main" id="{A9605A3C-BDA9-47AA-B5B3-AA4A0CF2DA63}"/>
                </a:ext>
              </a:extLst>
            </p:cNvPr>
            <p:cNvSpPr/>
            <p:nvPr/>
          </p:nvSpPr>
          <p:spPr>
            <a:xfrm>
              <a:off x="263958" y="3051288"/>
              <a:ext cx="68396" cy="0"/>
            </a:xfrm>
            <a:custGeom>
              <a:avLst/>
              <a:gdLst/>
              <a:ahLst/>
              <a:cxnLst/>
              <a:rect l="0" t="0" r="0" b="0"/>
              <a:pathLst>
                <a:path w="68396">
                  <a:moveTo>
                    <a:pt x="68396" y="0"/>
                  </a:moveTo>
                  <a:lnTo>
                    <a:pt x="0" y="0"/>
                  </a:lnTo>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59" name="Shape 366">
              <a:extLst>
                <a:ext uri="{FF2B5EF4-FFF2-40B4-BE49-F238E27FC236}">
                  <a16:creationId xmlns:a16="http://schemas.microsoft.com/office/drawing/2014/main" id="{CA6A2848-731C-4B23-9818-AC5EBA3619FB}"/>
                </a:ext>
              </a:extLst>
            </p:cNvPr>
            <p:cNvSpPr/>
            <p:nvPr/>
          </p:nvSpPr>
          <p:spPr>
            <a:xfrm>
              <a:off x="127153" y="2555380"/>
              <a:ext cx="68397" cy="769506"/>
            </a:xfrm>
            <a:custGeom>
              <a:avLst/>
              <a:gdLst/>
              <a:ahLst/>
              <a:cxnLst/>
              <a:rect l="0" t="0" r="0" b="0"/>
              <a:pathLst>
                <a:path w="68397" h="769506">
                  <a:moveTo>
                    <a:pt x="0" y="0"/>
                  </a:moveTo>
                  <a:lnTo>
                    <a:pt x="0" y="769506"/>
                  </a:lnTo>
                  <a:lnTo>
                    <a:pt x="68397" y="769506"/>
                  </a:lnTo>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60" name="Shape 367">
              <a:extLst>
                <a:ext uri="{FF2B5EF4-FFF2-40B4-BE49-F238E27FC236}">
                  <a16:creationId xmlns:a16="http://schemas.microsoft.com/office/drawing/2014/main" id="{C57CB6C9-46D6-4334-BB9F-E6F64368C33E}"/>
                </a:ext>
              </a:extLst>
            </p:cNvPr>
            <p:cNvSpPr/>
            <p:nvPr/>
          </p:nvSpPr>
          <p:spPr>
            <a:xfrm>
              <a:off x="263958" y="2828979"/>
              <a:ext cx="68397" cy="359103"/>
            </a:xfrm>
            <a:custGeom>
              <a:avLst/>
              <a:gdLst/>
              <a:ahLst/>
              <a:cxnLst/>
              <a:rect l="0" t="0" r="0" b="0"/>
              <a:pathLst>
                <a:path w="68397" h="359103">
                  <a:moveTo>
                    <a:pt x="0" y="0"/>
                  </a:moveTo>
                  <a:lnTo>
                    <a:pt x="0" y="359103"/>
                  </a:lnTo>
                  <a:lnTo>
                    <a:pt x="68397" y="359103"/>
                  </a:lnTo>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61" name="Rectangle 48091">
              <a:extLst>
                <a:ext uri="{FF2B5EF4-FFF2-40B4-BE49-F238E27FC236}">
                  <a16:creationId xmlns:a16="http://schemas.microsoft.com/office/drawing/2014/main" id="{00D1411B-AB38-4C0D-B1AD-4D1E15AD10D5}"/>
                </a:ext>
              </a:extLst>
            </p:cNvPr>
            <p:cNvSpPr/>
            <p:nvPr/>
          </p:nvSpPr>
          <p:spPr>
            <a:xfrm>
              <a:off x="530088" y="3458037"/>
              <a:ext cx="47910" cy="135527"/>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62" name="Rectangle 48093">
              <a:extLst>
                <a:ext uri="{FF2B5EF4-FFF2-40B4-BE49-F238E27FC236}">
                  <a16:creationId xmlns:a16="http://schemas.microsoft.com/office/drawing/2014/main" id="{E60D9B50-2BFC-4022-897C-B43E1A1ABCC5}"/>
                </a:ext>
              </a:extLst>
            </p:cNvPr>
            <p:cNvSpPr/>
            <p:nvPr/>
          </p:nvSpPr>
          <p:spPr>
            <a:xfrm>
              <a:off x="566110" y="3458037"/>
              <a:ext cx="63879" cy="135527"/>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c</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63" name="Rectangle 48092">
              <a:extLst>
                <a:ext uri="{FF2B5EF4-FFF2-40B4-BE49-F238E27FC236}">
                  <a16:creationId xmlns:a16="http://schemas.microsoft.com/office/drawing/2014/main" id="{BC03D90B-7873-4980-B304-0BCDDD0377FA}"/>
                </a:ext>
              </a:extLst>
            </p:cNvPr>
            <p:cNvSpPr/>
            <p:nvPr/>
          </p:nvSpPr>
          <p:spPr>
            <a:xfrm>
              <a:off x="614140" y="3458037"/>
              <a:ext cx="47910" cy="135527"/>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64" name="Shape 369">
              <a:extLst>
                <a:ext uri="{FF2B5EF4-FFF2-40B4-BE49-F238E27FC236}">
                  <a16:creationId xmlns:a16="http://schemas.microsoft.com/office/drawing/2014/main" id="{4744B097-6D6D-4615-9CCC-1F9B2FDAB23E}"/>
                </a:ext>
              </a:extLst>
            </p:cNvPr>
            <p:cNvSpPr/>
            <p:nvPr/>
          </p:nvSpPr>
          <p:spPr>
            <a:xfrm>
              <a:off x="1463871" y="2452780"/>
              <a:ext cx="615604" cy="102600"/>
            </a:xfrm>
            <a:custGeom>
              <a:avLst/>
              <a:gdLst/>
              <a:ahLst/>
              <a:cxnLst/>
              <a:rect l="0" t="0" r="0" b="0"/>
              <a:pathLst>
                <a:path w="615604" h="102600">
                  <a:moveTo>
                    <a:pt x="0" y="102600"/>
                  </a:moveTo>
                  <a:lnTo>
                    <a:pt x="615604" y="102600"/>
                  </a:lnTo>
                  <a:lnTo>
                    <a:pt x="615604" y="0"/>
                  </a:lnTo>
                  <a:lnTo>
                    <a:pt x="0" y="0"/>
                  </a:lnTo>
                  <a:close/>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65" name="Rectangle 370">
              <a:extLst>
                <a:ext uri="{FF2B5EF4-FFF2-40B4-BE49-F238E27FC236}">
                  <a16:creationId xmlns:a16="http://schemas.microsoft.com/office/drawing/2014/main" id="{0715C7F5-2747-4402-A37D-CAE9D83A5B5C}"/>
                </a:ext>
              </a:extLst>
            </p:cNvPr>
            <p:cNvSpPr/>
            <p:nvPr/>
          </p:nvSpPr>
          <p:spPr>
            <a:xfrm>
              <a:off x="1498075" y="2462688"/>
              <a:ext cx="149096"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7D7E7E"/>
                  </a:solidFill>
                  <a:effectLst/>
                  <a:latin typeface="Cambria" panose="02040503050406030204" pitchFamily="18" charset="0"/>
                  <a:ea typeface="Cambria" panose="02040503050406030204" pitchFamily="18" charset="0"/>
                  <a:cs typeface="Cambria" panose="020405030504060302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66" name="Shape 371">
              <a:extLst>
                <a:ext uri="{FF2B5EF4-FFF2-40B4-BE49-F238E27FC236}">
                  <a16:creationId xmlns:a16="http://schemas.microsoft.com/office/drawing/2014/main" id="{CAC37C5F-0E8B-490D-828B-AC1C84A9D5E3}"/>
                </a:ext>
              </a:extLst>
            </p:cNvPr>
            <p:cNvSpPr/>
            <p:nvPr/>
          </p:nvSpPr>
          <p:spPr>
            <a:xfrm>
              <a:off x="1600676" y="2589584"/>
              <a:ext cx="615605" cy="102601"/>
            </a:xfrm>
            <a:custGeom>
              <a:avLst/>
              <a:gdLst/>
              <a:ahLst/>
              <a:cxnLst/>
              <a:rect l="0" t="0" r="0" b="0"/>
              <a:pathLst>
                <a:path w="615605" h="102601">
                  <a:moveTo>
                    <a:pt x="0" y="102601"/>
                  </a:moveTo>
                  <a:lnTo>
                    <a:pt x="615605" y="102601"/>
                  </a:lnTo>
                  <a:lnTo>
                    <a:pt x="615605" y="0"/>
                  </a:lnTo>
                  <a:lnTo>
                    <a:pt x="0" y="0"/>
                  </a:lnTo>
                  <a:close/>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67" name="Rectangle 372">
              <a:extLst>
                <a:ext uri="{FF2B5EF4-FFF2-40B4-BE49-F238E27FC236}">
                  <a16:creationId xmlns:a16="http://schemas.microsoft.com/office/drawing/2014/main" id="{BF77CFFB-D80C-4115-98B2-90B8F9DA9C73}"/>
                </a:ext>
              </a:extLst>
            </p:cNvPr>
            <p:cNvSpPr/>
            <p:nvPr/>
          </p:nvSpPr>
          <p:spPr>
            <a:xfrm>
              <a:off x="1634880" y="2599481"/>
              <a:ext cx="149096"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7D7E7E"/>
                  </a:solidFill>
                  <a:effectLst/>
                  <a:latin typeface="Cambria" panose="02040503050406030204" pitchFamily="18" charset="0"/>
                  <a:ea typeface="Cambria" panose="02040503050406030204" pitchFamily="18" charset="0"/>
                  <a:cs typeface="Cambria" panose="020405030504060302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68" name="Shape 373">
              <a:extLst>
                <a:ext uri="{FF2B5EF4-FFF2-40B4-BE49-F238E27FC236}">
                  <a16:creationId xmlns:a16="http://schemas.microsoft.com/office/drawing/2014/main" id="{055D94D4-E2D2-4A87-92FE-961290866684}"/>
                </a:ext>
              </a:extLst>
            </p:cNvPr>
            <p:cNvSpPr/>
            <p:nvPr/>
          </p:nvSpPr>
          <p:spPr>
            <a:xfrm>
              <a:off x="1600676" y="2726377"/>
              <a:ext cx="615605" cy="102601"/>
            </a:xfrm>
            <a:custGeom>
              <a:avLst/>
              <a:gdLst/>
              <a:ahLst/>
              <a:cxnLst/>
              <a:rect l="0" t="0" r="0" b="0"/>
              <a:pathLst>
                <a:path w="615605" h="102601">
                  <a:moveTo>
                    <a:pt x="0" y="102601"/>
                  </a:moveTo>
                  <a:lnTo>
                    <a:pt x="615605" y="102601"/>
                  </a:lnTo>
                  <a:lnTo>
                    <a:pt x="615605" y="0"/>
                  </a:lnTo>
                  <a:lnTo>
                    <a:pt x="0" y="0"/>
                  </a:lnTo>
                  <a:close/>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69" name="Rectangle 48075">
              <a:extLst>
                <a:ext uri="{FF2B5EF4-FFF2-40B4-BE49-F238E27FC236}">
                  <a16:creationId xmlns:a16="http://schemas.microsoft.com/office/drawing/2014/main" id="{C3C8B781-AF9A-4F2D-ADE3-873DC0EEE867}"/>
                </a:ext>
              </a:extLst>
            </p:cNvPr>
            <p:cNvSpPr/>
            <p:nvPr/>
          </p:nvSpPr>
          <p:spPr>
            <a:xfrm>
              <a:off x="1670937" y="2750614"/>
              <a:ext cx="479564" cy="76651"/>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,ListView,</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70" name="Rectangle 48074">
              <a:extLst>
                <a:ext uri="{FF2B5EF4-FFF2-40B4-BE49-F238E27FC236}">
                  <a16:creationId xmlns:a16="http://schemas.microsoft.com/office/drawing/2014/main" id="{A83D3C43-0DC5-4A9C-A983-576EFDAC4184}"/>
                </a:ext>
              </a:extLst>
            </p:cNvPr>
            <p:cNvSpPr/>
            <p:nvPr/>
          </p:nvSpPr>
          <p:spPr>
            <a:xfrm>
              <a:off x="1634880" y="2750614"/>
              <a:ext cx="47956" cy="76651"/>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0</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71" name="Shape 375">
              <a:extLst>
                <a:ext uri="{FF2B5EF4-FFF2-40B4-BE49-F238E27FC236}">
                  <a16:creationId xmlns:a16="http://schemas.microsoft.com/office/drawing/2014/main" id="{3A3F4EB2-2190-457C-83F4-3C0B5236EC0C}"/>
                </a:ext>
              </a:extLst>
            </p:cNvPr>
            <p:cNvSpPr/>
            <p:nvPr/>
          </p:nvSpPr>
          <p:spPr>
            <a:xfrm>
              <a:off x="1737469" y="2863183"/>
              <a:ext cx="615604" cy="102600"/>
            </a:xfrm>
            <a:custGeom>
              <a:avLst/>
              <a:gdLst/>
              <a:ahLst/>
              <a:cxnLst/>
              <a:rect l="0" t="0" r="0" b="0"/>
              <a:pathLst>
                <a:path w="615604" h="102600">
                  <a:moveTo>
                    <a:pt x="0" y="102600"/>
                  </a:moveTo>
                  <a:lnTo>
                    <a:pt x="615604" y="102600"/>
                  </a:lnTo>
                  <a:lnTo>
                    <a:pt x="615604" y="0"/>
                  </a:lnTo>
                  <a:lnTo>
                    <a:pt x="0" y="0"/>
                  </a:lnTo>
                  <a:close/>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72" name="Rectangle 48081">
              <a:extLst>
                <a:ext uri="{FF2B5EF4-FFF2-40B4-BE49-F238E27FC236}">
                  <a16:creationId xmlns:a16="http://schemas.microsoft.com/office/drawing/2014/main" id="{6165C752-491D-4283-AA90-1AE1A01ED02E}"/>
                </a:ext>
              </a:extLst>
            </p:cNvPr>
            <p:cNvSpPr/>
            <p:nvPr/>
          </p:nvSpPr>
          <p:spPr>
            <a:xfrm>
              <a:off x="1771673" y="2887407"/>
              <a:ext cx="47956"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0</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73" name="Rectangle 49421">
              <a:extLst>
                <a:ext uri="{FF2B5EF4-FFF2-40B4-BE49-F238E27FC236}">
                  <a16:creationId xmlns:a16="http://schemas.microsoft.com/office/drawing/2014/main" id="{5CDDFB7B-8578-4AA2-BBB9-0DF474EB33B4}"/>
                </a:ext>
              </a:extLst>
            </p:cNvPr>
            <p:cNvSpPr/>
            <p:nvPr/>
          </p:nvSpPr>
          <p:spPr>
            <a:xfrm>
              <a:off x="1807730" y="2887407"/>
              <a:ext cx="527521"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,TextView,D</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74" name="Rectangle 49422">
              <a:extLst>
                <a:ext uri="{FF2B5EF4-FFF2-40B4-BE49-F238E27FC236}">
                  <a16:creationId xmlns:a16="http://schemas.microsoft.com/office/drawing/2014/main" id="{4E2856E7-EADA-4D8A-8873-42ED8AB31165}"/>
                </a:ext>
              </a:extLst>
            </p:cNvPr>
            <p:cNvSpPr/>
            <p:nvPr/>
          </p:nvSpPr>
          <p:spPr>
            <a:xfrm>
              <a:off x="2204362" y="2887407"/>
              <a:ext cx="143869"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OCX</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75" name="Shape 377">
              <a:extLst>
                <a:ext uri="{FF2B5EF4-FFF2-40B4-BE49-F238E27FC236}">
                  <a16:creationId xmlns:a16="http://schemas.microsoft.com/office/drawing/2014/main" id="{0CBF3B1D-4A35-4E2E-975E-964FBEA91016}"/>
                </a:ext>
              </a:extLst>
            </p:cNvPr>
            <p:cNvSpPr/>
            <p:nvPr/>
          </p:nvSpPr>
          <p:spPr>
            <a:xfrm>
              <a:off x="1737469" y="2999988"/>
              <a:ext cx="615604" cy="102601"/>
            </a:xfrm>
            <a:custGeom>
              <a:avLst/>
              <a:gdLst/>
              <a:ahLst/>
              <a:cxnLst/>
              <a:rect l="0" t="0" r="0" b="0"/>
              <a:pathLst>
                <a:path w="615604" h="102601">
                  <a:moveTo>
                    <a:pt x="0" y="102601"/>
                  </a:moveTo>
                  <a:lnTo>
                    <a:pt x="615604" y="102601"/>
                  </a:lnTo>
                  <a:lnTo>
                    <a:pt x="615604" y="0"/>
                  </a:lnTo>
                  <a:lnTo>
                    <a:pt x="0" y="0"/>
                  </a:lnTo>
                  <a:close/>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76" name="Rectangle 49420">
              <a:extLst>
                <a:ext uri="{FF2B5EF4-FFF2-40B4-BE49-F238E27FC236}">
                  <a16:creationId xmlns:a16="http://schemas.microsoft.com/office/drawing/2014/main" id="{BF9D93BF-EF7F-4ACA-8CFD-A2BFDB1AA614}"/>
                </a:ext>
              </a:extLst>
            </p:cNvPr>
            <p:cNvSpPr/>
            <p:nvPr/>
          </p:nvSpPr>
          <p:spPr>
            <a:xfrm>
              <a:off x="2204362" y="3024212"/>
              <a:ext cx="143869" cy="76651"/>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LSX</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77" name="Rectangle 49417">
              <a:extLst>
                <a:ext uri="{FF2B5EF4-FFF2-40B4-BE49-F238E27FC236}">
                  <a16:creationId xmlns:a16="http://schemas.microsoft.com/office/drawing/2014/main" id="{9C61515E-C4D2-485A-AEBF-C9415B783468}"/>
                </a:ext>
              </a:extLst>
            </p:cNvPr>
            <p:cNvSpPr/>
            <p:nvPr/>
          </p:nvSpPr>
          <p:spPr>
            <a:xfrm>
              <a:off x="1807730" y="3024212"/>
              <a:ext cx="527521" cy="76651"/>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,TextView,X</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78" name="Rectangle 48085">
              <a:extLst>
                <a:ext uri="{FF2B5EF4-FFF2-40B4-BE49-F238E27FC236}">
                  <a16:creationId xmlns:a16="http://schemas.microsoft.com/office/drawing/2014/main" id="{ABF7F041-251C-4C54-B190-29FDC6820BDA}"/>
                </a:ext>
              </a:extLst>
            </p:cNvPr>
            <p:cNvSpPr/>
            <p:nvPr/>
          </p:nvSpPr>
          <p:spPr>
            <a:xfrm>
              <a:off x="1771673" y="3024212"/>
              <a:ext cx="47956" cy="76651"/>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1</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79" name="Shape 379">
              <a:extLst>
                <a:ext uri="{FF2B5EF4-FFF2-40B4-BE49-F238E27FC236}">
                  <a16:creationId xmlns:a16="http://schemas.microsoft.com/office/drawing/2014/main" id="{A374579C-6180-4570-B218-C5CDB5446C3C}"/>
                </a:ext>
              </a:extLst>
            </p:cNvPr>
            <p:cNvSpPr/>
            <p:nvPr/>
          </p:nvSpPr>
          <p:spPr>
            <a:xfrm>
              <a:off x="1737469" y="3136780"/>
              <a:ext cx="615604" cy="102601"/>
            </a:xfrm>
            <a:custGeom>
              <a:avLst/>
              <a:gdLst/>
              <a:ahLst/>
              <a:cxnLst/>
              <a:rect l="0" t="0" r="0" b="0"/>
              <a:pathLst>
                <a:path w="615604" h="102601">
                  <a:moveTo>
                    <a:pt x="0" y="102601"/>
                  </a:moveTo>
                  <a:lnTo>
                    <a:pt x="615604" y="102601"/>
                  </a:lnTo>
                  <a:lnTo>
                    <a:pt x="615604" y="0"/>
                  </a:lnTo>
                  <a:lnTo>
                    <a:pt x="0" y="0"/>
                  </a:lnTo>
                  <a:close/>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80" name="Rectangle 49415">
              <a:extLst>
                <a:ext uri="{FF2B5EF4-FFF2-40B4-BE49-F238E27FC236}">
                  <a16:creationId xmlns:a16="http://schemas.microsoft.com/office/drawing/2014/main" id="{3DDF4AF6-F9C2-4AA4-8636-29A8F1CDB7F9}"/>
                </a:ext>
              </a:extLst>
            </p:cNvPr>
            <p:cNvSpPr/>
            <p:nvPr/>
          </p:nvSpPr>
          <p:spPr>
            <a:xfrm>
              <a:off x="1807730" y="3161005"/>
              <a:ext cx="527521"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,TextView,P</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81" name="Rectangle 49416">
              <a:extLst>
                <a:ext uri="{FF2B5EF4-FFF2-40B4-BE49-F238E27FC236}">
                  <a16:creationId xmlns:a16="http://schemas.microsoft.com/office/drawing/2014/main" id="{E820D7F1-ECF1-4B33-9C08-B7518B08ECF8}"/>
                </a:ext>
              </a:extLst>
            </p:cNvPr>
            <p:cNvSpPr/>
            <p:nvPr/>
          </p:nvSpPr>
          <p:spPr>
            <a:xfrm>
              <a:off x="2204362" y="3161005"/>
              <a:ext cx="143869"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PTX</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82" name="Rectangle 48089">
              <a:extLst>
                <a:ext uri="{FF2B5EF4-FFF2-40B4-BE49-F238E27FC236}">
                  <a16:creationId xmlns:a16="http://schemas.microsoft.com/office/drawing/2014/main" id="{412F5941-0107-4E47-98A7-1F6CA5104FBA}"/>
                </a:ext>
              </a:extLst>
            </p:cNvPr>
            <p:cNvSpPr/>
            <p:nvPr/>
          </p:nvSpPr>
          <p:spPr>
            <a:xfrm>
              <a:off x="1771673" y="3161005"/>
              <a:ext cx="47956" cy="76650"/>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libri" panose="020F0502020204030204" pitchFamily="34" charset="0"/>
                  <a:ea typeface="Calibri" panose="020F0502020204030204" pitchFamily="34" charset="0"/>
                </a:rPr>
                <a:t>2</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83" name="Shape 381">
              <a:extLst>
                <a:ext uri="{FF2B5EF4-FFF2-40B4-BE49-F238E27FC236}">
                  <a16:creationId xmlns:a16="http://schemas.microsoft.com/office/drawing/2014/main" id="{9140629C-6021-4C17-8434-1A704BC58DC5}"/>
                </a:ext>
              </a:extLst>
            </p:cNvPr>
            <p:cNvSpPr/>
            <p:nvPr/>
          </p:nvSpPr>
          <p:spPr>
            <a:xfrm>
              <a:off x="1600676" y="3273586"/>
              <a:ext cx="615605" cy="102601"/>
            </a:xfrm>
            <a:custGeom>
              <a:avLst/>
              <a:gdLst/>
              <a:ahLst/>
              <a:cxnLst/>
              <a:rect l="0" t="0" r="0" b="0"/>
              <a:pathLst>
                <a:path w="615605" h="102601">
                  <a:moveTo>
                    <a:pt x="0" y="102601"/>
                  </a:moveTo>
                  <a:lnTo>
                    <a:pt x="615605" y="102601"/>
                  </a:lnTo>
                  <a:lnTo>
                    <a:pt x="615605" y="0"/>
                  </a:lnTo>
                  <a:lnTo>
                    <a:pt x="0" y="0"/>
                  </a:lnTo>
                  <a:close/>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84" name="Rectangle 382">
              <a:extLst>
                <a:ext uri="{FF2B5EF4-FFF2-40B4-BE49-F238E27FC236}">
                  <a16:creationId xmlns:a16="http://schemas.microsoft.com/office/drawing/2014/main" id="{2AD1E399-C401-49BD-B395-78EB8FA13619}"/>
                </a:ext>
              </a:extLst>
            </p:cNvPr>
            <p:cNvSpPr/>
            <p:nvPr/>
          </p:nvSpPr>
          <p:spPr>
            <a:xfrm>
              <a:off x="1634880" y="3283482"/>
              <a:ext cx="149096"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7D7E7E"/>
                  </a:solidFill>
                  <a:effectLst/>
                  <a:latin typeface="Cambria" panose="02040503050406030204" pitchFamily="18" charset="0"/>
                  <a:ea typeface="Cambria" panose="02040503050406030204" pitchFamily="18" charset="0"/>
                  <a:cs typeface="Cambria" panose="020405030504060302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85" name="Rectangle 383">
              <a:extLst>
                <a:ext uri="{FF2B5EF4-FFF2-40B4-BE49-F238E27FC236}">
                  <a16:creationId xmlns:a16="http://schemas.microsoft.com/office/drawing/2014/main" id="{2F17A097-5CCC-492A-9A8E-41EB11C3E283}"/>
                </a:ext>
              </a:extLst>
            </p:cNvPr>
            <p:cNvSpPr/>
            <p:nvPr/>
          </p:nvSpPr>
          <p:spPr>
            <a:xfrm>
              <a:off x="1724182" y="2342442"/>
              <a:ext cx="66500"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86" name="Rectangle 384">
              <a:extLst>
                <a:ext uri="{FF2B5EF4-FFF2-40B4-BE49-F238E27FC236}">
                  <a16:creationId xmlns:a16="http://schemas.microsoft.com/office/drawing/2014/main" id="{17499505-2184-450C-A107-4678EAFC3D78}"/>
                </a:ext>
              </a:extLst>
            </p:cNvPr>
            <p:cNvSpPr/>
            <p:nvPr/>
          </p:nvSpPr>
          <p:spPr>
            <a:xfrm>
              <a:off x="1774182" y="2361793"/>
              <a:ext cx="46997"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j</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87" name="Rectangle 385">
              <a:extLst>
                <a:ext uri="{FF2B5EF4-FFF2-40B4-BE49-F238E27FC236}">
                  <a16:creationId xmlns:a16="http://schemas.microsoft.com/office/drawing/2014/main" id="{643FAD53-5CFA-429C-8F5A-D73186BBDA86}"/>
                </a:ext>
              </a:extLst>
            </p:cNvPr>
            <p:cNvSpPr/>
            <p:nvPr/>
          </p:nvSpPr>
          <p:spPr>
            <a:xfrm>
              <a:off x="2284635" y="2753918"/>
              <a:ext cx="80647"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w</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88" name="Rectangle 386">
              <a:extLst>
                <a:ext uri="{FF2B5EF4-FFF2-40B4-BE49-F238E27FC236}">
                  <a16:creationId xmlns:a16="http://schemas.microsoft.com/office/drawing/2014/main" id="{CB25662E-0995-4855-A548-3EA7F4C91BD1}"/>
                </a:ext>
              </a:extLst>
            </p:cNvPr>
            <p:cNvSpPr/>
            <p:nvPr/>
          </p:nvSpPr>
          <p:spPr>
            <a:xfrm>
              <a:off x="2346895" y="2721526"/>
              <a:ext cx="46998"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j</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89" name="Rectangle 387">
              <a:extLst>
                <a:ext uri="{FF2B5EF4-FFF2-40B4-BE49-F238E27FC236}">
                  <a16:creationId xmlns:a16="http://schemas.microsoft.com/office/drawing/2014/main" id="{D2D9ACC0-90F6-425A-A99A-F432A5A0BA32}"/>
                </a:ext>
              </a:extLst>
            </p:cNvPr>
            <p:cNvSpPr/>
            <p:nvPr/>
          </p:nvSpPr>
          <p:spPr>
            <a:xfrm>
              <a:off x="2345272" y="2783605"/>
              <a:ext cx="54350"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0</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90" name="Rectangle 388">
              <a:extLst>
                <a:ext uri="{FF2B5EF4-FFF2-40B4-BE49-F238E27FC236}">
                  <a16:creationId xmlns:a16="http://schemas.microsoft.com/office/drawing/2014/main" id="{F6739973-03B8-46FA-B49D-6038E9C9B624}"/>
                </a:ext>
              </a:extLst>
            </p:cNvPr>
            <p:cNvSpPr/>
            <p:nvPr/>
          </p:nvSpPr>
          <p:spPr>
            <a:xfrm>
              <a:off x="2421413" y="2890696"/>
              <a:ext cx="80647"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w</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91" name="Rectangle 389">
              <a:extLst>
                <a:ext uri="{FF2B5EF4-FFF2-40B4-BE49-F238E27FC236}">
                  <a16:creationId xmlns:a16="http://schemas.microsoft.com/office/drawing/2014/main" id="{D6F253B8-C1A3-4032-ADA2-0CA36C1E9F70}"/>
                </a:ext>
              </a:extLst>
            </p:cNvPr>
            <p:cNvSpPr/>
            <p:nvPr/>
          </p:nvSpPr>
          <p:spPr>
            <a:xfrm>
              <a:off x="2483673" y="2858304"/>
              <a:ext cx="46998"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j</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92" name="Rectangle 390">
              <a:extLst>
                <a:ext uri="{FF2B5EF4-FFF2-40B4-BE49-F238E27FC236}">
                  <a16:creationId xmlns:a16="http://schemas.microsoft.com/office/drawing/2014/main" id="{59D22BD6-5C99-4DDC-81A6-0F83CD9CE1FA}"/>
                </a:ext>
              </a:extLst>
            </p:cNvPr>
            <p:cNvSpPr/>
            <p:nvPr/>
          </p:nvSpPr>
          <p:spPr>
            <a:xfrm>
              <a:off x="2482051" y="2920383"/>
              <a:ext cx="54350"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1</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93" name="Rectangle 391">
              <a:extLst>
                <a:ext uri="{FF2B5EF4-FFF2-40B4-BE49-F238E27FC236}">
                  <a16:creationId xmlns:a16="http://schemas.microsoft.com/office/drawing/2014/main" id="{1D3C9D07-8AFF-48B6-A96E-FD69DE52C7B4}"/>
                </a:ext>
              </a:extLst>
            </p:cNvPr>
            <p:cNvSpPr/>
            <p:nvPr/>
          </p:nvSpPr>
          <p:spPr>
            <a:xfrm>
              <a:off x="2421413" y="3027473"/>
              <a:ext cx="80647"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w</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94" name="Rectangle 392">
              <a:extLst>
                <a:ext uri="{FF2B5EF4-FFF2-40B4-BE49-F238E27FC236}">
                  <a16:creationId xmlns:a16="http://schemas.microsoft.com/office/drawing/2014/main" id="{DC7BFA05-589A-4780-A7E8-4116D16776BE}"/>
                </a:ext>
              </a:extLst>
            </p:cNvPr>
            <p:cNvSpPr/>
            <p:nvPr/>
          </p:nvSpPr>
          <p:spPr>
            <a:xfrm>
              <a:off x="2483673" y="2995082"/>
              <a:ext cx="46998"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j</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95" name="Rectangle 393">
              <a:extLst>
                <a:ext uri="{FF2B5EF4-FFF2-40B4-BE49-F238E27FC236}">
                  <a16:creationId xmlns:a16="http://schemas.microsoft.com/office/drawing/2014/main" id="{A265105E-0874-4285-A248-6158F2F7BCB2}"/>
                </a:ext>
              </a:extLst>
            </p:cNvPr>
            <p:cNvSpPr/>
            <p:nvPr/>
          </p:nvSpPr>
          <p:spPr>
            <a:xfrm>
              <a:off x="2482051" y="3057161"/>
              <a:ext cx="54350" cy="79928"/>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2</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96" name="Rectangle 394">
              <a:extLst>
                <a:ext uri="{FF2B5EF4-FFF2-40B4-BE49-F238E27FC236}">
                  <a16:creationId xmlns:a16="http://schemas.microsoft.com/office/drawing/2014/main" id="{9D3B7EB3-462A-43E8-BE2A-BE84D5504AD6}"/>
                </a:ext>
              </a:extLst>
            </p:cNvPr>
            <p:cNvSpPr/>
            <p:nvPr/>
          </p:nvSpPr>
          <p:spPr>
            <a:xfrm>
              <a:off x="2421413" y="3164252"/>
              <a:ext cx="80647"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w</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97" name="Rectangle 395">
              <a:extLst>
                <a:ext uri="{FF2B5EF4-FFF2-40B4-BE49-F238E27FC236}">
                  <a16:creationId xmlns:a16="http://schemas.microsoft.com/office/drawing/2014/main" id="{74205482-27E3-4E56-99DD-4C4CC2BFB0AB}"/>
                </a:ext>
              </a:extLst>
            </p:cNvPr>
            <p:cNvSpPr/>
            <p:nvPr/>
          </p:nvSpPr>
          <p:spPr>
            <a:xfrm>
              <a:off x="2483673" y="3131860"/>
              <a:ext cx="46998"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i="1"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j</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98" name="Rectangle 396">
              <a:extLst>
                <a:ext uri="{FF2B5EF4-FFF2-40B4-BE49-F238E27FC236}">
                  <a16:creationId xmlns:a16="http://schemas.microsoft.com/office/drawing/2014/main" id="{FFB6BD93-DABD-4042-AAC9-48DBD6B8C4DD}"/>
                </a:ext>
              </a:extLst>
            </p:cNvPr>
            <p:cNvSpPr/>
            <p:nvPr/>
          </p:nvSpPr>
          <p:spPr>
            <a:xfrm>
              <a:off x="2482051" y="3193939"/>
              <a:ext cx="54350" cy="79927"/>
            </a:xfrm>
            <a:prstGeom prst="rect">
              <a:avLst/>
            </a:prstGeom>
            <a:ln>
              <a:noFill/>
            </a:ln>
          </p:spPr>
          <p:txBody>
            <a:bodyPr vert="horz" lIns="0" tIns="0" rIns="0" bIns="0" rtlCol="0">
              <a:noAutofit/>
            </a:bodyPr>
            <a:lstStyle/>
            <a:p>
              <a:pPr marL="20955" indent="-6350" algn="l">
                <a:lnSpc>
                  <a:spcPct val="107000"/>
                </a:lnSpc>
                <a:spcAft>
                  <a:spcPts val="800"/>
                </a:spcAft>
              </a:pPr>
              <a:r>
                <a:rPr lang="en-US" sz="450" kern="100">
                  <a:solidFill>
                    <a:srgbClr val="040404"/>
                  </a:solidFill>
                  <a:effectLst/>
                  <a:latin typeface="Cambria" panose="02040503050406030204" pitchFamily="18" charset="0"/>
                  <a:ea typeface="Cambria" panose="02040503050406030204" pitchFamily="18" charset="0"/>
                  <a:cs typeface="Cambria" panose="02040503050406030204" pitchFamily="18" charset="0"/>
                </a:rPr>
                <a:t>3</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99" name="Shape 397">
              <a:extLst>
                <a:ext uri="{FF2B5EF4-FFF2-40B4-BE49-F238E27FC236}">
                  <a16:creationId xmlns:a16="http://schemas.microsoft.com/office/drawing/2014/main" id="{EF1824D0-78EF-4EED-853A-6DC42654B8D5}"/>
                </a:ext>
              </a:extLst>
            </p:cNvPr>
            <p:cNvSpPr/>
            <p:nvPr/>
          </p:nvSpPr>
          <p:spPr>
            <a:xfrm>
              <a:off x="1532279" y="2640885"/>
              <a:ext cx="68396" cy="0"/>
            </a:xfrm>
            <a:custGeom>
              <a:avLst/>
              <a:gdLst/>
              <a:ahLst/>
              <a:cxnLst/>
              <a:rect l="0" t="0" r="0" b="0"/>
              <a:pathLst>
                <a:path w="68396">
                  <a:moveTo>
                    <a:pt x="68396" y="0"/>
                  </a:moveTo>
                  <a:lnTo>
                    <a:pt x="0" y="0"/>
                  </a:lnTo>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100" name="Shape 398">
              <a:extLst>
                <a:ext uri="{FF2B5EF4-FFF2-40B4-BE49-F238E27FC236}">
                  <a16:creationId xmlns:a16="http://schemas.microsoft.com/office/drawing/2014/main" id="{63A8A401-468C-4979-9A33-63DD4632BABF}"/>
                </a:ext>
              </a:extLst>
            </p:cNvPr>
            <p:cNvSpPr/>
            <p:nvPr/>
          </p:nvSpPr>
          <p:spPr>
            <a:xfrm>
              <a:off x="1532279" y="2777690"/>
              <a:ext cx="68396" cy="0"/>
            </a:xfrm>
            <a:custGeom>
              <a:avLst/>
              <a:gdLst/>
              <a:ahLst/>
              <a:cxnLst/>
              <a:rect l="0" t="0" r="0" b="0"/>
              <a:pathLst>
                <a:path w="68396">
                  <a:moveTo>
                    <a:pt x="68396" y="0"/>
                  </a:moveTo>
                  <a:lnTo>
                    <a:pt x="0" y="0"/>
                  </a:lnTo>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101" name="Shape 399">
              <a:extLst>
                <a:ext uri="{FF2B5EF4-FFF2-40B4-BE49-F238E27FC236}">
                  <a16:creationId xmlns:a16="http://schemas.microsoft.com/office/drawing/2014/main" id="{EEA9D26E-C2A9-40CF-A247-12984C6EE339}"/>
                </a:ext>
              </a:extLst>
            </p:cNvPr>
            <p:cNvSpPr/>
            <p:nvPr/>
          </p:nvSpPr>
          <p:spPr>
            <a:xfrm>
              <a:off x="1669072" y="2914483"/>
              <a:ext cx="68396" cy="0"/>
            </a:xfrm>
            <a:custGeom>
              <a:avLst/>
              <a:gdLst/>
              <a:ahLst/>
              <a:cxnLst/>
              <a:rect l="0" t="0" r="0" b="0"/>
              <a:pathLst>
                <a:path w="68396">
                  <a:moveTo>
                    <a:pt x="68396" y="0"/>
                  </a:moveTo>
                  <a:lnTo>
                    <a:pt x="0" y="0"/>
                  </a:lnTo>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102" name="Shape 400">
              <a:extLst>
                <a:ext uri="{FF2B5EF4-FFF2-40B4-BE49-F238E27FC236}">
                  <a16:creationId xmlns:a16="http://schemas.microsoft.com/office/drawing/2014/main" id="{740541FA-12B0-4F1A-8A74-A5FD22272892}"/>
                </a:ext>
              </a:extLst>
            </p:cNvPr>
            <p:cNvSpPr/>
            <p:nvPr/>
          </p:nvSpPr>
          <p:spPr>
            <a:xfrm>
              <a:off x="1669072" y="3051288"/>
              <a:ext cx="68396" cy="0"/>
            </a:xfrm>
            <a:custGeom>
              <a:avLst/>
              <a:gdLst/>
              <a:ahLst/>
              <a:cxnLst/>
              <a:rect l="0" t="0" r="0" b="0"/>
              <a:pathLst>
                <a:path w="68396">
                  <a:moveTo>
                    <a:pt x="68396" y="0"/>
                  </a:moveTo>
                  <a:lnTo>
                    <a:pt x="0" y="0"/>
                  </a:lnTo>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103" name="Shape 401">
              <a:extLst>
                <a:ext uri="{FF2B5EF4-FFF2-40B4-BE49-F238E27FC236}">
                  <a16:creationId xmlns:a16="http://schemas.microsoft.com/office/drawing/2014/main" id="{865ED9C5-0F64-461A-84B0-FFA3FEDEA3C3}"/>
                </a:ext>
              </a:extLst>
            </p:cNvPr>
            <p:cNvSpPr/>
            <p:nvPr/>
          </p:nvSpPr>
          <p:spPr>
            <a:xfrm>
              <a:off x="1532267" y="2555380"/>
              <a:ext cx="68397" cy="769506"/>
            </a:xfrm>
            <a:custGeom>
              <a:avLst/>
              <a:gdLst/>
              <a:ahLst/>
              <a:cxnLst/>
              <a:rect l="0" t="0" r="0" b="0"/>
              <a:pathLst>
                <a:path w="68397" h="769506">
                  <a:moveTo>
                    <a:pt x="0" y="0"/>
                  </a:moveTo>
                  <a:lnTo>
                    <a:pt x="0" y="769506"/>
                  </a:lnTo>
                  <a:lnTo>
                    <a:pt x="68397" y="769506"/>
                  </a:lnTo>
                </a:path>
              </a:pathLst>
            </a:custGeom>
            <a:ln w="4802" cap="flat">
              <a:miter lim="127000"/>
            </a:ln>
          </p:spPr>
          <p:style>
            <a:lnRef idx="1">
              <a:srgbClr val="7D7E7E"/>
            </a:lnRef>
            <a:fillRef idx="0">
              <a:srgbClr val="000000">
                <a:alpha val="0"/>
              </a:srgbClr>
            </a:fillRef>
            <a:effectRef idx="0">
              <a:scrgbClr r="0" g="0" b="0"/>
            </a:effectRef>
            <a:fontRef idx="none"/>
          </p:style>
          <p:txBody>
            <a:bodyPr/>
            <a:lstStyle/>
            <a:p>
              <a:endParaRPr lang="zh-CN" altLang="en-US"/>
            </a:p>
          </p:txBody>
        </p:sp>
        <p:sp>
          <p:nvSpPr>
            <p:cNvPr id="104" name="Shape 402">
              <a:extLst>
                <a:ext uri="{FF2B5EF4-FFF2-40B4-BE49-F238E27FC236}">
                  <a16:creationId xmlns:a16="http://schemas.microsoft.com/office/drawing/2014/main" id="{57083E2B-AA95-43D7-994B-4DA128D4E9B8}"/>
                </a:ext>
              </a:extLst>
            </p:cNvPr>
            <p:cNvSpPr/>
            <p:nvPr/>
          </p:nvSpPr>
          <p:spPr>
            <a:xfrm>
              <a:off x="1669072" y="2828979"/>
              <a:ext cx="68397" cy="359103"/>
            </a:xfrm>
            <a:custGeom>
              <a:avLst/>
              <a:gdLst/>
              <a:ahLst/>
              <a:cxnLst/>
              <a:rect l="0" t="0" r="0" b="0"/>
              <a:pathLst>
                <a:path w="68397" h="359103">
                  <a:moveTo>
                    <a:pt x="0" y="0"/>
                  </a:moveTo>
                  <a:lnTo>
                    <a:pt x="0" y="359103"/>
                  </a:lnTo>
                  <a:lnTo>
                    <a:pt x="68397" y="359103"/>
                  </a:lnTo>
                </a:path>
              </a:pathLst>
            </a:custGeom>
            <a:ln w="14430" cap="flat">
              <a:miter lim="127000"/>
            </a:ln>
          </p:spPr>
          <p:style>
            <a:lnRef idx="1">
              <a:srgbClr val="040404"/>
            </a:lnRef>
            <a:fillRef idx="0">
              <a:srgbClr val="000000">
                <a:alpha val="0"/>
              </a:srgbClr>
            </a:fillRef>
            <a:effectRef idx="0">
              <a:scrgbClr r="0" g="0" b="0"/>
            </a:effectRef>
            <a:fontRef idx="none"/>
          </p:style>
          <p:txBody>
            <a:bodyPr/>
            <a:lstStyle/>
            <a:p>
              <a:endParaRPr lang="zh-CN" altLang="en-US"/>
            </a:p>
          </p:txBody>
        </p:sp>
        <p:sp>
          <p:nvSpPr>
            <p:cNvPr id="105" name="Rectangle 48094">
              <a:extLst>
                <a:ext uri="{FF2B5EF4-FFF2-40B4-BE49-F238E27FC236}">
                  <a16:creationId xmlns:a16="http://schemas.microsoft.com/office/drawing/2014/main" id="{74D10ED9-FE49-4F31-AC38-A63ACCB13B9A}"/>
                </a:ext>
              </a:extLst>
            </p:cNvPr>
            <p:cNvSpPr/>
            <p:nvPr/>
          </p:nvSpPr>
          <p:spPr>
            <a:xfrm>
              <a:off x="1932186" y="3458037"/>
              <a:ext cx="47910" cy="135527"/>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106" name="Rectangle 48096">
              <a:extLst>
                <a:ext uri="{FF2B5EF4-FFF2-40B4-BE49-F238E27FC236}">
                  <a16:creationId xmlns:a16="http://schemas.microsoft.com/office/drawing/2014/main" id="{D2E0B0F6-2D5B-4BD8-B5F2-C94607BEC1EE}"/>
                </a:ext>
              </a:extLst>
            </p:cNvPr>
            <p:cNvSpPr/>
            <p:nvPr/>
          </p:nvSpPr>
          <p:spPr>
            <a:xfrm>
              <a:off x="1968208" y="3458037"/>
              <a:ext cx="71936" cy="135527"/>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d</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sp>
          <p:nvSpPr>
            <p:cNvPr id="107" name="Rectangle 48095">
              <a:extLst>
                <a:ext uri="{FF2B5EF4-FFF2-40B4-BE49-F238E27FC236}">
                  <a16:creationId xmlns:a16="http://schemas.microsoft.com/office/drawing/2014/main" id="{23202EFA-4445-40A2-B607-AE2C1BD4CD3C}"/>
                </a:ext>
              </a:extLst>
            </p:cNvPr>
            <p:cNvSpPr/>
            <p:nvPr/>
          </p:nvSpPr>
          <p:spPr>
            <a:xfrm>
              <a:off x="2022295" y="3458037"/>
              <a:ext cx="47910" cy="135527"/>
            </a:xfrm>
            <a:prstGeom prst="rect">
              <a:avLst/>
            </a:prstGeom>
            <a:ln>
              <a:noFill/>
            </a:ln>
          </p:spPr>
          <p:txBody>
            <a:bodyPr vert="horz" lIns="0" tIns="0" rIns="0" bIns="0" rtlCol="0">
              <a:noAutofit/>
            </a:bodyPr>
            <a:lstStyle/>
            <a:p>
              <a:pPr marL="20955" indent="-6350" algn="l">
                <a:lnSpc>
                  <a:spcPct val="107000"/>
                </a:lnSpc>
                <a:spcAft>
                  <a:spcPts val="800"/>
                </a:spcAft>
              </a:pPr>
              <a:r>
                <a:rPr lang="en-US" sz="850" kern="100">
                  <a:solidFill>
                    <a:srgbClr val="040404"/>
                  </a:solidFill>
                  <a:effectLst/>
                  <a:latin typeface="Times New Roman" panose="02020603050405020304" pitchFamily="18" charset="0"/>
                  <a:ea typeface="Times New Roman" panose="02020603050405020304" pitchFamily="18" charset="0"/>
                </a:rPr>
                <a:t>)</a:t>
              </a:r>
              <a:endParaRPr lang="zh-CN" sz="950" kern="100">
                <a:solidFill>
                  <a:srgbClr val="000000"/>
                </a:solidFill>
                <a:effectLst/>
                <a:latin typeface="Times New Roman" panose="02020603050405020304" pitchFamily="18" charset="0"/>
                <a:ea typeface="Times New Roman" panose="02020603050405020304" pitchFamily="18" charset="0"/>
              </a:endParaRPr>
            </a:p>
          </p:txBody>
        </p:sp>
      </p:grpSp>
      <p:sp>
        <p:nvSpPr>
          <p:cNvPr id="108" name="文本框 107">
            <a:extLst>
              <a:ext uri="{FF2B5EF4-FFF2-40B4-BE49-F238E27FC236}">
                <a16:creationId xmlns:a16="http://schemas.microsoft.com/office/drawing/2014/main" id="{8B027DBF-B389-41B1-A0E1-14D26478D1CC}"/>
              </a:ext>
            </a:extLst>
          </p:cNvPr>
          <p:cNvSpPr txBox="1"/>
          <p:nvPr/>
        </p:nvSpPr>
        <p:spPr>
          <a:xfrm>
            <a:off x="8782237" y="6056514"/>
            <a:ext cx="948046" cy="369332"/>
          </a:xfrm>
          <a:prstGeom prst="rect">
            <a:avLst/>
          </a:prstGeom>
          <a:noFill/>
        </p:spPr>
        <p:txBody>
          <a:bodyPr wrap="square" rtlCol="0">
            <a:spAutoFit/>
          </a:bodyPr>
          <a:lstStyle/>
          <a:p>
            <a:r>
              <a:rPr lang="zh-CN" altLang="en-US" dirty="0"/>
              <a:t>图</a:t>
            </a:r>
            <a:r>
              <a:rPr lang="en-US" altLang="zh-CN" dirty="0"/>
              <a:t>1</a:t>
            </a:r>
            <a:endParaRPr lang="zh-CN" altLang="en-US" dirty="0"/>
          </a:p>
        </p:txBody>
      </p:sp>
    </p:spTree>
    <p:extLst>
      <p:ext uri="{BB962C8B-B14F-4D97-AF65-F5344CB8AC3E}">
        <p14:creationId xmlns:p14="http://schemas.microsoft.com/office/powerpoint/2010/main" val="116350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·Android GUI</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测试相关内容介绍</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A77F0E0-E413-48E6-83D2-4FD57AA3EB94}"/>
                  </a:ext>
                </a:extLst>
              </p:cNvPr>
              <p:cNvSpPr txBox="1"/>
              <p:nvPr/>
            </p:nvSpPr>
            <p:spPr>
              <a:xfrm>
                <a:off x="589103" y="1428147"/>
                <a:ext cx="4619504" cy="4893647"/>
              </a:xfrm>
              <a:prstGeom prst="rect">
                <a:avLst/>
              </a:prstGeom>
              <a:noFill/>
            </p:spPr>
            <p:txBody>
              <a:bodyPr wrap="square" rtlCol="0">
                <a:spAutoFit/>
              </a:bodyPr>
              <a:lstStyle/>
              <a:p>
                <a:r>
                  <a:rPr lang="zh-CN" altLang="en-US" sz="2400" dirty="0"/>
                  <a:t>        一个</a:t>
                </a:r>
                <a:r>
                  <a:rPr lang="en-US" altLang="zh-CN" sz="2400" dirty="0"/>
                  <a:t>widget</a:t>
                </a:r>
                <a:r>
                  <a:rPr lang="zh-CN" altLang="en-US" sz="2400" dirty="0"/>
                  <a:t>的路径可以由一个</a:t>
                </a:r>
                <a:r>
                  <a:rPr lang="en-US" altLang="zh-CN" sz="2400" dirty="0"/>
                  <a:t>widget</a:t>
                </a:r>
                <a:r>
                  <a:rPr lang="zh-CN" altLang="en-US" sz="2400" dirty="0"/>
                  <a:t>序列表示，如给出部件</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w</m:t>
                        </m:r>
                      </m:e>
                      <m:sub>
                        <m:r>
                          <m:rPr>
                            <m:sty m:val="p"/>
                          </m:rPr>
                          <a:rPr lang="en-US" altLang="zh-CN" sz="2400" i="1">
                            <a:latin typeface="Cambria Math" panose="02040503050406030204" pitchFamily="18" charset="0"/>
                          </a:rPr>
                          <m:t>n</m:t>
                        </m:r>
                      </m:sub>
                    </m:sSub>
                  </m:oMath>
                </a14:m>
                <a:r>
                  <a:rPr lang="zh-CN" altLang="en-US" sz="2400" dirty="0"/>
                  <a:t>，它的路径可以由一个序列</a:t>
                </a:r>
                <a14:m>
                  <m:oMath xmlns:m="http://schemas.openxmlformats.org/officeDocument/2006/math">
                    <m:r>
                      <m:rPr>
                        <m:sty m:val="p"/>
                      </m:rPr>
                      <a:rPr lang="en-US" altLang="zh-CN" sz="2400" i="1" dirty="0" smtClean="0">
                        <a:latin typeface="Cambria Math" panose="02040503050406030204" pitchFamily="18" charset="0"/>
                      </a:rPr>
                      <m:t>w</m:t>
                    </m:r>
                    <m:r>
                      <a:rPr lang="en-US" altLang="zh-CN" sz="2400" b="0" i="1" dirty="0" smtClean="0">
                        <a:latin typeface="Cambria Math" panose="02040503050406030204" pitchFamily="18" charset="0"/>
                      </a:rPr>
                      <m:t>= </m:t>
                    </m:r>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&gt;</m:t>
                    </m:r>
                    <m:r>
                      <a:rPr lang="zh-CN" altLang="en-US" sz="2400" i="1">
                        <a:latin typeface="Cambria Math" panose="02040503050406030204" pitchFamily="18" charset="0"/>
                      </a:rPr>
                      <m:t>表示</m:t>
                    </m:r>
                  </m:oMath>
                </a14:m>
                <a:r>
                  <a:rPr lang="zh-CN" altLang="en-US" sz="2400" dirty="0"/>
                  <a:t>，若</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w</m:t>
                        </m:r>
                      </m:e>
                      <m:sub>
                        <m:r>
                          <a:rPr lang="en-US" altLang="zh-CN" sz="2400" b="0" i="1" smtClean="0">
                            <a:latin typeface="Cambria Math" panose="02040503050406030204" pitchFamily="18" charset="0"/>
                          </a:rPr>
                          <m:t>1</m:t>
                        </m:r>
                      </m:sub>
                    </m:sSub>
                  </m:oMath>
                </a14:m>
                <a:r>
                  <a:rPr lang="zh-CN" altLang="en-US" sz="2400" dirty="0"/>
                  <a:t>是根节点，那这个序列还被称为绝对路径，这与文件系统中的相对路径绝对路径类似。</a:t>
                </a:r>
                <a:endParaRPr lang="en-US" altLang="zh-CN" sz="2400" dirty="0"/>
              </a:p>
              <a:p>
                <a:r>
                  <a:rPr lang="en-US" altLang="zh-CN" sz="2400" dirty="0"/>
                  <a:t>       </a:t>
                </a:r>
                <a:r>
                  <a:rPr lang="zh-CN" altLang="en-US" sz="2400" dirty="0"/>
                  <a:t>右侧给出了三个有</a:t>
                </a:r>
                <a:r>
                  <a:rPr lang="en-US" altLang="zh-CN" sz="2400" dirty="0"/>
                  <a:t>Attribute Path</a:t>
                </a:r>
                <a:r>
                  <a:rPr lang="zh-CN" altLang="en-US" sz="2400" dirty="0"/>
                  <a:t>的定义。一个部件能够被唯一的识别出通过它的</a:t>
                </a:r>
                <a:r>
                  <a:rPr lang="en-US" altLang="zh-CN" sz="2400" dirty="0"/>
                  <a:t>Full Attribute Path</a:t>
                </a:r>
                <a:r>
                  <a:rPr lang="zh-CN" altLang="en-US" sz="2400" dirty="0"/>
                  <a:t>。因此，一个</a:t>
                </a:r>
                <a:r>
                  <a:rPr lang="en-US" altLang="zh-CN" sz="2400" dirty="0"/>
                  <a:t>GUI tree</a:t>
                </a:r>
                <a:r>
                  <a:rPr lang="zh-CN" altLang="en-US" sz="2400" dirty="0"/>
                  <a:t>可以通过它的所有部件的</a:t>
                </a:r>
                <a:r>
                  <a:rPr lang="en-US" altLang="zh-CN" sz="2400" dirty="0"/>
                  <a:t>Full Attribute Path</a:t>
                </a:r>
                <a:r>
                  <a:rPr lang="zh-CN" altLang="en-US" sz="2400" dirty="0"/>
                  <a:t>表示出来。</a:t>
                </a:r>
              </a:p>
            </p:txBody>
          </p:sp>
        </mc:Choice>
        <mc:Fallback xmlns="">
          <p:sp>
            <p:nvSpPr>
              <p:cNvPr id="2" name="文本框 1">
                <a:extLst>
                  <a:ext uri="{FF2B5EF4-FFF2-40B4-BE49-F238E27FC236}">
                    <a16:creationId xmlns:a16="http://schemas.microsoft.com/office/drawing/2014/main" id="{DA77F0E0-E413-48E6-83D2-4FD57AA3EB94}"/>
                  </a:ext>
                </a:extLst>
              </p:cNvPr>
              <p:cNvSpPr txBox="1">
                <a:spLocks noRot="1" noChangeAspect="1" noMove="1" noResize="1" noEditPoints="1" noAdjustHandles="1" noChangeArrowheads="1" noChangeShapeType="1" noTextEdit="1"/>
              </p:cNvSpPr>
              <p:nvPr/>
            </p:nvSpPr>
            <p:spPr>
              <a:xfrm>
                <a:off x="589103" y="1428147"/>
                <a:ext cx="4619504" cy="4893647"/>
              </a:xfrm>
              <a:prstGeom prst="rect">
                <a:avLst/>
              </a:prstGeom>
              <a:blipFill>
                <a:blip r:embed="rId2"/>
                <a:stretch>
                  <a:fillRect l="-2114" t="-872" r="-3699" b="-199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548C4BF-EBB0-48C1-A053-C6ADC50A5229}"/>
              </a:ext>
            </a:extLst>
          </p:cNvPr>
          <p:cNvPicPr>
            <a:picLocks noChangeAspect="1"/>
          </p:cNvPicPr>
          <p:nvPr/>
        </p:nvPicPr>
        <p:blipFill>
          <a:blip r:embed="rId3"/>
          <a:stretch>
            <a:fillRect/>
          </a:stretch>
        </p:blipFill>
        <p:spPr>
          <a:xfrm>
            <a:off x="6096000" y="1428147"/>
            <a:ext cx="5658407" cy="2781938"/>
          </a:xfrm>
          <a:prstGeom prst="rect">
            <a:avLst/>
          </a:prstGeom>
        </p:spPr>
      </p:pic>
      <p:pic>
        <p:nvPicPr>
          <p:cNvPr id="10" name="图片 9">
            <a:extLst>
              <a:ext uri="{FF2B5EF4-FFF2-40B4-BE49-F238E27FC236}">
                <a16:creationId xmlns:a16="http://schemas.microsoft.com/office/drawing/2014/main" id="{9341BFDA-1792-4505-BB92-D59A28B3CEDE}"/>
              </a:ext>
            </a:extLst>
          </p:cNvPr>
          <p:cNvPicPr>
            <a:picLocks noChangeAspect="1"/>
          </p:cNvPicPr>
          <p:nvPr/>
        </p:nvPicPr>
        <p:blipFill>
          <a:blip r:embed="rId4"/>
          <a:stretch>
            <a:fillRect/>
          </a:stretch>
        </p:blipFill>
        <p:spPr>
          <a:xfrm>
            <a:off x="6096000" y="4210085"/>
            <a:ext cx="5822781" cy="2042113"/>
          </a:xfrm>
          <a:prstGeom prst="rect">
            <a:avLst/>
          </a:prstGeom>
        </p:spPr>
      </p:pic>
    </p:spTree>
    <p:extLst>
      <p:ext uri="{BB962C8B-B14F-4D97-AF65-F5344CB8AC3E}">
        <p14:creationId xmlns:p14="http://schemas.microsoft.com/office/powerpoint/2010/main" val="363126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·Android GUI</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测试相关内容介绍</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56FBBF7-B954-4309-8793-2EA017A9BF4E}"/>
              </a:ext>
            </a:extLst>
          </p:cNvPr>
          <p:cNvSpPr txBox="1"/>
          <p:nvPr/>
        </p:nvSpPr>
        <p:spPr>
          <a:xfrm>
            <a:off x="399494" y="1370631"/>
            <a:ext cx="6817504" cy="4339650"/>
          </a:xfrm>
          <a:prstGeom prst="rect">
            <a:avLst/>
          </a:prstGeom>
          <a:noFill/>
        </p:spPr>
        <p:txBody>
          <a:bodyPr wrap="square" rtlCol="0">
            <a:spAutoFit/>
          </a:bodyPr>
          <a:lstStyle/>
          <a:p>
            <a:r>
              <a:rPr lang="zh-CN" altLang="en-US" sz="3600" b="1" dirty="0"/>
              <a:t>基于模型的工具的流程：      </a:t>
            </a:r>
            <a:endParaRPr lang="en-US" altLang="zh-CN" sz="3600" b="1" dirty="0"/>
          </a:p>
          <a:p>
            <a:r>
              <a:rPr lang="en-US" altLang="zh-CN" sz="2400" dirty="0"/>
              <a:t>      </a:t>
            </a:r>
            <a:r>
              <a:rPr lang="zh-CN" altLang="en-US" sz="2400" dirty="0"/>
              <a:t> 右图展示了基于模型的测试工具的典型工作流程。这样的工具与被测试的应用程序进行迭代交互。最开始，测试工具以一个空的状态机作为模型。在每次迭代过程中，测试工具将进行以下操作：</a:t>
            </a:r>
            <a:endParaRPr lang="en-US" altLang="zh-CN" sz="2400" dirty="0"/>
          </a:p>
          <a:p>
            <a:r>
              <a:rPr lang="en-US" altLang="zh-CN" sz="2400" dirty="0"/>
              <a:t>        1.</a:t>
            </a:r>
            <a:r>
              <a:rPr lang="zh-CN" altLang="en-US" sz="2400" dirty="0"/>
              <a:t>获取应用程序当前的</a:t>
            </a:r>
            <a:r>
              <a:rPr lang="en-US" altLang="zh-CN" sz="2400" dirty="0"/>
              <a:t>GUI tree</a:t>
            </a:r>
            <a:r>
              <a:rPr lang="zh-CN" altLang="en-US" sz="2400" dirty="0"/>
              <a:t>；</a:t>
            </a:r>
            <a:endParaRPr lang="en-US" altLang="zh-CN" sz="2400" dirty="0"/>
          </a:p>
          <a:p>
            <a:r>
              <a:rPr lang="en-US" altLang="zh-CN" sz="2400" dirty="0"/>
              <a:t>        2.</a:t>
            </a:r>
            <a:r>
              <a:rPr lang="zh-CN" altLang="en-US" sz="2400" dirty="0"/>
              <a:t>识别现有的状态或者为这个</a:t>
            </a:r>
            <a:r>
              <a:rPr lang="en-US" altLang="zh-CN" sz="2400" dirty="0"/>
              <a:t>GUI tree</a:t>
            </a:r>
            <a:r>
              <a:rPr lang="zh-CN" altLang="en-US" sz="2400" dirty="0"/>
              <a:t>创造一个新的状态；</a:t>
            </a:r>
            <a:endParaRPr lang="en-US" altLang="zh-CN" sz="2400" dirty="0"/>
          </a:p>
          <a:p>
            <a:r>
              <a:rPr lang="en-US" altLang="zh-CN" sz="2400" dirty="0"/>
              <a:t>        3.</a:t>
            </a:r>
            <a:r>
              <a:rPr lang="zh-CN" altLang="en-US" sz="2400" dirty="0"/>
              <a:t>挑选一个模型动作并决定与应用程序交互的具体</a:t>
            </a:r>
            <a:r>
              <a:rPr lang="en-US" altLang="zh-CN" sz="2400" dirty="0"/>
              <a:t>GUI</a:t>
            </a:r>
            <a:r>
              <a:rPr lang="zh-CN" altLang="en-US" sz="2400" dirty="0"/>
              <a:t>动作。</a:t>
            </a:r>
          </a:p>
        </p:txBody>
      </p:sp>
      <p:pic>
        <p:nvPicPr>
          <p:cNvPr id="50" name="图片 49">
            <a:extLst>
              <a:ext uri="{FF2B5EF4-FFF2-40B4-BE49-F238E27FC236}">
                <a16:creationId xmlns:a16="http://schemas.microsoft.com/office/drawing/2014/main" id="{2965F2B9-9390-4418-856A-A15ADB142E85}"/>
              </a:ext>
            </a:extLst>
          </p:cNvPr>
          <p:cNvPicPr>
            <a:picLocks noChangeAspect="1"/>
          </p:cNvPicPr>
          <p:nvPr/>
        </p:nvPicPr>
        <p:blipFill>
          <a:blip r:embed="rId2"/>
          <a:stretch>
            <a:fillRect/>
          </a:stretch>
        </p:blipFill>
        <p:spPr>
          <a:xfrm>
            <a:off x="6973249" y="1507143"/>
            <a:ext cx="5218751" cy="2070558"/>
          </a:xfrm>
          <a:prstGeom prst="rect">
            <a:avLst/>
          </a:prstGeom>
        </p:spPr>
      </p:pic>
      <p:sp>
        <p:nvSpPr>
          <p:cNvPr id="51" name="文本框 50">
            <a:extLst>
              <a:ext uri="{FF2B5EF4-FFF2-40B4-BE49-F238E27FC236}">
                <a16:creationId xmlns:a16="http://schemas.microsoft.com/office/drawing/2014/main" id="{D36AE195-CFBC-4767-95D1-B687304BBAAA}"/>
              </a:ext>
            </a:extLst>
          </p:cNvPr>
          <p:cNvSpPr txBox="1"/>
          <p:nvPr/>
        </p:nvSpPr>
        <p:spPr>
          <a:xfrm>
            <a:off x="8212697" y="3812994"/>
            <a:ext cx="2739853" cy="369332"/>
          </a:xfrm>
          <a:prstGeom prst="rect">
            <a:avLst/>
          </a:prstGeom>
          <a:noFill/>
        </p:spPr>
        <p:txBody>
          <a:bodyPr wrap="none" rtlCol="0">
            <a:spAutoFit/>
          </a:bodyPr>
          <a:lstStyle/>
          <a:p>
            <a:r>
              <a:rPr lang="zh-CN" altLang="en-US" dirty="0"/>
              <a:t>图</a:t>
            </a:r>
            <a:r>
              <a:rPr lang="en-US" altLang="zh-CN" dirty="0"/>
              <a:t>2 </a:t>
            </a:r>
            <a:r>
              <a:rPr lang="zh-CN" altLang="en-US" dirty="0"/>
              <a:t>一个典型的工作流程 </a:t>
            </a:r>
          </a:p>
        </p:txBody>
      </p:sp>
    </p:spTree>
    <p:extLst>
      <p:ext uri="{BB962C8B-B14F-4D97-AF65-F5344CB8AC3E}">
        <p14:creationId xmlns:p14="http://schemas.microsoft.com/office/powerpoint/2010/main" val="78558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·Android GUI</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测试相关内容介绍</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1C3FA94-27A4-403B-A354-8BFCC3044EB9}"/>
              </a:ext>
            </a:extLst>
          </p:cNvPr>
          <p:cNvSpPr txBox="1"/>
          <p:nvPr/>
        </p:nvSpPr>
        <p:spPr>
          <a:xfrm>
            <a:off x="399494" y="1370631"/>
            <a:ext cx="11138571" cy="3231654"/>
          </a:xfrm>
          <a:prstGeom prst="rect">
            <a:avLst/>
          </a:prstGeom>
          <a:noFill/>
        </p:spPr>
        <p:txBody>
          <a:bodyPr wrap="square" rtlCol="0">
            <a:spAutoFit/>
          </a:bodyPr>
          <a:lstStyle/>
          <a:p>
            <a:r>
              <a:rPr lang="zh-CN" altLang="en-US" sz="3600" b="1" dirty="0"/>
              <a:t>构建模型的困难之处</a:t>
            </a:r>
            <a:endParaRPr lang="en-US" altLang="zh-CN" sz="3600" b="1" dirty="0"/>
          </a:p>
          <a:p>
            <a:r>
              <a:rPr lang="en-US" altLang="zh-CN" sz="2800" dirty="0"/>
              <a:t>        1.</a:t>
            </a:r>
            <a:r>
              <a:rPr lang="zh-CN" altLang="en-US" sz="2800" dirty="0"/>
              <a:t>如果模型过于细粒度，状态爆炸将会导致测试工具无法系统地研究模型；</a:t>
            </a:r>
            <a:endParaRPr lang="en-US" altLang="zh-CN" sz="2800" dirty="0"/>
          </a:p>
          <a:p>
            <a:r>
              <a:rPr lang="en-US" altLang="zh-CN" sz="2800" dirty="0"/>
              <a:t>        2.</a:t>
            </a:r>
            <a:r>
              <a:rPr lang="zh-CN" altLang="en-US" sz="2800" dirty="0"/>
              <a:t>如果模型过于粗粒度，测试工具将无法收集关于模型动作的准确信息，从而实现有效的指导；</a:t>
            </a:r>
            <a:endParaRPr lang="en-US" altLang="zh-CN" sz="2800" dirty="0"/>
          </a:p>
          <a:p>
            <a:r>
              <a:rPr lang="en-US" altLang="zh-CN" sz="2800" dirty="0"/>
              <a:t>        3.</a:t>
            </a:r>
            <a:r>
              <a:rPr lang="zh-CN" altLang="en-US" sz="2800" dirty="0"/>
              <a:t>无效的抽象可能将带有不同行为的多种</a:t>
            </a:r>
            <a:r>
              <a:rPr lang="en-US" altLang="zh-CN" sz="2800" dirty="0"/>
              <a:t>GUI</a:t>
            </a:r>
            <a:r>
              <a:rPr lang="zh-CN" altLang="en-US" sz="2800" dirty="0"/>
              <a:t>动作映射到相同的模型动作，这将导致后续的模型动作重放出现问题</a:t>
            </a:r>
          </a:p>
        </p:txBody>
      </p:sp>
      <p:sp>
        <p:nvSpPr>
          <p:cNvPr id="3" name="文本框 2">
            <a:extLst>
              <a:ext uri="{FF2B5EF4-FFF2-40B4-BE49-F238E27FC236}">
                <a16:creationId xmlns:a16="http://schemas.microsoft.com/office/drawing/2014/main" id="{83369BA0-0554-473D-8323-0E5466DC6967}"/>
              </a:ext>
            </a:extLst>
          </p:cNvPr>
          <p:cNvSpPr txBox="1"/>
          <p:nvPr/>
        </p:nvSpPr>
        <p:spPr>
          <a:xfrm>
            <a:off x="399494" y="4839854"/>
            <a:ext cx="11392034" cy="1200329"/>
          </a:xfrm>
          <a:prstGeom prst="rect">
            <a:avLst/>
          </a:prstGeom>
          <a:noFill/>
        </p:spPr>
        <p:txBody>
          <a:bodyPr wrap="square" rtlCol="0">
            <a:spAutoFit/>
          </a:bodyPr>
          <a:lstStyle/>
          <a:p>
            <a:r>
              <a:rPr lang="zh-CN" altLang="en-US" sz="3600" b="1" dirty="0">
                <a:solidFill>
                  <a:srgbClr val="FF0000"/>
                </a:solidFill>
              </a:rPr>
              <a:t>因此，将每个</a:t>
            </a:r>
            <a:r>
              <a:rPr lang="en-US" altLang="zh-CN" sz="3600" b="1" dirty="0">
                <a:solidFill>
                  <a:srgbClr val="FF0000"/>
                </a:solidFill>
              </a:rPr>
              <a:t>GUI</a:t>
            </a:r>
            <a:r>
              <a:rPr lang="zh-CN" altLang="en-US" sz="3600" b="1" dirty="0">
                <a:solidFill>
                  <a:srgbClr val="FF0000"/>
                </a:solidFill>
              </a:rPr>
              <a:t>动作准确地映射到模型动作是模型抽象过程中最关键的一步！</a:t>
            </a:r>
          </a:p>
        </p:txBody>
      </p:sp>
    </p:spTree>
    <p:extLst>
      <p:ext uri="{BB962C8B-B14F-4D97-AF65-F5344CB8AC3E}">
        <p14:creationId xmlns:p14="http://schemas.microsoft.com/office/powerpoint/2010/main" val="100304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3FF9E-4C2C-4529-A94A-C534AEA73BA5}"/>
              </a:ext>
            </a:extLst>
          </p:cNvPr>
          <p:cNvSpPr txBox="1"/>
          <p:nvPr/>
        </p:nvSpPr>
        <p:spPr>
          <a:xfrm>
            <a:off x="399494" y="310717"/>
            <a:ext cx="7551810" cy="584775"/>
          </a:xfrm>
          <a:prstGeom prst="rect">
            <a:avLst/>
          </a:prstGeom>
          <a:noFill/>
        </p:spPr>
        <p:txBody>
          <a:bodyPr wrap="square" rtlCol="0">
            <a:spAutoFit/>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·Android GUI</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测试相关内容介绍</a:t>
            </a:r>
          </a:p>
        </p:txBody>
      </p:sp>
      <p:cxnSp>
        <p:nvCxnSpPr>
          <p:cNvPr id="7" name="直接连接符 6">
            <a:extLst>
              <a:ext uri="{FF2B5EF4-FFF2-40B4-BE49-F238E27FC236}">
                <a16:creationId xmlns:a16="http://schemas.microsoft.com/office/drawing/2014/main" id="{95C8ABAF-DA08-425E-B34E-E0CE75A64F6C}"/>
              </a:ext>
            </a:extLst>
          </p:cNvPr>
          <p:cNvCxnSpPr>
            <a:cxnSpLocks/>
          </p:cNvCxnSpPr>
          <p:nvPr/>
        </p:nvCxnSpPr>
        <p:spPr>
          <a:xfrm>
            <a:off x="198783" y="1133061"/>
            <a:ext cx="119932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1C3FA94-27A4-403B-A354-8BFCC3044EB9}"/>
              </a:ext>
            </a:extLst>
          </p:cNvPr>
          <p:cNvSpPr txBox="1"/>
          <p:nvPr/>
        </p:nvSpPr>
        <p:spPr>
          <a:xfrm>
            <a:off x="399494" y="1370631"/>
            <a:ext cx="11138571" cy="3231654"/>
          </a:xfrm>
          <a:prstGeom prst="rect">
            <a:avLst/>
          </a:prstGeom>
          <a:noFill/>
        </p:spPr>
        <p:txBody>
          <a:bodyPr wrap="square" rtlCol="0">
            <a:spAutoFit/>
          </a:bodyPr>
          <a:lstStyle/>
          <a:p>
            <a:r>
              <a:rPr lang="zh-CN" altLang="en-US" sz="3600" b="1" dirty="0"/>
              <a:t>基于模型的</a:t>
            </a:r>
            <a:r>
              <a:rPr lang="en-US" altLang="zh-CN" sz="3600" b="1" dirty="0"/>
              <a:t>GUI</a:t>
            </a:r>
            <a:r>
              <a:rPr lang="zh-CN" altLang="en-US" sz="3600" b="1" dirty="0"/>
              <a:t>测试的好处：</a:t>
            </a:r>
            <a:endParaRPr lang="en-US" altLang="zh-CN" sz="3600" b="1" dirty="0"/>
          </a:p>
          <a:p>
            <a:r>
              <a:rPr lang="en-US" altLang="zh-CN" sz="2800" dirty="0"/>
              <a:t>        1.</a:t>
            </a:r>
            <a:r>
              <a:rPr lang="zh-CN" altLang="en-US" sz="2800" dirty="0"/>
              <a:t>模型可以被用于指导对应用程序的探索。测试工具可以按照特定的指示系统地生成动作序列，然后回放来测试应用程序；</a:t>
            </a:r>
            <a:endParaRPr lang="en-US" altLang="zh-CN" sz="2800" dirty="0"/>
          </a:p>
          <a:p>
            <a:r>
              <a:rPr lang="en-US" altLang="zh-CN" sz="2800" dirty="0"/>
              <a:t>        2.</a:t>
            </a:r>
            <a:r>
              <a:rPr lang="zh-CN" altLang="en-US" sz="2800" dirty="0"/>
              <a:t>基于模型的测试工具能够生成由高级别的模型动作而不是低级别的事件组成的序列，这有助于重放；</a:t>
            </a:r>
            <a:endParaRPr lang="en-US" altLang="zh-CN" sz="2800" dirty="0"/>
          </a:p>
          <a:p>
            <a:r>
              <a:rPr lang="en-US" altLang="zh-CN" sz="2800" dirty="0"/>
              <a:t>        3.</a:t>
            </a:r>
            <a:r>
              <a:rPr lang="zh-CN" altLang="en-US" sz="2800" dirty="0"/>
              <a:t>合适的抽象能够被应用于模型中，这反过来能够帮助减轻</a:t>
            </a:r>
            <a:r>
              <a:rPr lang="en-US" altLang="zh-CN" sz="2800" dirty="0"/>
              <a:t>GUI</a:t>
            </a:r>
            <a:r>
              <a:rPr lang="zh-CN" altLang="en-US" sz="2800" dirty="0"/>
              <a:t>动作的激增。</a:t>
            </a:r>
          </a:p>
        </p:txBody>
      </p:sp>
    </p:spTree>
    <p:extLst>
      <p:ext uri="{BB962C8B-B14F-4D97-AF65-F5344CB8AC3E}">
        <p14:creationId xmlns:p14="http://schemas.microsoft.com/office/powerpoint/2010/main" val="42058088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1947</Words>
  <Application>Microsoft Office PowerPoint</Application>
  <PresentationFormat>宽屏</PresentationFormat>
  <Paragraphs>158</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等线 Light</vt:lpstr>
      <vt:lpstr>黑体</vt:lpstr>
      <vt:lpstr>华文楷体</vt:lpstr>
      <vt:lpstr>Arial</vt:lpstr>
      <vt:lpstr>Calibri</vt:lpstr>
      <vt:lpstr>Cambria</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鼎</dc:creator>
  <cp:lastModifiedBy>杨 鼎</cp:lastModifiedBy>
  <cp:revision>4</cp:revision>
  <dcterms:created xsi:type="dcterms:W3CDTF">2021-11-29T02:15:53Z</dcterms:created>
  <dcterms:modified xsi:type="dcterms:W3CDTF">2021-11-29T15:51:27Z</dcterms:modified>
</cp:coreProperties>
</file>