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6" r:id="rId19"/>
    <p:sldId id="28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D8AE"/>
    <a:srgbClr val="1F4E79"/>
    <a:srgbClr val="556D82"/>
    <a:srgbClr val="0C2E8A"/>
    <a:srgbClr val="F42A2A"/>
    <a:srgbClr val="A5EA34"/>
    <a:srgbClr val="3E70E0"/>
    <a:srgbClr val="9D5DC1"/>
    <a:srgbClr val="FBFB05"/>
    <a:srgbClr val="FBB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16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조회수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VIEWS</c:v>
                </c:pt>
              </c:strCache>
            </c:strRef>
          </c:tx>
          <c:spPr>
            <a:solidFill>
              <a:srgbClr val="0C2E8A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306643</c:v>
                </c:pt>
                <c:pt idx="1">
                  <c:v>89532</c:v>
                </c:pt>
                <c:pt idx="2">
                  <c:v>27413</c:v>
                </c:pt>
                <c:pt idx="3">
                  <c:v>27293</c:v>
                </c:pt>
                <c:pt idx="4">
                  <c:v>25419</c:v>
                </c:pt>
                <c:pt idx="5">
                  <c:v>25242</c:v>
                </c:pt>
                <c:pt idx="6">
                  <c:v>22415</c:v>
                </c:pt>
                <c:pt idx="7">
                  <c:v>22685</c:v>
                </c:pt>
                <c:pt idx="8">
                  <c:v>22469</c:v>
                </c:pt>
                <c:pt idx="9">
                  <c:v>22292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100"/>
        <c:axId val="-251335488"/>
        <c:axId val="-251339840"/>
      </c:barChart>
      <c:catAx>
        <c:axId val="-25133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51339840"/>
        <c:crosses val="autoZero"/>
        <c:auto val="1"/>
        <c:lblAlgn val="ctr"/>
        <c:lblOffset val="100"/>
        <c:noMultiLvlLbl val="0"/>
      </c:catAx>
      <c:valAx>
        <c:axId val="-251339840"/>
        <c:scaling>
          <c:orientation val="minMax"/>
          <c:max val="31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5133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000" baseline="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1EC-4120-44BB-9033-EBBD0B92811C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1858-3281-4526-BF7B-70B6FC4D4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6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1EC-4120-44BB-9033-EBBD0B92811C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1858-3281-4526-BF7B-70B6FC4D4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0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1EC-4120-44BB-9033-EBBD0B92811C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1858-3281-4526-BF7B-70B6FC4D4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6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1EC-4120-44BB-9033-EBBD0B92811C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1858-3281-4526-BF7B-70B6FC4D4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6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1EC-4120-44BB-9033-EBBD0B92811C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1858-3281-4526-BF7B-70B6FC4D4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8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1EC-4120-44BB-9033-EBBD0B92811C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1858-3281-4526-BF7B-70B6FC4D4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3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1EC-4120-44BB-9033-EBBD0B92811C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1858-3281-4526-BF7B-70B6FC4D4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9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1EC-4120-44BB-9033-EBBD0B92811C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1858-3281-4526-BF7B-70B6FC4D4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3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1EC-4120-44BB-9033-EBBD0B92811C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1858-3281-4526-BF7B-70B6FC4D4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4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1EC-4120-44BB-9033-EBBD0B92811C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1858-3281-4526-BF7B-70B6FC4D4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3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1EC-4120-44BB-9033-EBBD0B92811C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1858-3281-4526-BF7B-70B6FC4D4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3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9E1EC-4120-44BB-9033-EBBD0B92811C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1858-3281-4526-BF7B-70B6FC4D4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news.gg.go.kr/briefing/brief_gongbo.do?page=1&amp;BS_CODE=s017&amp;period_1=&amp;period_2=&amp;search=0&amp;keyword=&amp;subject_Code=BO0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85165"/>
            <a:ext cx="12192000" cy="7028329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028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75021"/>
            <a:ext cx="9144000" cy="1232589"/>
          </a:xfrm>
        </p:spPr>
        <p:txBody>
          <a:bodyPr/>
          <a:lstStyle/>
          <a:p>
            <a:r>
              <a:rPr lang="ko-KR" altLang="en-US" sz="8000" dirty="0" smtClean="0">
                <a:solidFill>
                  <a:srgbClr val="0C2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경기도</a:t>
            </a:r>
            <a:r>
              <a:rPr lang="ko-KR" altLang="en-US" sz="8000" dirty="0" smtClean="0">
                <a:solidFill>
                  <a:srgbClr val="4ED8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보도자료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29836" y="4549167"/>
            <a:ext cx="5916705" cy="526219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권수민 김영민 송준영 양동재 여지민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허이령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375"/>
            <a:ext cx="26384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7028329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29496" y="274848"/>
            <a:ext cx="2534806" cy="4383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방법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288563" y="277906"/>
            <a:ext cx="2253525" cy="438304"/>
          </a:xfrm>
          <a:prstGeom prst="roundRect">
            <a:avLst/>
          </a:prstGeom>
          <a:solidFill>
            <a:srgbClr val="0C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4474" y="272338"/>
            <a:ext cx="1954306" cy="491758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Ⅱ </a:t>
            </a:r>
            <a:r>
              <a:rPr lang="ko-KR" altLang="en-US" sz="28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주요기술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86" y="827475"/>
            <a:ext cx="8715375" cy="5778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69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7028329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29496" y="274848"/>
            <a:ext cx="2534806" cy="4383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방법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288563" y="277906"/>
            <a:ext cx="2253525" cy="438304"/>
          </a:xfrm>
          <a:prstGeom prst="roundRect">
            <a:avLst/>
          </a:prstGeom>
          <a:solidFill>
            <a:srgbClr val="0C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4474" y="272338"/>
            <a:ext cx="1954306" cy="491758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Ⅱ </a:t>
            </a:r>
            <a:r>
              <a:rPr lang="ko-KR" altLang="en-US" sz="28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주요기술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968" y="988000"/>
            <a:ext cx="8591550" cy="52981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40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7028329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29496" y="274848"/>
            <a:ext cx="2534806" cy="4383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결과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288563" y="277906"/>
            <a:ext cx="2253525" cy="438304"/>
          </a:xfrm>
          <a:prstGeom prst="roundRect">
            <a:avLst/>
          </a:prstGeom>
          <a:solidFill>
            <a:srgbClr val="0C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4474" y="272338"/>
            <a:ext cx="1954306" cy="491758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Ⅱ </a:t>
            </a:r>
            <a:r>
              <a:rPr lang="ko-KR" altLang="en-US" sz="28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주요기술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52" y="1036434"/>
            <a:ext cx="5983942" cy="1840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52" y="3200258"/>
            <a:ext cx="9754942" cy="3500958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434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7028329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29496" y="274848"/>
            <a:ext cx="2534806" cy="4383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형태소분석 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288563" y="277906"/>
            <a:ext cx="2253525" cy="438304"/>
          </a:xfrm>
          <a:prstGeom prst="roundRect">
            <a:avLst/>
          </a:prstGeom>
          <a:solidFill>
            <a:srgbClr val="0C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4474" y="272338"/>
            <a:ext cx="1954306" cy="491758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Ⅲ </a:t>
            </a:r>
            <a:r>
              <a:rPr lang="ko-KR" altLang="en-US" sz="28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주요기능</a:t>
            </a:r>
            <a:endParaRPr lang="ko-KR" altLang="en-US" sz="280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89" t="338" r="54274" b="-338"/>
          <a:stretch/>
        </p:blipFill>
        <p:spPr>
          <a:xfrm>
            <a:off x="829496" y="1181598"/>
            <a:ext cx="4594691" cy="5305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597" y="926583"/>
            <a:ext cx="2804483" cy="5572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오른쪽 화살표 10"/>
          <p:cNvSpPr/>
          <p:nvPr/>
        </p:nvSpPr>
        <p:spPr>
          <a:xfrm>
            <a:off x="5898776" y="3085502"/>
            <a:ext cx="1105070" cy="1255058"/>
          </a:xfrm>
          <a:prstGeom prst="rightArrow">
            <a:avLst/>
          </a:prstGeom>
          <a:solidFill>
            <a:srgbClr val="0C2E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86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7028329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29496" y="274848"/>
            <a:ext cx="2534806" cy="4383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워드클라우드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288563" y="277906"/>
            <a:ext cx="2253525" cy="438304"/>
          </a:xfrm>
          <a:prstGeom prst="roundRect">
            <a:avLst/>
          </a:prstGeom>
          <a:solidFill>
            <a:srgbClr val="0C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4474" y="272338"/>
            <a:ext cx="1954306" cy="491758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Ⅲ </a:t>
            </a:r>
            <a:r>
              <a:rPr lang="ko-KR" altLang="en-US" sz="28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주요기능</a:t>
            </a:r>
            <a:endParaRPr lang="ko-KR" altLang="en-US" sz="280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16" y="2829069"/>
            <a:ext cx="4667810" cy="3234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208" y="2342006"/>
            <a:ext cx="1980000" cy="19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208" y="181003"/>
            <a:ext cx="1980000" cy="19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26" y="2335598"/>
            <a:ext cx="1980000" cy="19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26" y="181003"/>
            <a:ext cx="1980000" cy="1980000"/>
          </a:xfrm>
          <a:prstGeom prst="rect">
            <a:avLst/>
          </a:prstGeom>
          <a:effectLst/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26" y="4514379"/>
            <a:ext cx="1980000" cy="1980000"/>
          </a:xfrm>
          <a:prstGeom prst="rect">
            <a:avLst/>
          </a:prstGeom>
          <a:effectLst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208" y="4514379"/>
            <a:ext cx="1980000" cy="1980000"/>
          </a:xfrm>
          <a:prstGeom prst="rect">
            <a:avLst/>
          </a:prstGeom>
          <a:effectLst/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716" y="1171003"/>
            <a:ext cx="4600575" cy="1390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오른쪽 화살표 15"/>
          <p:cNvSpPr/>
          <p:nvPr/>
        </p:nvSpPr>
        <p:spPr>
          <a:xfrm>
            <a:off x="5553242" y="2829069"/>
            <a:ext cx="750970" cy="1255058"/>
          </a:xfrm>
          <a:prstGeom prst="rightArrow">
            <a:avLst/>
          </a:prstGeom>
          <a:solidFill>
            <a:srgbClr val="0C2E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7028329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29496" y="274848"/>
            <a:ext cx="2534806" cy="4383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빈도분석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288563" y="277906"/>
            <a:ext cx="2253525" cy="438304"/>
          </a:xfrm>
          <a:prstGeom prst="roundRect">
            <a:avLst/>
          </a:prstGeom>
          <a:solidFill>
            <a:srgbClr val="0C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4474" y="272338"/>
            <a:ext cx="1954306" cy="491758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Ⅲ </a:t>
            </a:r>
            <a:r>
              <a:rPr lang="ko-KR" altLang="en-US" sz="28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주요기능</a:t>
            </a:r>
            <a:endParaRPr lang="ko-KR" altLang="en-US" sz="280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475" y="784121"/>
            <a:ext cx="474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조회수 상위 </a:t>
            </a:r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10</a:t>
            </a: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개 </a:t>
            </a:r>
            <a:r>
              <a:rPr lang="ko-KR" alt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보도물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174475" y="3299011"/>
          <a:ext cx="4751294" cy="3086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17976"/>
                <a:gridCol w="733318"/>
              </a:tblGrid>
              <a:tr h="176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경기천년제목B Bold" panose="02020803020101020101" pitchFamily="18" charset="-127"/>
                          <a:ea typeface="경기천년제목B Bold" panose="02020803020101020101" pitchFamily="18" charset="-127"/>
                        </a:rPr>
                        <a:t>TITLE</a:t>
                      </a:r>
                      <a:endParaRPr lang="ko-KR" altLang="en-US" sz="1050" dirty="0">
                        <a:latin typeface="경기천년제목B Bold" panose="02020803020101020101" pitchFamily="18" charset="-127"/>
                        <a:ea typeface="경기천년제목B Bold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경기천년제목B Bold" panose="02020803020101020101" pitchFamily="18" charset="-127"/>
                          <a:ea typeface="경기천년제목B Bold" panose="02020803020101020101" pitchFamily="18" charset="-127"/>
                        </a:rPr>
                        <a:t>VIEWS</a:t>
                      </a:r>
                      <a:endParaRPr lang="ko-KR" altLang="en-US" sz="1050" dirty="0">
                        <a:latin typeface="경기천년제목B Bold" panose="02020803020101020101" pitchFamily="18" charset="-127"/>
                        <a:ea typeface="경기천년제목B Bold" panose="02020803020101020101" pitchFamily="18" charset="-127"/>
                      </a:endParaRPr>
                    </a:p>
                  </a:txBody>
                  <a:tcPr anchor="ctr"/>
                </a:tc>
              </a:tr>
              <a:tr h="402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(</a:t>
                      </a: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브리핑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) </a:t>
                      </a: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이재명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, 4</a:t>
                      </a: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월부터 도민 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인당 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만원씩 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/>
                      </a:r>
                      <a:b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</a:b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‘</a:t>
                      </a: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경기도</a:t>
                      </a:r>
                      <a:r>
                        <a:rPr lang="en-US" altLang="ko-KR" sz="1050" baseline="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재난기본소득</a:t>
                      </a:r>
                      <a:r>
                        <a:rPr lang="en-US" altLang="ko-KR" sz="1050" baseline="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＇</a:t>
                      </a:r>
                      <a:r>
                        <a:rPr lang="ko-KR" altLang="en-US" sz="1050" baseline="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지급</a:t>
                      </a:r>
                      <a:endParaRPr lang="ko-KR" altLang="en-US" sz="1050" dirty="0">
                        <a:latin typeface="경기천년제목L Light" panose="02020403020101020101" pitchFamily="18" charset="-127"/>
                        <a:ea typeface="경기천년제목L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306643</a:t>
                      </a:r>
                      <a:endParaRPr lang="ko-KR" altLang="en-US" sz="1050" dirty="0">
                        <a:latin typeface="경기천년제목L Light" panose="02020403020101020101" pitchFamily="18" charset="-127"/>
                        <a:ea typeface="경기천년제목L Light" panose="02020403020101020101" pitchFamily="18" charset="-127"/>
                      </a:endParaRPr>
                    </a:p>
                  </a:txBody>
                  <a:tcPr anchor="ctr"/>
                </a:tc>
              </a:tr>
              <a:tr h="402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(</a:t>
                      </a: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브리핑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) </a:t>
                      </a: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이재명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, “</a:t>
                      </a: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경기도 재난기본소득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, </a:t>
                      </a:r>
                      <a:b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</a:b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기존 경기지역 화폐   〮신용카드로 사용 가능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”</a:t>
                      </a:r>
                      <a:endParaRPr lang="ko-KR" altLang="en-US" sz="1050" dirty="0">
                        <a:latin typeface="경기천년제목L Light" panose="02020403020101020101" pitchFamily="18" charset="-127"/>
                        <a:ea typeface="경기천년제목L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89532</a:t>
                      </a:r>
                      <a:endParaRPr lang="ko-KR" altLang="en-US" sz="1050" dirty="0">
                        <a:latin typeface="경기천년제목L Light" panose="02020403020101020101" pitchFamily="18" charset="-127"/>
                        <a:ea typeface="경기천년제목L Light" panose="02020403020101020101" pitchFamily="18" charset="-127"/>
                      </a:endParaRPr>
                    </a:p>
                  </a:txBody>
                  <a:tcPr anchor="ctr"/>
                </a:tc>
              </a:tr>
              <a:tr h="2332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경기도 코로나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19 </a:t>
                      </a: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발생 현황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(2020.03.05)</a:t>
                      </a:r>
                      <a:r>
                        <a:rPr lang="en-US" altLang="ko-KR" sz="1050" baseline="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 10</a:t>
                      </a:r>
                      <a:r>
                        <a:rPr lang="ko-KR" altLang="en-US" sz="1050" baseline="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시</a:t>
                      </a:r>
                      <a:endParaRPr lang="ko-KR" altLang="en-US" sz="1050" dirty="0">
                        <a:latin typeface="경기천년제목L Light" panose="02020403020101020101" pitchFamily="18" charset="-127"/>
                        <a:ea typeface="경기천년제목L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27413</a:t>
                      </a:r>
                      <a:endParaRPr lang="ko-KR" altLang="en-US" sz="1050" dirty="0">
                        <a:latin typeface="경기천년제목L Light" panose="02020403020101020101" pitchFamily="18" charset="-127"/>
                        <a:ea typeface="경기천년제목L Light" panose="02020403020101020101" pitchFamily="18" charset="-127"/>
                      </a:endParaRPr>
                    </a:p>
                  </a:txBody>
                  <a:tcPr anchor="ctr"/>
                </a:tc>
              </a:tr>
              <a:tr h="233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경기도 코로나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19 </a:t>
                      </a: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발생 현황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(2020.03.07.</a:t>
                      </a:r>
                      <a:r>
                        <a:rPr lang="en-US" altLang="ko-KR" sz="1050" baseline="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10</a:t>
                      </a:r>
                      <a:r>
                        <a:rPr lang="ko-KR" altLang="en-US" sz="1050" baseline="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시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)</a:t>
                      </a:r>
                      <a:r>
                        <a:rPr lang="en-US" altLang="ko-KR" sz="1050" baseline="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 </a:t>
                      </a:r>
                      <a:endParaRPr lang="ko-KR" altLang="en-US" sz="1050" dirty="0" smtClean="0">
                        <a:latin typeface="경기천년제목L Light" panose="02020403020101020101" pitchFamily="18" charset="-127"/>
                        <a:ea typeface="경기천년제목L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27293</a:t>
                      </a:r>
                      <a:endParaRPr lang="ko-KR" altLang="en-US" sz="1050" dirty="0">
                        <a:latin typeface="경기천년제목L Light" panose="02020403020101020101" pitchFamily="18" charset="-127"/>
                        <a:ea typeface="경기천년제목L Light" panose="02020403020101020101" pitchFamily="18" charset="-127"/>
                      </a:endParaRPr>
                    </a:p>
                  </a:txBody>
                  <a:tcPr anchor="ctr"/>
                </a:tc>
              </a:tr>
              <a:tr h="233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경기도 코로나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19 </a:t>
                      </a: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발생 현황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(2020.03.04)</a:t>
                      </a:r>
                      <a:r>
                        <a:rPr lang="en-US" altLang="ko-KR" sz="1050" baseline="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 10</a:t>
                      </a:r>
                      <a:r>
                        <a:rPr lang="ko-KR" altLang="en-US" sz="1050" baseline="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시</a:t>
                      </a:r>
                      <a:endParaRPr lang="ko-KR" altLang="en-US" sz="1050" dirty="0" smtClean="0">
                        <a:latin typeface="경기천년제목L Light" panose="02020403020101020101" pitchFamily="18" charset="-127"/>
                        <a:ea typeface="경기천년제목L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25419</a:t>
                      </a:r>
                      <a:endParaRPr lang="ko-KR" altLang="en-US" sz="1050" dirty="0">
                        <a:latin typeface="경기천년제목L Light" panose="02020403020101020101" pitchFamily="18" charset="-127"/>
                        <a:ea typeface="경기천년제목L Light" panose="02020403020101020101" pitchFamily="18" charset="-127"/>
                      </a:endParaRPr>
                    </a:p>
                  </a:txBody>
                  <a:tcPr anchor="ctr"/>
                </a:tc>
              </a:tr>
              <a:tr h="233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(</a:t>
                      </a: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브리핑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) </a:t>
                      </a: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이재명 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“</a:t>
                      </a: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경기도 재난 기본 소득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, 18</a:t>
                      </a: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개 </a:t>
                      </a:r>
                      <a:r>
                        <a:rPr lang="ko-KR" altLang="en-US" sz="1050" dirty="0" err="1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시군과</a:t>
                      </a: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 함께 지급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”</a:t>
                      </a:r>
                      <a:endParaRPr lang="ko-KR" altLang="en-US" sz="1050" dirty="0">
                        <a:latin typeface="경기천년제목L Light" panose="02020403020101020101" pitchFamily="18" charset="-127"/>
                        <a:ea typeface="경기천년제목L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25242</a:t>
                      </a:r>
                      <a:endParaRPr lang="ko-KR" altLang="en-US" sz="1050" dirty="0">
                        <a:latin typeface="경기천년제목L Light" panose="02020403020101020101" pitchFamily="18" charset="-127"/>
                        <a:ea typeface="경기천년제목L Light" panose="02020403020101020101" pitchFamily="18" charset="-127"/>
                      </a:endParaRPr>
                    </a:p>
                  </a:txBody>
                  <a:tcPr anchor="ctr"/>
                </a:tc>
              </a:tr>
              <a:tr h="233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경기도 코로나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19 </a:t>
                      </a: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발생 현황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(2020.03.06.</a:t>
                      </a:r>
                      <a:r>
                        <a:rPr lang="en-US" altLang="ko-KR" sz="1050" baseline="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10</a:t>
                      </a:r>
                      <a:r>
                        <a:rPr lang="ko-KR" altLang="en-US" sz="1050" baseline="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시</a:t>
                      </a:r>
                      <a:r>
                        <a:rPr lang="en-US" altLang="ko-KR" sz="1050" baseline="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10</a:t>
                      </a:r>
                      <a:r>
                        <a:rPr lang="ko-KR" altLang="en-US" sz="1050" baseline="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분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)</a:t>
                      </a:r>
                      <a:r>
                        <a:rPr lang="en-US" altLang="ko-KR" sz="1050" baseline="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 </a:t>
                      </a:r>
                      <a:endParaRPr lang="ko-KR" altLang="en-US" sz="1050" dirty="0" smtClean="0">
                        <a:latin typeface="경기천년제목L Light" panose="02020403020101020101" pitchFamily="18" charset="-127"/>
                        <a:ea typeface="경기천년제목L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22415</a:t>
                      </a:r>
                      <a:endParaRPr lang="ko-KR" altLang="en-US" sz="1050" dirty="0">
                        <a:latin typeface="경기천년제목L Light" panose="02020403020101020101" pitchFamily="18" charset="-127"/>
                        <a:ea typeface="경기천년제목L Light" panose="02020403020101020101" pitchFamily="18" charset="-127"/>
                      </a:endParaRPr>
                    </a:p>
                  </a:txBody>
                  <a:tcPr anchor="ctr"/>
                </a:tc>
              </a:tr>
              <a:tr h="233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경기도 코로나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19 </a:t>
                      </a: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발생 현황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(2020.03.08. </a:t>
                      </a:r>
                      <a:r>
                        <a:rPr lang="en-US" altLang="ko-KR" sz="1050" baseline="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10</a:t>
                      </a:r>
                      <a:r>
                        <a:rPr lang="ko-KR" altLang="en-US" sz="1050" baseline="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시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)</a:t>
                      </a:r>
                      <a:r>
                        <a:rPr lang="en-US" altLang="ko-KR" sz="1050" baseline="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 </a:t>
                      </a:r>
                      <a:endParaRPr lang="ko-KR" altLang="en-US" sz="1050" dirty="0" smtClean="0">
                        <a:latin typeface="경기천년제목L Light" panose="02020403020101020101" pitchFamily="18" charset="-127"/>
                        <a:ea typeface="경기천년제목L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22685</a:t>
                      </a:r>
                      <a:endParaRPr lang="ko-KR" altLang="en-US" sz="1050" dirty="0">
                        <a:latin typeface="경기천년제목L Light" panose="02020403020101020101" pitchFamily="18" charset="-127"/>
                        <a:ea typeface="경기천년제목L Light" panose="02020403020101020101" pitchFamily="18" charset="-127"/>
                      </a:endParaRPr>
                    </a:p>
                  </a:txBody>
                  <a:tcPr anchor="ctr"/>
                </a:tc>
              </a:tr>
              <a:tr h="233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“</a:t>
                      </a: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경기도 재난 기본 소득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이렇게 사용하세요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”</a:t>
                      </a:r>
                      <a:endParaRPr lang="ko-KR" altLang="en-US" sz="1050" dirty="0">
                        <a:latin typeface="경기천년제목L Light" panose="02020403020101020101" pitchFamily="18" charset="-127"/>
                        <a:ea typeface="경기천년제목L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22469</a:t>
                      </a:r>
                      <a:endParaRPr lang="ko-KR" altLang="en-US" sz="1050" dirty="0">
                        <a:latin typeface="경기천년제목L Light" panose="02020403020101020101" pitchFamily="18" charset="-127"/>
                        <a:ea typeface="경기천년제목L Light" panose="02020403020101020101" pitchFamily="18" charset="-127"/>
                      </a:endParaRPr>
                    </a:p>
                  </a:txBody>
                  <a:tcPr anchor="ctr"/>
                </a:tc>
              </a:tr>
              <a:tr h="2332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경기도 재난기본소득 첫날 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83</a:t>
                      </a:r>
                      <a:r>
                        <a:rPr lang="ko-KR" altLang="en-US" sz="1050" dirty="0" err="1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만여명</a:t>
                      </a:r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. 1,359</a:t>
                      </a:r>
                      <a:r>
                        <a:rPr lang="ko-KR" altLang="en-US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억 원 신청</a:t>
                      </a:r>
                      <a:endParaRPr lang="ko-KR" altLang="en-US" sz="1050" dirty="0">
                        <a:latin typeface="경기천년제목L Light" panose="02020403020101020101" pitchFamily="18" charset="-127"/>
                        <a:ea typeface="경기천년제목L Light" panose="020204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경기천년제목L Light" panose="02020403020101020101" pitchFamily="18" charset="-127"/>
                          <a:ea typeface="경기천년제목L Light" panose="02020403020101020101" pitchFamily="18" charset="-127"/>
                        </a:rPr>
                        <a:t>22292</a:t>
                      </a:r>
                      <a:endParaRPr lang="ko-KR" altLang="en-US" sz="1050" dirty="0">
                        <a:latin typeface="경기천년제목L Light" panose="02020403020101020101" pitchFamily="18" charset="-127"/>
                        <a:ea typeface="경기천년제목L Light" panose="020204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9" name="차트 18"/>
          <p:cNvGraphicFramePr/>
          <p:nvPr>
            <p:extLst/>
          </p:nvPr>
        </p:nvGraphicFramePr>
        <p:xfrm>
          <a:off x="174475" y="1558353"/>
          <a:ext cx="3052099" cy="1366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7" t="7495" r="8362" b="6732"/>
          <a:stretch/>
        </p:blipFill>
        <p:spPr>
          <a:xfrm>
            <a:off x="6284259" y="2324503"/>
            <a:ext cx="4956606" cy="338099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284259" y="784121"/>
            <a:ext cx="4213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월별 보도자료 수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80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7028329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29496" y="274848"/>
            <a:ext cx="2534806" cy="4383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빈도분석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288563" y="277906"/>
            <a:ext cx="2253525" cy="438304"/>
          </a:xfrm>
          <a:prstGeom prst="roundRect">
            <a:avLst/>
          </a:prstGeom>
          <a:solidFill>
            <a:srgbClr val="0C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4474" y="272338"/>
            <a:ext cx="1954306" cy="491758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Ⅲ </a:t>
            </a:r>
            <a:r>
              <a:rPr lang="ko-KR" altLang="en-US" sz="28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주요기능</a:t>
            </a:r>
            <a:endParaRPr lang="ko-KR" altLang="en-US" sz="280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74" y="2505634"/>
            <a:ext cx="3997258" cy="2308413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634754" y="591671"/>
            <a:ext cx="6959714" cy="5469032"/>
            <a:chOff x="597533" y="1597388"/>
            <a:chExt cx="5498467" cy="486000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1" r="8806"/>
            <a:stretch/>
          </p:blipFill>
          <p:spPr>
            <a:xfrm>
              <a:off x="597533" y="1597388"/>
              <a:ext cx="2639398" cy="162000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9" r="8620"/>
            <a:stretch/>
          </p:blipFill>
          <p:spPr>
            <a:xfrm>
              <a:off x="3435606" y="1597388"/>
              <a:ext cx="2660394" cy="162000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05" r="8736"/>
            <a:stretch/>
          </p:blipFill>
          <p:spPr>
            <a:xfrm>
              <a:off x="653414" y="3217388"/>
              <a:ext cx="2623096" cy="16200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52" r="9098"/>
            <a:stretch/>
          </p:blipFill>
          <p:spPr>
            <a:xfrm>
              <a:off x="3452787" y="3217388"/>
              <a:ext cx="2626031" cy="162000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52" r="9279"/>
            <a:stretch/>
          </p:blipFill>
          <p:spPr>
            <a:xfrm>
              <a:off x="673527" y="4837388"/>
              <a:ext cx="2620164" cy="162000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13" t="181" r="8827" b="-181"/>
            <a:stretch/>
          </p:blipFill>
          <p:spPr>
            <a:xfrm>
              <a:off x="3469968" y="4837388"/>
              <a:ext cx="2623098" cy="1620000"/>
            </a:xfrm>
            <a:prstGeom prst="rect">
              <a:avLst/>
            </a:prstGeom>
          </p:spPr>
        </p:pic>
      </p:grpSp>
      <p:sp>
        <p:nvSpPr>
          <p:cNvPr id="24" name="오른쪽 화살표 23"/>
          <p:cNvSpPr/>
          <p:nvPr/>
        </p:nvSpPr>
        <p:spPr>
          <a:xfrm>
            <a:off x="4090019" y="2952106"/>
            <a:ext cx="750970" cy="1255058"/>
          </a:xfrm>
          <a:prstGeom prst="rightArrow">
            <a:avLst/>
          </a:prstGeom>
          <a:solidFill>
            <a:srgbClr val="0C2E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272" y="918401"/>
            <a:ext cx="454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담당부서별 </a:t>
            </a:r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보도자료 수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9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7028329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29496" y="274848"/>
            <a:ext cx="2534806" cy="4383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워드클라우드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288563" y="277906"/>
            <a:ext cx="2253525" cy="438304"/>
          </a:xfrm>
          <a:prstGeom prst="roundRect">
            <a:avLst/>
          </a:prstGeom>
          <a:solidFill>
            <a:srgbClr val="0C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4474" y="272338"/>
            <a:ext cx="1954306" cy="491758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Ⅱ </a:t>
            </a:r>
            <a:r>
              <a:rPr lang="ko-KR" altLang="en-US" sz="28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주요기능</a:t>
            </a:r>
            <a:endParaRPr lang="ko-KR" altLang="en-US" sz="280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81" t="23333" r="1568" b="34402"/>
          <a:stretch/>
        </p:blipFill>
        <p:spPr>
          <a:xfrm>
            <a:off x="4938829" y="2973333"/>
            <a:ext cx="1026210" cy="269380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8" t="21046" r="30478" b="16447"/>
          <a:stretch/>
        </p:blipFill>
        <p:spPr>
          <a:xfrm>
            <a:off x="480308" y="2083406"/>
            <a:ext cx="4458521" cy="425520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4568" y="1006188"/>
            <a:ext cx="48300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상반기 보도자료</a:t>
            </a:r>
            <a:endParaRPr lang="en-US" altLang="ko-K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  <a:p>
            <a:pPr algn="ctr"/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형태소 분석 결과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688" y="1456307"/>
            <a:ext cx="4658031" cy="465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7028329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29496" y="274848"/>
            <a:ext cx="2534806" cy="4383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활용방향 제안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288563" y="277906"/>
            <a:ext cx="2253525" cy="438304"/>
          </a:xfrm>
          <a:prstGeom prst="roundRect">
            <a:avLst/>
          </a:prstGeom>
          <a:solidFill>
            <a:srgbClr val="0C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4474" y="272338"/>
            <a:ext cx="1954306" cy="491758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Ⅳ </a:t>
            </a:r>
            <a:r>
              <a:rPr lang="ko-KR" altLang="en-US" sz="28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기대효과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8189" y="1304161"/>
            <a:ext cx="11671539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2400" kern="1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  <a:t>코로나 </a:t>
            </a:r>
            <a:r>
              <a:rPr lang="en-US" altLang="ko-KR" sz="2400" kern="1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  <a:t>19</a:t>
            </a:r>
            <a:r>
              <a:rPr lang="ko-KR" altLang="en-US" sz="2400" kern="1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  <a:t>관련 자료와 재난기본소득 관련 자료가 경기도민의 관심이 가장 많음</a:t>
            </a:r>
            <a:r>
              <a:rPr lang="en-US" altLang="ko-KR" sz="2400" kern="1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  <a:t>.</a:t>
            </a:r>
            <a:r>
              <a:rPr lang="en-US" altLang="ko-KR" sz="2400" kern="100" dirty="0" smtClean="0">
                <a:solidFill>
                  <a:srgbClr val="1F4E7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kern="100" dirty="0">
                <a:solidFill>
                  <a:srgbClr val="1F4E7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  <a:t/>
            </a:r>
            <a:br>
              <a:rPr lang="en-US" altLang="ko-KR" sz="2400" kern="100" dirty="0">
                <a:solidFill>
                  <a:srgbClr val="1F4E7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</a:br>
            <a:r>
              <a:rPr lang="ko-KR" altLang="en-US" sz="2400" kern="100" dirty="0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Times New Roman" panose="02020603050405020304" pitchFamily="18" charset="0"/>
              </a:rPr>
              <a:t>▶</a:t>
            </a:r>
            <a:r>
              <a:rPr lang="en-US" altLang="ko-KR" sz="2400" kern="100" dirty="0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dirty="0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Times New Roman" panose="02020603050405020304" pitchFamily="18" charset="0"/>
              </a:rPr>
              <a:t>관련 보도자료가 활성화된다면 도민의 편익 증진이 예상</a:t>
            </a:r>
            <a:r>
              <a:rPr lang="en-US" altLang="ko-KR" sz="2400" kern="100" dirty="0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ko-KR" altLang="ko-KR" sz="1200" kern="100" dirty="0">
              <a:solidFill>
                <a:srgbClr val="1F4E7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2400" kern="1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  <a:t>감염병관리과의</a:t>
            </a:r>
            <a:r>
              <a:rPr lang="ko-KR" altLang="en-US" sz="2400" kern="1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  <a:t>게시량이</a:t>
            </a:r>
            <a:r>
              <a:rPr lang="ko-KR" altLang="en-US" sz="2400" kern="1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  <a:t> 가장 많았고 </a:t>
            </a:r>
            <a:r>
              <a:rPr lang="ko-KR" altLang="en-US" sz="2400" kern="1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  <a:t>동물방역위생과와</a:t>
            </a:r>
            <a:r>
              <a:rPr lang="ko-KR" altLang="en-US" sz="2400" kern="1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  <a:t>보건의료정책과가</a:t>
            </a:r>
            <a:r>
              <a:rPr lang="ko-KR" altLang="en-US" sz="2400" kern="1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  <a:t> 그 뒤를 이음</a:t>
            </a:r>
            <a:r>
              <a:rPr lang="en-US" altLang="ko-KR" sz="2400" kern="1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  <a:t>.</a:t>
            </a:r>
            <a:br>
              <a:rPr lang="en-US" altLang="ko-KR" sz="2400" kern="1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</a:br>
            <a:r>
              <a:rPr lang="en-US" altLang="ko-KR" sz="2400" kern="100" dirty="0" smtClean="0">
                <a:solidFill>
                  <a:srgbClr val="1F4E7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dirty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Times New Roman" panose="02020603050405020304" pitchFamily="18" charset="0"/>
              </a:rPr>
              <a:t>▶ </a:t>
            </a:r>
            <a:r>
              <a:rPr lang="ko-KR" altLang="en-US" sz="2400" kern="100" dirty="0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Times New Roman" panose="02020603050405020304" pitchFamily="18" charset="0"/>
              </a:rPr>
              <a:t>관련 부서에 인원 확충 또는 적절한 업무분장을 제안</a:t>
            </a:r>
            <a:r>
              <a:rPr lang="en-US" altLang="ko-KR" sz="2400" kern="100" dirty="0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ko-KR" altLang="ko-KR" sz="1200" kern="100" dirty="0">
              <a:solidFill>
                <a:srgbClr val="1F4E7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2400" kern="1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  <a:t>코로나</a:t>
            </a:r>
            <a:r>
              <a:rPr lang="en-US" altLang="ko-KR" sz="2400" kern="1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  <a:t>19, </a:t>
            </a:r>
            <a:r>
              <a:rPr lang="ko-KR" altLang="en-US" sz="2400" kern="1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  <a:t>아프리카 돼지 열병</a:t>
            </a:r>
            <a:r>
              <a:rPr lang="en-US" altLang="ko-KR" sz="2400" kern="1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kern="1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  <a:t>청년 대책 관련 보도자료가 다수를 이루었음</a:t>
            </a:r>
            <a:r>
              <a:rPr lang="en-US" altLang="ko-KR" sz="2400" kern="1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  <a:t>.</a:t>
            </a:r>
            <a:br>
              <a:rPr lang="en-US" altLang="ko-KR" sz="2400" kern="1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Times New Roman" panose="02020603050405020304" pitchFamily="18" charset="0"/>
              </a:rPr>
            </a:br>
            <a:r>
              <a:rPr lang="ko-KR" altLang="en-US" sz="2400" kern="100" dirty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Times New Roman" panose="02020603050405020304" pitchFamily="18" charset="0"/>
              </a:rPr>
              <a:t>▶ </a:t>
            </a:r>
            <a:r>
              <a:rPr lang="en-US" altLang="ko-KR" sz="2400" kern="100" dirty="0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Times New Roman" panose="02020603050405020304" pitchFamily="18" charset="0"/>
              </a:rPr>
              <a:t>2020</a:t>
            </a:r>
            <a:r>
              <a:rPr lang="ko-KR" altLang="en-US" sz="2400" kern="100" dirty="0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Times New Roman" panose="02020603050405020304" pitchFamily="18" charset="0"/>
              </a:rPr>
              <a:t>년 상반기</a:t>
            </a:r>
            <a:r>
              <a:rPr lang="en-US" altLang="ko-KR" sz="2400" kern="100" dirty="0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kern="100" dirty="0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Times New Roman" panose="02020603050405020304" pitchFamily="18" charset="0"/>
              </a:rPr>
              <a:t>경기도청의 주요 이슈 파악</a:t>
            </a:r>
            <a:r>
              <a:rPr lang="en-US" altLang="ko-KR" sz="2400" kern="100" dirty="0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Times New Roman" panose="02020603050405020304" pitchFamily="18" charset="0"/>
              </a:rPr>
              <a:t>.</a:t>
            </a:r>
            <a:endParaRPr lang="en-US" altLang="ko-KR" sz="2400" kern="100" dirty="0">
              <a:solidFill>
                <a:srgbClr val="1F4E79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2400" kern="100" dirty="0" smtClean="0">
              <a:solidFill>
                <a:srgbClr val="1F4E7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ko-KR" altLang="ko-KR" sz="1200" kern="100" dirty="0">
              <a:solidFill>
                <a:srgbClr val="1F4E7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7028329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288563" y="277906"/>
            <a:ext cx="2253525" cy="438304"/>
          </a:xfrm>
          <a:prstGeom prst="roundRect">
            <a:avLst/>
          </a:prstGeom>
          <a:solidFill>
            <a:srgbClr val="0C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840" y="272338"/>
            <a:ext cx="1954306" cy="491758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Thank you!</a:t>
            </a:r>
            <a:endParaRPr lang="ko-KR" altLang="en-US" sz="280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0230" y="3262353"/>
            <a:ext cx="11671539" cy="204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en-US" altLang="ko-KR" sz="9600" kern="100" dirty="0" smtClean="0">
                <a:solidFill>
                  <a:srgbClr val="4ED8AE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Times New Roman" panose="02020603050405020304" pitchFamily="18" charset="0"/>
              </a:rPr>
              <a:t>Q&amp;A</a:t>
            </a:r>
            <a:endParaRPr lang="ko-KR" altLang="ko-KR" sz="6000" kern="100" dirty="0">
              <a:solidFill>
                <a:srgbClr val="4ED8AE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ankyou 사진, 이미지, 일러스트, 캘리그라피 - 크라우드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4" y="1324645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2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-85165"/>
            <a:ext cx="12192000" cy="7028329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2559" y="520402"/>
            <a:ext cx="3355675" cy="816693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rgbClr val="0C2E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목차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452559" y="1763368"/>
            <a:ext cx="4287328" cy="3867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>
                <a:solidFill>
                  <a:srgbClr val="4ED8A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Ⅰ </a:t>
            </a:r>
            <a:r>
              <a:rPr lang="ko-KR" altLang="en-US" b="1" dirty="0" smtClean="0">
                <a:solidFill>
                  <a:srgbClr val="4ED8A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개요</a:t>
            </a:r>
            <a:endParaRPr lang="en-US" altLang="ko-KR" b="1" dirty="0" smtClean="0">
              <a:solidFill>
                <a:srgbClr val="4ED8A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4ED8A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4ED8A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Ⅱ </a:t>
            </a:r>
            <a:r>
              <a:rPr lang="ko-KR" altLang="en-US" b="1" dirty="0" smtClean="0">
                <a:solidFill>
                  <a:srgbClr val="4ED8A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주요기술</a:t>
            </a:r>
            <a:endParaRPr lang="en-US" altLang="ko-KR" b="1" dirty="0" smtClean="0">
              <a:solidFill>
                <a:srgbClr val="4ED8A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4ED8A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4ED8A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Ⅲ </a:t>
            </a:r>
            <a:r>
              <a:rPr lang="ko-KR" altLang="en-US" b="1" dirty="0" smtClean="0">
                <a:solidFill>
                  <a:srgbClr val="4ED8A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주요기능</a:t>
            </a:r>
            <a:endParaRPr lang="en-US" altLang="ko-KR" b="1" dirty="0" smtClean="0">
              <a:solidFill>
                <a:srgbClr val="4ED8A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4ED8A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4ED8A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Ⅳ </a:t>
            </a:r>
            <a:r>
              <a:rPr lang="ko-KR" altLang="en-US" b="1" dirty="0" smtClean="0">
                <a:solidFill>
                  <a:srgbClr val="4ED8A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기대효과</a:t>
            </a:r>
            <a:endParaRPr lang="en-US" altLang="ko-KR" b="1" dirty="0" smtClean="0">
              <a:solidFill>
                <a:srgbClr val="4ED8A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78" y="1260700"/>
            <a:ext cx="4404042" cy="4578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01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7028329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9496" y="274848"/>
            <a:ext cx="2253525" cy="4383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선정배경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288563" y="277906"/>
            <a:ext cx="2253525" cy="438304"/>
          </a:xfrm>
          <a:prstGeom prst="roundRect">
            <a:avLst/>
          </a:prstGeom>
          <a:solidFill>
            <a:srgbClr val="0C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4474" y="272338"/>
            <a:ext cx="1954306" cy="491758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Ⅰ </a:t>
            </a:r>
            <a:r>
              <a:rPr lang="ko-KR" altLang="en-US" sz="28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개요</a:t>
            </a:r>
            <a:endParaRPr lang="en-US" altLang="ko-KR" sz="2800" dirty="0" smtClean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26" y="5397056"/>
            <a:ext cx="312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사람들이 </a:t>
            </a:r>
            <a:r>
              <a:rPr lang="ko-KR" altLang="en-US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관심 있어하는 경기도의 공지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무엇일까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6345" y="5397056"/>
            <a:ext cx="312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요즘 경기도의 </a:t>
            </a:r>
            <a:r>
              <a:rPr lang="ko-KR" altLang="en-US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정책 </a:t>
            </a:r>
            <a:r>
              <a:rPr lang="ko-KR" altLang="en-US" dirty="0" err="1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트렌드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무엇일까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7464" y="5397056"/>
            <a:ext cx="312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경기도 각 부서에서는 자세히 </a:t>
            </a:r>
            <a:r>
              <a:rPr lang="ko-KR" altLang="en-US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어떤 업무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담당할까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026" name="Picture 2" descr="제비아니냐고 말나오는 방탄소년단 멤버 : 네이버 포스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81"/>
          <a:stretch/>
        </p:blipFill>
        <p:spPr bwMode="auto">
          <a:xfrm>
            <a:off x="489452" y="2444542"/>
            <a:ext cx="3637280" cy="298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정책일러스트, 벡터, 상업적 이미지사이트 - 123R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1" t="27278" r="19853" b="27448"/>
          <a:stretch/>
        </p:blipFill>
        <p:spPr bwMode="auto">
          <a:xfrm>
            <a:off x="4735187" y="2894503"/>
            <a:ext cx="2908048" cy="218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직원 일러스트 ai 무료다운로드 free employee vector - Urbanbrush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1" t="22457" r="19516" b="22752"/>
          <a:stretch/>
        </p:blipFill>
        <p:spPr bwMode="auto">
          <a:xfrm>
            <a:off x="8729210" y="2651843"/>
            <a:ext cx="2682240" cy="267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894080" y="1219200"/>
            <a:ext cx="10517370" cy="782320"/>
          </a:xfrm>
          <a:prstGeom prst="roundRect">
            <a:avLst/>
          </a:prstGeom>
          <a:solidFill>
            <a:srgbClr val="4ED8A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우리는 공공기관에서 어떤 업무를 맡게 될까</a:t>
            </a:r>
            <a:r>
              <a:rPr lang="en-US" altLang="ko-KR" sz="36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?</a:t>
            </a:r>
            <a:endParaRPr lang="ko-KR" altLang="en-US" sz="36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7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7028329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9496" y="274848"/>
            <a:ext cx="2253525" cy="4383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웹페이지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288563" y="277906"/>
            <a:ext cx="2253525" cy="438304"/>
          </a:xfrm>
          <a:prstGeom prst="roundRect">
            <a:avLst/>
          </a:prstGeom>
          <a:solidFill>
            <a:srgbClr val="0C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4474" y="272338"/>
            <a:ext cx="1954306" cy="491758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Ⅰ </a:t>
            </a:r>
            <a:r>
              <a:rPr lang="ko-KR" altLang="en-US" sz="28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개요</a:t>
            </a:r>
            <a:endParaRPr lang="en-US" altLang="ko-KR" sz="2800" dirty="0" smtClean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7645" y="6399390"/>
            <a:ext cx="118730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https://gnews.gg.go.kr/briefing/brief_gongbo.do?page=1&amp;BS_CODE=s017&amp;period_1=&amp;period_2=&amp;search=0&amp;keyword=&amp;subject_Code=BO01</a:t>
            </a:r>
            <a:endParaRPr lang="ko-KR" altLang="en-US" sz="14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37645" y="1022586"/>
            <a:ext cx="6772755" cy="5185365"/>
            <a:chOff x="237645" y="1022586"/>
            <a:chExt cx="6772755" cy="518536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645" y="1761248"/>
              <a:ext cx="6772755" cy="444670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699" y="1022586"/>
              <a:ext cx="6763701" cy="726266"/>
            </a:xfrm>
            <a:prstGeom prst="rect">
              <a:avLst/>
            </a:prstGeom>
          </p:spPr>
        </p:pic>
      </p:grpSp>
      <p:sp>
        <p:nvSpPr>
          <p:cNvPr id="14" name="모서리가 둥근 직사각형 13"/>
          <p:cNvSpPr/>
          <p:nvPr/>
        </p:nvSpPr>
        <p:spPr>
          <a:xfrm>
            <a:off x="812800" y="3159760"/>
            <a:ext cx="3599509" cy="262128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제목</a:t>
            </a:r>
            <a:endParaRPr lang="ko-KR" altLang="en-US" sz="5400" dirty="0">
              <a:solidFill>
                <a:schemeClr val="accent1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500880" y="3159760"/>
            <a:ext cx="914400" cy="2646088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담</a:t>
            </a:r>
            <a:endParaRPr lang="en-US" altLang="ko-KR" sz="3600" dirty="0" smtClean="0">
              <a:solidFill>
                <a:srgbClr val="1F4E79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당</a:t>
            </a:r>
            <a:endParaRPr lang="en-US" altLang="ko-KR" sz="3600" dirty="0" smtClean="0">
              <a:solidFill>
                <a:srgbClr val="1F4E79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부</a:t>
            </a:r>
            <a:endParaRPr lang="en-US" altLang="ko-KR" sz="3600" dirty="0" smtClean="0">
              <a:solidFill>
                <a:srgbClr val="1F4E79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서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31003" y="3159760"/>
            <a:ext cx="828040" cy="262128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등</a:t>
            </a:r>
            <a:endParaRPr lang="en-US" altLang="ko-KR" sz="3600" dirty="0" smtClean="0">
              <a:solidFill>
                <a:srgbClr val="1F4E79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3600" dirty="0" err="1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록</a:t>
            </a:r>
            <a:endParaRPr lang="en-US" altLang="ko-KR" sz="3600" dirty="0" smtClean="0">
              <a:solidFill>
                <a:srgbClr val="1F4E79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99" y="874262"/>
            <a:ext cx="6763701" cy="183933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961791"/>
              </p:ext>
            </p:extLst>
          </p:nvPr>
        </p:nvGraphicFramePr>
        <p:xfrm>
          <a:off x="7248045" y="764096"/>
          <a:ext cx="4691062" cy="533369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46091"/>
                <a:gridCol w="2944971"/>
              </a:tblGrid>
              <a:tr h="600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>
                          <a:solidFill>
                            <a:schemeClr val="bg1"/>
                          </a:solidFill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피쳐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ED8A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설명</a:t>
                      </a:r>
                      <a:endParaRPr lang="ko-KR" altLang="en-US" sz="2400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ED8AE"/>
                    </a:solidFill>
                  </a:tcPr>
                </a:tc>
              </a:tr>
              <a:tr h="946704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rgbClr val="1F4E79"/>
                        </a:solidFill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solidFill>
                            <a:srgbClr val="1F4E79"/>
                          </a:solidFill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자료별</a:t>
                      </a:r>
                      <a:r>
                        <a:rPr lang="ko-KR" altLang="en-US" dirty="0" smtClean="0">
                          <a:solidFill>
                            <a:srgbClr val="1F4E79"/>
                          </a:solidFill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1F4E79"/>
                          </a:solidFill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URL</a:t>
                      </a:r>
                      <a:endParaRPr lang="ko-KR" altLang="en-US" dirty="0">
                        <a:solidFill>
                          <a:srgbClr val="1F4E79"/>
                        </a:solidFill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보도자료별</a:t>
                      </a: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URL.</a:t>
                      </a:r>
                      <a:r>
                        <a:rPr lang="en-US" altLang="ko-KR" sz="1600" baseline="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접속 시 해당 보도자료를 상세하게 살펴볼 수 있다</a:t>
                      </a:r>
                      <a:r>
                        <a:rPr lang="en-US" altLang="ko-KR" sz="1600" baseline="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46704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rgbClr val="1F4E79"/>
                        </a:solidFill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F4E79"/>
                          </a:solidFill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제목</a:t>
                      </a:r>
                      <a:endParaRPr lang="ko-KR" altLang="en-US" dirty="0">
                        <a:solidFill>
                          <a:srgbClr val="1F4E79"/>
                        </a:solidFill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해당 보도자료의 제목</a:t>
                      </a:r>
                      <a:r>
                        <a:rPr lang="en-US" altLang="ko-KR" sz="160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46704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rgbClr val="1F4E79"/>
                        </a:solidFill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F4E79"/>
                          </a:solidFill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담당부서</a:t>
                      </a:r>
                      <a:endParaRPr lang="ko-KR" altLang="en-US" dirty="0">
                        <a:solidFill>
                          <a:srgbClr val="1F4E79"/>
                        </a:solidFill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해당 보도자료를 담당 또는 게시한 담당부서이다</a:t>
                      </a:r>
                      <a:r>
                        <a:rPr lang="en-US" altLang="ko-KR" sz="160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 smtClean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latinLnBrk="1"/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46704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rgbClr val="1F4E79"/>
                        </a:solidFill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F4E79"/>
                          </a:solidFill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등록일</a:t>
                      </a:r>
                      <a:endParaRPr lang="ko-KR" altLang="en-US" dirty="0">
                        <a:solidFill>
                          <a:srgbClr val="1F4E79"/>
                        </a:solidFill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보도자료를 등록한 날짜이다</a:t>
                      </a:r>
                      <a:r>
                        <a:rPr lang="en-US" altLang="ko-KR" sz="160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 </a:t>
                      </a: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연</a:t>
                      </a:r>
                      <a:endParaRPr lang="en-US" altLang="ko-KR" sz="1600" dirty="0" smtClean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월</a:t>
                      </a:r>
                      <a:r>
                        <a:rPr lang="en-US" altLang="ko-KR" sz="160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/</a:t>
                      </a: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일 까지 기재되어 있다</a:t>
                      </a:r>
                      <a:r>
                        <a:rPr lang="en-US" altLang="ko-KR" sz="160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46704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rgbClr val="1F4E79"/>
                        </a:solidFill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1F4E79"/>
                          </a:solidFill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조회수</a:t>
                      </a:r>
                      <a:endParaRPr lang="ko-KR" altLang="en-US" dirty="0">
                        <a:solidFill>
                          <a:srgbClr val="1F4E79"/>
                        </a:solidFill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게시물을 확인한 수</a:t>
                      </a:r>
                      <a:r>
                        <a:rPr lang="en-US" altLang="ko-KR" sz="1600" dirty="0" smtClean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600" dirty="0" smtClean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>
          <a:xfrm>
            <a:off x="6420005" y="3159760"/>
            <a:ext cx="590395" cy="262128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조</a:t>
            </a:r>
            <a:endParaRPr lang="en-US" altLang="ko-KR" sz="3600" dirty="0" smtClean="0">
              <a:solidFill>
                <a:srgbClr val="1F4E79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회</a:t>
            </a:r>
            <a:endParaRPr lang="en-US" altLang="ko-KR" sz="3600" dirty="0" smtClean="0">
              <a:solidFill>
                <a:srgbClr val="1F4E79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27413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7028329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29496" y="274848"/>
            <a:ext cx="2253525" cy="4383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역할분담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288563" y="277906"/>
            <a:ext cx="2253525" cy="438304"/>
          </a:xfrm>
          <a:prstGeom prst="roundRect">
            <a:avLst/>
          </a:prstGeom>
          <a:solidFill>
            <a:srgbClr val="0C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4474" y="272338"/>
            <a:ext cx="1954306" cy="491758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Ⅰ </a:t>
            </a:r>
            <a:r>
              <a:rPr lang="ko-KR" altLang="en-US" sz="28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개요</a:t>
            </a:r>
            <a:endParaRPr lang="en-US" altLang="ko-KR" sz="2800" dirty="0" smtClean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958" y="764096"/>
            <a:ext cx="1133510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pc="6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송준영</a:t>
            </a:r>
            <a:r>
              <a:rPr lang="ko-KR" altLang="en-US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1</a:t>
            </a:r>
            <a:r>
              <a:rPr lang="ko-KR" altLang="en-US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월분 보도자료 </a:t>
            </a:r>
            <a:r>
              <a:rPr lang="ko-KR" altLang="en-US" sz="2800" spc="6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r>
              <a:rPr lang="en-US" altLang="ko-KR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해당 </a:t>
            </a:r>
            <a:r>
              <a:rPr lang="en-US" altLang="ko-KR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PPT </a:t>
            </a:r>
            <a:r>
              <a:rPr lang="ko-KR" altLang="en-US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제작</a:t>
            </a:r>
            <a:r>
              <a:rPr lang="en-US" altLang="ko-KR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800" spc="6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김영민</a:t>
            </a:r>
            <a:r>
              <a:rPr lang="ko-KR" altLang="en-US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2</a:t>
            </a:r>
            <a:r>
              <a:rPr lang="ko-KR" altLang="en-US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월분 보도자료 </a:t>
            </a:r>
            <a:r>
              <a:rPr lang="ko-KR" altLang="en-US" sz="2800" spc="6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r>
              <a:rPr lang="en-US" altLang="ko-KR" sz="2800" spc="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EDA, </a:t>
            </a:r>
            <a:r>
              <a:rPr lang="en-US" altLang="ko-KR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Visualization</a:t>
            </a:r>
          </a:p>
          <a:p>
            <a:pPr>
              <a:lnSpc>
                <a:spcPct val="150000"/>
              </a:lnSpc>
            </a:pPr>
            <a:r>
              <a:rPr lang="ko-KR" altLang="en-US" sz="2800" spc="6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양동재</a:t>
            </a:r>
            <a:r>
              <a:rPr lang="ko-KR" altLang="en-US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3</a:t>
            </a:r>
            <a:r>
              <a:rPr lang="ko-KR" altLang="en-US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월분 보도자료 </a:t>
            </a:r>
            <a:r>
              <a:rPr lang="ko-KR" altLang="en-US" sz="2800" spc="6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r>
              <a:rPr lang="en-US" altLang="ko-KR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각 코드 및 </a:t>
            </a:r>
            <a:r>
              <a:rPr lang="ko-KR" altLang="en-US" sz="2800" spc="6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r>
              <a:rPr lang="ko-KR" altLang="en-US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결과 병합</a:t>
            </a:r>
            <a:endParaRPr lang="en-US" altLang="ko-KR" sz="2800" spc="6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spc="600" dirty="0" err="1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허이령</a:t>
            </a:r>
            <a:r>
              <a:rPr lang="ko-KR" altLang="en-US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4</a:t>
            </a:r>
            <a:r>
              <a:rPr lang="ko-KR" altLang="en-US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월분 보도자료 </a:t>
            </a:r>
            <a:r>
              <a:rPr lang="ko-KR" altLang="en-US" sz="2800" spc="6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r>
              <a:rPr lang="en-US" altLang="ko-KR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800" spc="6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워드클라우드</a:t>
            </a:r>
            <a:endParaRPr lang="en-US" altLang="ko-KR" sz="2800" spc="6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spc="6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여지민</a:t>
            </a:r>
            <a:r>
              <a:rPr lang="en-US" altLang="ko-KR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5</a:t>
            </a:r>
            <a:r>
              <a:rPr lang="ko-KR" altLang="en-US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월분 보도자료 </a:t>
            </a:r>
            <a:r>
              <a:rPr lang="ko-KR" altLang="en-US" sz="2800" spc="6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r>
              <a:rPr lang="en-US" altLang="ko-KR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800" spc="6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워드클라우드</a:t>
            </a:r>
            <a:endParaRPr lang="en-US" altLang="ko-KR" sz="2800" spc="6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spc="600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권수민</a:t>
            </a:r>
            <a:r>
              <a:rPr lang="ko-KR" altLang="en-US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6</a:t>
            </a:r>
            <a:r>
              <a:rPr lang="ko-KR" altLang="en-US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월분 보도자료 </a:t>
            </a:r>
            <a:r>
              <a:rPr lang="ko-KR" altLang="en-US" sz="2800" spc="6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r>
              <a:rPr lang="en-US" altLang="ko-KR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800" spc="6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형태소 분석</a:t>
            </a:r>
            <a:endParaRPr lang="ko-KR" altLang="en-US" sz="2800" spc="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800" spc="600" dirty="0"/>
          </a:p>
        </p:txBody>
      </p:sp>
      <p:sp>
        <p:nvSpPr>
          <p:cNvPr id="6" name="오른쪽 중괄호 5"/>
          <p:cNvSpPr/>
          <p:nvPr/>
        </p:nvSpPr>
        <p:spPr>
          <a:xfrm rot="5400000">
            <a:off x="4211384" y="2775087"/>
            <a:ext cx="375249" cy="4158855"/>
          </a:xfrm>
          <a:prstGeom prst="rightBrace">
            <a:avLst/>
          </a:prstGeom>
          <a:ln w="38100">
            <a:solidFill>
              <a:srgbClr val="4ED8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 rot="5400000">
            <a:off x="9001920" y="2341258"/>
            <a:ext cx="375249" cy="5032999"/>
          </a:xfrm>
          <a:prstGeom prst="rightBrace">
            <a:avLst/>
          </a:prstGeom>
          <a:ln w="38100">
            <a:solidFill>
              <a:srgbClr val="4ED8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36569" y="5387231"/>
            <a:ext cx="5279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00206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팀원 </a:t>
            </a:r>
            <a:r>
              <a:rPr lang="ko-KR" altLang="en-US" sz="2800" dirty="0" smtClean="0">
                <a:solidFill>
                  <a:srgbClr val="00206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모두 </a:t>
            </a:r>
            <a:r>
              <a:rPr lang="ko-KR" altLang="en-US" sz="2800" dirty="0" err="1" smtClean="0">
                <a:solidFill>
                  <a:srgbClr val="00206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크롤링</a:t>
            </a:r>
            <a:r>
              <a:rPr lang="ko-KR" altLang="en-US" sz="2800" dirty="0" smtClean="0">
                <a:solidFill>
                  <a:srgbClr val="00206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프로세스 습득 </a:t>
            </a:r>
            <a:r>
              <a:rPr lang="ko-KR" altLang="en-US" sz="2800" dirty="0" smtClean="0">
                <a:solidFill>
                  <a:srgbClr val="00206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및</a:t>
            </a:r>
            <a:r>
              <a:rPr lang="ko-KR" altLang="en-US" sz="2800" dirty="0" smtClean="0">
                <a:solidFill>
                  <a:srgbClr val="00206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</a:t>
            </a:r>
            <a:r>
              <a:rPr lang="ko-KR" altLang="en-US" sz="2800" dirty="0" smtClean="0">
                <a:solidFill>
                  <a:srgbClr val="00206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파트 분배를 통한 </a:t>
            </a:r>
            <a:r>
              <a:rPr lang="ko-KR" altLang="en-US" sz="2800" dirty="0" smtClean="0">
                <a:solidFill>
                  <a:srgbClr val="00206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시간 단축 </a:t>
            </a:r>
            <a:r>
              <a:rPr lang="en-US" altLang="ko-KR" sz="2800" dirty="0" smtClean="0">
                <a:solidFill>
                  <a:srgbClr val="00206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!</a:t>
            </a:r>
            <a:endParaRPr lang="ko-KR" altLang="en-US" sz="2800" dirty="0">
              <a:solidFill>
                <a:srgbClr val="002060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0832" y="5387231"/>
            <a:ext cx="2957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00206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역할 분담을 통한</a:t>
            </a:r>
            <a:endParaRPr lang="en-US" altLang="ko-KR" sz="2800" dirty="0" smtClean="0">
              <a:solidFill>
                <a:srgbClr val="00206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sz="2800" dirty="0" smtClean="0">
                <a:solidFill>
                  <a:srgbClr val="00206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프로젝트 효율화</a:t>
            </a:r>
            <a:r>
              <a:rPr lang="en-US" altLang="ko-KR" sz="2800" dirty="0" smtClean="0">
                <a:solidFill>
                  <a:srgbClr val="00206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!</a:t>
            </a:r>
            <a:endParaRPr lang="ko-KR" altLang="en-US" sz="2800" dirty="0">
              <a:solidFill>
                <a:srgbClr val="002060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17483" y="792248"/>
            <a:ext cx="4317539" cy="392622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accent1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55793" y="792248"/>
            <a:ext cx="5032999" cy="392622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accent1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0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7028329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46752" y="274848"/>
            <a:ext cx="2534806" cy="4383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프로세스 요약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8036" t="36878" r="48827" b="34430"/>
          <a:stretch/>
        </p:blipFill>
        <p:spPr>
          <a:xfrm>
            <a:off x="4770034" y="924944"/>
            <a:ext cx="2410394" cy="22397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29038" t="7241" r="48951" b="63931"/>
          <a:stretch/>
        </p:blipFill>
        <p:spPr>
          <a:xfrm>
            <a:off x="726524" y="924944"/>
            <a:ext cx="2285532" cy="22430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74022" t="37012" r="3251" b="34433"/>
          <a:stretch/>
        </p:blipFill>
        <p:spPr>
          <a:xfrm>
            <a:off x="8938405" y="924944"/>
            <a:ext cx="2379451" cy="22401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3331" y="2929389"/>
            <a:ext cx="2310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웹 </a:t>
            </a:r>
            <a:r>
              <a:rPr lang="ko-KR" altLang="en-US" sz="3200" dirty="0" err="1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크롤링</a:t>
            </a:r>
            <a:endParaRPr lang="ko-KR" altLang="en-US" sz="3200" dirty="0">
              <a:solidFill>
                <a:srgbClr val="1F4E79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7898" y="2929389"/>
            <a:ext cx="2334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형태소 분석</a:t>
            </a:r>
            <a:endParaRPr lang="ko-KR" altLang="en-US" sz="3200" dirty="0">
              <a:solidFill>
                <a:srgbClr val="1F4E79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38405" y="2944050"/>
            <a:ext cx="2645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워드클라우드</a:t>
            </a:r>
            <a:endParaRPr lang="en-US" altLang="ko-KR" sz="2400" dirty="0">
              <a:solidFill>
                <a:srgbClr val="1F4E79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rgbClr val="1F4E7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및</a:t>
            </a:r>
            <a:r>
              <a:rPr lang="ko-KR" altLang="en-US" sz="2400" dirty="0" smtClean="0">
                <a:solidFill>
                  <a:srgbClr val="1F4E79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빈도분석</a:t>
            </a:r>
            <a:endParaRPr lang="ko-KR" altLang="en-US" sz="2400" dirty="0">
              <a:solidFill>
                <a:srgbClr val="1F4E79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2275" y="3749465"/>
            <a:ext cx="3599509" cy="295325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ko-KR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requests, lxml, 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re,</a:t>
            </a:r>
            <a:r>
              <a:rPr lang="fr-FR" altLang="ko-KR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pandas, sqlite3, os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등의</a:t>
            </a:r>
            <a:r>
              <a:rPr lang="fr-FR" altLang="ko-KR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패키지 활용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  <a:b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</a:b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Xpath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소스와 정규식을 활용한 </a:t>
            </a:r>
            <a:r>
              <a:rPr lang="ko-KR" altLang="en-US" sz="2000" dirty="0" err="1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크롤링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경기도 보도자료 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2020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년 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1~6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월 자료 </a:t>
            </a:r>
            <a:r>
              <a:rPr lang="ko-KR" altLang="en-US" sz="2000" dirty="0" err="1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크롤링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pic>
        <p:nvPicPr>
          <p:cNvPr id="1026" name="Picture 2" descr="화살표 이모티콘 컴퓨터 아이콘, 오른쪽 화살표, 각도, 삼각형, 검정 ...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t="21213" r="7370" b="20904"/>
          <a:stretch/>
        </p:blipFill>
        <p:spPr bwMode="auto">
          <a:xfrm>
            <a:off x="3447115" y="2016505"/>
            <a:ext cx="897550" cy="60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화살표 이모티콘 컴퓨터 아이콘, 오른쪽 화살표, 각도, 삼각형, 검정 ...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6087" r="933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8" t="21213" r="7370" b="20904"/>
          <a:stretch/>
        </p:blipFill>
        <p:spPr bwMode="auto">
          <a:xfrm>
            <a:off x="7615486" y="2016504"/>
            <a:ext cx="897550" cy="60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4294344" y="3794617"/>
            <a:ext cx="3599509" cy="295325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Konlpy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패키지의 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tag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클래스의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Okt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함수를 활용하여 명사 추출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just"/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486413" y="3775047"/>
            <a:ext cx="3599509" cy="295325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Wordcloud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패키지의 </a:t>
            </a:r>
            <a:r>
              <a:rPr lang="en-US" altLang="ko-KR" sz="2000" dirty="0" err="1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WordCloud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함수를 활용하여 </a:t>
            </a:r>
            <a:r>
              <a:rPr lang="ko-KR" altLang="en-US" sz="2000" dirty="0" err="1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워드클라우드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Collections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패키지의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Counter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함수를 활용하여 단어 빈도 집계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Plotly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모듈을 활용하여 시각화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-288563" y="277906"/>
            <a:ext cx="2253525" cy="438304"/>
          </a:xfrm>
          <a:prstGeom prst="roundRect">
            <a:avLst/>
          </a:prstGeom>
          <a:solidFill>
            <a:srgbClr val="0C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174474" y="272338"/>
            <a:ext cx="1954306" cy="491758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Ⅰ </a:t>
            </a:r>
            <a:r>
              <a:rPr lang="ko-KR" altLang="en-US" sz="28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개요</a:t>
            </a:r>
            <a:endParaRPr lang="en-US" altLang="ko-KR" sz="2800" dirty="0" smtClean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0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7028329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29496" y="274848"/>
            <a:ext cx="2534806" cy="4383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방법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288563" y="277906"/>
            <a:ext cx="2253525" cy="438304"/>
          </a:xfrm>
          <a:prstGeom prst="roundRect">
            <a:avLst/>
          </a:prstGeom>
          <a:solidFill>
            <a:srgbClr val="0C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4474" y="272338"/>
            <a:ext cx="1954306" cy="491758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Ⅱ </a:t>
            </a:r>
            <a:r>
              <a:rPr lang="ko-KR" altLang="en-US" sz="28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주요기술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201548"/>
            <a:ext cx="11363325" cy="4067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964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7028329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29496" y="274848"/>
            <a:ext cx="2534806" cy="4383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방법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288563" y="277906"/>
            <a:ext cx="2253525" cy="438304"/>
          </a:xfrm>
          <a:prstGeom prst="roundRect">
            <a:avLst/>
          </a:prstGeom>
          <a:solidFill>
            <a:srgbClr val="0C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4474" y="272338"/>
            <a:ext cx="1954306" cy="491758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Ⅱ </a:t>
            </a:r>
            <a:r>
              <a:rPr lang="ko-KR" altLang="en-US" sz="28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주요기술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7" y="988000"/>
            <a:ext cx="9229502" cy="5139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0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7028329"/>
          </a:xfrm>
          <a:prstGeom prst="rect">
            <a:avLst/>
          </a:prstGeom>
          <a:solidFill>
            <a:schemeClr val="bg2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29496" y="274848"/>
            <a:ext cx="2534806" cy="4383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크롤링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방법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288563" y="277906"/>
            <a:ext cx="2253525" cy="438304"/>
          </a:xfrm>
          <a:prstGeom prst="roundRect">
            <a:avLst/>
          </a:prstGeom>
          <a:solidFill>
            <a:srgbClr val="0C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4474" y="272338"/>
            <a:ext cx="1954306" cy="491758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Ⅱ </a:t>
            </a:r>
            <a:r>
              <a:rPr lang="ko-KR" altLang="en-US" sz="280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주요기술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73" y="1036434"/>
            <a:ext cx="9310968" cy="5394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33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457</Words>
  <Application>Microsoft Office PowerPoint</Application>
  <PresentationFormat>와이드스크린</PresentationFormat>
  <Paragraphs>134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경기천년제목 Bold</vt:lpstr>
      <vt:lpstr>경기천년제목 Light</vt:lpstr>
      <vt:lpstr>경기천년제목B Bold</vt:lpstr>
      <vt:lpstr>경기천년제목L Light</vt:lpstr>
      <vt:lpstr>경기천년제목V Bold</vt:lpstr>
      <vt:lpstr>맑은 고딕</vt:lpstr>
      <vt:lpstr>휴먼둥근헤드라인</vt:lpstr>
      <vt:lpstr>Arial</vt:lpstr>
      <vt:lpstr>Times New Roman</vt:lpstr>
      <vt:lpstr>Office 테마</vt:lpstr>
      <vt:lpstr>경기도보도자료 </vt:lpstr>
      <vt:lpstr>목차</vt:lpstr>
      <vt:lpstr>Ⅰ 개요</vt:lpstr>
      <vt:lpstr>Ⅰ 개요</vt:lpstr>
      <vt:lpstr>Ⅰ 개요</vt:lpstr>
      <vt:lpstr>Ⅰ 개요</vt:lpstr>
      <vt:lpstr>Ⅱ 주요기술</vt:lpstr>
      <vt:lpstr>Ⅱ 주요기술</vt:lpstr>
      <vt:lpstr>Ⅱ 주요기술</vt:lpstr>
      <vt:lpstr>Ⅱ 주요기술</vt:lpstr>
      <vt:lpstr>Ⅱ 주요기술</vt:lpstr>
      <vt:lpstr>Ⅱ 주요기술</vt:lpstr>
      <vt:lpstr>Ⅲ 주요기능</vt:lpstr>
      <vt:lpstr>Ⅲ 주요기능</vt:lpstr>
      <vt:lpstr>Ⅲ 주요기능</vt:lpstr>
      <vt:lpstr>Ⅲ 주요기능</vt:lpstr>
      <vt:lpstr>Ⅱ 주요기능</vt:lpstr>
      <vt:lpstr>Ⅳ 기대효과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40</cp:revision>
  <dcterms:created xsi:type="dcterms:W3CDTF">2020-07-08T01:43:37Z</dcterms:created>
  <dcterms:modified xsi:type="dcterms:W3CDTF">2020-07-09T04:11:17Z</dcterms:modified>
</cp:coreProperties>
</file>