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88" r:id="rId2"/>
    <p:sldId id="7487" r:id="rId3"/>
    <p:sldId id="7488" r:id="rId4"/>
    <p:sldId id="7492" r:id="rId5"/>
    <p:sldId id="7493" r:id="rId6"/>
    <p:sldId id="7494" r:id="rId7"/>
    <p:sldId id="7495" r:id="rId8"/>
    <p:sldId id="7496" r:id="rId9"/>
    <p:sldId id="7489" r:id="rId10"/>
    <p:sldId id="7497" r:id="rId11"/>
    <p:sldId id="7498" r:id="rId12"/>
    <p:sldId id="7499" r:id="rId13"/>
    <p:sldId id="7500" r:id="rId14"/>
    <p:sldId id="7490" r:id="rId15"/>
    <p:sldId id="7501" r:id="rId16"/>
    <p:sldId id="7491" r:id="rId17"/>
    <p:sldId id="7502" r:id="rId18"/>
    <p:sldId id="7503" r:id="rId19"/>
    <p:sldId id="3392" r:id="rId20"/>
    <p:sldId id="3393" r:id="rId21"/>
    <p:sldId id="339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FA"/>
    <a:srgbClr val="21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48C8-72EB-4FB8-9A71-B320D761CD8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5080F-6421-47B3-98FB-570D0FDFC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5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5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55E23529-524A-4BCE-80C2-D53B58A4F1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r="8758"/>
          <a:stretch/>
        </p:blipFill>
        <p:spPr>
          <a:xfrm>
            <a:off x="-1" y="2506662"/>
            <a:ext cx="9144001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CD3454-1DF7-44E5-9B0B-5943B387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/>
          <a:stretch/>
        </p:blipFill>
        <p:spPr>
          <a:xfrm>
            <a:off x="0" y="0"/>
            <a:ext cx="2833181" cy="24649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6936E96-0176-455B-A5A8-8876238787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6"/>
          <a:stretch/>
        </p:blipFill>
        <p:spPr>
          <a:xfrm>
            <a:off x="7836673" y="0"/>
            <a:ext cx="1307327" cy="24649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1E790C8-3D8E-4B36-AC33-88BFB5A342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b="21575"/>
          <a:stretch/>
        </p:blipFill>
        <p:spPr>
          <a:xfrm>
            <a:off x="0" y="4924886"/>
            <a:ext cx="1354424" cy="19331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A7667CB-84B1-45BC-AF9B-D8BEC8EE15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6" t="22393" r="31948" b="22197"/>
          <a:stretch/>
        </p:blipFill>
        <p:spPr>
          <a:xfrm>
            <a:off x="5980816" y="1858298"/>
            <a:ext cx="3163184" cy="49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3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52BA19-F472-48EB-BA1E-512A9A4D70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6"/>
          <a:stretch/>
        </p:blipFill>
        <p:spPr>
          <a:xfrm>
            <a:off x="7836673" y="0"/>
            <a:ext cx="1307327" cy="2464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081188-CFA0-404B-8D19-13AD00E78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b="21575"/>
          <a:stretch/>
        </p:blipFill>
        <p:spPr>
          <a:xfrm>
            <a:off x="0" y="4924886"/>
            <a:ext cx="1354424" cy="19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9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69382-ED63-464C-9C15-BD9446970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6"/>
          <a:stretch/>
        </p:blipFill>
        <p:spPr>
          <a:xfrm>
            <a:off x="7836673" y="0"/>
            <a:ext cx="1307327" cy="2464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7EC09-359D-4B52-98BC-7EB951C15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b="21575"/>
          <a:stretch/>
        </p:blipFill>
        <p:spPr>
          <a:xfrm>
            <a:off x="0" y="4924886"/>
            <a:ext cx="1354424" cy="19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4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FC44-C7A8-4CA8-824D-02A80ACF31A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0FD4-654B-4272-9F73-BA5B68E965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7">
            <a:extLst>
              <a:ext uri="{FF2B5EF4-FFF2-40B4-BE49-F238E27FC236}">
                <a16:creationId xmlns:a16="http://schemas.microsoft.com/office/drawing/2014/main" id="{C05D00E5-1105-4B4E-8644-EC69FB060C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445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20FA32EA-EF54-45AF-9403-1F747B374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0"/>
          <a:stretch/>
        </p:blipFill>
        <p:spPr>
          <a:xfrm>
            <a:off x="1589314" y="0"/>
            <a:ext cx="7554686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D11D38-824C-4410-840B-B9D57AA6C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r="31597"/>
          <a:stretch/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inbibleteaching.com/2010/07/21/the-common-bond-between-rich-and-poor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ravel.sina.com.cn/world/2013-10-08/2250220829.s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pic.com/show/4/79/6720260kb8765b0f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youtu.be/s6SJryhAvek" TargetMode="External"/><Relationship Id="rId4" Type="http://schemas.openxmlformats.org/officeDocument/2006/relationships/hyperlink" Target="https://youtu.be/Y74Rcbf0zs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28756827006969959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zPoeOko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.otaru.lg.jp/simin/kyoiku/gakko_kyoiku/jidouclub/jidouclub_annai.html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6SJryhAvek" TargetMode="External"/><Relationship Id="rId2" Type="http://schemas.openxmlformats.org/officeDocument/2006/relationships/hyperlink" Target="https://youtu.be/Y74Rcbf0zs8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dn.com/news/story/6846/392151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48AB8C1-3A86-40B0-AFB9-60BCA69A122F}"/>
              </a:ext>
            </a:extLst>
          </p:cNvPr>
          <p:cNvSpPr/>
          <p:nvPr/>
        </p:nvSpPr>
        <p:spPr>
          <a:xfrm>
            <a:off x="932663" y="292378"/>
            <a:ext cx="7683619" cy="962282"/>
          </a:xfrm>
          <a:prstGeom prst="rect">
            <a:avLst/>
          </a:prstGeom>
        </p:spPr>
        <p:txBody>
          <a:bodyPr wrap="square" lIns="38574" tIns="19288" rIns="38574" bIns="19288">
            <a:spAutoFit/>
          </a:bodyPr>
          <a:lstStyle/>
          <a:p>
            <a:pPr algn="ctr">
              <a:defRPr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教育部數位學伴計畫</a:t>
            </a:r>
            <a:endParaRPr lang="zh-CN" altLang="en-US" sz="6000" b="1" spc="127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599728D-24B5-4FA0-8D0B-6D961CE162D1}"/>
              </a:ext>
            </a:extLst>
          </p:cNvPr>
          <p:cNvCxnSpPr>
            <a:cxnSpLocks/>
          </p:cNvCxnSpPr>
          <p:nvPr/>
        </p:nvCxnSpPr>
        <p:spPr>
          <a:xfrm>
            <a:off x="3069485" y="2358965"/>
            <a:ext cx="30050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1C3C797-8AB1-41BA-BF7F-9C8A49AB5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12" y="1229551"/>
            <a:ext cx="3409975" cy="10382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DFD0B4-757D-425F-816F-25B64F803B53}"/>
              </a:ext>
            </a:extLst>
          </p:cNvPr>
          <p:cNvSpPr txBox="1"/>
          <p:nvPr/>
        </p:nvSpPr>
        <p:spPr>
          <a:xfrm>
            <a:off x="2867784" y="2642139"/>
            <a:ext cx="49498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:11/11 18:30~20:30</a:t>
            </a:r>
          </a:p>
          <a:p>
            <a:pPr algn="l"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教學科目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國二英語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教學單元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第二課課文與補充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大學伴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黃昱琳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聯合大學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小學伴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林家碩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南湖國中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南一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06097-063A-487A-BEE4-C40D39FE3297}"/>
              </a:ext>
            </a:extLst>
          </p:cNvPr>
          <p:cNvSpPr txBox="1"/>
          <p:nvPr/>
        </p:nvSpPr>
        <p:spPr>
          <a:xfrm>
            <a:off x="0" y="6565622"/>
            <a:ext cx="607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16922"/>
            <a:r>
              <a:rPr lang="zh-TW" altLang="en-US" sz="12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  <p:pic>
        <p:nvPicPr>
          <p:cNvPr id="15" name="图片 9">
            <a:extLst>
              <a:ext uri="{FF2B5EF4-FFF2-40B4-BE49-F238E27FC236}">
                <a16:creationId xmlns:a16="http://schemas.microsoft.com/office/drawing/2014/main" id="{8B47B118-B8BB-4802-964E-2395EB1260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0" r="15000" b="54204"/>
          <a:stretch/>
        </p:blipFill>
        <p:spPr>
          <a:xfrm>
            <a:off x="6552492" y="1408837"/>
            <a:ext cx="1395902" cy="1079124"/>
          </a:xfrm>
          <a:prstGeom prst="rect">
            <a:avLst/>
          </a:prstGeom>
        </p:spPr>
      </p:pic>
      <p:pic>
        <p:nvPicPr>
          <p:cNvPr id="21" name="图片 22">
            <a:extLst>
              <a:ext uri="{FF2B5EF4-FFF2-40B4-BE49-F238E27FC236}">
                <a16:creationId xmlns:a16="http://schemas.microsoft.com/office/drawing/2014/main" id="{1C7D1FF0-231C-4197-8793-7FC371CF3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26831" r="75844" b="43247"/>
          <a:stretch/>
        </p:blipFill>
        <p:spPr>
          <a:xfrm>
            <a:off x="402394" y="2656401"/>
            <a:ext cx="2717734" cy="20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B12148-2262-4068-A1F4-1130C731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0" y="1540276"/>
            <a:ext cx="8356424" cy="53177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8477BC2-62FF-4E03-9CC8-D6150590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00" y="661645"/>
            <a:ext cx="7644090" cy="8786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9AA688-9CD5-4BF9-9089-D4CE62CEDEE7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33638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E5B3E6-A16A-44F8-A0C4-76F075804C36}"/>
              </a:ext>
            </a:extLst>
          </p:cNvPr>
          <p:cNvSpPr/>
          <p:nvPr/>
        </p:nvSpPr>
        <p:spPr>
          <a:xfrm>
            <a:off x="261891" y="382012"/>
            <a:ext cx="74528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 ten-year-old girl from Niger, Geeta, got married to a thirty-year-old man. 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Geeta had her first baby and became a mother at eleven. 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She could not go to school because her baby needed her.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9BDD11-2243-4372-B043-FA401D5E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1379" y="3356782"/>
            <a:ext cx="4990730" cy="31192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B9A681-ACFC-45D2-BC54-FB248A09C376}"/>
              </a:ext>
            </a:extLst>
          </p:cNvPr>
          <p:cNvSpPr txBox="1"/>
          <p:nvPr/>
        </p:nvSpPr>
        <p:spPr>
          <a:xfrm>
            <a:off x="0" y="6572251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86B30C-C5DC-49A9-91D0-87FBE24F92DE}"/>
              </a:ext>
            </a:extLst>
          </p:cNvPr>
          <p:cNvSpPr txBox="1"/>
          <p:nvPr/>
        </p:nvSpPr>
        <p:spPr>
          <a:xfrm>
            <a:off x="0" y="6572251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75386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312DF0-A155-46D2-A491-BE59116655E2}"/>
              </a:ext>
            </a:extLst>
          </p:cNvPr>
          <p:cNvSpPr/>
          <p:nvPr/>
        </p:nvSpPr>
        <p:spPr>
          <a:xfrm>
            <a:off x="375081" y="382012"/>
            <a:ext cx="83938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Tanya, from Yemen, got married to a man at eleven because he gave her father money. 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She cried and said "NO!", but nobody helped her. Her husband hit her very often. 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She was scared, and could not sleep at night. The marriage was like a nightmare. 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605F66-7A34-4677-952D-5763D4E9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7068" y="3193588"/>
            <a:ext cx="5191850" cy="35247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2764F26-AB18-4E0E-A438-70B8DF6F82DC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323890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DBED67-A9E7-44B8-8DAA-89219226895C}"/>
              </a:ext>
            </a:extLst>
          </p:cNvPr>
          <p:cNvSpPr/>
          <p:nvPr/>
        </p:nvSpPr>
        <p:spPr>
          <a:xfrm>
            <a:off x="465487" y="367969"/>
            <a:ext cx="5942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What do we know from the reading?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389158-A890-4DD6-8A00-64DC87BAEE3D}"/>
              </a:ext>
            </a:extLst>
          </p:cNvPr>
          <p:cNvSpPr/>
          <p:nvPr/>
        </p:nvSpPr>
        <p:spPr>
          <a:xfrm>
            <a:off x="181992" y="1298295"/>
            <a:ext cx="89353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(A) Tanya got married at ten and had a baby at eleven.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(B) Geeta could not go to school because she was poor.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(C) Tanya did not like her marriage, but she had no choice.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(D) Geeta’s husband hit her often, so she cried almost every day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19">
            <a:extLst>
              <a:ext uri="{FF2B5EF4-FFF2-40B4-BE49-F238E27FC236}">
                <a16:creationId xmlns:a16="http://schemas.microsoft.com/office/drawing/2014/main" id="{09B7B817-BDF0-4B9F-8BC5-74D2DD288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7" t="50406" r="27013" b="6978"/>
          <a:stretch/>
        </p:blipFill>
        <p:spPr>
          <a:xfrm>
            <a:off x="4971497" y="2562461"/>
            <a:ext cx="4882718" cy="535860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058F2C5-43B1-4BF7-B79C-54A80651B5EA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427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3D11173-5A78-4B7F-8950-0B5AFF0E0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6" y="2408414"/>
            <a:ext cx="3375316" cy="1753319"/>
          </a:xfrm>
          <a:prstGeom prst="rect">
            <a:avLst/>
          </a:prstGeom>
        </p:spPr>
      </p:pic>
      <p:sp>
        <p:nvSpPr>
          <p:cNvPr id="5" name="Freeform 34">
            <a:extLst>
              <a:ext uri="{FF2B5EF4-FFF2-40B4-BE49-F238E27FC236}">
                <a16:creationId xmlns:a16="http://schemas.microsoft.com/office/drawing/2014/main" id="{A7D2DF09-10A1-4C90-9528-14408B118F33}"/>
              </a:ext>
            </a:extLst>
          </p:cNvPr>
          <p:cNvSpPr>
            <a:spLocks noEditPoints="1"/>
          </p:cNvSpPr>
          <p:nvPr/>
        </p:nvSpPr>
        <p:spPr bwMode="auto">
          <a:xfrm>
            <a:off x="8167255" y="3691465"/>
            <a:ext cx="610307" cy="353358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任意多边形 8">
            <a:extLst>
              <a:ext uri="{FF2B5EF4-FFF2-40B4-BE49-F238E27FC236}">
                <a16:creationId xmlns:a16="http://schemas.microsoft.com/office/drawing/2014/main" id="{9301FB9D-4F53-4B68-8275-EFC7F436AA0F}"/>
              </a:ext>
            </a:extLst>
          </p:cNvPr>
          <p:cNvSpPr/>
          <p:nvPr/>
        </p:nvSpPr>
        <p:spPr>
          <a:xfrm>
            <a:off x="3988265" y="3659518"/>
            <a:ext cx="4321149" cy="344995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0D2FF-EB49-414D-A389-1A01D43AAB6C}"/>
              </a:ext>
            </a:extLst>
          </p:cNvPr>
          <p:cNvSpPr txBox="1"/>
          <p:nvPr/>
        </p:nvSpPr>
        <p:spPr>
          <a:xfrm flipH="1">
            <a:off x="5452037" y="3069648"/>
            <a:ext cx="249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影片欣賞</a:t>
            </a:r>
            <a:endParaRPr lang="zh-CN" altLang="en-US" sz="3000" spc="225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4FEFD9-C053-48AC-8330-FA3BB65BC4A0}"/>
              </a:ext>
            </a:extLst>
          </p:cNvPr>
          <p:cNvGrpSpPr/>
          <p:nvPr/>
        </p:nvGrpSpPr>
        <p:grpSpPr>
          <a:xfrm>
            <a:off x="4512201" y="3019616"/>
            <a:ext cx="630978" cy="630978"/>
            <a:chOff x="6016268" y="2883155"/>
            <a:chExt cx="841304" cy="84130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330C72-DF87-4149-BD6D-8A5C9002ED0E}"/>
                </a:ext>
              </a:extLst>
            </p:cNvPr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03ED37-8143-44E5-A7AC-8E20FBF5C099}"/>
                </a:ext>
              </a:extLst>
            </p:cNvPr>
            <p:cNvSpPr txBox="1"/>
            <p:nvPr/>
          </p:nvSpPr>
          <p:spPr>
            <a:xfrm flipH="1">
              <a:off x="6058025" y="2940820"/>
              <a:ext cx="78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rgbClr val="F9F9F9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endParaRPr lang="zh-CN" altLang="en-US" sz="5400" b="1" dirty="0">
                <a:solidFill>
                  <a:srgbClr val="F9F9F9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5FC68-E1A8-4F0D-96BD-4DD2C0112D6F}"/>
              </a:ext>
            </a:extLst>
          </p:cNvPr>
          <p:cNvSpPr txBox="1"/>
          <p:nvPr/>
        </p:nvSpPr>
        <p:spPr>
          <a:xfrm>
            <a:off x="1294563" y="2754159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 03</a:t>
            </a:r>
            <a:endParaRPr lang="zh-CN" altLang="en-US" sz="3000" b="1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494B5-30BA-4DB9-A93A-E1F939D21841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9617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702B598-9DA9-4430-9983-CBC79543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2696" y="2876363"/>
            <a:ext cx="4338404" cy="38662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282BB4-110A-4676-909E-85A6D595681B}"/>
              </a:ext>
            </a:extLst>
          </p:cNvPr>
          <p:cNvSpPr/>
          <p:nvPr/>
        </p:nvSpPr>
        <p:spPr>
          <a:xfrm>
            <a:off x="2341426" y="696442"/>
            <a:ext cx="462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https://youtu.be/Y74Rcbf0zs8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童婚小短片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CB41AA-3BE8-4CFD-AC91-13341FDB5D9A}"/>
              </a:ext>
            </a:extLst>
          </p:cNvPr>
          <p:cNvSpPr/>
          <p:nvPr/>
        </p:nvSpPr>
        <p:spPr>
          <a:xfrm>
            <a:off x="2341426" y="1705608"/>
            <a:ext cx="5540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https://youtu.be/s6SJryhAvek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日治時期的女性與纏足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5B0039-881E-4391-AAF4-DC1F860B515F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88874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3D11173-5A78-4B7F-8950-0B5AFF0E0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6" y="2408414"/>
            <a:ext cx="3375316" cy="1753319"/>
          </a:xfrm>
          <a:prstGeom prst="rect">
            <a:avLst/>
          </a:prstGeom>
        </p:spPr>
      </p:pic>
      <p:sp>
        <p:nvSpPr>
          <p:cNvPr id="5" name="Freeform 34">
            <a:extLst>
              <a:ext uri="{FF2B5EF4-FFF2-40B4-BE49-F238E27FC236}">
                <a16:creationId xmlns:a16="http://schemas.microsoft.com/office/drawing/2014/main" id="{A7D2DF09-10A1-4C90-9528-14408B118F33}"/>
              </a:ext>
            </a:extLst>
          </p:cNvPr>
          <p:cNvSpPr>
            <a:spLocks noEditPoints="1"/>
          </p:cNvSpPr>
          <p:nvPr/>
        </p:nvSpPr>
        <p:spPr bwMode="auto">
          <a:xfrm>
            <a:off x="8167255" y="3691465"/>
            <a:ext cx="610307" cy="353358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任意多边形 8">
            <a:extLst>
              <a:ext uri="{FF2B5EF4-FFF2-40B4-BE49-F238E27FC236}">
                <a16:creationId xmlns:a16="http://schemas.microsoft.com/office/drawing/2014/main" id="{9301FB9D-4F53-4B68-8275-EFC7F436AA0F}"/>
              </a:ext>
            </a:extLst>
          </p:cNvPr>
          <p:cNvSpPr/>
          <p:nvPr/>
        </p:nvSpPr>
        <p:spPr>
          <a:xfrm>
            <a:off x="3988265" y="3659518"/>
            <a:ext cx="4321149" cy="344995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0D2FF-EB49-414D-A389-1A01D43AAB6C}"/>
              </a:ext>
            </a:extLst>
          </p:cNvPr>
          <p:cNvSpPr txBox="1"/>
          <p:nvPr/>
        </p:nvSpPr>
        <p:spPr>
          <a:xfrm flipH="1">
            <a:off x="5452037" y="3069648"/>
            <a:ext cx="249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課外閱讀</a:t>
            </a:r>
            <a:endParaRPr lang="zh-CN" altLang="en-US" sz="3000" spc="225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4FEFD9-C053-48AC-8330-FA3BB65BC4A0}"/>
              </a:ext>
            </a:extLst>
          </p:cNvPr>
          <p:cNvGrpSpPr/>
          <p:nvPr/>
        </p:nvGrpSpPr>
        <p:grpSpPr>
          <a:xfrm>
            <a:off x="4512201" y="3019616"/>
            <a:ext cx="630978" cy="630978"/>
            <a:chOff x="6016268" y="2883155"/>
            <a:chExt cx="841304" cy="84130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330C72-DF87-4149-BD6D-8A5C9002ED0E}"/>
                </a:ext>
              </a:extLst>
            </p:cNvPr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03ED37-8143-44E5-A7AC-8E20FBF5C099}"/>
                </a:ext>
              </a:extLst>
            </p:cNvPr>
            <p:cNvSpPr txBox="1"/>
            <p:nvPr/>
          </p:nvSpPr>
          <p:spPr>
            <a:xfrm flipH="1">
              <a:off x="6058025" y="2940820"/>
              <a:ext cx="78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rgbClr val="F9F9F9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lang="zh-CN" altLang="en-US" sz="5400" b="1" dirty="0">
                <a:solidFill>
                  <a:srgbClr val="F9F9F9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5FC68-E1A8-4F0D-96BD-4DD2C0112D6F}"/>
              </a:ext>
            </a:extLst>
          </p:cNvPr>
          <p:cNvSpPr txBox="1"/>
          <p:nvPr/>
        </p:nvSpPr>
        <p:spPr>
          <a:xfrm>
            <a:off x="1294563" y="2754159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 04</a:t>
            </a:r>
            <a:endParaRPr lang="zh-CN" altLang="en-US" sz="3000" b="1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60069B-E2EC-4248-9BCB-2246BDFDD342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65305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88BC21-F5EA-497E-BD7D-3994BAE7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8933" y="3799643"/>
            <a:ext cx="2228018" cy="292199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9AAAE3-9CD6-4505-AE36-60065CB7DB98}"/>
              </a:ext>
            </a:extLst>
          </p:cNvPr>
          <p:cNvSpPr/>
          <p:nvPr/>
        </p:nvSpPr>
        <p:spPr>
          <a:xfrm>
            <a:off x="2402175" y="305825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日本時代的台灣女性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64CFD4-46EA-48EA-AC5D-362EE70802AF}"/>
              </a:ext>
            </a:extLst>
          </p:cNvPr>
          <p:cNvSpPr/>
          <p:nvPr/>
        </p:nvSpPr>
        <p:spPr>
          <a:xfrm>
            <a:off x="883328" y="1016642"/>
            <a:ext cx="76836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台灣女性在現代社會享有很高的社經地位，她們在日本統治時代可沒有這樣的待遇。根據台大法律系王泰升教授的研究，日治時期的女性沒有財產繼承權，因此，女性想要改善自己在家庭中的地位，必須生育男孩，然後讓男孩繼承家產。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latinLnBrk="1"/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latinLnBrk="1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換句話說，母以子貴，女性必須依靠男性來得到經濟上的依靠。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7860DC-4613-47F6-B1CD-96651BDF0177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86955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65B5BC-DAC2-473D-AA3B-E5ECD5299C21}"/>
              </a:ext>
            </a:extLst>
          </p:cNvPr>
          <p:cNvSpPr/>
          <p:nvPr/>
        </p:nvSpPr>
        <p:spPr>
          <a:xfrm>
            <a:off x="295182" y="335963"/>
            <a:ext cx="8553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latinLnBrk="1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另外，日治時期盛行「小婚」，也就是童養媳，女孩從小就進入夫家成為廉價勞力。日治時期也有「妾婚」，也就是一夫多妻制，雖然當時只有社經地位較高的男性娶妾。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latinLnBrk="1"/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latinLnBrk="1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小婚與妾婚等制度，反映了當時男尊女卑的社會環境。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B5D957-8737-4D55-A2AC-A0D896C0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3100" y="2770839"/>
            <a:ext cx="3283952" cy="3387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549609-D114-4EE7-A7E8-5AEEE105A065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44329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8FE6D4A-BEDF-4C64-9099-7298C262F75F}"/>
              </a:ext>
            </a:extLst>
          </p:cNvPr>
          <p:cNvSpPr txBox="1"/>
          <p:nvPr/>
        </p:nvSpPr>
        <p:spPr>
          <a:xfrm>
            <a:off x="658903" y="403490"/>
            <a:ext cx="2663474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999" dirty="0">
                <a:latin typeface="Berlin Sans FB" panose="020E0602020502020306" pitchFamily="34" charset="0"/>
              </a:rPr>
              <a:t>Next week :</a:t>
            </a:r>
            <a:endParaRPr lang="zh-TW" altLang="en-US" sz="3999" dirty="0">
              <a:latin typeface="Berlin Sans FB" panose="020E0602020502020306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C00DF9-F56D-46A0-A808-EAC543A4A9F1}"/>
              </a:ext>
            </a:extLst>
          </p:cNvPr>
          <p:cNvSpPr txBox="1"/>
          <p:nvPr/>
        </p:nvSpPr>
        <p:spPr>
          <a:xfrm>
            <a:off x="3168497" y="2168438"/>
            <a:ext cx="3887232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19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19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進入第四課單字</a:t>
            </a:r>
            <a:endParaRPr lang="en-US" altLang="zh-TW" sz="3199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19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19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課外補充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9241DF-C29B-48AF-BEA1-AE9E5075F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103" y="4302589"/>
            <a:ext cx="6357711" cy="174201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82D3A17-847C-4AE8-A993-C9E72834B498}"/>
              </a:ext>
            </a:extLst>
          </p:cNvPr>
          <p:cNvSpPr txBox="1"/>
          <p:nvPr/>
        </p:nvSpPr>
        <p:spPr>
          <a:xfrm>
            <a:off x="-24678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91324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4">
            <a:extLst>
              <a:ext uri="{FF2B5EF4-FFF2-40B4-BE49-F238E27FC236}">
                <a16:creationId xmlns:a16="http://schemas.microsoft.com/office/drawing/2014/main" id="{A0FDBBD4-4F22-47A8-8DA7-4A55303854FC}"/>
              </a:ext>
            </a:extLst>
          </p:cNvPr>
          <p:cNvSpPr>
            <a:spLocks noEditPoints="1"/>
          </p:cNvSpPr>
          <p:nvPr/>
        </p:nvSpPr>
        <p:spPr bwMode="auto">
          <a:xfrm>
            <a:off x="7662734" y="1782395"/>
            <a:ext cx="595046" cy="344522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5" name="任意多边形 18">
            <a:extLst>
              <a:ext uri="{FF2B5EF4-FFF2-40B4-BE49-F238E27FC236}">
                <a16:creationId xmlns:a16="http://schemas.microsoft.com/office/drawing/2014/main" id="{51811E81-3AFB-4DF2-9D1E-A727F46673DF}"/>
              </a:ext>
            </a:extLst>
          </p:cNvPr>
          <p:cNvSpPr/>
          <p:nvPr/>
        </p:nvSpPr>
        <p:spPr>
          <a:xfrm>
            <a:off x="4629425" y="1919027"/>
            <a:ext cx="2981410" cy="238032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73B40A-9DE6-441F-BA9B-DD27427F9A96}"/>
              </a:ext>
            </a:extLst>
          </p:cNvPr>
          <p:cNvSpPr txBox="1"/>
          <p:nvPr/>
        </p:nvSpPr>
        <p:spPr>
          <a:xfrm>
            <a:off x="5031761" y="1722819"/>
            <a:ext cx="2351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課文賞析</a:t>
            </a:r>
            <a:endParaRPr lang="zh-CN" altLang="en-US" sz="2800" b="1" spc="225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endParaRPr lang="zh-CN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0D715B8F-2260-4CCD-BCBD-416FC5E4EC51}"/>
              </a:ext>
            </a:extLst>
          </p:cNvPr>
          <p:cNvSpPr>
            <a:spLocks noEditPoints="1"/>
          </p:cNvSpPr>
          <p:nvPr/>
        </p:nvSpPr>
        <p:spPr bwMode="auto">
          <a:xfrm>
            <a:off x="7686012" y="2854340"/>
            <a:ext cx="595046" cy="344522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16B91AC9-8C80-4C04-A8DA-7F15C17E8D19}"/>
              </a:ext>
            </a:extLst>
          </p:cNvPr>
          <p:cNvSpPr/>
          <p:nvPr/>
        </p:nvSpPr>
        <p:spPr>
          <a:xfrm>
            <a:off x="4652703" y="2990972"/>
            <a:ext cx="2981410" cy="238032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D90FBC-19D9-4A8D-B4A1-056B14C92D0C}"/>
              </a:ext>
            </a:extLst>
          </p:cNvPr>
          <p:cNvSpPr txBox="1"/>
          <p:nvPr/>
        </p:nvSpPr>
        <p:spPr>
          <a:xfrm>
            <a:off x="5055039" y="2794764"/>
            <a:ext cx="2351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課內閱讀</a:t>
            </a:r>
            <a:endParaRPr lang="zh-CN" altLang="en-US" sz="2800" b="1" spc="225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endParaRPr lang="zh-CN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BAC36EB1-2796-4057-BC49-2A5B2A11F3DA}"/>
              </a:ext>
            </a:extLst>
          </p:cNvPr>
          <p:cNvSpPr>
            <a:spLocks noEditPoints="1"/>
          </p:cNvSpPr>
          <p:nvPr/>
        </p:nvSpPr>
        <p:spPr bwMode="auto">
          <a:xfrm>
            <a:off x="7677770" y="3918316"/>
            <a:ext cx="595046" cy="344522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11" name="任意多边形 24">
            <a:extLst>
              <a:ext uri="{FF2B5EF4-FFF2-40B4-BE49-F238E27FC236}">
                <a16:creationId xmlns:a16="http://schemas.microsoft.com/office/drawing/2014/main" id="{6AA1A5B4-8EEE-43B8-A48B-F10507D052B1}"/>
              </a:ext>
            </a:extLst>
          </p:cNvPr>
          <p:cNvSpPr/>
          <p:nvPr/>
        </p:nvSpPr>
        <p:spPr>
          <a:xfrm>
            <a:off x="4644461" y="4054948"/>
            <a:ext cx="2981410" cy="238032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5662C-92DF-4F25-AFDC-D204E8811722}"/>
              </a:ext>
            </a:extLst>
          </p:cNvPr>
          <p:cNvSpPr txBox="1"/>
          <p:nvPr/>
        </p:nvSpPr>
        <p:spPr>
          <a:xfrm>
            <a:off x="5046797" y="3858741"/>
            <a:ext cx="235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影片欣賞</a:t>
            </a:r>
            <a:endParaRPr lang="zh-CN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Freeform 34">
            <a:extLst>
              <a:ext uri="{FF2B5EF4-FFF2-40B4-BE49-F238E27FC236}">
                <a16:creationId xmlns:a16="http://schemas.microsoft.com/office/drawing/2014/main" id="{EACD449C-18CF-45FD-8682-C748B6EAFE6A}"/>
              </a:ext>
            </a:extLst>
          </p:cNvPr>
          <p:cNvSpPr>
            <a:spLocks noEditPoints="1"/>
          </p:cNvSpPr>
          <p:nvPr/>
        </p:nvSpPr>
        <p:spPr bwMode="auto">
          <a:xfrm>
            <a:off x="7671938" y="5030185"/>
            <a:ext cx="595046" cy="344522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14" name="任意多边形 27">
            <a:extLst>
              <a:ext uri="{FF2B5EF4-FFF2-40B4-BE49-F238E27FC236}">
                <a16:creationId xmlns:a16="http://schemas.microsoft.com/office/drawing/2014/main" id="{44D5DF68-88F3-4168-81D8-EF2BA04E3E11}"/>
              </a:ext>
            </a:extLst>
          </p:cNvPr>
          <p:cNvSpPr/>
          <p:nvPr/>
        </p:nvSpPr>
        <p:spPr>
          <a:xfrm>
            <a:off x="4638629" y="5166817"/>
            <a:ext cx="2981410" cy="238032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4DD33F-2CA7-4997-BA10-7EFF58B8F340}"/>
              </a:ext>
            </a:extLst>
          </p:cNvPr>
          <p:cNvSpPr txBox="1"/>
          <p:nvPr/>
        </p:nvSpPr>
        <p:spPr>
          <a:xfrm>
            <a:off x="5040965" y="4970610"/>
            <a:ext cx="2351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課外閱讀</a:t>
            </a:r>
            <a:endParaRPr lang="zh-CN" altLang="en-US" sz="2800" b="1" spc="225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endParaRPr lang="zh-CN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Freeform 197">
            <a:extLst>
              <a:ext uri="{FF2B5EF4-FFF2-40B4-BE49-F238E27FC236}">
                <a16:creationId xmlns:a16="http://schemas.microsoft.com/office/drawing/2014/main" id="{0B82D78D-48CF-4F2D-A39B-6EB57A407ED5}"/>
              </a:ext>
            </a:extLst>
          </p:cNvPr>
          <p:cNvSpPr>
            <a:spLocks noEditPoints="1"/>
          </p:cNvSpPr>
          <p:nvPr/>
        </p:nvSpPr>
        <p:spPr bwMode="auto">
          <a:xfrm>
            <a:off x="665940" y="2623730"/>
            <a:ext cx="3300521" cy="1627425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72A98E-8DCE-4628-BB3D-CE2DBD263B7F}"/>
              </a:ext>
            </a:extLst>
          </p:cNvPr>
          <p:cNvSpPr txBox="1"/>
          <p:nvPr/>
        </p:nvSpPr>
        <p:spPr>
          <a:xfrm>
            <a:off x="848855" y="3294478"/>
            <a:ext cx="365365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95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 </a:t>
            </a:r>
            <a:r>
              <a:rPr lang="zh-TW" altLang="en-US" sz="495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r>
              <a:rPr lang="en-US" altLang="zh-CN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/contents</a:t>
            </a:r>
            <a:endParaRPr lang="zh-CN" altLang="en-US" sz="1035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D55CF35B-6AE7-4F29-A44E-438AACE68ECB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582803" y="2408458"/>
            <a:ext cx="554947" cy="572687"/>
            <a:chOff x="1308" y="1009"/>
            <a:chExt cx="1001" cy="1033"/>
          </a:xfrm>
          <a:solidFill>
            <a:schemeClr val="accent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E9DE40B-CADA-46F2-A7C5-B8BEE5571B34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F79501D-7F35-4A8F-9A24-0950A992C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C5C1BD4-7C9E-4709-976B-F565AECD0434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EEAC04-59A0-47AF-8A91-19E8067540F1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4D283131-4385-4235-AF13-78D1730610D9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A17F5C32-8BE9-431D-B761-746EB6F18265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644B1A2-7619-43D0-B09E-F4A5DC6F2145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69130E3-057B-40DC-A819-A5D74135F8AE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5B9FE81-2A57-4BC1-AD8A-3DA288D4619E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1C678382-0D3F-407F-A199-523640CC9A5D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592561" y="3477031"/>
            <a:ext cx="554947" cy="572687"/>
            <a:chOff x="1308" y="1009"/>
            <a:chExt cx="1001" cy="1033"/>
          </a:xfrm>
          <a:solidFill>
            <a:schemeClr val="accent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B0311C3-73A1-4843-BD7B-E171CE8F57AA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9CCD258D-6C04-45B3-9EFF-876700F413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E56ABD3-18D8-44F2-9466-A1C2941634B5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86DF8775-2BD1-4F53-B532-6140E0400CBA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8FF75B-0CAC-486F-B16A-B8217AA080C8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1AF1CD2C-EA01-44A9-AF37-44B8251484D0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65C4BC5-6D65-4EF9-A05C-67DFDF7659F9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CBD1551B-DCA1-4820-947A-7D506C198C08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64F8E6C7-A827-4AED-9D9E-3FD7D25794FE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AB130E96-7F58-49F4-8701-04F7C4CA96B4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552986" y="1340343"/>
            <a:ext cx="554947" cy="572687"/>
            <a:chOff x="1308" y="1009"/>
            <a:chExt cx="1001" cy="1033"/>
          </a:xfrm>
          <a:solidFill>
            <a:schemeClr val="accent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5429C15-34D8-4677-92DC-40D07BA9B0D6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103D441-BED3-4C78-8C04-5C4298FED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6AF58AC-B220-4525-8B1F-D8EA71516451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26DC5FC-0CAA-4CDA-A2C3-1037A5BD4B77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75F8665-A99C-4629-9647-5AAF8628FAD5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97A3884-5515-4AA7-8D50-9A269CB8BCF8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C721F42-2BFF-4EE0-8A60-772F9A4B6D10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A29867B1-A243-4A52-AA3B-ED2D241119F5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FD0AEB9-DBE6-415E-834C-4E800C6E5762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8" name="Group 4">
            <a:extLst>
              <a:ext uri="{FF2B5EF4-FFF2-40B4-BE49-F238E27FC236}">
                <a16:creationId xmlns:a16="http://schemas.microsoft.com/office/drawing/2014/main" id="{56704C8B-AA42-4542-B00A-2B65F5365AB3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592561" y="4595632"/>
            <a:ext cx="549115" cy="566669"/>
            <a:chOff x="1308" y="1009"/>
            <a:chExt cx="1001" cy="1033"/>
          </a:xfrm>
          <a:solidFill>
            <a:schemeClr val="accent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DE50D6A-B1E9-42D9-B44B-A678470E0C39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834DCBD-0E39-4545-A2BB-8E1265E76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FB18CF9-108D-4E46-89F1-FB735F4DE8DB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7DC6995-2EF2-4229-9628-0C1A3EAC6F82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3FE0982-F213-48A7-9982-6F27B178A4F8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F8AECD8B-7779-4E7D-B392-C32D396ECFB5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B6E4E52E-A70D-4D4E-8351-4D47A1216347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482D0F78-2DFF-46E0-84CC-A67843538D36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8DC5A71-72B3-4D97-9124-40A372A42679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E40785B-1A8C-4BBA-8845-2C93E48DF976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3524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07F02E-DEA2-443C-9FBC-621582EB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62" y="801647"/>
            <a:ext cx="4813382" cy="48133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50688BB-2C6A-47ED-99B1-8612D9B941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309" y="2817813"/>
            <a:ext cx="3184525" cy="78105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那今天先這樣子了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b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下次見囉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en-US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423985A-35D8-410A-A093-AC1D3DBEEE2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903245" y="5734066"/>
            <a:ext cx="6223000" cy="137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patience.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BA439B3-666A-4EE3-A291-33C53B30EA34}"/>
              </a:ext>
            </a:extLst>
          </p:cNvPr>
          <p:cNvSpPr txBox="1"/>
          <p:nvPr/>
        </p:nvSpPr>
        <p:spPr>
          <a:xfrm>
            <a:off x="0" y="661715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20535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0F250B-19DF-4F05-990C-1BB0F8F7C96E}"/>
              </a:ext>
            </a:extLst>
          </p:cNvPr>
          <p:cNvSpPr txBox="1"/>
          <p:nvPr/>
        </p:nvSpPr>
        <p:spPr>
          <a:xfrm>
            <a:off x="3532373" y="1039185"/>
            <a:ext cx="251950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199" dirty="0">
                <a:latin typeface="Algerian" panose="04020705040A02060702" pitchFamily="82" charset="0"/>
              </a:rPr>
              <a:t>參考資源</a:t>
            </a:r>
            <a:r>
              <a:rPr lang="en-US" altLang="zh-TW" sz="3199" dirty="0">
                <a:latin typeface="Algerian" panose="04020705040A02060702" pitchFamily="82" charset="0"/>
              </a:rPr>
              <a:t>:</a:t>
            </a:r>
            <a:endParaRPr lang="zh-TW" altLang="en-US" sz="3199" dirty="0">
              <a:latin typeface="Algerian" panose="04020705040A02060702" pitchFamily="8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16707D-DC50-4633-939C-AEAA0E9AE9B2}"/>
              </a:ext>
            </a:extLst>
          </p:cNvPr>
          <p:cNvSpPr txBox="1"/>
          <p:nvPr/>
        </p:nvSpPr>
        <p:spPr>
          <a:xfrm>
            <a:off x="1925515" y="2136595"/>
            <a:ext cx="8416970" cy="25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南一國二英文課本與電子檔</a:t>
            </a:r>
            <a:endParaRPr lang="en-US" altLang="zh-TW" sz="1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2.Bing </a:t>
            </a:r>
            <a:r>
              <a:rPr lang="zh-TW" altLang="en-US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圖片庫</a:t>
            </a:r>
            <a:endParaRPr lang="en-US" altLang="zh-TW" sz="1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3.Google </a:t>
            </a:r>
            <a:r>
              <a:rPr lang="zh-TW" altLang="en-US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資料查詢</a:t>
            </a:r>
            <a:endParaRPr lang="en-US" altLang="zh-TW" sz="1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79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https://youtu.be/Y74Rcbf0zs8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童婚小短片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https://youtu.be/s6SJryhAvek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日治時期的女性與纏足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https://udn.com/news/story/6846/3921511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日本時代的台灣女性</a:t>
            </a:r>
          </a:p>
          <a:p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1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F20DDE-C641-42F6-A4A9-FF74F6FDF19C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24063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3D11173-5A78-4B7F-8950-0B5AFF0E0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6" y="2408414"/>
            <a:ext cx="3375316" cy="1753319"/>
          </a:xfrm>
          <a:prstGeom prst="rect">
            <a:avLst/>
          </a:prstGeom>
        </p:spPr>
      </p:pic>
      <p:sp>
        <p:nvSpPr>
          <p:cNvPr id="5" name="Freeform 34">
            <a:extLst>
              <a:ext uri="{FF2B5EF4-FFF2-40B4-BE49-F238E27FC236}">
                <a16:creationId xmlns:a16="http://schemas.microsoft.com/office/drawing/2014/main" id="{A7D2DF09-10A1-4C90-9528-14408B118F33}"/>
              </a:ext>
            </a:extLst>
          </p:cNvPr>
          <p:cNvSpPr>
            <a:spLocks noEditPoints="1"/>
          </p:cNvSpPr>
          <p:nvPr/>
        </p:nvSpPr>
        <p:spPr bwMode="auto">
          <a:xfrm>
            <a:off x="8167255" y="3691465"/>
            <a:ext cx="610307" cy="353358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任意多边形 8">
            <a:extLst>
              <a:ext uri="{FF2B5EF4-FFF2-40B4-BE49-F238E27FC236}">
                <a16:creationId xmlns:a16="http://schemas.microsoft.com/office/drawing/2014/main" id="{9301FB9D-4F53-4B68-8275-EFC7F436AA0F}"/>
              </a:ext>
            </a:extLst>
          </p:cNvPr>
          <p:cNvSpPr/>
          <p:nvPr/>
        </p:nvSpPr>
        <p:spPr>
          <a:xfrm>
            <a:off x="3988265" y="3659518"/>
            <a:ext cx="4321149" cy="344995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0D2FF-EB49-414D-A389-1A01D43AAB6C}"/>
              </a:ext>
            </a:extLst>
          </p:cNvPr>
          <p:cNvSpPr txBox="1"/>
          <p:nvPr/>
        </p:nvSpPr>
        <p:spPr>
          <a:xfrm flipH="1">
            <a:off x="5452037" y="3069648"/>
            <a:ext cx="2495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課文賞析</a:t>
            </a:r>
            <a:endParaRPr lang="zh-CN" altLang="en-US" sz="3000" b="1" spc="225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4FEFD9-C053-48AC-8330-FA3BB65BC4A0}"/>
              </a:ext>
            </a:extLst>
          </p:cNvPr>
          <p:cNvGrpSpPr/>
          <p:nvPr/>
        </p:nvGrpSpPr>
        <p:grpSpPr>
          <a:xfrm>
            <a:off x="4512201" y="3019616"/>
            <a:ext cx="630978" cy="630978"/>
            <a:chOff x="6016268" y="2883155"/>
            <a:chExt cx="841304" cy="84130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330C72-DF87-4149-BD6D-8A5C9002ED0E}"/>
                </a:ext>
              </a:extLst>
            </p:cNvPr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03ED37-8143-44E5-A7AC-8E20FBF5C099}"/>
                </a:ext>
              </a:extLst>
            </p:cNvPr>
            <p:cNvSpPr txBox="1"/>
            <p:nvPr/>
          </p:nvSpPr>
          <p:spPr>
            <a:xfrm flipH="1">
              <a:off x="6058025" y="2940820"/>
              <a:ext cx="78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rgbClr val="F9F9F9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5400" b="1" dirty="0">
                <a:solidFill>
                  <a:srgbClr val="F9F9F9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5FC68-E1A8-4F0D-96BD-4DD2C0112D6F}"/>
              </a:ext>
            </a:extLst>
          </p:cNvPr>
          <p:cNvSpPr txBox="1"/>
          <p:nvPr/>
        </p:nvSpPr>
        <p:spPr>
          <a:xfrm>
            <a:off x="1294563" y="2754159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 01</a:t>
            </a:r>
            <a:endParaRPr lang="zh-CN" altLang="en-US" sz="3000" b="1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033091-E96F-4481-A2F3-055EDD349CC0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30319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51D4E4-ECE9-4800-B366-80608CA80F9F}"/>
              </a:ext>
            </a:extLst>
          </p:cNvPr>
          <p:cNvSpPr/>
          <p:nvPr/>
        </p:nvSpPr>
        <p:spPr>
          <a:xfrm>
            <a:off x="117629" y="1050203"/>
            <a:ext cx="7721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Hey Nina. Did you study for the math test?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No, I didn’t. But guess what? I read a special book.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Oh? What is special about it?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Well, it’s about a girl from Nigeria. She was only 12 years old, but she got married to a 65-year-old man.</a:t>
            </a:r>
            <a:endParaRPr lang="zh-TW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19F2C-67DF-42F7-B641-2BBA2990BC49}"/>
              </a:ext>
            </a:extLst>
          </p:cNvPr>
          <p:cNvSpPr/>
          <p:nvPr/>
        </p:nvSpPr>
        <p:spPr>
          <a:xfrm>
            <a:off x="117629" y="298340"/>
            <a:ext cx="67774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1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(It’s lunch time. Jeff and Nina are in the classroom.)</a:t>
            </a:r>
            <a:endParaRPr lang="zh-TW" altLang="en-US" sz="21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4ADB3B-C26E-47BF-BB33-7D3A3B89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8" y="4064224"/>
            <a:ext cx="4303724" cy="24954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3E4D36F-4C39-46FF-9DCA-A0FA3F4A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50" y="3882004"/>
            <a:ext cx="2770224" cy="252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39C3FE-6770-4566-9808-658CEC42B413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29788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C67263-6A9B-4D60-A852-4C7C8014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77" y="3151573"/>
            <a:ext cx="4879747" cy="3626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4EE44C-D9D9-4979-A293-4D77B9C6AA15}"/>
              </a:ext>
            </a:extLst>
          </p:cNvPr>
          <p:cNvSpPr/>
          <p:nvPr/>
        </p:nvSpPr>
        <p:spPr>
          <a:xfrm>
            <a:off x="213063" y="473917"/>
            <a:ext cx="78212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What! Why did she do that? She was so young!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She had no choice.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Her father sold her to the old man because her family was very poor.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She could not go to school anymore.</a:t>
            </a:r>
            <a:endParaRPr lang="zh-TW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BD0E91-0CFA-4FC0-880D-FC6F10D9D86C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01802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6D27F6-EC20-48D2-8560-A88BE9146029}"/>
              </a:ext>
            </a:extLst>
          </p:cNvPr>
          <p:cNvSpPr/>
          <p:nvPr/>
        </p:nvSpPr>
        <p:spPr>
          <a:xfrm>
            <a:off x="330693" y="627174"/>
            <a:ext cx="848261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That’s so sad. What happened next?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Her husband often hit her. She couldn't stand it, so she ran away.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That’s terrible! Did her husband ever find her?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I don’t know. I’m still reading it.</a:t>
            </a:r>
            <a:endParaRPr lang="zh-TW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FDE53A-04DB-4730-AEDF-20C51B36A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0871" y="3169329"/>
            <a:ext cx="5529769" cy="35732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792DFEA-F36F-4268-8527-09AE0222886E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1344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60B827-E62E-41B6-A6AF-FD4BC13D0DDB}"/>
              </a:ext>
            </a:extLst>
          </p:cNvPr>
          <p:cNvSpPr/>
          <p:nvPr/>
        </p:nvSpPr>
        <p:spPr>
          <a:xfrm>
            <a:off x="714653" y="1028382"/>
            <a:ext cx="80653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I’m really curious about the ending of this story.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Please finish it and tell me. </a:t>
            </a:r>
          </a:p>
          <a:p>
            <a:endParaRPr lang="en-US" altLang="zh-TW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100" dirty="0">
                <a:latin typeface="Arial" panose="020B0604020202020204" pitchFamily="34" charset="0"/>
                <a:cs typeface="Arial" panose="020B0604020202020204" pitchFamily="34" charset="0"/>
              </a:rPr>
              <a:t>Sure!</a:t>
            </a:r>
            <a:endParaRPr lang="zh-TW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FA6EC8-D712-4B93-A36B-D0438D76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63" y="3185045"/>
            <a:ext cx="6561477" cy="2938148"/>
          </a:xfrm>
          <a:prstGeom prst="rect">
            <a:avLst/>
          </a:prstGeom>
        </p:spPr>
      </p:pic>
      <p:pic>
        <p:nvPicPr>
          <p:cNvPr id="5" name="图片 27">
            <a:extLst>
              <a:ext uri="{FF2B5EF4-FFF2-40B4-BE49-F238E27FC236}">
                <a16:creationId xmlns:a16="http://schemas.microsoft.com/office/drawing/2014/main" id="{0BD17C5E-A859-478F-8B68-63CF520427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00"/>
          <a:stretch/>
        </p:blipFill>
        <p:spPr>
          <a:xfrm rot="10800000">
            <a:off x="0" y="6308812"/>
            <a:ext cx="9144000" cy="5143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F2084C-AF08-44C2-8920-F3C3C291B9C6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365281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463D-B90A-402E-82B0-42B3C854DA5D}"/>
              </a:ext>
            </a:extLst>
          </p:cNvPr>
          <p:cNvSpPr txBox="1"/>
          <p:nvPr/>
        </p:nvSpPr>
        <p:spPr>
          <a:xfrm>
            <a:off x="213064" y="150921"/>
            <a:ext cx="303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練習看看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D484E6-113F-40F0-AC4B-161D2D15DE82}"/>
              </a:ext>
            </a:extLst>
          </p:cNvPr>
          <p:cNvSpPr/>
          <p:nvPr/>
        </p:nvSpPr>
        <p:spPr>
          <a:xfrm>
            <a:off x="1293920" y="1713779"/>
            <a:ext cx="6556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(A) Her father hit her very often. 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(B) Her husband was old and poor. 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(C) Her husband did something bad to her.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ECE551-E2F5-4985-95D3-304F8F90278D}"/>
              </a:ext>
            </a:extLst>
          </p:cNvPr>
          <p:cNvSpPr txBox="1"/>
          <p:nvPr/>
        </p:nvSpPr>
        <p:spPr>
          <a:xfrm>
            <a:off x="665826" y="905102"/>
            <a:ext cx="316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What’s not true?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B64CDC-42C0-4B7B-9C5B-78EAA802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56" y="3938228"/>
            <a:ext cx="4115692" cy="27510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32D945-B29D-4AC2-9038-A24C9C3AF818}"/>
              </a:ext>
            </a:extLst>
          </p:cNvPr>
          <p:cNvSpPr txBox="1"/>
          <p:nvPr/>
        </p:nvSpPr>
        <p:spPr>
          <a:xfrm>
            <a:off x="0" y="658112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404437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3D11173-5A78-4B7F-8950-0B5AFF0E0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6" y="2408414"/>
            <a:ext cx="3375316" cy="1753319"/>
          </a:xfrm>
          <a:prstGeom prst="rect">
            <a:avLst/>
          </a:prstGeom>
        </p:spPr>
      </p:pic>
      <p:sp>
        <p:nvSpPr>
          <p:cNvPr id="5" name="Freeform 34">
            <a:extLst>
              <a:ext uri="{FF2B5EF4-FFF2-40B4-BE49-F238E27FC236}">
                <a16:creationId xmlns:a16="http://schemas.microsoft.com/office/drawing/2014/main" id="{A7D2DF09-10A1-4C90-9528-14408B118F33}"/>
              </a:ext>
            </a:extLst>
          </p:cNvPr>
          <p:cNvSpPr>
            <a:spLocks noEditPoints="1"/>
          </p:cNvSpPr>
          <p:nvPr/>
        </p:nvSpPr>
        <p:spPr bwMode="auto">
          <a:xfrm>
            <a:off x="8167255" y="3691465"/>
            <a:ext cx="610307" cy="353358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任意多边形 8">
            <a:extLst>
              <a:ext uri="{FF2B5EF4-FFF2-40B4-BE49-F238E27FC236}">
                <a16:creationId xmlns:a16="http://schemas.microsoft.com/office/drawing/2014/main" id="{9301FB9D-4F53-4B68-8275-EFC7F436AA0F}"/>
              </a:ext>
            </a:extLst>
          </p:cNvPr>
          <p:cNvSpPr/>
          <p:nvPr/>
        </p:nvSpPr>
        <p:spPr>
          <a:xfrm>
            <a:off x="3988265" y="3659518"/>
            <a:ext cx="4321149" cy="344995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0D2FF-EB49-414D-A389-1A01D43AAB6C}"/>
              </a:ext>
            </a:extLst>
          </p:cNvPr>
          <p:cNvSpPr txBox="1"/>
          <p:nvPr/>
        </p:nvSpPr>
        <p:spPr>
          <a:xfrm flipH="1">
            <a:off x="5452037" y="3069648"/>
            <a:ext cx="249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b="1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課內閱讀</a:t>
            </a:r>
            <a:endParaRPr lang="zh-CN" altLang="en-US" sz="3000" spc="225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4FEFD9-C053-48AC-8330-FA3BB65BC4A0}"/>
              </a:ext>
            </a:extLst>
          </p:cNvPr>
          <p:cNvGrpSpPr/>
          <p:nvPr/>
        </p:nvGrpSpPr>
        <p:grpSpPr>
          <a:xfrm>
            <a:off x="4512201" y="3019616"/>
            <a:ext cx="630978" cy="630978"/>
            <a:chOff x="6016268" y="2883155"/>
            <a:chExt cx="841304" cy="84130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330C72-DF87-4149-BD6D-8A5C9002ED0E}"/>
                </a:ext>
              </a:extLst>
            </p:cNvPr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03ED37-8143-44E5-A7AC-8E20FBF5C099}"/>
                </a:ext>
              </a:extLst>
            </p:cNvPr>
            <p:cNvSpPr txBox="1"/>
            <p:nvPr/>
          </p:nvSpPr>
          <p:spPr>
            <a:xfrm flipH="1">
              <a:off x="6058025" y="2940820"/>
              <a:ext cx="78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solidFill>
                    <a:srgbClr val="F9F9F9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lang="zh-CN" altLang="en-US" sz="5400" b="1" dirty="0">
                <a:solidFill>
                  <a:srgbClr val="F9F9F9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5FC68-E1A8-4F0D-96BD-4DD2C0112D6F}"/>
              </a:ext>
            </a:extLst>
          </p:cNvPr>
          <p:cNvSpPr txBox="1"/>
          <p:nvPr/>
        </p:nvSpPr>
        <p:spPr>
          <a:xfrm>
            <a:off x="1294563" y="2754159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 02</a:t>
            </a:r>
            <a:endParaRPr lang="zh-CN" altLang="en-US" sz="3000" b="1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4DC01D-5795-4E87-8B67-B1B08A74DBFD}"/>
              </a:ext>
            </a:extLst>
          </p:cNvPr>
          <p:cNvSpPr txBox="1"/>
          <p:nvPr/>
        </p:nvSpPr>
        <p:spPr>
          <a:xfrm>
            <a:off x="0" y="6625519"/>
            <a:ext cx="6262260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638"/>
            <a:r>
              <a:rPr lang="zh-TW" altLang="en-US" sz="1199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圖片引用來自網路公開下載，僅作為本計畫使用，不為營利用途。</a:t>
            </a:r>
          </a:p>
        </p:txBody>
      </p:sp>
    </p:spTree>
    <p:extLst>
      <p:ext uri="{BB962C8B-B14F-4D97-AF65-F5344CB8AC3E}">
        <p14:creationId xmlns:p14="http://schemas.microsoft.com/office/powerpoint/2010/main" val="803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1146</Words>
  <Application>Microsoft Office PowerPoint</Application>
  <PresentationFormat>如螢幕大小 (4:3)</PresentationFormat>
  <Paragraphs>122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等线</vt:lpstr>
      <vt:lpstr>微软雅黑</vt:lpstr>
      <vt:lpstr>微軟正黑體</vt:lpstr>
      <vt:lpstr>標楷體</vt:lpstr>
      <vt:lpstr>Algerian</vt:lpstr>
      <vt:lpstr>Arial</vt:lpstr>
      <vt:lpstr>Berlin Sans FB</vt:lpstr>
      <vt:lpstr>Calibri</vt:lpstr>
      <vt:lpstr>Calibri Light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那今天先這樣子了~ 下次見囉~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Yu-Lin Huang</cp:lastModifiedBy>
  <cp:revision>35</cp:revision>
  <dcterms:created xsi:type="dcterms:W3CDTF">2018-06-23T07:25:39Z</dcterms:created>
  <dcterms:modified xsi:type="dcterms:W3CDTF">2020-11-09T12:08:42Z</dcterms:modified>
</cp:coreProperties>
</file>