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7" r:id="rId2"/>
    <p:sldId id="259" r:id="rId3"/>
    <p:sldId id="350" r:id="rId4"/>
    <p:sldId id="359" r:id="rId5"/>
    <p:sldId id="352" r:id="rId6"/>
    <p:sldId id="353" r:id="rId7"/>
    <p:sldId id="356" r:id="rId8"/>
    <p:sldId id="354" r:id="rId9"/>
    <p:sldId id="355" r:id="rId10"/>
    <p:sldId id="357" r:id="rId11"/>
    <p:sldId id="358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8" r:id="rId20"/>
    <p:sldId id="369" r:id="rId21"/>
    <p:sldId id="370" r:id="rId22"/>
    <p:sldId id="371" r:id="rId23"/>
    <p:sldId id="372" r:id="rId24"/>
    <p:sldId id="374" r:id="rId25"/>
    <p:sldId id="376" r:id="rId26"/>
    <p:sldId id="377" r:id="rId27"/>
    <p:sldId id="375" r:id="rId28"/>
    <p:sldId id="367" r:id="rId29"/>
    <p:sldId id="302" r:id="rId30"/>
  </p:sldIdLst>
  <p:sldSz cx="12192000" cy="6858000"/>
  <p:notesSz cx="6858000" cy="9144000"/>
  <p:custDataLst>
    <p:tags r:id="rId3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051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AB"/>
    <a:srgbClr val="F7B8CE"/>
    <a:srgbClr val="BABABA"/>
    <a:srgbClr val="F4B183"/>
    <a:srgbClr val="171438"/>
    <a:srgbClr val="505050"/>
    <a:srgbClr val="2F321E"/>
    <a:srgbClr val="BC3727"/>
    <a:srgbClr val="F43327"/>
    <a:srgbClr val="CE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2998" autoAdjust="0"/>
  </p:normalViewPr>
  <p:slideViewPr>
    <p:cSldViewPr snapToGrid="0" showGuides="1">
      <p:cViewPr varScale="1">
        <p:scale>
          <a:sx n="82" d="100"/>
          <a:sy n="82" d="100"/>
        </p:scale>
        <p:origin x="739" y="72"/>
      </p:cViewPr>
      <p:guideLst>
        <p:guide orient="horz" pos="2051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874350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 panose="02010600030101010101" charset="-122"/>
      </a:defRPr>
    </a:lvl1pPr>
    <a:lvl2pPr indent="228600" latinLnBrk="0">
      <a:defRPr sz="1200">
        <a:latin typeface="+mn-lt"/>
        <a:ea typeface="+mn-ea"/>
        <a:cs typeface="+mn-cs"/>
        <a:sym typeface="等线" panose="02010600030101010101" charset="-122"/>
      </a:defRPr>
    </a:lvl2pPr>
    <a:lvl3pPr indent="457200" latinLnBrk="0">
      <a:defRPr sz="1200">
        <a:latin typeface="+mn-lt"/>
        <a:ea typeface="+mn-ea"/>
        <a:cs typeface="+mn-cs"/>
        <a:sym typeface="等线" panose="02010600030101010101" charset="-122"/>
      </a:defRPr>
    </a:lvl3pPr>
    <a:lvl4pPr indent="685800" latinLnBrk="0">
      <a:defRPr sz="1200">
        <a:latin typeface="+mn-lt"/>
        <a:ea typeface="+mn-ea"/>
        <a:cs typeface="+mn-cs"/>
        <a:sym typeface="等线" panose="02010600030101010101" charset="-122"/>
      </a:defRPr>
    </a:lvl4pPr>
    <a:lvl5pPr indent="914400" latinLnBrk="0">
      <a:defRPr sz="1200">
        <a:latin typeface="+mn-lt"/>
        <a:ea typeface="+mn-ea"/>
        <a:cs typeface="+mn-cs"/>
        <a:sym typeface="等线" panose="02010600030101010101" charset="-122"/>
      </a:defRPr>
    </a:lvl5pPr>
    <a:lvl6pPr indent="1143000" latinLnBrk="0">
      <a:defRPr sz="1200">
        <a:latin typeface="+mn-lt"/>
        <a:ea typeface="+mn-ea"/>
        <a:cs typeface="+mn-cs"/>
        <a:sym typeface="等线" panose="02010600030101010101" charset="-122"/>
      </a:defRPr>
    </a:lvl6pPr>
    <a:lvl7pPr indent="1371600" latinLnBrk="0">
      <a:defRPr sz="1200">
        <a:latin typeface="+mn-lt"/>
        <a:ea typeface="+mn-ea"/>
        <a:cs typeface="+mn-cs"/>
        <a:sym typeface="等线" panose="02010600030101010101" charset="-122"/>
      </a:defRPr>
    </a:lvl7pPr>
    <a:lvl8pPr indent="1600200" latinLnBrk="0">
      <a:defRPr sz="1200">
        <a:latin typeface="+mn-lt"/>
        <a:ea typeface="+mn-ea"/>
        <a:cs typeface="+mn-cs"/>
        <a:sym typeface="等线" panose="02010600030101010101" charset="-122"/>
      </a:defRPr>
    </a:lvl8pPr>
    <a:lvl9pPr indent="1828800" latinLnBrk="0">
      <a:defRPr sz="1200">
        <a:latin typeface="+mn-lt"/>
        <a:ea typeface="+mn-ea"/>
        <a:cs typeface="+mn-cs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882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139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78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697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690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254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317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611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760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84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82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790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298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967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535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502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33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90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150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62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184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87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607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59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-10460" y="-37122"/>
            <a:ext cx="12187519" cy="5550290"/>
          </a:xfrm>
          <a:prstGeom prst="rect">
            <a:avLst/>
          </a:prstGeom>
          <a:solidFill>
            <a:srgbClr val="505050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81921">
            <a:off x="5557978" y="4928954"/>
            <a:ext cx="1270001" cy="664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2728147">
            <a:off x="5956856" y="5284965"/>
            <a:ext cx="456406" cy="456407"/>
          </a:xfrm>
          <a:prstGeom prst="rect">
            <a:avLst/>
          </a:prstGeom>
          <a:solidFill>
            <a:srgbClr val="CE332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7034" y="1953193"/>
            <a:ext cx="10892529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7400">
                <a:solidFill>
                  <a:srgbClr val="FFFFFF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algn="ctr"/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GCAM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模型介绍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1"/>
          <p:cNvSpPr/>
          <p:nvPr/>
        </p:nvSpPr>
        <p:spPr>
          <a:xfrm>
            <a:off x="-24362" y="45021"/>
            <a:ext cx="12216361" cy="677786"/>
          </a:xfrm>
          <a:prstGeom prst="rect">
            <a:avLst/>
          </a:prstGeom>
          <a:solidFill>
            <a:srgbClr val="505050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组合 4"/>
          <p:cNvGrpSpPr/>
          <p:nvPr/>
        </p:nvGrpSpPr>
        <p:grpSpPr>
          <a:xfrm rot="5400000">
            <a:off x="5667871" y="-85651"/>
            <a:ext cx="856257" cy="1270001"/>
            <a:chOff x="3264077" y="925736"/>
            <a:chExt cx="856257" cy="1270001"/>
          </a:xfrm>
        </p:grpSpPr>
        <p:sp>
          <p:nvSpPr>
            <p:cNvPr id="6" name="Shape 162"/>
            <p:cNvSpPr/>
            <p:nvPr/>
          </p:nvSpPr>
          <p:spPr>
            <a:xfrm rot="16207159">
              <a:off x="2961429" y="1228384"/>
              <a:ext cx="1270001" cy="66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 163"/>
            <p:cNvSpPr/>
            <p:nvPr/>
          </p:nvSpPr>
          <p:spPr>
            <a:xfrm rot="2728147">
              <a:off x="3663927" y="1333225"/>
              <a:ext cx="456407" cy="456407"/>
            </a:xfrm>
            <a:prstGeom prst="rect">
              <a:avLst/>
            </a:prstGeom>
            <a:solidFill>
              <a:srgbClr val="CE3327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矩形 7"/>
          <p:cNvSpPr/>
          <p:nvPr/>
        </p:nvSpPr>
        <p:spPr>
          <a:xfrm>
            <a:off x="73660" y="827582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1024" y="94551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GCAM: Geospatial resolution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9" y="1534972"/>
            <a:ext cx="9886951" cy="43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37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1"/>
          <p:cNvSpPr/>
          <p:nvPr/>
        </p:nvSpPr>
        <p:spPr>
          <a:xfrm>
            <a:off x="-24362" y="45021"/>
            <a:ext cx="12216361" cy="677786"/>
          </a:xfrm>
          <a:prstGeom prst="rect">
            <a:avLst/>
          </a:prstGeom>
          <a:solidFill>
            <a:srgbClr val="505050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组合 4"/>
          <p:cNvGrpSpPr/>
          <p:nvPr/>
        </p:nvGrpSpPr>
        <p:grpSpPr>
          <a:xfrm rot="5400000">
            <a:off x="5667871" y="-85651"/>
            <a:ext cx="856257" cy="1270001"/>
            <a:chOff x="3264077" y="925736"/>
            <a:chExt cx="856257" cy="1270001"/>
          </a:xfrm>
        </p:grpSpPr>
        <p:sp>
          <p:nvSpPr>
            <p:cNvPr id="6" name="Shape 162"/>
            <p:cNvSpPr/>
            <p:nvPr/>
          </p:nvSpPr>
          <p:spPr>
            <a:xfrm rot="16207159">
              <a:off x="2961429" y="1228384"/>
              <a:ext cx="1270001" cy="66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 163"/>
            <p:cNvSpPr/>
            <p:nvPr/>
          </p:nvSpPr>
          <p:spPr>
            <a:xfrm rot="2728147">
              <a:off x="3663927" y="1333225"/>
              <a:ext cx="456407" cy="456407"/>
            </a:xfrm>
            <a:prstGeom prst="rect">
              <a:avLst/>
            </a:prstGeom>
            <a:solidFill>
              <a:srgbClr val="CE3327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矩形 7"/>
          <p:cNvSpPr/>
          <p:nvPr/>
        </p:nvSpPr>
        <p:spPr>
          <a:xfrm>
            <a:off x="73660" y="827582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1024" y="94551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GCAM: Energy system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4" y="1534280"/>
            <a:ext cx="9772898" cy="51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992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1"/>
          <p:cNvSpPr/>
          <p:nvPr/>
        </p:nvSpPr>
        <p:spPr>
          <a:xfrm>
            <a:off x="-24362" y="45021"/>
            <a:ext cx="12216361" cy="677786"/>
          </a:xfrm>
          <a:prstGeom prst="rect">
            <a:avLst/>
          </a:prstGeom>
          <a:solidFill>
            <a:srgbClr val="505050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组合 4"/>
          <p:cNvGrpSpPr/>
          <p:nvPr/>
        </p:nvGrpSpPr>
        <p:grpSpPr>
          <a:xfrm rot="5400000">
            <a:off x="5667871" y="-85651"/>
            <a:ext cx="856257" cy="1270001"/>
            <a:chOff x="3264077" y="925736"/>
            <a:chExt cx="856257" cy="1270001"/>
          </a:xfrm>
        </p:grpSpPr>
        <p:sp>
          <p:nvSpPr>
            <p:cNvPr id="6" name="Shape 162"/>
            <p:cNvSpPr/>
            <p:nvPr/>
          </p:nvSpPr>
          <p:spPr>
            <a:xfrm rot="16207159">
              <a:off x="2961429" y="1228384"/>
              <a:ext cx="1270001" cy="66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 163"/>
            <p:cNvSpPr/>
            <p:nvPr/>
          </p:nvSpPr>
          <p:spPr>
            <a:xfrm rot="2728147">
              <a:off x="3663927" y="1333225"/>
              <a:ext cx="456407" cy="456407"/>
            </a:xfrm>
            <a:prstGeom prst="rect">
              <a:avLst/>
            </a:prstGeom>
            <a:solidFill>
              <a:srgbClr val="CE3327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矩形 7"/>
          <p:cNvSpPr/>
          <p:nvPr/>
        </p:nvSpPr>
        <p:spPr>
          <a:xfrm>
            <a:off x="73660" y="827582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1024" y="94551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GCAM: Other modules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1024" y="2055574"/>
            <a:ext cx="2202100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Emission Accounting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1023" y="2899566"/>
            <a:ext cx="2202101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Climate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1023" y="3743558"/>
            <a:ext cx="2202101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Water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1023" y="4438120"/>
            <a:ext cx="2202101" cy="646329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Land-use and bioenergy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1023" y="5409680"/>
            <a:ext cx="2202101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Interregional trade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90975" y="1990386"/>
            <a:ext cx="767715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GCAM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Accounting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采用的是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CDIAC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factor,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在空间时间精度上都有待提高（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integration: Life-cycle assessment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90975" y="2899566"/>
            <a:ext cx="767715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GCAM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，或者说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，常因其确定性模拟（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optimization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）受到批评，要在模型中引入不确定性或风险分析，气候的不确定性是必不可少的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90975" y="5409680"/>
            <a:ext cx="7677150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interregional trade of secondary energy commodity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8697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1"/>
          <p:cNvSpPr/>
          <p:nvPr/>
        </p:nvSpPr>
        <p:spPr>
          <a:xfrm>
            <a:off x="-24362" y="45021"/>
            <a:ext cx="12216361" cy="677786"/>
          </a:xfrm>
          <a:prstGeom prst="rect">
            <a:avLst/>
          </a:prstGeom>
          <a:solidFill>
            <a:srgbClr val="505050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组合 4"/>
          <p:cNvGrpSpPr/>
          <p:nvPr/>
        </p:nvGrpSpPr>
        <p:grpSpPr>
          <a:xfrm rot="5400000">
            <a:off x="5667871" y="-85651"/>
            <a:ext cx="856257" cy="1270001"/>
            <a:chOff x="3264077" y="925736"/>
            <a:chExt cx="856257" cy="1270001"/>
          </a:xfrm>
        </p:grpSpPr>
        <p:sp>
          <p:nvSpPr>
            <p:cNvPr id="6" name="Shape 162"/>
            <p:cNvSpPr/>
            <p:nvPr/>
          </p:nvSpPr>
          <p:spPr>
            <a:xfrm rot="16207159">
              <a:off x="2961429" y="1228384"/>
              <a:ext cx="1270001" cy="66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 163"/>
            <p:cNvSpPr/>
            <p:nvPr/>
          </p:nvSpPr>
          <p:spPr>
            <a:xfrm rot="2728147">
              <a:off x="3663927" y="1333225"/>
              <a:ext cx="456407" cy="456407"/>
            </a:xfrm>
            <a:prstGeom prst="rect">
              <a:avLst/>
            </a:prstGeom>
            <a:solidFill>
              <a:srgbClr val="CE3327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矩形 7"/>
          <p:cNvSpPr/>
          <p:nvPr/>
        </p:nvSpPr>
        <p:spPr>
          <a:xfrm>
            <a:off x="73660" y="827582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1024" y="94551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GCAM: GCAM</a:t>
            </a:r>
            <a:r>
              <a:rPr lang="zh-CN" altLang="en-US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SSP-RCP</a:t>
            </a:r>
            <a:r>
              <a:rPr lang="zh-CN" altLang="en-US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气候变化情景框架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905" y="2690066"/>
            <a:ext cx="4166870" cy="3941357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 rotWithShape="1">
          <a:blip r:embed="rId4"/>
          <a:srcRect l="2009" t="7825" r="5360" b="3723"/>
          <a:stretch/>
        </p:blipFill>
        <p:spPr bwMode="auto">
          <a:xfrm>
            <a:off x="2949400" y="1416745"/>
            <a:ext cx="4553643" cy="22460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" y="3988429"/>
            <a:ext cx="6714633" cy="2642994"/>
          </a:xfrm>
          <a:prstGeom prst="rect">
            <a:avLst/>
          </a:prstGeom>
        </p:spPr>
      </p:pic>
      <p:sp>
        <p:nvSpPr>
          <p:cNvPr id="38" name="任意多边形 37"/>
          <p:cNvSpPr/>
          <p:nvPr/>
        </p:nvSpPr>
        <p:spPr>
          <a:xfrm>
            <a:off x="5974440" y="4819650"/>
            <a:ext cx="1797960" cy="748939"/>
          </a:xfrm>
          <a:custGeom>
            <a:avLst/>
            <a:gdLst>
              <a:gd name="connsiteX0" fmla="*/ 1797960 w 1797960"/>
              <a:gd name="connsiteY0" fmla="*/ 0 h 748939"/>
              <a:gd name="connsiteX1" fmla="*/ 1321710 w 1797960"/>
              <a:gd name="connsiteY1" fmla="*/ 609600 h 748939"/>
              <a:gd name="connsiteX2" fmla="*/ 445410 w 1797960"/>
              <a:gd name="connsiteY2" fmla="*/ 742950 h 748939"/>
              <a:gd name="connsiteX3" fmla="*/ 7260 w 1797960"/>
              <a:gd name="connsiteY3" fmla="*/ 695325 h 74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7960" h="748939">
                <a:moveTo>
                  <a:pt x="1797960" y="0"/>
                </a:moveTo>
                <a:cubicBezTo>
                  <a:pt x="1672547" y="242887"/>
                  <a:pt x="1547135" y="485775"/>
                  <a:pt x="1321710" y="609600"/>
                </a:cubicBezTo>
                <a:cubicBezTo>
                  <a:pt x="1096285" y="733425"/>
                  <a:pt x="664485" y="728663"/>
                  <a:pt x="445410" y="742950"/>
                </a:cubicBezTo>
                <a:cubicBezTo>
                  <a:pt x="226335" y="757237"/>
                  <a:pt x="-48302" y="747712"/>
                  <a:pt x="7260" y="695325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6000750" y="6219825"/>
            <a:ext cx="3409950" cy="312208"/>
          </a:xfrm>
          <a:custGeom>
            <a:avLst/>
            <a:gdLst>
              <a:gd name="connsiteX0" fmla="*/ 3409950 w 3409950"/>
              <a:gd name="connsiteY0" fmla="*/ 295275 h 312208"/>
              <a:gd name="connsiteX1" fmla="*/ 2419350 w 3409950"/>
              <a:gd name="connsiteY1" fmla="*/ 304800 h 312208"/>
              <a:gd name="connsiteX2" fmla="*/ 1000125 w 3409950"/>
              <a:gd name="connsiteY2" fmla="*/ 200025 h 312208"/>
              <a:gd name="connsiteX3" fmla="*/ 0 w 3409950"/>
              <a:gd name="connsiteY3" fmla="*/ 0 h 31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950" h="312208">
                <a:moveTo>
                  <a:pt x="3409950" y="295275"/>
                </a:moveTo>
                <a:cubicBezTo>
                  <a:pt x="3115468" y="307975"/>
                  <a:pt x="2820987" y="320675"/>
                  <a:pt x="2419350" y="304800"/>
                </a:cubicBezTo>
                <a:cubicBezTo>
                  <a:pt x="2017713" y="288925"/>
                  <a:pt x="1403350" y="250825"/>
                  <a:pt x="1000125" y="200025"/>
                </a:cubicBezTo>
                <a:cubicBezTo>
                  <a:pt x="596900" y="149225"/>
                  <a:pt x="1587" y="36512"/>
                  <a:pt x="0" y="0"/>
                </a:cubicBezTo>
              </a:path>
            </a:pathLst>
          </a:custGeom>
          <a:noFill/>
          <a:ln w="3175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3457575" y="3581400"/>
            <a:ext cx="2114550" cy="477908"/>
          </a:xfrm>
          <a:custGeom>
            <a:avLst/>
            <a:gdLst>
              <a:gd name="connsiteX0" fmla="*/ 0 w 2114550"/>
              <a:gd name="connsiteY0" fmla="*/ 0 h 477908"/>
              <a:gd name="connsiteX1" fmla="*/ 523875 w 2114550"/>
              <a:gd name="connsiteY1" fmla="*/ 266700 h 477908"/>
              <a:gd name="connsiteX2" fmla="*/ 1447800 w 2114550"/>
              <a:gd name="connsiteY2" fmla="*/ 333375 h 477908"/>
              <a:gd name="connsiteX3" fmla="*/ 2114550 w 2114550"/>
              <a:gd name="connsiteY3" fmla="*/ 476250 h 47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477908">
                <a:moveTo>
                  <a:pt x="0" y="0"/>
                </a:moveTo>
                <a:cubicBezTo>
                  <a:pt x="141287" y="105569"/>
                  <a:pt x="282575" y="211138"/>
                  <a:pt x="523875" y="266700"/>
                </a:cubicBezTo>
                <a:cubicBezTo>
                  <a:pt x="765175" y="322262"/>
                  <a:pt x="1182688" y="298450"/>
                  <a:pt x="1447800" y="333375"/>
                </a:cubicBezTo>
                <a:cubicBezTo>
                  <a:pt x="1712913" y="368300"/>
                  <a:pt x="1960563" y="493712"/>
                  <a:pt x="2114550" y="47625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23"/>
          <a:stretch/>
        </p:blipFill>
        <p:spPr>
          <a:xfrm>
            <a:off x="8009388" y="183042"/>
            <a:ext cx="3167377" cy="24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59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-24361" y="8014"/>
            <a:ext cx="3936332" cy="6841972"/>
          </a:xfrm>
          <a:prstGeom prst="rect">
            <a:avLst/>
          </a:prstGeom>
          <a:solidFill>
            <a:srgbClr val="505050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 rot="16207159">
            <a:off x="2961429" y="1228384"/>
            <a:ext cx="1270001" cy="664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 rot="2728147">
            <a:off x="3663927" y="1333225"/>
            <a:ext cx="456407" cy="456407"/>
          </a:xfrm>
          <a:prstGeom prst="rect">
            <a:avLst/>
          </a:prstGeom>
          <a:solidFill>
            <a:srgbClr val="CE332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16200000">
            <a:off x="-994449" y="2808428"/>
            <a:ext cx="5686165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8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 of Contents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400244" y="769423"/>
            <a:ext cx="4496435" cy="596265"/>
            <a:chOff x="6382667" y="1519423"/>
            <a:chExt cx="3586833" cy="596228"/>
          </a:xfrm>
        </p:grpSpPr>
        <p:sp>
          <p:nvSpPr>
            <p:cNvPr id="19" name="矩形 18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sp>
        <p:nvSpPr>
          <p:cNvPr id="23" name="Shape 158"/>
          <p:cNvSpPr/>
          <p:nvPr/>
        </p:nvSpPr>
        <p:spPr>
          <a:xfrm>
            <a:off x="6057469" y="830468"/>
            <a:ext cx="3804920" cy="492443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ctr"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600" dirty="0" smtClean="0">
                <a:solidFill>
                  <a:schemeClr val="bg1"/>
                </a:solidFill>
              </a:rPr>
              <a:t>GCAM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</a:rPr>
              <a:t>simple tutorial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6" name="Shape 156"/>
          <p:cNvSpPr/>
          <p:nvPr/>
        </p:nvSpPr>
        <p:spPr>
          <a:xfrm>
            <a:off x="5520069" y="768914"/>
            <a:ext cx="422747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dirty="0" smtClean="0">
                <a:solidFill>
                  <a:schemeClr val="bg1"/>
                </a:solidFill>
              </a:rPr>
              <a:t>3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592445" y="1779192"/>
            <a:ext cx="4304234" cy="573483"/>
            <a:chOff x="6382667" y="1519423"/>
            <a:chExt cx="3586833" cy="596228"/>
          </a:xfrm>
        </p:grpSpPr>
        <p:sp>
          <p:nvSpPr>
            <p:cNvPr id="25" name="矩形 24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sp>
        <p:nvSpPr>
          <p:cNvPr id="28" name="Shape 156"/>
          <p:cNvSpPr/>
          <p:nvPr/>
        </p:nvSpPr>
        <p:spPr>
          <a:xfrm>
            <a:off x="5638475" y="1832245"/>
            <a:ext cx="557713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2400" dirty="0" smtClean="0">
                <a:solidFill>
                  <a:schemeClr val="bg1"/>
                </a:solidFill>
              </a:rPr>
              <a:t>3.1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9" name="Shape 156"/>
          <p:cNvSpPr/>
          <p:nvPr/>
        </p:nvSpPr>
        <p:spPr>
          <a:xfrm>
            <a:off x="6378275" y="1832245"/>
            <a:ext cx="3827862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000" dirty="0" smtClean="0">
                <a:solidFill>
                  <a:schemeClr val="bg1"/>
                </a:solidFill>
              </a:rPr>
              <a:t>GCAM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file system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92445" y="2819232"/>
            <a:ext cx="4304234" cy="573483"/>
            <a:chOff x="6382667" y="1519423"/>
            <a:chExt cx="3586833" cy="596228"/>
          </a:xfrm>
        </p:grpSpPr>
        <p:sp>
          <p:nvSpPr>
            <p:cNvPr id="31" name="矩形 30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sp>
        <p:nvSpPr>
          <p:cNvPr id="38" name="Shape 156"/>
          <p:cNvSpPr/>
          <p:nvPr/>
        </p:nvSpPr>
        <p:spPr>
          <a:xfrm>
            <a:off x="5638475" y="2872285"/>
            <a:ext cx="557713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2400" dirty="0" smtClean="0">
                <a:solidFill>
                  <a:schemeClr val="bg1"/>
                </a:solidFill>
              </a:rPr>
              <a:t>3.2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78275" y="2949229"/>
            <a:ext cx="319574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等线" panose="02010600030101010101" charset="-122"/>
              </a:rPr>
              <a:t>System environment and quick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等线" panose="02010600030101010101" charset="-122"/>
              </a:rPr>
              <a:t> start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等线" panose="02010600030101010101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592445" y="3868813"/>
            <a:ext cx="4304234" cy="573483"/>
            <a:chOff x="6382667" y="1519423"/>
            <a:chExt cx="3586833" cy="596228"/>
          </a:xfrm>
        </p:grpSpPr>
        <p:sp>
          <p:nvSpPr>
            <p:cNvPr id="47" name="矩形 46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sp>
        <p:nvSpPr>
          <p:cNvPr id="49" name="Shape 156"/>
          <p:cNvSpPr/>
          <p:nvPr/>
        </p:nvSpPr>
        <p:spPr>
          <a:xfrm>
            <a:off x="5638475" y="3921866"/>
            <a:ext cx="557713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2400" dirty="0" smtClean="0">
                <a:solidFill>
                  <a:schemeClr val="bg1"/>
                </a:solidFill>
              </a:rPr>
              <a:t>3.3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78275" y="3968033"/>
            <a:ext cx="187037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等线" panose="02010600030101010101" charset="-122"/>
              </a:rPr>
              <a:t>Policy setting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等线" panose="02010600030101010101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592445" y="4885927"/>
            <a:ext cx="4304234" cy="573483"/>
            <a:chOff x="6382667" y="1519423"/>
            <a:chExt cx="3586833" cy="596228"/>
          </a:xfrm>
        </p:grpSpPr>
        <p:sp>
          <p:nvSpPr>
            <p:cNvPr id="52" name="矩形 51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sp>
        <p:nvSpPr>
          <p:cNvPr id="54" name="Shape 156"/>
          <p:cNvSpPr/>
          <p:nvPr/>
        </p:nvSpPr>
        <p:spPr>
          <a:xfrm>
            <a:off x="5638475" y="4938980"/>
            <a:ext cx="557713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2400" dirty="0" smtClean="0">
                <a:solidFill>
                  <a:schemeClr val="bg1"/>
                </a:solidFill>
              </a:rPr>
              <a:t>3.4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8275" y="4985147"/>
            <a:ext cx="3518404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等线" panose="02010600030101010101" charset="-122"/>
              </a:rPr>
              <a:t>Techno-economic</a:t>
            </a:r>
            <a:r>
              <a:rPr kumimoji="0" lang="en-US" altLang="zh-CN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等线" panose="02010600030101010101" charset="-122"/>
              </a:rPr>
              <a:t> assumption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5380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>
          <a:xfrm>
            <a:off x="687592" y="4185092"/>
            <a:ext cx="8273609" cy="2448000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 w="28575" cap="flat">
            <a:solidFill>
              <a:srgbClr val="FF0000"/>
            </a:solidFill>
            <a:prstDash val="sys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74007" y="1689322"/>
            <a:ext cx="8273609" cy="334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 w="28575" cap="flat">
            <a:solidFill>
              <a:srgbClr val="FF0000"/>
            </a:solidFill>
            <a:prstDash val="sys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4" name="Shape 161"/>
          <p:cNvSpPr/>
          <p:nvPr/>
        </p:nvSpPr>
        <p:spPr>
          <a:xfrm>
            <a:off x="-24362" y="45021"/>
            <a:ext cx="12216361" cy="677786"/>
          </a:xfrm>
          <a:prstGeom prst="rect">
            <a:avLst/>
          </a:prstGeom>
          <a:solidFill>
            <a:srgbClr val="505050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组合 4"/>
          <p:cNvGrpSpPr/>
          <p:nvPr/>
        </p:nvGrpSpPr>
        <p:grpSpPr>
          <a:xfrm rot="5400000">
            <a:off x="5667871" y="-85651"/>
            <a:ext cx="856257" cy="1270001"/>
            <a:chOff x="3264077" y="925736"/>
            <a:chExt cx="856257" cy="1270001"/>
          </a:xfrm>
        </p:grpSpPr>
        <p:sp>
          <p:nvSpPr>
            <p:cNvPr id="6" name="Shape 162"/>
            <p:cNvSpPr/>
            <p:nvPr/>
          </p:nvSpPr>
          <p:spPr>
            <a:xfrm rot="16207159">
              <a:off x="2961429" y="1228384"/>
              <a:ext cx="1270001" cy="66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 163"/>
            <p:cNvSpPr/>
            <p:nvPr/>
          </p:nvSpPr>
          <p:spPr>
            <a:xfrm rot="2728147">
              <a:off x="3663927" y="1333225"/>
              <a:ext cx="456407" cy="456407"/>
            </a:xfrm>
            <a:prstGeom prst="rect">
              <a:avLst/>
            </a:prstGeom>
            <a:solidFill>
              <a:srgbClr val="CE3327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矩形 7"/>
          <p:cNvSpPr/>
          <p:nvPr/>
        </p:nvSpPr>
        <p:spPr>
          <a:xfrm>
            <a:off x="73660" y="827582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5529" y="1030970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GCAM file system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148768" y="3034177"/>
            <a:ext cx="1828800" cy="7498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50309" y="323435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cxnSp>
        <p:nvCxnSpPr>
          <p:cNvPr id="16" name="直接箭头连接符 15"/>
          <p:cNvCxnSpPr>
            <a:stCxn id="14" idx="2"/>
            <a:endCxn id="18" idx="0"/>
          </p:cNvCxnSpPr>
          <p:nvPr/>
        </p:nvCxnSpPr>
        <p:spPr>
          <a:xfrm>
            <a:off x="5063168" y="3783985"/>
            <a:ext cx="0" cy="461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148768" y="4245590"/>
            <a:ext cx="1828800" cy="7498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35982" y="4329439"/>
            <a:ext cx="164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(xml files)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432" y="1733116"/>
            <a:ext cx="2625896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gcamdata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(CSV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+ 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060118" y="4995398"/>
            <a:ext cx="0" cy="814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098046" y="5154557"/>
            <a:ext cx="167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finding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(optimization)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144325" y="5803392"/>
            <a:ext cx="1828800" cy="7498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83490" y="599675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545520" y="5079247"/>
            <a:ext cx="1731264" cy="51965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568726" y="5163097"/>
            <a:ext cx="17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target 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25" idx="3"/>
          </p:cNvCxnSpPr>
          <p:nvPr/>
        </p:nvCxnSpPr>
        <p:spPr>
          <a:xfrm>
            <a:off x="4276784" y="5339074"/>
            <a:ext cx="78194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/>
          <a:srcRect r="71012"/>
          <a:stretch/>
        </p:blipFill>
        <p:spPr>
          <a:xfrm>
            <a:off x="6648487" y="4245590"/>
            <a:ext cx="1887650" cy="119998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361" y="1921257"/>
            <a:ext cx="2362200" cy="136207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42736" y="4877409"/>
            <a:ext cx="168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Carbon tax</a:t>
            </a:r>
          </a:p>
          <a:p>
            <a:pPr algn="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Climate target</a:t>
            </a:r>
          </a:p>
          <a:p>
            <a:pPr algn="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右大括号 31"/>
          <p:cNvSpPr/>
          <p:nvPr/>
        </p:nvSpPr>
        <p:spPr>
          <a:xfrm>
            <a:off x="2319964" y="4995398"/>
            <a:ext cx="82296" cy="71055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81867" y="2821976"/>
            <a:ext cx="3349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 Parameters</a:t>
            </a:r>
          </a:p>
          <a:p>
            <a:pPr algn="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 economic variables</a:t>
            </a:r>
          </a:p>
          <a:p>
            <a:pPr algn="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classification</a:t>
            </a:r>
          </a:p>
          <a:p>
            <a:pPr algn="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demand assumptions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右大括号 33"/>
          <p:cNvSpPr/>
          <p:nvPr/>
        </p:nvSpPr>
        <p:spPr>
          <a:xfrm>
            <a:off x="3827701" y="2939965"/>
            <a:ext cx="108451" cy="9452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757837" y="227452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 learning Curve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757988" y="2260576"/>
            <a:ext cx="2026557" cy="4142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2841176" y="2685508"/>
            <a:ext cx="871" cy="218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87810" y="6201846"/>
            <a:ext cx="2417339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gcamcore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(C++)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5975391" y="6201846"/>
            <a:ext cx="33891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9368435" y="4759951"/>
            <a:ext cx="2827459" cy="207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 w="28575" cap="flat">
            <a:solidFill>
              <a:srgbClr val="FF0000"/>
            </a:solidFill>
            <a:prstDash val="sys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535669" y="4894581"/>
            <a:ext cx="2492990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and Visualization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453581" y="5347763"/>
            <a:ext cx="2481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interference</a:t>
            </a:r>
          </a:p>
          <a:p>
            <a:pPr marL="285750" indent="-285750">
              <a:buFontTx/>
              <a:buChar char="-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rgcam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 package)</a:t>
            </a:r>
          </a:p>
          <a:p>
            <a:pPr marL="285750" indent="-285750">
              <a:buFontTx/>
              <a:buChar char="-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gcam_reader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(python package)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38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1"/>
          <p:cNvSpPr/>
          <p:nvPr/>
        </p:nvSpPr>
        <p:spPr>
          <a:xfrm>
            <a:off x="-24362" y="45021"/>
            <a:ext cx="12216361" cy="677786"/>
          </a:xfrm>
          <a:prstGeom prst="rect">
            <a:avLst/>
          </a:prstGeom>
          <a:solidFill>
            <a:srgbClr val="505050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组合 4"/>
          <p:cNvGrpSpPr/>
          <p:nvPr/>
        </p:nvGrpSpPr>
        <p:grpSpPr>
          <a:xfrm rot="5400000">
            <a:off x="5667871" y="-85651"/>
            <a:ext cx="856257" cy="1270001"/>
            <a:chOff x="3264077" y="925736"/>
            <a:chExt cx="856257" cy="1270001"/>
          </a:xfrm>
        </p:grpSpPr>
        <p:sp>
          <p:nvSpPr>
            <p:cNvPr id="6" name="Shape 162"/>
            <p:cNvSpPr/>
            <p:nvPr/>
          </p:nvSpPr>
          <p:spPr>
            <a:xfrm rot="16207159">
              <a:off x="2961429" y="1228384"/>
              <a:ext cx="1270001" cy="66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 163"/>
            <p:cNvSpPr/>
            <p:nvPr/>
          </p:nvSpPr>
          <p:spPr>
            <a:xfrm rot="2728147">
              <a:off x="3663927" y="1333225"/>
              <a:ext cx="456407" cy="456407"/>
            </a:xfrm>
            <a:prstGeom prst="rect">
              <a:avLst/>
            </a:prstGeom>
            <a:solidFill>
              <a:srgbClr val="CE3327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矩形 7"/>
          <p:cNvSpPr/>
          <p:nvPr/>
        </p:nvSpPr>
        <p:spPr>
          <a:xfrm>
            <a:off x="73660" y="827582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5529" y="1030970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gcam</a:t>
            </a: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-core system environment &amp; quick start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5529" y="1800796"/>
            <a:ext cx="7686675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System environment: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64bits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Check: Control panel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and security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Java 64bits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 C++ redistributable 15 or above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panel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8915" r="34571" b="48002"/>
          <a:stretch/>
        </p:blipFill>
        <p:spPr>
          <a:xfrm>
            <a:off x="5772589" y="1631580"/>
            <a:ext cx="6265188" cy="1892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t="13568" r="38038" b="35620"/>
          <a:stretch/>
        </p:blipFill>
        <p:spPr>
          <a:xfrm>
            <a:off x="4813203" y="4278334"/>
            <a:ext cx="6858001" cy="20859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t="10209" r="59232" b="11158"/>
          <a:stretch/>
        </p:blipFill>
        <p:spPr>
          <a:xfrm>
            <a:off x="555529" y="4202134"/>
            <a:ext cx="3471423" cy="235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33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660" y="56057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5529" y="25944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gcam</a:t>
            </a: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-core system environment &amp; quick start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402" y="1005491"/>
            <a:ext cx="7686675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Java 8 path setting: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panel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14866"/>
          <a:stretch/>
        </p:blipFill>
        <p:spPr>
          <a:xfrm>
            <a:off x="3125036" y="763447"/>
            <a:ext cx="5843846" cy="3009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86" y="2787305"/>
            <a:ext cx="3473158" cy="35843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842" y="3754377"/>
            <a:ext cx="4044235" cy="23118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/>
          <a:srcRect r="17983"/>
          <a:stretch/>
        </p:blipFill>
        <p:spPr>
          <a:xfrm>
            <a:off x="6515100" y="1505030"/>
            <a:ext cx="5343525" cy="25527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1248" y="2056883"/>
            <a:ext cx="4316390" cy="46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69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660" y="56057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5529" y="25944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gcam</a:t>
            </a: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-core system environment &amp; quick start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402" y="1005491"/>
            <a:ext cx="768667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Enter: 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gcam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5.2 directory]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-64" t="24555" r="59286" b="7698"/>
          <a:stretch/>
        </p:blipFill>
        <p:spPr>
          <a:xfrm>
            <a:off x="390525" y="2078304"/>
            <a:ext cx="3262630" cy="39814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47980" y="1666635"/>
            <a:ext cx="768667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右键记事本打开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89230" y="1967503"/>
            <a:ext cx="4123055" cy="1444350"/>
          </a:xfrm>
          <a:prstGeom prst="ellipse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71159" y="2084896"/>
            <a:ext cx="113107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批导入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xml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89230" y="3469170"/>
            <a:ext cx="4123055" cy="1444350"/>
          </a:xfrm>
          <a:prstGeom prst="ellipse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06769" y="3333244"/>
            <a:ext cx="1733806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模型运行参数确认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47194" y="5269944"/>
            <a:ext cx="147732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双击运行模型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622" b="1606"/>
          <a:stretch/>
        </p:blipFill>
        <p:spPr>
          <a:xfrm>
            <a:off x="5300911" y="1734942"/>
            <a:ext cx="6891089" cy="356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660" y="56057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5529" y="25944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Exogenous policy driver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7979" y="1082351"/>
            <a:ext cx="10512853" cy="36933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Emission-related Policy: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Carbon or GHG prices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constraints (Total amount)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Climate constraints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Energy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 production policy: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quantity for the whole system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percentage or quantity for any individual sector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Land-use policy: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Applying a carbon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 price on land-use emissions or not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en-US" altLang="zh-CN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land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542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-24361" y="8014"/>
            <a:ext cx="3936332" cy="6841972"/>
          </a:xfrm>
          <a:prstGeom prst="rect">
            <a:avLst/>
          </a:prstGeom>
          <a:solidFill>
            <a:srgbClr val="505050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 rot="16207159">
            <a:off x="2961429" y="1228384"/>
            <a:ext cx="1270001" cy="664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 rot="2728147">
            <a:off x="3663927" y="1333225"/>
            <a:ext cx="456407" cy="456407"/>
          </a:xfrm>
          <a:prstGeom prst="rect">
            <a:avLst/>
          </a:prstGeom>
          <a:solidFill>
            <a:srgbClr val="CE332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16200000">
            <a:off x="-994449" y="2808428"/>
            <a:ext cx="5686165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8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 of Contents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392545" y="860078"/>
            <a:ext cx="4512945" cy="596265"/>
            <a:chOff x="6382667" y="1519423"/>
            <a:chExt cx="3586833" cy="596228"/>
          </a:xfrm>
        </p:grpSpPr>
        <p:sp>
          <p:nvSpPr>
            <p:cNvPr id="13" name="矩形 12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09055" y="4731823"/>
            <a:ext cx="4496435" cy="596265"/>
            <a:chOff x="6382667" y="1519423"/>
            <a:chExt cx="3586833" cy="596228"/>
          </a:xfrm>
        </p:grpSpPr>
        <p:sp>
          <p:nvSpPr>
            <p:cNvPr id="19" name="矩形 18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sp>
        <p:nvSpPr>
          <p:cNvPr id="21" name="Shape 156"/>
          <p:cNvSpPr/>
          <p:nvPr/>
        </p:nvSpPr>
        <p:spPr>
          <a:xfrm>
            <a:off x="6985068" y="952260"/>
            <a:ext cx="4030980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ctr"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2000" dirty="0" smtClean="0">
                <a:solidFill>
                  <a:schemeClr val="bg1"/>
                </a:solidFill>
              </a:rPr>
              <a:t>综合评估模型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Shape 158"/>
          <p:cNvSpPr/>
          <p:nvPr/>
        </p:nvSpPr>
        <p:spPr>
          <a:xfrm>
            <a:off x="7066280" y="4792868"/>
            <a:ext cx="3804920" cy="492443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ctr"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600" dirty="0" smtClean="0">
                <a:solidFill>
                  <a:schemeClr val="bg1"/>
                </a:solidFill>
              </a:rPr>
              <a:t>GCAM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</a:rPr>
              <a:t>simple tutorial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4" name="Shape 156"/>
          <p:cNvSpPr/>
          <p:nvPr/>
        </p:nvSpPr>
        <p:spPr>
          <a:xfrm>
            <a:off x="6528880" y="859928"/>
            <a:ext cx="422747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dirty="0" smtClean="0">
                <a:solidFill>
                  <a:schemeClr val="bg1"/>
                </a:solidFill>
              </a:rPr>
              <a:t>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" name="Shape 156"/>
          <p:cNvSpPr/>
          <p:nvPr/>
        </p:nvSpPr>
        <p:spPr>
          <a:xfrm>
            <a:off x="6528880" y="4731314"/>
            <a:ext cx="422747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dirty="0" smtClean="0">
                <a:solidFill>
                  <a:schemeClr val="bg1"/>
                </a:solidFill>
              </a:rPr>
              <a:t>3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392545" y="2804669"/>
            <a:ext cx="4512945" cy="596265"/>
            <a:chOff x="6382667" y="1519423"/>
            <a:chExt cx="3586833" cy="596228"/>
          </a:xfrm>
        </p:grpSpPr>
        <p:sp>
          <p:nvSpPr>
            <p:cNvPr id="33" name="矩形 32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sp>
        <p:nvSpPr>
          <p:cNvPr id="35" name="Shape 157"/>
          <p:cNvSpPr/>
          <p:nvPr/>
        </p:nvSpPr>
        <p:spPr>
          <a:xfrm>
            <a:off x="7066280" y="2850378"/>
            <a:ext cx="3839210" cy="492443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ctr"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600" dirty="0" smtClean="0">
                <a:solidFill>
                  <a:schemeClr val="bg1"/>
                </a:solidFill>
              </a:rPr>
              <a:t>GCAM</a:t>
            </a:r>
            <a:r>
              <a:rPr lang="zh-CN" altLang="en-US" sz="2600" dirty="0" smtClean="0">
                <a:solidFill>
                  <a:schemeClr val="bg1"/>
                </a:solidFill>
              </a:rPr>
              <a:t>的基本结构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6" name="Shape 156"/>
          <p:cNvSpPr/>
          <p:nvPr/>
        </p:nvSpPr>
        <p:spPr>
          <a:xfrm>
            <a:off x="6528880" y="2804159"/>
            <a:ext cx="422747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dirty="0" smtClean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660" y="56057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5529" y="25944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Exogenous policy driver: Add policy files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7979" y="1082351"/>
            <a:ext cx="10512853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Enter: [gcam5.2 directory]/input/policy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9885"/>
          <a:stretch/>
        </p:blipFill>
        <p:spPr>
          <a:xfrm>
            <a:off x="210820" y="2007345"/>
            <a:ext cx="3079685" cy="3533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661" y="1595676"/>
            <a:ext cx="2091042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Exemplary Policies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r="44362"/>
          <a:stretch/>
        </p:blipFill>
        <p:spPr>
          <a:xfrm>
            <a:off x="5180764" y="956806"/>
            <a:ext cx="6783356" cy="5221258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3329428" y="3373016"/>
            <a:ext cx="1851336" cy="96571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/>
          <p:cNvSpPr txBox="1"/>
          <p:nvPr/>
        </p:nvSpPr>
        <p:spPr>
          <a:xfrm>
            <a:off x="3380898" y="3003685"/>
            <a:ext cx="1858821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Doubl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click open 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(recommend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Code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)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0820" y="3237722"/>
            <a:ext cx="3079685" cy="270588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653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660" y="56057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5529" y="25944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Exogenous policy driver: change configuration file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7979" y="1082351"/>
            <a:ext cx="10512853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Enter: [gcam5.2 directory]/exe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60268"/>
          <a:stretch/>
        </p:blipFill>
        <p:spPr>
          <a:xfrm>
            <a:off x="73660" y="1451681"/>
            <a:ext cx="3008637" cy="5267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r="28520"/>
          <a:stretch/>
        </p:blipFill>
        <p:spPr>
          <a:xfrm>
            <a:off x="2146040" y="1451681"/>
            <a:ext cx="8714792" cy="42455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217" y="1979256"/>
            <a:ext cx="3000375" cy="4000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627" y="1542168"/>
            <a:ext cx="8420100" cy="16954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627" y="3431722"/>
            <a:ext cx="100774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59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660" y="56057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5529" y="25944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g</a:t>
            </a:r>
            <a:r>
              <a:rPr lang="en-US" altLang="zh-CN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camdata</a:t>
            </a: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: changing Techno-economic Assumptions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980" y="951723"/>
            <a:ext cx="11548551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Gcam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文件中自带的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../input/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gcamdata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是目前使用的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gcamdata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版本的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直接使用导致文件版本不匹配，程序报错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(https://github.com/JGCRI/gcamdata)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中直接下载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gcamdata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推荐使用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desktop)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Ctrl+shift+O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输入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gcamdata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网址 →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</a:p>
          <a:p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" y="2386898"/>
            <a:ext cx="6314077" cy="433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3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660" y="56057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5529" y="25944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g</a:t>
            </a:r>
            <a:r>
              <a:rPr lang="en-US" altLang="zh-CN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camdata</a:t>
            </a: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: changing Techno-economic Assumptions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9" y="1016781"/>
            <a:ext cx="5903841" cy="40497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11" y="2397967"/>
            <a:ext cx="5022867" cy="3962339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6568751" y="1418253"/>
            <a:ext cx="1539551" cy="1296955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文本框 6"/>
          <p:cNvSpPr txBox="1"/>
          <p:nvPr/>
        </p:nvSpPr>
        <p:spPr>
          <a:xfrm>
            <a:off x="8108302" y="1016781"/>
            <a:ext cx="164884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输入用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568751" y="1732964"/>
            <a:ext cx="3769567" cy="2124173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>
            <a:off x="10102817" y="1260248"/>
            <a:ext cx="1361909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输出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511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660" y="56057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5529" y="25944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g</a:t>
            </a:r>
            <a:r>
              <a:rPr lang="en-US" altLang="zh-CN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camdata</a:t>
            </a: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: changing Techno-economic Assumptions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2474" y="979713"/>
            <a:ext cx="10105053" cy="618630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studio &amp; R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须为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版本以上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GCAM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依赖包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交互式指令行中输入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testthat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assertthat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"roxygen2"))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install_github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krlmlr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mockr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Package version: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Build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All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4. 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交互式命令行中输入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Driver()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4" y="3240833"/>
            <a:ext cx="2752725" cy="2590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533" y="2727746"/>
            <a:ext cx="7684193" cy="41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16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660" y="56057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5529" y="25944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g</a:t>
            </a:r>
            <a:r>
              <a:rPr lang="en-US" altLang="zh-CN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camdata</a:t>
            </a: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: changing Techno-economic Assumptions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7788" y="1017037"/>
            <a:ext cx="10422294" cy="26130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Gcamdata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修改原有技术的技术经济参数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增加新的技术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增加新的地区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(https://github.com/JGCRI/gcamdata/wiki/Modifying-GCAM-via-the-Data-System)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pPr marL="342900" marR="0" indent="-34290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修改原有技术的技术经济参数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以氢能生产为例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gcamdata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/energy/A25.globaltech_cost.csv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8" y="3622995"/>
            <a:ext cx="6251510" cy="32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49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660" y="56057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5529" y="25944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g</a:t>
            </a:r>
            <a:r>
              <a:rPr lang="en-US" altLang="zh-CN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camdata</a:t>
            </a: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: changing Techno-economic Assumptions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7788" y="1017037"/>
            <a:ext cx="6176865" cy="11726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增加新的技术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以交通部门增加生产为例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marR="0" indent="-28575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找到所有与交通部门相关的文档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gcamdata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0" y="2285902"/>
            <a:ext cx="7277100" cy="2752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964" y="2285902"/>
            <a:ext cx="5489377" cy="4106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r="18495"/>
          <a:stretch/>
        </p:blipFill>
        <p:spPr>
          <a:xfrm>
            <a:off x="1446246" y="2834712"/>
            <a:ext cx="9937101" cy="30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90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660" y="56057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5530" y="259445"/>
            <a:ext cx="689962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g</a:t>
            </a:r>
            <a:r>
              <a:rPr lang="en-US" altLang="zh-CN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camdata</a:t>
            </a: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: changing Techno-economic Assumptions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8699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660" y="56057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5529" y="25944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Tutorials and Downloads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2402" y="1005491"/>
            <a:ext cx="10926300" cy="34163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C++ redistributable 2015 64-bit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https://support.microsoft.com/en-us/topic/the-latest-supported-visual-c-downloads-2647da03-1eea-4433-9aff-95f26a218cc0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8 64-bit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www.oracle.com/java/technologies/javase-jre8-downloads.html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gcam_reader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github.com/JGCRI/gcam_reader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camdata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https://github.com/JGCRI/gcamdata</a:t>
            </a:r>
          </a:p>
        </p:txBody>
      </p:sp>
    </p:spTree>
    <p:extLst>
      <p:ext uri="{BB962C8B-B14F-4D97-AF65-F5344CB8AC3E}">
        <p14:creationId xmlns:p14="http://schemas.microsoft.com/office/powerpoint/2010/main" val="2915476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8"/>
          <p:cNvGrpSpPr/>
          <p:nvPr/>
        </p:nvGrpSpPr>
        <p:grpSpPr>
          <a:xfrm rot="10800000">
            <a:off x="-1005287" y="1470284"/>
            <a:ext cx="2933620" cy="3917431"/>
            <a:chOff x="0" y="0"/>
            <a:chExt cx="2331919" cy="3113946"/>
          </a:xfrm>
        </p:grpSpPr>
        <p:sp>
          <p:nvSpPr>
            <p:cNvPr id="226" name="Shape 226"/>
            <p:cNvSpPr/>
            <p:nvPr/>
          </p:nvSpPr>
          <p:spPr>
            <a:xfrm rot="16207159">
              <a:off x="-738028" y="742957"/>
              <a:ext cx="3110565" cy="162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05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 rot="2728147">
              <a:off x="982574" y="999740"/>
              <a:ext cx="1117858" cy="111785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9" name="Group 228"/>
          <p:cNvGrpSpPr/>
          <p:nvPr/>
        </p:nvGrpSpPr>
        <p:grpSpPr>
          <a:xfrm rot="10800000" flipH="1" flipV="1">
            <a:off x="10328139" y="1468149"/>
            <a:ext cx="2933620" cy="3917431"/>
            <a:chOff x="0" y="0"/>
            <a:chExt cx="2331919" cy="3113946"/>
          </a:xfrm>
        </p:grpSpPr>
        <p:sp>
          <p:nvSpPr>
            <p:cNvPr id="20" name="Shape 226"/>
            <p:cNvSpPr/>
            <p:nvPr/>
          </p:nvSpPr>
          <p:spPr>
            <a:xfrm rot="16207159">
              <a:off x="-738028" y="742957"/>
              <a:ext cx="3110565" cy="162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05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1" name="Shape 227"/>
            <p:cNvSpPr/>
            <p:nvPr/>
          </p:nvSpPr>
          <p:spPr>
            <a:xfrm rot="2728147">
              <a:off x="982574" y="999740"/>
              <a:ext cx="1117858" cy="111785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05699" y="2149593"/>
            <a:ext cx="6560820" cy="25545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等线" panose="02010600030101010101" charset="-122"/>
              </a:rPr>
              <a:t>Thanks</a:t>
            </a:r>
            <a:r>
              <a:rPr kumimoji="0" lang="en-US" altLang="zh-CN" sz="8000" b="0" i="1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等线" panose="02010600030101010101" charset="-122"/>
              </a:rPr>
              <a:t> for listening</a:t>
            </a:r>
            <a:endParaRPr kumimoji="0" lang="zh-CN" altLang="en-US" sz="80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等线" panose="0201060003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1"/>
          <p:cNvSpPr/>
          <p:nvPr/>
        </p:nvSpPr>
        <p:spPr>
          <a:xfrm>
            <a:off x="-24362" y="45021"/>
            <a:ext cx="12216361" cy="677786"/>
          </a:xfrm>
          <a:prstGeom prst="rect">
            <a:avLst/>
          </a:prstGeom>
          <a:solidFill>
            <a:srgbClr val="505050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组合 4"/>
          <p:cNvGrpSpPr/>
          <p:nvPr/>
        </p:nvGrpSpPr>
        <p:grpSpPr>
          <a:xfrm rot="5400000">
            <a:off x="5667871" y="-85651"/>
            <a:ext cx="856257" cy="1270001"/>
            <a:chOff x="3264077" y="925736"/>
            <a:chExt cx="856257" cy="1270001"/>
          </a:xfrm>
        </p:grpSpPr>
        <p:sp>
          <p:nvSpPr>
            <p:cNvPr id="6" name="Shape 162"/>
            <p:cNvSpPr/>
            <p:nvPr/>
          </p:nvSpPr>
          <p:spPr>
            <a:xfrm rot="16207159">
              <a:off x="2961429" y="1228384"/>
              <a:ext cx="1270001" cy="66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 163"/>
            <p:cNvSpPr/>
            <p:nvPr/>
          </p:nvSpPr>
          <p:spPr>
            <a:xfrm rot="2728147">
              <a:off x="3663927" y="1333225"/>
              <a:ext cx="456407" cy="456407"/>
            </a:xfrm>
            <a:prstGeom prst="rect">
              <a:avLst/>
            </a:prstGeom>
            <a:solidFill>
              <a:srgbClr val="CE3327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矩形 7"/>
          <p:cNvSpPr/>
          <p:nvPr/>
        </p:nvSpPr>
        <p:spPr>
          <a:xfrm>
            <a:off x="73660" y="1079509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1024" y="1197442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综合评估模型正成为可持续发展研究的新范式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024" y="2388637"/>
            <a:ext cx="191958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Retrospective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024" y="5592147"/>
            <a:ext cx="191958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Prospective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315616" y="2850300"/>
            <a:ext cx="47918" cy="2741847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/>
          <p:cNvSpPr txBox="1"/>
          <p:nvPr/>
        </p:nvSpPr>
        <p:spPr>
          <a:xfrm>
            <a:off x="2687216" y="1659105"/>
            <a:ext cx="8504890" cy="34163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Input-outpu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 Life-cycle assessment, Material Flow, Regression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Essentially, those approaches are all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industrial ecology approaches.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the fast-changing world is posing stronger and more frequent shocks to human society.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(COVID-19, US-China trade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 war, Brexit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People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 find </a:t>
            </a:r>
            <a:r>
              <a:rPr kumimoji="0" lang="en-US" altLang="zh-CN" sz="1800" b="0" i="0" u="sng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it becoming harder to use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sz="18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mpirical research to guide future decision making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Large volume up-to-date data (Big data and its analytics)</a:t>
            </a:r>
          </a:p>
          <a:p>
            <a:pPr marL="342900" indent="-342900">
              <a:buFontTx/>
              <a:buAutoNum type="arabicPeriod"/>
            </a:pPr>
            <a:r>
              <a:rPr lang="en-US" altLang="zh-CN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Prospective research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(What will the future be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87216" y="5411557"/>
            <a:ext cx="8826759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Short run (Business strategy)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: Machine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 Learning and Deep learning tech.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Medium-to-long run (Government Policy)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Computational equilibrium model and </a:t>
            </a:r>
            <a:r>
              <a:rPr lang="en-US" altLang="zh-C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Assessment model</a:t>
            </a:r>
            <a:endParaRPr kumimoji="0" lang="zh-CN" altLang="en-US" sz="1800" b="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6321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-24361" y="8014"/>
            <a:ext cx="3936332" cy="6841972"/>
          </a:xfrm>
          <a:prstGeom prst="rect">
            <a:avLst/>
          </a:prstGeom>
          <a:solidFill>
            <a:srgbClr val="505050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 rot="16207159">
            <a:off x="2961429" y="1228384"/>
            <a:ext cx="1270001" cy="664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 rot="2728147">
            <a:off x="3663927" y="1333225"/>
            <a:ext cx="456407" cy="456407"/>
          </a:xfrm>
          <a:prstGeom prst="rect">
            <a:avLst/>
          </a:prstGeom>
          <a:solidFill>
            <a:srgbClr val="CE332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16200000">
            <a:off x="-994449" y="2808428"/>
            <a:ext cx="5686165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8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 of Contents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392545" y="860078"/>
            <a:ext cx="4512945" cy="596265"/>
            <a:chOff x="6382667" y="1519423"/>
            <a:chExt cx="3586833" cy="596228"/>
          </a:xfrm>
        </p:grpSpPr>
        <p:sp>
          <p:nvSpPr>
            <p:cNvPr id="13" name="矩形 12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sp>
        <p:nvSpPr>
          <p:cNvPr id="21" name="Shape 156"/>
          <p:cNvSpPr/>
          <p:nvPr/>
        </p:nvSpPr>
        <p:spPr>
          <a:xfrm>
            <a:off x="6985068" y="952260"/>
            <a:ext cx="4030980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ctr"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2000" dirty="0" smtClean="0">
                <a:solidFill>
                  <a:schemeClr val="bg1"/>
                </a:solidFill>
              </a:rPr>
              <a:t>综合评估模型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Shape 156"/>
          <p:cNvSpPr/>
          <p:nvPr/>
        </p:nvSpPr>
        <p:spPr>
          <a:xfrm>
            <a:off x="6528880" y="859928"/>
            <a:ext cx="422747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dirty="0" smtClean="0">
                <a:solidFill>
                  <a:schemeClr val="bg1"/>
                </a:solidFill>
              </a:rPr>
              <a:t>1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840221" y="2207817"/>
            <a:ext cx="4065270" cy="573483"/>
            <a:chOff x="6382667" y="1519423"/>
            <a:chExt cx="3586833" cy="596228"/>
          </a:xfrm>
        </p:grpSpPr>
        <p:sp>
          <p:nvSpPr>
            <p:cNvPr id="28" name="矩形 27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sp>
        <p:nvSpPr>
          <p:cNvPr id="30" name="Shape 156"/>
          <p:cNvSpPr/>
          <p:nvPr/>
        </p:nvSpPr>
        <p:spPr>
          <a:xfrm>
            <a:off x="6886251" y="2260870"/>
            <a:ext cx="587307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2400" dirty="0" smtClean="0">
                <a:solidFill>
                  <a:schemeClr val="bg1"/>
                </a:solidFill>
              </a:rPr>
              <a:t>1.1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9" name="Shape 156"/>
          <p:cNvSpPr/>
          <p:nvPr/>
        </p:nvSpPr>
        <p:spPr>
          <a:xfrm>
            <a:off x="7025976" y="2260870"/>
            <a:ext cx="4030980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ctr"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2000" dirty="0" smtClean="0">
                <a:solidFill>
                  <a:schemeClr val="bg1"/>
                </a:solidFill>
              </a:rPr>
              <a:t>综合评估模型 综合什么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840220" y="3465117"/>
            <a:ext cx="4065270" cy="573483"/>
            <a:chOff x="6382667" y="1519423"/>
            <a:chExt cx="3586833" cy="596228"/>
          </a:xfrm>
        </p:grpSpPr>
        <p:sp>
          <p:nvSpPr>
            <p:cNvPr id="41" name="矩形 40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sp>
        <p:nvSpPr>
          <p:cNvPr id="43" name="Shape 156"/>
          <p:cNvSpPr/>
          <p:nvPr/>
        </p:nvSpPr>
        <p:spPr>
          <a:xfrm>
            <a:off x="6886250" y="3518170"/>
            <a:ext cx="587307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2400" dirty="0" smtClean="0">
                <a:solidFill>
                  <a:schemeClr val="bg1"/>
                </a:solidFill>
              </a:rPr>
              <a:t>1.2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4" name="Shape 156"/>
          <p:cNvSpPr/>
          <p:nvPr/>
        </p:nvSpPr>
        <p:spPr>
          <a:xfrm>
            <a:off x="7025975" y="3518170"/>
            <a:ext cx="4030980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ctr"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2000" dirty="0" smtClean="0">
                <a:solidFill>
                  <a:schemeClr val="bg1"/>
                </a:solidFill>
              </a:rPr>
              <a:t>综合评估模型 评估什么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863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1"/>
          <p:cNvSpPr/>
          <p:nvPr/>
        </p:nvSpPr>
        <p:spPr>
          <a:xfrm>
            <a:off x="-24362" y="45021"/>
            <a:ext cx="12216361" cy="677786"/>
          </a:xfrm>
          <a:prstGeom prst="rect">
            <a:avLst/>
          </a:prstGeom>
          <a:solidFill>
            <a:srgbClr val="505050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组合 4"/>
          <p:cNvGrpSpPr/>
          <p:nvPr/>
        </p:nvGrpSpPr>
        <p:grpSpPr>
          <a:xfrm rot="5400000">
            <a:off x="5667871" y="-85651"/>
            <a:ext cx="856257" cy="1270001"/>
            <a:chOff x="3264077" y="925736"/>
            <a:chExt cx="856257" cy="1270001"/>
          </a:xfrm>
        </p:grpSpPr>
        <p:sp>
          <p:nvSpPr>
            <p:cNvPr id="6" name="Shape 162"/>
            <p:cNvSpPr/>
            <p:nvPr/>
          </p:nvSpPr>
          <p:spPr>
            <a:xfrm rot="16207159">
              <a:off x="2961429" y="1228384"/>
              <a:ext cx="1270001" cy="66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 163"/>
            <p:cNvSpPr/>
            <p:nvPr/>
          </p:nvSpPr>
          <p:spPr>
            <a:xfrm rot="2728147">
              <a:off x="3663927" y="1333225"/>
              <a:ext cx="456407" cy="456407"/>
            </a:xfrm>
            <a:prstGeom prst="rect">
              <a:avLst/>
            </a:prstGeom>
            <a:solidFill>
              <a:srgbClr val="CE3327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矩形 7"/>
          <p:cNvSpPr/>
          <p:nvPr/>
        </p:nvSpPr>
        <p:spPr>
          <a:xfrm>
            <a:off x="73660" y="827582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1024" y="94551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综合评估模型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1024" y="1407178"/>
            <a:ext cx="9013372" cy="13388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等线" panose="02010600030101010101" charset="-122"/>
              </a:rPr>
              <a:t>综合评估模型 以计算均衡模型为基础，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等线" panose="02010600030101010101" charset="-122"/>
              </a:rPr>
              <a:t>综合了自然生态系统与社会经济系统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等线" panose="02010600030101010101" charset="-122"/>
              </a:rPr>
              <a:t>，求解自然资源约束下社会总供给与总需求的均衡。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以气候变化为核心的综合评估模型，则主要关注了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baseline="-25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对于社会经济系统约束。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02008" y="4075617"/>
            <a:ext cx="2258007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Ecological system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56548" y="3937118"/>
            <a:ext cx="2258007" cy="646329"/>
          </a:xfrm>
          <a:prstGeom prst="rect">
            <a:avLst/>
          </a:prstGeom>
          <a:gradFill flip="none" rotWithShape="1">
            <a:gsLst>
              <a:gs pos="0">
                <a:srgbClr val="C3E0AB"/>
              </a:gs>
              <a:gs pos="100000">
                <a:srgbClr val="F7B8CE"/>
              </a:gs>
            </a:gsLst>
            <a:lin ang="0" scaled="1"/>
            <a:tileRect/>
          </a:gra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The bio-physical basis for Society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99224" y="4075617"/>
            <a:ext cx="2258007" cy="369330"/>
          </a:xfrm>
          <a:prstGeom prst="rect">
            <a:avLst/>
          </a:prstGeom>
          <a:solidFill>
            <a:srgbClr val="F7B8CE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Economic system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1024" y="2927749"/>
            <a:ext cx="6130212" cy="2575249"/>
          </a:xfrm>
          <a:prstGeom prst="ellipse">
            <a:avLst/>
          </a:prstGeom>
          <a:noFill/>
          <a:ln w="28575" cap="flat">
            <a:solidFill>
              <a:schemeClr val="tx1"/>
            </a:solidFill>
            <a:prstDash val="sys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07075" y="2978950"/>
            <a:ext cx="6130212" cy="2575249"/>
          </a:xfrm>
          <a:prstGeom prst="ellipse">
            <a:avLst/>
          </a:prstGeom>
          <a:noFill/>
          <a:ln w="28575" cap="flat">
            <a:solidFill>
              <a:schemeClr val="tx1"/>
            </a:solidFill>
            <a:prstDash val="sys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cxnSp>
        <p:nvCxnSpPr>
          <p:cNvPr id="27" name="直接连接符 26"/>
          <p:cNvCxnSpPr>
            <a:stCxn id="22" idx="3"/>
            <a:endCxn id="23" idx="1"/>
          </p:cNvCxnSpPr>
          <p:nvPr/>
        </p:nvCxnSpPr>
        <p:spPr>
          <a:xfrm>
            <a:off x="3560015" y="4260282"/>
            <a:ext cx="596533" cy="1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连接符 27"/>
          <p:cNvCxnSpPr/>
          <p:nvPr/>
        </p:nvCxnSpPr>
        <p:spPr>
          <a:xfrm>
            <a:off x="6408623" y="4265921"/>
            <a:ext cx="596533" cy="1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文本框 28"/>
          <p:cNvSpPr txBox="1"/>
          <p:nvPr/>
        </p:nvSpPr>
        <p:spPr>
          <a:xfrm>
            <a:off x="2390684" y="3102536"/>
            <a:ext cx="1921358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Biophysical sphere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06866" y="3193991"/>
            <a:ext cx="150938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Cultural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 sphere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02008" y="4906610"/>
            <a:ext cx="2258007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Fossil resource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02007" y="5402171"/>
            <a:ext cx="2258007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Climate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02007" y="5863834"/>
            <a:ext cx="2258007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Water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02007" y="6363924"/>
            <a:ext cx="2258007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Land use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72181" y="4906610"/>
            <a:ext cx="2258007" cy="369330"/>
          </a:xfrm>
          <a:prstGeom prst="rect">
            <a:avLst/>
          </a:prstGeom>
          <a:solidFill>
            <a:srgbClr val="F7B8CE"/>
          </a:solidFill>
          <a:ln w="28575" cap="flat">
            <a:solidFill>
              <a:schemeClr val="tx1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Energy technologies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72181" y="5402171"/>
            <a:ext cx="2258007" cy="369330"/>
          </a:xfrm>
          <a:prstGeom prst="rect">
            <a:avLst/>
          </a:prstGeom>
          <a:solidFill>
            <a:srgbClr val="F7B8CE"/>
          </a:solidFill>
          <a:ln w="28575" cap="flat">
            <a:solidFill>
              <a:schemeClr val="tx1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Supply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972181" y="5946219"/>
            <a:ext cx="2258007" cy="369330"/>
          </a:xfrm>
          <a:prstGeom prst="rect">
            <a:avLst/>
          </a:prstGeom>
          <a:solidFill>
            <a:srgbClr val="F7B8CE"/>
          </a:solidFill>
          <a:ln w="28575" cap="flat">
            <a:solidFill>
              <a:schemeClr val="tx1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0820" y="2649894"/>
            <a:ext cx="10463400" cy="4208106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ys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416213" y="2677812"/>
            <a:ext cx="2258007" cy="36933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Exogenous driver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796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1"/>
          <p:cNvSpPr/>
          <p:nvPr/>
        </p:nvSpPr>
        <p:spPr>
          <a:xfrm>
            <a:off x="-24362" y="45021"/>
            <a:ext cx="12216361" cy="677786"/>
          </a:xfrm>
          <a:prstGeom prst="rect">
            <a:avLst/>
          </a:prstGeom>
          <a:solidFill>
            <a:srgbClr val="505050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组合 4"/>
          <p:cNvGrpSpPr/>
          <p:nvPr/>
        </p:nvGrpSpPr>
        <p:grpSpPr>
          <a:xfrm rot="5400000">
            <a:off x="5667871" y="-85651"/>
            <a:ext cx="856257" cy="1270001"/>
            <a:chOff x="3264077" y="925736"/>
            <a:chExt cx="856257" cy="1270001"/>
          </a:xfrm>
        </p:grpSpPr>
        <p:sp>
          <p:nvSpPr>
            <p:cNvPr id="6" name="Shape 162"/>
            <p:cNvSpPr/>
            <p:nvPr/>
          </p:nvSpPr>
          <p:spPr>
            <a:xfrm rot="16207159">
              <a:off x="2961429" y="1228384"/>
              <a:ext cx="1270001" cy="66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 163"/>
            <p:cNvSpPr/>
            <p:nvPr/>
          </p:nvSpPr>
          <p:spPr>
            <a:xfrm rot="2728147">
              <a:off x="3663927" y="1333225"/>
              <a:ext cx="456407" cy="456407"/>
            </a:xfrm>
            <a:prstGeom prst="rect">
              <a:avLst/>
            </a:prstGeom>
            <a:solidFill>
              <a:srgbClr val="CE3327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矩形 7"/>
          <p:cNvSpPr/>
          <p:nvPr/>
        </p:nvSpPr>
        <p:spPr>
          <a:xfrm>
            <a:off x="73660" y="827582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1024" y="94551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综合评估模型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1024" y="1407178"/>
            <a:ext cx="11610976" cy="13388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等线" panose="02010600030101010101" charset="-122"/>
              </a:rPr>
              <a:t>根据评估对象不同，综合评估模型可分为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等线" panose="02010600030101010101" charset="-122"/>
              </a:rPr>
              <a:t>cost-benefit IAM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等线" panose="02010600030101010101" charset="-122"/>
              </a:rPr>
              <a:t>与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等线" panose="02010600030101010101" charset="-122"/>
              </a:rPr>
              <a:t>process IAM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Cost benefit IAM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评估不同的气候变化情景对经济系统造成的损失与相应的减排成本，得到经济意义上最优升温情景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等线" panose="02010600030101010101" charset="-122"/>
              </a:rPr>
              <a:t>Process IAM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则以各种能源过程为基础，评估达到不同气候变化情景的措施（路径）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4654" y="3992893"/>
            <a:ext cx="2258007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Ecological system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9194" y="3854394"/>
            <a:ext cx="2258007" cy="646329"/>
          </a:xfrm>
          <a:prstGeom prst="rect">
            <a:avLst/>
          </a:prstGeom>
          <a:gradFill flip="none" rotWithShape="1">
            <a:gsLst>
              <a:gs pos="0">
                <a:srgbClr val="C3E0AB"/>
              </a:gs>
              <a:gs pos="100000">
                <a:srgbClr val="F7B8CE"/>
              </a:gs>
            </a:gsLst>
            <a:lin ang="0" scaled="1"/>
            <a:tileRect/>
          </a:gra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The bio-physical basis for Society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81870" y="3854394"/>
            <a:ext cx="2258007" cy="646329"/>
          </a:xfrm>
          <a:prstGeom prst="rect">
            <a:avLst/>
          </a:prstGeom>
          <a:solidFill>
            <a:srgbClr val="F7B8CE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Macroeconomic system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563670" y="2845025"/>
            <a:ext cx="6130212" cy="2575249"/>
          </a:xfrm>
          <a:prstGeom prst="ellipse">
            <a:avLst/>
          </a:prstGeom>
          <a:noFill/>
          <a:ln w="28575" cap="flat">
            <a:solidFill>
              <a:schemeClr val="tx1"/>
            </a:solidFill>
            <a:prstDash val="sys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89721" y="2896226"/>
            <a:ext cx="6130212" cy="2575249"/>
          </a:xfrm>
          <a:prstGeom prst="ellipse">
            <a:avLst/>
          </a:prstGeom>
          <a:noFill/>
          <a:ln w="28575" cap="flat">
            <a:solidFill>
              <a:schemeClr val="tx1"/>
            </a:solidFill>
            <a:prstDash val="sys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cxnSp>
        <p:nvCxnSpPr>
          <p:cNvPr id="18" name="直接连接符 17"/>
          <p:cNvCxnSpPr>
            <a:stCxn id="13" idx="3"/>
            <a:endCxn id="14" idx="1"/>
          </p:cNvCxnSpPr>
          <p:nvPr/>
        </p:nvCxnSpPr>
        <p:spPr>
          <a:xfrm>
            <a:off x="4542661" y="4177558"/>
            <a:ext cx="596533" cy="1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连接符 18"/>
          <p:cNvCxnSpPr/>
          <p:nvPr/>
        </p:nvCxnSpPr>
        <p:spPr>
          <a:xfrm>
            <a:off x="7391269" y="4183197"/>
            <a:ext cx="596533" cy="1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文本框 19"/>
          <p:cNvSpPr txBox="1"/>
          <p:nvPr/>
        </p:nvSpPr>
        <p:spPr>
          <a:xfrm>
            <a:off x="2284653" y="3352699"/>
            <a:ext cx="1921358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Biophysical sphere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89512" y="3111267"/>
            <a:ext cx="150938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Cultural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 sphere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84654" y="4823886"/>
            <a:ext cx="2258007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Fossil resource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84653" y="5319447"/>
            <a:ext cx="2258007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Climate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84653" y="5781110"/>
            <a:ext cx="2258007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Water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84653" y="6281200"/>
            <a:ext cx="2258007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Land use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54827" y="4823886"/>
            <a:ext cx="2258007" cy="369330"/>
          </a:xfrm>
          <a:prstGeom prst="rect">
            <a:avLst/>
          </a:prstGeom>
          <a:solidFill>
            <a:srgbClr val="F7B8CE"/>
          </a:solidFill>
          <a:ln w="28575" cap="flat">
            <a:solidFill>
              <a:schemeClr val="tx1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Energy technologies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54827" y="5319447"/>
            <a:ext cx="2258007" cy="369330"/>
          </a:xfrm>
          <a:prstGeom prst="rect">
            <a:avLst/>
          </a:prstGeom>
          <a:solidFill>
            <a:srgbClr val="F7B8CE"/>
          </a:solidFill>
          <a:ln w="28575" cap="flat">
            <a:solidFill>
              <a:schemeClr val="tx1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Supply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54827" y="5863495"/>
            <a:ext cx="2258007" cy="369330"/>
          </a:xfrm>
          <a:prstGeom prst="rect">
            <a:avLst/>
          </a:prstGeom>
          <a:solidFill>
            <a:srgbClr val="F7B8CE"/>
          </a:solidFill>
          <a:ln w="28575" cap="flat">
            <a:solidFill>
              <a:schemeClr val="tx1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594528" y="2712505"/>
            <a:ext cx="2258007" cy="646329"/>
          </a:xfrm>
          <a:prstGeom prst="rect">
            <a:avLst/>
          </a:prstGeom>
          <a:solidFill>
            <a:srgbClr val="F7B8CE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Process IAM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Exogenous Driver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cxnSp>
        <p:nvCxnSpPr>
          <p:cNvPr id="32" name="直接箭头连接符 31"/>
          <p:cNvCxnSpPr>
            <a:stCxn id="31" idx="2"/>
            <a:endCxn id="15" idx="0"/>
          </p:cNvCxnSpPr>
          <p:nvPr/>
        </p:nvCxnSpPr>
        <p:spPr>
          <a:xfrm flipH="1">
            <a:off x="9110874" y="3358834"/>
            <a:ext cx="1612658" cy="49556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矩形 32"/>
          <p:cNvSpPr/>
          <p:nvPr/>
        </p:nvSpPr>
        <p:spPr>
          <a:xfrm>
            <a:off x="0" y="4554627"/>
            <a:ext cx="1795561" cy="646329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Cost-benefit IAM Exogenous Driver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cxnSp>
        <p:nvCxnSpPr>
          <p:cNvPr id="34" name="直接箭头连接符 33"/>
          <p:cNvCxnSpPr>
            <a:stCxn id="33" idx="2"/>
            <a:endCxn id="23" idx="1"/>
          </p:cNvCxnSpPr>
          <p:nvPr/>
        </p:nvCxnSpPr>
        <p:spPr>
          <a:xfrm>
            <a:off x="897781" y="5200956"/>
            <a:ext cx="1386872" cy="303156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00639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1"/>
          <p:cNvSpPr/>
          <p:nvPr/>
        </p:nvSpPr>
        <p:spPr>
          <a:xfrm>
            <a:off x="-24362" y="45021"/>
            <a:ext cx="12216361" cy="677786"/>
          </a:xfrm>
          <a:prstGeom prst="rect">
            <a:avLst/>
          </a:prstGeom>
          <a:solidFill>
            <a:srgbClr val="505050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组合 4"/>
          <p:cNvGrpSpPr/>
          <p:nvPr/>
        </p:nvGrpSpPr>
        <p:grpSpPr>
          <a:xfrm rot="5400000">
            <a:off x="5667871" y="-85651"/>
            <a:ext cx="856257" cy="1270001"/>
            <a:chOff x="3264077" y="925736"/>
            <a:chExt cx="856257" cy="1270001"/>
          </a:xfrm>
        </p:grpSpPr>
        <p:sp>
          <p:nvSpPr>
            <p:cNvPr id="6" name="Shape 162"/>
            <p:cNvSpPr/>
            <p:nvPr/>
          </p:nvSpPr>
          <p:spPr>
            <a:xfrm rot="16207159">
              <a:off x="2961429" y="1228384"/>
              <a:ext cx="1270001" cy="66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 163"/>
            <p:cNvSpPr/>
            <p:nvPr/>
          </p:nvSpPr>
          <p:spPr>
            <a:xfrm rot="2728147">
              <a:off x="3663927" y="1333225"/>
              <a:ext cx="456407" cy="456407"/>
            </a:xfrm>
            <a:prstGeom prst="rect">
              <a:avLst/>
            </a:prstGeom>
            <a:solidFill>
              <a:srgbClr val="CE3327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55154" y="3601293"/>
            <a:ext cx="1723122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Process IAM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93750" y="1923711"/>
            <a:ext cx="4133851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GCAM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93748" y="2610183"/>
            <a:ext cx="4133851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MESSAGE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3748" y="3296656"/>
            <a:ext cx="4133851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REMIND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295525" y="1923711"/>
            <a:ext cx="180975" cy="3829389"/>
          </a:xfrm>
          <a:prstGeom prst="leftBrac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93748" y="3983129"/>
            <a:ext cx="4133851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AIM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93747" y="4668544"/>
            <a:ext cx="4133851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IMAGE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93746" y="5383770"/>
            <a:ext cx="4133851" cy="369330"/>
          </a:xfrm>
          <a:prstGeom prst="rect">
            <a:avLst/>
          </a:prstGeom>
          <a:solidFill>
            <a:srgbClr val="C3E0AB"/>
          </a:solidFill>
          <a:ln w="28575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MARKAL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7600" y="1628775"/>
            <a:ext cx="4276725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Differences: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Techno-economic assumption about technologies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of the world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Ecological system involved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endParaRPr lang="en-US" altLang="zh-CN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failures: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Lack a broader consideration of natural capital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a consideration of mass balance</a:t>
            </a:r>
            <a:endParaRPr kumimoji="0" lang="en-US" altLang="zh-CN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2826" y="4129511"/>
            <a:ext cx="4038600" cy="445895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77201" y="5037874"/>
            <a:ext cx="3324225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IAMs also need to integrate with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industrial ecology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9467850" y="4668544"/>
            <a:ext cx="19050" cy="36933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107712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-24361" y="8014"/>
            <a:ext cx="3936332" cy="6841972"/>
          </a:xfrm>
          <a:prstGeom prst="rect">
            <a:avLst/>
          </a:prstGeom>
          <a:solidFill>
            <a:srgbClr val="505050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 rot="16207159">
            <a:off x="2961429" y="1228384"/>
            <a:ext cx="1270001" cy="664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 rot="2728147">
            <a:off x="3663927" y="1333225"/>
            <a:ext cx="456407" cy="456407"/>
          </a:xfrm>
          <a:prstGeom prst="rect">
            <a:avLst/>
          </a:prstGeom>
          <a:solidFill>
            <a:srgbClr val="CE332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16200000">
            <a:off x="-994449" y="2808428"/>
            <a:ext cx="5686165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8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 of Contents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887720" y="747269"/>
            <a:ext cx="4980305" cy="596265"/>
            <a:chOff x="6382667" y="1519423"/>
            <a:chExt cx="3586833" cy="596228"/>
          </a:xfrm>
        </p:grpSpPr>
        <p:sp>
          <p:nvSpPr>
            <p:cNvPr id="33" name="矩形 32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sp>
        <p:nvSpPr>
          <p:cNvPr id="35" name="Shape 157"/>
          <p:cNvSpPr/>
          <p:nvPr/>
        </p:nvSpPr>
        <p:spPr>
          <a:xfrm>
            <a:off x="7121225" y="792978"/>
            <a:ext cx="3839210" cy="492443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600" dirty="0" smtClean="0">
                <a:solidFill>
                  <a:schemeClr val="bg1"/>
                </a:solidFill>
              </a:rPr>
              <a:t>GCAM</a:t>
            </a:r>
            <a:r>
              <a:rPr lang="zh-CN" altLang="en-US" sz="2600" dirty="0" smtClean="0">
                <a:solidFill>
                  <a:schemeClr val="bg1"/>
                </a:solidFill>
              </a:rPr>
              <a:t>的基本结构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6" name="Shape 156"/>
          <p:cNvSpPr/>
          <p:nvPr/>
        </p:nvSpPr>
        <p:spPr>
          <a:xfrm>
            <a:off x="6024055" y="746759"/>
            <a:ext cx="422747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dirty="0" smtClean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335395" y="1750617"/>
            <a:ext cx="4532630" cy="573483"/>
            <a:chOff x="6382667" y="1519423"/>
            <a:chExt cx="3586833" cy="596228"/>
          </a:xfrm>
        </p:grpSpPr>
        <p:sp>
          <p:nvSpPr>
            <p:cNvPr id="28" name="矩形 27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sp>
        <p:nvSpPr>
          <p:cNvPr id="30" name="Shape 156"/>
          <p:cNvSpPr/>
          <p:nvPr/>
        </p:nvSpPr>
        <p:spPr>
          <a:xfrm>
            <a:off x="6381425" y="1803670"/>
            <a:ext cx="587307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.1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1" name="Shape 156"/>
          <p:cNvSpPr/>
          <p:nvPr/>
        </p:nvSpPr>
        <p:spPr>
          <a:xfrm>
            <a:off x="7121225" y="1803670"/>
            <a:ext cx="4030980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000" dirty="0" smtClean="0">
                <a:solidFill>
                  <a:schemeClr val="bg1"/>
                </a:solidFill>
              </a:rPr>
              <a:t>GCAM</a:t>
            </a:r>
            <a:r>
              <a:rPr lang="zh-CN" altLang="en-US" sz="2000" dirty="0" smtClean="0">
                <a:solidFill>
                  <a:schemeClr val="bg1"/>
                </a:solidFill>
              </a:rPr>
              <a:t>模型的基本框架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335395" y="2828015"/>
            <a:ext cx="4532630" cy="573483"/>
            <a:chOff x="6382667" y="1519423"/>
            <a:chExt cx="3586833" cy="596228"/>
          </a:xfrm>
        </p:grpSpPr>
        <p:sp>
          <p:nvSpPr>
            <p:cNvPr id="43" name="矩形 42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sp>
        <p:nvSpPr>
          <p:cNvPr id="45" name="Shape 156"/>
          <p:cNvSpPr/>
          <p:nvPr/>
        </p:nvSpPr>
        <p:spPr>
          <a:xfrm>
            <a:off x="6381425" y="2881068"/>
            <a:ext cx="587307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2400" dirty="0" smtClean="0">
                <a:solidFill>
                  <a:schemeClr val="bg1"/>
                </a:solidFill>
              </a:rPr>
              <a:t>2.2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6" name="Shape 156"/>
          <p:cNvSpPr/>
          <p:nvPr/>
        </p:nvSpPr>
        <p:spPr>
          <a:xfrm>
            <a:off x="7121225" y="2881068"/>
            <a:ext cx="4030980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000" dirty="0" smtClean="0">
                <a:solidFill>
                  <a:schemeClr val="bg1"/>
                </a:solidFill>
              </a:rPr>
              <a:t>GCAM</a:t>
            </a:r>
            <a:r>
              <a:rPr lang="zh-CN" altLang="en-US" sz="2000" dirty="0" smtClean="0">
                <a:solidFill>
                  <a:schemeClr val="bg1"/>
                </a:solidFill>
              </a:rPr>
              <a:t>模型的空间分辨率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335395" y="3844728"/>
            <a:ext cx="4532630" cy="573483"/>
            <a:chOff x="6382667" y="1519423"/>
            <a:chExt cx="3586833" cy="596228"/>
          </a:xfrm>
        </p:grpSpPr>
        <p:sp>
          <p:nvSpPr>
            <p:cNvPr id="48" name="矩形 47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sp>
        <p:nvSpPr>
          <p:cNvPr id="50" name="Shape 156"/>
          <p:cNvSpPr/>
          <p:nvPr/>
        </p:nvSpPr>
        <p:spPr>
          <a:xfrm>
            <a:off x="6381425" y="3897781"/>
            <a:ext cx="587307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2400" dirty="0" smtClean="0">
                <a:solidFill>
                  <a:schemeClr val="bg1"/>
                </a:solidFill>
              </a:rPr>
              <a:t>2.3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1" name="Shape 156"/>
          <p:cNvSpPr/>
          <p:nvPr/>
        </p:nvSpPr>
        <p:spPr>
          <a:xfrm>
            <a:off x="7121225" y="3897781"/>
            <a:ext cx="4030980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000" dirty="0" smtClean="0">
                <a:solidFill>
                  <a:schemeClr val="bg1"/>
                </a:solidFill>
              </a:rPr>
              <a:t>GCAM</a:t>
            </a:r>
            <a:r>
              <a:rPr lang="zh-CN" altLang="en-US" sz="2000" dirty="0" smtClean="0">
                <a:solidFill>
                  <a:schemeClr val="bg1"/>
                </a:solidFill>
              </a:rPr>
              <a:t>模型的能源系统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335395" y="4784649"/>
            <a:ext cx="4532630" cy="573483"/>
            <a:chOff x="6382667" y="1519423"/>
            <a:chExt cx="3586833" cy="596228"/>
          </a:xfrm>
        </p:grpSpPr>
        <p:sp>
          <p:nvSpPr>
            <p:cNvPr id="53" name="矩形 52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sp>
        <p:nvSpPr>
          <p:cNvPr id="55" name="Shape 156"/>
          <p:cNvSpPr/>
          <p:nvPr/>
        </p:nvSpPr>
        <p:spPr>
          <a:xfrm>
            <a:off x="6381425" y="4837702"/>
            <a:ext cx="587307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2400" dirty="0" smtClean="0">
                <a:solidFill>
                  <a:schemeClr val="bg1"/>
                </a:solidFill>
              </a:rPr>
              <a:t>2.4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6" name="Shape 156"/>
          <p:cNvSpPr/>
          <p:nvPr/>
        </p:nvSpPr>
        <p:spPr>
          <a:xfrm>
            <a:off x="7121225" y="4837702"/>
            <a:ext cx="4030980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2000" dirty="0" smtClean="0">
                <a:solidFill>
                  <a:schemeClr val="bg1"/>
                </a:solidFill>
              </a:rPr>
              <a:t>其他模块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335395" y="5786125"/>
            <a:ext cx="4532630" cy="573483"/>
            <a:chOff x="6382667" y="1519423"/>
            <a:chExt cx="3586833" cy="596228"/>
          </a:xfrm>
        </p:grpSpPr>
        <p:sp>
          <p:nvSpPr>
            <p:cNvPr id="58" name="矩形 57"/>
            <p:cNvSpPr/>
            <p:nvPr/>
          </p:nvSpPr>
          <p:spPr>
            <a:xfrm>
              <a:off x="6680200" y="1519423"/>
              <a:ext cx="3289300" cy="596228"/>
            </a:xfrm>
            <a:prstGeom prst="rect">
              <a:avLst/>
            </a:prstGeom>
            <a:solidFill>
              <a:srgbClr val="505050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382667" y="1519423"/>
              <a:ext cx="558800" cy="596228"/>
            </a:xfrm>
            <a:prstGeom prst="rect">
              <a:avLst/>
            </a:prstGeom>
            <a:solidFill>
              <a:srgbClr val="CE3327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endParaRPr>
            </a:p>
          </p:txBody>
        </p:sp>
      </p:grpSp>
      <p:sp>
        <p:nvSpPr>
          <p:cNvPr id="60" name="Shape 156"/>
          <p:cNvSpPr/>
          <p:nvPr/>
        </p:nvSpPr>
        <p:spPr>
          <a:xfrm>
            <a:off x="6381425" y="5839178"/>
            <a:ext cx="587307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2400" dirty="0" smtClean="0">
                <a:solidFill>
                  <a:schemeClr val="bg1"/>
                </a:solidFill>
              </a:rPr>
              <a:t>2.5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61" name="Shape 156"/>
          <p:cNvSpPr/>
          <p:nvPr/>
        </p:nvSpPr>
        <p:spPr>
          <a:xfrm>
            <a:off x="7121225" y="5897943"/>
            <a:ext cx="4030980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>
                <a:solidFill>
                  <a:srgbClr val="252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000" dirty="0" smtClean="0">
                <a:solidFill>
                  <a:schemeClr val="bg1"/>
                </a:solidFill>
              </a:rPr>
              <a:t>GCAM</a:t>
            </a:r>
            <a:r>
              <a:rPr lang="zh-CN" altLang="en-US" sz="2000" dirty="0" smtClean="0">
                <a:solidFill>
                  <a:schemeClr val="bg1"/>
                </a:solidFill>
              </a:rPr>
              <a:t>与</a:t>
            </a:r>
            <a:r>
              <a:rPr lang="en-US" altLang="zh-CN" sz="2000" dirty="0" smtClean="0">
                <a:solidFill>
                  <a:schemeClr val="bg1"/>
                </a:solidFill>
              </a:rPr>
              <a:t>SSP-RCP</a:t>
            </a:r>
            <a:r>
              <a:rPr lang="zh-CN" altLang="en-US" sz="2000" dirty="0" smtClean="0">
                <a:solidFill>
                  <a:schemeClr val="bg1"/>
                </a:solidFill>
              </a:rPr>
              <a:t>气候情景框架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08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1"/>
          <p:cNvSpPr/>
          <p:nvPr/>
        </p:nvSpPr>
        <p:spPr>
          <a:xfrm>
            <a:off x="-24362" y="45021"/>
            <a:ext cx="12216361" cy="677786"/>
          </a:xfrm>
          <a:prstGeom prst="rect">
            <a:avLst/>
          </a:prstGeom>
          <a:solidFill>
            <a:srgbClr val="505050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组合 4"/>
          <p:cNvGrpSpPr/>
          <p:nvPr/>
        </p:nvGrpSpPr>
        <p:grpSpPr>
          <a:xfrm rot="5400000">
            <a:off x="5667871" y="-85651"/>
            <a:ext cx="856257" cy="1270001"/>
            <a:chOff x="3264077" y="925736"/>
            <a:chExt cx="856257" cy="1270001"/>
          </a:xfrm>
        </p:grpSpPr>
        <p:sp>
          <p:nvSpPr>
            <p:cNvPr id="6" name="Shape 162"/>
            <p:cNvSpPr/>
            <p:nvPr/>
          </p:nvSpPr>
          <p:spPr>
            <a:xfrm rot="16207159">
              <a:off x="2961429" y="1228384"/>
              <a:ext cx="1270001" cy="66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 163"/>
            <p:cNvSpPr/>
            <p:nvPr/>
          </p:nvSpPr>
          <p:spPr>
            <a:xfrm rot="2728147">
              <a:off x="3663927" y="1333225"/>
              <a:ext cx="456407" cy="456407"/>
            </a:xfrm>
            <a:prstGeom prst="rect">
              <a:avLst/>
            </a:prstGeom>
            <a:solidFill>
              <a:srgbClr val="CE3327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矩形 7"/>
          <p:cNvSpPr/>
          <p:nvPr/>
        </p:nvSpPr>
        <p:spPr>
          <a:xfrm>
            <a:off x="73660" y="827582"/>
            <a:ext cx="274320" cy="707390"/>
          </a:xfrm>
          <a:prstGeom prst="rect">
            <a:avLst/>
          </a:prstGeom>
          <a:solidFill>
            <a:srgbClr val="CE3327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1024" y="945515"/>
            <a:ext cx="1043890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GCAM: Details of Model structure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705" y="1534972"/>
            <a:ext cx="6951882" cy="52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9203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fd0bfe2-1b2f-402a-ae20-9e03a5df954b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21863</TotalTime>
  <Words>1027</Words>
  <Application>Microsoft Office PowerPoint</Application>
  <PresentationFormat>宽屏</PresentationFormat>
  <Paragraphs>240</Paragraphs>
  <Slides>29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DengXian</vt:lpstr>
      <vt:lpstr>DengXian Light</vt:lpstr>
      <vt:lpstr>Microsoft YaHei</vt:lpstr>
      <vt:lpstr>Microsoft YaHei</vt:lpstr>
      <vt:lpstr>SimSun</vt:lpstr>
      <vt:lpstr>Arial</vt:lpstr>
      <vt:lpstr>Cambria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</dc:creator>
  <cp:lastModifiedBy>Fan YANG</cp:lastModifiedBy>
  <cp:revision>327</cp:revision>
  <dcterms:created xsi:type="dcterms:W3CDTF">2017-01-16T12:21:00Z</dcterms:created>
  <dcterms:modified xsi:type="dcterms:W3CDTF">2021-04-28T12:00:38Z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