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14" r:id="rId7"/>
    <p:sldId id="41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2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65.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tags" Target="../tags/tag67.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8.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69.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576830" y="2365375"/>
            <a:ext cx="6579235" cy="583565"/>
          </a:xfrm>
          <a:prstGeom prst="rect">
            <a:avLst/>
          </a:prstGeom>
          <a:noFill/>
        </p:spPr>
        <p:txBody>
          <a:bodyPr wrap="square" rtlCol="0">
            <a:spAutoFit/>
          </a:bodyPr>
          <a:p>
            <a:r>
              <a:rPr lang="en-US" altLang="zh-CN" sz="3200">
                <a:latin typeface="Times New Roman" panose="02020603050405020304" charset="0"/>
                <a:cs typeface="Times New Roman" panose="02020603050405020304" charset="0"/>
              </a:rPr>
              <a:t>Cell-Cell Interaction (Communication)</a:t>
            </a:r>
            <a:endParaRPr lang="en-US" altLang="zh-CN" sz="32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80035" y="258445"/>
            <a:ext cx="1928495" cy="460375"/>
          </a:xfrm>
          <a:prstGeom prst="rect">
            <a:avLst/>
          </a:prstGeom>
          <a:noFill/>
        </p:spPr>
        <p:txBody>
          <a:bodyPr wrap="square" rtlCol="0">
            <a:spAutoFit/>
          </a:bodyPr>
          <a:p>
            <a:r>
              <a:rPr lang="en-US" altLang="zh-CN" sz="2400" b="1">
                <a:latin typeface="Times New Roman" panose="02020603050405020304" charset="0"/>
                <a:cs typeface="Times New Roman" panose="02020603050405020304" charset="0"/>
              </a:rPr>
              <a:t>Background</a:t>
            </a:r>
            <a:endParaRPr lang="en-US" altLang="zh-CN" sz="2400" b="1">
              <a:latin typeface="Times New Roman" panose="02020603050405020304" charset="0"/>
              <a:cs typeface="Times New Roman" panose="02020603050405020304" charset="0"/>
            </a:endParaRPr>
          </a:p>
        </p:txBody>
      </p:sp>
      <p:sp>
        <p:nvSpPr>
          <p:cNvPr id="4" name="文本框 3"/>
          <p:cNvSpPr txBox="1"/>
          <p:nvPr/>
        </p:nvSpPr>
        <p:spPr>
          <a:xfrm>
            <a:off x="469900" y="2929890"/>
            <a:ext cx="10504170" cy="521970"/>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rPr>
              <a:t>3. </a:t>
            </a:r>
            <a:r>
              <a:rPr lang="zh-CN" altLang="en-US" sz="1400">
                <a:latin typeface="Times New Roman" panose="02020603050405020304" charset="0"/>
                <a:cs typeface="Times New Roman" panose="02020603050405020304" charset="0"/>
              </a:rPr>
              <a:t>Cell-to-cell communication across multiple cell types and tissues strictly governs proper functioning of metazoans and extensively relies on interactions between secreted ligands and cell-surface receptors. </a:t>
            </a:r>
            <a:endParaRPr lang="zh-CN" altLang="en-US" sz="1400">
              <a:latin typeface="Times New Roman" panose="02020603050405020304" charset="0"/>
              <a:cs typeface="Times New Roman" panose="02020603050405020304" charset="0"/>
            </a:endParaRPr>
          </a:p>
        </p:txBody>
      </p:sp>
      <p:sp>
        <p:nvSpPr>
          <p:cNvPr id="5" name="文本框 4"/>
          <p:cNvSpPr txBox="1"/>
          <p:nvPr/>
        </p:nvSpPr>
        <p:spPr>
          <a:xfrm>
            <a:off x="469265" y="1041400"/>
            <a:ext cx="11496040" cy="306705"/>
          </a:xfrm>
          <a:prstGeom prst="rect">
            <a:avLst/>
          </a:prstGeom>
          <a:noFill/>
        </p:spPr>
        <p:txBody>
          <a:bodyPr wrap="square" rtlCol="0" anchor="t">
            <a:spAutoFit/>
          </a:bodyPr>
          <a:p>
            <a:r>
              <a:rPr lang="en-US" altLang="zh-CN" sz="1400">
                <a:latin typeface="Times New Roman" panose="02020603050405020304" charset="0"/>
                <a:cs typeface="Times New Roman" panose="02020603050405020304" charset="0"/>
              </a:rPr>
              <a:t>1. </a:t>
            </a:r>
            <a:r>
              <a:rPr lang="zh-CN" altLang="en-US" sz="1400">
                <a:latin typeface="Times New Roman" panose="02020603050405020304" charset="0"/>
                <a:cs typeface="Times New Roman" panose="02020603050405020304" charset="0"/>
              </a:rPr>
              <a:t>multicellular organisms had to acquire various modes of cell-to</a:t>
            </a:r>
            <a:r>
              <a:rPr lang="en-US" altLang="zh-CN" sz="1400">
                <a:latin typeface="Times New Roman" panose="02020603050405020304" charset="0"/>
                <a:cs typeface="Times New Roman" panose="02020603050405020304" charset="0"/>
              </a:rPr>
              <a:t>-</a:t>
            </a:r>
            <a:r>
              <a:rPr lang="zh-CN" altLang="en-US" sz="1400">
                <a:latin typeface="Times New Roman" panose="02020603050405020304" charset="0"/>
                <a:cs typeface="Times New Roman" panose="02020603050405020304" charset="0"/>
              </a:rPr>
              <a:t>cell (intercellular) communication to develop and then control their coordinate functioning</a:t>
            </a:r>
            <a:endParaRPr lang="zh-CN" altLang="en-US" sz="1400">
              <a:latin typeface="Times New Roman" panose="02020603050405020304" charset="0"/>
              <a:cs typeface="Times New Roman" panose="02020603050405020304" charset="0"/>
            </a:endParaRPr>
          </a:p>
        </p:txBody>
      </p:sp>
      <p:sp>
        <p:nvSpPr>
          <p:cNvPr id="6" name="文本框 5"/>
          <p:cNvSpPr txBox="1"/>
          <p:nvPr/>
        </p:nvSpPr>
        <p:spPr>
          <a:xfrm>
            <a:off x="469900" y="1731010"/>
            <a:ext cx="11252835" cy="953135"/>
          </a:xfrm>
          <a:prstGeom prst="rect">
            <a:avLst/>
          </a:prstGeom>
          <a:noFill/>
        </p:spPr>
        <p:txBody>
          <a:bodyPr wrap="square" rtlCol="0" anchor="t">
            <a:spAutoFit/>
          </a:bodyPr>
          <a:p>
            <a:r>
              <a:rPr lang="en-US" altLang="zh-CN" sz="1400">
                <a:latin typeface="Times New Roman" panose="02020603050405020304" charset="0"/>
                <a:cs typeface="Times New Roman" panose="02020603050405020304" charset="0"/>
              </a:rPr>
              <a:t>2. E</a:t>
            </a:r>
            <a:r>
              <a:rPr lang="zh-CN" altLang="en-US" sz="1400">
                <a:latin typeface="Times New Roman" panose="02020603050405020304" charset="0"/>
                <a:cs typeface="Times New Roman" panose="02020603050405020304" charset="0"/>
              </a:rPr>
              <a:t>mbryonic development where the cells differentiation and ultimate fate are controlled by communication with neighbouring cells. In the developed organism, intercellular communication coordinates the activities of multiple cell types required for complex organismal processes such as immune response, growth and homeostasis</a:t>
            </a:r>
            <a:r>
              <a:rPr lang="en-US" altLang="zh-CN" sz="1400">
                <a:latin typeface="Times New Roman" panose="02020603050405020304" charset="0"/>
                <a:cs typeface="Times New Roman" panose="02020603050405020304" charset="0"/>
              </a:rPr>
              <a:t>(</a:t>
            </a:r>
            <a:r>
              <a:rPr lang="zh-CN" altLang="en-US" sz="1400">
                <a:latin typeface="Times New Roman" panose="02020603050405020304" charset="0"/>
                <a:cs typeface="Times New Roman" panose="02020603050405020304" charset="0"/>
              </a:rPr>
              <a:t>体内平衡</a:t>
            </a:r>
            <a:r>
              <a:rPr lang="en-US" altLang="zh-CN" sz="1400">
                <a:latin typeface="Times New Roman" panose="02020603050405020304" charset="0"/>
                <a:cs typeface="Times New Roman" panose="02020603050405020304" charset="0"/>
              </a:rPr>
              <a:t>)</a:t>
            </a:r>
            <a:r>
              <a:rPr lang="zh-CN" altLang="en-US" sz="1400">
                <a:latin typeface="Times New Roman" panose="02020603050405020304" charset="0"/>
                <a:cs typeface="Times New Roman" panose="02020603050405020304" charset="0"/>
              </a:rPr>
              <a:t>. Defects in cell-to-cell communication, including dysregulation of autocrine（自分泌</a:t>
            </a:r>
            <a:r>
              <a:rPr lang="zh-CN" altLang="en-US" sz="1400">
                <a:latin typeface="Times New Roman" panose="02020603050405020304" charset="0"/>
                <a:cs typeface="Times New Roman" panose="02020603050405020304" charset="0"/>
              </a:rPr>
              <a:t>） signalling, are also medically important in cancer, autoimmune and metabolic diseases</a:t>
            </a:r>
            <a:endParaRPr lang="zh-CN" altLang="en-US" sz="1400">
              <a:latin typeface="Times New Roman" panose="02020603050405020304" charset="0"/>
              <a:cs typeface="Times New Roman" panose="02020603050405020304" charset="0"/>
            </a:endParaRPr>
          </a:p>
        </p:txBody>
      </p:sp>
      <p:sp>
        <p:nvSpPr>
          <p:cNvPr id="7" name="文本框 6"/>
          <p:cNvSpPr txBox="1"/>
          <p:nvPr/>
        </p:nvSpPr>
        <p:spPr>
          <a:xfrm>
            <a:off x="469265" y="3707130"/>
            <a:ext cx="11450320" cy="953135"/>
          </a:xfrm>
          <a:prstGeom prst="rect">
            <a:avLst/>
          </a:prstGeom>
          <a:noFill/>
        </p:spPr>
        <p:txBody>
          <a:bodyPr wrap="square" rtlCol="0" anchor="t">
            <a:spAutoFit/>
          </a:bodyPr>
          <a:p>
            <a:r>
              <a:rPr lang="en-US" altLang="zh-CN" sz="1400">
                <a:latin typeface="Times New Roman" panose="02020603050405020304" charset="0"/>
                <a:cs typeface="Times New Roman" panose="02020603050405020304" charset="0"/>
              </a:rPr>
              <a:t>4. </a:t>
            </a:r>
            <a:r>
              <a:rPr lang="zh-CN" altLang="en-US" sz="1400">
                <a:latin typeface="Times New Roman" panose="02020603050405020304" charset="0"/>
                <a:cs typeface="Times New Roman" panose="02020603050405020304" charset="0"/>
              </a:rPr>
              <a:t>Cell–cell interactions through signal-transduction pathways are crucial in the coordination of embryonic development. Typically, signalling pathways are activated by the binding of a ligand to a transmembrane（跨膜） receptor, which in turn leads to the modification of cytoplasmic（细胞质</a:t>
            </a:r>
            <a:r>
              <a:rPr lang="zh-CN" altLang="en-US" sz="1400">
                <a:latin typeface="Times New Roman" panose="02020603050405020304" charset="0"/>
                <a:cs typeface="Times New Roman" panose="02020603050405020304" charset="0"/>
              </a:rPr>
              <a:t>） transducers. Subsequently, these transducers activate transcription factors that ultimately alter gene expression. One of the most surprising findings about signalling processes is that only a few pathways are involved in and are responsible for most of animal development</a:t>
            </a:r>
            <a:endParaRPr lang="zh-CN" altLang="en-US" sz="1400">
              <a:latin typeface="Times New Roman" panose="02020603050405020304" charset="0"/>
              <a:cs typeface="Times New Roman" panose="02020603050405020304" charset="0"/>
            </a:endParaRPr>
          </a:p>
        </p:txBody>
      </p:sp>
      <p:sp>
        <p:nvSpPr>
          <p:cNvPr id="8" name="文本框 7"/>
          <p:cNvSpPr txBox="1"/>
          <p:nvPr/>
        </p:nvSpPr>
        <p:spPr>
          <a:xfrm>
            <a:off x="469265" y="4827905"/>
            <a:ext cx="11100435" cy="953135"/>
          </a:xfrm>
          <a:prstGeom prst="rect">
            <a:avLst/>
          </a:prstGeom>
          <a:noFill/>
        </p:spPr>
        <p:txBody>
          <a:bodyPr wrap="square" rtlCol="0" anchor="t">
            <a:spAutoFit/>
          </a:bodyPr>
          <a:p>
            <a:r>
              <a:rPr lang="en-US" altLang="zh-CN" sz="1400">
                <a:latin typeface="Times New Roman" panose="02020603050405020304" charset="0"/>
                <a:cs typeface="Times New Roman" panose="02020603050405020304" charset="0"/>
              </a:rPr>
              <a:t>5. </a:t>
            </a:r>
            <a:r>
              <a:rPr lang="zh-CN" altLang="en-US" sz="1400">
                <a:latin typeface="Times New Roman" panose="02020603050405020304" charset="0"/>
                <a:cs typeface="Times New Roman" panose="02020603050405020304" charset="0"/>
              </a:rPr>
              <a:t>The numerous cell types present in multicellular organisms interact and cooperate during embryonic（胚胎） development and adult life, forming a dynamic cellular network. Cellular functions are often lost or perturbed when neighboring cells are absent or malfunctioning. Examples of cellular interactions that lead to specific functions include plasma cell–eosinophil（嗜酸性粒细胞）and erythroblast（成红血细胞</a:t>
            </a:r>
            <a:r>
              <a:rPr lang="zh-CN" altLang="en-US" sz="1400">
                <a:latin typeface="Times New Roman" panose="02020603050405020304" charset="0"/>
                <a:cs typeface="Times New Roman" panose="02020603050405020304" charset="0"/>
              </a:rPr>
              <a:t>）–macrophage (erythroblastic island) interactions, as well as the hematopoietic stem cell niche in bone marrow (BM)</a:t>
            </a:r>
            <a:endParaRPr lang="zh-CN" altLang="en-US" sz="14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00355" y="260985"/>
            <a:ext cx="1607185" cy="705485"/>
          </a:xfrm>
        </p:spPr>
        <p:txBody>
          <a:bodyPr>
            <a:normAutofit/>
          </a:bodyPr>
          <a:p>
            <a:r>
              <a:rPr lang="en-US" altLang="zh-CN" sz="2400">
                <a:latin typeface="Times New Roman" panose="02020603050405020304" charset="0"/>
              </a:rPr>
              <a:t>Methods</a:t>
            </a:r>
            <a:endParaRPr lang="en-US" altLang="zh-CN" sz="2400">
              <a:latin typeface="Times New Roman" panose="02020603050405020304" charset="0"/>
            </a:endParaRPr>
          </a:p>
        </p:txBody>
      </p:sp>
      <p:grpSp>
        <p:nvGrpSpPr>
          <p:cNvPr id="9" name="组合 8"/>
          <p:cNvGrpSpPr/>
          <p:nvPr/>
        </p:nvGrpSpPr>
        <p:grpSpPr>
          <a:xfrm>
            <a:off x="375920" y="1108710"/>
            <a:ext cx="10485755" cy="3556000"/>
            <a:chOff x="786" y="5283"/>
            <a:chExt cx="16513" cy="5600"/>
          </a:xfrm>
        </p:grpSpPr>
        <p:sp>
          <p:nvSpPr>
            <p:cNvPr id="3" name="文本框 2"/>
            <p:cNvSpPr txBox="1"/>
            <p:nvPr/>
          </p:nvSpPr>
          <p:spPr>
            <a:xfrm>
              <a:off x="786" y="5283"/>
              <a:ext cx="15855" cy="1888"/>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 collect information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(1) known interacting ligand–receptor pairs </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(2) public protein–protein interaction (PPI) information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(3)</a:t>
              </a:r>
              <a:r>
                <a:rPr lang="en-US" altLang="zh-CN">
                  <a:solidFill>
                    <a:srgbClr val="FF0000"/>
                  </a:solidFill>
                  <a:latin typeface="Times New Roman" panose="02020603050405020304" charset="0"/>
                  <a:cs typeface="Times New Roman" panose="02020603050405020304" charset="0"/>
                </a:rPr>
                <a:t> manually dissect interacting structures in experiments including dublets or triplets</a:t>
              </a:r>
              <a:r>
                <a:rPr lang="en-US" altLang="zh-CN">
                  <a:latin typeface="Times New Roman" panose="02020603050405020304" charset="0"/>
                  <a:cs typeface="Times New Roman" panose="02020603050405020304" charset="0"/>
                </a:rPr>
                <a:t> </a:t>
              </a:r>
              <a:endParaRPr lang="en-US" altLang="zh-CN">
                <a:latin typeface="Times New Roman" panose="02020603050405020304" charset="0"/>
                <a:cs typeface="Times New Roman" panose="02020603050405020304" charset="0"/>
              </a:endParaRPr>
            </a:p>
          </p:txBody>
        </p:sp>
        <p:sp>
          <p:nvSpPr>
            <p:cNvPr id="7" name="文本框 6"/>
            <p:cNvSpPr txBox="1"/>
            <p:nvPr/>
          </p:nvSpPr>
          <p:spPr>
            <a:xfrm>
              <a:off x="786" y="7393"/>
              <a:ext cx="15918"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2. assign cell types based on the scRNA-seq data </a:t>
              </a:r>
              <a:endParaRPr lang="en-US" altLang="zh-CN">
                <a:latin typeface="Times New Roman" panose="02020603050405020304" charset="0"/>
                <a:cs typeface="Times New Roman" panose="02020603050405020304" charset="0"/>
              </a:endParaRPr>
            </a:p>
          </p:txBody>
        </p:sp>
        <p:sp>
          <p:nvSpPr>
            <p:cNvPr id="8" name="文本框 7"/>
            <p:cNvSpPr txBox="1"/>
            <p:nvPr/>
          </p:nvSpPr>
          <p:spPr>
            <a:xfrm>
              <a:off x="786" y="9431"/>
              <a:ext cx="16513" cy="1452"/>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4. characterize cell-cell communication including  </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cell type specific cell-cell communication </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B cell-monocyte and B cell-T cell interactions</a:t>
              </a:r>
              <a:endParaRPr lang="en-US" altLang="zh-CN">
                <a:latin typeface="Times New Roman" panose="02020603050405020304" charset="0"/>
                <a:cs typeface="Times New Roman" panose="02020603050405020304" charset="0"/>
              </a:endParaRPr>
            </a:p>
          </p:txBody>
        </p:sp>
      </p:grpSp>
      <p:sp>
        <p:nvSpPr>
          <p:cNvPr id="12" name="文本框 11"/>
          <p:cNvSpPr txBox="1"/>
          <p:nvPr/>
        </p:nvSpPr>
        <p:spPr>
          <a:xfrm>
            <a:off x="375920" y="3100070"/>
            <a:ext cx="516826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3. identity marker genes (optinal)</a:t>
            </a:r>
            <a:r>
              <a:rPr lang="en-US" altLang="zh-CN"/>
              <a:t> </a:t>
            </a:r>
            <a:endParaRPr lang="en-US" altLang="zh-CN"/>
          </a:p>
        </p:txBody>
      </p:sp>
      <p:pic>
        <p:nvPicPr>
          <p:cNvPr id="4" name="图片 3"/>
          <p:cNvPicPr>
            <a:picLocks noChangeAspect="1"/>
          </p:cNvPicPr>
          <p:nvPr/>
        </p:nvPicPr>
        <p:blipFill>
          <a:blip r:embed="rId1"/>
          <a:stretch>
            <a:fillRect/>
          </a:stretch>
        </p:blipFill>
        <p:spPr>
          <a:xfrm>
            <a:off x="2542540" y="5056505"/>
            <a:ext cx="3001936" cy="1692000"/>
          </a:xfrm>
          <a:prstGeom prst="rect">
            <a:avLst/>
          </a:prstGeom>
        </p:spPr>
      </p:pic>
      <p:pic>
        <p:nvPicPr>
          <p:cNvPr id="5" name="图片 4"/>
          <p:cNvPicPr>
            <a:picLocks noChangeAspect="1"/>
          </p:cNvPicPr>
          <p:nvPr/>
        </p:nvPicPr>
        <p:blipFill>
          <a:blip r:embed="rId2"/>
          <a:srcRect b="5923"/>
          <a:stretch>
            <a:fillRect/>
          </a:stretch>
        </p:blipFill>
        <p:spPr>
          <a:xfrm>
            <a:off x="5446395" y="5245100"/>
            <a:ext cx="4699000" cy="948055"/>
          </a:xfrm>
          <a:prstGeom prst="rect">
            <a:avLst/>
          </a:prstGeom>
        </p:spPr>
      </p:pic>
      <p:sp>
        <p:nvSpPr>
          <p:cNvPr id="6" name="文本框 5"/>
          <p:cNvSpPr txBox="1"/>
          <p:nvPr/>
        </p:nvSpPr>
        <p:spPr>
          <a:xfrm>
            <a:off x="544830" y="5461635"/>
            <a:ext cx="1798955" cy="368300"/>
          </a:xfrm>
          <a:prstGeom prst="rect">
            <a:avLst/>
          </a:prstGeom>
          <a:noFill/>
        </p:spPr>
        <p:txBody>
          <a:bodyPr wrap="none" rtlCol="0" anchor="t">
            <a:spAutoFit/>
          </a:bodyPr>
          <a:p>
            <a:r>
              <a:rPr lang="zh-CN" altLang="en-US">
                <a:latin typeface="Times New Roman" panose="02020603050405020304" charset="0"/>
                <a:cs typeface="Times New Roman" panose="02020603050405020304" charset="0"/>
                <a:sym typeface="+mn-ea"/>
              </a:rPr>
              <a:t>Fisher</a:t>
            </a:r>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s exact test</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rcRect l="3761" r="50357"/>
          <a:stretch>
            <a:fillRect/>
          </a:stretch>
        </p:blipFill>
        <p:spPr>
          <a:xfrm>
            <a:off x="154305" y="3725545"/>
            <a:ext cx="3268980" cy="3009900"/>
          </a:xfrm>
          <a:prstGeom prst="rect">
            <a:avLst/>
          </a:prstGeom>
        </p:spPr>
      </p:pic>
      <p:pic>
        <p:nvPicPr>
          <p:cNvPr id="4" name="图片 3"/>
          <p:cNvPicPr>
            <a:picLocks noChangeAspect="1"/>
          </p:cNvPicPr>
          <p:nvPr/>
        </p:nvPicPr>
        <p:blipFill>
          <a:blip r:embed="rId3"/>
          <a:srcRect r="22341"/>
          <a:stretch>
            <a:fillRect/>
          </a:stretch>
        </p:blipFill>
        <p:spPr>
          <a:xfrm>
            <a:off x="227965" y="640715"/>
            <a:ext cx="3288831" cy="2880000"/>
          </a:xfrm>
          <a:prstGeom prst="rect">
            <a:avLst/>
          </a:prstGeom>
        </p:spPr>
      </p:pic>
      <p:sp>
        <p:nvSpPr>
          <p:cNvPr id="5" name="文本框 4"/>
          <p:cNvSpPr txBox="1"/>
          <p:nvPr/>
        </p:nvSpPr>
        <p:spPr>
          <a:xfrm>
            <a:off x="154305" y="138430"/>
            <a:ext cx="269303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1. Ligand-Receptor pairs</a:t>
            </a:r>
            <a:endParaRPr lang="en-US" altLang="zh-CN" b="1">
              <a:latin typeface="Times New Roman" panose="02020603050405020304" charset="0"/>
              <a:cs typeface="Times New Roman" panose="02020603050405020304" charset="0"/>
            </a:endParaRPr>
          </a:p>
        </p:txBody>
      </p:sp>
      <p:grpSp>
        <p:nvGrpSpPr>
          <p:cNvPr id="17" name="组合 16"/>
          <p:cNvGrpSpPr/>
          <p:nvPr/>
        </p:nvGrpSpPr>
        <p:grpSpPr>
          <a:xfrm>
            <a:off x="3629025" y="868680"/>
            <a:ext cx="3481070" cy="5866765"/>
            <a:chOff x="5730" y="218"/>
            <a:chExt cx="5482" cy="9239"/>
          </a:xfrm>
        </p:grpSpPr>
        <p:sp>
          <p:nvSpPr>
            <p:cNvPr id="6" name="文本框 5"/>
            <p:cNvSpPr txBox="1"/>
            <p:nvPr/>
          </p:nvSpPr>
          <p:spPr>
            <a:xfrm>
              <a:off x="5730" y="4394"/>
              <a:ext cx="5482" cy="2470"/>
            </a:xfrm>
            <a:prstGeom prst="rect">
              <a:avLst/>
            </a:prstGeom>
            <a:noFill/>
            <a:ln>
              <a:solidFill>
                <a:schemeClr val="accent1"/>
              </a:solidFill>
            </a:ln>
          </p:spPr>
          <p:txBody>
            <a:bodyPr wrap="square" rtlCol="0" anchor="t">
              <a:spAutoFit/>
            </a:bodyPr>
            <a:p>
              <a:r>
                <a:rPr lang="zh-CN" altLang="en-US" sz="1600">
                  <a:latin typeface="Times New Roman" panose="02020603050405020304" charset="0"/>
                  <a:cs typeface="Times New Roman" panose="02020603050405020304" charset="0"/>
                </a:rPr>
                <a:t>the product of the average expression levels of  the ligand in one cell type and the corresponding receptor in the other cell type.</a:t>
              </a:r>
              <a:endParaRPr lang="zh-CN" altLang="en-US" sz="1600">
                <a:latin typeface="Times New Roman" panose="02020603050405020304" charset="0"/>
                <a:cs typeface="Times New Roman" panose="02020603050405020304" charset="0"/>
              </a:endParaRPr>
            </a:p>
            <a:p>
              <a:endParaRPr lang="zh-CN" altLang="en-US" sz="1600">
                <a:latin typeface="Times New Roman" panose="02020603050405020304" charset="0"/>
                <a:cs typeface="Times New Roman" panose="02020603050405020304" charset="0"/>
              </a:endParaRPr>
            </a:p>
            <a:p>
              <a:endParaRPr lang="zh-CN" altLang="en-US" sz="1600">
                <a:latin typeface="Times New Roman" panose="02020603050405020304" charset="0"/>
                <a:cs typeface="Times New Roman" panose="02020603050405020304" charset="0"/>
              </a:endParaRPr>
            </a:p>
          </p:txBody>
        </p:sp>
        <p:sp>
          <p:nvSpPr>
            <p:cNvPr id="8" name="文本框 7"/>
            <p:cNvSpPr txBox="1"/>
            <p:nvPr/>
          </p:nvSpPr>
          <p:spPr>
            <a:xfrm>
              <a:off x="6046" y="218"/>
              <a:ext cx="4659" cy="1452"/>
            </a:xfrm>
            <a:prstGeom prst="rect">
              <a:avLst/>
            </a:prstGeom>
            <a:solidFill>
              <a:schemeClr val="tx2">
                <a:lumMod val="10000"/>
                <a:lumOff val="90000"/>
              </a:schemeClr>
            </a:solidFill>
          </p:spPr>
          <p:txBody>
            <a:bodyPr wrap="square" rtlCol="0" anchor="t">
              <a:spAutoFit/>
            </a:bodyPr>
            <a:p>
              <a:r>
                <a:rPr lang="en-US" altLang="zh-CN">
                  <a:latin typeface="Times New Roman" panose="02020603050405020304" charset="0"/>
                  <a:cs typeface="Times New Roman" panose="02020603050405020304" charset="0"/>
                </a:rPr>
                <a:t>identify the interactive</a:t>
              </a:r>
              <a:r>
                <a:rPr lang="zh-CN" altLang="en-US">
                  <a:latin typeface="Times New Roman" panose="02020603050405020304" charset="0"/>
                  <a:cs typeface="Times New Roman" panose="02020603050405020304" charset="0"/>
                </a:rPr>
                <a:t> ligand-recepto</a:t>
              </a:r>
              <a:r>
                <a:rPr lang="en-US" altLang="zh-CN">
                  <a:latin typeface="Times New Roman" panose="02020603050405020304" charset="0"/>
                  <a:cs typeface="Times New Roman" panose="02020603050405020304" charset="0"/>
                </a:rPr>
                <a:t>r pairs both </a:t>
              </a:r>
              <a:r>
                <a:rPr lang="zh-CN" altLang="en-US">
                  <a:latin typeface="Times New Roman" panose="02020603050405020304" charset="0"/>
                  <a:cs typeface="Times New Roman" panose="02020603050405020304" charset="0"/>
                </a:rPr>
                <a:t>expressed </a:t>
              </a:r>
              <a:r>
                <a:rPr lang="en-US" altLang="zh-CN">
                  <a:latin typeface="Times New Roman" panose="02020603050405020304" charset="0"/>
                  <a:cs typeface="Times New Roman" panose="02020603050405020304" charset="0"/>
                </a:rPr>
                <a:t>in compared</a:t>
              </a:r>
              <a:r>
                <a:rPr lang="en-US" altLang="zh-CN">
                  <a:latin typeface="Times New Roman" panose="02020603050405020304" charset="0"/>
                  <a:cs typeface="Times New Roman" panose="02020603050405020304" charset="0"/>
                </a:rPr>
                <a:t> </a:t>
              </a:r>
              <a:r>
                <a:rPr lang="zh-CN" altLang="en-US">
                  <a:latin typeface="Times New Roman" panose="02020603050405020304" charset="0"/>
                  <a:cs typeface="Times New Roman" panose="02020603050405020304" charset="0"/>
                </a:rPr>
                <a:t>cell types</a:t>
              </a:r>
              <a:endParaRPr lang="zh-CN" altLang="en-US">
                <a:latin typeface="Times New Roman" panose="02020603050405020304" charset="0"/>
                <a:cs typeface="Times New Roman" panose="02020603050405020304" charset="0"/>
              </a:endParaRPr>
            </a:p>
          </p:txBody>
        </p:sp>
        <p:sp>
          <p:nvSpPr>
            <p:cNvPr id="10" name="文本框 9"/>
            <p:cNvSpPr txBox="1"/>
            <p:nvPr/>
          </p:nvSpPr>
          <p:spPr>
            <a:xfrm>
              <a:off x="6067" y="2329"/>
              <a:ext cx="4808" cy="1452"/>
            </a:xfrm>
            <a:prstGeom prst="rect">
              <a:avLst/>
            </a:prstGeom>
            <a:solidFill>
              <a:schemeClr val="accent1">
                <a:lumMod val="20000"/>
                <a:lumOff val="80000"/>
              </a:schemeClr>
            </a:solidFill>
          </p:spPr>
          <p:txBody>
            <a:bodyPr wrap="square" rtlCol="0" anchor="t">
              <a:spAutoFit/>
            </a:bodyPr>
            <a:p>
              <a:r>
                <a:rPr lang="zh-CN" altLang="en-US">
                  <a:latin typeface="Times New Roman" panose="02020603050405020304" charset="0"/>
                  <a:cs typeface="Times New Roman" panose="02020603050405020304" charset="0"/>
                </a:rPr>
                <a:t>scored a given ligand-receptor interaction between cell type A and cell type B</a:t>
              </a:r>
              <a:endParaRPr lang="zh-CN" altLang="en-US">
                <a:latin typeface="Times New Roman" panose="02020603050405020304" charset="0"/>
                <a:cs typeface="Times New Roman" panose="02020603050405020304" charset="0"/>
              </a:endParaRPr>
            </a:p>
          </p:txBody>
        </p:sp>
        <p:sp>
          <p:nvSpPr>
            <p:cNvPr id="12" name="文本框 11"/>
            <p:cNvSpPr txBox="1"/>
            <p:nvPr/>
          </p:nvSpPr>
          <p:spPr>
            <a:xfrm>
              <a:off x="5768" y="7569"/>
              <a:ext cx="5216" cy="1888"/>
            </a:xfrm>
            <a:prstGeom prst="rect">
              <a:avLst/>
            </a:prstGeom>
            <a:solidFill>
              <a:schemeClr val="accent1">
                <a:lumMod val="60000"/>
                <a:lumOff val="40000"/>
              </a:schemeClr>
            </a:solidFill>
          </p:spPr>
          <p:txBody>
            <a:bodyPr wrap="square" rtlCol="0" anchor="t">
              <a:spAutoFit/>
            </a:bodyPr>
            <a:p>
              <a:r>
                <a:rPr lang="en-US" altLang="zh-CN">
                  <a:latin typeface="Times New Roman" panose="02020603050405020304" charset="0"/>
                  <a:cs typeface="Times New Roman" panose="02020603050405020304" charset="0"/>
                </a:rPr>
                <a:t>identify </a:t>
              </a:r>
              <a:r>
                <a:rPr lang="en-US" altLang="zh-CN" b="1">
                  <a:latin typeface="Times New Roman" panose="02020603050405020304" charset="0"/>
                  <a:cs typeface="Times New Roman" panose="02020603050405020304" charset="0"/>
                </a:rPr>
                <a:t>significant interactions</a:t>
              </a:r>
              <a:r>
                <a:rPr lang="en-US" altLang="zh-CN">
                  <a:latin typeface="Times New Roman" panose="02020603050405020304" charset="0"/>
                  <a:cs typeface="Times New Roman" panose="02020603050405020304" charset="0"/>
                </a:rPr>
                <a:t> by </a:t>
              </a:r>
              <a:r>
                <a:rPr lang="zh-CN" altLang="en-US">
                  <a:latin typeface="Times New Roman" panose="02020603050405020304" charset="0"/>
                  <a:cs typeface="Times New Roman" panose="02020603050405020304" charset="0"/>
                </a:rPr>
                <a:t>one-sided Wilcoxon rank-sum</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test and Benjamini-Hochberg multiple hypothesis correction</a:t>
              </a:r>
              <a:endParaRPr lang="zh-CN" altLang="en-US">
                <a:latin typeface="Times New Roman" panose="02020603050405020304" charset="0"/>
                <a:cs typeface="Times New Roman" panose="02020603050405020304" charset="0"/>
              </a:endParaRPr>
            </a:p>
          </p:txBody>
        </p:sp>
        <p:pic>
          <p:nvPicPr>
            <p:cNvPr id="13" name="图片 12"/>
            <p:cNvPicPr>
              <a:picLocks noChangeAspect="1"/>
            </p:cNvPicPr>
            <p:nvPr/>
          </p:nvPicPr>
          <p:blipFill>
            <a:blip r:embed="rId4"/>
            <a:stretch>
              <a:fillRect/>
            </a:stretch>
          </p:blipFill>
          <p:spPr>
            <a:xfrm>
              <a:off x="6046" y="6001"/>
              <a:ext cx="4997" cy="737"/>
            </a:xfrm>
            <a:prstGeom prst="rect">
              <a:avLst/>
            </a:prstGeom>
          </p:spPr>
        </p:pic>
        <p:sp>
          <p:nvSpPr>
            <p:cNvPr id="14" name="下箭头 13"/>
            <p:cNvSpPr/>
            <p:nvPr/>
          </p:nvSpPr>
          <p:spPr>
            <a:xfrm>
              <a:off x="7979" y="1846"/>
              <a:ext cx="219" cy="4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下箭头 14"/>
            <p:cNvSpPr/>
            <p:nvPr/>
          </p:nvSpPr>
          <p:spPr>
            <a:xfrm>
              <a:off x="7995" y="3943"/>
              <a:ext cx="202" cy="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下箭头 15"/>
            <p:cNvSpPr/>
            <p:nvPr/>
          </p:nvSpPr>
          <p:spPr>
            <a:xfrm>
              <a:off x="8104" y="7072"/>
              <a:ext cx="266" cy="4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8" name="文本框 17"/>
          <p:cNvSpPr txBox="1"/>
          <p:nvPr/>
        </p:nvSpPr>
        <p:spPr>
          <a:xfrm>
            <a:off x="4380230" y="138430"/>
            <a:ext cx="1681480" cy="368300"/>
          </a:xfrm>
          <a:prstGeom prst="rect">
            <a:avLst/>
          </a:prstGeom>
          <a:noFill/>
          <a:ln>
            <a:solidFill>
              <a:schemeClr val="accent1"/>
            </a:solidFill>
          </a:ln>
        </p:spPr>
        <p:txBody>
          <a:bodyPr wrap="none" rtlCol="0" anchor="t">
            <a:spAutoFit/>
          </a:bodyPr>
          <a:p>
            <a:r>
              <a:rPr lang="en-US" altLang="zh-CN">
                <a:latin typeface="Times New Roman" panose="02020603050405020304" charset="0"/>
                <a:cs typeface="Times New Roman" panose="02020603050405020304" charset="0"/>
                <a:sym typeface="+mn-ea"/>
              </a:rPr>
              <a:t>assign cell types</a:t>
            </a:r>
            <a:endParaRPr lang="zh-CN" altLang="en-US"/>
          </a:p>
        </p:txBody>
      </p:sp>
      <p:sp>
        <p:nvSpPr>
          <p:cNvPr id="19" name="下箭头 18"/>
          <p:cNvSpPr/>
          <p:nvPr/>
        </p:nvSpPr>
        <p:spPr>
          <a:xfrm>
            <a:off x="5050790" y="572135"/>
            <a:ext cx="139065" cy="2679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7521575" y="868680"/>
            <a:ext cx="4210050" cy="922020"/>
          </a:xfrm>
          <a:prstGeom prst="rect">
            <a:avLst/>
          </a:prstGeom>
          <a:solidFill>
            <a:schemeClr val="accent4">
              <a:lumMod val="20000"/>
              <a:lumOff val="80000"/>
            </a:schemeClr>
          </a:solidFill>
        </p:spPr>
        <p:txBody>
          <a:bodyPr wrap="square" rtlCol="0" anchor="t">
            <a:spAutoFit/>
          </a:bodyPr>
          <a:p>
            <a:r>
              <a:rPr lang="zh-CN" altLang="en-US">
                <a:latin typeface="Times New Roman" panose="02020603050405020304" charset="0"/>
                <a:cs typeface="Times New Roman" panose="02020603050405020304" charset="0"/>
              </a:rPr>
              <a:t>identif</a:t>
            </a:r>
            <a:r>
              <a:rPr lang="en-US" altLang="zh-CN">
                <a:latin typeface="Times New Roman" panose="02020603050405020304" charset="0"/>
                <a:cs typeface="Times New Roman" panose="02020603050405020304" charset="0"/>
              </a:rPr>
              <a:t>y</a:t>
            </a:r>
            <a:r>
              <a:rPr lang="zh-CN" altLang="en-US">
                <a:latin typeface="Times New Roman" panose="02020603050405020304" charset="0"/>
                <a:cs typeface="Times New Roman" panose="02020603050405020304" charset="0"/>
              </a:rPr>
              <a:t> </a:t>
            </a:r>
            <a:r>
              <a:rPr lang="en-US" altLang="zh-CN">
                <a:latin typeface="Times New Roman" panose="02020603050405020304" charset="0"/>
                <a:cs typeface="Times New Roman" panose="02020603050405020304" charset="0"/>
              </a:rPr>
              <a:t>significant</a:t>
            </a:r>
            <a:r>
              <a:rPr lang="en-US" altLang="zh-CN">
                <a:latin typeface="Times New Roman" panose="02020603050405020304" charset="0"/>
                <a:cs typeface="Times New Roman" panose="02020603050405020304" charset="0"/>
              </a:rPr>
              <a:t> genes </a:t>
            </a:r>
            <a:r>
              <a:rPr lang="zh-CN" altLang="en-US">
                <a:latin typeface="Times New Roman" panose="02020603050405020304" charset="0"/>
                <a:cs typeface="Times New Roman" panose="02020603050405020304" charset="0"/>
              </a:rPr>
              <a:t>for each organ</a:t>
            </a:r>
            <a:r>
              <a:rPr lang="en-US" altLang="zh-CN">
                <a:latin typeface="Times New Roman" panose="02020603050405020304" charset="0"/>
                <a:cs typeface="Times New Roman" panose="02020603050405020304" charset="0"/>
              </a:rPr>
              <a:t>/tissue/cell type</a:t>
            </a:r>
            <a:r>
              <a:rPr lang="zh-CN" altLang="en-US">
                <a:latin typeface="Times New Roman" panose="02020603050405020304" charset="0"/>
                <a:cs typeface="Times New Roman" panose="02020603050405020304" charset="0"/>
              </a:rPr>
              <a:t> that were upregulated in </a:t>
            </a:r>
            <a:r>
              <a:rPr lang="en-US" altLang="zh-CN">
                <a:latin typeface="Times New Roman" panose="02020603050405020304" charset="0"/>
                <a:cs typeface="Times New Roman" panose="02020603050405020304" charset="0"/>
              </a:rPr>
              <a:t>the</a:t>
            </a:r>
            <a:r>
              <a:rPr lang="zh-CN" altLang="en-US">
                <a:latin typeface="Times New Roman" panose="02020603050405020304" charset="0"/>
                <a:cs typeface="Times New Roman" panose="02020603050405020304" charset="0"/>
              </a:rPr>
              <a:t> cell type compared to </a:t>
            </a:r>
            <a:r>
              <a:rPr lang="en-US" altLang="zh-CN">
                <a:latin typeface="Times New Roman" panose="02020603050405020304" charset="0"/>
                <a:cs typeface="Times New Roman" panose="02020603050405020304" charset="0"/>
              </a:rPr>
              <a:t>other groups</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7355840" y="203835"/>
            <a:ext cx="4648835" cy="368300"/>
          </a:xfrm>
          <a:prstGeom prst="rect">
            <a:avLst/>
          </a:prstGeom>
          <a:noFill/>
          <a:ln>
            <a:solidFill>
              <a:schemeClr val="accent4"/>
            </a:solidFill>
          </a:ln>
        </p:spPr>
        <p:txBody>
          <a:bodyPr wrap="none" rtlCol="0" anchor="t">
            <a:spAutoFit/>
          </a:bodyPr>
          <a:p>
            <a:r>
              <a:rPr lang="en-US" altLang="zh-CN">
                <a:latin typeface="Times New Roman" panose="02020603050405020304" charset="0"/>
                <a:cs typeface="Times New Roman" panose="02020603050405020304" charset="0"/>
                <a:sym typeface="+mn-ea"/>
              </a:rPr>
              <a:t>perform </a:t>
            </a:r>
            <a:r>
              <a:rPr lang="zh-CN" altLang="en-US">
                <a:latin typeface="Times New Roman" panose="02020603050405020304" charset="0"/>
                <a:cs typeface="Times New Roman" panose="02020603050405020304" charset="0"/>
                <a:sym typeface="+mn-ea"/>
              </a:rPr>
              <a:t>pairwise differential expression analysis</a:t>
            </a:r>
            <a:endParaRPr lang="zh-CN" altLang="en-US"/>
          </a:p>
        </p:txBody>
      </p:sp>
      <p:sp>
        <p:nvSpPr>
          <p:cNvPr id="22" name="右箭头 21"/>
          <p:cNvSpPr/>
          <p:nvPr/>
        </p:nvSpPr>
        <p:spPr>
          <a:xfrm>
            <a:off x="6456045" y="287655"/>
            <a:ext cx="685800" cy="139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7491095" y="2041525"/>
            <a:ext cx="4271010" cy="922020"/>
          </a:xfrm>
          <a:prstGeom prst="rect">
            <a:avLst/>
          </a:prstGeom>
          <a:solidFill>
            <a:schemeClr val="accent4">
              <a:lumMod val="20000"/>
              <a:lumOff val="80000"/>
            </a:schemeClr>
          </a:solidFill>
        </p:spPr>
        <p:txBody>
          <a:bodyPr wrap="square" rtlCol="0" anchor="t">
            <a:spAutoFit/>
          </a:bodyPr>
          <a:p>
            <a:r>
              <a:rPr lang="en-US" altLang="zh-CN">
                <a:latin typeface="Times New Roman" panose="02020603050405020304" charset="0"/>
                <a:cs typeface="Times New Roman" panose="02020603050405020304" charset="0"/>
              </a:rPr>
              <a:t>choose marker genes for each organ/tissue/cell type</a:t>
            </a:r>
            <a:r>
              <a:rPr lang="zh-CN" altLang="en-US">
                <a:latin typeface="Times New Roman" panose="02020603050405020304" charset="0"/>
                <a:cs typeface="Times New Roman" panose="02020603050405020304" charset="0"/>
              </a:rPr>
              <a:t> </a:t>
            </a:r>
            <a:r>
              <a:rPr lang="en-US" altLang="zh-CN">
                <a:latin typeface="Times New Roman" panose="02020603050405020304" charset="0"/>
                <a:cs typeface="Times New Roman" panose="02020603050405020304" charset="0"/>
              </a:rPr>
              <a:t>that were upregulated </a:t>
            </a:r>
            <a:r>
              <a:rPr lang="zh-CN" altLang="en-US">
                <a:latin typeface="Times New Roman" panose="02020603050405020304" charset="0"/>
                <a:cs typeface="Times New Roman" panose="02020603050405020304" charset="0"/>
              </a:rPr>
              <a:t>in comparison to other organs</a:t>
            </a:r>
            <a:endParaRPr lang="zh-CN" altLang="en-US">
              <a:latin typeface="Times New Roman" panose="02020603050405020304" charset="0"/>
              <a:cs typeface="Times New Roman" panose="02020603050405020304" charset="0"/>
            </a:endParaRPr>
          </a:p>
        </p:txBody>
      </p:sp>
      <p:sp>
        <p:nvSpPr>
          <p:cNvPr id="24" name="文本框 23"/>
          <p:cNvSpPr txBox="1"/>
          <p:nvPr/>
        </p:nvSpPr>
        <p:spPr>
          <a:xfrm>
            <a:off x="8168005" y="3234055"/>
            <a:ext cx="3354705" cy="922020"/>
          </a:xfrm>
          <a:prstGeom prst="rect">
            <a:avLst/>
          </a:prstGeom>
          <a:solidFill>
            <a:schemeClr val="accent4">
              <a:lumMod val="40000"/>
              <a:lumOff val="60000"/>
            </a:schemeClr>
          </a:solidFill>
        </p:spPr>
        <p:txBody>
          <a:bodyPr wrap="square" rtlCol="0" anchor="t">
            <a:spAutoFit/>
          </a:bodyPr>
          <a:p>
            <a:r>
              <a:rPr lang="zh-CN" altLang="en-US">
                <a:latin typeface="Times New Roman" panose="02020603050405020304" charset="0"/>
                <a:cs typeface="Times New Roman" panose="02020603050405020304" charset="0"/>
              </a:rPr>
              <a:t>quantif</a:t>
            </a:r>
            <a:r>
              <a:rPr lang="en-US" altLang="zh-CN">
                <a:latin typeface="Times New Roman" panose="02020603050405020304" charset="0"/>
                <a:cs typeface="Times New Roman" panose="02020603050405020304" charset="0"/>
              </a:rPr>
              <a:t>y</a:t>
            </a:r>
            <a:r>
              <a:rPr lang="zh-CN" altLang="en-US">
                <a:latin typeface="Times New Roman" panose="02020603050405020304" charset="0"/>
                <a:cs typeface="Times New Roman" panose="02020603050405020304" charset="0"/>
              </a:rPr>
              <a:t> the enrichment of known receptor–ligand pairs among the identified marker genes</a:t>
            </a:r>
            <a:endParaRPr lang="zh-CN" altLang="en-US">
              <a:latin typeface="Times New Roman" panose="02020603050405020304" charset="0"/>
              <a:cs typeface="Times New Roman" panose="02020603050405020304" charset="0"/>
            </a:endParaRPr>
          </a:p>
        </p:txBody>
      </p:sp>
      <p:sp>
        <p:nvSpPr>
          <p:cNvPr id="25" name="下箭头 24"/>
          <p:cNvSpPr/>
          <p:nvPr/>
        </p:nvSpPr>
        <p:spPr>
          <a:xfrm>
            <a:off x="9556750" y="640715"/>
            <a:ext cx="139065" cy="267970"/>
          </a:xfrm>
          <a:prstGeom prst="down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下箭头 25"/>
          <p:cNvSpPr/>
          <p:nvPr/>
        </p:nvSpPr>
        <p:spPr>
          <a:xfrm>
            <a:off x="9578975" y="1748790"/>
            <a:ext cx="139065" cy="267970"/>
          </a:xfrm>
          <a:prstGeom prst="down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下箭头 26"/>
          <p:cNvSpPr/>
          <p:nvPr/>
        </p:nvSpPr>
        <p:spPr>
          <a:xfrm>
            <a:off x="9610725" y="2966085"/>
            <a:ext cx="139065" cy="267970"/>
          </a:xfrm>
          <a:prstGeom prst="down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7521575" y="4432935"/>
            <a:ext cx="4417060" cy="1198880"/>
          </a:xfrm>
          <a:prstGeom prst="rect">
            <a:avLst/>
          </a:prstGeom>
          <a:solidFill>
            <a:schemeClr val="accent4">
              <a:lumMod val="40000"/>
              <a:lumOff val="60000"/>
            </a:schemeClr>
          </a:solidFill>
        </p:spPr>
        <p:txBody>
          <a:bodyPr wrap="square" rtlCol="0" anchor="t">
            <a:spAutoFit/>
          </a:bodyPr>
          <a:p>
            <a:r>
              <a:rPr lang="zh-CN" altLang="en-US">
                <a:latin typeface="Times New Roman" panose="02020603050405020304" charset="0"/>
                <a:cs typeface="Times New Roman" panose="02020603050405020304" charset="0"/>
              </a:rPr>
              <a:t>calculate the fraction of these gene pairs </a:t>
            </a:r>
            <a:r>
              <a:rPr lang="en-US" altLang="zh-CN">
                <a:latin typeface="Times New Roman" panose="02020603050405020304" charset="0"/>
                <a:cs typeface="Times New Roman" panose="02020603050405020304" charset="0"/>
              </a:rPr>
              <a:t>that </a:t>
            </a:r>
            <a:r>
              <a:rPr lang="zh-CN" altLang="en-US">
                <a:latin typeface="Times New Roman" panose="02020603050405020304" charset="0"/>
                <a:cs typeface="Times New Roman" panose="02020603050405020304" charset="0"/>
              </a:rPr>
              <a:t>were annotated as receptor–ligand pairs </a:t>
            </a:r>
            <a:r>
              <a:rPr lang="en-US" altLang="zh-CN">
                <a:latin typeface="Times New Roman" panose="02020603050405020304" charset="0"/>
                <a:cs typeface="Times New Roman" panose="02020603050405020304" charset="0"/>
              </a:rPr>
              <a:t>among all pairs of marker genes between cell type A and cell type B</a:t>
            </a:r>
            <a:endParaRPr lang="en-US" altLang="zh-CN">
              <a:latin typeface="Times New Roman" panose="02020603050405020304" charset="0"/>
              <a:cs typeface="Times New Roman" panose="02020603050405020304" charset="0"/>
            </a:endParaRPr>
          </a:p>
        </p:txBody>
      </p:sp>
      <p:sp>
        <p:nvSpPr>
          <p:cNvPr id="29" name="下箭头 28"/>
          <p:cNvSpPr/>
          <p:nvPr/>
        </p:nvSpPr>
        <p:spPr>
          <a:xfrm>
            <a:off x="9610725" y="4156075"/>
            <a:ext cx="139065" cy="267970"/>
          </a:xfrm>
          <a:prstGeom prst="down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7642225" y="5899785"/>
            <a:ext cx="4120515" cy="922020"/>
          </a:xfrm>
          <a:prstGeom prst="rect">
            <a:avLst/>
          </a:prstGeom>
          <a:solidFill>
            <a:schemeClr val="bg2"/>
          </a:solidFill>
          <a:ln>
            <a:solidFill>
              <a:schemeClr val="accent4"/>
            </a:solidFill>
          </a:ln>
        </p:spPr>
        <p:txBody>
          <a:bodyPr wrap="square" rtlCol="0" anchor="t">
            <a:spAutoFit/>
          </a:bodyPr>
          <a:p>
            <a:r>
              <a:rPr lang="en-US" altLang="zh-CN">
                <a:latin typeface="Times New Roman" panose="02020603050405020304" charset="0"/>
                <a:cs typeface="Times New Roman" panose="02020603050405020304" charset="0"/>
              </a:rPr>
              <a:t>identify significant interactions by </a:t>
            </a:r>
            <a:r>
              <a:rPr lang="zh-CN" altLang="en-US">
                <a:latin typeface="Times New Roman" panose="02020603050405020304" charset="0"/>
                <a:cs typeface="Times New Roman" panose="02020603050405020304" charset="0"/>
              </a:rPr>
              <a:t>Fisher</a:t>
            </a:r>
            <a:r>
              <a:rPr lang="en-US" altLang="zh-CN">
                <a:latin typeface="Times New Roman" panose="02020603050405020304" charset="0"/>
                <a:cs typeface="Times New Roman" panose="02020603050405020304" charset="0"/>
              </a:rPr>
              <a:t>'</a:t>
            </a:r>
            <a:r>
              <a:rPr lang="zh-CN" altLang="en-US">
                <a:latin typeface="Times New Roman" panose="02020603050405020304" charset="0"/>
                <a:cs typeface="Times New Roman" panose="02020603050405020304" charset="0"/>
              </a:rPr>
              <a:t>s exact test </a:t>
            </a:r>
            <a:r>
              <a:rPr lang="en-US" altLang="zh-CN">
                <a:latin typeface="Times New Roman" panose="02020603050405020304" charset="0"/>
                <a:cs typeface="Times New Roman" panose="02020603050405020304" charset="0"/>
              </a:rPr>
              <a:t>among all the cell type pairs (between tissue A and tissue B)</a:t>
            </a:r>
            <a:endParaRPr lang="en-US" altLang="zh-CN">
              <a:latin typeface="Times New Roman" panose="02020603050405020304" charset="0"/>
              <a:cs typeface="Times New Roman" panose="02020603050405020304" charset="0"/>
            </a:endParaRPr>
          </a:p>
        </p:txBody>
      </p:sp>
      <p:sp>
        <p:nvSpPr>
          <p:cNvPr id="33" name="下箭头 32"/>
          <p:cNvSpPr/>
          <p:nvPr/>
        </p:nvSpPr>
        <p:spPr>
          <a:xfrm>
            <a:off x="9610725" y="5631815"/>
            <a:ext cx="139065" cy="267970"/>
          </a:xfrm>
          <a:prstGeom prst="down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0" y="0"/>
            <a:ext cx="578548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2. structual interaction pairs by experiments (ProximID)</a:t>
            </a:r>
            <a:endParaRPr lang="en-US" altLang="zh-CN" b="1">
              <a:latin typeface="Times New Roman" panose="02020603050405020304" charset="0"/>
              <a:cs typeface="Times New Roman" panose="02020603050405020304" charset="0"/>
            </a:endParaRPr>
          </a:p>
        </p:txBody>
      </p:sp>
      <p:pic>
        <p:nvPicPr>
          <p:cNvPr id="3" name="图片 2"/>
          <p:cNvPicPr>
            <a:picLocks noChangeAspect="1"/>
          </p:cNvPicPr>
          <p:nvPr/>
        </p:nvPicPr>
        <p:blipFill>
          <a:blip r:embed="rId1"/>
          <a:stretch>
            <a:fillRect/>
          </a:stretch>
        </p:blipFill>
        <p:spPr>
          <a:xfrm>
            <a:off x="278765" y="368935"/>
            <a:ext cx="1998641" cy="2448000"/>
          </a:xfrm>
          <a:prstGeom prst="rect">
            <a:avLst/>
          </a:prstGeom>
        </p:spPr>
      </p:pic>
      <p:sp>
        <p:nvSpPr>
          <p:cNvPr id="4" name="文本框 3"/>
          <p:cNvSpPr txBox="1"/>
          <p:nvPr/>
        </p:nvSpPr>
        <p:spPr>
          <a:xfrm>
            <a:off x="2635250" y="854075"/>
            <a:ext cx="3284855" cy="1476375"/>
          </a:xfrm>
          <a:prstGeom prst="rect">
            <a:avLst/>
          </a:prstGeom>
          <a:noFill/>
          <a:ln>
            <a:solidFill>
              <a:schemeClr val="accent4"/>
            </a:solidFill>
          </a:ln>
        </p:spPr>
        <p:txBody>
          <a:bodyPr wrap="square" rtlCol="0" anchor="t">
            <a:spAutoFit/>
          </a:bodyPr>
          <a:p>
            <a:r>
              <a:rPr lang="en-US" altLang="zh-CN">
                <a:latin typeface="Times New Roman" panose="02020603050405020304" charset="0"/>
                <a:cs typeface="Times New Roman" panose="02020603050405020304" charset="0"/>
              </a:rPr>
              <a:t>use single-molecule fluorescence in situ hybridization</a:t>
            </a:r>
            <a:r>
              <a:rPr lang="zh-CN" altLang="en-US">
                <a:latin typeface="Times New Roman" panose="02020603050405020304" charset="0"/>
                <a:cs typeface="Times New Roman" panose="02020603050405020304" charset="0"/>
              </a:rPr>
              <a:t>（</a:t>
            </a:r>
            <a:r>
              <a:rPr lang="zh-CN" altLang="en-US">
                <a:latin typeface="宋体" panose="02010600030101010101" pitchFamily="2" charset="-122"/>
                <a:ea typeface="宋体" panose="02010600030101010101" pitchFamily="2" charset="-122"/>
                <a:cs typeface="Times New Roman" panose="02020603050405020304" charset="0"/>
              </a:rPr>
              <a:t>单分子荧光原味杂交</a:t>
            </a:r>
            <a:r>
              <a:rPr lang="zh-CN" altLang="en-US">
                <a:latin typeface="Times New Roman" panose="02020603050405020304" charset="0"/>
                <a:cs typeface="Times New Roman" panose="02020603050405020304" charset="0"/>
              </a:rPr>
              <a:t>）</a:t>
            </a:r>
            <a:r>
              <a:rPr lang="en-US" altLang="zh-CN">
                <a:latin typeface="Times New Roman" panose="02020603050405020304" charset="0"/>
                <a:cs typeface="Times New Roman" panose="02020603050405020304" charset="0"/>
              </a:rPr>
              <a:t>to </a:t>
            </a:r>
            <a:r>
              <a:rPr lang="zh-CN" altLang="en-US">
                <a:latin typeface="Times New Roman" panose="02020603050405020304" charset="0"/>
                <a:cs typeface="Times New Roman" panose="02020603050405020304" charset="0"/>
              </a:rPr>
              <a:t>manually dissect small interacting BM </a:t>
            </a:r>
            <a:r>
              <a:rPr lang="en-US" altLang="zh-CN">
                <a:latin typeface="Times New Roman" panose="02020603050405020304" charset="0"/>
                <a:cs typeface="Times New Roman" panose="02020603050405020304" charset="0"/>
                <a:sym typeface="+mn-ea"/>
              </a:rPr>
              <a:t>(</a:t>
            </a:r>
            <a:r>
              <a:rPr lang="zh-CN" altLang="en-US">
                <a:latin typeface="宋体" panose="02010600030101010101" pitchFamily="2" charset="-122"/>
                <a:ea typeface="宋体" panose="02010600030101010101" pitchFamily="2" charset="-122"/>
                <a:cs typeface="Times New Roman" panose="02020603050405020304" charset="0"/>
                <a:sym typeface="+mn-ea"/>
              </a:rPr>
              <a:t>骨髓</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rPr>
              <a:t>structures</a:t>
            </a:r>
            <a:endParaRPr lang="zh-CN" altLang="en-US">
              <a:latin typeface="Times New Roman" panose="02020603050405020304" charset="0"/>
              <a:cs typeface="Times New Roman" panose="02020603050405020304" charset="0"/>
            </a:endParaRPr>
          </a:p>
        </p:txBody>
      </p:sp>
      <p:sp>
        <p:nvSpPr>
          <p:cNvPr id="6" name="文本框 5"/>
          <p:cNvSpPr txBox="1"/>
          <p:nvPr/>
        </p:nvSpPr>
        <p:spPr>
          <a:xfrm>
            <a:off x="6443345" y="3140075"/>
            <a:ext cx="2856865" cy="3538220"/>
          </a:xfrm>
          <a:prstGeom prst="rect">
            <a:avLst/>
          </a:prstGeom>
          <a:noFill/>
          <a:ln>
            <a:solidFill>
              <a:schemeClr val="accent4"/>
            </a:solidFill>
          </a:ln>
        </p:spPr>
        <p:txBody>
          <a:bodyPr wrap="square" rtlCol="0" anchor="t">
            <a:spAutoFit/>
          </a:bodyPr>
          <a:p>
            <a:r>
              <a:rPr sz="1400">
                <a:latin typeface="Times New Roman" panose="02020603050405020304" charset="0"/>
                <a:cs typeface="Times New Roman" panose="02020603050405020304" charset="0"/>
              </a:rPr>
              <a:t>randomly distribute the single cells into three parts</a:t>
            </a:r>
            <a:endParaRPr sz="1400">
              <a:latin typeface="Times New Roman" panose="02020603050405020304" charset="0"/>
              <a:cs typeface="Times New Roman" panose="02020603050405020304" charset="0"/>
            </a:endParaRPr>
          </a:p>
          <a:p>
            <a:endParaRPr sz="1400">
              <a:latin typeface="Times New Roman" panose="02020603050405020304" charset="0"/>
              <a:cs typeface="Times New Roman" panose="02020603050405020304" charset="0"/>
            </a:endParaRPr>
          </a:p>
          <a:p>
            <a:r>
              <a:rPr sz="1400">
                <a:latin typeface="Times New Roman" panose="02020603050405020304" charset="0"/>
                <a:cs typeface="Times New Roman" panose="02020603050405020304" charset="0"/>
              </a:rPr>
              <a:t>use a second layer of random forests to integrate the probabilities of the different cell-type-specific random forests</a:t>
            </a:r>
            <a:endParaRPr sz="1400">
              <a:latin typeface="Times New Roman" panose="02020603050405020304" charset="0"/>
              <a:cs typeface="Times New Roman" panose="02020603050405020304" charset="0"/>
            </a:endParaRPr>
          </a:p>
          <a:p>
            <a:endParaRPr sz="1400">
              <a:latin typeface="Times New Roman" panose="02020603050405020304" charset="0"/>
              <a:cs typeface="Times New Roman" panose="02020603050405020304" charset="0"/>
            </a:endParaRPr>
          </a:p>
          <a:p>
            <a:r>
              <a:rPr sz="1400">
                <a:latin typeface="Times New Roman" panose="02020603050405020304" charset="0"/>
                <a:cs typeface="Times New Roman" panose="02020603050405020304" charset="0"/>
              </a:rPr>
              <a:t>use one for the training</a:t>
            </a:r>
            <a:r>
              <a:rPr lang="en-US" sz="1400">
                <a:latin typeface="Times New Roman" panose="02020603050405020304" charset="0"/>
                <a:cs typeface="Times New Roman" panose="02020603050405020304" charset="0"/>
              </a:rPr>
              <a:t>. </a:t>
            </a:r>
            <a:r>
              <a:rPr sz="1400">
                <a:latin typeface="Times New Roman" panose="02020603050405020304" charset="0"/>
                <a:cs typeface="Times New Roman" panose="02020603050405020304" charset="0"/>
              </a:rPr>
              <a:t>This first test set was used to train random forests to assign classes of doublets or triplets on the basis of the probabilities given by the individual random forest models. The third set was used to test the two layers of random forests.</a:t>
            </a:r>
            <a:endParaRPr sz="1400">
              <a:latin typeface="Times New Roman" panose="02020603050405020304" charset="0"/>
              <a:cs typeface="Times New Roman" panose="02020603050405020304" charset="0"/>
            </a:endParaRPr>
          </a:p>
        </p:txBody>
      </p:sp>
      <p:sp>
        <p:nvSpPr>
          <p:cNvPr id="7" name="右箭头 6"/>
          <p:cNvSpPr/>
          <p:nvPr/>
        </p:nvSpPr>
        <p:spPr>
          <a:xfrm>
            <a:off x="5956935" y="1477645"/>
            <a:ext cx="278765" cy="228600"/>
          </a:xfrm>
          <a:prstGeom prst="rightArrow">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6235700" y="993140"/>
            <a:ext cx="2717800" cy="1198880"/>
          </a:xfrm>
          <a:prstGeom prst="rect">
            <a:avLst/>
          </a:prstGeom>
          <a:noFill/>
          <a:ln>
            <a:solidFill>
              <a:schemeClr val="accent4"/>
            </a:solidFill>
          </a:ln>
        </p:spPr>
        <p:txBody>
          <a:bodyPr wrap="square" rtlCol="0" anchor="t">
            <a:spAutoFit/>
          </a:bodyPr>
          <a:p>
            <a:r>
              <a:rPr lang="zh-CN" altLang="en-US">
                <a:latin typeface="Times New Roman" panose="02020603050405020304" charset="0"/>
                <a:cs typeface="Times New Roman" panose="02020603050405020304" charset="0"/>
                <a:sym typeface="+mn-ea"/>
              </a:rPr>
              <a:t>727 small interacting BM </a:t>
            </a:r>
            <a:r>
              <a:rPr lang="en-US" altLang="zh-CN">
                <a:latin typeface="Times New Roman" panose="02020603050405020304" charset="0"/>
                <a:cs typeface="Times New Roman" panose="02020603050405020304" charset="0"/>
                <a:sym typeface="+mn-ea"/>
              </a:rPr>
              <a:t> </a:t>
            </a:r>
            <a:r>
              <a:rPr lang="zh-CN" altLang="en-US">
                <a:latin typeface="Times New Roman" panose="02020603050405020304" charset="0"/>
                <a:cs typeface="Times New Roman" panose="02020603050405020304" charset="0"/>
                <a:sym typeface="+mn-ea"/>
              </a:rPr>
              <a:t>structures for a total of 1,728 cells across 18 independent experiments</a:t>
            </a:r>
            <a:endParaRPr lang="zh-CN" altLang="en-US"/>
          </a:p>
        </p:txBody>
      </p:sp>
      <p:sp>
        <p:nvSpPr>
          <p:cNvPr id="9" name="右箭头 8"/>
          <p:cNvSpPr/>
          <p:nvPr/>
        </p:nvSpPr>
        <p:spPr>
          <a:xfrm>
            <a:off x="8953500" y="1478280"/>
            <a:ext cx="278765" cy="228600"/>
          </a:xfrm>
          <a:prstGeom prst="rightArrow">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34620" y="3140075"/>
            <a:ext cx="3205480" cy="3107690"/>
          </a:xfrm>
          <a:prstGeom prst="rect">
            <a:avLst/>
          </a:prstGeom>
          <a:noFill/>
          <a:ln>
            <a:solidFill>
              <a:schemeClr val="accent4"/>
            </a:solidFill>
          </a:ln>
        </p:spPr>
        <p:txBody>
          <a:bodyPr wrap="square" rtlCol="0" anchor="t">
            <a:spAutoFit/>
          </a:bodyPr>
          <a:p>
            <a:r>
              <a:rPr lang="en-US" altLang="zh-CN" sz="1400">
                <a:latin typeface="Times New Roman" panose="02020603050405020304" charset="0"/>
                <a:cs typeface="Times New Roman" panose="02020603050405020304" charset="0"/>
                <a:sym typeface="+mn-ea"/>
              </a:rPr>
              <a:t>70% of the cells for training, and 30% of the cells for testing</a:t>
            </a:r>
            <a:endParaRPr lang="zh-CN" altLang="en-US" sz="1400">
              <a:latin typeface="Times New Roman" panose="02020603050405020304" charset="0"/>
              <a:cs typeface="Times New Roman" panose="02020603050405020304" charset="0"/>
              <a:sym typeface="+mn-ea"/>
            </a:endParaRPr>
          </a:p>
          <a:p>
            <a:endParaRPr lang="en-US" altLang="zh-CN" sz="1400">
              <a:solidFill>
                <a:schemeClr val="tx1"/>
              </a:solidFill>
              <a:latin typeface="Times New Roman" panose="02020603050405020304" charset="0"/>
              <a:cs typeface="Times New Roman" panose="02020603050405020304" charset="0"/>
              <a:sym typeface="+mn-ea"/>
            </a:endParaRPr>
          </a:p>
          <a:p>
            <a:r>
              <a:rPr lang="en-US" altLang="zh-CN" sz="1400">
                <a:solidFill>
                  <a:schemeClr val="tx1"/>
                </a:solidFill>
                <a:latin typeface="Times New Roman" panose="02020603050405020304" charset="0"/>
                <a:cs typeface="Times New Roman" panose="02020603050405020304" charset="0"/>
                <a:sym typeface="+mn-ea"/>
              </a:rPr>
              <a:t>create doublets or triplets with all possible combinations of cell types, with 100 random cells sampled for each class of doublets and 10 cells for each class of triplets</a:t>
            </a:r>
            <a:endParaRPr lang="en-US" altLang="zh-CN" sz="1400">
              <a:solidFill>
                <a:schemeClr val="tx1"/>
              </a:solidFill>
              <a:latin typeface="Times New Roman" panose="02020603050405020304" charset="0"/>
              <a:cs typeface="Times New Roman" panose="02020603050405020304" charset="0"/>
              <a:sym typeface="+mn-ea"/>
            </a:endParaRPr>
          </a:p>
          <a:p>
            <a:endParaRPr lang="en-US" altLang="zh-CN" sz="1400">
              <a:solidFill>
                <a:srgbClr val="FF0000"/>
              </a:solidFill>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sym typeface="+mn-ea"/>
              </a:rPr>
              <a:t>train random forest classifier</a:t>
            </a:r>
            <a:r>
              <a:rPr lang="en-US" altLang="zh-CN" sz="1400">
                <a:latin typeface="Times New Roman" panose="02020603050405020304" charset="0"/>
                <a:cs typeface="Times New Roman" panose="02020603050405020304" charset="0"/>
                <a:sym typeface="+mn-ea"/>
              </a:rPr>
              <a:t>s</a:t>
            </a:r>
            <a:r>
              <a:rPr lang="zh-CN" altLang="en-US" sz="1400">
                <a:latin typeface="Times New Roman" panose="02020603050405020304" charset="0"/>
                <a:cs typeface="Times New Roman" panose="02020603050405020304" charset="0"/>
                <a:sym typeface="+mn-ea"/>
              </a:rPr>
              <a:t> to </a:t>
            </a:r>
            <a:r>
              <a:rPr lang="zh-CN" altLang="en-US" sz="1400">
                <a:solidFill>
                  <a:srgbClr val="FF0000"/>
                </a:solidFill>
                <a:latin typeface="Times New Roman" panose="02020603050405020304" charset="0"/>
                <a:cs typeface="Times New Roman" panose="02020603050405020304" charset="0"/>
                <a:sym typeface="+mn-ea"/>
              </a:rPr>
              <a:t>recognize virtual structures </a:t>
            </a:r>
            <a:r>
              <a:rPr lang="en-US" altLang="zh-CN" sz="1400">
                <a:solidFill>
                  <a:srgbClr val="FF0000"/>
                </a:solidFill>
                <a:latin typeface="Times New Roman" panose="02020603050405020304" charset="0"/>
                <a:cs typeface="Times New Roman" panose="02020603050405020304" charset="0"/>
                <a:sym typeface="+mn-ea"/>
              </a:rPr>
              <a:t>o</a:t>
            </a:r>
            <a:r>
              <a:rPr lang="zh-CN" altLang="en-US" sz="1400">
                <a:solidFill>
                  <a:srgbClr val="FF0000"/>
                </a:solidFill>
                <a:latin typeface="Times New Roman" panose="02020603050405020304" charset="0"/>
                <a:cs typeface="Times New Roman" panose="02020603050405020304" charset="0"/>
                <a:sym typeface="+mn-ea"/>
              </a:rPr>
              <a:t>f doublets or triplets for all combinations of cell types</a:t>
            </a:r>
            <a:r>
              <a:rPr lang="zh-CN" altLang="en-US" sz="1400">
                <a:latin typeface="Times New Roman" panose="02020603050405020304" charset="0"/>
                <a:cs typeface="Times New Roman" panose="02020603050405020304" charset="0"/>
                <a:sym typeface="+mn-ea"/>
              </a:rPr>
              <a:t> </a:t>
            </a:r>
            <a:r>
              <a:rPr lang="en-US" altLang="zh-CN" sz="1400">
                <a:latin typeface="Times New Roman" panose="02020603050405020304" charset="0"/>
                <a:cs typeface="Times New Roman" panose="02020603050405020304" charset="0"/>
                <a:sym typeface="+mn-ea"/>
              </a:rPr>
              <a:t>by transcript counts normalized for </a:t>
            </a:r>
            <a:r>
              <a:rPr lang="zh-CN" altLang="en-US" sz="1400">
                <a:latin typeface="Times New Roman" panose="02020603050405020304" charset="0"/>
                <a:cs typeface="Times New Roman" panose="02020603050405020304" charset="0"/>
                <a:sym typeface="+mn-ea"/>
              </a:rPr>
              <a:t>all structures  </a:t>
            </a:r>
            <a:r>
              <a:rPr lang="en-US" altLang="zh-CN" sz="1400">
                <a:latin typeface="Times New Roman" panose="02020603050405020304" charset="0"/>
                <a:cs typeface="Times New Roman" panose="02020603050405020304" charset="0"/>
                <a:sym typeface="+mn-ea"/>
              </a:rPr>
              <a:t>using </a:t>
            </a:r>
            <a:r>
              <a:rPr lang="zh-CN" altLang="en-US" sz="1400">
                <a:latin typeface="Times New Roman" panose="02020603050405020304" charset="0"/>
                <a:cs typeface="Times New Roman" panose="02020603050405020304" charset="0"/>
                <a:sym typeface="+mn-ea"/>
              </a:rPr>
              <a:t>top ten variable genes</a:t>
            </a:r>
            <a:endParaRPr lang="zh-CN" altLang="en-US" sz="1400">
              <a:latin typeface="Times New Roman" panose="02020603050405020304" charset="0"/>
              <a:cs typeface="Times New Roman" panose="02020603050405020304" charset="0"/>
              <a:sym typeface="+mn-ea"/>
            </a:endParaRPr>
          </a:p>
        </p:txBody>
      </p:sp>
      <p:sp>
        <p:nvSpPr>
          <p:cNvPr id="13" name="文本框 12"/>
          <p:cNvSpPr txBox="1"/>
          <p:nvPr/>
        </p:nvSpPr>
        <p:spPr>
          <a:xfrm>
            <a:off x="9359265" y="1209675"/>
            <a:ext cx="2270760" cy="645160"/>
          </a:xfrm>
          <a:prstGeom prst="rect">
            <a:avLst/>
          </a:prstGeom>
          <a:noFill/>
          <a:ln>
            <a:solidFill>
              <a:schemeClr val="accent4"/>
            </a:solidFill>
          </a:ln>
        </p:spPr>
        <p:txBody>
          <a:bodyPr wrap="square" rtlCol="0" anchor="t">
            <a:spAutoFit/>
          </a:bodyPr>
          <a:p>
            <a:r>
              <a:rPr lang="zh-CN" altLang="en-US">
                <a:latin typeface="Times New Roman" panose="02020603050405020304" charset="0"/>
                <a:cs typeface="Times New Roman" panose="02020603050405020304" charset="0"/>
              </a:rPr>
              <a:t>infer the cell types </a:t>
            </a:r>
            <a:r>
              <a:rPr lang="en-US" altLang="zh-CN">
                <a:latin typeface="Times New Roman" panose="02020603050405020304" charset="0"/>
                <a:cs typeface="Times New Roman" panose="02020603050405020304" charset="0"/>
              </a:rPr>
              <a:t>by</a:t>
            </a:r>
            <a:r>
              <a:rPr lang="zh-CN" altLang="en-US">
                <a:latin typeface="Times New Roman" panose="02020603050405020304" charset="0"/>
                <a:cs typeface="Times New Roman" panose="02020603050405020304" charset="0"/>
              </a:rPr>
              <a:t> RaceID2 algorithm</a:t>
            </a:r>
            <a:endParaRPr lang="zh-CN" altLang="en-US">
              <a:latin typeface="Times New Roman" panose="02020603050405020304" charset="0"/>
              <a:cs typeface="Times New Roman" panose="02020603050405020304" charset="0"/>
            </a:endParaRPr>
          </a:p>
        </p:txBody>
      </p:sp>
      <p:sp>
        <p:nvSpPr>
          <p:cNvPr id="14" name="右箭头 13"/>
          <p:cNvSpPr/>
          <p:nvPr/>
        </p:nvSpPr>
        <p:spPr>
          <a:xfrm>
            <a:off x="11724640" y="1417955"/>
            <a:ext cx="278765" cy="228600"/>
          </a:xfrm>
          <a:prstGeom prst="rightArrow">
            <a:avLst/>
          </a:prstGeom>
          <a:solidFill>
            <a:schemeClr val="bg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3442970" y="3140075"/>
            <a:ext cx="2897505" cy="2461260"/>
          </a:xfrm>
          <a:prstGeom prst="rect">
            <a:avLst/>
          </a:prstGeom>
          <a:noFill/>
          <a:ln>
            <a:solidFill>
              <a:schemeClr val="accent4"/>
            </a:solidFill>
          </a:ln>
        </p:spPr>
        <p:txBody>
          <a:bodyPr wrap="square" rtlCol="0" anchor="t">
            <a:spAutoFit/>
          </a:bodyPr>
          <a:p>
            <a:r>
              <a:rPr lang="zh-CN" altLang="en-US" sz="1400">
                <a:latin typeface="Times New Roman" panose="02020603050405020304" charset="0"/>
                <a:cs typeface="Times New Roman" panose="02020603050405020304" charset="0"/>
              </a:rPr>
              <a:t>create 100 examples for each possible combination of doublets or triplets</a:t>
            </a:r>
            <a:endParaRPr lang="zh-CN" altLang="en-US" sz="1400">
              <a:latin typeface="Times New Roman" panose="02020603050405020304" charset="0"/>
              <a:cs typeface="Times New Roman" panose="02020603050405020304" charset="0"/>
            </a:endParaRPr>
          </a:p>
          <a:p>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The classes were defined </a:t>
            </a:r>
            <a:r>
              <a:rPr lang="en-US" altLang="zh-CN" sz="1400">
                <a:latin typeface="Times New Roman" panose="02020603050405020304" charset="0"/>
                <a:cs typeface="Times New Roman" panose="02020603050405020304" charset="0"/>
              </a:rPr>
              <a:t>based on</a:t>
            </a:r>
            <a:r>
              <a:rPr lang="zh-CN" altLang="en-US" sz="1400">
                <a:latin typeface="Times New Roman" panose="02020603050405020304" charset="0"/>
                <a:cs typeface="Times New Roman" panose="02020603050405020304" charset="0"/>
              </a:rPr>
              <a:t> the presence or absence of a particular cell type in the virtual structure</a:t>
            </a:r>
            <a:endParaRPr lang="zh-CN" altLang="en-US" sz="1400">
              <a:latin typeface="Times New Roman" panose="02020603050405020304" charset="0"/>
              <a:cs typeface="Times New Roman" panose="02020603050405020304" charset="0"/>
            </a:endParaRPr>
          </a:p>
          <a:p>
            <a:endParaRPr lang="zh-CN" altLang="en-US"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sym typeface="+mn-ea"/>
              </a:rPr>
              <a:t>train 20 random forest classifiers (one per cell type) to recognize whether a particular cell type was present in a virtual structure (doublets or triblets)</a:t>
            </a:r>
            <a:endParaRPr lang="zh-CN" altLang="en-US" sz="1400">
              <a:latin typeface="Times New Roman" panose="02020603050405020304" charset="0"/>
              <a:cs typeface="Times New Roman" panose="02020603050405020304" charset="0"/>
            </a:endParaRPr>
          </a:p>
        </p:txBody>
      </p:sp>
      <p:sp>
        <p:nvSpPr>
          <p:cNvPr id="18" name="文本框 17"/>
          <p:cNvSpPr txBox="1"/>
          <p:nvPr/>
        </p:nvSpPr>
        <p:spPr>
          <a:xfrm>
            <a:off x="1338580" y="2771775"/>
            <a:ext cx="114490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method 1</a:t>
            </a:r>
            <a:endParaRPr lang="en-US" altLang="zh-CN" b="1">
              <a:latin typeface="Times New Roman" panose="02020603050405020304" charset="0"/>
              <a:cs typeface="Times New Roman" panose="02020603050405020304" charset="0"/>
            </a:endParaRPr>
          </a:p>
        </p:txBody>
      </p:sp>
      <p:sp>
        <p:nvSpPr>
          <p:cNvPr id="20" name="文本框 19"/>
          <p:cNvSpPr txBox="1"/>
          <p:nvPr/>
        </p:nvSpPr>
        <p:spPr>
          <a:xfrm>
            <a:off x="4352925" y="2771775"/>
            <a:ext cx="114490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method 2</a:t>
            </a:r>
            <a:endParaRPr lang="en-US" altLang="zh-CN" b="1">
              <a:latin typeface="Times New Roman" panose="02020603050405020304" charset="0"/>
              <a:cs typeface="Times New Roman" panose="02020603050405020304" charset="0"/>
            </a:endParaRPr>
          </a:p>
        </p:txBody>
      </p:sp>
      <p:sp>
        <p:nvSpPr>
          <p:cNvPr id="21" name="文本框 20"/>
          <p:cNvSpPr txBox="1"/>
          <p:nvPr/>
        </p:nvSpPr>
        <p:spPr>
          <a:xfrm>
            <a:off x="7359015" y="2771775"/>
            <a:ext cx="116268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method 3</a:t>
            </a:r>
            <a:endParaRPr lang="en-US" altLang="zh-CN" b="1">
              <a:latin typeface="Times New Roman" panose="02020603050405020304" charset="0"/>
              <a:cs typeface="Times New Roman" panose="02020603050405020304" charset="0"/>
            </a:endParaRPr>
          </a:p>
        </p:txBody>
      </p:sp>
      <p:sp>
        <p:nvSpPr>
          <p:cNvPr id="22" name="文本框 21"/>
          <p:cNvSpPr txBox="1"/>
          <p:nvPr/>
        </p:nvSpPr>
        <p:spPr>
          <a:xfrm>
            <a:off x="9419590" y="3140075"/>
            <a:ext cx="2653665" cy="2676525"/>
          </a:xfrm>
          <a:prstGeom prst="rect">
            <a:avLst/>
          </a:prstGeom>
          <a:noFill/>
          <a:ln>
            <a:solidFill>
              <a:schemeClr val="accent4"/>
            </a:solidFill>
          </a:ln>
        </p:spPr>
        <p:txBody>
          <a:bodyPr wrap="square" rtlCol="0" anchor="t">
            <a:spAutoFit/>
          </a:bodyPr>
          <a:p>
            <a:r>
              <a:rPr lang="zh-CN" altLang="en-US" sz="1400">
                <a:latin typeface="Times New Roman" panose="02020603050405020304" charset="0"/>
                <a:cs typeface="Times New Roman" panose="02020603050405020304" charset="0"/>
              </a:rPr>
              <a:t>used a Monte Carlo simulation approach </a:t>
            </a:r>
            <a:r>
              <a:rPr lang="en-US" altLang="zh-CN" sz="1400">
                <a:latin typeface="Times New Roman" panose="02020603050405020304" charset="0"/>
                <a:cs typeface="Times New Roman" panose="02020603050405020304" charset="0"/>
              </a:rPr>
              <a:t>and</a:t>
            </a:r>
            <a:r>
              <a:rPr lang="zh-CN" altLang="en-US" sz="1400">
                <a:latin typeface="Times New Roman" panose="02020603050405020304" charset="0"/>
                <a:cs typeface="Times New Roman" panose="02020603050405020304" charset="0"/>
              </a:rPr>
              <a:t> </a:t>
            </a:r>
            <a:r>
              <a:rPr lang="en-US" altLang="zh-CN" sz="1400">
                <a:latin typeface="Times New Roman" panose="02020603050405020304" charset="0"/>
                <a:cs typeface="Times New Roman" panose="02020603050405020304" charset="0"/>
              </a:rPr>
              <a:t>ramdomly </a:t>
            </a:r>
            <a:r>
              <a:rPr lang="zh-CN" altLang="en-US" sz="1400">
                <a:latin typeface="Times New Roman" panose="02020603050405020304" charset="0"/>
                <a:cs typeface="Times New Roman" panose="02020603050405020304" charset="0"/>
              </a:rPr>
              <a:t>chose a starting set of doublets or triplets respectively </a:t>
            </a:r>
            <a:r>
              <a:rPr lang="en-US" altLang="zh-CN" sz="1400">
                <a:latin typeface="Times New Roman" panose="02020603050405020304" charset="0"/>
                <a:cs typeface="Times New Roman" panose="02020603050405020304" charset="0"/>
              </a:rPr>
              <a:t>summed</a:t>
            </a:r>
            <a:r>
              <a:rPr lang="zh-CN" altLang="en-US" sz="1400">
                <a:latin typeface="Times New Roman" panose="02020603050405020304" charset="0"/>
                <a:cs typeface="Times New Roman" panose="02020603050405020304" charset="0"/>
              </a:rPr>
              <a:t>. </a:t>
            </a:r>
            <a:endParaRPr lang="zh-CN" altLang="en-US" sz="1400">
              <a:latin typeface="Times New Roman" panose="02020603050405020304" charset="0"/>
              <a:cs typeface="Times New Roman" panose="02020603050405020304" charset="0"/>
            </a:endParaRPr>
          </a:p>
          <a:p>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calculate t</a:t>
            </a:r>
            <a:r>
              <a:rPr lang="zh-CN" altLang="en-US" sz="1400">
                <a:latin typeface="Times New Roman" panose="02020603050405020304" charset="0"/>
                <a:cs typeface="Times New Roman" panose="02020603050405020304" charset="0"/>
              </a:rPr>
              <a:t>he Spearman correlation to the test structure </a:t>
            </a:r>
            <a:endParaRPr lang="zh-CN" altLang="en-US" sz="1400">
              <a:latin typeface="Times New Roman" panose="02020603050405020304" charset="0"/>
              <a:cs typeface="Times New Roman" panose="02020603050405020304" charset="0"/>
            </a:endParaRPr>
          </a:p>
          <a:p>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iteratively (10,000 times) replaced one of the cells from the training structure in order to reach a higher correlation</a:t>
            </a:r>
            <a:endParaRPr lang="zh-CN" altLang="en-US" sz="1400">
              <a:latin typeface="Times New Roman" panose="02020603050405020304" charset="0"/>
              <a:cs typeface="Times New Roman" panose="02020603050405020304" charset="0"/>
            </a:endParaRPr>
          </a:p>
        </p:txBody>
      </p:sp>
      <p:sp>
        <p:nvSpPr>
          <p:cNvPr id="23" name="文本框 22"/>
          <p:cNvSpPr txBox="1"/>
          <p:nvPr/>
        </p:nvSpPr>
        <p:spPr>
          <a:xfrm>
            <a:off x="10165080" y="2771775"/>
            <a:ext cx="116268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method 4</a:t>
            </a:r>
            <a:endParaRPr lang="en-US" altLang="zh-CN" b="1">
              <a:latin typeface="Times New Roman" panose="02020603050405020304" charset="0"/>
              <a:cs typeface="Times New Roman" panose="02020603050405020304" charset="0"/>
            </a:endParaRPr>
          </a:p>
        </p:txBody>
      </p:sp>
      <p:sp>
        <p:nvSpPr>
          <p:cNvPr id="2" name="文本框 1"/>
          <p:cNvSpPr txBox="1"/>
          <p:nvPr/>
        </p:nvSpPr>
        <p:spPr>
          <a:xfrm>
            <a:off x="5567680" y="257810"/>
            <a:ext cx="6694805" cy="521970"/>
          </a:xfrm>
          <a:prstGeom prst="rect">
            <a:avLst/>
          </a:prstGeom>
          <a:noFill/>
        </p:spPr>
        <p:txBody>
          <a:bodyPr wrap="square" rtlCol="0" anchor="t">
            <a:spAutoFit/>
          </a:bodyPr>
          <a:p>
            <a:r>
              <a:rPr lang="zh-CN" altLang="en-US" sz="1400">
                <a:latin typeface="Times New Roman" panose="02020603050405020304" charset="0"/>
                <a:cs typeface="Times New Roman" panose="02020603050405020304" charset="0"/>
              </a:rPr>
              <a:t>doublet, triplet (three different cells interacting with each other), central connector (n cells interacting with one common cell), and in-line (n cells interacting in successive order).</a:t>
            </a:r>
            <a:endParaRPr lang="zh-CN" altLang="en-US" sz="14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132080"/>
            <a:ext cx="3872985" cy="2844000"/>
          </a:xfrm>
          <a:prstGeom prst="rect">
            <a:avLst/>
          </a:prstGeom>
        </p:spPr>
      </p:pic>
      <p:pic>
        <p:nvPicPr>
          <p:cNvPr id="3" name="图片 2"/>
          <p:cNvPicPr>
            <a:picLocks noChangeAspect="1"/>
          </p:cNvPicPr>
          <p:nvPr/>
        </p:nvPicPr>
        <p:blipFill>
          <a:blip r:embed="rId2"/>
          <a:stretch>
            <a:fillRect/>
          </a:stretch>
        </p:blipFill>
        <p:spPr>
          <a:xfrm>
            <a:off x="8764270" y="294005"/>
            <a:ext cx="3253092" cy="2520000"/>
          </a:xfrm>
          <a:prstGeom prst="rect">
            <a:avLst/>
          </a:prstGeom>
        </p:spPr>
      </p:pic>
      <p:sp>
        <p:nvSpPr>
          <p:cNvPr id="11" name="文本框 10"/>
          <p:cNvSpPr txBox="1"/>
          <p:nvPr/>
        </p:nvSpPr>
        <p:spPr>
          <a:xfrm>
            <a:off x="427355" y="5239385"/>
            <a:ext cx="11367770" cy="737235"/>
          </a:xfrm>
          <a:prstGeom prst="rect">
            <a:avLst/>
          </a:prstGeom>
          <a:noFill/>
        </p:spPr>
        <p:txBody>
          <a:bodyPr wrap="square" rtlCol="0" anchor="t">
            <a:spAutoFit/>
          </a:bodyPr>
          <a:p>
            <a:r>
              <a:rPr lang="zh-CN" altLang="en-US" sz="1400">
                <a:latin typeface="Times New Roman" panose="02020603050405020304" charset="0"/>
                <a:cs typeface="Times New Roman" panose="02020603050405020304" charset="0"/>
              </a:rPr>
              <a:t>These various cell types all communicate via ligand-receptor interactions, where the ligand can either be secreted and bind to the receptor in soluble form or be membrane-bound and require physical proximity of the two interacting cell types. Furthermore, communication between these different cell types is implicated in mechanisms for tumorigenesis, tumor progression, therapy resistance, immune infiltration, and inflammation</a:t>
            </a:r>
            <a:r>
              <a:rPr lang="en-US" altLang="zh-CN" sz="1400">
                <a:latin typeface="Times New Roman" panose="02020603050405020304" charset="0"/>
                <a:cs typeface="Times New Roman" panose="02020603050405020304" charset="0"/>
              </a:rPr>
              <a:t>.</a:t>
            </a:r>
            <a:endParaRPr lang="en-US" altLang="zh-CN" sz="1400">
              <a:latin typeface="Times New Roman" panose="02020603050405020304" charset="0"/>
              <a:cs typeface="Times New Roman" panose="02020603050405020304" charset="0"/>
            </a:endParaRPr>
          </a:p>
        </p:txBody>
      </p:sp>
      <p:pic>
        <p:nvPicPr>
          <p:cNvPr id="4" name="图片 3"/>
          <p:cNvPicPr>
            <a:picLocks noChangeAspect="1"/>
          </p:cNvPicPr>
          <p:nvPr/>
        </p:nvPicPr>
        <p:blipFill>
          <a:blip r:embed="rId3"/>
          <a:stretch>
            <a:fillRect/>
          </a:stretch>
        </p:blipFill>
        <p:spPr>
          <a:xfrm>
            <a:off x="5715000" y="294005"/>
            <a:ext cx="2704969" cy="2196000"/>
          </a:xfrm>
          <a:prstGeom prst="rect">
            <a:avLst/>
          </a:prstGeom>
        </p:spPr>
      </p:pic>
      <p:sp>
        <p:nvSpPr>
          <p:cNvPr id="5" name="文本框 4"/>
          <p:cNvSpPr txBox="1"/>
          <p:nvPr/>
        </p:nvSpPr>
        <p:spPr>
          <a:xfrm>
            <a:off x="605155" y="3136900"/>
            <a:ext cx="2679065" cy="583565"/>
          </a:xfrm>
          <a:prstGeom prst="rect">
            <a:avLst/>
          </a:prstGeom>
          <a:noFill/>
        </p:spPr>
        <p:txBody>
          <a:bodyPr wrap="square" rtlCol="0" anchor="t">
            <a:spAutoFit/>
          </a:bodyPr>
          <a:p>
            <a:r>
              <a:rPr lang="zh-CN" altLang="en-US" sz="1600">
                <a:latin typeface="Times New Roman" panose="02020603050405020304" charset="0"/>
                <a:cs typeface="Times New Roman" panose="02020603050405020304" charset="0"/>
              </a:rPr>
              <a:t>the number of pairs between broadcasting and target cell</a:t>
            </a:r>
            <a:endParaRPr lang="zh-CN" altLang="en-US" sz="1600">
              <a:latin typeface="Times New Roman" panose="02020603050405020304" charset="0"/>
              <a:cs typeface="Times New Roman" panose="02020603050405020304" charset="0"/>
            </a:endParaRPr>
          </a:p>
        </p:txBody>
      </p:sp>
      <p:sp>
        <p:nvSpPr>
          <p:cNvPr id="6" name="文本框 5"/>
          <p:cNvSpPr txBox="1"/>
          <p:nvPr/>
        </p:nvSpPr>
        <p:spPr>
          <a:xfrm>
            <a:off x="9006840" y="2967990"/>
            <a:ext cx="3115945" cy="1814830"/>
          </a:xfrm>
          <a:prstGeom prst="rect">
            <a:avLst/>
          </a:prstGeom>
          <a:noFill/>
        </p:spPr>
        <p:txBody>
          <a:bodyPr wrap="square" rtlCol="0" anchor="t">
            <a:spAutoFit/>
          </a:bodyPr>
          <a:p>
            <a:r>
              <a:rPr lang="zh-CN" altLang="en-US" sz="1400">
                <a:latin typeface="Times New Roman" panose="02020603050405020304" charset="0"/>
                <a:cs typeface="Times New Roman" panose="02020603050405020304" charset="0"/>
              </a:rPr>
              <a:t>create a statistical distribution of chance interactions under the null hypothesis </a:t>
            </a:r>
            <a:r>
              <a:rPr lang="en-US" altLang="zh-CN" sz="1400">
                <a:latin typeface="Times New Roman" panose="02020603050405020304" charset="0"/>
                <a:cs typeface="Times New Roman" panose="02020603050405020304" charset="0"/>
              </a:rPr>
              <a:t>and</a:t>
            </a:r>
            <a:r>
              <a:rPr lang="zh-CN" altLang="en-US" sz="1400">
                <a:latin typeface="Times New Roman" panose="02020603050405020304" charset="0"/>
                <a:cs typeface="Times New Roman" panose="02020603050405020304" charset="0"/>
              </a:rPr>
              <a:t> keeps the original data structure</a:t>
            </a:r>
            <a:endParaRPr lang="zh-CN" altLang="en-US" sz="1400">
              <a:latin typeface="Times New Roman" panose="02020603050405020304" charset="0"/>
              <a:cs typeface="Times New Roman" panose="02020603050405020304" charset="0"/>
            </a:endParaRPr>
          </a:p>
          <a:p>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detect interactions that were significantly (P&lt;0.05) enriched or depleted </a:t>
            </a:r>
            <a:endParaRPr lang="en-US" altLang="zh-CN" sz="1400">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compared with numbers in the background model</a:t>
            </a:r>
            <a:endParaRPr lang="en-US" altLang="zh-CN" sz="1400">
              <a:latin typeface="Times New Roman" panose="02020603050405020304" charset="0"/>
              <a:cs typeface="Times New Roman" panose="02020603050405020304" charset="0"/>
            </a:endParaRPr>
          </a:p>
        </p:txBody>
      </p:sp>
      <p:pic>
        <p:nvPicPr>
          <p:cNvPr id="7" name="图片 6"/>
          <p:cNvPicPr>
            <a:picLocks noChangeAspect="1"/>
          </p:cNvPicPr>
          <p:nvPr/>
        </p:nvPicPr>
        <p:blipFill>
          <a:blip r:embed="rId4"/>
          <a:stretch>
            <a:fillRect/>
          </a:stretch>
        </p:blipFill>
        <p:spPr>
          <a:xfrm>
            <a:off x="3974465" y="242570"/>
            <a:ext cx="1397000" cy="4540250"/>
          </a:xfrm>
          <a:prstGeom prst="rect">
            <a:avLst/>
          </a:prstGeom>
        </p:spPr>
      </p:pic>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UNIT_PLACING_PICTURE_USER_VIEWPORT" val="{&quot;height&quot;:4740,&quot;width&quot;:11220}"/>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6296</Words>
  <Application>WPS 演示</Application>
  <PresentationFormat>宽屏</PresentationFormat>
  <Paragraphs>109</Paragraphs>
  <Slides>6</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宋体</vt:lpstr>
      <vt:lpstr>Wingdings</vt:lpstr>
      <vt:lpstr>微软雅黑</vt:lpstr>
      <vt:lpstr>Wingdings</vt:lpstr>
      <vt:lpstr>Times New Roman</vt:lpstr>
      <vt:lpstr>Arial Unicode MS</vt:lpstr>
      <vt:lpstr>Calibri</vt:lpstr>
      <vt:lpstr>Office 主题​​</vt:lpstr>
      <vt:lpstr>PowerPoint 演示文稿</vt:lpstr>
      <vt:lpstr>PowerPoint 演示文稿</vt:lpstr>
      <vt:lpstr>Methods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18883</cp:lastModifiedBy>
  <cp:revision>246</cp:revision>
  <dcterms:created xsi:type="dcterms:W3CDTF">2019-06-19T02:08:00Z</dcterms:created>
  <dcterms:modified xsi:type="dcterms:W3CDTF">2020-07-11T06:09:48Z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