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8" r:id="rId7"/>
    <p:sldId id="267" r:id="rId8"/>
    <p:sldId id="262" r:id="rId9"/>
    <p:sldId id="270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B"/>
    <a:srgbClr val="10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449E5-AA86-4A10-9296-5C362EA76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260036-A8B0-43AC-9501-6E5F2DDD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EB855-A11C-4261-BEFE-FE260CDC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52B-5A00-4916-B40D-EB53305D58AA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5BBD9-690A-45C8-8B35-E3D6C23B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44AEE-D4BF-4568-9EBD-76726A57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A15-00E1-45B5-8A5E-4B9590FF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6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34432-9954-4DB5-B233-8184E629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E72C95-0163-4B5B-B947-A4C3D7A65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45AF9-FFDF-4941-A36D-09875A65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52B-5A00-4916-B40D-EB53305D58AA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F8F05-8330-4DC2-A862-29E6A034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F48E-41CE-4780-B5A5-79E73DA0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A15-00E1-45B5-8A5E-4B9590FF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8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300FCE-9FCD-4010-81A9-1519775D1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80ED24-CCC0-45EE-B4AE-369BF3824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BEFFB-C2D2-4BE9-8394-07683B83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52B-5A00-4916-B40D-EB53305D58AA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11CDA-03CB-40C7-8C4A-97CFE6F6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CAFF4-5FB5-455E-B6DA-9AF13BF3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A15-00E1-45B5-8A5E-4B9590FF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6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91C51-FAA3-4C28-AA93-147680F1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AE22E-B9ED-4357-8A9E-6700588B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09CB7-3D19-4F69-8BC3-6F67687E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52B-5A00-4916-B40D-EB53305D58AA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F527C-9856-4E79-85B5-F855B395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991BD-649C-40FD-82FE-E523989E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A15-00E1-45B5-8A5E-4B9590FF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3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B5092-ED98-4CF3-B40C-82E0983C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129BC-F941-4DD2-935E-EE8955411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6DE86-28D9-4E11-B115-EFEB4CEA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52B-5A00-4916-B40D-EB53305D58AA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CE64D-B470-48CA-A893-1B717572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D60C8-885F-48D6-AEC4-38921DF9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A15-00E1-45B5-8A5E-4B9590FF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F529E-BB04-49F7-9E67-56231451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F9802-D2AC-44E7-8309-EE3916840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9346E1-834D-438A-A856-365D0817B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C355D-32E9-4B42-A013-9920A267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52B-5A00-4916-B40D-EB53305D58AA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24E49C-052A-4275-BBE1-2CAFCCAD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54BBD-3303-442B-8AF3-A3AD41A6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A15-00E1-45B5-8A5E-4B9590FF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30171-5319-4E0D-9012-9859CC3A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A50E4-7F09-44C1-9E51-9E5AF25B9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094BF-6515-42AA-9DD6-F77842480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33ED73-5450-48B6-92E9-AAC210348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8436AD-3CC5-4AA2-B7DF-479CA8EEE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CAF847-FCFC-47B0-9146-B265D710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52B-5A00-4916-B40D-EB53305D58AA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44B58C-0B71-46B9-A7F0-1CC70047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29A880-C94D-45E0-B07C-960032DC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A15-00E1-45B5-8A5E-4B9590FF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6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0A2BD-27C3-4277-B0F4-D195C6A3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E2FE39-B341-480C-929B-07A12DF4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52B-5A00-4916-B40D-EB53305D58AA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E94B7C-821D-4F10-B1E2-F5E00B08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A50BBA-7558-4F1D-8836-02A40F40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A15-00E1-45B5-8A5E-4B9590FF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7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49EACB-9EDA-416B-BE9B-04BAE128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52B-5A00-4916-B40D-EB53305D58AA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7A0DA0-A571-4147-A861-44E33A5E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12A2C9-665A-452A-806A-F694E02E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A15-00E1-45B5-8A5E-4B9590FF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59C77-3A81-4989-8E83-435528FE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FD535-C096-4D9F-AE8B-E40BE336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E5404E-C9E2-4768-820E-439DAB913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B9715-1A89-461B-8AEA-D34F3681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52B-5A00-4916-B40D-EB53305D58AA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78D60A-4D7F-4D60-91B4-026F22B7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CBFF4-F80F-4813-B257-6831C8CD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A15-00E1-45B5-8A5E-4B9590FF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55CDA-9E14-4A10-8F11-3E14A039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41AFBA-B68B-46C2-9FCE-A8EFCB266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94FE8F-D21A-41C4-AEA8-5C6CD8865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819F4-8B70-4145-A68B-B1EB5EEE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352B-5A00-4916-B40D-EB53305D58AA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8EB719-2E70-40F0-B7C2-B5590C39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9A06B-21C3-4382-9708-9EE88035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2A15-00E1-45B5-8A5E-4B9590FF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4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09981-5216-4184-BCAB-853885C5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C0D95E-8639-47AB-949D-23FB796B3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A129C-4FE7-4169-8BD2-AFEB62692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8352B-5A00-4916-B40D-EB53305D58AA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4359F-D68E-433C-B89E-BDFD68104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FC554-9CE4-4D5F-9C8A-317A45A29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2A15-00E1-45B5-8A5E-4B9590FF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41897-8581-421B-AD4D-683BF5165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单细胞转录组聚类与注释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43A8A6-76AC-4CA1-8739-D4D335DFB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2020.07.05</a:t>
            </a:r>
          </a:p>
        </p:txBody>
      </p:sp>
    </p:spTree>
    <p:extLst>
      <p:ext uri="{BB962C8B-B14F-4D97-AF65-F5344CB8AC3E}">
        <p14:creationId xmlns:p14="http://schemas.microsoft.com/office/powerpoint/2010/main" val="311881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2F33A-0AAA-41C6-9A7A-CF98EC24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88035"/>
            <a:ext cx="10515600" cy="1325563"/>
          </a:xfrm>
        </p:spPr>
        <p:txBody>
          <a:bodyPr/>
          <a:lstStyle/>
          <a:p>
            <a:r>
              <a:rPr lang="zh-CN" altLang="en-US" dirty="0"/>
              <a:t>探讨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B6C9C-DFB1-4DAD-B06C-02C717E15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73" y="1253331"/>
            <a:ext cx="8933872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能否将聚类与注释融合，直接获得有生物学意义的聚类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对于不能注释上现有细胞类型的</a:t>
            </a:r>
            <a:r>
              <a:rPr lang="en-US" altLang="zh-CN" dirty="0"/>
              <a:t>cluster</a:t>
            </a:r>
            <a:r>
              <a:rPr lang="zh-CN" altLang="en-US" dirty="0"/>
              <a:t>，如何界定是无生物学意义的</a:t>
            </a:r>
            <a:r>
              <a:rPr lang="en-US" altLang="zh-CN" dirty="0"/>
              <a:t>cluster</a:t>
            </a:r>
            <a:r>
              <a:rPr lang="zh-CN" altLang="en-US" dirty="0"/>
              <a:t>，还是一种新的细胞亚型，还是一种细胞分化过程中的瞬时状态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具有相似表达谱的细胞如何准确注释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特征选择时，如何兼顾一般细胞与罕见细胞的特征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除基因表达谱外，基因之间的共调控能否指导聚类注释</a:t>
            </a:r>
          </a:p>
        </p:txBody>
      </p:sp>
      <p:pic>
        <p:nvPicPr>
          <p:cNvPr id="1026" name="Picture 2" descr="png透明3D小人问号图片-扑奔网,Office文档资源分享平台">
            <a:extLst>
              <a:ext uri="{FF2B5EF4-FFF2-40B4-BE49-F238E27FC236}">
                <a16:creationId xmlns:a16="http://schemas.microsoft.com/office/drawing/2014/main" id="{DB6A3D2B-41AB-43CD-A06A-0FBE1F29E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354" y="2026950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85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4EBCF30B-71DA-4AA5-AB37-4A1ED3A6B376}"/>
              </a:ext>
            </a:extLst>
          </p:cNvPr>
          <p:cNvSpPr/>
          <p:nvPr/>
        </p:nvSpPr>
        <p:spPr>
          <a:xfrm>
            <a:off x="145553" y="3836246"/>
            <a:ext cx="1705770" cy="1631681"/>
          </a:xfrm>
          <a:prstGeom prst="rect">
            <a:avLst/>
          </a:prstGeom>
          <a:solidFill>
            <a:srgbClr val="DCEAFB"/>
          </a:solidFill>
          <a:ln>
            <a:solidFill>
              <a:srgbClr val="DCE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51C207-F330-4945-BE59-DCE47572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855"/>
            <a:ext cx="2894120" cy="27298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E27B0F5-580D-4EDC-BF46-CD2D0C651146}"/>
              </a:ext>
            </a:extLst>
          </p:cNvPr>
          <p:cNvSpPr txBox="1"/>
          <p:nvPr/>
        </p:nvSpPr>
        <p:spPr>
          <a:xfrm>
            <a:off x="88776" y="12337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单细胞转录组分析流程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F583E6-3743-42AA-852F-8F6BF27D8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915" y="411934"/>
            <a:ext cx="4514850" cy="2181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81CB1F-4C93-4B67-8910-B336AE84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584" y="826733"/>
            <a:ext cx="1847850" cy="1600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07E2EB-C194-471E-B803-AC9D80BA7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3296" y="826733"/>
            <a:ext cx="1857375" cy="1609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BC9F61-86BF-49E0-88F9-F899FE128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4509" y="423031"/>
            <a:ext cx="2152650" cy="36195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E3EAB246-ED5D-4649-8C1B-E5D6C69BA87B}"/>
              </a:ext>
            </a:extLst>
          </p:cNvPr>
          <p:cNvSpPr/>
          <p:nvPr/>
        </p:nvSpPr>
        <p:spPr>
          <a:xfrm>
            <a:off x="2581766" y="1502546"/>
            <a:ext cx="724149" cy="104312"/>
          </a:xfrm>
          <a:prstGeom prst="rightArrow">
            <a:avLst/>
          </a:prstGeom>
          <a:solidFill>
            <a:srgbClr val="108CD2"/>
          </a:solidFill>
          <a:ln>
            <a:solidFill>
              <a:srgbClr val="108C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27B9F8-3512-40FA-876F-C37243878638}"/>
              </a:ext>
            </a:extLst>
          </p:cNvPr>
          <p:cNvSpPr txBox="1"/>
          <p:nvPr/>
        </p:nvSpPr>
        <p:spPr>
          <a:xfrm>
            <a:off x="3409026" y="2503951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去除低质量细胞：</a:t>
            </a:r>
            <a:endParaRPr lang="en-US" altLang="zh-CN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细胞中的基因数</a:t>
            </a:r>
            <a:endParaRPr lang="en-US" altLang="zh-CN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线粒体基因比例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D1AFDB-F323-4517-97AF-8B441314E8CF}"/>
              </a:ext>
            </a:extLst>
          </p:cNvPr>
          <p:cNvSpPr txBox="1"/>
          <p:nvPr/>
        </p:nvSpPr>
        <p:spPr>
          <a:xfrm>
            <a:off x="5820605" y="2593159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去除测序深度影响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获得可比的相对基因表达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3C2E1F-BBAE-4E52-B92C-11DA337D5611}"/>
              </a:ext>
            </a:extLst>
          </p:cNvPr>
          <p:cNvSpPr txBox="1"/>
          <p:nvPr/>
        </p:nvSpPr>
        <p:spPr>
          <a:xfrm>
            <a:off x="8981422" y="2593158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去除实验过程中引入的误差</a:t>
            </a:r>
            <a:endParaRPr lang="en-US" altLang="zh-CN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如批次效应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EB3602F-CDAC-497C-8B74-1B20026E6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8920" y="3482219"/>
            <a:ext cx="2181225" cy="29527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06000C2-7B45-4CCE-800F-646B6A5AD4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0727" y="2899410"/>
            <a:ext cx="188281" cy="57268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88AD65A-285B-4264-BDAC-6ABEC641A402}"/>
              </a:ext>
            </a:extLst>
          </p:cNvPr>
          <p:cNvSpPr txBox="1"/>
          <p:nvPr/>
        </p:nvSpPr>
        <p:spPr>
          <a:xfrm>
            <a:off x="9429530" y="6396335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筛选最能代表细胞间差异的高变基因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降低数据维度，便于后续聚类</a:t>
            </a:r>
            <a:endParaRPr lang="en-US" altLang="zh-CN" sz="12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0A5F7C9-420C-4B21-94BA-8B67C4D591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9363" y="3445086"/>
            <a:ext cx="990600" cy="34290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A000D665-EFBE-44BF-B7B6-C7636D50823C}"/>
              </a:ext>
            </a:extLst>
          </p:cNvPr>
          <p:cNvGrpSpPr/>
          <p:nvPr/>
        </p:nvGrpSpPr>
        <p:grpSpPr>
          <a:xfrm>
            <a:off x="6627254" y="3898659"/>
            <a:ext cx="2445694" cy="1943100"/>
            <a:chOff x="6373427" y="3876370"/>
            <a:chExt cx="2445694" cy="194310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351C493-3B69-4277-9EAD-99BD07BBD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73427" y="3876370"/>
              <a:ext cx="2286000" cy="19431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BB338B9-2836-4BC8-87EA-43C39A280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04696" y="4763628"/>
              <a:ext cx="1114425" cy="1055841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7B4246B3-A2F1-4F30-AB64-C77812ED9D3A}"/>
              </a:ext>
            </a:extLst>
          </p:cNvPr>
          <p:cNvSpPr txBox="1"/>
          <p:nvPr/>
        </p:nvSpPr>
        <p:spPr>
          <a:xfrm>
            <a:off x="7175037" y="637544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细胞聚类</a:t>
            </a:r>
            <a:endParaRPr lang="en-US" altLang="zh-CN" sz="12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9DA806A-B7A1-4450-83C8-5890D1DAA03F}"/>
              </a:ext>
            </a:extLst>
          </p:cNvPr>
          <p:cNvGrpSpPr/>
          <p:nvPr/>
        </p:nvGrpSpPr>
        <p:grpSpPr>
          <a:xfrm>
            <a:off x="2350849" y="3367919"/>
            <a:ext cx="3582899" cy="2694979"/>
            <a:chOff x="2350849" y="3367919"/>
            <a:chExt cx="3582899" cy="269497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8859F4F-BE86-4AA7-9336-00F161642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57123" y="3472098"/>
              <a:ext cx="3476625" cy="241935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229407E-7DFC-4248-BBF0-1015956E6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50849" y="3367919"/>
              <a:ext cx="447675" cy="2286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62D629E-96C0-4B06-8D09-335C00A1B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55670" y="5719998"/>
              <a:ext cx="1076325" cy="342900"/>
            </a:xfrm>
            <a:prstGeom prst="rect">
              <a:avLst/>
            </a:prstGeom>
          </p:spPr>
        </p:pic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CBC60D8E-3E57-42B0-BC2B-F7CFC241CA5B}"/>
              </a:ext>
            </a:extLst>
          </p:cNvPr>
          <p:cNvSpPr txBox="1"/>
          <p:nvPr/>
        </p:nvSpPr>
        <p:spPr>
          <a:xfrm>
            <a:off x="3563671" y="6392739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细胞类型注释</a:t>
            </a:r>
            <a:endParaRPr lang="en-US" altLang="zh-CN" sz="1200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0FDF568C-C529-49B1-A6B9-FD133E9C22E7}"/>
              </a:ext>
            </a:extLst>
          </p:cNvPr>
          <p:cNvSpPr/>
          <p:nvPr/>
        </p:nvSpPr>
        <p:spPr>
          <a:xfrm rot="10800000">
            <a:off x="8880241" y="4621267"/>
            <a:ext cx="724149" cy="104312"/>
          </a:xfrm>
          <a:prstGeom prst="rightArrow">
            <a:avLst/>
          </a:prstGeom>
          <a:solidFill>
            <a:srgbClr val="108CD2"/>
          </a:solidFill>
          <a:ln>
            <a:solidFill>
              <a:srgbClr val="108C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B51532C-55BD-4948-B989-753EDD5FD958}"/>
              </a:ext>
            </a:extLst>
          </p:cNvPr>
          <p:cNvSpPr/>
          <p:nvPr/>
        </p:nvSpPr>
        <p:spPr>
          <a:xfrm rot="10800000">
            <a:off x="5885571" y="4629617"/>
            <a:ext cx="724149" cy="104312"/>
          </a:xfrm>
          <a:prstGeom prst="rightArrow">
            <a:avLst/>
          </a:prstGeom>
          <a:solidFill>
            <a:srgbClr val="108CD2"/>
          </a:solidFill>
          <a:ln>
            <a:solidFill>
              <a:srgbClr val="108C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D07E10-7C45-4BBC-8988-21242DCCF88A}"/>
              </a:ext>
            </a:extLst>
          </p:cNvPr>
          <p:cNvSpPr txBox="1"/>
          <p:nvPr/>
        </p:nvSpPr>
        <p:spPr>
          <a:xfrm>
            <a:off x="210205" y="3898659"/>
            <a:ext cx="1599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Trajectory inference</a:t>
            </a:r>
            <a:endParaRPr lang="zh-CN" altLang="en-US" sz="11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BDD158E-A5DA-473C-893B-1DE49BB2CDD7}"/>
              </a:ext>
            </a:extLst>
          </p:cNvPr>
          <p:cNvSpPr txBox="1"/>
          <p:nvPr/>
        </p:nvSpPr>
        <p:spPr>
          <a:xfrm>
            <a:off x="117326" y="4463970"/>
            <a:ext cx="1692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Differential expression</a:t>
            </a:r>
            <a:endParaRPr lang="zh-CN" altLang="en-US" sz="11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B3D448-705E-4EB6-8CA0-4C0A704EC065}"/>
              </a:ext>
            </a:extLst>
          </p:cNvPr>
          <p:cNvSpPr txBox="1"/>
          <p:nvPr/>
        </p:nvSpPr>
        <p:spPr>
          <a:xfrm>
            <a:off x="117326" y="5068040"/>
            <a:ext cx="1692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Compositional analysis</a:t>
            </a:r>
            <a:endParaRPr lang="zh-CN" altLang="en-US" sz="1100" b="1" dirty="0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D413C12-67E3-4E46-95BA-D81551910BDA}"/>
              </a:ext>
            </a:extLst>
          </p:cNvPr>
          <p:cNvSpPr/>
          <p:nvPr/>
        </p:nvSpPr>
        <p:spPr>
          <a:xfrm rot="10800000">
            <a:off x="2032969" y="4525305"/>
            <a:ext cx="724149" cy="104312"/>
          </a:xfrm>
          <a:prstGeom prst="rightArrow">
            <a:avLst/>
          </a:prstGeom>
          <a:solidFill>
            <a:srgbClr val="108CD2"/>
          </a:solidFill>
          <a:ln>
            <a:solidFill>
              <a:srgbClr val="108C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2A2E599-B7C9-4534-B276-2464B75DD9C4}"/>
              </a:ext>
            </a:extLst>
          </p:cNvPr>
          <p:cNvSpPr/>
          <p:nvPr/>
        </p:nvSpPr>
        <p:spPr>
          <a:xfrm>
            <a:off x="2420179" y="3367919"/>
            <a:ext cx="9734877" cy="3445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2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62C8DA9-2164-46A4-A171-0C23E697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518" y="476250"/>
            <a:ext cx="2181225" cy="29527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3202EF-51E2-4DB6-93BB-4F82EE73D651}"/>
              </a:ext>
            </a:extLst>
          </p:cNvPr>
          <p:cNvSpPr txBox="1"/>
          <p:nvPr/>
        </p:nvSpPr>
        <p:spPr>
          <a:xfrm>
            <a:off x="47574" y="1017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降维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BD9670-B696-45FA-A58D-47F973E8278B}"/>
              </a:ext>
            </a:extLst>
          </p:cNvPr>
          <p:cNvSpPr txBox="1"/>
          <p:nvPr/>
        </p:nvSpPr>
        <p:spPr>
          <a:xfrm>
            <a:off x="30944" y="2389510"/>
            <a:ext cx="8180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选择高变基因代表原始的基因表达矩阵，一般保留高变异的</a:t>
            </a:r>
            <a:r>
              <a:rPr lang="en-US" altLang="zh-CN" dirty="0"/>
              <a:t>1000-5000</a:t>
            </a:r>
            <a:r>
              <a:rPr lang="zh-CN" altLang="en-US" dirty="0"/>
              <a:t>个基因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目的：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降低技术误差，集中在有生物学意义的差异上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降低数据维度，便于后续聚类分析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方法：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基于某种数学模型计算每个基因在所有细胞中的波动程度，波动程度越大，基因变化越高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方差与均值比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基尼系数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比例数值，在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之间，经济学概念，通过人均收入衡量国家的贫富差距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克服数据不平衡问题，即某些稀有细胞在整体细胞中所占比例太低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4EA9B9-7658-4A2A-AF8E-3889C622B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999" y="3870141"/>
            <a:ext cx="4023591" cy="24637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14CA21-F0E1-40F1-AA97-4BE58610D73E}"/>
              </a:ext>
            </a:extLst>
          </p:cNvPr>
          <p:cNvSpPr/>
          <p:nvPr/>
        </p:nvSpPr>
        <p:spPr>
          <a:xfrm>
            <a:off x="-17295" y="198427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降维之特征选择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41AF52-6A6D-4411-AF55-10E7CF68A758}"/>
              </a:ext>
            </a:extLst>
          </p:cNvPr>
          <p:cNvSpPr/>
          <p:nvPr/>
        </p:nvSpPr>
        <p:spPr>
          <a:xfrm>
            <a:off x="114072" y="471041"/>
            <a:ext cx="80139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单细胞</a:t>
            </a:r>
            <a:r>
              <a:rPr lang="en-US" altLang="zh-CN" dirty="0"/>
              <a:t>RNA-Seq</a:t>
            </a:r>
            <a:r>
              <a:rPr lang="zh-CN" altLang="en-US" dirty="0"/>
              <a:t>数据集维度过高，可包含多大</a:t>
            </a:r>
            <a:r>
              <a:rPr lang="en-US" altLang="zh-CN" dirty="0"/>
              <a:t>25,000</a:t>
            </a:r>
            <a:r>
              <a:rPr lang="zh-CN" altLang="en-US" dirty="0"/>
              <a:t>个基因的表达值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多数基因不能提供有用信息，有过多</a:t>
            </a:r>
            <a:r>
              <a:rPr lang="en-US" altLang="zh-CN" dirty="0"/>
              <a:t>0</a:t>
            </a:r>
            <a:r>
              <a:rPr lang="zh-CN" altLang="en-US" dirty="0"/>
              <a:t>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经过</a:t>
            </a:r>
            <a:r>
              <a:rPr lang="en-US" altLang="zh-CN" dirty="0"/>
              <a:t>QC</a:t>
            </a:r>
            <a:r>
              <a:rPr lang="zh-CN" altLang="en-US" dirty="0"/>
              <a:t>过滤零表达的基因后，特征空间维度通常仍会</a:t>
            </a:r>
            <a:r>
              <a:rPr lang="en-US" altLang="zh-CN" dirty="0"/>
              <a:t>&gt;15,000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高维度为计算细胞之间的距离带来困扰与计算压力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将表达矩阵映射到低位空间，用尽可能少的维数捕获数据中的信息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CA88BE-586D-4F40-99B1-1777F1951CF4}"/>
              </a:ext>
            </a:extLst>
          </p:cNvPr>
          <p:cNvSpPr/>
          <p:nvPr/>
        </p:nvSpPr>
        <p:spPr>
          <a:xfrm>
            <a:off x="-17295" y="6017627"/>
            <a:ext cx="573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线性降维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在筛选的特征上进一步进行线性降维，通常采用</a:t>
            </a:r>
            <a:r>
              <a:rPr lang="en-US" altLang="zh-CN" dirty="0"/>
              <a:t>PCA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57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DB2819-0B04-40A0-A20C-C2245A27720E}"/>
              </a:ext>
            </a:extLst>
          </p:cNvPr>
          <p:cNvSpPr txBox="1"/>
          <p:nvPr/>
        </p:nvSpPr>
        <p:spPr>
          <a:xfrm>
            <a:off x="47574" y="1017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聚类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BB347E-709E-4A5D-A13A-CE32B8C43E3D}"/>
              </a:ext>
            </a:extLst>
          </p:cNvPr>
          <p:cNvSpPr/>
          <p:nvPr/>
        </p:nvSpPr>
        <p:spPr>
          <a:xfrm>
            <a:off x="-6003" y="471041"/>
            <a:ext cx="9159237" cy="6794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从生物学角度，细胞有异质性，一个细胞群通常包含不同的细胞亚群</a:t>
            </a:r>
            <a:endParaRPr lang="en-US" altLang="zh-C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聚类的质量取决于群内与群间的相似性比较</a:t>
            </a:r>
            <a:endParaRPr lang="en-US" altLang="zh-C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定义细胞间的相似性</a:t>
            </a:r>
            <a:endParaRPr lang="en-US" altLang="zh-CN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如</a:t>
            </a:r>
            <a:r>
              <a:rPr lang="en-US" altLang="zh-CN" sz="1300" dirty="0"/>
              <a:t>Euclidean distance</a:t>
            </a:r>
            <a:r>
              <a:rPr lang="zh-CN" altLang="en-US" sz="1300" dirty="0"/>
              <a:t>，</a:t>
            </a:r>
            <a:r>
              <a:rPr lang="en-US" altLang="zh-CN" sz="1300" dirty="0"/>
              <a:t>cosine similarity</a:t>
            </a:r>
            <a:r>
              <a:rPr lang="zh-CN" altLang="en-US" sz="1300" dirty="0"/>
              <a:t>，</a:t>
            </a:r>
            <a:r>
              <a:rPr lang="en-US" altLang="zh-CN" sz="1300" dirty="0"/>
              <a:t>Pearson’s correlation Spearman’s correlation</a:t>
            </a:r>
            <a:r>
              <a:rPr lang="zh-CN" altLang="en-US" sz="1300" dirty="0"/>
              <a:t>等</a:t>
            </a:r>
            <a:endParaRPr lang="en-US" altLang="zh-C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基于细胞间聚类进行聚类</a:t>
            </a:r>
            <a:endParaRPr lang="en-US" altLang="zh-CN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300" dirty="0"/>
              <a:t> K-means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300" dirty="0"/>
              <a:t>不断迭代找出 </a:t>
            </a:r>
            <a:r>
              <a:rPr lang="en-US" altLang="zh-CN" sz="1300" dirty="0"/>
              <a:t>k </a:t>
            </a:r>
            <a:r>
              <a:rPr lang="zh-CN" altLang="en-US" sz="1300" dirty="0"/>
              <a:t>个中心，然后将各个细胞分配至最近的中心点</a:t>
            </a:r>
            <a:endParaRPr lang="en-US" altLang="zh-CN" sz="1300" dirty="0"/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300" dirty="0"/>
              <a:t>计算复杂度为线性，因此可用于大型数据集</a:t>
            </a:r>
            <a:endParaRPr lang="en-US" altLang="zh-CN" sz="1300" dirty="0"/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300" dirty="0"/>
              <a:t>贪婪算法，无法确保找到整体上的最优结果</a:t>
            </a:r>
            <a:endParaRPr lang="en-US" altLang="zh-CN" sz="1300" dirty="0"/>
          </a:p>
          <a:p>
            <a:pPr marL="1657350" lvl="3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300" dirty="0"/>
              <a:t>可通过不同的初始值多次进行 </a:t>
            </a:r>
            <a:r>
              <a:rPr lang="en-US" altLang="zh-CN" sz="1300" dirty="0"/>
              <a:t>k-means </a:t>
            </a:r>
            <a:r>
              <a:rPr lang="zh-CN" altLang="en-US" sz="1300" dirty="0"/>
              <a:t>计算，最终找到一致结果来克服</a:t>
            </a:r>
            <a:endParaRPr lang="en-US" altLang="zh-CN" sz="1300" dirty="0"/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300" dirty="0"/>
              <a:t>偏向于得到大小相同的 </a:t>
            </a:r>
            <a:r>
              <a:rPr lang="en-US" altLang="zh-CN" sz="1300" dirty="0"/>
              <a:t>cluster</a:t>
            </a:r>
            <a:r>
              <a:rPr lang="zh-CN" altLang="en-US" sz="1300" dirty="0"/>
              <a:t>，这可能导致罕见细胞和其他的细胞群合在一起</a:t>
            </a:r>
            <a:endParaRPr lang="en-US" altLang="zh-CN" sz="1300" dirty="0"/>
          </a:p>
          <a:p>
            <a:pPr marL="1657350" lvl="3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300" dirty="0" err="1"/>
              <a:t>RaceID</a:t>
            </a:r>
            <a:r>
              <a:rPr lang="en-US" altLang="zh-CN" sz="1300" dirty="0"/>
              <a:t> </a:t>
            </a:r>
            <a:r>
              <a:rPr lang="zh-CN" altLang="en-US" sz="1300" dirty="0"/>
              <a:t>增加了异常值检测来鉴定罕见细胞类型</a:t>
            </a:r>
            <a:endParaRPr lang="en-US" altLang="zh-CN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层次聚类</a:t>
            </a:r>
            <a:endParaRPr lang="en-US" altLang="zh-CN" sz="1300" dirty="0"/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300" dirty="0"/>
              <a:t>循序地不断将单个细胞整合成大的分支（</a:t>
            </a:r>
            <a:r>
              <a:rPr lang="en-US" altLang="zh-CN" sz="1300" dirty="0"/>
              <a:t>agglomerative</a:t>
            </a:r>
            <a:r>
              <a:rPr lang="zh-CN" altLang="en-US" sz="1300" dirty="0"/>
              <a:t>）或将分支分成更小的组（</a:t>
            </a:r>
            <a:r>
              <a:rPr lang="en-US" altLang="zh-CN" sz="1300" dirty="0"/>
              <a:t>divisive</a:t>
            </a:r>
            <a:r>
              <a:rPr lang="zh-CN" altLang="en-US" sz="1300" dirty="0"/>
              <a:t>）</a:t>
            </a:r>
            <a:endParaRPr lang="en-US" altLang="zh-CN" sz="1300" dirty="0"/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300" dirty="0"/>
              <a:t>时间和内存消耗均至少为平方增长型，因此难以用于大型数据集</a:t>
            </a:r>
            <a:endParaRPr lang="en-US" altLang="zh-CN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密度聚类</a:t>
            </a:r>
            <a:endParaRPr lang="en-US" altLang="zh-CN" sz="13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将聚类定义为细胞密度较高的相邻区域</a:t>
            </a:r>
            <a:endParaRPr lang="en-US" altLang="zh-CN" sz="13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需要大量样本来准确估计</a:t>
            </a:r>
            <a:endParaRPr lang="en-US" altLang="zh-CN" sz="13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当聚类的密度不同时，性能会不如其他算法。这是因为当密度变化时，用于识别邻近点的距离阈值</a:t>
            </a:r>
            <a:r>
              <a:rPr lang="en-US" altLang="zh-CN" sz="1300" dirty="0"/>
              <a:t>ε</a:t>
            </a:r>
            <a:r>
              <a:rPr lang="zh-CN" altLang="en-US" sz="1300" dirty="0"/>
              <a:t>和核心点的设置会随着聚类发生变化。而这在高维数据中会特别明显，很难估计</a:t>
            </a:r>
            <a:r>
              <a:rPr lang="en-US" altLang="zh-CN" sz="1300" dirty="0"/>
              <a:t>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300" dirty="0"/>
              <a:t>基于社区发现算法（基于图聚类，密度聚类的扩展）</a:t>
            </a:r>
            <a:endParaRPr lang="en-US" altLang="zh-CN" sz="1300" dirty="0"/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300" dirty="0"/>
              <a:t>找出密集相连的点</a:t>
            </a:r>
            <a:endParaRPr lang="en-US" altLang="zh-CN" sz="1300" dirty="0"/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300" dirty="0"/>
              <a:t>首先需构建 </a:t>
            </a:r>
            <a:r>
              <a:rPr lang="en-US" altLang="zh-CN" sz="1300" dirty="0"/>
              <a:t>k </a:t>
            </a:r>
            <a:r>
              <a:rPr lang="zh-CN" altLang="en-US" sz="1300" dirty="0"/>
              <a:t>最近邻居图，其中 </a:t>
            </a:r>
            <a:r>
              <a:rPr lang="en-US" altLang="zh-CN" sz="1300" dirty="0"/>
              <a:t>k </a:t>
            </a:r>
            <a:r>
              <a:rPr lang="zh-CN" altLang="en-US" sz="1300" dirty="0"/>
              <a:t>的选择会影响最终分支的数量和大小</a:t>
            </a:r>
            <a:endParaRPr lang="en-US" altLang="zh-CN" sz="1300" dirty="0"/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300" dirty="0"/>
              <a:t>细胞间的相似度定义为每对细胞的共享最近邻居数</a:t>
            </a:r>
            <a:endParaRPr lang="en-US" altLang="zh-CN" sz="1300" dirty="0"/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300" dirty="0"/>
              <a:t>绝大部分基于图的方法不需要用户指定分支的数目，而是采用间接性的分辨率参数，如增加邻居数，将导致分辨率降低，即分支减少</a:t>
            </a:r>
            <a:endParaRPr lang="en-US" altLang="zh-CN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89EBF9-DDBE-4D9E-BF88-C9CB886A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825" y="775215"/>
            <a:ext cx="2606968" cy="18139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3B8E9A-03A0-4684-BC35-85341EE0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980" y="2723473"/>
            <a:ext cx="2380311" cy="2065224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A999EE3-3686-4656-9174-6436C241FFD1}"/>
              </a:ext>
            </a:extLst>
          </p:cNvPr>
          <p:cNvGrpSpPr/>
          <p:nvPr/>
        </p:nvGrpSpPr>
        <p:grpSpPr>
          <a:xfrm>
            <a:off x="6984361" y="715052"/>
            <a:ext cx="2665617" cy="1874137"/>
            <a:chOff x="0" y="140277"/>
            <a:chExt cx="5929745" cy="378142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E700D29-07D3-4D6B-9FE4-1786FBF3C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345" y="140277"/>
              <a:ext cx="5486400" cy="18669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27C434F-B936-42F5-8B8D-ED45C2B0D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007177"/>
              <a:ext cx="2924175" cy="191452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8F41E0D-BCD9-4CC6-91D9-1D91EAD0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4175" y="2022042"/>
              <a:ext cx="2905125" cy="184785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C8B8198-E26B-482F-BFB9-F02BEC41D815}"/>
              </a:ext>
            </a:extLst>
          </p:cNvPr>
          <p:cNvGrpSpPr/>
          <p:nvPr/>
        </p:nvGrpSpPr>
        <p:grpSpPr>
          <a:xfrm>
            <a:off x="9718153" y="4790787"/>
            <a:ext cx="2380311" cy="2067213"/>
            <a:chOff x="206480" y="2447059"/>
            <a:chExt cx="5555519" cy="458118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FCE2101-EAFA-4C1E-9AB8-EF0E81CF4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481" y="2655743"/>
              <a:ext cx="2780424" cy="211418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7278BE4-D976-434B-AC77-B9010553B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6905" y="2447059"/>
              <a:ext cx="2775094" cy="241617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3CDE56D-2ED9-46EE-B366-06DD10533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6480" y="4769931"/>
              <a:ext cx="2737572" cy="2258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561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B14CB-92CB-4FD3-8FF6-6FB274AA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9879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现有聚类工具汇总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CC7225-A8A4-459C-917A-8E99CB643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9"/>
          <a:stretch/>
        </p:blipFill>
        <p:spPr>
          <a:xfrm>
            <a:off x="1202089" y="710213"/>
            <a:ext cx="9193662" cy="61138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AFB94D-F3F0-49AC-855C-4EFE0088AF54}"/>
              </a:ext>
            </a:extLst>
          </p:cNvPr>
          <p:cNvSpPr/>
          <p:nvPr/>
        </p:nvSpPr>
        <p:spPr>
          <a:xfrm>
            <a:off x="1289063" y="3133817"/>
            <a:ext cx="9019713" cy="363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F19472-7203-4B4E-AF1F-E2D0647D3A92}"/>
              </a:ext>
            </a:extLst>
          </p:cNvPr>
          <p:cNvSpPr/>
          <p:nvPr/>
        </p:nvSpPr>
        <p:spPr>
          <a:xfrm>
            <a:off x="1289062" y="1006473"/>
            <a:ext cx="9019713" cy="1097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772425-59F6-4A8C-BDC1-1D6D40916B49}"/>
              </a:ext>
            </a:extLst>
          </p:cNvPr>
          <p:cNvSpPr/>
          <p:nvPr/>
        </p:nvSpPr>
        <p:spPr>
          <a:xfrm>
            <a:off x="1280183" y="5585533"/>
            <a:ext cx="9019713" cy="363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E40A0F-C53E-4154-8581-9D9D08B79CB9}"/>
              </a:ext>
            </a:extLst>
          </p:cNvPr>
          <p:cNvSpPr txBox="1"/>
          <p:nvPr/>
        </p:nvSpPr>
        <p:spPr>
          <a:xfrm>
            <a:off x="10395747" y="3084976"/>
            <a:ext cx="1607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对罕见细胞类型分群效果较好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0D37D6-2F58-4F3A-9A48-7AEC45D2585E}"/>
              </a:ext>
            </a:extLst>
          </p:cNvPr>
          <p:cNvSpPr txBox="1"/>
          <p:nvPr/>
        </p:nvSpPr>
        <p:spPr>
          <a:xfrm>
            <a:off x="10395747" y="1247273"/>
            <a:ext cx="179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目前较常用的聚类方法</a:t>
            </a:r>
          </a:p>
        </p:txBody>
      </p:sp>
    </p:spTree>
    <p:extLst>
      <p:ext uri="{BB962C8B-B14F-4D97-AF65-F5344CB8AC3E}">
        <p14:creationId xmlns:p14="http://schemas.microsoft.com/office/powerpoint/2010/main" val="356750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A4FC9-F3EC-4367-B7E4-8554A933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20568"/>
            <a:ext cx="10515600" cy="82191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聚类算法现存问题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6BE0D-00E0-41BF-B971-7C569B38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2" y="991134"/>
            <a:ext cx="11830879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现有大部分算法会将数据根据数学意义进行划分，但不考虑这些分组是否具有生物学意义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组织内不同类型细胞占比差异大，许多聚类算法是在各分支大小相近的情况下表现最好</a:t>
            </a:r>
          </a:p>
          <a:p>
            <a:pPr>
              <a:lnSpc>
                <a:spcPct val="125000"/>
              </a:lnSpc>
            </a:pPr>
            <a:r>
              <a:rPr lang="en-US" altLang="zh-CN" dirty="0" err="1"/>
              <a:t>GiniClust</a:t>
            </a:r>
            <a:r>
              <a:rPr lang="en-US" altLang="zh-CN" dirty="0"/>
              <a:t> </a:t>
            </a:r>
            <a:r>
              <a:rPr lang="zh-CN" altLang="en-US" dirty="0"/>
              <a:t>专为鉴别罕见细胞类型而定制，影响了它们在鉴定常见细胞类型时的表现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如何确定一个</a:t>
            </a:r>
            <a:r>
              <a:rPr lang="en-US" altLang="zh-CN" dirty="0"/>
              <a:t>cluster</a:t>
            </a:r>
            <a:r>
              <a:rPr lang="zh-CN" altLang="en-US" dirty="0"/>
              <a:t>是否需要重聚类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目前</a:t>
            </a:r>
            <a:r>
              <a:rPr lang="en-US" altLang="zh-CN" dirty="0"/>
              <a:t>ROGUE</a:t>
            </a:r>
            <a:r>
              <a:rPr lang="zh-CN" altLang="en-US" dirty="0"/>
              <a:t>可进行细胞纯度评估，为是否重新聚类提供一个参考</a:t>
            </a:r>
          </a:p>
        </p:txBody>
      </p:sp>
    </p:spTree>
    <p:extLst>
      <p:ext uri="{BB962C8B-B14F-4D97-AF65-F5344CB8AC3E}">
        <p14:creationId xmlns:p14="http://schemas.microsoft.com/office/powerpoint/2010/main" val="17920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EEF1EC-AF7E-4BAA-AD64-105BD9F477C9}"/>
              </a:ext>
            </a:extLst>
          </p:cNvPr>
          <p:cNvSpPr/>
          <p:nvPr/>
        </p:nvSpPr>
        <p:spPr>
          <a:xfrm>
            <a:off x="47574" y="471041"/>
            <a:ext cx="8052717" cy="6127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现在的大部分文章对细胞亚群的注释都是基于人工的注释方法完成</a:t>
            </a:r>
            <a:endParaRPr lang="en-US" altLang="zh-CN" sz="1600" dirty="0"/>
          </a:p>
          <a:p>
            <a:pPr marL="742950" lvl="1" indent="-28575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基于实验预期（样本的类型）构建</a:t>
            </a:r>
            <a:r>
              <a:rPr lang="en-US" altLang="zh-CN" sz="1600" dirty="0"/>
              <a:t>marker</a:t>
            </a:r>
            <a:r>
              <a:rPr lang="zh-CN" altLang="en-US" sz="1600" dirty="0"/>
              <a:t>集，</a:t>
            </a:r>
            <a:r>
              <a:rPr lang="en-US" altLang="zh-CN" sz="1600" dirty="0"/>
              <a:t>marker</a:t>
            </a:r>
            <a:r>
              <a:rPr lang="zh-CN" altLang="en-US" sz="1600" dirty="0"/>
              <a:t>可以来自数据库或者文献</a:t>
            </a:r>
            <a:endParaRPr lang="en-US" altLang="zh-CN" sz="1600" dirty="0"/>
          </a:p>
          <a:p>
            <a:pPr marL="742950" lvl="1" indent="-28575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已知</a:t>
            </a:r>
            <a:r>
              <a:rPr lang="en-US" altLang="zh-CN" sz="1600" dirty="0"/>
              <a:t>marker</a:t>
            </a:r>
            <a:r>
              <a:rPr lang="zh-CN" altLang="en-US" sz="1600" dirty="0"/>
              <a:t>基因与自己数据中的亚群特异表达基因进行匹配，初步鉴定每个亚群是什么类型的细胞</a:t>
            </a:r>
            <a:endParaRPr lang="en-US" altLang="zh-CN" sz="1600" dirty="0"/>
          </a:p>
          <a:p>
            <a:pPr marL="742950" lvl="1" indent="-28575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使用逻辑推理以及绘图可视化，一一排除初步鉴定结果中矛盾的部分</a:t>
            </a:r>
            <a:endParaRPr lang="en-US" altLang="zh-CN" sz="1600" dirty="0"/>
          </a:p>
          <a:p>
            <a:pPr marL="285750" indent="-28575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自动完成细胞注释</a:t>
            </a:r>
            <a:endParaRPr lang="en-US" altLang="zh-CN" sz="1600" dirty="0"/>
          </a:p>
          <a:p>
            <a:pPr marL="742950" lvl="1" indent="-28575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一类是基于基因在不同细胞类型的表达量差异去判定</a:t>
            </a:r>
            <a:r>
              <a:rPr lang="en-US" altLang="zh-CN" sz="1600" dirty="0"/>
              <a:t>marker</a:t>
            </a:r>
            <a:r>
              <a:rPr lang="zh-CN" altLang="en-US" sz="1600" dirty="0"/>
              <a:t>基因</a:t>
            </a:r>
            <a:endParaRPr lang="en-US" altLang="zh-CN" sz="1600" dirty="0"/>
          </a:p>
          <a:p>
            <a:pPr marL="1200150" lvl="2" indent="-28575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根据基因表达量矩阵寻找可靠的</a:t>
            </a:r>
            <a:r>
              <a:rPr lang="en-US" altLang="zh-CN" sz="1600" dirty="0"/>
              <a:t>marker</a:t>
            </a:r>
            <a:r>
              <a:rPr lang="zh-CN" altLang="en-US" sz="1600" dirty="0"/>
              <a:t>基因</a:t>
            </a:r>
            <a:endParaRPr lang="en-US" altLang="zh-CN" sz="1600" dirty="0"/>
          </a:p>
          <a:p>
            <a:pPr marL="1200150" lvl="2" indent="-28575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基于</a:t>
            </a:r>
            <a:r>
              <a:rPr lang="en-US" altLang="zh-CN" sz="1600" dirty="0"/>
              <a:t>marker</a:t>
            </a:r>
            <a:r>
              <a:rPr lang="zh-CN" altLang="en-US" sz="1600" dirty="0"/>
              <a:t>基因计算未鉴定细胞</a:t>
            </a:r>
            <a:r>
              <a:rPr lang="en-US" altLang="zh-CN" sz="1600" dirty="0"/>
              <a:t>/</a:t>
            </a:r>
            <a:r>
              <a:rPr lang="zh-CN" altLang="en-US" sz="1600" dirty="0"/>
              <a:t>细胞亚群与参考数据集所有细胞类型的相关性</a:t>
            </a:r>
            <a:endParaRPr lang="en-US" altLang="zh-CN" sz="1600" dirty="0"/>
          </a:p>
          <a:p>
            <a:pPr marL="1200150" lvl="2" indent="-28575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根据相关性进行细胞类型注释</a:t>
            </a:r>
            <a:endParaRPr lang="en-US" altLang="zh-CN" sz="1600" dirty="0"/>
          </a:p>
          <a:p>
            <a:pPr marL="1200150" lvl="2" indent="-28575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代表软件：</a:t>
            </a:r>
            <a:r>
              <a:rPr lang="en-US" altLang="zh-CN" sz="1600" dirty="0" err="1"/>
              <a:t>singleR</a:t>
            </a:r>
            <a:r>
              <a:rPr lang="zh-CN" altLang="en-US" sz="1600" dirty="0"/>
              <a:t>， </a:t>
            </a:r>
            <a:r>
              <a:rPr lang="en-US" altLang="zh-CN" sz="1600" dirty="0" err="1"/>
              <a:t>celaref</a:t>
            </a:r>
            <a:r>
              <a:rPr lang="zh-CN" altLang="en-US" sz="1600" dirty="0"/>
              <a:t>， </a:t>
            </a:r>
            <a:r>
              <a:rPr lang="en-US" altLang="zh-CN" sz="1600" dirty="0"/>
              <a:t>CHETAH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 marL="742950" lvl="1" indent="-28575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一类是基于人工提供的</a:t>
            </a:r>
            <a:r>
              <a:rPr lang="en-US" altLang="zh-CN" sz="1600" dirty="0"/>
              <a:t>marker</a:t>
            </a:r>
            <a:r>
              <a:rPr lang="zh-CN" altLang="en-US" sz="1600" dirty="0"/>
              <a:t>基因信息做后续分析</a:t>
            </a:r>
            <a:endParaRPr lang="en-US" altLang="zh-CN" sz="1600" dirty="0"/>
          </a:p>
          <a:p>
            <a:pPr marL="1200150" lvl="2" indent="-28575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这类算法增加了主观意识对细胞注释的影响，因为</a:t>
            </a:r>
            <a:r>
              <a:rPr lang="en-US" altLang="zh-CN" sz="1600" dirty="0"/>
              <a:t>marker</a:t>
            </a:r>
            <a:r>
              <a:rPr lang="zh-CN" altLang="en-US" sz="1600" dirty="0"/>
              <a:t>基因是由主观定义的</a:t>
            </a:r>
            <a:endParaRPr lang="en-US" altLang="zh-CN" sz="1600" dirty="0"/>
          </a:p>
          <a:p>
            <a:pPr marL="1200150" lvl="2" indent="-28575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主要的运算量用在了分类器的训练，后续使用分类器去进行细胞类型注释</a:t>
            </a:r>
            <a:endParaRPr lang="en-US" altLang="zh-CN" sz="1600" dirty="0"/>
          </a:p>
          <a:p>
            <a:pPr marL="1200150" lvl="2" indent="-285750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代表软件： </a:t>
            </a:r>
            <a:r>
              <a:rPr lang="en-US" altLang="zh-CN" sz="1600" dirty="0" err="1"/>
              <a:t>SuperCT</a:t>
            </a:r>
            <a:r>
              <a:rPr lang="zh-CN" altLang="en-US" sz="1600" dirty="0"/>
              <a:t>， </a:t>
            </a:r>
            <a:r>
              <a:rPr lang="en-US" altLang="zh-CN" sz="1600" dirty="0" err="1"/>
              <a:t>scANVI</a:t>
            </a:r>
            <a:r>
              <a:rPr lang="zh-CN" altLang="en-US" sz="1600" dirty="0"/>
              <a:t>等</a:t>
            </a:r>
            <a:endParaRPr lang="en-US" altLang="zh-CN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60CABD-BED8-48C0-B660-C0BC2D5BFF5B}"/>
              </a:ext>
            </a:extLst>
          </p:cNvPr>
          <p:cNvSpPr txBox="1"/>
          <p:nvPr/>
        </p:nvSpPr>
        <p:spPr>
          <a:xfrm>
            <a:off x="47574" y="1017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296122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9C238A-6D73-4DF4-B985-BC9671AE7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09537"/>
            <a:ext cx="100869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2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A4FC9-F3EC-4367-B7E4-8554A933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20568"/>
            <a:ext cx="10515600" cy="821911"/>
          </a:xfrm>
        </p:spPr>
        <p:txBody>
          <a:bodyPr>
            <a:normAutofit/>
          </a:bodyPr>
          <a:lstStyle/>
          <a:p>
            <a:pPr>
              <a:lnSpc>
                <a:spcPct val="145000"/>
              </a:lnSpc>
            </a:pPr>
            <a:r>
              <a:rPr lang="zh-CN" altLang="en-US" sz="3200" dirty="0"/>
              <a:t>自动细胞注释的局限</a:t>
            </a:r>
            <a:endParaRPr lang="en-US" altLang="zh-CN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6BE0D-00E0-41BF-B971-7C569B38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2" y="963425"/>
            <a:ext cx="11830879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参考数据集依赖性强，对物种研究少的，可用数据集少的细胞类型分类不够准确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对相似度高的细胞类型鉴定准确度低，如</a:t>
            </a:r>
            <a:r>
              <a:rPr lang="en-US" altLang="zh-CN" dirty="0"/>
              <a:t>PBMC</a:t>
            </a:r>
            <a:r>
              <a:rPr lang="zh-CN" altLang="en-US" dirty="0"/>
              <a:t>样本中的</a:t>
            </a:r>
            <a:r>
              <a:rPr lang="en-US" altLang="zh-CN" dirty="0"/>
              <a:t>NK</a:t>
            </a:r>
            <a:r>
              <a:rPr lang="zh-CN" altLang="en-US" dirty="0"/>
              <a:t>细胞，</a:t>
            </a:r>
            <a:r>
              <a:rPr lang="en-US" altLang="zh-CN" dirty="0"/>
              <a:t>T</a:t>
            </a:r>
            <a:r>
              <a:rPr lang="zh-CN" altLang="en-US" dirty="0"/>
              <a:t>细胞，</a:t>
            </a:r>
            <a:r>
              <a:rPr lang="en-US" altLang="zh-CN" dirty="0"/>
              <a:t>NKT</a:t>
            </a:r>
            <a:r>
              <a:rPr lang="zh-CN" altLang="en-US" dirty="0"/>
              <a:t>细胞，这些细胞表达谱相似，高辨识度的</a:t>
            </a:r>
            <a:r>
              <a:rPr lang="en-US" altLang="zh-CN" dirty="0"/>
              <a:t>marker</a:t>
            </a:r>
            <a:r>
              <a:rPr lang="zh-CN" altLang="en-US" dirty="0"/>
              <a:t>基因少，降低了软件运算的准确性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软件自配了参考数据集，虽然免去了用户整理数据集的麻烦，但限制了软件的使用范围。最好能自带参考库，又提供自用自建参考库的功能 （目前</a:t>
            </a:r>
            <a:r>
              <a:rPr lang="en-US" altLang="zh-CN" dirty="0" err="1"/>
              <a:t>singleR</a:t>
            </a:r>
            <a:r>
              <a:rPr lang="zh-CN" altLang="en-US" dirty="0"/>
              <a:t>，</a:t>
            </a:r>
            <a:r>
              <a:rPr lang="en-US" altLang="zh-CN" dirty="0" err="1"/>
              <a:t>SciBet</a:t>
            </a:r>
            <a:r>
              <a:rPr lang="zh-CN" altLang="en-US" dirty="0"/>
              <a:t>支持运行用户自配数据库）</a:t>
            </a:r>
          </a:p>
        </p:txBody>
      </p:sp>
    </p:spTree>
    <p:extLst>
      <p:ext uri="{BB962C8B-B14F-4D97-AF65-F5344CB8AC3E}">
        <p14:creationId xmlns:p14="http://schemas.microsoft.com/office/powerpoint/2010/main" val="129760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1144</Words>
  <Application>Microsoft Office PowerPoint</Application>
  <PresentationFormat>宽屏</PresentationFormat>
  <Paragraphs>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单细胞转录组聚类与注释</vt:lpstr>
      <vt:lpstr>PowerPoint 演示文稿</vt:lpstr>
      <vt:lpstr>PowerPoint 演示文稿</vt:lpstr>
      <vt:lpstr>PowerPoint 演示文稿</vt:lpstr>
      <vt:lpstr>现有聚类工具汇总</vt:lpstr>
      <vt:lpstr>聚类算法现存问题</vt:lpstr>
      <vt:lpstr>PowerPoint 演示文稿</vt:lpstr>
      <vt:lpstr>PowerPoint 演示文稿</vt:lpstr>
      <vt:lpstr>自动细胞注释的局限</vt:lpstr>
      <vt:lpstr>探讨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单细胞转录组聚类与注释</dc:title>
  <dc:creator>zhoufx</dc:creator>
  <cp:lastModifiedBy>zhoufx</cp:lastModifiedBy>
  <cp:revision>19</cp:revision>
  <dcterms:created xsi:type="dcterms:W3CDTF">2020-07-04T01:35:41Z</dcterms:created>
  <dcterms:modified xsi:type="dcterms:W3CDTF">2020-07-06T06:11:04Z</dcterms:modified>
</cp:coreProperties>
</file>