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666"/>
  </p:normalViewPr>
  <p:slideViewPr>
    <p:cSldViewPr>
      <p:cViewPr varScale="1">
        <p:scale>
          <a:sx n="102" d="100"/>
          <a:sy n="102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556B-6D90-254C-8345-0BEE028623C3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C567A-D047-164C-B51A-53CF4656B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4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C567A-D047-164C-B51A-53CF4656BD1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00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 bwMode="auto">
          <a:xfrm>
            <a:off x="685800" y="2130424"/>
            <a:ext cx="7772400" cy="1470024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7"/>
            <a:ext cx="2057400" cy="5851524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7"/>
            <a:ext cx="6019799" cy="5851524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722313" y="4406899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22313" y="2906712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648199" y="1600200"/>
            <a:ext cx="4038598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535112"/>
            <a:ext cx="404018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457200" y="2174874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4645024" y="1535112"/>
            <a:ext cx="404177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4645024" y="2174874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457200" y="273049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3575049" y="273049"/>
            <a:ext cx="5111749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099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792287" y="4800600"/>
            <a:ext cx="54864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1792287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1792287" y="5367337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</a:p>
          <a:p>
            <a:pPr lvl="1">
              <a:defRPr/>
            </a:pPr>
            <a:r>
              <a:rPr lang="zh-CN"/>
              <a:t>第二级</a:t>
            </a:r>
          </a:p>
          <a:p>
            <a:pPr lvl="2">
              <a:defRPr/>
            </a:pPr>
            <a:r>
              <a:rPr lang="zh-CN"/>
              <a:t>第三级</a:t>
            </a:r>
          </a:p>
          <a:p>
            <a:pPr lvl="3">
              <a:defRPr/>
            </a:pPr>
            <a:r>
              <a:rPr lang="zh-CN"/>
              <a:t>第四级</a:t>
            </a:r>
          </a:p>
          <a:p>
            <a:pPr lvl="4">
              <a:defRPr/>
            </a:pPr>
            <a:r>
              <a:rPr lang="zh-CN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/>
              <a:t>2025/7/7</a:t>
            </a:fld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49"/>
            <a:ext cx="28955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199" y="6356349"/>
            <a:ext cx="213359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FB4-7AA8-61C4-EFFD-D74258DE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F3B1F-95D6-3B48-96F9-BA4DEE1771C7}" type="datetime1">
              <a:rPr lang="zh-CN" altLang="en-US" smtClean="0"/>
              <a:t>2025/7/7</a:t>
            </a:fld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72E42-BD5C-F1DB-B25D-AFA4EB86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9912B-26DB-7762-0524-D15EFC41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3B11CB-C117-E0E4-3EB0-BF00C78AF0B2}"/>
              </a:ext>
            </a:extLst>
          </p:cNvPr>
          <p:cNvSpPr txBox="1"/>
          <p:nvPr/>
        </p:nvSpPr>
        <p:spPr>
          <a:xfrm>
            <a:off x="179510" y="159180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针对一个复杂的问题，尤其是</a:t>
            </a:r>
            <a:r>
              <a:rPr kumimoji="1" lang="en-US" altLang="zh-CN" dirty="0"/>
              <a:t>np-hard</a:t>
            </a:r>
            <a:r>
              <a:rPr kumimoji="1" lang="zh-CN" altLang="en-US" dirty="0"/>
              <a:t>乃至</a:t>
            </a:r>
            <a:r>
              <a:rPr kumimoji="1" lang="en-US" altLang="zh-CN" dirty="0" err="1"/>
              <a:t>pspace</a:t>
            </a:r>
            <a:r>
              <a:rPr kumimoji="1" lang="en-US" altLang="zh-CN" dirty="0"/>
              <a:t>-complete</a:t>
            </a:r>
            <a:r>
              <a:rPr kumimoji="1" lang="zh-CN" altLang="en-US" dirty="0"/>
              <a:t>的问题，完全依赖</a:t>
            </a:r>
            <a:r>
              <a:rPr kumimoji="1" lang="en-US" altLang="zh-CN" dirty="0"/>
              <a:t>asp</a:t>
            </a:r>
            <a:r>
              <a:rPr kumimoji="1" lang="zh-CN" altLang="en-US" dirty="0"/>
              <a:t>算出解非常消耗资源，</a:t>
            </a:r>
            <a:r>
              <a:rPr kumimoji="1" lang="en-US" altLang="zh-CN" dirty="0"/>
              <a:t>"Answer set planning: a survey." </a:t>
            </a:r>
            <a:r>
              <a:rPr kumimoji="1" lang="zh-CN" altLang="en-US" dirty="0"/>
              <a:t>这主要囿于</a:t>
            </a:r>
            <a:r>
              <a:rPr kumimoji="1" lang="en-US" altLang="zh-CN" dirty="0"/>
              <a:t>grounding bottleneck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i.e.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grounding before solving 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体现在 </a:t>
            </a:r>
            <a:r>
              <a:rPr kumimoji="1" lang="en-US" altLang="zh-CN" dirty="0">
                <a:solidFill>
                  <a:srgbClr val="FF0000"/>
                </a:solidFill>
              </a:rPr>
              <a:t>related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work (</a:t>
            </a:r>
            <a:r>
              <a:rPr kumimoji="1" lang="zh-CN" altLang="en-US" dirty="0">
                <a:solidFill>
                  <a:srgbClr val="FF0000"/>
                </a:solidFill>
              </a:rPr>
              <a:t>已有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/>
              <a:t>通常，我们会有一些</a:t>
            </a:r>
            <a:r>
              <a:rPr kumimoji="1" lang="en-US" altLang="zh-CN" dirty="0"/>
              <a:t>domain-dependent prior knowledge serving as some sort of heuristics</a:t>
            </a:r>
            <a:r>
              <a:rPr kumimoji="1" lang="zh-CN" altLang="en-US" dirty="0"/>
              <a:t>。直觉上来讲，似乎这些方法起效的途径是减小每个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effective grounding domain</a:t>
            </a:r>
            <a:r>
              <a:rPr kumimoji="1" lang="zh-CN" altLang="en-US" dirty="0"/>
              <a:t>。但是，这一</a:t>
            </a:r>
            <a:r>
              <a:rPr kumimoji="1" lang="en-US" altLang="zh-CN" dirty="0"/>
              <a:t>empirical method</a:t>
            </a:r>
            <a:r>
              <a:rPr kumimoji="1" lang="zh-CN" altLang="en-US" dirty="0"/>
              <a:t>至少会有一下两个</a:t>
            </a:r>
            <a:r>
              <a:rPr kumimoji="1" lang="en-US" altLang="zh-CN" dirty="0"/>
              <a:t>underexplored</a:t>
            </a:r>
            <a:r>
              <a:rPr kumimoji="1" lang="zh-CN" altLang="en-US" dirty="0"/>
              <a:t>的问题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encoding heuristic predicates/rules</a:t>
            </a:r>
            <a:r>
              <a:rPr kumimoji="1" lang="zh-CN" altLang="en-US" dirty="0"/>
              <a:t> 本身也会带来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 overhead</a:t>
            </a:r>
            <a:r>
              <a:rPr kumimoji="1" lang="zh-CN" altLang="en-US" dirty="0"/>
              <a:t>； </a:t>
            </a:r>
            <a:r>
              <a:rPr kumimoji="1" lang="en-US" altLang="zh-CN" dirty="0"/>
              <a:t>ii) </a:t>
            </a:r>
            <a:r>
              <a:rPr kumimoji="1" lang="zh-CN" altLang="en-US" dirty="0"/>
              <a:t>数量变化后的</a:t>
            </a:r>
            <a:r>
              <a:rPr kumimoji="1" lang="en-US" altLang="zh-CN" dirty="0"/>
              <a:t>ground atom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ground rules</a:t>
            </a:r>
            <a:r>
              <a:rPr kumimoji="1" lang="zh-CN" altLang="en-US" dirty="0"/>
              <a:t>是否一定会加快求解（衍生的问题是：会离</a:t>
            </a:r>
            <a:r>
              <a:rPr kumimoji="1" lang="en-US" altLang="zh-CN" dirty="0"/>
              <a:t>phase transition</a:t>
            </a:r>
            <a:r>
              <a:rPr kumimoji="1" lang="zh-CN" altLang="en-US" dirty="0"/>
              <a:t>更远还是更近）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符合直觉，最好是有一些 </a:t>
            </a:r>
            <a:r>
              <a:rPr kumimoji="1" lang="en-US" altLang="zh-CN" dirty="0">
                <a:solidFill>
                  <a:srgbClr val="FF0000"/>
                </a:solidFill>
              </a:rPr>
              <a:t>related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work</a:t>
            </a:r>
            <a:r>
              <a:rPr kumimoji="1" lang="zh-CN" altLang="en-US" dirty="0">
                <a:solidFill>
                  <a:srgbClr val="FF0000"/>
                </a:solidFill>
              </a:rPr>
              <a:t> 来说明这这种假设是合理的（有一些工作也基于这种假设）</a:t>
            </a:r>
            <a:br>
              <a:rPr kumimoji="1" lang="en-US" altLang="zh-CN" dirty="0">
                <a:solidFill>
                  <a:srgbClr val="FF0000"/>
                </a:solidFill>
              </a:rPr>
            </a:br>
            <a:r>
              <a:rPr kumimoji="1" lang="en-US" altLang="zh-CN" dirty="0">
                <a:solidFill>
                  <a:srgbClr val="FF0000"/>
                </a:solidFill>
              </a:rPr>
              <a:t>Zhu</a:t>
            </a:r>
            <a:r>
              <a:rPr kumimoji="1" lang="zh-CN" altLang="en-US" dirty="0">
                <a:solidFill>
                  <a:srgbClr val="FF0000"/>
                </a:solidFill>
              </a:rPr>
              <a:t>：有没有必要去</a:t>
            </a:r>
            <a:r>
              <a:rPr kumimoji="1" lang="en-US" altLang="zh-CN" dirty="0">
                <a:solidFill>
                  <a:srgbClr val="FF0000"/>
                </a:solidFill>
              </a:rPr>
              <a:t>cover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phase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transition</a:t>
            </a:r>
            <a:r>
              <a:rPr kumimoji="1" lang="zh-CN" altLang="en-US" dirty="0">
                <a:solidFill>
                  <a:srgbClr val="FF0000"/>
                </a:solidFill>
              </a:rPr>
              <a:t> 的实验？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这种启发式方法的效果往往可以理解为 </a:t>
            </a:r>
            <a:r>
              <a:rPr kumimoji="1" lang="en-US" altLang="zh-CN" dirty="0"/>
              <a:t>Herbrand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universe</a:t>
            </a:r>
            <a:r>
              <a:rPr kumimoji="1" lang="zh-CN" altLang="en-US" dirty="0"/>
              <a:t> 的缩减 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直觉上需要缩减 </a:t>
            </a:r>
            <a:r>
              <a:rPr kumimoji="1" lang="en-US" altLang="zh-CN" dirty="0" err="1">
                <a:solidFill>
                  <a:srgbClr val="FF0000"/>
                </a:solidFill>
              </a:rPr>
              <a:t>serach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space</a:t>
            </a:r>
            <a:r>
              <a:rPr kumimoji="1" lang="zh-CN" altLang="en-US" dirty="0">
                <a:solidFill>
                  <a:srgbClr val="FF0000"/>
                </a:solidFill>
              </a:rPr>
              <a:t>，映射到 </a:t>
            </a:r>
            <a:r>
              <a:rPr kumimoji="1" lang="en-US" altLang="zh-CN" dirty="0">
                <a:solidFill>
                  <a:srgbClr val="FF0000"/>
                </a:solidFill>
              </a:rPr>
              <a:t>HU</a:t>
            </a:r>
            <a:r>
              <a:rPr kumimoji="1" lang="zh-CN" altLang="en-US" dirty="0">
                <a:solidFill>
                  <a:srgbClr val="FF0000"/>
                </a:solidFill>
              </a:rPr>
              <a:t> 上的缩减？给一个小例子，比如说在寻找 最小</a:t>
            </a:r>
            <a:r>
              <a:rPr kumimoji="1" lang="en-US" altLang="zh-CN" dirty="0">
                <a:solidFill>
                  <a:srgbClr val="FF0000"/>
                </a:solidFill>
              </a:rPr>
              <a:t>-</a:t>
            </a:r>
            <a:r>
              <a:rPr kumimoji="1" lang="zh-CN" altLang="en-US" dirty="0">
                <a:solidFill>
                  <a:srgbClr val="FF0000"/>
                </a:solidFill>
              </a:rPr>
              <a:t>图着色 的时候可以不用考虑那些“链”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strike="sngStrike" dirty="0"/>
              <a:t>现有 </a:t>
            </a:r>
            <a:r>
              <a:rPr kumimoji="1" lang="en-US" altLang="zh-CN" sz="1400" strike="sngStrike" dirty="0"/>
              <a:t>LLM</a:t>
            </a:r>
            <a:r>
              <a:rPr kumimoji="1" lang="zh-CN" altLang="en-US" sz="1400" strike="sngStrike" dirty="0"/>
              <a:t> 的发展，使得我们可以有一种 </a:t>
            </a:r>
            <a:r>
              <a:rPr kumimoji="1" lang="en-US" altLang="zh-CN" sz="1400" strike="sngStrike" dirty="0"/>
              <a:t>2-stage</a:t>
            </a:r>
            <a:r>
              <a:rPr kumimoji="1" lang="zh-CN" altLang="en-US" sz="1400" strike="sngStrike" dirty="0"/>
              <a:t> 的框架：</a:t>
            </a:r>
            <a:r>
              <a:rPr kumimoji="1" lang="en-US" altLang="zh-CN" sz="1400" strike="sngStrike" dirty="0">
                <a:solidFill>
                  <a:srgbClr val="FF0000"/>
                </a:solidFill>
              </a:rPr>
              <a:t>--&gt;</a:t>
            </a:r>
            <a:r>
              <a:rPr kumimoji="1" lang="zh-CN" altLang="en-US" sz="1400" strike="sngStrike" dirty="0">
                <a:solidFill>
                  <a:srgbClr val="FF0000"/>
                </a:solidFill>
              </a:rPr>
              <a:t> 不知道是否有必要去加实验</a:t>
            </a:r>
            <a:endParaRPr kumimoji="1" lang="en-US" altLang="zh-CN" sz="1400" strike="sngStrike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zh-CN" sz="1400" strike="sngStrike" dirty="0"/>
              <a:t>Logic</a:t>
            </a:r>
            <a:r>
              <a:rPr kumimoji="1" lang="zh-CN" altLang="en-US" sz="1400" strike="sngStrike" dirty="0"/>
              <a:t> </a:t>
            </a:r>
            <a:r>
              <a:rPr kumimoji="1" lang="en-US" altLang="zh-CN" sz="1400" strike="sngStrike" dirty="0"/>
              <a:t>based</a:t>
            </a:r>
            <a:r>
              <a:rPr kumimoji="1" lang="zh-CN" altLang="en-US" sz="1400" strike="sngStrike" dirty="0"/>
              <a:t> </a:t>
            </a:r>
            <a:r>
              <a:rPr kumimoji="1" lang="en-US" altLang="zh-CN" sz="1400" strike="sngStrike" dirty="0"/>
              <a:t>system</a:t>
            </a:r>
            <a:r>
              <a:rPr kumimoji="1" lang="zh-CN" altLang="en-US" sz="1400" strike="sngStrike" dirty="0"/>
              <a:t> 在资源（例如时效性）允许的情况下尽可能算出为真的“知识”</a:t>
            </a:r>
            <a:endParaRPr kumimoji="1" lang="en-US" altLang="zh-CN" sz="1400" strike="sngStrike" dirty="0"/>
          </a:p>
          <a:p>
            <a:pPr marL="800100" lvl="1" indent="-342900">
              <a:buAutoNum type="arabicPeriod"/>
            </a:pPr>
            <a:r>
              <a:rPr kumimoji="1" lang="zh-CN" altLang="en-US" sz="1400" strike="sngStrike" dirty="0"/>
              <a:t>再由 </a:t>
            </a:r>
            <a:r>
              <a:rPr kumimoji="1" lang="en-US" altLang="zh-CN" sz="1400" strike="sngStrike" dirty="0"/>
              <a:t>LLM</a:t>
            </a:r>
            <a:r>
              <a:rPr kumimoji="1" lang="zh-CN" altLang="en-US" sz="1400" strike="sngStrike" dirty="0"/>
              <a:t> 补全（对于 </a:t>
            </a:r>
            <a:r>
              <a:rPr kumimoji="1" lang="en-US" altLang="zh-CN" sz="1400" strike="sngStrike" dirty="0"/>
              <a:t>LLM</a:t>
            </a:r>
            <a:r>
              <a:rPr kumimoji="1" lang="zh-CN" altLang="en-US" sz="1400" strike="sngStrike" dirty="0"/>
              <a:t> 而言，为真的输入的知识越多，其贴近真实解的可能性越大）</a:t>
            </a:r>
          </a:p>
        </p:txBody>
      </p:sp>
    </p:spTree>
    <p:extLst>
      <p:ext uri="{BB962C8B-B14F-4D97-AF65-F5344CB8AC3E}">
        <p14:creationId xmlns:p14="http://schemas.microsoft.com/office/powerpoint/2010/main" val="290266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0891E-23F9-CC64-28DE-F78512AB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1D5CA-4140-5047-9791-D2D2C026A4A9}" type="datetime1">
              <a:rPr lang="zh-CN" altLang="en-US" smtClean="0"/>
              <a:t>2025/7/7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4225-D81D-41E6-54CA-B0DC9D6E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BBE2D-E693-5BF6-C80E-236F9C1C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09391F-5C24-9789-B666-7C51BA806603}"/>
              </a:ext>
            </a:extLst>
          </p:cNvPr>
          <p:cNvSpPr txBox="1"/>
          <p:nvPr/>
        </p:nvSpPr>
        <p:spPr>
          <a:xfrm>
            <a:off x="99117" y="143506"/>
            <a:ext cx="8865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 startAt="5"/>
            </a:pPr>
            <a:endParaRPr kumimoji="1" lang="en-US" altLang="zh-CN" dirty="0"/>
          </a:p>
          <a:p>
            <a:pPr marL="342900" indent="-342900">
              <a:buFont typeface="+mj-lt"/>
              <a:buAutoNum type="arabicPeriod" startAt="5"/>
            </a:pPr>
            <a:r>
              <a:rPr kumimoji="1" lang="zh-CN" altLang="en-US" dirty="0"/>
              <a:t>我们定义了 </a:t>
            </a:r>
            <a:r>
              <a:rPr kumimoji="1" lang="en-US" altLang="zh-CN" dirty="0"/>
              <a:t>diminution</a:t>
            </a:r>
            <a:r>
              <a:rPr kumimoji="1" lang="zh-CN" altLang="en-US" dirty="0"/>
              <a:t>，我们不要求求出所有的解（解的数量），也不要求每个解的完整性</a:t>
            </a: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体现在 </a:t>
            </a:r>
            <a:r>
              <a:rPr kumimoji="1" lang="en-US" altLang="zh-CN" dirty="0">
                <a:solidFill>
                  <a:srgbClr val="FF0000"/>
                </a:solidFill>
              </a:rPr>
              <a:t>definition</a:t>
            </a:r>
            <a:r>
              <a:rPr kumimoji="1" lang="zh-CN" altLang="en-US" dirty="0">
                <a:solidFill>
                  <a:srgbClr val="FF0000"/>
                </a:solidFill>
              </a:rPr>
              <a:t> 以及 </a:t>
            </a:r>
            <a:r>
              <a:rPr kumimoji="1" lang="en-US" altLang="zh-CN" dirty="0">
                <a:solidFill>
                  <a:srgbClr val="FF0000"/>
                </a:solidFill>
              </a:rPr>
              <a:t>property</a:t>
            </a:r>
          </a:p>
          <a:p>
            <a:pPr marL="342900" indent="-342900">
              <a:buFont typeface="+mj-lt"/>
              <a:buAutoNum type="arabicPeriod" startAt="5"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 startAt="5"/>
            </a:pPr>
            <a:r>
              <a:rPr kumimoji="1" lang="zh-CN" altLang="en-US" dirty="0"/>
              <a:t>但是由于找到这样的有效的</a:t>
            </a:r>
            <a:r>
              <a:rPr kumimoji="1" lang="en-US" altLang="zh-CN" dirty="0"/>
              <a:t>diminution</a:t>
            </a:r>
            <a:r>
              <a:rPr kumimoji="1" lang="zh-CN" altLang="en-US" dirty="0"/>
              <a:t> 的复杂性过高，于是有了一种针对 </a:t>
            </a:r>
            <a:r>
              <a:rPr kumimoji="1" lang="en-US" altLang="zh-CN" dirty="0"/>
              <a:t>Herbrand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Universe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Guess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的思路（可以 </a:t>
            </a:r>
            <a:r>
              <a:rPr kumimoji="1" lang="en-US" altLang="zh-CN" dirty="0"/>
              <a:t>guess</a:t>
            </a:r>
            <a:r>
              <a:rPr kumimoji="1" lang="zh-CN" altLang="en-US" dirty="0"/>
              <a:t> 一个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作为 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，然后再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其是否满足条件）。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体现在 </a:t>
            </a:r>
            <a:r>
              <a:rPr kumimoji="1" lang="en-US" altLang="zh-CN" dirty="0">
                <a:solidFill>
                  <a:srgbClr val="FF0000"/>
                </a:solidFill>
              </a:rPr>
              <a:t>definition</a:t>
            </a:r>
            <a:r>
              <a:rPr kumimoji="1" lang="zh-CN" altLang="en-US" dirty="0">
                <a:solidFill>
                  <a:srgbClr val="FF0000"/>
                </a:solidFill>
              </a:rPr>
              <a:t> 以及 </a:t>
            </a:r>
            <a:r>
              <a:rPr kumimoji="1" lang="en-US" altLang="zh-CN" dirty="0">
                <a:solidFill>
                  <a:srgbClr val="FF0000"/>
                </a:solidFill>
              </a:rPr>
              <a:t>property</a:t>
            </a:r>
          </a:p>
          <a:p>
            <a:pPr marL="342900" indent="-342900">
              <a:buFontTx/>
              <a:buAutoNum type="arabicPeriod" startAt="5"/>
            </a:pPr>
            <a:endParaRPr kumimoji="1" lang="en-US" altLang="zh-CN" dirty="0"/>
          </a:p>
          <a:p>
            <a:pPr marL="342900" indent="-342900">
              <a:buAutoNum type="arabicPeriod" startAt="5"/>
            </a:pPr>
            <a:r>
              <a:rPr kumimoji="1" lang="zh-CN" altLang="en-US" dirty="0"/>
              <a:t>为了该方法的可迁移性，我们给出了一种现代 </a:t>
            </a:r>
            <a:r>
              <a:rPr kumimoji="1" lang="en-US" altLang="zh-CN" dirty="0"/>
              <a:t>grounder</a:t>
            </a:r>
            <a:r>
              <a:rPr kumimoji="1" lang="zh-CN" altLang="en-US" dirty="0"/>
              <a:t> 通用的方法（</a:t>
            </a:r>
            <a:r>
              <a:rPr kumimoji="1" lang="en-US" altLang="zh-CN" dirty="0"/>
              <a:t>domain-predicate</a:t>
            </a:r>
            <a:r>
              <a:rPr kumimoji="1" lang="zh-CN" altLang="en-US" dirty="0"/>
              <a:t>）等价的实现了 </a:t>
            </a:r>
            <a:r>
              <a:rPr kumimoji="1" lang="en-US" altLang="zh-CN" dirty="0"/>
              <a:t>diminution</a:t>
            </a:r>
            <a:r>
              <a:rPr kumimoji="1" lang="zh-CN" altLang="en-US" dirty="0"/>
              <a:t>。</a:t>
            </a:r>
            <a:r>
              <a:rPr kumimoji="1" lang="en-US" altLang="zh-CN" dirty="0">
                <a:solidFill>
                  <a:srgbClr val="FF0000"/>
                </a:solidFill>
              </a:rPr>
              <a:t>--&gt; </a:t>
            </a:r>
            <a:r>
              <a:rPr kumimoji="1" lang="zh-CN" altLang="en-US" dirty="0">
                <a:solidFill>
                  <a:srgbClr val="FF0000"/>
                </a:solidFill>
              </a:rPr>
              <a:t>补充证明，从 </a:t>
            </a:r>
            <a:r>
              <a:rPr kumimoji="1" lang="en-US" altLang="zh-CN" dirty="0">
                <a:solidFill>
                  <a:srgbClr val="FF0000"/>
                </a:solidFill>
              </a:rPr>
              <a:t>saturation</a:t>
            </a:r>
            <a:r>
              <a:rPr kumimoji="1" lang="zh-CN" altLang="en-US" dirty="0">
                <a:solidFill>
                  <a:srgbClr val="FF0000"/>
                </a:solidFill>
              </a:rPr>
              <a:t> 技术出发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5"/>
            </a:pPr>
            <a:endParaRPr kumimoji="1"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 startAt="5"/>
            </a:pPr>
            <a:r>
              <a:rPr kumimoji="1" lang="en" altLang="zh-CN" dirty="0">
                <a:solidFill>
                  <a:srgbClr val="FF0000"/>
                </a:solidFill>
              </a:rPr>
              <a:t>To this end, </a:t>
            </a:r>
            <a:r>
              <a:rPr kumimoji="1" lang="zh-CN" altLang="en-US" dirty="0">
                <a:solidFill>
                  <a:srgbClr val="FF0000"/>
                </a:solidFill>
              </a:rPr>
              <a:t>我们定义了</a:t>
            </a:r>
            <a:r>
              <a:rPr kumimoji="1" lang="en" altLang="zh-CN" dirty="0">
                <a:solidFill>
                  <a:srgbClr val="FF0000"/>
                </a:solidFill>
              </a:rPr>
              <a:t>a formal notion xxx to study the properties and characterize the inherent complexities, from the theory side</a:t>
            </a:r>
            <a:r>
              <a:rPr kumimoji="1" lang="zh-CN" altLang="en" dirty="0">
                <a:solidFill>
                  <a:srgbClr val="FF0000"/>
                </a:solidFill>
              </a:rPr>
              <a:t>。</a:t>
            </a:r>
            <a:r>
              <a:rPr kumimoji="1" lang="en" altLang="zh-CN" dirty="0">
                <a:solidFill>
                  <a:srgbClr val="FF0000"/>
                </a:solidFill>
              </a:rPr>
              <a:t>In practice, making use of the existing grounders (in particular, their exploitation of domain predicates), we implement several heuristics with the aforementioned effects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BBFBD-C658-3192-1A61-5E79399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29966-2800-1045-A816-FC27F35D4235}" type="datetime1">
              <a:rPr lang="zh-CN" altLang="en-US" smtClean="0"/>
              <a:t>2025/7/7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29758-1573-CFDC-F8F3-114B9E18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C66B8-B10C-270D-A082-5B80C7DC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FF9EE0-0C81-9565-F3AC-DA4B2F142BBD}"/>
              </a:ext>
            </a:extLst>
          </p:cNvPr>
          <p:cNvSpPr txBox="1"/>
          <p:nvPr/>
        </p:nvSpPr>
        <p:spPr>
          <a:xfrm flipH="1">
            <a:off x="208142" y="139669"/>
            <a:ext cx="8756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现有的 </a:t>
            </a:r>
            <a:r>
              <a:rPr kumimoji="1" lang="en-US" altLang="zh-CN" dirty="0"/>
              <a:t>pipelines</a:t>
            </a:r>
            <a:r>
              <a:rPr kumimoji="1" lang="zh-CN" altLang="en-US" dirty="0"/>
              <a:t> 以及支持统计的数据（支持“非</a:t>
            </a:r>
            <a:r>
              <a:rPr kumimoji="1" lang="en-US" altLang="zh-CN" dirty="0" err="1"/>
              <a:t>incmode</a:t>
            </a:r>
            <a:r>
              <a:rPr kumimoji="1" lang="zh-CN" altLang="en-US" dirty="0"/>
              <a:t>”和“</a:t>
            </a:r>
            <a:r>
              <a:rPr kumimoji="1" lang="en-US" altLang="zh-CN" dirty="0" err="1"/>
              <a:t>incmode</a:t>
            </a:r>
            <a:r>
              <a:rPr kumimoji="1" lang="zh-CN" altLang="en-US" dirty="0"/>
              <a:t>”单个和批量求解以及 </a:t>
            </a:r>
            <a:r>
              <a:rPr kumimoji="1" lang="en-US" altLang="zh-CN" dirty="0"/>
              <a:t>csv</a:t>
            </a:r>
            <a:r>
              <a:rPr kumimoji="1" lang="zh-CN" altLang="en-US" dirty="0"/>
              <a:t> 格式数据收集，即代码部分已经基本完成，</a:t>
            </a:r>
            <a:r>
              <a:rPr kumimoji="1" lang="zh-CN" altLang="en-US" dirty="0">
                <a:solidFill>
                  <a:srgbClr val="FF0000"/>
                </a:solidFill>
              </a:rPr>
              <a:t>还需要实现 </a:t>
            </a:r>
            <a:r>
              <a:rPr kumimoji="1" lang="en-US" altLang="zh-CN" dirty="0">
                <a:solidFill>
                  <a:srgbClr val="FF0000"/>
                </a:solidFill>
              </a:rPr>
              <a:t>dlv</a:t>
            </a:r>
            <a:r>
              <a:rPr kumimoji="1" lang="zh-CN" altLang="en-US" dirty="0">
                <a:solidFill>
                  <a:srgbClr val="FF0000"/>
                </a:solidFill>
              </a:rPr>
              <a:t>版，其中 </a:t>
            </a:r>
            <a:r>
              <a:rPr kumimoji="1" lang="en-US" altLang="zh-CN" dirty="0">
                <a:solidFill>
                  <a:srgbClr val="FF0000"/>
                </a:solidFill>
              </a:rPr>
              <a:t>ASSAT</a:t>
            </a:r>
            <a:r>
              <a:rPr kumimoji="1" lang="zh-CN" altLang="en-US" dirty="0">
                <a:solidFill>
                  <a:srgbClr val="FF0000"/>
                </a:solidFill>
              </a:rPr>
              <a:t> 使用 </a:t>
            </a:r>
            <a:r>
              <a:rPr kumimoji="1" lang="en-US" altLang="zh-CN" dirty="0" err="1">
                <a:solidFill>
                  <a:srgbClr val="FF0000"/>
                </a:solidFill>
              </a:rPr>
              <a:t>c++</a:t>
            </a:r>
            <a:r>
              <a:rPr kumimoji="1" lang="zh-CN" altLang="en-US" dirty="0">
                <a:solidFill>
                  <a:srgbClr val="FF0000"/>
                </a:solidFill>
              </a:rPr>
              <a:t> 版本过老已无法编译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每个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solving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用时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</a:t>
            </a:r>
            <a:r>
              <a:rPr kumimoji="1" lang="zh-CN" altLang="en-US" dirty="0"/>
              <a:t> 大小以及 </a:t>
            </a:r>
            <a:r>
              <a:rPr kumimoji="1" lang="en-US" altLang="zh-CN" dirty="0" err="1"/>
              <a:t>herbrand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大小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herbrand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是由 </a:t>
            </a:r>
            <a:r>
              <a:rPr kumimoji="1" lang="en-US" altLang="zh-CN" dirty="0" err="1"/>
              <a:t>clingo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中出现的所有 </a:t>
            </a:r>
            <a:r>
              <a:rPr kumimoji="1" lang="en-US" altLang="zh-CN" dirty="0"/>
              <a:t>constants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*</a:t>
            </a:r>
            <a:r>
              <a:rPr kumimoji="1" lang="en-US" altLang="zh-CN" dirty="0"/>
              <a:t>constants</a:t>
            </a:r>
            <a:r>
              <a:rPr kumimoji="1" lang="zh-CN" altLang="en-US" dirty="0"/>
              <a:t> 构成的，不太准确，仅供参考</a:t>
            </a:r>
            <a:r>
              <a:rPr kumimoji="1" lang="en-US" altLang="zh-CN" dirty="0"/>
              <a:t>)</a:t>
            </a:r>
          </a:p>
          <a:p>
            <a:pPr marL="342900" indent="-342900">
              <a:buAutoNum type="arabicPeriod"/>
            </a:pPr>
            <a:r>
              <a:rPr kumimoji="1" lang="zh-CN" altLang="en-US" dirty="0"/>
              <a:t>每个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后生成的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atoms</a:t>
            </a:r>
            <a:r>
              <a:rPr kumimoji="1" lang="zh-CN" altLang="en-US" dirty="0"/>
              <a:t> 数量（去重后）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为了使用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而引入的所有辅助 </a:t>
            </a:r>
            <a:r>
              <a:rPr kumimoji="1" lang="en-US" altLang="zh-CN" dirty="0"/>
              <a:t>atom</a:t>
            </a:r>
            <a:r>
              <a:rPr kumimoji="1" lang="zh-CN" altLang="en-US" dirty="0"/>
              <a:t> 的数量（作为</a:t>
            </a:r>
            <a:r>
              <a:rPr kumimoji="1" lang="en-US" altLang="zh-CN" dirty="0"/>
              <a:t>fact/</a:t>
            </a:r>
            <a:r>
              <a:rPr kumimoji="1" lang="zh-CN" altLang="en-US" dirty="0"/>
              <a:t>不作为</a:t>
            </a:r>
            <a:r>
              <a:rPr kumimoji="1" lang="en-US" altLang="zh-CN" dirty="0"/>
              <a:t>fact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使用 </a:t>
            </a:r>
            <a:r>
              <a:rPr kumimoji="1" lang="en-US" altLang="zh-CN" dirty="0" err="1"/>
              <a:t>aspif</a:t>
            </a:r>
            <a:r>
              <a:rPr kumimoji="1" lang="zh-CN" altLang="en-US" dirty="0"/>
              <a:t>（官方的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中间格式）输出的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后文件的大小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 err="1"/>
              <a:t>Rss</a:t>
            </a:r>
            <a:r>
              <a:rPr kumimoji="1" lang="zh-CN" altLang="en-US" dirty="0"/>
              <a:t> （</a:t>
            </a:r>
            <a:r>
              <a:rPr lang="en" altLang="zh-CN" dirty="0"/>
              <a:t>the amount of memory a process is actively using in RAM</a:t>
            </a:r>
            <a:r>
              <a:rPr lang="zh-CN" altLang="en-US" dirty="0"/>
              <a:t>）消耗量（难以解释，仅供参考）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以及后面提到的所有 </a:t>
            </a:r>
            <a:r>
              <a:rPr kumimoji="1" lang="en-US" altLang="zh-CN" dirty="0" err="1"/>
              <a:t>domian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的批量生成方式</a:t>
            </a:r>
            <a:endParaRPr kumimoji="1"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5C84AD-D694-64D3-452D-B9645BDA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12"/>
          <a:stretch>
            <a:fillRect/>
          </a:stretch>
        </p:blipFill>
        <p:spPr>
          <a:xfrm>
            <a:off x="564082" y="4109987"/>
            <a:ext cx="8015831" cy="21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404-AE44-F902-3F6F-814265F3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8E8C-ADF5-D79F-E64C-A1BFC47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29966-2800-1045-A816-FC27F35D4235}" type="datetime1">
              <a:rPr lang="zh-CN" altLang="en-US" smtClean="0"/>
              <a:t>2025/7/7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59CA9-BF09-45D2-27C9-7BCEB66B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D79BA-B3A9-BF93-4191-BB48A5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BF2126-17B1-F059-2894-E1E96D80187E}"/>
              </a:ext>
            </a:extLst>
          </p:cNvPr>
          <p:cNvSpPr txBox="1"/>
          <p:nvPr/>
        </p:nvSpPr>
        <p:spPr>
          <a:xfrm flipH="1">
            <a:off x="208143" y="139669"/>
            <a:ext cx="8460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现有的 </a:t>
            </a:r>
            <a:r>
              <a:rPr kumimoji="1" lang="en-US" altLang="zh-CN" dirty="0"/>
              <a:t>domain </a:t>
            </a:r>
            <a:r>
              <a:rPr kumimoji="1" lang="zh-CN" altLang="en-US" dirty="0"/>
              <a:t>以及他们 </a:t>
            </a:r>
            <a:r>
              <a:rPr kumimoji="1" lang="en-US" altLang="zh-CN" dirty="0"/>
              <a:t>domain-specific</a:t>
            </a:r>
            <a:r>
              <a:rPr kumimoji="1" lang="zh-CN" altLang="en-US" dirty="0"/>
              <a:t> 的问题：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最小颜色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en-US" altLang="zh-CN" dirty="0"/>
              <a:t>related</a:t>
            </a:r>
            <a:r>
              <a:rPr kumimoji="1" lang="zh-CN" altLang="en-US" dirty="0"/>
              <a:t>：弃掉里面的链。</a:t>
            </a:r>
            <a:endParaRPr kumimoji="1" lang="en-US" altLang="zh-CN" dirty="0"/>
          </a:p>
          <a:p>
            <a:pPr marL="800100" lvl="1" indent="-342900">
              <a:buAutoNum type="arabicPeriod"/>
            </a:pPr>
            <a:r>
              <a:rPr kumimoji="1" lang="zh-CN" altLang="en-US" dirty="0"/>
              <a:t>问题：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</a:t>
            </a:r>
            <a:r>
              <a:rPr kumimoji="1" lang="zh-CN" altLang="en-US" dirty="0"/>
              <a:t> 那篇论文的实验已经说明， 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 出来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coloring</a:t>
            </a:r>
            <a:r>
              <a:rPr kumimoji="1" lang="zh-CN" altLang="en-US" dirty="0"/>
              <a:t> 不会包含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这个问题比较常见，根据 </a:t>
            </a:r>
            <a:r>
              <a:rPr kumimoji="1" lang="en-US" altLang="zh-CN" dirty="0">
                <a:solidFill>
                  <a:srgbClr val="FF0000"/>
                </a:solidFill>
              </a:rPr>
              <a:t>loop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admissible</a:t>
            </a:r>
            <a:r>
              <a:rPr kumimoji="1" lang="zh-CN" altLang="en-US" dirty="0">
                <a:solidFill>
                  <a:srgbClr val="FF0000"/>
                </a:solidFill>
              </a:rPr>
              <a:t> 的定义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下面记 </a:t>
            </a:r>
            <a:r>
              <a:rPr kumimoji="1" lang="en-US" altLang="zh-CN" dirty="0">
                <a:solidFill>
                  <a:srgbClr val="FF0000"/>
                </a:solidFill>
              </a:rPr>
              <a:t>\Pi </a:t>
            </a:r>
            <a:r>
              <a:rPr kumimoji="1" lang="zh-CN" altLang="en-US" dirty="0">
                <a:solidFill>
                  <a:srgbClr val="FF0000"/>
                </a:solidFill>
              </a:rPr>
              <a:t>和 </a:t>
            </a:r>
            <a:r>
              <a:rPr kumimoji="1" lang="en-US" altLang="zh-CN" dirty="0">
                <a:solidFill>
                  <a:srgbClr val="FF0000"/>
                </a:solidFill>
              </a:rPr>
              <a:t>\</a:t>
            </a:r>
            <a:r>
              <a:rPr kumimoji="1" lang="en-US" altLang="zh-CN" dirty="0" err="1">
                <a:solidFill>
                  <a:srgbClr val="FF0000"/>
                </a:solidFill>
              </a:rPr>
              <a:t>Pi|_D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分别为 </a:t>
            </a:r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</a:rPr>
              <a:t> 和 </a:t>
            </a:r>
            <a:r>
              <a:rPr kumimoji="1" lang="en-US" altLang="zh-CN" dirty="0">
                <a:solidFill>
                  <a:srgbClr val="FF0000"/>
                </a:solidFill>
              </a:rPr>
              <a:t>P|D), 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1257300" lvl="2" indent="-342900"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给定一个 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zh-CN" altLang="en-US" dirty="0">
                <a:solidFill>
                  <a:srgbClr val="FF0000"/>
                </a:solidFill>
              </a:rPr>
              <a:t>，为了判断其是否是 </a:t>
            </a:r>
            <a:r>
              <a:rPr kumimoji="1" lang="en-US" altLang="zh-CN" dirty="0">
                <a:solidFill>
                  <a:srgbClr val="FF0000"/>
                </a:solidFill>
              </a:rPr>
              <a:t>loop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adimisible</a:t>
            </a:r>
            <a:r>
              <a:rPr kumimoji="1" lang="zh-CN" altLang="en-US" dirty="0">
                <a:solidFill>
                  <a:srgbClr val="FF0000"/>
                </a:solidFill>
              </a:rPr>
              <a:t> 的，我们只需要检查条件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，因为 </a:t>
            </a:r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</a:rPr>
              <a:t> 中 没有 </a:t>
            </a:r>
            <a:r>
              <a:rPr kumimoji="1" lang="en-US" altLang="zh-CN" dirty="0">
                <a:solidFill>
                  <a:srgbClr val="FF0000"/>
                </a:solidFill>
              </a:rPr>
              <a:t>loop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</a:t>
            </a:r>
          </a:p>
          <a:p>
            <a:pPr marL="1257300" lvl="2" indent="-342900"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对于检查条件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，实际上可以改写为：对于所有 </a:t>
            </a:r>
            <a:r>
              <a:rPr kumimoji="1" lang="en-US" altLang="zh-CN" dirty="0">
                <a:solidFill>
                  <a:srgbClr val="FF0000"/>
                </a:solidFill>
              </a:rPr>
              <a:t>P|D </a:t>
            </a:r>
            <a:r>
              <a:rPr kumimoji="1" lang="zh-CN" altLang="en-US" dirty="0">
                <a:solidFill>
                  <a:srgbClr val="FF0000"/>
                </a:solidFill>
              </a:rPr>
              <a:t>的 </a:t>
            </a:r>
            <a:r>
              <a:rPr kumimoji="1" lang="en-US" altLang="zh-CN" dirty="0">
                <a:solidFill>
                  <a:srgbClr val="FF0000"/>
                </a:solidFill>
              </a:rPr>
              <a:t>answer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I|D, </a:t>
            </a:r>
            <a:r>
              <a:rPr kumimoji="1" lang="zh-CN" altLang="en-US" dirty="0">
                <a:solidFill>
                  <a:srgbClr val="FF0000"/>
                </a:solidFill>
              </a:rPr>
              <a:t>检查是否存在 一个 </a:t>
            </a:r>
            <a:r>
              <a:rPr kumimoji="1" lang="en-US" altLang="zh-CN" dirty="0">
                <a:solidFill>
                  <a:srgbClr val="FF0000"/>
                </a:solidFill>
              </a:rPr>
              <a:t>I’</a:t>
            </a:r>
            <a:r>
              <a:rPr kumimoji="1" lang="zh-CN" altLang="en-US" dirty="0">
                <a:solidFill>
                  <a:srgbClr val="FF0000"/>
                </a:solidFill>
              </a:rPr>
              <a:t>，使得 </a:t>
            </a:r>
            <a:r>
              <a:rPr kumimoji="1" lang="en-US" altLang="zh-CN" dirty="0">
                <a:solidFill>
                  <a:srgbClr val="FF0000"/>
                </a:solidFill>
              </a:rPr>
              <a:t>I|D \cup I’ </a:t>
            </a:r>
            <a:r>
              <a:rPr kumimoji="1" lang="zh-CN" altLang="en-US" dirty="0">
                <a:solidFill>
                  <a:srgbClr val="FF0000"/>
                </a:solidFill>
              </a:rPr>
              <a:t>是 </a:t>
            </a:r>
            <a:r>
              <a:rPr kumimoji="1" lang="en-US" altLang="zh-CN" dirty="0">
                <a:solidFill>
                  <a:srgbClr val="FF0000"/>
                </a:solidFill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</a:rPr>
              <a:t> 的一个 </a:t>
            </a:r>
            <a:r>
              <a:rPr kumimoji="1" lang="en-US" altLang="zh-CN" dirty="0">
                <a:solidFill>
                  <a:srgbClr val="FF0000"/>
                </a:solidFill>
              </a:rPr>
              <a:t>supported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model </a:t>
            </a:r>
            <a:r>
              <a:rPr kumimoji="1" lang="zh-CN" altLang="en-US" dirty="0">
                <a:solidFill>
                  <a:srgbClr val="FF0000"/>
                </a:solidFill>
              </a:rPr>
              <a:t>（即 </a:t>
            </a:r>
            <a:r>
              <a:rPr kumimoji="1" lang="en-US" altLang="zh-CN" dirty="0">
                <a:solidFill>
                  <a:srgbClr val="FF0000"/>
                </a:solidFill>
              </a:rPr>
              <a:t>comp(P) </a:t>
            </a:r>
            <a:r>
              <a:rPr kumimoji="1" lang="zh-CN" altLang="en-US" dirty="0">
                <a:solidFill>
                  <a:srgbClr val="FF0000"/>
                </a:solidFill>
              </a:rPr>
              <a:t>的 </a:t>
            </a:r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）。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1257300" lvl="2" indent="-342900"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不知道这个时候在 复杂性（效率）上是否还有优势？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en-US" altLang="zh-CN" dirty="0"/>
              <a:t>Check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</a:p>
          <a:p>
            <a:pPr marL="800100" lvl="1" indent="-342900">
              <a:buAutoNum type="arabicPeriod"/>
            </a:pPr>
            <a:r>
              <a:rPr kumimoji="1" lang="zh-CN" altLang="en-US" b="1" dirty="0">
                <a:solidFill>
                  <a:srgbClr val="FF0000"/>
                </a:solidFill>
              </a:rPr>
              <a:t>这里是否需要实现 </a:t>
            </a:r>
            <a:r>
              <a:rPr kumimoji="1" lang="en-US" altLang="zh-CN" b="1" dirty="0">
                <a:solidFill>
                  <a:srgbClr val="FF0000"/>
                </a:solidFill>
              </a:rPr>
              <a:t>checker</a:t>
            </a:r>
            <a:br>
              <a:rPr kumimoji="1" lang="en-US" altLang="zh-CN" b="1" dirty="0">
                <a:solidFill>
                  <a:srgbClr val="FF0000"/>
                </a:solidFill>
              </a:rPr>
            </a:br>
            <a:r>
              <a:rPr kumimoji="1" lang="zh-CN" altLang="en-US" b="1" dirty="0">
                <a:solidFill>
                  <a:srgbClr val="FF0000"/>
                </a:solidFill>
              </a:rPr>
              <a:t>并记录消耗情况？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775885-AC52-A0C3-1677-B9517F98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2" r="3736"/>
          <a:stretch>
            <a:fillRect/>
          </a:stretch>
        </p:blipFill>
        <p:spPr>
          <a:xfrm>
            <a:off x="3898276" y="4437112"/>
            <a:ext cx="5011929" cy="17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5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4BA1E-B785-8D91-278F-9CA300DF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05755-DA24-4948-7A87-B9DE1AD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29966-2800-1045-A816-FC27F35D4235}" type="datetime1">
              <a:rPr lang="zh-CN" altLang="en-US" smtClean="0"/>
              <a:t>2025/7/7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970A-B550-CFDD-D1F5-35699901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C19E7-434D-E5C9-930F-2500136A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2BD8E3-8EFC-0739-706E-6C15C95D579A}"/>
              </a:ext>
            </a:extLst>
          </p:cNvPr>
          <p:cNvSpPr txBox="1"/>
          <p:nvPr/>
        </p:nvSpPr>
        <p:spPr>
          <a:xfrm flipH="1">
            <a:off x="208143" y="139669"/>
            <a:ext cx="84604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现有的 </a:t>
            </a:r>
            <a:r>
              <a:rPr kumimoji="1" lang="en-US" altLang="zh-CN" dirty="0"/>
              <a:t>domain </a:t>
            </a:r>
            <a:r>
              <a:rPr kumimoji="1" lang="zh-CN" altLang="en-US" dirty="0"/>
              <a:t>以及他们 </a:t>
            </a:r>
            <a:r>
              <a:rPr kumimoji="1" lang="en-US" altLang="zh-CN" dirty="0"/>
              <a:t>domain-specific</a:t>
            </a:r>
            <a:r>
              <a:rPr kumimoji="1" lang="zh-CN" altLang="en-US" dirty="0"/>
              <a:t> 的问题：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kumimoji="1" lang="en-US" altLang="zh-CN" dirty="0"/>
              <a:t>Grid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（给定起点终点障碍物然后走格子）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/>
              <a:t>Related</a:t>
            </a:r>
            <a:r>
              <a:rPr kumimoji="1" lang="zh-CN" altLang="en-US" dirty="0"/>
              <a:t>：贴障碍物走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问题：无 </a:t>
            </a:r>
            <a:r>
              <a:rPr kumimoji="1" lang="en-US" altLang="zh-CN" dirty="0"/>
              <a:t>loop</a:t>
            </a:r>
          </a:p>
          <a:p>
            <a:pPr marL="342900" indent="-342900">
              <a:buFont typeface="+mj-lt"/>
              <a:buAutoNum type="arabicPeriod" startAt="2"/>
            </a:pPr>
            <a:r>
              <a:rPr kumimoji="1" lang="en-US" altLang="zh-CN" dirty="0"/>
              <a:t>AWS</a:t>
            </a:r>
            <a:r>
              <a:rPr kumimoji="1" lang="zh-CN" altLang="en-US" dirty="0"/>
              <a:t>（多智能体仓储搬运货物）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扩大原 </a:t>
            </a:r>
            <a:r>
              <a:rPr kumimoji="1" lang="en-US" altLang="zh-CN" dirty="0"/>
              <a:t>instance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（用</a:t>
            </a:r>
            <a:r>
              <a:rPr kumimoji="1" lang="en-US" altLang="zh-CN" dirty="0"/>
              <a:t>highway</a:t>
            </a:r>
            <a:r>
              <a:rPr kumimoji="1" lang="zh-CN" altLang="en-US" dirty="0"/>
              <a:t>），然后把所有的 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shelf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pickstation</a:t>
            </a:r>
            <a:r>
              <a:rPr kumimoji="1" lang="zh-CN" altLang="en-US" dirty="0"/>
              <a:t> 找一个框框住，再给这个框每个边往外扩大两格 。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问题：无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（</a:t>
            </a:r>
            <a:r>
              <a:rPr kumimoji="1" lang="zh-CN" altLang="en-US" dirty="0">
                <a:solidFill>
                  <a:srgbClr val="FF0000"/>
                </a:solidFill>
              </a:rPr>
              <a:t>需要 </a:t>
            </a:r>
            <a:r>
              <a:rPr kumimoji="1" lang="en-US" altLang="zh-CN" dirty="0">
                <a:solidFill>
                  <a:srgbClr val="FF0000"/>
                </a:solidFill>
              </a:rPr>
              <a:t>check</a:t>
            </a:r>
            <a:r>
              <a:rPr kumimoji="1" lang="zh-CN" altLang="en-US" dirty="0">
                <a:solidFill>
                  <a:srgbClr val="FF0000"/>
                </a:solidFill>
              </a:rPr>
              <a:t> 一下 </a:t>
            </a:r>
            <a:r>
              <a:rPr kumimoji="1" lang="en-US" altLang="zh-CN" dirty="0">
                <a:solidFill>
                  <a:srgbClr val="FF0000"/>
                </a:solidFill>
              </a:rPr>
              <a:t>loop</a:t>
            </a:r>
            <a:r>
              <a:rPr kumimoji="1" lang="zh-CN" altLang="en-US" dirty="0">
                <a:solidFill>
                  <a:srgbClr val="FF0000"/>
                </a:solidFill>
              </a:rPr>
              <a:t> 情况，需要丢掉 </a:t>
            </a:r>
            <a:r>
              <a:rPr kumimoji="1" lang="en-US" altLang="zh-CN" dirty="0">
                <a:solidFill>
                  <a:srgbClr val="FF0000"/>
                </a:solidFill>
              </a:rPr>
              <a:t>skeleton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plan</a:t>
            </a:r>
            <a:r>
              <a:rPr kumimoji="1" lang="zh-CN" altLang="en-US" dirty="0">
                <a:solidFill>
                  <a:srgbClr val="FF0000"/>
                </a:solidFill>
              </a:rPr>
              <a:t> 的架构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kumimoji="1" lang="en-US" altLang="zh-CN" dirty="0"/>
              <a:t>MPD</a:t>
            </a:r>
            <a:r>
              <a:rPr kumimoji="1" lang="zh-CN" altLang="en-US" dirty="0"/>
              <a:t>（给定一个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上节点都是机器，机器可以给货物添加属性，目标：货物从某个机器上下流水线且具备有一些特定的属性）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拟 </a:t>
            </a:r>
            <a:r>
              <a:rPr kumimoji="1" lang="en-US" altLang="zh-CN" dirty="0">
                <a:solidFill>
                  <a:srgbClr val="FF0000"/>
                </a:solidFill>
              </a:rPr>
              <a:t>related</a:t>
            </a:r>
            <a:r>
              <a:rPr kumimoji="1" lang="zh-CN" altLang="en-US" dirty="0">
                <a:solidFill>
                  <a:srgbClr val="FF0000"/>
                </a:solidFill>
              </a:rPr>
              <a:t> ：找到相关节点用广度优先剔除掉不相关路径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210FB5-445B-0266-326A-E4BAF28843BF}"/>
              </a:ext>
            </a:extLst>
          </p:cNvPr>
          <p:cNvSpPr txBox="1"/>
          <p:nvPr/>
        </p:nvSpPr>
        <p:spPr>
          <a:xfrm>
            <a:off x="693583" y="5229200"/>
            <a:ext cx="748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上述的这些 </a:t>
            </a:r>
            <a:r>
              <a:rPr kumimoji="1" lang="en-US" altLang="zh-CN" b="1" dirty="0"/>
              <a:t>Domain</a:t>
            </a:r>
            <a:r>
              <a:rPr kumimoji="1" lang="zh-CN" altLang="en-US" b="1" dirty="0"/>
              <a:t> 都是没有 </a:t>
            </a:r>
            <a:r>
              <a:rPr kumimoji="1" lang="en-US" altLang="zh-CN" b="1" dirty="0"/>
              <a:t>loop</a:t>
            </a:r>
            <a:r>
              <a:rPr kumimoji="1" lang="zh-CN" altLang="en-US" b="1" dirty="0"/>
              <a:t> 的，因此只能 </a:t>
            </a:r>
            <a:r>
              <a:rPr kumimoji="1" lang="en-US" altLang="zh-CN" b="1" dirty="0"/>
              <a:t>by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definition</a:t>
            </a:r>
            <a:r>
              <a:rPr kumimoji="1" lang="zh-CN" altLang="en-US" b="1" dirty="0"/>
              <a:t> 的去检查</a:t>
            </a:r>
          </a:p>
        </p:txBody>
      </p:sp>
    </p:spTree>
    <p:extLst>
      <p:ext uri="{BB962C8B-B14F-4D97-AF65-F5344CB8AC3E}">
        <p14:creationId xmlns:p14="http://schemas.microsoft.com/office/powerpoint/2010/main" val="404405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F3CF-5550-79C7-9C63-903BDB73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972C2-90BE-E5BC-9733-C401EA0A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29966-2800-1045-A816-FC27F35D4235}" type="datetime1">
              <a:rPr lang="zh-CN" altLang="en-US" smtClean="0"/>
              <a:t>2025/7/7</a:t>
            </a:fld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5DCF2-3A91-9374-5312-C1CA963B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D6DCF-8EC1-4BFB-840D-A10D2D91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6EF943-3262-1E64-20ED-8EB48571B559}"/>
              </a:ext>
            </a:extLst>
          </p:cNvPr>
          <p:cNvSpPr txBox="1"/>
          <p:nvPr/>
        </p:nvSpPr>
        <p:spPr>
          <a:xfrm flipH="1">
            <a:off x="208143" y="139669"/>
            <a:ext cx="84604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问题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现有的 </a:t>
            </a:r>
            <a:r>
              <a:rPr kumimoji="1" lang="en-US" altLang="zh-CN" dirty="0"/>
              <a:t>domain </a:t>
            </a:r>
            <a:r>
              <a:rPr kumimoji="1" lang="zh-CN" altLang="en-US" dirty="0"/>
              <a:t>以及他们 </a:t>
            </a:r>
            <a:r>
              <a:rPr kumimoji="1" lang="en-US" altLang="zh-CN" dirty="0"/>
              <a:t>domain-specific</a:t>
            </a:r>
            <a:r>
              <a:rPr kumimoji="1" lang="zh-CN" altLang="en-US" dirty="0"/>
              <a:t> 的问题：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 startAt="6"/>
            </a:pPr>
            <a:r>
              <a:rPr kumimoji="1" lang="zh-CN" altLang="en-US" dirty="0"/>
              <a:t>哈密尔顿回路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dirty="0"/>
              <a:t>Related</a:t>
            </a:r>
            <a:r>
              <a:rPr kumimoji="1" lang="zh-CN" altLang="en-US" dirty="0"/>
              <a:t>：先按序号构造一个环，然后添加一堆 </a:t>
            </a:r>
            <a:r>
              <a:rPr kumimoji="1" lang="en-US" altLang="zh-CN" dirty="0"/>
              <a:t>redundancy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的时候只需要 </a:t>
            </a:r>
            <a:r>
              <a:rPr kumimoji="1" lang="en-US" altLang="zh-CN" dirty="0"/>
              <a:t>1-&gt;2-&gt;3…-&gt;1</a:t>
            </a:r>
            <a:r>
              <a:rPr kumimoji="1" lang="zh-CN" altLang="en-US" dirty="0"/>
              <a:t> 找到这个环即可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</a:rPr>
              <a:t>问题：有 </a:t>
            </a:r>
            <a:r>
              <a:rPr kumimoji="1" lang="en-US" altLang="zh-CN" dirty="0">
                <a:solidFill>
                  <a:srgbClr val="FF0000"/>
                </a:solidFill>
              </a:rPr>
              <a:t>loop</a:t>
            </a:r>
            <a:r>
              <a:rPr kumimoji="1" lang="zh-CN" altLang="en-US" dirty="0">
                <a:solidFill>
                  <a:srgbClr val="FF0000"/>
                </a:solidFill>
              </a:rPr>
              <a:t> 但是只支持检查的情况少。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E1D716-8AEC-7174-1D4A-8640108F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2" r="3736"/>
          <a:stretch>
            <a:fillRect/>
          </a:stretch>
        </p:blipFill>
        <p:spPr>
          <a:xfrm>
            <a:off x="5470065" y="1628800"/>
            <a:ext cx="3673935" cy="129614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12A840-1BF0-68F5-DC6B-F86C7BEE249E}"/>
              </a:ext>
            </a:extLst>
          </p:cNvPr>
          <p:cNvSpPr txBox="1"/>
          <p:nvPr/>
        </p:nvSpPr>
        <p:spPr>
          <a:xfrm>
            <a:off x="208143" y="2455166"/>
            <a:ext cx="8756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从给定 </a:t>
            </a:r>
            <a:r>
              <a:rPr kumimoji="1" lang="en-US" altLang="zh-CN" dirty="0"/>
              <a:t>D</a:t>
            </a:r>
            <a:r>
              <a:rPr kumimoji="1" lang="zh-CN" altLang="en-US" dirty="0"/>
              <a:t> 出发判断是否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admissible</a:t>
            </a:r>
            <a:r>
              <a:rPr kumimoji="1" lang="zh-CN" altLang="en-US" dirty="0"/>
              <a:t> 出发重述成</a:t>
            </a:r>
            <a:br>
              <a:rPr kumimoji="1" lang="en-US" altLang="zh-CN" dirty="0"/>
            </a:br>
            <a:r>
              <a:rPr kumimoji="1" lang="zh-CN" altLang="en-US" dirty="0"/>
              <a:t>一个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给定 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，计算 </a:t>
            </a:r>
            <a:r>
              <a:rPr kumimoji="1" lang="en-US" altLang="zh-CN" dirty="0"/>
              <a:t>I|D.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对于所有的 </a:t>
            </a:r>
            <a:r>
              <a:rPr kumimoji="1" lang="en-US" altLang="zh-CN" dirty="0"/>
              <a:t>I|D.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判断是否能基于 </a:t>
            </a:r>
            <a:r>
              <a:rPr kumimoji="1" lang="en-US" altLang="zh-CN" dirty="0"/>
              <a:t>I|D </a:t>
            </a:r>
            <a:r>
              <a:rPr kumimoji="1" lang="zh-CN" altLang="en-US" dirty="0"/>
              <a:t>扩展成 </a:t>
            </a:r>
            <a:r>
              <a:rPr kumimoji="1" lang="en-US" altLang="zh-CN" dirty="0"/>
              <a:t>P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classical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（计算 </a:t>
            </a:r>
            <a:r>
              <a:rPr kumimoji="1" lang="en-US" altLang="zh-CN" dirty="0"/>
              <a:t>{I|D} \cup</a:t>
            </a:r>
            <a:r>
              <a:rPr kumimoji="1" lang="zh-CN" altLang="en-US" dirty="0"/>
              <a:t> </a:t>
            </a:r>
            <a:r>
              <a:rPr kumimoji="1" lang="en-US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）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对于所有的 </a:t>
            </a:r>
            <a:r>
              <a:rPr kumimoji="1" lang="en-US" altLang="zh-CN" dirty="0"/>
              <a:t>I’ 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L’ </a:t>
            </a:r>
            <a:r>
              <a:rPr kumimoji="1" lang="zh-CN" altLang="en-US" dirty="0"/>
              <a:t>判断是否符合其在 </a:t>
            </a:r>
            <a:r>
              <a:rPr kumimoji="1" lang="en-US" altLang="zh-CN" dirty="0"/>
              <a:t>P</a:t>
            </a:r>
            <a:r>
              <a:rPr kumimoji="1" lang="zh-CN" altLang="en-US" dirty="0"/>
              <a:t> 中的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对于 </a:t>
            </a:r>
            <a:r>
              <a:rPr kumimoji="1" lang="en-US" altLang="zh-CN" dirty="0"/>
              <a:t>P</a:t>
            </a:r>
            <a:r>
              <a:rPr kumimoji="1" lang="zh-CN" altLang="en-US" dirty="0"/>
              <a:t> 中的所有非 </a:t>
            </a:r>
            <a:r>
              <a:rPr kumimoji="1" lang="en-US" altLang="zh-CN" dirty="0"/>
              <a:t>singleton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，找到 </a:t>
            </a:r>
            <a:r>
              <a:rPr kumimoji="1" lang="en-US" altLang="zh-CN" dirty="0"/>
              <a:t>L\cap atom(P|D) </a:t>
            </a:r>
            <a:r>
              <a:rPr kumimoji="1" lang="zh-CN" altLang="en-US" dirty="0"/>
              <a:t>构成的 </a:t>
            </a:r>
            <a:r>
              <a:rPr kumimoji="1" lang="en-US" altLang="zh-CN" dirty="0"/>
              <a:t>P|D </a:t>
            </a:r>
            <a:r>
              <a:rPr kumimoji="1" lang="zh-CN" altLang="en-US" dirty="0"/>
              <a:t>中的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L’</a:t>
            </a:r>
            <a:r>
              <a:rPr kumimoji="1" lang="zh-CN" altLang="en-US" dirty="0">
                <a:solidFill>
                  <a:srgbClr val="FF0000"/>
                </a:solidFill>
              </a:rPr>
              <a:t>（包括 </a:t>
            </a:r>
            <a:r>
              <a:rPr kumimoji="1" lang="en-US" altLang="zh-CN" dirty="0">
                <a:solidFill>
                  <a:srgbClr val="FF0000"/>
                </a:solidFill>
              </a:rPr>
              <a:t>singleton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，判断其 </a:t>
            </a:r>
            <a:r>
              <a:rPr kumimoji="1" lang="en-US" altLang="zh-CN" dirty="0"/>
              <a:t>R-</a:t>
            </a:r>
            <a:r>
              <a:rPr kumimoji="1" lang="zh-CN" altLang="en-US" dirty="0"/>
              <a:t>  是否为空。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zh-CN" altLang="en-US" b="1" dirty="0">
                <a:solidFill>
                  <a:srgbClr val="FF0000"/>
                </a:solidFill>
              </a:rPr>
              <a:t>仔细想了一下应该是能找到 </a:t>
            </a:r>
            <a:r>
              <a:rPr kumimoji="1" lang="en-US" altLang="zh-CN" b="1" dirty="0">
                <a:solidFill>
                  <a:srgbClr val="FF0000"/>
                </a:solidFill>
              </a:rPr>
              <a:t>case</a:t>
            </a:r>
            <a:r>
              <a:rPr kumimoji="1" lang="zh-CN" altLang="en-US" b="1" dirty="0">
                <a:solidFill>
                  <a:srgbClr val="FF0000"/>
                </a:solidFill>
              </a:rPr>
              <a:t> 做 </a:t>
            </a:r>
            <a:r>
              <a:rPr kumimoji="1" lang="en-US" altLang="zh-CN" b="1" dirty="0">
                <a:solidFill>
                  <a:srgbClr val="FF0000"/>
                </a:solidFill>
              </a:rPr>
              <a:t>case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study</a:t>
            </a:r>
            <a:r>
              <a:rPr kumimoji="1" lang="zh-CN" altLang="en-US" b="1" dirty="0">
                <a:solidFill>
                  <a:srgbClr val="FF0000"/>
                </a:solidFill>
              </a:rPr>
              <a:t> 的。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7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028C6-0B9B-7A17-ED85-427F0A6F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85E67-4652-CF4B-AB6C-64C2D813B622}" type="datetime1">
              <a:rPr lang="zh-CN" altLang="en-US" smtClean="0"/>
              <a:t>2025/7/7</a:t>
            </a:fld>
            <a:endParaRPr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D0CB6-F740-1FAD-7798-C72B8961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3ABE6-B1D3-C382-4891-7749D593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13308-F349-4B6D-A68A-DD1791B4A57B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0999B8-54D2-6B51-755D-F9530EE7FFDA}"/>
              </a:ext>
            </a:extLst>
          </p:cNvPr>
          <p:cNvSpPr txBox="1"/>
          <p:nvPr/>
        </p:nvSpPr>
        <p:spPr>
          <a:xfrm>
            <a:off x="457200" y="332656"/>
            <a:ext cx="7130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TODO: </a:t>
            </a:r>
            <a:r>
              <a:rPr kumimoji="1" lang="zh-CN" altLang="en-US" dirty="0"/>
              <a:t>调研实验环境：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Simplifying A Logic Program Using Its Consequences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" altLang="zh-CN" dirty="0"/>
              <a:t>On Elementary Loops and Proper Loops for Disjunctive Logic Programs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50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1266</Words>
  <Application>Microsoft Macintosh PowerPoint</Application>
  <DocSecurity>0</DocSecurity>
  <PresentationFormat>全屏显示(4:3)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环宇 杨</cp:lastModifiedBy>
  <cp:revision>16</cp:revision>
  <cp:lastPrinted>2025-07-07T03:10:08Z</cp:lastPrinted>
  <dcterms:created xsi:type="dcterms:W3CDTF">2020-09-04T07:12:08Z</dcterms:created>
  <dcterms:modified xsi:type="dcterms:W3CDTF">2025-07-07T06:06:00Z</dcterms:modified>
  <cp:category/>
  <dc:identifier/>
  <cp:contentStatus/>
  <dc:language/>
  <cp:version/>
</cp:coreProperties>
</file>