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62" r:id="rId6"/>
    <p:sldId id="265" r:id="rId7"/>
    <p:sldId id="266" r:id="rId8"/>
    <p:sldId id="272" r:id="rId9"/>
    <p:sldId id="270" r:id="rId10"/>
    <p:sldId id="258" r:id="rId11"/>
    <p:sldId id="259" r:id="rId12"/>
    <p:sldId id="274" r:id="rId13"/>
    <p:sldId id="275" r:id="rId14"/>
    <p:sldId id="276" r:id="rId15"/>
    <p:sldId id="277" r:id="rId16"/>
    <p:sldId id="278" r:id="rId17"/>
    <p:sldId id="279" r:id="rId18"/>
    <p:sldId id="263" r:id="rId19"/>
    <p:sldId id="264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AF2"/>
    <a:srgbClr val="5BE4FF"/>
    <a:srgbClr val="D0CECE"/>
    <a:srgbClr val="767171"/>
    <a:srgbClr val="34526C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8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2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1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9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7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448A-EA68-45CB-BCBD-6D0FBB8E7D1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93E9-2392-4E68-9259-F222B23C7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Watercolor Dream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양은정</a:t>
            </a:r>
            <a:endParaRPr lang="en-US" altLang="ko-KR"/>
          </a:p>
          <a:p>
            <a:r>
              <a:rPr lang="en-US" altLang="ko-KR" sz="1400"/>
              <a:t>2015.9.15 </a:t>
            </a:r>
            <a:r>
              <a:rPr lang="en-US" altLang="ko-KR" sz="1400" dirty="0"/>
              <a:t>~ 2015.11.14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88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( == Field )</a:t>
            </a:r>
            <a:endParaRPr lang="ko-KR" altLang="en-US" dirty="0"/>
          </a:p>
        </p:txBody>
      </p:sp>
      <p:sp>
        <p:nvSpPr>
          <p:cNvPr id="63" name="내용 개체 틀 6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 Map == 1 Field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 Field has lots of Areas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 Area has Tiles</a:t>
            </a:r>
          </a:p>
          <a:p>
            <a:pPr lvl="2"/>
            <a:r>
              <a:rPr lang="en-US" altLang="ko-KR" dirty="0"/>
              <a:t> 0 &lt; # of</a:t>
            </a:r>
            <a:r>
              <a:rPr lang="ko-KR" altLang="en-US" dirty="0"/>
              <a:t> </a:t>
            </a:r>
            <a:r>
              <a:rPr lang="en-US" altLang="ko-KR" dirty="0"/>
              <a:t>tiles &lt;= 7</a:t>
            </a:r>
          </a:p>
          <a:p>
            <a:pPr lvl="2"/>
            <a:r>
              <a:rPr lang="en-US" altLang="ko-KR" dirty="0"/>
              <a:t>Tile</a:t>
            </a:r>
            <a:r>
              <a:rPr lang="ko-KR" altLang="en-US" dirty="0"/>
              <a:t>의 모양이 정육각형이기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Type of Tile</a:t>
            </a:r>
          </a:p>
          <a:p>
            <a:pPr lvl="2"/>
            <a:r>
              <a:rPr lang="en-US" altLang="ko-KR" dirty="0"/>
              <a:t>Start Tile</a:t>
            </a:r>
          </a:p>
          <a:p>
            <a:pPr lvl="2"/>
            <a:r>
              <a:rPr lang="en-US" altLang="ko-KR" dirty="0"/>
              <a:t>Colored Tile (normal Tile)</a:t>
            </a:r>
          </a:p>
          <a:p>
            <a:pPr lvl="2"/>
            <a:r>
              <a:rPr lang="en-US" altLang="ko-KR" dirty="0" err="1"/>
              <a:t>Dest</a:t>
            </a:r>
            <a:r>
              <a:rPr lang="en-US" altLang="ko-KR" dirty="0"/>
              <a:t> Tile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08886" y="1911668"/>
            <a:ext cx="1205814" cy="1216296"/>
            <a:chOff x="767766" y="1690688"/>
            <a:chExt cx="3073126" cy="3099840"/>
          </a:xfrm>
        </p:grpSpPr>
        <p:sp>
          <p:nvSpPr>
            <p:cNvPr id="48" name="육각형 47"/>
            <p:cNvSpPr/>
            <p:nvPr/>
          </p:nvSpPr>
          <p:spPr>
            <a:xfrm>
              <a:off x="1709558" y="2719437"/>
              <a:ext cx="1198605" cy="103328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육각형 48"/>
            <p:cNvSpPr/>
            <p:nvPr/>
          </p:nvSpPr>
          <p:spPr>
            <a:xfrm>
              <a:off x="1705027" y="169068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/>
            <p:nvPr/>
          </p:nvSpPr>
          <p:spPr>
            <a:xfrm>
              <a:off x="1705027" y="375724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/>
            <p:nvPr/>
          </p:nvSpPr>
          <p:spPr>
            <a:xfrm>
              <a:off x="767767" y="324060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/>
            <p:nvPr/>
          </p:nvSpPr>
          <p:spPr>
            <a:xfrm>
              <a:off x="2642287" y="324060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/>
            <p:nvPr/>
          </p:nvSpPr>
          <p:spPr>
            <a:xfrm>
              <a:off x="767766" y="2207060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/>
            <p:nvPr/>
          </p:nvSpPr>
          <p:spPr>
            <a:xfrm>
              <a:off x="2642286" y="2207060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844398" y="2720754"/>
            <a:ext cx="1205814" cy="1216296"/>
            <a:chOff x="767766" y="1690688"/>
            <a:chExt cx="3073126" cy="3099840"/>
          </a:xfrm>
        </p:grpSpPr>
        <p:sp>
          <p:nvSpPr>
            <p:cNvPr id="85" name="육각형 84"/>
            <p:cNvSpPr/>
            <p:nvPr/>
          </p:nvSpPr>
          <p:spPr>
            <a:xfrm>
              <a:off x="1709558" y="2719437"/>
              <a:ext cx="1198605" cy="1033280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육각형 85"/>
            <p:cNvSpPr/>
            <p:nvPr/>
          </p:nvSpPr>
          <p:spPr>
            <a:xfrm>
              <a:off x="1705027" y="169068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/>
            <p:nvPr/>
          </p:nvSpPr>
          <p:spPr>
            <a:xfrm>
              <a:off x="1705027" y="3757248"/>
              <a:ext cx="1198605" cy="103328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/>
            <p:nvPr/>
          </p:nvSpPr>
          <p:spPr>
            <a:xfrm>
              <a:off x="767767" y="3240608"/>
              <a:ext cx="1198605" cy="103328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/>
            <p:nvPr/>
          </p:nvSpPr>
          <p:spPr>
            <a:xfrm>
              <a:off x="2642287" y="3240608"/>
              <a:ext cx="1198605" cy="1033280"/>
            </a:xfrm>
            <a:prstGeom prst="hexagon">
              <a:avLst/>
            </a:prstGeom>
            <a:noFill/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/>
            <p:nvPr/>
          </p:nvSpPr>
          <p:spPr>
            <a:xfrm>
              <a:off x="767766" y="2207060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/>
            <p:nvPr/>
          </p:nvSpPr>
          <p:spPr>
            <a:xfrm>
              <a:off x="2642286" y="2207060"/>
              <a:ext cx="1198605" cy="103328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108885" y="3531618"/>
            <a:ext cx="1205814" cy="1216296"/>
            <a:chOff x="767766" y="1690688"/>
            <a:chExt cx="3073126" cy="3099840"/>
          </a:xfrm>
        </p:grpSpPr>
        <p:sp>
          <p:nvSpPr>
            <p:cNvPr id="93" name="육각형 92"/>
            <p:cNvSpPr/>
            <p:nvPr/>
          </p:nvSpPr>
          <p:spPr>
            <a:xfrm>
              <a:off x="1709558" y="2719437"/>
              <a:ext cx="1198605" cy="1033280"/>
            </a:xfrm>
            <a:prstGeom prst="hexagon">
              <a:avLst/>
            </a:prstGeom>
            <a:noFill/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4" name="육각형 93"/>
            <p:cNvSpPr/>
            <p:nvPr/>
          </p:nvSpPr>
          <p:spPr>
            <a:xfrm>
              <a:off x="1705027" y="169068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/>
            <p:nvPr/>
          </p:nvSpPr>
          <p:spPr>
            <a:xfrm>
              <a:off x="1705027" y="3757248"/>
              <a:ext cx="1198605" cy="1033280"/>
            </a:xfrm>
            <a:prstGeom prst="hexag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/>
            <p:nvPr/>
          </p:nvSpPr>
          <p:spPr>
            <a:xfrm>
              <a:off x="767767" y="3240608"/>
              <a:ext cx="1198605" cy="1033280"/>
            </a:xfrm>
            <a:prstGeom prst="hexagon">
              <a:avLst/>
            </a:prstGeom>
            <a:noFill/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/>
            <p:nvPr/>
          </p:nvSpPr>
          <p:spPr>
            <a:xfrm>
              <a:off x="2642287" y="324060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/>
            <p:nvPr/>
          </p:nvSpPr>
          <p:spPr>
            <a:xfrm>
              <a:off x="767766" y="2207060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/>
            <p:nvPr/>
          </p:nvSpPr>
          <p:spPr>
            <a:xfrm>
              <a:off x="2642286" y="2207060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844398" y="4340494"/>
            <a:ext cx="1205814" cy="1216296"/>
            <a:chOff x="767766" y="1690688"/>
            <a:chExt cx="3073126" cy="3099840"/>
          </a:xfrm>
        </p:grpSpPr>
        <p:sp>
          <p:nvSpPr>
            <p:cNvPr id="101" name="육각형 100"/>
            <p:cNvSpPr/>
            <p:nvPr/>
          </p:nvSpPr>
          <p:spPr>
            <a:xfrm>
              <a:off x="1709558" y="2719437"/>
              <a:ext cx="1198605" cy="1033280"/>
            </a:xfrm>
            <a:prstGeom prst="hexagon">
              <a:avLst/>
            </a:prstGeom>
            <a:solidFill>
              <a:srgbClr val="76717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2" name="육각형 101"/>
            <p:cNvSpPr/>
            <p:nvPr/>
          </p:nvSpPr>
          <p:spPr>
            <a:xfrm>
              <a:off x="1705027" y="1690688"/>
              <a:ext cx="1198605" cy="1033280"/>
            </a:xfrm>
            <a:prstGeom prst="hexagon">
              <a:avLst/>
            </a:prstGeom>
            <a:noFill/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/>
            <p:nvPr/>
          </p:nvSpPr>
          <p:spPr>
            <a:xfrm>
              <a:off x="1705027" y="3757248"/>
              <a:ext cx="1198605" cy="1033280"/>
            </a:xfrm>
            <a:prstGeom prst="hexag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/>
            <p:nvPr/>
          </p:nvSpPr>
          <p:spPr>
            <a:xfrm>
              <a:off x="767767" y="3240608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/>
            <p:nvPr/>
          </p:nvSpPr>
          <p:spPr>
            <a:xfrm>
              <a:off x="2642287" y="3240608"/>
              <a:ext cx="1198605" cy="1033280"/>
            </a:xfrm>
            <a:prstGeom prst="hexag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/>
            <p:nvPr/>
          </p:nvSpPr>
          <p:spPr>
            <a:xfrm>
              <a:off x="767766" y="2207060"/>
              <a:ext cx="1198605" cy="103328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/>
            <p:nvPr/>
          </p:nvSpPr>
          <p:spPr>
            <a:xfrm>
              <a:off x="2642286" y="2207060"/>
              <a:ext cx="1198605" cy="1033280"/>
            </a:xfrm>
            <a:prstGeom prst="hexag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03413" y="5807631"/>
            <a:ext cx="32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1 Field, 4 Areas, 24 Tiles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7960" y="1862963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Area 0 : 7 tiles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34611" y="265126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Area 1 : 6 tiles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410079" y="3485192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Area 2 : 5 tiles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34610" y="4280606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Area 3 : 6 tiles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70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Area</a:t>
            </a:r>
            <a:r>
              <a:rPr lang="ko-KR" altLang="en-US" dirty="0"/>
              <a:t>는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Tile</a:t>
            </a:r>
            <a:r>
              <a:rPr lang="ko-KR" altLang="en-US" dirty="0"/>
              <a:t>을 가진다</a:t>
            </a:r>
            <a:endParaRPr lang="en-US" altLang="ko-KR" dirty="0"/>
          </a:p>
          <a:p>
            <a:pPr lvl="1"/>
            <a:r>
              <a:rPr lang="en-US" altLang="ko-KR" dirty="0"/>
              <a:t>Tile Object</a:t>
            </a:r>
          </a:p>
          <a:p>
            <a:pPr lvl="1"/>
            <a:r>
              <a:rPr lang="ko-KR" altLang="en-US" dirty="0"/>
              <a:t>각 타일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Area</a:t>
            </a:r>
            <a:r>
              <a:rPr lang="ko-KR" altLang="en-US" dirty="0"/>
              <a:t>에서 하위 </a:t>
            </a:r>
            <a:r>
              <a:rPr lang="en-US" altLang="ko-KR" dirty="0"/>
              <a:t>tile</a:t>
            </a:r>
            <a:r>
              <a:rPr lang="ko-KR" altLang="en-US" dirty="0"/>
              <a:t>들의 색을 지정한다</a:t>
            </a:r>
            <a:endParaRPr lang="en-US" altLang="ko-KR" dirty="0"/>
          </a:p>
          <a:p>
            <a:pPr lvl="1"/>
            <a:r>
              <a:rPr lang="en-US" altLang="ko-KR" dirty="0"/>
              <a:t>Stage</a:t>
            </a:r>
            <a:r>
              <a:rPr lang="ko-KR" altLang="en-US" dirty="0"/>
              <a:t>가 시작될 때</a:t>
            </a:r>
            <a:r>
              <a:rPr lang="en-US" altLang="ko-KR" dirty="0"/>
              <a:t>, Area </a:t>
            </a:r>
            <a:r>
              <a:rPr lang="ko-KR" altLang="en-US" dirty="0"/>
              <a:t>단위로 </a:t>
            </a:r>
            <a:r>
              <a:rPr lang="en-US" altLang="ko-KR" dirty="0"/>
              <a:t>Tile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69746" y="1825625"/>
            <a:ext cx="3804234" cy="3837303"/>
            <a:chOff x="1743126" y="2451374"/>
            <a:chExt cx="3073126" cy="3099840"/>
          </a:xfrm>
        </p:grpSpPr>
        <p:sp>
          <p:nvSpPr>
            <p:cNvPr id="34" name="육각형 33"/>
            <p:cNvSpPr/>
            <p:nvPr/>
          </p:nvSpPr>
          <p:spPr>
            <a:xfrm>
              <a:off x="2684918" y="3480123"/>
              <a:ext cx="1198605" cy="1033280"/>
            </a:xfrm>
            <a:prstGeom prst="hexagon">
              <a:avLst/>
            </a:prstGeom>
            <a:solidFill>
              <a:srgbClr val="D0CEC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Tile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>
              <a:off x="2680387" y="245137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육각형 35"/>
            <p:cNvSpPr/>
            <p:nvPr/>
          </p:nvSpPr>
          <p:spPr>
            <a:xfrm>
              <a:off x="2680387" y="451793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74312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육각형 37"/>
            <p:cNvSpPr/>
            <p:nvPr/>
          </p:nvSpPr>
          <p:spPr>
            <a:xfrm>
              <a:off x="361764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육각형 38"/>
            <p:cNvSpPr/>
            <p:nvPr/>
          </p:nvSpPr>
          <p:spPr>
            <a:xfrm>
              <a:off x="174312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육각형 39"/>
            <p:cNvSpPr/>
            <p:nvPr/>
          </p:nvSpPr>
          <p:spPr>
            <a:xfrm>
              <a:off x="361764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6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Field</a:t>
            </a:r>
            <a:r>
              <a:rPr lang="ko-KR" altLang="en-US" dirty="0"/>
              <a:t>의 가장 기본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하위 오브젝트로 </a:t>
            </a:r>
            <a:r>
              <a:rPr lang="en-US" altLang="ko-KR" dirty="0"/>
              <a:t>Wall</a:t>
            </a:r>
            <a:r>
              <a:rPr lang="ko-KR" altLang="en-US" dirty="0"/>
              <a:t>을 가짐</a:t>
            </a:r>
            <a:endParaRPr lang="en-US" altLang="ko-KR" dirty="0"/>
          </a:p>
          <a:p>
            <a:pPr lvl="1"/>
            <a:r>
              <a:rPr lang="en-US" altLang="ko-KR" dirty="0"/>
              <a:t>Wall</a:t>
            </a:r>
            <a:r>
              <a:rPr lang="ko-KR" altLang="en-US" dirty="0"/>
              <a:t>에 닿으면 힘 추가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Start Tile</a:t>
            </a:r>
          </a:p>
          <a:p>
            <a:pPr lvl="1"/>
            <a:r>
              <a:rPr lang="en-US" altLang="ko-KR" dirty="0"/>
              <a:t>Normal Tile</a:t>
            </a:r>
          </a:p>
          <a:p>
            <a:pPr lvl="1"/>
            <a:r>
              <a:rPr lang="en-US" altLang="ko-KR" dirty="0" err="1"/>
              <a:t>Dest</a:t>
            </a:r>
            <a:r>
              <a:rPr lang="en-US" altLang="ko-KR" dirty="0"/>
              <a:t> Tile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69746" y="1825625"/>
            <a:ext cx="3804234" cy="3837303"/>
            <a:chOff x="1743126" y="2451374"/>
            <a:chExt cx="3073126" cy="3099840"/>
          </a:xfrm>
        </p:grpSpPr>
        <p:sp>
          <p:nvSpPr>
            <p:cNvPr id="34" name="육각형 33"/>
            <p:cNvSpPr/>
            <p:nvPr/>
          </p:nvSpPr>
          <p:spPr>
            <a:xfrm>
              <a:off x="2684918" y="3480123"/>
              <a:ext cx="1198605" cy="1033280"/>
            </a:xfrm>
            <a:prstGeom prst="hexagon">
              <a:avLst/>
            </a:prstGeom>
            <a:solidFill>
              <a:srgbClr val="D0CEC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>
              <a:off x="2680387" y="245137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육각형 35"/>
            <p:cNvSpPr/>
            <p:nvPr/>
          </p:nvSpPr>
          <p:spPr>
            <a:xfrm>
              <a:off x="2680387" y="451793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74312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육각형 37"/>
            <p:cNvSpPr/>
            <p:nvPr/>
          </p:nvSpPr>
          <p:spPr>
            <a:xfrm>
              <a:off x="361764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육각형 38"/>
            <p:cNvSpPr/>
            <p:nvPr/>
          </p:nvSpPr>
          <p:spPr>
            <a:xfrm>
              <a:off x="174312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육각형 39"/>
            <p:cNvSpPr/>
            <p:nvPr/>
          </p:nvSpPr>
          <p:spPr>
            <a:xfrm>
              <a:off x="361764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 ; 1. Start tile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게임이 시작되었을 때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가 가장 먼저 닿는 곳</a:t>
            </a:r>
            <a:endParaRPr lang="en-US" altLang="ko-KR" sz="2400" dirty="0"/>
          </a:p>
          <a:p>
            <a:pPr lvl="1"/>
            <a:r>
              <a:rPr lang="en-US" altLang="ko-KR" sz="1800" dirty="0"/>
              <a:t>Start tile</a:t>
            </a:r>
            <a:r>
              <a:rPr lang="ko-KR" altLang="en-US" sz="1800" dirty="0"/>
              <a:t>을 한 번 벗어나면 다신 오지 못하게 해야 한다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Color : </a:t>
            </a:r>
            <a:r>
              <a:rPr lang="ko-KR" altLang="en-US" dirty="0"/>
              <a:t>반드시</a:t>
            </a:r>
            <a:r>
              <a:rPr lang="en-US" altLang="ko-KR" dirty="0"/>
              <a:t> White</a:t>
            </a:r>
          </a:p>
          <a:p>
            <a:pPr lvl="1"/>
            <a:r>
              <a:rPr lang="en-US" altLang="ko-KR" sz="1800" dirty="0"/>
              <a:t>RGB (1,1,1)</a:t>
            </a:r>
          </a:p>
          <a:p>
            <a:pPr lvl="1"/>
            <a:r>
              <a:rPr lang="en-US" altLang="ko-KR" sz="1800" dirty="0"/>
              <a:t>CMYK (0,0,0,0)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369746" y="1825625"/>
            <a:ext cx="3804234" cy="3837303"/>
            <a:chOff x="1743126" y="2451374"/>
            <a:chExt cx="3073126" cy="3099840"/>
          </a:xfrm>
        </p:grpSpPr>
        <p:sp>
          <p:nvSpPr>
            <p:cNvPr id="34" name="육각형 33"/>
            <p:cNvSpPr/>
            <p:nvPr/>
          </p:nvSpPr>
          <p:spPr>
            <a:xfrm>
              <a:off x="2684918" y="3480123"/>
              <a:ext cx="1198605" cy="103328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>
              <a:off x="2680387" y="245137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육각형 35"/>
            <p:cNvSpPr/>
            <p:nvPr/>
          </p:nvSpPr>
          <p:spPr>
            <a:xfrm>
              <a:off x="2680387" y="451793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74312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육각형 37"/>
            <p:cNvSpPr/>
            <p:nvPr/>
          </p:nvSpPr>
          <p:spPr>
            <a:xfrm>
              <a:off x="361764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육각형 38"/>
            <p:cNvSpPr/>
            <p:nvPr/>
          </p:nvSpPr>
          <p:spPr>
            <a:xfrm>
              <a:off x="174312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육각형 39"/>
            <p:cNvSpPr/>
            <p:nvPr/>
          </p:nvSpPr>
          <p:spPr>
            <a:xfrm>
              <a:off x="361764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43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 ; 2. Normal Tile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(Colored Tile)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각각의 </a:t>
            </a:r>
            <a:r>
              <a:rPr lang="en-US" altLang="ko-KR" dirty="0"/>
              <a:t>Color</a:t>
            </a:r>
            <a:r>
              <a:rPr lang="ko-KR" altLang="en-US" dirty="0"/>
              <a:t>를 가지고 있다</a:t>
            </a:r>
            <a:endParaRPr lang="en-US" altLang="ko-KR" dirty="0"/>
          </a:p>
          <a:p>
            <a:pPr lvl="1"/>
            <a:r>
              <a:rPr lang="en-US" altLang="ko-KR" sz="1800" dirty="0"/>
              <a:t>Character</a:t>
            </a:r>
            <a:r>
              <a:rPr lang="ko-KR" altLang="en-US" sz="1800" dirty="0"/>
              <a:t>가 </a:t>
            </a:r>
            <a:r>
              <a:rPr lang="en-US" altLang="ko-KR" sz="1800" dirty="0"/>
              <a:t>tile</a:t>
            </a:r>
            <a:r>
              <a:rPr lang="ko-KR" altLang="en-US" sz="1800" dirty="0"/>
              <a:t>에 충돌하면 </a:t>
            </a:r>
            <a:r>
              <a:rPr lang="en-US" altLang="ko-KR" sz="1800" dirty="0"/>
              <a:t>Color rule</a:t>
            </a:r>
            <a:r>
              <a:rPr lang="ko-KR" altLang="en-US" sz="1800" dirty="0"/>
              <a:t>에 따라 색이 바뀐다</a:t>
            </a:r>
            <a:endParaRPr lang="en-US" altLang="ko-KR" sz="1800" dirty="0"/>
          </a:p>
          <a:p>
            <a:pPr lvl="1"/>
            <a:r>
              <a:rPr lang="en-US" altLang="ko-KR" sz="1800" dirty="0"/>
              <a:t>Character</a:t>
            </a:r>
            <a:r>
              <a:rPr lang="ko-KR" altLang="en-US" sz="1800" dirty="0"/>
              <a:t>가 검은 색 테두리에 닿아도 </a:t>
            </a:r>
            <a:r>
              <a:rPr lang="en-US" altLang="ko-KR" sz="1800" dirty="0"/>
              <a:t>Tile</a:t>
            </a:r>
            <a:r>
              <a:rPr lang="ko-KR" altLang="en-US" sz="1800" dirty="0"/>
              <a:t>이 가진 색에 따라 바뀐다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Color </a:t>
            </a:r>
            <a:r>
              <a:rPr lang="en-US" altLang="ko-KR"/>
              <a:t>: White</a:t>
            </a:r>
            <a:r>
              <a:rPr lang="ko-KR" altLang="en-US"/>
              <a:t>를 </a:t>
            </a:r>
            <a:r>
              <a:rPr lang="ko-KR" altLang="en-US" dirty="0"/>
              <a:t>제외한 색</a:t>
            </a:r>
            <a:endParaRPr lang="en-US" altLang="ko-KR" dirty="0"/>
          </a:p>
          <a:p>
            <a:pPr lvl="1"/>
            <a:r>
              <a:rPr lang="ko-KR" altLang="en-US" sz="1800" dirty="0"/>
              <a:t>각</a:t>
            </a:r>
            <a:r>
              <a:rPr lang="en-US" altLang="ko-KR" sz="1800" dirty="0"/>
              <a:t> Tile</a:t>
            </a:r>
            <a:r>
              <a:rPr lang="ko-KR" altLang="en-US" sz="1800" dirty="0"/>
              <a:t>의 </a:t>
            </a:r>
            <a:r>
              <a:rPr lang="en-US" altLang="ko-KR" sz="1800" dirty="0"/>
              <a:t>Color</a:t>
            </a:r>
            <a:r>
              <a:rPr lang="ko-KR" altLang="en-US" sz="1800" dirty="0"/>
              <a:t>는 </a:t>
            </a:r>
            <a:r>
              <a:rPr lang="en-US" altLang="ko-KR" sz="1800" dirty="0"/>
              <a:t>RGB</a:t>
            </a:r>
            <a:r>
              <a:rPr lang="ko-KR" altLang="en-US" sz="1800" dirty="0"/>
              <a:t>값을 입력</a:t>
            </a:r>
            <a:endParaRPr lang="en-US" altLang="ko-KR" sz="1800" dirty="0"/>
          </a:p>
          <a:p>
            <a:pPr lvl="1"/>
            <a:r>
              <a:rPr lang="en-US" altLang="ko-KR" sz="1800" dirty="0"/>
              <a:t>Area Object</a:t>
            </a:r>
            <a:r>
              <a:rPr lang="ko-KR" altLang="en-US" sz="1800" dirty="0"/>
              <a:t>에 입력된 값으로 초기화됨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369746" y="1825625"/>
            <a:ext cx="3804234" cy="3837303"/>
            <a:chOff x="1743126" y="2451374"/>
            <a:chExt cx="3073126" cy="3099840"/>
          </a:xfrm>
        </p:grpSpPr>
        <p:sp>
          <p:nvSpPr>
            <p:cNvPr id="34" name="육각형 33"/>
            <p:cNvSpPr/>
            <p:nvPr/>
          </p:nvSpPr>
          <p:spPr>
            <a:xfrm>
              <a:off x="2684918" y="3480123"/>
              <a:ext cx="1198605" cy="1033280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>
              <a:off x="2680387" y="2451374"/>
              <a:ext cx="1198605" cy="1033280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육각형 35"/>
            <p:cNvSpPr/>
            <p:nvPr/>
          </p:nvSpPr>
          <p:spPr>
            <a:xfrm>
              <a:off x="2680387" y="4517934"/>
              <a:ext cx="1198605" cy="103328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743127" y="4001294"/>
              <a:ext cx="1198605" cy="1033280"/>
            </a:xfrm>
            <a:prstGeom prst="hexag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육각형 37"/>
            <p:cNvSpPr/>
            <p:nvPr/>
          </p:nvSpPr>
          <p:spPr>
            <a:xfrm>
              <a:off x="3617647" y="4001294"/>
              <a:ext cx="1198605" cy="103328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육각형 38"/>
            <p:cNvSpPr/>
            <p:nvPr/>
          </p:nvSpPr>
          <p:spPr>
            <a:xfrm>
              <a:off x="1743126" y="2967746"/>
              <a:ext cx="1198605" cy="1033280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육각형 39"/>
            <p:cNvSpPr/>
            <p:nvPr/>
          </p:nvSpPr>
          <p:spPr>
            <a:xfrm>
              <a:off x="3617646" y="2967746"/>
              <a:ext cx="1198605" cy="103328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33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 ; 3. </a:t>
            </a:r>
            <a:r>
              <a:rPr lang="en-US" altLang="ko-KR" dirty="0" err="1"/>
              <a:t>Dest</a:t>
            </a:r>
            <a:r>
              <a:rPr lang="en-US" altLang="ko-KR" dirty="0"/>
              <a:t> Tile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(Destination Tile)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Dest</a:t>
            </a:r>
            <a:r>
              <a:rPr lang="en-US" altLang="ko-KR" sz="2400" dirty="0"/>
              <a:t> tile</a:t>
            </a:r>
            <a:r>
              <a:rPr lang="ko-KR" altLang="en-US" sz="2400" dirty="0"/>
              <a:t> 주변의 </a:t>
            </a:r>
            <a:r>
              <a:rPr lang="en-US" altLang="ko-KR" sz="2400" dirty="0"/>
              <a:t>Wall</a:t>
            </a:r>
            <a:r>
              <a:rPr lang="ko-KR" altLang="en-US" sz="2400" dirty="0"/>
              <a:t>에 닿으면 게임이 끝난다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Dest</a:t>
            </a:r>
            <a:r>
              <a:rPr lang="en-US" altLang="ko-KR" sz="2400" dirty="0"/>
              <a:t> Color</a:t>
            </a:r>
          </a:p>
          <a:p>
            <a:pPr lvl="1"/>
            <a:r>
              <a:rPr lang="ko-KR" altLang="en-US" sz="1800" dirty="0"/>
              <a:t>플레이어가 맞추어야 하는 </a:t>
            </a:r>
            <a:r>
              <a:rPr lang="en-US" altLang="ko-KR" sz="1800" dirty="0"/>
              <a:t>Character</a:t>
            </a:r>
            <a:r>
              <a:rPr lang="ko-KR" altLang="en-US" sz="1800" dirty="0"/>
              <a:t>의 색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Dest</a:t>
            </a:r>
            <a:r>
              <a:rPr lang="en-US" altLang="ko-KR" sz="1800" dirty="0"/>
              <a:t> tile Object</a:t>
            </a:r>
            <a:r>
              <a:rPr lang="ko-KR" altLang="en-US" sz="1800" dirty="0"/>
              <a:t>에 입력된 값에 따라 초기화됨</a:t>
            </a:r>
            <a:endParaRPr lang="en-US" altLang="ko-KR" sz="1800" dirty="0"/>
          </a:p>
          <a:p>
            <a:pPr lvl="1"/>
            <a:r>
              <a:rPr lang="en-US" altLang="ko-KR" sz="1800" dirty="0"/>
              <a:t>RGB </a:t>
            </a:r>
            <a:r>
              <a:rPr lang="ko-KR" altLang="en-US" sz="1800" dirty="0"/>
              <a:t>값을 </a:t>
            </a:r>
            <a:r>
              <a:rPr lang="ko-KR" altLang="en-US" sz="1800" dirty="0" err="1"/>
              <a:t>입력받는다</a:t>
            </a:r>
            <a:endParaRPr lang="en-US" altLang="ko-KR" sz="1800" dirty="0"/>
          </a:p>
          <a:p>
            <a:pPr lvl="1"/>
            <a:r>
              <a:rPr lang="en-US" altLang="ko-KR" sz="1800" dirty="0"/>
              <a:t>White, Black</a:t>
            </a:r>
            <a:r>
              <a:rPr lang="ko-KR" altLang="en-US" sz="1800" dirty="0"/>
              <a:t>이 될 수도 있다</a:t>
            </a:r>
            <a:endParaRPr lang="en-US" altLang="ko-KR" sz="1800" dirty="0"/>
          </a:p>
          <a:p>
            <a:endParaRPr lang="en-US" altLang="ko-KR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69746" y="1825625"/>
            <a:ext cx="3804234" cy="3837303"/>
            <a:chOff x="1743126" y="2451374"/>
            <a:chExt cx="3073126" cy="3099840"/>
          </a:xfrm>
        </p:grpSpPr>
        <p:sp>
          <p:nvSpPr>
            <p:cNvPr id="13" name="육각형 12"/>
            <p:cNvSpPr/>
            <p:nvPr/>
          </p:nvSpPr>
          <p:spPr>
            <a:xfrm>
              <a:off x="2684918" y="3480123"/>
              <a:ext cx="1198605" cy="1033280"/>
            </a:xfrm>
            <a:prstGeom prst="hexagon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육각형 13"/>
            <p:cNvSpPr/>
            <p:nvPr/>
          </p:nvSpPr>
          <p:spPr>
            <a:xfrm>
              <a:off x="2680387" y="245137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육각형 14"/>
            <p:cNvSpPr/>
            <p:nvPr/>
          </p:nvSpPr>
          <p:spPr>
            <a:xfrm>
              <a:off x="2680387" y="451793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육각형 15"/>
            <p:cNvSpPr/>
            <p:nvPr/>
          </p:nvSpPr>
          <p:spPr>
            <a:xfrm>
              <a:off x="174312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3617647" y="4001294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74312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>
              <a:off x="3617646" y="2967746"/>
              <a:ext cx="1198605" cy="1033280"/>
            </a:xfrm>
            <a:prstGeom prst="hexagon">
              <a:avLst/>
            </a:prstGeom>
            <a:solidFill>
              <a:schemeClr val="bg2">
                <a:lumMod val="90000"/>
                <a:alpha val="10000"/>
              </a:schemeClr>
            </a:solidFill>
            <a:ln w="285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4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500" dirty="0" err="1"/>
              <a:t>Dest</a:t>
            </a:r>
            <a:r>
              <a:rPr lang="en-US" altLang="ko-KR" sz="2500" dirty="0"/>
              <a:t> Color</a:t>
            </a:r>
            <a:r>
              <a:rPr lang="ko-KR" altLang="en-US" sz="2500" dirty="0"/>
              <a:t>와 </a:t>
            </a:r>
            <a:r>
              <a:rPr lang="en-US" altLang="ko-KR" sz="2500" dirty="0"/>
              <a:t>Character Color</a:t>
            </a:r>
            <a:r>
              <a:rPr lang="ko-KR" altLang="en-US" sz="2500" dirty="0"/>
              <a:t>의 정확도를 백분율로 나타냄</a:t>
            </a:r>
            <a:endParaRPr lang="en-US" altLang="ko-KR" sz="2500" dirty="0"/>
          </a:p>
          <a:p>
            <a:pPr lvl="1"/>
            <a:r>
              <a:rPr lang="en-US" altLang="ko-KR" sz="2000" dirty="0"/>
              <a:t>CMY Color Space</a:t>
            </a:r>
            <a:r>
              <a:rPr lang="ko-KR" altLang="en-US" sz="2000" dirty="0"/>
              <a:t>로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소수점 아래 한 자릿수까지 표현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등급</a:t>
            </a:r>
            <a:endParaRPr lang="en-US" altLang="ko-KR" dirty="0"/>
          </a:p>
          <a:p>
            <a:pPr lvl="1"/>
            <a:r>
              <a:rPr lang="en-US" altLang="ko-KR" dirty="0"/>
              <a:t>Complete : 100%</a:t>
            </a:r>
          </a:p>
          <a:p>
            <a:pPr lvl="1"/>
            <a:r>
              <a:rPr lang="en-US" altLang="ko-KR" dirty="0"/>
              <a:t>Clear : 70 ~ 99.9%</a:t>
            </a:r>
          </a:p>
          <a:p>
            <a:pPr lvl="1"/>
            <a:r>
              <a:rPr lang="en-US" altLang="ko-KR" dirty="0"/>
              <a:t>Fail : 0 ~ 69.9%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38200" y="4985951"/>
            <a:ext cx="5181600" cy="119101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1882218"/>
            <a:ext cx="4963297" cy="2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7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Scoring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1735" cy="602478"/>
          </a:xfrm>
        </p:spPr>
        <p:txBody>
          <a:bodyPr/>
          <a:lstStyle/>
          <a:p>
            <a:r>
              <a:rPr lang="ko-KR" altLang="en-US" dirty="0"/>
              <a:t>디자인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44" y="2428103"/>
            <a:ext cx="6911544" cy="3887743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>
            <a:off x="5176066" y="4698999"/>
            <a:ext cx="132588" cy="114300"/>
          </a:xfrm>
          <a:prstGeom prst="triangle">
            <a:avLst/>
          </a:prstGeom>
          <a:solidFill>
            <a:srgbClr val="5B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6230" y="4658783"/>
            <a:ext cx="132588" cy="114300"/>
          </a:xfrm>
          <a:prstGeom prst="triangle">
            <a:avLst/>
          </a:prstGeom>
          <a:solidFill>
            <a:srgbClr val="00C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71703" y="5140411"/>
            <a:ext cx="3137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 Space Cube </a:t>
            </a:r>
            <a:r>
              <a:rPr lang="ko-KR" altLang="en-US" dirty="0"/>
              <a:t>안에</a:t>
            </a:r>
            <a:endParaRPr lang="en-US" altLang="ko-KR" dirty="0"/>
          </a:p>
          <a:p>
            <a:r>
              <a:rPr lang="en-US" altLang="ko-KR" dirty="0" err="1"/>
              <a:t>Dest</a:t>
            </a:r>
            <a:r>
              <a:rPr lang="en-US" altLang="ko-KR" dirty="0"/>
              <a:t> Color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/>
              <a:t>Character Color </a:t>
            </a:r>
            <a:r>
              <a:rPr lang="ko-KR" altLang="en-US" dirty="0"/>
              <a:t>위치를 표현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308654" y="5183659"/>
            <a:ext cx="2933303" cy="43866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2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Scoring Rule ; CMY Color Space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CMYK Color Space</a:t>
            </a:r>
          </a:p>
          <a:p>
            <a:pPr lvl="1"/>
            <a:r>
              <a:rPr lang="en-US" altLang="ko-KR" sz="1800" dirty="0"/>
              <a:t>Cyan</a:t>
            </a:r>
            <a:r>
              <a:rPr lang="en-US" altLang="ko-KR" sz="1800"/>
              <a:t>, Yellow, </a:t>
            </a:r>
            <a:r>
              <a:rPr lang="en-US" altLang="ko-KR" sz="1800" dirty="0"/>
              <a:t>Magenta </a:t>
            </a:r>
            <a:r>
              <a:rPr lang="ko-KR" altLang="en-US" sz="1800" dirty="0"/>
              <a:t>세 축을 기준으로 한 </a:t>
            </a:r>
            <a:r>
              <a:rPr lang="ko-KR" altLang="en-US" sz="1800" dirty="0" err="1"/>
              <a:t>색공간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두 색의 거리 </a:t>
            </a:r>
            <a:r>
              <a:rPr lang="ko-KR" altLang="en-US" sz="2000" dirty="0" err="1"/>
              <a:t>상대값</a:t>
            </a:r>
            <a:r>
              <a:rPr lang="ko-KR" altLang="en-US" sz="2000" dirty="0"/>
              <a:t> 계산</a:t>
            </a:r>
            <a:endParaRPr lang="en-US" altLang="ko-KR" sz="2000" dirty="0"/>
          </a:p>
          <a:p>
            <a:pPr lvl="1"/>
            <a:r>
              <a:rPr lang="en-US" altLang="ko-KR" sz="1800" dirty="0"/>
              <a:t>RGB </a:t>
            </a:r>
            <a:r>
              <a:rPr lang="ko-KR" altLang="en-US" sz="1800" dirty="0"/>
              <a:t>값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r,g,b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이용해 </a:t>
            </a:r>
            <a:r>
              <a:rPr lang="en-US" altLang="ko-KR" sz="1800" dirty="0"/>
              <a:t>CMY </a:t>
            </a:r>
            <a:r>
              <a:rPr lang="ko-KR" altLang="en-US" sz="1800" dirty="0"/>
              <a:t>값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c,m,y</a:t>
            </a:r>
            <a:r>
              <a:rPr lang="en-US" altLang="ko-KR" sz="1800" dirty="0"/>
              <a:t>)</a:t>
            </a:r>
            <a:r>
              <a:rPr lang="ko-KR" altLang="en-US" sz="1800" dirty="0"/>
              <a:t>를 얻는다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원점 </a:t>
            </a:r>
            <a:r>
              <a:rPr lang="en-US" altLang="ko-KR" sz="1800" dirty="0"/>
              <a:t>(0,0,0) </a:t>
            </a:r>
            <a:r>
              <a:rPr lang="ko-KR" altLang="en-US" sz="1800" dirty="0"/>
              <a:t>으로부터 </a:t>
            </a:r>
            <a:r>
              <a:rPr lang="en-US" altLang="ko-KR" sz="1800" dirty="0" err="1"/>
              <a:t>Dest</a:t>
            </a:r>
            <a:r>
              <a:rPr lang="en-US" altLang="ko-KR" sz="1800" dirty="0"/>
              <a:t> Color</a:t>
            </a:r>
            <a:r>
              <a:rPr lang="ko-KR" altLang="en-US" sz="1800" dirty="0"/>
              <a:t>의 거리 </a:t>
            </a:r>
            <a:r>
              <a:rPr lang="en-US" altLang="ko-KR" sz="1800" dirty="0" err="1"/>
              <a:t>dd</a:t>
            </a:r>
            <a:r>
              <a:rPr lang="en-US" altLang="ko-KR" sz="1800" dirty="0"/>
              <a:t>, Character Color</a:t>
            </a:r>
            <a:r>
              <a:rPr lang="ko-KR" altLang="en-US" sz="1800" dirty="0"/>
              <a:t>의 거리 </a:t>
            </a:r>
            <a:r>
              <a:rPr lang="en-US" altLang="ko-KR" sz="1800" dirty="0"/>
              <a:t>dc</a:t>
            </a:r>
            <a:r>
              <a:rPr lang="ko-KR" altLang="en-US" sz="1800" dirty="0"/>
              <a:t>를 구한다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Score</a:t>
            </a:r>
            <a:r>
              <a:rPr lang="ko-KR" altLang="en-US" sz="2000" dirty="0"/>
              <a:t>공식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dd</a:t>
            </a:r>
            <a:r>
              <a:rPr lang="en-US" altLang="ko-KR" sz="1600" dirty="0"/>
              <a:t> != 0 ;  ( 1 – dc / </a:t>
            </a:r>
            <a:r>
              <a:rPr lang="en-US" altLang="ko-KR" sz="1600" dirty="0" err="1"/>
              <a:t>dd</a:t>
            </a:r>
            <a:r>
              <a:rPr lang="en-US" altLang="ko-KR" sz="1600" dirty="0"/>
              <a:t> ) * 100</a:t>
            </a:r>
          </a:p>
          <a:p>
            <a:pPr lvl="1"/>
            <a:r>
              <a:rPr lang="en-US" altLang="ko-KR" sz="1600" dirty="0" err="1"/>
              <a:t>dd</a:t>
            </a:r>
            <a:r>
              <a:rPr lang="en-US" altLang="ko-KR" sz="1600" dirty="0"/>
              <a:t> = 0 ; ( 1 – dc / 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(3) ) * 100</a:t>
            </a: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6468533"/>
            <a:ext cx="4227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http://www.acasystems.com/en/color-picker/faq-cmy-color.htm</a:t>
            </a:r>
            <a:endParaRPr lang="ko-KR" altLang="en-US" sz="11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95" y="1825625"/>
            <a:ext cx="2553386" cy="4294331"/>
          </a:xfrm>
        </p:spPr>
      </p:pic>
      <p:sp>
        <p:nvSpPr>
          <p:cNvPr id="11" name="TextBox 10"/>
          <p:cNvSpPr txBox="1"/>
          <p:nvPr/>
        </p:nvSpPr>
        <p:spPr>
          <a:xfrm>
            <a:off x="3237470" y="5885561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(0,0,0) white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4894" y="2599865"/>
            <a:ext cx="1430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</a:t>
            </a:r>
            <a:r>
              <a:rPr lang="en-US" altLang="ko-KR" dirty="0"/>
              <a:t>1,1) black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CMYK </a:t>
            </a:r>
            <a:r>
              <a:rPr lang="en-US" altLang="ko-KR" dirty="0">
                <a:sym typeface="Wingdings" panose="05000000000000000000" pitchFamily="2" charset="2"/>
              </a:rPr>
              <a:t>&lt;-</a:t>
            </a:r>
            <a:r>
              <a:rPr lang="en-US" altLang="ko-KR" dirty="0">
                <a:solidFill>
                  <a:schemeClr val="bg2"/>
                </a:solidFill>
                <a:sym typeface="Wingdings" panose="05000000000000000000" pitchFamily="2" charset="2"/>
              </a:rPr>
              <a:t>(&gt;RGB&lt;) </a:t>
            </a:r>
            <a:r>
              <a:rPr lang="en-US" altLang="ko-KR" dirty="0">
                <a:sym typeface="Wingdings" panose="05000000000000000000" pitchFamily="2" charset="2"/>
              </a:rPr>
              <a:t>-&gt; HSV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11032" cy="4351338"/>
          </a:xfrm>
        </p:spPr>
        <p:txBody>
          <a:bodyPr/>
          <a:lstStyle/>
          <a:p>
            <a:r>
              <a:rPr lang="en-US" altLang="ko-KR" dirty="0"/>
              <a:t>CMYK&lt;-&gt;HSV</a:t>
            </a:r>
            <a:r>
              <a:rPr lang="ko-KR" altLang="en-US" dirty="0"/>
              <a:t>를 위해선 중간에 </a:t>
            </a:r>
            <a:r>
              <a:rPr lang="en-US" altLang="ko-KR" dirty="0"/>
              <a:t>RGB</a:t>
            </a:r>
            <a:r>
              <a:rPr lang="ko-KR" altLang="en-US" dirty="0"/>
              <a:t>값으로 한 번 값을 바꾸어야 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6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 err="1"/>
              <a:t>모바일</a:t>
            </a:r>
            <a:endParaRPr lang="en-US" altLang="ko-KR" dirty="0"/>
          </a:p>
          <a:p>
            <a:r>
              <a:rPr lang="ko-KR" altLang="en-US" dirty="0"/>
              <a:t>개발 환경 </a:t>
            </a:r>
            <a:r>
              <a:rPr lang="en-US" altLang="ko-KR" dirty="0"/>
              <a:t>: Unity3D with C#</a:t>
            </a:r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퍼즐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줄 요약 </a:t>
            </a:r>
            <a:r>
              <a:rPr lang="en-US" altLang="ko-KR" dirty="0"/>
              <a:t>: </a:t>
            </a:r>
            <a:r>
              <a:rPr lang="ko-KR" altLang="en-US" dirty="0"/>
              <a:t>공 색을 목적지 타일 색과 같게 맞춰가면서 공을 목적지까지 굴리는 </a:t>
            </a:r>
            <a:r>
              <a:rPr lang="ko-KR" altLang="en-US" dirty="0" err="1"/>
              <a:t>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37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CMYK </a:t>
            </a:r>
            <a:r>
              <a:rPr lang="en-US" altLang="ko-KR" dirty="0">
                <a:sym typeface="Wingdings" panose="05000000000000000000" pitchFamily="2" charset="2"/>
              </a:rPr>
              <a:t>&lt;-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&gt; RGB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7" y="2101281"/>
            <a:ext cx="5740873" cy="32228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84" y="1733937"/>
            <a:ext cx="5625207" cy="48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RGB &lt;</a:t>
            </a:r>
            <a:r>
              <a:rPr lang="en-US" altLang="ko-KR" dirty="0">
                <a:sym typeface="Wingdings" panose="05000000000000000000" pitchFamily="2" charset="2"/>
              </a:rPr>
              <a:t>-&gt; HSV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7" y="2003262"/>
            <a:ext cx="4827244" cy="3996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364"/>
            <a:ext cx="4674201" cy="65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15" y="1690688"/>
            <a:ext cx="8214969" cy="46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33011" y="157071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)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522564" y="2670888"/>
            <a:ext cx="1225446" cy="1056420"/>
            <a:chOff x="1989944" y="2128603"/>
            <a:chExt cx="1225446" cy="1056420"/>
          </a:xfrm>
          <a:scene3d>
            <a:camera prst="isometricTopUp"/>
            <a:lightRig rig="threePt" dir="t"/>
          </a:scene3d>
        </p:grpSpPr>
        <p:sp>
          <p:nvSpPr>
            <p:cNvPr id="6" name="이등변 삼각형 5"/>
            <p:cNvSpPr/>
            <p:nvPr/>
          </p:nvSpPr>
          <p:spPr>
            <a:xfrm flipV="1">
              <a:off x="2296306" y="212860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989944" y="212860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2296306" y="2656813"/>
              <a:ext cx="612723" cy="528210"/>
            </a:xfrm>
            <a:prstGeom prst="triangle">
              <a:avLst/>
            </a:prstGeom>
            <a:solidFill>
              <a:schemeClr val="accent4"/>
            </a:solidFill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1989944" y="265681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V="1">
              <a:off x="2602667" y="265681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2602667" y="2128603"/>
              <a:ext cx="612723" cy="528210"/>
            </a:xfrm>
            <a:prstGeom prst="triangle">
              <a:avLst/>
            </a:prstGeom>
            <a:ln w="12700">
              <a:solidFill>
                <a:srgbClr val="41719C"/>
              </a:solidFill>
            </a:ln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Character</a:t>
            </a:r>
            <a:r>
              <a:rPr lang="ko-KR" altLang="en-US" sz="2000" dirty="0"/>
              <a:t>는 흰 색으로 시작</a:t>
            </a:r>
            <a:endParaRPr lang="en-US" altLang="ko-KR" sz="2000" dirty="0"/>
          </a:p>
          <a:p>
            <a:r>
              <a:rPr lang="en-US" altLang="ko-KR" sz="2000" dirty="0"/>
              <a:t>Character</a:t>
            </a:r>
            <a:r>
              <a:rPr lang="ko-KR" altLang="en-US" sz="2000" dirty="0"/>
              <a:t>가 </a:t>
            </a:r>
            <a:r>
              <a:rPr lang="en-US" altLang="ko-KR" sz="2000" dirty="0"/>
              <a:t>Tile</a:t>
            </a:r>
            <a:r>
              <a:rPr lang="ko-KR" altLang="en-US" sz="2000" dirty="0"/>
              <a:t>에 닿으면 </a:t>
            </a:r>
            <a:r>
              <a:rPr lang="en-US" altLang="ko-KR" sz="2000" dirty="0" err="1"/>
              <a:t>playe</a:t>
            </a:r>
            <a:r>
              <a:rPr lang="ko-KR" altLang="en-US" sz="2000" dirty="0"/>
              <a:t>의 색이 바뀐다</a:t>
            </a:r>
            <a:endParaRPr lang="en-US" altLang="ko-KR" sz="2000" dirty="0"/>
          </a:p>
          <a:p>
            <a:pPr lvl="1"/>
            <a:r>
              <a:rPr lang="en-US" altLang="ko-KR" sz="1600" dirty="0"/>
              <a:t>Color Rule</a:t>
            </a:r>
            <a:r>
              <a:rPr lang="ko-KR" altLang="en-US" sz="1600" dirty="0"/>
              <a:t>에 따라</a:t>
            </a:r>
            <a:endParaRPr lang="en-US" altLang="ko-KR" sz="1600" dirty="0"/>
          </a:p>
          <a:p>
            <a:r>
              <a:rPr lang="en-US" altLang="ko-KR" sz="2000" dirty="0"/>
              <a:t>Character</a:t>
            </a:r>
            <a:r>
              <a:rPr lang="ko-KR" altLang="en-US" sz="2000" dirty="0"/>
              <a:t>의 색을 </a:t>
            </a:r>
            <a:r>
              <a:rPr lang="en-US" altLang="ko-KR" sz="2000" dirty="0" err="1"/>
              <a:t>Dest</a:t>
            </a:r>
            <a:r>
              <a:rPr lang="en-US" altLang="ko-KR" sz="2000" dirty="0"/>
              <a:t> tile</a:t>
            </a:r>
            <a:r>
              <a:rPr lang="ko-KR" altLang="en-US" sz="2000" dirty="0"/>
              <a:t>과 같게 맞추어야 한다</a:t>
            </a:r>
            <a:endParaRPr lang="en-US" altLang="ko-KR" sz="2000" dirty="0"/>
          </a:p>
          <a:p>
            <a:r>
              <a:rPr lang="en-US" altLang="ko-KR" sz="2000" dirty="0" err="1"/>
              <a:t>Dest</a:t>
            </a:r>
            <a:r>
              <a:rPr lang="en-US" altLang="ko-KR" sz="2000" dirty="0"/>
              <a:t> tile</a:t>
            </a:r>
            <a:r>
              <a:rPr lang="ko-KR" altLang="en-US" sz="2000" dirty="0"/>
              <a:t>의 색과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의 색이 얼마나 비슷한지를 수치화하여 점수로 보여준다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75864" y="3199098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12" name="이등변 삼각형 11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olidFill>
              <a:schemeClr val="accent1"/>
            </a:solidFill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09554" y="3935261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19" name="이등변 삼각형 18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olidFill>
              <a:schemeClr val="accent6"/>
            </a:solidFill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90350" y="2734389"/>
            <a:ext cx="1225446" cy="1056419"/>
            <a:chOff x="1735111" y="2578308"/>
            <a:chExt cx="3222888" cy="277835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33" name="이등변 삼각형 32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18960" y="3751334"/>
            <a:ext cx="1225446" cy="1196119"/>
            <a:chOff x="1735112" y="2210902"/>
            <a:chExt cx="3222888" cy="3145758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42" name="이등변 삼각형 41"/>
            <p:cNvSpPr/>
            <p:nvPr/>
          </p:nvSpPr>
          <p:spPr>
            <a:xfrm>
              <a:off x="3346556" y="2578309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735112" y="2578309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2540835" y="3967483"/>
              <a:ext cx="1611444" cy="1389177"/>
            </a:xfrm>
            <a:prstGeom prst="triangle">
              <a:avLst/>
            </a:prstGeom>
            <a:solidFill>
              <a:schemeClr val="accent6"/>
            </a:solidFill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flipV="1">
              <a:off x="1735112" y="3967483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flipV="1">
              <a:off x="3346555" y="3967483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flipV="1">
              <a:off x="2858141" y="2210902"/>
              <a:ext cx="1611444" cy="1389177"/>
            </a:xfrm>
            <a:prstGeom prst="triangle">
              <a:avLst/>
            </a:prstGeom>
            <a:solidFill>
              <a:schemeClr val="accent6"/>
            </a:solidFill>
            <a:ln w="50800">
              <a:solidFill>
                <a:schemeClr val="tx1"/>
              </a:solidFill>
            </a:ln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970334" y="4199365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26" name="이등변 삼각형 25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olidFill>
              <a:schemeClr val="accent6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타원 47"/>
          <p:cNvSpPr/>
          <p:nvPr/>
        </p:nvSpPr>
        <p:spPr>
          <a:xfrm>
            <a:off x="2028151" y="2649195"/>
            <a:ext cx="141665" cy="141665"/>
          </a:xfrm>
          <a:prstGeom prst="ellipse">
            <a:avLst/>
          </a:prstGeom>
          <a:scene3d>
            <a:camera prst="isometricTopUp"/>
            <a:lightRig rig="threePt" dir="t"/>
          </a:scene3d>
          <a:sp3d extrusionH="622300">
            <a:bevelB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954269" y="2412000"/>
            <a:ext cx="306362" cy="306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/>
        </p:nvSpPr>
        <p:spPr>
          <a:xfrm rot="306189">
            <a:off x="1752140" y="2677364"/>
            <a:ext cx="781968" cy="1172672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/>
          <p:cNvSpPr/>
          <p:nvPr/>
        </p:nvSpPr>
        <p:spPr>
          <a:xfrm rot="21293811" flipH="1">
            <a:off x="2549338" y="2690779"/>
            <a:ext cx="781968" cy="1172672"/>
          </a:xfrm>
          <a:prstGeom prst="arc">
            <a:avLst>
              <a:gd name="adj1" fmla="val 98480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호 55"/>
          <p:cNvSpPr/>
          <p:nvPr/>
        </p:nvSpPr>
        <p:spPr>
          <a:xfrm flipH="1">
            <a:off x="3251043" y="3140972"/>
            <a:ext cx="781968" cy="1172672"/>
          </a:xfrm>
          <a:prstGeom prst="arc">
            <a:avLst>
              <a:gd name="adj1" fmla="val 9848076"/>
              <a:gd name="adj2" fmla="val 187020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호 56"/>
          <p:cNvSpPr/>
          <p:nvPr/>
        </p:nvSpPr>
        <p:spPr>
          <a:xfrm>
            <a:off x="3336357" y="3611056"/>
            <a:ext cx="781968" cy="1172672"/>
          </a:xfrm>
          <a:prstGeom prst="arc">
            <a:avLst>
              <a:gd name="adj1" fmla="val 9848076"/>
              <a:gd name="adj2" fmla="val 187020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/>
          <p:cNvSpPr/>
          <p:nvPr/>
        </p:nvSpPr>
        <p:spPr>
          <a:xfrm>
            <a:off x="2769493" y="4236748"/>
            <a:ext cx="781968" cy="1172672"/>
          </a:xfrm>
          <a:prstGeom prst="arc">
            <a:avLst>
              <a:gd name="adj1" fmla="val 9848076"/>
              <a:gd name="adj2" fmla="val 1730751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/>
          <p:cNvSpPr/>
          <p:nvPr/>
        </p:nvSpPr>
        <p:spPr>
          <a:xfrm rot="306189">
            <a:off x="1984716" y="4295001"/>
            <a:ext cx="781968" cy="1172672"/>
          </a:xfrm>
          <a:prstGeom prst="arc">
            <a:avLst>
              <a:gd name="adj1" fmla="val 13399468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원호 60"/>
          <p:cNvSpPr/>
          <p:nvPr/>
        </p:nvSpPr>
        <p:spPr>
          <a:xfrm rot="306189">
            <a:off x="1390698" y="4046587"/>
            <a:ext cx="690380" cy="1172672"/>
          </a:xfrm>
          <a:prstGeom prst="arc">
            <a:avLst>
              <a:gd name="adj1" fmla="val 15097446"/>
              <a:gd name="adj2" fmla="val 2026357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1888067" y="4262547"/>
            <a:ext cx="0" cy="107408"/>
          </a:xfrm>
          <a:prstGeom prst="line">
            <a:avLst/>
          </a:prstGeom>
          <a:ln>
            <a:solidFill>
              <a:srgbClr val="34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286734" y="4230417"/>
            <a:ext cx="656435" cy="9846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409434" y="1887254"/>
            <a:ext cx="306362" cy="3063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245099" y="1883055"/>
            <a:ext cx="306362" cy="3063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910054" y="1882992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162734" y="5446803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616312" y="5451285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874970" y="5446803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223163" y="5446677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959937" y="1887254"/>
            <a:ext cx="306362" cy="306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098983" y="1764665"/>
            <a:ext cx="2004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261334" y="5887085"/>
            <a:ext cx="20750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368692" y="2277654"/>
            <a:ext cx="669255" cy="305126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72812" y="18336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3843" y="54093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234115" y="1694922"/>
            <a:ext cx="157486" cy="157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562654" y="1694922"/>
            <a:ext cx="157486" cy="1574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31094" y="162456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5708" y="1621150"/>
            <a:ext cx="174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 character</a:t>
            </a:r>
            <a:r>
              <a:rPr lang="ko-KR" altLang="en-US" sz="1200" dirty="0"/>
              <a:t>의 색 변화 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12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Rule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0111" y="2388595"/>
            <a:ext cx="3377778" cy="3225397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색 혼합은 감산혼합</a:t>
            </a:r>
            <a:endParaRPr lang="en-US" altLang="ko-KR" sz="2000" dirty="0"/>
          </a:p>
          <a:p>
            <a:pPr lvl="1"/>
            <a:r>
              <a:rPr lang="ko-KR" altLang="en-US" sz="1800" dirty="0"/>
              <a:t>색을 섞을수록 어두워진다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검은 색이 되면 죽는다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RGB (0,0,0)</a:t>
            </a:r>
          </a:p>
          <a:p>
            <a:pPr lvl="1"/>
            <a:r>
              <a:rPr lang="en-US" altLang="ko-KR" sz="1800" dirty="0"/>
              <a:t>CMYK</a:t>
            </a:r>
            <a:r>
              <a:rPr lang="ko-KR" altLang="en-US" sz="1800" dirty="0"/>
              <a:t> </a:t>
            </a:r>
            <a:r>
              <a:rPr lang="en-US" altLang="ko-KR" sz="1800" dirty="0"/>
              <a:t>(0,0,0,1)</a:t>
            </a:r>
          </a:p>
          <a:p>
            <a:pPr lvl="1"/>
            <a:r>
              <a:rPr lang="en-US" altLang="ko-KR" sz="1800" dirty="0"/>
              <a:t>HSV</a:t>
            </a:r>
            <a:r>
              <a:rPr lang="ko-KR" altLang="en-US" sz="1800" dirty="0"/>
              <a:t>의 </a:t>
            </a:r>
            <a:r>
              <a:rPr lang="en-US" altLang="ko-KR" sz="1800" dirty="0"/>
              <a:t>V = 0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감산 혼합에선 보색관계인 두 색을 섞으면 검은 색이 된다</a:t>
            </a:r>
            <a:endParaRPr lang="en-US" altLang="ko-KR" sz="2000" dirty="0"/>
          </a:p>
          <a:p>
            <a:pPr lvl="1"/>
            <a:r>
              <a:rPr lang="ko-KR" altLang="en-US" sz="1800" dirty="0"/>
              <a:t>그래서 죽는다</a:t>
            </a:r>
            <a:endParaRPr lang="en-US" altLang="ko-KR" sz="1800" dirty="0"/>
          </a:p>
          <a:p>
            <a:pPr lvl="1"/>
            <a:r>
              <a:rPr lang="ko-KR" altLang="en-US" sz="1800" dirty="0"/>
              <a:t>보색 </a:t>
            </a:r>
            <a:r>
              <a:rPr lang="en-US" altLang="ko-KR" sz="1800" dirty="0"/>
              <a:t>: HSV</a:t>
            </a:r>
            <a:r>
              <a:rPr lang="ko-KR" altLang="en-US" sz="1800" dirty="0"/>
              <a:t>의 </a:t>
            </a:r>
            <a:r>
              <a:rPr lang="en-US" altLang="ko-KR" sz="1800" dirty="0"/>
              <a:t>H’ = H – 180</a:t>
            </a:r>
            <a:r>
              <a:rPr lang="ko-KR" altLang="en-US" sz="1800" dirty="0"/>
              <a:t>˚</a:t>
            </a:r>
            <a:endParaRPr lang="en-US" altLang="ko-KR" sz="1800" dirty="0"/>
          </a:p>
          <a:p>
            <a:pPr lvl="1"/>
            <a:r>
              <a:rPr lang="en-US" altLang="ko-KR" sz="1800" dirty="0"/>
              <a:t>E.g. Red + Cyan = Black</a:t>
            </a:r>
            <a:endParaRPr lang="ko-KR" altLang="en-US" sz="1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607276" y="3132438"/>
            <a:ext cx="1661984" cy="16619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607276" y="3132438"/>
            <a:ext cx="1661984" cy="16619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07524" y="2866768"/>
            <a:ext cx="3904735" cy="21995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2522564" y="2670888"/>
            <a:ext cx="1225446" cy="1056420"/>
            <a:chOff x="1989944" y="2128603"/>
            <a:chExt cx="1225446" cy="1056420"/>
          </a:xfrm>
          <a:scene3d>
            <a:camera prst="isometricTopUp"/>
            <a:lightRig rig="threePt" dir="t"/>
          </a:scene3d>
        </p:grpSpPr>
        <p:sp>
          <p:nvSpPr>
            <p:cNvPr id="6" name="이등변 삼각형 5"/>
            <p:cNvSpPr/>
            <p:nvPr/>
          </p:nvSpPr>
          <p:spPr>
            <a:xfrm flipV="1">
              <a:off x="2296306" y="212860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989944" y="212860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2296306" y="2656813"/>
              <a:ext cx="612723" cy="528210"/>
            </a:xfrm>
            <a:prstGeom prst="triangle">
              <a:avLst/>
            </a:prstGeom>
            <a:solidFill>
              <a:schemeClr val="accent4"/>
            </a:solidFill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1989944" y="265681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V="1">
              <a:off x="2602667" y="2656813"/>
              <a:ext cx="612723" cy="528210"/>
            </a:xfrm>
            <a:prstGeom prst="triangle">
              <a:avLst/>
            </a:prstGeom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2602667" y="2128603"/>
              <a:ext cx="612723" cy="528210"/>
            </a:xfrm>
            <a:prstGeom prst="triangle">
              <a:avLst/>
            </a:prstGeom>
            <a:ln w="12700">
              <a:solidFill>
                <a:srgbClr val="41719C"/>
              </a:solidFill>
            </a:ln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Start tile</a:t>
            </a:r>
          </a:p>
          <a:p>
            <a:pPr lvl="1"/>
            <a:r>
              <a:rPr lang="en-US" altLang="ko-KR" dirty="0"/>
              <a:t>Character</a:t>
            </a:r>
            <a:r>
              <a:rPr lang="ko-KR" altLang="en-US" dirty="0"/>
              <a:t>가 가장 먼저 충돌하는 </a:t>
            </a:r>
            <a:r>
              <a:rPr lang="en-US" altLang="ko-KR" dirty="0"/>
              <a:t>Tile.</a:t>
            </a:r>
          </a:p>
          <a:p>
            <a:pPr lvl="1"/>
            <a:r>
              <a:rPr lang="en-US" altLang="ko-KR" dirty="0"/>
              <a:t>Start Tile</a:t>
            </a:r>
            <a:r>
              <a:rPr lang="ko-KR" altLang="en-US" dirty="0"/>
              <a:t>에 닿아도 </a:t>
            </a:r>
            <a:r>
              <a:rPr lang="en-US" altLang="ko-KR" dirty="0"/>
              <a:t>Character</a:t>
            </a:r>
            <a:r>
              <a:rPr lang="ko-KR" altLang="en-US" dirty="0"/>
              <a:t>의 색은 바뀌지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Destination tile (</a:t>
            </a:r>
            <a:r>
              <a:rPr lang="en-US" altLang="ko-KR" dirty="0" err="1"/>
              <a:t>Dest</a:t>
            </a:r>
            <a:r>
              <a:rPr lang="en-US" altLang="ko-KR" dirty="0"/>
              <a:t> tile)</a:t>
            </a:r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field</a:t>
            </a:r>
            <a:r>
              <a:rPr lang="ko-KR" altLang="en-US" dirty="0"/>
              <a:t>에 단 하나만 존재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75864" y="3199098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12" name="이등변 삼각형 11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olidFill>
              <a:schemeClr val="accent5"/>
            </a:solidFill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09554" y="3935261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19" name="이등변 삼각형 18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olidFill>
              <a:schemeClr val="accent6"/>
            </a:solidFill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90350" y="2734389"/>
            <a:ext cx="1225446" cy="1056419"/>
            <a:chOff x="1735111" y="2578308"/>
            <a:chExt cx="3222888" cy="277835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33" name="이등변 삼각형 32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grpFill/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grpFill/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grpFill/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grpFill/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grpFill/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olidFill>
              <a:schemeClr val="accent4"/>
            </a:solidFill>
            <a:sp3d extrusionH="762000">
              <a:bevelT h="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18960" y="3751334"/>
            <a:ext cx="1225446" cy="1196119"/>
            <a:chOff x="1735112" y="2210902"/>
            <a:chExt cx="3222888" cy="3145758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42" name="이등변 삼각형 41"/>
            <p:cNvSpPr/>
            <p:nvPr/>
          </p:nvSpPr>
          <p:spPr>
            <a:xfrm>
              <a:off x="3346556" y="2578309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735112" y="2578309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2540835" y="3967483"/>
              <a:ext cx="1611444" cy="1389177"/>
            </a:xfrm>
            <a:prstGeom prst="triangle">
              <a:avLst/>
            </a:prstGeom>
            <a:solidFill>
              <a:schemeClr val="accent6"/>
            </a:solidFill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flipV="1">
              <a:off x="1735112" y="3967483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flipV="1">
              <a:off x="3346555" y="3967483"/>
              <a:ext cx="1611444" cy="1389177"/>
            </a:xfrm>
            <a:prstGeom prst="triangle">
              <a:avLst/>
            </a:prstGeom>
            <a:grpFill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flipV="1">
              <a:off x="2858141" y="2210902"/>
              <a:ext cx="1611444" cy="1389177"/>
            </a:xfrm>
            <a:prstGeom prst="triangle">
              <a:avLst/>
            </a:prstGeom>
            <a:solidFill>
              <a:schemeClr val="accent6"/>
            </a:solidFill>
            <a:ln w="50800">
              <a:solidFill>
                <a:schemeClr val="tx1"/>
              </a:solidFill>
            </a:ln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970334" y="4199365"/>
            <a:ext cx="1225446" cy="1056419"/>
            <a:chOff x="1735111" y="2578308"/>
            <a:chExt cx="3222888" cy="2778352"/>
          </a:xfrm>
          <a:scene3d>
            <a:camera prst="isometricTopUp"/>
            <a:lightRig rig="threePt" dir="t"/>
          </a:scene3d>
        </p:grpSpPr>
        <p:sp>
          <p:nvSpPr>
            <p:cNvPr id="26" name="이등변 삼각형 25"/>
            <p:cNvSpPr/>
            <p:nvPr/>
          </p:nvSpPr>
          <p:spPr>
            <a:xfrm flipV="1">
              <a:off x="2540833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1735111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3346555" y="2578308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2540833" y="3967484"/>
              <a:ext cx="1611444" cy="1389176"/>
            </a:xfrm>
            <a:prstGeom prst="triangle">
              <a:avLst/>
            </a:prstGeom>
            <a:solidFill>
              <a:schemeClr val="accent6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flipV="1">
              <a:off x="1735111" y="3967484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flipV="1">
              <a:off x="3346555" y="3967484"/>
              <a:ext cx="1611444" cy="1389176"/>
            </a:xfrm>
            <a:prstGeom prst="triangle">
              <a:avLst/>
            </a:pr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1954269" y="2412000"/>
            <a:ext cx="306362" cy="306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/>
        </p:nvSpPr>
        <p:spPr>
          <a:xfrm rot="306189">
            <a:off x="1752140" y="2677364"/>
            <a:ext cx="781968" cy="1172672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/>
          <p:cNvSpPr/>
          <p:nvPr/>
        </p:nvSpPr>
        <p:spPr>
          <a:xfrm rot="21293811" flipH="1">
            <a:off x="2549338" y="2690779"/>
            <a:ext cx="781968" cy="1172672"/>
          </a:xfrm>
          <a:prstGeom prst="arc">
            <a:avLst>
              <a:gd name="adj1" fmla="val 98480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호 55"/>
          <p:cNvSpPr/>
          <p:nvPr/>
        </p:nvSpPr>
        <p:spPr>
          <a:xfrm flipH="1">
            <a:off x="3251043" y="3140972"/>
            <a:ext cx="781968" cy="1172672"/>
          </a:xfrm>
          <a:prstGeom prst="arc">
            <a:avLst>
              <a:gd name="adj1" fmla="val 9848076"/>
              <a:gd name="adj2" fmla="val 187020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호 56"/>
          <p:cNvSpPr/>
          <p:nvPr/>
        </p:nvSpPr>
        <p:spPr>
          <a:xfrm>
            <a:off x="3336357" y="3611056"/>
            <a:ext cx="781968" cy="1172672"/>
          </a:xfrm>
          <a:prstGeom prst="arc">
            <a:avLst>
              <a:gd name="adj1" fmla="val 9848076"/>
              <a:gd name="adj2" fmla="val 187020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/>
          <p:cNvSpPr/>
          <p:nvPr/>
        </p:nvSpPr>
        <p:spPr>
          <a:xfrm>
            <a:off x="2769493" y="4236748"/>
            <a:ext cx="781968" cy="1172672"/>
          </a:xfrm>
          <a:prstGeom prst="arc">
            <a:avLst>
              <a:gd name="adj1" fmla="val 9848076"/>
              <a:gd name="adj2" fmla="val 1730751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/>
          <p:cNvSpPr/>
          <p:nvPr/>
        </p:nvSpPr>
        <p:spPr>
          <a:xfrm rot="306189">
            <a:off x="1984716" y="4295001"/>
            <a:ext cx="781968" cy="1172672"/>
          </a:xfrm>
          <a:prstGeom prst="arc">
            <a:avLst>
              <a:gd name="adj1" fmla="val 13399468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원호 60"/>
          <p:cNvSpPr/>
          <p:nvPr/>
        </p:nvSpPr>
        <p:spPr>
          <a:xfrm rot="306189">
            <a:off x="1390698" y="4046587"/>
            <a:ext cx="690380" cy="1172672"/>
          </a:xfrm>
          <a:prstGeom prst="arc">
            <a:avLst>
              <a:gd name="adj1" fmla="val 15097446"/>
              <a:gd name="adj2" fmla="val 2026357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1888067" y="4262547"/>
            <a:ext cx="0" cy="107408"/>
          </a:xfrm>
          <a:prstGeom prst="line">
            <a:avLst/>
          </a:prstGeom>
          <a:ln>
            <a:solidFill>
              <a:srgbClr val="34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286734" y="4230417"/>
            <a:ext cx="656435" cy="9846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409434" y="1887254"/>
            <a:ext cx="306362" cy="3063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245099" y="1883055"/>
            <a:ext cx="306362" cy="3063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910054" y="1882992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162734" y="5446803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616312" y="5451285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874970" y="5446803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223163" y="5446677"/>
            <a:ext cx="306362" cy="3063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959937" y="1887254"/>
            <a:ext cx="306362" cy="306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166790" y="1764665"/>
            <a:ext cx="19369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261334" y="5940425"/>
            <a:ext cx="20750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368692" y="2277654"/>
            <a:ext cx="669255" cy="305126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72812" y="18336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3843" y="54093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234115" y="1694922"/>
            <a:ext cx="157486" cy="157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562654" y="1694922"/>
            <a:ext cx="157486" cy="15748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31094" y="162456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33011" y="157071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– Moving Rule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플레이어는 포물선 운동을 한다</a:t>
            </a:r>
            <a:endParaRPr lang="en-US" altLang="ko-KR" sz="2000" dirty="0"/>
          </a:p>
          <a:p>
            <a:pPr lvl="1"/>
            <a:r>
              <a:rPr lang="ko-KR" altLang="en-US" sz="1800" dirty="0"/>
              <a:t>매번 타일과 충돌할 때마다 균일한 힘을 받는다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동일 높이에서 플레이어가 이동할 수 있는 거리는 옆 그림과 같다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1800" dirty="0"/>
              <a:t>정육각형 타일 높이를 </a:t>
            </a:r>
            <a:r>
              <a:rPr lang="en-US" altLang="ko-KR" sz="1800" dirty="0"/>
              <a:t>h</a:t>
            </a:r>
            <a:r>
              <a:rPr lang="ko-KR" altLang="en-US" sz="1800" dirty="0"/>
              <a:t>라고 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약 </a:t>
            </a:r>
            <a:r>
              <a:rPr lang="en-US" altLang="ko-KR" sz="1800" dirty="0"/>
              <a:t>1.9h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ko-KR" altLang="en-US" sz="1800" dirty="0"/>
              <a:t>두 칸보다 약간 적게 이동</a:t>
            </a:r>
            <a:endParaRPr lang="en-US" altLang="ko-KR" sz="1800" dirty="0"/>
          </a:p>
        </p:txBody>
      </p:sp>
      <p:sp>
        <p:nvSpPr>
          <p:cNvPr id="3" name="육각형 2"/>
          <p:cNvSpPr/>
          <p:nvPr/>
        </p:nvSpPr>
        <p:spPr>
          <a:xfrm>
            <a:off x="2684918" y="3480123"/>
            <a:ext cx="1198605" cy="103328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2680387" y="2451374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2680387" y="4517934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2680387" y="1418094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2680387" y="5551214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1743127" y="4001294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3617647" y="4001294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1743126" y="2967746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3617646" y="2967746"/>
            <a:ext cx="1198605" cy="1033280"/>
          </a:xfrm>
          <a:prstGeom prst="hexago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617646" y="5040465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1743125" y="5040465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1743125" y="1934466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3617644" y="1928575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805865" y="3487465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4553977" y="3484654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>
            <a:off x="805865" y="4518360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>
            <a:off x="4553976" y="4517934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>
            <a:off x="805863" y="2457552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4553976" y="2445215"/>
            <a:ext cx="1198605" cy="1033280"/>
          </a:xfrm>
          <a:prstGeom prst="hexagon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>
            <a:spLocks/>
          </p:cNvSpPr>
          <p:nvPr/>
        </p:nvSpPr>
        <p:spPr>
          <a:xfrm>
            <a:off x="1400501" y="2150756"/>
            <a:ext cx="3752777" cy="3752777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13" idx="0"/>
            <a:endCxn id="8" idx="5"/>
          </p:cNvCxnSpPr>
          <p:nvPr/>
        </p:nvCxnSpPr>
        <p:spPr>
          <a:xfrm>
            <a:off x="2941731" y="3484386"/>
            <a:ext cx="678941" cy="103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4" idx="3"/>
            <a:endCxn id="11" idx="0"/>
          </p:cNvCxnSpPr>
          <p:nvPr/>
        </p:nvCxnSpPr>
        <p:spPr>
          <a:xfrm flipH="1">
            <a:off x="2941732" y="3484386"/>
            <a:ext cx="675914" cy="103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" idx="1"/>
            <a:endCxn id="14" idx="2"/>
          </p:cNvCxnSpPr>
          <p:nvPr/>
        </p:nvCxnSpPr>
        <p:spPr>
          <a:xfrm>
            <a:off x="2683411" y="4001026"/>
            <a:ext cx="1192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6" idx="0"/>
            <a:endCxn id="10" idx="1"/>
          </p:cNvCxnSpPr>
          <p:nvPr/>
        </p:nvCxnSpPr>
        <p:spPr>
          <a:xfrm>
            <a:off x="2941730" y="5557105"/>
            <a:ext cx="678942" cy="102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5" idx="3"/>
            <a:endCxn id="10" idx="2"/>
          </p:cNvCxnSpPr>
          <p:nvPr/>
        </p:nvCxnSpPr>
        <p:spPr>
          <a:xfrm flipH="1">
            <a:off x="2938707" y="5557105"/>
            <a:ext cx="678939" cy="102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1"/>
            <a:endCxn id="10" idx="0"/>
          </p:cNvCxnSpPr>
          <p:nvPr/>
        </p:nvCxnSpPr>
        <p:spPr>
          <a:xfrm flipV="1">
            <a:off x="2683410" y="6067854"/>
            <a:ext cx="1195582" cy="5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279775" y="4001026"/>
            <a:ext cx="0" cy="19025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</a:t>
            </a:r>
            <a:r>
              <a:rPr lang="ko-KR" altLang="en-US" dirty="0"/>
              <a:t>가 다음에 착지할 예상 위치를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L,R</a:t>
            </a:r>
            <a:r>
              <a:rPr lang="ko-KR" altLang="en-US" dirty="0"/>
              <a:t>버튼으로 방향 조절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Character</a:t>
            </a:r>
            <a:r>
              <a:rPr lang="ko-KR" altLang="en-US" dirty="0"/>
              <a:t>가 최종적으로 충돌하는 지점은 </a:t>
            </a:r>
            <a:r>
              <a:rPr lang="en-US" altLang="ko-KR" dirty="0"/>
              <a:t>Scope</a:t>
            </a:r>
            <a:r>
              <a:rPr lang="ko-KR" altLang="en-US" dirty="0"/>
              <a:t>가 가리키는 지점이다</a:t>
            </a:r>
            <a:r>
              <a:rPr lang="en-US" altLang="ko-KR" dirty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6518189" y="1690688"/>
            <a:ext cx="4718222" cy="471822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8277998" y="3533159"/>
            <a:ext cx="1198605" cy="1033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10211898" y="4717999"/>
            <a:ext cx="1198605" cy="1033280"/>
          </a:xfrm>
          <a:prstGeom prst="hexagon">
            <a:avLst/>
          </a:prstGeom>
          <a:solidFill>
            <a:schemeClr val="bg2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4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7791" y="1642183"/>
            <a:ext cx="4718222" cy="471822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; Moving rule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플레이어는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가 공중에 있는 동안 버튼을 조작하여 다음 충돌지점</a:t>
            </a:r>
            <a:r>
              <a:rPr lang="en-US" altLang="ko-KR" sz="2400" dirty="0"/>
              <a:t>(</a:t>
            </a:r>
            <a:r>
              <a:rPr lang="ko-KR" altLang="en-US" sz="2400" dirty="0"/>
              <a:t>낙하지점</a:t>
            </a:r>
            <a:r>
              <a:rPr lang="en-US" altLang="ko-KR" sz="2400" dirty="0"/>
              <a:t>)</a:t>
            </a:r>
            <a:r>
              <a:rPr lang="ko-KR" altLang="en-US" sz="2400" dirty="0"/>
              <a:t>을 설정할 수 있다</a:t>
            </a:r>
            <a:endParaRPr lang="en-US" altLang="ko-KR" sz="2400" dirty="0"/>
          </a:p>
          <a:p>
            <a:pPr lvl="1"/>
            <a:r>
              <a:rPr lang="en-US" altLang="ko-KR" sz="2000" dirty="0"/>
              <a:t>L, R </a:t>
            </a:r>
            <a:r>
              <a:rPr lang="ko-KR" altLang="en-US" sz="2000" dirty="0"/>
              <a:t>버튼으로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의 방향이 조절됨과 동시에 </a:t>
            </a:r>
            <a:r>
              <a:rPr lang="en-US" altLang="ko-KR" sz="2000" dirty="0"/>
              <a:t>Scope</a:t>
            </a:r>
            <a:r>
              <a:rPr lang="ko-KR" altLang="en-US" sz="2000" dirty="0"/>
              <a:t>의 방향도 그에 맞게 조절된다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Character</a:t>
            </a:r>
            <a:r>
              <a:rPr lang="ko-KR" altLang="en-US" dirty="0"/>
              <a:t>의 다음 충돌 위치는 </a:t>
            </a:r>
            <a:r>
              <a:rPr lang="en-US" altLang="ko-KR" dirty="0"/>
              <a:t>Scope</a:t>
            </a:r>
            <a:r>
              <a:rPr lang="ko-KR" altLang="en-US" dirty="0"/>
              <a:t>가 최종적으로 위치한 곳이다</a:t>
            </a:r>
            <a:r>
              <a:rPr lang="en-US" altLang="ko-KR" dirty="0"/>
              <a:t>.</a:t>
            </a:r>
          </a:p>
        </p:txBody>
      </p:sp>
      <p:sp>
        <p:nvSpPr>
          <p:cNvPr id="3" name="육각형 2"/>
          <p:cNvSpPr/>
          <p:nvPr/>
        </p:nvSpPr>
        <p:spPr>
          <a:xfrm>
            <a:off x="2077600" y="3484654"/>
            <a:ext cx="1198605" cy="1033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/>
          <p:cNvSpPr/>
          <p:nvPr/>
        </p:nvSpPr>
        <p:spPr>
          <a:xfrm rot="21282421">
            <a:off x="4087995" y="4517934"/>
            <a:ext cx="1198605" cy="1033280"/>
          </a:xfrm>
          <a:prstGeom prst="hexagon">
            <a:avLst/>
          </a:prstGeom>
          <a:solidFill>
            <a:schemeClr val="bg2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4416262" y="3671418"/>
            <a:ext cx="1198605" cy="1033280"/>
          </a:xfrm>
          <a:prstGeom prst="hexagon">
            <a:avLst/>
          </a:prstGeom>
          <a:solidFill>
            <a:schemeClr val="bg2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 rot="2853130">
            <a:off x="4284450" y="2880507"/>
            <a:ext cx="1198605" cy="1033280"/>
          </a:xfrm>
          <a:prstGeom prst="hexagon">
            <a:avLst/>
          </a:prstGeom>
          <a:solidFill>
            <a:schemeClr val="bg2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 rot="2072318">
            <a:off x="1103459" y="1762936"/>
            <a:ext cx="4718222" cy="4718222"/>
          </a:xfrm>
          <a:prstGeom prst="arc">
            <a:avLst>
              <a:gd name="adj1" fmla="val 16200000"/>
              <a:gd name="adj2" fmla="val 20547052"/>
            </a:avLst>
          </a:prstGeom>
          <a:ln w="6032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361030">
            <a:off x="2675165" y="2697230"/>
            <a:ext cx="2314973" cy="2849633"/>
          </a:xfrm>
          <a:prstGeom prst="arc">
            <a:avLst>
              <a:gd name="adj1" fmla="val 10824906"/>
              <a:gd name="adj2" fmla="val 0"/>
            </a:avLst>
          </a:prstGeom>
          <a:ln w="34925">
            <a:solidFill>
              <a:srgbClr val="FF0000">
                <a:alpha val="10000"/>
              </a:srgbClr>
            </a:solidFill>
            <a:headEnd type="none"/>
            <a:tailEnd type="triangle" w="lg" len="lg"/>
          </a:ln>
          <a:scene3d>
            <a:camera prst="isometricLeftDown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980672">
            <a:off x="2683922" y="3157066"/>
            <a:ext cx="2314973" cy="2849633"/>
          </a:xfrm>
          <a:prstGeom prst="arc">
            <a:avLst>
              <a:gd name="adj1" fmla="val 19233925"/>
              <a:gd name="adj2" fmla="val 0"/>
            </a:avLst>
          </a:prstGeom>
          <a:ln w="34925">
            <a:solidFill>
              <a:srgbClr val="FF0000"/>
            </a:solidFill>
            <a:headEnd type="none"/>
            <a:tailEnd type="triangle" w="lg" len="lg"/>
          </a:ln>
          <a:scene3d>
            <a:camera prst="isometricLeftDown">
              <a:rot lat="376787" lon="20954838" rev="20780996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29411" y="378967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21077422">
            <a:off x="2649527" y="2364858"/>
            <a:ext cx="2314973" cy="2849633"/>
          </a:xfrm>
          <a:prstGeom prst="arc">
            <a:avLst>
              <a:gd name="adj1" fmla="val 10824906"/>
              <a:gd name="adj2" fmla="val 20931572"/>
            </a:avLst>
          </a:prstGeom>
          <a:ln w="34925">
            <a:solidFill>
              <a:srgbClr val="FF0000">
                <a:alpha val="5000"/>
              </a:srgbClr>
            </a:solidFill>
            <a:headEnd type="none"/>
            <a:tailEnd type="triangle" w="lg" len="lg"/>
          </a:ln>
          <a:scene3d>
            <a:camera prst="isometricLeftDown">
              <a:rot lat="0" lon="2069997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3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774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Watercolor Dream</vt:lpstr>
      <vt:lpstr>개요</vt:lpstr>
      <vt:lpstr>디자인 목업</vt:lpstr>
      <vt:lpstr>Rule</vt:lpstr>
      <vt:lpstr>Color Rule</vt:lpstr>
      <vt:lpstr>Character</vt:lpstr>
      <vt:lpstr>Character – Moving Rule</vt:lpstr>
      <vt:lpstr>Scope</vt:lpstr>
      <vt:lpstr>Character ; Moving rule</vt:lpstr>
      <vt:lpstr>Map ( == Field )</vt:lpstr>
      <vt:lpstr>Area</vt:lpstr>
      <vt:lpstr>Tile</vt:lpstr>
      <vt:lpstr>Tile ; 1. Start tile</vt:lpstr>
      <vt:lpstr>Tile ; 2. Normal Tile (Colored Tile)</vt:lpstr>
      <vt:lpstr>Tile ; 3. Dest Tile (Destination Tile)</vt:lpstr>
      <vt:lpstr>Scoring</vt:lpstr>
      <vt:lpstr>Scoring</vt:lpstr>
      <vt:lpstr>Scoring Rule ; CMY Color Space</vt:lpstr>
      <vt:lpstr>CMYK &lt;-(&gt;RGB&lt;) -&gt; HSV</vt:lpstr>
      <vt:lpstr>CMYK &lt;-&gt; RGB</vt:lpstr>
      <vt:lpstr>RGB &lt;-&gt; HSV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양은정</dc:creator>
  <cp:lastModifiedBy>양은정</cp:lastModifiedBy>
  <cp:revision>105</cp:revision>
  <dcterms:created xsi:type="dcterms:W3CDTF">2015-09-22T14:38:59Z</dcterms:created>
  <dcterms:modified xsi:type="dcterms:W3CDTF">2018-09-16T10:01:12Z</dcterms:modified>
</cp:coreProperties>
</file>