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2" r:id="rId6"/>
    <p:sldId id="265" r:id="rId7"/>
    <p:sldId id="268" r:id="rId8"/>
    <p:sldId id="269" r:id="rId9"/>
    <p:sldId id="266" r:id="rId10"/>
    <p:sldId id="267" r:id="rId11"/>
    <p:sldId id="271" r:id="rId12"/>
    <p:sldId id="272" r:id="rId13"/>
    <p:sldId id="273" r:id="rId14"/>
    <p:sldId id="274" r:id="rId1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285BA"/>
    <a:srgbClr val="745EA8"/>
    <a:srgbClr val="00AAAE"/>
    <a:srgbClr val="D1D3D4"/>
    <a:srgbClr val="E1E2E3"/>
    <a:srgbClr val="C6C8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1" autoAdjust="0"/>
    <p:restoredTop sz="94660"/>
  </p:normalViewPr>
  <p:slideViewPr>
    <p:cSldViewPr snapToGrid="0">
      <p:cViewPr>
        <p:scale>
          <a:sx n="64" d="100"/>
          <a:sy n="64" d="100"/>
        </p:scale>
        <p:origin x="-1044" y="-14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서비스 이용 목적</c:v>
                </c:pt>
              </c:strCache>
            </c:strRef>
          </c:tx>
          <c:explosion val="1"/>
          <c:dPt>
            <c:idx val="0"/>
            <c:explosion val="0"/>
            <c:spPr>
              <a:solidFill>
                <a:srgbClr val="00AAAE"/>
              </a:solidFill>
              <a:ln w="25400">
                <a:solidFill>
                  <a:prstClr val="white"/>
                </a:solidFill>
              </a:ln>
            </c:spPr>
          </c:dPt>
          <c:dPt>
            <c:idx val="1"/>
            <c:explosion val="0"/>
            <c:spPr>
              <a:solidFill>
                <a:srgbClr val="745EA8"/>
              </a:solidFill>
              <a:ln w="25400">
                <a:solidFill>
                  <a:prstClr val="white"/>
                </a:solidFill>
              </a:ln>
            </c:spPr>
          </c:dPt>
          <c:dPt>
            <c:idx val="2"/>
            <c:explosion val="0"/>
            <c:spPr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prstClr val="white"/>
                </a:solidFill>
              </a:ln>
            </c:spPr>
          </c:dPt>
          <c:dPt>
            <c:idx val="3"/>
            <c:explosion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/>
                </a:solidFill>
              </a:ln>
            </c:spPr>
          </c:dPt>
          <c:dPt>
            <c:idx val="4"/>
            <c:explosion val="0"/>
            <c:spPr>
              <a:solidFill>
                <a:srgbClr val="D1D3D4"/>
              </a:solidFill>
              <a:ln w="25400">
                <a:solidFill>
                  <a:prstClr val="white"/>
                </a:solidFill>
              </a:ln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32</c:v>
                </c:pt>
                <c:pt idx="2">
                  <c:v>19</c:v>
                </c:pt>
                <c:pt idx="3">
                  <c:v>2</c:v>
                </c:pt>
              </c:numCache>
            </c:numRef>
          </c:val>
        </c:ser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91001" y="432000"/>
            <a:ext cx="6810374" cy="3240000"/>
          </a:xfrm>
        </p:spPr>
        <p:txBody>
          <a:bodyPr/>
          <a:lstStyle/>
          <a:p>
            <a:r>
              <a:rPr lang="ko-KR" altLang="en-US" sz="3600" dirty="0" err="1" smtClean="0"/>
              <a:t>미래에셋대우</a:t>
            </a:r>
            <a:r>
              <a:rPr lang="en-US" altLang="ko-KR" sz="3600" dirty="0" smtClean="0"/>
              <a:t> </a:t>
            </a:r>
          </a:p>
          <a:p>
            <a:r>
              <a:rPr lang="ko-KR" altLang="en-US" sz="3600" dirty="0" err="1" smtClean="0"/>
              <a:t>빅데이터페스티벌</a:t>
            </a:r>
            <a:endParaRPr lang="en-US" altLang="ko-KR" sz="3600" dirty="0" smtClean="0"/>
          </a:p>
          <a:p>
            <a:r>
              <a:rPr lang="ko-KR" altLang="en-US" sz="3600" dirty="0" smtClean="0"/>
              <a:t>지수 추천 알고리즘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endParaRPr lang="ko-KR" altLang="en-US" sz="3600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118798" y="3711600"/>
            <a:ext cx="9901501" cy="3394050"/>
          </a:xfrm>
        </p:spPr>
        <p:txBody>
          <a:bodyPr/>
          <a:lstStyle/>
          <a:p>
            <a:r>
              <a:rPr lang="en-US" altLang="ko-KR" sz="4400" dirty="0" smtClean="0"/>
              <a:t>2018</a:t>
            </a:r>
            <a:endParaRPr lang="ko-KR" altLang="en-US" sz="4400" dirty="0" smtClean="0"/>
          </a:p>
          <a:p>
            <a:endParaRPr lang="ko-KR" altLang="en-US" sz="4400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0" y="335450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인공신경망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167" y="465525"/>
            <a:ext cx="4554460" cy="1782997"/>
          </a:xfrm>
          <a:prstGeom prst="rect">
            <a:avLst/>
          </a:prstGeom>
          <a:noFill/>
          <a:ln w="1587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92012" y="2548318"/>
            <a:ext cx="538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손실 및 상관관계</a:t>
            </a:r>
            <a:endParaRPr lang="en-US" altLang="ko-KR" sz="1200" dirty="0" smtClean="0">
              <a:solidFill>
                <a:srgbClr val="B285BA"/>
              </a:solidFill>
              <a:latin typeface="나눔고딕"/>
            </a:endParaRPr>
          </a:p>
          <a:p>
            <a:r>
              <a:rPr lang="ko-KR" altLang="en-US" sz="1200" dirty="0" smtClean="0">
                <a:latin typeface="나눔고딕"/>
              </a:rPr>
              <a:t>최소 </a:t>
            </a:r>
            <a:r>
              <a:rPr lang="ko-KR" altLang="en-US" sz="1200" dirty="0" err="1" smtClean="0">
                <a:latin typeface="나눔고딕"/>
              </a:rPr>
              <a:t>자승법을</a:t>
            </a:r>
            <a:r>
              <a:rPr lang="ko-KR" altLang="en-US" sz="1200" dirty="0" smtClean="0">
                <a:latin typeface="나눔고딕"/>
              </a:rPr>
              <a:t> 이용한 </a:t>
            </a:r>
            <a:r>
              <a:rPr lang="ko-KR" altLang="en-US" sz="1200" dirty="0" err="1" smtClean="0">
                <a:latin typeface="나눔고딕"/>
              </a:rPr>
              <a:t>잔차</a:t>
            </a:r>
            <a:r>
              <a:rPr lang="ko-KR" altLang="en-US" sz="1200" dirty="0" smtClean="0">
                <a:latin typeface="나눔고딕"/>
              </a:rPr>
              <a:t> 값 </a:t>
            </a:r>
            <a:r>
              <a:rPr lang="en-US" altLang="ko-KR" sz="1200" dirty="0" smtClean="0">
                <a:latin typeface="나눔고딕"/>
              </a:rPr>
              <a:t>: 17.502</a:t>
            </a:r>
          </a:p>
          <a:p>
            <a:r>
              <a:rPr lang="ko-KR" altLang="en-US" sz="1200" dirty="0" smtClean="0">
                <a:latin typeface="나눔고딕"/>
              </a:rPr>
              <a:t>예측 수익률과 실제 수익률 간의 상관관계 </a:t>
            </a:r>
            <a:r>
              <a:rPr lang="en-US" altLang="ko-KR" sz="1200" dirty="0" smtClean="0">
                <a:latin typeface="나눔고딕"/>
              </a:rPr>
              <a:t>: 0.67826</a:t>
            </a:r>
            <a:endParaRPr lang="ko-KR" altLang="en-US" sz="1200" dirty="0">
              <a:latin typeface="나눔고딕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598" y="3509227"/>
            <a:ext cx="4601980" cy="1932196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7060" y="5803673"/>
            <a:ext cx="538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B285BA"/>
                </a:solidFill>
                <a:latin typeface="나눔고딕"/>
              </a:rPr>
              <a:t>ConfusionMatrix</a:t>
            </a:r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을 위한 값 변환</a:t>
            </a:r>
            <a:endParaRPr lang="en-US" altLang="ko-KR" sz="1200" dirty="0" smtClean="0">
              <a:solidFill>
                <a:srgbClr val="B285BA"/>
              </a:solidFill>
              <a:latin typeface="나눔고딕"/>
            </a:endParaRPr>
          </a:p>
          <a:p>
            <a:r>
              <a:rPr lang="ko-KR" altLang="en-US" sz="1200" dirty="0" smtClean="0">
                <a:latin typeface="나눔고딕"/>
              </a:rPr>
              <a:t>실제 </a:t>
            </a:r>
            <a:r>
              <a:rPr lang="ko-KR" altLang="en-US" sz="1200" dirty="0" smtClean="0">
                <a:latin typeface="나눔고딕"/>
              </a:rPr>
              <a:t>값과 예측 값의 중앙값을 기준으로 </a:t>
            </a:r>
            <a:r>
              <a:rPr lang="en-US" altLang="ko-KR" sz="1200" dirty="0" smtClean="0">
                <a:latin typeface="나눔고딕"/>
              </a:rPr>
              <a:t>0,1</a:t>
            </a:r>
            <a:r>
              <a:rPr lang="ko-KR" altLang="en-US" sz="1200" dirty="0" smtClean="0">
                <a:latin typeface="나눔고딕"/>
              </a:rPr>
              <a:t>로 나누어 </a:t>
            </a:r>
            <a:r>
              <a:rPr lang="en-US" altLang="ko-KR" sz="1200" dirty="0" err="1" smtClean="0">
                <a:latin typeface="나눔고딕"/>
              </a:rPr>
              <a:t>ConfusionMatrix</a:t>
            </a:r>
            <a:r>
              <a:rPr lang="ko-KR" altLang="en-US" sz="1200" dirty="0" smtClean="0">
                <a:latin typeface="나눔고딕"/>
              </a:rPr>
              <a:t>를 이용하여 예측 값 평가</a:t>
            </a:r>
            <a:endParaRPr lang="ko-KR" altLang="en-US" sz="1200" dirty="0">
              <a:latin typeface="나눔고딕"/>
            </a:endParaRP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0" y="335450"/>
            <a:ext cx="4527030" cy="2520000"/>
          </a:xfrm>
        </p:spPr>
        <p:txBody>
          <a:bodyPr/>
          <a:lstStyle/>
          <a:p>
            <a:r>
              <a:rPr lang="ko-KR" altLang="en-US" dirty="0" smtClean="0"/>
              <a:t>모델 평가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ConfusionMatrix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1488" y="526964"/>
            <a:ext cx="3789831" cy="3985066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48410" y="855557"/>
            <a:ext cx="1840955" cy="65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31370" y="2806832"/>
            <a:ext cx="2757990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7060" y="5024184"/>
            <a:ext cx="538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정확도 및 모델 성능</a:t>
            </a:r>
            <a:endParaRPr lang="en-US" altLang="ko-KR" sz="1200" dirty="0" smtClean="0">
              <a:solidFill>
                <a:srgbClr val="B285BA"/>
              </a:solidFill>
              <a:latin typeface="나눔고딕"/>
            </a:endParaRPr>
          </a:p>
          <a:p>
            <a:r>
              <a:rPr lang="ko-KR" altLang="en-US" sz="1200" dirty="0" smtClean="0">
                <a:latin typeface="나눔고딕"/>
              </a:rPr>
              <a:t>정확도 </a:t>
            </a:r>
            <a:r>
              <a:rPr lang="en-US" altLang="ko-KR" sz="1200" dirty="0" smtClean="0">
                <a:latin typeface="나눔고딕"/>
              </a:rPr>
              <a:t>: 0.7462203</a:t>
            </a:r>
          </a:p>
          <a:p>
            <a:r>
              <a:rPr lang="ko-KR" altLang="en-US" sz="1200" dirty="0" smtClean="0">
                <a:latin typeface="나눔고딕"/>
              </a:rPr>
              <a:t>모델 성능</a:t>
            </a:r>
            <a:r>
              <a:rPr lang="en-US" altLang="ko-KR" sz="1200" dirty="0" smtClean="0">
                <a:latin typeface="나눔고딕"/>
              </a:rPr>
              <a:t>: </a:t>
            </a:r>
            <a:r>
              <a:rPr lang="ko-KR" altLang="en-US" sz="1200" dirty="0" smtClean="0">
                <a:latin typeface="나눔고딕"/>
              </a:rPr>
              <a:t>모형의 성능이 좋으며 실제 존재하는 관심범주를 많이 잡아낸다</a:t>
            </a:r>
            <a:endParaRPr lang="ko-KR" altLang="en-US" sz="1200" dirty="0">
              <a:latin typeface="나눔고딕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0" y="335450"/>
            <a:ext cx="4527030" cy="2520000"/>
          </a:xfrm>
        </p:spPr>
        <p:txBody>
          <a:bodyPr/>
          <a:lstStyle/>
          <a:p>
            <a:r>
              <a:rPr lang="ko-KR" altLang="en-US" dirty="0" smtClean="0"/>
              <a:t>모델 평가</a:t>
            </a:r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ROC-Curve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873" y="1528997"/>
            <a:ext cx="4970948" cy="3858693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240" y="372933"/>
            <a:ext cx="4600575" cy="847725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17257" y="5788683"/>
            <a:ext cx="538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B285BA"/>
                </a:solidFill>
                <a:latin typeface="나눔고딕"/>
              </a:rPr>
              <a:t>ROC-Curve</a:t>
            </a:r>
          </a:p>
          <a:p>
            <a:r>
              <a:rPr lang="ko-KR" altLang="en-US" sz="1200" dirty="0" smtClean="0">
                <a:latin typeface="나눔고딕"/>
              </a:rPr>
              <a:t>실제 값과 예측 값 간의 </a:t>
            </a:r>
            <a:r>
              <a:rPr lang="en-US" altLang="ko-KR" sz="1200" dirty="0" smtClean="0">
                <a:latin typeface="나눔고딕"/>
              </a:rPr>
              <a:t>Roc-curve </a:t>
            </a:r>
            <a:r>
              <a:rPr lang="ko-KR" altLang="en-US" sz="1200" dirty="0" smtClean="0">
                <a:latin typeface="나눔고딕"/>
              </a:rPr>
              <a:t>그래프 생성</a:t>
            </a:r>
            <a:endParaRPr lang="ko-KR" altLang="en-US" sz="1200" dirty="0">
              <a:latin typeface="나눔고딕"/>
            </a:endParaRP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0" y="335450"/>
            <a:ext cx="4527030" cy="2520000"/>
          </a:xfrm>
        </p:spPr>
        <p:txBody>
          <a:bodyPr/>
          <a:lstStyle/>
          <a:p>
            <a:r>
              <a:rPr lang="ko-KR" altLang="en-US" dirty="0" smtClean="0"/>
              <a:t>모델 평가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회귀분석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78" y="575115"/>
            <a:ext cx="3282846" cy="2051495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80" y="2023672"/>
            <a:ext cx="3642871" cy="3364018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17257" y="5788683"/>
            <a:ext cx="538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회귀분석 결과</a:t>
            </a:r>
            <a:r>
              <a:rPr lang="en-US" altLang="ko-KR" sz="1200" dirty="0" smtClean="0">
                <a:solidFill>
                  <a:srgbClr val="B285BA"/>
                </a:solidFill>
                <a:latin typeface="나눔고딕"/>
              </a:rPr>
              <a:t>(</a:t>
            </a:r>
            <a:r>
              <a:rPr lang="ko-KR" altLang="en-US" sz="1200" dirty="0" err="1" smtClean="0">
                <a:solidFill>
                  <a:srgbClr val="B285BA"/>
                </a:solidFill>
                <a:latin typeface="나눔고딕"/>
              </a:rPr>
              <a:t>실제값과</a:t>
            </a:r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 </a:t>
            </a:r>
            <a:r>
              <a:rPr lang="ko-KR" altLang="en-US" sz="1200" dirty="0" err="1" smtClean="0">
                <a:solidFill>
                  <a:srgbClr val="B285BA"/>
                </a:solidFill>
                <a:latin typeface="나눔고딕"/>
              </a:rPr>
              <a:t>예측값</a:t>
            </a:r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 간의 회귀분석</a:t>
            </a:r>
            <a:r>
              <a:rPr lang="en-US" altLang="ko-KR" sz="1200" dirty="0" smtClean="0">
                <a:solidFill>
                  <a:srgbClr val="B285BA"/>
                </a:solidFill>
                <a:latin typeface="나눔고딕"/>
              </a:rPr>
              <a:t>)</a:t>
            </a:r>
          </a:p>
          <a:p>
            <a:r>
              <a:rPr lang="en-US" altLang="ko-KR" sz="1200" dirty="0" smtClean="0">
                <a:latin typeface="나눔고딕"/>
              </a:rPr>
              <a:t>46%</a:t>
            </a:r>
            <a:r>
              <a:rPr lang="ko-KR" altLang="en-US" sz="1200" dirty="0" smtClean="0">
                <a:latin typeface="나눔고딕"/>
              </a:rPr>
              <a:t>의</a:t>
            </a:r>
            <a:r>
              <a:rPr lang="en-US" altLang="ko-KR" sz="1200" dirty="0" smtClean="0">
                <a:latin typeface="나눔고딕"/>
              </a:rPr>
              <a:t> </a:t>
            </a:r>
            <a:r>
              <a:rPr lang="ko-KR" altLang="en-US" sz="1200" dirty="0" smtClean="0">
                <a:latin typeface="나눔고딕"/>
              </a:rPr>
              <a:t>설명력을 가지며 </a:t>
            </a:r>
            <a:r>
              <a:rPr lang="en-US" altLang="ko-KR" sz="1200" dirty="0" smtClean="0">
                <a:latin typeface="나눔고딕"/>
              </a:rPr>
              <a:t>F-statistic </a:t>
            </a:r>
            <a:r>
              <a:rPr lang="ko-KR" altLang="en-US" sz="1200" dirty="0" smtClean="0">
                <a:latin typeface="나눔고딕"/>
              </a:rPr>
              <a:t>결과 </a:t>
            </a:r>
            <a:r>
              <a:rPr lang="en-US" altLang="ko-KR" sz="1200" dirty="0" smtClean="0">
                <a:latin typeface="나눔고딕"/>
              </a:rPr>
              <a:t>p-value</a:t>
            </a:r>
            <a:r>
              <a:rPr lang="ko-KR" altLang="en-US" sz="1200" dirty="0" smtClean="0">
                <a:latin typeface="나눔고딕"/>
              </a:rPr>
              <a:t>의 값이 </a:t>
            </a:r>
            <a:r>
              <a:rPr lang="en-US" altLang="ko-KR" sz="1200" dirty="0" smtClean="0">
                <a:latin typeface="나눔고딕"/>
              </a:rPr>
              <a:t>2.2e</a:t>
            </a:r>
            <a:r>
              <a:rPr lang="ko-KR" altLang="en-US" sz="1200" dirty="0" smtClean="0">
                <a:latin typeface="나눔고딕"/>
              </a:rPr>
              <a:t>보다 작아 실제값과 예측 값이 관계가 어느 정도 있다고 판단</a:t>
            </a:r>
            <a:endParaRPr lang="ko-KR" altLang="en-US" sz="1200" dirty="0">
              <a:latin typeface="나눔고딕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5475128" y="2643934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r>
              <a:rPr lang="ko-KR" altLang="en-US" spc="0" dirty="0" smtClean="0"/>
              <a:t>목차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410400"/>
            <a:ext cx="5760000" cy="2880000"/>
          </a:xfrm>
        </p:spPr>
        <p:txBody>
          <a:bodyPr/>
          <a:lstStyle/>
          <a:p>
            <a:r>
              <a:rPr lang="ko-KR" altLang="en-US" dirty="0" smtClean="0"/>
              <a:t>배경 및 </a:t>
            </a:r>
            <a:r>
              <a:rPr lang="ko-KR" altLang="en-US" dirty="0" smtClean="0"/>
              <a:t>취지 </a:t>
            </a:r>
            <a:endParaRPr lang="en-US" altLang="ko-KR" dirty="0" smtClean="0"/>
          </a:p>
          <a:p>
            <a:r>
              <a:rPr lang="ko-KR" altLang="en-US" dirty="0" smtClean="0"/>
              <a:t>제공데이터 및 추가 데이터</a:t>
            </a:r>
            <a:endParaRPr lang="en-US" altLang="ko-KR" spc="0" dirty="0" smtClean="0"/>
          </a:p>
          <a:p>
            <a:r>
              <a:rPr lang="ko-KR" altLang="en-US" dirty="0" smtClean="0"/>
              <a:t>데이터 분석 </a:t>
            </a:r>
            <a:endParaRPr lang="en-US" altLang="ko-KR" spc="0" dirty="0" smtClean="0"/>
          </a:p>
          <a:p>
            <a:r>
              <a:rPr lang="ko-KR" altLang="en-US" dirty="0" smtClean="0"/>
              <a:t>모델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ko-KR" altLang="en-US" spc="0" dirty="0" smtClean="0"/>
              <a:t>모델 평가</a:t>
            </a:r>
            <a:endParaRPr lang="en-US" altLang="ko-KR" spc="0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060684" y="410400"/>
            <a:ext cx="1080000" cy="2880000"/>
          </a:xfrm>
        </p:spPr>
        <p:txBody>
          <a:bodyPr/>
          <a:lstStyle/>
          <a:p>
            <a:r>
              <a:rPr lang="en-US" altLang="ko-KR" spc="0" dirty="0" smtClean="0"/>
              <a:t>1</a:t>
            </a:r>
          </a:p>
          <a:p>
            <a:r>
              <a:rPr lang="en-US" altLang="ko-KR" spc="0" dirty="0" smtClean="0"/>
              <a:t>2</a:t>
            </a:r>
          </a:p>
          <a:p>
            <a:r>
              <a:rPr lang="en-US" altLang="ko-KR" spc="0" dirty="0" smtClean="0"/>
              <a:t>3</a:t>
            </a:r>
          </a:p>
          <a:p>
            <a:r>
              <a:rPr lang="en-US" altLang="ko-KR" spc="0" dirty="0" smtClean="0"/>
              <a:t>4</a:t>
            </a:r>
            <a:endParaRPr lang="en-US" altLang="ko-KR" spc="0" dirty="0" smtClean="0"/>
          </a:p>
          <a:p>
            <a:r>
              <a:rPr lang="en-US" altLang="ko-KR" spc="0" dirty="0" smtClean="0"/>
              <a:t>4-1</a:t>
            </a:r>
            <a:endParaRPr lang="en-US" altLang="ko-KR" spc="0" dirty="0" smtClean="0"/>
          </a:p>
          <a:p>
            <a:endParaRPr lang="en-US" altLang="ko-KR" spc="0" dirty="0" smtClean="0"/>
          </a:p>
          <a:p>
            <a:endParaRPr lang="ko-KR" altLang="en-US" spc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/>
        </p:nvGraphicFramePr>
        <p:xfrm>
          <a:off x="3325827" y="2985960"/>
          <a:ext cx="3948912" cy="38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0" y="419925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배경 및 취지</a:t>
            </a:r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dirty="0" smtClean="0"/>
              <a:t>글로벌 주식투자 현황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6000" y="867632"/>
            <a:ext cx="5940000" cy="2268000"/>
          </a:xfrm>
        </p:spPr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국내 경제 저금리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저성장 기조 장기화</a:t>
            </a:r>
            <a:endParaRPr lang="ko-KR" altLang="en-US" spc="0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한국은 글로벌 전체 시가 총액에서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2%</a:t>
            </a:r>
            <a:r>
              <a:rPr lang="ko-KR" altLang="en-US" dirty="0" smtClean="0">
                <a:solidFill>
                  <a:schemeClr val="tx1"/>
                </a:solidFill>
              </a:rPr>
              <a:t>에 불과한 시장</a:t>
            </a: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dirty="0" smtClean="0"/>
              <a:t>투자자의 비율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외국인 투자자의 경우 </a:t>
            </a:r>
            <a:r>
              <a:rPr lang="en-US" altLang="ko-KR" dirty="0" smtClean="0">
                <a:solidFill>
                  <a:schemeClr val="tx1"/>
                </a:solidFill>
              </a:rPr>
              <a:t>78.52% </a:t>
            </a:r>
            <a:r>
              <a:rPr lang="ko-KR" altLang="en-US" dirty="0" smtClean="0">
                <a:solidFill>
                  <a:schemeClr val="tx1"/>
                </a:solidFill>
              </a:rPr>
              <a:t>증가한 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국내 투자자는 </a:t>
            </a:r>
            <a:r>
              <a:rPr lang="en-US" altLang="ko-KR" dirty="0" smtClean="0">
                <a:solidFill>
                  <a:schemeClr val="tx1"/>
                </a:solidFill>
              </a:rPr>
              <a:t>-74.66%</a:t>
            </a:r>
            <a:r>
              <a:rPr lang="ko-KR" altLang="en-US" dirty="0" smtClean="0">
                <a:solidFill>
                  <a:schemeClr val="tx1"/>
                </a:solidFill>
              </a:rPr>
              <a:t>로 감소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spc="0" dirty="0" smtClean="0"/>
          </a:p>
          <a:p>
            <a:endParaRPr lang="en-US" altLang="ko-KR" spc="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505996" y="4774301"/>
            <a:ext cx="269464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376528" y="3277274"/>
            <a:ext cx="2772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79653" y="3916545"/>
            <a:ext cx="2160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9653" y="6214682"/>
            <a:ext cx="2700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 txBox="1">
            <a:spLocks/>
          </p:cNvSpPr>
          <p:nvPr/>
        </p:nvSpPr>
        <p:spPr>
          <a:xfrm>
            <a:off x="7592813" y="4452403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ko-KR" altLang="en-US" sz="1200" dirty="0" smtClean="0"/>
              <a:t>아메리카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40%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텍스트 개체 틀 12"/>
          <p:cNvSpPr txBox="1">
            <a:spLocks/>
          </p:cNvSpPr>
          <p:nvPr/>
        </p:nvSpPr>
        <p:spPr>
          <a:xfrm>
            <a:off x="2357087" y="2991002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/>
              <a:t>한국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2" name="텍스트 개체 틀 12"/>
          <p:cNvSpPr txBox="1">
            <a:spLocks/>
          </p:cNvSpPr>
          <p:nvPr/>
        </p:nvSpPr>
        <p:spPr>
          <a:xfrm>
            <a:off x="2095837" y="3594647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/>
              <a:t>유럽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아프리카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19%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4" name="텍스트 개체 틀 12"/>
          <p:cNvSpPr txBox="1">
            <a:spLocks/>
          </p:cNvSpPr>
          <p:nvPr/>
        </p:nvSpPr>
        <p:spPr>
          <a:xfrm>
            <a:off x="2095837" y="5884692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/>
              <a:t>아시아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32%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3794" y="2576945"/>
            <a:ext cx="356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a typeface="나눔고딕"/>
              </a:rPr>
              <a:t>글로벌 시가총액 비중</a:t>
            </a:r>
          </a:p>
          <a:p>
            <a:endParaRPr lang="ko-KR" altLang="en-US" sz="1200" dirty="0">
              <a:ea typeface="나눔고딕"/>
            </a:endParaRPr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43724"/>
            <a:ext cx="5760000" cy="540000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통한 예측</a:t>
            </a:r>
          </a:p>
          <a:p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r>
              <a:rPr lang="ko-KR" altLang="en-US" dirty="0" smtClean="0"/>
              <a:t>미국 대선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트랜드</a:t>
            </a:r>
            <a:r>
              <a:rPr lang="ko-KR" altLang="en-US" dirty="0" smtClean="0">
                <a:solidFill>
                  <a:schemeClr val="tx1"/>
                </a:solidFill>
              </a:rPr>
              <a:t> 검색을 통해 트럼프 당선 예상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비정형데이터 및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빅데이터를</a:t>
            </a:r>
            <a:r>
              <a:rPr lang="ko-KR" altLang="en-US" dirty="0" smtClean="0">
                <a:solidFill>
                  <a:schemeClr val="tx1"/>
                </a:solidFill>
              </a:rPr>
              <a:t> 활용하여 주가도 예측 가능한 시대 도래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pc="0" dirty="0" smtClean="0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>
            <a:spLocks/>
          </p:cNvSpPr>
          <p:nvPr/>
        </p:nvSpPr>
        <p:spPr>
          <a:xfrm>
            <a:off x="4358565" y="3406636"/>
            <a:ext cx="5766497" cy="30571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endParaRPr lang="ko-KR" altLang="en-US" sz="1200" b="1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텍스트 개체 틀 12"/>
          <p:cNvSpPr txBox="1">
            <a:spLocks/>
          </p:cNvSpPr>
          <p:nvPr/>
        </p:nvSpPr>
        <p:spPr>
          <a:xfrm>
            <a:off x="4358565" y="5440241"/>
            <a:ext cx="5766497" cy="30571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endParaRPr lang="ko-KR" altLang="en-US" sz="1200" b="1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텍스트 개체 틀 12"/>
          <p:cNvSpPr txBox="1">
            <a:spLocks/>
          </p:cNvSpPr>
          <p:nvPr/>
        </p:nvSpPr>
        <p:spPr>
          <a:xfrm>
            <a:off x="8798818" y="6159360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텍스트 개체 틀 12"/>
          <p:cNvSpPr txBox="1">
            <a:spLocks/>
          </p:cNvSpPr>
          <p:nvPr/>
        </p:nvSpPr>
        <p:spPr>
          <a:xfrm>
            <a:off x="8079675" y="6549882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텍스트 개체 틀 9"/>
          <p:cNvSpPr txBox="1">
            <a:spLocks/>
          </p:cNvSpPr>
          <p:nvPr/>
        </p:nvSpPr>
        <p:spPr>
          <a:xfrm>
            <a:off x="0" y="419925"/>
            <a:ext cx="2880000" cy="25200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4000" b="0" i="0" u="none" strike="noStrike" kern="1200" cap="none" spc="-170" normalizeH="0" baseline="0" noProof="0" smtClean="0">
                <a:ln>
                  <a:noFill/>
                </a:ln>
                <a:solidFill>
                  <a:srgbClr val="00AAAE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배경 및 취지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456" y="1674421"/>
            <a:ext cx="5087443" cy="212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6136" y="3966357"/>
            <a:ext cx="5086638" cy="207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0" y="374774"/>
            <a:ext cx="2880000" cy="2520000"/>
          </a:xfrm>
        </p:spPr>
        <p:txBody>
          <a:bodyPr/>
          <a:lstStyle/>
          <a:p>
            <a:r>
              <a:rPr lang="ko-KR" altLang="en-US" sz="3600" dirty="0" smtClean="0"/>
              <a:t>제공 데이터 및 추가 데이터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422"/>
            <a:ext cx="5760000" cy="540000"/>
          </a:xfrm>
        </p:spPr>
        <p:txBody>
          <a:bodyPr/>
          <a:lstStyle/>
          <a:p>
            <a:r>
              <a:rPr lang="ko-KR" altLang="en-US" dirty="0" smtClean="0"/>
              <a:t>종목추천 데이터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dirty="0" smtClean="0"/>
              <a:t>사용 데이터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S&amp;P500  </a:t>
            </a:r>
            <a:r>
              <a:rPr lang="ko-KR" altLang="en-US" dirty="0" smtClean="0">
                <a:solidFill>
                  <a:schemeClr val="tx1"/>
                </a:solidFill>
              </a:rPr>
              <a:t>주가예측알고리즘에 사용된 설명변수는 </a:t>
            </a:r>
            <a:r>
              <a:rPr lang="en-US" altLang="ko-KR" dirty="0" smtClean="0">
                <a:solidFill>
                  <a:schemeClr val="tx1"/>
                </a:solidFill>
              </a:rPr>
              <a:t>26</a:t>
            </a:r>
            <a:r>
              <a:rPr lang="ko-KR" altLang="en-US" dirty="0" smtClean="0">
                <a:solidFill>
                  <a:schemeClr val="tx1"/>
                </a:solidFill>
              </a:rPr>
              <a:t>개이며 반응변수 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수익률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이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데이터의 개수는 </a:t>
            </a:r>
            <a:r>
              <a:rPr lang="en-US" altLang="ko-KR" dirty="0" smtClean="0">
                <a:solidFill>
                  <a:schemeClr val="tx1"/>
                </a:solidFill>
              </a:rPr>
              <a:t>2004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r>
              <a:rPr lang="en-US" altLang="ko-KR" dirty="0" smtClean="0">
                <a:solidFill>
                  <a:schemeClr val="tx1"/>
                </a:solidFill>
              </a:rPr>
              <a:t>~2016</a:t>
            </a:r>
            <a:r>
              <a:rPr lang="ko-KR" altLang="en-US" dirty="0" smtClean="0">
                <a:solidFill>
                  <a:schemeClr val="tx1"/>
                </a:solidFill>
              </a:rPr>
              <a:t>년 총합 </a:t>
            </a:r>
            <a:r>
              <a:rPr lang="en-US" altLang="ko-KR" dirty="0" smtClean="0">
                <a:solidFill>
                  <a:schemeClr val="tx1"/>
                </a:solidFill>
              </a:rPr>
              <a:t>18,720</a:t>
            </a:r>
            <a:r>
              <a:rPr lang="ko-KR" altLang="en-US" dirty="0" smtClean="0">
                <a:solidFill>
                  <a:schemeClr val="tx1"/>
                </a:solidFill>
              </a:rPr>
              <a:t>개의 데이터 활용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감정분석 데이터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고객의 회사에 대한 관심과 반응을 바탕으로 주가의 변화를 예측 의도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구글트렌드를</a:t>
            </a:r>
            <a:r>
              <a:rPr lang="ko-KR" altLang="en-US" dirty="0" smtClean="0">
                <a:solidFill>
                  <a:schemeClr val="tx1"/>
                </a:solidFill>
              </a:rPr>
              <a:t> 활용하여 대중의 회사에 대한 관심도를 파악하였으며</a:t>
            </a:r>
            <a:r>
              <a:rPr lang="en-US" altLang="ko-KR" dirty="0" smtClean="0">
                <a:solidFill>
                  <a:schemeClr val="tx1"/>
                </a:solidFill>
              </a:rPr>
              <a:t>, 2011</a:t>
            </a:r>
            <a:r>
              <a:rPr lang="ko-KR" altLang="en-US" dirty="0" smtClean="0">
                <a:solidFill>
                  <a:schemeClr val="tx1"/>
                </a:solidFill>
              </a:rPr>
              <a:t>년부터 급증한 일반인들의 </a:t>
            </a:r>
            <a:r>
              <a:rPr lang="ko-KR" altLang="en-US" dirty="0" err="1" smtClean="0">
                <a:solidFill>
                  <a:schemeClr val="tx1"/>
                </a:solidFill>
              </a:rPr>
              <a:t>트윗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dirty="0" smtClean="0">
                <a:solidFill>
                  <a:schemeClr val="tx1"/>
                </a:solidFill>
              </a:rPr>
              <a:t> 텍스트 </a:t>
            </a:r>
            <a:r>
              <a:rPr lang="ko-KR" altLang="en-US" dirty="0" err="1" smtClean="0">
                <a:solidFill>
                  <a:schemeClr val="tx1"/>
                </a:solidFill>
              </a:rPr>
              <a:t>마이닝하여</a:t>
            </a:r>
            <a:r>
              <a:rPr lang="ko-KR" altLang="en-US" dirty="0" smtClean="0">
                <a:solidFill>
                  <a:schemeClr val="tx1"/>
                </a:solidFill>
              </a:rPr>
              <a:t> 각 회사별 긍정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부정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중립 감정 분석을 수행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pc="0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※ </a:t>
            </a:r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트렌드의</a:t>
            </a:r>
            <a:r>
              <a:rPr lang="ko-KR" altLang="en-US" dirty="0" smtClean="0">
                <a:solidFill>
                  <a:schemeClr val="tx1"/>
                </a:solidFill>
              </a:rPr>
              <a:t> 경우 </a:t>
            </a:r>
            <a:r>
              <a:rPr lang="en-US" altLang="ko-KR" dirty="0" smtClean="0">
                <a:solidFill>
                  <a:schemeClr val="tx1"/>
                </a:solidFill>
              </a:rPr>
              <a:t>2004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ko-KR" altLang="en-US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dirty="0" smtClean="0">
                <a:solidFill>
                  <a:schemeClr val="tx1"/>
                </a:solidFill>
              </a:rPr>
              <a:t> 데이터를 제공하기 때문에 </a:t>
            </a:r>
            <a:r>
              <a:rPr lang="en-US" altLang="ko-KR" dirty="0" smtClean="0">
                <a:solidFill>
                  <a:schemeClr val="tx1"/>
                </a:solidFill>
              </a:rPr>
              <a:t>2004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2016</a:t>
            </a:r>
            <a:r>
              <a:rPr lang="ko-KR" altLang="en-US" dirty="0" smtClean="0">
                <a:solidFill>
                  <a:schemeClr val="tx1"/>
                </a:solidFill>
              </a:rPr>
              <a:t>년의 데이터를 활용하여 알고리즘을 만들었습니다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트위터의</a:t>
            </a:r>
            <a:r>
              <a:rPr lang="ko-KR" altLang="en-US" dirty="0" smtClean="0">
                <a:solidFill>
                  <a:schemeClr val="tx1"/>
                </a:solidFill>
              </a:rPr>
              <a:t> 경우 </a:t>
            </a:r>
            <a:r>
              <a:rPr lang="ko-KR" altLang="en-US" dirty="0" err="1" smtClean="0">
                <a:solidFill>
                  <a:schemeClr val="tx1"/>
                </a:solidFill>
              </a:rPr>
              <a:t>트위터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게시글의</a:t>
            </a:r>
            <a:r>
              <a:rPr lang="ko-KR" altLang="en-US" dirty="0" smtClean="0">
                <a:solidFill>
                  <a:schemeClr val="tx1"/>
                </a:solidFill>
              </a:rPr>
              <a:t> 증가 시점이 </a:t>
            </a:r>
            <a:r>
              <a:rPr lang="en-US" altLang="ko-KR" dirty="0" smtClean="0">
                <a:solidFill>
                  <a:schemeClr val="tx1"/>
                </a:solidFill>
              </a:rPr>
              <a:t>2010</a:t>
            </a:r>
            <a:r>
              <a:rPr lang="ko-KR" altLang="en-US" dirty="0" smtClean="0">
                <a:solidFill>
                  <a:schemeClr val="tx1"/>
                </a:solidFill>
              </a:rPr>
              <a:t>년 이후이기 때문에 </a:t>
            </a:r>
            <a:r>
              <a:rPr lang="en-US" altLang="ko-KR" dirty="0" smtClean="0">
                <a:solidFill>
                  <a:schemeClr val="tx1"/>
                </a:solidFill>
              </a:rPr>
              <a:t>2011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2016</a:t>
            </a:r>
            <a:r>
              <a:rPr lang="ko-KR" altLang="en-US" dirty="0" smtClean="0">
                <a:solidFill>
                  <a:schemeClr val="tx1"/>
                </a:solidFill>
              </a:rPr>
              <a:t>년의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dirty="0" smtClean="0">
                <a:solidFill>
                  <a:schemeClr val="tx1"/>
                </a:solidFill>
              </a:rPr>
              <a:t> 데이터로 활용하였습니다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1851" y="3556078"/>
            <a:ext cx="5048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770" y="5354195"/>
            <a:ext cx="50863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0" y="419925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사용 모델</a:t>
            </a:r>
            <a:r>
              <a:rPr lang="ko-KR" altLang="en-US" dirty="0" smtClean="0"/>
              <a:t> </a:t>
            </a:r>
            <a:endParaRPr lang="en-US" altLang="ko-KR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pc="0" dirty="0" smtClean="0"/>
              <a:t>Random Forest</a:t>
            </a:r>
            <a:r>
              <a:rPr lang="ko-KR" altLang="en-US" dirty="0" smtClean="0"/>
              <a:t>를 이용한 가중치 계산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pc="0" dirty="0" err="1" smtClean="0"/>
              <a:t>랜덤포레스트</a:t>
            </a:r>
            <a:endParaRPr lang="en-US" altLang="ko-KR" spc="0" dirty="0" smtClean="0"/>
          </a:p>
          <a:p>
            <a:r>
              <a:rPr lang="ko-KR" altLang="en-US" spc="0" dirty="0" err="1" smtClean="0">
                <a:solidFill>
                  <a:schemeClr val="tx1"/>
                </a:solidFill>
              </a:rPr>
              <a:t>랜덤포레스트의</a:t>
            </a:r>
            <a:r>
              <a:rPr lang="ko-KR" altLang="en-US" spc="0" dirty="0" smtClean="0">
                <a:solidFill>
                  <a:schemeClr val="tx1"/>
                </a:solidFill>
              </a:rPr>
              <a:t> 가장 핵심적인 특징은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임의성</a:t>
            </a:r>
            <a:r>
              <a:rPr lang="en-US" altLang="ko-KR" spc="0" dirty="0" smtClean="0">
                <a:solidFill>
                  <a:schemeClr val="tx1"/>
                </a:solidFill>
              </a:rPr>
              <a:t>(randomness)</a:t>
            </a:r>
            <a:r>
              <a:rPr lang="ko-KR" altLang="en-US" spc="0" dirty="0" smtClean="0">
                <a:solidFill>
                  <a:schemeClr val="tx1"/>
                </a:solidFill>
              </a:rPr>
              <a:t>에 의해서로 조금씩 다른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특징성을</a:t>
            </a:r>
            <a:r>
              <a:rPr lang="ko-KR" altLang="en-US" spc="0" dirty="0" smtClean="0">
                <a:solidFill>
                  <a:schemeClr val="tx1"/>
                </a:solidFill>
              </a:rPr>
              <a:t> 갖는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트리들로</a:t>
            </a:r>
            <a:r>
              <a:rPr lang="ko-KR" altLang="en-US" spc="0" dirty="0" smtClean="0">
                <a:solidFill>
                  <a:schemeClr val="tx1"/>
                </a:solidFill>
              </a:rPr>
              <a:t> 구성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이 특징은 각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트리들의</a:t>
            </a:r>
            <a:r>
              <a:rPr lang="ko-KR" altLang="en-US" spc="0" dirty="0" smtClean="0">
                <a:solidFill>
                  <a:schemeClr val="tx1"/>
                </a:solidFill>
              </a:rPr>
              <a:t> 예측</a:t>
            </a:r>
            <a:r>
              <a:rPr lang="en-US" altLang="ko-KR" spc="0" dirty="0" smtClean="0">
                <a:solidFill>
                  <a:schemeClr val="tx1"/>
                </a:solidFill>
              </a:rPr>
              <a:t>(prediction)</a:t>
            </a:r>
            <a:r>
              <a:rPr lang="ko-KR" altLang="en-US" spc="0" dirty="0" smtClean="0">
                <a:solidFill>
                  <a:schemeClr val="tx1"/>
                </a:solidFill>
              </a:rPr>
              <a:t>들이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비상관화</a:t>
            </a:r>
            <a:r>
              <a:rPr lang="en-US" altLang="ko-KR" spc="0" dirty="0" smtClean="0">
                <a:solidFill>
                  <a:schemeClr val="tx1"/>
                </a:solidFill>
              </a:rPr>
              <a:t>(</a:t>
            </a:r>
            <a:r>
              <a:rPr lang="en-US" altLang="ko-KR" spc="0" dirty="0" err="1" smtClean="0">
                <a:solidFill>
                  <a:schemeClr val="tx1"/>
                </a:solidFill>
              </a:rPr>
              <a:t>decorrelation</a:t>
            </a:r>
            <a:r>
              <a:rPr lang="en-US" altLang="ko-KR" spc="0" dirty="0" smtClean="0">
                <a:solidFill>
                  <a:schemeClr val="tx1"/>
                </a:solidFill>
              </a:rPr>
              <a:t>)</a:t>
            </a:r>
            <a:r>
              <a:rPr lang="ko-KR" altLang="en-US" spc="0" dirty="0" smtClean="0">
                <a:solidFill>
                  <a:schemeClr val="tx1"/>
                </a:solidFill>
              </a:rPr>
              <a:t>되게 하며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결과적으로 일반화</a:t>
            </a:r>
            <a:r>
              <a:rPr lang="en-US" altLang="ko-KR" spc="0" dirty="0" smtClean="0">
                <a:solidFill>
                  <a:schemeClr val="tx1"/>
                </a:solidFill>
              </a:rPr>
              <a:t>(generalizing)</a:t>
            </a:r>
            <a:r>
              <a:rPr lang="ko-KR" altLang="en-US" spc="0" dirty="0" smtClean="0">
                <a:solidFill>
                  <a:schemeClr val="tx1"/>
                </a:solidFill>
              </a:rPr>
              <a:t>성능을 향상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endParaRPr lang="en-US" altLang="ko-KR" spc="0" dirty="0" smtClean="0"/>
          </a:p>
          <a:p>
            <a:r>
              <a:rPr lang="ko-KR" altLang="en-US" spc="0" dirty="0" err="1" smtClean="0"/>
              <a:t>랜덤포레스트</a:t>
            </a:r>
            <a:r>
              <a:rPr lang="ko-KR" altLang="en-US" spc="0" dirty="0" smtClean="0"/>
              <a:t> 사용 의도</a:t>
            </a:r>
            <a:endParaRPr lang="en-US" altLang="ko-KR" spc="0" dirty="0" smtClean="0"/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예측 알고리즘 결과에 영향을 미치는 다양한 변수가 존재하기 때문에</a:t>
            </a:r>
            <a:r>
              <a:rPr lang="en-US" altLang="ko-KR" spc="0" dirty="0" smtClean="0">
                <a:solidFill>
                  <a:schemeClr val="tx1"/>
                </a:solidFill>
              </a:rPr>
              <a:t>, ‘</a:t>
            </a:r>
            <a:r>
              <a:rPr lang="ko-KR" altLang="en-US" spc="0" dirty="0" smtClean="0">
                <a:solidFill>
                  <a:schemeClr val="tx1"/>
                </a:solidFill>
              </a:rPr>
              <a:t>수익률’이라는 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반응변수와 상관성 및 설명력이 높은 설명변수의 중요도를 파악하기 위해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랜덤포레스트</a:t>
            </a:r>
            <a:r>
              <a:rPr lang="ko-KR" altLang="en-US" spc="0" dirty="0" smtClean="0">
                <a:solidFill>
                  <a:schemeClr val="tx1"/>
                </a:solidFill>
              </a:rPr>
              <a:t> 사용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err="1" smtClean="0">
                <a:solidFill>
                  <a:schemeClr val="tx1"/>
                </a:solidFill>
              </a:rPr>
              <a:t>랜덤포레스트의</a:t>
            </a:r>
            <a:r>
              <a:rPr lang="ko-KR" altLang="en-US" spc="0" dirty="0" smtClean="0">
                <a:solidFill>
                  <a:schemeClr val="tx1"/>
                </a:solidFill>
              </a:rPr>
              <a:t> </a:t>
            </a:r>
            <a:r>
              <a:rPr lang="en-US" altLang="ko-KR" spc="0" dirty="0" err="1" smtClean="0">
                <a:solidFill>
                  <a:schemeClr val="tx1"/>
                </a:solidFill>
              </a:rPr>
              <a:t>IncNodePurity</a:t>
            </a:r>
            <a:r>
              <a:rPr lang="ko-KR" altLang="en-US" spc="0" dirty="0" smtClean="0">
                <a:solidFill>
                  <a:schemeClr val="tx1"/>
                </a:solidFill>
              </a:rPr>
              <a:t>를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모델을만들기전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각 변수들의 값에 곱하여 가중치를 둔 뒤 이를 정규화하여 모델을 만들었습니다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810" y="3954489"/>
            <a:ext cx="5067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0" y="419925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사용 모델</a:t>
            </a:r>
            <a:r>
              <a:rPr lang="ko-KR" altLang="en-US" dirty="0" smtClean="0"/>
              <a:t> </a:t>
            </a:r>
            <a:endParaRPr lang="en-US" altLang="ko-KR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pc="0" dirty="0" smtClean="0"/>
              <a:t>인공신경망 </a:t>
            </a:r>
            <a:r>
              <a:rPr lang="en-US" altLang="ko-KR" spc="0" dirty="0" smtClean="0"/>
              <a:t>– ‘NEURALNET’</a:t>
            </a:r>
          </a:p>
          <a:p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pc="0" dirty="0" smtClean="0"/>
              <a:t>인공신경망</a:t>
            </a:r>
            <a:endParaRPr lang="en-US" altLang="ko-KR" spc="0" dirty="0" smtClean="0"/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인공신경망</a:t>
            </a:r>
            <a:r>
              <a:rPr lang="en-US" altLang="ko-KR" spc="0" dirty="0" smtClean="0">
                <a:solidFill>
                  <a:schemeClr val="tx1"/>
                </a:solidFill>
              </a:rPr>
              <a:t>-</a:t>
            </a:r>
            <a:r>
              <a:rPr lang="ko-KR" altLang="en-US" spc="0" dirty="0" smtClean="0">
                <a:solidFill>
                  <a:schemeClr val="tx1"/>
                </a:solidFill>
              </a:rPr>
              <a:t> 기계학습과 인지과학에서 생물학의 신경망에서 영감을 얻은 통계학적 학습알고리즘</a:t>
            </a:r>
            <a:r>
              <a:rPr lang="en-US" altLang="ko-KR" spc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일반적으로</a:t>
            </a:r>
            <a:r>
              <a:rPr lang="en-US" altLang="ko-KR" spc="0" dirty="0" smtClean="0">
                <a:solidFill>
                  <a:schemeClr val="tx1"/>
                </a:solidFill>
              </a:rPr>
              <a:t> </a:t>
            </a:r>
            <a:r>
              <a:rPr lang="ko-KR" altLang="en-US" spc="0" dirty="0" smtClean="0">
                <a:solidFill>
                  <a:schemeClr val="tx1"/>
                </a:solidFill>
              </a:rPr>
              <a:t>규칙기반 프로그래밍으로 풀기 어려운 다양한 범위의 문제를 푸는데 이용됩니다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endParaRPr lang="en-US" altLang="ko-KR" spc="0" dirty="0" smtClean="0"/>
          </a:p>
          <a:p>
            <a:r>
              <a:rPr lang="ko-KR" altLang="en-US" spc="0" dirty="0" smtClean="0"/>
              <a:t>인공신경망</a:t>
            </a:r>
            <a:r>
              <a:rPr lang="en-US" altLang="ko-KR" spc="0" dirty="0" smtClean="0"/>
              <a:t>-</a:t>
            </a:r>
            <a:r>
              <a:rPr lang="ko-KR" altLang="en-US" spc="0" dirty="0" smtClean="0"/>
              <a:t>사용이유</a:t>
            </a:r>
            <a:endParaRPr lang="en-US" altLang="ko-KR" spc="0" dirty="0" smtClean="0"/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주가예측알고리즘을 만들기 위해 회귀모형</a:t>
            </a:r>
            <a:r>
              <a:rPr lang="en-US" altLang="ko-KR" spc="0" dirty="0" smtClean="0">
                <a:solidFill>
                  <a:schemeClr val="tx1"/>
                </a:solidFill>
              </a:rPr>
              <a:t>, SVM, DNN </a:t>
            </a:r>
            <a:r>
              <a:rPr lang="ko-KR" altLang="en-US" spc="0" dirty="0" smtClean="0">
                <a:solidFill>
                  <a:schemeClr val="tx1"/>
                </a:solidFill>
              </a:rPr>
              <a:t>등 다양한 모델들을 사용하였으나 설명력이 현저히 떨어졌으며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현재 사용하는 변수들의 조합의 경우 인공신경망  </a:t>
            </a:r>
            <a:r>
              <a:rPr lang="en-US" altLang="ko-KR" spc="0" dirty="0" smtClean="0">
                <a:solidFill>
                  <a:schemeClr val="tx1"/>
                </a:solidFill>
              </a:rPr>
              <a:t>NEURALNET</a:t>
            </a:r>
            <a:r>
              <a:rPr lang="ko-KR" altLang="en-US" spc="0" dirty="0" smtClean="0">
                <a:solidFill>
                  <a:schemeClr val="tx1"/>
                </a:solidFill>
              </a:rPr>
              <a:t>이 가장 높은 설명력을 보여주었습니다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endParaRPr lang="en-US" altLang="ko-KR" spc="0" dirty="0" smtClean="0"/>
          </a:p>
          <a:p>
            <a:endParaRPr lang="en-US" altLang="ko-KR" spc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77" y="3327238"/>
            <a:ext cx="5636301" cy="3679779"/>
          </a:xfrm>
          <a:prstGeom prst="rect">
            <a:avLst/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0" y="419925"/>
            <a:ext cx="2880000" cy="252000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감정 분석</a:t>
            </a:r>
            <a:r>
              <a:rPr lang="ko-KR" altLang="en-US" dirty="0" smtClean="0"/>
              <a:t> </a:t>
            </a:r>
            <a:endParaRPr lang="en-US" altLang="ko-KR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pc="0" dirty="0" smtClean="0"/>
              <a:t>감정분석적용 </a:t>
            </a:r>
            <a:r>
              <a:rPr lang="en-US" altLang="ko-KR" spc="0" dirty="0" smtClean="0"/>
              <a:t>– ‘</a:t>
            </a:r>
            <a:r>
              <a:rPr lang="ko-KR" altLang="en-US" spc="0" dirty="0" err="1" smtClean="0"/>
              <a:t>트위터</a:t>
            </a:r>
            <a:r>
              <a:rPr lang="ko-KR" altLang="en-US" spc="0" dirty="0" smtClean="0"/>
              <a:t>’</a:t>
            </a:r>
          </a:p>
          <a:p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pc="0" dirty="0" err="1" smtClean="0"/>
              <a:t>트위터</a:t>
            </a:r>
            <a:r>
              <a:rPr lang="ko-KR" altLang="en-US" spc="0" dirty="0" smtClean="0"/>
              <a:t> </a:t>
            </a:r>
            <a:endParaRPr lang="en-US" altLang="ko-KR" spc="0" dirty="0" smtClean="0"/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해당 기업에 대한 대중들의 반응을 수집하고 분석하여 대응할 수 있다면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더 나아가 실시간으로 대응이 가능하다면 발 빠른 포지션의 변화를 통해 손실을 줄일 수 있을 것 입니다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S&amp;P500 120</a:t>
            </a:r>
            <a:r>
              <a:rPr lang="ko-KR" altLang="en-US" spc="0" dirty="0" smtClean="0">
                <a:solidFill>
                  <a:schemeClr val="tx1"/>
                </a:solidFill>
              </a:rPr>
              <a:t>개 기업의 </a:t>
            </a:r>
            <a:r>
              <a:rPr lang="en-US" altLang="ko-KR" spc="0" dirty="0" smtClean="0">
                <a:solidFill>
                  <a:schemeClr val="tx1"/>
                </a:solidFill>
              </a:rPr>
              <a:t>2011</a:t>
            </a:r>
            <a:r>
              <a:rPr lang="ko-KR" altLang="en-US" spc="0" dirty="0" smtClean="0">
                <a:solidFill>
                  <a:schemeClr val="tx1"/>
                </a:solidFill>
              </a:rPr>
              <a:t>년부터 </a:t>
            </a:r>
            <a:r>
              <a:rPr lang="en-US" altLang="ko-KR" spc="0" dirty="0" smtClean="0">
                <a:solidFill>
                  <a:schemeClr val="tx1"/>
                </a:solidFill>
              </a:rPr>
              <a:t>2016</a:t>
            </a:r>
            <a:r>
              <a:rPr lang="ko-KR" altLang="en-US" spc="0" dirty="0" smtClean="0">
                <a:solidFill>
                  <a:schemeClr val="tx1"/>
                </a:solidFill>
              </a:rPr>
              <a:t>년 까지 일반인들이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트위터에</a:t>
            </a:r>
            <a:r>
              <a:rPr lang="ko-KR" altLang="en-US" spc="0" dirty="0" smtClean="0">
                <a:solidFill>
                  <a:schemeClr val="tx1"/>
                </a:solidFill>
              </a:rPr>
              <a:t> 올린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spc="0" dirty="0" smtClean="0">
                <a:solidFill>
                  <a:schemeClr val="tx1"/>
                </a:solidFill>
              </a:rPr>
              <a:t> 기업별로 분류하고 감정분석과정을 거쳐 ‘기업별 대중들의 감정변화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pc="0" dirty="0" smtClean="0">
                <a:solidFill>
                  <a:schemeClr val="tx1"/>
                </a:solidFill>
              </a:rPr>
              <a:t>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데이터를토대로</a:t>
            </a:r>
            <a:r>
              <a:rPr lang="ko-KR" altLang="en-US" spc="0" dirty="0" smtClean="0">
                <a:solidFill>
                  <a:schemeClr val="tx1"/>
                </a:solidFill>
              </a:rPr>
              <a:t> 주가변화를 예측하는 변수로 사용하였습니다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err="1" smtClean="0">
                <a:solidFill>
                  <a:schemeClr val="tx1"/>
                </a:solidFill>
              </a:rPr>
              <a:t>빅데이터페스티벌의</a:t>
            </a:r>
            <a:r>
              <a:rPr lang="ko-KR" altLang="en-US" spc="0" dirty="0" smtClean="0">
                <a:solidFill>
                  <a:schemeClr val="tx1"/>
                </a:solidFill>
              </a:rPr>
              <a:t> 기준은 </a:t>
            </a:r>
            <a:r>
              <a:rPr lang="en-US" altLang="ko-KR" spc="0" dirty="0" smtClean="0">
                <a:solidFill>
                  <a:schemeClr val="tx1"/>
                </a:solidFill>
              </a:rPr>
              <a:t>2013</a:t>
            </a:r>
            <a:r>
              <a:rPr lang="ko-KR" altLang="en-US" spc="0" dirty="0" smtClean="0">
                <a:solidFill>
                  <a:schemeClr val="tx1"/>
                </a:solidFill>
              </a:rPr>
              <a:t>년 </a:t>
            </a:r>
            <a:r>
              <a:rPr lang="en-US" altLang="ko-KR" spc="0" dirty="0" smtClean="0">
                <a:solidFill>
                  <a:schemeClr val="tx1"/>
                </a:solidFill>
              </a:rPr>
              <a:t>~ 2016</a:t>
            </a:r>
            <a:r>
              <a:rPr lang="ko-KR" altLang="en-US" spc="0" dirty="0" smtClean="0">
                <a:solidFill>
                  <a:schemeClr val="tx1"/>
                </a:solidFill>
              </a:rPr>
              <a:t>년을 예측해야 되기 때문에 </a:t>
            </a:r>
            <a:r>
              <a:rPr lang="en-US" altLang="ko-KR" spc="0" dirty="0" smtClean="0">
                <a:solidFill>
                  <a:schemeClr val="tx1"/>
                </a:solidFill>
              </a:rPr>
              <a:t>2011</a:t>
            </a:r>
            <a:r>
              <a:rPr lang="ko-KR" altLang="en-US" spc="0" dirty="0" smtClean="0">
                <a:solidFill>
                  <a:schemeClr val="tx1"/>
                </a:solidFill>
              </a:rPr>
              <a:t>년부터의 데이터가 있는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트위터</a:t>
            </a:r>
            <a:r>
              <a:rPr lang="ko-KR" altLang="en-US" spc="0" dirty="0" smtClean="0">
                <a:solidFill>
                  <a:schemeClr val="tx1"/>
                </a:solidFill>
              </a:rPr>
              <a:t> 감정분석변수를 사용할 수 없었습니다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  <a:r>
              <a:rPr lang="ko-KR" altLang="en-US" spc="0" dirty="0" smtClean="0">
                <a:solidFill>
                  <a:schemeClr val="tx1"/>
                </a:solidFill>
              </a:rPr>
              <a:t>따라서 </a:t>
            </a:r>
            <a:r>
              <a:rPr lang="en-US" altLang="ko-KR" spc="0" dirty="0" smtClean="0">
                <a:solidFill>
                  <a:schemeClr val="tx1"/>
                </a:solidFill>
              </a:rPr>
              <a:t>2011</a:t>
            </a:r>
            <a:r>
              <a:rPr lang="ko-KR" altLang="en-US" spc="0" dirty="0" smtClean="0">
                <a:solidFill>
                  <a:schemeClr val="tx1"/>
                </a:solidFill>
              </a:rPr>
              <a:t>년</a:t>
            </a:r>
            <a:r>
              <a:rPr lang="en-US" altLang="ko-KR" spc="0" dirty="0" smtClean="0">
                <a:solidFill>
                  <a:schemeClr val="tx1"/>
                </a:solidFill>
              </a:rPr>
              <a:t>~2015</a:t>
            </a:r>
            <a:r>
              <a:rPr lang="ko-KR" altLang="en-US" spc="0" dirty="0" smtClean="0">
                <a:solidFill>
                  <a:schemeClr val="tx1"/>
                </a:solidFill>
              </a:rPr>
              <a:t>년으로 </a:t>
            </a:r>
            <a:r>
              <a:rPr lang="en-US" altLang="ko-KR" spc="0" dirty="0" smtClean="0">
                <a:solidFill>
                  <a:schemeClr val="tx1"/>
                </a:solidFill>
              </a:rPr>
              <a:t>2016</a:t>
            </a:r>
            <a:r>
              <a:rPr lang="ko-KR" altLang="en-US" spc="0" dirty="0" smtClean="0">
                <a:solidFill>
                  <a:schemeClr val="tx1"/>
                </a:solidFill>
              </a:rPr>
              <a:t>년을 예측하는 방법으로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트위터</a:t>
            </a:r>
            <a:r>
              <a:rPr lang="ko-KR" altLang="en-US" spc="0" dirty="0" smtClean="0">
                <a:solidFill>
                  <a:schemeClr val="tx1"/>
                </a:solidFill>
              </a:rPr>
              <a:t> 감정변수를 적용하여 모델을 만들었습니다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0" dirty="0" smtClean="0"/>
          </a:p>
          <a:p>
            <a:endParaRPr lang="en-US" altLang="ko-KR" spc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9255" y="3568960"/>
            <a:ext cx="5162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모델 </a:t>
            </a:r>
            <a:r>
              <a:rPr lang="ko-KR" altLang="en-US" spc="0" dirty="0" smtClean="0"/>
              <a:t>만들기</a:t>
            </a:r>
            <a:r>
              <a:rPr lang="en-US" altLang="ko-KR" spc="0" dirty="0" smtClean="0"/>
              <a:t>-</a:t>
            </a:r>
            <a:r>
              <a:rPr lang="ko-KR" altLang="en-US" spc="0" dirty="0" smtClean="0"/>
              <a:t>인공신경망</a:t>
            </a:r>
            <a:endParaRPr lang="ko-KR" altLang="en-US" spc="0" dirty="0"/>
          </a:p>
        </p:txBody>
      </p:sp>
      <p:sp>
        <p:nvSpPr>
          <p:cNvPr id="41" name="텍스트 개체 틀 34"/>
          <p:cNvSpPr txBox="1">
            <a:spLocks/>
          </p:cNvSpPr>
          <p:nvPr/>
        </p:nvSpPr>
        <p:spPr>
          <a:xfrm>
            <a:off x="4319999" y="2744025"/>
            <a:ext cx="6052725" cy="10469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207" y="557504"/>
            <a:ext cx="5862104" cy="33699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52276" y="4242219"/>
            <a:ext cx="599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dirty="0" smtClean="0">
                <a:solidFill>
                  <a:srgbClr val="B285BA"/>
                </a:solidFill>
                <a:latin typeface="나눔고딕"/>
              </a:rPr>
              <a:t>모델링 순서</a:t>
            </a:r>
            <a:endParaRPr lang="en-US" altLang="ko-KR" sz="1200" dirty="0" smtClean="0">
              <a:solidFill>
                <a:srgbClr val="B285BA"/>
              </a:solidFill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나눔고딕"/>
              </a:rPr>
              <a:t>모든 </a:t>
            </a:r>
            <a:r>
              <a:rPr lang="ko-KR" altLang="en-US" sz="1200" dirty="0" smtClean="0">
                <a:latin typeface="나눔고딕"/>
              </a:rPr>
              <a:t>설명변수를 </a:t>
            </a:r>
            <a:r>
              <a:rPr lang="en-US" altLang="ko-KR" sz="1200" dirty="0" smtClean="0">
                <a:latin typeface="나눔고딕"/>
              </a:rPr>
              <a:t>n</a:t>
            </a:r>
            <a:r>
              <a:rPr lang="ko-KR" altLang="en-US" sz="1200" dirty="0" smtClean="0">
                <a:latin typeface="나눔고딕"/>
              </a:rPr>
              <a:t> 변수에 대입하여 </a:t>
            </a:r>
            <a:r>
              <a:rPr lang="en-US" altLang="ko-KR" sz="1200" dirty="0" smtClean="0">
                <a:latin typeface="나눔고딕"/>
              </a:rPr>
              <a:t>form </a:t>
            </a:r>
            <a:r>
              <a:rPr lang="ko-KR" altLang="en-US" sz="1200" dirty="0" smtClean="0">
                <a:latin typeface="나눔고딕"/>
              </a:rPr>
              <a:t>형태로 만듦</a:t>
            </a:r>
            <a:endParaRPr lang="en-US" altLang="ko-KR" sz="1200" dirty="0" smtClean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나눔고딕"/>
              </a:rPr>
              <a:t>모델링 작업</a:t>
            </a:r>
            <a:endParaRPr lang="en-US" altLang="ko-KR" sz="1200" dirty="0" smtClean="0">
              <a:latin typeface="나눔고딕"/>
            </a:endParaRPr>
          </a:p>
          <a:p>
            <a:pPr marL="342900" indent="-342900"/>
            <a:r>
              <a:rPr lang="en-US" altLang="ko-KR" sz="1200" dirty="0" smtClean="0">
                <a:latin typeface="나눔고딕"/>
              </a:rPr>
              <a:t>	threshold: </a:t>
            </a:r>
            <a:r>
              <a:rPr lang="ko-KR" altLang="en-US" sz="1200" dirty="0" smtClean="0">
                <a:latin typeface="나눔고딕"/>
              </a:rPr>
              <a:t>에러의 감소분이 </a:t>
            </a:r>
            <a:r>
              <a:rPr lang="en-US" altLang="ko-KR" sz="1200" dirty="0" smtClean="0">
                <a:latin typeface="나눔고딕"/>
              </a:rPr>
              <a:t>0.01 </a:t>
            </a:r>
            <a:r>
              <a:rPr lang="ko-KR" altLang="en-US" sz="1200" dirty="0" smtClean="0">
                <a:latin typeface="나눔고딕"/>
              </a:rPr>
              <a:t>값보다 작을 경우 </a:t>
            </a:r>
            <a:r>
              <a:rPr lang="en-US" altLang="ko-KR" sz="1200" dirty="0" smtClean="0">
                <a:latin typeface="나눔고딕"/>
              </a:rPr>
              <a:t>stop</a:t>
            </a:r>
          </a:p>
          <a:p>
            <a:pPr marL="342900" indent="-342900"/>
            <a:r>
              <a:rPr lang="en-US" altLang="ko-KR" sz="1200" dirty="0" smtClean="0">
                <a:latin typeface="나눔고딕"/>
              </a:rPr>
              <a:t>	hidden=c(3,3) : hidden layer 3</a:t>
            </a:r>
            <a:r>
              <a:rPr lang="ko-KR" altLang="en-US" sz="1200" dirty="0" smtClean="0">
                <a:latin typeface="나눔고딕"/>
              </a:rPr>
              <a:t>개가 각각 </a:t>
            </a:r>
            <a:r>
              <a:rPr lang="en-US" altLang="ko-KR" sz="1200" dirty="0" smtClean="0">
                <a:latin typeface="나눔고딕"/>
              </a:rPr>
              <a:t>hidden node 3</a:t>
            </a:r>
            <a:r>
              <a:rPr lang="ko-KR" altLang="en-US" sz="1200" dirty="0" smtClean="0">
                <a:latin typeface="나눔고딕"/>
              </a:rPr>
              <a:t>개를</a:t>
            </a:r>
            <a:r>
              <a:rPr lang="en-US" altLang="ko-KR" sz="1200" dirty="0" smtClean="0">
                <a:latin typeface="나눔고딕"/>
              </a:rPr>
              <a:t> </a:t>
            </a:r>
            <a:r>
              <a:rPr lang="ko-KR" altLang="en-US" sz="1200" dirty="0" smtClean="0">
                <a:latin typeface="나눔고딕"/>
              </a:rPr>
              <a:t>가짐</a:t>
            </a:r>
            <a:endParaRPr lang="en-US" altLang="ko-KR" sz="1200" dirty="0" smtClean="0">
              <a:latin typeface="나눔고딕"/>
            </a:endParaRPr>
          </a:p>
          <a:p>
            <a:pPr marL="342900" indent="-342900"/>
            <a:r>
              <a:rPr lang="en-US" altLang="ko-KR" sz="1200" dirty="0" smtClean="0">
                <a:latin typeface="나눔고딕"/>
              </a:rPr>
              <a:t>	</a:t>
            </a:r>
            <a:r>
              <a:rPr lang="en-US" altLang="ko-KR" sz="1200" dirty="0" err="1" smtClean="0">
                <a:latin typeface="나눔고딕"/>
              </a:rPr>
              <a:t>linear.output</a:t>
            </a:r>
            <a:r>
              <a:rPr lang="en-US" altLang="ko-KR" sz="1200" dirty="0" smtClean="0">
                <a:latin typeface="나눔고딕"/>
              </a:rPr>
              <a:t>: </a:t>
            </a:r>
            <a:r>
              <a:rPr lang="ko-KR" altLang="en-US" sz="1200" dirty="0" smtClean="0">
                <a:latin typeface="나눔고딕"/>
              </a:rPr>
              <a:t>활성함수가 출력 뉴런에 적용되지 않기 위해 </a:t>
            </a:r>
            <a:r>
              <a:rPr lang="en-US" altLang="ko-KR" sz="1200" dirty="0" smtClean="0">
                <a:latin typeface="나눔고딕"/>
              </a:rPr>
              <a:t>True </a:t>
            </a:r>
            <a:r>
              <a:rPr lang="ko-KR" altLang="en-US" sz="1200" dirty="0" smtClean="0">
                <a:latin typeface="나눔고딕"/>
              </a:rPr>
              <a:t>사용</a:t>
            </a:r>
            <a:endParaRPr lang="en-US" altLang="ko-KR" sz="1200" dirty="0" smtClean="0">
              <a:latin typeface="나눔고딕"/>
            </a:endParaRPr>
          </a:p>
          <a:p>
            <a:pPr marL="342900" indent="-342900">
              <a:buAutoNum type="arabicPeriod" startAt="3"/>
            </a:pPr>
            <a:r>
              <a:rPr lang="ko-KR" altLang="en-US" sz="1200" dirty="0" smtClean="0">
                <a:latin typeface="나눔고딕"/>
              </a:rPr>
              <a:t>정규화하였던 예측 데이터와 실제 데이터를 원래 값으로 다시 변환</a:t>
            </a:r>
            <a:endParaRPr lang="en-US" altLang="ko-KR" sz="1200" dirty="0" smtClean="0">
              <a:latin typeface="나눔고딕"/>
            </a:endParaRPr>
          </a:p>
          <a:p>
            <a:pPr marL="342900" indent="-342900">
              <a:buAutoNum type="arabicPeriod" startAt="3"/>
            </a:pPr>
            <a:r>
              <a:rPr lang="ko-KR" altLang="en-US" sz="1200" dirty="0" smtClean="0">
                <a:latin typeface="나눔고딕"/>
              </a:rPr>
              <a:t>손실 및 상관관계 계산</a:t>
            </a:r>
            <a:endParaRPr lang="en-US" altLang="ko-KR" sz="1200" dirty="0" smtClean="0">
              <a:latin typeface="나눔고딕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나눔고딕"/>
            </a:endParaRP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23824" y="3714300"/>
            <a:ext cx="4486275" cy="241200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620</Words>
  <Application>Microsoft Office PowerPoint</Application>
  <PresentationFormat>사용자 지정</PresentationFormat>
  <Paragraphs>120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Hyeonmo</cp:lastModifiedBy>
  <cp:revision>94</cp:revision>
  <dcterms:created xsi:type="dcterms:W3CDTF">2013-09-24T19:29:40Z</dcterms:created>
  <dcterms:modified xsi:type="dcterms:W3CDTF">2019-02-28T01:33:34Z</dcterms:modified>
</cp:coreProperties>
</file>