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4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80" r:id="rId22"/>
    <p:sldId id="278" r:id="rId23"/>
    <p:sldId id="279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2A83-89C0-4DD5-8DC8-8F1A1B34E0E5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117A0-A13D-4849-88D7-D7435C89B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708920"/>
            <a:ext cx="9144000" cy="1470025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딥러닝을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이용한 </a:t>
            </a:r>
            <a:r>
              <a:rPr lang="ko-KR" altLang="en-US" dirty="0" smtClean="0">
                <a:solidFill>
                  <a:schemeClr val="bg1"/>
                </a:solidFill>
              </a:rPr>
              <a:t>가까운 상권 추천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301208"/>
            <a:ext cx="673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bg1"/>
                </a:solidFill>
              </a:rPr>
              <a:t>양현모</a:t>
            </a:r>
            <a:r>
              <a:rPr lang="en-US" altLang="ko-KR" sz="2400" dirty="0" smtClean="0">
                <a:solidFill>
                  <a:schemeClr val="bg1"/>
                </a:solidFill>
              </a:rPr>
              <a:t>(yhj940928@naver.com)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Dataset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0" dirty="0" smtClean="0">
                <a:solidFill>
                  <a:srgbClr val="00B050"/>
                </a:solidFill>
              </a:rPr>
              <a:t> </a:t>
            </a:r>
            <a:r>
              <a:rPr lang="en-US" altLang="ko-KR" sz="2200" dirty="0" err="1" smtClean="0">
                <a:solidFill>
                  <a:srgbClr val="00B050"/>
                </a:solidFill>
              </a:rPr>
              <a:t>Keras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“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keras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에서 제공하는 </a:t>
            </a:r>
            <a:r>
              <a:rPr lang="en-US" altLang="ko-KR" sz="2000" dirty="0" smtClean="0">
                <a:solidFill>
                  <a:schemeClr val="accent1"/>
                </a:solidFill>
              </a:rPr>
              <a:t>MNIST</a:t>
            </a:r>
            <a:r>
              <a:rPr lang="ko-KR" altLang="en-US" sz="2000" dirty="0" smtClean="0">
                <a:solidFill>
                  <a:schemeClr val="accent1"/>
                </a:solidFill>
              </a:rPr>
              <a:t>데이터를 이용하여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CNN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이미지 트레이닝</a:t>
            </a:r>
            <a:r>
              <a:rPr lang="en-US" altLang="ko-KR" sz="2000" dirty="0" smtClean="0">
                <a:solidFill>
                  <a:schemeClr val="accent1"/>
                </a:solidFill>
              </a:rPr>
              <a:t>”</a:t>
            </a: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1600" dirty="0" smtClean="0">
                <a:solidFill>
                  <a:schemeClr val="bg1"/>
                </a:solidFill>
              </a:rPr>
              <a:t>입력데이터</a:t>
            </a:r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</a:rPr>
              <a:t>각 숫자 이미지</a:t>
            </a:r>
            <a:r>
              <a:rPr lang="en-US" altLang="ko-KR" sz="1600" dirty="0" smtClean="0">
                <a:solidFill>
                  <a:schemeClr val="bg1"/>
                </a:solidFill>
              </a:rPr>
              <a:t>- 28*28 </a:t>
            </a:r>
            <a:r>
              <a:rPr lang="ko-KR" altLang="en-US" sz="1600" dirty="0" smtClean="0">
                <a:solidFill>
                  <a:schemeClr val="bg1"/>
                </a:solidFill>
              </a:rPr>
              <a:t>픽셀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컨볼루셔널</a:t>
            </a:r>
            <a:r>
              <a:rPr lang="ko-KR" altLang="en-US" sz="1600" dirty="0" smtClean="0">
                <a:solidFill>
                  <a:schemeClr val="bg1"/>
                </a:solidFill>
              </a:rPr>
              <a:t> 계층 </a:t>
            </a:r>
            <a:r>
              <a:rPr lang="en-US" altLang="ko-KR" sz="1600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</a:rPr>
              <a:t>총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개의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컨볼루셔널</a:t>
            </a:r>
            <a:r>
              <a:rPr lang="ko-KR" altLang="en-US" sz="1600" dirty="0" smtClean="0">
                <a:solidFill>
                  <a:schemeClr val="bg1"/>
                </a:solidFill>
              </a:rPr>
              <a:t> 계층을 사용하여 특징 추출</a:t>
            </a:r>
            <a:r>
              <a:rPr lang="en-US" altLang="ko-KR" sz="1600" dirty="0" smtClean="0">
                <a:solidFill>
                  <a:schemeClr val="bg1"/>
                </a:solidFill>
              </a:rPr>
              <a:t>, activation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ReLu</a:t>
            </a:r>
            <a:r>
              <a:rPr lang="ko-KR" altLang="en-US" sz="1600" dirty="0" smtClean="0">
                <a:solidFill>
                  <a:schemeClr val="bg1"/>
                </a:solidFill>
              </a:rPr>
              <a:t>를 적용한 후 </a:t>
            </a:r>
            <a:r>
              <a:rPr lang="en-US" altLang="ko-KR" sz="1600" dirty="0" smtClean="0">
                <a:solidFill>
                  <a:schemeClr val="bg1"/>
                </a:solidFill>
              </a:rPr>
              <a:t>Max Pooling</a:t>
            </a:r>
            <a:r>
              <a:rPr lang="ko-KR" altLang="en-US" sz="1600" dirty="0" smtClean="0">
                <a:solidFill>
                  <a:schemeClr val="bg1"/>
                </a:solidFill>
              </a:rPr>
              <a:t>을 이용하여 주요 특징을 정리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이를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개 중첩하여 적용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이를 이용하여 </a:t>
            </a:r>
            <a:r>
              <a:rPr lang="en-US" altLang="ko-KR" sz="2000" dirty="0" smtClean="0">
                <a:solidFill>
                  <a:srgbClr val="FF0000"/>
                </a:solidFill>
              </a:rPr>
              <a:t>CNN Model </a:t>
            </a:r>
            <a:r>
              <a:rPr lang="ko-KR" altLang="en-US" sz="2000" dirty="0" smtClean="0">
                <a:solidFill>
                  <a:srgbClr val="FF0000"/>
                </a:solidFill>
              </a:rPr>
              <a:t>생성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Modeling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700" dirty="0" err="1" smtClean="0">
                <a:solidFill>
                  <a:srgbClr val="00B050"/>
                </a:solidFill>
              </a:rPr>
              <a:t>Keras</a:t>
            </a:r>
            <a:endParaRPr lang="ko-KR" altLang="en-US" sz="2700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1484784"/>
            <a:ext cx="7092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keras.models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import Sequential</a:t>
            </a:r>
            <a:b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keras.layers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import Dense,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Dropout,Flatten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keras.layers.convolutional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import Conv2D, MaxPooling2D</a:t>
            </a:r>
            <a:b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x_train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y_train</a:t>
            </a:r>
            <a:r>
              <a:rPr lang="en-US" altLang="ko-KR" sz="1600" dirty="0" smtClean="0">
                <a:solidFill>
                  <a:schemeClr val="bg1"/>
                </a:solidFill>
              </a:rPr>
              <a:t>), 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x_test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y_test</a:t>
            </a:r>
            <a:r>
              <a:rPr lang="en-US" altLang="ko-KR" sz="1600" dirty="0" smtClean="0">
                <a:solidFill>
                  <a:schemeClr val="bg1"/>
                </a:solidFill>
              </a:rPr>
              <a:t>)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keras.datasets.mnist.load_data</a:t>
            </a:r>
            <a:r>
              <a:rPr lang="en-US" altLang="ko-KR" sz="1600" dirty="0" smtClean="0">
                <a:solidFill>
                  <a:schemeClr val="bg1"/>
                </a:solidFill>
              </a:rPr>
              <a:t>()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accent1"/>
                </a:solidFill>
              </a:rPr>
              <a:t>input_shape</a:t>
            </a:r>
            <a:r>
              <a:rPr lang="en-US" altLang="ko-KR" sz="1600" dirty="0" smtClean="0">
                <a:solidFill>
                  <a:schemeClr val="bg1"/>
                </a:solidFill>
              </a:rPr>
              <a:t> = 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img_rows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img_cols</a:t>
            </a:r>
            <a:r>
              <a:rPr lang="en-US" altLang="ko-KR" sz="1600" dirty="0" smtClean="0">
                <a:solidFill>
                  <a:schemeClr val="bg1"/>
                </a:solidFill>
              </a:rPr>
              <a:t>, 1)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accent1"/>
                </a:solidFill>
              </a:rPr>
              <a:t>x_train</a:t>
            </a:r>
            <a:r>
              <a:rPr lang="en-US" altLang="ko-KR" sz="1600" dirty="0" smtClean="0">
                <a:solidFill>
                  <a:schemeClr val="bg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x_train.reshape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x_train.shape</a:t>
            </a:r>
            <a:r>
              <a:rPr lang="en-US" altLang="ko-KR" sz="1600" dirty="0" smtClean="0">
                <a:solidFill>
                  <a:schemeClr val="bg1"/>
                </a:solidFill>
              </a:rPr>
              <a:t>[0],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img_rows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img_cols</a:t>
            </a:r>
            <a:r>
              <a:rPr lang="en-US" altLang="ko-KR" sz="1600" dirty="0" smtClean="0">
                <a:solidFill>
                  <a:schemeClr val="bg1"/>
                </a:solidFill>
              </a:rPr>
              <a:t>, 1)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accent1"/>
                </a:solidFill>
              </a:rPr>
              <a:t>x_test</a:t>
            </a:r>
            <a:r>
              <a:rPr lang="en-US" altLang="ko-KR" sz="1600" dirty="0" smtClean="0">
                <a:solidFill>
                  <a:schemeClr val="bg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x_test.reshape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x_test.shape</a:t>
            </a:r>
            <a:r>
              <a:rPr lang="en-US" altLang="ko-KR" sz="1600" dirty="0" smtClean="0">
                <a:solidFill>
                  <a:schemeClr val="bg1"/>
                </a:solidFill>
              </a:rPr>
              <a:t>[0],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img_rows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img_cols</a:t>
            </a:r>
            <a:r>
              <a:rPr lang="en-US" altLang="ko-KR" sz="1600" dirty="0" smtClean="0">
                <a:solidFill>
                  <a:schemeClr val="bg1"/>
                </a:solidFill>
              </a:rPr>
              <a:t>, 1)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accent1"/>
                </a:solidFill>
              </a:rPr>
              <a:t>x_train</a:t>
            </a:r>
            <a:r>
              <a:rPr lang="en-US" altLang="ko-KR" sz="1600" dirty="0" smtClean="0">
                <a:solidFill>
                  <a:schemeClr val="bg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x_train.astype</a:t>
            </a:r>
            <a:r>
              <a:rPr lang="en-US" altLang="ko-KR" sz="1600" dirty="0" smtClean="0">
                <a:solidFill>
                  <a:schemeClr val="bg1"/>
                </a:solidFill>
              </a:rPr>
              <a:t>('float32') / 255.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accent1"/>
                </a:solidFill>
              </a:rPr>
              <a:t>x_test</a:t>
            </a:r>
            <a:r>
              <a:rPr lang="en-US" altLang="ko-KR" sz="1600" dirty="0" smtClean="0">
                <a:solidFill>
                  <a:schemeClr val="bg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x_test.astype</a:t>
            </a:r>
            <a:r>
              <a:rPr lang="en-US" altLang="ko-KR" sz="1600" dirty="0" smtClean="0">
                <a:solidFill>
                  <a:schemeClr val="bg1"/>
                </a:solidFill>
              </a:rPr>
              <a:t>('float32') / 255.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1800" y="4458353"/>
            <a:ext cx="7082200" cy="222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Modeling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700" dirty="0" err="1" smtClean="0">
                <a:solidFill>
                  <a:srgbClr val="00B050"/>
                </a:solidFill>
              </a:rPr>
              <a:t>Keras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1484784"/>
            <a:ext cx="70922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batch_size</a:t>
            </a:r>
            <a:r>
              <a:rPr lang="en-US" altLang="ko-KR" sz="1600" dirty="0" smtClean="0">
                <a:solidFill>
                  <a:schemeClr val="bg1"/>
                </a:solidFill>
              </a:rPr>
              <a:t> = 128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num_classes</a:t>
            </a:r>
            <a:r>
              <a:rPr lang="en-US" altLang="ko-KR" sz="1600" dirty="0" smtClean="0">
                <a:solidFill>
                  <a:schemeClr val="bg1"/>
                </a:solidFill>
              </a:rPr>
              <a:t> = 10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epochs = 12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y_train</a:t>
            </a:r>
            <a:r>
              <a:rPr lang="en-US" altLang="ko-KR" sz="1600" dirty="0" smtClean="0">
                <a:solidFill>
                  <a:schemeClr val="bg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keras.utils.to_categorical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y_train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num_classes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y_test</a:t>
            </a:r>
            <a:r>
              <a:rPr lang="en-US" altLang="ko-KR" sz="1600" dirty="0" smtClean="0">
                <a:solidFill>
                  <a:schemeClr val="bg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keras.utils.to_categorical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y_test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num_classes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model = Sequential()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model.add</a:t>
            </a:r>
            <a:r>
              <a:rPr lang="en-US" altLang="ko-KR" sz="1600" dirty="0" smtClean="0">
                <a:solidFill>
                  <a:schemeClr val="bg1"/>
                </a:solidFill>
              </a:rPr>
              <a:t>(Conv2D(32,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kernel_size</a:t>
            </a:r>
            <a:r>
              <a:rPr lang="en-US" altLang="ko-KR" sz="1600" dirty="0" smtClean="0">
                <a:solidFill>
                  <a:schemeClr val="bg1"/>
                </a:solidFill>
              </a:rPr>
              <a:t>=(5, 5), strides=(1, 1), padding='same',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     activation='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relu</a:t>
            </a:r>
            <a:r>
              <a:rPr lang="en-US" altLang="ko-KR" sz="1600" dirty="0" smtClean="0">
                <a:solidFill>
                  <a:schemeClr val="bg1"/>
                </a:solidFill>
              </a:rPr>
              <a:t>',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input_shape</a:t>
            </a:r>
            <a:r>
              <a:rPr lang="en-US" altLang="ko-KR" sz="1600" dirty="0" smtClean="0">
                <a:solidFill>
                  <a:schemeClr val="bg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input_shape</a:t>
            </a:r>
            <a:r>
              <a:rPr lang="en-US" altLang="ko-KR" sz="1600" dirty="0" smtClean="0">
                <a:solidFill>
                  <a:schemeClr val="bg1"/>
                </a:solidFill>
              </a:rPr>
              <a:t>))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model.add</a:t>
            </a:r>
            <a:r>
              <a:rPr lang="en-US" altLang="ko-KR" sz="1600" dirty="0" smtClean="0">
                <a:solidFill>
                  <a:schemeClr val="bg1"/>
                </a:solidFill>
              </a:rPr>
              <a:t>(MaxPooling2D(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pool_size</a:t>
            </a:r>
            <a:r>
              <a:rPr lang="en-US" altLang="ko-KR" sz="1600" dirty="0" smtClean="0">
                <a:solidFill>
                  <a:schemeClr val="bg1"/>
                </a:solidFill>
              </a:rPr>
              <a:t>=(2, 2), strides=(2, 2)))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model.add</a:t>
            </a:r>
            <a:r>
              <a:rPr lang="en-US" altLang="ko-KR" sz="1600" dirty="0" smtClean="0">
                <a:solidFill>
                  <a:schemeClr val="bg1"/>
                </a:solidFill>
              </a:rPr>
              <a:t>(Conv2D(64, (2, 2), activation='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relu</a:t>
            </a:r>
            <a:r>
              <a:rPr lang="en-US" altLang="ko-KR" sz="1600" dirty="0" smtClean="0">
                <a:solidFill>
                  <a:schemeClr val="bg1"/>
                </a:solidFill>
              </a:rPr>
              <a:t>', padding='same'))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model.add</a:t>
            </a:r>
            <a:r>
              <a:rPr lang="en-US" altLang="ko-KR" sz="1600" dirty="0" smtClean="0">
                <a:solidFill>
                  <a:schemeClr val="bg1"/>
                </a:solidFill>
              </a:rPr>
              <a:t>(MaxPooling2D(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pool_size</a:t>
            </a:r>
            <a:r>
              <a:rPr lang="en-US" altLang="ko-KR" sz="1600" dirty="0" smtClean="0">
                <a:solidFill>
                  <a:schemeClr val="bg1"/>
                </a:solidFill>
              </a:rPr>
              <a:t>=(2, 2)))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model.add</a:t>
            </a:r>
            <a:r>
              <a:rPr lang="en-US" altLang="ko-KR" sz="1600" dirty="0" smtClean="0">
                <a:solidFill>
                  <a:schemeClr val="bg1"/>
                </a:solidFill>
              </a:rPr>
              <a:t>(Dropout(0.25))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model.add</a:t>
            </a:r>
            <a:r>
              <a:rPr lang="en-US" altLang="ko-KR" sz="1600" dirty="0" smtClean="0">
                <a:solidFill>
                  <a:schemeClr val="bg1"/>
                </a:solidFill>
              </a:rPr>
              <a:t>(Flatten())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model.add</a:t>
            </a:r>
            <a:r>
              <a:rPr lang="en-US" altLang="ko-KR" sz="1600" dirty="0" smtClean="0">
                <a:solidFill>
                  <a:schemeClr val="bg1"/>
                </a:solidFill>
              </a:rPr>
              <a:t>(Dense(1000, activation='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relu</a:t>
            </a:r>
            <a:r>
              <a:rPr lang="en-US" altLang="ko-KR" sz="1600" dirty="0" smtClean="0">
                <a:solidFill>
                  <a:schemeClr val="bg1"/>
                </a:solidFill>
              </a:rPr>
              <a:t>'))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model.add</a:t>
            </a:r>
            <a:r>
              <a:rPr lang="en-US" altLang="ko-KR" sz="1600" dirty="0" smtClean="0">
                <a:solidFill>
                  <a:schemeClr val="bg1"/>
                </a:solidFill>
              </a:rPr>
              <a:t>(Dropout(0.5))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model.add</a:t>
            </a:r>
            <a:r>
              <a:rPr lang="en-US" altLang="ko-KR" sz="1600" dirty="0" smtClean="0">
                <a:solidFill>
                  <a:schemeClr val="bg1"/>
                </a:solidFill>
              </a:rPr>
              <a:t>(Dense(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num_classes</a:t>
            </a:r>
            <a:r>
              <a:rPr lang="en-US" altLang="ko-KR" sz="1600" dirty="0" smtClean="0">
                <a:solidFill>
                  <a:schemeClr val="bg1"/>
                </a:solidFill>
              </a:rPr>
              <a:t>, activation='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softmax</a:t>
            </a:r>
            <a:r>
              <a:rPr lang="en-US" altLang="ko-KR" sz="1600" dirty="0" smtClean="0">
                <a:solidFill>
                  <a:schemeClr val="bg1"/>
                </a:solidFill>
              </a:rPr>
              <a:t>'))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Modeling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700" dirty="0" err="1" smtClean="0">
                <a:solidFill>
                  <a:srgbClr val="00B050"/>
                </a:solidFill>
              </a:rPr>
              <a:t>Keras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1484784"/>
            <a:ext cx="7092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model.compile</a:t>
            </a:r>
            <a:r>
              <a:rPr lang="en-US" altLang="ko-KR" sz="1600" dirty="0" smtClean="0">
                <a:solidFill>
                  <a:schemeClr val="bg1"/>
                </a:solidFill>
              </a:rPr>
              <a:t>(loss = '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categorical_crossentropy</a:t>
            </a:r>
            <a:r>
              <a:rPr lang="en-US" altLang="ko-KR" sz="1600" dirty="0" smtClean="0">
                <a:solidFill>
                  <a:schemeClr val="bg1"/>
                </a:solidFill>
              </a:rPr>
              <a:t>', optimizer='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adam</a:t>
            </a:r>
            <a:r>
              <a:rPr lang="en-US" altLang="ko-KR" sz="1600" dirty="0" smtClean="0">
                <a:solidFill>
                  <a:schemeClr val="bg1"/>
                </a:solidFill>
              </a:rPr>
              <a:t>', metrics=['accuracy'])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hist</a:t>
            </a:r>
            <a:r>
              <a:rPr lang="en-US" altLang="ko-KR" sz="1600" dirty="0" smtClean="0">
                <a:solidFill>
                  <a:schemeClr val="bg1"/>
                </a:solidFill>
              </a:rPr>
              <a:t> = model.fit(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x_train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y_train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batch_size</a:t>
            </a:r>
            <a:r>
              <a:rPr lang="en-US" altLang="ko-KR" sz="1600" dirty="0" smtClean="0">
                <a:solidFill>
                  <a:schemeClr val="bg1"/>
                </a:solidFill>
              </a:rPr>
              <a:t>=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batch_size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     epochs=epochs,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     verbose=1,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validation_data</a:t>
            </a:r>
            <a:r>
              <a:rPr lang="en-US" altLang="ko-KR" sz="1600" dirty="0" smtClean="0">
                <a:solidFill>
                  <a:schemeClr val="bg1"/>
                </a:solidFill>
              </a:rPr>
              <a:t>=(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x_test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y_test</a:t>
            </a:r>
            <a:r>
              <a:rPr lang="en-US" altLang="ko-KR" sz="1600" dirty="0" smtClean="0">
                <a:solidFill>
                  <a:schemeClr val="bg1"/>
                </a:solidFill>
              </a:rPr>
              <a:t>))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score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model.evaluate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x_test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y_test</a:t>
            </a:r>
            <a:r>
              <a:rPr lang="en-US" altLang="ko-KR" sz="1600" dirty="0" smtClean="0">
                <a:solidFill>
                  <a:schemeClr val="bg1"/>
                </a:solidFill>
              </a:rPr>
              <a:t>, verbose=0)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573017"/>
            <a:ext cx="709228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5070698"/>
            <a:ext cx="33432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436096" y="5075892"/>
            <a:ext cx="370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손실</a:t>
            </a:r>
            <a:r>
              <a:rPr lang="en-US" altLang="ko-KR" dirty="0" smtClean="0">
                <a:solidFill>
                  <a:srgbClr val="FF0000"/>
                </a:solidFill>
              </a:rPr>
              <a:t>: 0.0209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모델 정확도 </a:t>
            </a:r>
            <a:r>
              <a:rPr lang="en-US" altLang="ko-KR" dirty="0" smtClean="0">
                <a:solidFill>
                  <a:srgbClr val="FF0000"/>
                </a:solidFill>
              </a:rPr>
              <a:t>0.9934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Modeling-Result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700" dirty="0" err="1" smtClean="0">
                <a:solidFill>
                  <a:srgbClr val="00B050"/>
                </a:solidFill>
              </a:rPr>
              <a:t>Keras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4221088"/>
            <a:ext cx="7164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가로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세로 </a:t>
            </a:r>
            <a:r>
              <a:rPr lang="en-US" altLang="ko-KR" dirty="0" smtClean="0">
                <a:solidFill>
                  <a:srgbClr val="FF0000"/>
                </a:solidFill>
              </a:rPr>
              <a:t>28pixel</a:t>
            </a:r>
            <a:r>
              <a:rPr lang="ko-KR" altLang="en-US" dirty="0" smtClean="0">
                <a:solidFill>
                  <a:srgbClr val="FF0000"/>
                </a:solidFill>
              </a:rPr>
              <a:t>로 분할한 숫자를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확대해서 나온 숫자를 </a:t>
            </a:r>
            <a:r>
              <a:rPr lang="en-US" altLang="ko-KR" dirty="0" smtClean="0">
                <a:solidFill>
                  <a:srgbClr val="FF0000"/>
                </a:solidFill>
              </a:rPr>
              <a:t>model</a:t>
            </a:r>
            <a:r>
              <a:rPr lang="ko-KR" altLang="en-US" dirty="0" smtClean="0">
                <a:solidFill>
                  <a:srgbClr val="FF0000"/>
                </a:solidFill>
              </a:rPr>
              <a:t>로 넣어 학습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예상숫자 출력</a:t>
            </a: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dirty="0" smtClean="0">
                <a:solidFill>
                  <a:schemeClr val="accent1"/>
                </a:solidFill>
              </a:rPr>
              <a:t>파란색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700808"/>
            <a:ext cx="54387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Translate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000" dirty="0" err="1" smtClean="0">
                <a:solidFill>
                  <a:srgbClr val="00B050"/>
                </a:solidFill>
              </a:rPr>
              <a:t>Pytesseract</a:t>
            </a:r>
            <a:r>
              <a:rPr lang="en-US" altLang="ko-KR" sz="2000" dirty="0" smtClean="0">
                <a:solidFill>
                  <a:srgbClr val="00B050"/>
                </a:solidFill>
              </a:rPr>
              <a:t> &amp; Oracle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인식된 문자를 </a:t>
            </a:r>
            <a:r>
              <a:rPr lang="en-US" altLang="ko-KR" sz="2000" dirty="0" smtClean="0">
                <a:solidFill>
                  <a:srgbClr val="FF0000"/>
                </a:solidFill>
              </a:rPr>
              <a:t>Database</a:t>
            </a:r>
            <a:r>
              <a:rPr lang="ko-KR" altLang="en-US" sz="2000" dirty="0" smtClean="0">
                <a:solidFill>
                  <a:srgbClr val="FF0000"/>
                </a:solidFill>
              </a:rPr>
              <a:t>에 저장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ko-KR" sz="200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1484784"/>
            <a:ext cx="7092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1720" y="2566645"/>
            <a:ext cx="7092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“</a:t>
            </a:r>
            <a:r>
              <a:rPr lang="en-US" altLang="ko-KR" dirty="0" err="1" smtClean="0">
                <a:solidFill>
                  <a:schemeClr val="accent1"/>
                </a:solidFill>
              </a:rPr>
              <a:t>pytesseract</a:t>
            </a:r>
            <a:r>
              <a:rPr lang="ko-KR" altLang="en-US" dirty="0" smtClean="0">
                <a:solidFill>
                  <a:schemeClr val="accent1"/>
                </a:solidFill>
              </a:rPr>
              <a:t>에서 제공하는 </a:t>
            </a:r>
            <a:r>
              <a:rPr lang="en-US" altLang="ko-KR" dirty="0" err="1" smtClean="0">
                <a:solidFill>
                  <a:schemeClr val="accent1"/>
                </a:solidFill>
              </a:rPr>
              <a:t>image_to_string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을 이용하여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ko-KR" altLang="en-US" dirty="0" smtClean="0">
                <a:solidFill>
                  <a:schemeClr val="accent1"/>
                </a:solidFill>
              </a:rPr>
              <a:t>주어진 사진의 문자 인식 및 </a:t>
            </a:r>
            <a:r>
              <a:rPr lang="en-US" altLang="ko-KR" dirty="0" smtClean="0">
                <a:solidFill>
                  <a:schemeClr val="accent1"/>
                </a:solidFill>
              </a:rPr>
              <a:t>Oracle </a:t>
            </a:r>
            <a:r>
              <a:rPr lang="ko-KR" altLang="en-US" dirty="0" smtClean="0">
                <a:solidFill>
                  <a:schemeClr val="accent1"/>
                </a:solidFill>
              </a:rPr>
              <a:t>저장</a:t>
            </a:r>
            <a:r>
              <a:rPr lang="en-US" altLang="ko-KR" dirty="0" smtClean="0">
                <a:solidFill>
                  <a:schemeClr val="accent1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Translate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000" dirty="0" err="1" smtClean="0">
                <a:solidFill>
                  <a:srgbClr val="00B050"/>
                </a:solidFill>
              </a:rPr>
              <a:t>Pytesseract</a:t>
            </a:r>
            <a:r>
              <a:rPr lang="en-US" altLang="ko-KR" sz="2000" dirty="0" smtClean="0">
                <a:solidFill>
                  <a:srgbClr val="00B050"/>
                </a:solidFill>
              </a:rPr>
              <a:t> &amp; Oracle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cx_Oracle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cxi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pytesseract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import *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image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Image.open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text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image_to_string</a:t>
            </a:r>
            <a:r>
              <a:rPr lang="en-US" altLang="ko-KR" sz="1600" dirty="0" smtClean="0">
                <a:solidFill>
                  <a:schemeClr val="bg1"/>
                </a:solidFill>
              </a:rPr>
              <a:t>(image,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lang</a:t>
            </a:r>
            <a:r>
              <a:rPr lang="en-US" altLang="ko-KR" sz="1600" dirty="0" smtClean="0">
                <a:solidFill>
                  <a:schemeClr val="bg1"/>
                </a:solidFill>
              </a:rPr>
              <a:t>='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kor</a:t>
            </a:r>
            <a:r>
              <a:rPr lang="en-US" altLang="ko-KR" sz="1600" dirty="0" smtClean="0">
                <a:solidFill>
                  <a:schemeClr val="bg1"/>
                </a:solidFill>
              </a:rPr>
              <a:t>')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	  for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</a:rPr>
              <a:t> in range(7,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len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text.split</a:t>
            </a:r>
            <a:r>
              <a:rPr lang="en-US" altLang="ko-KR" sz="1600" dirty="0" smtClean="0">
                <a:solidFill>
                  <a:schemeClr val="bg1"/>
                </a:solidFill>
              </a:rPr>
              <a:t>())):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    address +=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text.split</a:t>
            </a:r>
            <a:r>
              <a:rPr lang="en-US" altLang="ko-KR" sz="1600" dirty="0" smtClean="0">
                <a:solidFill>
                  <a:schemeClr val="bg1"/>
                </a:solidFill>
              </a:rPr>
              <a:t>()[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</a:rPr>
              <a:t>]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sql_insert</a:t>
            </a:r>
            <a:r>
              <a:rPr lang="en-US" altLang="ko-KR" sz="1600" dirty="0" smtClean="0">
                <a:solidFill>
                  <a:schemeClr val="bg1"/>
                </a:solidFill>
              </a:rPr>
              <a:t> = 'insert into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cardinfo</a:t>
            </a:r>
            <a:r>
              <a:rPr lang="en-US" altLang="ko-KR" sz="1600" dirty="0" smtClean="0">
                <a:solidFill>
                  <a:schemeClr val="bg1"/>
                </a:solidFill>
              </a:rPr>
              <a:t> VALUES(:image, :name, :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jumin</a:t>
            </a:r>
            <a:r>
              <a:rPr lang="en-US" altLang="ko-KR" sz="1600" dirty="0" smtClean="0">
                <a:solidFill>
                  <a:schemeClr val="bg1"/>
                </a:solidFill>
              </a:rPr>
              <a:t> ,:address)'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cursor.execute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sql_insert</a:t>
            </a:r>
            <a:r>
              <a:rPr lang="en-US" altLang="ko-KR" sz="1600" dirty="0" smtClean="0">
                <a:solidFill>
                  <a:schemeClr val="bg1"/>
                </a:solidFill>
              </a:rPr>
              <a:t>, image='face.jpg', name=name,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jumin</a:t>
            </a:r>
            <a:r>
              <a:rPr lang="en-US" altLang="ko-KR" sz="1600" dirty="0" smtClean="0">
                <a:solidFill>
                  <a:schemeClr val="bg1"/>
                </a:solidFill>
              </a:rPr>
              <a:t>=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jumin</a:t>
            </a:r>
            <a:r>
              <a:rPr lang="en-US" altLang="ko-KR" sz="1600" dirty="0" smtClean="0">
                <a:solidFill>
                  <a:schemeClr val="bg1"/>
                </a:solidFill>
              </a:rPr>
              <a:t>, address=address)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	return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text.split</a:t>
            </a:r>
            <a:r>
              <a:rPr lang="en-US" altLang="ko-KR" sz="1600" dirty="0" smtClean="0">
                <a:solidFill>
                  <a:schemeClr val="bg1"/>
                </a:solidFill>
              </a:rPr>
              <a:t>()[7:9]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5157192"/>
            <a:ext cx="709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읽어온 문자는 띄어쓰기로 </a:t>
            </a:r>
            <a:r>
              <a:rPr lang="en-US" altLang="ko-KR" dirty="0" smtClean="0">
                <a:solidFill>
                  <a:srgbClr val="FF0000"/>
                </a:solidFill>
              </a:rPr>
              <a:t>String </a:t>
            </a:r>
            <a:r>
              <a:rPr lang="ko-KR" altLang="en-US" dirty="0" smtClean="0">
                <a:solidFill>
                  <a:srgbClr val="FF0000"/>
                </a:solidFill>
              </a:rPr>
              <a:t>배열로 구분되므로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저장된 얼굴 사진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주민번호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주소 구분 가능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나눠진 정보들을 변수에 담아 </a:t>
            </a:r>
            <a:r>
              <a:rPr lang="en-US" altLang="ko-KR" dirty="0" smtClean="0">
                <a:solidFill>
                  <a:srgbClr val="FF0000"/>
                </a:solidFill>
              </a:rPr>
              <a:t>Oracle DB</a:t>
            </a:r>
            <a:r>
              <a:rPr lang="ko-KR" altLang="en-US" dirty="0" smtClean="0">
                <a:solidFill>
                  <a:srgbClr val="FF0000"/>
                </a:solidFill>
              </a:rPr>
              <a:t>에 대입 및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지도에 보여주기 위한 </a:t>
            </a:r>
            <a:r>
              <a:rPr lang="en-US" altLang="ko-KR" dirty="0" smtClean="0">
                <a:solidFill>
                  <a:srgbClr val="FF0000"/>
                </a:solidFill>
              </a:rPr>
              <a:t>OO</a:t>
            </a:r>
            <a:r>
              <a:rPr lang="ko-KR" altLang="en-US" dirty="0" smtClean="0">
                <a:solidFill>
                  <a:srgbClr val="FF0000"/>
                </a:solidFill>
              </a:rPr>
              <a:t>동 부분 리턴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rgbClr val="00B050"/>
                </a:solidFill>
              </a:rPr>
              <a:t>Folium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1800" dirty="0" err="1" smtClean="0">
                <a:solidFill>
                  <a:srgbClr val="FF0000"/>
                </a:solidFill>
              </a:rPr>
              <a:t>공공데이터을</a:t>
            </a:r>
            <a:r>
              <a:rPr lang="ko-KR" altLang="en-US" sz="1800" dirty="0" smtClean="0">
                <a:solidFill>
                  <a:srgbClr val="FF0000"/>
                </a:solidFill>
              </a:rPr>
              <a:t> 이용하여 지도에 저장할 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ko-KR" altLang="en-US" sz="1800" dirty="0" smtClean="0">
                <a:solidFill>
                  <a:srgbClr val="FF0000"/>
                </a:solidFill>
              </a:rPr>
              <a:t>데이터 수집 및 정제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1800" dirty="0" smtClean="0">
                <a:solidFill>
                  <a:srgbClr val="FF0000"/>
                </a:solidFill>
              </a:rPr>
              <a:t>서울 </a:t>
            </a:r>
            <a:r>
              <a:rPr lang="en-US" altLang="ko-KR" sz="1800" dirty="0" smtClean="0">
                <a:solidFill>
                  <a:srgbClr val="FF0000"/>
                </a:solidFill>
              </a:rPr>
              <a:t>OO</a:t>
            </a:r>
            <a:r>
              <a:rPr lang="ko-KR" altLang="en-US" sz="1800" dirty="0" smtClean="0">
                <a:solidFill>
                  <a:srgbClr val="FF0000"/>
                </a:solidFill>
              </a:rPr>
              <a:t>동의 위도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ko-KR" altLang="en-US" sz="1800" dirty="0" smtClean="0">
                <a:solidFill>
                  <a:srgbClr val="FF0000"/>
                </a:solidFill>
              </a:rPr>
              <a:t>경도 데이터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1800" dirty="0" smtClean="0">
                <a:solidFill>
                  <a:srgbClr val="FF0000"/>
                </a:solidFill>
              </a:rPr>
              <a:t>서울의 모든 상권 정보의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업종대분류와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위도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ko-KR" altLang="en-US" sz="1800" dirty="0" smtClean="0">
                <a:solidFill>
                  <a:srgbClr val="FF0000"/>
                </a:solidFill>
              </a:rPr>
              <a:t>경도 데이터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1412776"/>
            <a:ext cx="7092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1720" y="2566645"/>
            <a:ext cx="709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“</a:t>
            </a:r>
            <a:r>
              <a:rPr lang="ko-KR" altLang="en-US" dirty="0" smtClean="0">
                <a:solidFill>
                  <a:schemeClr val="accent1"/>
                </a:solidFill>
              </a:rPr>
              <a:t>읽어온 주소의 주변 상권 정보 지도에 보여주기</a:t>
            </a:r>
            <a:r>
              <a:rPr lang="en-US" altLang="ko-KR" dirty="0" smtClean="0">
                <a:solidFill>
                  <a:schemeClr val="accent1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rgbClr val="00B050"/>
                </a:solidFill>
              </a:rPr>
              <a:t>Folium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484784"/>
            <a:ext cx="709228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 pandas as pd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matplotlib.pyplot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plt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 folium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 math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address_dong</a:t>
            </a:r>
            <a:r>
              <a:rPr lang="en-US" altLang="ko-KR" sz="1600" dirty="0" smtClean="0">
                <a:solidFill>
                  <a:schemeClr val="bg1"/>
                </a:solidFill>
              </a:rPr>
              <a:t> = apart[apart['</a:t>
            </a:r>
            <a:r>
              <a:rPr lang="ko-KR" altLang="en-US" sz="1600" dirty="0" smtClean="0">
                <a:solidFill>
                  <a:schemeClr val="bg1"/>
                </a:solidFill>
              </a:rPr>
              <a:t>동</a:t>
            </a:r>
            <a:r>
              <a:rPr lang="en-US" altLang="ko-KR" sz="1600" dirty="0" smtClean="0">
                <a:solidFill>
                  <a:schemeClr val="bg1"/>
                </a:solidFill>
              </a:rPr>
              <a:t>']=='</a:t>
            </a:r>
            <a:r>
              <a:rPr lang="ko-KR" altLang="en-US" sz="1600" dirty="0" smtClean="0">
                <a:solidFill>
                  <a:schemeClr val="bg1"/>
                </a:solidFill>
              </a:rPr>
              <a:t>혜화동</a:t>
            </a:r>
            <a:r>
              <a:rPr lang="en-US" altLang="ko-KR" sz="1600" dirty="0" smtClean="0">
                <a:solidFill>
                  <a:schemeClr val="bg1"/>
                </a:solidFill>
              </a:rPr>
              <a:t>']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haehwa</a:t>
            </a:r>
            <a:r>
              <a:rPr lang="en-US" altLang="ko-KR" sz="1600" dirty="0" smtClean="0">
                <a:solidFill>
                  <a:schemeClr val="bg1"/>
                </a:solidFill>
              </a:rPr>
              <a:t>=shop[shop['</a:t>
            </a:r>
            <a:r>
              <a:rPr lang="ko-KR" altLang="en-US" sz="1600" dirty="0" smtClean="0">
                <a:solidFill>
                  <a:schemeClr val="bg1"/>
                </a:solidFill>
              </a:rPr>
              <a:t>행정동명</a:t>
            </a:r>
            <a:r>
              <a:rPr lang="en-US" altLang="ko-KR" sz="1600" dirty="0" smtClean="0">
                <a:solidFill>
                  <a:schemeClr val="bg1"/>
                </a:solidFill>
              </a:rPr>
              <a:t>'] == '</a:t>
            </a:r>
            <a:r>
              <a:rPr lang="ko-KR" altLang="en-US" sz="1600" dirty="0" smtClean="0">
                <a:solidFill>
                  <a:schemeClr val="bg1"/>
                </a:solidFill>
              </a:rPr>
              <a:t>혜화동</a:t>
            </a:r>
            <a:r>
              <a:rPr lang="en-US" altLang="ko-KR" sz="1600" dirty="0" smtClean="0">
                <a:solidFill>
                  <a:schemeClr val="bg1"/>
                </a:solidFill>
              </a:rPr>
              <a:t>']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address_dong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위도</a:t>
            </a:r>
            <a:r>
              <a:rPr lang="en-US" altLang="ko-KR" sz="1600" dirty="0" smtClean="0">
                <a:solidFill>
                  <a:schemeClr val="bg1"/>
                </a:solidFill>
              </a:rPr>
              <a:t>']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address_dong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위도</a:t>
            </a:r>
            <a:r>
              <a:rPr lang="en-US" altLang="ko-KR" sz="1600" dirty="0" smtClean="0">
                <a:solidFill>
                  <a:schemeClr val="bg1"/>
                </a:solidFill>
              </a:rPr>
              <a:t>'].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astype</a:t>
            </a:r>
            <a:r>
              <a:rPr lang="en-US" altLang="ko-KR" sz="1600" dirty="0" smtClean="0">
                <a:solidFill>
                  <a:schemeClr val="bg1"/>
                </a:solidFill>
              </a:rPr>
              <a:t>(float)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address_dong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경도</a:t>
            </a:r>
            <a:r>
              <a:rPr lang="en-US" altLang="ko-KR" sz="1600" dirty="0" smtClean="0">
                <a:solidFill>
                  <a:schemeClr val="bg1"/>
                </a:solidFill>
              </a:rPr>
              <a:t>']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address_dong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경도</a:t>
            </a:r>
            <a:r>
              <a:rPr lang="en-US" altLang="ko-KR" sz="1600" dirty="0" smtClean="0">
                <a:solidFill>
                  <a:schemeClr val="bg1"/>
                </a:solidFill>
              </a:rPr>
              <a:t>'].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astype</a:t>
            </a:r>
            <a:r>
              <a:rPr lang="en-US" altLang="ko-KR" sz="1600" dirty="0" smtClean="0">
                <a:solidFill>
                  <a:schemeClr val="bg1"/>
                </a:solidFill>
              </a:rPr>
              <a:t>(float)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test=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haehwa</a:t>
            </a:r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haehwa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상권업종대분류명</a:t>
            </a:r>
            <a:r>
              <a:rPr lang="en-US" altLang="ko-KR" sz="1600" dirty="0" smtClean="0">
                <a:solidFill>
                  <a:schemeClr val="bg1"/>
                </a:solidFill>
              </a:rPr>
              <a:t>'].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str.contains</a:t>
            </a:r>
            <a:r>
              <a:rPr lang="en-US" altLang="ko-KR" sz="1600" dirty="0" smtClean="0">
                <a:solidFill>
                  <a:schemeClr val="bg1"/>
                </a:solidFill>
              </a:rPr>
              <a:t>('')]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test['</a:t>
            </a:r>
            <a:r>
              <a:rPr lang="ko-KR" altLang="en-US" sz="1600" dirty="0" smtClean="0">
                <a:solidFill>
                  <a:schemeClr val="bg1"/>
                </a:solidFill>
              </a:rPr>
              <a:t>위도</a:t>
            </a:r>
            <a:r>
              <a:rPr lang="en-US" altLang="ko-KR" sz="1600" dirty="0" smtClean="0">
                <a:solidFill>
                  <a:schemeClr val="bg1"/>
                </a:solidFill>
              </a:rPr>
              <a:t>'] = test['</a:t>
            </a:r>
            <a:r>
              <a:rPr lang="ko-KR" altLang="en-US" sz="1600" dirty="0" smtClean="0">
                <a:solidFill>
                  <a:schemeClr val="bg1"/>
                </a:solidFill>
              </a:rPr>
              <a:t>위도</a:t>
            </a:r>
            <a:r>
              <a:rPr lang="en-US" altLang="ko-KR" sz="1600" dirty="0" smtClean="0">
                <a:solidFill>
                  <a:schemeClr val="bg1"/>
                </a:solidFill>
              </a:rPr>
              <a:t>'].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astype</a:t>
            </a:r>
            <a:r>
              <a:rPr lang="en-US" altLang="ko-KR" sz="1600" dirty="0" smtClean="0">
                <a:solidFill>
                  <a:schemeClr val="bg1"/>
                </a:solidFill>
              </a:rPr>
              <a:t>(float)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test['</a:t>
            </a:r>
            <a:r>
              <a:rPr lang="ko-KR" altLang="en-US" sz="1600" dirty="0" smtClean="0">
                <a:solidFill>
                  <a:schemeClr val="bg1"/>
                </a:solidFill>
              </a:rPr>
              <a:t>경도</a:t>
            </a:r>
            <a:r>
              <a:rPr lang="en-US" altLang="ko-KR" sz="1600" dirty="0" smtClean="0">
                <a:solidFill>
                  <a:schemeClr val="bg1"/>
                </a:solidFill>
              </a:rPr>
              <a:t>'] = test['</a:t>
            </a:r>
            <a:r>
              <a:rPr lang="ko-KR" altLang="en-US" sz="1600" dirty="0" smtClean="0">
                <a:solidFill>
                  <a:schemeClr val="bg1"/>
                </a:solidFill>
              </a:rPr>
              <a:t>경도</a:t>
            </a:r>
            <a:r>
              <a:rPr lang="en-US" altLang="ko-KR" sz="1600" dirty="0" smtClean="0">
                <a:solidFill>
                  <a:schemeClr val="bg1"/>
                </a:solidFill>
              </a:rPr>
              <a:t>'].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astype</a:t>
            </a:r>
            <a:r>
              <a:rPr lang="en-US" altLang="ko-KR" sz="1600" dirty="0" smtClean="0">
                <a:solidFill>
                  <a:schemeClr val="bg1"/>
                </a:solidFill>
              </a:rPr>
              <a:t>(float)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test['</a:t>
            </a:r>
            <a:r>
              <a:rPr lang="ko-KR" altLang="en-US" sz="1600" dirty="0" smtClean="0">
                <a:solidFill>
                  <a:schemeClr val="bg1"/>
                </a:solidFill>
              </a:rPr>
              <a:t>거리</a:t>
            </a:r>
            <a:r>
              <a:rPr lang="en-US" altLang="ko-KR" sz="1600" dirty="0" smtClean="0">
                <a:solidFill>
                  <a:schemeClr val="bg1"/>
                </a:solidFill>
              </a:rPr>
              <a:t>']=0.00000000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5120024"/>
            <a:ext cx="7035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Apart: </a:t>
            </a:r>
            <a:r>
              <a:rPr lang="ko-KR" altLang="en-US" dirty="0" smtClean="0">
                <a:solidFill>
                  <a:srgbClr val="FF0000"/>
                </a:solidFill>
              </a:rPr>
              <a:t>서울 </a:t>
            </a:r>
            <a:r>
              <a:rPr lang="en-US" altLang="ko-KR" dirty="0" err="1" smtClean="0">
                <a:solidFill>
                  <a:srgbClr val="FF0000"/>
                </a:solidFill>
              </a:rPr>
              <a:t>oo</a:t>
            </a:r>
            <a:r>
              <a:rPr lang="ko-KR" altLang="en-US" dirty="0" smtClean="0">
                <a:solidFill>
                  <a:srgbClr val="FF0000"/>
                </a:solidFill>
              </a:rPr>
              <a:t>동의 위도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경도 데이터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Shop: </a:t>
            </a:r>
            <a:r>
              <a:rPr lang="ko-KR" altLang="en-US" dirty="0" smtClean="0">
                <a:solidFill>
                  <a:srgbClr val="FF0000"/>
                </a:solidFill>
              </a:rPr>
              <a:t>서울의 모든 상권 정보의 </a:t>
            </a:r>
            <a:r>
              <a:rPr lang="ko-KR" altLang="en-US" dirty="0" err="1" smtClean="0">
                <a:solidFill>
                  <a:srgbClr val="FF0000"/>
                </a:solidFill>
              </a:rPr>
              <a:t>업종대분류와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위도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경도 데이터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모든 서울 </a:t>
            </a:r>
            <a:r>
              <a:rPr lang="en-US" altLang="ko-KR" dirty="0" err="1" smtClean="0">
                <a:solidFill>
                  <a:schemeClr val="bg1"/>
                </a:solidFill>
              </a:rPr>
              <a:t>oo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동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상권 정보의 위도와 경도를 </a:t>
            </a:r>
            <a:r>
              <a:rPr lang="en-US" altLang="ko-KR" dirty="0" smtClean="0">
                <a:solidFill>
                  <a:schemeClr val="bg1"/>
                </a:solidFill>
              </a:rPr>
              <a:t>float </a:t>
            </a:r>
            <a:r>
              <a:rPr lang="ko-KR" altLang="en-US" dirty="0" smtClean="0">
                <a:solidFill>
                  <a:schemeClr val="bg1"/>
                </a:solidFill>
              </a:rPr>
              <a:t>형으로 바꾼 뒤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가장 가까운 거리 측정을 위한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거리</a:t>
            </a:r>
            <a:r>
              <a:rPr lang="en-US" altLang="ko-KR" dirty="0" smtClean="0">
                <a:solidFill>
                  <a:schemeClr val="bg1"/>
                </a:solidFill>
              </a:rPr>
              <a:t>’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column </a:t>
            </a:r>
            <a:r>
              <a:rPr lang="ko-KR" altLang="en-US" dirty="0" smtClean="0">
                <a:solidFill>
                  <a:schemeClr val="bg1"/>
                </a:solidFill>
              </a:rPr>
              <a:t>생성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2490" y="1558533"/>
            <a:ext cx="204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*</a:t>
            </a:r>
            <a:r>
              <a:rPr lang="ko-KR" altLang="en-US" dirty="0" smtClean="0">
                <a:solidFill>
                  <a:schemeClr val="accent1"/>
                </a:solidFill>
              </a:rPr>
              <a:t>예시</a:t>
            </a:r>
            <a:r>
              <a:rPr lang="en-US" altLang="ko-KR" dirty="0" smtClean="0">
                <a:solidFill>
                  <a:schemeClr val="accent1"/>
                </a:solidFill>
              </a:rPr>
              <a:t>: </a:t>
            </a:r>
            <a:r>
              <a:rPr lang="ko-KR" altLang="en-US" dirty="0" smtClean="0">
                <a:solidFill>
                  <a:schemeClr val="accent1"/>
                </a:solidFill>
              </a:rPr>
              <a:t>혜화동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rgbClr val="00B050"/>
                </a:solidFill>
              </a:rPr>
              <a:t>Folium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1600" dirty="0" smtClean="0">
                <a:solidFill>
                  <a:schemeClr val="bg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test.copy</a:t>
            </a:r>
            <a:r>
              <a:rPr lang="en-US" altLang="ko-KR" sz="1600" dirty="0" smtClean="0">
                <a:solidFill>
                  <a:schemeClr val="bg1"/>
                </a:solidFill>
              </a:rPr>
              <a:t>()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geo_address</a:t>
            </a:r>
            <a:r>
              <a:rPr lang="en-US" altLang="ko-KR" sz="1600" dirty="0" smtClean="0">
                <a:solidFill>
                  <a:schemeClr val="bg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address_dong.copy</a:t>
            </a:r>
            <a:r>
              <a:rPr lang="en-US" altLang="ko-KR" sz="1600" dirty="0" smtClean="0">
                <a:solidFill>
                  <a:schemeClr val="bg1"/>
                </a:solidFill>
              </a:rPr>
              <a:t>()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map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folium.Map</a:t>
            </a:r>
            <a:r>
              <a:rPr lang="en-US" altLang="ko-KR" sz="1600" dirty="0" smtClean="0">
                <a:solidFill>
                  <a:schemeClr val="bg1"/>
                </a:solidFill>
              </a:rPr>
              <a:t>(location=[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geo_address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위도</a:t>
            </a:r>
            <a:r>
              <a:rPr lang="en-US" altLang="ko-KR" sz="1600" dirty="0" smtClean="0">
                <a:solidFill>
                  <a:schemeClr val="bg1"/>
                </a:solidFill>
              </a:rPr>
              <a:t>'].mean(),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geo_address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경도</a:t>
            </a:r>
            <a:r>
              <a:rPr lang="en-US" altLang="ko-KR" sz="1600" dirty="0" smtClean="0">
                <a:solidFill>
                  <a:schemeClr val="bg1"/>
                </a:solidFill>
              </a:rPr>
              <a:t>'].mean()],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zoom_start</a:t>
            </a:r>
            <a:r>
              <a:rPr lang="en-US" altLang="ko-KR" sz="1600" dirty="0" smtClean="0">
                <a:solidFill>
                  <a:schemeClr val="bg1"/>
                </a:solidFill>
              </a:rPr>
              <a:t>=18)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for n in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geo_df.index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거리</a:t>
            </a:r>
            <a:r>
              <a:rPr lang="en-US" altLang="ko-KR" sz="1600" dirty="0" smtClean="0">
                <a:solidFill>
                  <a:schemeClr val="bg1"/>
                </a:solidFill>
              </a:rPr>
              <a:t>'][n]=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math.sqrt</a:t>
            </a:r>
            <a:r>
              <a:rPr lang="en-US" altLang="ko-KR" sz="1600" dirty="0" smtClean="0">
                <a:solidFill>
                  <a:schemeClr val="bg1"/>
                </a:solidFill>
              </a:rPr>
              <a:t>(math.pow(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geo_address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위도</a:t>
            </a:r>
            <a:r>
              <a:rPr lang="en-US" altLang="ko-KR" sz="1600" dirty="0" smtClean="0">
                <a:solidFill>
                  <a:schemeClr val="bg1"/>
                </a:solidFill>
              </a:rPr>
              <a:t>'].mean()-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위도</a:t>
            </a:r>
            <a:r>
              <a:rPr lang="en-US" altLang="ko-KR" sz="1600" dirty="0" smtClean="0">
                <a:solidFill>
                  <a:schemeClr val="bg1"/>
                </a:solidFill>
              </a:rPr>
              <a:t>'][n],2)+ math.pow(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geo_address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경도</a:t>
            </a:r>
            <a:r>
              <a:rPr lang="en-US" altLang="ko-KR" sz="1600" dirty="0" smtClean="0">
                <a:solidFill>
                  <a:schemeClr val="bg1"/>
                </a:solidFill>
              </a:rPr>
              <a:t>'].mean()-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경도</a:t>
            </a:r>
            <a:r>
              <a:rPr lang="en-US" altLang="ko-KR" sz="1600" dirty="0" smtClean="0">
                <a:solidFill>
                  <a:schemeClr val="bg1"/>
                </a:solidFill>
              </a:rPr>
              <a:t>'][n],2))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popup_name</a:t>
            </a:r>
            <a:r>
              <a:rPr lang="en-US" altLang="ko-KR" sz="1600" dirty="0" smtClean="0">
                <a:solidFill>
                  <a:schemeClr val="bg1"/>
                </a:solidFill>
              </a:rPr>
              <a:t>=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smtClean="0">
                <a:solidFill>
                  <a:schemeClr val="bg1"/>
                </a:solidFill>
              </a:rPr>
              <a:t>상호명</a:t>
            </a:r>
            <a:r>
              <a:rPr lang="en-US" altLang="ko-KR" sz="1600" dirty="0" smtClean="0">
                <a:solidFill>
                  <a:schemeClr val="bg1"/>
                </a:solidFill>
              </a:rPr>
              <a:t>'][n] + '-' +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도로명주소</a:t>
            </a:r>
            <a:r>
              <a:rPr lang="en-US" altLang="ko-KR" sz="1600" dirty="0" smtClean="0">
                <a:solidFill>
                  <a:schemeClr val="bg1"/>
                </a:solidFill>
              </a:rPr>
              <a:t>'][n]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	if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상권업종대분류명</a:t>
            </a:r>
            <a:r>
              <a:rPr lang="en-US" altLang="ko-KR" sz="1600" dirty="0" smtClean="0">
                <a:solidFill>
                  <a:schemeClr val="bg1"/>
                </a:solidFill>
              </a:rPr>
              <a:t>'][n] == '</a:t>
            </a:r>
            <a:r>
              <a:rPr lang="ko-KR" altLang="en-US" sz="1600" dirty="0" smtClean="0">
                <a:solidFill>
                  <a:schemeClr val="bg1"/>
                </a:solidFill>
              </a:rPr>
              <a:t>음식</a:t>
            </a:r>
            <a:r>
              <a:rPr lang="en-US" altLang="ko-KR" sz="1600" dirty="0" smtClean="0">
                <a:solidFill>
                  <a:schemeClr val="bg1"/>
                </a:solidFill>
              </a:rPr>
              <a:t>':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icon_color</a:t>
            </a:r>
            <a:r>
              <a:rPr lang="en-US" altLang="ko-KR" sz="1600" dirty="0" smtClean="0">
                <a:solidFill>
                  <a:schemeClr val="bg1"/>
                </a:solidFill>
              </a:rPr>
              <a:t>='red‘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elif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1600" dirty="0" smtClean="0">
                <a:solidFill>
                  <a:schemeClr val="bg1"/>
                </a:solidFill>
              </a:rPr>
              <a:t>['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상권업종대분류명</a:t>
            </a:r>
            <a:r>
              <a:rPr lang="en-US" altLang="ko-KR" sz="1600" dirty="0" smtClean="0">
                <a:solidFill>
                  <a:schemeClr val="bg1"/>
                </a:solidFill>
              </a:rPr>
              <a:t>'][n] == '</a:t>
            </a:r>
            <a:r>
              <a:rPr lang="ko-KR" altLang="en-US" sz="1600" dirty="0" smtClean="0">
                <a:solidFill>
                  <a:schemeClr val="bg1"/>
                </a:solidFill>
              </a:rPr>
              <a:t>소매</a:t>
            </a:r>
            <a:r>
              <a:rPr lang="en-US" altLang="ko-KR" sz="1600" dirty="0" smtClean="0">
                <a:solidFill>
                  <a:schemeClr val="bg1"/>
                </a:solidFill>
              </a:rPr>
              <a:t>':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icon_color</a:t>
            </a:r>
            <a:r>
              <a:rPr lang="en-US" altLang="ko-KR" sz="1600" dirty="0" smtClean="0">
                <a:solidFill>
                  <a:schemeClr val="bg1"/>
                </a:solidFill>
              </a:rPr>
              <a:t>='orange'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2108163" y="5602014"/>
            <a:ext cx="70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지도의 상권 정보를 보여주기 위해 </a:t>
            </a:r>
            <a:r>
              <a:rPr lang="en-US" altLang="ko-KR" dirty="0" smtClean="0">
                <a:solidFill>
                  <a:srgbClr val="FF0000"/>
                </a:solidFill>
              </a:rPr>
              <a:t>map </a:t>
            </a:r>
            <a:r>
              <a:rPr lang="ko-KR" altLang="en-US" dirty="0" smtClean="0">
                <a:solidFill>
                  <a:srgbClr val="FF0000"/>
                </a:solidFill>
              </a:rPr>
              <a:t>생성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map</a:t>
            </a:r>
            <a:r>
              <a:rPr lang="ko-KR" altLang="en-US" dirty="0" smtClean="0">
                <a:solidFill>
                  <a:srgbClr val="FF0000"/>
                </a:solidFill>
              </a:rPr>
              <a:t>의 중점은 </a:t>
            </a:r>
            <a:r>
              <a:rPr lang="en-US" altLang="ko-KR" dirty="0" smtClean="0">
                <a:solidFill>
                  <a:srgbClr val="FF0000"/>
                </a:solidFill>
              </a:rPr>
              <a:t>OO</a:t>
            </a:r>
            <a:r>
              <a:rPr lang="ko-KR" altLang="en-US" dirty="0" smtClean="0">
                <a:solidFill>
                  <a:srgbClr val="FF0000"/>
                </a:solidFill>
              </a:rPr>
              <a:t>동의 위도와 경도 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서울의 상권 정보를 </a:t>
            </a:r>
            <a:r>
              <a:rPr lang="ko-KR" altLang="en-US" dirty="0" err="1" smtClean="0">
                <a:solidFill>
                  <a:srgbClr val="FF0000"/>
                </a:solidFill>
              </a:rPr>
              <a:t>상권업종대분류명을</a:t>
            </a:r>
            <a:r>
              <a:rPr lang="ko-KR" altLang="en-US" dirty="0" smtClean="0">
                <a:solidFill>
                  <a:srgbClr val="FF0000"/>
                </a:solidFill>
              </a:rPr>
              <a:t> 색깔로 구분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Index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28800"/>
            <a:ext cx="6984776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bg1"/>
                </a:solidFill>
              </a:rPr>
              <a:t>1. Background</a:t>
            </a:r>
          </a:p>
          <a:p>
            <a:pPr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2. Deep Learning</a:t>
            </a:r>
          </a:p>
          <a:p>
            <a:pPr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-Dataset, Modeling </a:t>
            </a:r>
          </a:p>
          <a:p>
            <a:pPr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-</a:t>
            </a:r>
            <a:r>
              <a:rPr lang="en-US" altLang="ko-KR" dirty="0" err="1" smtClean="0">
                <a:solidFill>
                  <a:schemeClr val="bg1"/>
                </a:solidFill>
              </a:rPr>
              <a:t>OpenCV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Tensorflow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-Folium</a:t>
            </a:r>
          </a:p>
          <a:p>
            <a:pPr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3. Telegram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rgbClr val="00B050"/>
                </a:solidFill>
              </a:rPr>
              <a:t>Folium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folium.CircleMarker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            location=[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2000" dirty="0" smtClean="0">
                <a:solidFill>
                  <a:schemeClr val="bg1"/>
                </a:solidFill>
              </a:rPr>
              <a:t>['</a:t>
            </a:r>
            <a:r>
              <a:rPr lang="ko-KR" altLang="en-US" sz="2000" dirty="0" smtClean="0">
                <a:solidFill>
                  <a:schemeClr val="bg1"/>
                </a:solidFill>
              </a:rPr>
              <a:t>위도</a:t>
            </a:r>
            <a:r>
              <a:rPr lang="en-US" altLang="ko-KR" sz="2000" dirty="0" smtClean="0">
                <a:solidFill>
                  <a:schemeClr val="bg1"/>
                </a:solidFill>
              </a:rPr>
              <a:t>'][n],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2000" dirty="0" smtClean="0">
                <a:solidFill>
                  <a:schemeClr val="bg1"/>
                </a:solidFill>
              </a:rPr>
              <a:t>['</a:t>
            </a:r>
            <a:r>
              <a:rPr lang="ko-KR" altLang="en-US" sz="2000" dirty="0" smtClean="0">
                <a:solidFill>
                  <a:schemeClr val="bg1"/>
                </a:solidFill>
              </a:rPr>
              <a:t>경도</a:t>
            </a:r>
            <a:r>
              <a:rPr lang="en-US" altLang="ko-KR" sz="2000" dirty="0" smtClean="0">
                <a:solidFill>
                  <a:schemeClr val="bg1"/>
                </a:solidFill>
              </a:rPr>
              <a:t>'][n]],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            radius=3,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            popup=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popup_name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            color=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icon_color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            fill=True,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         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fill_color</a:t>
            </a:r>
            <a:r>
              <a:rPr lang="en-US" altLang="ko-KR" sz="2000" dirty="0" smtClean="0">
                <a:solidFill>
                  <a:schemeClr val="bg1"/>
                </a:solidFill>
              </a:rPr>
              <a:t>=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icon_color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              ).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add_to</a:t>
            </a:r>
            <a:r>
              <a:rPr lang="en-US" altLang="ko-KR" sz="2000" dirty="0" smtClean="0">
                <a:solidFill>
                  <a:schemeClr val="bg1"/>
                </a:solidFill>
              </a:rPr>
              <a:t>(map)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051720" y="4941168"/>
            <a:ext cx="713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저장한 서울 상권 정보를 지도에 추가하고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구분된 색깔을 </a:t>
            </a:r>
            <a:r>
              <a:rPr lang="en-US" altLang="ko-KR" dirty="0" smtClean="0">
                <a:solidFill>
                  <a:srgbClr val="FF0000"/>
                </a:solidFill>
              </a:rPr>
              <a:t>Map</a:t>
            </a:r>
            <a:r>
              <a:rPr lang="ko-KR" altLang="en-US" dirty="0" smtClean="0">
                <a:solidFill>
                  <a:srgbClr val="FF0000"/>
                </a:solidFill>
              </a:rPr>
              <a:t>에 저장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Map-result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rgbClr val="00B050"/>
                </a:solidFill>
              </a:rPr>
              <a:t>Folium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9705" y="1556792"/>
            <a:ext cx="4956671" cy="342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10570" y="5301208"/>
            <a:ext cx="713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혜화동 주변의 상권의 정보표시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CircleMarker</a:t>
            </a:r>
            <a:r>
              <a:rPr lang="ko-KR" altLang="en-US" dirty="0" smtClean="0">
                <a:solidFill>
                  <a:srgbClr val="FF0000"/>
                </a:solidFill>
              </a:rPr>
              <a:t>로 표시하였기 때문에 원으로 표시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Translate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0" dirty="0" smtClean="0">
                <a:solidFill>
                  <a:srgbClr val="92D050"/>
                </a:solidFill>
              </a:rPr>
              <a:t>pyttsx3</a:t>
            </a:r>
            <a:endParaRPr lang="ko-KR" altLang="en-US" sz="22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4149080"/>
            <a:ext cx="70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거리가 짧은 순으로 정렬하여 저장되어 있는 주소를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음성으로 변환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2564904"/>
            <a:ext cx="709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600" dirty="0" smtClean="0">
                <a:solidFill>
                  <a:schemeClr val="accent1"/>
                </a:solidFill>
              </a:rPr>
              <a:t>“</a:t>
            </a:r>
            <a:r>
              <a:rPr lang="ko-KR" altLang="en-US" sz="1600" dirty="0" smtClean="0">
                <a:solidFill>
                  <a:schemeClr val="accent1"/>
                </a:solidFill>
              </a:rPr>
              <a:t>가장 가까운 상권의 주소를 음성으로 말해주기</a:t>
            </a:r>
            <a:r>
              <a:rPr lang="en-US" altLang="ko-KR" sz="1600" dirty="0" smtClean="0">
                <a:solidFill>
                  <a:schemeClr val="accent1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Translate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0" dirty="0" smtClean="0">
                <a:solidFill>
                  <a:srgbClr val="92D050"/>
                </a:solidFill>
              </a:rPr>
              <a:t>pyttsx3</a:t>
            </a:r>
            <a:endParaRPr lang="ko-KR" altLang="en-US" sz="22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 pyttsx3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def text2speech(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1600" dirty="0" smtClean="0">
                <a:solidFill>
                  <a:schemeClr val="bg1"/>
                </a:solidFill>
              </a:rPr>
              <a:t>):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</a:t>
            </a:r>
            <a:r>
              <a:rPr lang="en-US" altLang="ko-KR" sz="1600" dirty="0" smtClean="0">
                <a:solidFill>
                  <a:schemeClr val="bg1"/>
                </a:solidFill>
              </a:rPr>
              <a:t>=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geo_df.sort_values</a:t>
            </a:r>
            <a:r>
              <a:rPr lang="en-US" altLang="ko-KR" sz="1600" dirty="0" smtClean="0">
                <a:solidFill>
                  <a:schemeClr val="bg1"/>
                </a:solidFill>
              </a:rPr>
              <a:t>(by=['</a:t>
            </a:r>
            <a:r>
              <a:rPr lang="ko-KR" altLang="en-US" sz="1600" dirty="0" smtClean="0">
                <a:solidFill>
                  <a:schemeClr val="bg1"/>
                </a:solidFill>
              </a:rPr>
              <a:t>거리</a:t>
            </a:r>
            <a:r>
              <a:rPr lang="en-US" altLang="ko-KR" sz="1600" dirty="0" smtClean="0">
                <a:solidFill>
                  <a:schemeClr val="bg1"/>
                </a:solidFill>
              </a:rPr>
              <a:t>'])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tts</a:t>
            </a:r>
            <a:r>
              <a:rPr lang="en-US" altLang="ko-KR" sz="1600" dirty="0" smtClean="0">
                <a:solidFill>
                  <a:schemeClr val="bg1"/>
                </a:solidFill>
              </a:rPr>
              <a:t>=pyttsx3.init()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tts.say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geo_df.iloc</a:t>
            </a:r>
            <a:r>
              <a:rPr lang="en-US" altLang="ko-KR" sz="1600" dirty="0" smtClean="0">
                <a:solidFill>
                  <a:schemeClr val="bg1"/>
                </a:solidFill>
              </a:rPr>
              <a:t>[0,31]+"</a:t>
            </a:r>
            <a:r>
              <a:rPr lang="ko-KR" altLang="en-US" sz="1600" dirty="0" smtClean="0">
                <a:solidFill>
                  <a:schemeClr val="bg1"/>
                </a:solidFill>
              </a:rPr>
              <a:t>에 있는</a:t>
            </a:r>
            <a:r>
              <a:rPr lang="en-US" altLang="ko-KR" sz="1600" dirty="0" smtClean="0">
                <a:solidFill>
                  <a:schemeClr val="bg1"/>
                </a:solidFill>
              </a:rPr>
              <a:t>" +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geo_df.iloc</a:t>
            </a:r>
            <a:r>
              <a:rPr lang="en-US" altLang="ko-KR" sz="1600" dirty="0" smtClean="0">
                <a:solidFill>
                  <a:schemeClr val="bg1"/>
                </a:solidFill>
              </a:rPr>
              <a:t>[0,2]+"</a:t>
            </a:r>
            <a:r>
              <a:rPr lang="ko-KR" altLang="en-US" sz="1600" dirty="0" smtClean="0">
                <a:solidFill>
                  <a:schemeClr val="bg1"/>
                </a:solidFill>
              </a:rPr>
              <a:t>이 제일 가깝습니다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",)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tts.runAndWait</a:t>
            </a:r>
            <a:r>
              <a:rPr lang="en-US" altLang="ko-KR" sz="1600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1" y="3801814"/>
            <a:ext cx="70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가까운 거리 순으로 정렬하여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가장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가까운 값을 </a:t>
            </a:r>
            <a:r>
              <a:rPr lang="en-US" altLang="ko-KR" dirty="0" err="1" smtClean="0">
                <a:solidFill>
                  <a:srgbClr val="FF0000"/>
                </a:solidFill>
              </a:rPr>
              <a:t>tts.say</a:t>
            </a:r>
            <a:r>
              <a:rPr lang="ko-KR" altLang="en-US" dirty="0" smtClean="0">
                <a:solidFill>
                  <a:srgbClr val="FF0000"/>
                </a:solidFill>
              </a:rPr>
              <a:t>을 이용하여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음성 인식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Telegram </a:t>
            </a:r>
            <a:r>
              <a:rPr lang="en-US" altLang="ko-KR" dirty="0" err="1" smtClean="0">
                <a:solidFill>
                  <a:schemeClr val="bg1"/>
                </a:solidFill>
              </a:rPr>
              <a:t>Chatbot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3100" dirty="0" smtClean="0">
                <a:solidFill>
                  <a:srgbClr val="00B050"/>
                </a:solidFill>
              </a:rPr>
              <a:t> telegram</a:t>
            </a:r>
            <a:endParaRPr lang="ko-KR" altLang="en-US" sz="31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1988840"/>
            <a:ext cx="709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600" dirty="0" smtClean="0">
                <a:solidFill>
                  <a:schemeClr val="accent1"/>
                </a:solidFill>
              </a:rPr>
              <a:t>“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가게명와</a:t>
            </a:r>
            <a:r>
              <a:rPr lang="ko-KR" altLang="en-US" sz="1600" dirty="0" smtClean="0">
                <a:solidFill>
                  <a:schemeClr val="accent1"/>
                </a:solidFill>
              </a:rPr>
              <a:t> </a:t>
            </a:r>
            <a:r>
              <a:rPr lang="en-US" altLang="ko-KR" sz="1600" dirty="0" smtClean="0">
                <a:solidFill>
                  <a:schemeClr val="accent1"/>
                </a:solidFill>
              </a:rPr>
              <a:t>OO</a:t>
            </a:r>
            <a:r>
              <a:rPr lang="ko-KR" altLang="en-US" sz="1600" dirty="0" smtClean="0">
                <a:solidFill>
                  <a:schemeClr val="accent1"/>
                </a:solidFill>
              </a:rPr>
              <a:t>동을 칠 경우 </a:t>
            </a:r>
            <a:r>
              <a:rPr lang="en-US" altLang="ko-KR" sz="1600" dirty="0" smtClean="0">
                <a:solidFill>
                  <a:schemeClr val="accent1"/>
                </a:solidFill>
              </a:rPr>
              <a:t>OO</a:t>
            </a:r>
            <a:r>
              <a:rPr lang="ko-KR" altLang="en-US" sz="1600" dirty="0" smtClean="0">
                <a:solidFill>
                  <a:schemeClr val="accent1"/>
                </a:solidFill>
              </a:rPr>
              <a:t>동의 존재하는 모든 가게 출력</a:t>
            </a:r>
            <a:r>
              <a:rPr lang="en-US" altLang="ko-KR" sz="1600" dirty="0" smtClean="0">
                <a:solidFill>
                  <a:schemeClr val="accent1"/>
                </a:solidFill>
              </a:rPr>
              <a:t>”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420888"/>
            <a:ext cx="252028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84576" y="3585790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서초구 </a:t>
            </a:r>
            <a:r>
              <a:rPr lang="ko-KR" altLang="en-US" dirty="0" err="1" smtClean="0">
                <a:solidFill>
                  <a:srgbClr val="FF0000"/>
                </a:solidFill>
              </a:rPr>
              <a:t>커피빈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</a:rPr>
              <a:t>을 입력할 경우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서초구에 존재하는 모든 </a:t>
            </a:r>
            <a:r>
              <a:rPr lang="ko-KR" altLang="en-US" dirty="0" err="1" smtClean="0">
                <a:solidFill>
                  <a:srgbClr val="FF0000"/>
                </a:solidFill>
              </a:rPr>
              <a:t>커피빈의</a:t>
            </a:r>
            <a:r>
              <a:rPr lang="ko-KR" altLang="en-US" dirty="0" smtClean="0">
                <a:solidFill>
                  <a:srgbClr val="FF0000"/>
                </a:solidFill>
              </a:rPr>
              <a:t> 주소를 답장으로 보내준다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Telegram </a:t>
            </a:r>
            <a:r>
              <a:rPr lang="en-US" altLang="ko-KR" dirty="0" err="1" smtClean="0">
                <a:solidFill>
                  <a:schemeClr val="bg1"/>
                </a:solidFill>
              </a:rPr>
              <a:t>Chatbot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3100" dirty="0" smtClean="0">
                <a:solidFill>
                  <a:srgbClr val="00B050"/>
                </a:solidFill>
              </a:rPr>
              <a:t> telegram</a:t>
            </a:r>
            <a:endParaRPr lang="ko-KR" altLang="en-US" sz="31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telegram.ext import Updater,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MessageHandler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Filters,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CommandHandler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emoji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emojize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 telegram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	for j in range(2,len(shop)):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    if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shop.iloc</a:t>
            </a:r>
            <a:r>
              <a:rPr lang="en-US" altLang="ko-KR" sz="1600" dirty="0" smtClean="0">
                <a:solidFill>
                  <a:schemeClr val="bg1"/>
                </a:solidFill>
              </a:rPr>
              <a:t>[j,1] in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update.message.text</a:t>
            </a:r>
            <a:r>
              <a:rPr lang="en-US" altLang="ko-KR" sz="1600" dirty="0" smtClean="0">
                <a:solidFill>
                  <a:schemeClr val="bg1"/>
                </a:solidFill>
              </a:rPr>
              <a:t>:  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        if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gu</a:t>
            </a:r>
            <a:r>
              <a:rPr lang="en-US" altLang="ko-KR" sz="1600" dirty="0" smtClean="0">
                <a:solidFill>
                  <a:schemeClr val="bg1"/>
                </a:solidFill>
              </a:rPr>
              <a:t> in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shop.iloc</a:t>
            </a:r>
            <a:r>
              <a:rPr lang="en-US" altLang="ko-KR" sz="1600" dirty="0" smtClean="0">
                <a:solidFill>
                  <a:schemeClr val="bg1"/>
                </a:solidFill>
              </a:rPr>
              <a:t>[j,31]: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bot.sendMessage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chat_id</a:t>
            </a:r>
            <a:r>
              <a:rPr lang="en-US" altLang="ko-KR" sz="1600" dirty="0" smtClean="0">
                <a:solidFill>
                  <a:schemeClr val="bg1"/>
                </a:solidFill>
              </a:rPr>
              <a:t>=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chat_id,text</a:t>
            </a:r>
            <a:r>
              <a:rPr lang="en-US" altLang="ko-KR" sz="1600" dirty="0" smtClean="0">
                <a:solidFill>
                  <a:schemeClr val="bg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shop.iloc</a:t>
            </a:r>
            <a:r>
              <a:rPr lang="en-US" altLang="ko-KR" sz="1600" dirty="0" smtClean="0">
                <a:solidFill>
                  <a:schemeClr val="bg1"/>
                </a:solidFill>
              </a:rPr>
              <a:t>[j,31]+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emojize</a:t>
            </a:r>
            <a:r>
              <a:rPr lang="en-US" altLang="ko-KR" sz="1600" dirty="0" smtClean="0">
                <a:solidFill>
                  <a:schemeClr val="bg1"/>
                </a:solidFill>
              </a:rPr>
              <a:t>(':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smiley:',use_aliases</a:t>
            </a:r>
            <a:r>
              <a:rPr lang="en-US" altLang="ko-KR" sz="1600" dirty="0" smtClean="0">
                <a:solidFill>
                  <a:schemeClr val="bg1"/>
                </a:solidFill>
              </a:rPr>
              <a:t>=True))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501317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전체 상권의 정보를 돌면서 </a:t>
            </a:r>
            <a:r>
              <a:rPr lang="en-US" altLang="ko-KR" dirty="0" smtClean="0">
                <a:solidFill>
                  <a:srgbClr val="FF0000"/>
                </a:solidFill>
              </a:rPr>
              <a:t>OO</a:t>
            </a:r>
            <a:r>
              <a:rPr lang="ko-KR" altLang="en-US" dirty="0" smtClean="0">
                <a:solidFill>
                  <a:srgbClr val="FF0000"/>
                </a:solidFill>
              </a:rPr>
              <a:t>동의 상권 이름과 일치하는 경우 답장으로 보냄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/>
          <a:lstStyle/>
          <a:p>
            <a:pPr algn="ctr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감사합니다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709228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Background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2852936"/>
            <a:ext cx="70922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solidFill>
                <a:schemeClr val="bg2"/>
              </a:solidFill>
              <a:latin typeface="+mj-lt"/>
              <a:ea typeface="HY견고딕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+mj-lt"/>
                <a:ea typeface="HY견고딕" pitchFamily="18" charset="-127"/>
              </a:rPr>
              <a:t>주민등록증을 </a:t>
            </a:r>
            <a:r>
              <a:rPr lang="ko-KR" altLang="en-US" sz="2400" dirty="0" smtClean="0">
                <a:solidFill>
                  <a:schemeClr val="accent1"/>
                </a:solidFill>
                <a:ea typeface="HY견고딕" pitchFamily="18" charset="-127"/>
              </a:rPr>
              <a:t>카메라에</a:t>
            </a:r>
            <a:r>
              <a:rPr lang="ko-KR" altLang="en-US" sz="2400" dirty="0" smtClean="0">
                <a:solidFill>
                  <a:schemeClr val="accent1"/>
                </a:solidFill>
                <a:latin typeface="+mj-lt"/>
                <a:ea typeface="HY견고딕" pitchFamily="18" charset="-127"/>
              </a:rPr>
              <a:t> 가져가 회원가입을 하면 얼마나 편할까</a:t>
            </a:r>
            <a:r>
              <a:rPr lang="en-US" altLang="ko-KR" sz="2400" dirty="0" smtClean="0">
                <a:solidFill>
                  <a:schemeClr val="accent1"/>
                </a:solidFill>
                <a:latin typeface="+mj-lt"/>
                <a:ea typeface="HY견고딕" pitchFamily="18" charset="-127"/>
              </a:rPr>
              <a:t>?</a:t>
            </a:r>
          </a:p>
          <a:p>
            <a:pPr algn="ctr"/>
            <a:endParaRPr lang="en-US" altLang="ko-KR" dirty="0" smtClean="0">
              <a:solidFill>
                <a:schemeClr val="bg2"/>
              </a:solidFill>
              <a:latin typeface="+mj-lt"/>
              <a:ea typeface="HY견고딕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+mj-lt"/>
                <a:ea typeface="HY견고딕" pitchFamily="18" charset="-127"/>
              </a:rPr>
              <a:t>주소를 읽어와 데이터에 저장하고 지도로 바로 보여주고</a:t>
            </a:r>
            <a:r>
              <a:rPr lang="en-US" altLang="ko-KR" sz="2400" dirty="0" smtClean="0">
                <a:solidFill>
                  <a:schemeClr val="accent1"/>
                </a:solidFill>
                <a:latin typeface="+mj-lt"/>
                <a:ea typeface="HY견고딕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accent1"/>
                </a:solidFill>
                <a:latin typeface="+mj-lt"/>
                <a:ea typeface="HY견고딕" pitchFamily="18" charset="-127"/>
              </a:rPr>
              <a:t>챗봇으로</a:t>
            </a:r>
            <a:r>
              <a:rPr lang="ko-KR" altLang="en-US" sz="2400" dirty="0" smtClean="0">
                <a:solidFill>
                  <a:schemeClr val="accent1"/>
                </a:solidFill>
                <a:latin typeface="+mj-lt"/>
                <a:ea typeface="HY견고딕" pitchFamily="18" charset="-127"/>
              </a:rPr>
              <a:t> 알려주면 얼마나 편할까</a:t>
            </a:r>
            <a:r>
              <a:rPr lang="en-US" altLang="ko-KR" sz="2400" dirty="0" smtClean="0">
                <a:solidFill>
                  <a:schemeClr val="accent1"/>
                </a:solidFill>
                <a:latin typeface="+mj-lt"/>
                <a:ea typeface="HY견고딕" pitchFamily="18" charset="-127"/>
              </a:rPr>
              <a:t>?</a:t>
            </a:r>
          </a:p>
          <a:p>
            <a:pPr algn="ctr"/>
            <a:endParaRPr lang="en-US" altLang="ko-KR" dirty="0" smtClean="0">
              <a:solidFill>
                <a:schemeClr val="bg2"/>
              </a:solidFill>
              <a:latin typeface="+mj-lt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Problem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2000" dirty="0" smtClean="0">
                <a:solidFill>
                  <a:srgbClr val="7030A0"/>
                </a:solidFill>
              </a:rPr>
              <a:t>얼굴 인식 모델</a:t>
            </a:r>
            <a:r>
              <a:rPr lang="ko-KR" altLang="en-US" sz="2000" dirty="0" smtClean="0">
                <a:solidFill>
                  <a:schemeClr val="bg1"/>
                </a:solidFill>
              </a:rPr>
              <a:t>을</a:t>
            </a:r>
            <a:r>
              <a:rPr lang="ko-KR" altLang="en-US" sz="2000" dirty="0" smtClean="0">
                <a:solidFill>
                  <a:srgbClr val="7030A0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만들기 위한 </a:t>
            </a:r>
            <a:r>
              <a:rPr lang="en-US" altLang="ko-KR" sz="2000" dirty="0" smtClean="0">
                <a:solidFill>
                  <a:schemeClr val="bg1"/>
                </a:solidFill>
              </a:rPr>
              <a:t>dataset</a:t>
            </a:r>
            <a:r>
              <a:rPr lang="ko-KR" altLang="en-US" sz="2000" dirty="0" smtClean="0">
                <a:solidFill>
                  <a:schemeClr val="bg1"/>
                </a:solidFill>
              </a:rPr>
              <a:t>이 부족하며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2000" dirty="0" smtClean="0">
                <a:solidFill>
                  <a:srgbClr val="7030A0"/>
                </a:solidFill>
              </a:rPr>
              <a:t>숫자 인식 모델</a:t>
            </a:r>
            <a:r>
              <a:rPr lang="ko-KR" altLang="en-US" sz="2000" dirty="0" smtClean="0">
                <a:solidFill>
                  <a:schemeClr val="bg1"/>
                </a:solidFill>
              </a:rPr>
              <a:t>의</a:t>
            </a:r>
            <a:r>
              <a:rPr lang="ko-KR" altLang="en-US" sz="2000" dirty="0" smtClean="0">
                <a:solidFill>
                  <a:srgbClr val="7030A0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경우 인식의 정확도 부족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ko-KR" sz="2000" dirty="0" smtClean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Keras</a:t>
            </a:r>
            <a:r>
              <a:rPr lang="ko-KR" altLang="en-US" sz="2000" dirty="0" smtClean="0">
                <a:solidFill>
                  <a:srgbClr val="FF0000"/>
                </a:solidFill>
              </a:rPr>
              <a:t>와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Haarcascade</a:t>
            </a:r>
            <a:r>
              <a:rPr lang="ko-KR" altLang="en-US" sz="2000" dirty="0" smtClean="0">
                <a:solidFill>
                  <a:srgbClr val="FF0000"/>
                </a:solidFill>
              </a:rPr>
              <a:t>로 해결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Project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2800" dirty="0" err="1" smtClean="0">
                <a:solidFill>
                  <a:schemeClr val="accent1"/>
                </a:solidFill>
              </a:rPr>
              <a:t>딥러닝을</a:t>
            </a:r>
            <a:r>
              <a:rPr lang="ko-KR" altLang="en-US" sz="2800" dirty="0" smtClean="0">
                <a:solidFill>
                  <a:schemeClr val="accent1"/>
                </a:solidFill>
              </a:rPr>
              <a:t> 활용한 주변 정보 보여주기</a:t>
            </a:r>
            <a:endParaRPr lang="en-US" altLang="ko-KR" sz="28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얼굴 및 숫자 인식 모델을 만들어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사용자의 정보 저장 및 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주소 주변의 정보 보여주기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Dataset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700" dirty="0" err="1" smtClean="0">
                <a:solidFill>
                  <a:srgbClr val="00B050"/>
                </a:solidFill>
              </a:rPr>
              <a:t>opencv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“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haarcascade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에서 제공하는 얼굴 및 눈 데이터를 이용하여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ko-KR" altLang="en-US" sz="2000" dirty="0" smtClean="0">
                <a:solidFill>
                  <a:schemeClr val="accent1"/>
                </a:solidFill>
              </a:rPr>
              <a:t>카메라에서 얼굴 및 눈 인식</a:t>
            </a:r>
            <a:r>
              <a:rPr lang="en-US" altLang="ko-KR" sz="2000" dirty="0" smtClean="0">
                <a:solidFill>
                  <a:schemeClr val="accent1"/>
                </a:solidFill>
              </a:rPr>
              <a:t>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주민등록증만큼의 틀을 카메라에 띄움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933056"/>
            <a:ext cx="4032448" cy="212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Modeling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700" dirty="0" smtClean="0">
                <a:solidFill>
                  <a:srgbClr val="00B050"/>
                </a:solidFill>
              </a:rPr>
              <a:t> </a:t>
            </a:r>
            <a:r>
              <a:rPr lang="en-US" altLang="ko-KR" sz="2700" dirty="0" err="1" smtClean="0">
                <a:solidFill>
                  <a:srgbClr val="00B050"/>
                </a:solidFill>
              </a:rPr>
              <a:t>opencv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855365"/>
            <a:ext cx="709228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 cv2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face_cascade</a:t>
            </a:r>
            <a:r>
              <a:rPr lang="en-US" altLang="ko-KR" sz="1600" dirty="0" smtClean="0">
                <a:solidFill>
                  <a:schemeClr val="bg1"/>
                </a:solidFill>
              </a:rPr>
              <a:t>= cv2.CascadeClassifier("./haarcascade_frontalface_default.xml“)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eye_cascade</a:t>
            </a:r>
            <a:r>
              <a:rPr lang="en-US" altLang="ko-KR" sz="1600" dirty="0" smtClean="0">
                <a:solidFill>
                  <a:schemeClr val="bg1"/>
                </a:solidFill>
              </a:rPr>
              <a:t> = cv2.CascadeClassifier("./haarcascade_eye.xml”)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4438853"/>
            <a:ext cx="7092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Haarcascade</a:t>
            </a:r>
            <a:r>
              <a:rPr lang="ko-KR" altLang="en-US" dirty="0" smtClean="0">
                <a:solidFill>
                  <a:srgbClr val="FF0000"/>
                </a:solidFill>
              </a:rPr>
              <a:t>에 존재하는 얼굴 및 눈 데이터를 변수에 대입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카메라 </a:t>
            </a:r>
            <a:r>
              <a:rPr lang="en-US" altLang="ko-KR" dirty="0" smtClean="0">
                <a:solidFill>
                  <a:srgbClr val="FF0000"/>
                </a:solidFill>
              </a:rPr>
              <a:t>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Modeling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700" dirty="0" smtClean="0">
                <a:solidFill>
                  <a:srgbClr val="00B050"/>
                </a:solidFill>
              </a:rPr>
              <a:t> </a:t>
            </a:r>
            <a:r>
              <a:rPr lang="en-US" altLang="ko-KR" sz="2700" dirty="0" err="1" smtClean="0">
                <a:solidFill>
                  <a:srgbClr val="00B050"/>
                </a:solidFill>
              </a:rPr>
              <a:t>opencv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600200"/>
            <a:ext cx="7092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gray = cv2.cvtColor(frame, cv2.COLOR_BGR2GRAY)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faces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face_cascade.detectMultiScale</a:t>
            </a:r>
            <a:r>
              <a:rPr lang="en-US" altLang="ko-KR" sz="1600" dirty="0" smtClean="0">
                <a:solidFill>
                  <a:schemeClr val="bg1"/>
                </a:solidFill>
              </a:rPr>
              <a:t>(gray, 1.3, 5) 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cv2.putText(frame, info, (5, 15), font, 0.5, (255, 0, 255), 1) 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cv2.putText(frame, "Enroll Card", (45, 195), font, 0.5, (255, 255, 255), 2) 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cv2.rectangle(frame, (50, 200), (400, 400), (255, 255, 255), 2) 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cv2.imwrite("card.jpg", frame[200:350, 50:350]) 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k = cv2.waitKey(27)</a:t>
            </a:r>
          </a:p>
          <a:p>
            <a:pPr>
              <a:buNone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4017838"/>
            <a:ext cx="7092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얼굴을 인식할 경우 얼굴 변수에 저장하고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인식한 부분을 사각형으로 표시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주민등록증이 틀 범위 안에 들어와 얼굴 인식 될 경우 </a:t>
            </a:r>
            <a:r>
              <a:rPr lang="ko-KR" altLang="en-US" dirty="0" err="1" smtClean="0">
                <a:solidFill>
                  <a:srgbClr val="FF0000"/>
                </a:solidFill>
              </a:rPr>
              <a:t>캡처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Modeling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700" dirty="0" smtClean="0">
                <a:solidFill>
                  <a:srgbClr val="00B050"/>
                </a:solidFill>
              </a:rPr>
              <a:t> </a:t>
            </a:r>
            <a:r>
              <a:rPr lang="en-US" altLang="ko-KR" sz="2700" dirty="0" err="1" smtClean="0">
                <a:solidFill>
                  <a:srgbClr val="00B050"/>
                </a:solidFill>
              </a:rPr>
              <a:t>opencv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412776"/>
            <a:ext cx="709228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for(x, y, w, h) in faces: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cv2.rectangle(frame, (x, y), 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x+w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y+h</a:t>
            </a:r>
            <a:r>
              <a:rPr lang="en-US" altLang="ko-KR" sz="1600" dirty="0" smtClean="0">
                <a:solidFill>
                  <a:schemeClr val="bg1"/>
                </a:solidFill>
              </a:rPr>
              <a:t>), (0, 0, 0), 2) 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>        </a:t>
            </a:r>
            <a:r>
              <a:rPr lang="en-US" altLang="ko-KR" sz="1600" dirty="0" smtClean="0">
                <a:solidFill>
                  <a:schemeClr val="bg1"/>
                </a:solidFill>
              </a:rPr>
              <a:t>cv2.imwrite("face.jpg", frame[y:y+h, x:x+w])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if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eye_detect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roi_gray</a:t>
            </a:r>
            <a:r>
              <a:rPr lang="en-US" altLang="ko-KR" sz="1600" dirty="0" smtClean="0">
                <a:solidFill>
                  <a:schemeClr val="bg1"/>
                </a:solidFill>
              </a:rPr>
              <a:t> = gray[y:y+h, x:x+w]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roi_color</a:t>
            </a:r>
            <a:r>
              <a:rPr lang="en-US" altLang="ko-KR" sz="1600" dirty="0" smtClean="0">
                <a:solidFill>
                  <a:schemeClr val="bg1"/>
                </a:solidFill>
              </a:rPr>
              <a:t> = frame[y:y+h, x:x+w]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eyes =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eye_cascade.detectMultiScale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roi_gray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for (ex,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ey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ew</a:t>
            </a:r>
            <a:r>
              <a:rPr lang="en-US" altLang="ko-KR" sz="1600" dirty="0" smtClean="0">
                <a:solidFill>
                  <a:schemeClr val="bg1"/>
                </a:solidFill>
              </a:rPr>
              <a:t>, eh) in eyes:   #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눈찾기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>                </a:t>
            </a:r>
            <a:r>
              <a:rPr lang="en-US" altLang="ko-KR" sz="1600" dirty="0" smtClean="0">
                <a:solidFill>
                  <a:schemeClr val="bg1"/>
                </a:solidFill>
              </a:rPr>
              <a:t>cv2.rectangle(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roi_color</a:t>
            </a:r>
            <a:r>
              <a:rPr lang="en-US" altLang="ko-KR" sz="1600" dirty="0" smtClean="0">
                <a:solidFill>
                  <a:schemeClr val="bg1"/>
                </a:solidFill>
              </a:rPr>
              <a:t>, (ex,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ey</a:t>
            </a:r>
            <a:r>
              <a:rPr lang="en-US" altLang="ko-KR" sz="1600" dirty="0" smtClean="0">
                <a:solidFill>
                  <a:schemeClr val="bg1"/>
                </a:solidFill>
              </a:rPr>
              <a:t>), 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ex+ew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ey+eh</a:t>
            </a:r>
            <a:r>
              <a:rPr lang="en-US" altLang="ko-KR" sz="1600" dirty="0" smtClean="0">
                <a:solidFill>
                  <a:schemeClr val="bg1"/>
                </a:solidFill>
              </a:rPr>
              <a:t>), (0, 255, 0), 2)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face_detect</a:t>
            </a:r>
            <a:r>
              <a:rPr lang="en-US" altLang="ko-KR" sz="1600" dirty="0" smtClean="0">
                <a:solidFill>
                  <a:schemeClr val="bg1"/>
                </a:solidFill>
              </a:rPr>
              <a:t> = True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if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face_detect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        break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cv2.imshow("frame", frame)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eye_detect</a:t>
            </a:r>
            <a:r>
              <a:rPr lang="en-US" altLang="ko-KR" sz="1600" dirty="0" smtClean="0">
                <a:solidFill>
                  <a:schemeClr val="bg1"/>
                </a:solidFill>
              </a:rPr>
              <a:t> = not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eye_detect</a:t>
            </a:r>
            <a:r>
              <a:rPr lang="en-US" altLang="ko-KR" sz="1600" dirty="0" smtClean="0">
                <a:solidFill>
                  <a:schemeClr val="bg1"/>
                </a:solidFill>
              </a:rPr>
              <a:t>  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>    </a:t>
            </a:r>
            <a:r>
              <a:rPr lang="en-US" altLang="ko-KR" sz="1600" dirty="0" smtClean="0">
                <a:solidFill>
                  <a:schemeClr val="bg1"/>
                </a:solidFill>
              </a:rPr>
              <a:t>if k == 27: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        break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err="1" smtClean="0">
                <a:solidFill>
                  <a:schemeClr val="bg1"/>
                </a:solidFill>
              </a:rPr>
              <a:t>cam.release</a:t>
            </a:r>
            <a:r>
              <a:rPr lang="en-US" altLang="ko-KR" sz="1600" dirty="0" smtClean="0">
                <a:solidFill>
                  <a:schemeClr val="bg1"/>
                </a:solidFill>
              </a:rPr>
              <a:t>() </a:t>
            </a:r>
            <a:r>
              <a:rPr lang="ko-KR" altLang="en-US" sz="1600" dirty="0" smtClean="0">
                <a:solidFill>
                  <a:schemeClr val="bg1"/>
                </a:solidFill>
              </a:rPr>
              <a:t/>
            </a:r>
            <a:br>
              <a:rPr lang="ko-KR" altLang="en-US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cv2.destroyAllWindows()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51720" cy="689419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5157192"/>
            <a:ext cx="428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인식한 얼굴부분을 사진으로 저장하고 인식된 얼굴 안에서 눈을 찾아 눈 표시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ESC</a:t>
            </a:r>
            <a:r>
              <a:rPr lang="ko-KR" altLang="en-US" dirty="0" smtClean="0">
                <a:solidFill>
                  <a:srgbClr val="FF0000"/>
                </a:solidFill>
              </a:rPr>
              <a:t>를 누를 경우 종료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785</Words>
  <Application>Microsoft Office PowerPoint</Application>
  <PresentationFormat>화면 슬라이드 쇼(4:3)</PresentationFormat>
  <Paragraphs>1028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딥러닝을 이용한 가까운 상권 추천</vt:lpstr>
      <vt:lpstr>Index</vt:lpstr>
      <vt:lpstr>Background</vt:lpstr>
      <vt:lpstr>Problem</vt:lpstr>
      <vt:lpstr>Project</vt:lpstr>
      <vt:lpstr>Dataset opencv</vt:lpstr>
      <vt:lpstr>Modeling  opencv</vt:lpstr>
      <vt:lpstr>Modeling  opencv</vt:lpstr>
      <vt:lpstr>Modeling  opencv</vt:lpstr>
      <vt:lpstr>Dataset  Keras</vt:lpstr>
      <vt:lpstr>Modeling Keras</vt:lpstr>
      <vt:lpstr>Modeling Keras</vt:lpstr>
      <vt:lpstr>Modeling Keras</vt:lpstr>
      <vt:lpstr>Modeling-Result Keras</vt:lpstr>
      <vt:lpstr>Translate Pytesseract &amp; Oracle</vt:lpstr>
      <vt:lpstr>Translate Pytesseract &amp; Oracle</vt:lpstr>
      <vt:lpstr>Map Folium</vt:lpstr>
      <vt:lpstr>Map Folium</vt:lpstr>
      <vt:lpstr>Map Folium</vt:lpstr>
      <vt:lpstr>Map Folium</vt:lpstr>
      <vt:lpstr>Map-result Folium</vt:lpstr>
      <vt:lpstr>Translate pyttsx3</vt:lpstr>
      <vt:lpstr>Translate pyttsx3</vt:lpstr>
      <vt:lpstr>Telegram Chatbot  telegram</vt:lpstr>
      <vt:lpstr>Telegram Chatbot  telegram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</dc:title>
  <dc:creator>Hyeonmo</dc:creator>
  <cp:lastModifiedBy>Hyeonmo</cp:lastModifiedBy>
  <cp:revision>42</cp:revision>
  <dcterms:created xsi:type="dcterms:W3CDTF">2019-02-27T04:07:30Z</dcterms:created>
  <dcterms:modified xsi:type="dcterms:W3CDTF">2019-02-28T01:34:41Z</dcterms:modified>
</cp:coreProperties>
</file>