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58" r:id="rId5"/>
    <p:sldId id="267" r:id="rId6"/>
    <p:sldId id="260" r:id="rId7"/>
    <p:sldId id="269" r:id="rId8"/>
    <p:sldId id="280" r:id="rId9"/>
    <p:sldId id="279" r:id="rId10"/>
    <p:sldId id="283" r:id="rId11"/>
    <p:sldId id="261" r:id="rId12"/>
    <p:sldId id="271" r:id="rId13"/>
    <p:sldId id="262" r:id="rId14"/>
    <p:sldId id="265" r:id="rId15"/>
    <p:sldId id="284" r:id="rId16"/>
    <p:sldId id="296" r:id="rId17"/>
    <p:sldId id="290" r:id="rId18"/>
    <p:sldId id="300" r:id="rId19"/>
    <p:sldId id="285" r:id="rId20"/>
    <p:sldId id="292" r:id="rId21"/>
    <p:sldId id="297" r:id="rId22"/>
    <p:sldId id="302" r:id="rId23"/>
    <p:sldId id="299" r:id="rId24"/>
    <p:sldId id="301" r:id="rId25"/>
    <p:sldId id="293" r:id="rId26"/>
    <p:sldId id="286" r:id="rId27"/>
    <p:sldId id="291" r:id="rId28"/>
    <p:sldId id="294" r:id="rId29"/>
    <p:sldId id="303" r:id="rId30"/>
    <p:sldId id="305" r:id="rId31"/>
    <p:sldId id="263" r:id="rId32"/>
    <p:sldId id="266" r:id="rId33"/>
    <p:sldId id="264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800F-0267-46E1-AF4A-3BF987E7F5B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8F90C1-5568-4FA8-A24C-CA36862E106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8E68805-D99B-41C4-85F6-7E288722C50D}" type="sibTrans" cxnId="{4A6D8A61-89E5-45F8-8BB0-D770DBED95E6}">
      <dgm:prSet/>
      <dgm:spPr/>
      <dgm:t>
        <a:bodyPr/>
        <a:lstStyle/>
        <a:p>
          <a:pPr latinLnBrk="1"/>
          <a:endParaRPr lang="ko-KR" altLang="en-US"/>
        </a:p>
      </dgm:t>
    </dgm:pt>
    <dgm:pt modelId="{B90524FE-59E1-4026-8001-AF93B85690E9}" type="parTrans" cxnId="{4A6D8A61-89E5-45F8-8BB0-D770DBED95E6}">
      <dgm:prSet/>
      <dgm:spPr/>
      <dgm:t>
        <a:bodyPr/>
        <a:lstStyle/>
        <a:p>
          <a:pPr latinLnBrk="1"/>
          <a:endParaRPr lang="ko-KR" altLang="en-US"/>
        </a:p>
      </dgm:t>
    </dgm:pt>
    <dgm:pt modelId="{75C4E86D-0330-4747-B174-A6D591095BC4}" type="pres">
      <dgm:prSet presAssocID="{5B02800F-0267-46E1-AF4A-3BF987E7F5B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83DA45-6AA5-4A1F-A81D-F11B9CB6AAF9}" type="pres">
      <dgm:prSet presAssocID="{5B02800F-0267-46E1-AF4A-3BF987E7F5B8}" presName="arrowNode" presStyleLbl="node1" presStyleIdx="0" presStyleCnt="1"/>
      <dgm:spPr>
        <a:solidFill>
          <a:schemeClr val="accent1">
            <a:lumMod val="75000"/>
          </a:schemeClr>
        </a:solidFill>
      </dgm:spPr>
    </dgm:pt>
    <dgm:pt modelId="{0AC53CD8-1CB9-42F0-9B5F-F72EFD8B347C}" type="pres">
      <dgm:prSet presAssocID="{568F90C1-5568-4FA8-A24C-CA36862E106D}" presName="txNode1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1AC9BB-4293-4712-BC9E-5F4EE4FC608A}" type="presOf" srcId="{568F90C1-5568-4FA8-A24C-CA36862E106D}" destId="{0AC53CD8-1CB9-42F0-9B5F-F72EFD8B347C}" srcOrd="0" destOrd="0" presId="urn:microsoft.com/office/officeart/2009/3/layout/DescendingProcess"/>
    <dgm:cxn modelId="{4A6D8A61-89E5-45F8-8BB0-D770DBED95E6}" srcId="{5B02800F-0267-46E1-AF4A-3BF987E7F5B8}" destId="{568F90C1-5568-4FA8-A24C-CA36862E106D}" srcOrd="0" destOrd="0" parTransId="{B90524FE-59E1-4026-8001-AF93B85690E9}" sibTransId="{18E68805-D99B-41C4-85F6-7E288722C50D}"/>
    <dgm:cxn modelId="{971C2FE0-2ECF-4A16-A647-FCCA7157DB37}" type="presOf" srcId="{5B02800F-0267-46E1-AF4A-3BF987E7F5B8}" destId="{75C4E86D-0330-4747-B174-A6D591095BC4}" srcOrd="0" destOrd="0" presId="urn:microsoft.com/office/officeart/2009/3/layout/DescendingProcess"/>
    <dgm:cxn modelId="{C70E0CDE-2232-4F80-B304-079F7084A6B0}" type="presParOf" srcId="{75C4E86D-0330-4747-B174-A6D591095BC4}" destId="{FC83DA45-6AA5-4A1F-A81D-F11B9CB6AAF9}" srcOrd="0" destOrd="0" presId="urn:microsoft.com/office/officeart/2009/3/layout/DescendingProcess"/>
    <dgm:cxn modelId="{8AC5B5B7-24C2-4D99-92ED-96989CF5C80A}" type="presParOf" srcId="{75C4E86D-0330-4747-B174-A6D591095BC4}" destId="{0AC53CD8-1CB9-42F0-9B5F-F72EFD8B347C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83DA45-6AA5-4A1F-A81D-F11B9CB6AAF9}">
      <dsp:nvSpPr>
        <dsp:cNvPr id="0" name=""/>
        <dsp:cNvSpPr/>
      </dsp:nvSpPr>
      <dsp:spPr>
        <a:xfrm rot="4396374">
          <a:off x="1003960" y="663098"/>
          <a:ext cx="2876626" cy="2006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53CD8-1CB9-42F0-9B5F-F72EFD8B347C}">
      <dsp:nvSpPr>
        <dsp:cNvPr id="0" name=""/>
        <dsp:cNvSpPr/>
      </dsp:nvSpPr>
      <dsp:spPr>
        <a:xfrm>
          <a:off x="811120" y="0"/>
          <a:ext cx="1356240" cy="53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/>
        </a:p>
      </dsp:txBody>
      <dsp:txXfrm>
        <a:off x="811120" y="0"/>
        <a:ext cx="1356240" cy="53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24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42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73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078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556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2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48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41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975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58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419E-EDFC-45FA-B58E-0E9E53AEF8CD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E49B-6568-4438-A5E5-ABEFF88E7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37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7079" y="0"/>
            <a:ext cx="8784921" cy="6858000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>
            <a:off x="3407078" y="0"/>
            <a:ext cx="2480155" cy="68580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72" y="2754188"/>
            <a:ext cx="3177815" cy="1017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3060" y="2837556"/>
            <a:ext cx="22606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7669" y="2347436"/>
            <a:ext cx="4513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강남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매매 값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프로젝트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6453" y="3869637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201323171 </a:t>
            </a:r>
            <a:r>
              <a:rPr lang="ko-KR" altLang="en-US" dirty="0" err="1"/>
              <a:t>양현모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361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662" y="1298684"/>
            <a:ext cx="10633808" cy="466491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5633" y="400701"/>
            <a:ext cx="19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Influence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5087" y="539201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0041" y="508423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2261" y="6045977"/>
            <a:ext cx="6514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*데이터 출처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국토 교통부, 한국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감정원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서울시 광장, 행정자치부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5848" y="1267796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 변수 시각화 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33521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28034" y="2262648"/>
            <a:ext cx="4106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Focus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65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4168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337" y="542472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3717" y="545743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86725" y="371283"/>
            <a:ext cx="186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Focus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4499" y="541175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08842" y="2365308"/>
            <a:ext cx="6644584" cy="217491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1309" y="2351844"/>
            <a:ext cx="66885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공공데이터를 활용하여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단기 예측 모델을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만드는 것에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중점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두고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구매 예정자에게 </a:t>
            </a:r>
            <a:r>
              <a:rPr lang="ko-KR" altLang="en-US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유용한 정보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제공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31284" y="2777352"/>
            <a:ext cx="2306693" cy="1767629"/>
          </a:xfrm>
          <a:prstGeom prst="ellipse">
            <a:avLst/>
          </a:prstGeom>
          <a:solidFill>
            <a:schemeClr val="bg1">
              <a:alpha val="14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행의 시작/종료 5"/>
          <p:cNvSpPr/>
          <p:nvPr/>
        </p:nvSpPr>
        <p:spPr>
          <a:xfrm rot="19170325">
            <a:off x="5857914" y="4989968"/>
            <a:ext cx="1883902" cy="33049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9108058">
            <a:off x="7313629" y="4319639"/>
            <a:ext cx="498439" cy="340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234591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34407" y="2262648"/>
            <a:ext cx="794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/>
                </a:solidFill>
              </a:rPr>
              <a:t>Action Plan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17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6836908" y="2996442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052043" y="3003216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39484" y="1443264"/>
            <a:ext cx="6855909" cy="551710"/>
            <a:chOff x="2668045" y="645557"/>
            <a:chExt cx="6855909" cy="55171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995335" y="119726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68045" y="698329"/>
              <a:ext cx="6855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erlin Sans FB" panose="020E0602020502020306" pitchFamily="34" charset="0"/>
                  <a:ea typeface="배달의민족 주아" panose="02020603020101020101" pitchFamily="18" charset="-127"/>
                </a:rPr>
                <a:t>Action Plan Roadmap</a:t>
              </a:r>
              <a:endParaRPr lang="ko-KR" altLang="en-US" sz="1400" dirty="0">
                <a:latin typeface="Berlin Sans FB" panose="020E0602020502020306" pitchFamily="34" charset="0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995335" y="64555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619104" y="2216266"/>
            <a:ext cx="2787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1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32546" y="2201988"/>
            <a:ext cx="210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2</a:t>
            </a:r>
            <a:endParaRPr lang="ko-KR" altLang="en-US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2833" y="2216266"/>
            <a:ext cx="273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3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83424" y="2860623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1" name="타원 30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005595" y="2835535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5" name="타원 34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559442" y="2835533"/>
            <a:ext cx="2330311" cy="369426"/>
            <a:chOff x="5061866" y="2163619"/>
            <a:chExt cx="2169679" cy="365854"/>
          </a:xfrm>
          <a:solidFill>
            <a:srgbClr val="FF0000"/>
          </a:solidFill>
        </p:grpSpPr>
        <p:sp>
          <p:nvSpPr>
            <p:cNvPr id="39" name="타원 38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44728" y="2163619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16000" y="3495580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16814" y="3487027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33995" y="3518836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38366" y="2860715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수집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0242" y="2838087"/>
            <a:ext cx="21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기반 분석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99699" y="2848360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도출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83919" y="4167092"/>
            <a:ext cx="326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데이터를 훈련 데이터와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검증데이터로 나누어 통계 분석하고 예측 모델을 설계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9782" y="4167092"/>
            <a:ext cx="229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반응 변수와 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설명변수에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해당하는 데이터들을 수집하여 정제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6890" y="4256433"/>
            <a:ext cx="308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만들어진 모형에 검증 데이터를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넣어 모델의 정확도 평가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05657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6836908" y="2996442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052043" y="3003216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39484" y="1443264"/>
            <a:ext cx="6855909" cy="551710"/>
            <a:chOff x="2668045" y="645557"/>
            <a:chExt cx="6855909" cy="55171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995335" y="119726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68045" y="698329"/>
              <a:ext cx="6855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erlin Sans FB" panose="020E0602020502020306" pitchFamily="34" charset="0"/>
                  <a:ea typeface="배달의민족 주아" panose="02020603020101020101" pitchFamily="18" charset="-127"/>
                </a:rPr>
                <a:t>Action Plan Roadmap</a:t>
              </a:r>
              <a:endParaRPr lang="ko-KR" altLang="en-US" sz="1400" dirty="0">
                <a:latin typeface="Berlin Sans FB" panose="020E0602020502020306" pitchFamily="34" charset="0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995335" y="64555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5132546" y="2201988"/>
            <a:ext cx="210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2</a:t>
            </a:r>
            <a:endParaRPr lang="ko-KR" altLang="en-US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2833" y="2216266"/>
            <a:ext cx="273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3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05595" y="2835535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5" name="타원 34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559442" y="2835533"/>
            <a:ext cx="2330311" cy="369426"/>
            <a:chOff x="5061866" y="2163619"/>
            <a:chExt cx="2169679" cy="365854"/>
          </a:xfrm>
          <a:solidFill>
            <a:srgbClr val="FF0000"/>
          </a:solidFill>
        </p:grpSpPr>
        <p:sp>
          <p:nvSpPr>
            <p:cNvPr id="39" name="타원 38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44728" y="2163619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4616814" y="3487027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33995" y="3518836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49910" y="2838087"/>
            <a:ext cx="18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기반 분석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99699" y="2848360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도출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83919" y="4167092"/>
            <a:ext cx="326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데이터를 훈련 데이터와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검증데이터로 나누어 통계 분석하고 예측 모델을 설계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6890" y="4256433"/>
            <a:ext cx="308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만들어진 모형에 검증 데이터를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넣어 모델의 정확도 평가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12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90357" y="2216266"/>
            <a:ext cx="2787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1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52207" y="2858791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1" name="타원 30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31971" y="3487027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8910" y="2862634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수집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0058" y="4167092"/>
            <a:ext cx="229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반응 변수와 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설명변수에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해당하는 데이터들을 수집하여 정제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0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7282" y="1121144"/>
            <a:ext cx="474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정제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2" name="AutoShape 2" descr="SPSS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561" y="2190906"/>
            <a:ext cx="4581550" cy="3494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7968" y="2190906"/>
            <a:ext cx="4678856" cy="3494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1285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7282" y="1121144"/>
            <a:ext cx="474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정제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071" y="3466696"/>
            <a:ext cx="11607145" cy="284159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47282" y="1679789"/>
            <a:ext cx="11158172" cy="1185829"/>
            <a:chOff x="447675" y="1812868"/>
            <a:chExt cx="11620191" cy="1491907"/>
          </a:xfrm>
        </p:grpSpPr>
        <p:sp>
          <p:nvSpPr>
            <p:cNvPr id="5" name="직사각형 4"/>
            <p:cNvSpPr/>
            <p:nvPr/>
          </p:nvSpPr>
          <p:spPr>
            <a:xfrm>
              <a:off x="550783" y="2447161"/>
              <a:ext cx="6206248" cy="196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47675" y="1812870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15836" y="1839302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302079" y="1812869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16789" y="1839301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61618" y="2447161"/>
              <a:ext cx="6206248" cy="196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8494639" y="1839301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0500148" y="1812868"/>
              <a:ext cx="1567718" cy="1465473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07525" y="1937551"/>
              <a:ext cx="1248017" cy="121610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475686" y="1963984"/>
              <a:ext cx="1248017" cy="121610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430546" y="1950031"/>
              <a:ext cx="1302877" cy="1225974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570813" y="1950031"/>
              <a:ext cx="1248017" cy="121610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666257" y="1963984"/>
              <a:ext cx="1248017" cy="1216106"/>
            </a:xfrm>
            <a:prstGeom prst="ellipse">
              <a:avLst/>
            </a:prstGeom>
            <a:solidFill>
              <a:schemeClr val="bg2">
                <a:lumMod val="75000"/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0663861" y="1933498"/>
              <a:ext cx="1248017" cy="1216106"/>
            </a:xfrm>
            <a:prstGeom prst="ellipse">
              <a:avLst/>
            </a:prstGeom>
            <a:solidFill>
              <a:schemeClr val="bg2">
                <a:lumMod val="75000"/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648663" y="1963984"/>
              <a:ext cx="1248017" cy="121610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0659998" y="1933498"/>
              <a:ext cx="1248017" cy="121610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0959" y="2138215"/>
              <a:ext cx="826541" cy="83973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01650" y="2172523"/>
              <a:ext cx="826541" cy="79535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3569" y="2156949"/>
              <a:ext cx="941865" cy="8265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74625" y="2132673"/>
              <a:ext cx="849270" cy="84527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8806028" y="2163505"/>
              <a:ext cx="933285" cy="84023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48536" y="2159647"/>
              <a:ext cx="898591" cy="766216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066513" y="2858174"/>
            <a:ext cx="118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실거래가 </a:t>
            </a:r>
            <a:endParaRPr lang="en-US" altLang="ko-KR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76266" y="2861960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실거래가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</a:t>
            </a:r>
            <a:r>
              <a:rPr lang="ko-KR" altLang="en-US" sz="1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파생변수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61164" y="2989419"/>
            <a:ext cx="98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30233" y="3046246"/>
            <a:ext cx="101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역세권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25710" y="2988931"/>
            <a:ext cx="101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97117" y="3008366"/>
            <a:ext cx="1011211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관심도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 rot="20299621">
            <a:off x="5892785" y="4778997"/>
            <a:ext cx="5112000" cy="64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': 31689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obs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of 33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variables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321958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7282" y="1121144"/>
            <a:ext cx="474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결측치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해결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2" name="AutoShape 2" descr="SPSS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380" y="2080197"/>
            <a:ext cx="3438428" cy="375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458815" y="3513547"/>
            <a:ext cx="804375" cy="2898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3230" y="2069410"/>
            <a:ext cx="484737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-“Distance” </a:t>
            </a:r>
            <a:r>
              <a:rPr lang="ko-KR" altLang="en-US" dirty="0" err="1"/>
              <a:t>결측치</a:t>
            </a:r>
            <a:r>
              <a:rPr lang="ko-KR" altLang="en-US" dirty="0"/>
              <a:t> 존재 → </a:t>
            </a:r>
            <a:r>
              <a:rPr lang="en-US" altLang="ko-KR" dirty="0"/>
              <a:t>1km </a:t>
            </a:r>
            <a:r>
              <a:rPr lang="ko-KR" altLang="en-US" dirty="0"/>
              <a:t>이내의 데이터만 입력되었기 때문에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으로 대체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52115" y="2074958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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74245" y="3402176"/>
            <a:ext cx="484737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- “Subway” </a:t>
            </a:r>
            <a:r>
              <a:rPr lang="ko-KR" altLang="en-US" dirty="0" err="1"/>
              <a:t>결측치</a:t>
            </a:r>
            <a:r>
              <a:rPr lang="ko-KR" altLang="en-US" dirty="0"/>
              <a:t> 존재 → 아파트 주변의 가까운 지하철 역이 없기 때문에 </a:t>
            </a:r>
            <a:r>
              <a:rPr lang="en-US" altLang="ko-KR" dirty="0"/>
              <a:t>Distance </a:t>
            </a:r>
            <a:r>
              <a:rPr lang="ko-KR" altLang="en-US" dirty="0"/>
              <a:t>역시 적을 수 없어 </a:t>
            </a:r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18987" y="3409273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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243" y="4794888"/>
            <a:ext cx="4847371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1km </a:t>
            </a:r>
            <a:r>
              <a:rPr lang="ko-KR" altLang="en-US" dirty="0"/>
              <a:t>밖의 아파트의 </a:t>
            </a:r>
            <a:r>
              <a:rPr lang="en-US" altLang="ko-KR" dirty="0"/>
              <a:t>Distance(</a:t>
            </a:r>
            <a:r>
              <a:rPr lang="ko-KR" altLang="en-US" dirty="0" err="1"/>
              <a:t>결측치</a:t>
            </a:r>
            <a:r>
              <a:rPr lang="en-US" altLang="ko-KR" dirty="0"/>
              <a:t>)</a:t>
            </a:r>
            <a:r>
              <a:rPr lang="ko-KR" altLang="en-US" dirty="0"/>
              <a:t>를 제거하고 회귀식을 돌렸을 경우 설명력 상승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80002" y="4795044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  </a:t>
            </a:r>
          </a:p>
        </p:txBody>
      </p:sp>
    </p:spTree>
    <p:extLst>
      <p:ext uri="{BB962C8B-B14F-4D97-AF65-F5344CB8AC3E}">
        <p14:creationId xmlns:p14="http://schemas.microsoft.com/office/powerpoint/2010/main" xmlns="" val="274155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6836908" y="2996442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052043" y="3003216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39484" y="1443264"/>
            <a:ext cx="6855909" cy="551710"/>
            <a:chOff x="2668045" y="645557"/>
            <a:chExt cx="6855909" cy="55171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995335" y="119726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68045" y="698329"/>
              <a:ext cx="6855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erlin Sans FB" panose="020E0602020502020306" pitchFamily="34" charset="0"/>
                  <a:ea typeface="배달의민족 주아" panose="02020603020101020101" pitchFamily="18" charset="-127"/>
                </a:rPr>
                <a:t>Action Plan Roadmap</a:t>
              </a:r>
              <a:endParaRPr lang="ko-KR" altLang="en-US" sz="1400" dirty="0">
                <a:latin typeface="Berlin Sans FB" panose="020E0602020502020306" pitchFamily="34" charset="0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995335" y="64555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619104" y="2216266"/>
            <a:ext cx="2787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1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2833" y="2216266"/>
            <a:ext cx="273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3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83424" y="2860623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1" name="타원 30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559442" y="2835533"/>
            <a:ext cx="2330311" cy="369426"/>
            <a:chOff x="5061866" y="2163619"/>
            <a:chExt cx="2169679" cy="365854"/>
          </a:xfrm>
          <a:solidFill>
            <a:srgbClr val="FF0000"/>
          </a:solidFill>
        </p:grpSpPr>
        <p:sp>
          <p:nvSpPr>
            <p:cNvPr id="39" name="타원 38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44728" y="2163619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16000" y="3495580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33995" y="3518836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38366" y="2860715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수집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99699" y="2848360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도출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9782" y="4167092"/>
            <a:ext cx="229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반응 변수와 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설명변수에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해당하는 데이터들을 수집하여 정제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6890" y="4256433"/>
            <a:ext cx="308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만들어진 모형에 검증 데이터를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넣어 모델의 정확도 평가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-12283" y="-3675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32546" y="2201988"/>
            <a:ext cx="210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2</a:t>
            </a:r>
            <a:endParaRPr lang="ko-KR" altLang="en-US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05595" y="2835535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5" name="타원 34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4616814" y="3487027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056746" y="2838087"/>
            <a:ext cx="21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기반 분석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83919" y="4167092"/>
            <a:ext cx="326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데이터를 훈련 데이터와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검증데이터로 나누어 통계 분석하고 예측 모델을 설계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259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38754" y="2432637"/>
            <a:ext cx="843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/>
                </a:solidFill>
              </a:rPr>
              <a:t>Phenomenon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49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2915" y="1724941"/>
            <a:ext cx="8024186" cy="462087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7001" y="1107929"/>
            <a:ext cx="24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Decision Tree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8468" y="1770598"/>
            <a:ext cx="8394457" cy="4689582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5400000">
            <a:off x="670666" y="2467101"/>
            <a:ext cx="2517911" cy="2858079"/>
          </a:xfrm>
          <a:custGeom>
            <a:avLst/>
            <a:gdLst>
              <a:gd name="connsiteX0" fmla="*/ 0 w 3018692"/>
              <a:gd name="connsiteY0" fmla="*/ 4148982 h 4148982"/>
              <a:gd name="connsiteX1" fmla="*/ 0 w 3018692"/>
              <a:gd name="connsiteY1" fmla="*/ 777566 h 4148982"/>
              <a:gd name="connsiteX2" fmla="*/ 897020 w 3018692"/>
              <a:gd name="connsiteY2" fmla="*/ 777566 h 4148982"/>
              <a:gd name="connsiteX3" fmla="*/ 1433290 w 3018692"/>
              <a:gd name="connsiteY3" fmla="*/ 0 h 4148982"/>
              <a:gd name="connsiteX4" fmla="*/ 1969560 w 3018692"/>
              <a:gd name="connsiteY4" fmla="*/ 777566 h 4148982"/>
              <a:gd name="connsiteX5" fmla="*/ 3018692 w 3018692"/>
              <a:gd name="connsiteY5" fmla="*/ 777566 h 4148982"/>
              <a:gd name="connsiteX6" fmla="*/ 3018692 w 3018692"/>
              <a:gd name="connsiteY6" fmla="*/ 4148982 h 414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8692" h="4148982">
                <a:moveTo>
                  <a:pt x="0" y="4148982"/>
                </a:moveTo>
                <a:lnTo>
                  <a:pt x="0" y="777566"/>
                </a:lnTo>
                <a:lnTo>
                  <a:pt x="897020" y="777566"/>
                </a:lnTo>
                <a:lnTo>
                  <a:pt x="1433290" y="0"/>
                </a:lnTo>
                <a:lnTo>
                  <a:pt x="1969560" y="777566"/>
                </a:lnTo>
                <a:lnTo>
                  <a:pt x="3018692" y="777566"/>
                </a:lnTo>
                <a:lnTo>
                  <a:pt x="3018692" y="414898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8000"/>
            </a:schemeClr>
          </a:solidFill>
          <a:ln>
            <a:solidFill>
              <a:srgbClr val="FF0000"/>
            </a:solidFill>
          </a:ln>
          <a:effectLst>
            <a:outerShdw blurRad="127000" dist="38100" dir="2700000" sx="103000" sy="103000" algn="tl" rotWithShape="0">
              <a:prstClr val="black">
                <a:alpha val="93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6170" y="2866801"/>
            <a:ext cx="1961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 면적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역세권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트렌드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연도의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분기당 면적당 매매 거래횟수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큰 영향</a:t>
            </a:r>
          </a:p>
        </p:txBody>
      </p:sp>
      <p:sp>
        <p:nvSpPr>
          <p:cNvPr id="2" name="타원 1"/>
          <p:cNvSpPr/>
          <p:nvPr/>
        </p:nvSpPr>
        <p:spPr>
          <a:xfrm>
            <a:off x="9319591" y="2206868"/>
            <a:ext cx="2189285" cy="2497977"/>
          </a:xfrm>
          <a:prstGeom prst="ellipse">
            <a:avLst/>
          </a:prstGeom>
          <a:solidFill>
            <a:srgbClr val="FF0000">
              <a:alpha val="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4268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7001" y="1107929"/>
            <a:ext cx="360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Confusion Matrix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5311" y="1945136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272" y="2438643"/>
            <a:ext cx="3567708" cy="3789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TextBox 45"/>
          <p:cNvSpPr txBox="1"/>
          <p:nvPr/>
        </p:nvSpPr>
        <p:spPr>
          <a:xfrm>
            <a:off x="986272" y="2729335"/>
            <a:ext cx="1840955" cy="65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1" y="4650630"/>
            <a:ext cx="2483170" cy="1173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93044" y="2839166"/>
            <a:ext cx="2063240" cy="1477328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Accurancy:0.9099</a:t>
            </a:r>
          </a:p>
          <a:p>
            <a:pPr algn="ctr"/>
            <a:r>
              <a:rPr lang="en-US" altLang="ko-KR" dirty="0"/>
              <a:t>Precision:0.8481</a:t>
            </a:r>
          </a:p>
          <a:p>
            <a:pPr algn="ctr"/>
            <a:r>
              <a:rPr lang="en-US" altLang="ko-KR" dirty="0"/>
              <a:t>Recall:0.7740</a:t>
            </a:r>
          </a:p>
          <a:p>
            <a:pPr algn="ctr"/>
            <a:r>
              <a:rPr lang="en-US" altLang="ko-KR" dirty="0"/>
              <a:t>TPR:0.7741</a:t>
            </a:r>
          </a:p>
          <a:p>
            <a:pPr algn="ctr"/>
            <a:r>
              <a:rPr lang="en-US" altLang="ko-KR" dirty="0"/>
              <a:t>FPR:0.0455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0842" y="2498218"/>
            <a:ext cx="2966439" cy="151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8360293" y="2030105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Matrix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4161" y="4799485"/>
            <a:ext cx="605545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모형의 성능이 좋으며 실제 존재하는 관심 범주를 많이 잡아낸다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112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7001" y="1107929"/>
            <a:ext cx="360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Confusion Matrix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971" y="2417865"/>
            <a:ext cx="4037188" cy="349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"/>
          <p:cNvSpPr>
            <a:spLocks noChangeArrowheads="1"/>
          </p:cNvSpPr>
          <p:nvPr/>
        </p:nvSpPr>
        <p:spPr bwMode="auto">
          <a:xfrm rot="20299621">
            <a:off x="1917990" y="3156945"/>
            <a:ext cx="2298073" cy="7078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softEdge rad="38100"/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AUC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0.905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1920027" y="4815781"/>
            <a:ext cx="7156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74626" y="4704526"/>
            <a:ext cx="172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</a:t>
            </a:r>
            <a:r>
              <a:rPr lang="ko-KR" altLang="en-US" sz="1400" dirty="0"/>
              <a:t>훈련 데이터</a:t>
            </a:r>
            <a:endParaRPr lang="en-US" altLang="ko-KR" sz="1400" dirty="0"/>
          </a:p>
          <a:p>
            <a:r>
              <a:rPr lang="en-US" altLang="ko-KR" sz="1400" dirty="0"/>
              <a:t>:</a:t>
            </a:r>
            <a:r>
              <a:rPr lang="ko-KR" altLang="en-US" sz="1400" dirty="0"/>
              <a:t>검증 데이터</a:t>
            </a: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1892139" y="5068958"/>
            <a:ext cx="71561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90527" y="1935738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ROC Curve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3168" y="3733771"/>
            <a:ext cx="8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TPR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8860" y="5943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53875" y="2745718"/>
            <a:ext cx="6096000" cy="646331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ko-KR" b="1" dirty="0"/>
              <a:t>TPR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1</a:t>
            </a:r>
            <a:r>
              <a:rPr lang="ko-KR" altLang="en-US" b="1" dirty="0"/>
              <a:t>인 경우를 </a:t>
            </a:r>
            <a:r>
              <a:rPr lang="en-US" altLang="ko-KR" b="1" dirty="0"/>
              <a:t>1</a:t>
            </a:r>
            <a:r>
              <a:rPr lang="ko-KR" altLang="en-US" b="1" dirty="0"/>
              <a:t>로 예측한 비율</a:t>
            </a:r>
            <a:endParaRPr lang="ko-KR" altLang="en-US" dirty="0"/>
          </a:p>
          <a:p>
            <a:r>
              <a:rPr lang="en-US" altLang="ko-KR" b="1" dirty="0"/>
              <a:t>FPR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0</a:t>
            </a:r>
            <a:r>
              <a:rPr lang="ko-KR" altLang="en-US" b="1" dirty="0"/>
              <a:t>인 경우를 </a:t>
            </a:r>
            <a:r>
              <a:rPr lang="en-US" altLang="ko-KR" b="1" dirty="0"/>
              <a:t>1</a:t>
            </a:r>
            <a:r>
              <a:rPr lang="ko-KR" altLang="en-US" b="1" dirty="0"/>
              <a:t>로 잘못 예측한 비율</a:t>
            </a:r>
            <a:endParaRPr lang="en-US" altLang="ko-KR" b="1" dirty="0"/>
          </a:p>
        </p:txBody>
      </p:sp>
      <p:sp>
        <p:nvSpPr>
          <p:cNvPr id="45" name="직사각형 44"/>
          <p:cNvSpPr/>
          <p:nvPr/>
        </p:nvSpPr>
        <p:spPr>
          <a:xfrm>
            <a:off x="5675912" y="4057224"/>
            <a:ext cx="6096000" cy="646331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ko-KR" b="1" dirty="0"/>
              <a:t>ROC Curve</a:t>
            </a:r>
            <a:r>
              <a:rPr lang="ko-KR" altLang="en-US" b="1" dirty="0"/>
              <a:t>의 면적의 크기가 </a:t>
            </a:r>
            <a:r>
              <a:rPr lang="en-US" altLang="ko-KR" b="1" dirty="0"/>
              <a:t>0.905</a:t>
            </a:r>
            <a:r>
              <a:rPr lang="ko-KR" altLang="en-US" b="1" dirty="0"/>
              <a:t>로 거래금액 구분 모델이 거의 정확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25827" y="276458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88069" y="409158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Wingdings" panose="05000000000000000000" pitchFamily="2" charset="2"/>
              </a:rPr>
              <a:t>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419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17563" y="1113655"/>
            <a:ext cx="24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Model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95152" y="1160474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85" y="1832726"/>
            <a:ext cx="3905250" cy="437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3245" y="1808506"/>
            <a:ext cx="3914775" cy="4435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"/>
          <p:cNvSpPr>
            <a:spLocks noChangeArrowheads="1"/>
          </p:cNvSpPr>
          <p:nvPr/>
        </p:nvSpPr>
        <p:spPr bwMode="auto">
          <a:xfrm rot="21132385">
            <a:off x="4170571" y="3410947"/>
            <a:ext cx="417258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softEdge rad="38100"/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유의미한 변수들을 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</a:rPr>
              <a:t>subset</a:t>
            </a: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으로 추출하여 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회귀식으로 </a:t>
            </a:r>
            <a:r>
              <a:rPr lang="ko-KR" alt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만듬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01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17563" y="1113655"/>
            <a:ext cx="24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Model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95152" y="1160474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69503" y="1717713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Cor.test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2116" y="5253030"/>
            <a:ext cx="45806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신뢰구간은 </a:t>
            </a:r>
            <a:r>
              <a:rPr lang="en-US" altLang="ko-KR" sz="1600" dirty="0"/>
              <a:t>(0.8067,0.8202)</a:t>
            </a:r>
            <a:r>
              <a:rPr lang="ko-KR" altLang="en-US" sz="1600" dirty="0"/>
              <a:t>이며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실제값의</a:t>
            </a:r>
            <a:r>
              <a:rPr lang="ko-KR" altLang="en-US" sz="1600" dirty="0"/>
              <a:t> 상관관계는 </a:t>
            </a:r>
            <a:r>
              <a:rPr lang="en-US" altLang="ko-KR" sz="1600" dirty="0"/>
              <a:t>0.8135</a:t>
            </a:r>
            <a:r>
              <a:rPr lang="ko-KR" altLang="en-US" sz="1600" dirty="0"/>
              <a:t>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35506" y="1727196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VIF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002" y="3997529"/>
            <a:ext cx="492527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변수들 간의 독립적이지 않고 선형적 관계도 있을 수 있으므로 다중공산성 확인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058" y="2222060"/>
            <a:ext cx="4124325" cy="1597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2802" y="2218625"/>
            <a:ext cx="3724275" cy="2800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935518" y="3649030"/>
            <a:ext cx="2022952" cy="1370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5562" y="39649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6460" y="521715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Wingdings" panose="05000000000000000000" pitchFamily="2" charset="2"/>
              </a:rPr>
              <a:t>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9750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17563" y="1113655"/>
            <a:ext cx="24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Model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354" y="1834487"/>
            <a:ext cx="5540863" cy="3716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242495" y="2984880"/>
            <a:ext cx="24010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28892" y="1160474"/>
            <a:ext cx="379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Wingdings" panose="05000000000000000000" pitchFamily="2" charset="2"/>
              </a:rPr>
              <a:t>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0742" y="1168998"/>
            <a:ext cx="3539946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66.31%</a:t>
            </a:r>
            <a:r>
              <a:rPr lang="ko-KR" altLang="en-US" sz="1600" dirty="0"/>
              <a:t>의 설명력을 가지며 </a:t>
            </a:r>
            <a:r>
              <a:rPr lang="en-US" altLang="ko-KR" sz="1600" dirty="0"/>
              <a:t>F-statistic </a:t>
            </a:r>
            <a:r>
              <a:rPr lang="ko-KR" altLang="en-US" sz="1600" dirty="0"/>
              <a:t>결과 </a:t>
            </a:r>
            <a:r>
              <a:rPr lang="en-US" altLang="ko-KR" sz="1600" dirty="0"/>
              <a:t>p-value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2.2e-16</a:t>
            </a:r>
            <a:r>
              <a:rPr lang="ko-KR" altLang="en-US" sz="1600" dirty="0"/>
              <a:t>보다 작아 </a:t>
            </a:r>
            <a:r>
              <a:rPr lang="en-US" altLang="ko-KR" sz="1600" dirty="0"/>
              <a:t>Price</a:t>
            </a:r>
            <a:r>
              <a:rPr lang="ko-KR" altLang="en-US" sz="1600" dirty="0"/>
              <a:t>를 설명하는데 사용 가능하다고 판단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37011" y="2321920"/>
            <a:ext cx="22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34817" y="5771024"/>
            <a:ext cx="516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346178" y="5764400"/>
            <a:ext cx="51683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1408" y="5603576"/>
            <a:ext cx="8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</a:t>
            </a:r>
            <a:r>
              <a:rPr lang="ko-KR" altLang="en-US" sz="1400" dirty="0"/>
              <a:t>회귀선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2765" y="5596952"/>
            <a:ext cx="8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</a:t>
            </a:r>
            <a:r>
              <a:rPr lang="ko-KR" altLang="en-US" sz="1400" dirty="0"/>
              <a:t>기준선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55761" y="2340473"/>
            <a:ext cx="339240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Apart_area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Pop_house</a:t>
            </a:r>
            <a:r>
              <a:rPr lang="en-US" altLang="ko-KR" sz="1600" dirty="0"/>
              <a:t>&gt;Floor&gt;trend&gt;Distance</a:t>
            </a:r>
            <a:r>
              <a:rPr lang="ko-KR" altLang="en-US" sz="1600" dirty="0"/>
              <a:t>순으로 회귀식에 영향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3" y="3479390"/>
            <a:ext cx="4019098" cy="289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도형 27"/>
          <p:cNvSpPr/>
          <p:nvPr/>
        </p:nvSpPr>
        <p:spPr>
          <a:xfrm rot="9922614">
            <a:off x="8944409" y="3199670"/>
            <a:ext cx="1262464" cy="1382789"/>
          </a:xfrm>
          <a:prstGeom prst="swooshArrow">
            <a:avLst>
              <a:gd name="adj1" fmla="val 13252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6158083" y="4468948"/>
            <a:ext cx="772805" cy="11089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31952" y="6043473"/>
            <a:ext cx="3831317" cy="268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410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6836908" y="2996442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052043" y="3003216"/>
            <a:ext cx="2318897" cy="19"/>
          </a:xfrm>
          <a:prstGeom prst="line">
            <a:avLst/>
          </a:prstGeom>
          <a:ln w="666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39484" y="1443264"/>
            <a:ext cx="6855909" cy="551710"/>
            <a:chOff x="2668045" y="645557"/>
            <a:chExt cx="6855909" cy="55171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995335" y="119726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68045" y="698329"/>
              <a:ext cx="6855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erlin Sans FB" panose="020E0602020502020306" pitchFamily="34" charset="0"/>
                  <a:ea typeface="배달의민족 주아" panose="02020603020101020101" pitchFamily="18" charset="-127"/>
                </a:rPr>
                <a:t>Action Plan Roadmap</a:t>
              </a:r>
              <a:endParaRPr lang="ko-KR" altLang="en-US" sz="1400" dirty="0">
                <a:latin typeface="Berlin Sans FB" panose="020E0602020502020306" pitchFamily="34" charset="0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995335" y="645557"/>
              <a:ext cx="420569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619104" y="2216266"/>
            <a:ext cx="2787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1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83424" y="2860623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1" name="타원 30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16000" y="3495580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38366" y="2860715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수집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9782" y="4167092"/>
            <a:ext cx="229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반응 변수와 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설명변수에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해당하는 데이터들을 수집하여 정제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32546" y="2201988"/>
            <a:ext cx="210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2</a:t>
            </a:r>
            <a:endParaRPr lang="ko-KR" altLang="en-US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05595" y="2835535"/>
            <a:ext cx="2330311" cy="369424"/>
            <a:chOff x="5061866" y="2163621"/>
            <a:chExt cx="2169679" cy="365852"/>
          </a:xfrm>
          <a:solidFill>
            <a:srgbClr val="FF0000"/>
          </a:solidFill>
        </p:grpSpPr>
        <p:sp>
          <p:nvSpPr>
            <p:cNvPr id="35" name="타원 34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44728" y="2163621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4616814" y="3487027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49910" y="2838087"/>
            <a:ext cx="18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기반 분석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83919" y="4167092"/>
            <a:ext cx="326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데이터를 훈련 데이터와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검증데이터로 나누어 통계 분석하고 예측 모델을 설계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812" y="1499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42833" y="2216266"/>
            <a:ext cx="273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STEP 3</a:t>
            </a:r>
            <a:endParaRPr lang="ko-KR" altLang="en-US" sz="4000" b="1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559442" y="2835533"/>
            <a:ext cx="2330311" cy="369426"/>
            <a:chOff x="5061866" y="2163619"/>
            <a:chExt cx="2169679" cy="365854"/>
          </a:xfrm>
          <a:solidFill>
            <a:srgbClr val="FF0000"/>
          </a:solidFill>
        </p:grpSpPr>
        <p:sp>
          <p:nvSpPr>
            <p:cNvPr id="39" name="타원 38"/>
            <p:cNvSpPr/>
            <p:nvPr/>
          </p:nvSpPr>
          <p:spPr>
            <a:xfrm>
              <a:off x="5061866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788077" y="2163621"/>
              <a:ext cx="443468" cy="3658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44728" y="2163619"/>
              <a:ext cx="1803954" cy="3658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233995" y="3518836"/>
            <a:ext cx="3101248" cy="2461257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199699" y="2848360"/>
            <a:ext cx="16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도출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6890" y="4256433"/>
            <a:ext cx="308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만들어진 모형에 검증 데이터를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넣어 모델의 정확도 평가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490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65678" y="525907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Prospect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78" y="2568074"/>
            <a:ext cx="2268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2017-2018 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매매가 예측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3440" y="1563161"/>
            <a:ext cx="999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평균절대백분율 오차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(MAPE: Mean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absolute percentage error)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1430" y="2783952"/>
            <a:ext cx="999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Mean(abs(100*(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)/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실제값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5825" y="3640981"/>
            <a:ext cx="999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0% &lt;= MAPE &lt; 10%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매우 정확한 예측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53949" y="4196505"/>
            <a:ext cx="999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10% &lt;= MAPE &lt; 20%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비교적 정확한 예측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3948" y="4776443"/>
            <a:ext cx="999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20% &lt;= MAPE &lt; 50%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비교적 합리적인 예측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7794" y="5318074"/>
            <a:ext cx="999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MAPE &gt;= 50%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부정확한 예측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7277100"/>
            <a:ext cx="892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정확도를 오차의 백분율로 표시합니다</a:t>
            </a:r>
            <a:r>
              <a:rPr lang="en-US" altLang="ko-KR" dirty="0"/>
              <a:t>. </a:t>
            </a:r>
            <a:r>
              <a:rPr lang="ko-KR" altLang="en-US" dirty="0"/>
              <a:t>이 숫자는 백분율이기 때문에 다른 통계량보다 더 쉽게 이해할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MAPE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이면 예측 값은 평균 </a:t>
            </a:r>
            <a:r>
              <a:rPr lang="en-US" altLang="ko-KR" dirty="0"/>
              <a:t>5% </a:t>
            </a:r>
            <a:r>
              <a:rPr lang="ko-KR" altLang="en-US" dirty="0"/>
              <a:t>벗어납니다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44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797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5008" y="410527"/>
            <a:ext cx="26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Action Plan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0377" y="647969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6340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279792" y="1084158"/>
            <a:ext cx="956577" cy="469003"/>
          </a:xfrm>
          <a:custGeom>
            <a:avLst/>
            <a:gdLst>
              <a:gd name="connsiteX0" fmla="*/ 578125 w 865305"/>
              <a:gd name="connsiteY0" fmla="*/ 0 h 463452"/>
              <a:gd name="connsiteX1" fmla="*/ 865305 w 865305"/>
              <a:gd name="connsiteY1" fmla="*/ 453964 h 463452"/>
              <a:gd name="connsiteX2" fmla="*/ 293182 w 865305"/>
              <a:gd name="connsiteY2" fmla="*/ 453964 h 463452"/>
              <a:gd name="connsiteX3" fmla="*/ 287180 w 865305"/>
              <a:gd name="connsiteY3" fmla="*/ 463452 h 463452"/>
              <a:gd name="connsiteX4" fmla="*/ 0 w 865305"/>
              <a:gd name="connsiteY4" fmla="*/ 9488 h 463452"/>
              <a:gd name="connsiteX5" fmla="*/ 572123 w 865305"/>
              <a:gd name="connsiteY5" fmla="*/ 9488 h 4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305" h="463452">
                <a:moveTo>
                  <a:pt x="578125" y="0"/>
                </a:moveTo>
                <a:lnTo>
                  <a:pt x="865305" y="453964"/>
                </a:lnTo>
                <a:lnTo>
                  <a:pt x="293182" y="453964"/>
                </a:lnTo>
                <a:lnTo>
                  <a:pt x="287180" y="463452"/>
                </a:lnTo>
                <a:lnTo>
                  <a:pt x="0" y="9488"/>
                </a:lnTo>
                <a:lnTo>
                  <a:pt x="572123" y="948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7675" y="1095614"/>
            <a:ext cx="4974542" cy="468250"/>
          </a:xfrm>
          <a:custGeom>
            <a:avLst/>
            <a:gdLst>
              <a:gd name="connsiteX0" fmla="*/ 0 w 6021110"/>
              <a:gd name="connsiteY0" fmla="*/ 0 h 468250"/>
              <a:gd name="connsiteX1" fmla="*/ 5653139 w 6021110"/>
              <a:gd name="connsiteY1" fmla="*/ 0 h 468250"/>
              <a:gd name="connsiteX2" fmla="*/ 5653139 w 6021110"/>
              <a:gd name="connsiteY2" fmla="*/ 9407 h 468250"/>
              <a:gd name="connsiteX3" fmla="*/ 5660386 w 6021110"/>
              <a:gd name="connsiteY3" fmla="*/ 0 h 468250"/>
              <a:gd name="connsiteX4" fmla="*/ 6021110 w 6021110"/>
              <a:gd name="connsiteY4" fmla="*/ 468249 h 468250"/>
              <a:gd name="connsiteX5" fmla="*/ 5653139 w 6021110"/>
              <a:gd name="connsiteY5" fmla="*/ 468249 h 468250"/>
              <a:gd name="connsiteX6" fmla="*/ 5653139 w 6021110"/>
              <a:gd name="connsiteY6" fmla="*/ 468250 h 468250"/>
              <a:gd name="connsiteX7" fmla="*/ 0 w 6021110"/>
              <a:gd name="connsiteY7" fmla="*/ 468250 h 46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1110" h="468250">
                <a:moveTo>
                  <a:pt x="0" y="0"/>
                </a:moveTo>
                <a:lnTo>
                  <a:pt x="5653139" y="0"/>
                </a:lnTo>
                <a:lnTo>
                  <a:pt x="5653139" y="9407"/>
                </a:lnTo>
                <a:lnTo>
                  <a:pt x="5660386" y="0"/>
                </a:lnTo>
                <a:lnTo>
                  <a:pt x="6021110" y="468249"/>
                </a:lnTo>
                <a:lnTo>
                  <a:pt x="5653139" y="468249"/>
                </a:lnTo>
                <a:lnTo>
                  <a:pt x="5653139" y="468250"/>
                </a:lnTo>
                <a:lnTo>
                  <a:pt x="0" y="4682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13727" y="1113978"/>
            <a:ext cx="446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예측모델의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정확도 평가</a:t>
            </a:r>
          </a:p>
        </p:txBody>
      </p:sp>
      <p:sp>
        <p:nvSpPr>
          <p:cNvPr id="8" name="타원 7"/>
          <p:cNvSpPr/>
          <p:nvPr/>
        </p:nvSpPr>
        <p:spPr>
          <a:xfrm>
            <a:off x="10158954" y="2870011"/>
            <a:ext cx="197522" cy="21980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58954" y="3403248"/>
            <a:ext cx="197522" cy="2198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28483" y="2735400"/>
            <a:ext cx="18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8483" y="3290910"/>
            <a:ext cx="18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LM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000" y="2245312"/>
            <a:ext cx="8986454" cy="3762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975780" y="2835391"/>
            <a:ext cx="880162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Ctree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전용면적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역세권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트랜드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Model: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전용면적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역세권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트렌드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층수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세대당 인구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 거래 가격지수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학생수             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85303" y="2472232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분기별 모델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4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52587" y="2262648"/>
            <a:ext cx="6262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endParaRPr lang="ko-KR" altLang="en-US" sz="9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2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29309" y="51908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0439" y="358029"/>
            <a:ext cx="2737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Phenomenon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2131" y="520044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7027" y="511643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5934" y="51771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35143" y="1601200"/>
            <a:ext cx="478971" cy="167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72710">
            <a:off x="8509780" y="2493814"/>
            <a:ext cx="3840813" cy="548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781" y="1376963"/>
            <a:ext cx="4955345" cy="3967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93156">
            <a:off x="5906681" y="1552030"/>
            <a:ext cx="5258256" cy="5334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69598">
            <a:off x="6618189" y="3113137"/>
            <a:ext cx="4351397" cy="4877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6640" y="3687570"/>
            <a:ext cx="5075360" cy="594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35501">
            <a:off x="6736154" y="3941060"/>
            <a:ext cx="5303980" cy="5563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66874">
            <a:off x="1713742" y="5272560"/>
            <a:ext cx="4701947" cy="5563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49919">
            <a:off x="4323922" y="2286981"/>
            <a:ext cx="4519052" cy="56511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V="1">
            <a:off x="1950870" y="5597961"/>
            <a:ext cx="4334697" cy="43607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172766" y="2510249"/>
            <a:ext cx="2357108" cy="25322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060713" y="2606948"/>
            <a:ext cx="1369473" cy="24333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2039" y="3390997"/>
            <a:ext cx="5357324" cy="56392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9336" y="4335581"/>
            <a:ext cx="4366638" cy="2110923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8891772" y="4899217"/>
            <a:ext cx="20022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83449" y="5202032"/>
            <a:ext cx="20022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034036" y="6446504"/>
            <a:ext cx="20022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507002" y="3849358"/>
            <a:ext cx="2330922" cy="33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704678" y="48546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368786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9284" y="940808"/>
            <a:ext cx="102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1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0260" y="1277141"/>
            <a:ext cx="130716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4105" y="1722476"/>
            <a:ext cx="2383548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회귀분석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1271" y="2273519"/>
            <a:ext cx="326003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변수의 중요도 차이 발견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6034" y="2872641"/>
            <a:ext cx="32600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1.Apart_area</a:t>
            </a:r>
          </a:p>
          <a:p>
            <a:r>
              <a:rPr lang="en-US" altLang="ko-KR" dirty="0"/>
              <a:t>           2.Pop_house</a:t>
            </a:r>
          </a:p>
          <a:p>
            <a:r>
              <a:rPr lang="en-US" altLang="ko-KR" dirty="0"/>
              <a:t>           3.Floor </a:t>
            </a:r>
          </a:p>
          <a:p>
            <a:r>
              <a:rPr lang="en-US" altLang="ko-KR" dirty="0"/>
              <a:t>           4.Trend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011" y="4152555"/>
            <a:ext cx="3260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거래금액가격을 </a:t>
            </a:r>
            <a:r>
              <a:rPr lang="ko-KR" altLang="en-US" sz="1600" dirty="0" err="1">
                <a:solidFill>
                  <a:srgbClr val="FF0000"/>
                </a:solidFill>
              </a:rPr>
              <a:t>회귀분석하여</a:t>
            </a:r>
            <a:r>
              <a:rPr lang="ko-KR" altLang="en-US" sz="1600" dirty="0">
                <a:solidFill>
                  <a:srgbClr val="FF0000"/>
                </a:solidFill>
              </a:rPr>
              <a:t> 반응변수에 영향이 큰 변수들 발견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8210" y="944353"/>
            <a:ext cx="102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2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40214" y="1301951"/>
            <a:ext cx="16566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Decision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3098" y="1747286"/>
            <a:ext cx="2383548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결정트리</a:t>
            </a:r>
            <a:r>
              <a:rPr lang="ko-KR" altLang="en-US" sz="2400" dirty="0"/>
              <a:t> 결과</a:t>
            </a:r>
          </a:p>
        </p:txBody>
      </p:sp>
      <p:sp>
        <p:nvSpPr>
          <p:cNvPr id="12" name="더하기 기호 11"/>
          <p:cNvSpPr/>
          <p:nvPr/>
        </p:nvSpPr>
        <p:spPr>
          <a:xfrm>
            <a:off x="5082358" y="2868939"/>
            <a:ext cx="1729406" cy="1341552"/>
          </a:xfrm>
          <a:prstGeom prst="mathPl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58330" y="2282612"/>
            <a:ext cx="326003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거래에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영향을 주는 변수 발견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9886" y="2876495"/>
            <a:ext cx="32600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1.Apart_area</a:t>
            </a:r>
          </a:p>
          <a:p>
            <a:r>
              <a:rPr lang="en-US" altLang="ko-KR" dirty="0"/>
              <a:t>           2.Distance</a:t>
            </a:r>
          </a:p>
          <a:p>
            <a:r>
              <a:rPr lang="en-US" altLang="ko-KR" dirty="0"/>
              <a:t>           3.Trend</a:t>
            </a:r>
          </a:p>
          <a:p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7237065" y="4195856"/>
            <a:ext cx="3260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 면적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역세권과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관심도가 다음 연도 매매 거래에 영향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504" y="4708278"/>
            <a:ext cx="102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3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7894" y="5596267"/>
            <a:ext cx="2383548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분석 최종 결과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5364" y="5000847"/>
            <a:ext cx="355266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매매값</a:t>
            </a:r>
            <a:r>
              <a:rPr lang="ko-KR" altLang="en-US" sz="3600" dirty="0"/>
              <a:t> 예측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61996" y="5060016"/>
            <a:ext cx="7341644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아파트 매매가격은 단위당 전용면적</a:t>
            </a:r>
            <a:r>
              <a:rPr lang="en-US" altLang="ko-KR" sz="1400" dirty="0"/>
              <a:t>, </a:t>
            </a:r>
            <a:r>
              <a:rPr lang="ko-KR" altLang="en-US" sz="1400" dirty="0"/>
              <a:t>층이 클수록 세대당 인구가 작을수록 매매가격이 커진다</a:t>
            </a:r>
            <a:r>
              <a:rPr lang="en-US" altLang="ko-KR" sz="1400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/>
              <a:t>매매 거래는 </a:t>
            </a:r>
            <a:r>
              <a:rPr lang="ko-KR" altLang="en-US" sz="1400" dirty="0"/>
              <a:t>전용면적</a:t>
            </a:r>
            <a:r>
              <a:rPr lang="en-US" altLang="ko-KR" sz="1400" dirty="0"/>
              <a:t>,</a:t>
            </a:r>
            <a:r>
              <a:rPr lang="ko-KR" altLang="en-US" sz="1400" dirty="0"/>
              <a:t>역세권</a:t>
            </a:r>
            <a:r>
              <a:rPr lang="en-US" altLang="ko-KR" sz="1400" dirty="0"/>
              <a:t>,</a:t>
            </a:r>
            <a:r>
              <a:rPr lang="ko-KR" altLang="en-US" sz="1400" dirty="0"/>
              <a:t>관심도에 따라 영향을</a:t>
            </a:r>
            <a:r>
              <a:rPr lang="en-US" altLang="ko-KR" sz="1400" dirty="0"/>
              <a:t> </a:t>
            </a:r>
            <a:r>
              <a:rPr lang="ko-KR" altLang="en-US" sz="1400" dirty="0"/>
              <a:t>많이 받는다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48833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73937" y="2154927"/>
            <a:ext cx="640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Summary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021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V="1">
            <a:off x="-132080" y="971568"/>
            <a:ext cx="12324080" cy="5713011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447675" y="958542"/>
            <a:ext cx="11815445" cy="45841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4446" y="533279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406" y="539922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55268" y="363503"/>
            <a:ext cx="200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Summary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583" y="1291039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(Problem)</a:t>
            </a:r>
            <a:endParaRPr lang="ko-KR" altLang="en-US" sz="28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30905" y="2756871"/>
            <a:ext cx="2612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(Solution)</a:t>
            </a:r>
            <a:endParaRPr lang="ko-KR" altLang="en-US" sz="28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xmlns="" val="2241090024"/>
              </p:ext>
            </p:extLst>
          </p:nvPr>
        </p:nvGraphicFramePr>
        <p:xfrm>
          <a:off x="3481754" y="2039815"/>
          <a:ext cx="4627962" cy="3332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2408" y="4179346"/>
            <a:ext cx="3508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모델을 통해 아파트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매매가를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 합리적인 구매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의사결정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9492" y="2783658"/>
            <a:ext cx="333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집 마련 혹은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부동산 시장에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불신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때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38228" y="53996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461879" y="4102067"/>
            <a:ext cx="1059214" cy="10592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20" y="2255464"/>
            <a:ext cx="1485899" cy="1485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0839" y="3551301"/>
            <a:ext cx="1127760" cy="126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03528" y="4999553"/>
            <a:ext cx="1127760" cy="126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39212" y="1792991"/>
            <a:ext cx="2427255" cy="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9378535" y="3283834"/>
            <a:ext cx="2427255" cy="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113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52587" y="2262648"/>
            <a:ext cx="6262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85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122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0376" y="532058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05824" y="532057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28885" y="389992"/>
            <a:ext cx="18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05815" y="2054066"/>
            <a:ext cx="7746954" cy="2138076"/>
            <a:chOff x="-1945757" y="1967017"/>
            <a:chExt cx="11495075" cy="2732567"/>
          </a:xfrm>
          <a:solidFill>
            <a:srgbClr val="00B0F0"/>
          </a:solidFill>
        </p:grpSpPr>
        <p:sp>
          <p:nvSpPr>
            <p:cNvPr id="28" name="자유형 27"/>
            <p:cNvSpPr/>
            <p:nvPr/>
          </p:nvSpPr>
          <p:spPr>
            <a:xfrm>
              <a:off x="842272" y="1967017"/>
              <a:ext cx="4460357" cy="2732567"/>
            </a:xfrm>
            <a:custGeom>
              <a:avLst/>
              <a:gdLst>
                <a:gd name="connsiteX0" fmla="*/ 2783957 w 4198087"/>
                <a:gd name="connsiteY0" fmla="*/ 0 h 2775098"/>
                <a:gd name="connsiteX1" fmla="*/ 4198087 w 4198087"/>
                <a:gd name="connsiteY1" fmla="*/ 1387549 h 2775098"/>
                <a:gd name="connsiteX2" fmla="*/ 2783957 w 4198087"/>
                <a:gd name="connsiteY2" fmla="*/ 2775098 h 2775098"/>
                <a:gd name="connsiteX3" fmla="*/ 1433404 w 4198087"/>
                <a:gd name="connsiteY3" fmla="*/ 1800164 h 2775098"/>
                <a:gd name="connsiteX4" fmla="*/ 1417578 w 4198087"/>
                <a:gd name="connsiteY4" fmla="*/ 1739773 h 2775098"/>
                <a:gd name="connsiteX5" fmla="*/ 1351702 w 4198087"/>
                <a:gd name="connsiteY5" fmla="*/ 1701139 h 2775098"/>
                <a:gd name="connsiteX6" fmla="*/ 740459 w 4198087"/>
                <a:gd name="connsiteY6" fmla="*/ 1580947 h 2775098"/>
                <a:gd name="connsiteX7" fmla="*/ 10582 w 4198087"/>
                <a:gd name="connsiteY7" fmla="*/ 1782668 h 2775098"/>
                <a:gd name="connsiteX8" fmla="*/ 6136 w 4198087"/>
                <a:gd name="connsiteY8" fmla="*/ 1787733 h 2775098"/>
                <a:gd name="connsiteX9" fmla="*/ 0 w 4198087"/>
                <a:gd name="connsiteY9" fmla="*/ 1787733 h 2775098"/>
                <a:gd name="connsiteX10" fmla="*/ 15115 w 4198087"/>
                <a:gd name="connsiteY10" fmla="*/ 1774545 h 2775098"/>
                <a:gd name="connsiteX11" fmla="*/ 185793 w 4198087"/>
                <a:gd name="connsiteY11" fmla="*/ 1417243 h 2775098"/>
                <a:gd name="connsiteX12" fmla="*/ 74664 w 4198087"/>
                <a:gd name="connsiteY12" fmla="*/ 1125466 h 2775098"/>
                <a:gd name="connsiteX13" fmla="*/ 39671 w 4198087"/>
                <a:gd name="connsiteY13" fmla="*/ 1086961 h 2775098"/>
                <a:gd name="connsiteX14" fmla="*/ 56332 w 4198087"/>
                <a:gd name="connsiteY14" fmla="*/ 1086961 h 2775098"/>
                <a:gd name="connsiteX15" fmla="*/ 83616 w 4198087"/>
                <a:gd name="connsiteY15" fmla="*/ 1107920 h 2775098"/>
                <a:gd name="connsiteX16" fmla="*/ 740459 w 4198087"/>
                <a:gd name="connsiteY16" fmla="*/ 1253538 h 2775098"/>
                <a:gd name="connsiteX17" fmla="*/ 1397302 w 4198087"/>
                <a:gd name="connsiteY17" fmla="*/ 1107920 h 2775098"/>
                <a:gd name="connsiteX18" fmla="*/ 1398870 w 4198087"/>
                <a:gd name="connsiteY18" fmla="*/ 1106716 h 2775098"/>
                <a:gd name="connsiteX19" fmla="*/ 1433404 w 4198087"/>
                <a:gd name="connsiteY19" fmla="*/ 974935 h 2775098"/>
                <a:gd name="connsiteX20" fmla="*/ 2783957 w 4198087"/>
                <a:gd name="connsiteY20" fmla="*/ 0 h 277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98087" h="2775098">
                  <a:moveTo>
                    <a:pt x="2783957" y="0"/>
                  </a:moveTo>
                  <a:cubicBezTo>
                    <a:pt x="3564959" y="0"/>
                    <a:pt x="4198087" y="621227"/>
                    <a:pt x="4198087" y="1387549"/>
                  </a:cubicBezTo>
                  <a:cubicBezTo>
                    <a:pt x="4198087" y="2153871"/>
                    <a:pt x="3564959" y="2775098"/>
                    <a:pt x="2783957" y="2775098"/>
                  </a:cubicBezTo>
                  <a:cubicBezTo>
                    <a:pt x="2149393" y="2775098"/>
                    <a:pt x="1612449" y="2364991"/>
                    <a:pt x="1433404" y="1800164"/>
                  </a:cubicBezTo>
                  <a:lnTo>
                    <a:pt x="1417578" y="1739773"/>
                  </a:lnTo>
                  <a:lnTo>
                    <a:pt x="1351702" y="1701139"/>
                  </a:lnTo>
                  <a:cubicBezTo>
                    <a:pt x="1206414" y="1627735"/>
                    <a:pt x="986541" y="1580947"/>
                    <a:pt x="740459" y="1580947"/>
                  </a:cubicBezTo>
                  <a:cubicBezTo>
                    <a:pt x="412350" y="1580947"/>
                    <a:pt x="130834" y="1664125"/>
                    <a:pt x="10582" y="1782668"/>
                  </a:cubicBezTo>
                  <a:lnTo>
                    <a:pt x="6136" y="1787733"/>
                  </a:lnTo>
                  <a:lnTo>
                    <a:pt x="0" y="1787733"/>
                  </a:lnTo>
                  <a:lnTo>
                    <a:pt x="15115" y="1774545"/>
                  </a:lnTo>
                  <a:cubicBezTo>
                    <a:pt x="123964" y="1668332"/>
                    <a:pt x="185793" y="1546615"/>
                    <a:pt x="185793" y="1417243"/>
                  </a:cubicBezTo>
                  <a:cubicBezTo>
                    <a:pt x="185793" y="1313745"/>
                    <a:pt x="146223" y="1215147"/>
                    <a:pt x="74664" y="1125466"/>
                  </a:cubicBezTo>
                  <a:lnTo>
                    <a:pt x="39671" y="1086961"/>
                  </a:lnTo>
                  <a:lnTo>
                    <a:pt x="56332" y="1086961"/>
                  </a:lnTo>
                  <a:lnTo>
                    <a:pt x="83616" y="1107920"/>
                  </a:lnTo>
                  <a:cubicBezTo>
                    <a:pt x="225967" y="1195776"/>
                    <a:pt x="467035" y="1253538"/>
                    <a:pt x="740459" y="1253538"/>
                  </a:cubicBezTo>
                  <a:cubicBezTo>
                    <a:pt x="1013884" y="1253538"/>
                    <a:pt x="1254952" y="1195776"/>
                    <a:pt x="1397302" y="1107920"/>
                  </a:cubicBezTo>
                  <a:lnTo>
                    <a:pt x="1398870" y="1106716"/>
                  </a:lnTo>
                  <a:lnTo>
                    <a:pt x="1433404" y="974935"/>
                  </a:lnTo>
                  <a:cubicBezTo>
                    <a:pt x="1612449" y="410107"/>
                    <a:pt x="2149393" y="0"/>
                    <a:pt x="27839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-1945757" y="1967017"/>
              <a:ext cx="2998380" cy="27325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088960" y="1967018"/>
              <a:ext cx="4460358" cy="2732566"/>
            </a:xfrm>
            <a:custGeom>
              <a:avLst/>
              <a:gdLst>
                <a:gd name="connsiteX0" fmla="*/ 2783957 w 4198087"/>
                <a:gd name="connsiteY0" fmla="*/ 0 h 2775098"/>
                <a:gd name="connsiteX1" fmla="*/ 4198087 w 4198087"/>
                <a:gd name="connsiteY1" fmla="*/ 1387549 h 2775098"/>
                <a:gd name="connsiteX2" fmla="*/ 2783957 w 4198087"/>
                <a:gd name="connsiteY2" fmla="*/ 2775098 h 2775098"/>
                <a:gd name="connsiteX3" fmla="*/ 1433404 w 4198087"/>
                <a:gd name="connsiteY3" fmla="*/ 1800164 h 2775098"/>
                <a:gd name="connsiteX4" fmla="*/ 1417578 w 4198087"/>
                <a:gd name="connsiteY4" fmla="*/ 1739773 h 2775098"/>
                <a:gd name="connsiteX5" fmla="*/ 1351702 w 4198087"/>
                <a:gd name="connsiteY5" fmla="*/ 1701139 h 2775098"/>
                <a:gd name="connsiteX6" fmla="*/ 740459 w 4198087"/>
                <a:gd name="connsiteY6" fmla="*/ 1580947 h 2775098"/>
                <a:gd name="connsiteX7" fmla="*/ 10582 w 4198087"/>
                <a:gd name="connsiteY7" fmla="*/ 1782668 h 2775098"/>
                <a:gd name="connsiteX8" fmla="*/ 6136 w 4198087"/>
                <a:gd name="connsiteY8" fmla="*/ 1787733 h 2775098"/>
                <a:gd name="connsiteX9" fmla="*/ 0 w 4198087"/>
                <a:gd name="connsiteY9" fmla="*/ 1787733 h 2775098"/>
                <a:gd name="connsiteX10" fmla="*/ 15115 w 4198087"/>
                <a:gd name="connsiteY10" fmla="*/ 1774545 h 2775098"/>
                <a:gd name="connsiteX11" fmla="*/ 185793 w 4198087"/>
                <a:gd name="connsiteY11" fmla="*/ 1417243 h 2775098"/>
                <a:gd name="connsiteX12" fmla="*/ 74664 w 4198087"/>
                <a:gd name="connsiteY12" fmla="*/ 1125466 h 2775098"/>
                <a:gd name="connsiteX13" fmla="*/ 39671 w 4198087"/>
                <a:gd name="connsiteY13" fmla="*/ 1086961 h 2775098"/>
                <a:gd name="connsiteX14" fmla="*/ 56332 w 4198087"/>
                <a:gd name="connsiteY14" fmla="*/ 1086961 h 2775098"/>
                <a:gd name="connsiteX15" fmla="*/ 83616 w 4198087"/>
                <a:gd name="connsiteY15" fmla="*/ 1107920 h 2775098"/>
                <a:gd name="connsiteX16" fmla="*/ 740459 w 4198087"/>
                <a:gd name="connsiteY16" fmla="*/ 1253538 h 2775098"/>
                <a:gd name="connsiteX17" fmla="*/ 1397302 w 4198087"/>
                <a:gd name="connsiteY17" fmla="*/ 1107920 h 2775098"/>
                <a:gd name="connsiteX18" fmla="*/ 1398870 w 4198087"/>
                <a:gd name="connsiteY18" fmla="*/ 1106716 h 2775098"/>
                <a:gd name="connsiteX19" fmla="*/ 1433404 w 4198087"/>
                <a:gd name="connsiteY19" fmla="*/ 974935 h 2775098"/>
                <a:gd name="connsiteX20" fmla="*/ 2783957 w 4198087"/>
                <a:gd name="connsiteY20" fmla="*/ 0 h 277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98087" h="2775098">
                  <a:moveTo>
                    <a:pt x="2783957" y="0"/>
                  </a:moveTo>
                  <a:cubicBezTo>
                    <a:pt x="3564959" y="0"/>
                    <a:pt x="4198087" y="621227"/>
                    <a:pt x="4198087" y="1387549"/>
                  </a:cubicBezTo>
                  <a:cubicBezTo>
                    <a:pt x="4198087" y="2153871"/>
                    <a:pt x="3564959" y="2775098"/>
                    <a:pt x="2783957" y="2775098"/>
                  </a:cubicBezTo>
                  <a:cubicBezTo>
                    <a:pt x="2149393" y="2775098"/>
                    <a:pt x="1612449" y="2364991"/>
                    <a:pt x="1433404" y="1800164"/>
                  </a:cubicBezTo>
                  <a:lnTo>
                    <a:pt x="1417578" y="1739773"/>
                  </a:lnTo>
                  <a:lnTo>
                    <a:pt x="1351702" y="1701139"/>
                  </a:lnTo>
                  <a:cubicBezTo>
                    <a:pt x="1206414" y="1627735"/>
                    <a:pt x="986541" y="1580947"/>
                    <a:pt x="740459" y="1580947"/>
                  </a:cubicBezTo>
                  <a:cubicBezTo>
                    <a:pt x="412350" y="1580947"/>
                    <a:pt x="130834" y="1664125"/>
                    <a:pt x="10582" y="1782668"/>
                  </a:cubicBezTo>
                  <a:lnTo>
                    <a:pt x="6136" y="1787733"/>
                  </a:lnTo>
                  <a:lnTo>
                    <a:pt x="0" y="1787733"/>
                  </a:lnTo>
                  <a:lnTo>
                    <a:pt x="15115" y="1774545"/>
                  </a:lnTo>
                  <a:cubicBezTo>
                    <a:pt x="123964" y="1668332"/>
                    <a:pt x="185793" y="1546615"/>
                    <a:pt x="185793" y="1417243"/>
                  </a:cubicBezTo>
                  <a:cubicBezTo>
                    <a:pt x="185793" y="1313745"/>
                    <a:pt x="146223" y="1215147"/>
                    <a:pt x="74664" y="1125466"/>
                  </a:cubicBezTo>
                  <a:lnTo>
                    <a:pt x="39671" y="1086961"/>
                  </a:lnTo>
                  <a:lnTo>
                    <a:pt x="56332" y="1086961"/>
                  </a:lnTo>
                  <a:lnTo>
                    <a:pt x="83616" y="1107920"/>
                  </a:lnTo>
                  <a:cubicBezTo>
                    <a:pt x="225967" y="1195776"/>
                    <a:pt x="467035" y="1253538"/>
                    <a:pt x="740459" y="1253538"/>
                  </a:cubicBezTo>
                  <a:cubicBezTo>
                    <a:pt x="1013884" y="1253538"/>
                    <a:pt x="1254952" y="1195776"/>
                    <a:pt x="1397302" y="1107920"/>
                  </a:cubicBezTo>
                  <a:lnTo>
                    <a:pt x="1398870" y="1106716"/>
                  </a:lnTo>
                  <a:lnTo>
                    <a:pt x="1433404" y="974935"/>
                  </a:lnTo>
                  <a:cubicBezTo>
                    <a:pt x="1612449" y="410107"/>
                    <a:pt x="2149393" y="0"/>
                    <a:pt x="27839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 30"/>
          <p:cNvSpPr/>
          <p:nvPr/>
        </p:nvSpPr>
        <p:spPr>
          <a:xfrm>
            <a:off x="8684499" y="2054066"/>
            <a:ext cx="3005999" cy="2138076"/>
          </a:xfrm>
          <a:custGeom>
            <a:avLst/>
            <a:gdLst>
              <a:gd name="connsiteX0" fmla="*/ 2783957 w 4198087"/>
              <a:gd name="connsiteY0" fmla="*/ 0 h 2775098"/>
              <a:gd name="connsiteX1" fmla="*/ 4198087 w 4198087"/>
              <a:gd name="connsiteY1" fmla="*/ 1387549 h 2775098"/>
              <a:gd name="connsiteX2" fmla="*/ 2783957 w 4198087"/>
              <a:gd name="connsiteY2" fmla="*/ 2775098 h 2775098"/>
              <a:gd name="connsiteX3" fmla="*/ 1433404 w 4198087"/>
              <a:gd name="connsiteY3" fmla="*/ 1800164 h 2775098"/>
              <a:gd name="connsiteX4" fmla="*/ 1417578 w 4198087"/>
              <a:gd name="connsiteY4" fmla="*/ 1739773 h 2775098"/>
              <a:gd name="connsiteX5" fmla="*/ 1351702 w 4198087"/>
              <a:gd name="connsiteY5" fmla="*/ 1701139 h 2775098"/>
              <a:gd name="connsiteX6" fmla="*/ 740459 w 4198087"/>
              <a:gd name="connsiteY6" fmla="*/ 1580947 h 2775098"/>
              <a:gd name="connsiteX7" fmla="*/ 10582 w 4198087"/>
              <a:gd name="connsiteY7" fmla="*/ 1782668 h 2775098"/>
              <a:gd name="connsiteX8" fmla="*/ 6136 w 4198087"/>
              <a:gd name="connsiteY8" fmla="*/ 1787733 h 2775098"/>
              <a:gd name="connsiteX9" fmla="*/ 0 w 4198087"/>
              <a:gd name="connsiteY9" fmla="*/ 1787733 h 2775098"/>
              <a:gd name="connsiteX10" fmla="*/ 15115 w 4198087"/>
              <a:gd name="connsiteY10" fmla="*/ 1774545 h 2775098"/>
              <a:gd name="connsiteX11" fmla="*/ 185793 w 4198087"/>
              <a:gd name="connsiteY11" fmla="*/ 1417243 h 2775098"/>
              <a:gd name="connsiteX12" fmla="*/ 74664 w 4198087"/>
              <a:gd name="connsiteY12" fmla="*/ 1125466 h 2775098"/>
              <a:gd name="connsiteX13" fmla="*/ 39671 w 4198087"/>
              <a:gd name="connsiteY13" fmla="*/ 1086961 h 2775098"/>
              <a:gd name="connsiteX14" fmla="*/ 56332 w 4198087"/>
              <a:gd name="connsiteY14" fmla="*/ 1086961 h 2775098"/>
              <a:gd name="connsiteX15" fmla="*/ 83616 w 4198087"/>
              <a:gd name="connsiteY15" fmla="*/ 1107920 h 2775098"/>
              <a:gd name="connsiteX16" fmla="*/ 740459 w 4198087"/>
              <a:gd name="connsiteY16" fmla="*/ 1253538 h 2775098"/>
              <a:gd name="connsiteX17" fmla="*/ 1397302 w 4198087"/>
              <a:gd name="connsiteY17" fmla="*/ 1107920 h 2775098"/>
              <a:gd name="connsiteX18" fmla="*/ 1398870 w 4198087"/>
              <a:gd name="connsiteY18" fmla="*/ 1106716 h 2775098"/>
              <a:gd name="connsiteX19" fmla="*/ 1433404 w 4198087"/>
              <a:gd name="connsiteY19" fmla="*/ 974935 h 2775098"/>
              <a:gd name="connsiteX20" fmla="*/ 2783957 w 4198087"/>
              <a:gd name="connsiteY20" fmla="*/ 0 h 277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8087" h="2775098">
                <a:moveTo>
                  <a:pt x="2783957" y="0"/>
                </a:moveTo>
                <a:cubicBezTo>
                  <a:pt x="3564959" y="0"/>
                  <a:pt x="4198087" y="621227"/>
                  <a:pt x="4198087" y="1387549"/>
                </a:cubicBezTo>
                <a:cubicBezTo>
                  <a:pt x="4198087" y="2153871"/>
                  <a:pt x="3564959" y="2775098"/>
                  <a:pt x="2783957" y="2775098"/>
                </a:cubicBezTo>
                <a:cubicBezTo>
                  <a:pt x="2149393" y="2775098"/>
                  <a:pt x="1612449" y="2364991"/>
                  <a:pt x="1433404" y="1800164"/>
                </a:cubicBezTo>
                <a:lnTo>
                  <a:pt x="1417578" y="1739773"/>
                </a:lnTo>
                <a:lnTo>
                  <a:pt x="1351702" y="1701139"/>
                </a:lnTo>
                <a:cubicBezTo>
                  <a:pt x="1206414" y="1627735"/>
                  <a:pt x="986541" y="1580947"/>
                  <a:pt x="740459" y="1580947"/>
                </a:cubicBezTo>
                <a:cubicBezTo>
                  <a:pt x="412350" y="1580947"/>
                  <a:pt x="130834" y="1664125"/>
                  <a:pt x="10582" y="1782668"/>
                </a:cubicBezTo>
                <a:lnTo>
                  <a:pt x="6136" y="1787733"/>
                </a:lnTo>
                <a:lnTo>
                  <a:pt x="0" y="1787733"/>
                </a:lnTo>
                <a:lnTo>
                  <a:pt x="15115" y="1774545"/>
                </a:lnTo>
                <a:cubicBezTo>
                  <a:pt x="123964" y="1668332"/>
                  <a:pt x="185793" y="1546615"/>
                  <a:pt x="185793" y="1417243"/>
                </a:cubicBezTo>
                <a:cubicBezTo>
                  <a:pt x="185793" y="1313745"/>
                  <a:pt x="146223" y="1215147"/>
                  <a:pt x="74664" y="1125466"/>
                </a:cubicBezTo>
                <a:lnTo>
                  <a:pt x="39671" y="1086961"/>
                </a:lnTo>
                <a:lnTo>
                  <a:pt x="56332" y="1086961"/>
                </a:lnTo>
                <a:lnTo>
                  <a:pt x="83616" y="1107920"/>
                </a:lnTo>
                <a:cubicBezTo>
                  <a:pt x="225967" y="1195776"/>
                  <a:pt x="467035" y="1253538"/>
                  <a:pt x="740459" y="1253538"/>
                </a:cubicBezTo>
                <a:cubicBezTo>
                  <a:pt x="1013884" y="1253538"/>
                  <a:pt x="1254952" y="1195776"/>
                  <a:pt x="1397302" y="1107920"/>
                </a:cubicBezTo>
                <a:lnTo>
                  <a:pt x="1398870" y="1106716"/>
                </a:lnTo>
                <a:lnTo>
                  <a:pt x="1433404" y="974935"/>
                </a:lnTo>
                <a:cubicBezTo>
                  <a:pt x="1612449" y="410107"/>
                  <a:pt x="2149393" y="0"/>
                  <a:pt x="278395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16540" y="2293685"/>
            <a:ext cx="1739489" cy="1727125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775" y="2297377"/>
            <a:ext cx="1739489" cy="1727125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45010" y="2259541"/>
            <a:ext cx="1739489" cy="1727125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807010" y="2284290"/>
            <a:ext cx="1739489" cy="1727125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056" y="4430097"/>
            <a:ext cx="253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원하는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아파트 거래가 파악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6929" y="4397616"/>
            <a:ext cx="233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자금마련위해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금융상품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할지에 도움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86366" y="4397616"/>
            <a:ext cx="251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집 마련을 위한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장기적인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적금 계획 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세우는데 도움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29599" y="4397616"/>
            <a:ext cx="233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합리적인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구매 의사결정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도움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35756" y="2603680"/>
            <a:ext cx="1281996" cy="10873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8473" y="2603679"/>
            <a:ext cx="1184092" cy="10873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9240" y="2603679"/>
            <a:ext cx="1331029" cy="10284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7178" y="2639262"/>
            <a:ext cx="1346150" cy="1016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35373" y="516668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9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39312" y="2335922"/>
            <a:ext cx="6688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Purpose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1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3871" y="389327"/>
            <a:ext cx="178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Purpose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3862" y="549447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5668" y="556175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Influence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5569" y="562903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57064" y="556175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725615" y="2066192"/>
            <a:ext cx="7393745" cy="327073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1332" y="3535246"/>
            <a:ext cx="338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강남 서초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매매 가격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3600" y="2888915"/>
            <a:ext cx="30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예측모델을 통한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99450" y="54078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1192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962" y="2385741"/>
            <a:ext cx="5973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/>
                </a:solidFill>
              </a:rPr>
              <a:t>Influence</a:t>
            </a:r>
            <a:endParaRPr lang="ko-KR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79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725615" y="2066192"/>
            <a:ext cx="7393745" cy="327073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5633" y="416090"/>
            <a:ext cx="19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Influence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5087" y="539201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081768" y="2863460"/>
            <a:ext cx="410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5616" y="2863460"/>
            <a:ext cx="7393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어떠한 요인들이 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강남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서초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아파트 </a:t>
            </a:r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매매값에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영향을 주는 걸까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0041" y="507918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2206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17988" y="548856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19863" y="546897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90214" y="6094789"/>
            <a:ext cx="34914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데이터출처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한국감정원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한국은행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65829" y="54867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1278" y="531508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503" y="1403920"/>
            <a:ext cx="5784422" cy="4647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809" y="1197390"/>
            <a:ext cx="28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기관 금리 변동 현황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4563" y="406255"/>
            <a:ext cx="19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Influence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074" y="2484619"/>
            <a:ext cx="1281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주택 담보 대출 금리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17074" y="3679515"/>
            <a:ext cx="128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한국은행 기준금리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827" y="1697363"/>
            <a:ext cx="5688133" cy="41065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9348" y="1215666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부동산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자료 시각화</a:t>
            </a:r>
          </a:p>
        </p:txBody>
      </p:sp>
    </p:spTree>
    <p:extLst>
      <p:ext uri="{BB962C8B-B14F-4D97-AF65-F5344CB8AC3E}">
        <p14:creationId xmlns:p14="http://schemas.microsoft.com/office/powerpoint/2010/main" xmlns="" val="1228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447675" y="998275"/>
            <a:ext cx="11525250" cy="6108"/>
          </a:xfrm>
          <a:prstGeom prst="line">
            <a:avLst/>
          </a:prstGeom>
          <a:ln w="31750">
            <a:solidFill>
              <a:srgbClr val="0070C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0947" y="406237"/>
            <a:ext cx="19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Influence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5087" y="539201"/>
            <a:ext cx="153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Action Plan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9399" y="539201"/>
            <a:ext cx="13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Summary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389327"/>
            <a:ext cx="2118544" cy="54868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6511159"/>
            <a:ext cx="12167435" cy="346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3" y="1345887"/>
            <a:ext cx="5390417" cy="46262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8925" y="1234337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년간 서울대 합격자 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1431" y="5848507"/>
            <a:ext cx="2162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출처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열린광장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9448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Purpose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1430" y="539201"/>
            <a:ext cx="1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Phenomenon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0041" y="508423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Focus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6000" y="353240"/>
            <a:ext cx="16031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86272" y="137795"/>
            <a:ext cx="284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0480" y="1715218"/>
            <a:ext cx="5709920" cy="4105219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7909" y="5688489"/>
            <a:ext cx="1876425" cy="3905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60624" y="1273978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구별 지하철 역 비교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44030" y="539201"/>
            <a:ext cx="11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27070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9102</TotalTime>
  <Words>1041</Words>
  <Application>Microsoft Office PowerPoint</Application>
  <PresentationFormat>사용자 지정</PresentationFormat>
  <Paragraphs>395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sanggyu lee</dc:creator>
  <cp:lastModifiedBy>Hyeonmo</cp:lastModifiedBy>
  <cp:revision>176</cp:revision>
  <dcterms:created xsi:type="dcterms:W3CDTF">2016-11-07T13:07:23Z</dcterms:created>
  <dcterms:modified xsi:type="dcterms:W3CDTF">2019-02-13T05:50:38Z</dcterms:modified>
</cp:coreProperties>
</file>