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1" r:id="rId2"/>
    <p:sldId id="421" r:id="rId3"/>
    <p:sldId id="335" r:id="rId4"/>
    <p:sldId id="341" r:id="rId5"/>
    <p:sldId id="422" r:id="rId6"/>
    <p:sldId id="42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>
    <p:extLst>
      <p:ext uri="{19B8F6BF-5375-455C-9EA6-DF929625EA0E}">
        <p15:presenceInfo xmlns:p15="http://schemas.microsoft.com/office/powerpoint/2012/main" userId="98481ea3cdcca735" providerId="Windows Live"/>
      </p:ext>
    </p:extLst>
  </p:cmAuthor>
  <p:cmAuthor id="2" name="mincheol" initials="m" lastIdx="1" clrIdx="1">
    <p:extLst>
      <p:ext uri="{19B8F6BF-5375-455C-9EA6-DF929625EA0E}">
        <p15:presenceInfo xmlns:p15="http://schemas.microsoft.com/office/powerpoint/2012/main" userId="mincheo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8B03A"/>
    <a:srgbClr val="FFCC66"/>
    <a:srgbClr val="000000"/>
    <a:srgbClr val="484C44"/>
    <a:srgbClr val="161410"/>
    <a:srgbClr val="474944"/>
    <a:srgbClr val="454640"/>
    <a:srgbClr val="E7E9ED"/>
    <a:srgbClr val="CCD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3" autoAdjust="0"/>
    <p:restoredTop sz="69582" autoAdjust="0"/>
  </p:normalViewPr>
  <p:slideViewPr>
    <p:cSldViewPr snapToGrid="0" showGuides="1">
      <p:cViewPr varScale="1">
        <p:scale>
          <a:sx n="83" d="100"/>
          <a:sy n="83" d="100"/>
        </p:scale>
        <p:origin x="201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C5044-6F39-4763-8516-E353ACC311C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652CE-F43B-45D3-B9CE-887BD81E1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772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 err="1"/>
              <a:t>LoRa</a:t>
            </a:r>
            <a:r>
              <a:rPr lang="ko-KR" altLang="en-US" dirty="0"/>
              <a:t>를 활용한 어린이 안심 지킴이 서비스 졸업작품 소개를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652CE-F43B-45D3-B9CE-887BD81E14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69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팀은 </a:t>
            </a:r>
            <a:r>
              <a:rPr lang="en-US" altLang="ko-KR" dirty="0" err="1"/>
              <a:t>LoRa</a:t>
            </a:r>
            <a:r>
              <a:rPr lang="en-US" altLang="ko-KR" dirty="0"/>
              <a:t> </a:t>
            </a:r>
            <a:r>
              <a:rPr lang="ko-KR" altLang="en-US" dirty="0"/>
              <a:t>프로토콜을 적용하여 아이들의 위치 정보와 활동량에 대한 정보를 제공하는 통합 시스템 구현을 목표로 잡았습니다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IoT </a:t>
            </a:r>
            <a:r>
              <a:rPr lang="ko-KR" altLang="en-US" dirty="0"/>
              <a:t>환경에 적합한 </a:t>
            </a:r>
            <a:r>
              <a:rPr lang="en-US" altLang="ko-KR" dirty="0" err="1"/>
              <a:t>CoAP</a:t>
            </a:r>
            <a:r>
              <a:rPr lang="ko-KR" altLang="en-US" dirty="0"/>
              <a:t>와 저전력</a:t>
            </a:r>
            <a:r>
              <a:rPr lang="en-US" altLang="ko-KR" dirty="0"/>
              <a:t>, </a:t>
            </a:r>
            <a:r>
              <a:rPr lang="ko-KR" altLang="en-US" dirty="0"/>
              <a:t>장거리 통신을 위한 </a:t>
            </a:r>
            <a:r>
              <a:rPr lang="en-US" altLang="ko-KR" dirty="0" err="1"/>
              <a:t>LoRa</a:t>
            </a:r>
            <a:r>
              <a:rPr lang="en-US" altLang="ko-KR" dirty="0"/>
              <a:t> </a:t>
            </a:r>
            <a:r>
              <a:rPr lang="ko-KR" altLang="en-US" dirty="0"/>
              <a:t>프로토콜을 사용하고 </a:t>
            </a:r>
            <a:r>
              <a:rPr lang="en-US" altLang="ko-KR" dirty="0"/>
              <a:t>GPS</a:t>
            </a:r>
            <a:r>
              <a:rPr lang="ko-KR" altLang="en-US" dirty="0"/>
              <a:t>와 활동량 측정을 위한 센서를 사용하였습니다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LoRa</a:t>
            </a:r>
            <a:r>
              <a:rPr lang="en-US" altLang="ko-KR" dirty="0"/>
              <a:t> </a:t>
            </a:r>
            <a:r>
              <a:rPr lang="ko-KR" altLang="en-US" dirty="0"/>
              <a:t>통신의 저전력</a:t>
            </a:r>
            <a:r>
              <a:rPr lang="en-US" altLang="ko-KR" dirty="0"/>
              <a:t>, </a:t>
            </a:r>
            <a:r>
              <a:rPr lang="ko-KR" altLang="en-US" dirty="0"/>
              <a:t>장거리 통신은 전송 데이터의 메모리가 작기 때문에 가능한데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이런 작은 용량의 메모리</a:t>
            </a:r>
            <a:r>
              <a:rPr lang="en-US" altLang="ko-KR" dirty="0"/>
              <a:t>, </a:t>
            </a:r>
            <a:r>
              <a:rPr lang="ko-KR" altLang="en-US" dirty="0"/>
              <a:t>저전력 등의 제약이 있는 장치들을 위한 </a:t>
            </a:r>
            <a:r>
              <a:rPr lang="en-US" altLang="ko-KR" dirty="0" err="1"/>
              <a:t>CoAP</a:t>
            </a:r>
            <a:r>
              <a:rPr lang="en-US" altLang="ko-KR" dirty="0"/>
              <a:t> </a:t>
            </a:r>
            <a:r>
              <a:rPr lang="ko-KR" altLang="en-US" dirty="0"/>
              <a:t>프로토콜도 적용하였습니다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CoAP</a:t>
            </a:r>
            <a:r>
              <a:rPr lang="en-US" altLang="ko-KR" dirty="0"/>
              <a:t> </a:t>
            </a:r>
            <a:r>
              <a:rPr lang="ko-KR" altLang="en-US" dirty="0"/>
              <a:t>프로토콜은 </a:t>
            </a:r>
            <a:r>
              <a:rPr lang="en-US" altLang="ko-KR" dirty="0"/>
              <a:t>HTTP </a:t>
            </a:r>
            <a:r>
              <a:rPr lang="ko-KR" altLang="en-US" dirty="0"/>
              <a:t>프로토콜 보다 비교적 부하가 적고 메모리를 적게 사용한다는 장점이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652CE-F43B-45D3-B9CE-887BD81E14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670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팀은 컴퓨터 공학과 학생들로 팀장 </a:t>
            </a:r>
            <a:r>
              <a:rPr lang="ko-KR" altLang="en-US" dirty="0" err="1"/>
              <a:t>박인효</a:t>
            </a:r>
            <a:r>
              <a:rPr lang="en-US" altLang="ko-KR" dirty="0"/>
              <a:t>, </a:t>
            </a:r>
            <a:r>
              <a:rPr lang="ko-KR" altLang="en-US" dirty="0"/>
              <a:t>팀원 양현용</a:t>
            </a:r>
            <a:r>
              <a:rPr lang="en-US" altLang="ko-KR" dirty="0"/>
              <a:t>, </a:t>
            </a:r>
            <a:r>
              <a:rPr lang="ko-KR" altLang="en-US" dirty="0"/>
              <a:t>한승훈으로 구성되어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안심지킴이 서비스 구축을 진행하면서 </a:t>
            </a:r>
            <a:r>
              <a:rPr lang="ko-KR" altLang="en-US" dirty="0" err="1"/>
              <a:t>박인효학생은</a:t>
            </a:r>
            <a:r>
              <a:rPr lang="ko-KR" altLang="en-US" dirty="0"/>
              <a:t> </a:t>
            </a:r>
            <a:r>
              <a:rPr lang="en-US" altLang="ko-KR" dirty="0" err="1"/>
              <a:t>CoAP</a:t>
            </a:r>
            <a:r>
              <a:rPr lang="en-US" altLang="ko-KR" dirty="0"/>
              <a:t>, MySQL, Web server </a:t>
            </a:r>
            <a:r>
              <a:rPr lang="ko-KR" altLang="en-US" dirty="0"/>
              <a:t>구축을</a:t>
            </a:r>
            <a:endParaRPr lang="en-US" altLang="ko-KR" dirty="0"/>
          </a:p>
          <a:p>
            <a:r>
              <a:rPr lang="ko-KR" altLang="en-US" dirty="0"/>
              <a:t>양현용 학생은 </a:t>
            </a:r>
            <a:r>
              <a:rPr lang="ko-KR" altLang="en-US" dirty="0" err="1"/>
              <a:t>라즈베리파이</a:t>
            </a:r>
            <a:r>
              <a:rPr lang="ko-KR" altLang="en-US" dirty="0"/>
              <a:t> 디바이스간 로라 통신</a:t>
            </a:r>
            <a:r>
              <a:rPr lang="en-US" altLang="ko-KR" dirty="0"/>
              <a:t>, </a:t>
            </a:r>
            <a:r>
              <a:rPr lang="ko-KR" altLang="en-US" dirty="0"/>
              <a:t>위치 측정을 위한 </a:t>
            </a:r>
            <a:r>
              <a:rPr lang="en-US" altLang="ko-KR" dirty="0" err="1"/>
              <a:t>gps</a:t>
            </a:r>
            <a:r>
              <a:rPr lang="en-US" altLang="ko-KR" dirty="0"/>
              <a:t> </a:t>
            </a:r>
            <a:r>
              <a:rPr lang="ko-KR" altLang="en-US" dirty="0"/>
              <a:t>기능 구현을</a:t>
            </a:r>
            <a:endParaRPr lang="en-US" altLang="ko-KR" dirty="0"/>
          </a:p>
          <a:p>
            <a:r>
              <a:rPr lang="ko-KR" altLang="en-US" dirty="0"/>
              <a:t>한승훈 학생은 안드로이드 앱 </a:t>
            </a:r>
            <a:r>
              <a:rPr lang="en-US" altLang="ko-KR" dirty="0"/>
              <a:t>UI</a:t>
            </a:r>
            <a:r>
              <a:rPr lang="ko-KR" altLang="en-US" dirty="0"/>
              <a:t>와 기능</a:t>
            </a:r>
            <a:r>
              <a:rPr lang="en-US" altLang="ko-KR" dirty="0"/>
              <a:t>, </a:t>
            </a:r>
            <a:r>
              <a:rPr lang="ko-KR" altLang="en-US" dirty="0"/>
              <a:t>활동량 측정을 위한 </a:t>
            </a:r>
            <a:r>
              <a:rPr lang="ko-KR" altLang="en-US" dirty="0" err="1"/>
              <a:t>자이로</a:t>
            </a:r>
            <a:r>
              <a:rPr lang="ko-KR" altLang="en-US" dirty="0"/>
              <a:t> 센서 기능 구현을 역할로 맡았습니다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652CE-F43B-45D3-B9CE-887BD81E14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132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그림은 전체 시스템 프로토콜 스택으로 </a:t>
            </a:r>
            <a:r>
              <a:rPr lang="en-US" altLang="ko-KR" dirty="0"/>
              <a:t>End device </a:t>
            </a:r>
            <a:r>
              <a:rPr lang="ko-KR" altLang="en-US" dirty="0"/>
              <a:t>부터 사용자의 </a:t>
            </a:r>
            <a:r>
              <a:rPr lang="en-US" altLang="ko-KR" dirty="0"/>
              <a:t>application</a:t>
            </a:r>
            <a:r>
              <a:rPr lang="ko-KR" altLang="en-US" dirty="0"/>
              <a:t>까지의 내부 동작 과정을 나타낸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End device</a:t>
            </a:r>
            <a:r>
              <a:rPr lang="ko-KR" altLang="en-US" dirty="0"/>
              <a:t>는 센서로 측정한 데이터들을 </a:t>
            </a:r>
            <a:r>
              <a:rPr lang="en-US" altLang="ko-KR" dirty="0" err="1"/>
              <a:t>LoRa</a:t>
            </a:r>
            <a:r>
              <a:rPr lang="en-US" altLang="ko-KR" dirty="0"/>
              <a:t> </a:t>
            </a:r>
            <a:r>
              <a:rPr lang="ko-KR" altLang="en-US" dirty="0"/>
              <a:t>통신을 통해 전달하고 </a:t>
            </a:r>
            <a:endParaRPr lang="en-US" altLang="ko-KR" dirty="0"/>
          </a:p>
          <a:p>
            <a:r>
              <a:rPr lang="en-US" altLang="ko-KR" dirty="0"/>
              <a:t>gateway</a:t>
            </a:r>
            <a:r>
              <a:rPr lang="ko-KR" altLang="en-US" dirty="0"/>
              <a:t>는 </a:t>
            </a:r>
            <a:r>
              <a:rPr lang="en-US" altLang="ko-KR" dirty="0"/>
              <a:t>End device</a:t>
            </a:r>
            <a:r>
              <a:rPr lang="ko-KR" altLang="en-US" dirty="0"/>
              <a:t>로부터 전달받은 패킷을 공통 데이터 형식에 맞게 변환하여 네트워크 서버로 전달합니다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후 네트워크 서버는 </a:t>
            </a:r>
            <a:r>
              <a:rPr lang="en-US" altLang="ko-KR" dirty="0"/>
              <a:t>	</a:t>
            </a:r>
            <a:r>
              <a:rPr lang="ko-KR" altLang="en-US" dirty="0"/>
              <a:t>애플리케이션 서버에 전달합니다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애플리케이션 서버는 데이터를 </a:t>
            </a:r>
            <a:r>
              <a:rPr lang="en-US" altLang="ko-KR" dirty="0"/>
              <a:t>DB</a:t>
            </a:r>
            <a:r>
              <a:rPr lang="ko-KR" altLang="en-US" dirty="0"/>
              <a:t>에 저장하고 저장된 데이터를 사용자 어플리케이션에게 제공하는 역할을 수행합니다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위의 흐름을 통해 </a:t>
            </a:r>
            <a:r>
              <a:rPr lang="en-US" altLang="ko-KR" dirty="0"/>
              <a:t>End device</a:t>
            </a:r>
            <a:r>
              <a:rPr lang="ko-KR" altLang="en-US" dirty="0"/>
              <a:t>로부터 얻은 센서 데이터들을 사용하는 어린이 안심 지킴이 서비스를 구축하였습니다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652CE-F43B-45D3-B9CE-887BD81E14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745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안심 지킴이 서비스의 주요 기능으로는 위치 추적기능과 이동경로 확인 기능</a:t>
            </a:r>
            <a:r>
              <a:rPr lang="en-US" altLang="ko-KR" dirty="0"/>
              <a:t>, </a:t>
            </a:r>
            <a:r>
              <a:rPr lang="ko-KR" altLang="en-US" dirty="0"/>
              <a:t>활동량 측정 기능</a:t>
            </a:r>
            <a:r>
              <a:rPr lang="en-US" altLang="ko-KR" dirty="0"/>
              <a:t>, </a:t>
            </a:r>
            <a:r>
              <a:rPr lang="ko-KR" altLang="en-US" dirty="0"/>
              <a:t>이동범위 제한기능이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위치 추적기능과 활동량 측정 기능을 사용하여 사용자가 애플리케이션을 통해 어린이의 위치 정보와 활동량 정보를 확인할 수 있고 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이동 범위 제한 기능을 통해 어린이가 설정한 범위를 벗어났을 때 사용자 애플리케이션에서 알림이 오도록 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652CE-F43B-45D3-B9CE-887BD81E14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989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앞서 말씀드린 서비스의 위치 추적</a:t>
            </a:r>
            <a:r>
              <a:rPr lang="en-US" altLang="ko-KR" dirty="0"/>
              <a:t> </a:t>
            </a:r>
            <a:r>
              <a:rPr lang="ko-KR" altLang="en-US" dirty="0"/>
              <a:t>및 이동경로 확인 기능</a:t>
            </a:r>
            <a:r>
              <a:rPr lang="en-US" altLang="ko-KR" dirty="0"/>
              <a:t>, </a:t>
            </a:r>
            <a:r>
              <a:rPr lang="ko-KR" altLang="en-US" dirty="0"/>
              <a:t>활동량 측정 기능</a:t>
            </a:r>
            <a:r>
              <a:rPr lang="en-US" altLang="ko-KR" dirty="0"/>
              <a:t>, </a:t>
            </a:r>
            <a:r>
              <a:rPr lang="ko-KR" altLang="en-US" dirty="0"/>
              <a:t>알림 기능에 대한 화면입니다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이제 위 기능을 작품 시연 영상을 통해 보여드리겠습니다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652CE-F43B-45D3-B9CE-887BD81E14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55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6691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28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99BEE3-BA26-4EC7-AB2B-ACDEC922B270}"/>
              </a:ext>
            </a:extLst>
          </p:cNvPr>
          <p:cNvSpPr/>
          <p:nvPr/>
        </p:nvSpPr>
        <p:spPr>
          <a:xfrm>
            <a:off x="-1" y="755869"/>
            <a:ext cx="12192001" cy="5228069"/>
          </a:xfrm>
          <a:prstGeom prst="rect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654950" y="1267203"/>
            <a:ext cx="834472" cy="230238"/>
            <a:chOff x="5435701" y="1021996"/>
            <a:chExt cx="834472" cy="230238"/>
          </a:xfrm>
        </p:grpSpPr>
        <p:sp>
          <p:nvSpPr>
            <p:cNvPr id="18" name="포인트가 5개인 별 17"/>
            <p:cNvSpPr/>
            <p:nvPr/>
          </p:nvSpPr>
          <p:spPr>
            <a:xfrm>
              <a:off x="5435701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포인트가 5개인 별 18"/>
            <p:cNvSpPr/>
            <p:nvPr/>
          </p:nvSpPr>
          <p:spPr>
            <a:xfrm>
              <a:off x="5737818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포인트가 5개인 별 19"/>
            <p:cNvSpPr/>
            <p:nvPr/>
          </p:nvSpPr>
          <p:spPr>
            <a:xfrm>
              <a:off x="6039935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36E4DB26-B5A3-4C56-BF02-1C3953863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225" y="3226741"/>
            <a:ext cx="9415549" cy="676680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CHILDREN SAFEGUARD SERVICE USING </a:t>
            </a:r>
            <a:r>
              <a:rPr lang="en-US" altLang="ko-KR" sz="2400" b="1" dirty="0" err="1"/>
              <a:t>LoRa</a:t>
            </a:r>
            <a:endParaRPr lang="ko-KR" altLang="en-US" sz="2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E7BA65-81FF-4630-9EDD-F83C6EE2B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293753"/>
            <a:ext cx="9144000" cy="451802"/>
          </a:xfrm>
        </p:spPr>
        <p:txBody>
          <a:bodyPr/>
          <a:lstStyle/>
          <a:p>
            <a:r>
              <a:rPr lang="en-US" altLang="ko-KR" sz="3200" b="1" dirty="0" err="1"/>
              <a:t>LoRa</a:t>
            </a:r>
            <a:r>
              <a:rPr lang="ko-KR" altLang="en-US" sz="3200" b="1" dirty="0"/>
              <a:t>를 활용한 어린이 안심 지킴이 서비스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3B526E4-583E-4A0B-AED6-EBB1D4EF9AB0}"/>
              </a:ext>
            </a:extLst>
          </p:cNvPr>
          <p:cNvSpPr txBox="1">
            <a:spLocks/>
          </p:cNvSpPr>
          <p:nvPr/>
        </p:nvSpPr>
        <p:spPr>
          <a:xfrm>
            <a:off x="8923535" y="4318400"/>
            <a:ext cx="2975239" cy="1270754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100" b="1" dirty="0"/>
              <a:t>2015154017 </a:t>
            </a:r>
            <a:r>
              <a:rPr lang="ko-KR" altLang="en-US" sz="2100" b="1" dirty="0"/>
              <a:t>박인효</a:t>
            </a:r>
            <a:endParaRPr lang="en-US" altLang="ko-KR" sz="2100" b="1" dirty="0"/>
          </a:p>
          <a:p>
            <a:r>
              <a:rPr lang="en-US" altLang="ko-KR" sz="2100" b="1" dirty="0"/>
              <a:t>2015154023 </a:t>
            </a:r>
            <a:r>
              <a:rPr lang="ko-KR" altLang="en-US" sz="2100" b="1" dirty="0" err="1"/>
              <a:t>양현용</a:t>
            </a:r>
            <a:endParaRPr lang="en-US" altLang="ko-KR" sz="2100" b="1" dirty="0"/>
          </a:p>
          <a:p>
            <a:r>
              <a:rPr lang="en-US" altLang="ko-KR" sz="2100" b="1" dirty="0"/>
              <a:t>2015154040 </a:t>
            </a:r>
            <a:r>
              <a:rPr lang="ko-KR" altLang="en-US" sz="2100" b="1" dirty="0"/>
              <a:t>한승훈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127CA3-DE94-4BBE-B8AD-0A7346F76001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644FA07F-7CD1-4D8B-88B5-5CF6E4C30FE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148ECED-AA15-43FA-AAA0-27A2B56E033B}" type="slidenum">
              <a:rPr lang="ko-KR" altLang="en-US" smtClean="0"/>
              <a:pPr algn="r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50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1E6DDA-97E6-428C-9B9B-8A35C54046F4}"/>
              </a:ext>
            </a:extLst>
          </p:cNvPr>
          <p:cNvSpPr/>
          <p:nvPr/>
        </p:nvSpPr>
        <p:spPr>
          <a:xfrm>
            <a:off x="0" y="1188714"/>
            <a:ext cx="12192000" cy="492876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8389FE-D14D-4A38-B523-0EE07DFD7DD3}"/>
              </a:ext>
            </a:extLst>
          </p:cNvPr>
          <p:cNvSpPr/>
          <p:nvPr/>
        </p:nvSpPr>
        <p:spPr>
          <a:xfrm>
            <a:off x="340694" y="1725296"/>
            <a:ext cx="11488317" cy="9139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    </a:t>
            </a:r>
            <a:r>
              <a:rPr lang="en-US" altLang="ko-KR" sz="2000" b="1" dirty="0" err="1">
                <a:solidFill>
                  <a:schemeClr val="tx1"/>
                </a:solidFill>
                <a:latin typeface="+mj-ea"/>
                <a:ea typeface="+mj-ea"/>
              </a:rPr>
              <a:t>LoRa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를 적용하여 아이들의 위치 정보와 활동량에 대한 정보를 제공하는 통합 시스템 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사각형: 둥근 모서리 6">
            <a:extLst>
              <a:ext uri="{FF2B5EF4-FFF2-40B4-BE49-F238E27FC236}">
                <a16:creationId xmlns:a16="http://schemas.microsoft.com/office/drawing/2014/main" id="{95D4BC7B-2A68-450F-9C2E-CEE8E28E6D6D}"/>
              </a:ext>
            </a:extLst>
          </p:cNvPr>
          <p:cNvSpPr/>
          <p:nvPr/>
        </p:nvSpPr>
        <p:spPr>
          <a:xfrm>
            <a:off x="345458" y="1345928"/>
            <a:ext cx="2063914" cy="59055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목표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9775766" y="3110565"/>
            <a:ext cx="2053244" cy="2881636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9912686" y="3390931"/>
            <a:ext cx="1779404" cy="315465"/>
          </a:xfrm>
          <a:prstGeom prst="roundRect">
            <a:avLst/>
          </a:prstGeom>
          <a:solidFill>
            <a:srgbClr val="FFC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CoAP</a:t>
            </a:r>
            <a:endParaRPr lang="ko-KR" altLang="en-US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9912686" y="4128894"/>
            <a:ext cx="1779404" cy="50467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IPv4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9922146" y="4685622"/>
            <a:ext cx="1779404" cy="504677"/>
          </a:xfrm>
          <a:prstGeom prst="round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LoRa</a:t>
            </a:r>
            <a:r>
              <a:rPr lang="en-US" altLang="ko-KR" b="1" dirty="0"/>
              <a:t> MAC</a:t>
            </a:r>
            <a:endParaRPr lang="ko-KR" altLang="en-US" b="1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9924093" y="5242350"/>
            <a:ext cx="1779404" cy="504677"/>
          </a:xfrm>
          <a:prstGeom prst="round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LoRa</a:t>
            </a:r>
            <a:r>
              <a:rPr lang="en-US" altLang="ko-KR" b="1" dirty="0"/>
              <a:t> PHY</a:t>
            </a:r>
            <a:endParaRPr lang="ko-KR" altLang="en-US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9912686" y="3761377"/>
            <a:ext cx="1779404" cy="315465"/>
          </a:xfrm>
          <a:prstGeom prst="round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UDP</a:t>
            </a:r>
            <a:endParaRPr lang="ko-KR" altLang="en-US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08389FE-D14D-4A38-B523-0EE07DFD7DD3}"/>
              </a:ext>
            </a:extLst>
          </p:cNvPr>
          <p:cNvSpPr/>
          <p:nvPr/>
        </p:nvSpPr>
        <p:spPr>
          <a:xfrm>
            <a:off x="340695" y="3110565"/>
            <a:ext cx="9144128" cy="28816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95D4BC7B-2A68-450F-9C2E-CEE8E28E6D6D}"/>
              </a:ext>
            </a:extLst>
          </p:cNvPr>
          <p:cNvSpPr/>
          <p:nvPr/>
        </p:nvSpPr>
        <p:spPr>
          <a:xfrm>
            <a:off x="345458" y="2776917"/>
            <a:ext cx="2063914" cy="59055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세부 목표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7615" y="3548663"/>
            <a:ext cx="9144128" cy="2476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600" b="1" dirty="0">
                <a:latin typeface="+mj-ea"/>
                <a:ea typeface="+mj-ea"/>
              </a:rPr>
              <a:t>GPS</a:t>
            </a:r>
            <a:r>
              <a:rPr lang="ko-KR" altLang="en-US" sz="1600" b="1" dirty="0">
                <a:latin typeface="+mj-ea"/>
                <a:ea typeface="+mj-ea"/>
              </a:rPr>
              <a:t>를 이용하여 아이들의 위치정보를 실시간으로 보호자가 확인할 수 있는 시스템</a:t>
            </a:r>
            <a:endParaRPr lang="en-US" altLang="ko-KR" b="1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b="1" dirty="0" err="1">
                <a:latin typeface="+mj-ea"/>
                <a:ea typeface="+mj-ea"/>
              </a:rPr>
              <a:t>자이로</a:t>
            </a:r>
            <a:r>
              <a:rPr lang="ko-KR" altLang="en-US" sz="1600" b="1" dirty="0">
                <a:latin typeface="+mj-ea"/>
                <a:ea typeface="+mj-ea"/>
              </a:rPr>
              <a:t> 센서를 활용하여 아이들의 활동량을 확인할 수 있는 시스템</a:t>
            </a:r>
            <a:endParaRPr lang="en-US" altLang="ko-KR" sz="1600" b="1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600" b="1" dirty="0" err="1">
                <a:latin typeface="+mj-ea"/>
                <a:ea typeface="+mj-ea"/>
              </a:rPr>
              <a:t>LoRa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통신을 사용하여 저전력</a:t>
            </a:r>
            <a:r>
              <a:rPr lang="en-US" altLang="ko-KR" sz="1600" b="1" dirty="0">
                <a:latin typeface="+mj-ea"/>
                <a:ea typeface="+mj-ea"/>
              </a:rPr>
              <a:t>, </a:t>
            </a:r>
            <a:r>
              <a:rPr lang="ko-KR" altLang="en-US" sz="1600" b="1" dirty="0">
                <a:latin typeface="+mj-ea"/>
                <a:ea typeface="+mj-ea"/>
              </a:rPr>
              <a:t>장거리 자가 네트워크 망 구축</a:t>
            </a:r>
            <a:endParaRPr lang="en-US" altLang="ko-KR" sz="1600" b="1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600" b="1" dirty="0">
                <a:latin typeface="+mj-ea"/>
                <a:ea typeface="+mj-ea"/>
              </a:rPr>
              <a:t>IoT </a:t>
            </a:r>
            <a:r>
              <a:rPr lang="ko-KR" altLang="en-US" sz="1600" b="1" dirty="0">
                <a:latin typeface="+mj-ea"/>
                <a:ea typeface="+mj-ea"/>
              </a:rPr>
              <a:t>환경에 적합한 프로토콜</a:t>
            </a:r>
            <a:r>
              <a:rPr lang="en-US" altLang="ko-KR" sz="1600" b="1" dirty="0">
                <a:latin typeface="+mj-ea"/>
                <a:ea typeface="+mj-ea"/>
              </a:rPr>
              <a:t>(</a:t>
            </a:r>
            <a:r>
              <a:rPr lang="en-US" altLang="ko-KR" sz="1600" b="1" dirty="0" err="1">
                <a:latin typeface="+mj-ea"/>
                <a:ea typeface="+mj-ea"/>
              </a:rPr>
              <a:t>CoAP</a:t>
            </a:r>
            <a:r>
              <a:rPr lang="en-US" altLang="ko-KR" sz="1600" b="1" dirty="0">
                <a:latin typeface="+mj-ea"/>
                <a:ea typeface="+mj-ea"/>
              </a:rPr>
              <a:t>) </a:t>
            </a:r>
            <a:r>
              <a:rPr lang="ko-KR" altLang="en-US" sz="1600" b="1" dirty="0">
                <a:latin typeface="+mj-ea"/>
                <a:ea typeface="+mj-ea"/>
              </a:rPr>
              <a:t>적용</a:t>
            </a:r>
            <a:endParaRPr lang="en-US" altLang="ko-KR" sz="1600" b="1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169494-D699-4D52-A4C2-9D3B465D7FE8}"/>
              </a:ext>
            </a:extLst>
          </p:cNvPr>
          <p:cNvSpPr txBox="1"/>
          <p:nvPr/>
        </p:nvSpPr>
        <p:spPr>
          <a:xfrm>
            <a:off x="104775" y="73742"/>
            <a:ext cx="5027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LoRa</a:t>
            </a:r>
            <a:r>
              <a:rPr lang="ko-KR" altLang="en-US" sz="2000" b="1" dirty="0"/>
              <a:t>를 활용한 어린이 안심 지킴이 서비스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D4F0B1-444D-4433-8912-026E1EDEE183}"/>
              </a:ext>
            </a:extLst>
          </p:cNvPr>
          <p:cNvSpPr txBox="1"/>
          <p:nvPr/>
        </p:nvSpPr>
        <p:spPr>
          <a:xfrm>
            <a:off x="104775" y="535708"/>
            <a:ext cx="3933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주제 소개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E61B707-706F-4835-A774-AD4A2465C0D8}"/>
              </a:ext>
            </a:extLst>
          </p:cNvPr>
          <p:cNvSpPr/>
          <p:nvPr/>
        </p:nvSpPr>
        <p:spPr>
          <a:xfrm>
            <a:off x="0" y="7374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D8C0B7-164B-41B9-811D-CC1FB8050EFF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슬라이드 번호 개체 틀 5">
            <a:extLst>
              <a:ext uri="{FF2B5EF4-FFF2-40B4-BE49-F238E27FC236}">
                <a16:creationId xmlns:a16="http://schemas.microsoft.com/office/drawing/2014/main" id="{D5E50CF7-C8E8-48E7-ABFB-917ADA727F0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148ECED-AA15-43FA-AAA0-27A2B56E033B}" type="slidenum">
              <a:rPr lang="ko-KR" altLang="en-US" smtClean="0"/>
              <a:pPr algn="r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742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6C36DB-02D1-4709-9571-AC533D849F26}"/>
              </a:ext>
            </a:extLst>
          </p:cNvPr>
          <p:cNvSpPr/>
          <p:nvPr/>
        </p:nvSpPr>
        <p:spPr>
          <a:xfrm>
            <a:off x="0" y="1213229"/>
            <a:ext cx="12192000" cy="492876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15FDCA-91E7-42A7-B339-D4E65733BE07}"/>
              </a:ext>
            </a:extLst>
          </p:cNvPr>
          <p:cNvSpPr/>
          <p:nvPr/>
        </p:nvSpPr>
        <p:spPr>
          <a:xfrm>
            <a:off x="1019331" y="4628171"/>
            <a:ext cx="2730944" cy="1247971"/>
          </a:xfrm>
          <a:prstGeom prst="rect">
            <a:avLst/>
          </a:prstGeom>
          <a:solidFill>
            <a:srgbClr val="F8B03A">
              <a:alpha val="5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59D2A4-16E3-4CDC-82F1-7D1C8B6A657D}"/>
              </a:ext>
            </a:extLst>
          </p:cNvPr>
          <p:cNvSpPr/>
          <p:nvPr/>
        </p:nvSpPr>
        <p:spPr>
          <a:xfrm>
            <a:off x="0" y="7374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A77B2C-4BED-40C6-843D-1958BF6E6F69}"/>
              </a:ext>
            </a:extLst>
          </p:cNvPr>
          <p:cNvSpPr txBox="1"/>
          <p:nvPr/>
        </p:nvSpPr>
        <p:spPr>
          <a:xfrm>
            <a:off x="104775" y="524624"/>
            <a:ext cx="3112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팀 소개 및 팀원 별 역할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B60C71-D107-4289-994F-555CECFCF767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540A815C-F4D2-42DE-A0B3-9BD3DBFF917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148ECED-AA15-43FA-AAA0-27A2B56E033B}" type="slidenum">
              <a:rPr lang="ko-KR" altLang="en-US" smtClean="0"/>
              <a:pPr algn="r"/>
              <a:t>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9B5B0-EE97-4732-B41F-46CE75598EBB}"/>
              </a:ext>
            </a:extLst>
          </p:cNvPr>
          <p:cNvSpPr txBox="1"/>
          <p:nvPr/>
        </p:nvSpPr>
        <p:spPr>
          <a:xfrm>
            <a:off x="104775" y="73742"/>
            <a:ext cx="5027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LoRa</a:t>
            </a:r>
            <a:r>
              <a:rPr lang="ko-KR" altLang="en-US" sz="2000" b="1" dirty="0"/>
              <a:t>를 활용한 어린이 안심 지킴이 서비스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4D28310-BE19-4486-98A9-696AD28E3CD4}"/>
              </a:ext>
            </a:extLst>
          </p:cNvPr>
          <p:cNvSpPr/>
          <p:nvPr/>
        </p:nvSpPr>
        <p:spPr>
          <a:xfrm>
            <a:off x="1289630" y="1781232"/>
            <a:ext cx="2223687" cy="276242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B9856A6-B0AE-4614-B815-F1A9A579050F}"/>
              </a:ext>
            </a:extLst>
          </p:cNvPr>
          <p:cNvSpPr/>
          <p:nvPr/>
        </p:nvSpPr>
        <p:spPr>
          <a:xfrm>
            <a:off x="4984156" y="1750500"/>
            <a:ext cx="2223687" cy="2762424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D1C6F3C-2639-4FCC-AC6C-DA873C55DD63}"/>
              </a:ext>
            </a:extLst>
          </p:cNvPr>
          <p:cNvSpPr/>
          <p:nvPr/>
        </p:nvSpPr>
        <p:spPr>
          <a:xfrm>
            <a:off x="8678682" y="1677976"/>
            <a:ext cx="2223687" cy="2762424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942880B-06D2-4799-A182-B948780565D2}"/>
              </a:ext>
            </a:extLst>
          </p:cNvPr>
          <p:cNvSpPr/>
          <p:nvPr/>
        </p:nvSpPr>
        <p:spPr>
          <a:xfrm>
            <a:off x="1175701" y="4739781"/>
            <a:ext cx="2421564" cy="102402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C6797-6828-4602-BFC9-EB5761C2AAA7}"/>
              </a:ext>
            </a:extLst>
          </p:cNvPr>
          <p:cNvSpPr txBox="1"/>
          <p:nvPr/>
        </p:nvSpPr>
        <p:spPr>
          <a:xfrm>
            <a:off x="1289632" y="4776072"/>
            <a:ext cx="2223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팀장</a:t>
            </a:r>
            <a:endParaRPr lang="en-US" altLang="ko-KR" b="1" dirty="0"/>
          </a:p>
          <a:p>
            <a:r>
              <a:rPr lang="ko-KR" altLang="en-US" b="1" dirty="0"/>
              <a:t>컴퓨터 공학과</a:t>
            </a:r>
            <a:endParaRPr lang="en-US" altLang="ko-KR" b="1" dirty="0"/>
          </a:p>
          <a:p>
            <a:r>
              <a:rPr lang="en-US" altLang="ko-KR" b="1" dirty="0"/>
              <a:t>2015154017 </a:t>
            </a:r>
            <a:r>
              <a:rPr lang="ko-KR" altLang="en-US" b="1" dirty="0" err="1"/>
              <a:t>박인효</a:t>
            </a:r>
            <a:endParaRPr lang="ko-KR" altLang="en-US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07BB5EE-35F5-4EB9-9188-BC1ED3E717A3}"/>
              </a:ext>
            </a:extLst>
          </p:cNvPr>
          <p:cNvSpPr/>
          <p:nvPr/>
        </p:nvSpPr>
        <p:spPr>
          <a:xfrm>
            <a:off x="4684730" y="4628171"/>
            <a:ext cx="2730944" cy="1247971"/>
          </a:xfrm>
          <a:prstGeom prst="rect">
            <a:avLst/>
          </a:prstGeom>
          <a:solidFill>
            <a:srgbClr val="F8B03A">
              <a:alpha val="5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1E1DAED-B295-49D5-95C0-596DA286E1BE}"/>
              </a:ext>
            </a:extLst>
          </p:cNvPr>
          <p:cNvSpPr/>
          <p:nvPr/>
        </p:nvSpPr>
        <p:spPr>
          <a:xfrm>
            <a:off x="4841100" y="4739781"/>
            <a:ext cx="2421564" cy="102402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13C8F2-0A10-49B7-969E-42FCDD068EE3}"/>
              </a:ext>
            </a:extLst>
          </p:cNvPr>
          <p:cNvSpPr txBox="1"/>
          <p:nvPr/>
        </p:nvSpPr>
        <p:spPr>
          <a:xfrm>
            <a:off x="4955031" y="4776072"/>
            <a:ext cx="2223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팀원</a:t>
            </a:r>
            <a:endParaRPr lang="en-US" altLang="ko-KR" b="1" dirty="0"/>
          </a:p>
          <a:p>
            <a:r>
              <a:rPr lang="ko-KR" altLang="en-US" b="1" dirty="0"/>
              <a:t>컴퓨터 공학과</a:t>
            </a:r>
            <a:endParaRPr lang="en-US" altLang="ko-KR" b="1" dirty="0"/>
          </a:p>
          <a:p>
            <a:r>
              <a:rPr lang="en-US" altLang="ko-KR" b="1" dirty="0"/>
              <a:t>2015154023 </a:t>
            </a:r>
            <a:r>
              <a:rPr lang="ko-KR" altLang="en-US" b="1" dirty="0"/>
              <a:t>양현용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A1CB2EB-47C3-4AB7-8001-76CE2F6D3507}"/>
              </a:ext>
            </a:extLst>
          </p:cNvPr>
          <p:cNvSpPr/>
          <p:nvPr/>
        </p:nvSpPr>
        <p:spPr>
          <a:xfrm>
            <a:off x="8438365" y="4628171"/>
            <a:ext cx="2730944" cy="1247971"/>
          </a:xfrm>
          <a:prstGeom prst="rect">
            <a:avLst/>
          </a:prstGeom>
          <a:solidFill>
            <a:srgbClr val="F8B03A">
              <a:alpha val="5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A13BD5C-469F-46EA-8DE9-9F87B3858A66}"/>
              </a:ext>
            </a:extLst>
          </p:cNvPr>
          <p:cNvSpPr/>
          <p:nvPr/>
        </p:nvSpPr>
        <p:spPr>
          <a:xfrm>
            <a:off x="8594735" y="4739781"/>
            <a:ext cx="2421564" cy="102402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A58B2D9-50DA-4B16-A582-68C284AC6D71}"/>
              </a:ext>
            </a:extLst>
          </p:cNvPr>
          <p:cNvSpPr txBox="1"/>
          <p:nvPr/>
        </p:nvSpPr>
        <p:spPr>
          <a:xfrm>
            <a:off x="8708666" y="4776072"/>
            <a:ext cx="2223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팀원</a:t>
            </a:r>
            <a:endParaRPr lang="en-US" altLang="ko-KR" b="1" dirty="0"/>
          </a:p>
          <a:p>
            <a:r>
              <a:rPr lang="ko-KR" altLang="en-US" b="1" dirty="0"/>
              <a:t>컴퓨터 공학과</a:t>
            </a:r>
            <a:endParaRPr lang="en-US" altLang="ko-KR" b="1" dirty="0"/>
          </a:p>
          <a:p>
            <a:r>
              <a:rPr lang="en-US" altLang="ko-KR" b="1" dirty="0"/>
              <a:t>2015154040 </a:t>
            </a:r>
            <a:r>
              <a:rPr lang="ko-KR" altLang="en-US" b="1" dirty="0"/>
              <a:t>한승훈</a:t>
            </a:r>
          </a:p>
        </p:txBody>
      </p:sp>
      <p:graphicFrame>
        <p:nvGraphicFramePr>
          <p:cNvPr id="3" name="Group 37">
            <a:extLst>
              <a:ext uri="{FF2B5EF4-FFF2-40B4-BE49-F238E27FC236}">
                <a16:creationId xmlns:a16="http://schemas.microsoft.com/office/drawing/2014/main" id="{CA80D61B-2944-4C29-8AAE-69CDAA7F3D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5111382"/>
              </p:ext>
            </p:extLst>
          </p:nvPr>
        </p:nvGraphicFramePr>
        <p:xfrm>
          <a:off x="1021010" y="1206722"/>
          <a:ext cx="10149978" cy="4868344"/>
        </p:xfrm>
        <a:graphic>
          <a:graphicData uri="http://schemas.openxmlformats.org/drawingml/2006/table">
            <a:tbl>
              <a:tblPr/>
              <a:tblGrid>
                <a:gridCol w="1386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1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1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328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박인효</a:t>
                      </a: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양현용</a:t>
                      </a: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한승훈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236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자료수집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85750" marR="0" lvl="0" indent="-28575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LoRa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CoAP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MySQL, Raspberry Pi, Web Server, Android App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4282" marR="94282" marT="49019" marB="490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162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     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CoAP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 설계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lvl="0" indent="-28575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 DB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 설계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lvl="0" indent="-28575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 server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 설계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Raspberry Pi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 </a:t>
                      </a:r>
                      <a:r>
                        <a:rPr kumimoji="1" lang="en-US" altLang="ko-K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LoRa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 설계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lvl="0" indent="-28575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GPS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Android Application UI,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설계</a:t>
                      </a:r>
                      <a:endParaRPr lang="en-US" altLang="ko-KR" sz="12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lvl="0" indent="-28575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2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자이로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센서 기능 설계 </a:t>
                      </a:r>
                      <a:endParaRPr lang="en-US" altLang="ko-KR" sz="12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1982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     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lvl="0" indent="-28575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Coap</a:t>
                      </a: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</a:t>
                      </a: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 구현</a:t>
                      </a:r>
                      <a:endParaRPr lang="en-US" altLang="ko-KR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lvl="0" indent="-28575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Raspberry pi </a:t>
                      </a:r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</a:t>
                      </a: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 DB</a:t>
                      </a:r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구축</a:t>
                      </a:r>
                      <a:endParaRPr lang="en-US" altLang="ko-KR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lvl="0" indent="-28575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웹서버 구축 및 </a:t>
                      </a: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 device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Gateway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Lora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 구현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lvl="0" indent="-28575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 측정 및 출력을 위한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GPS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Android Application UI,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lvl="0" indent="-28575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활동량 측정을 위한 </a:t>
                      </a:r>
                      <a:r>
                        <a:rPr kumimoji="1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자이로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센서 기능 구현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173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defRPr lang="ko-KR" altLang="en-US"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어플리케이션 작동 테스트</a:t>
                      </a:r>
                      <a:endParaRPr lang="en-US" altLang="ko-KR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defRPr lang="ko-KR" altLang="en-US"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통합테스트 / 유지보수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10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>
            <a:extLst>
              <a:ext uri="{FF2B5EF4-FFF2-40B4-BE49-F238E27FC236}">
                <a16:creationId xmlns:a16="http://schemas.microsoft.com/office/drawing/2014/main" id="{D46150E5-CBF1-4B65-AF08-24EE9AE1B644}"/>
              </a:ext>
            </a:extLst>
          </p:cNvPr>
          <p:cNvSpPr/>
          <p:nvPr/>
        </p:nvSpPr>
        <p:spPr>
          <a:xfrm>
            <a:off x="-26287" y="1229857"/>
            <a:ext cx="12192000" cy="5214458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FD492F9-5411-4561-8606-D7DE7A458BBD}"/>
              </a:ext>
            </a:extLst>
          </p:cNvPr>
          <p:cNvSpPr/>
          <p:nvPr/>
        </p:nvSpPr>
        <p:spPr>
          <a:xfrm>
            <a:off x="0" y="7374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989932-3F77-407E-A7F3-74F720F4E066}"/>
              </a:ext>
            </a:extLst>
          </p:cNvPr>
          <p:cNvSpPr txBox="1"/>
          <p:nvPr/>
        </p:nvSpPr>
        <p:spPr>
          <a:xfrm>
            <a:off x="104774" y="524624"/>
            <a:ext cx="580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작품 요약 설명</a:t>
            </a:r>
          </a:p>
        </p:txBody>
      </p:sp>
      <p:pic>
        <p:nvPicPr>
          <p:cNvPr id="295" name="그래픽 294" descr="서버">
            <a:extLst>
              <a:ext uri="{FF2B5EF4-FFF2-40B4-BE49-F238E27FC236}">
                <a16:creationId xmlns:a16="http://schemas.microsoft.com/office/drawing/2014/main" id="{9626665C-3657-4C93-B1C1-4DFC9F098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72386" y="1666455"/>
            <a:ext cx="636580" cy="636580"/>
          </a:xfrm>
          <a:prstGeom prst="rect">
            <a:avLst/>
          </a:prstGeom>
        </p:spPr>
      </p:pic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A2A3D99C-E2F1-4590-84C8-10FC449EC348}"/>
              </a:ext>
            </a:extLst>
          </p:cNvPr>
          <p:cNvGrpSpPr/>
          <p:nvPr/>
        </p:nvGrpSpPr>
        <p:grpSpPr>
          <a:xfrm>
            <a:off x="220581" y="1395034"/>
            <a:ext cx="2977909" cy="3472427"/>
            <a:chOff x="1060173" y="2187738"/>
            <a:chExt cx="3412376" cy="3979046"/>
          </a:xfrm>
        </p:grpSpPr>
        <p:pic>
          <p:nvPicPr>
            <p:cNvPr id="298" name="그림 297">
              <a:extLst>
                <a:ext uri="{FF2B5EF4-FFF2-40B4-BE49-F238E27FC236}">
                  <a16:creationId xmlns:a16="http://schemas.microsoft.com/office/drawing/2014/main" id="{A2490FE1-020F-48D8-BA7E-896401C02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0912" y="2319999"/>
              <a:ext cx="791637" cy="654651"/>
            </a:xfrm>
            <a:prstGeom prst="rect">
              <a:avLst/>
            </a:prstGeom>
          </p:spPr>
        </p:pic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D12AB614-295C-4FF3-8F09-C2AFE0EDC577}"/>
                </a:ext>
              </a:extLst>
            </p:cNvPr>
            <p:cNvSpPr/>
            <p:nvPr/>
          </p:nvSpPr>
          <p:spPr>
            <a:xfrm>
              <a:off x="1060173" y="2187738"/>
              <a:ext cx="1760939" cy="3979046"/>
            </a:xfrm>
            <a:prstGeom prst="rect">
              <a:avLst/>
            </a:prstGeom>
            <a:noFill/>
            <a:ln w="38100">
              <a:solidFill>
                <a:srgbClr val="5B9BD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C151E3C9-435C-4593-AAB4-4F603A254088}"/>
                </a:ext>
              </a:extLst>
            </p:cNvPr>
            <p:cNvSpPr/>
            <p:nvPr/>
          </p:nvSpPr>
          <p:spPr>
            <a:xfrm>
              <a:off x="1191894" y="3091069"/>
              <a:ext cx="1470991" cy="675861"/>
            </a:xfrm>
            <a:prstGeom prst="rect">
              <a:avLst/>
            </a:prstGeom>
            <a:solidFill>
              <a:srgbClr val="A9D18E"/>
            </a:solidFill>
            <a:ln w="38100">
              <a:solidFill>
                <a:srgbClr val="3958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/>
                <a:t>CoAP</a:t>
              </a:r>
              <a:endParaRPr lang="en-US" altLang="ko-KR" sz="1600" b="1" dirty="0"/>
            </a:p>
            <a:p>
              <a:pPr algn="ctr"/>
              <a:r>
                <a:rPr lang="en-US" altLang="ko-KR" sz="1600" b="1" dirty="0"/>
                <a:t>Server</a:t>
              </a:r>
              <a:endParaRPr lang="ko-KR" altLang="en-US" sz="1600" b="1" dirty="0"/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EC0B90CF-ABA9-4485-8CF6-D33A29A8E740}"/>
                </a:ext>
              </a:extLst>
            </p:cNvPr>
            <p:cNvSpPr/>
            <p:nvPr/>
          </p:nvSpPr>
          <p:spPr>
            <a:xfrm>
              <a:off x="1191894" y="3816627"/>
              <a:ext cx="1470991" cy="304800"/>
            </a:xfrm>
            <a:prstGeom prst="rect">
              <a:avLst/>
            </a:prstGeom>
            <a:solidFill>
              <a:srgbClr val="5B9BD5"/>
            </a:solidFill>
            <a:ln w="38100">
              <a:solidFill>
                <a:srgbClr val="2D53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UDP</a:t>
              </a:r>
              <a:endParaRPr lang="ko-KR" altLang="en-US" sz="1400" b="1" dirty="0"/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3829252D-9B5B-41B3-8725-C3D5B8A28CF1}"/>
                </a:ext>
              </a:extLst>
            </p:cNvPr>
            <p:cNvSpPr/>
            <p:nvPr/>
          </p:nvSpPr>
          <p:spPr>
            <a:xfrm>
              <a:off x="1191894" y="4190386"/>
              <a:ext cx="1470991" cy="449404"/>
            </a:xfrm>
            <a:prstGeom prst="rect">
              <a:avLst/>
            </a:prstGeom>
            <a:solidFill>
              <a:srgbClr val="5B9BD5"/>
            </a:solidFill>
            <a:ln w="38100">
              <a:solidFill>
                <a:srgbClr val="2D53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IPv4</a:t>
              </a: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CD7AC8CB-2CD8-4467-A939-EA5BB6714871}"/>
                </a:ext>
              </a:extLst>
            </p:cNvPr>
            <p:cNvSpPr/>
            <p:nvPr/>
          </p:nvSpPr>
          <p:spPr>
            <a:xfrm>
              <a:off x="1191894" y="4697085"/>
              <a:ext cx="1470991" cy="639755"/>
            </a:xfrm>
            <a:prstGeom prst="rect">
              <a:avLst/>
            </a:prstGeom>
            <a:solidFill>
              <a:srgbClr val="ED7D31"/>
            </a:solidFill>
            <a:ln w="38100">
              <a:solidFill>
                <a:srgbClr val="853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/>
                <a:t>LoRa</a:t>
              </a:r>
              <a:r>
                <a:rPr lang="en-US" altLang="ko-KR" sz="1600" b="1" dirty="0"/>
                <a:t> Mac</a:t>
              </a:r>
              <a:endParaRPr lang="ko-KR" altLang="en-US" sz="1600" b="1" dirty="0"/>
            </a:p>
          </p:txBody>
        </p:sp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CAE96822-4526-4F74-9D6C-D97254063704}"/>
                </a:ext>
              </a:extLst>
            </p:cNvPr>
            <p:cNvSpPr/>
            <p:nvPr/>
          </p:nvSpPr>
          <p:spPr>
            <a:xfrm>
              <a:off x="1191894" y="5399313"/>
              <a:ext cx="1470991" cy="710176"/>
            </a:xfrm>
            <a:prstGeom prst="rect">
              <a:avLst/>
            </a:prstGeom>
            <a:solidFill>
              <a:srgbClr val="ED7D31"/>
            </a:solidFill>
            <a:ln w="38100">
              <a:solidFill>
                <a:srgbClr val="2D53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/>
                <a:t>LoRa</a:t>
              </a:r>
              <a:r>
                <a:rPr lang="en-US" altLang="ko-KR" sz="1600" b="1" dirty="0"/>
                <a:t> PHY</a:t>
              </a:r>
              <a:endParaRPr lang="ko-KR" altLang="en-US" sz="1600" b="1" dirty="0"/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3C75AE32-A73C-418F-9A63-B72CAD8BA2D0}"/>
                </a:ext>
              </a:extLst>
            </p:cNvPr>
            <p:cNvSpPr txBox="1"/>
            <p:nvPr/>
          </p:nvSpPr>
          <p:spPr>
            <a:xfrm>
              <a:off x="1237474" y="2382265"/>
              <a:ext cx="968402" cy="670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End</a:t>
              </a:r>
            </a:p>
            <a:p>
              <a:r>
                <a:rPr lang="en-US" altLang="ko-KR" sz="1600" b="1" dirty="0"/>
                <a:t>Device</a:t>
              </a:r>
              <a:endParaRPr lang="ko-KR" altLang="en-US" sz="1600" b="1" dirty="0"/>
            </a:p>
          </p:txBody>
        </p: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1DA526A6-BD8F-40E3-9B3A-A205A658A1E8}"/>
              </a:ext>
            </a:extLst>
          </p:cNvPr>
          <p:cNvGrpSpPr/>
          <p:nvPr/>
        </p:nvGrpSpPr>
        <p:grpSpPr>
          <a:xfrm>
            <a:off x="2315806" y="1395033"/>
            <a:ext cx="1983379" cy="3472428"/>
            <a:chOff x="3545983" y="2165811"/>
            <a:chExt cx="2272749" cy="3979046"/>
          </a:xfrm>
        </p:grpSpPr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1873ACAE-6170-41E0-90F8-07A89B7A3AFF}"/>
                </a:ext>
              </a:extLst>
            </p:cNvPr>
            <p:cNvSpPr/>
            <p:nvPr/>
          </p:nvSpPr>
          <p:spPr>
            <a:xfrm>
              <a:off x="3545983" y="2165811"/>
              <a:ext cx="2272749" cy="3979046"/>
            </a:xfrm>
            <a:prstGeom prst="rect">
              <a:avLst/>
            </a:prstGeom>
            <a:noFill/>
            <a:ln w="38100">
              <a:solidFill>
                <a:srgbClr val="5B9BD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9954C055-8719-432C-B8F4-C82919F556AD}"/>
                </a:ext>
              </a:extLst>
            </p:cNvPr>
            <p:cNvSpPr/>
            <p:nvPr/>
          </p:nvSpPr>
          <p:spPr>
            <a:xfrm>
              <a:off x="3667093" y="3069142"/>
              <a:ext cx="2010358" cy="675861"/>
            </a:xfrm>
            <a:prstGeom prst="rect">
              <a:avLst/>
            </a:prstGeom>
            <a:solidFill>
              <a:srgbClr val="5C9DD7"/>
            </a:solidFill>
            <a:ln w="38100">
              <a:solidFill>
                <a:srgbClr val="3958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Packet</a:t>
              </a:r>
            </a:p>
            <a:p>
              <a:pPr algn="ctr"/>
              <a:r>
                <a:rPr lang="en-US" altLang="ko-KR" sz="1600" b="1" dirty="0"/>
                <a:t>Encapsulation</a:t>
              </a:r>
              <a:endParaRPr lang="ko-KR" altLang="en-US" sz="1600" b="1" dirty="0"/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E3746C4D-0083-469C-A20C-B367F5B4B2D1}"/>
                </a:ext>
              </a:extLst>
            </p:cNvPr>
            <p:cNvSpPr/>
            <p:nvPr/>
          </p:nvSpPr>
          <p:spPr>
            <a:xfrm>
              <a:off x="3667089" y="3794701"/>
              <a:ext cx="2010358" cy="292024"/>
            </a:xfrm>
            <a:prstGeom prst="rect">
              <a:avLst/>
            </a:prstGeom>
            <a:solidFill>
              <a:srgbClr val="5B9BD5"/>
            </a:solidFill>
            <a:ln w="38100">
              <a:solidFill>
                <a:srgbClr val="2D53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UDP</a:t>
              </a:r>
              <a:endParaRPr lang="ko-KR" altLang="en-US" sz="1200" b="1" dirty="0"/>
            </a:p>
          </p:txBody>
        </p:sp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17DEFC85-6CFC-4D16-B6A3-836F81AB562D}"/>
                </a:ext>
              </a:extLst>
            </p:cNvPr>
            <p:cNvSpPr/>
            <p:nvPr/>
          </p:nvSpPr>
          <p:spPr>
            <a:xfrm>
              <a:off x="3667089" y="4149198"/>
              <a:ext cx="2010358" cy="440634"/>
            </a:xfrm>
            <a:prstGeom prst="rect">
              <a:avLst/>
            </a:prstGeom>
            <a:solidFill>
              <a:srgbClr val="5B9BD5"/>
            </a:solidFill>
            <a:ln w="38100">
              <a:solidFill>
                <a:srgbClr val="2D53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/>
                <a:t>IPv4</a:t>
              </a:r>
            </a:p>
          </p:txBody>
        </p:sp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B30EF54B-BB77-4C4D-B59D-75BD238586AA}"/>
                </a:ext>
              </a:extLst>
            </p:cNvPr>
            <p:cNvSpPr/>
            <p:nvPr/>
          </p:nvSpPr>
          <p:spPr>
            <a:xfrm>
              <a:off x="3667093" y="4652304"/>
              <a:ext cx="948901" cy="662608"/>
            </a:xfrm>
            <a:prstGeom prst="rect">
              <a:avLst/>
            </a:prstGeom>
            <a:solidFill>
              <a:srgbClr val="ED7D31"/>
            </a:solidFill>
            <a:ln w="38100">
              <a:solidFill>
                <a:srgbClr val="853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/>
                <a:t>LoRa</a:t>
              </a:r>
              <a:r>
                <a:rPr lang="en-US" altLang="ko-KR" sz="1600" b="1" dirty="0"/>
                <a:t> Mac</a:t>
              </a:r>
              <a:endParaRPr lang="ko-KR" altLang="en-US" sz="1600" b="1" dirty="0"/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593F8D1E-606D-4EB8-814B-266AA39F09F0}"/>
                </a:ext>
              </a:extLst>
            </p:cNvPr>
            <p:cNvSpPr txBox="1"/>
            <p:nvPr/>
          </p:nvSpPr>
          <p:spPr>
            <a:xfrm>
              <a:off x="4401716" y="2398997"/>
              <a:ext cx="1179643" cy="38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Gateway</a:t>
              </a:r>
              <a:endParaRPr lang="ko-KR" altLang="en-US" sz="1600" b="1" dirty="0"/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62BBFB45-F78C-43DA-B3E2-1406FA381C0C}"/>
                </a:ext>
              </a:extLst>
            </p:cNvPr>
            <p:cNvSpPr/>
            <p:nvPr/>
          </p:nvSpPr>
          <p:spPr>
            <a:xfrm>
              <a:off x="4718452" y="4645678"/>
              <a:ext cx="948901" cy="662608"/>
            </a:xfrm>
            <a:prstGeom prst="rect">
              <a:avLst/>
            </a:prstGeom>
            <a:solidFill>
              <a:srgbClr val="BFBFBF"/>
            </a:solidFill>
            <a:ln w="38100">
              <a:solidFill>
                <a:srgbClr val="4062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IEEE</a:t>
              </a:r>
            </a:p>
            <a:p>
              <a:pPr algn="ctr"/>
              <a:r>
                <a:rPr lang="en-US" altLang="ko-KR" sz="1200" b="1" dirty="0"/>
                <a:t>802.11</a:t>
              </a:r>
            </a:p>
            <a:p>
              <a:pPr algn="ctr"/>
              <a:r>
                <a:rPr lang="en-US" altLang="ko-KR" sz="1200" b="1" dirty="0"/>
                <a:t>MAC</a:t>
              </a:r>
              <a:endParaRPr lang="ko-KR" altLang="en-US" sz="1200" b="1" dirty="0"/>
            </a:p>
          </p:txBody>
        </p: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EF89AC34-70C1-4835-AE13-0AA2C254A9C4}"/>
                </a:ext>
              </a:extLst>
            </p:cNvPr>
            <p:cNvSpPr/>
            <p:nvPr/>
          </p:nvSpPr>
          <p:spPr>
            <a:xfrm>
              <a:off x="3677188" y="5390308"/>
              <a:ext cx="948901" cy="675861"/>
            </a:xfrm>
            <a:prstGeom prst="rect">
              <a:avLst/>
            </a:prstGeom>
            <a:solidFill>
              <a:srgbClr val="ED7D31"/>
            </a:solidFill>
            <a:ln w="38100">
              <a:solidFill>
                <a:srgbClr val="853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err="1"/>
                <a:t>LoRa</a:t>
              </a:r>
              <a:r>
                <a:rPr lang="en-US" altLang="ko-KR" sz="1600" b="1"/>
                <a:t> PHY</a:t>
              </a:r>
              <a:endParaRPr lang="ko-KR" altLang="en-US" sz="1600" b="1" dirty="0"/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041DEE5E-E7B0-49E1-9F93-4CCBED925855}"/>
                </a:ext>
              </a:extLst>
            </p:cNvPr>
            <p:cNvSpPr/>
            <p:nvPr/>
          </p:nvSpPr>
          <p:spPr>
            <a:xfrm>
              <a:off x="4728547" y="5396934"/>
              <a:ext cx="948901" cy="675861"/>
            </a:xfrm>
            <a:prstGeom prst="rect">
              <a:avLst/>
            </a:prstGeom>
            <a:solidFill>
              <a:srgbClr val="BFBFBF"/>
            </a:solidFill>
            <a:ln w="38100">
              <a:solidFill>
                <a:srgbClr val="2D53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IEEE</a:t>
              </a:r>
            </a:p>
            <a:p>
              <a:pPr algn="ctr"/>
              <a:r>
                <a:rPr lang="en-US" altLang="ko-KR" sz="1200" b="1" dirty="0"/>
                <a:t>802.11</a:t>
              </a:r>
            </a:p>
            <a:p>
              <a:pPr algn="ctr"/>
              <a:r>
                <a:rPr lang="en-US" altLang="ko-KR" sz="1200" b="1" dirty="0"/>
                <a:t>PHY</a:t>
              </a:r>
              <a:endParaRPr lang="ko-KR" altLang="en-US" sz="1200" b="1" dirty="0"/>
            </a:p>
          </p:txBody>
        </p:sp>
      </p:grp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E165F14E-DA18-4356-992D-E356F9BD5F75}"/>
              </a:ext>
            </a:extLst>
          </p:cNvPr>
          <p:cNvGrpSpPr/>
          <p:nvPr/>
        </p:nvGrpSpPr>
        <p:grpSpPr>
          <a:xfrm>
            <a:off x="4961820" y="1395033"/>
            <a:ext cx="1983379" cy="3472428"/>
            <a:chOff x="5913475" y="2188488"/>
            <a:chExt cx="2272749" cy="3979046"/>
          </a:xfrm>
        </p:grpSpPr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803DF2DB-F930-4F81-9D1E-976B7E5B31C2}"/>
                </a:ext>
              </a:extLst>
            </p:cNvPr>
            <p:cNvSpPr/>
            <p:nvPr/>
          </p:nvSpPr>
          <p:spPr>
            <a:xfrm>
              <a:off x="5913475" y="2188488"/>
              <a:ext cx="2272749" cy="3979046"/>
            </a:xfrm>
            <a:prstGeom prst="rect">
              <a:avLst/>
            </a:prstGeom>
            <a:noFill/>
            <a:ln w="38100">
              <a:solidFill>
                <a:srgbClr val="5B9BD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8" name="직사각형 317">
              <a:extLst>
                <a:ext uri="{FF2B5EF4-FFF2-40B4-BE49-F238E27FC236}">
                  <a16:creationId xmlns:a16="http://schemas.microsoft.com/office/drawing/2014/main" id="{3DC4CF44-0930-4782-881C-9F4240F092EB}"/>
                </a:ext>
              </a:extLst>
            </p:cNvPr>
            <p:cNvSpPr/>
            <p:nvPr/>
          </p:nvSpPr>
          <p:spPr>
            <a:xfrm>
              <a:off x="6034583" y="3780775"/>
              <a:ext cx="2010357" cy="292024"/>
            </a:xfrm>
            <a:prstGeom prst="rect">
              <a:avLst/>
            </a:prstGeom>
            <a:solidFill>
              <a:srgbClr val="5B9BD5"/>
            </a:solidFill>
            <a:ln w="38100">
              <a:solidFill>
                <a:srgbClr val="2D53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UDP</a:t>
              </a:r>
              <a:endParaRPr lang="ko-KR" altLang="en-US" sz="1200" b="1" dirty="0"/>
            </a:p>
          </p:txBody>
        </p:sp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359F4BA1-EC8A-4214-9C10-34504CC91056}"/>
                </a:ext>
              </a:extLst>
            </p:cNvPr>
            <p:cNvSpPr/>
            <p:nvPr/>
          </p:nvSpPr>
          <p:spPr>
            <a:xfrm>
              <a:off x="6034583" y="4135271"/>
              <a:ext cx="2010357" cy="440634"/>
            </a:xfrm>
            <a:prstGeom prst="rect">
              <a:avLst/>
            </a:prstGeom>
            <a:solidFill>
              <a:srgbClr val="5B9BD5"/>
            </a:solidFill>
            <a:ln w="38100">
              <a:solidFill>
                <a:srgbClr val="2D53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/>
                <a:t>IPv4</a:t>
              </a:r>
            </a:p>
          </p:txBody>
        </p:sp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F971ABC5-7634-4862-8185-21FA07E5F214}"/>
                </a:ext>
              </a:extLst>
            </p:cNvPr>
            <p:cNvSpPr/>
            <p:nvPr/>
          </p:nvSpPr>
          <p:spPr>
            <a:xfrm>
              <a:off x="6034583" y="4677673"/>
              <a:ext cx="1051359" cy="655983"/>
            </a:xfrm>
            <a:prstGeom prst="rect">
              <a:avLst/>
            </a:prstGeom>
            <a:solidFill>
              <a:srgbClr val="BFBFBF"/>
            </a:solidFill>
            <a:ln w="38100">
              <a:solidFill>
                <a:srgbClr val="285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IEEE</a:t>
              </a:r>
            </a:p>
            <a:p>
              <a:pPr algn="ctr"/>
              <a:r>
                <a:rPr lang="en-US" altLang="ko-KR" sz="1200" b="1" dirty="0"/>
                <a:t>802.11</a:t>
              </a:r>
            </a:p>
            <a:p>
              <a:pPr algn="ctr"/>
              <a:r>
                <a:rPr lang="en-US" altLang="ko-KR" sz="1200" b="1" dirty="0"/>
                <a:t>MAC</a:t>
              </a:r>
              <a:endParaRPr lang="ko-KR" altLang="en-US" sz="1200" b="1" dirty="0"/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19D99F17-D1B8-40B0-B8E3-08500720A613}"/>
                </a:ext>
              </a:extLst>
            </p:cNvPr>
            <p:cNvSpPr txBox="1"/>
            <p:nvPr/>
          </p:nvSpPr>
          <p:spPr>
            <a:xfrm>
              <a:off x="6108003" y="2330232"/>
              <a:ext cx="16898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Network Server</a:t>
              </a:r>
              <a:endParaRPr lang="ko-KR" altLang="en-US" sz="1600" b="1" dirty="0"/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79C6440C-131D-452C-B477-C580222A706F}"/>
                </a:ext>
              </a:extLst>
            </p:cNvPr>
            <p:cNvSpPr/>
            <p:nvPr/>
          </p:nvSpPr>
          <p:spPr>
            <a:xfrm>
              <a:off x="7085944" y="4674981"/>
              <a:ext cx="948901" cy="655983"/>
            </a:xfrm>
            <a:prstGeom prst="rect">
              <a:avLst/>
            </a:prstGeom>
            <a:solidFill>
              <a:srgbClr val="BFBFBF"/>
            </a:solidFill>
            <a:ln w="38100">
              <a:solidFill>
                <a:srgbClr val="285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MAC</a:t>
              </a:r>
              <a:endParaRPr lang="ko-KR" altLang="en-US" sz="1600" b="1" dirty="0"/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E70C674D-B70A-4865-A312-74521D227899}"/>
                </a:ext>
              </a:extLst>
            </p:cNvPr>
            <p:cNvSpPr/>
            <p:nvPr/>
          </p:nvSpPr>
          <p:spPr>
            <a:xfrm>
              <a:off x="6044681" y="5412985"/>
              <a:ext cx="1041261" cy="675861"/>
            </a:xfrm>
            <a:prstGeom prst="rect">
              <a:avLst/>
            </a:prstGeom>
            <a:solidFill>
              <a:srgbClr val="BFBFBF"/>
            </a:solidFill>
            <a:ln w="38100">
              <a:solidFill>
                <a:srgbClr val="285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IEEE</a:t>
              </a:r>
            </a:p>
            <a:p>
              <a:pPr algn="ctr"/>
              <a:r>
                <a:rPr lang="en-US" altLang="ko-KR" sz="1200" b="1" dirty="0"/>
                <a:t>802.11</a:t>
              </a:r>
            </a:p>
            <a:p>
              <a:pPr algn="ctr"/>
              <a:r>
                <a:rPr lang="en-US" altLang="ko-KR" sz="1200" b="1"/>
                <a:t>PHY</a:t>
              </a:r>
              <a:endParaRPr lang="ko-KR" altLang="en-US" sz="1200" b="1" dirty="0"/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9E40DD6B-0D41-40DA-B409-D2E81F84ACFD}"/>
                </a:ext>
              </a:extLst>
            </p:cNvPr>
            <p:cNvSpPr/>
            <p:nvPr/>
          </p:nvSpPr>
          <p:spPr>
            <a:xfrm>
              <a:off x="7096041" y="5412985"/>
              <a:ext cx="948901" cy="675861"/>
            </a:xfrm>
            <a:prstGeom prst="rect">
              <a:avLst/>
            </a:prstGeom>
            <a:solidFill>
              <a:srgbClr val="BFBFBF"/>
            </a:solidFill>
            <a:ln w="38100">
              <a:solidFill>
                <a:srgbClr val="285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PHY</a:t>
              </a:r>
              <a:endParaRPr lang="ko-KR" altLang="en-US" sz="1600" b="1" dirty="0"/>
            </a:p>
          </p:txBody>
        </p:sp>
      </p:grpSp>
      <p:pic>
        <p:nvPicPr>
          <p:cNvPr id="325" name="그래픽 324" descr="스마트폰">
            <a:extLst>
              <a:ext uri="{FF2B5EF4-FFF2-40B4-BE49-F238E27FC236}">
                <a16:creationId xmlns:a16="http://schemas.microsoft.com/office/drawing/2014/main" id="{98B5508A-6106-4A3B-9CCF-763B26DDDA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3572" y="3092990"/>
            <a:ext cx="754568" cy="754568"/>
          </a:xfrm>
          <a:prstGeom prst="rect">
            <a:avLst/>
          </a:prstGeom>
        </p:spPr>
      </p:pic>
      <p:pic>
        <p:nvPicPr>
          <p:cNvPr id="326" name="그래픽 325" descr="컴퓨터">
            <a:extLst>
              <a:ext uri="{FF2B5EF4-FFF2-40B4-BE49-F238E27FC236}">
                <a16:creationId xmlns:a16="http://schemas.microsoft.com/office/drawing/2014/main" id="{F807DAC0-1A95-4914-999D-016E2DBEB8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94944" y="1662245"/>
            <a:ext cx="1397176" cy="1397176"/>
          </a:xfrm>
          <a:prstGeom prst="rect">
            <a:avLst/>
          </a:prstGeom>
        </p:spPr>
      </p:pic>
      <p:cxnSp>
        <p:nvCxnSpPr>
          <p:cNvPr id="327" name="직선 화살표 연결선 326">
            <a:extLst>
              <a:ext uri="{FF2B5EF4-FFF2-40B4-BE49-F238E27FC236}">
                <a16:creationId xmlns:a16="http://schemas.microsoft.com/office/drawing/2014/main" id="{C75655F5-0E2B-48B2-BAC2-A7C7592CCC88}"/>
              </a:ext>
            </a:extLst>
          </p:cNvPr>
          <p:cNvCxnSpPr>
            <a:cxnSpLocks/>
          </p:cNvCxnSpPr>
          <p:nvPr/>
        </p:nvCxnSpPr>
        <p:spPr>
          <a:xfrm flipH="1" flipV="1">
            <a:off x="9603686" y="3097556"/>
            <a:ext cx="395673" cy="854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8" name="그룹 327">
            <a:extLst>
              <a:ext uri="{FF2B5EF4-FFF2-40B4-BE49-F238E27FC236}">
                <a16:creationId xmlns:a16="http://schemas.microsoft.com/office/drawing/2014/main" id="{7A158FB1-F6ED-45B6-8A79-FE6C7F17A186}"/>
              </a:ext>
            </a:extLst>
          </p:cNvPr>
          <p:cNvGrpSpPr/>
          <p:nvPr/>
        </p:nvGrpSpPr>
        <p:grpSpPr>
          <a:xfrm>
            <a:off x="7585043" y="1417260"/>
            <a:ext cx="1989924" cy="4916703"/>
            <a:chOff x="7276865" y="1791275"/>
            <a:chExt cx="1989924" cy="4916703"/>
          </a:xfrm>
        </p:grpSpPr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BD73F4EE-0C2A-4ECB-8C6F-4924D45B9927}"/>
                </a:ext>
              </a:extLst>
            </p:cNvPr>
            <p:cNvSpPr/>
            <p:nvPr/>
          </p:nvSpPr>
          <p:spPr>
            <a:xfrm>
              <a:off x="7276865" y="1791275"/>
              <a:ext cx="1983379" cy="3452510"/>
            </a:xfrm>
            <a:prstGeom prst="rect">
              <a:avLst/>
            </a:prstGeom>
            <a:noFill/>
            <a:ln w="38100">
              <a:solidFill>
                <a:srgbClr val="5B9BD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005BC9C8-37A9-4BE8-89D0-634FBC9290A5}"/>
                </a:ext>
              </a:extLst>
            </p:cNvPr>
            <p:cNvSpPr/>
            <p:nvPr/>
          </p:nvSpPr>
          <p:spPr>
            <a:xfrm>
              <a:off x="7382554" y="3204618"/>
              <a:ext cx="1754395" cy="253381"/>
            </a:xfrm>
            <a:prstGeom prst="rect">
              <a:avLst/>
            </a:prstGeom>
            <a:solidFill>
              <a:srgbClr val="5B9BD5"/>
            </a:solidFill>
            <a:ln w="38100">
              <a:solidFill>
                <a:srgbClr val="2D53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UDP</a:t>
              </a:r>
              <a:endParaRPr lang="ko-KR" altLang="en-US" sz="1200" b="1" dirty="0"/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ACF9CBE4-D7D2-4456-AC10-04EC880693F5}"/>
                </a:ext>
              </a:extLst>
            </p:cNvPr>
            <p:cNvSpPr/>
            <p:nvPr/>
          </p:nvSpPr>
          <p:spPr>
            <a:xfrm>
              <a:off x="7382554" y="3512205"/>
              <a:ext cx="1754395" cy="382326"/>
            </a:xfrm>
            <a:prstGeom prst="rect">
              <a:avLst/>
            </a:prstGeom>
            <a:solidFill>
              <a:srgbClr val="5B9BD5"/>
            </a:solidFill>
            <a:ln w="38100">
              <a:solidFill>
                <a:srgbClr val="2D53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IPv4</a:t>
              </a:r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7C5FDB3B-E39F-4C54-9AA8-0F4284C5DDA0}"/>
                </a:ext>
              </a:extLst>
            </p:cNvPr>
            <p:cNvSpPr/>
            <p:nvPr/>
          </p:nvSpPr>
          <p:spPr>
            <a:xfrm>
              <a:off x="7382554" y="3948737"/>
              <a:ext cx="1738331" cy="569179"/>
            </a:xfrm>
            <a:prstGeom prst="rect">
              <a:avLst/>
            </a:prstGeom>
            <a:solidFill>
              <a:srgbClr val="BFBFBF"/>
            </a:solidFill>
            <a:ln w="38100">
              <a:solidFill>
                <a:srgbClr val="274E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MAC</a:t>
              </a:r>
              <a:endParaRPr lang="ko-KR" altLang="en-US" sz="1600" b="1" dirty="0"/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FF54FA61-F142-4441-8914-02BA0FC14517}"/>
                </a:ext>
              </a:extLst>
            </p:cNvPr>
            <p:cNvSpPr txBox="1"/>
            <p:nvPr/>
          </p:nvSpPr>
          <p:spPr>
            <a:xfrm>
              <a:off x="7329164" y="1827509"/>
              <a:ext cx="1743317" cy="293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Application Server</a:t>
              </a:r>
              <a:endParaRPr lang="ko-KR" altLang="en-US" sz="1600" b="1" dirty="0"/>
            </a:p>
          </p:txBody>
        </p:sp>
        <p:sp>
          <p:nvSpPr>
            <p:cNvPr id="334" name="직사각형 333">
              <a:extLst>
                <a:ext uri="{FF2B5EF4-FFF2-40B4-BE49-F238E27FC236}">
                  <a16:creationId xmlns:a16="http://schemas.microsoft.com/office/drawing/2014/main" id="{1BB42C8A-9DB2-4002-B0D8-CA3C5449C4E7}"/>
                </a:ext>
              </a:extLst>
            </p:cNvPr>
            <p:cNvSpPr/>
            <p:nvPr/>
          </p:nvSpPr>
          <p:spPr>
            <a:xfrm>
              <a:off x="7391366" y="4589083"/>
              <a:ext cx="1729519" cy="586426"/>
            </a:xfrm>
            <a:prstGeom prst="rect">
              <a:avLst/>
            </a:prstGeom>
            <a:solidFill>
              <a:srgbClr val="BFBFBF"/>
            </a:solidFill>
            <a:ln w="38100">
              <a:solidFill>
                <a:srgbClr val="2B52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/>
                <a:t>PHY</a:t>
              </a:r>
              <a:endParaRPr lang="ko-KR" altLang="en-US" sz="1600" b="1" dirty="0"/>
            </a:p>
          </p:txBody>
        </p:sp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0B468248-C42F-4F53-8918-A1EF08AB7D97}"/>
                </a:ext>
              </a:extLst>
            </p:cNvPr>
            <p:cNvSpPr/>
            <p:nvPr/>
          </p:nvSpPr>
          <p:spPr>
            <a:xfrm>
              <a:off x="7382554" y="2553378"/>
              <a:ext cx="1754395" cy="586426"/>
            </a:xfrm>
            <a:prstGeom prst="rect">
              <a:avLst/>
            </a:prstGeom>
            <a:solidFill>
              <a:srgbClr val="A9D18E"/>
            </a:solidFill>
            <a:ln w="38100">
              <a:solidFill>
                <a:srgbClr val="3958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/>
                <a:t>CoAP</a:t>
              </a:r>
              <a:endParaRPr lang="en-US" altLang="ko-KR" sz="1600" b="1" dirty="0"/>
            </a:p>
            <a:p>
              <a:pPr algn="ctr"/>
              <a:r>
                <a:rPr lang="en-US" altLang="ko-KR" sz="1600" b="1" dirty="0"/>
                <a:t>Client</a:t>
              </a:r>
              <a:endParaRPr lang="ko-KR" altLang="en-US" sz="1600" b="1" dirty="0"/>
            </a:p>
          </p:txBody>
        </p:sp>
        <p:pic>
          <p:nvPicPr>
            <p:cNvPr id="336" name="그래픽 335" descr="데이터베이스">
              <a:extLst>
                <a:ext uri="{FF2B5EF4-FFF2-40B4-BE49-F238E27FC236}">
                  <a16:creationId xmlns:a16="http://schemas.microsoft.com/office/drawing/2014/main" id="{27207DF9-2573-406B-B77F-4F7AE0D01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283410" y="6033886"/>
              <a:ext cx="749494" cy="615063"/>
            </a:xfrm>
            <a:prstGeom prst="rect">
              <a:avLst/>
            </a:prstGeom>
          </p:spPr>
        </p:pic>
        <p:cxnSp>
          <p:nvCxnSpPr>
            <p:cNvPr id="337" name="직선 화살표 연결선 336">
              <a:extLst>
                <a:ext uri="{FF2B5EF4-FFF2-40B4-BE49-F238E27FC236}">
                  <a16:creationId xmlns:a16="http://schemas.microsoft.com/office/drawing/2014/main" id="{591B41B4-CA54-43CD-85B2-E33C83C936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3149" y="5338131"/>
              <a:ext cx="1" cy="383489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D77BC7FF-1B10-4D80-8B16-5EF28AA8E0B1}"/>
                </a:ext>
              </a:extLst>
            </p:cNvPr>
            <p:cNvSpPr/>
            <p:nvPr/>
          </p:nvSpPr>
          <p:spPr>
            <a:xfrm>
              <a:off x="7283410" y="5757779"/>
              <a:ext cx="1983379" cy="950199"/>
            </a:xfrm>
            <a:prstGeom prst="rect">
              <a:avLst/>
            </a:prstGeom>
            <a:noFill/>
            <a:ln w="38100">
              <a:solidFill>
                <a:srgbClr val="5B9BD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39" name="그래픽 338" descr="데이터베이스">
              <a:extLst>
                <a:ext uri="{FF2B5EF4-FFF2-40B4-BE49-F238E27FC236}">
                  <a16:creationId xmlns:a16="http://schemas.microsoft.com/office/drawing/2014/main" id="{BE55D286-4128-41A8-BCC5-656ACC855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888402" y="6032017"/>
              <a:ext cx="749494" cy="615063"/>
            </a:xfrm>
            <a:prstGeom prst="rect">
              <a:avLst/>
            </a:prstGeom>
          </p:spPr>
        </p:pic>
        <p:pic>
          <p:nvPicPr>
            <p:cNvPr id="340" name="그래픽 339" descr="데이터베이스">
              <a:extLst>
                <a:ext uri="{FF2B5EF4-FFF2-40B4-BE49-F238E27FC236}">
                  <a16:creationId xmlns:a16="http://schemas.microsoft.com/office/drawing/2014/main" id="{160BFE3F-E5EB-48B4-8692-F825C684A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81964" y="6045321"/>
              <a:ext cx="749494" cy="615063"/>
            </a:xfrm>
            <a:prstGeom prst="rect">
              <a:avLst/>
            </a:prstGeom>
          </p:spPr>
        </p:pic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02A41D21-DB6E-4874-8AE7-E65097D01371}"/>
                </a:ext>
              </a:extLst>
            </p:cNvPr>
            <p:cNvSpPr txBox="1"/>
            <p:nvPr/>
          </p:nvSpPr>
          <p:spPr>
            <a:xfrm>
              <a:off x="7785221" y="5784814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/>
                <a:t>Database</a:t>
              </a:r>
              <a:endParaRPr lang="ko-KR" altLang="en-US" sz="1400" b="1" dirty="0"/>
            </a:p>
          </p:txBody>
        </p:sp>
      </p:grpSp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65406F60-F956-4981-94CE-0F70D5C16F8D}"/>
              </a:ext>
            </a:extLst>
          </p:cNvPr>
          <p:cNvSpPr/>
          <p:nvPr/>
        </p:nvSpPr>
        <p:spPr>
          <a:xfrm>
            <a:off x="10001843" y="1422271"/>
            <a:ext cx="1983379" cy="2788518"/>
          </a:xfrm>
          <a:prstGeom prst="rect">
            <a:avLst/>
          </a:prstGeom>
          <a:noFill/>
          <a:ln w="38100">
            <a:solidFill>
              <a:srgbClr val="5B9BD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43" name="그래픽 342" descr="서버">
            <a:extLst>
              <a:ext uri="{FF2B5EF4-FFF2-40B4-BE49-F238E27FC236}">
                <a16:creationId xmlns:a16="http://schemas.microsoft.com/office/drawing/2014/main" id="{7446FCFA-2515-445B-A06A-434222000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7240" y="1889006"/>
            <a:ext cx="636580" cy="636580"/>
          </a:xfrm>
          <a:prstGeom prst="rect">
            <a:avLst/>
          </a:prstGeom>
        </p:spPr>
      </p:pic>
      <p:pic>
        <p:nvPicPr>
          <p:cNvPr id="344" name="그래픽 343" descr="서버">
            <a:extLst>
              <a:ext uri="{FF2B5EF4-FFF2-40B4-BE49-F238E27FC236}">
                <a16:creationId xmlns:a16="http://schemas.microsoft.com/office/drawing/2014/main" id="{B5F31FE0-A963-4DC5-8D0D-B7E4635F1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60111" y="1881523"/>
            <a:ext cx="636580" cy="636580"/>
          </a:xfrm>
          <a:prstGeom prst="rect">
            <a:avLst/>
          </a:prstGeom>
        </p:spPr>
      </p:pic>
      <p:sp>
        <p:nvSpPr>
          <p:cNvPr id="346" name="TextBox 345">
            <a:extLst>
              <a:ext uri="{FF2B5EF4-FFF2-40B4-BE49-F238E27FC236}">
                <a16:creationId xmlns:a16="http://schemas.microsoft.com/office/drawing/2014/main" id="{96E53024-4EB1-4701-A2D2-F1D2ADBB1BC3}"/>
              </a:ext>
            </a:extLst>
          </p:cNvPr>
          <p:cNvSpPr txBox="1"/>
          <p:nvPr/>
        </p:nvSpPr>
        <p:spPr>
          <a:xfrm>
            <a:off x="10673572" y="151065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User</a:t>
            </a:r>
            <a:endParaRPr lang="ko-KR" altLang="en-US" sz="1600" b="1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DEA5050-225D-4E6E-8C0C-8901EE8EF3D1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슬라이드 번호 개체 틀 5">
            <a:extLst>
              <a:ext uri="{FF2B5EF4-FFF2-40B4-BE49-F238E27FC236}">
                <a16:creationId xmlns:a16="http://schemas.microsoft.com/office/drawing/2014/main" id="{49D8CDF1-CFE0-4012-A90D-88B2674613E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148ECED-AA15-43FA-AAA0-27A2B56E033B}" type="slidenum">
              <a:rPr lang="ko-KR" altLang="en-US" smtClean="0"/>
              <a:pPr algn="r"/>
              <a:t>4</a:t>
            </a:fld>
            <a:endParaRPr lang="ko-KR" altLang="en-US" dirty="0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B28B1EF6-D8C8-406E-B5E0-2A102AA5D30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8798" y="1601561"/>
            <a:ext cx="549345" cy="4500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7A5A60-8285-4CE2-BF32-C1415A7486C0}"/>
              </a:ext>
            </a:extLst>
          </p:cNvPr>
          <p:cNvSpPr txBox="1"/>
          <p:nvPr/>
        </p:nvSpPr>
        <p:spPr>
          <a:xfrm>
            <a:off x="1719589" y="3155632"/>
            <a:ext cx="8490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LoRa</a:t>
            </a:r>
            <a:endParaRPr lang="en-US" altLang="ko-KR" sz="1100" dirty="0"/>
          </a:p>
          <a:p>
            <a:r>
              <a:rPr lang="en-US" altLang="ko-KR" sz="1100" dirty="0"/>
              <a:t>433Mhz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691E21-40A9-4CF9-81BE-31BD5C753D17}"/>
              </a:ext>
            </a:extLst>
          </p:cNvPr>
          <p:cNvSpPr txBox="1"/>
          <p:nvPr/>
        </p:nvSpPr>
        <p:spPr>
          <a:xfrm>
            <a:off x="104775" y="73742"/>
            <a:ext cx="5027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LoRa</a:t>
            </a:r>
            <a:r>
              <a:rPr lang="ko-KR" altLang="en-US" sz="2000" b="1" dirty="0"/>
              <a:t>를 활용한 어린이 안심 지킴이 서비스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B037C74-5B83-4841-823C-BF033A9F3D26}"/>
              </a:ext>
            </a:extLst>
          </p:cNvPr>
          <p:cNvCxnSpPr>
            <a:cxnSpLocks/>
          </p:cNvCxnSpPr>
          <p:nvPr/>
        </p:nvCxnSpPr>
        <p:spPr>
          <a:xfrm flipH="1">
            <a:off x="1834727" y="3124979"/>
            <a:ext cx="40257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9D50780-31AF-4F0D-8206-0C7787E7F284}"/>
              </a:ext>
            </a:extLst>
          </p:cNvPr>
          <p:cNvCxnSpPr>
            <a:cxnSpLocks/>
          </p:cNvCxnSpPr>
          <p:nvPr/>
        </p:nvCxnSpPr>
        <p:spPr>
          <a:xfrm flipH="1">
            <a:off x="4379351" y="3134730"/>
            <a:ext cx="53371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F84F875-12B1-4287-9CD9-8424AF0C94FF}"/>
              </a:ext>
            </a:extLst>
          </p:cNvPr>
          <p:cNvCxnSpPr>
            <a:cxnSpLocks/>
          </p:cNvCxnSpPr>
          <p:nvPr/>
        </p:nvCxnSpPr>
        <p:spPr>
          <a:xfrm flipH="1">
            <a:off x="7013586" y="3104221"/>
            <a:ext cx="548307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6B66C-981C-4985-9319-22BC9297B39D}"/>
              </a:ext>
            </a:extLst>
          </p:cNvPr>
          <p:cNvSpPr txBox="1"/>
          <p:nvPr/>
        </p:nvSpPr>
        <p:spPr>
          <a:xfrm>
            <a:off x="4385444" y="3167628"/>
            <a:ext cx="749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WiFi</a:t>
            </a:r>
            <a:endParaRPr lang="en-US" altLang="ko-KR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DFE201-7395-480B-837A-AA5C6C3D716B}"/>
              </a:ext>
            </a:extLst>
          </p:cNvPr>
          <p:cNvSpPr txBox="1"/>
          <p:nvPr/>
        </p:nvSpPr>
        <p:spPr>
          <a:xfrm>
            <a:off x="6919583" y="3137888"/>
            <a:ext cx="749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Ethernet</a:t>
            </a:r>
          </a:p>
        </p:txBody>
      </p:sp>
    </p:spTree>
    <p:extLst>
      <p:ext uri="{BB962C8B-B14F-4D97-AF65-F5344CB8AC3E}">
        <p14:creationId xmlns:p14="http://schemas.microsoft.com/office/powerpoint/2010/main" val="129196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6C36DB-02D1-4709-9571-AC533D849F26}"/>
              </a:ext>
            </a:extLst>
          </p:cNvPr>
          <p:cNvSpPr/>
          <p:nvPr/>
        </p:nvSpPr>
        <p:spPr>
          <a:xfrm>
            <a:off x="0" y="1213229"/>
            <a:ext cx="12192000" cy="492876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59D2A4-16E3-4CDC-82F1-7D1C8B6A657D}"/>
              </a:ext>
            </a:extLst>
          </p:cNvPr>
          <p:cNvSpPr/>
          <p:nvPr/>
        </p:nvSpPr>
        <p:spPr>
          <a:xfrm>
            <a:off x="0" y="7374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A77B2C-4BED-40C6-843D-1958BF6E6F69}"/>
              </a:ext>
            </a:extLst>
          </p:cNvPr>
          <p:cNvSpPr txBox="1"/>
          <p:nvPr/>
        </p:nvSpPr>
        <p:spPr>
          <a:xfrm>
            <a:off x="104775" y="524624"/>
            <a:ext cx="1797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작품 요약 설명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B60C71-D107-4289-994F-555CECFCF767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540A815C-F4D2-42DE-A0B3-9BD3DBFF917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148ECED-AA15-43FA-AAA0-27A2B56E033B}" type="slidenum">
              <a:rPr lang="ko-KR" altLang="en-US" smtClean="0"/>
              <a:pPr algn="r"/>
              <a:t>5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298AB0-4282-4A98-A0F4-2581C55D0B68}"/>
              </a:ext>
            </a:extLst>
          </p:cNvPr>
          <p:cNvSpPr txBox="1"/>
          <p:nvPr/>
        </p:nvSpPr>
        <p:spPr>
          <a:xfrm>
            <a:off x="104775" y="73742"/>
            <a:ext cx="5027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LoRa</a:t>
            </a:r>
            <a:r>
              <a:rPr lang="ko-KR" altLang="en-US" sz="2000" b="1" dirty="0"/>
              <a:t>를 활용한 어린이 안심 지킴이 서비스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925BAF0-C88E-4328-9B00-E48C83ACBDAA}"/>
              </a:ext>
            </a:extLst>
          </p:cNvPr>
          <p:cNvSpPr/>
          <p:nvPr/>
        </p:nvSpPr>
        <p:spPr>
          <a:xfrm>
            <a:off x="703503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F9222CF-5B30-4527-A38F-000E053F926D}"/>
              </a:ext>
            </a:extLst>
          </p:cNvPr>
          <p:cNvSpPr/>
          <p:nvPr/>
        </p:nvSpPr>
        <p:spPr>
          <a:xfrm>
            <a:off x="4684102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46614E-ECC3-493B-B73A-7A0EC8B94CDF}"/>
              </a:ext>
            </a:extLst>
          </p:cNvPr>
          <p:cNvSpPr txBox="1"/>
          <p:nvPr/>
        </p:nvSpPr>
        <p:spPr>
          <a:xfrm>
            <a:off x="1148590" y="5060255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위치추적 기능</a:t>
            </a:r>
            <a:r>
              <a:rPr lang="en-US" altLang="ko-KR" sz="2000" b="1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 </a:t>
            </a:r>
          </a:p>
          <a:p>
            <a:pPr algn="ctr"/>
            <a:r>
              <a:rPr lang="en-US" altLang="ko-KR" sz="2000" b="1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+</a:t>
            </a:r>
          </a:p>
          <a:p>
            <a:pPr algn="ctr"/>
            <a:r>
              <a:rPr lang="en-US" altLang="ko-KR" sz="2000" b="1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b="1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이동경로 확인 기능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C15B74-859D-4940-B5EA-5C0AE7F436E7}"/>
              </a:ext>
            </a:extLst>
          </p:cNvPr>
          <p:cNvSpPr txBox="1"/>
          <p:nvPr/>
        </p:nvSpPr>
        <p:spPr>
          <a:xfrm>
            <a:off x="5159931" y="5060255"/>
            <a:ext cx="1986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활동량 측정 기능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98BE4D2-4B4B-4294-A5E7-C50AAA82A34C}"/>
              </a:ext>
            </a:extLst>
          </p:cNvPr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EF3F395D-5A15-4E41-A289-842CA9CA3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71" y="2443570"/>
            <a:ext cx="2487404" cy="2487404"/>
          </a:xfrm>
          <a:prstGeom prst="rect">
            <a:avLst/>
          </a:prstGeom>
        </p:spPr>
      </p:pic>
      <p:pic>
        <p:nvPicPr>
          <p:cNvPr id="18" name="Picture 10" descr="만보기에 대한 이미지 검색결과">
            <a:extLst>
              <a:ext uri="{FF2B5EF4-FFF2-40B4-BE49-F238E27FC236}">
                <a16:creationId xmlns:a16="http://schemas.microsoft.com/office/drawing/2014/main" id="{F18F4BDB-5874-4292-AC50-774E4584F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933" y="2451974"/>
            <a:ext cx="1872134" cy="187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F32AA10-8981-42EF-A7AC-F5F79CFE593B}"/>
              </a:ext>
            </a:extLst>
          </p:cNvPr>
          <p:cNvGrpSpPr/>
          <p:nvPr/>
        </p:nvGrpSpPr>
        <p:grpSpPr>
          <a:xfrm>
            <a:off x="8618299" y="1993900"/>
            <a:ext cx="2870200" cy="3466465"/>
            <a:chOff x="4638215" y="1993900"/>
            <a:chExt cx="2870200" cy="346646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7225CDD-A371-4176-9576-12F0B0569ED2}"/>
                </a:ext>
              </a:extLst>
            </p:cNvPr>
            <p:cNvSpPr/>
            <p:nvPr/>
          </p:nvSpPr>
          <p:spPr>
            <a:xfrm>
              <a:off x="4638215" y="1993900"/>
              <a:ext cx="2870200" cy="287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2F64F2A-1672-4B43-A2A6-4C8AABF74FA5}"/>
                </a:ext>
              </a:extLst>
            </p:cNvPr>
            <p:cNvSpPr txBox="1"/>
            <p:nvPr/>
          </p:nvSpPr>
          <p:spPr>
            <a:xfrm>
              <a:off x="4926209" y="5060255"/>
              <a:ext cx="22942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accent4">
                      <a:lumMod val="25000"/>
                    </a:schemeClr>
                  </a:solidFill>
                  <a:latin typeface="+mj-ea"/>
                  <a:ea typeface="+mj-ea"/>
                </a:rPr>
                <a:t>이동 범위 제한 기능</a:t>
              </a: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C98FAE0-3F49-4D5D-A374-F2B3A93DB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59027" y="2843180"/>
              <a:ext cx="1142711" cy="1171640"/>
            </a:xfrm>
            <a:prstGeom prst="rect">
              <a:avLst/>
            </a:prstGeom>
          </p:spPr>
        </p:pic>
        <p:pic>
          <p:nvPicPr>
            <p:cNvPr id="23" name="그래픽 22" descr="거래량">
              <a:extLst>
                <a:ext uri="{FF2B5EF4-FFF2-40B4-BE49-F238E27FC236}">
                  <a16:creationId xmlns:a16="http://schemas.microsoft.com/office/drawing/2014/main" id="{95F198B0-A7C2-48E1-AA8D-6771C93FB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23591" y="2817300"/>
              <a:ext cx="1197520" cy="1197520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4ACD40E-F597-4C21-BC88-BC40F9CFE4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0043" y="1797745"/>
            <a:ext cx="8328784" cy="38470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552860-6B8D-491F-AB58-F5233E14B2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613723"/>
            <a:ext cx="8328784" cy="436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2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6C36DB-02D1-4709-9571-AC533D849F26}"/>
              </a:ext>
            </a:extLst>
          </p:cNvPr>
          <p:cNvSpPr/>
          <p:nvPr/>
        </p:nvSpPr>
        <p:spPr>
          <a:xfrm>
            <a:off x="0" y="1183996"/>
            <a:ext cx="12192000" cy="492876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59D2A4-16E3-4CDC-82F1-7D1C8B6A657D}"/>
              </a:ext>
            </a:extLst>
          </p:cNvPr>
          <p:cNvSpPr/>
          <p:nvPr/>
        </p:nvSpPr>
        <p:spPr>
          <a:xfrm>
            <a:off x="0" y="7374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A77B2C-4BED-40C6-843D-1958BF6E6F69}"/>
              </a:ext>
            </a:extLst>
          </p:cNvPr>
          <p:cNvSpPr txBox="1"/>
          <p:nvPr/>
        </p:nvSpPr>
        <p:spPr>
          <a:xfrm>
            <a:off x="104775" y="524624"/>
            <a:ext cx="1797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작품 요약 설명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B60C71-D107-4289-994F-555CECFCF767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540A815C-F4D2-42DE-A0B3-9BD3DBFF917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148ECED-AA15-43FA-AAA0-27A2B56E033B}" type="slidenum">
              <a:rPr lang="ko-KR" altLang="en-US" smtClean="0"/>
              <a:pPr algn="r"/>
              <a:t>6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298AB0-4282-4A98-A0F4-2581C55D0B68}"/>
              </a:ext>
            </a:extLst>
          </p:cNvPr>
          <p:cNvSpPr txBox="1"/>
          <p:nvPr/>
        </p:nvSpPr>
        <p:spPr>
          <a:xfrm>
            <a:off x="104775" y="73742"/>
            <a:ext cx="5027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LoRa</a:t>
            </a:r>
            <a:r>
              <a:rPr lang="ko-KR" altLang="en-US" sz="2000" b="1" dirty="0"/>
              <a:t>를 활용한 어린이 안심 지킴이 서비스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46614E-ECC3-493B-B73A-7A0EC8B94CDF}"/>
              </a:ext>
            </a:extLst>
          </p:cNvPr>
          <p:cNvSpPr txBox="1"/>
          <p:nvPr/>
        </p:nvSpPr>
        <p:spPr>
          <a:xfrm>
            <a:off x="211148" y="5469054"/>
            <a:ext cx="3621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위치추적 및 이동경로 확인 기능</a:t>
            </a:r>
            <a:r>
              <a:rPr lang="en-US" altLang="ko-KR" sz="2000" b="1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C15B74-859D-4940-B5EA-5C0AE7F436E7}"/>
              </a:ext>
            </a:extLst>
          </p:cNvPr>
          <p:cNvSpPr txBox="1"/>
          <p:nvPr/>
        </p:nvSpPr>
        <p:spPr>
          <a:xfrm>
            <a:off x="5127163" y="5469853"/>
            <a:ext cx="1986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활동량 측정 기능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98BE4D2-4B4B-4294-A5E7-C50AAA82A34C}"/>
              </a:ext>
            </a:extLst>
          </p:cNvPr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FE67552-D27D-4F48-951D-D358D5E5D831}"/>
              </a:ext>
            </a:extLst>
          </p:cNvPr>
          <p:cNvSpPr txBox="1"/>
          <p:nvPr/>
        </p:nvSpPr>
        <p:spPr>
          <a:xfrm>
            <a:off x="9511143" y="5469054"/>
            <a:ext cx="120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알림 기능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3D21798-725E-459B-8E08-7A16C5648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C30653-2FAE-47EC-B26D-F0E8D561C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06" y="1560510"/>
            <a:ext cx="2507707" cy="37369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133C16D-3361-481F-A5CB-99085AF8F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0307" y="1560510"/>
            <a:ext cx="2516187" cy="37332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A7D8BCB-DB06-439E-9AF4-D4FD1C47D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6531" y="1543254"/>
            <a:ext cx="2507705" cy="375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PPT색상테마046_상큼오렌지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DC6721"/>
      </a:accent1>
      <a:accent2>
        <a:srgbClr val="F8B03A"/>
      </a:accent2>
      <a:accent3>
        <a:srgbClr val="FFD37C"/>
      </a:accent3>
      <a:accent4>
        <a:srgbClr val="FBE4C2"/>
      </a:accent4>
      <a:accent5>
        <a:srgbClr val="F6CAE2"/>
      </a:accent5>
      <a:accent6>
        <a:srgbClr val="FF77C2"/>
      </a:accent6>
      <a:hlink>
        <a:srgbClr val="2B2929"/>
      </a:hlink>
      <a:folHlink>
        <a:srgbClr val="2B2929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8748</TotalTime>
  <Words>652</Words>
  <Application>Microsoft Office PowerPoint</Application>
  <PresentationFormat>와이드스크린</PresentationFormat>
  <Paragraphs>150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나눔바른고딕</vt:lpstr>
      <vt:lpstr>맑은 고딕</vt:lpstr>
      <vt:lpstr>Arial</vt:lpstr>
      <vt:lpstr>Wingdings</vt:lpstr>
      <vt:lpstr>Office 테마</vt:lpstr>
      <vt:lpstr>CHILDREN SAFEGUARD SERVICE USING LoRa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 인효</cp:lastModifiedBy>
  <cp:revision>696</cp:revision>
  <dcterms:created xsi:type="dcterms:W3CDTF">2015-04-14T11:49:33Z</dcterms:created>
  <dcterms:modified xsi:type="dcterms:W3CDTF">2020-11-11T07:39:07Z</dcterms:modified>
</cp:coreProperties>
</file>