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305" r:id="rId3"/>
    <p:sldId id="301" r:id="rId4"/>
    <p:sldId id="377" r:id="rId5"/>
    <p:sldId id="421" r:id="rId6"/>
    <p:sldId id="422" r:id="rId7"/>
    <p:sldId id="427" r:id="rId8"/>
    <p:sldId id="423" r:id="rId9"/>
    <p:sldId id="378" r:id="rId10"/>
    <p:sldId id="428" r:id="rId11"/>
    <p:sldId id="426" r:id="rId12"/>
    <p:sldId id="341" r:id="rId13"/>
    <p:sldId id="334" r:id="rId14"/>
    <p:sldId id="429" r:id="rId15"/>
    <p:sldId id="353" r:id="rId16"/>
    <p:sldId id="354" r:id="rId17"/>
    <p:sldId id="430" r:id="rId18"/>
    <p:sldId id="368" r:id="rId19"/>
    <p:sldId id="382" r:id="rId20"/>
    <p:sldId id="408" r:id="rId21"/>
    <p:sldId id="431" r:id="rId22"/>
    <p:sldId id="384" r:id="rId23"/>
    <p:sldId id="432" r:id="rId24"/>
    <p:sldId id="409" r:id="rId25"/>
    <p:sldId id="3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  <p:cmAuthor id="2" name="mincheol" initials="m" lastIdx="1" clrIdx="1">
    <p:extLst>
      <p:ext uri="{19B8F6BF-5375-455C-9EA6-DF929625EA0E}">
        <p15:presenceInfo xmlns:p15="http://schemas.microsoft.com/office/powerpoint/2012/main" userId="minche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FDFC"/>
    <a:srgbClr val="F5F5F5"/>
    <a:srgbClr val="FBD089"/>
    <a:srgbClr val="34B0E3"/>
    <a:srgbClr val="BFBFBF"/>
    <a:srgbClr val="40629C"/>
    <a:srgbClr val="BDD7EE"/>
    <a:srgbClr val="2D5395"/>
    <a:srgbClr val="2B5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6050" autoAdjust="0"/>
  </p:normalViewPr>
  <p:slideViewPr>
    <p:cSldViewPr snapToGrid="0" showGuides="1">
      <p:cViewPr varScale="1">
        <p:scale>
          <a:sx n="131" d="100"/>
          <a:sy n="13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5044-6F39-4763-8516-E353ACC311C4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652CE-F43B-45D3-B9CE-887BD81E1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7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9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4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9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0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2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77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6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5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0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1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8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6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652CE-F43B-45D3-B9CE-887BD81E14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78D-800B-47CB-90BD-E87448A47CCC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5E7C-C143-41D4-AD9C-99413FFD7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2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zgoZQ9zdAGMgYRQ12CiFs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36E4DB26-B5A3-4C56-BF02-1C395386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225" y="3618627"/>
            <a:ext cx="9415549" cy="67668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KINDERGARDEN SAFEGUARD SERVICE USING </a:t>
            </a:r>
            <a:r>
              <a:rPr lang="en-US" altLang="ko-KR" sz="2400" b="1" dirty="0" err="1"/>
              <a:t>LoRa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7BA65-81FF-4630-9EDD-F83C6EE2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85639"/>
            <a:ext cx="9144000" cy="451802"/>
          </a:xfrm>
        </p:spPr>
        <p:txBody>
          <a:bodyPr/>
          <a:lstStyle/>
          <a:p>
            <a:r>
              <a:rPr lang="en-US" altLang="ko-KR" sz="3200" b="1" dirty="0" err="1"/>
              <a:t>LoRa</a:t>
            </a:r>
            <a:r>
              <a:rPr lang="ko-KR" altLang="en-US" sz="3200" b="1" dirty="0"/>
              <a:t>를 활용한 어린이집 안심 지킴이 서비스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3B526E4-583E-4A0B-AED6-EBB1D4EF9AB0}"/>
              </a:ext>
            </a:extLst>
          </p:cNvPr>
          <p:cNvSpPr txBox="1">
            <a:spLocks/>
          </p:cNvSpPr>
          <p:nvPr/>
        </p:nvSpPr>
        <p:spPr>
          <a:xfrm>
            <a:off x="8911961" y="5087815"/>
            <a:ext cx="2975239" cy="127075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2015154017 </a:t>
            </a:r>
            <a:r>
              <a:rPr lang="ko-KR" altLang="en-US" sz="2400" b="1" dirty="0"/>
              <a:t>박인효</a:t>
            </a:r>
            <a:endParaRPr lang="en-US" altLang="ko-KR" sz="2400" b="1" dirty="0"/>
          </a:p>
          <a:p>
            <a:r>
              <a:rPr lang="en-US" altLang="ko-KR" sz="2400" b="1" dirty="0"/>
              <a:t>2015154023 </a:t>
            </a:r>
            <a:r>
              <a:rPr lang="ko-KR" altLang="en-US" sz="2400" b="1" dirty="0" err="1"/>
              <a:t>양현용</a:t>
            </a:r>
            <a:endParaRPr lang="en-US" altLang="ko-KR" sz="2400" b="1" dirty="0"/>
          </a:p>
          <a:p>
            <a:r>
              <a:rPr lang="en-US" altLang="ko-KR" sz="2400" b="1" dirty="0"/>
              <a:t>2015154040 </a:t>
            </a:r>
            <a:r>
              <a:rPr lang="ko-KR" altLang="en-US" sz="2400" b="1" dirty="0"/>
              <a:t>한승훈</a:t>
            </a:r>
          </a:p>
        </p:txBody>
      </p: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2322" y="1847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2322" y="2368163"/>
            <a:ext cx="1865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시스템 구성도 및 기능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6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A4AE01-1BBB-4C0B-A5C4-A61F75BBB1C0}"/>
              </a:ext>
            </a:extLst>
          </p:cNvPr>
          <p:cNvSpPr/>
          <p:nvPr/>
        </p:nvSpPr>
        <p:spPr>
          <a:xfrm>
            <a:off x="3194" y="1178428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D502E7-4481-41EB-A1F4-ADB2C31E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08" y="1828960"/>
            <a:ext cx="1142390" cy="1355441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F6140D3-43EF-4AE6-A1F4-75EF12484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20106"/>
              </p:ext>
            </p:extLst>
          </p:nvPr>
        </p:nvGraphicFramePr>
        <p:xfrm>
          <a:off x="833815" y="4030685"/>
          <a:ext cx="15444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69">
                  <a:extLst>
                    <a:ext uri="{9D8B030D-6E8A-4147-A177-3AD203B41FA5}">
                      <a16:colId xmlns:a16="http://schemas.microsoft.com/office/drawing/2014/main" val="229934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GPS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펄스 센서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0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LoRa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Module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Arduino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05802"/>
                  </a:ext>
                </a:extLst>
              </a:tr>
            </a:tbl>
          </a:graphicData>
        </a:graphic>
      </p:graphicFrame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2B0437F-705B-493B-A5B8-85665B0CB0E9}"/>
              </a:ext>
            </a:extLst>
          </p:cNvPr>
          <p:cNvCxnSpPr>
            <a:cxnSpLocks/>
          </p:cNvCxnSpPr>
          <p:nvPr/>
        </p:nvCxnSpPr>
        <p:spPr>
          <a:xfrm>
            <a:off x="-261971" y="3813296"/>
            <a:ext cx="123245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A24CE61-953D-4487-B59B-1A4BA7EC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7322"/>
              </p:ext>
            </p:extLst>
          </p:nvPr>
        </p:nvGraphicFramePr>
        <p:xfrm>
          <a:off x="3312261" y="4214356"/>
          <a:ext cx="15444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69">
                  <a:extLst>
                    <a:ext uri="{9D8B030D-6E8A-4147-A177-3AD203B41FA5}">
                      <a16:colId xmlns:a16="http://schemas.microsoft.com/office/drawing/2014/main" val="229934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GATEWAY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Lora Shield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LAN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Raspberry Pi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9863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92AAE9F-A8E5-4DCA-8F46-8E52834A4660}"/>
              </a:ext>
            </a:extLst>
          </p:cNvPr>
          <p:cNvGraphicFramePr>
            <a:graphicFrameLocks noGrp="1"/>
          </p:cNvGraphicFramePr>
          <p:nvPr/>
        </p:nvGraphicFramePr>
        <p:xfrm>
          <a:off x="9775683" y="4403964"/>
          <a:ext cx="15444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69">
                  <a:extLst>
                    <a:ext uri="{9D8B030D-6E8A-4147-A177-3AD203B41FA5}">
                      <a16:colId xmlns:a16="http://schemas.microsoft.com/office/drawing/2014/main" val="229934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관리자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스마트폰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컴퓨터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9863"/>
                  </a:ext>
                </a:extLst>
              </a:tr>
            </a:tbl>
          </a:graphicData>
        </a:graphic>
      </p:graphicFrame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EA2FDE5-20BB-4ECB-ADDC-B3F4B26C09EA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2378284" y="4956036"/>
            <a:ext cx="933977" cy="1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4BB255D-0EEA-4200-9B80-91977481F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13350" y="1177881"/>
            <a:ext cx="701671" cy="70167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7B843A-3A34-4875-8085-773075F1CDF1}"/>
              </a:ext>
            </a:extLst>
          </p:cNvPr>
          <p:cNvSpPr txBox="1"/>
          <p:nvPr/>
        </p:nvSpPr>
        <p:spPr>
          <a:xfrm>
            <a:off x="2515056" y="2061377"/>
            <a:ext cx="82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LoRa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1A33EF-A7CE-49C2-8609-9E9EB0015B57}"/>
              </a:ext>
            </a:extLst>
          </p:cNvPr>
          <p:cNvSpPr txBox="1"/>
          <p:nvPr/>
        </p:nvSpPr>
        <p:spPr>
          <a:xfrm>
            <a:off x="5371241" y="2118776"/>
            <a:ext cx="65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DB05BC-678E-4146-B9A8-D5EA40B665D5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07B3D0-2A6F-41B4-9AC5-02613FCC0AB0}"/>
              </a:ext>
            </a:extLst>
          </p:cNvPr>
          <p:cNvSpPr txBox="1"/>
          <p:nvPr/>
        </p:nvSpPr>
        <p:spPr>
          <a:xfrm>
            <a:off x="104775" y="524624"/>
            <a:ext cx="201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시스템 구성도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B57E31-6931-45F1-A834-89E97413D61F}"/>
              </a:ext>
            </a:extLst>
          </p:cNvPr>
          <p:cNvSpPr txBox="1"/>
          <p:nvPr/>
        </p:nvSpPr>
        <p:spPr>
          <a:xfrm>
            <a:off x="104775" y="28745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시스템 구성도 및 기능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91AF01-DA1C-4B09-8048-A5D81CFE8A4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262819" y="2488108"/>
            <a:ext cx="1331689" cy="18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CE14CB5-DE58-4213-94A1-8446BD5B9103}"/>
              </a:ext>
            </a:extLst>
          </p:cNvPr>
          <p:cNvCxnSpPr>
            <a:cxnSpLocks/>
          </p:cNvCxnSpPr>
          <p:nvPr/>
        </p:nvCxnSpPr>
        <p:spPr>
          <a:xfrm>
            <a:off x="8276268" y="2568597"/>
            <a:ext cx="140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75CEE32-F405-4EC4-8777-5EEDF146E9DA}"/>
              </a:ext>
            </a:extLst>
          </p:cNvPr>
          <p:cNvCxnSpPr>
            <a:cxnSpLocks/>
          </p:cNvCxnSpPr>
          <p:nvPr/>
        </p:nvCxnSpPr>
        <p:spPr>
          <a:xfrm>
            <a:off x="4830940" y="2544032"/>
            <a:ext cx="1658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7F7F079-5BF6-45F4-BF1F-DC864F141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23570"/>
              </p:ext>
            </p:extLst>
          </p:nvPr>
        </p:nvGraphicFramePr>
        <p:xfrm>
          <a:off x="6543972" y="4398635"/>
          <a:ext cx="15444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69">
                  <a:extLst>
                    <a:ext uri="{9D8B030D-6E8A-4147-A177-3AD203B41FA5}">
                      <a16:colId xmlns:a16="http://schemas.microsoft.com/office/drawing/2014/main" val="229934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Network Server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AWS Cloud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LAN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9863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73EB33B-3181-4C1D-ADF5-ADAB2EFE848F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4856730" y="4954895"/>
            <a:ext cx="1687242" cy="1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90430E-507B-4917-A9B1-6BBD730E00FF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8088441" y="4954895"/>
            <a:ext cx="1687242" cy="5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87B333-8D21-4E47-BD35-68B0A93FB99F}"/>
              </a:ext>
            </a:extLst>
          </p:cNvPr>
          <p:cNvSpPr txBox="1"/>
          <p:nvPr/>
        </p:nvSpPr>
        <p:spPr>
          <a:xfrm>
            <a:off x="8633293" y="2148294"/>
            <a:ext cx="131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WiFi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73634-6695-4401-B1D8-3AC303633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63" y="1888812"/>
            <a:ext cx="1553420" cy="1295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0498A0-6986-41B6-B082-F6BE80C34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683" y="1895881"/>
            <a:ext cx="1805564" cy="12963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8E9F7E-E301-4E86-88D3-A996BB9AE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574" y="1863004"/>
            <a:ext cx="1338286" cy="12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D46150E5-CBF1-4B65-AF08-24EE9AE1B644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54CD70-A978-4E61-9D5D-400BFA1E537F}"/>
              </a:ext>
            </a:extLst>
          </p:cNvPr>
          <p:cNvGrpSpPr/>
          <p:nvPr/>
        </p:nvGrpSpPr>
        <p:grpSpPr>
          <a:xfrm>
            <a:off x="746326" y="1653939"/>
            <a:ext cx="1760939" cy="3979046"/>
            <a:chOff x="746326" y="1653939"/>
            <a:chExt cx="1760939" cy="397904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E85D682-8A6B-4D10-BF06-C914B3217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892" y="1670479"/>
              <a:ext cx="845103" cy="87025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0B3E03-8563-4A90-B4F2-A1FB52C78459}"/>
                </a:ext>
              </a:extLst>
            </p:cNvPr>
            <p:cNvSpPr/>
            <p:nvPr/>
          </p:nvSpPr>
          <p:spPr>
            <a:xfrm>
              <a:off x="746326" y="1653939"/>
              <a:ext cx="176093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EA0217-895B-4E25-8EF5-C25858860FD6}"/>
                </a:ext>
              </a:extLst>
            </p:cNvPr>
            <p:cNvSpPr/>
            <p:nvPr/>
          </p:nvSpPr>
          <p:spPr>
            <a:xfrm>
              <a:off x="878047" y="2557270"/>
              <a:ext cx="1470991" cy="675861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rgbClr val="395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CoAP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94B621-F706-4BCF-AA91-5FD9C0F9EAE0}"/>
                </a:ext>
              </a:extLst>
            </p:cNvPr>
            <p:cNvSpPr/>
            <p:nvPr/>
          </p:nvSpPr>
          <p:spPr>
            <a:xfrm>
              <a:off x="878047" y="3282828"/>
              <a:ext cx="1470991" cy="304800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UDP</a:t>
              </a:r>
              <a:endParaRPr lang="ko-KR" altLang="en-US" sz="14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DDE889-57FC-4DD3-B2D1-CC373FD51264}"/>
                </a:ext>
              </a:extLst>
            </p:cNvPr>
            <p:cNvSpPr/>
            <p:nvPr/>
          </p:nvSpPr>
          <p:spPr>
            <a:xfrm>
              <a:off x="878047" y="3656587"/>
              <a:ext cx="1470991" cy="44940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IPv6</a:t>
              </a:r>
            </a:p>
            <a:p>
              <a:pPr algn="ctr"/>
              <a:r>
                <a:rPr lang="en-US" altLang="ko-KR" sz="1400" b="1" dirty="0"/>
                <a:t>6LoWPAN</a:t>
              </a:r>
              <a:endParaRPr lang="ko-KR" altLang="en-US" sz="1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CCAA0-8F61-4B35-A87E-B78D5C457FB5}"/>
                </a:ext>
              </a:extLst>
            </p:cNvPr>
            <p:cNvSpPr/>
            <p:nvPr/>
          </p:nvSpPr>
          <p:spPr>
            <a:xfrm>
              <a:off x="878047" y="4163286"/>
              <a:ext cx="1470991" cy="639755"/>
            </a:xfrm>
            <a:prstGeom prst="rect">
              <a:avLst/>
            </a:prstGeom>
            <a:solidFill>
              <a:srgbClr val="ED7D31"/>
            </a:solidFill>
            <a:ln w="38100">
              <a:solidFill>
                <a:srgbClr val="853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LoRa</a:t>
              </a:r>
              <a:r>
                <a:rPr lang="en-US" altLang="ko-KR" b="1" dirty="0"/>
                <a:t> Mac</a:t>
              </a:r>
              <a:endParaRPr lang="ko-KR" altLang="en-US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775D79D-70E5-49AB-8D70-8863E5E4D6C7}"/>
                </a:ext>
              </a:extLst>
            </p:cNvPr>
            <p:cNvSpPr/>
            <p:nvPr/>
          </p:nvSpPr>
          <p:spPr>
            <a:xfrm>
              <a:off x="878047" y="4865514"/>
              <a:ext cx="1470991" cy="710176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LoRa</a:t>
              </a:r>
              <a:r>
                <a:rPr lang="en-US" altLang="ko-KR" b="1" dirty="0"/>
                <a:t> PHY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87908D-4D56-4E51-BC71-02E82AEFB7C2}"/>
                </a:ext>
              </a:extLst>
            </p:cNvPr>
            <p:cNvSpPr txBox="1"/>
            <p:nvPr/>
          </p:nvSpPr>
          <p:spPr>
            <a:xfrm>
              <a:off x="923627" y="1848466"/>
              <a:ext cx="845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/>
                <a:t>LoRa</a:t>
              </a:r>
              <a:endParaRPr lang="en-US" altLang="ko-KR" sz="1600" b="1" dirty="0"/>
            </a:p>
            <a:p>
              <a:r>
                <a:rPr lang="en-US" altLang="ko-KR" sz="1600" b="1" dirty="0"/>
                <a:t>Device</a:t>
              </a:r>
              <a:endParaRPr lang="ko-KR" altLang="en-US" sz="16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0FC512-DE3A-4116-AF75-DC4A8AD5665B}"/>
              </a:ext>
            </a:extLst>
          </p:cNvPr>
          <p:cNvGrpSpPr/>
          <p:nvPr/>
        </p:nvGrpSpPr>
        <p:grpSpPr>
          <a:xfrm>
            <a:off x="3924847" y="1670480"/>
            <a:ext cx="2272749" cy="3981768"/>
            <a:chOff x="3924847" y="1670480"/>
            <a:chExt cx="2272749" cy="398176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E945F67-A21D-4BFC-A19E-4EC59D49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09" y="1670480"/>
              <a:ext cx="1018148" cy="84196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5D3088-CB74-4627-A87F-4A9D3040B1D9}"/>
                </a:ext>
              </a:extLst>
            </p:cNvPr>
            <p:cNvGrpSpPr/>
            <p:nvPr/>
          </p:nvGrpSpPr>
          <p:grpSpPr>
            <a:xfrm>
              <a:off x="3924847" y="1673202"/>
              <a:ext cx="2272749" cy="3979046"/>
              <a:chOff x="4724399" y="2181601"/>
              <a:chExt cx="2272749" cy="397904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E76C9A6-3D65-45F7-9C4A-FBAB8A127E14}"/>
                  </a:ext>
                </a:extLst>
              </p:cNvPr>
              <p:cNvSpPr/>
              <p:nvPr/>
            </p:nvSpPr>
            <p:spPr>
              <a:xfrm>
                <a:off x="4724399" y="2181601"/>
                <a:ext cx="2272749" cy="3979046"/>
              </a:xfrm>
              <a:prstGeom prst="rect">
                <a:avLst/>
              </a:prstGeom>
              <a:noFill/>
              <a:ln w="38100">
                <a:solidFill>
                  <a:srgbClr val="5B9BD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B3762D9-B05C-448E-A835-9C8A4C3E1D97}"/>
                  </a:ext>
                </a:extLst>
              </p:cNvPr>
              <p:cNvSpPr/>
              <p:nvPr/>
            </p:nvSpPr>
            <p:spPr>
              <a:xfrm>
                <a:off x="4845509" y="3084932"/>
                <a:ext cx="2010357" cy="675861"/>
              </a:xfrm>
              <a:prstGeom prst="rect">
                <a:avLst/>
              </a:prstGeom>
              <a:solidFill>
                <a:srgbClr val="5C9DD7"/>
              </a:solidFill>
              <a:ln w="38100">
                <a:solidFill>
                  <a:srgbClr val="3958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Packet</a:t>
                </a:r>
              </a:p>
              <a:p>
                <a:pPr algn="ctr"/>
                <a:r>
                  <a:rPr lang="en-US" altLang="ko-KR" sz="1600" b="1" dirty="0"/>
                  <a:t>Encapsulation</a:t>
                </a:r>
                <a:endParaRPr lang="ko-KR" altLang="en-US" sz="1600" b="1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CBDA769-0B3B-445B-994D-F8DC71F14492}"/>
                  </a:ext>
                </a:extLst>
              </p:cNvPr>
              <p:cNvSpPr/>
              <p:nvPr/>
            </p:nvSpPr>
            <p:spPr>
              <a:xfrm>
                <a:off x="4845508" y="3810490"/>
                <a:ext cx="2010357" cy="292024"/>
              </a:xfrm>
              <a:prstGeom prst="rect">
                <a:avLst/>
              </a:prstGeom>
              <a:solidFill>
                <a:srgbClr val="5B9BD5"/>
              </a:solidFill>
              <a:ln w="38100">
                <a:solidFill>
                  <a:srgbClr val="2D53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UDP</a:t>
                </a:r>
                <a:endParaRPr lang="ko-KR" altLang="en-US" sz="1400" b="1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E2FF106-4EBB-4FF3-A35B-4C6B3C4EC961}"/>
                  </a:ext>
                </a:extLst>
              </p:cNvPr>
              <p:cNvSpPr/>
              <p:nvPr/>
            </p:nvSpPr>
            <p:spPr>
              <a:xfrm>
                <a:off x="4845508" y="4164987"/>
                <a:ext cx="2010357" cy="440634"/>
              </a:xfrm>
              <a:prstGeom prst="rect">
                <a:avLst/>
              </a:prstGeom>
              <a:solidFill>
                <a:srgbClr val="5B9BD5"/>
              </a:solidFill>
              <a:ln w="38100">
                <a:solidFill>
                  <a:srgbClr val="2D53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IPv6</a:t>
                </a:r>
              </a:p>
              <a:p>
                <a:pPr algn="ctr"/>
                <a:r>
                  <a:rPr lang="en-US" altLang="ko-KR" sz="1400" b="1" dirty="0"/>
                  <a:t>6LoWPAN</a:t>
                </a:r>
                <a:endParaRPr lang="ko-KR" altLang="en-US" sz="1400" b="1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B5C6F4F-9592-4498-8D44-5994C636D5FF}"/>
                  </a:ext>
                </a:extLst>
              </p:cNvPr>
              <p:cNvSpPr/>
              <p:nvPr/>
            </p:nvSpPr>
            <p:spPr>
              <a:xfrm>
                <a:off x="4845509" y="4668094"/>
                <a:ext cx="948900" cy="662609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rgbClr val="853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/>
                  <a:t>LoRa</a:t>
                </a:r>
                <a:r>
                  <a:rPr lang="en-US" altLang="ko-KR" b="1" dirty="0"/>
                  <a:t> Mac</a:t>
                </a:r>
                <a:endParaRPr lang="ko-KR" altLang="en-US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CB674E-B749-44C6-A796-8899FA7DDAA0}"/>
                  </a:ext>
                </a:extLst>
              </p:cNvPr>
              <p:cNvSpPr txBox="1"/>
              <p:nvPr/>
            </p:nvSpPr>
            <p:spPr>
              <a:xfrm>
                <a:off x="5580133" y="2451388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Gateway</a:t>
                </a:r>
                <a:endParaRPr lang="ko-KR" altLang="en-US" b="1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6611C29-CA44-416F-8622-8E4C89C3789B}"/>
                  </a:ext>
                </a:extLst>
              </p:cNvPr>
              <p:cNvSpPr/>
              <p:nvPr/>
            </p:nvSpPr>
            <p:spPr>
              <a:xfrm>
                <a:off x="5896868" y="4661468"/>
                <a:ext cx="948900" cy="662609"/>
              </a:xfrm>
              <a:prstGeom prst="rect">
                <a:avLst/>
              </a:prstGeom>
              <a:solidFill>
                <a:srgbClr val="BFBFBF"/>
              </a:solidFill>
              <a:ln w="38100">
                <a:solidFill>
                  <a:srgbClr val="406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IEEE</a:t>
                </a:r>
              </a:p>
              <a:p>
                <a:pPr algn="ctr"/>
                <a:r>
                  <a:rPr lang="en-US" altLang="ko-KR" sz="1400" b="1" dirty="0"/>
                  <a:t>802.11</a:t>
                </a:r>
              </a:p>
              <a:p>
                <a:pPr algn="ctr"/>
                <a:r>
                  <a:rPr lang="en-US" altLang="ko-KR" sz="1400" b="1" dirty="0"/>
                  <a:t>MAC</a:t>
                </a:r>
                <a:endParaRPr lang="ko-KR" altLang="en-US" sz="1400" b="1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56DA766-BBD0-4C0E-94B1-B63AD609DCE4}"/>
                  </a:ext>
                </a:extLst>
              </p:cNvPr>
              <p:cNvSpPr/>
              <p:nvPr/>
            </p:nvSpPr>
            <p:spPr>
              <a:xfrm>
                <a:off x="4855606" y="5406098"/>
                <a:ext cx="948900" cy="675861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rgbClr val="853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/>
                  <a:t>LoRa</a:t>
                </a:r>
                <a:r>
                  <a:rPr lang="en-US" altLang="ko-KR" b="1" dirty="0"/>
                  <a:t> Mac</a:t>
                </a:r>
                <a:endParaRPr lang="ko-KR" altLang="en-US" b="1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901DED9-49E8-4A6C-BF62-ADAF68FA50CE}"/>
                  </a:ext>
                </a:extLst>
              </p:cNvPr>
              <p:cNvSpPr/>
              <p:nvPr/>
            </p:nvSpPr>
            <p:spPr>
              <a:xfrm>
                <a:off x="5906965" y="5412724"/>
                <a:ext cx="948900" cy="675861"/>
              </a:xfrm>
              <a:prstGeom prst="rect">
                <a:avLst/>
              </a:prstGeom>
              <a:solidFill>
                <a:srgbClr val="BFBFBF"/>
              </a:solidFill>
              <a:ln w="38100">
                <a:solidFill>
                  <a:srgbClr val="2D53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IEEE</a:t>
                </a:r>
              </a:p>
              <a:p>
                <a:pPr algn="ctr"/>
                <a:r>
                  <a:rPr lang="en-US" altLang="ko-KR" sz="1400" b="1" dirty="0"/>
                  <a:t>802.11</a:t>
                </a:r>
              </a:p>
              <a:p>
                <a:pPr algn="ctr"/>
                <a:r>
                  <a:rPr lang="en-US" altLang="ko-KR" sz="1400" b="1" dirty="0"/>
                  <a:t>MAC</a:t>
                </a:r>
                <a:endParaRPr lang="ko-KR" altLang="en-US" sz="1400" b="1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2C51DC-4DD3-4DB8-AB13-4ED0020EC56E}"/>
              </a:ext>
            </a:extLst>
          </p:cNvPr>
          <p:cNvGrpSpPr/>
          <p:nvPr/>
        </p:nvGrpSpPr>
        <p:grpSpPr>
          <a:xfrm>
            <a:off x="6521114" y="1673202"/>
            <a:ext cx="2272749" cy="3979046"/>
            <a:chOff x="7091891" y="2204278"/>
            <a:chExt cx="2272749" cy="3979046"/>
          </a:xfrm>
        </p:grpSpPr>
        <p:pic>
          <p:nvPicPr>
            <p:cNvPr id="72" name="Picture 2" descr="ì°ë¸ë³´ëì ëí ì´ë¯¸ì§ ê²ìê²°ê³¼">
              <a:extLst>
                <a:ext uri="{FF2B5EF4-FFF2-40B4-BE49-F238E27FC236}">
                  <a16:creationId xmlns:a16="http://schemas.microsoft.com/office/drawing/2014/main" id="{FB640559-7F59-4652-BFBC-FF55EC080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25" y="2833274"/>
              <a:ext cx="1431506" cy="83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D68D85F-46A8-464D-828D-34E01FE3D54C}"/>
                </a:ext>
              </a:extLst>
            </p:cNvPr>
            <p:cNvSpPr/>
            <p:nvPr/>
          </p:nvSpPr>
          <p:spPr>
            <a:xfrm>
              <a:off x="7091891" y="2204278"/>
              <a:ext cx="227274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59FB0CD-FC0A-45ED-8CFB-DC4D4DC85FEC}"/>
                </a:ext>
              </a:extLst>
            </p:cNvPr>
            <p:cNvSpPr/>
            <p:nvPr/>
          </p:nvSpPr>
          <p:spPr>
            <a:xfrm>
              <a:off x="7213000" y="3833167"/>
              <a:ext cx="2010357" cy="29202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UDP</a:t>
              </a:r>
              <a:endParaRPr lang="ko-KR" altLang="en-US" sz="14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0AA2945-07A8-4F56-BAEC-ACFD7DDD8C3B}"/>
                </a:ext>
              </a:extLst>
            </p:cNvPr>
            <p:cNvSpPr/>
            <p:nvPr/>
          </p:nvSpPr>
          <p:spPr>
            <a:xfrm>
              <a:off x="7213000" y="4187664"/>
              <a:ext cx="2010357" cy="44063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IPv6</a:t>
              </a:r>
            </a:p>
            <a:p>
              <a:pPr algn="ctr"/>
              <a:r>
                <a:rPr lang="en-US" altLang="ko-KR" sz="1400" b="1" dirty="0"/>
                <a:t>6LoWPAN</a:t>
              </a:r>
              <a:endParaRPr lang="ko-KR" altLang="en-US" sz="14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6F5D54F-DF56-4065-8FDE-CF6A064A194F}"/>
                </a:ext>
              </a:extLst>
            </p:cNvPr>
            <p:cNvSpPr/>
            <p:nvPr/>
          </p:nvSpPr>
          <p:spPr>
            <a:xfrm>
              <a:off x="7213000" y="4690771"/>
              <a:ext cx="1051359" cy="655983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IEEE</a:t>
              </a:r>
            </a:p>
            <a:p>
              <a:pPr algn="ctr"/>
              <a:r>
                <a:rPr lang="en-US" altLang="ko-KR" sz="1400" b="1" dirty="0"/>
                <a:t>802.11</a:t>
              </a:r>
            </a:p>
            <a:p>
              <a:pPr algn="ctr"/>
              <a:r>
                <a:rPr lang="en-US" altLang="ko-KR" sz="1400" b="1" dirty="0"/>
                <a:t>MAC</a:t>
              </a:r>
              <a:endParaRPr lang="ko-KR" altLang="en-US" sz="1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38CA76-EBDA-4D50-AD1F-7797F661B587}"/>
                </a:ext>
              </a:extLst>
            </p:cNvPr>
            <p:cNvSpPr txBox="1"/>
            <p:nvPr/>
          </p:nvSpPr>
          <p:spPr>
            <a:xfrm>
              <a:off x="7458831" y="2317390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Network Server</a:t>
              </a:r>
              <a:endParaRPr lang="ko-KR" altLang="en-US" sz="16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F064234-57BF-4751-80A3-18977BF0D04F}"/>
                </a:ext>
              </a:extLst>
            </p:cNvPr>
            <p:cNvSpPr/>
            <p:nvPr/>
          </p:nvSpPr>
          <p:spPr>
            <a:xfrm>
              <a:off x="8264359" y="4690771"/>
              <a:ext cx="948901" cy="655983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3982E5B-E862-42E9-B410-2EF40CBCBFD7}"/>
                </a:ext>
              </a:extLst>
            </p:cNvPr>
            <p:cNvSpPr/>
            <p:nvPr/>
          </p:nvSpPr>
          <p:spPr>
            <a:xfrm>
              <a:off x="7223097" y="5428775"/>
              <a:ext cx="1041261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IEEE</a:t>
              </a:r>
            </a:p>
            <a:p>
              <a:pPr algn="ctr"/>
              <a:r>
                <a:rPr lang="en-US" altLang="ko-KR" sz="1400" b="1" dirty="0"/>
                <a:t>802.11</a:t>
              </a:r>
            </a:p>
            <a:p>
              <a:pPr algn="ctr"/>
              <a:r>
                <a:rPr lang="en-US" altLang="ko-KR" sz="1400" b="1" dirty="0"/>
                <a:t>MAC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4F35EB1-DFEC-430B-9CD1-6B2E73347F9D}"/>
                </a:ext>
              </a:extLst>
            </p:cNvPr>
            <p:cNvSpPr/>
            <p:nvPr/>
          </p:nvSpPr>
          <p:spPr>
            <a:xfrm>
              <a:off x="8274457" y="5428775"/>
              <a:ext cx="948900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85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</p:grp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5BEB1107-FCD8-4194-BCD1-926A94FA4929}"/>
              </a:ext>
            </a:extLst>
          </p:cNvPr>
          <p:cNvSpPr/>
          <p:nvPr/>
        </p:nvSpPr>
        <p:spPr>
          <a:xfrm rot="5400000">
            <a:off x="6225217" y="1724779"/>
            <a:ext cx="292024" cy="1008005"/>
          </a:xfrm>
          <a:prstGeom prst="upDown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743657-BDA3-4BB1-BC6D-F19C91B82E0D}"/>
              </a:ext>
            </a:extLst>
          </p:cNvPr>
          <p:cNvGrpSpPr/>
          <p:nvPr/>
        </p:nvGrpSpPr>
        <p:grpSpPr>
          <a:xfrm>
            <a:off x="9172924" y="1653939"/>
            <a:ext cx="2272749" cy="3956222"/>
            <a:chOff x="9018769" y="2164914"/>
            <a:chExt cx="2272749" cy="397904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F670D41-95E4-48D9-9B0C-DE6AD37BFDA9}"/>
                </a:ext>
              </a:extLst>
            </p:cNvPr>
            <p:cNvSpPr/>
            <p:nvPr/>
          </p:nvSpPr>
          <p:spPr>
            <a:xfrm>
              <a:off x="9018769" y="2164914"/>
              <a:ext cx="2272749" cy="3979046"/>
            </a:xfrm>
            <a:prstGeom prst="rect">
              <a:avLst/>
            </a:prstGeom>
            <a:noFill/>
            <a:ln w="38100">
              <a:solidFill>
                <a:srgbClr val="5B9BD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2F24043-CD23-400F-BA36-4E560000DDE8}"/>
                </a:ext>
              </a:extLst>
            </p:cNvPr>
            <p:cNvSpPr/>
            <p:nvPr/>
          </p:nvSpPr>
          <p:spPr>
            <a:xfrm>
              <a:off x="9139878" y="3793803"/>
              <a:ext cx="2010357" cy="29202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UDP</a:t>
              </a:r>
              <a:endParaRPr lang="ko-KR" altLang="en-US" sz="14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866E939-5200-4FD2-A6E8-6B7C45DED31A}"/>
                </a:ext>
              </a:extLst>
            </p:cNvPr>
            <p:cNvSpPr/>
            <p:nvPr/>
          </p:nvSpPr>
          <p:spPr>
            <a:xfrm>
              <a:off x="9139878" y="4148300"/>
              <a:ext cx="2010357" cy="440634"/>
            </a:xfrm>
            <a:prstGeom prst="rect">
              <a:avLst/>
            </a:prstGeom>
            <a:solidFill>
              <a:srgbClr val="5B9BD5"/>
            </a:solidFill>
            <a:ln w="38100">
              <a:solidFill>
                <a:srgbClr val="2D5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IPv6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D23F404-C9A8-4C73-9510-55F85F659B12}"/>
                </a:ext>
              </a:extLst>
            </p:cNvPr>
            <p:cNvSpPr/>
            <p:nvPr/>
          </p:nvSpPr>
          <p:spPr>
            <a:xfrm>
              <a:off x="9139878" y="4651407"/>
              <a:ext cx="1991949" cy="655983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74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292098-8BF7-4F4E-8EFD-371CC053BFEA}"/>
                </a:ext>
              </a:extLst>
            </p:cNvPr>
            <p:cNvSpPr txBox="1"/>
            <p:nvPr/>
          </p:nvSpPr>
          <p:spPr>
            <a:xfrm>
              <a:off x="9192404" y="2229242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Application Server</a:t>
              </a:r>
              <a:endParaRPr lang="ko-KR" altLang="en-US" sz="16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0A788C-77FC-4D41-8346-45F8E358C797}"/>
                </a:ext>
              </a:extLst>
            </p:cNvPr>
            <p:cNvSpPr/>
            <p:nvPr/>
          </p:nvSpPr>
          <p:spPr>
            <a:xfrm>
              <a:off x="9149975" y="5389411"/>
              <a:ext cx="1981852" cy="675861"/>
            </a:xfrm>
            <a:prstGeom prst="rect">
              <a:avLst/>
            </a:prstGeom>
            <a:solidFill>
              <a:srgbClr val="BFBFBF"/>
            </a:solidFill>
            <a:ln w="38100">
              <a:solidFill>
                <a:srgbClr val="2B52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MAC</a:t>
              </a:r>
              <a:endParaRPr lang="ko-KR" altLang="en-US" sz="1600" b="1" dirty="0"/>
            </a:p>
          </p:txBody>
        </p:sp>
        <p:pic>
          <p:nvPicPr>
            <p:cNvPr id="93" name="Picture 4" descr="ìíì¹ í°ìº£ì ëí ì´ë¯¸ì§ ê²ìê²°ê³¼">
              <a:extLst>
                <a:ext uri="{FF2B5EF4-FFF2-40B4-BE49-F238E27FC236}">
                  <a16:creationId xmlns:a16="http://schemas.microsoft.com/office/drawing/2014/main" id="{18A92BD8-3408-4B22-9296-77084A690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858" y="2496465"/>
              <a:ext cx="757567" cy="67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45D4569-B722-4A5C-ACC1-54C3F9BEC5A4}"/>
                </a:ext>
              </a:extLst>
            </p:cNvPr>
            <p:cNvSpPr/>
            <p:nvPr/>
          </p:nvSpPr>
          <p:spPr>
            <a:xfrm>
              <a:off x="9139878" y="3043244"/>
              <a:ext cx="2010357" cy="675861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rgbClr val="395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CoAP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</p:grpSp>
      <p:sp>
        <p:nvSpPr>
          <p:cNvPr id="96" name="화살표: 위쪽/아래쪽 95">
            <a:extLst>
              <a:ext uri="{FF2B5EF4-FFF2-40B4-BE49-F238E27FC236}">
                <a16:creationId xmlns:a16="http://schemas.microsoft.com/office/drawing/2014/main" id="{CAD4413F-7DC2-41A7-B507-83DB265BE61B}"/>
              </a:ext>
            </a:extLst>
          </p:cNvPr>
          <p:cNvSpPr/>
          <p:nvPr/>
        </p:nvSpPr>
        <p:spPr>
          <a:xfrm rot="5400000">
            <a:off x="8842461" y="1735724"/>
            <a:ext cx="292024" cy="1008005"/>
          </a:xfrm>
          <a:prstGeom prst="upDown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8ED41-514A-4EC9-AD52-31C280753298}"/>
              </a:ext>
            </a:extLst>
          </p:cNvPr>
          <p:cNvSpPr txBox="1"/>
          <p:nvPr/>
        </p:nvSpPr>
        <p:spPr>
          <a:xfrm>
            <a:off x="8642483" y="18465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IPv6</a:t>
            </a:r>
            <a:endParaRPr lang="ko-KR" alt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6224F9-6751-4269-BFF0-D45D4BEF15FD}"/>
              </a:ext>
            </a:extLst>
          </p:cNvPr>
          <p:cNvSpPr txBox="1"/>
          <p:nvPr/>
        </p:nvSpPr>
        <p:spPr>
          <a:xfrm>
            <a:off x="6025575" y="18282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IPv6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EEC4BE-1AA4-4E3C-830B-1C03B1EA4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9878" y="3293917"/>
            <a:ext cx="745654" cy="643617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D492F9-5411-4561-8606-D7DE7A458BB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989932-3F77-407E-A7F3-74F720F4E066}"/>
              </a:ext>
            </a:extLst>
          </p:cNvPr>
          <p:cNvSpPr txBox="1"/>
          <p:nvPr/>
        </p:nvSpPr>
        <p:spPr>
          <a:xfrm>
            <a:off x="104775" y="524624"/>
            <a:ext cx="240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시스템 스택 구성도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957517-167F-40F3-92A7-579575CBE7C4}"/>
              </a:ext>
            </a:extLst>
          </p:cNvPr>
          <p:cNvSpPr txBox="1"/>
          <p:nvPr/>
        </p:nvSpPr>
        <p:spPr>
          <a:xfrm>
            <a:off x="104775" y="28745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시스템 구성도 및 기능</a:t>
            </a:r>
          </a:p>
        </p:txBody>
      </p:sp>
    </p:spTree>
    <p:extLst>
      <p:ext uri="{BB962C8B-B14F-4D97-AF65-F5344CB8AC3E}">
        <p14:creationId xmlns:p14="http://schemas.microsoft.com/office/powerpoint/2010/main" val="12919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C36DB-02D1-4709-9571-AC533D849F26}"/>
              </a:ext>
            </a:extLst>
          </p:cNvPr>
          <p:cNvSpPr/>
          <p:nvPr/>
        </p:nvSpPr>
        <p:spPr>
          <a:xfrm>
            <a:off x="0" y="1213229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99272" y="506025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위치추적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8894" y="5060255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이동 범위 제한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94126" y="5060255"/>
            <a:ext cx="1986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활동량 측정 기능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AA742EE-0E99-45A3-86A2-B18724C5C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1" y="2443570"/>
            <a:ext cx="2487404" cy="2487404"/>
          </a:xfrm>
          <a:prstGeom prst="rect">
            <a:avLst/>
          </a:prstGeom>
        </p:spPr>
      </p:pic>
      <p:pic>
        <p:nvPicPr>
          <p:cNvPr id="6154" name="Picture 10" descr="만보기에 대한 이미지 검색결과">
            <a:extLst>
              <a:ext uri="{FF2B5EF4-FFF2-40B4-BE49-F238E27FC236}">
                <a16:creationId xmlns:a16="http://schemas.microsoft.com/office/drawing/2014/main" id="{AD37DDA8-BF2C-404B-AFD0-FC71D538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28" y="2451974"/>
            <a:ext cx="1872134" cy="18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5" y="524624"/>
            <a:ext cx="149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시스템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F0211-5F67-45A9-BE2E-036069A41007}"/>
              </a:ext>
            </a:extLst>
          </p:cNvPr>
          <p:cNvSpPr txBox="1"/>
          <p:nvPr/>
        </p:nvSpPr>
        <p:spPr>
          <a:xfrm>
            <a:off x="104775" y="28745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시스템 구성도 및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FF04C6-FA61-411A-93DF-535487C5B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543" y="2420646"/>
            <a:ext cx="1966913" cy="20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812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17047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9085" y="2725181"/>
            <a:ext cx="2334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시스템 수행 시나리오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4" y="524624"/>
            <a:ext cx="27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시스템 수행 시나리오 </a:t>
            </a:r>
            <a:r>
              <a:rPr lang="en-US" altLang="ko-KR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1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F0211-5F67-45A9-BE2E-036069A41007}"/>
              </a:ext>
            </a:extLst>
          </p:cNvPr>
          <p:cNvSpPr txBox="1"/>
          <p:nvPr/>
        </p:nvSpPr>
        <p:spPr>
          <a:xfrm>
            <a:off x="104775" y="28745"/>
            <a:ext cx="279756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시스템 수행 시나리오</a:t>
            </a:r>
          </a:p>
        </p:txBody>
      </p:sp>
      <p:sp>
        <p:nvSpPr>
          <p:cNvPr id="15" name="타원 14"/>
          <p:cNvSpPr/>
          <p:nvPr/>
        </p:nvSpPr>
        <p:spPr>
          <a:xfrm>
            <a:off x="9848593" y="1997225"/>
            <a:ext cx="1697766" cy="94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180223" y="2931923"/>
            <a:ext cx="10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어린이</a:t>
            </a:r>
          </a:p>
        </p:txBody>
      </p:sp>
      <p:sp>
        <p:nvSpPr>
          <p:cNvPr id="33" name="타원 32"/>
          <p:cNvSpPr/>
          <p:nvPr/>
        </p:nvSpPr>
        <p:spPr>
          <a:xfrm>
            <a:off x="926278" y="3590945"/>
            <a:ext cx="1836110" cy="794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2A4FED-6AD6-4814-BF37-C4BEE1EA7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6770">
            <a:off x="11126804" y="726647"/>
            <a:ext cx="863141" cy="86314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A25FCE-0EC2-402F-8852-A83FA74E3634}"/>
              </a:ext>
            </a:extLst>
          </p:cNvPr>
          <p:cNvCxnSpPr>
            <a:cxnSpLocks/>
          </p:cNvCxnSpPr>
          <p:nvPr/>
        </p:nvCxnSpPr>
        <p:spPr>
          <a:xfrm>
            <a:off x="5755660" y="5057838"/>
            <a:ext cx="964464" cy="3987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065D840-A51A-48D7-8712-30F106718ADE}"/>
              </a:ext>
            </a:extLst>
          </p:cNvPr>
          <p:cNvCxnSpPr>
            <a:cxnSpLocks/>
          </p:cNvCxnSpPr>
          <p:nvPr/>
        </p:nvCxnSpPr>
        <p:spPr>
          <a:xfrm>
            <a:off x="3109841" y="3989820"/>
            <a:ext cx="110774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A97D99-7E19-4770-9B13-45CE89B36178}"/>
              </a:ext>
            </a:extLst>
          </p:cNvPr>
          <p:cNvCxnSpPr>
            <a:cxnSpLocks/>
          </p:cNvCxnSpPr>
          <p:nvPr/>
        </p:nvCxnSpPr>
        <p:spPr>
          <a:xfrm flipV="1">
            <a:off x="5706027" y="2802835"/>
            <a:ext cx="1058474" cy="4081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6C7F12-3189-4E76-A128-619BACCBCF34}"/>
              </a:ext>
            </a:extLst>
          </p:cNvPr>
          <p:cNvSpPr txBox="1"/>
          <p:nvPr/>
        </p:nvSpPr>
        <p:spPr>
          <a:xfrm>
            <a:off x="-528923" y="4449090"/>
            <a:ext cx="474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어린이의</a:t>
            </a:r>
            <a:r>
              <a:rPr lang="en-US" altLang="ko-KR" b="1" dirty="0"/>
              <a:t> </a:t>
            </a:r>
            <a:r>
              <a:rPr lang="ko-KR" altLang="en-US" b="1" dirty="0"/>
              <a:t>보호자</a:t>
            </a:r>
            <a:r>
              <a:rPr lang="en-US" altLang="ko-KR" b="1" dirty="0"/>
              <a:t>,  </a:t>
            </a:r>
            <a:r>
              <a:rPr lang="ko-KR" altLang="en-US" b="1" dirty="0"/>
              <a:t>유치원 선생님</a:t>
            </a:r>
            <a:r>
              <a:rPr lang="en-US" altLang="ko-KR" b="1" dirty="0"/>
              <a:t>)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80C6375-8F9B-4491-816E-81105B78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31" y="3045353"/>
            <a:ext cx="1251934" cy="11576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77" y="1602323"/>
            <a:ext cx="626486" cy="536133"/>
          </a:xfrm>
          <a:prstGeom prst="rect">
            <a:avLst/>
          </a:prstGeom>
        </p:spPr>
      </p:pic>
      <p:pic>
        <p:nvPicPr>
          <p:cNvPr id="26" name="그래픽 25" descr="풍선이 있는 하위 항목">
            <a:extLst>
              <a:ext uri="{FF2B5EF4-FFF2-40B4-BE49-F238E27FC236}">
                <a16:creationId xmlns:a16="http://schemas.microsoft.com/office/drawing/2014/main" id="{86650E8C-6278-43B0-AE1B-88C33AF1F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59353" y="1110299"/>
            <a:ext cx="1458107" cy="14581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917706F-D159-4F4D-9DCA-C77C553ED3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2013" y="3272313"/>
            <a:ext cx="932392" cy="14208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8710B-C0AA-45E2-8CF9-E17038AB1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1306" y="2168320"/>
            <a:ext cx="1368112" cy="8001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300B38-90E8-46D7-A078-3F71FBF96286}"/>
              </a:ext>
            </a:extLst>
          </p:cNvPr>
          <p:cNvSpPr txBox="1"/>
          <p:nvPr/>
        </p:nvSpPr>
        <p:spPr>
          <a:xfrm>
            <a:off x="4020756" y="4726089"/>
            <a:ext cx="17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어플리케이션</a:t>
            </a:r>
            <a:endParaRPr lang="en-US" altLang="ko-KR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23BE6C3-75F1-4030-B71E-55924C8AA0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1306" y="5140160"/>
            <a:ext cx="1368112" cy="800169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D65DE7-183B-4387-88C7-ABD2B6C6BBCF}"/>
              </a:ext>
            </a:extLst>
          </p:cNvPr>
          <p:cNvCxnSpPr>
            <a:cxnSpLocks/>
          </p:cNvCxnSpPr>
          <p:nvPr/>
        </p:nvCxnSpPr>
        <p:spPr>
          <a:xfrm>
            <a:off x="8628755" y="2572903"/>
            <a:ext cx="105847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A0117F-DA3C-4ED2-876D-7AF0C89DEB88}"/>
              </a:ext>
            </a:extLst>
          </p:cNvPr>
          <p:cNvSpPr txBox="1"/>
          <p:nvPr/>
        </p:nvSpPr>
        <p:spPr>
          <a:xfrm>
            <a:off x="6893851" y="3223884"/>
            <a:ext cx="17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위치정보보기</a:t>
            </a:r>
            <a:endParaRPr lang="en-US" altLang="ko-KR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4AB8D-B68E-46C9-8EC0-D4C8966B0CB2}"/>
              </a:ext>
            </a:extLst>
          </p:cNvPr>
          <p:cNvSpPr txBox="1"/>
          <p:nvPr/>
        </p:nvSpPr>
        <p:spPr>
          <a:xfrm>
            <a:off x="6764501" y="6023883"/>
            <a:ext cx="2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활동량정보 </a:t>
            </a:r>
            <a:r>
              <a:rPr lang="ko-KR" altLang="en-US" b="1" dirty="0"/>
              <a:t>보기</a:t>
            </a:r>
            <a:endParaRPr lang="en-US" altLang="ko-KR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419DDE5-BDFB-47CE-BAD9-0B5C64DDB5AD}"/>
              </a:ext>
            </a:extLst>
          </p:cNvPr>
          <p:cNvCxnSpPr>
            <a:cxnSpLocks/>
          </p:cNvCxnSpPr>
          <p:nvPr/>
        </p:nvCxnSpPr>
        <p:spPr>
          <a:xfrm>
            <a:off x="8628755" y="5567747"/>
            <a:ext cx="100842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C1D626D7-8A77-4017-9800-EFB9A5CEF3EB}"/>
              </a:ext>
            </a:extLst>
          </p:cNvPr>
          <p:cNvSpPr/>
          <p:nvPr/>
        </p:nvSpPr>
        <p:spPr>
          <a:xfrm>
            <a:off x="9753824" y="5057838"/>
            <a:ext cx="1697766" cy="94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399973-E276-46CE-8AFE-B5FAE85A6659}"/>
              </a:ext>
            </a:extLst>
          </p:cNvPr>
          <p:cNvSpPr txBox="1"/>
          <p:nvPr/>
        </p:nvSpPr>
        <p:spPr>
          <a:xfrm>
            <a:off x="10110388" y="5980843"/>
            <a:ext cx="10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어린이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F8C2F9E-4F79-43A9-A116-6760F6D7A3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6770">
            <a:off x="11032034" y="3752093"/>
            <a:ext cx="863141" cy="93347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C25802C-5DE8-4593-821E-BE16D3C691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08" y="4662936"/>
            <a:ext cx="626486" cy="536133"/>
          </a:xfrm>
          <a:prstGeom prst="rect">
            <a:avLst/>
          </a:prstGeom>
        </p:spPr>
      </p:pic>
      <p:pic>
        <p:nvPicPr>
          <p:cNvPr id="52" name="그래픽 51" descr="풍선이 있는 하위 항목">
            <a:extLst>
              <a:ext uri="{FF2B5EF4-FFF2-40B4-BE49-F238E27FC236}">
                <a16:creationId xmlns:a16="http://schemas.microsoft.com/office/drawing/2014/main" id="{BC6AC84D-902E-4BD7-B1C2-D08EA3FB68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05177" y="4170912"/>
            <a:ext cx="1576922" cy="1458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924A0E-1310-4D1D-ADC2-821921C25D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911" y="786097"/>
            <a:ext cx="1034037" cy="102228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7F774932-BFB5-4700-A7EB-AC62452C43DC}"/>
              </a:ext>
            </a:extLst>
          </p:cNvPr>
          <p:cNvSpPr/>
          <p:nvPr/>
        </p:nvSpPr>
        <p:spPr>
          <a:xfrm>
            <a:off x="9771374" y="1997224"/>
            <a:ext cx="1836110" cy="94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9678405-106B-400D-B4AD-08B22F40B4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05" y="1602322"/>
            <a:ext cx="677536" cy="536133"/>
          </a:xfrm>
          <a:prstGeom prst="rect">
            <a:avLst/>
          </a:prstGeom>
        </p:spPr>
      </p:pic>
      <p:pic>
        <p:nvPicPr>
          <p:cNvPr id="35" name="그래픽 34" descr="풍선이 있는 하위 항목">
            <a:extLst>
              <a:ext uri="{FF2B5EF4-FFF2-40B4-BE49-F238E27FC236}">
                <a16:creationId xmlns:a16="http://schemas.microsoft.com/office/drawing/2014/main" id="{7887E336-2A20-4830-B0F9-BF8B52888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91899" y="1110298"/>
            <a:ext cx="1576922" cy="145810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CC6C80-8FDA-4E8D-81B7-0841385817AB}"/>
              </a:ext>
            </a:extLst>
          </p:cNvPr>
          <p:cNvCxnSpPr>
            <a:cxnSpLocks/>
          </p:cNvCxnSpPr>
          <p:nvPr/>
        </p:nvCxnSpPr>
        <p:spPr>
          <a:xfrm>
            <a:off x="4887080" y="2168320"/>
            <a:ext cx="0" cy="97813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CA857D-AC1D-4793-A53F-10C2CC43C25A}"/>
              </a:ext>
            </a:extLst>
          </p:cNvPr>
          <p:cNvSpPr txBox="1"/>
          <p:nvPr/>
        </p:nvSpPr>
        <p:spPr>
          <a:xfrm>
            <a:off x="4503686" y="1789001"/>
            <a:ext cx="7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3166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B139EF-EBC7-40B2-B29C-49A14A40B761}"/>
              </a:ext>
            </a:extLst>
          </p:cNvPr>
          <p:cNvSpPr/>
          <p:nvPr/>
        </p:nvSpPr>
        <p:spPr>
          <a:xfrm>
            <a:off x="0" y="980605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9D2A4-16E3-4CDC-82F1-7D1C8B6A657D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77B2C-4BED-40C6-843D-1958BF6E6F69}"/>
              </a:ext>
            </a:extLst>
          </p:cNvPr>
          <p:cNvSpPr txBox="1"/>
          <p:nvPr/>
        </p:nvSpPr>
        <p:spPr>
          <a:xfrm>
            <a:off x="104774" y="524624"/>
            <a:ext cx="27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시스템 수행 시나리오 </a:t>
            </a:r>
            <a:r>
              <a:rPr lang="en-US" altLang="ko-KR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2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F0211-5F67-45A9-BE2E-036069A41007}"/>
              </a:ext>
            </a:extLst>
          </p:cNvPr>
          <p:cNvSpPr txBox="1"/>
          <p:nvPr/>
        </p:nvSpPr>
        <p:spPr>
          <a:xfrm>
            <a:off x="104775" y="28745"/>
            <a:ext cx="279756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시스템 수행 시나리오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1F5605-FE31-4DFA-A0C8-2F7B043D2147}"/>
              </a:ext>
            </a:extLst>
          </p:cNvPr>
          <p:cNvSpPr/>
          <p:nvPr/>
        </p:nvSpPr>
        <p:spPr>
          <a:xfrm>
            <a:off x="444361" y="3783552"/>
            <a:ext cx="1697766" cy="94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8D418-6E2A-449F-B634-90EE368682DA}"/>
              </a:ext>
            </a:extLst>
          </p:cNvPr>
          <p:cNvSpPr txBox="1"/>
          <p:nvPr/>
        </p:nvSpPr>
        <p:spPr>
          <a:xfrm>
            <a:off x="1798480" y="3137016"/>
            <a:ext cx="10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어린이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7B22CD-EBCE-4E1D-B0AA-6778EC8BF174}"/>
              </a:ext>
            </a:extLst>
          </p:cNvPr>
          <p:cNvSpPr/>
          <p:nvPr/>
        </p:nvSpPr>
        <p:spPr>
          <a:xfrm>
            <a:off x="9289343" y="3867274"/>
            <a:ext cx="1697766" cy="794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F236173-4D5E-445E-AA6B-9ED944592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960">
            <a:off x="1491620" y="2090935"/>
            <a:ext cx="613722" cy="613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392026-347B-47E1-9EC9-FECE9BD0F86A}"/>
              </a:ext>
            </a:extLst>
          </p:cNvPr>
          <p:cNvSpPr txBox="1"/>
          <p:nvPr/>
        </p:nvSpPr>
        <p:spPr>
          <a:xfrm>
            <a:off x="8489171" y="4700326"/>
            <a:ext cx="340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아이들</a:t>
            </a:r>
            <a:r>
              <a:rPr lang="en-US" altLang="ko-KR" b="1" dirty="0"/>
              <a:t> </a:t>
            </a:r>
            <a:r>
              <a:rPr lang="ko-KR" altLang="en-US" b="1" dirty="0"/>
              <a:t>보호자</a:t>
            </a:r>
            <a:r>
              <a:rPr lang="en-US" altLang="ko-KR" b="1" dirty="0"/>
              <a:t>,  </a:t>
            </a:r>
            <a:r>
              <a:rPr lang="ko-KR" altLang="en-US" b="1" dirty="0"/>
              <a:t>유치원 선생님</a:t>
            </a:r>
            <a:r>
              <a:rPr lang="en-US" altLang="ko-KR" b="1" dirty="0"/>
              <a:t>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065A349-F90E-44C5-A492-053EBC1BE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88" y="3321682"/>
            <a:ext cx="1157605" cy="11576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560507-5E63-4538-9F39-562DA99FDF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73" y="2444523"/>
            <a:ext cx="304518" cy="260600"/>
          </a:xfrm>
          <a:prstGeom prst="rect">
            <a:avLst/>
          </a:prstGeom>
        </p:spPr>
      </p:pic>
      <p:pic>
        <p:nvPicPr>
          <p:cNvPr id="35" name="그래픽 34" descr="풍선이 있는 하위 항목">
            <a:extLst>
              <a:ext uri="{FF2B5EF4-FFF2-40B4-BE49-F238E27FC236}">
                <a16:creationId xmlns:a16="http://schemas.microsoft.com/office/drawing/2014/main" id="{77B4BDEF-6C0E-4F5E-8930-012C05909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24418" y="2304509"/>
            <a:ext cx="801229" cy="801229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35376B-6413-4E28-8C7F-72EA8467CAA8}"/>
              </a:ext>
            </a:extLst>
          </p:cNvPr>
          <p:cNvCxnSpPr>
            <a:cxnSpLocks/>
          </p:cNvCxnSpPr>
          <p:nvPr/>
        </p:nvCxnSpPr>
        <p:spPr>
          <a:xfrm>
            <a:off x="2725647" y="4338855"/>
            <a:ext cx="89127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EEE88C-C3A4-4576-BF45-571A11F67A3B}"/>
              </a:ext>
            </a:extLst>
          </p:cNvPr>
          <p:cNvCxnSpPr>
            <a:cxnSpLocks/>
          </p:cNvCxnSpPr>
          <p:nvPr/>
        </p:nvCxnSpPr>
        <p:spPr>
          <a:xfrm>
            <a:off x="5123725" y="4260938"/>
            <a:ext cx="90621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64C86FB2-0AAC-4912-9739-47DAFCB28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019" y="3518742"/>
            <a:ext cx="746435" cy="12301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B992D1-C5C5-4B4E-BE7E-A6B86CEE77DD}"/>
              </a:ext>
            </a:extLst>
          </p:cNvPr>
          <p:cNvSpPr txBox="1"/>
          <p:nvPr/>
        </p:nvSpPr>
        <p:spPr>
          <a:xfrm>
            <a:off x="3517605" y="4789308"/>
            <a:ext cx="16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어플리케이션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C0950-0F26-4F8E-B707-9557E2C10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629" y="3521975"/>
            <a:ext cx="1192633" cy="122692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305292-0422-4F52-B7B0-DAD6AFF24AD9}"/>
              </a:ext>
            </a:extLst>
          </p:cNvPr>
          <p:cNvCxnSpPr>
            <a:cxnSpLocks/>
          </p:cNvCxnSpPr>
          <p:nvPr/>
        </p:nvCxnSpPr>
        <p:spPr>
          <a:xfrm>
            <a:off x="7969954" y="4285104"/>
            <a:ext cx="90621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6A348C-9C04-4A68-92DA-ECAACF3B948B}"/>
              </a:ext>
            </a:extLst>
          </p:cNvPr>
          <p:cNvSpPr txBox="1"/>
          <p:nvPr/>
        </p:nvSpPr>
        <p:spPr>
          <a:xfrm>
            <a:off x="5945447" y="4785123"/>
            <a:ext cx="16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알림 기능</a:t>
            </a:r>
            <a:endParaRPr lang="en-US" altLang="ko-KR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B439BD5-98CD-4236-B716-FD10EBE19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3205" y="1100276"/>
            <a:ext cx="1034037" cy="102228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8796C-1919-4DB7-A211-05D0276A61B1}"/>
              </a:ext>
            </a:extLst>
          </p:cNvPr>
          <p:cNvCxnSpPr>
            <a:cxnSpLocks/>
          </p:cNvCxnSpPr>
          <p:nvPr/>
        </p:nvCxnSpPr>
        <p:spPr>
          <a:xfrm>
            <a:off x="4315234" y="2444523"/>
            <a:ext cx="0" cy="97813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958903-1059-4F41-AD7A-7B40EF7AF716}"/>
              </a:ext>
            </a:extLst>
          </p:cNvPr>
          <p:cNvSpPr txBox="1"/>
          <p:nvPr/>
        </p:nvSpPr>
        <p:spPr>
          <a:xfrm>
            <a:off x="3931604" y="2077073"/>
            <a:ext cx="7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서버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862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2600" y="187874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1060" y="2457282"/>
            <a:ext cx="2462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개발 환경 및 개발방법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8A9822-645B-49B3-9425-C4D5F87B4DDB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10539"/>
              </p:ext>
            </p:extLst>
          </p:nvPr>
        </p:nvGraphicFramePr>
        <p:xfrm>
          <a:off x="970280" y="1819037"/>
          <a:ext cx="10251440" cy="321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849592482"/>
                    </a:ext>
                  </a:extLst>
                </a:gridCol>
                <a:gridCol w="7452360">
                  <a:extLst>
                    <a:ext uri="{9D8B030D-6E8A-4147-A177-3AD203B41FA5}">
                      <a16:colId xmlns:a16="http://schemas.microsoft.com/office/drawing/2014/main" val="2876225788"/>
                    </a:ext>
                  </a:extLst>
                </a:gridCol>
              </a:tblGrid>
              <a:tr h="54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Windows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10, 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Ubuntu 18.04.3 LTS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675322"/>
                  </a:ext>
                </a:extLst>
              </a:tr>
              <a:tr h="518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프로그램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C, SQL, Python, Java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534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DBMS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32914"/>
                  </a:ext>
                </a:extLst>
              </a:tr>
              <a:tr h="54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Hardware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나눔바른고딕 (제목)"/>
                        </a:rPr>
                        <a:t>아두이노</a:t>
                      </a:r>
                      <a:r>
                        <a:rPr lang="ko-KR" altLang="en-US" dirty="0">
                          <a:latin typeface="나눔바른고딕 (제목)"/>
                        </a:rPr>
                        <a:t> </a:t>
                      </a:r>
                      <a:r>
                        <a:rPr lang="en-US" altLang="ko-KR" dirty="0">
                          <a:latin typeface="나눔바른고딕 (제목)"/>
                        </a:rPr>
                        <a:t>Pro Mini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나눔바른고딕 (제목)"/>
                          <a:ea typeface="+mj-ea"/>
                        </a:rPr>
                        <a:t>, Raspberry Pi 3b+,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나눔바른고딕 (제목)"/>
                          <a:ea typeface="+mj-ea"/>
                        </a:rPr>
                        <a:t>펄스 센서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나눔바른고딕 (제목)"/>
                          <a:ea typeface="+mj-ea"/>
                        </a:rPr>
                        <a:t>, GPS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나눔바른고딕 (제목)"/>
                          <a:ea typeface="+mj-ea"/>
                        </a:rPr>
                        <a:t>모듈</a:t>
                      </a:r>
                      <a:endParaRPr lang="en-US" altLang="ko-KR" baseline="0" dirty="0">
                        <a:solidFill>
                          <a:schemeClr val="tx1"/>
                        </a:solidFill>
                        <a:latin typeface="나눔바른고딕 (제목)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25522"/>
                  </a:ext>
                </a:extLst>
              </a:tr>
              <a:tr h="54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AWS, Apache Tomcat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9.0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63994"/>
                  </a:ext>
                </a:extLst>
              </a:tr>
              <a:tr h="54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Eclipse, Arduino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1.8.1 IDE, Android Studio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020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39E82BD-EB0D-42D5-84A5-8068100B123B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0345-AB0E-412B-B8AE-552285395CB6}"/>
              </a:ext>
            </a:extLst>
          </p:cNvPr>
          <p:cNvSpPr txBox="1"/>
          <p:nvPr/>
        </p:nvSpPr>
        <p:spPr>
          <a:xfrm>
            <a:off x="104775" y="524624"/>
            <a:ext cx="201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AA4BD-9C2D-4377-B3EB-533AC9328F62}"/>
              </a:ext>
            </a:extLst>
          </p:cNvPr>
          <p:cNvSpPr txBox="1"/>
          <p:nvPr/>
        </p:nvSpPr>
        <p:spPr>
          <a:xfrm>
            <a:off x="104775" y="28745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개발환경 및 개발 방법</a:t>
            </a:r>
          </a:p>
        </p:txBody>
      </p:sp>
    </p:spTree>
    <p:extLst>
      <p:ext uri="{BB962C8B-B14F-4D97-AF65-F5344CB8AC3E}">
        <p14:creationId xmlns:p14="http://schemas.microsoft.com/office/powerpoint/2010/main" val="158527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107F01B-B5E2-40F5-8B9F-0BD5B1EBB094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389B0C-09C4-4F3F-B26B-652C07BBAB5F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3DE30-1EB7-4C71-AE48-18A830CB5F64}"/>
              </a:ext>
            </a:extLst>
          </p:cNvPr>
          <p:cNvSpPr txBox="1"/>
          <p:nvPr/>
        </p:nvSpPr>
        <p:spPr>
          <a:xfrm>
            <a:off x="3510059" y="4782235"/>
            <a:ext cx="579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https://github.com/PARKINHYO/senier-project.git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C8E35E-A6FC-4A71-AA17-924B19A99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4"/>
          <a:stretch/>
        </p:blipFill>
        <p:spPr>
          <a:xfrm>
            <a:off x="2083639" y="1188714"/>
            <a:ext cx="8024720" cy="29670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96ECC8-8238-4361-921D-31BFB93E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76" y="4549558"/>
            <a:ext cx="1011560" cy="1021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18B30-C5A4-4D3F-9AFF-E2C24343514B}"/>
              </a:ext>
            </a:extLst>
          </p:cNvPr>
          <p:cNvSpPr txBox="1"/>
          <p:nvPr/>
        </p:nvSpPr>
        <p:spPr>
          <a:xfrm>
            <a:off x="2252076" y="5571134"/>
            <a:ext cx="126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GitHub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F33BF-01F5-43DF-BCA7-20918910A6B5}"/>
              </a:ext>
            </a:extLst>
          </p:cNvPr>
          <p:cNvSpPr txBox="1"/>
          <p:nvPr/>
        </p:nvSpPr>
        <p:spPr>
          <a:xfrm>
            <a:off x="3510059" y="4342814"/>
            <a:ext cx="688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GitHub Collaborator Project URL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5B911-8A84-4629-9088-9E2DA4168294}"/>
              </a:ext>
            </a:extLst>
          </p:cNvPr>
          <p:cNvSpPr txBox="1"/>
          <p:nvPr/>
        </p:nvSpPr>
        <p:spPr>
          <a:xfrm>
            <a:off x="3510059" y="5071898"/>
            <a:ext cx="579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박인효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parkinhyo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9A952-27C1-41E5-AAF9-F045FD11E179}"/>
              </a:ext>
            </a:extLst>
          </p:cNvPr>
          <p:cNvSpPr txBox="1"/>
          <p:nvPr/>
        </p:nvSpPr>
        <p:spPr>
          <a:xfrm>
            <a:off x="3510059" y="5390172"/>
            <a:ext cx="579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양현용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YangHyunYong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51067-6517-4EBA-9725-481A35C313AB}"/>
              </a:ext>
            </a:extLst>
          </p:cNvPr>
          <p:cNvSpPr txBox="1"/>
          <p:nvPr/>
        </p:nvSpPr>
        <p:spPr>
          <a:xfrm>
            <a:off x="3510059" y="5728726"/>
            <a:ext cx="579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한승훈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Hanseunghoon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B9A6B-0B65-45F0-ABE5-83B16FA5030A}"/>
              </a:ext>
            </a:extLst>
          </p:cNvPr>
          <p:cNvSpPr txBox="1"/>
          <p:nvPr/>
        </p:nvSpPr>
        <p:spPr>
          <a:xfrm>
            <a:off x="106539" y="30409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개발환경 및 개발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A6A01-0060-4D59-9FFE-D4D54EBF7921}"/>
              </a:ext>
            </a:extLst>
          </p:cNvPr>
          <p:cNvSpPr txBox="1"/>
          <p:nvPr/>
        </p:nvSpPr>
        <p:spPr>
          <a:xfrm>
            <a:off x="104775" y="524624"/>
            <a:ext cx="201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783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03633" y="6410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</a:rPr>
              <a:t>목차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4">
            <a:extLst>
              <a:ext uri="{FF2B5EF4-FFF2-40B4-BE49-F238E27FC236}">
                <a16:creationId xmlns:a16="http://schemas.microsoft.com/office/drawing/2014/main" id="{4DA941C1-A24F-1548-BF06-6AA8F4D156BB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1449006"/>
            <a:ext cx="4724400" cy="685800"/>
            <a:chOff x="2133600" y="1143000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D0E0BC9E-A975-6E4E-9702-4FB4FC5F76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id="{0F816257-694A-634D-813C-632F8F03C4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81359CA1-F10A-9841-939D-467CC3DD86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rgbClr val="003300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종 합 설 계 개 요</a:t>
              </a:r>
            </a:p>
          </p:txBody>
        </p:sp>
      </p:grpSp>
      <p:grpSp>
        <p:nvGrpSpPr>
          <p:cNvPr id="45" name="그룹 36">
            <a:extLst>
              <a:ext uri="{FF2B5EF4-FFF2-40B4-BE49-F238E27FC236}">
                <a16:creationId xmlns:a16="http://schemas.microsoft.com/office/drawing/2014/main" id="{5145A1B4-DEBA-7542-A543-48E7BCBFF6E4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1969706"/>
            <a:ext cx="4724400" cy="685800"/>
            <a:chOff x="2133600" y="1635218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46" name="AutoShape 10">
              <a:extLst>
                <a:ext uri="{FF2B5EF4-FFF2-40B4-BE49-F238E27FC236}">
                  <a16:creationId xmlns:a16="http://schemas.microsoft.com/office/drawing/2014/main" id="{C07184CD-D00E-4947-9634-E94BF42B45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AutoShape 11">
              <a:extLst>
                <a:ext uri="{FF2B5EF4-FFF2-40B4-BE49-F238E27FC236}">
                  <a16:creationId xmlns:a16="http://schemas.microsoft.com/office/drawing/2014/main" id="{17DFD59C-FCF4-DA4B-8A78-8FBE748A89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A2DC4034-89C7-8D40-B333-832405F958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관련 연구 및 사례</a:t>
              </a:r>
            </a:p>
          </p:txBody>
        </p:sp>
      </p:grpSp>
      <p:grpSp>
        <p:nvGrpSpPr>
          <p:cNvPr id="49" name="그룹 37">
            <a:extLst>
              <a:ext uri="{FF2B5EF4-FFF2-40B4-BE49-F238E27FC236}">
                <a16:creationId xmlns:a16="http://schemas.microsoft.com/office/drawing/2014/main" id="{D0A5EFBF-C232-0246-BE84-775351D99498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2566606"/>
            <a:ext cx="4724400" cy="685800"/>
            <a:chOff x="2133600" y="2208213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50" name="AutoShape 15">
              <a:extLst>
                <a:ext uri="{FF2B5EF4-FFF2-40B4-BE49-F238E27FC236}">
                  <a16:creationId xmlns:a16="http://schemas.microsoft.com/office/drawing/2014/main" id="{27FD30FD-4973-7C46-9A4A-C9CD5117D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AutoShape 16">
              <a:extLst>
                <a:ext uri="{FF2B5EF4-FFF2-40B4-BE49-F238E27FC236}">
                  <a16:creationId xmlns:a16="http://schemas.microsoft.com/office/drawing/2014/main" id="{C3287829-FF5A-8044-92A3-2B421798A2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BC9C86CE-3F9D-3F4C-9D3B-E89485FDDD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시스템</a:t>
              </a:r>
              <a:r>
                <a:rPr lang="ko-KR" altLang="en-US" sz="18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구성도 및 기능</a:t>
              </a:r>
              <a:endParaRPr kumimoji="0" lang="ko-KR" altLang="en-US" sz="18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53" name="그룹 38">
            <a:extLst>
              <a:ext uri="{FF2B5EF4-FFF2-40B4-BE49-F238E27FC236}">
                <a16:creationId xmlns:a16="http://schemas.microsoft.com/office/drawing/2014/main" id="{B031CF27-B3A7-C14D-BA44-675A79533FD5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3065081"/>
            <a:ext cx="4724400" cy="685800"/>
            <a:chOff x="2133600" y="2659063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54" name="AutoShape 20">
              <a:extLst>
                <a:ext uri="{FF2B5EF4-FFF2-40B4-BE49-F238E27FC236}">
                  <a16:creationId xmlns:a16="http://schemas.microsoft.com/office/drawing/2014/main" id="{C105767A-7033-C441-AA05-86AAD25442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AutoShape 21">
              <a:extLst>
                <a:ext uri="{FF2B5EF4-FFF2-40B4-BE49-F238E27FC236}">
                  <a16:creationId xmlns:a16="http://schemas.microsoft.com/office/drawing/2014/main" id="{E2727949-9928-4345-8CFF-EDEB01819D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56" name="Text Box 22">
              <a:extLst>
                <a:ext uri="{FF2B5EF4-FFF2-40B4-BE49-F238E27FC236}">
                  <a16:creationId xmlns:a16="http://schemas.microsoft.com/office/drawing/2014/main" id="{1726268D-CF8C-5F41-BFF3-B6BDB86357E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 dirty="0">
                  <a:solidFill>
                    <a:srgbClr val="003300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시스템 수행 시나리오</a:t>
              </a:r>
            </a:p>
          </p:txBody>
        </p:sp>
      </p:grpSp>
      <p:grpSp>
        <p:nvGrpSpPr>
          <p:cNvPr id="57" name="그룹 39">
            <a:extLst>
              <a:ext uri="{FF2B5EF4-FFF2-40B4-BE49-F238E27FC236}">
                <a16:creationId xmlns:a16="http://schemas.microsoft.com/office/drawing/2014/main" id="{AAAFD4C9-69BF-DE49-8925-15AF5E53226B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3614356"/>
            <a:ext cx="4724400" cy="685800"/>
            <a:chOff x="2133600" y="3175347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5B150348-417B-D045-984E-246609BEBA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AutoShape 6">
              <a:extLst>
                <a:ext uri="{FF2B5EF4-FFF2-40B4-BE49-F238E27FC236}">
                  <a16:creationId xmlns:a16="http://schemas.microsoft.com/office/drawing/2014/main" id="{E4819E97-23EB-AB46-939E-CCEF5942D5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5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0" name="Text Box 7">
              <a:extLst>
                <a:ext uri="{FF2B5EF4-FFF2-40B4-BE49-F238E27FC236}">
                  <a16:creationId xmlns:a16="http://schemas.microsoft.com/office/drawing/2014/main" id="{2091155B-B33E-1047-9247-ED144ED20C4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3334891"/>
              <a:ext cx="3556000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개발 환경 및 개발 방법</a:t>
              </a:r>
            </a:p>
          </p:txBody>
        </p:sp>
      </p:grpSp>
      <p:grpSp>
        <p:nvGrpSpPr>
          <p:cNvPr id="61" name="그룹 40">
            <a:extLst>
              <a:ext uri="{FF2B5EF4-FFF2-40B4-BE49-F238E27FC236}">
                <a16:creationId xmlns:a16="http://schemas.microsoft.com/office/drawing/2014/main" id="{A429DCAD-4E0C-9743-BE8C-356DC9D314FB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4216019"/>
            <a:ext cx="4724400" cy="685800"/>
            <a:chOff x="2133600" y="4242147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62" name="AutoShape 15">
              <a:extLst>
                <a:ext uri="{FF2B5EF4-FFF2-40B4-BE49-F238E27FC236}">
                  <a16:creationId xmlns:a16="http://schemas.microsoft.com/office/drawing/2014/main" id="{2FB2CFEF-72E2-8B42-B539-194880010E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AutoShape 16">
              <a:extLst>
                <a:ext uri="{FF2B5EF4-FFF2-40B4-BE49-F238E27FC236}">
                  <a16:creationId xmlns:a16="http://schemas.microsoft.com/office/drawing/2014/main" id="{D048762F-F863-5A41-8FE9-5617D7AD1E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6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4" name="Text Box 17">
              <a:extLst>
                <a:ext uri="{FF2B5EF4-FFF2-40B4-BE49-F238E27FC236}">
                  <a16:creationId xmlns:a16="http://schemas.microsoft.com/office/drawing/2014/main" id="{753505D1-5E44-084B-97A8-50D1CECA84A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 dirty="0">
                  <a:solidFill>
                    <a:srgbClr val="333333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종합설계 수행일정</a:t>
              </a:r>
            </a:p>
          </p:txBody>
        </p:sp>
      </p:grpSp>
      <p:grpSp>
        <p:nvGrpSpPr>
          <p:cNvPr id="69" name="그룹 42">
            <a:extLst>
              <a:ext uri="{FF2B5EF4-FFF2-40B4-BE49-F238E27FC236}">
                <a16:creationId xmlns:a16="http://schemas.microsoft.com/office/drawing/2014/main" id="{17876088-87E3-3043-AE1A-D16A18DD0015}"/>
              </a:ext>
            </a:extLst>
          </p:cNvPr>
          <p:cNvGrpSpPr>
            <a:grpSpLocks/>
          </p:cNvGrpSpPr>
          <p:nvPr/>
        </p:nvGrpSpPr>
        <p:grpSpPr bwMode="auto">
          <a:xfrm>
            <a:off x="3755358" y="4721875"/>
            <a:ext cx="4724400" cy="685800"/>
            <a:chOff x="2133600" y="5191472"/>
            <a:chExt cx="4724400" cy="685800"/>
          </a:xfrm>
          <a:solidFill>
            <a:schemeClr val="accent4">
              <a:lumMod val="90000"/>
            </a:schemeClr>
          </a:solidFill>
        </p:grpSpPr>
        <p:sp>
          <p:nvSpPr>
            <p:cNvPr id="70" name="AutoShape 43">
              <a:extLst>
                <a:ext uri="{FF2B5EF4-FFF2-40B4-BE49-F238E27FC236}">
                  <a16:creationId xmlns:a16="http://schemas.microsoft.com/office/drawing/2014/main" id="{AC486BD6-F638-C549-A949-D47DFA4BE8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1" name="AutoShape 44">
              <a:extLst>
                <a:ext uri="{FF2B5EF4-FFF2-40B4-BE49-F238E27FC236}">
                  <a16:creationId xmlns:a16="http://schemas.microsoft.com/office/drawing/2014/main" id="{12A93CAF-BFF5-BA47-A143-2E80678492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grpFill/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dirty="0">
                  <a:solidFill>
                    <a:schemeClr val="accent5">
                      <a:lumMod val="10000"/>
                    </a:schemeClr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7</a:t>
              </a:r>
              <a:endParaRPr lang="ko-KR" altLang="en-US" sz="1600" dirty="0">
                <a:solidFill>
                  <a:schemeClr val="accent5">
                    <a:lumMod val="10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2" name="Text Box 45">
              <a:extLst>
                <a:ext uri="{FF2B5EF4-FFF2-40B4-BE49-F238E27FC236}">
                  <a16:creationId xmlns:a16="http://schemas.microsoft.com/office/drawing/2014/main" id="{0CED00C0-3D11-0941-A057-3A1C38DB66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800" dirty="0">
                  <a:solidFill>
                    <a:srgbClr val="333333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8A9822-645B-49B3-9425-C4D5F87B4DDB}"/>
              </a:ext>
            </a:extLst>
          </p:cNvPr>
          <p:cNvSpPr/>
          <p:nvPr/>
        </p:nvSpPr>
        <p:spPr>
          <a:xfrm>
            <a:off x="0" y="1211386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9E82BD-EB0D-42D5-84A5-8068100B123B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0345-AB0E-412B-B8AE-552285395CB6}"/>
              </a:ext>
            </a:extLst>
          </p:cNvPr>
          <p:cNvSpPr txBox="1"/>
          <p:nvPr/>
        </p:nvSpPr>
        <p:spPr>
          <a:xfrm>
            <a:off x="104775" y="524624"/>
            <a:ext cx="128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개발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AA4BD-9C2D-4377-B3EB-533AC9328F62}"/>
              </a:ext>
            </a:extLst>
          </p:cNvPr>
          <p:cNvSpPr txBox="1"/>
          <p:nvPr/>
        </p:nvSpPr>
        <p:spPr>
          <a:xfrm>
            <a:off x="104775" y="28745"/>
            <a:ext cx="286328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개발환경 및 개발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00A5BF-0341-4D83-A6F9-4509C216EC01}"/>
              </a:ext>
            </a:extLst>
          </p:cNvPr>
          <p:cNvGrpSpPr/>
          <p:nvPr/>
        </p:nvGrpSpPr>
        <p:grpSpPr>
          <a:xfrm>
            <a:off x="1049866" y="1772758"/>
            <a:ext cx="10092268" cy="3686983"/>
            <a:chOff x="1598973" y="1607401"/>
            <a:chExt cx="10092268" cy="30342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A2725D-73DB-486E-A648-A6D49833E227}"/>
                </a:ext>
              </a:extLst>
            </p:cNvPr>
            <p:cNvSpPr/>
            <p:nvPr/>
          </p:nvSpPr>
          <p:spPr>
            <a:xfrm>
              <a:off x="1598973" y="1607401"/>
              <a:ext cx="10092268" cy="1434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엔드 디바이스 (유아용)</a:t>
              </a:r>
              <a:endParaRPr lang="en-US" altLang="ko-KR" sz="1400" b="1" dirty="0"/>
            </a:p>
            <a:p>
              <a:pPr>
                <a:lnSpc>
                  <a:spcPct val="130000"/>
                </a:lnSpc>
              </a:pPr>
              <a:r>
                <a:rPr lang="en-US" altLang="ko-KR" sz="1400" b="1" dirty="0"/>
                <a:t>    </a:t>
              </a:r>
              <a:r>
                <a:rPr lang="ko-KR" altLang="en-US" sz="1400" dirty="0"/>
                <a:t>- 어린이로부터 센서 값 (GPS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펄스)을 송신하고 앱 서버로 수신된 데이터 값들을 사용자 어플리케이션으로 송신</a:t>
              </a:r>
              <a:endParaRPr lang="en-US" altLang="ko-KR" sz="1400" dirty="0"/>
            </a:p>
            <a:p>
              <a:pPr>
                <a:lnSpc>
                  <a:spcPct val="130000"/>
                </a:lnSpc>
              </a:pPr>
              <a:r>
                <a:rPr lang="en-US" altLang="ko-KR" sz="1400" dirty="0"/>
                <a:t>    </a:t>
              </a:r>
              <a:r>
                <a:rPr lang="ko-KR" altLang="en-US" sz="1400" dirty="0"/>
                <a:t>- 앱 서버와 통신은 COAP 라이브러리를 이용하여 구현해 경량화 된 통신을 구축</a:t>
              </a:r>
              <a:endParaRPr lang="en-US" altLang="ko-KR" sz="1400" dirty="0"/>
            </a:p>
            <a:p>
              <a:pPr>
                <a:lnSpc>
                  <a:spcPct val="130000"/>
                </a:lnSpc>
              </a:pPr>
              <a:endParaRPr lang="en-US" altLang="ko-KR" sz="1400" dirty="0"/>
            </a:p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앱 서버 </a:t>
              </a:r>
              <a:endParaRPr lang="en-US" altLang="ko-KR" sz="1400" b="1" dirty="0"/>
            </a:p>
            <a:p>
              <a:pPr>
                <a:lnSpc>
                  <a:spcPct val="130000"/>
                </a:lnSpc>
              </a:pPr>
              <a:r>
                <a:rPr lang="en-US" altLang="ko-KR" sz="1400" b="1" dirty="0"/>
                <a:t>    </a:t>
              </a:r>
              <a:r>
                <a:rPr lang="ko-KR" altLang="en-US" sz="1400" dirty="0"/>
                <a:t>- </a:t>
              </a:r>
              <a:r>
                <a:rPr lang="ko-KR" altLang="en-US" sz="1400" dirty="0" err="1"/>
                <a:t>AWS를</a:t>
              </a:r>
              <a:r>
                <a:rPr lang="ko-KR" altLang="en-US" sz="1400" dirty="0"/>
                <a:t> 이용하여 Apache 웹 서버를 구축하여 어플리케이션과 연결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E3B50DF-5080-4A17-94BB-D5442B71C3CF}"/>
                </a:ext>
              </a:extLst>
            </p:cNvPr>
            <p:cNvSpPr/>
            <p:nvPr/>
          </p:nvSpPr>
          <p:spPr>
            <a:xfrm>
              <a:off x="1598973" y="3206961"/>
              <a:ext cx="10092268" cy="1434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애플리케이션 ( 클라이언트 )</a:t>
              </a:r>
              <a:endParaRPr lang="en-US" altLang="ko-KR" sz="1400" b="1" dirty="0"/>
            </a:p>
            <a:p>
              <a:pPr>
                <a:lnSpc>
                  <a:spcPct val="130000"/>
                </a:lnSpc>
              </a:pPr>
              <a:r>
                <a:rPr lang="en-US" altLang="ko-KR" sz="1400" b="1" dirty="0"/>
                <a:t>    </a:t>
              </a:r>
              <a:r>
                <a:rPr lang="ko-KR" altLang="en-US" sz="1400" dirty="0"/>
                <a:t>- 안드로이드 스튜디오로 개발된 앱을 통해 위치 확인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활동량 확인 탭을 만들어 사용자가 기능을 이용하게 구현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/>
                <a:t>    - 위치 확인은 GPS 로 측정하며, 실제 최대 측정되는 거리를 구글 </a:t>
              </a:r>
              <a:r>
                <a:rPr lang="ko-KR" altLang="en-US" sz="1400" dirty="0" err="1"/>
                <a:t>Map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API</a:t>
              </a:r>
              <a:r>
                <a:rPr lang="ko-KR" altLang="en-US" sz="1400"/>
                <a:t>를 </a:t>
              </a:r>
              <a:r>
                <a:rPr lang="ko-KR" altLang="en-US" sz="1400" dirty="0"/>
                <a:t>통해 확인</a:t>
              </a:r>
              <a:endParaRPr lang="en-US" altLang="ko-KR" sz="1400" dirty="0"/>
            </a:p>
            <a:p>
              <a:pPr>
                <a:lnSpc>
                  <a:spcPct val="130000"/>
                </a:lnSpc>
              </a:pPr>
              <a:r>
                <a:rPr lang="en-US" altLang="ko-KR" sz="1400" dirty="0"/>
                <a:t>    - </a:t>
              </a:r>
              <a:r>
                <a:rPr lang="ko-KR" altLang="en-US" sz="1400" dirty="0"/>
                <a:t>심박수는 펄스 측정 센서를 사용하여 유아의 심박수를 고려하여 활동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대사량을 측정</a:t>
              </a:r>
              <a:endParaRPr lang="en-US" altLang="ko-KR" sz="1400" dirty="0"/>
            </a:p>
            <a:p>
              <a:pPr>
                <a:lnSpc>
                  <a:spcPct val="130000"/>
                </a:lnSpc>
              </a:pPr>
              <a:endParaRPr lang="en-US" altLang="ko-KR" sz="1400" dirty="0"/>
            </a:p>
            <a:p>
              <a:pPr>
                <a:lnSpc>
                  <a:spcPct val="130000"/>
                </a:lnSpc>
              </a:pPr>
              <a:r>
                <a:rPr lang="ko-KR" altLang="en-US" sz="1400" b="1" dirty="0"/>
                <a:t>전체 시스템은 IPv6 기반으로 양방향 통신하며, 엔드 디바이스와 게이트웨이는 IPv6 적용을 위해 </a:t>
              </a:r>
              <a:r>
                <a:rPr lang="ko-KR" altLang="en-US" sz="1400" b="1" dirty="0" err="1"/>
                <a:t>adaptation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Layer를</a:t>
              </a:r>
              <a:r>
                <a:rPr lang="ko-KR" altLang="en-US" sz="1400" b="1" dirty="0"/>
                <a:t> 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51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216" y="19039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216" y="2446409"/>
            <a:ext cx="2207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종합설계 수행일정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1885C2-BB2F-4CCC-8650-C56DEB8A0091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62403"/>
              </p:ext>
            </p:extLst>
          </p:nvPr>
        </p:nvGraphicFramePr>
        <p:xfrm>
          <a:off x="499214" y="1292162"/>
          <a:ext cx="11194029" cy="475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580">
                  <a:extLst>
                    <a:ext uri="{9D8B030D-6E8A-4147-A177-3AD203B41FA5}">
                      <a16:colId xmlns:a16="http://schemas.microsoft.com/office/drawing/2014/main" val="2046628759"/>
                    </a:ext>
                  </a:extLst>
                </a:gridCol>
                <a:gridCol w="3377381">
                  <a:extLst>
                    <a:ext uri="{9D8B030D-6E8A-4147-A177-3AD203B41FA5}">
                      <a16:colId xmlns:a16="http://schemas.microsoft.com/office/drawing/2014/main" val="1716772689"/>
                    </a:ext>
                  </a:extLst>
                </a:gridCol>
                <a:gridCol w="825909">
                  <a:extLst>
                    <a:ext uri="{9D8B030D-6E8A-4147-A177-3AD203B41FA5}">
                      <a16:colId xmlns:a16="http://schemas.microsoft.com/office/drawing/2014/main" val="1628743414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384676852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1724786169"/>
                    </a:ext>
                  </a:extLst>
                </a:gridCol>
                <a:gridCol w="693174">
                  <a:extLst>
                    <a:ext uri="{9D8B030D-6E8A-4147-A177-3AD203B41FA5}">
                      <a16:colId xmlns:a16="http://schemas.microsoft.com/office/drawing/2014/main" val="1328773768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4110746801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2464045227"/>
                    </a:ext>
                  </a:extLst>
                </a:gridCol>
                <a:gridCol w="722671">
                  <a:extLst>
                    <a:ext uri="{9D8B030D-6E8A-4147-A177-3AD203B41FA5}">
                      <a16:colId xmlns:a16="http://schemas.microsoft.com/office/drawing/2014/main" val="195573630"/>
                    </a:ext>
                  </a:extLst>
                </a:gridCol>
                <a:gridCol w="899655">
                  <a:extLst>
                    <a:ext uri="{9D8B030D-6E8A-4147-A177-3AD203B41FA5}">
                      <a16:colId xmlns:a16="http://schemas.microsoft.com/office/drawing/2014/main" val="2406913434"/>
                    </a:ext>
                  </a:extLst>
                </a:gridCol>
              </a:tblGrid>
              <a:tr h="45267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추진일정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7~9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4399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주제 조사 및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93641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정의 및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43154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시스템 설계 및 상세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63724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0700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시험 및 데모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26768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문서화 및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37674"/>
                  </a:ext>
                </a:extLst>
              </a:tr>
              <a:tr h="6096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졸업작품 최종 보고서 작성 및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패키징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25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3BDEB1B-2D88-40CE-816A-EEB0714C0767}"/>
              </a:ext>
            </a:extLst>
          </p:cNvPr>
          <p:cNvSpPr/>
          <p:nvPr/>
        </p:nvSpPr>
        <p:spPr>
          <a:xfrm>
            <a:off x="5433391" y="1946188"/>
            <a:ext cx="811096" cy="1987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2A6BC9-E255-4BE2-A0EA-4B82A8DCC3FA}"/>
              </a:ext>
            </a:extLst>
          </p:cNvPr>
          <p:cNvSpPr/>
          <p:nvPr/>
        </p:nvSpPr>
        <p:spPr>
          <a:xfrm>
            <a:off x="5765939" y="2532362"/>
            <a:ext cx="957096" cy="1987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80EC8A-B2C4-4095-91DD-33C29EC5B275}"/>
              </a:ext>
            </a:extLst>
          </p:cNvPr>
          <p:cNvSpPr/>
          <p:nvPr/>
        </p:nvSpPr>
        <p:spPr>
          <a:xfrm>
            <a:off x="5883965" y="3191424"/>
            <a:ext cx="1651986" cy="1937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832FC3-9D3B-4661-B06D-92FD6470A48B}"/>
              </a:ext>
            </a:extLst>
          </p:cNvPr>
          <p:cNvSpPr/>
          <p:nvPr/>
        </p:nvSpPr>
        <p:spPr>
          <a:xfrm>
            <a:off x="7309193" y="3804102"/>
            <a:ext cx="3146771" cy="1987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905AAF-175D-469A-90FC-3A0C34C34827}"/>
              </a:ext>
            </a:extLst>
          </p:cNvPr>
          <p:cNvSpPr/>
          <p:nvPr/>
        </p:nvSpPr>
        <p:spPr>
          <a:xfrm>
            <a:off x="8547652" y="4379640"/>
            <a:ext cx="2241707" cy="1987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E3067A-0E1D-4385-B481-BF6DFA968E03}"/>
              </a:ext>
            </a:extLst>
          </p:cNvPr>
          <p:cNvSpPr/>
          <p:nvPr/>
        </p:nvSpPr>
        <p:spPr>
          <a:xfrm>
            <a:off x="9681923" y="4997523"/>
            <a:ext cx="2010863" cy="1987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135F4-8E31-44C0-AC3D-D6A53A048AD0}"/>
              </a:ext>
            </a:extLst>
          </p:cNvPr>
          <p:cNvSpPr/>
          <p:nvPr/>
        </p:nvSpPr>
        <p:spPr>
          <a:xfrm>
            <a:off x="10789359" y="5621532"/>
            <a:ext cx="914662" cy="22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6D0ED-5403-4779-8407-86EC1317D641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CAE5B-967E-4AEE-A113-47B5559A21DC}"/>
              </a:ext>
            </a:extLst>
          </p:cNvPr>
          <p:cNvSpPr txBox="1"/>
          <p:nvPr/>
        </p:nvSpPr>
        <p:spPr>
          <a:xfrm>
            <a:off x="104775" y="52462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종합 설계 수행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758A1-EA1D-43CE-8CF4-FC1EE4D35E47}"/>
              </a:ext>
            </a:extLst>
          </p:cNvPr>
          <p:cNvSpPr txBox="1"/>
          <p:nvPr/>
        </p:nvSpPr>
        <p:spPr>
          <a:xfrm>
            <a:off x="104775" y="28745"/>
            <a:ext cx="2624436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종합 설계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12743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4710" y="221441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10" y="2728768"/>
            <a:ext cx="2207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참고 문헌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4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39456D9-7C15-4B8A-9AEA-79A5B0750F76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7E729-D61B-4373-ADD6-4B257FB7C4DF}"/>
              </a:ext>
            </a:extLst>
          </p:cNvPr>
          <p:cNvSpPr txBox="1"/>
          <p:nvPr/>
        </p:nvSpPr>
        <p:spPr>
          <a:xfrm>
            <a:off x="104775" y="28745"/>
            <a:ext cx="147187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ED4D6-AED5-4254-BBEE-BB07D9EF9589}"/>
              </a:ext>
            </a:extLst>
          </p:cNvPr>
          <p:cNvSpPr/>
          <p:nvPr/>
        </p:nvSpPr>
        <p:spPr>
          <a:xfrm>
            <a:off x="0" y="1188714"/>
            <a:ext cx="12192000" cy="5259115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CC7C-D8FC-4294-83DC-85F0DF1EDE19}"/>
              </a:ext>
            </a:extLst>
          </p:cNvPr>
          <p:cNvSpPr txBox="1"/>
          <p:nvPr/>
        </p:nvSpPr>
        <p:spPr>
          <a:xfrm>
            <a:off x="1503555" y="1667137"/>
            <a:ext cx="9718083" cy="430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Raspberry Pi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ko-KR" altLang="en-US" sz="1500" dirty="0"/>
              <a:t>리눅스와 함께하는 라즈베리 파이</a:t>
            </a:r>
            <a:endParaRPr lang="en-US" altLang="ko-KR" sz="1500" dirty="0"/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600" b="1" dirty="0" err="1"/>
              <a:t>LoRa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en-US" altLang="ko-KR" sz="1500" dirty="0" err="1"/>
              <a:t>LoRa</a:t>
            </a:r>
            <a:r>
              <a:rPr lang="en-US" altLang="ko-KR" sz="1500" dirty="0"/>
              <a:t> Alliance(A technical overview of </a:t>
            </a:r>
            <a:r>
              <a:rPr lang="en-US" altLang="ko-KR" sz="1500" dirty="0" err="1"/>
              <a:t>LoRa</a:t>
            </a:r>
            <a:r>
              <a:rPr lang="en-US" altLang="ko-KR" sz="1500" dirty="0"/>
              <a:t> and </a:t>
            </a:r>
            <a:r>
              <a:rPr lang="en-US" altLang="ko-KR" sz="1500" dirty="0" err="1"/>
              <a:t>LoRaWAN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ko-KR" altLang="en-US" sz="1500" dirty="0" err="1"/>
              <a:t>세타랩</a:t>
            </a:r>
            <a:r>
              <a:rPr lang="ko-KR" altLang="en-US" sz="1500" dirty="0"/>
              <a:t>㈜ 유투브</a:t>
            </a:r>
            <a:r>
              <a:rPr lang="en-US" altLang="ko-KR" sz="1500" dirty="0"/>
              <a:t>(</a:t>
            </a:r>
            <a:r>
              <a:rPr lang="en-US" altLang="ko-KR" sz="1500" dirty="0">
                <a:hlinkClick r:id="rId3"/>
              </a:rPr>
              <a:t>https://www.youtube.com/channel/UCzgoZQ9zdAGMgYRQ12CiFsA</a:t>
            </a:r>
            <a:r>
              <a:rPr lang="en-US" altLang="ko-KR" sz="15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en-US" altLang="ko-KR" sz="1400" dirty="0"/>
              <a:t>Establishing transparent IPv6 communication on </a:t>
            </a:r>
            <a:r>
              <a:rPr lang="en-US" altLang="ko-KR" sz="1400" dirty="0" err="1"/>
              <a:t>lora</a:t>
            </a:r>
            <a:r>
              <a:rPr lang="en-US" altLang="ko-KR" sz="1400" dirty="0"/>
              <a:t> based Low Power Wide Area Networks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	- </a:t>
            </a:r>
            <a:r>
              <a:rPr lang="en-US" altLang="ko-KR" sz="1400" dirty="0" err="1"/>
              <a:t>LoRa</a:t>
            </a:r>
            <a:r>
              <a:rPr lang="en-US" altLang="ko-KR" sz="1400" dirty="0"/>
              <a:t> </a:t>
            </a:r>
            <a:r>
              <a:rPr lang="ko-KR" altLang="en-US" sz="1400" dirty="0"/>
              <a:t>모듈을 이용한 </a:t>
            </a:r>
            <a:r>
              <a:rPr lang="en-US" altLang="ko-KR" sz="1400" dirty="0"/>
              <a:t>GPS</a:t>
            </a:r>
            <a:r>
              <a:rPr lang="ko-KR" altLang="en-US" sz="1400" dirty="0"/>
              <a:t>기반 무선 분실 방지 시스템 구현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en-US" altLang="ko-KR" sz="1400" dirty="0"/>
              <a:t>SK</a:t>
            </a:r>
            <a:r>
              <a:rPr lang="ko-KR" altLang="en-US" sz="1400" dirty="0"/>
              <a:t>텔레콤 </a:t>
            </a:r>
            <a:r>
              <a:rPr lang="en-US" altLang="ko-KR" sz="1400" dirty="0"/>
              <a:t>IoT </a:t>
            </a:r>
            <a:r>
              <a:rPr lang="ko-KR" altLang="en-US" sz="1400" dirty="0"/>
              <a:t>전용망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LoRa</a:t>
            </a:r>
            <a:r>
              <a:rPr lang="en-US" altLang="ko-KR" sz="1400" dirty="0"/>
              <a:t> &amp; LTE-M) </a:t>
            </a:r>
            <a:r>
              <a:rPr lang="ko-KR" altLang="en-US" sz="1400" dirty="0"/>
              <a:t>구축 및 사업 현황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500" dirty="0"/>
              <a:t>	- </a:t>
            </a:r>
            <a:r>
              <a:rPr lang="en-US" altLang="ko-KR" sz="1400" dirty="0"/>
              <a:t>A study of bus location system using </a:t>
            </a:r>
            <a:r>
              <a:rPr lang="en-US" altLang="ko-KR" sz="1400" dirty="0" err="1"/>
              <a:t>LoRa</a:t>
            </a:r>
            <a:endParaRPr lang="en-US" altLang="ko-KR" sz="1500" dirty="0"/>
          </a:p>
          <a:p>
            <a:pPr>
              <a:lnSpc>
                <a:spcPct val="130000"/>
              </a:lnSpc>
            </a:pPr>
            <a:endParaRPr lang="en-US" altLang="ko-KR" sz="1500" dirty="0"/>
          </a:p>
          <a:p>
            <a:pPr>
              <a:lnSpc>
                <a:spcPct val="130000"/>
              </a:lnSpc>
            </a:pPr>
            <a:r>
              <a:rPr lang="en-US" altLang="ko-KR" sz="1600" b="1" dirty="0" err="1"/>
              <a:t>CoAP</a:t>
            </a:r>
            <a:r>
              <a:rPr lang="en-US" altLang="ko-KR" sz="1600" b="1" dirty="0"/>
              <a:t>/6LoWPAN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	- Kindergarten school bus notification service using IoT network</a:t>
            </a:r>
          </a:p>
          <a:p>
            <a:pPr>
              <a:lnSpc>
                <a:spcPct val="130000"/>
              </a:lnSpc>
            </a:pPr>
            <a:r>
              <a:rPr lang="en-US" altLang="ko-KR" sz="1500" dirty="0"/>
              <a:t>	- Journal of Next-generation Convergence Technology Association Vol.3,No. I, pp.21-28,2019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4273A-4420-49AC-93D2-A689EB0CCC78}"/>
              </a:ext>
            </a:extLst>
          </p:cNvPr>
          <p:cNvSpPr txBox="1"/>
          <p:nvPr/>
        </p:nvSpPr>
        <p:spPr>
          <a:xfrm>
            <a:off x="104775" y="524624"/>
            <a:ext cx="201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45846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1057A-84CF-4902-A44E-667F1D9502A5}"/>
              </a:ext>
            </a:extLst>
          </p:cNvPr>
          <p:cNvSpPr txBox="1"/>
          <p:nvPr/>
        </p:nvSpPr>
        <p:spPr>
          <a:xfrm>
            <a:off x="3758518" y="2828835"/>
            <a:ext cx="467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lang="en-US" altLang="ko-KR" sz="7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HANK </a:t>
            </a:r>
            <a:r>
              <a:rPr lang="en-US" altLang="ko-KR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en-US" altLang="ko-KR" sz="7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</a:t>
            </a:r>
            <a:endParaRPr lang="ko-KR" altLang="en-US" sz="7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952875" y="4057739"/>
            <a:ext cx="4286250" cy="9525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196032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2531957"/>
            <a:ext cx="1939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종합 설계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D450B6C-7E73-4A45-BF38-F8B7FFE84ED0}"/>
              </a:ext>
            </a:extLst>
          </p:cNvPr>
          <p:cNvSpPr/>
          <p:nvPr/>
        </p:nvSpPr>
        <p:spPr>
          <a:xfrm>
            <a:off x="0" y="119859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82219" y="4797277"/>
            <a:ext cx="1371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자료 </a:t>
            </a:r>
            <a:r>
              <a:rPr lang="en-US" altLang="ko-KR" sz="1000" dirty="0"/>
              <a:t>: </a:t>
            </a:r>
            <a:r>
              <a:rPr lang="ko-KR" altLang="en-US" sz="1000" dirty="0"/>
              <a:t>초록우산재단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D0BA5F-7A89-438D-B129-38A4994DC237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2B7BD-0FCC-4F38-9C3A-E9FAC49F332A}"/>
              </a:ext>
            </a:extLst>
          </p:cNvPr>
          <p:cNvSpPr txBox="1"/>
          <p:nvPr/>
        </p:nvSpPr>
        <p:spPr>
          <a:xfrm>
            <a:off x="104775" y="28745"/>
            <a:ext cx="208101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종합 설계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A7111-17FA-4A1E-99CE-F64CB0A002BF}"/>
              </a:ext>
            </a:extLst>
          </p:cNvPr>
          <p:cNvSpPr txBox="1"/>
          <p:nvPr/>
        </p:nvSpPr>
        <p:spPr>
          <a:xfrm>
            <a:off x="104774" y="537324"/>
            <a:ext cx="557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연구 개발 배경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– 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아동 실종 사례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83527-7FAF-4421-9486-281F9F89019D}"/>
              </a:ext>
            </a:extLst>
          </p:cNvPr>
          <p:cNvSpPr txBox="1"/>
          <p:nvPr/>
        </p:nvSpPr>
        <p:spPr>
          <a:xfrm>
            <a:off x="10844064" y="4835030"/>
            <a:ext cx="958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자료 </a:t>
            </a:r>
            <a:r>
              <a:rPr lang="en-US" altLang="ko-KR" sz="1000" dirty="0"/>
              <a:t>: </a:t>
            </a:r>
            <a:r>
              <a:rPr lang="ko-KR" altLang="en-US" sz="1000" dirty="0"/>
              <a:t>경찰청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A6F63-4B81-4FAC-8276-7DE7E8EF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9" y="1592727"/>
            <a:ext cx="4752249" cy="3241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9D97CC-8193-4D07-8007-6D5A91F0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67" y="1605179"/>
            <a:ext cx="4752250" cy="32410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84F97-FE29-4704-9841-FA64C7BF4175}"/>
              </a:ext>
            </a:extLst>
          </p:cNvPr>
          <p:cNvSpPr txBox="1"/>
          <p:nvPr/>
        </p:nvSpPr>
        <p:spPr>
          <a:xfrm>
            <a:off x="389182" y="5191516"/>
            <a:ext cx="1141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실종 사건이 일어났을 때 아동의 나이를 보게 되면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0~5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세 미만이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58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퍼센트로 가장 많은 부분을 차지하고 있습니다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실종 아동에 대한 신고 접수와 처리된 현황을 보게 되면 신고 접수는 줄어들지만 미 처리된 현황이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7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배가 넘게 증가 한 것을 볼 수 있습니다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63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1E6DDA-97E6-428C-9B9B-8A35C54046F4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8389FE-D14D-4A38-B523-0EE07DFD7DD3}"/>
              </a:ext>
            </a:extLst>
          </p:cNvPr>
          <p:cNvSpPr/>
          <p:nvPr/>
        </p:nvSpPr>
        <p:spPr>
          <a:xfrm>
            <a:off x="340694" y="1725296"/>
            <a:ext cx="11488317" cy="913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LoRa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적용하여 아이들의 위치 정보와 활동량에 대한 정보를 제공하는 통합 시스템 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6">
            <a:extLst>
              <a:ext uri="{FF2B5EF4-FFF2-40B4-BE49-F238E27FC236}">
                <a16:creationId xmlns:a16="http://schemas.microsoft.com/office/drawing/2014/main" id="{95D4BC7B-2A68-450F-9C2E-CEE8E28E6D6D}"/>
              </a:ext>
            </a:extLst>
          </p:cNvPr>
          <p:cNvSpPr/>
          <p:nvPr/>
        </p:nvSpPr>
        <p:spPr>
          <a:xfrm>
            <a:off x="345458" y="1345928"/>
            <a:ext cx="2063914" cy="5905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목표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75766" y="3110565"/>
            <a:ext cx="2053244" cy="2881636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12686" y="3390931"/>
            <a:ext cx="1779404" cy="315465"/>
          </a:xfrm>
          <a:prstGeom prst="roundRect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CoAP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12686" y="4128894"/>
            <a:ext cx="1779404" cy="5046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IPv6</a:t>
            </a:r>
          </a:p>
          <a:p>
            <a:pPr algn="ctr"/>
            <a:r>
              <a:rPr lang="en-US" altLang="ko-KR" b="1" dirty="0"/>
              <a:t>6LoWPAN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2146" y="4685622"/>
            <a:ext cx="1779404" cy="504677"/>
          </a:xfrm>
          <a:prstGeom prst="round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LoRa</a:t>
            </a:r>
            <a:r>
              <a:rPr lang="en-US" altLang="ko-KR" b="1" dirty="0"/>
              <a:t> MAC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4093" y="5242350"/>
            <a:ext cx="1779404" cy="504677"/>
          </a:xfrm>
          <a:prstGeom prst="roundRect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LoRa</a:t>
            </a:r>
            <a:r>
              <a:rPr lang="en-US" altLang="ko-KR" b="1" dirty="0"/>
              <a:t> PHY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912686" y="3761377"/>
            <a:ext cx="1779404" cy="315465"/>
          </a:xfrm>
          <a:prstGeom prst="round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UDP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8389FE-D14D-4A38-B523-0EE07DFD7DD3}"/>
              </a:ext>
            </a:extLst>
          </p:cNvPr>
          <p:cNvSpPr/>
          <p:nvPr/>
        </p:nvSpPr>
        <p:spPr>
          <a:xfrm>
            <a:off x="340695" y="3110565"/>
            <a:ext cx="9144128" cy="2881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95D4BC7B-2A68-450F-9C2E-CEE8E28E6D6D}"/>
              </a:ext>
            </a:extLst>
          </p:cNvPr>
          <p:cNvSpPr/>
          <p:nvPr/>
        </p:nvSpPr>
        <p:spPr>
          <a:xfrm>
            <a:off x="345458" y="2776917"/>
            <a:ext cx="2063914" cy="5905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목표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7615" y="3548663"/>
            <a:ext cx="9144128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</a:rPr>
              <a:t>GPS</a:t>
            </a:r>
            <a:r>
              <a:rPr lang="ko-KR" altLang="en-US" sz="1600" b="1" dirty="0">
                <a:latin typeface="+mj-ea"/>
                <a:ea typeface="+mj-ea"/>
              </a:rPr>
              <a:t>를 이용하여 아이들의 위치정보를 실시간으로 보호자가 확인할 수 있는 시스템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>
                <a:latin typeface="+mj-ea"/>
                <a:ea typeface="+mj-ea"/>
              </a:rPr>
              <a:t>펄스 센서를 활용하여 아이들의 활동량을 확인할 수 있는 시스템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>
                <a:latin typeface="+mj-ea"/>
                <a:ea typeface="+mj-ea"/>
              </a:rPr>
              <a:t>LoRa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통신을 사용하여 저전력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장거리 자가 네트워크 망 구축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>
                <a:latin typeface="+mj-ea"/>
                <a:ea typeface="+mj-ea"/>
              </a:rPr>
              <a:t>IoT </a:t>
            </a:r>
            <a:r>
              <a:rPr lang="ko-KR" altLang="en-US" sz="1600" b="1" dirty="0">
                <a:latin typeface="+mj-ea"/>
                <a:ea typeface="+mj-ea"/>
              </a:rPr>
              <a:t>환경에 적합한 프로토콜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latin typeface="+mj-ea"/>
                <a:ea typeface="+mj-ea"/>
              </a:rPr>
              <a:t>CoAP</a:t>
            </a:r>
            <a:r>
              <a:rPr lang="en-US" altLang="ko-KR" sz="1600" b="1" dirty="0">
                <a:latin typeface="+mj-ea"/>
                <a:ea typeface="+mj-ea"/>
              </a:rPr>
              <a:t>, 6LoWPAN) </a:t>
            </a:r>
            <a:r>
              <a:rPr lang="ko-KR" altLang="en-US" sz="1600" b="1" dirty="0">
                <a:latin typeface="+mj-ea"/>
                <a:ea typeface="+mj-ea"/>
              </a:rPr>
              <a:t>적용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169494-D699-4D52-A4C2-9D3B465D7FE8}"/>
              </a:ext>
            </a:extLst>
          </p:cNvPr>
          <p:cNvSpPr txBox="1"/>
          <p:nvPr/>
        </p:nvSpPr>
        <p:spPr>
          <a:xfrm>
            <a:off x="104775" y="28745"/>
            <a:ext cx="208101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종합 설계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D4F0B1-444D-4433-8912-026E1EDEE183}"/>
              </a:ext>
            </a:extLst>
          </p:cNvPr>
          <p:cNvSpPr txBox="1"/>
          <p:nvPr/>
        </p:nvSpPr>
        <p:spPr>
          <a:xfrm>
            <a:off x="104775" y="535708"/>
            <a:ext cx="39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연구 개발 목표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61B707-706F-4835-A774-AD4A2465C0D8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2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21ECCD-9CF0-4B58-9CA0-1232E921D717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2572" y="1608848"/>
            <a:ext cx="5585127" cy="1939612"/>
            <a:chOff x="375822" y="1393793"/>
            <a:chExt cx="5585127" cy="1939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D7332F-BB1B-43F4-950D-0C0A231467B2}"/>
                </a:ext>
              </a:extLst>
            </p:cNvPr>
            <p:cNvSpPr/>
            <p:nvPr/>
          </p:nvSpPr>
          <p:spPr>
            <a:xfrm>
              <a:off x="375822" y="1393795"/>
              <a:ext cx="5585127" cy="1939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9FCE8F-9DC3-46F0-8E12-56F9A6AC391C}"/>
                </a:ext>
              </a:extLst>
            </p:cNvPr>
            <p:cNvSpPr/>
            <p:nvPr/>
          </p:nvSpPr>
          <p:spPr>
            <a:xfrm>
              <a:off x="375822" y="1393793"/>
              <a:ext cx="651179" cy="57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1</a:t>
              </a:r>
              <a:endParaRPr lang="ko-KR" altLang="en-US" sz="4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3C689E-E72B-4841-B2E0-3773CDE47A42}"/>
                </a:ext>
              </a:extLst>
            </p:cNvPr>
            <p:cNvSpPr txBox="1"/>
            <p:nvPr/>
          </p:nvSpPr>
          <p:spPr>
            <a:xfrm>
              <a:off x="595169" y="1866141"/>
              <a:ext cx="5365780" cy="10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b="1" dirty="0">
                  <a:latin typeface="+mj-ea"/>
                  <a:ea typeface="+mj-ea"/>
                </a:rPr>
                <a:t>아이들의 위치 정보를 실시간으로 확인함으로써 실종 예방</a:t>
              </a:r>
              <a:endParaRPr lang="en-US" altLang="ko-KR" sz="2200" b="1" dirty="0">
                <a:latin typeface="+mj-ea"/>
                <a:ea typeface="+mj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67286" y="1608848"/>
            <a:ext cx="5585127" cy="1939612"/>
            <a:chOff x="375822" y="1393793"/>
            <a:chExt cx="5585127" cy="19396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D7332F-BB1B-43F4-950D-0C0A231467B2}"/>
                </a:ext>
              </a:extLst>
            </p:cNvPr>
            <p:cNvSpPr/>
            <p:nvPr/>
          </p:nvSpPr>
          <p:spPr>
            <a:xfrm>
              <a:off x="375822" y="1393795"/>
              <a:ext cx="5585127" cy="1939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9FCE8F-9DC3-46F0-8E12-56F9A6AC391C}"/>
                </a:ext>
              </a:extLst>
            </p:cNvPr>
            <p:cNvSpPr/>
            <p:nvPr/>
          </p:nvSpPr>
          <p:spPr>
            <a:xfrm>
              <a:off x="375822" y="1393793"/>
              <a:ext cx="651179" cy="57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2</a:t>
              </a:r>
              <a:endParaRPr lang="ko-KR" altLang="en-US" sz="4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3C689E-E72B-4841-B2E0-3773CDE47A42}"/>
                </a:ext>
              </a:extLst>
            </p:cNvPr>
            <p:cNvSpPr txBox="1"/>
            <p:nvPr/>
          </p:nvSpPr>
          <p:spPr>
            <a:xfrm>
              <a:off x="595169" y="1967372"/>
              <a:ext cx="5365780" cy="104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b="1" dirty="0">
                  <a:latin typeface="+mj-ea"/>
                  <a:ea typeface="+mj-ea"/>
                </a:rPr>
                <a:t>위치 서비스 뿐만 아니라 건강상태 측정 기능을 추가하여 기존 제품의 인식 변화</a:t>
              </a:r>
              <a:endParaRPr lang="en-US" altLang="ko-KR" sz="2200" b="1" dirty="0">
                <a:latin typeface="+mj-ea"/>
                <a:ea typeface="+mj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42572" y="3730708"/>
            <a:ext cx="5585127" cy="1939612"/>
            <a:chOff x="375822" y="1393793"/>
            <a:chExt cx="5585127" cy="19396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D7332F-BB1B-43F4-950D-0C0A231467B2}"/>
                </a:ext>
              </a:extLst>
            </p:cNvPr>
            <p:cNvSpPr/>
            <p:nvPr/>
          </p:nvSpPr>
          <p:spPr>
            <a:xfrm>
              <a:off x="375822" y="1393795"/>
              <a:ext cx="5585127" cy="1939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D9FCE8F-9DC3-46F0-8E12-56F9A6AC391C}"/>
                </a:ext>
              </a:extLst>
            </p:cNvPr>
            <p:cNvSpPr/>
            <p:nvPr/>
          </p:nvSpPr>
          <p:spPr>
            <a:xfrm>
              <a:off x="375822" y="1393793"/>
              <a:ext cx="651179" cy="57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3</a:t>
              </a:r>
              <a:endParaRPr lang="ko-KR" altLang="en-US" sz="44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C689E-E72B-4841-B2E0-3773CDE47A42}"/>
                </a:ext>
              </a:extLst>
            </p:cNvPr>
            <p:cNvSpPr txBox="1"/>
            <p:nvPr/>
          </p:nvSpPr>
          <p:spPr>
            <a:xfrm>
              <a:off x="595169" y="2096251"/>
              <a:ext cx="5365780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200" b="1" dirty="0" err="1">
                  <a:latin typeface="+mj-ea"/>
                  <a:ea typeface="+mj-ea"/>
                </a:rPr>
                <a:t>LoRa</a:t>
              </a:r>
              <a:r>
                <a:rPr lang="en-US" altLang="ko-KR" sz="2200" b="1" dirty="0"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latin typeface="+mj-ea"/>
                  <a:ea typeface="+mj-ea"/>
                </a:rPr>
                <a:t>통신을 사용하여 배터리 </a:t>
              </a:r>
              <a:r>
                <a:rPr lang="ko-KR" altLang="en-US" sz="2200" b="1">
                  <a:latin typeface="+mj-ea"/>
                  <a:ea typeface="+mj-ea"/>
                </a:rPr>
                <a:t>수명 연장</a:t>
              </a:r>
              <a:endParaRPr lang="en-US" altLang="ko-KR" sz="2200" b="1" dirty="0"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67286" y="3730708"/>
            <a:ext cx="5585127" cy="1939612"/>
            <a:chOff x="375822" y="1393793"/>
            <a:chExt cx="5585127" cy="1939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DD7332F-BB1B-43F4-950D-0C0A231467B2}"/>
                </a:ext>
              </a:extLst>
            </p:cNvPr>
            <p:cNvSpPr/>
            <p:nvPr/>
          </p:nvSpPr>
          <p:spPr>
            <a:xfrm>
              <a:off x="375822" y="1393795"/>
              <a:ext cx="5585127" cy="1939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9FCE8F-9DC3-46F0-8E12-56F9A6AC391C}"/>
                </a:ext>
              </a:extLst>
            </p:cNvPr>
            <p:cNvSpPr/>
            <p:nvPr/>
          </p:nvSpPr>
          <p:spPr>
            <a:xfrm>
              <a:off x="375822" y="1393793"/>
              <a:ext cx="651179" cy="57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/>
                <a:t>4</a:t>
              </a:r>
              <a:endParaRPr lang="ko-KR" altLang="en-US" sz="4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3C689E-E72B-4841-B2E0-3773CDE47A42}"/>
                </a:ext>
              </a:extLst>
            </p:cNvPr>
            <p:cNvSpPr txBox="1"/>
            <p:nvPr/>
          </p:nvSpPr>
          <p:spPr>
            <a:xfrm>
              <a:off x="595169" y="1885520"/>
              <a:ext cx="5365780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IPv6, </a:t>
              </a:r>
              <a:r>
                <a:rPr lang="en-US" altLang="ko-KR" sz="2000" b="1" dirty="0" err="1">
                  <a:latin typeface="+mj-ea"/>
                  <a:ea typeface="+mj-ea"/>
                </a:rPr>
                <a:t>CoAP</a:t>
              </a:r>
              <a:r>
                <a:rPr lang="en-US" altLang="ko-KR" sz="2000" b="1" dirty="0">
                  <a:latin typeface="+mj-ea"/>
                  <a:ea typeface="+mj-ea"/>
                </a:rPr>
                <a:t>, 6LoWPAN </a:t>
              </a:r>
              <a:r>
                <a:rPr lang="ko-KR" altLang="en-US" sz="2000" b="1" dirty="0" err="1">
                  <a:latin typeface="+mj-ea"/>
                  <a:ea typeface="+mj-ea"/>
                </a:rPr>
                <a:t>프로토콜를</a:t>
              </a:r>
              <a:r>
                <a:rPr lang="ko-KR" altLang="en-US" sz="2000" b="1" dirty="0">
                  <a:latin typeface="+mj-ea"/>
                  <a:ea typeface="+mj-ea"/>
                </a:rPr>
                <a:t> 사용하여 시스템을 </a:t>
              </a:r>
              <a:r>
                <a:rPr lang="en-US" altLang="ko-KR" sz="2000" b="1" dirty="0">
                  <a:latin typeface="+mj-ea"/>
                  <a:ea typeface="+mj-ea"/>
                </a:rPr>
                <a:t>IoT</a:t>
              </a:r>
              <a:r>
                <a:rPr lang="ko-KR" altLang="en-US" sz="2000" b="1" dirty="0">
                  <a:latin typeface="+mj-ea"/>
                  <a:ea typeface="+mj-ea"/>
                </a:rPr>
                <a:t>에 최적화 시킬 수 있음</a:t>
              </a:r>
              <a:endParaRPr lang="en-US" altLang="ko-KR" sz="2000" b="1" dirty="0">
                <a:latin typeface="+mj-ea"/>
                <a:ea typeface="+mj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FA6B6C-F922-4845-BC98-2DB30BE3EFD6}"/>
              </a:ext>
            </a:extLst>
          </p:cNvPr>
          <p:cNvSpPr txBox="1"/>
          <p:nvPr/>
        </p:nvSpPr>
        <p:spPr>
          <a:xfrm>
            <a:off x="104775" y="28745"/>
            <a:ext cx="208101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종합 설계 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47543-4AF5-496E-9B71-5DDA5D1C13B6}"/>
              </a:ext>
            </a:extLst>
          </p:cNvPr>
          <p:cNvSpPr txBox="1"/>
          <p:nvPr/>
        </p:nvSpPr>
        <p:spPr>
          <a:xfrm>
            <a:off x="104775" y="535708"/>
            <a:ext cx="393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연구 개발 효과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1EB9A4-17DE-4E8D-AE80-B0AC703FBD4F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 로라에 대한 이미지 검색결과">
            <a:extLst>
              <a:ext uri="{FF2B5EF4-FFF2-40B4-BE49-F238E27FC236}">
                <a16:creationId xmlns:a16="http://schemas.microsoft.com/office/drawing/2014/main" id="{BC2C8CFA-08DC-432E-A35E-E65DEDB5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" y="981519"/>
            <a:ext cx="12205938" cy="4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406147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192536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02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10" y="2498090"/>
            <a:ext cx="2207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관련 연구 및 사례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621ECCD-9CF0-4B58-9CA0-1232E921D717}"/>
              </a:ext>
            </a:extLst>
          </p:cNvPr>
          <p:cNvSpPr/>
          <p:nvPr/>
        </p:nvSpPr>
        <p:spPr>
          <a:xfrm>
            <a:off x="0" y="1188714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694315" y="1421076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25000"/>
                  </a:schemeClr>
                </a:solidFill>
              </a:rPr>
              <a:t>Long Range </a:t>
            </a:r>
            <a:r>
              <a:rPr lang="ko-KR" altLang="en-US" sz="2800" b="1" dirty="0">
                <a:solidFill>
                  <a:schemeClr val="accent4">
                    <a:lumMod val="25000"/>
                  </a:schemeClr>
                </a:solidFill>
              </a:rPr>
              <a:t>통신기술의 등장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6139733" y="2248886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7AC0A-9ADA-4BDD-8C41-BEA014E81869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5B7CE-A470-4A5D-A5FF-907C72E00B4C}"/>
              </a:ext>
            </a:extLst>
          </p:cNvPr>
          <p:cNvSpPr txBox="1"/>
          <p:nvPr/>
        </p:nvSpPr>
        <p:spPr>
          <a:xfrm>
            <a:off x="104774" y="524624"/>
            <a:ext cx="4351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bg2">
                    <a:lumMod val="25000"/>
                  </a:schemeClr>
                </a:solidFill>
                <a:latin typeface="+mj-ea"/>
              </a:rPr>
              <a:t>LoRa(Long Range)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AAA8FFBC-5EC1-45A1-A775-6B431BAE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4" y="2247271"/>
            <a:ext cx="5143493" cy="30575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20A72-7D52-4FD6-95E5-D143742E0357}"/>
              </a:ext>
            </a:extLst>
          </p:cNvPr>
          <p:cNvSpPr txBox="1"/>
          <p:nvPr/>
        </p:nvSpPr>
        <p:spPr>
          <a:xfrm flipH="1">
            <a:off x="1484116" y="5557097"/>
            <a:ext cx="33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</a:rPr>
              <a:t>저전력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</a:rPr>
              <a:t>장거리 통신에 적합 </a:t>
            </a:r>
            <a:endParaRPr lang="ko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F3A688DB-33A8-2745-9B92-3C6B4D8CB0B1}"/>
              </a:ext>
            </a:extLst>
          </p:cNvPr>
          <p:cNvSpPr/>
          <p:nvPr/>
        </p:nvSpPr>
        <p:spPr>
          <a:xfrm>
            <a:off x="5745767" y="3433133"/>
            <a:ext cx="871537" cy="685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CDCDDD-D5EE-3C49-A4EB-0B6A5889493D}"/>
              </a:ext>
            </a:extLst>
          </p:cNvPr>
          <p:cNvCxnSpPr/>
          <p:nvPr/>
        </p:nvCxnSpPr>
        <p:spPr>
          <a:xfrm>
            <a:off x="4559808" y="4523232"/>
            <a:ext cx="34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D20A7C-DE5C-694E-ADAB-6DA4F52FE029}"/>
              </a:ext>
            </a:extLst>
          </p:cNvPr>
          <p:cNvSpPr txBox="1"/>
          <p:nvPr/>
        </p:nvSpPr>
        <p:spPr>
          <a:xfrm>
            <a:off x="4863924" y="43385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LoRa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EDA8A7-9E13-4830-A595-06B246A6E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21" y="2235112"/>
            <a:ext cx="5143491" cy="3069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7BEA5B-1ACF-404D-9620-19EDBB0CB58F}"/>
              </a:ext>
            </a:extLst>
          </p:cNvPr>
          <p:cNvSpPr txBox="1"/>
          <p:nvPr/>
        </p:nvSpPr>
        <p:spPr>
          <a:xfrm>
            <a:off x="104775" y="28745"/>
            <a:ext cx="238558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21ECCD-9CF0-4B58-9CA0-1232E921D717}"/>
              </a:ext>
            </a:extLst>
          </p:cNvPr>
          <p:cNvSpPr/>
          <p:nvPr/>
        </p:nvSpPr>
        <p:spPr>
          <a:xfrm>
            <a:off x="0" y="1240955"/>
            <a:ext cx="12192000" cy="492876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90BD59-10EB-4EF4-A4E2-6096BD32B3CE}"/>
              </a:ext>
            </a:extLst>
          </p:cNvPr>
          <p:cNvSpPr/>
          <p:nvPr/>
        </p:nvSpPr>
        <p:spPr>
          <a:xfrm>
            <a:off x="0" y="7374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F05BA-96E7-48AC-AE3E-4C114A7D486C}"/>
              </a:ext>
            </a:extLst>
          </p:cNvPr>
          <p:cNvSpPr txBox="1"/>
          <p:nvPr/>
        </p:nvSpPr>
        <p:spPr>
          <a:xfrm>
            <a:off x="104775" y="28745"/>
            <a:ext cx="238558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baseline="-25000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sz="2800" b="1" baseline="-25000" dirty="0">
                <a:solidFill>
                  <a:schemeClr val="bg2">
                    <a:lumMod val="25000"/>
                  </a:schemeClr>
                </a:solidFill>
              </a:rPr>
              <a:t>관련 연구 및 사례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64273-9BCE-4E04-8B32-D8ABBD7AFA89}"/>
              </a:ext>
            </a:extLst>
          </p:cNvPr>
          <p:cNvSpPr txBox="1"/>
          <p:nvPr/>
        </p:nvSpPr>
        <p:spPr>
          <a:xfrm>
            <a:off x="104775" y="537324"/>
            <a:ext cx="3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기존의 위치 </a:t>
            </a:r>
            <a:r>
              <a:rPr lang="ko-KR" altLang="en-US" sz="2000" b="1" spc="-150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추적기</a:t>
            </a:r>
            <a:endParaRPr lang="ko-KR" altLang="en-US" sz="20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B87AA5-C368-49B1-BBD9-0C3CFB3B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84" y="1699730"/>
            <a:ext cx="4068577" cy="2415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335FBD-BE51-49CB-971C-AFA126A5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38" y="1699731"/>
            <a:ext cx="3619384" cy="2415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35A275-4135-4E03-968A-E5572B4B76F7}"/>
              </a:ext>
            </a:extLst>
          </p:cNvPr>
          <p:cNvSpPr txBox="1"/>
          <p:nvPr/>
        </p:nvSpPr>
        <p:spPr>
          <a:xfrm>
            <a:off x="2009682" y="4077399"/>
            <a:ext cx="233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SPACOSA</a:t>
            </a:r>
            <a:r>
              <a:rPr lang="ko-KR" altLang="en-US" sz="1400" dirty="0"/>
              <a:t>의 위치 </a:t>
            </a:r>
            <a:r>
              <a:rPr lang="ko-KR" altLang="en-US" sz="1400" dirty="0" err="1"/>
              <a:t>추적기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E6305-F877-47A9-A10B-7F30D67D71CA}"/>
              </a:ext>
            </a:extLst>
          </p:cNvPr>
          <p:cNvSpPr txBox="1"/>
          <p:nvPr/>
        </p:nvSpPr>
        <p:spPr>
          <a:xfrm>
            <a:off x="7769886" y="4080105"/>
            <a:ext cx="186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Keyco</a:t>
            </a:r>
            <a:r>
              <a:rPr lang="ko-KR" altLang="en-US" sz="1400" dirty="0"/>
              <a:t>의 위치 </a:t>
            </a:r>
            <a:r>
              <a:rPr lang="ko-KR" altLang="en-US" sz="1400" dirty="0" err="1"/>
              <a:t>추적기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1DB63-4C11-4D64-8824-D6FE3672BA31}"/>
              </a:ext>
            </a:extLst>
          </p:cNvPr>
          <p:cNvSpPr txBox="1"/>
          <p:nvPr/>
        </p:nvSpPr>
        <p:spPr>
          <a:xfrm>
            <a:off x="6893238" y="4494344"/>
            <a:ext cx="369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기기 가격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69,000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원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데이터 사용량에 따라 월 마다 사용료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발생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10EC3D-D739-4EC5-9B00-E2BC2C7E5684}"/>
              </a:ext>
            </a:extLst>
          </p:cNvPr>
          <p:cNvSpPr txBox="1"/>
          <p:nvPr/>
        </p:nvSpPr>
        <p:spPr>
          <a:xfrm>
            <a:off x="1145284" y="4432057"/>
            <a:ext cx="369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기기 가격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: 110,000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원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월 마다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5,500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원의 사용료 발생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BFF54-AE12-4865-8FCA-CE5C16B99C8C}"/>
              </a:ext>
            </a:extLst>
          </p:cNvPr>
          <p:cNvSpPr txBox="1"/>
          <p:nvPr/>
        </p:nvSpPr>
        <p:spPr>
          <a:xfrm>
            <a:off x="1145284" y="5334089"/>
            <a:ext cx="936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기존의 위치 추적기는 기기 가격이 비싸고 월마다 추가적인 사용료가 발생합니다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84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901</Words>
  <Application>Microsoft Office PowerPoint</Application>
  <PresentationFormat>와이드스크린</PresentationFormat>
  <Paragraphs>263</Paragraphs>
  <Slides>25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나눔바른고딕</vt:lpstr>
      <vt:lpstr>나눔바른고딕 (제목)</vt:lpstr>
      <vt:lpstr>넥슨 풋볼고딕 L</vt:lpstr>
      <vt:lpstr>맑은 고딕</vt:lpstr>
      <vt:lpstr>Arial</vt:lpstr>
      <vt:lpstr>Arial Black</vt:lpstr>
      <vt:lpstr>Office 테마</vt:lpstr>
      <vt:lpstr>KINDERGARDEN SAFEGUARD SERVICE USING LoRa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인효</cp:lastModifiedBy>
  <cp:revision>477</cp:revision>
  <dcterms:created xsi:type="dcterms:W3CDTF">2015-04-14T11:49:33Z</dcterms:created>
  <dcterms:modified xsi:type="dcterms:W3CDTF">2019-12-14T09:43:11Z</dcterms:modified>
</cp:coreProperties>
</file>