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</p:sldIdLst>
  <p:sldSz cy="6858000" cx="12192000"/>
  <p:notesSz cx="6858000" cy="9144000"/>
  <p:defaultTextStyle>
    <a:defPPr lvl="0">
      <a:defRPr lang="en-US"/>
    </a:defPPr>
    <a:lvl1pPr defTabSz="457200" eaLnBrk="0" hangingPunct="0" lvl="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defTabSz="457200" eaLnBrk="0" hangingPunct="0" lvl="1" marL="4572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defTabSz="457200" eaLnBrk="0" hangingPunct="0" lvl="2" marL="9144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defTabSz="457200" eaLnBrk="0" hangingPunct="0" lvl="3" marL="13716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defTabSz="457200" eaLnBrk="0" hangingPunct="0" lvl="4" marL="18288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defTabSz="914400" eaLnBrk="1" hangingPunct="1" latinLnBrk="0" lvl="5" marL="2286000" rtl="0" algn="l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defTabSz="914400" eaLnBrk="1" hangingPunct="1" latinLnBrk="0" lvl="6" marL="2743200" rtl="0" algn="l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defTabSz="914400" eaLnBrk="1" hangingPunct="1" latinLnBrk="0" lvl="7" marL="3200400" rtl="0" algn="l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defTabSz="914400" eaLnBrk="1" hangingPunct="1" latinLnBrk="0" lvl="8" marL="3657600" rtl="0" algn="l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n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80830" y="1066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1108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689643" y="1066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1108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006387" y="1066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1108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321263" y="1056067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1108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9644069" y="1056067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1108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80830" y="2965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1108"/>
            </a:lvl1pPr>
          </a:lstStyle>
          <a:p>
            <a:pPr lvl="0"/>
            <a:endParaRPr lang="en-GB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703636" y="2965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1108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5012449" y="2965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1108"/>
            </a:lvl1pPr>
          </a:lstStyle>
          <a:p>
            <a:pPr lvl="0"/>
            <a:endParaRPr lang="en-GB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325635" y="2965800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1108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9644069" y="2965563"/>
            <a:ext cx="2159170" cy="15300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1108"/>
            </a:lvl1pPr>
          </a:lstStyle>
          <a:p>
            <a:pPr lvl="0"/>
            <a:endParaRPr lang="en-GB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80830" y="4876800"/>
            <a:ext cx="5613570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1108" baseline="0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6223200" y="4876800"/>
            <a:ext cx="5580041" cy="1447800"/>
          </a:xfrm>
          <a:prstGeom prst="rect">
            <a:avLst/>
          </a:prstGeom>
          <a:solidFill>
            <a:srgbClr val="FFFFFF"/>
          </a:solidFill>
        </p:spPr>
        <p:txBody>
          <a:bodyPr vert="horz"/>
          <a:lstStyle>
            <a:lvl1pPr marL="0" indent="0">
              <a:buNone/>
              <a:defRPr sz="1108"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4876800" y="381000"/>
            <a:ext cx="17272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1108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6997170" y="381000"/>
            <a:ext cx="17272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1108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9550400" y="381000"/>
            <a:ext cx="14224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1108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11379200" y="381000"/>
            <a:ext cx="508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/>
          <a:lstStyle>
            <a:lvl1pPr marL="0" indent="0">
              <a:buNone/>
              <a:defRPr sz="1108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52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188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6710B53-10F8-2D25-F8F0-72FA4DF55904}"/>
              </a:ext>
            </a:extLst>
          </p:cNvPr>
          <p:cNvSpPr/>
          <p:nvPr userDrawn="1"/>
        </p:nvSpPr>
        <p:spPr>
          <a:xfrm>
            <a:off x="301625" y="762000"/>
            <a:ext cx="11577638" cy="5638800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027" name="TextBox 6">
            <a:extLst>
              <a:ext uri="{FF2B5EF4-FFF2-40B4-BE49-F238E27FC236}">
                <a16:creationId xmlns:a16="http://schemas.microsoft.com/office/drawing/2014/main" id="{C539ADE5-1A74-62A2-D87A-0B6E6D7D9B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304800"/>
            <a:ext cx="2540000" cy="3952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969" b="1">
                <a:latin typeface="Arial" charset="0"/>
                <a:cs typeface="Arial" charset="0"/>
              </a:rPr>
              <a:t>The Lean Canvas</a:t>
            </a:r>
          </a:p>
        </p:txBody>
      </p:sp>
      <p:sp>
        <p:nvSpPr>
          <p:cNvPr id="1028" name="TextBox 7">
            <a:extLst>
              <a:ext uri="{FF2B5EF4-FFF2-40B4-BE49-F238E27FC236}">
                <a16:creationId xmlns:a16="http://schemas.microsoft.com/office/drawing/2014/main" id="{7EDE3F8A-398A-143B-F2A5-35C878F399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1388" y="184150"/>
            <a:ext cx="1727200" cy="225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862" i="1">
                <a:latin typeface="Arial" charset="0"/>
                <a:cs typeface="Arial" charset="0"/>
              </a:rPr>
              <a:t>Designed for:</a:t>
            </a:r>
          </a:p>
        </p:txBody>
      </p:sp>
      <p:sp>
        <p:nvSpPr>
          <p:cNvPr id="1029" name="TextBox 8">
            <a:extLst>
              <a:ext uri="{FF2B5EF4-FFF2-40B4-BE49-F238E27FC236}">
                <a16:creationId xmlns:a16="http://schemas.microsoft.com/office/drawing/2014/main" id="{209FDE86-84FE-EBD1-BA8A-1C561DCF40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75463" y="180975"/>
            <a:ext cx="1727200" cy="225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862" i="1">
                <a:latin typeface="Arial" charset="0"/>
                <a:cs typeface="Arial" charset="0"/>
              </a:rPr>
              <a:t>Designed by:</a:t>
            </a:r>
          </a:p>
        </p:txBody>
      </p:sp>
      <p:sp>
        <p:nvSpPr>
          <p:cNvPr id="1030" name="TextBox 9">
            <a:extLst>
              <a:ext uri="{FF2B5EF4-FFF2-40B4-BE49-F238E27FC236}">
                <a16:creationId xmlns:a16="http://schemas.microsoft.com/office/drawing/2014/main" id="{B973E0EA-6BB2-A221-BCB6-ABADD4C54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32925" y="180975"/>
            <a:ext cx="1495425" cy="225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862" i="1">
                <a:latin typeface="Arial" charset="0"/>
                <a:cs typeface="Arial" charset="0"/>
              </a:rPr>
              <a:t>Date:</a:t>
            </a:r>
          </a:p>
        </p:txBody>
      </p:sp>
      <p:sp>
        <p:nvSpPr>
          <p:cNvPr id="1031" name="TextBox 10">
            <a:extLst>
              <a:ext uri="{FF2B5EF4-FFF2-40B4-BE49-F238E27FC236}">
                <a16:creationId xmlns:a16="http://schemas.microsoft.com/office/drawing/2014/main" id="{4955263D-B7B8-3F63-69EC-EF9B82AE76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252200" y="180975"/>
            <a:ext cx="763588" cy="225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862" i="1">
                <a:latin typeface="Arial" charset="0"/>
                <a:cs typeface="Arial" charset="0"/>
              </a:rPr>
              <a:t>Version:</a:t>
            </a:r>
          </a:p>
        </p:txBody>
      </p:sp>
      <p:sp>
        <p:nvSpPr>
          <p:cNvPr id="1032" name="TextBox 11">
            <a:extLst>
              <a:ext uri="{FF2B5EF4-FFF2-40B4-BE49-F238E27FC236}">
                <a16:creationId xmlns:a16="http://schemas.microsoft.com/office/drawing/2014/main" id="{22D6B86F-CB65-ECCB-D668-2C53E296D5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1625" y="788988"/>
            <a:ext cx="2152650" cy="2809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231" b="1">
                <a:latin typeface="Arial" charset="0"/>
                <a:cs typeface="Arial" charset="0"/>
              </a:rPr>
              <a:t>Problem</a:t>
            </a:r>
          </a:p>
        </p:txBody>
      </p:sp>
      <p:sp>
        <p:nvSpPr>
          <p:cNvPr id="1033" name="TextBox 12">
            <a:extLst>
              <a:ext uri="{FF2B5EF4-FFF2-40B4-BE49-F238E27FC236}">
                <a16:creationId xmlns:a16="http://schemas.microsoft.com/office/drawing/2014/main" id="{B86E1A21-E45F-EF13-C3A2-BD7E47A8FC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1625" y="2649538"/>
            <a:ext cx="2152650" cy="2809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231" b="1">
                <a:latin typeface="Arial" charset="0"/>
                <a:cs typeface="Arial" charset="0"/>
              </a:rPr>
              <a:t>Existing Alternatives</a:t>
            </a:r>
          </a:p>
        </p:txBody>
      </p:sp>
      <p:sp>
        <p:nvSpPr>
          <p:cNvPr id="1034" name="TextBox 13">
            <a:extLst>
              <a:ext uri="{FF2B5EF4-FFF2-40B4-BE49-F238E27FC236}">
                <a16:creationId xmlns:a16="http://schemas.microsoft.com/office/drawing/2014/main" id="{AEB56EA0-F3AD-D0C0-CC6F-C42F0CB6CA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1625" y="4572000"/>
            <a:ext cx="2152650" cy="2809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231" b="1">
                <a:latin typeface="Arial" charset="0"/>
                <a:cs typeface="Arial" charset="0"/>
              </a:rPr>
              <a:t>Cost Structure</a:t>
            </a:r>
          </a:p>
        </p:txBody>
      </p:sp>
      <p:sp>
        <p:nvSpPr>
          <p:cNvPr id="1035" name="TextBox 14">
            <a:extLst>
              <a:ext uri="{FF2B5EF4-FFF2-40B4-BE49-F238E27FC236}">
                <a16:creationId xmlns:a16="http://schemas.microsoft.com/office/drawing/2014/main" id="{182CCA7D-2006-F50A-73AE-2FC071C7AF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14613" y="788988"/>
            <a:ext cx="2154237" cy="2809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231" b="1">
                <a:latin typeface="Arial" charset="0"/>
                <a:cs typeface="Arial" charset="0"/>
              </a:rPr>
              <a:t>Solution</a:t>
            </a:r>
          </a:p>
        </p:txBody>
      </p:sp>
      <p:sp>
        <p:nvSpPr>
          <p:cNvPr id="1036" name="TextBox 15">
            <a:extLst>
              <a:ext uri="{FF2B5EF4-FFF2-40B4-BE49-F238E27FC236}">
                <a16:creationId xmlns:a16="http://schemas.microsoft.com/office/drawing/2014/main" id="{36F23391-60C1-9832-B364-E5D8A4FF31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14613" y="2649538"/>
            <a:ext cx="2154237" cy="2809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231" b="1">
                <a:latin typeface="Arial" charset="0"/>
                <a:cs typeface="Arial" charset="0"/>
              </a:rPr>
              <a:t>Key Metrics</a:t>
            </a:r>
          </a:p>
        </p:txBody>
      </p:sp>
      <p:sp>
        <p:nvSpPr>
          <p:cNvPr id="1037" name="TextBox 16">
            <a:extLst>
              <a:ext uri="{FF2B5EF4-FFF2-40B4-BE49-F238E27FC236}">
                <a16:creationId xmlns:a16="http://schemas.microsoft.com/office/drawing/2014/main" id="{5DE1CFAA-076A-9FE6-BF20-E5B4296D570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54588" y="788988"/>
            <a:ext cx="2154237" cy="2809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231" b="1">
                <a:latin typeface="Arial" charset="0"/>
                <a:cs typeface="Arial" charset="0"/>
              </a:rPr>
              <a:t>Unique Value Prop.</a:t>
            </a:r>
          </a:p>
        </p:txBody>
      </p:sp>
      <p:sp>
        <p:nvSpPr>
          <p:cNvPr id="1038" name="TextBox 17">
            <a:extLst>
              <a:ext uri="{FF2B5EF4-FFF2-40B4-BE49-F238E27FC236}">
                <a16:creationId xmlns:a16="http://schemas.microsoft.com/office/drawing/2014/main" id="{64F53F59-748D-C0BD-037F-D5613F5051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54588" y="2649538"/>
            <a:ext cx="2154237" cy="2809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231" b="1">
                <a:latin typeface="Arial" charset="0"/>
                <a:cs typeface="Arial" charset="0"/>
              </a:rPr>
              <a:t>High-Level Concept</a:t>
            </a:r>
          </a:p>
        </p:txBody>
      </p:sp>
      <p:sp>
        <p:nvSpPr>
          <p:cNvPr id="1039" name="TextBox 18">
            <a:extLst>
              <a:ext uri="{FF2B5EF4-FFF2-40B4-BE49-F238E27FC236}">
                <a16:creationId xmlns:a16="http://schemas.microsoft.com/office/drawing/2014/main" id="{B46360A6-B74E-B189-AEAE-6BB29B4498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86625" y="782638"/>
            <a:ext cx="2152650" cy="2809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231" b="1">
                <a:latin typeface="Arial" charset="0"/>
                <a:cs typeface="Arial" charset="0"/>
              </a:rPr>
              <a:t>Unfair Advantage</a:t>
            </a:r>
          </a:p>
        </p:txBody>
      </p:sp>
      <p:sp>
        <p:nvSpPr>
          <p:cNvPr id="1040" name="TextBox 19">
            <a:extLst>
              <a:ext uri="{FF2B5EF4-FFF2-40B4-BE49-F238E27FC236}">
                <a16:creationId xmlns:a16="http://schemas.microsoft.com/office/drawing/2014/main" id="{C97DCAAF-CB08-8258-7F97-15B83E475B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286625" y="2643188"/>
            <a:ext cx="2152650" cy="2809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231" b="1">
                <a:latin typeface="Arial" charset="0"/>
                <a:cs typeface="Arial" charset="0"/>
              </a:rPr>
              <a:t>Channels</a:t>
            </a:r>
          </a:p>
        </p:txBody>
      </p:sp>
      <p:sp>
        <p:nvSpPr>
          <p:cNvPr id="1041" name="TextBox 20">
            <a:extLst>
              <a:ext uri="{FF2B5EF4-FFF2-40B4-BE49-F238E27FC236}">
                <a16:creationId xmlns:a16="http://schemas.microsoft.com/office/drawing/2014/main" id="{442EFD0A-D17B-BB0C-AF46-4A5C7A95A3A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23425" y="788988"/>
            <a:ext cx="2152650" cy="2809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231" b="1">
                <a:latin typeface="Arial" charset="0"/>
                <a:cs typeface="Arial" charset="0"/>
              </a:rPr>
              <a:t>Customer Segments</a:t>
            </a:r>
          </a:p>
        </p:txBody>
      </p:sp>
      <p:sp>
        <p:nvSpPr>
          <p:cNvPr id="1042" name="TextBox 21">
            <a:extLst>
              <a:ext uri="{FF2B5EF4-FFF2-40B4-BE49-F238E27FC236}">
                <a16:creationId xmlns:a16="http://schemas.microsoft.com/office/drawing/2014/main" id="{BEA36872-33DA-73A8-CF77-2D6F050355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23425" y="2649538"/>
            <a:ext cx="2152650" cy="2809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231" b="1">
                <a:latin typeface="Arial" charset="0"/>
                <a:cs typeface="Arial" charset="0"/>
              </a:rPr>
              <a:t>Early Adopters</a:t>
            </a:r>
          </a:p>
        </p:txBody>
      </p:sp>
      <p:sp>
        <p:nvSpPr>
          <p:cNvPr id="1043" name="TextBox 22">
            <a:extLst>
              <a:ext uri="{FF2B5EF4-FFF2-40B4-BE49-F238E27FC236}">
                <a16:creationId xmlns:a16="http://schemas.microsoft.com/office/drawing/2014/main" id="{41958F95-7AEE-EDC6-D1A5-485F41D342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21400" y="4572000"/>
            <a:ext cx="2152650" cy="2809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231" b="1">
                <a:latin typeface="Arial" charset="0"/>
                <a:cs typeface="Arial" charset="0"/>
              </a:rPr>
              <a:t>Revenue Streams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5E9742-1D65-3567-E6D4-F6470140ADB8}"/>
              </a:ext>
            </a:extLst>
          </p:cNvPr>
          <p:cNvSpPr/>
          <p:nvPr userDrawn="1"/>
        </p:nvSpPr>
        <p:spPr>
          <a:xfrm>
            <a:off x="301625" y="762000"/>
            <a:ext cx="2312988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51B354-6FE4-A0D2-C77B-0A19AC16270B}"/>
              </a:ext>
            </a:extLst>
          </p:cNvPr>
          <p:cNvSpPr/>
          <p:nvPr userDrawn="1"/>
        </p:nvSpPr>
        <p:spPr>
          <a:xfrm>
            <a:off x="2614613" y="760413"/>
            <a:ext cx="2314575" cy="1882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53CD9A-2127-2AC8-FD9D-5FD757D15EB4}"/>
              </a:ext>
            </a:extLst>
          </p:cNvPr>
          <p:cNvSpPr/>
          <p:nvPr userDrawn="1"/>
        </p:nvSpPr>
        <p:spPr>
          <a:xfrm>
            <a:off x="2614613" y="2643188"/>
            <a:ext cx="2314575" cy="19288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E6A9C6-AEBA-4B35-A62E-48264F522D78}"/>
              </a:ext>
            </a:extLst>
          </p:cNvPr>
          <p:cNvSpPr/>
          <p:nvPr userDrawn="1"/>
        </p:nvSpPr>
        <p:spPr>
          <a:xfrm>
            <a:off x="4929188" y="762000"/>
            <a:ext cx="2312987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C0D7F-D4A9-9E21-E9F5-C3A4E0C8A7CB}"/>
              </a:ext>
            </a:extLst>
          </p:cNvPr>
          <p:cNvSpPr/>
          <p:nvPr userDrawn="1"/>
        </p:nvSpPr>
        <p:spPr>
          <a:xfrm>
            <a:off x="7242175" y="762000"/>
            <a:ext cx="2314575" cy="18827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740E5A-DE66-8A20-E394-1034FA94E031}"/>
              </a:ext>
            </a:extLst>
          </p:cNvPr>
          <p:cNvSpPr/>
          <p:nvPr userDrawn="1"/>
        </p:nvSpPr>
        <p:spPr>
          <a:xfrm>
            <a:off x="7242175" y="2643188"/>
            <a:ext cx="2314575" cy="19288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E2EF0C-69E4-43AC-25D1-3A5F24A552C5}"/>
              </a:ext>
            </a:extLst>
          </p:cNvPr>
          <p:cNvSpPr/>
          <p:nvPr userDrawn="1"/>
        </p:nvSpPr>
        <p:spPr>
          <a:xfrm>
            <a:off x="9564688" y="762000"/>
            <a:ext cx="2314575" cy="381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B48F1D-B0AF-6273-2481-384AFA43B973}"/>
              </a:ext>
            </a:extLst>
          </p:cNvPr>
          <p:cNvSpPr/>
          <p:nvPr userDrawn="1"/>
        </p:nvSpPr>
        <p:spPr>
          <a:xfrm>
            <a:off x="301625" y="4579938"/>
            <a:ext cx="5800725" cy="1820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BBCBB3-C9F7-F8D2-EE86-BC0B7830508C}"/>
              </a:ext>
            </a:extLst>
          </p:cNvPr>
          <p:cNvSpPr/>
          <p:nvPr userDrawn="1"/>
        </p:nvSpPr>
        <p:spPr>
          <a:xfrm>
            <a:off x="6102350" y="4579938"/>
            <a:ext cx="5775325" cy="182086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pic>
        <p:nvPicPr>
          <p:cNvPr id="1053" name="Picture 37" descr="channels.png">
            <a:extLst>
              <a:ext uri="{FF2B5EF4-FFF2-40B4-BE49-F238E27FC236}">
                <a16:creationId xmlns:a16="http://schemas.microsoft.com/office/drawing/2014/main" id="{24BCE055-C241-168F-0CB7-A0C6670CE8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0" y="2625725"/>
            <a:ext cx="355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8" descr="cost-structure.png">
            <a:extLst>
              <a:ext uri="{FF2B5EF4-FFF2-40B4-BE49-F238E27FC236}">
                <a16:creationId xmlns:a16="http://schemas.microsoft.com/office/drawing/2014/main" id="{1073D092-2069-CE3C-9CC6-11C9321582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5" y="4572000"/>
            <a:ext cx="355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9" descr="customer-segments.png">
            <a:extLst>
              <a:ext uri="{FF2B5EF4-FFF2-40B4-BE49-F238E27FC236}">
                <a16:creationId xmlns:a16="http://schemas.microsoft.com/office/drawing/2014/main" id="{1BF85A40-FB9F-692F-0AC7-D2578F005E7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313" y="762000"/>
            <a:ext cx="355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6" name="Picture 40" descr="early-adopters.png">
            <a:extLst>
              <a:ext uri="{FF2B5EF4-FFF2-40B4-BE49-F238E27FC236}">
                <a16:creationId xmlns:a16="http://schemas.microsoft.com/office/drawing/2014/main" id="{F10D3DBD-85C7-B3CC-870A-21F193A4F9E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313" y="2606675"/>
            <a:ext cx="355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7" name="Picture 41" descr="existing-alternatives.png">
            <a:extLst>
              <a:ext uri="{FF2B5EF4-FFF2-40B4-BE49-F238E27FC236}">
                <a16:creationId xmlns:a16="http://schemas.microsoft.com/office/drawing/2014/main" id="{E8BF6C98-5E08-512B-C430-A62FB1815B6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2625725"/>
            <a:ext cx="3540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8" name="Picture 42" descr="high-level-concept.png">
            <a:extLst>
              <a:ext uri="{FF2B5EF4-FFF2-40B4-BE49-F238E27FC236}">
                <a16:creationId xmlns:a16="http://schemas.microsoft.com/office/drawing/2014/main" id="{EA054C59-BC85-D126-F215-87A7C2A0943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88" y="2625725"/>
            <a:ext cx="355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9" name="Picture 44" descr="key-metrics.png">
            <a:extLst>
              <a:ext uri="{FF2B5EF4-FFF2-40B4-BE49-F238E27FC236}">
                <a16:creationId xmlns:a16="http://schemas.microsoft.com/office/drawing/2014/main" id="{33C296E8-E6A5-9161-8857-C31E6F1B943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625725"/>
            <a:ext cx="355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0" name="Picture 45" descr="problem.png">
            <a:extLst>
              <a:ext uri="{FF2B5EF4-FFF2-40B4-BE49-F238E27FC236}">
                <a16:creationId xmlns:a16="http://schemas.microsoft.com/office/drawing/2014/main" id="{34F498B1-6F23-886D-2173-CBB935EB8CB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762000"/>
            <a:ext cx="35401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1" name="Picture 46" descr="revenue-streams.png">
            <a:extLst>
              <a:ext uri="{FF2B5EF4-FFF2-40B4-BE49-F238E27FC236}">
                <a16:creationId xmlns:a16="http://schemas.microsoft.com/office/drawing/2014/main" id="{C39BA7E1-9E40-35DD-7780-C067D089BD8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313" y="4572000"/>
            <a:ext cx="355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2" name="Picture 47" descr="solution.png">
            <a:extLst>
              <a:ext uri="{FF2B5EF4-FFF2-40B4-BE49-F238E27FC236}">
                <a16:creationId xmlns:a16="http://schemas.microsoft.com/office/drawing/2014/main" id="{78853787-EE96-D7BF-1EF0-31A81E0CB51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768350"/>
            <a:ext cx="355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3" name="Picture 48" descr="unfair-advantage.png">
            <a:extLst>
              <a:ext uri="{FF2B5EF4-FFF2-40B4-BE49-F238E27FC236}">
                <a16:creationId xmlns:a16="http://schemas.microsoft.com/office/drawing/2014/main" id="{8ACA869D-632A-9596-283E-DF66C7D13FB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0" y="762000"/>
            <a:ext cx="355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" name="Picture 49" descr="unique-value-proposition.png">
            <a:extLst>
              <a:ext uri="{FF2B5EF4-FFF2-40B4-BE49-F238E27FC236}">
                <a16:creationId xmlns:a16="http://schemas.microsoft.com/office/drawing/2014/main" id="{7435C274-F884-BA89-99AE-FD545E236D0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88" y="762000"/>
            <a:ext cx="355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561975" rtl="0" eaLnBrk="0" fontAlgn="base" hangingPunct="0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561975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ＭＳ Ｐゴシック" charset="0"/>
          <a:cs typeface="Arial" panose="020B0604020202020204" pitchFamily="34" charset="0"/>
        </a:defRPr>
      </a:lvl2pPr>
      <a:lvl3pPr algn="ctr" defTabSz="561975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ＭＳ Ｐゴシック" charset="0"/>
          <a:cs typeface="Arial" panose="020B0604020202020204" pitchFamily="34" charset="0"/>
        </a:defRPr>
      </a:lvl3pPr>
      <a:lvl4pPr algn="ctr" defTabSz="561975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ＭＳ Ｐゴシック" charset="0"/>
          <a:cs typeface="Arial" panose="020B0604020202020204" pitchFamily="34" charset="0"/>
        </a:defRPr>
      </a:lvl4pPr>
      <a:lvl5pPr algn="ctr" defTabSz="561975" rtl="0" eaLnBrk="0" fontAlgn="base" hangingPunct="0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Arial" charset="0"/>
          <a:ea typeface="ＭＳ Ｐゴシック" charset="0"/>
          <a:cs typeface="Arial" panose="020B0604020202020204" pitchFamily="34" charset="0"/>
        </a:defRPr>
      </a:lvl5pPr>
      <a:lvl6pPr marL="562722" algn="ctr" defTabSz="562722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Arial" charset="0"/>
          <a:ea typeface="ＭＳ Ｐゴシック" charset="0"/>
        </a:defRPr>
      </a:lvl6pPr>
      <a:lvl7pPr marL="1125444" algn="ctr" defTabSz="562722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Arial" charset="0"/>
          <a:ea typeface="ＭＳ Ｐゴシック" charset="0"/>
        </a:defRPr>
      </a:lvl7pPr>
      <a:lvl8pPr marL="1688165" algn="ctr" defTabSz="562722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Arial" charset="0"/>
          <a:ea typeface="ＭＳ Ｐゴシック" charset="0"/>
        </a:defRPr>
      </a:lvl8pPr>
      <a:lvl9pPr marL="2250887" algn="ctr" defTabSz="562722" rtl="0" fontAlgn="base">
        <a:spcBef>
          <a:spcPct val="0"/>
        </a:spcBef>
        <a:spcAft>
          <a:spcPct val="0"/>
        </a:spcAft>
        <a:defRPr sz="5416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20688" indent="-420688" algn="l" defTabSz="561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14400" indent="-350838" algn="l" defTabSz="561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406525" indent="-280988" algn="l" defTabSz="561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968500" indent="-280988" algn="l" defTabSz="561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532063" indent="-280988" algn="l" defTabSz="5619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094970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oschronos.com" TargetMode="External"/><Relationship Id="rId2" Type="http://schemas.openxmlformats.org/officeDocument/2006/relationships/hyperlink" Target="http://www.businessmodelgeneration.com/canva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Placeholder 52">
            <a:extLst>
              <a:ext uri="{FF2B5EF4-FFF2-40B4-BE49-F238E27FC236}">
                <a16:creationId xmlns:a16="http://schemas.microsoft.com/office/drawing/2014/main" id="{E10D69E7-FD2B-39FC-569D-155562517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347663" y="1090613"/>
            <a:ext cx="2159000" cy="1603375"/>
          </a:xfrm>
        </p:spPr>
        <p:txBody>
          <a:bodyPr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pPr defTabSz="562722" eaLnBrk="1" hangingPunct="1">
              <a:defRPr/>
            </a:pPr>
            <a:r>
              <a:rPr lang="en-US" dirty="0">
                <a:latin typeface="ui-sans-serif"/>
              </a:rPr>
              <a:t>List your customer's top 3 problems</a:t>
            </a:r>
            <a:endParaRPr lang="en-US" altLang="en-US" dirty="0">
              <a:latin typeface="ui-sans-serif"/>
              <a:ea typeface="ＭＳ Ｐゴシック" panose="020B0600070205080204" pitchFamily="34" charset="-128"/>
            </a:endParaRPr>
          </a:p>
          <a:p>
            <a:pPr marL="228600" indent="-228600" defTabSz="562722" eaLnBrk="1" hangingPunct="1">
              <a:buAutoNum type="arabicPeriod"/>
              <a:defRPr/>
            </a:pPr>
            <a:r>
              <a:rPr lang="en-US" b="1" dirty="0"/>
              <a:t>Trust and Fraud Prevention</a:t>
            </a:r>
            <a:endParaRPr lang="en-US" b="1" dirty="0">
              <a:latin typeface="ui-sans-serif"/>
              <a:ea typeface="ＭＳ Ｐゴシック" panose="020B0600070205080204" pitchFamily="34" charset="-128"/>
            </a:endParaRPr>
          </a:p>
          <a:p>
            <a:pPr marL="228600" indent="-228600" defTabSz="562722" eaLnBrk="1" hangingPunct="1">
              <a:buAutoNum type="arabicPeriod"/>
              <a:defRPr/>
            </a:pPr>
            <a:r>
              <a:rPr lang="en-US" b="1" dirty="0"/>
              <a:t>Fund Mismanagement &amp; Lack of Transparency</a:t>
            </a:r>
            <a:endParaRPr lang="en-US" b="1" dirty="0">
              <a:latin typeface="ui-sans-serif"/>
              <a:ea typeface="ＭＳ Ｐゴシック" panose="020B0600070205080204" pitchFamily="34" charset="-128"/>
            </a:endParaRPr>
          </a:p>
          <a:p>
            <a:pPr marL="228600" indent="-228600" defTabSz="562722" eaLnBrk="1" hangingPunct="1">
              <a:buAutoNum type="arabicPeriod"/>
              <a:defRPr/>
            </a:pPr>
            <a:r>
              <a:rPr lang="en-US" b="1" dirty="0"/>
              <a:t>Opportunity Cost of Idle Funds</a:t>
            </a:r>
            <a:endParaRPr lang="en-GB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0" name="Text Placeholder 53">
            <a:extLst>
              <a:ext uri="{FF2B5EF4-FFF2-40B4-BE49-F238E27FC236}">
                <a16:creationId xmlns:a16="http://schemas.microsoft.com/office/drawing/2014/main" id="{25A2E3BC-B0C1-34C7-32BF-6FEBD099F2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682875" y="1039813"/>
            <a:ext cx="2159000" cy="1550987"/>
          </a:xfrm>
        </p:spPr>
        <p:txBody>
          <a:bodyPr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pPr defTabSz="562722" eaLnBrk="1" hangingPunct="1">
              <a:defRPr/>
            </a:pPr>
            <a:r>
              <a:rPr lang="en-US" sz="900" dirty="0">
                <a:latin typeface="ui-sans-serif"/>
              </a:rPr>
              <a:t>Outline a possible solution for each problem</a:t>
            </a:r>
            <a:endParaRPr lang="en-US" altLang="en-US" sz="900" dirty="0">
              <a:latin typeface="ui-sans-serif"/>
              <a:ea typeface="ＭＳ Ｐゴシック" panose="020B0600070205080204" pitchFamily="34" charset="-128"/>
            </a:endParaRPr>
          </a:p>
          <a:p>
            <a:pPr marL="228600" indent="-228600" defTabSz="562722" eaLnBrk="1" hangingPunct="1">
              <a:buAutoNum type="arabicPeriod"/>
              <a:defRPr/>
            </a:pPr>
            <a:r>
              <a:rPr lang="en-US" sz="900" b="1" dirty="0"/>
              <a:t>Secure fundraising via smart contracts</a:t>
            </a:r>
          </a:p>
          <a:p>
            <a:pPr marL="228600" indent="-228600" defTabSz="562722" eaLnBrk="1" hangingPunct="1">
              <a:buAutoNum type="arabicPeriod"/>
              <a:defRPr/>
            </a:pPr>
            <a:r>
              <a:rPr lang="en-US" sz="900" b="1" dirty="0"/>
              <a:t>On-chain collateral for risk mitigation</a:t>
            </a:r>
          </a:p>
          <a:p>
            <a:pPr marL="228600" indent="-228600" defTabSz="562722" eaLnBrk="1" hangingPunct="1">
              <a:buAutoNum type="arabicPeriod"/>
              <a:defRPr/>
            </a:pPr>
            <a:r>
              <a:rPr lang="en-US" sz="900" b="1" dirty="0"/>
              <a:t>Investor voting system for fund release</a:t>
            </a:r>
            <a:endParaRPr lang="en-GB" sz="9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28600" indent="-228600" defTabSz="562722" eaLnBrk="1" hangingPunct="1">
              <a:buAutoNum type="arabicPeriod"/>
              <a:defRPr/>
            </a:pPr>
            <a:r>
              <a:rPr lang="en-US" sz="900" b="1" dirty="0"/>
              <a:t>Milestone-based payouts to reduce opportunity cost</a:t>
            </a:r>
          </a:p>
        </p:txBody>
      </p:sp>
      <p:sp>
        <p:nvSpPr>
          <p:cNvPr id="2051" name="Text Placeholder 54">
            <a:extLst>
              <a:ext uri="{FF2B5EF4-FFF2-40B4-BE49-F238E27FC236}">
                <a16:creationId xmlns:a16="http://schemas.microsoft.com/office/drawing/2014/main" id="{E1A237F6-B882-877C-3E56-037AB9337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5002213" y="1058863"/>
            <a:ext cx="2159000" cy="1484312"/>
          </a:xfrm>
        </p:spPr>
        <p:txBody>
          <a:bodyPr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pPr defTabSz="562722" eaLnBrk="1" hangingPunct="1">
              <a:defRPr/>
            </a:pPr>
            <a:r>
              <a:rPr lang="en-US" dirty="0">
                <a:latin typeface="ui-sans-serif"/>
              </a:rPr>
              <a:t>Single, clear, compelling message that turns an unaware visitor into an interested prospect</a:t>
            </a:r>
            <a:endParaRPr lang="en-US" sz="900" dirty="0"/>
          </a:p>
          <a:p>
            <a:pPr defTabSz="562722" eaLnBrk="1" hangingPunct="1">
              <a:defRPr/>
            </a:pPr>
            <a:r>
              <a:rPr lang="en-US" sz="900" b="1" dirty="0"/>
              <a:t>A decentralized, transparent project fundraising platform using blockchain smart contracts to prevent fraud, automate transactions, and ensure fund accountability</a:t>
            </a:r>
            <a:endParaRPr lang="en-GB" altLang="en-US" sz="9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2" name="Text Placeholder 55">
            <a:extLst>
              <a:ext uri="{FF2B5EF4-FFF2-40B4-BE49-F238E27FC236}">
                <a16:creationId xmlns:a16="http://schemas.microsoft.com/office/drawing/2014/main" id="{ACDA1DD5-CBDD-3172-5642-52D6F470E7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>
          <a:xfrm>
            <a:off x="7296150" y="1039813"/>
            <a:ext cx="2159000" cy="1550987"/>
          </a:xfrm>
        </p:spPr>
        <p:txBody>
          <a:bodyPr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pPr defTabSz="562722" eaLnBrk="1" hangingPunct="1">
              <a:defRPr/>
            </a:pP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Can</a:t>
            </a:r>
            <a:r>
              <a:rPr lang="en-GB" altLang="en-GB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 be easily copied or bought</a:t>
            </a:r>
          </a:p>
          <a:p>
            <a:pPr marL="171450" indent="-171450" defTabSz="562722" eaLnBrk="1" hangingPunct="1">
              <a:buFontTx/>
              <a:buChar char="-"/>
              <a:defRPr/>
            </a:pPr>
            <a:r>
              <a:rPr lang="en-US" sz="900" b="1" dirty="0"/>
              <a:t>Automated Fund Security</a:t>
            </a:r>
          </a:p>
          <a:p>
            <a:pPr marL="171450" indent="-171450" defTabSz="562722" eaLnBrk="1" hangingPunct="1">
              <a:buFontTx/>
              <a:buChar char="-"/>
              <a:defRPr/>
            </a:pPr>
            <a:r>
              <a:rPr lang="en-GB" altLang="en-US" sz="9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No middlemen</a:t>
            </a:r>
            <a:endParaRPr lang="en-GB" sz="9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171450" indent="-171450" defTabSz="562722" eaLnBrk="1" hangingPunct="1">
              <a:buFontTx/>
              <a:buChar char="-"/>
              <a:defRPr/>
            </a:pPr>
            <a:r>
              <a:rPr lang="en-US" sz="900" b="1" dirty="0"/>
              <a:t>On-Chain Collateral Liquidation</a:t>
            </a:r>
          </a:p>
          <a:p>
            <a:pPr marL="171450" indent="-171450" defTabSz="562722" eaLnBrk="1" hangingPunct="1">
              <a:buFontTx/>
              <a:buChar char="-"/>
              <a:defRPr/>
            </a:pPr>
            <a:r>
              <a:rPr lang="en-US" sz="900" b="1" dirty="0"/>
              <a:t>blockchain-based credit history</a:t>
            </a:r>
          </a:p>
          <a:p>
            <a:pPr marL="171450" indent="-171450" defTabSz="562722" eaLnBrk="1" hangingPunct="1">
              <a:buFontTx/>
              <a:buChar char="-"/>
              <a:defRPr/>
            </a:pPr>
            <a:r>
              <a:rPr lang="en-US" sz="900" b="1" dirty="0"/>
              <a:t>Consensus-Based Security Model</a:t>
            </a:r>
            <a:endParaRPr lang="en-GB" altLang="en-US" sz="9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3" name="Text Placeholder 56">
            <a:extLst>
              <a:ext uri="{FF2B5EF4-FFF2-40B4-BE49-F238E27FC236}">
                <a16:creationId xmlns:a16="http://schemas.microsoft.com/office/drawing/2014/main" id="{3C9005E9-2E54-59D2-A3BB-E296FD973A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auto">
          <a:xfrm>
            <a:off x="9652000" y="1050925"/>
            <a:ext cx="2159000" cy="1492250"/>
          </a:xfrm>
        </p:spPr>
        <p:txBody>
          <a:bodyPr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pPr defTabSz="562722" eaLnBrk="1" hangingPunct="1">
              <a:defRPr/>
            </a:pPr>
            <a:r>
              <a:rPr lang="en-US" dirty="0">
                <a:latin typeface="ui-sans-serif"/>
              </a:rPr>
              <a:t>List your target customers and users</a:t>
            </a:r>
            <a:endParaRPr lang="en-US" altLang="en-US" dirty="0">
              <a:latin typeface="ui-sans-serif"/>
              <a:ea typeface="ＭＳ Ｐゴシック" panose="020B0600070205080204" pitchFamily="34" charset="-128"/>
            </a:endParaRPr>
          </a:p>
          <a:p>
            <a:pPr marL="171450" indent="-171450" defTabSz="562722" eaLnBrk="1" hangingPunct="1">
              <a:buFontTx/>
              <a:buChar char="-"/>
              <a:defRPr/>
            </a:pPr>
            <a:r>
              <a:rPr lang="en-US" altLang="en-US" sz="9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Research teams/ founders needing funding but lacking exposure/access to the investor networks</a:t>
            </a:r>
          </a:p>
          <a:p>
            <a:pPr marL="171450" indent="-171450" defTabSz="562722" eaLnBrk="1" hangingPunct="1">
              <a:buFontTx/>
              <a:buChar char="-"/>
              <a:defRPr/>
            </a:pPr>
            <a:r>
              <a:rPr lang="en-US" sz="900" b="1" dirty="0"/>
              <a:t>investors who prefer transparent funding models with strong accountability</a:t>
            </a:r>
            <a:endParaRPr lang="en-GB" altLang="en-US" sz="9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4" name="Text Placeholder 57">
            <a:extLst>
              <a:ext uri="{FF2B5EF4-FFF2-40B4-BE49-F238E27FC236}">
                <a16:creationId xmlns:a16="http://schemas.microsoft.com/office/drawing/2014/main" id="{71A5AEDD-AF2E-5CB8-20B9-827CF036C0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381000" y="2859088"/>
            <a:ext cx="2159000" cy="1712912"/>
          </a:xfrm>
        </p:spPr>
        <p:txBody>
          <a:bodyPr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pPr defTabSz="562722" eaLnBrk="1" hangingPunct="1">
              <a:defRPr/>
            </a:pP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List how these problems are solved today.</a:t>
            </a:r>
          </a:p>
          <a:p>
            <a:pPr marL="228600" indent="-228600" defTabSz="562722" eaLnBrk="1" hangingPunct="1">
              <a:buAutoNum type="arabicPeriod"/>
              <a:defRPr/>
            </a:pPr>
            <a:r>
              <a:rPr lang="en-US" sz="900" b="1" dirty="0"/>
              <a:t>Traditional Bank Loans &amp; Business Lending</a:t>
            </a:r>
            <a:r>
              <a:rPr lang="en-GB" sz="9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– barrier to entry + slow</a:t>
            </a:r>
          </a:p>
          <a:p>
            <a:pPr marL="228600" indent="-228600" defTabSz="562722" eaLnBrk="1" hangingPunct="1">
              <a:buAutoNum type="arabicPeriod"/>
              <a:defRPr/>
            </a:pPr>
            <a:r>
              <a:rPr lang="en-US" sz="900" b="1" dirty="0"/>
              <a:t>Crowdfunding Platforms</a:t>
            </a:r>
            <a:r>
              <a:rPr lang="en-GB" sz="9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(e.g. Kickstarter) – no investor protection + high fees</a:t>
            </a:r>
          </a:p>
          <a:p>
            <a:pPr marL="228600" indent="-228600" defTabSz="562722" eaLnBrk="1" hangingPunct="1">
              <a:buAutoNum type="arabicPeriod"/>
              <a:defRPr/>
            </a:pPr>
            <a:r>
              <a:rPr lang="en-GB" sz="9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P2P lending platforms (e.g. Kiva) – lack of transparency</a:t>
            </a:r>
          </a:p>
          <a:p>
            <a:pPr marL="228600" indent="-228600" defTabSz="562722" eaLnBrk="1" hangingPunct="1">
              <a:buAutoNum type="arabicPeriod"/>
              <a:defRPr/>
            </a:pPr>
            <a:endParaRPr lang="en-GB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defTabSz="562722" eaLnBrk="1" hangingPunct="1">
              <a:defRPr/>
            </a:pPr>
            <a:endParaRPr lang="en-GB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defTabSz="562722" eaLnBrk="1" hangingPunct="1">
              <a:defRPr/>
            </a:pPr>
            <a:endParaRPr lang="en-GB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5" name="Text Placeholder 58">
            <a:extLst>
              <a:ext uri="{FF2B5EF4-FFF2-40B4-BE49-F238E27FC236}">
                <a16:creationId xmlns:a16="http://schemas.microsoft.com/office/drawing/2014/main" id="{C7DD1BF0-9514-CD6C-18E9-4D23311883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auto">
          <a:xfrm>
            <a:off x="2703513" y="2859088"/>
            <a:ext cx="2159000" cy="1712912"/>
          </a:xfrm>
        </p:spPr>
        <p:txBody>
          <a:bodyPr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pPr defTabSz="562722" eaLnBrk="1" hangingPunct="1">
              <a:defRPr/>
            </a:pPr>
            <a:r>
              <a:rPr lang="en-US" dirty="0">
                <a:latin typeface="ui-sans-serif"/>
              </a:rPr>
              <a:t>List the key numbers that tell you how your business is doing</a:t>
            </a:r>
            <a:endParaRPr lang="en-US" altLang="en-US" dirty="0">
              <a:latin typeface="ui-sans-serif"/>
              <a:ea typeface="ＭＳ Ｐゴシック" panose="020B0600070205080204" pitchFamily="34" charset="-128"/>
            </a:endParaRPr>
          </a:p>
          <a:p>
            <a:pPr marL="171450" indent="-171450" defTabSz="562722" eaLnBrk="1" hangingPunct="1">
              <a:buFontTx/>
              <a:buChar char="-"/>
              <a:defRPr/>
            </a:pPr>
            <a:r>
              <a:rPr lang="en-US" sz="900" b="1" dirty="0"/>
              <a:t>Number of active investors and borrowers.</a:t>
            </a:r>
            <a:br>
              <a:rPr lang="en-US" sz="900" b="1" dirty="0"/>
            </a:br>
            <a:r>
              <a:rPr lang="en-US" sz="900" b="1" dirty="0"/>
              <a:t>- Fundraising success rates.</a:t>
            </a:r>
            <a:br>
              <a:rPr lang="en-US" sz="900" b="1" dirty="0"/>
            </a:br>
            <a:r>
              <a:rPr lang="en-US" sz="900" b="1" dirty="0"/>
              <a:t>- Investor satisfaction (trust and security perception).</a:t>
            </a:r>
          </a:p>
          <a:p>
            <a:pPr marL="171450" indent="-171450" defTabSz="562722" eaLnBrk="1" hangingPunct="1">
              <a:buFontTx/>
              <a:buChar char="-"/>
              <a:defRPr/>
            </a:pPr>
            <a:r>
              <a:rPr lang="en-US" sz="900" b="1" dirty="0"/>
              <a:t>Fraud Prevention Rate (% funds secured &amp; prevented from misuse)</a:t>
            </a:r>
            <a:endParaRPr lang="en-GB" altLang="en-US" sz="90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6" name="Text Placeholder 59">
            <a:extLst>
              <a:ext uri="{FF2B5EF4-FFF2-40B4-BE49-F238E27FC236}">
                <a16:creationId xmlns:a16="http://schemas.microsoft.com/office/drawing/2014/main" id="{E65A36BF-7632-4775-BBFD-B64726A15C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auto">
          <a:xfrm>
            <a:off x="5011738" y="2859088"/>
            <a:ext cx="2160587" cy="1701800"/>
          </a:xfrm>
        </p:spPr>
        <p:txBody>
          <a:bodyPr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pPr defTabSz="562722" eaLnBrk="1" hangingPunct="1">
              <a:defRPr/>
            </a:pP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List your X for Y analogy</a:t>
            </a:r>
          </a:p>
          <a:p>
            <a:pPr defTabSz="562722" eaLnBrk="1" hangingPunct="1">
              <a:defRPr/>
            </a:pP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(e.g. YouTube = Flickr for videos)</a:t>
            </a:r>
          </a:p>
          <a:p>
            <a:pPr defTabSz="562722" eaLnBrk="1" hangingPunct="1">
              <a:defRPr/>
            </a:pPr>
            <a:endParaRPr lang="en-GB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defTabSz="562722" eaLnBrk="1" hangingPunct="1">
              <a:defRPr/>
            </a:pPr>
            <a:r>
              <a:rPr lang="en-US" b="1" dirty="0"/>
              <a:t>Kickstarter for Business Loans, but with Smart Contracts and Investor Protection</a:t>
            </a:r>
            <a:endParaRPr lang="en-GB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defTabSz="562722" eaLnBrk="1" hangingPunct="1">
              <a:defRPr/>
            </a:pPr>
            <a:endParaRPr lang="en-GB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7" name="Text Placeholder 60">
            <a:extLst>
              <a:ext uri="{FF2B5EF4-FFF2-40B4-BE49-F238E27FC236}">
                <a16:creationId xmlns:a16="http://schemas.microsoft.com/office/drawing/2014/main" id="{C974304B-076F-2B2B-43E2-D60B4888FC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auto">
          <a:xfrm>
            <a:off x="7324725" y="2859088"/>
            <a:ext cx="2159000" cy="1636712"/>
          </a:xfrm>
        </p:spPr>
        <p:txBody>
          <a:bodyPr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pPr defTabSz="562722" eaLnBrk="1" hangingPunct="1">
              <a:defRPr/>
            </a:pPr>
            <a:r>
              <a:rPr lang="en-US" dirty="0">
                <a:latin typeface="ui-sans-serif"/>
              </a:rPr>
              <a:t>List your path to customers</a:t>
            </a:r>
          </a:p>
          <a:p>
            <a:pPr marL="171450" indent="-171450" defTabSz="562722" eaLnBrk="1" hangingPunct="1">
              <a:buFontTx/>
              <a:buChar char="-"/>
              <a:defRPr/>
            </a:pPr>
            <a:r>
              <a:rPr lang="en-US" sz="1050" b="1" dirty="0"/>
              <a:t>Crypto &amp; Blockchain developer groups</a:t>
            </a:r>
          </a:p>
          <a:p>
            <a:pPr marL="171450" indent="-171450" defTabSz="562722" eaLnBrk="1" hangingPunct="1">
              <a:buFontTx/>
              <a:buChar char="-"/>
              <a:defRPr/>
            </a:pPr>
            <a:r>
              <a:rPr lang="en-US" altLang="en-US" sz="105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FinTech/DeFi platforms (especially in universities where young people are more open to blockchain)</a:t>
            </a:r>
          </a:p>
          <a:p>
            <a:pPr marL="171450" indent="-171450" defTabSz="562722" eaLnBrk="1" hangingPunct="1">
              <a:buFontTx/>
              <a:buChar char="-"/>
              <a:defRPr/>
            </a:pPr>
            <a:r>
              <a:rPr lang="en-US" sz="1050" b="1" dirty="0"/>
              <a:t>Venture Capital &amp; Angel Investor Networks</a:t>
            </a:r>
            <a:endParaRPr lang="en-GB" altLang="en-US" sz="105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8" name="Text Placeholder 61">
            <a:extLst>
              <a:ext uri="{FF2B5EF4-FFF2-40B4-BE49-F238E27FC236}">
                <a16:creationId xmlns:a16="http://schemas.microsoft.com/office/drawing/2014/main" id="{21838C94-3345-DFAE-66C8-2F1D1AC711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auto">
          <a:xfrm>
            <a:off x="9636125" y="2905125"/>
            <a:ext cx="2159000" cy="1562100"/>
          </a:xfrm>
        </p:spPr>
        <p:txBody>
          <a:bodyPr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pPr defTabSz="562722" eaLnBrk="1" hangingPunct="1">
              <a:defRPr/>
            </a:pP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List the characteristics of your ideal customers.</a:t>
            </a:r>
          </a:p>
          <a:p>
            <a:pPr defTabSz="562722" eaLnBrk="1" hangingPunct="1">
              <a:defRPr/>
            </a:pPr>
            <a:endParaRPr lang="en-GB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171450" indent="-171450" defTabSz="562722" eaLnBrk="1" hangingPunct="1">
              <a:buFontTx/>
              <a:buChar char="-"/>
              <a:defRPr/>
            </a:pPr>
            <a:r>
              <a:rPr lang="en-GB" altLang="en-US" sz="105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Early startups at Duke (</a:t>
            </a:r>
            <a:r>
              <a:rPr lang="en-US" sz="1050" b="1" dirty="0"/>
              <a:t>Duke I&amp;E) needing funding</a:t>
            </a:r>
          </a:p>
          <a:p>
            <a:pPr marL="171450" indent="-171450" defTabSz="562722" eaLnBrk="1" hangingPunct="1">
              <a:buFontTx/>
              <a:buChar char="-"/>
              <a:defRPr/>
            </a:pPr>
            <a:r>
              <a:rPr lang="en-US" sz="1050" b="1" dirty="0"/>
              <a:t>Research Triangle Startups struggling with the existing VC’s strict rules</a:t>
            </a:r>
          </a:p>
          <a:p>
            <a:pPr marL="171450" indent="-171450" defTabSz="562722" eaLnBrk="1" hangingPunct="1">
              <a:buFontTx/>
              <a:buChar char="-"/>
              <a:defRPr/>
            </a:pPr>
            <a:endParaRPr lang="en-GB" altLang="en-US" sz="1050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171450" indent="-171450" defTabSz="562722" eaLnBrk="1" hangingPunct="1">
              <a:buFontTx/>
              <a:buChar char="-"/>
              <a:defRPr/>
            </a:pPr>
            <a:endParaRPr lang="en-GB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59" name="Text Placeholder 62">
            <a:extLst>
              <a:ext uri="{FF2B5EF4-FFF2-40B4-BE49-F238E27FC236}">
                <a16:creationId xmlns:a16="http://schemas.microsoft.com/office/drawing/2014/main" id="{50E45E8A-FE68-2E23-DAD7-49AB5FE093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auto">
          <a:xfrm>
            <a:off x="381000" y="4875213"/>
            <a:ext cx="5613400" cy="1503362"/>
          </a:xfrm>
        </p:spPr>
        <p:txBody>
          <a:bodyPr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pPr marL="228600" indent="-228600" defTabSz="562722" eaLnBrk="1" hangingPunct="1">
              <a:buAutoNum type="arabicPeriod"/>
              <a:defRPr/>
            </a:pPr>
            <a:r>
              <a:rPr lang="en-US" b="1" dirty="0"/>
              <a:t>Cloud Hosting/Server</a:t>
            </a:r>
          </a:p>
          <a:p>
            <a:pPr marL="228600" indent="-228600" defTabSz="562722" eaLnBrk="1" hangingPunct="1">
              <a:buAutoNum type="arabicPeriod"/>
              <a:defRPr/>
            </a:pPr>
            <a:r>
              <a:rPr lang="en-US" b="1" dirty="0"/>
              <a:t>Legal &amp; Compliance Costs</a:t>
            </a:r>
          </a:p>
          <a:p>
            <a:pPr marL="228600" indent="-228600" defTabSz="562722" eaLnBrk="1" hangingPunct="1">
              <a:buAutoNum type="arabicPeriod"/>
              <a:defRPr/>
            </a:pPr>
            <a:r>
              <a:rPr lang="en-US" b="1" dirty="0"/>
              <a:t>Smart Contract Deployment</a:t>
            </a:r>
          </a:p>
          <a:p>
            <a:pPr marL="228600" indent="-228600" defTabSz="562722" eaLnBrk="1" hangingPunct="1">
              <a:buAutoNum type="arabicPeriod"/>
              <a:defRPr/>
            </a:pPr>
            <a:r>
              <a:rPr lang="en-US" b="1" dirty="0"/>
              <a:t>API Usage</a:t>
            </a:r>
          </a:p>
          <a:p>
            <a:pPr marL="228600" indent="-228600" defTabSz="562722" eaLnBrk="1" hangingPunct="1">
              <a:buAutoNum type="arabicPeriod"/>
              <a:defRPr/>
            </a:pPr>
            <a:r>
              <a:rPr lang="en-US" b="1" dirty="0"/>
              <a:t>Marketing</a:t>
            </a:r>
          </a:p>
        </p:txBody>
      </p:sp>
      <p:sp>
        <p:nvSpPr>
          <p:cNvPr id="2060" name="Text Placeholder 63">
            <a:extLst>
              <a:ext uri="{FF2B5EF4-FFF2-40B4-BE49-F238E27FC236}">
                <a16:creationId xmlns:a16="http://schemas.microsoft.com/office/drawing/2014/main" id="{C00F7955-D1C2-146D-2603-97B9ACD2AA5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auto">
          <a:xfrm>
            <a:off x="6230938" y="4827588"/>
            <a:ext cx="5580062" cy="1550987"/>
          </a:xfrm>
        </p:spPr>
        <p:txBody>
          <a:bodyPr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pPr marL="228600" indent="-228600" defTabSz="562722" eaLnBrk="1" hangingPunct="1">
              <a:buAutoNum type="arabicPeriod"/>
              <a:defRPr/>
            </a:pPr>
            <a:r>
              <a:rPr lang="en-GB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Small transaction fees (2-3%)</a:t>
            </a:r>
          </a:p>
          <a:p>
            <a:pPr marL="228600" indent="-228600" defTabSz="562722" eaLnBrk="1" hangingPunct="1">
              <a:buAutoNum type="arabicPeriod"/>
              <a:defRPr/>
            </a:pPr>
            <a:r>
              <a:rPr lang="en-GB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Collateral Liquidation Fees (if borrower defaults)</a:t>
            </a:r>
          </a:p>
          <a:p>
            <a:pPr marL="228600" indent="-228600" defTabSz="562722" eaLnBrk="1" hangingPunct="1">
              <a:buAutoNum type="arabicPeriod"/>
              <a:defRPr/>
            </a:pPr>
            <a:r>
              <a:rPr lang="en-US" b="1" dirty="0"/>
              <a:t>Verification &amp; Due Diligence Services</a:t>
            </a:r>
            <a:r>
              <a:rPr lang="en-GB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 (borrowers pay one-time fee for verification like background checks and risk grading)</a:t>
            </a:r>
          </a:p>
          <a:p>
            <a:pPr marL="228600" indent="-228600" defTabSz="562722" eaLnBrk="1" hangingPunct="1">
              <a:buAutoNum type="arabicPeriod"/>
              <a:defRPr/>
            </a:pPr>
            <a:r>
              <a:rPr lang="en-GB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Staking &amp; Yield on Idle Funds (</a:t>
            </a:r>
            <a:r>
              <a:rPr lang="en-US" b="1" dirty="0"/>
              <a:t>If investors don’t withdraw unallocated funds immediately, we stake them in low-risk yield strategies (DeFi lending, treasury-backed stablecoins</a:t>
            </a:r>
            <a:r>
              <a:rPr lang="en-GB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228600" indent="-228600" defTabSz="562722" eaLnBrk="1" hangingPunct="1">
              <a:buAutoNum type="arabicPeriod"/>
              <a:defRPr/>
            </a:pPr>
            <a:endParaRPr lang="en-GB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28600" indent="-228600" defTabSz="562722" eaLnBrk="1" hangingPunct="1">
              <a:buAutoNum type="arabicPeriod"/>
              <a:defRPr/>
            </a:pPr>
            <a:endParaRPr lang="en-GB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28600" indent="-228600" defTabSz="562722" eaLnBrk="1" hangingPunct="1">
              <a:buAutoNum type="arabicPeriod"/>
              <a:defRPr/>
            </a:pPr>
            <a:endParaRPr lang="en-GB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228600" indent="-228600" defTabSz="562722" eaLnBrk="1" hangingPunct="1">
              <a:buAutoNum type="arabicPeriod"/>
              <a:defRPr/>
            </a:pPr>
            <a:endParaRPr lang="en-GB" altLang="en-US" b="1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61" name="Text Placeholder 64">
            <a:extLst>
              <a:ext uri="{FF2B5EF4-FFF2-40B4-BE49-F238E27FC236}">
                <a16:creationId xmlns:a16="http://schemas.microsoft.com/office/drawing/2014/main" id="{010C73A3-B7E3-49F5-315D-B7101965166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auto"/>
        <p:txBody>
          <a:bodyPr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pPr defTabSz="562722" eaLnBrk="1" hangingPunct="1">
              <a:defRPr/>
            </a:pPr>
            <a:r>
              <a:rPr lang="en-US" dirty="0" err="1"/>
              <a:t>LedgerVest</a:t>
            </a:r>
            <a:r>
              <a:rPr lang="en-US" dirty="0"/>
              <a:t> (tentative)</a:t>
            </a:r>
            <a:endParaRPr lang="en-GB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62" name="Text Placeholder 65">
            <a:extLst>
              <a:ext uri="{FF2B5EF4-FFF2-40B4-BE49-F238E27FC236}">
                <a16:creationId xmlns:a16="http://schemas.microsoft.com/office/drawing/2014/main" id="{525E913D-C802-59F7-B25D-0C74D0FA7E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auto">
          <a:xfrm>
            <a:off x="7005638" y="381000"/>
            <a:ext cx="1727200" cy="280988"/>
          </a:xfrm>
        </p:spPr>
        <p:txBody>
          <a:bodyPr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pPr defTabSz="562722" eaLnBrk="1" hangingPunct="1"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Freddy</a:t>
            </a:r>
            <a:endParaRPr lang="en-GB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063" name="Text Placeholder 66">
            <a:extLst>
              <a:ext uri="{FF2B5EF4-FFF2-40B4-BE49-F238E27FC236}">
                <a16:creationId xmlns:a16="http://schemas.microsoft.com/office/drawing/2014/main" id="{B88E0BD7-B9E7-69B3-7D8A-CC213867318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auto"/>
        <p:txBody>
          <a:bodyPr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pPr defTabSz="562722" eaLnBrk="1" hangingPunct="1">
              <a:defRPr/>
            </a:pP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02/27/2025</a:t>
            </a:r>
          </a:p>
        </p:txBody>
      </p:sp>
      <p:sp>
        <p:nvSpPr>
          <p:cNvPr id="2064" name="Text Placeholder 67">
            <a:extLst>
              <a:ext uri="{FF2B5EF4-FFF2-40B4-BE49-F238E27FC236}">
                <a16:creationId xmlns:a16="http://schemas.microsoft.com/office/drawing/2014/main" id="{206B4457-50B2-7595-3D27-ED035BE278B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auto"/>
        <p:txBody>
          <a:bodyPr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pPr defTabSz="562722" eaLnBrk="1" hangingPunct="1">
              <a:defRPr/>
            </a:pP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1.0</a:t>
            </a:r>
          </a:p>
        </p:txBody>
      </p:sp>
      <p:sp>
        <p:nvSpPr>
          <p:cNvPr id="2065" name="Rectangle 51">
            <a:extLst>
              <a:ext uri="{FF2B5EF4-FFF2-40B4-BE49-F238E27FC236}">
                <a16:creationId xmlns:a16="http://schemas.microsoft.com/office/drawing/2014/main" id="{D6DAE0CF-FFB3-49DB-7829-EDB6368B4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6486525"/>
            <a:ext cx="11582400" cy="357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GB" altLang="en-US" sz="862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Lean Canvas is adapted from The Business Model Canvas (</a:t>
            </a:r>
            <a:r>
              <a:rPr lang="en-GB" altLang="en-US" sz="862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www.businessmodelgeneration.com/canvas</a:t>
            </a:r>
            <a:r>
              <a:rPr lang="en-GB" altLang="en-US" sz="862" dirty="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PowerPoint implementation by: Neos Chronos Limited </a:t>
            </a:r>
            <a:r>
              <a:rPr lang="en-GB" altLang="en-US" sz="862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sz="862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https://neoschronos.com</a:t>
            </a:r>
            <a:r>
              <a:rPr lang="en-GB" altLang="en-US" sz="862" dirty="0">
                <a:latin typeface="Arial" panose="020B0604020202020204" pitchFamily="34" charset="0"/>
                <a:cs typeface="Arial" panose="020B0604020202020204" pitchFamily="34" charset="0"/>
              </a:rPr>
              <a:t>). License: </a:t>
            </a:r>
            <a:r>
              <a:rPr lang="mr-IN" altLang="en-US" sz="862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CC BY-SA 3.0</a:t>
            </a:r>
            <a:endParaRPr lang="mr-IN" altLang="en-US" sz="862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GB" altLang="en-US" sz="86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01905"/>
              </p:ext>
            </p:extLst>
          </p:nvPr>
        </p:nvGraphicFramePr>
        <p:xfrm>
          <a:off x="685800" y="94570"/>
          <a:ext cx="10515600" cy="6788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3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84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 marR="558800">
                        <a:lnSpc>
                          <a:spcPct val="150000"/>
                        </a:lnSpc>
                        <a:spcBef>
                          <a:spcPts val="2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ID: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Created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by: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4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Created: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001A5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nvest in a company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</a:t>
                      </a:r>
                      <a:r>
                        <a:rPr sz="14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840"/>
                        </a:spcBef>
                        <a:tabLst>
                          <a:tab pos="3797300" algn="l"/>
                          <a:tab pos="6426200" algn="l"/>
                        </a:tabLs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Freddy Platinus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Last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Updated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By: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Freddy Platinus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35"/>
                        </a:spcBef>
                        <a:tabLst>
                          <a:tab pos="3797300" algn="l"/>
                          <a:tab pos="6426200" algn="l"/>
                        </a:tabLst>
                      </a:pP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February 28</a:t>
                      </a:r>
                      <a:r>
                        <a:rPr lang="en-US" sz="1400" baseline="30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2025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Last</a:t>
                      </a:r>
                      <a:r>
                        <a:rPr sz="14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Revision</a:t>
                      </a:r>
                      <a:r>
                        <a:rPr sz="14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Date: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February 28</a:t>
                      </a:r>
                      <a:r>
                        <a:rPr lang="en-US" sz="1400" baseline="300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th</a:t>
                      </a:r>
                      <a:r>
                        <a:rPr lang="en-US" sz="14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 2025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001A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0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400" spc="-1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lang="en-US" sz="140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Allow investors to invest into a borrowing company’s loan proposal through the blockchain-based platform. The investment is held in a smart contract escrow until the project reaches its fundraising goals, Investor receives interest/repayments based on their contributions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Actors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T w="12700">
                      <a:solidFill>
                        <a:srgbClr val="001A57"/>
                      </a:solidFill>
                      <a:prstDash val="solid"/>
                    </a:lnT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140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Investor, Smart Contract, Borrowing Company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T w="12700">
                      <a:solidFill>
                        <a:srgbClr val="001A57"/>
                      </a:solidFill>
                      <a:prstDash val="solid"/>
                    </a:lnT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Preconditions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T w="12700">
                      <a:solidFill>
                        <a:srgbClr val="001A57"/>
                      </a:solidFill>
                      <a:prstDash val="solid"/>
                    </a:lnT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 indent="-173355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264795" algn="l"/>
                        </a:tabLst>
                      </a:pPr>
                      <a:r>
                        <a:rPr lang="en-US" sz="140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Investor is authenticated</a:t>
                      </a:r>
                    </a:p>
                    <a:p>
                      <a:pPr marL="264795" indent="-173355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264795" algn="l"/>
                        </a:tabLst>
                      </a:pPr>
                      <a:r>
                        <a:rPr lang="en-US" sz="140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Borrowing company has an active loan proposal</a:t>
                      </a:r>
                    </a:p>
                    <a:p>
                      <a:pPr marL="264795" indent="-173355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264795" algn="l"/>
                        </a:tabLst>
                      </a:pPr>
                      <a:r>
                        <a:rPr lang="en-US" sz="140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Investor has sufficient funds in their wallet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T w="12700">
                      <a:solidFill>
                        <a:srgbClr val="001A57"/>
                      </a:solidFill>
                      <a:prstDash val="solid"/>
                    </a:lnT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Postconditions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T w="12700">
                      <a:solidFill>
                        <a:srgbClr val="001A57"/>
                      </a:solidFill>
                      <a:prstDash val="solid"/>
                    </a:lnT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 indent="-173355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  <a:tabLst>
                          <a:tab pos="264795" algn="l"/>
                        </a:tabLst>
                      </a:pPr>
                      <a:r>
                        <a:rPr lang="en-US" sz="140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Investment is secured in a smart contract escrow</a:t>
                      </a:r>
                      <a:endParaRPr lang="en-US" sz="1400" dirty="0">
                        <a:latin typeface="Calibri"/>
                        <a:cs typeface="Calibri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spcBef>
                          <a:spcPts val="25"/>
                        </a:spcBef>
                        <a:buAutoNum type="arabicPeriod"/>
                        <a:tabLst>
                          <a:tab pos="264795" algn="l"/>
                        </a:tabLst>
                      </a:pPr>
                      <a:r>
                        <a:rPr lang="en-US" sz="140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If fundraising goal is met, funds remain locked until borrower requests withdrawal</a:t>
                      </a:r>
                      <a:endParaRPr lang="en-US" sz="1400" dirty="0">
                        <a:latin typeface="Calibri"/>
                        <a:cs typeface="Calibri"/>
                      </a:endParaRPr>
                    </a:p>
                    <a:p>
                      <a:pPr marL="264795" indent="-173355">
                        <a:lnSpc>
                          <a:spcPct val="100000"/>
                        </a:lnSpc>
                        <a:spcBef>
                          <a:spcPts val="20"/>
                        </a:spcBef>
                        <a:buAutoNum type="arabicPeriod"/>
                        <a:tabLst>
                          <a:tab pos="264795" algn="l"/>
                        </a:tabLst>
                      </a:pPr>
                      <a:r>
                        <a:rPr lang="en-US" sz="1400" spc="-1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If the project fails, funds are refunded to investors</a:t>
                      </a:r>
                    </a:p>
                    <a:p>
                      <a:pPr marL="264795" indent="-173355">
                        <a:lnSpc>
                          <a:spcPct val="100000"/>
                        </a:lnSpc>
                        <a:spcBef>
                          <a:spcPts val="20"/>
                        </a:spcBef>
                        <a:buAutoNum type="arabicPeriod"/>
                        <a:tabLst>
                          <a:tab pos="264795" algn="l"/>
                        </a:tabLst>
                      </a:pPr>
                      <a:r>
                        <a:rPr lang="en-US" sz="1400" spc="-1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Investors receive repayments based on their contribution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T w="12700">
                      <a:solidFill>
                        <a:srgbClr val="001A57"/>
                      </a:solidFill>
                      <a:prstDash val="solid"/>
                    </a:lnT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Flow: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T w="12700">
                      <a:solidFill>
                        <a:srgbClr val="001A57"/>
                      </a:solidFill>
                      <a:prstDash val="solid"/>
                    </a:lnT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30810">
                        <a:lnSpc>
                          <a:spcPct val="101400"/>
                        </a:lnSpc>
                        <a:spcBef>
                          <a:spcPts val="225"/>
                        </a:spcBef>
                      </a:pPr>
                      <a:r>
                        <a:rPr lang="en-US" sz="140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Investor selects a loan proposal on the platform, enters the desired investment amount and confirms the transaction. The system verifies that the investor has sufficient funds and transfer the amount to a smart contract escrow. If the fundraising goal is met, funds are locked until withdrawal approval. Once disbursed, investors receives scheduled repayments + interests based on their contribution.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T w="12700">
                      <a:solidFill>
                        <a:srgbClr val="001A57"/>
                      </a:solidFill>
                      <a:prstDash val="solid"/>
                    </a:lnT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Alternate</a:t>
                      </a:r>
                      <a:r>
                        <a:rPr sz="1400" spc="-5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Flows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T w="12700">
                      <a:solidFill>
                        <a:srgbClr val="001A57"/>
                      </a:solidFill>
                      <a:prstDash val="solid"/>
                    </a:lnT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4340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</a:pPr>
                      <a:r>
                        <a:rPr lang="en-US" sz="140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If fundraising fails, funds are automatically refunded to investors.</a:t>
                      </a:r>
                    </a:p>
                    <a:p>
                      <a:pPr marL="434340" indent="-342900">
                        <a:lnSpc>
                          <a:spcPct val="100000"/>
                        </a:lnSpc>
                        <a:spcBef>
                          <a:spcPts val="250"/>
                        </a:spcBef>
                        <a:buAutoNum type="arabicPeriod"/>
                      </a:pPr>
                      <a:r>
                        <a:rPr lang="en-US" sz="140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If borrower defaults, collateral is automatically liquidated for investor repayment.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T w="12700">
                      <a:solidFill>
                        <a:srgbClr val="001A57"/>
                      </a:solidFill>
                      <a:prstDash val="solid"/>
                    </a:lnT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1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Exceptions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T w="12700">
                      <a:solidFill>
                        <a:srgbClr val="001A57"/>
                      </a:solidFill>
                      <a:prstDash val="solid"/>
                    </a:lnT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4340" marR="424180" indent="-342900">
                        <a:lnSpc>
                          <a:spcPct val="101400"/>
                        </a:lnSpc>
                        <a:spcBef>
                          <a:spcPts val="229"/>
                        </a:spcBef>
                        <a:buAutoNum type="arabicPeriod"/>
                      </a:pPr>
                      <a:r>
                        <a:rPr lang="en-US" sz="140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If investors has insufficient funds, the transaction is cancelled</a:t>
                      </a:r>
                    </a:p>
                    <a:p>
                      <a:pPr marL="434340" marR="424180" indent="-342900">
                        <a:lnSpc>
                          <a:spcPct val="101400"/>
                        </a:lnSpc>
                        <a:spcBef>
                          <a:spcPts val="229"/>
                        </a:spcBef>
                        <a:buAutoNum type="arabicPeriod"/>
                      </a:pPr>
                      <a:r>
                        <a:rPr lang="en-US" sz="140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If blockchain transaction fails, investment remains in the investor’s wallet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T w="12700">
                      <a:solidFill>
                        <a:srgbClr val="001A57"/>
                      </a:solidFill>
                      <a:prstDash val="solid"/>
                    </a:lnT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Assumptions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T w="12700">
                      <a:solidFill>
                        <a:srgbClr val="001A57"/>
                      </a:solidFill>
                      <a:prstDash val="solid"/>
                    </a:lnT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1A57"/>
                          </a:solidFill>
                          <a:latin typeface="+mn-lt"/>
                          <a:cs typeface="Calibri"/>
                        </a:rPr>
                        <a:t>    Investors are actively engaged in voting on fund releases</a:t>
                      </a:r>
                      <a:endParaRPr lang="en-US" sz="1400" dirty="0">
                        <a:solidFill>
                          <a:srgbClr val="001A57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1A5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Investors trust the system to enforce fair fund management through smart contracts.</a:t>
                      </a:r>
                      <a:endParaRPr lang="en-US" sz="1400" dirty="0">
                        <a:solidFill>
                          <a:srgbClr val="001A57"/>
                        </a:solidFill>
                        <a:latin typeface="+mn-lt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T w="12700">
                      <a:solidFill>
                        <a:srgbClr val="001A57"/>
                      </a:solidFill>
                      <a:prstDash val="solid"/>
                    </a:lnT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94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r>
                        <a:rPr sz="1400" spc="-4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35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01A57"/>
                          </a:solidFill>
                          <a:latin typeface="Calibri"/>
                          <a:cs typeface="Calibri"/>
                        </a:rPr>
                        <a:t>Issues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T w="12700">
                      <a:solidFill>
                        <a:srgbClr val="001A57"/>
                      </a:solidFill>
                      <a:prstDash val="solid"/>
                    </a:lnT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rgbClr val="001A5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Should investors receive reward for active participation in voting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1A57"/>
                      </a:solidFill>
                      <a:prstDash val="solid"/>
                    </a:lnL>
                    <a:lnR w="12700">
                      <a:solidFill>
                        <a:srgbClr val="001A57"/>
                      </a:solidFill>
                      <a:prstDash val="solid"/>
                    </a:lnR>
                    <a:lnT w="12700">
                      <a:solidFill>
                        <a:srgbClr val="001A57"/>
                      </a:solidFill>
                      <a:prstDash val="solid"/>
                    </a:lnT>
                    <a:lnB w="12700">
                      <a:solidFill>
                        <a:srgbClr val="001A5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os Chronos">
      <a:dk1>
        <a:srgbClr val="444444"/>
      </a:dk1>
      <a:lt1>
        <a:sysClr val="window" lastClr="FFFFFF"/>
      </a:lt1>
      <a:dk2>
        <a:srgbClr val="222222"/>
      </a:dk2>
      <a:lt2>
        <a:srgbClr val="F3F3F3"/>
      </a:lt2>
      <a:accent1>
        <a:srgbClr val="669933"/>
      </a:accent1>
      <a:accent2>
        <a:srgbClr val="38BEEA"/>
      </a:accent2>
      <a:accent3>
        <a:srgbClr val="EA38C0"/>
      </a:accent3>
      <a:accent4>
        <a:srgbClr val="EABB38"/>
      </a:accent4>
      <a:accent5>
        <a:srgbClr val="788C92"/>
      </a:accent5>
      <a:accent6>
        <a:srgbClr val="EA6238"/>
      </a:accent6>
      <a:hlink>
        <a:srgbClr val="787828"/>
      </a:hlink>
      <a:folHlink>
        <a:srgbClr val="9AA2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