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2" r:id="rId5"/>
    <p:sldMasterId id="2147483673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36146B3-4A65-4408-9333-94CA385ABB4A}">
  <a:tblStyle styleId="{836146B3-4A65-4408-9333-94CA385ABB4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11" Type="http://schemas.openxmlformats.org/officeDocument/2006/relationships/slide" Target="slides/slide4.xml"/><Relationship Id="rId22" Type="http://schemas.openxmlformats.org/officeDocument/2006/relationships/slide" Target="slides/slide15.xml"/><Relationship Id="rId10" Type="http://schemas.openxmlformats.org/officeDocument/2006/relationships/slide" Target="slides/slide3.xml"/><Relationship Id="rId21" Type="http://schemas.openxmlformats.org/officeDocument/2006/relationships/slide" Target="slides/slide14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23" Type="http://schemas.openxmlformats.org/officeDocument/2006/relationships/slide" Target="slides/slide1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2.xml"/><Relationship Id="rId6" Type="http://schemas.openxmlformats.org/officeDocument/2006/relationships/slideMaster" Target="slideMasters/slideMaster2.xml"/><Relationship Id="rId18" Type="http://schemas.openxmlformats.org/officeDocument/2006/relationships/slide" Target="slides/slide1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54ce69baff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54ce69baff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537523535d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3537523535d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537523535d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3537523535d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354ce69baff_0_8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354ce69baff_0_8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354ce69baff_0_9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354ce69baff_0_9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354ce69baff_0_10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354ce69baff_0_10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354ce69baff_0_6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354ce69baff_0_6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300">
                <a:solidFill>
                  <a:srgbClr val="595959"/>
                </a:solidFill>
              </a:rPr>
              <a:t>아쉬웠던 점 Ideation</a:t>
            </a:r>
            <a:endParaRPr sz="1300">
              <a:solidFill>
                <a:srgbClr val="595959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Char char="-"/>
            </a:pPr>
            <a:r>
              <a:rPr lang="ko" sz="1300">
                <a:solidFill>
                  <a:srgbClr val="595959"/>
                </a:solidFill>
              </a:rPr>
              <a:t>데이터가 풍부하지는 않았던 듯? 다양한 추천이 어려울 수 있음- 평점, 풍부한 리뷰데이터, 사용자 정보 등</a:t>
            </a:r>
            <a:endParaRPr sz="1300">
              <a:solidFill>
                <a:srgbClr val="595959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Char char="-"/>
            </a:pPr>
            <a:r>
              <a:rPr lang="ko" sz="1300">
                <a:solidFill>
                  <a:srgbClr val="595959"/>
                </a:solidFill>
              </a:rPr>
              <a:t>LLM 기반 Re-ranker를 활용하지 못한 점 (langchain 버전 문제 &amp; Test API- Key의 한계 )</a:t>
            </a:r>
            <a:endParaRPr sz="1300">
              <a:solidFill>
                <a:srgbClr val="595959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Char char="-"/>
            </a:pPr>
            <a:r>
              <a:rPr lang="ko" sz="1300">
                <a:solidFill>
                  <a:srgbClr val="595959"/>
                </a:solidFill>
              </a:rPr>
              <a:t>Decomposition Query를 사용해보면 더 좋았을 것</a:t>
            </a:r>
            <a:endParaRPr sz="1300">
              <a:solidFill>
                <a:srgbClr val="595959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Char char="-"/>
            </a:pPr>
            <a:r>
              <a:rPr lang="ko" sz="1300">
                <a:solidFill>
                  <a:srgbClr val="595959"/>
                </a:solidFill>
              </a:rPr>
              <a:t>Retrieval 전략 - Sparse와 Dense 의 가중치 설정을 사용자 쿼리에 기반해서 동적으로 작동하게 하면 더 좋았을 것</a:t>
            </a:r>
            <a:endParaRPr sz="1300">
              <a:solidFill>
                <a:srgbClr val="595959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Char char="-"/>
            </a:pPr>
            <a:r>
              <a:rPr lang="ko" sz="1300">
                <a:solidFill>
                  <a:srgbClr val="595959"/>
                </a:solidFill>
              </a:rPr>
              <a:t>평가 지표 - Multi-turn 및 후속 질문에 대한 성능 평가 부재</a:t>
            </a:r>
            <a:endParaRPr sz="13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3537523535d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3537523535d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300">
                <a:solidFill>
                  <a:srgbClr val="595959"/>
                </a:solidFill>
              </a:rPr>
              <a:t>아쉬웠던 점 Ideation</a:t>
            </a:r>
            <a:endParaRPr sz="1300">
              <a:solidFill>
                <a:srgbClr val="595959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Char char="-"/>
            </a:pPr>
            <a:r>
              <a:rPr lang="ko" sz="1300">
                <a:solidFill>
                  <a:srgbClr val="595959"/>
                </a:solidFill>
              </a:rPr>
              <a:t>데이터가 풍부하지는 않았던 듯? 다양한 추천이 어려울 수 있음- 평점, 풍부한 리뷰데이터, 사용자 정보 등</a:t>
            </a:r>
            <a:endParaRPr sz="1300">
              <a:solidFill>
                <a:srgbClr val="595959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Char char="-"/>
            </a:pPr>
            <a:r>
              <a:rPr lang="ko" sz="1300">
                <a:solidFill>
                  <a:srgbClr val="595959"/>
                </a:solidFill>
              </a:rPr>
              <a:t>LLM 기반 Re-ranker를 활용하지 못한 점 (langchain 버전 문제 &amp; Test API- Key의 한계 )</a:t>
            </a:r>
            <a:endParaRPr sz="1300">
              <a:solidFill>
                <a:srgbClr val="595959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Char char="-"/>
            </a:pPr>
            <a:r>
              <a:rPr lang="ko" sz="1300">
                <a:solidFill>
                  <a:srgbClr val="595959"/>
                </a:solidFill>
              </a:rPr>
              <a:t>Decomposition Query를 사용해보면 더 좋았을 것</a:t>
            </a:r>
            <a:endParaRPr sz="1300">
              <a:solidFill>
                <a:srgbClr val="595959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Char char="-"/>
            </a:pPr>
            <a:r>
              <a:rPr lang="ko" sz="1300">
                <a:solidFill>
                  <a:srgbClr val="595959"/>
                </a:solidFill>
              </a:rPr>
              <a:t>Retrieval 전략 - Sparse와 Dense 의 가중치 설정을 사용자 쿼리에 기반해서 동적으로 작동하게 하면 더 좋았을 것</a:t>
            </a:r>
            <a:endParaRPr sz="1300">
              <a:solidFill>
                <a:srgbClr val="595959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Char char="-"/>
            </a:pPr>
            <a:r>
              <a:rPr lang="ko" sz="1300">
                <a:solidFill>
                  <a:srgbClr val="595959"/>
                </a:solidFill>
              </a:rPr>
              <a:t>평가 지표 - Multi-turn 및 후속 질문에 대한 성능 평가 부재</a:t>
            </a:r>
            <a:endParaRPr sz="13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54ce69baff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54ce69baff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54ce69baff_0_3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54ce69baff_0_3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54ce69baff_0_5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54ce69baff_0_5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54ce69baff_0_5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54ce69baff_0_5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54ce69baff_0_4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354ce69baff_0_4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54ce69baff_0_6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54ce69baff_0_6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537523535d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3537523535d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537523535d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3537523535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내용 없음 1">
  <p:cSld name="BLANK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idx="12" type="sldNum"/>
          </p:nvPr>
        </p:nvSpPr>
        <p:spPr>
          <a:xfrm>
            <a:off x="8223208" y="47429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 sz="800"/>
            </a:lvl1pPr>
            <a:lvl2pPr lvl="1">
              <a:buNone/>
              <a:defRPr sz="800"/>
            </a:lvl2pPr>
            <a:lvl3pPr lvl="2">
              <a:buNone/>
              <a:defRPr sz="800"/>
            </a:lvl3pPr>
            <a:lvl4pPr lvl="3">
              <a:buNone/>
              <a:defRPr sz="800"/>
            </a:lvl4pPr>
            <a:lvl5pPr lvl="4">
              <a:buNone/>
              <a:defRPr sz="800"/>
            </a:lvl5pPr>
            <a:lvl6pPr lvl="5">
              <a:buNone/>
              <a:defRPr sz="800"/>
            </a:lvl6pPr>
            <a:lvl7pPr lvl="6">
              <a:buNone/>
              <a:defRPr sz="800"/>
            </a:lvl7pPr>
            <a:lvl8pPr lvl="7">
              <a:buNone/>
              <a:defRPr sz="800"/>
            </a:lvl8pPr>
            <a:lvl9pPr lvl="8">
              <a:buNone/>
              <a:defRPr sz="8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cxnSp>
        <p:nvCxnSpPr>
          <p:cNvPr id="52" name="Google Shape;52;p13"/>
          <p:cNvCxnSpPr/>
          <p:nvPr/>
        </p:nvCxnSpPr>
        <p:spPr>
          <a:xfrm>
            <a:off x="425225" y="280975"/>
            <a:ext cx="714300" cy="0"/>
          </a:xfrm>
          <a:prstGeom prst="straightConnector1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" name="Google Shape;53;p13"/>
          <p:cNvCxnSpPr/>
          <p:nvPr/>
        </p:nvCxnSpPr>
        <p:spPr>
          <a:xfrm>
            <a:off x="414900" y="4824825"/>
            <a:ext cx="83142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439975" y="836000"/>
            <a:ext cx="83142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1pPr>
            <a:lvl2pPr lvl="1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55" name="Google Shape;55;p13"/>
          <p:cNvSpPr txBox="1"/>
          <p:nvPr>
            <p:ph type="title"/>
          </p:nvPr>
        </p:nvSpPr>
        <p:spPr>
          <a:xfrm>
            <a:off x="425250" y="435474"/>
            <a:ext cx="6582300" cy="4425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9pPr>
          </a:lstStyle>
          <a:p/>
        </p:txBody>
      </p:sp>
      <p:sp>
        <p:nvSpPr>
          <p:cNvPr id="56" name="Google Shape;56;p13"/>
          <p:cNvSpPr txBox="1"/>
          <p:nvPr>
            <p:ph idx="2" type="subTitle"/>
          </p:nvPr>
        </p:nvSpPr>
        <p:spPr>
          <a:xfrm>
            <a:off x="1210725" y="206567"/>
            <a:ext cx="3454500" cy="18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내용 없음 2">
  <p:cSld name="BLANK_2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/>
          <p:nvPr>
            <p:ph idx="12" type="sldNum"/>
          </p:nvPr>
        </p:nvSpPr>
        <p:spPr>
          <a:xfrm>
            <a:off x="8223208" y="47429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 sz="800"/>
            </a:lvl1pPr>
            <a:lvl2pPr lvl="1">
              <a:buNone/>
              <a:defRPr sz="800"/>
            </a:lvl2pPr>
            <a:lvl3pPr lvl="2">
              <a:buNone/>
              <a:defRPr sz="800"/>
            </a:lvl3pPr>
            <a:lvl4pPr lvl="3">
              <a:buNone/>
              <a:defRPr sz="800"/>
            </a:lvl4pPr>
            <a:lvl5pPr lvl="4">
              <a:buNone/>
              <a:defRPr sz="800"/>
            </a:lvl5pPr>
            <a:lvl6pPr lvl="5">
              <a:buNone/>
              <a:defRPr sz="800"/>
            </a:lvl6pPr>
            <a:lvl7pPr lvl="6">
              <a:buNone/>
              <a:defRPr sz="800"/>
            </a:lvl7pPr>
            <a:lvl8pPr lvl="7">
              <a:buNone/>
              <a:defRPr sz="800"/>
            </a:lvl8pPr>
            <a:lvl9pPr lvl="8">
              <a:buNone/>
              <a:defRPr sz="8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cxnSp>
        <p:nvCxnSpPr>
          <p:cNvPr id="59" name="Google Shape;59;p14"/>
          <p:cNvCxnSpPr/>
          <p:nvPr/>
        </p:nvCxnSpPr>
        <p:spPr>
          <a:xfrm>
            <a:off x="425225" y="280975"/>
            <a:ext cx="714300" cy="0"/>
          </a:xfrm>
          <a:prstGeom prst="straightConnector1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" name="Google Shape;60;p14"/>
          <p:cNvCxnSpPr/>
          <p:nvPr/>
        </p:nvCxnSpPr>
        <p:spPr>
          <a:xfrm>
            <a:off x="414900" y="4824825"/>
            <a:ext cx="83142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439975" y="836000"/>
            <a:ext cx="83142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1pPr>
            <a:lvl2pPr lvl="1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62" name="Google Shape;62;p14"/>
          <p:cNvSpPr txBox="1"/>
          <p:nvPr>
            <p:ph type="title"/>
          </p:nvPr>
        </p:nvSpPr>
        <p:spPr>
          <a:xfrm>
            <a:off x="425250" y="435474"/>
            <a:ext cx="6582300" cy="4425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9pPr>
          </a:lstStyle>
          <a:p/>
        </p:txBody>
      </p:sp>
      <p:sp>
        <p:nvSpPr>
          <p:cNvPr id="63" name="Google Shape;63;p14"/>
          <p:cNvSpPr txBox="1"/>
          <p:nvPr>
            <p:ph idx="2" type="subTitle"/>
          </p:nvPr>
        </p:nvSpPr>
        <p:spPr>
          <a:xfrm>
            <a:off x="1210725" y="206567"/>
            <a:ext cx="3454500" cy="18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70" name="Google Shape;70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71" name="Google Shape;71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4" name="Google Shape;7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8" name="Google Shape;78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1" name="Google Shape;81;p1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2" name="Google Shape;82;p1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3" name="Google Shape;83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6" name="Google Shape;86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9" name="Google Shape;89;p2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0" name="Google Shape;90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93" name="Google Shape;93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2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97" name="Google Shape;97;p2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8" name="Google Shape;98;p2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9" name="Google Shape;99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02" name="Google Shape;102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05" name="Google Shape;105;p2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6" name="Google Shape;106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6"/>
          <p:cNvSpPr txBox="1"/>
          <p:nvPr>
            <p:ph idx="12" type="sldNum"/>
          </p:nvPr>
        </p:nvSpPr>
        <p:spPr>
          <a:xfrm>
            <a:off x="8223208" y="47429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 sz="800"/>
            </a:lvl1pPr>
            <a:lvl2pPr lvl="1">
              <a:buNone/>
              <a:defRPr sz="800"/>
            </a:lvl2pPr>
            <a:lvl3pPr lvl="2">
              <a:buNone/>
              <a:defRPr sz="800"/>
            </a:lvl3pPr>
            <a:lvl4pPr lvl="3">
              <a:buNone/>
              <a:defRPr sz="800"/>
            </a:lvl4pPr>
            <a:lvl5pPr lvl="4">
              <a:buNone/>
              <a:defRPr sz="800"/>
            </a:lvl5pPr>
            <a:lvl6pPr lvl="5">
              <a:buNone/>
              <a:defRPr sz="800"/>
            </a:lvl6pPr>
            <a:lvl7pPr lvl="6">
              <a:buNone/>
              <a:defRPr sz="800"/>
            </a:lvl7pPr>
            <a:lvl8pPr lvl="7">
              <a:buNone/>
              <a:defRPr sz="800"/>
            </a:lvl8pPr>
            <a:lvl9pPr lvl="8">
              <a:buNone/>
              <a:defRPr sz="8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cxnSp>
        <p:nvCxnSpPr>
          <p:cNvPr id="109" name="Google Shape;109;p26"/>
          <p:cNvCxnSpPr/>
          <p:nvPr/>
        </p:nvCxnSpPr>
        <p:spPr>
          <a:xfrm>
            <a:off x="425225" y="280975"/>
            <a:ext cx="714300" cy="0"/>
          </a:xfrm>
          <a:prstGeom prst="straightConnector1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" name="Google Shape;110;p26"/>
          <p:cNvCxnSpPr/>
          <p:nvPr/>
        </p:nvCxnSpPr>
        <p:spPr>
          <a:xfrm>
            <a:off x="414900" y="4824825"/>
            <a:ext cx="83142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1" name="Google Shape;111;p26"/>
          <p:cNvSpPr txBox="1"/>
          <p:nvPr>
            <p:ph idx="1" type="subTitle"/>
          </p:nvPr>
        </p:nvSpPr>
        <p:spPr>
          <a:xfrm>
            <a:off x="439975" y="836000"/>
            <a:ext cx="83142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1pPr>
            <a:lvl2pPr lvl="1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12" name="Google Shape;112;p26"/>
          <p:cNvSpPr txBox="1"/>
          <p:nvPr>
            <p:ph type="title"/>
          </p:nvPr>
        </p:nvSpPr>
        <p:spPr>
          <a:xfrm>
            <a:off x="425250" y="435474"/>
            <a:ext cx="6582300" cy="4425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9pPr>
          </a:lstStyle>
          <a:p/>
        </p:txBody>
      </p:sp>
      <p:sp>
        <p:nvSpPr>
          <p:cNvPr id="113" name="Google Shape;113;p26"/>
          <p:cNvSpPr txBox="1"/>
          <p:nvPr>
            <p:ph idx="2" type="subTitle"/>
          </p:nvPr>
        </p:nvSpPr>
        <p:spPr>
          <a:xfrm>
            <a:off x="1210725" y="206567"/>
            <a:ext cx="3454500" cy="18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drive.google.com/file/d/1UEvnHUDzTlagTll1h2bJDw0MzdOtNJKC/view" TargetMode="External"/><Relationship Id="rId4" Type="http://schemas.openxmlformats.org/officeDocument/2006/relationships/image" Target="../media/image1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2.png"/><Relationship Id="rId6" Type="http://schemas.openxmlformats.org/officeDocument/2006/relationships/image" Target="../media/image1.png"/><Relationship Id="rId7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programmablesearchengine.google.com/controlpanel/all" TargetMode="External"/><Relationship Id="rId4" Type="http://schemas.openxmlformats.org/officeDocument/2006/relationships/image" Target="../media/image16.png"/><Relationship Id="rId5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developers.naver.com/apps/#/myapps/IBdZ4px5CxBp5lnSxyJG/playground" TargetMode="External"/><Relationship Id="rId4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serpapi.com/dashboard" TargetMode="Externa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7"/>
          <p:cNvSpPr txBox="1"/>
          <p:nvPr>
            <p:ph type="ctrTitle"/>
          </p:nvPr>
        </p:nvSpPr>
        <p:spPr>
          <a:xfrm>
            <a:off x="311708" y="6599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800"/>
              <a:t>검색엔진을 활용한 실시간 챗봇</a:t>
            </a:r>
            <a:endParaRPr b="1" sz="4800"/>
          </a:p>
        </p:txBody>
      </p:sp>
      <p:sp>
        <p:nvSpPr>
          <p:cNvPr id="119" name="Google Shape;119;p27"/>
          <p:cNvSpPr txBox="1"/>
          <p:nvPr>
            <p:ph idx="1" type="subTitle"/>
          </p:nvPr>
        </p:nvSpPr>
        <p:spPr>
          <a:xfrm>
            <a:off x="126075" y="4663225"/>
            <a:ext cx="28428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/>
              <a:t>2차 인터뷰 - 양지웅  </a:t>
            </a:r>
            <a:r>
              <a:rPr b="1" lang="ko" sz="1700"/>
              <a:t> </a:t>
            </a:r>
            <a:endParaRPr b="1" sz="1700"/>
          </a:p>
        </p:txBody>
      </p:sp>
      <p:sp>
        <p:nvSpPr>
          <p:cNvPr id="120" name="Google Shape;120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121" name="Google Shape;12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825" y="4755250"/>
            <a:ext cx="510075" cy="20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6"/>
          <p:cNvSpPr txBox="1"/>
          <p:nvPr>
            <p:ph type="title"/>
          </p:nvPr>
        </p:nvSpPr>
        <p:spPr>
          <a:xfrm>
            <a:off x="425250" y="435474"/>
            <a:ext cx="6582300" cy="3078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HTML </a:t>
            </a:r>
            <a:r>
              <a:rPr lang="ko"/>
              <a:t>전처리</a:t>
            </a:r>
            <a:endParaRPr/>
          </a:p>
        </p:txBody>
      </p:sp>
      <p:sp>
        <p:nvSpPr>
          <p:cNvPr id="220" name="Google Shape;220;p36"/>
          <p:cNvSpPr txBox="1"/>
          <p:nvPr>
            <p:ph idx="2" type="subTitle"/>
          </p:nvPr>
        </p:nvSpPr>
        <p:spPr>
          <a:xfrm>
            <a:off x="1210725" y="206567"/>
            <a:ext cx="3454500" cy="18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ko"/>
              <a:t>System Components</a:t>
            </a:r>
            <a:endParaRPr/>
          </a:p>
        </p:txBody>
      </p:sp>
      <p:sp>
        <p:nvSpPr>
          <p:cNvPr id="221" name="Google Shape;221;p36"/>
          <p:cNvSpPr txBox="1"/>
          <p:nvPr>
            <p:ph idx="12" type="sldNum"/>
          </p:nvPr>
        </p:nvSpPr>
        <p:spPr>
          <a:xfrm>
            <a:off x="8223208" y="47429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222" name="Google Shape;222;p36"/>
          <p:cNvSpPr/>
          <p:nvPr/>
        </p:nvSpPr>
        <p:spPr>
          <a:xfrm>
            <a:off x="425249" y="1111125"/>
            <a:ext cx="8262600" cy="3429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chemeClr val="lt1"/>
                </a:solidFill>
              </a:rPr>
              <a:t>내용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23" name="Google Shape;223;p36"/>
          <p:cNvSpPr txBox="1"/>
          <p:nvPr/>
        </p:nvSpPr>
        <p:spPr>
          <a:xfrm>
            <a:off x="546621" y="1202450"/>
            <a:ext cx="7995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dk2"/>
                </a:solidFill>
              </a:rPr>
              <a:t>Search Engine</a:t>
            </a:r>
            <a:endParaRPr b="1" sz="1500">
              <a:solidFill>
                <a:schemeClr val="dk2"/>
              </a:solidFill>
            </a:endParaRPr>
          </a:p>
        </p:txBody>
      </p:sp>
      <p:cxnSp>
        <p:nvCxnSpPr>
          <p:cNvPr id="224" name="Google Shape;224;p36"/>
          <p:cNvCxnSpPr/>
          <p:nvPr/>
        </p:nvCxnSpPr>
        <p:spPr>
          <a:xfrm>
            <a:off x="546300" y="1539750"/>
            <a:ext cx="7995900" cy="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5" name="Google Shape;225;p36"/>
          <p:cNvSpPr/>
          <p:nvPr/>
        </p:nvSpPr>
        <p:spPr>
          <a:xfrm>
            <a:off x="616875" y="1722000"/>
            <a:ext cx="2307900" cy="2632200"/>
          </a:xfrm>
          <a:prstGeom prst="roundRect">
            <a:avLst>
              <a:gd fmla="val 6113" name="adj"/>
            </a:avLst>
          </a:prstGeom>
          <a:solidFill>
            <a:schemeClr val="lt1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36"/>
          <p:cNvSpPr/>
          <p:nvPr/>
        </p:nvSpPr>
        <p:spPr>
          <a:xfrm>
            <a:off x="3402975" y="1722000"/>
            <a:ext cx="2307900" cy="2632200"/>
          </a:xfrm>
          <a:prstGeom prst="roundRect">
            <a:avLst>
              <a:gd fmla="val 6113" name="adj"/>
            </a:avLst>
          </a:prstGeom>
          <a:solidFill>
            <a:schemeClr val="lt1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36"/>
          <p:cNvSpPr/>
          <p:nvPr/>
        </p:nvSpPr>
        <p:spPr>
          <a:xfrm>
            <a:off x="6234300" y="1722000"/>
            <a:ext cx="2307900" cy="2632200"/>
          </a:xfrm>
          <a:prstGeom prst="roundRect">
            <a:avLst>
              <a:gd fmla="val 6113" name="adj"/>
            </a:avLst>
          </a:prstGeom>
          <a:solidFill>
            <a:schemeClr val="lt1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36"/>
          <p:cNvSpPr/>
          <p:nvPr/>
        </p:nvSpPr>
        <p:spPr>
          <a:xfrm>
            <a:off x="700125" y="2180150"/>
            <a:ext cx="2074200" cy="20439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0" lIns="54000" spcFirstLastPara="1" rIns="54000" wrap="square" tIns="0">
            <a:noAutofit/>
          </a:bodyPr>
          <a:lstStyle/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AutoNum type="arabicPeriod"/>
            </a:pPr>
            <a:r>
              <a:rPr lang="ko" sz="800">
                <a:solidFill>
                  <a:schemeClr val="dk2"/>
                </a:solidFill>
              </a:rPr>
              <a:t>readability 라이브러리 활용</a:t>
            </a:r>
            <a:endParaRPr sz="800">
              <a:solidFill>
                <a:schemeClr val="dk2"/>
              </a:solidFill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AutoNum type="arabicPeriod"/>
            </a:pPr>
            <a:r>
              <a:rPr lang="ko" sz="800">
                <a:solidFill>
                  <a:schemeClr val="dk2"/>
                </a:solidFill>
              </a:rPr>
              <a:t>“style”, “noscript”, “form” 등 불필요한 테그 빼고 전부 불러오기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229" name="Google Shape;229;p36"/>
          <p:cNvSpPr/>
          <p:nvPr/>
        </p:nvSpPr>
        <p:spPr>
          <a:xfrm>
            <a:off x="6339525" y="2180300"/>
            <a:ext cx="2074200" cy="20439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0" lIns="54000" spcFirstLastPara="1" rIns="54000" wrap="square" tIns="0">
            <a:noAutofit/>
          </a:bodyPr>
          <a:lstStyle/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AutoNum type="arabicPeriod"/>
            </a:pPr>
            <a:r>
              <a:rPr lang="ko" sz="800">
                <a:solidFill>
                  <a:schemeClr val="dk2"/>
                </a:solidFill>
              </a:rPr>
              <a:t>readability 라이브러리 활용</a:t>
            </a:r>
            <a:endParaRPr sz="800">
              <a:solidFill>
                <a:schemeClr val="dk2"/>
              </a:solidFill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AutoNum type="arabicPeriod"/>
            </a:pPr>
            <a:r>
              <a:rPr lang="ko" sz="800">
                <a:solidFill>
                  <a:schemeClr val="dk2"/>
                </a:solidFill>
              </a:rPr>
              <a:t>“style”, “noscript”, “form” 등 불필요한 테그 빼고 전부 불러오기</a:t>
            </a:r>
            <a:endParaRPr sz="800">
              <a:solidFill>
                <a:schemeClr val="dk2"/>
              </a:solidFill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AutoNum type="arabicPeriod"/>
            </a:pPr>
            <a:r>
              <a:rPr lang="ko" sz="800">
                <a:solidFill>
                  <a:schemeClr val="dk2"/>
                </a:solidFill>
              </a:rPr>
              <a:t>특정 항목은 UI 기반 정보 추출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230" name="Google Shape;230;p36"/>
          <p:cNvSpPr/>
          <p:nvPr/>
        </p:nvSpPr>
        <p:spPr>
          <a:xfrm>
            <a:off x="3519825" y="2180300"/>
            <a:ext cx="2074200" cy="20439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0" lIns="54000" spcFirstLastPara="1" rIns="54000" wrap="square" tIns="0">
            <a:noAutofit/>
          </a:bodyPr>
          <a:lstStyle/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AutoNum type="arabicPeriod"/>
            </a:pPr>
            <a:r>
              <a:rPr lang="ko" sz="800">
                <a:solidFill>
                  <a:schemeClr val="dk2"/>
                </a:solidFill>
              </a:rPr>
              <a:t>사이트 특정 CSS 리스트 활용 (news, article 등)</a:t>
            </a:r>
            <a:endParaRPr sz="800">
              <a:solidFill>
                <a:schemeClr val="dk2"/>
              </a:solidFill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AutoNum type="arabicPeriod"/>
            </a:pPr>
            <a:r>
              <a:rPr lang="ko" sz="800">
                <a:solidFill>
                  <a:schemeClr val="dk2"/>
                </a:solidFill>
              </a:rPr>
              <a:t>readability 라이브러리 활용</a:t>
            </a:r>
            <a:endParaRPr sz="800">
              <a:solidFill>
                <a:schemeClr val="dk2"/>
              </a:solidFill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AutoNum type="arabicPeriod"/>
            </a:pPr>
            <a:r>
              <a:rPr lang="ko" sz="800">
                <a:solidFill>
                  <a:schemeClr val="dk2"/>
                </a:solidFill>
              </a:rPr>
              <a:t>“style”, “noscript”, “form” 등 불필요한 테그 빼고 전부 불러오기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231" name="Google Shape;231;p36"/>
          <p:cNvSpPr txBox="1"/>
          <p:nvPr/>
        </p:nvSpPr>
        <p:spPr>
          <a:xfrm>
            <a:off x="616877" y="1795250"/>
            <a:ext cx="230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>
                <a:solidFill>
                  <a:schemeClr val="dk2"/>
                </a:solidFill>
              </a:rPr>
              <a:t>CSE</a:t>
            </a:r>
            <a:endParaRPr b="1" sz="1300">
              <a:solidFill>
                <a:schemeClr val="dk2"/>
              </a:solidFill>
            </a:endParaRPr>
          </a:p>
        </p:txBody>
      </p:sp>
      <p:sp>
        <p:nvSpPr>
          <p:cNvPr id="232" name="Google Shape;232;p36"/>
          <p:cNvSpPr txBox="1"/>
          <p:nvPr/>
        </p:nvSpPr>
        <p:spPr>
          <a:xfrm>
            <a:off x="3402975" y="1784575"/>
            <a:ext cx="230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>
                <a:solidFill>
                  <a:schemeClr val="dk2"/>
                </a:solidFill>
              </a:rPr>
              <a:t>NAVER</a:t>
            </a:r>
            <a:endParaRPr b="1" sz="1300">
              <a:solidFill>
                <a:schemeClr val="dk2"/>
              </a:solidFill>
            </a:endParaRPr>
          </a:p>
        </p:txBody>
      </p:sp>
      <p:sp>
        <p:nvSpPr>
          <p:cNvPr id="233" name="Google Shape;233;p36"/>
          <p:cNvSpPr txBox="1"/>
          <p:nvPr/>
        </p:nvSpPr>
        <p:spPr>
          <a:xfrm>
            <a:off x="6234300" y="1795250"/>
            <a:ext cx="230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>
                <a:solidFill>
                  <a:schemeClr val="dk2"/>
                </a:solidFill>
              </a:rPr>
              <a:t>SerpAPI</a:t>
            </a:r>
            <a:endParaRPr b="1" sz="13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7"/>
          <p:cNvSpPr txBox="1"/>
          <p:nvPr>
            <p:ph idx="12" type="sldNum"/>
          </p:nvPr>
        </p:nvSpPr>
        <p:spPr>
          <a:xfrm>
            <a:off x="8223208" y="47429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239" name="Google Shape;23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" y="0"/>
            <a:ext cx="9144000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8"/>
          <p:cNvSpPr/>
          <p:nvPr/>
        </p:nvSpPr>
        <p:spPr>
          <a:xfrm>
            <a:off x="481475" y="1411725"/>
            <a:ext cx="2076900" cy="3331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chemeClr val="lt1"/>
                </a:solidFill>
              </a:rPr>
              <a:t>내용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45" name="Google Shape;245;p38"/>
          <p:cNvSpPr txBox="1"/>
          <p:nvPr>
            <p:ph idx="12" type="sldNum"/>
          </p:nvPr>
        </p:nvSpPr>
        <p:spPr>
          <a:xfrm>
            <a:off x="8223208" y="47429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246" name="Google Shape;246;p38"/>
          <p:cNvSpPr txBox="1"/>
          <p:nvPr>
            <p:ph idx="1" type="subTitle"/>
          </p:nvPr>
        </p:nvSpPr>
        <p:spPr>
          <a:xfrm>
            <a:off x="439975" y="836000"/>
            <a:ext cx="8314200" cy="2001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ko"/>
              <a:t>Test Data set </a:t>
            </a:r>
            <a:endParaRPr/>
          </a:p>
        </p:txBody>
      </p:sp>
      <p:sp>
        <p:nvSpPr>
          <p:cNvPr id="247" name="Google Shape;247;p38"/>
          <p:cNvSpPr txBox="1"/>
          <p:nvPr>
            <p:ph type="title"/>
          </p:nvPr>
        </p:nvSpPr>
        <p:spPr>
          <a:xfrm>
            <a:off x="425250" y="435474"/>
            <a:ext cx="6582300" cy="3078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Model Evaluation Overview</a:t>
            </a:r>
            <a:endParaRPr/>
          </a:p>
        </p:txBody>
      </p:sp>
      <p:sp>
        <p:nvSpPr>
          <p:cNvPr id="248" name="Google Shape;248;p38"/>
          <p:cNvSpPr txBox="1"/>
          <p:nvPr>
            <p:ph idx="2" type="subTitle"/>
          </p:nvPr>
        </p:nvSpPr>
        <p:spPr>
          <a:xfrm>
            <a:off x="1210725" y="206567"/>
            <a:ext cx="3454500" cy="18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ko"/>
              <a:t>Metric</a:t>
            </a:r>
            <a:endParaRPr/>
          </a:p>
        </p:txBody>
      </p:sp>
      <p:sp>
        <p:nvSpPr>
          <p:cNvPr id="249" name="Google Shape;249;p38"/>
          <p:cNvSpPr txBox="1"/>
          <p:nvPr/>
        </p:nvSpPr>
        <p:spPr>
          <a:xfrm>
            <a:off x="572675" y="1428303"/>
            <a:ext cx="1894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chemeClr val="dk2"/>
                </a:solidFill>
              </a:rPr>
              <a:t>고려</a:t>
            </a:r>
            <a:r>
              <a:rPr b="1" lang="ko" sz="1200">
                <a:solidFill>
                  <a:schemeClr val="dk2"/>
                </a:solidFill>
              </a:rPr>
              <a:t>사항</a:t>
            </a:r>
            <a:endParaRPr b="1" sz="1200">
              <a:solidFill>
                <a:schemeClr val="dk2"/>
              </a:solidFill>
            </a:endParaRPr>
          </a:p>
        </p:txBody>
      </p:sp>
      <p:cxnSp>
        <p:nvCxnSpPr>
          <p:cNvPr id="250" name="Google Shape;250;p38"/>
          <p:cNvCxnSpPr/>
          <p:nvPr/>
        </p:nvCxnSpPr>
        <p:spPr>
          <a:xfrm>
            <a:off x="572675" y="1740849"/>
            <a:ext cx="1894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1" name="Google Shape;251;p38"/>
          <p:cNvSpPr/>
          <p:nvPr/>
        </p:nvSpPr>
        <p:spPr>
          <a:xfrm>
            <a:off x="549275" y="1802545"/>
            <a:ext cx="1941300" cy="6699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질문 다양성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252" name="Google Shape;252;p38"/>
          <p:cNvSpPr/>
          <p:nvPr/>
        </p:nvSpPr>
        <p:spPr>
          <a:xfrm>
            <a:off x="549275" y="3256400"/>
            <a:ext cx="1941300" cy="6699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실시간성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253" name="Google Shape;253;p38"/>
          <p:cNvSpPr/>
          <p:nvPr/>
        </p:nvSpPr>
        <p:spPr>
          <a:xfrm>
            <a:off x="549275" y="2529472"/>
            <a:ext cx="1941300" cy="6699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정답 검증 가능성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254" name="Google Shape;254;p38"/>
          <p:cNvSpPr/>
          <p:nvPr/>
        </p:nvSpPr>
        <p:spPr>
          <a:xfrm>
            <a:off x="549275" y="3983327"/>
            <a:ext cx="1941300" cy="6699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신뢰성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255" name="Google Shape;255;p38"/>
          <p:cNvSpPr/>
          <p:nvPr/>
        </p:nvSpPr>
        <p:spPr>
          <a:xfrm>
            <a:off x="2823700" y="1411725"/>
            <a:ext cx="5858100" cy="3331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chemeClr val="lt1"/>
                </a:solidFill>
              </a:rPr>
              <a:t>내용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56" name="Google Shape;256;p38"/>
          <p:cNvSpPr/>
          <p:nvPr/>
        </p:nvSpPr>
        <p:spPr>
          <a:xfrm>
            <a:off x="2984325" y="2398450"/>
            <a:ext cx="1394400" cy="525300"/>
          </a:xfrm>
          <a:prstGeom prst="roundRect">
            <a:avLst>
              <a:gd fmla="val 9593" name="adj"/>
            </a:avLst>
          </a:prstGeom>
          <a:solidFill>
            <a:srgbClr val="F3F3F3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Final Model </a:t>
            </a:r>
            <a:endParaRPr sz="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Benchmark Model</a:t>
            </a:r>
            <a:endParaRPr sz="800"/>
          </a:p>
        </p:txBody>
      </p:sp>
      <p:sp>
        <p:nvSpPr>
          <p:cNvPr id="257" name="Google Shape;257;p38"/>
          <p:cNvSpPr/>
          <p:nvPr/>
        </p:nvSpPr>
        <p:spPr>
          <a:xfrm>
            <a:off x="2981439" y="1851788"/>
            <a:ext cx="1397100" cy="378600"/>
          </a:xfrm>
          <a:prstGeom prst="roundRect">
            <a:avLst>
              <a:gd fmla="val 8538" name="adj"/>
            </a:avLst>
          </a:prstGeom>
          <a:solidFill>
            <a:srgbClr val="F3F3F3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예시 질문</a:t>
            </a:r>
            <a:endParaRPr sz="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30문항</a:t>
            </a:r>
            <a:endParaRPr sz="800"/>
          </a:p>
        </p:txBody>
      </p:sp>
      <p:sp>
        <p:nvSpPr>
          <p:cNvPr id="258" name="Google Shape;258;p38"/>
          <p:cNvSpPr/>
          <p:nvPr/>
        </p:nvSpPr>
        <p:spPr>
          <a:xfrm>
            <a:off x="2984324" y="3076415"/>
            <a:ext cx="1397100" cy="403200"/>
          </a:xfrm>
          <a:prstGeom prst="roundRect">
            <a:avLst>
              <a:gd fmla="val 5676" name="adj"/>
            </a:avLst>
          </a:prstGeom>
          <a:solidFill>
            <a:srgbClr val="F3F3F3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QA set 구축</a:t>
            </a:r>
            <a:endParaRPr sz="800"/>
          </a:p>
        </p:txBody>
      </p:sp>
      <p:sp>
        <p:nvSpPr>
          <p:cNvPr id="259" name="Google Shape;259;p38"/>
          <p:cNvSpPr/>
          <p:nvPr/>
        </p:nvSpPr>
        <p:spPr>
          <a:xfrm>
            <a:off x="2981413" y="4197871"/>
            <a:ext cx="1394400" cy="403200"/>
          </a:xfrm>
          <a:prstGeom prst="roundRect">
            <a:avLst>
              <a:gd fmla="val 8538" name="adj"/>
            </a:avLst>
          </a:prstGeom>
          <a:solidFill>
            <a:srgbClr val="F3F3F3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결과 분석</a:t>
            </a:r>
            <a:endParaRPr sz="800"/>
          </a:p>
        </p:txBody>
      </p:sp>
      <p:sp>
        <p:nvSpPr>
          <p:cNvPr id="260" name="Google Shape;260;p38"/>
          <p:cNvSpPr/>
          <p:nvPr/>
        </p:nvSpPr>
        <p:spPr>
          <a:xfrm rot="-5400000">
            <a:off x="1022450" y="2945000"/>
            <a:ext cx="3333600" cy="257700"/>
          </a:xfrm>
          <a:prstGeom prst="trapezoid">
            <a:avLst>
              <a:gd fmla="val 45179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61" name="Google Shape;261;p38"/>
          <p:cNvGraphicFramePr/>
          <p:nvPr/>
        </p:nvGraphicFramePr>
        <p:xfrm>
          <a:off x="4700625" y="205258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{836146B3-4A65-4408-9333-94CA385ABB4A}</a:tableStyleId>
              </a:tblPr>
              <a:tblGrid>
                <a:gridCol w="693725"/>
                <a:gridCol w="1349350"/>
              </a:tblGrid>
              <a:tr h="177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800">
                          <a:solidFill>
                            <a:schemeClr val="dk1"/>
                          </a:solidFill>
                        </a:rPr>
                        <a:t>Model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0" marB="0" marR="18000" marL="18000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800">
                          <a:solidFill>
                            <a:schemeClr val="dk1"/>
                          </a:solidFill>
                        </a:rPr>
                        <a:t>LLM Version</a:t>
                      </a:r>
                      <a:endParaRPr b="1" sz="800">
                        <a:solidFill>
                          <a:schemeClr val="dk1"/>
                        </a:solidFill>
                      </a:endParaRPr>
                    </a:p>
                  </a:txBody>
                  <a:tcPr marT="0" marB="0" marR="18000" marL="18000" anchor="ctr">
                    <a:solidFill>
                      <a:srgbClr val="EFEFEF"/>
                    </a:solidFill>
                  </a:tcPr>
                </a:tc>
              </a:tr>
              <a:tr h="299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Final Model</a:t>
                      </a:r>
                      <a:endParaRPr sz="800"/>
                    </a:p>
                  </a:txBody>
                  <a:tcPr marT="0" marB="0" marR="18000" marL="180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gpt-4o-mini</a:t>
                      </a:r>
                      <a:endParaRPr sz="800"/>
                    </a:p>
                  </a:txBody>
                  <a:tcPr marT="0" marB="0" marR="18000" marL="18000" anchor="ctr"/>
                </a:tc>
              </a:tr>
              <a:tr h="278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Chat GPT</a:t>
                      </a:r>
                      <a:endParaRPr sz="800"/>
                    </a:p>
                  </a:txBody>
                  <a:tcPr marT="0" marB="0" marR="18000" marL="180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gpt-4o</a:t>
                      </a:r>
                      <a:endParaRPr/>
                    </a:p>
                  </a:txBody>
                  <a:tcPr marT="0" marB="0" marR="18000" marL="18000" anchor="ctr"/>
                </a:tc>
              </a:tr>
            </a:tbl>
          </a:graphicData>
        </a:graphic>
      </p:graphicFrame>
      <p:sp>
        <p:nvSpPr>
          <p:cNvPr id="262" name="Google Shape;262;p38"/>
          <p:cNvSpPr txBox="1"/>
          <p:nvPr/>
        </p:nvSpPr>
        <p:spPr>
          <a:xfrm>
            <a:off x="2937229" y="1456875"/>
            <a:ext cx="1449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chemeClr val="dk2"/>
                </a:solidFill>
              </a:rPr>
              <a:t>성능 평가 FLOW</a:t>
            </a:r>
            <a:endParaRPr b="1" sz="1200">
              <a:solidFill>
                <a:schemeClr val="dk2"/>
              </a:solidFill>
            </a:endParaRPr>
          </a:p>
        </p:txBody>
      </p:sp>
      <p:cxnSp>
        <p:nvCxnSpPr>
          <p:cNvPr id="263" name="Google Shape;263;p38"/>
          <p:cNvCxnSpPr/>
          <p:nvPr/>
        </p:nvCxnSpPr>
        <p:spPr>
          <a:xfrm>
            <a:off x="2937225" y="1780625"/>
            <a:ext cx="1449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4" name="Google Shape;264;p38"/>
          <p:cNvSpPr txBox="1"/>
          <p:nvPr/>
        </p:nvSpPr>
        <p:spPr>
          <a:xfrm>
            <a:off x="4547638" y="1851800"/>
            <a:ext cx="17343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129150" lvl="0" marL="179999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Char char="●"/>
            </a:pPr>
            <a:r>
              <a:rPr b="1" lang="ko" sz="900">
                <a:solidFill>
                  <a:schemeClr val="dk2"/>
                </a:solidFill>
              </a:rPr>
              <a:t>비교</a:t>
            </a:r>
            <a:r>
              <a:rPr b="1" lang="ko" sz="900">
                <a:solidFill>
                  <a:schemeClr val="dk2"/>
                </a:solidFill>
              </a:rPr>
              <a:t> 모델</a:t>
            </a:r>
            <a:endParaRPr b="1" sz="900">
              <a:solidFill>
                <a:schemeClr val="dk2"/>
              </a:solidFill>
            </a:endParaRPr>
          </a:p>
        </p:txBody>
      </p:sp>
      <p:graphicFrame>
        <p:nvGraphicFramePr>
          <p:cNvPr id="265" name="Google Shape;265;p38"/>
          <p:cNvGraphicFramePr/>
          <p:nvPr/>
        </p:nvGraphicFramePr>
        <p:xfrm>
          <a:off x="4695738" y="3404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{836146B3-4A65-4408-9333-94CA385ABB4A}</a:tableStyleId>
              </a:tblPr>
              <a:tblGrid>
                <a:gridCol w="597800"/>
                <a:gridCol w="1445275"/>
              </a:tblGrid>
              <a:tr h="170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800">
                          <a:solidFill>
                            <a:schemeClr val="dk1"/>
                          </a:solidFill>
                        </a:rPr>
                        <a:t>항목</a:t>
                      </a:r>
                      <a:endParaRPr b="1" sz="800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800">
                          <a:solidFill>
                            <a:schemeClr val="dk1"/>
                          </a:solidFill>
                        </a:rPr>
                        <a:t>설명</a:t>
                      </a:r>
                      <a:endParaRPr b="1" sz="800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solidFill>
                      <a:srgbClr val="F3F3F3"/>
                    </a:solidFill>
                  </a:tcPr>
                </a:tc>
              </a:tr>
              <a:tr h="681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LLM </a:t>
                      </a:r>
                      <a:br>
                        <a:rPr lang="ko" sz="800"/>
                      </a:br>
                      <a:r>
                        <a:rPr lang="ko" sz="800"/>
                        <a:t>Evaluation</a:t>
                      </a:r>
                      <a:endParaRPr sz="8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-122800" lvl="0" marL="179999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Char char="-"/>
                      </a:pPr>
                      <a:r>
                        <a:rPr lang="ko" sz="800"/>
                        <a:t>사용자의 경험적인 측면을 반영한 정성적 평가 및 점수화</a:t>
                      </a:r>
                      <a:br>
                        <a:rPr lang="ko" sz="800"/>
                      </a:br>
                      <a:r>
                        <a:rPr lang="ko" sz="800"/>
                        <a:t>(사용자 쿼리 이해도, 대화 자연스러움 </a:t>
                      </a:r>
                      <a:r>
                        <a:rPr lang="ko" sz="800"/>
                        <a:t>등</a:t>
                      </a:r>
                      <a:r>
                        <a:rPr lang="ko" sz="800"/>
                        <a:t>)</a:t>
                      </a:r>
                      <a:endParaRPr sz="800"/>
                    </a:p>
                  </a:txBody>
                  <a:tcPr marT="0" marB="0" marR="0" marL="0" anchor="ctr"/>
                </a:tc>
              </a:tr>
            </a:tbl>
          </a:graphicData>
        </a:graphic>
      </p:graphicFrame>
      <p:cxnSp>
        <p:nvCxnSpPr>
          <p:cNvPr id="266" name="Google Shape;266;p38"/>
          <p:cNvCxnSpPr/>
          <p:nvPr/>
        </p:nvCxnSpPr>
        <p:spPr>
          <a:xfrm>
            <a:off x="6857625" y="1868550"/>
            <a:ext cx="0" cy="2741400"/>
          </a:xfrm>
          <a:prstGeom prst="straightConnector1">
            <a:avLst/>
          </a:prstGeom>
          <a:noFill/>
          <a:ln cap="flat" cmpd="sng" w="9525">
            <a:solidFill>
              <a:srgbClr val="9E9E9E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267" name="Google Shape;267;p38"/>
          <p:cNvSpPr/>
          <p:nvPr/>
        </p:nvSpPr>
        <p:spPr>
          <a:xfrm>
            <a:off x="2987235" y="3631000"/>
            <a:ext cx="1394400" cy="415500"/>
          </a:xfrm>
          <a:prstGeom prst="roundRect">
            <a:avLst>
              <a:gd fmla="val 5676" name="adj"/>
            </a:avLst>
          </a:prstGeom>
          <a:solidFill>
            <a:srgbClr val="F3F3F3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LLM Evaluation</a:t>
            </a:r>
            <a:endParaRPr sz="800"/>
          </a:p>
        </p:txBody>
      </p:sp>
      <p:sp>
        <p:nvSpPr>
          <p:cNvPr id="268" name="Google Shape;268;p38"/>
          <p:cNvSpPr/>
          <p:nvPr/>
        </p:nvSpPr>
        <p:spPr>
          <a:xfrm rot="10800000">
            <a:off x="3011212" y="2256025"/>
            <a:ext cx="1339200" cy="101400"/>
          </a:xfrm>
          <a:prstGeom prst="triangle">
            <a:avLst>
              <a:gd fmla="val 50000" name="adj"/>
            </a:avLst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38"/>
          <p:cNvSpPr/>
          <p:nvPr/>
        </p:nvSpPr>
        <p:spPr>
          <a:xfrm rot="10800000">
            <a:off x="3011212" y="2949400"/>
            <a:ext cx="1339200" cy="101400"/>
          </a:xfrm>
          <a:prstGeom prst="triangle">
            <a:avLst>
              <a:gd fmla="val 50000" name="adj"/>
            </a:avLst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38"/>
          <p:cNvSpPr/>
          <p:nvPr/>
        </p:nvSpPr>
        <p:spPr>
          <a:xfrm rot="10800000">
            <a:off x="3011212" y="3504613"/>
            <a:ext cx="1339200" cy="101400"/>
          </a:xfrm>
          <a:prstGeom prst="triangle">
            <a:avLst>
              <a:gd fmla="val 50000" name="adj"/>
            </a:avLst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38"/>
          <p:cNvSpPr/>
          <p:nvPr/>
        </p:nvSpPr>
        <p:spPr>
          <a:xfrm rot="10800000">
            <a:off x="3011212" y="4071475"/>
            <a:ext cx="1339200" cy="101400"/>
          </a:xfrm>
          <a:prstGeom prst="triangle">
            <a:avLst>
              <a:gd fmla="val 50000" name="adj"/>
            </a:avLst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38"/>
          <p:cNvSpPr txBox="1"/>
          <p:nvPr/>
        </p:nvSpPr>
        <p:spPr>
          <a:xfrm>
            <a:off x="4547661" y="1456875"/>
            <a:ext cx="4015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chemeClr val="dk2"/>
                </a:solidFill>
              </a:rPr>
              <a:t>모델 평가 개요</a:t>
            </a:r>
            <a:endParaRPr b="1" sz="1200">
              <a:solidFill>
                <a:schemeClr val="dk2"/>
              </a:solidFill>
            </a:endParaRPr>
          </a:p>
        </p:txBody>
      </p:sp>
      <p:cxnSp>
        <p:nvCxnSpPr>
          <p:cNvPr id="273" name="Google Shape;273;p38"/>
          <p:cNvCxnSpPr/>
          <p:nvPr/>
        </p:nvCxnSpPr>
        <p:spPr>
          <a:xfrm>
            <a:off x="4547649" y="1780625"/>
            <a:ext cx="4015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4" name="Google Shape;274;p38"/>
          <p:cNvSpPr txBox="1"/>
          <p:nvPr/>
        </p:nvSpPr>
        <p:spPr>
          <a:xfrm>
            <a:off x="6940375" y="1851800"/>
            <a:ext cx="13971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129150" lvl="0" marL="179999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Char char="●"/>
            </a:pPr>
            <a:r>
              <a:rPr b="1" lang="ko" sz="900">
                <a:solidFill>
                  <a:schemeClr val="dk2"/>
                </a:solidFill>
              </a:rPr>
              <a:t>활용 데이터셋 </a:t>
            </a:r>
            <a:r>
              <a:rPr b="1" lang="ko" sz="900">
                <a:solidFill>
                  <a:schemeClr val="dk2"/>
                </a:solidFill>
              </a:rPr>
              <a:t>예시</a:t>
            </a:r>
            <a:endParaRPr b="1" sz="900">
              <a:solidFill>
                <a:schemeClr val="dk2"/>
              </a:solidFill>
            </a:endParaRPr>
          </a:p>
        </p:txBody>
      </p:sp>
      <p:sp>
        <p:nvSpPr>
          <p:cNvPr id="275" name="Google Shape;275;p38"/>
          <p:cNvSpPr txBox="1"/>
          <p:nvPr/>
        </p:nvSpPr>
        <p:spPr>
          <a:xfrm>
            <a:off x="4547638" y="3199363"/>
            <a:ext cx="17343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129150" lvl="0" marL="179999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Char char="●"/>
            </a:pPr>
            <a:r>
              <a:rPr b="1" lang="ko" sz="900">
                <a:solidFill>
                  <a:schemeClr val="dk2"/>
                </a:solidFill>
              </a:rPr>
              <a:t>평가 내용</a:t>
            </a:r>
            <a:endParaRPr b="1" sz="900">
              <a:solidFill>
                <a:schemeClr val="dk2"/>
              </a:solidFill>
            </a:endParaRPr>
          </a:p>
        </p:txBody>
      </p:sp>
      <p:sp>
        <p:nvSpPr>
          <p:cNvPr id="276" name="Google Shape;276;p38"/>
          <p:cNvSpPr/>
          <p:nvPr/>
        </p:nvSpPr>
        <p:spPr>
          <a:xfrm>
            <a:off x="7016600" y="2016025"/>
            <a:ext cx="1546800" cy="25821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</a:pPr>
            <a:r>
              <a:rPr lang="ko" sz="800">
                <a:solidFill>
                  <a:schemeClr val="dk1"/>
                </a:solidFill>
              </a:rPr>
              <a:t>ooo 주식 얼마야?</a:t>
            </a:r>
            <a:endParaRPr sz="800">
              <a:solidFill>
                <a:schemeClr val="dk1"/>
              </a:solidFill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</a:pPr>
            <a:r>
              <a:rPr lang="ko" sz="800">
                <a:solidFill>
                  <a:schemeClr val="dk1"/>
                </a:solidFill>
              </a:rPr>
              <a:t>오늘 서울 날씨 어때?</a:t>
            </a:r>
            <a:endParaRPr sz="800">
              <a:solidFill>
                <a:schemeClr val="dk1"/>
              </a:solidFill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</a:pPr>
            <a:r>
              <a:rPr lang="ko" sz="800">
                <a:solidFill>
                  <a:schemeClr val="dk1"/>
                </a:solidFill>
              </a:rPr>
              <a:t>강남역 맛집 추천해줘</a:t>
            </a:r>
            <a:endParaRPr sz="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9"/>
          <p:cNvSpPr txBox="1"/>
          <p:nvPr>
            <p:ph idx="12" type="sldNum"/>
          </p:nvPr>
        </p:nvSpPr>
        <p:spPr>
          <a:xfrm>
            <a:off x="8223208" y="47429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282" name="Google Shape;282;p39"/>
          <p:cNvSpPr txBox="1"/>
          <p:nvPr>
            <p:ph idx="1" type="subTitle"/>
          </p:nvPr>
        </p:nvSpPr>
        <p:spPr>
          <a:xfrm>
            <a:off x="439975" y="836000"/>
            <a:ext cx="8314200" cy="2001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39"/>
          <p:cNvSpPr txBox="1"/>
          <p:nvPr>
            <p:ph type="title"/>
          </p:nvPr>
        </p:nvSpPr>
        <p:spPr>
          <a:xfrm>
            <a:off x="425250" y="435474"/>
            <a:ext cx="6582300" cy="3078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LLM Evaluation Results</a:t>
            </a:r>
            <a:endParaRPr/>
          </a:p>
        </p:txBody>
      </p:sp>
      <p:sp>
        <p:nvSpPr>
          <p:cNvPr id="284" name="Google Shape;284;p39"/>
          <p:cNvSpPr txBox="1"/>
          <p:nvPr>
            <p:ph idx="2" type="subTitle"/>
          </p:nvPr>
        </p:nvSpPr>
        <p:spPr>
          <a:xfrm>
            <a:off x="1210725" y="206567"/>
            <a:ext cx="3454500" cy="18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Metric</a:t>
            </a:r>
            <a:endParaRPr/>
          </a:p>
        </p:txBody>
      </p:sp>
      <p:sp>
        <p:nvSpPr>
          <p:cNvPr id="285" name="Google Shape;285;p39"/>
          <p:cNvSpPr txBox="1"/>
          <p:nvPr/>
        </p:nvSpPr>
        <p:spPr>
          <a:xfrm>
            <a:off x="2514093" y="1177600"/>
            <a:ext cx="6202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chemeClr val="dk2"/>
                </a:solidFill>
              </a:rPr>
              <a:t>LLM 평가 결과 (1~5점 척도)</a:t>
            </a:r>
            <a:endParaRPr b="1" sz="1200">
              <a:solidFill>
                <a:schemeClr val="dk2"/>
              </a:solidFill>
            </a:endParaRPr>
          </a:p>
        </p:txBody>
      </p:sp>
      <p:cxnSp>
        <p:nvCxnSpPr>
          <p:cNvPr id="286" name="Google Shape;286;p39"/>
          <p:cNvCxnSpPr/>
          <p:nvPr/>
        </p:nvCxnSpPr>
        <p:spPr>
          <a:xfrm flipH="1" rot="10800000">
            <a:off x="2514100" y="1497750"/>
            <a:ext cx="6202200" cy="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7" name="Google Shape;287;p39"/>
          <p:cNvSpPr/>
          <p:nvPr/>
        </p:nvSpPr>
        <p:spPr>
          <a:xfrm>
            <a:off x="2514100" y="4356700"/>
            <a:ext cx="6202200" cy="3078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1"/>
                </a:solidFill>
              </a:rPr>
              <a:t>API 호출 제한을 고려할 때, 전 부문에서 GPT와 크게 떨어지지 않는 점수 차를 보임. 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288" name="Google Shape;288;p39"/>
          <p:cNvSpPr txBox="1"/>
          <p:nvPr/>
        </p:nvSpPr>
        <p:spPr>
          <a:xfrm rot="-5400000">
            <a:off x="2518175" y="2722627"/>
            <a:ext cx="535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2"/>
                </a:solidFill>
              </a:rPr>
              <a:t>(점수)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289" name="Google Shape;289;p39"/>
          <p:cNvSpPr/>
          <p:nvPr/>
        </p:nvSpPr>
        <p:spPr>
          <a:xfrm>
            <a:off x="439975" y="1177600"/>
            <a:ext cx="1938000" cy="3487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chemeClr val="lt1"/>
                </a:solidFill>
              </a:rPr>
              <a:t>내용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90" name="Google Shape;290;p39"/>
          <p:cNvSpPr txBox="1"/>
          <p:nvPr/>
        </p:nvSpPr>
        <p:spPr>
          <a:xfrm>
            <a:off x="603475" y="1210300"/>
            <a:ext cx="1642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chemeClr val="dk2"/>
                </a:solidFill>
              </a:rPr>
              <a:t>평가 방법</a:t>
            </a:r>
            <a:endParaRPr b="1" sz="1200">
              <a:solidFill>
                <a:schemeClr val="dk2"/>
              </a:solidFill>
            </a:endParaRPr>
          </a:p>
        </p:txBody>
      </p:sp>
      <p:cxnSp>
        <p:nvCxnSpPr>
          <p:cNvPr id="291" name="Google Shape;291;p39"/>
          <p:cNvCxnSpPr/>
          <p:nvPr/>
        </p:nvCxnSpPr>
        <p:spPr>
          <a:xfrm>
            <a:off x="571620" y="1534050"/>
            <a:ext cx="1674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2" name="Google Shape;292;p39"/>
          <p:cNvSpPr txBox="1"/>
          <p:nvPr/>
        </p:nvSpPr>
        <p:spPr>
          <a:xfrm>
            <a:off x="571675" y="2163850"/>
            <a:ext cx="17343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129150" lvl="0" marL="179999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Char char="●"/>
            </a:pPr>
            <a:r>
              <a:rPr b="1" lang="ko" sz="900">
                <a:solidFill>
                  <a:schemeClr val="dk2"/>
                </a:solidFill>
              </a:rPr>
              <a:t>평가 내용 및 진행 방법</a:t>
            </a:r>
            <a:endParaRPr b="1" sz="900">
              <a:solidFill>
                <a:schemeClr val="dk2"/>
              </a:solidFill>
            </a:endParaRPr>
          </a:p>
        </p:txBody>
      </p:sp>
      <p:sp>
        <p:nvSpPr>
          <p:cNvPr id="293" name="Google Shape;293;p39"/>
          <p:cNvSpPr txBox="1"/>
          <p:nvPr/>
        </p:nvSpPr>
        <p:spPr>
          <a:xfrm>
            <a:off x="544025" y="4152825"/>
            <a:ext cx="1729800" cy="5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116450" lvl="0" marL="179999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Char char="-"/>
            </a:pPr>
            <a:r>
              <a:rPr b="1" lang="ko" sz="700">
                <a:solidFill>
                  <a:schemeClr val="dk2"/>
                </a:solidFill>
              </a:rPr>
              <a:t>평가 LLM: </a:t>
            </a:r>
            <a:r>
              <a:rPr lang="ko" sz="700">
                <a:solidFill>
                  <a:schemeClr val="dk2"/>
                </a:solidFill>
              </a:rPr>
              <a:t>GPT-4o</a:t>
            </a:r>
            <a:endParaRPr sz="700">
              <a:solidFill>
                <a:schemeClr val="dk2"/>
              </a:solidFill>
            </a:endParaRPr>
          </a:p>
          <a:p>
            <a:pPr indent="-116450" lvl="0" marL="179999" rtl="0" algn="l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700"/>
              <a:buChar char="-"/>
            </a:pPr>
            <a:r>
              <a:rPr b="1" lang="ko" sz="700">
                <a:solidFill>
                  <a:schemeClr val="dk2"/>
                </a:solidFill>
              </a:rPr>
              <a:t>다중 척도:</a:t>
            </a:r>
            <a:r>
              <a:rPr lang="ko" sz="700">
                <a:solidFill>
                  <a:schemeClr val="dk2"/>
                </a:solidFill>
              </a:rPr>
              <a:t> GPT</a:t>
            </a:r>
            <a:r>
              <a:rPr lang="ko" sz="700">
                <a:solidFill>
                  <a:schemeClr val="dk2"/>
                </a:solidFill>
              </a:rPr>
              <a:t>의 답변을 만점으로 잡고 </a:t>
            </a:r>
            <a:r>
              <a:rPr lang="ko" sz="700">
                <a:solidFill>
                  <a:schemeClr val="dk2"/>
                </a:solidFill>
              </a:rPr>
              <a:t>각 지표별 1점 ~ 5점 기준 제공 후, 점수 평가 및 이유 생성 지시</a:t>
            </a:r>
            <a:endParaRPr sz="7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200"/>
              </a:spcBef>
              <a:spcAft>
                <a:spcPts val="200"/>
              </a:spcAft>
              <a:buNone/>
            </a:pPr>
            <a:r>
              <a:t/>
            </a:r>
            <a:endParaRPr sz="700">
              <a:solidFill>
                <a:schemeClr val="dk2"/>
              </a:solidFill>
            </a:endParaRPr>
          </a:p>
        </p:txBody>
      </p:sp>
      <p:sp>
        <p:nvSpPr>
          <p:cNvPr id="294" name="Google Shape;294;p39"/>
          <p:cNvSpPr txBox="1"/>
          <p:nvPr/>
        </p:nvSpPr>
        <p:spPr>
          <a:xfrm>
            <a:off x="544075" y="2324370"/>
            <a:ext cx="1729800" cy="17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122800" lvl="0" marL="179999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-"/>
            </a:pPr>
            <a:r>
              <a:rPr b="1" lang="ko" sz="800">
                <a:solidFill>
                  <a:schemeClr val="dk2"/>
                </a:solidFill>
              </a:rPr>
              <a:t>사용자 의도 반영성</a:t>
            </a:r>
            <a:br>
              <a:rPr lang="ko" sz="800">
                <a:solidFill>
                  <a:schemeClr val="dk2"/>
                </a:solidFill>
              </a:rPr>
            </a:br>
            <a:r>
              <a:rPr lang="ko" sz="700">
                <a:solidFill>
                  <a:schemeClr val="dk2"/>
                </a:solidFill>
              </a:rPr>
              <a:t>생성된 응답이 사용자의 의도를 잘 반영하여 생성되었는가?</a:t>
            </a:r>
            <a:endParaRPr b="1" sz="700">
              <a:solidFill>
                <a:schemeClr val="dk2"/>
              </a:solidFill>
            </a:endParaRPr>
          </a:p>
          <a:p>
            <a:pPr indent="-122800" lvl="0" marL="179999" rtl="0" algn="l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800"/>
              <a:buChar char="-"/>
            </a:pPr>
            <a:r>
              <a:rPr b="1" lang="ko" sz="800">
                <a:solidFill>
                  <a:schemeClr val="dk2"/>
                </a:solidFill>
              </a:rPr>
              <a:t>정확성</a:t>
            </a:r>
            <a:br>
              <a:rPr lang="ko" sz="800">
                <a:solidFill>
                  <a:schemeClr val="dk2"/>
                </a:solidFill>
              </a:rPr>
            </a:br>
            <a:r>
              <a:rPr lang="ko" sz="700">
                <a:solidFill>
                  <a:schemeClr val="dk2"/>
                </a:solidFill>
              </a:rPr>
              <a:t>질문에 대한 정확한 답변을 제시하는가?</a:t>
            </a:r>
            <a:endParaRPr sz="700">
              <a:solidFill>
                <a:schemeClr val="dk2"/>
              </a:solidFill>
            </a:endParaRPr>
          </a:p>
          <a:p>
            <a:pPr indent="-122800" lvl="0" marL="179999" rtl="0" algn="l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800"/>
              <a:buChar char="-"/>
            </a:pPr>
            <a:r>
              <a:rPr b="1" lang="ko" sz="800">
                <a:solidFill>
                  <a:schemeClr val="dk2"/>
                </a:solidFill>
              </a:rPr>
              <a:t>대화 흐름 자연스러움</a:t>
            </a:r>
            <a:br>
              <a:rPr lang="ko" sz="800">
                <a:solidFill>
                  <a:schemeClr val="dk2"/>
                </a:solidFill>
              </a:rPr>
            </a:br>
            <a:r>
              <a:rPr lang="ko" sz="700">
                <a:solidFill>
                  <a:schemeClr val="dk2"/>
                </a:solidFill>
              </a:rPr>
              <a:t>대화 흐름이 자연스럽고 매끄러운가?</a:t>
            </a:r>
            <a:endParaRPr sz="700">
              <a:solidFill>
                <a:schemeClr val="dk2"/>
              </a:solidFill>
            </a:endParaRPr>
          </a:p>
          <a:p>
            <a:pPr indent="-122800" lvl="0" marL="179999" rtl="0" algn="l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800"/>
              <a:buChar char="-"/>
            </a:pPr>
            <a:r>
              <a:rPr b="1" lang="ko" sz="800">
                <a:solidFill>
                  <a:schemeClr val="dk2"/>
                </a:solidFill>
              </a:rPr>
              <a:t>정보최신성</a:t>
            </a:r>
            <a:endParaRPr b="1" sz="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dk2"/>
                </a:solidFill>
              </a:rPr>
              <a:t>       응답 내용이 현재 데이터를 반영하는가?</a:t>
            </a:r>
            <a:endParaRPr b="1" sz="800">
              <a:solidFill>
                <a:schemeClr val="dk2"/>
              </a:solidFill>
            </a:endParaRPr>
          </a:p>
          <a:p>
            <a:pPr indent="-122800" lvl="0" marL="179999" rtl="0" algn="l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800"/>
              <a:buChar char="-"/>
            </a:pPr>
            <a:r>
              <a:rPr b="1" lang="ko" sz="800">
                <a:solidFill>
                  <a:schemeClr val="dk2"/>
                </a:solidFill>
              </a:rPr>
              <a:t>출처 신뢰</a:t>
            </a:r>
            <a:r>
              <a:rPr b="1" lang="ko" sz="800">
                <a:solidFill>
                  <a:schemeClr val="dk2"/>
                </a:solidFill>
              </a:rPr>
              <a:t>도</a:t>
            </a:r>
            <a:endParaRPr b="1" sz="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chemeClr val="dk2"/>
                </a:solidFill>
              </a:rPr>
              <a:t>      </a:t>
            </a:r>
            <a:r>
              <a:rPr lang="ko" sz="700">
                <a:solidFill>
                  <a:schemeClr val="dk2"/>
                </a:solidFill>
              </a:rPr>
              <a:t>제공된 정보 출처가 공신력 있는 곳인가?</a:t>
            </a:r>
            <a:endParaRPr b="1" sz="800">
              <a:solidFill>
                <a:schemeClr val="dk2"/>
              </a:solidFill>
            </a:endParaRPr>
          </a:p>
          <a:p>
            <a:pPr indent="-122800" lvl="0" marL="179999" rtl="0" algn="l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800"/>
              <a:buChar char="-"/>
            </a:pPr>
            <a:r>
              <a:rPr b="1" lang="ko" sz="800">
                <a:solidFill>
                  <a:schemeClr val="dk2"/>
                </a:solidFill>
              </a:rPr>
              <a:t>행동 유도성</a:t>
            </a:r>
            <a:endParaRPr b="1" sz="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200"/>
              </a:spcBef>
              <a:spcAft>
                <a:spcPts val="200"/>
              </a:spcAft>
              <a:buNone/>
            </a:pPr>
            <a:r>
              <a:rPr b="1" lang="ko" sz="800">
                <a:solidFill>
                  <a:schemeClr val="dk2"/>
                </a:solidFill>
              </a:rPr>
              <a:t>      </a:t>
            </a:r>
            <a:r>
              <a:rPr lang="ko" sz="700">
                <a:solidFill>
                  <a:schemeClr val="dk2"/>
                </a:solidFill>
              </a:rPr>
              <a:t> 사용자가 행동을 할만큼 유용한가?</a:t>
            </a:r>
            <a:endParaRPr b="1" sz="800">
              <a:solidFill>
                <a:schemeClr val="dk2"/>
              </a:solidFill>
            </a:endParaRPr>
          </a:p>
        </p:txBody>
      </p:sp>
      <p:sp>
        <p:nvSpPr>
          <p:cNvPr id="295" name="Google Shape;295;p39"/>
          <p:cNvSpPr txBox="1"/>
          <p:nvPr/>
        </p:nvSpPr>
        <p:spPr>
          <a:xfrm>
            <a:off x="571675" y="1589975"/>
            <a:ext cx="17343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129150" lvl="0" marL="179999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Char char="●"/>
            </a:pPr>
            <a:r>
              <a:rPr b="1" lang="ko" sz="900">
                <a:solidFill>
                  <a:schemeClr val="dk2"/>
                </a:solidFill>
              </a:rPr>
              <a:t>사용 데이터 컬럼</a:t>
            </a:r>
            <a:endParaRPr b="1" sz="900">
              <a:solidFill>
                <a:schemeClr val="dk2"/>
              </a:solidFill>
            </a:endParaRPr>
          </a:p>
        </p:txBody>
      </p:sp>
      <p:graphicFrame>
        <p:nvGraphicFramePr>
          <p:cNvPr id="296" name="Google Shape;296;p39"/>
          <p:cNvGraphicFramePr/>
          <p:nvPr/>
        </p:nvGraphicFramePr>
        <p:xfrm>
          <a:off x="601525" y="1782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{836146B3-4A65-4408-9333-94CA385ABB4A}</a:tableStyleId>
              </a:tblPr>
              <a:tblGrid>
                <a:gridCol w="596425"/>
                <a:gridCol w="1078175"/>
              </a:tblGrid>
              <a:tr h="157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800">
                          <a:solidFill>
                            <a:schemeClr val="dk1"/>
                          </a:solidFill>
                        </a:rPr>
                        <a:t>Question</a:t>
                      </a:r>
                      <a:endParaRPr b="1" sz="800">
                        <a:solidFill>
                          <a:schemeClr val="dk1"/>
                        </a:solidFill>
                      </a:endParaRPr>
                    </a:p>
                  </a:txBody>
                  <a:tcPr marT="0" marB="0" marR="72000" marL="72000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예시 질문 30문항</a:t>
                      </a:r>
                      <a:endParaRPr sz="800"/>
                    </a:p>
                  </a:txBody>
                  <a:tcPr marT="0" marB="0" marR="72000" marL="72000" anchor="ctr"/>
                </a:tc>
              </a:tr>
              <a:tr h="157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800">
                          <a:solidFill>
                            <a:schemeClr val="dk1"/>
                          </a:solidFill>
                        </a:rPr>
                        <a:t>Answer</a:t>
                      </a:r>
                      <a:endParaRPr b="1" sz="800">
                        <a:solidFill>
                          <a:schemeClr val="dk1"/>
                        </a:solidFill>
                      </a:endParaRPr>
                    </a:p>
                  </a:txBody>
                  <a:tcPr marT="0" marB="0" marR="72000" marL="72000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모델 생성 응답</a:t>
                      </a:r>
                      <a:endParaRPr sz="800"/>
                    </a:p>
                  </a:txBody>
                  <a:tcPr marT="0" marB="0" marR="72000" marL="72000" anchor="ctr"/>
                </a:tc>
              </a:tr>
            </a:tbl>
          </a:graphicData>
        </a:graphic>
      </p:graphicFrame>
      <p:cxnSp>
        <p:nvCxnSpPr>
          <p:cNvPr id="297" name="Google Shape;297;p39"/>
          <p:cNvCxnSpPr/>
          <p:nvPr/>
        </p:nvCxnSpPr>
        <p:spPr>
          <a:xfrm>
            <a:off x="559984" y="4090467"/>
            <a:ext cx="1729800" cy="0"/>
          </a:xfrm>
          <a:prstGeom prst="straightConnector1">
            <a:avLst/>
          </a:prstGeom>
          <a:noFill/>
          <a:ln cap="flat" cmpd="sng" w="9525">
            <a:solidFill>
              <a:srgbClr val="9E9E9E"/>
            </a:solidFill>
            <a:prstDash val="dot"/>
            <a:round/>
            <a:headEnd len="med" w="med" type="none"/>
            <a:tailEnd len="med" w="med" type="none"/>
          </a:ln>
        </p:spPr>
      </p:cxnSp>
      <p:pic>
        <p:nvPicPr>
          <p:cNvPr id="298" name="Google Shape;298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9963" y="1590413"/>
            <a:ext cx="5350480" cy="267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0"/>
          <p:cNvSpPr txBox="1"/>
          <p:nvPr>
            <p:ph idx="12" type="sldNum"/>
          </p:nvPr>
        </p:nvSpPr>
        <p:spPr>
          <a:xfrm>
            <a:off x="8223208" y="47429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304" name="Google Shape;304;p40"/>
          <p:cNvSpPr txBox="1"/>
          <p:nvPr>
            <p:ph type="title"/>
          </p:nvPr>
        </p:nvSpPr>
        <p:spPr>
          <a:xfrm>
            <a:off x="425250" y="435474"/>
            <a:ext cx="6582300" cy="3078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Demo</a:t>
            </a:r>
            <a:endParaRPr/>
          </a:p>
        </p:txBody>
      </p:sp>
      <p:sp>
        <p:nvSpPr>
          <p:cNvPr id="305" name="Google Shape;305;p40"/>
          <p:cNvSpPr txBox="1"/>
          <p:nvPr>
            <p:ph idx="2" type="subTitle"/>
          </p:nvPr>
        </p:nvSpPr>
        <p:spPr>
          <a:xfrm>
            <a:off x="1210725" y="206567"/>
            <a:ext cx="3454500" cy="18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ko"/>
              <a:t>결론</a:t>
            </a:r>
            <a:endParaRPr/>
          </a:p>
        </p:txBody>
      </p:sp>
      <p:pic>
        <p:nvPicPr>
          <p:cNvPr id="306" name="Google Shape;306;p40" title="Real_Final_Demo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2325" y="743263"/>
            <a:ext cx="7639348" cy="3811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1"/>
          <p:cNvSpPr txBox="1"/>
          <p:nvPr>
            <p:ph idx="12" type="sldNum"/>
          </p:nvPr>
        </p:nvSpPr>
        <p:spPr>
          <a:xfrm>
            <a:off x="8223208" y="47429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312" name="Google Shape;312;p41"/>
          <p:cNvSpPr txBox="1"/>
          <p:nvPr>
            <p:ph type="title"/>
          </p:nvPr>
        </p:nvSpPr>
        <p:spPr>
          <a:xfrm>
            <a:off x="425250" y="435474"/>
            <a:ext cx="6582300" cy="3078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Future Work</a:t>
            </a:r>
            <a:endParaRPr/>
          </a:p>
        </p:txBody>
      </p:sp>
      <p:sp>
        <p:nvSpPr>
          <p:cNvPr id="313" name="Google Shape;313;p41"/>
          <p:cNvSpPr/>
          <p:nvPr/>
        </p:nvSpPr>
        <p:spPr>
          <a:xfrm>
            <a:off x="425250" y="906950"/>
            <a:ext cx="2406900" cy="274500"/>
          </a:xfrm>
          <a:prstGeom prst="rect">
            <a:avLst/>
          </a:prstGeom>
          <a:solidFill>
            <a:srgbClr val="3876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chemeClr val="lt1"/>
                </a:solidFill>
              </a:rPr>
              <a:t>Future Work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14" name="Google Shape;314;p41"/>
          <p:cNvSpPr/>
          <p:nvPr/>
        </p:nvSpPr>
        <p:spPr>
          <a:xfrm>
            <a:off x="425250" y="1385830"/>
            <a:ext cx="8346600" cy="13791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2857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00"/>
              <a:buAutoNum type="arabicPeriod"/>
            </a:pPr>
            <a:r>
              <a:rPr lang="ko" sz="900">
                <a:solidFill>
                  <a:schemeClr val="dk1"/>
                </a:solidFill>
              </a:rPr>
              <a:t>Agent에게 Query 재작성 및 요약까지 전체 Pineline을 Tool 로 관리하게 하는 방안</a:t>
            </a:r>
            <a:endParaRPr sz="900">
              <a:solidFill>
                <a:schemeClr val="dk1"/>
              </a:solidFill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AutoNum type="arabicPeriod"/>
            </a:pPr>
            <a:r>
              <a:rPr lang="ko" sz="900">
                <a:solidFill>
                  <a:schemeClr val="dk1"/>
                </a:solidFill>
              </a:rPr>
              <a:t>검색 엔진의 호출 시간을 줄이기 위한 최적 방법을 모색할 필요가 있음</a:t>
            </a:r>
            <a:endParaRPr sz="900">
              <a:solidFill>
                <a:schemeClr val="dk1"/>
              </a:solidFill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AutoNum type="arabicPeriod"/>
            </a:pPr>
            <a:r>
              <a:rPr lang="ko" sz="900">
                <a:solidFill>
                  <a:schemeClr val="dk1"/>
                </a:solidFill>
              </a:rPr>
              <a:t>평가 데이터셋 구축과 비교 평가가 미흡한 부분이 있음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315" name="Google Shape;315;p41"/>
          <p:cNvSpPr txBox="1"/>
          <p:nvPr>
            <p:ph idx="2" type="subTitle"/>
          </p:nvPr>
        </p:nvSpPr>
        <p:spPr>
          <a:xfrm>
            <a:off x="1210725" y="206567"/>
            <a:ext cx="3454500" cy="18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ko"/>
              <a:t>결론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2"/>
          <p:cNvSpPr txBox="1"/>
          <p:nvPr>
            <p:ph idx="12" type="sldNum"/>
          </p:nvPr>
        </p:nvSpPr>
        <p:spPr>
          <a:xfrm>
            <a:off x="8223208" y="47429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321" name="Google Shape;321;p42"/>
          <p:cNvSpPr txBox="1"/>
          <p:nvPr>
            <p:ph idx="2" type="subTitle"/>
          </p:nvPr>
        </p:nvSpPr>
        <p:spPr>
          <a:xfrm>
            <a:off x="2844750" y="2479792"/>
            <a:ext cx="3454500" cy="183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ko" sz="3200"/>
              <a:t>감사합니다</a:t>
            </a:r>
            <a:endParaRPr sz="3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27" name="Google Shape;127;p28"/>
          <p:cNvSpPr txBox="1"/>
          <p:nvPr/>
        </p:nvSpPr>
        <p:spPr>
          <a:xfrm>
            <a:off x="988750" y="1849025"/>
            <a:ext cx="4086300" cy="21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chemeClr val="dk2"/>
                </a:solidFill>
              </a:rPr>
              <a:t>01   Project Introduction</a:t>
            </a:r>
            <a:endParaRPr b="1"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chemeClr val="dk2"/>
                </a:solidFill>
              </a:rPr>
              <a:t>02  </a:t>
            </a:r>
            <a:r>
              <a:rPr b="1" lang="ko" sz="1800">
                <a:solidFill>
                  <a:schemeClr val="dk2"/>
                </a:solidFill>
              </a:rPr>
              <a:t> System Components</a:t>
            </a:r>
            <a:endParaRPr b="1"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chemeClr val="dk2"/>
                </a:solidFill>
              </a:rPr>
              <a:t>03   Pipeline </a:t>
            </a:r>
            <a:endParaRPr b="1"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chemeClr val="dk2"/>
                </a:solidFill>
              </a:rPr>
              <a:t>04   Metric</a:t>
            </a:r>
            <a:endParaRPr b="1"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rPr b="1" lang="ko" sz="1800">
                <a:solidFill>
                  <a:schemeClr val="dk2"/>
                </a:solidFill>
              </a:rPr>
              <a:t>05   Conclusion</a:t>
            </a:r>
            <a:endParaRPr b="1" sz="1800">
              <a:solidFill>
                <a:schemeClr val="dk2"/>
              </a:solidFill>
            </a:endParaRPr>
          </a:p>
        </p:txBody>
      </p:sp>
      <p:sp>
        <p:nvSpPr>
          <p:cNvPr id="128" name="Google Shape;128;p28"/>
          <p:cNvSpPr txBox="1"/>
          <p:nvPr/>
        </p:nvSpPr>
        <p:spPr>
          <a:xfrm>
            <a:off x="520850" y="546200"/>
            <a:ext cx="55614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000">
                <a:solidFill>
                  <a:schemeClr val="dk1"/>
                </a:solidFill>
              </a:rPr>
              <a:t>목차</a:t>
            </a:r>
            <a:endParaRPr sz="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9"/>
          <p:cNvSpPr txBox="1"/>
          <p:nvPr>
            <p:ph type="title"/>
          </p:nvPr>
        </p:nvSpPr>
        <p:spPr>
          <a:xfrm>
            <a:off x="425250" y="435474"/>
            <a:ext cx="6582300" cy="3078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사전조사 &amp; </a:t>
            </a:r>
            <a:r>
              <a:rPr lang="ko"/>
              <a:t>아이디어</a:t>
            </a:r>
            <a:endParaRPr/>
          </a:p>
        </p:txBody>
      </p:sp>
      <p:sp>
        <p:nvSpPr>
          <p:cNvPr id="134" name="Google Shape;134;p29"/>
          <p:cNvSpPr txBox="1"/>
          <p:nvPr>
            <p:ph idx="2" type="subTitle"/>
          </p:nvPr>
        </p:nvSpPr>
        <p:spPr>
          <a:xfrm>
            <a:off x="1210725" y="206567"/>
            <a:ext cx="3454500" cy="18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ko"/>
              <a:t>Project Introduction</a:t>
            </a:r>
            <a:endParaRPr/>
          </a:p>
        </p:txBody>
      </p:sp>
      <p:sp>
        <p:nvSpPr>
          <p:cNvPr id="135" name="Google Shape;135;p29"/>
          <p:cNvSpPr/>
          <p:nvPr/>
        </p:nvSpPr>
        <p:spPr>
          <a:xfrm>
            <a:off x="425250" y="1128825"/>
            <a:ext cx="3508800" cy="274500"/>
          </a:xfrm>
          <a:prstGeom prst="rect">
            <a:avLst/>
          </a:prstGeom>
          <a:solidFill>
            <a:srgbClr val="3876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chemeClr val="lt1"/>
                </a:solidFill>
              </a:rPr>
              <a:t>사전</a:t>
            </a:r>
            <a:r>
              <a:rPr b="1" lang="ko" sz="1100">
                <a:solidFill>
                  <a:schemeClr val="lt1"/>
                </a:solidFill>
              </a:rPr>
              <a:t>조사</a:t>
            </a:r>
            <a:r>
              <a:rPr b="1" lang="ko" sz="1100">
                <a:solidFill>
                  <a:schemeClr val="lt1"/>
                </a:solidFill>
              </a:rPr>
              <a:t> &amp; </a:t>
            </a:r>
            <a:r>
              <a:rPr b="1" lang="ko" sz="1100">
                <a:solidFill>
                  <a:schemeClr val="lt1"/>
                </a:solidFill>
              </a:rPr>
              <a:t>아이디어</a:t>
            </a:r>
            <a:endParaRPr sz="1300">
              <a:solidFill>
                <a:schemeClr val="lt1"/>
              </a:solidFill>
            </a:endParaRPr>
          </a:p>
        </p:txBody>
      </p:sp>
      <p:sp>
        <p:nvSpPr>
          <p:cNvPr id="136" name="Google Shape;136;p29"/>
          <p:cNvSpPr txBox="1"/>
          <p:nvPr>
            <p:ph idx="12" type="sldNum"/>
          </p:nvPr>
        </p:nvSpPr>
        <p:spPr>
          <a:xfrm>
            <a:off x="8223208" y="47429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37" name="Google Shape;137;p29"/>
          <p:cNvSpPr/>
          <p:nvPr/>
        </p:nvSpPr>
        <p:spPr>
          <a:xfrm>
            <a:off x="414900" y="1496050"/>
            <a:ext cx="8314200" cy="32469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54000" lIns="54000" spcFirstLastPara="1" rIns="54000" wrap="square" tIns="54000">
            <a:noAutofit/>
          </a:bodyPr>
          <a:lstStyle/>
          <a:p>
            <a:pPr indent="-292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rabicPeriod"/>
            </a:pPr>
            <a:r>
              <a:rPr b="1" lang="ko" sz="1000">
                <a:solidFill>
                  <a:schemeClr val="dk1"/>
                </a:solidFill>
              </a:rPr>
              <a:t>본질적으로는 RAG 시스템과 같다. </a:t>
            </a:r>
            <a:endParaRPr b="1" sz="1000">
              <a:solidFill>
                <a:schemeClr val="dk1"/>
              </a:solidFill>
            </a:endParaRPr>
          </a:p>
          <a:p>
            <a:pPr indent="-2921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lphaLcPeriod"/>
            </a:pPr>
            <a:r>
              <a:rPr b="1" lang="ko" sz="1000">
                <a:solidFill>
                  <a:srgbClr val="990000"/>
                </a:solidFill>
              </a:rPr>
              <a:t>Embedding Vector DB</a:t>
            </a:r>
            <a:r>
              <a:rPr b="1" lang="ko" sz="1000">
                <a:solidFill>
                  <a:schemeClr val="dk1"/>
                </a:solidFill>
              </a:rPr>
              <a:t>를 활용하는가, </a:t>
            </a:r>
            <a:r>
              <a:rPr b="1" lang="ko" sz="1000">
                <a:solidFill>
                  <a:srgbClr val="1155CC"/>
                </a:solidFill>
              </a:rPr>
              <a:t>검색엔진</a:t>
            </a:r>
            <a:r>
              <a:rPr b="1" lang="ko" sz="1000">
                <a:solidFill>
                  <a:schemeClr val="dk1"/>
                </a:solidFill>
              </a:rPr>
              <a:t>을 활용하는가-의 차이만 존재</a:t>
            </a:r>
            <a:endParaRPr b="1" sz="1000">
              <a:solidFill>
                <a:schemeClr val="dk1"/>
              </a:solidFill>
            </a:endParaRPr>
          </a:p>
          <a:p>
            <a:pPr indent="-2921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lphaLcPeriod"/>
            </a:pPr>
            <a:r>
              <a:rPr b="1" lang="ko" sz="1000">
                <a:solidFill>
                  <a:schemeClr val="dk1"/>
                </a:solidFill>
              </a:rPr>
              <a:t>검색 성능은 전적으로 Search Engine과 Query에만 영향을 받을 것</a:t>
            </a:r>
            <a:endParaRPr b="1" sz="1000"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rabicPeriod"/>
            </a:pPr>
            <a:r>
              <a:rPr b="1" lang="ko" sz="1000">
                <a:solidFill>
                  <a:schemeClr val="dk1"/>
                </a:solidFill>
              </a:rPr>
              <a:t>사용자 질의는 특정 도메인에 한정되지 않고 범용 질의에 모두 대응할 수 있어야 한다. </a:t>
            </a:r>
            <a:endParaRPr b="1" sz="1000">
              <a:solidFill>
                <a:schemeClr val="dk1"/>
              </a:solidFill>
            </a:endParaRPr>
          </a:p>
          <a:p>
            <a:pPr indent="-2921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lphaLcPeriod"/>
            </a:pPr>
            <a:r>
              <a:rPr b="1" lang="ko" sz="1000">
                <a:solidFill>
                  <a:schemeClr val="dk1"/>
                </a:solidFill>
              </a:rPr>
              <a:t>특정 공신력있는 웹페이지를 특정 도메인에 직접 연결시키는 것은 확장성을 제한하는 일이 될 수 있다. (위키피디아 등)</a:t>
            </a:r>
            <a:endParaRPr b="1" sz="1000"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rabicPeriod"/>
            </a:pPr>
            <a:r>
              <a:rPr b="1" lang="ko" sz="1000">
                <a:solidFill>
                  <a:schemeClr val="dk1"/>
                </a:solidFill>
              </a:rPr>
              <a:t>상용 파운데이션 모델(GPT)의 웹 검색 기능을 벤치마크로 삼고 실질적인 효과와 특이점을 발견할 수 있는 방향으로 메커니즘을 구현해야한다. </a:t>
            </a:r>
            <a:endParaRPr b="1" sz="1000"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rabicPeriod"/>
            </a:pPr>
            <a:r>
              <a:rPr b="1" lang="ko" sz="1000">
                <a:solidFill>
                  <a:schemeClr val="dk1"/>
                </a:solidFill>
              </a:rPr>
              <a:t>LLM 챗봇이 검색 엔진을 활용할 때, 어떤 경우에 효용이 있는지를 파악해야한다.</a:t>
            </a:r>
            <a:endParaRPr b="1" sz="1000">
              <a:solidFill>
                <a:schemeClr val="dk1"/>
              </a:solidFill>
            </a:endParaRPr>
          </a:p>
          <a:p>
            <a:pPr indent="-2921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lphaLcPeriod"/>
            </a:pPr>
            <a:r>
              <a:rPr b="1" lang="ko" sz="1000">
                <a:solidFill>
                  <a:schemeClr val="dk1"/>
                </a:solidFill>
              </a:rPr>
              <a:t>최신 or 실시간 정보</a:t>
            </a:r>
            <a:endParaRPr b="1" sz="1000">
              <a:solidFill>
                <a:schemeClr val="dk1"/>
              </a:solidFill>
            </a:endParaRPr>
          </a:p>
          <a:p>
            <a:pPr indent="-2921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lphaLcPeriod"/>
            </a:pPr>
            <a:r>
              <a:rPr b="1" lang="ko" sz="1000">
                <a:solidFill>
                  <a:schemeClr val="dk1"/>
                </a:solidFill>
              </a:rPr>
              <a:t>지역(실시간 위치), 장소, 사람등의 보다 세부적인 정보</a:t>
            </a:r>
            <a:endParaRPr b="1" sz="1000">
              <a:solidFill>
                <a:schemeClr val="dk1"/>
              </a:solidFill>
            </a:endParaRPr>
          </a:p>
          <a:p>
            <a:pPr indent="-2921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lphaLcPeriod"/>
            </a:pPr>
            <a:r>
              <a:rPr b="1" lang="ko" sz="1000">
                <a:solidFill>
                  <a:schemeClr val="dk1"/>
                </a:solidFill>
              </a:rPr>
              <a:t>불확실하거나, 논란이 있는 정보</a:t>
            </a:r>
            <a:endParaRPr b="1" sz="1000">
              <a:solidFill>
                <a:schemeClr val="dk1"/>
              </a:solidFill>
            </a:endParaRPr>
          </a:p>
          <a:p>
            <a:pPr indent="-2921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lphaLcPeriod"/>
            </a:pPr>
            <a:r>
              <a:rPr b="1" lang="ko" sz="1000">
                <a:solidFill>
                  <a:schemeClr val="dk1"/>
                </a:solidFill>
              </a:rPr>
              <a:t>LLM이 학습하지 않은 데이터에 대한 정보</a:t>
            </a:r>
            <a:endParaRPr b="1" sz="10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0"/>
          <p:cNvSpPr txBox="1"/>
          <p:nvPr>
            <p:ph type="title"/>
          </p:nvPr>
        </p:nvSpPr>
        <p:spPr>
          <a:xfrm>
            <a:off x="425250" y="435474"/>
            <a:ext cx="6582300" cy="3078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프로젝트 목표</a:t>
            </a:r>
            <a:endParaRPr/>
          </a:p>
        </p:txBody>
      </p:sp>
      <p:sp>
        <p:nvSpPr>
          <p:cNvPr id="143" name="Google Shape;143;p30"/>
          <p:cNvSpPr txBox="1"/>
          <p:nvPr>
            <p:ph idx="2" type="subTitle"/>
          </p:nvPr>
        </p:nvSpPr>
        <p:spPr>
          <a:xfrm>
            <a:off x="1210725" y="206567"/>
            <a:ext cx="3454500" cy="18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ko"/>
              <a:t>Project introduction</a:t>
            </a:r>
            <a:endParaRPr/>
          </a:p>
        </p:txBody>
      </p:sp>
      <p:sp>
        <p:nvSpPr>
          <p:cNvPr id="144" name="Google Shape;144;p30"/>
          <p:cNvSpPr txBox="1"/>
          <p:nvPr>
            <p:ph idx="12" type="sldNum"/>
          </p:nvPr>
        </p:nvSpPr>
        <p:spPr>
          <a:xfrm>
            <a:off x="8223208" y="47429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45" name="Google Shape;145;p30"/>
          <p:cNvSpPr txBox="1"/>
          <p:nvPr/>
        </p:nvSpPr>
        <p:spPr>
          <a:xfrm>
            <a:off x="546621" y="1202450"/>
            <a:ext cx="7995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dk2"/>
                </a:solidFill>
              </a:rPr>
              <a:t>Project Pipeline Overview</a:t>
            </a:r>
            <a:endParaRPr b="1" sz="1500">
              <a:solidFill>
                <a:schemeClr val="dk2"/>
              </a:solidFill>
            </a:endParaRPr>
          </a:p>
        </p:txBody>
      </p:sp>
      <p:cxnSp>
        <p:nvCxnSpPr>
          <p:cNvPr id="146" name="Google Shape;146;p30"/>
          <p:cNvCxnSpPr/>
          <p:nvPr/>
        </p:nvCxnSpPr>
        <p:spPr>
          <a:xfrm>
            <a:off x="546300" y="1539750"/>
            <a:ext cx="7995900" cy="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47" name="Google Shape;14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625" y="1617950"/>
            <a:ext cx="5025809" cy="81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6625" y="2340725"/>
            <a:ext cx="5025801" cy="77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7275" y="3071900"/>
            <a:ext cx="5044495" cy="77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7275" y="3836700"/>
            <a:ext cx="5044499" cy="7607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3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768650" y="1581100"/>
            <a:ext cx="2596014" cy="301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1"/>
          <p:cNvSpPr txBox="1"/>
          <p:nvPr>
            <p:ph type="title"/>
          </p:nvPr>
        </p:nvSpPr>
        <p:spPr>
          <a:xfrm>
            <a:off x="425250" y="435474"/>
            <a:ext cx="6582300" cy="3078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프로젝트 목표</a:t>
            </a:r>
            <a:endParaRPr/>
          </a:p>
        </p:txBody>
      </p:sp>
      <p:sp>
        <p:nvSpPr>
          <p:cNvPr id="157" name="Google Shape;157;p31"/>
          <p:cNvSpPr txBox="1"/>
          <p:nvPr>
            <p:ph idx="2" type="subTitle"/>
          </p:nvPr>
        </p:nvSpPr>
        <p:spPr>
          <a:xfrm>
            <a:off x="1210725" y="206567"/>
            <a:ext cx="3454500" cy="18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ko"/>
              <a:t>Project introduction</a:t>
            </a:r>
            <a:endParaRPr/>
          </a:p>
        </p:txBody>
      </p:sp>
      <p:sp>
        <p:nvSpPr>
          <p:cNvPr id="158" name="Google Shape;158;p31"/>
          <p:cNvSpPr txBox="1"/>
          <p:nvPr>
            <p:ph idx="12" type="sldNum"/>
          </p:nvPr>
        </p:nvSpPr>
        <p:spPr>
          <a:xfrm>
            <a:off x="8223208" y="47429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59" name="Google Shape;159;p31"/>
          <p:cNvSpPr/>
          <p:nvPr/>
        </p:nvSpPr>
        <p:spPr>
          <a:xfrm>
            <a:off x="425249" y="1111125"/>
            <a:ext cx="8262600" cy="3429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chemeClr val="lt1"/>
                </a:solidFill>
              </a:rPr>
              <a:t>내용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60" name="Google Shape;160;p31"/>
          <p:cNvSpPr txBox="1"/>
          <p:nvPr/>
        </p:nvSpPr>
        <p:spPr>
          <a:xfrm>
            <a:off x="546621" y="1202450"/>
            <a:ext cx="7995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dk2"/>
                </a:solidFill>
              </a:rPr>
              <a:t>과업 세부 목표</a:t>
            </a:r>
            <a:endParaRPr b="1" sz="1500">
              <a:solidFill>
                <a:schemeClr val="dk2"/>
              </a:solidFill>
            </a:endParaRPr>
          </a:p>
        </p:txBody>
      </p:sp>
      <p:cxnSp>
        <p:nvCxnSpPr>
          <p:cNvPr id="161" name="Google Shape;161;p31"/>
          <p:cNvCxnSpPr/>
          <p:nvPr/>
        </p:nvCxnSpPr>
        <p:spPr>
          <a:xfrm>
            <a:off x="546300" y="1539750"/>
            <a:ext cx="7995900" cy="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2" name="Google Shape;162;p31"/>
          <p:cNvSpPr/>
          <p:nvPr/>
        </p:nvSpPr>
        <p:spPr>
          <a:xfrm>
            <a:off x="616875" y="1722000"/>
            <a:ext cx="2307900" cy="2632200"/>
          </a:xfrm>
          <a:prstGeom prst="roundRect">
            <a:avLst>
              <a:gd fmla="val 6113" name="adj"/>
            </a:avLst>
          </a:prstGeom>
          <a:solidFill>
            <a:schemeClr val="lt1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31"/>
          <p:cNvSpPr/>
          <p:nvPr/>
        </p:nvSpPr>
        <p:spPr>
          <a:xfrm>
            <a:off x="3402975" y="1722000"/>
            <a:ext cx="2307900" cy="2632200"/>
          </a:xfrm>
          <a:prstGeom prst="roundRect">
            <a:avLst>
              <a:gd fmla="val 6113" name="adj"/>
            </a:avLst>
          </a:prstGeom>
          <a:solidFill>
            <a:schemeClr val="lt1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31"/>
          <p:cNvSpPr/>
          <p:nvPr/>
        </p:nvSpPr>
        <p:spPr>
          <a:xfrm>
            <a:off x="6234300" y="1722000"/>
            <a:ext cx="2307900" cy="2632200"/>
          </a:xfrm>
          <a:prstGeom prst="roundRect">
            <a:avLst>
              <a:gd fmla="val 6113" name="adj"/>
            </a:avLst>
          </a:prstGeom>
          <a:solidFill>
            <a:schemeClr val="lt1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31"/>
          <p:cNvSpPr/>
          <p:nvPr/>
        </p:nvSpPr>
        <p:spPr>
          <a:xfrm>
            <a:off x="700127" y="3425300"/>
            <a:ext cx="2074200" cy="7989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0" lIns="54000" spcFirstLastPara="1" rIns="5400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2"/>
                </a:solidFill>
              </a:rPr>
              <a:t>LangChain 프레임워크를 핵심으로 활용하여 사용자 쿼리를 분석하고 가공</a:t>
            </a:r>
            <a:endParaRPr sz="8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2"/>
                </a:solidFill>
              </a:rPr>
              <a:t>적절한 검색 엔진을 통해 정보 검색을 실행</a:t>
            </a:r>
            <a:endParaRPr sz="8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300"/>
              </a:spcBef>
              <a:spcAft>
                <a:spcPts val="300"/>
              </a:spcAft>
              <a:buNone/>
            </a:pPr>
            <a:r>
              <a:rPr lang="ko" sz="800">
                <a:solidFill>
                  <a:schemeClr val="dk2"/>
                </a:solidFill>
              </a:rPr>
              <a:t>최종 검색 결과를 전달받아 요약하고 검증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166" name="Google Shape;166;p31"/>
          <p:cNvSpPr/>
          <p:nvPr/>
        </p:nvSpPr>
        <p:spPr>
          <a:xfrm>
            <a:off x="6339525" y="3425300"/>
            <a:ext cx="2074200" cy="7989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0" lIns="54000" spcFirstLastPara="1" rIns="5400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300"/>
              </a:spcAft>
              <a:buNone/>
            </a:pPr>
            <a:r>
              <a:rPr lang="ko" sz="800">
                <a:solidFill>
                  <a:schemeClr val="dk2"/>
                </a:solidFill>
              </a:rPr>
              <a:t>원본 Text(HTML)에서 광고, 메뉴 등 사용자 쿼리와 관련없는 Text는 제거하고 핵심 본문 내용은 명확하게 유지하여 Context 구성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167" name="Google Shape;167;p31"/>
          <p:cNvSpPr/>
          <p:nvPr/>
        </p:nvSpPr>
        <p:spPr>
          <a:xfrm>
            <a:off x="3519828" y="3425300"/>
            <a:ext cx="2074200" cy="7989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0" lIns="54000" spcFirstLastPara="1" rIns="5400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2"/>
                </a:solidFill>
              </a:rPr>
              <a:t>Steamlit 라이브러리를 활용하여 실시간으로 질문을 입력하고 챗봇이 답변하는 구조</a:t>
            </a:r>
            <a:endParaRPr sz="8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300"/>
              </a:spcBef>
              <a:spcAft>
                <a:spcPts val="300"/>
              </a:spcAft>
              <a:buNone/>
            </a:pPr>
            <a:r>
              <a:rPr lang="ko" sz="800">
                <a:solidFill>
                  <a:schemeClr val="dk2"/>
                </a:solidFill>
              </a:rPr>
              <a:t>이전 대화 기록을 확인할 수 있는 웹 기반 채팅 인터페이스 구현 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168" name="Google Shape;168;p31"/>
          <p:cNvSpPr txBox="1"/>
          <p:nvPr/>
        </p:nvSpPr>
        <p:spPr>
          <a:xfrm>
            <a:off x="616877" y="1795250"/>
            <a:ext cx="230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>
                <a:solidFill>
                  <a:schemeClr val="dk2"/>
                </a:solidFill>
              </a:rPr>
              <a:t>AI 파이프라인 구축</a:t>
            </a:r>
            <a:endParaRPr b="1" sz="1300">
              <a:solidFill>
                <a:schemeClr val="dk2"/>
              </a:solidFill>
            </a:endParaRPr>
          </a:p>
        </p:txBody>
      </p:sp>
      <p:sp>
        <p:nvSpPr>
          <p:cNvPr id="169" name="Google Shape;169;p31"/>
          <p:cNvSpPr txBox="1"/>
          <p:nvPr/>
        </p:nvSpPr>
        <p:spPr>
          <a:xfrm>
            <a:off x="3402975" y="1784575"/>
            <a:ext cx="230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>
                <a:solidFill>
                  <a:schemeClr val="dk2"/>
                </a:solidFill>
              </a:rPr>
              <a:t>사용자 인터페이스 구현</a:t>
            </a:r>
            <a:endParaRPr b="1" sz="1300">
              <a:solidFill>
                <a:schemeClr val="dk2"/>
              </a:solidFill>
            </a:endParaRPr>
          </a:p>
        </p:txBody>
      </p:sp>
      <p:sp>
        <p:nvSpPr>
          <p:cNvPr id="170" name="Google Shape;170;p31"/>
          <p:cNvSpPr txBox="1"/>
          <p:nvPr/>
        </p:nvSpPr>
        <p:spPr>
          <a:xfrm>
            <a:off x="6234300" y="1795250"/>
            <a:ext cx="230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>
                <a:solidFill>
                  <a:schemeClr val="dk2"/>
                </a:solidFill>
              </a:rPr>
              <a:t>웹 데이터 전처리</a:t>
            </a:r>
            <a:r>
              <a:rPr b="1" lang="ko" sz="900">
                <a:solidFill>
                  <a:schemeClr val="dk2"/>
                </a:solidFill>
              </a:rPr>
              <a:t> </a:t>
            </a:r>
            <a:r>
              <a:rPr b="1" lang="ko" sz="1300">
                <a:solidFill>
                  <a:schemeClr val="dk2"/>
                </a:solidFill>
              </a:rPr>
              <a:t>&amp;</a:t>
            </a:r>
            <a:r>
              <a:rPr b="1" lang="ko" sz="900">
                <a:solidFill>
                  <a:schemeClr val="dk2"/>
                </a:solidFill>
              </a:rPr>
              <a:t> </a:t>
            </a:r>
            <a:r>
              <a:rPr b="1" lang="ko" sz="1300">
                <a:solidFill>
                  <a:schemeClr val="dk2"/>
                </a:solidFill>
              </a:rPr>
              <a:t>context 화</a:t>
            </a:r>
            <a:endParaRPr b="1" sz="1300">
              <a:solidFill>
                <a:schemeClr val="dk2"/>
              </a:solidFill>
            </a:endParaRPr>
          </a:p>
        </p:txBody>
      </p:sp>
      <p:pic>
        <p:nvPicPr>
          <p:cNvPr id="171" name="Google Shape;171;p31" title="preview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2476" y="2277498"/>
            <a:ext cx="716696" cy="75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31" title="chat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85901" y="2277494"/>
            <a:ext cx="716700" cy="7566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31" title="clipboard.png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029900" y="2277512"/>
            <a:ext cx="716700" cy="7565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2"/>
          <p:cNvSpPr txBox="1"/>
          <p:nvPr>
            <p:ph type="title"/>
          </p:nvPr>
        </p:nvSpPr>
        <p:spPr>
          <a:xfrm>
            <a:off x="425250" y="435474"/>
            <a:ext cx="6582300" cy="3078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LangChain</a:t>
            </a:r>
            <a:endParaRPr/>
          </a:p>
        </p:txBody>
      </p:sp>
      <p:sp>
        <p:nvSpPr>
          <p:cNvPr id="179" name="Google Shape;179;p32"/>
          <p:cNvSpPr txBox="1"/>
          <p:nvPr>
            <p:ph idx="12" type="sldNum"/>
          </p:nvPr>
        </p:nvSpPr>
        <p:spPr>
          <a:xfrm>
            <a:off x="8223208" y="47429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 sz="800"/>
              <a:t>‹#›</a:t>
            </a:fld>
            <a:endParaRPr sz="800"/>
          </a:p>
        </p:txBody>
      </p:sp>
      <p:sp>
        <p:nvSpPr>
          <p:cNvPr id="180" name="Google Shape;180;p32"/>
          <p:cNvSpPr txBox="1"/>
          <p:nvPr>
            <p:ph idx="2" type="subTitle"/>
          </p:nvPr>
        </p:nvSpPr>
        <p:spPr>
          <a:xfrm>
            <a:off x="1210725" y="206567"/>
            <a:ext cx="3454500" cy="18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ko"/>
              <a:t>System Components</a:t>
            </a:r>
            <a:endParaRPr/>
          </a:p>
        </p:txBody>
      </p:sp>
      <p:sp>
        <p:nvSpPr>
          <p:cNvPr id="181" name="Google Shape;181;p32"/>
          <p:cNvSpPr/>
          <p:nvPr/>
        </p:nvSpPr>
        <p:spPr>
          <a:xfrm>
            <a:off x="425250" y="1180675"/>
            <a:ext cx="3336900" cy="274500"/>
          </a:xfrm>
          <a:prstGeom prst="rect">
            <a:avLst/>
          </a:prstGeom>
          <a:solidFill>
            <a:srgbClr val="3876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chemeClr val="lt1"/>
                </a:solidFill>
              </a:rPr>
              <a:t>활용 요소  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82" name="Google Shape;182;p32"/>
          <p:cNvSpPr/>
          <p:nvPr/>
        </p:nvSpPr>
        <p:spPr>
          <a:xfrm>
            <a:off x="425250" y="1548025"/>
            <a:ext cx="7844400" cy="29322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ko" sz="1200">
                <a:solidFill>
                  <a:schemeClr val="dk1"/>
                </a:solidFill>
              </a:rPr>
              <a:t>LLM</a:t>
            </a:r>
            <a:endParaRPr b="1" sz="1200">
              <a:solidFill>
                <a:schemeClr val="dk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b="1" lang="ko" sz="1200">
                <a:solidFill>
                  <a:schemeClr val="dk1"/>
                </a:solidFill>
              </a:rPr>
              <a:t>gpt-4o-mini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ko" sz="1200">
                <a:solidFill>
                  <a:schemeClr val="dk1"/>
                </a:solidFill>
              </a:rPr>
              <a:t>Prompt Engineering </a:t>
            </a:r>
            <a:endParaRPr b="1" sz="1200">
              <a:solidFill>
                <a:schemeClr val="dk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b="1" lang="ko" sz="1200">
                <a:solidFill>
                  <a:schemeClr val="dk1"/>
                </a:solidFill>
              </a:rPr>
              <a:t>Sequential Chain </a:t>
            </a:r>
            <a:endParaRPr b="1" sz="1200">
              <a:solidFill>
                <a:schemeClr val="dk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b="1" lang="ko" sz="1200">
                <a:solidFill>
                  <a:schemeClr val="dk1"/>
                </a:solidFill>
              </a:rPr>
              <a:t>MultiPrompt Chain </a:t>
            </a:r>
            <a:endParaRPr b="1" sz="1200">
              <a:solidFill>
                <a:schemeClr val="dk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b="1" lang="ko" sz="1200">
                <a:solidFill>
                  <a:schemeClr val="dk1"/>
                </a:solidFill>
              </a:rPr>
              <a:t>Router Chain 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ko" sz="1200">
                <a:solidFill>
                  <a:schemeClr val="dk1"/>
                </a:solidFill>
              </a:rPr>
              <a:t>Agent</a:t>
            </a:r>
            <a:endParaRPr b="1" sz="1200">
              <a:solidFill>
                <a:schemeClr val="dk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b="1" lang="ko" sz="1200">
                <a:solidFill>
                  <a:schemeClr val="dk1"/>
                </a:solidFill>
              </a:rPr>
              <a:t>ReAct</a:t>
            </a:r>
            <a:endParaRPr b="1" sz="1200">
              <a:solidFill>
                <a:schemeClr val="dk1"/>
              </a:solidFill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</a:pPr>
            <a:r>
              <a:rPr b="1" lang="ko" sz="1200">
                <a:solidFill>
                  <a:schemeClr val="dk1"/>
                </a:solidFill>
              </a:rPr>
              <a:t>Thought → Action → Observation</a:t>
            </a:r>
            <a:endParaRPr b="1"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3"/>
          <p:cNvSpPr txBox="1"/>
          <p:nvPr>
            <p:ph type="title"/>
          </p:nvPr>
        </p:nvSpPr>
        <p:spPr>
          <a:xfrm>
            <a:off x="425250" y="435474"/>
            <a:ext cx="6582300" cy="3078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Search Engine </a:t>
            </a:r>
            <a:endParaRPr/>
          </a:p>
        </p:txBody>
      </p:sp>
      <p:sp>
        <p:nvSpPr>
          <p:cNvPr id="188" name="Google Shape;188;p33"/>
          <p:cNvSpPr txBox="1"/>
          <p:nvPr>
            <p:ph idx="12" type="sldNum"/>
          </p:nvPr>
        </p:nvSpPr>
        <p:spPr>
          <a:xfrm>
            <a:off x="8223208" y="47429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 sz="800"/>
              <a:t>‹#›</a:t>
            </a:fld>
            <a:endParaRPr sz="800"/>
          </a:p>
        </p:txBody>
      </p:sp>
      <p:sp>
        <p:nvSpPr>
          <p:cNvPr id="189" name="Google Shape;189;p33"/>
          <p:cNvSpPr txBox="1"/>
          <p:nvPr>
            <p:ph idx="2" type="subTitle"/>
          </p:nvPr>
        </p:nvSpPr>
        <p:spPr>
          <a:xfrm>
            <a:off x="1210725" y="206567"/>
            <a:ext cx="3454500" cy="18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ko"/>
              <a:t>System Components</a:t>
            </a:r>
            <a:endParaRPr/>
          </a:p>
        </p:txBody>
      </p:sp>
      <p:sp>
        <p:nvSpPr>
          <p:cNvPr id="190" name="Google Shape;190;p33"/>
          <p:cNvSpPr/>
          <p:nvPr/>
        </p:nvSpPr>
        <p:spPr>
          <a:xfrm>
            <a:off x="425250" y="1180675"/>
            <a:ext cx="3336900" cy="274500"/>
          </a:xfrm>
          <a:prstGeom prst="rect">
            <a:avLst/>
          </a:prstGeom>
          <a:solidFill>
            <a:srgbClr val="3876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chemeClr val="lt1"/>
                </a:solidFill>
              </a:rPr>
              <a:t>CSE(Custom Search Engine) 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91" name="Google Shape;191;p33"/>
          <p:cNvSpPr/>
          <p:nvPr/>
        </p:nvSpPr>
        <p:spPr>
          <a:xfrm>
            <a:off x="425250" y="1548025"/>
            <a:ext cx="7844400" cy="29322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ko" sz="1100" u="sng">
                <a:solidFill>
                  <a:schemeClr val="hlink"/>
                </a:solidFill>
                <a:hlinkClick r:id="rId3"/>
              </a:rPr>
              <a:t>프로그래밍 검색 </a:t>
            </a:r>
            <a:endParaRPr b="1" sz="1200">
              <a:solidFill>
                <a:schemeClr val="dk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b="1" lang="ko" sz="1200">
                <a:solidFill>
                  <a:schemeClr val="dk1"/>
                </a:solidFill>
              </a:rPr>
              <a:t>credentials.json </a:t>
            </a:r>
            <a:endParaRPr b="1" sz="1200">
              <a:solidFill>
                <a:schemeClr val="dk1"/>
              </a:solidFill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</a:pPr>
            <a:r>
              <a:rPr b="1" lang="ko" sz="1200">
                <a:solidFill>
                  <a:schemeClr val="dk1"/>
                </a:solidFill>
              </a:rPr>
              <a:t>서버 통신 전용 구글 계정 </a:t>
            </a:r>
            <a:endParaRPr b="1" sz="1200">
              <a:solidFill>
                <a:schemeClr val="dk1"/>
              </a:solidFill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</a:pPr>
            <a:r>
              <a:rPr b="1" lang="ko" sz="1200">
                <a:solidFill>
                  <a:schemeClr val="dk1"/>
                </a:solidFill>
              </a:rPr>
              <a:t>CSE 호출 시 구글 API 접근 가능</a:t>
            </a:r>
            <a:endParaRPr b="1" sz="1200">
              <a:solidFill>
                <a:schemeClr val="dk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b="1" lang="ko" sz="1200">
                <a:solidFill>
                  <a:schemeClr val="dk1"/>
                </a:solidFill>
              </a:rPr>
              <a:t>구글 검색 기반 &amp; 전 세계 웹페이지 연동</a:t>
            </a:r>
            <a:endParaRPr b="1" sz="1200">
              <a:solidFill>
                <a:schemeClr val="dk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b="1" lang="ko" sz="1200">
                <a:solidFill>
                  <a:schemeClr val="dk1"/>
                </a:solidFill>
              </a:rPr>
              <a:t>특정 도메인 제한 가능 (Site Filtering)</a:t>
            </a:r>
            <a:endParaRPr b="1" sz="1200">
              <a:solidFill>
                <a:schemeClr val="dk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b="1" lang="ko" sz="1200">
                <a:solidFill>
                  <a:schemeClr val="dk1"/>
                </a:solidFill>
              </a:rPr>
              <a:t>신뢰도 높고, 형식화된 출력 결과물</a:t>
            </a:r>
            <a:endParaRPr b="1" sz="1200">
              <a:solidFill>
                <a:schemeClr val="dk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b="1" lang="ko" sz="1200">
                <a:solidFill>
                  <a:schemeClr val="dk1"/>
                </a:solidFill>
              </a:rPr>
              <a:t>100건/일 무료</a:t>
            </a:r>
            <a:endParaRPr b="1" sz="1200">
              <a:solidFill>
                <a:schemeClr val="dk1"/>
              </a:solidFill>
            </a:endParaRPr>
          </a:p>
        </p:txBody>
      </p:sp>
      <p:pic>
        <p:nvPicPr>
          <p:cNvPr id="192" name="Google Shape;192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9350" y="1548025"/>
            <a:ext cx="3520300" cy="293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20150" y="2245375"/>
            <a:ext cx="1929188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33"/>
          <p:cNvSpPr/>
          <p:nvPr/>
        </p:nvSpPr>
        <p:spPr>
          <a:xfrm>
            <a:off x="4749350" y="2350225"/>
            <a:ext cx="1538100" cy="18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4"/>
          <p:cNvSpPr txBox="1"/>
          <p:nvPr>
            <p:ph type="title"/>
          </p:nvPr>
        </p:nvSpPr>
        <p:spPr>
          <a:xfrm>
            <a:off x="425250" y="435474"/>
            <a:ext cx="6582300" cy="3078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Search Engine </a:t>
            </a:r>
            <a:endParaRPr/>
          </a:p>
        </p:txBody>
      </p:sp>
      <p:sp>
        <p:nvSpPr>
          <p:cNvPr id="200" name="Google Shape;200;p34"/>
          <p:cNvSpPr txBox="1"/>
          <p:nvPr>
            <p:ph idx="12" type="sldNum"/>
          </p:nvPr>
        </p:nvSpPr>
        <p:spPr>
          <a:xfrm>
            <a:off x="8223208" y="47429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 sz="800"/>
              <a:t>‹#›</a:t>
            </a:fld>
            <a:endParaRPr sz="800"/>
          </a:p>
        </p:txBody>
      </p:sp>
      <p:sp>
        <p:nvSpPr>
          <p:cNvPr id="201" name="Google Shape;201;p34"/>
          <p:cNvSpPr txBox="1"/>
          <p:nvPr>
            <p:ph idx="2" type="subTitle"/>
          </p:nvPr>
        </p:nvSpPr>
        <p:spPr>
          <a:xfrm>
            <a:off x="1210725" y="206567"/>
            <a:ext cx="3454500" cy="18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ko"/>
              <a:t>System Components</a:t>
            </a:r>
            <a:endParaRPr/>
          </a:p>
        </p:txBody>
      </p:sp>
      <p:sp>
        <p:nvSpPr>
          <p:cNvPr id="202" name="Google Shape;202;p34"/>
          <p:cNvSpPr/>
          <p:nvPr/>
        </p:nvSpPr>
        <p:spPr>
          <a:xfrm>
            <a:off x="425250" y="1180675"/>
            <a:ext cx="3336900" cy="274500"/>
          </a:xfrm>
          <a:prstGeom prst="rect">
            <a:avLst/>
          </a:prstGeom>
          <a:solidFill>
            <a:srgbClr val="3876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chemeClr val="lt1"/>
                </a:solidFill>
              </a:rPr>
              <a:t>Naver Developers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03" name="Google Shape;203;p34"/>
          <p:cNvSpPr/>
          <p:nvPr/>
        </p:nvSpPr>
        <p:spPr>
          <a:xfrm>
            <a:off x="425250" y="1548025"/>
            <a:ext cx="7844400" cy="29322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ko" sz="1100" u="sng">
                <a:solidFill>
                  <a:schemeClr val="hlink"/>
                </a:solidFill>
                <a:hlinkClick r:id="rId3"/>
              </a:rPr>
              <a:t>애플리케이션 - NAVER Developers</a:t>
            </a:r>
            <a:endParaRPr b="1" sz="1200">
              <a:solidFill>
                <a:schemeClr val="dk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b="1" lang="ko" sz="1200">
                <a:solidFill>
                  <a:schemeClr val="dk1"/>
                </a:solidFill>
              </a:rPr>
              <a:t>NAVER Client ID 발급 후, 사용</a:t>
            </a:r>
            <a:endParaRPr b="1" sz="1200">
              <a:solidFill>
                <a:schemeClr val="dk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b="1" lang="ko" sz="1200">
                <a:solidFill>
                  <a:schemeClr val="dk1"/>
                </a:solidFill>
              </a:rPr>
              <a:t>한국어 콘텐츠 특화 (뉴스, 블로그 등)</a:t>
            </a:r>
            <a:endParaRPr b="1" sz="1200">
              <a:solidFill>
                <a:schemeClr val="dk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b="1" lang="ko" sz="1200">
                <a:solidFill>
                  <a:schemeClr val="dk1"/>
                </a:solidFill>
              </a:rPr>
              <a:t>Query에 대한 검색 결과 100건 제한</a:t>
            </a:r>
            <a:endParaRPr b="1" sz="1200">
              <a:solidFill>
                <a:schemeClr val="dk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b="1" lang="ko" sz="1200">
                <a:solidFill>
                  <a:schemeClr val="dk1"/>
                </a:solidFill>
              </a:rPr>
              <a:t>25000건/일 무료</a:t>
            </a:r>
            <a:endParaRPr b="1" sz="1200">
              <a:solidFill>
                <a:schemeClr val="dk1"/>
              </a:solidFill>
            </a:endParaRPr>
          </a:p>
        </p:txBody>
      </p:sp>
      <p:pic>
        <p:nvPicPr>
          <p:cNvPr id="204" name="Google Shape;204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28074" y="1548025"/>
            <a:ext cx="4141577" cy="293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5"/>
          <p:cNvSpPr txBox="1"/>
          <p:nvPr>
            <p:ph type="title"/>
          </p:nvPr>
        </p:nvSpPr>
        <p:spPr>
          <a:xfrm>
            <a:off x="425250" y="435474"/>
            <a:ext cx="6582300" cy="3078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Search Engine </a:t>
            </a:r>
            <a:endParaRPr/>
          </a:p>
        </p:txBody>
      </p:sp>
      <p:sp>
        <p:nvSpPr>
          <p:cNvPr id="210" name="Google Shape;210;p35"/>
          <p:cNvSpPr txBox="1"/>
          <p:nvPr>
            <p:ph idx="12" type="sldNum"/>
          </p:nvPr>
        </p:nvSpPr>
        <p:spPr>
          <a:xfrm>
            <a:off x="8223208" y="47429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 sz="800"/>
              <a:t>‹#›</a:t>
            </a:fld>
            <a:endParaRPr sz="800"/>
          </a:p>
        </p:txBody>
      </p:sp>
      <p:sp>
        <p:nvSpPr>
          <p:cNvPr id="211" name="Google Shape;211;p35"/>
          <p:cNvSpPr txBox="1"/>
          <p:nvPr>
            <p:ph idx="2" type="subTitle"/>
          </p:nvPr>
        </p:nvSpPr>
        <p:spPr>
          <a:xfrm>
            <a:off x="1210725" y="206567"/>
            <a:ext cx="3454500" cy="18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ko"/>
              <a:t>System Components</a:t>
            </a:r>
            <a:endParaRPr/>
          </a:p>
        </p:txBody>
      </p:sp>
      <p:sp>
        <p:nvSpPr>
          <p:cNvPr id="212" name="Google Shape;212;p35"/>
          <p:cNvSpPr/>
          <p:nvPr/>
        </p:nvSpPr>
        <p:spPr>
          <a:xfrm>
            <a:off x="425250" y="1180675"/>
            <a:ext cx="3336900" cy="274500"/>
          </a:xfrm>
          <a:prstGeom prst="rect">
            <a:avLst/>
          </a:prstGeom>
          <a:solidFill>
            <a:srgbClr val="3876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chemeClr val="lt1"/>
                </a:solidFill>
              </a:rPr>
              <a:t>SerpAPI</a:t>
            </a:r>
            <a:r>
              <a:rPr b="1" lang="ko" sz="1200">
                <a:solidFill>
                  <a:schemeClr val="lt1"/>
                </a:solidFill>
              </a:rPr>
              <a:t> 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13" name="Google Shape;213;p35"/>
          <p:cNvSpPr/>
          <p:nvPr/>
        </p:nvSpPr>
        <p:spPr>
          <a:xfrm>
            <a:off x="425250" y="1548025"/>
            <a:ext cx="7844400" cy="29322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ko" sz="1100" u="sng">
                <a:solidFill>
                  <a:schemeClr val="hlink"/>
                </a:solidFill>
                <a:hlinkClick r:id="rId3"/>
              </a:rPr>
              <a:t>Dashboard - SerpApi</a:t>
            </a:r>
            <a:endParaRPr b="1" sz="1200">
              <a:solidFill>
                <a:schemeClr val="dk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b="1" lang="ko" sz="1200">
                <a:solidFill>
                  <a:schemeClr val="dk1"/>
                </a:solidFill>
              </a:rPr>
              <a:t>실제 사용자 웹 UI 기반으로 수집 </a:t>
            </a:r>
            <a:endParaRPr b="1" sz="1200">
              <a:solidFill>
                <a:schemeClr val="dk1"/>
              </a:solidFill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</a:pPr>
            <a:r>
              <a:rPr b="1" lang="ko" sz="1200">
                <a:solidFill>
                  <a:schemeClr val="dk1"/>
                </a:solidFill>
              </a:rPr>
              <a:t>실시간 정보에 강력 </a:t>
            </a:r>
            <a:endParaRPr b="1" sz="1200">
              <a:solidFill>
                <a:schemeClr val="dk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b="1" lang="ko" sz="1200">
                <a:solidFill>
                  <a:schemeClr val="dk1"/>
                </a:solidFill>
              </a:rPr>
              <a:t>다양한 포맷을 JSON 구조로 지원 </a:t>
            </a:r>
            <a:endParaRPr b="1" sz="1200">
              <a:solidFill>
                <a:schemeClr val="dk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b="1" lang="ko" sz="1200">
                <a:solidFill>
                  <a:schemeClr val="dk1"/>
                </a:solidFill>
              </a:rPr>
              <a:t>100건/월 무료</a:t>
            </a:r>
            <a:endParaRPr b="1" sz="1200">
              <a:solidFill>
                <a:schemeClr val="dk1"/>
              </a:solidFill>
            </a:endParaRPr>
          </a:p>
        </p:txBody>
      </p:sp>
      <p:pic>
        <p:nvPicPr>
          <p:cNvPr id="214" name="Google Shape;214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97950" y="1548025"/>
            <a:ext cx="4671700" cy="293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