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3"/>
  </p:handoutMasterIdLst>
  <p:sldIdLst>
    <p:sldId id="260" r:id="rId3"/>
    <p:sldId id="316" r:id="rId4"/>
    <p:sldId id="313" r:id="rId5"/>
    <p:sldId id="315" r:id="rId6"/>
    <p:sldId id="317" r:id="rId7"/>
    <p:sldId id="318" r:id="rId8"/>
    <p:sldId id="319" r:id="rId9"/>
    <p:sldId id="320" r:id="rId10"/>
    <p:sldId id="321" r:id="rId11"/>
    <p:sldId id="29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B5F359-BFBB-4066-943F-85FAD4D9E4D3}">
          <p14:sldIdLst>
            <p14:sldId id="260"/>
            <p14:sldId id="313"/>
            <p14:sldId id="317"/>
            <p14:sldId id="318"/>
            <p14:sldId id="319"/>
            <p14:sldId id="320"/>
            <p14:sldId id="321"/>
            <p14:sldId id="294"/>
            <p14:sldId id="316"/>
            <p14:sldId id="315"/>
          </p14:sldIdLst>
        </p14:section>
        <p14:section name="无标题节" id="{7D74A775-7809-4F40-A43E-148716B001A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521D"/>
    <a:srgbClr val="7B3B18"/>
    <a:srgbClr val="D09F04"/>
    <a:srgbClr val="CC9A04"/>
    <a:srgbClr val="80561D"/>
    <a:srgbClr val="CD9B02"/>
    <a:srgbClr val="D0A005"/>
    <a:srgbClr val="EFCC1D"/>
    <a:srgbClr val="F4C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0" y="9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0FB50-4326-49E1-A925-56C1533D53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ADA51-F97A-4425-83CE-0002C9C6A9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F5F-AA57-4023-BBF8-A41F3FB35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997-AC05-EA42-B808-93D1451B18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997-AC05-EA42-B808-93D1451B18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927BF5F-AA57-4023-BBF8-A41F3FB35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F5F-AA57-4023-BBF8-A41F3FB35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9997-AC05-EA42-B808-93D1451B18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F5F-AA57-4023-BBF8-A41F3FB35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F5F-AA57-4023-BBF8-A41F3FB35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F5F-AA57-4023-BBF8-A41F3FB35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F5F-AA57-4023-BBF8-A41F3FB35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F5F-AA57-4023-BBF8-A41F3FB35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613A-F5D1-4B31-B156-FD4D3AA2F8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9997-AC05-EA42-B808-93D1451B18D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WechatIMG2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87" y="861846"/>
            <a:ext cx="1102167" cy="992861"/>
          </a:xfrm>
          <a:prstGeom prst="rect">
            <a:avLst/>
          </a:prstGeom>
        </p:spPr>
      </p:pic>
      <p:sp>
        <p:nvSpPr>
          <p:cNvPr id="38" name="Freeform 11"/>
          <p:cNvSpPr/>
          <p:nvPr/>
        </p:nvSpPr>
        <p:spPr bwMode="auto">
          <a:xfrm>
            <a:off x="0" y="3202056"/>
            <a:ext cx="3651764" cy="3655944"/>
          </a:xfrm>
          <a:custGeom>
            <a:avLst/>
            <a:gdLst>
              <a:gd name="T0" fmla="*/ 2621 w 2621"/>
              <a:gd name="T1" fmla="*/ 2624 h 2624"/>
              <a:gd name="T2" fmla="*/ 0 w 2621"/>
              <a:gd name="T3" fmla="*/ 2624 h 2624"/>
              <a:gd name="T4" fmla="*/ 0 w 2621"/>
              <a:gd name="T5" fmla="*/ 0 h 2624"/>
              <a:gd name="T6" fmla="*/ 2621 w 2621"/>
              <a:gd name="T7" fmla="*/ 2624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1" h="2624">
                <a:moveTo>
                  <a:pt x="2621" y="2624"/>
                </a:moveTo>
                <a:lnTo>
                  <a:pt x="0" y="2624"/>
                </a:lnTo>
                <a:lnTo>
                  <a:pt x="0" y="0"/>
                </a:lnTo>
                <a:lnTo>
                  <a:pt x="2621" y="2624"/>
                </a:lnTo>
                <a:close/>
              </a:path>
            </a:pathLst>
          </a:custGeom>
          <a:solidFill>
            <a:srgbClr val="7D521D"/>
          </a:solidFill>
          <a:ln>
            <a:noFill/>
          </a:ln>
          <a:effectLst>
            <a:outerShdw blurRad="50800" dist="38100" dir="13500000" algn="tl" rotWithShape="0">
              <a:srgbClr val="7B3B18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9" name="Freeform 13"/>
          <p:cNvSpPr/>
          <p:nvPr/>
        </p:nvSpPr>
        <p:spPr bwMode="auto">
          <a:xfrm>
            <a:off x="1831495" y="5030027"/>
            <a:ext cx="3651764" cy="1827972"/>
          </a:xfrm>
          <a:custGeom>
            <a:avLst/>
            <a:gdLst>
              <a:gd name="T0" fmla="*/ 0 w 2621"/>
              <a:gd name="T1" fmla="*/ 0 h 1312"/>
              <a:gd name="T2" fmla="*/ 1310 w 2621"/>
              <a:gd name="T3" fmla="*/ 1311 h 1312"/>
              <a:gd name="T4" fmla="*/ 2621 w 2621"/>
              <a:gd name="T5" fmla="*/ 1312 h 1312"/>
              <a:gd name="T6" fmla="*/ 1310 w 2621"/>
              <a:gd name="T7" fmla="*/ 0 h 1312"/>
              <a:gd name="T8" fmla="*/ 0 w 2621"/>
              <a:gd name="T9" fmla="*/ 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1" h="1312">
                <a:moveTo>
                  <a:pt x="0" y="0"/>
                </a:moveTo>
                <a:lnTo>
                  <a:pt x="1310" y="1311"/>
                </a:lnTo>
                <a:lnTo>
                  <a:pt x="2621" y="1312"/>
                </a:lnTo>
                <a:lnTo>
                  <a:pt x="131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2D01F"/>
              </a:gs>
              <a:gs pos="30000">
                <a:srgbClr val="CD9B02"/>
              </a:gs>
            </a:gsLst>
            <a:lin ang="5400000" scaled="0"/>
          </a:gradFill>
          <a:ln>
            <a:noFill/>
          </a:ln>
          <a:effectLst>
            <a:outerShdw blurRad="50800" dist="38100" dir="11940000" algn="tl" rotWithShape="0">
              <a:srgbClr val="7B3B18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1" name="直角三角形 50"/>
          <p:cNvSpPr/>
          <p:nvPr/>
        </p:nvSpPr>
        <p:spPr>
          <a:xfrm flipH="1">
            <a:off x="10402332" y="4339351"/>
            <a:ext cx="1789430" cy="2518410"/>
          </a:xfrm>
          <a:prstGeom prst="rtTriangle">
            <a:avLst/>
          </a:prstGeom>
          <a:solidFill>
            <a:srgbClr val="CB8611"/>
          </a:solidFill>
          <a:ln>
            <a:noFill/>
          </a:ln>
          <a:effectLst>
            <a:outerShdw blurRad="50800" dist="38100" dir="10800000" algn="r" rotWithShape="0">
              <a:srgbClr val="7B3B1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228600" y="2182928"/>
            <a:ext cx="11963400" cy="22155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6000" b="1" kern="0" dirty="0" smtClean="0">
                <a:ln w="19050">
                  <a:noFill/>
                  <a:prstDash val="solid"/>
                </a:ln>
                <a:solidFill>
                  <a:srgbClr val="7D521D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第四届 城垣杯</a:t>
            </a:r>
            <a:endParaRPr lang="en-US" altLang="zh-CN" sz="6000" b="1" kern="0" dirty="0" smtClean="0">
              <a:ln w="19050">
                <a:noFill/>
                <a:prstDash val="solid"/>
              </a:ln>
              <a:solidFill>
                <a:srgbClr val="7D521D"/>
              </a:solidFill>
              <a:effectLst>
                <a:outerShdw blurRad="38100" dist="38100" dir="2700000" algn="tl">
                  <a:srgbClr val="7B3B18">
                    <a:alpha val="43137"/>
                  </a:srgbClr>
                </a:outerShdw>
              </a:effectLst>
              <a:latin typeface="Weibei SC Bold"/>
              <a:ea typeface="微软雅黑" panose="020B0503020204020204" charset="-122"/>
              <a:cs typeface="Weibei SC Bold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6000" b="1" kern="0" dirty="0" smtClean="0">
                <a:ln w="19050">
                  <a:noFill/>
                  <a:prstDash val="solid"/>
                </a:ln>
                <a:solidFill>
                  <a:srgbClr val="7D521D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规划</a:t>
            </a:r>
            <a:r>
              <a:rPr lang="zh-CN" altLang="en-US" sz="6000" b="1" kern="0" dirty="0">
                <a:ln w="19050">
                  <a:noFill/>
                  <a:prstDash val="solid"/>
                </a:ln>
                <a:solidFill>
                  <a:srgbClr val="7D521D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决策支持</a:t>
            </a:r>
            <a:r>
              <a:rPr lang="zh-CN" altLang="en-US" sz="6000" b="1" kern="0" dirty="0" smtClean="0">
                <a:ln w="19050">
                  <a:noFill/>
                  <a:prstDash val="solid"/>
                </a:ln>
                <a:solidFill>
                  <a:srgbClr val="7D521D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模型设计大赛</a:t>
            </a:r>
            <a:endParaRPr lang="zh-CN" altLang="en-US" sz="6000" b="1" kern="0" dirty="0" smtClean="0">
              <a:ln w="19050">
                <a:noFill/>
                <a:prstDash val="solid"/>
              </a:ln>
              <a:solidFill>
                <a:srgbClr val="7D521D"/>
              </a:solidFill>
              <a:effectLst>
                <a:outerShdw blurRad="38100" dist="38100" dir="2700000" algn="tl">
                  <a:srgbClr val="7B3B18">
                    <a:alpha val="43137"/>
                  </a:srgbClr>
                </a:outerShdw>
              </a:effectLst>
              <a:latin typeface="Weibei SC Bold"/>
              <a:ea typeface="微软雅黑" panose="020B0503020204020204" charset="-122"/>
              <a:cs typeface="Weibei SC Bold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-2"/>
            <a:ext cx="12287250" cy="158751"/>
          </a:xfrm>
          <a:prstGeom prst="rect">
            <a:avLst/>
          </a:prstGeom>
          <a:gradFill flip="none" rotWithShape="1">
            <a:gsLst>
              <a:gs pos="100000">
                <a:srgbClr val="80561D"/>
              </a:gs>
              <a:gs pos="0">
                <a:srgbClr val="CD9B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b="1" dirty="0">
              <a:solidFill>
                <a:schemeClr val="accent3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99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8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/>
          <p:nvPr/>
        </p:nvSpPr>
        <p:spPr bwMode="auto">
          <a:xfrm>
            <a:off x="0" y="3202056"/>
            <a:ext cx="3651764" cy="3655944"/>
          </a:xfrm>
          <a:custGeom>
            <a:avLst/>
            <a:gdLst>
              <a:gd name="T0" fmla="*/ 2621 w 2621"/>
              <a:gd name="T1" fmla="*/ 2624 h 2624"/>
              <a:gd name="T2" fmla="*/ 0 w 2621"/>
              <a:gd name="T3" fmla="*/ 2624 h 2624"/>
              <a:gd name="T4" fmla="*/ 0 w 2621"/>
              <a:gd name="T5" fmla="*/ 0 h 2624"/>
              <a:gd name="T6" fmla="*/ 2621 w 2621"/>
              <a:gd name="T7" fmla="*/ 2624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1" h="2624">
                <a:moveTo>
                  <a:pt x="2621" y="2624"/>
                </a:moveTo>
                <a:lnTo>
                  <a:pt x="0" y="2624"/>
                </a:lnTo>
                <a:lnTo>
                  <a:pt x="0" y="0"/>
                </a:lnTo>
                <a:lnTo>
                  <a:pt x="2621" y="2624"/>
                </a:lnTo>
                <a:close/>
              </a:path>
            </a:pathLst>
          </a:custGeom>
          <a:solidFill>
            <a:srgbClr val="7D521D"/>
          </a:solidFill>
          <a:ln>
            <a:noFill/>
          </a:ln>
          <a:effectLst>
            <a:outerShdw blurRad="50800" dist="38100" dir="13500000" algn="tl" rotWithShape="0">
              <a:srgbClr val="7B3B18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3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9" name="Freeform 13"/>
          <p:cNvSpPr/>
          <p:nvPr/>
        </p:nvSpPr>
        <p:spPr bwMode="auto">
          <a:xfrm>
            <a:off x="1831495" y="5030027"/>
            <a:ext cx="3651764" cy="1827972"/>
          </a:xfrm>
          <a:custGeom>
            <a:avLst/>
            <a:gdLst>
              <a:gd name="T0" fmla="*/ 0 w 2621"/>
              <a:gd name="T1" fmla="*/ 0 h 1312"/>
              <a:gd name="T2" fmla="*/ 1310 w 2621"/>
              <a:gd name="T3" fmla="*/ 1311 h 1312"/>
              <a:gd name="T4" fmla="*/ 2621 w 2621"/>
              <a:gd name="T5" fmla="*/ 1312 h 1312"/>
              <a:gd name="T6" fmla="*/ 1310 w 2621"/>
              <a:gd name="T7" fmla="*/ 0 h 1312"/>
              <a:gd name="T8" fmla="*/ 0 w 2621"/>
              <a:gd name="T9" fmla="*/ 0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1" h="1312">
                <a:moveTo>
                  <a:pt x="0" y="0"/>
                </a:moveTo>
                <a:lnTo>
                  <a:pt x="1310" y="1311"/>
                </a:lnTo>
                <a:lnTo>
                  <a:pt x="2621" y="1312"/>
                </a:lnTo>
                <a:lnTo>
                  <a:pt x="131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2D01F"/>
              </a:gs>
              <a:gs pos="30000">
                <a:srgbClr val="CD9B02"/>
              </a:gs>
            </a:gsLst>
            <a:lin ang="5400000" scaled="0"/>
          </a:gradFill>
          <a:ln>
            <a:noFill/>
          </a:ln>
          <a:effectLst>
            <a:outerShdw blurRad="50800" dist="38100" dir="11940000" algn="tl" rotWithShape="0">
              <a:srgbClr val="7B3B18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1" name="直角三角形 50"/>
          <p:cNvSpPr/>
          <p:nvPr/>
        </p:nvSpPr>
        <p:spPr>
          <a:xfrm flipH="1">
            <a:off x="10402332" y="4339351"/>
            <a:ext cx="1789430" cy="2518410"/>
          </a:xfrm>
          <a:prstGeom prst="rtTriangle">
            <a:avLst/>
          </a:prstGeom>
          <a:solidFill>
            <a:srgbClr val="CB8611"/>
          </a:solidFill>
          <a:ln>
            <a:noFill/>
          </a:ln>
          <a:effectLst>
            <a:outerShdw blurRad="50800" dist="38100" dir="10800000" algn="r" rotWithShape="0">
              <a:srgbClr val="7B3B1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-2"/>
            <a:ext cx="12287250" cy="158751"/>
          </a:xfrm>
          <a:prstGeom prst="rect">
            <a:avLst/>
          </a:prstGeom>
          <a:gradFill flip="none" rotWithShape="1">
            <a:gsLst>
              <a:gs pos="100000">
                <a:srgbClr val="80561D"/>
              </a:gs>
              <a:gs pos="0">
                <a:srgbClr val="CD9B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 dirty="0">
              <a:solidFill>
                <a:schemeClr val="accent3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681872" y="2058418"/>
            <a:ext cx="8825658" cy="1163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/>
            </a:pPr>
            <a:r>
              <a:rPr lang="zh-CN" altLang="en-US" sz="6600" b="1" dirty="0" smtClean="0">
                <a:solidFill>
                  <a:srgbClr val="7D52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此模板仅供参考</a:t>
            </a:r>
            <a:endParaRPr lang="zh-CN" altLang="en-US" sz="6600" b="1" dirty="0" smtClean="0">
              <a:solidFill>
                <a:srgbClr val="7D521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5" name="副标题 2"/>
          <p:cNvSpPr txBox="1"/>
          <p:nvPr/>
        </p:nvSpPr>
        <p:spPr>
          <a:xfrm>
            <a:off x="1683142" y="3864977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/>
            </a:pPr>
            <a:r>
              <a:rPr lang="zh-CN" altLang="en-US" sz="3600" dirty="0" smtClean="0">
                <a:solidFill>
                  <a:srgbClr val="7D52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谢谢观赏</a:t>
            </a:r>
            <a:endParaRPr lang="zh-CN" altLang="en-US" sz="3600" dirty="0" smtClean="0">
              <a:solidFill>
                <a:srgbClr val="7D521D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9" grpId="0" bldLvl="0" animBg="1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7"/>
          <p:cNvCxnSpPr/>
          <p:nvPr/>
        </p:nvCxnSpPr>
        <p:spPr>
          <a:xfrm>
            <a:off x="1392964" y="586296"/>
            <a:ext cx="9694108" cy="0"/>
          </a:xfrm>
          <a:prstGeom prst="line">
            <a:avLst/>
          </a:prstGeom>
          <a:ln w="47625">
            <a:gradFill flip="none" rotWithShape="1">
              <a:gsLst>
                <a:gs pos="0">
                  <a:srgbClr val="CD9B02"/>
                </a:gs>
                <a:gs pos="100000">
                  <a:srgbClr val="EFCC1D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1" y="4558406"/>
            <a:ext cx="12191999" cy="206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8841" tIns="108000" rIns="432000" bIns="108000">
            <a:spAutoFit/>
          </a:bodyPr>
          <a:lstStyle/>
          <a:p>
            <a:pPr marL="0" marR="0" lvl="0" indent="39624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noProof="0" dirty="0" smtClean="0">
                <a:solidFill>
                  <a:srgbClr val="7D521D"/>
                </a:solidFill>
                <a:latin typeface="微软雅黑" panose="020B0503020204020204" charset="-122"/>
                <a:ea typeface="微软雅黑" panose="020B0503020204020204" charset="-122"/>
              </a:rPr>
              <a:t>参赛者：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7D521D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39624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D521D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参赛单位：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7D521D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39624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dirty="0" smtClean="0">
                <a:solidFill>
                  <a:srgbClr val="7D521D"/>
                </a:solidFill>
                <a:latin typeface="微软雅黑" panose="020B0503020204020204" charset="-122"/>
                <a:ea typeface="微软雅黑" panose="020B0503020204020204" charset="-122"/>
              </a:rPr>
              <a:t>投稿方向：</a:t>
            </a:r>
            <a:endParaRPr lang="en-US" altLang="zh-CN" sz="2000" b="1" kern="0" dirty="0" smtClean="0">
              <a:solidFill>
                <a:srgbClr val="7D521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39624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dirty="0" smtClean="0">
                <a:ln w="28575">
                  <a:noFill/>
                </a:ln>
                <a:solidFill>
                  <a:srgbClr val="7D521D"/>
                </a:solidFill>
                <a:latin typeface="微软雅黑" panose="020B0503020204020204" charset="-122"/>
                <a:ea typeface="微软雅黑" panose="020B0503020204020204" charset="-122"/>
              </a:rPr>
              <a:t>报名编号：</a:t>
            </a:r>
            <a:endParaRPr kumimoji="0" lang="zh-CN" altLang="en-US" sz="2000" b="1" i="0" u="none" strike="noStrike" kern="0" cap="none" spc="0" normalizeH="0" baseline="0" noProof="0" dirty="0" smtClean="0">
              <a:ln w="28575">
                <a:noFill/>
              </a:ln>
              <a:solidFill>
                <a:srgbClr val="7D521D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WechatIMG2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81" y="117586"/>
            <a:ext cx="932466" cy="83999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-35561"/>
            <a:ext cx="2901384" cy="1785809"/>
          </a:xfrm>
          <a:prstGeom prst="rect">
            <a:avLst/>
          </a:prstGeom>
          <a:solidFill>
            <a:srgbClr val="7D5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b="1" dirty="0">
              <a:solidFill>
                <a:schemeClr val="accent3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TextBox 18"/>
          <p:cNvSpPr>
            <a:spLocks noChangeArrowheads="1"/>
          </p:cNvSpPr>
          <p:nvPr/>
        </p:nvSpPr>
        <p:spPr bwMode="auto">
          <a:xfrm>
            <a:off x="0" y="802145"/>
            <a:ext cx="2884997" cy="830930"/>
          </a:xfrm>
          <a:prstGeom prst="rect">
            <a:avLst/>
          </a:prstGeom>
          <a:noFill/>
          <a:ln>
            <a:noFill/>
          </a:ln>
        </p:spPr>
        <p:txBody>
          <a:bodyPr wrap="square" lIns="91374" tIns="45687" rIns="91374" bIns="45687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大黑简体" pitchFamily="65" charset="-122"/>
              </a:rPr>
              <a:t>研究题目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大黑简体" pitchFamily="65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136498" y="-35602"/>
            <a:ext cx="5566396" cy="695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8841" tIns="108000" rIns="432000" bIns="108000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b="1" kern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7B3B18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第四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7B3B18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届 城垣杯 </a:t>
            </a:r>
            <a:r>
              <a:rPr lang="zh-CN" altLang="en-US" sz="1200" b="1" kern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7B3B18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</a:t>
            </a:r>
            <a:endParaRPr lang="en-US" altLang="zh-CN" sz="1200" b="1" kern="0" dirty="0" smtClean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7B3B18">
                    <a:alpha val="40000"/>
                  </a:srgbClr>
                </a:outerShdw>
              </a:effectLst>
              <a:latin typeface="Weibei SC Bold"/>
              <a:ea typeface="微软雅黑" panose="020B0503020204020204" charset="-122"/>
              <a:cs typeface="Weibei SC Bold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200" b="1" kern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7B3B18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规划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7B3B18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决策支持模型设计</a:t>
            </a:r>
            <a:r>
              <a:rPr lang="zh-CN" altLang="en-US" sz="1200" b="1" kern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7B3B18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大赛</a:t>
            </a:r>
            <a:endParaRPr lang="zh-CN" altLang="en-US" sz="1200" b="1" kern="0" dirty="0" smtClean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7B3B18">
                    <a:alpha val="40000"/>
                  </a:srgbClr>
                </a:outerShdw>
              </a:effectLst>
              <a:latin typeface="Weibei SC Bold"/>
              <a:ea typeface="微软雅黑" panose="020B0503020204020204" charset="-122"/>
              <a:cs typeface="Weibei S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1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WechatIMG2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81" y="117586"/>
            <a:ext cx="932466" cy="83999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999901" y="3192382"/>
            <a:ext cx="1613212" cy="923332"/>
          </a:xfrm>
          <a:prstGeom prst="rect">
            <a:avLst/>
          </a:prstGeom>
          <a:noFill/>
        </p:spPr>
        <p:txBody>
          <a:bodyPr wrap="square">
            <a:normAutofit fontScale="92500"/>
          </a:bodyPr>
          <a:lstStyle/>
          <a:p>
            <a:pPr algn="r"/>
            <a:r>
              <a:rPr lang="zh-CN" altLang="en-US" sz="5400" b="1" spc="300" dirty="0">
                <a:solidFill>
                  <a:srgbClr val="7D521D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目录</a:t>
            </a:r>
            <a:endParaRPr lang="zh-CN" altLang="en-US" sz="5400" b="1" spc="300" dirty="0">
              <a:solidFill>
                <a:srgbClr val="7D521D"/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45139" y="4014132"/>
            <a:ext cx="1828800" cy="277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b="1" spc="300" dirty="0">
                <a:solidFill>
                  <a:srgbClr val="7D521D"/>
                </a:solidFill>
                <a:effectLst>
                  <a:outerShdw blurRad="38100" dist="38100" dir="2700000" algn="tl">
                    <a:srgbClr val="9B640D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CONTENT</a:t>
            </a:r>
            <a:endParaRPr lang="en-US" altLang="zh-CN" b="1" spc="300" dirty="0">
              <a:solidFill>
                <a:srgbClr val="7D521D"/>
              </a:solidFill>
              <a:effectLst>
                <a:outerShdw blurRad="38100" dist="38100" dir="2700000" algn="tl">
                  <a:srgbClr val="9B640D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203905" y="1349940"/>
            <a:ext cx="512861" cy="511385"/>
          </a:xfrm>
          <a:prstGeom prst="roundRect">
            <a:avLst/>
          </a:prstGeom>
          <a:solidFill>
            <a:srgbClr val="7D521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872" tIns="60936" rIns="121872" bIns="60936"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085205" y="1359535"/>
            <a:ext cx="3741420" cy="511175"/>
          </a:xfrm>
          <a:prstGeom prst="roundRect">
            <a:avLst/>
          </a:prstGeom>
          <a:solidFill>
            <a:schemeClr val="lt1"/>
          </a:solidFill>
          <a:ln>
            <a:solidFill>
              <a:srgbClr val="CB861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69380" y="1399540"/>
            <a:ext cx="2651125" cy="4311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60" tIns="60980" rIns="121960" bIns="60980">
            <a:spAutoFit/>
          </a:bodyPr>
          <a:lstStyle/>
          <a:p>
            <a:pPr lvl="0"/>
            <a:r>
              <a:rPr lang="zh-CN" altLang="en-US" sz="2000" b="1" dirty="0">
                <a:ln w="18000">
                  <a:noFill/>
                  <a:prstDash val="solid"/>
                  <a:miter lim="800000"/>
                </a:ln>
                <a:solidFill>
                  <a:srgbClr val="7D521D"/>
                </a:solidFill>
                <a:effectLst>
                  <a:outerShdw blurRad="25500" dist="23000" dir="7020000" algn="tl">
                    <a:srgbClr val="9B640D">
                      <a:alpha val="5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研究问题</a:t>
            </a:r>
            <a:endParaRPr lang="zh-CN" altLang="en-US" sz="2000" b="1" dirty="0">
              <a:ln w="18000">
                <a:noFill/>
                <a:prstDash val="solid"/>
                <a:miter lim="800000"/>
              </a:ln>
              <a:solidFill>
                <a:srgbClr val="7D521D"/>
              </a:solidFill>
              <a:effectLst>
                <a:outerShdw blurRad="25500" dist="23000" dir="7020000" algn="tl">
                  <a:srgbClr val="9B640D">
                    <a:alpha val="5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085205" y="3081655"/>
            <a:ext cx="3741420" cy="511175"/>
          </a:xfrm>
          <a:prstGeom prst="roundRect">
            <a:avLst/>
          </a:prstGeom>
          <a:solidFill>
            <a:schemeClr val="lt1"/>
          </a:solidFill>
          <a:ln>
            <a:solidFill>
              <a:srgbClr val="CB861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69380" y="3121660"/>
            <a:ext cx="2734310" cy="43116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60" tIns="60980" rIns="121960" bIns="6098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7D521D"/>
                </a:solidFill>
                <a:effectLst>
                  <a:outerShdw blurRad="38100" dist="38100" dir="2700000" algn="tl">
                    <a:srgbClr val="9B640D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数据说明</a:t>
            </a:r>
            <a:endParaRPr lang="zh-CN" altLang="en-US" sz="2000" b="1" dirty="0">
              <a:solidFill>
                <a:srgbClr val="7D521D"/>
              </a:solidFill>
              <a:effectLst>
                <a:outerShdw blurRad="38100" dist="38100" dir="2700000" algn="tl">
                  <a:srgbClr val="9B640D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085205" y="3966210"/>
            <a:ext cx="3741420" cy="511175"/>
          </a:xfrm>
          <a:prstGeom prst="roundRect">
            <a:avLst/>
          </a:prstGeom>
          <a:solidFill>
            <a:schemeClr val="lt1"/>
          </a:solidFill>
          <a:ln>
            <a:solidFill>
              <a:srgbClr val="CB861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69380" y="4006850"/>
            <a:ext cx="2734310" cy="43116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60" tIns="60980" rIns="121960" bIns="6098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7D521D"/>
                </a:solidFill>
                <a:effectLst>
                  <a:outerShdw blurRad="38100" dist="38100" dir="2700000" algn="tl">
                    <a:srgbClr val="9B640D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模型算法</a:t>
            </a:r>
            <a:endParaRPr lang="zh-CN" altLang="en-US" sz="2000" b="1" dirty="0">
              <a:solidFill>
                <a:srgbClr val="7D521D"/>
              </a:solidFill>
              <a:effectLst>
                <a:outerShdw blurRad="38100" dist="38100" dir="2700000" algn="tl">
                  <a:srgbClr val="9B640D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085205" y="4842510"/>
            <a:ext cx="3741420" cy="511175"/>
          </a:xfrm>
          <a:prstGeom prst="roundRect">
            <a:avLst/>
          </a:prstGeom>
          <a:solidFill>
            <a:schemeClr val="lt1"/>
          </a:solidFill>
          <a:ln>
            <a:solidFill>
              <a:srgbClr val="CB861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469380" y="4871085"/>
            <a:ext cx="2734310" cy="43116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60" tIns="60980" rIns="121960" bIns="6098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7D521D"/>
                </a:solidFill>
                <a:effectLst>
                  <a:outerShdw blurRad="38100" dist="38100" dir="2700000" algn="tl">
                    <a:srgbClr val="9B640D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实践案例</a:t>
            </a:r>
            <a:endParaRPr lang="zh-CN" altLang="en-US" sz="2000" b="1" dirty="0">
              <a:solidFill>
                <a:srgbClr val="7D521D"/>
              </a:solidFill>
              <a:effectLst>
                <a:outerShdw blurRad="38100" dist="38100" dir="2700000" algn="tl">
                  <a:srgbClr val="9B640D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085205" y="5735955"/>
            <a:ext cx="3741420" cy="511175"/>
          </a:xfrm>
          <a:prstGeom prst="roundRect">
            <a:avLst/>
          </a:prstGeom>
          <a:solidFill>
            <a:schemeClr val="lt1"/>
          </a:solidFill>
          <a:ln>
            <a:solidFill>
              <a:srgbClr val="CB861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69380" y="5764530"/>
            <a:ext cx="2734310" cy="43116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60" tIns="60980" rIns="121960" bIns="6098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7D521D"/>
                </a:solidFill>
                <a:effectLst>
                  <a:outerShdw blurRad="38100" dist="38100" dir="2700000" algn="tl">
                    <a:srgbClr val="9B640D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研究总结</a:t>
            </a:r>
            <a:endParaRPr lang="zh-CN" altLang="en-US" sz="2000" b="1" dirty="0">
              <a:solidFill>
                <a:srgbClr val="7D521D"/>
              </a:solidFill>
              <a:effectLst>
                <a:outerShdw blurRad="38100" dist="38100" dir="2700000" algn="tl">
                  <a:srgbClr val="9B640D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203905" y="2197901"/>
            <a:ext cx="512861" cy="511385"/>
          </a:xfrm>
          <a:prstGeom prst="roundRect">
            <a:avLst/>
          </a:prstGeom>
          <a:solidFill>
            <a:srgbClr val="7D521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872" tIns="60936" rIns="121872" bIns="60936" anchor="ctr"/>
          <a:lstStyle/>
          <a:p>
            <a:pPr algn="ctr"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203905" y="3061997"/>
            <a:ext cx="512861" cy="511385"/>
          </a:xfrm>
          <a:prstGeom prst="roundRect">
            <a:avLst/>
          </a:prstGeom>
          <a:solidFill>
            <a:srgbClr val="7D521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872" tIns="60936" rIns="121872" bIns="60936" anchor="ctr"/>
          <a:lstStyle/>
          <a:p>
            <a:pPr algn="ctr"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203905" y="3926093"/>
            <a:ext cx="512861" cy="511385"/>
          </a:xfrm>
          <a:prstGeom prst="roundRect">
            <a:avLst/>
          </a:prstGeom>
          <a:solidFill>
            <a:srgbClr val="7D521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872" tIns="60936" rIns="121872" bIns="60936" anchor="ctr"/>
          <a:lstStyle/>
          <a:p>
            <a:pPr algn="ctr"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203905" y="4871087"/>
            <a:ext cx="512861" cy="511385"/>
          </a:xfrm>
          <a:prstGeom prst="roundRect">
            <a:avLst/>
          </a:prstGeom>
          <a:solidFill>
            <a:srgbClr val="7D521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872" tIns="60936" rIns="121872" bIns="60936" anchor="ctr"/>
          <a:lstStyle/>
          <a:p>
            <a:pPr algn="ctr"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203905" y="5735818"/>
            <a:ext cx="512861" cy="511385"/>
          </a:xfrm>
          <a:prstGeom prst="roundRect">
            <a:avLst/>
          </a:prstGeom>
          <a:solidFill>
            <a:srgbClr val="7D521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872" tIns="60936" rIns="121872" bIns="60936" anchor="ctr"/>
          <a:lstStyle/>
          <a:p>
            <a:pPr algn="ctr"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5" name="TextBox 12"/>
          <p:cNvSpPr txBox="1">
            <a:spLocks noChangeArrowheads="1"/>
          </p:cNvSpPr>
          <p:nvPr/>
        </p:nvSpPr>
        <p:spPr bwMode="auto">
          <a:xfrm>
            <a:off x="0" y="-2713"/>
            <a:ext cx="4896739" cy="510540"/>
          </a:xfrm>
          <a:prstGeom prst="rect">
            <a:avLst/>
          </a:prstGeom>
          <a:solidFill>
            <a:srgbClr val="7D521D"/>
          </a:solidFill>
          <a:ln w="9525">
            <a:noFill/>
            <a:miter lim="800000"/>
          </a:ln>
        </p:spPr>
        <p:txBody>
          <a:bodyPr wrap="square" lIns="108841" tIns="108000" rIns="432000" bIns="108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b="1" kern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 </a:t>
            </a:r>
            <a:r>
              <a:rPr lang="zh-CN" altLang="en-US" sz="1600" b="1" kern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7B3B18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第四届 城垣</a:t>
            </a:r>
            <a:r>
              <a:rPr lang="zh-CN" altLang="en-US" sz="1600" b="1" kern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7B3B18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杯 </a:t>
            </a:r>
            <a:r>
              <a:rPr lang="en-US" altLang="zh-CN" sz="1600" b="1" kern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7B3B18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•</a:t>
            </a:r>
            <a:r>
              <a:rPr lang="zh-CN" altLang="en-US" sz="1600" b="1" kern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7B3B18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</a:t>
            </a:r>
            <a:r>
              <a:rPr lang="zh-CN" altLang="en-US" sz="1600" b="1" kern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7B3B18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规划决策支持模型设计大赛</a:t>
            </a:r>
            <a:endParaRPr lang="zh-CN" altLang="en-US" sz="1600" b="1" kern="0" dirty="0" smtClean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7B3B18">
                    <a:alpha val="40000"/>
                  </a:srgbClr>
                </a:outerShdw>
              </a:effectLst>
              <a:latin typeface="Weibei SC Bold"/>
              <a:ea typeface="微软雅黑" panose="020B0503020204020204" charset="-122"/>
              <a:cs typeface="Weibei SC Bold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085205" y="2197735"/>
            <a:ext cx="3741420" cy="511175"/>
          </a:xfrm>
          <a:prstGeom prst="roundRect">
            <a:avLst/>
          </a:prstGeom>
          <a:solidFill>
            <a:schemeClr val="lt1"/>
          </a:solidFill>
          <a:ln>
            <a:solidFill>
              <a:srgbClr val="CB861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92875" y="2235835"/>
            <a:ext cx="2651125" cy="43116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60" tIns="60980" rIns="121960" bIns="6098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7D521D"/>
                </a:solidFill>
                <a:effectLst>
                  <a:outerShdw blurRad="38100" dist="38100" dir="2700000" algn="tl">
                    <a:srgbClr val="9B640D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altLang="en-US" sz="2000" b="1" dirty="0">
              <a:solidFill>
                <a:srgbClr val="7D521D"/>
              </a:solidFill>
              <a:effectLst>
                <a:outerShdw blurRad="38100" dist="38100" dir="2700000" algn="tl">
                  <a:srgbClr val="9B640D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1" dur="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1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1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bldLvl="0" animBg="1"/>
      <p:bldP spid="49" grpId="1" bldLvl="0" animBg="1"/>
      <p:bldP spid="49" grpId="2" bldLvl="0" animBg="1"/>
      <p:bldP spid="68" grpId="0" bldLvl="0" animBg="1"/>
      <p:bldP spid="68" grpId="1" bldLvl="0" animBg="1"/>
      <p:bldP spid="68" grpId="2" bldLvl="0" animBg="1"/>
      <p:bldP spid="69" grpId="0" bldLvl="0" animBg="1"/>
      <p:bldP spid="69" grpId="1" bldLvl="0" animBg="1"/>
      <p:bldP spid="69" grpId="2" bldLvl="0" animBg="1"/>
      <p:bldP spid="70" grpId="0" bldLvl="0" animBg="1"/>
      <p:bldP spid="70" grpId="1" bldLvl="0" animBg="1"/>
      <p:bldP spid="70" grpId="2" bldLvl="0" animBg="1"/>
      <p:bldP spid="71" grpId="0" bldLvl="0" animBg="1"/>
      <p:bldP spid="71" grpId="1" bldLvl="0" animBg="1"/>
      <p:bldP spid="71" grpId="2" bldLvl="0" animBg="1"/>
      <p:bldP spid="72" grpId="0" bldLvl="0" animBg="1"/>
      <p:bldP spid="72" grpId="1" bldLvl="0" animBg="1"/>
      <p:bldP spid="72" grpId="2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/>
          <p:cNvCxnSpPr/>
          <p:nvPr/>
        </p:nvCxnSpPr>
        <p:spPr>
          <a:xfrm>
            <a:off x="1392964" y="586296"/>
            <a:ext cx="9694108" cy="0"/>
          </a:xfrm>
          <a:prstGeom prst="line">
            <a:avLst/>
          </a:prstGeom>
          <a:ln w="47625">
            <a:gradFill flip="none" rotWithShape="1">
              <a:gsLst>
                <a:gs pos="0">
                  <a:srgbClr val="CD9B02"/>
                </a:gs>
                <a:gs pos="100000">
                  <a:srgbClr val="EFCC1D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图片 12" descr="WechatIMG2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81" y="117586"/>
            <a:ext cx="932466" cy="83999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2813" y="-1"/>
            <a:ext cx="1365649" cy="1633076"/>
          </a:xfrm>
          <a:prstGeom prst="rect">
            <a:avLst/>
          </a:prstGeom>
          <a:gradFill flip="none" rotWithShape="1">
            <a:gsLst>
              <a:gs pos="0">
                <a:srgbClr val="7D521D"/>
              </a:gs>
              <a:gs pos="100000">
                <a:srgbClr val="CD9B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TextBox 18"/>
          <p:cNvSpPr>
            <a:spLocks noChangeArrowheads="1"/>
          </p:cNvSpPr>
          <p:nvPr/>
        </p:nvSpPr>
        <p:spPr bwMode="auto">
          <a:xfrm>
            <a:off x="525268" y="421090"/>
            <a:ext cx="1100737" cy="1200262"/>
          </a:xfrm>
          <a:prstGeom prst="rect">
            <a:avLst/>
          </a:prstGeom>
          <a:noFill/>
          <a:ln>
            <a:noFill/>
          </a:ln>
        </p:spPr>
        <p:txBody>
          <a:bodyPr wrap="square" lIns="91374" tIns="45687" rIns="91374" bIns="45687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方正大黑简体" pitchFamily="65" charset="-122"/>
              </a:rPr>
              <a:t>研究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方正大黑简体" pitchFamily="65" charset="-122"/>
              </a:rPr>
              <a:t>问题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7B3B18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方正大黑简体" pitchFamily="65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7698813" y="143606"/>
            <a:ext cx="4364233" cy="436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8841" tIns="108000" rIns="432000" bIns="108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第四届 城垣杯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•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规划决策支持模型设计</a:t>
            </a:r>
            <a:r>
              <a:rPr lang="zh-CN" altLang="en-US" sz="1200" b="1" kern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大赛</a:t>
            </a:r>
            <a:endParaRPr lang="zh-CN" altLang="en-US" sz="1200" b="1" kern="0" dirty="0" smtClean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Weibei SC Bold"/>
              <a:ea typeface="微软雅黑" panose="020B0503020204020204" charset="-122"/>
              <a:cs typeface="Weibei S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1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7"/>
          <p:cNvCxnSpPr/>
          <p:nvPr/>
        </p:nvCxnSpPr>
        <p:spPr>
          <a:xfrm>
            <a:off x="1392964" y="586296"/>
            <a:ext cx="9694108" cy="0"/>
          </a:xfrm>
          <a:prstGeom prst="line">
            <a:avLst/>
          </a:prstGeom>
          <a:ln w="47625">
            <a:gradFill flip="none" rotWithShape="1">
              <a:gsLst>
                <a:gs pos="0">
                  <a:srgbClr val="CD9B02"/>
                </a:gs>
                <a:gs pos="100000">
                  <a:srgbClr val="EFCC1D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2813" y="-1"/>
            <a:ext cx="1365649" cy="1633076"/>
          </a:xfrm>
          <a:prstGeom prst="rect">
            <a:avLst/>
          </a:prstGeom>
          <a:gradFill flip="none" rotWithShape="1">
            <a:gsLst>
              <a:gs pos="0">
                <a:srgbClr val="7D521D"/>
              </a:gs>
              <a:gs pos="100000">
                <a:srgbClr val="CD9B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3" name="图片 12" descr="WechatIMG2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81" y="117586"/>
            <a:ext cx="932466" cy="839990"/>
          </a:xfrm>
          <a:prstGeom prst="rect">
            <a:avLst/>
          </a:prstGeom>
        </p:spPr>
      </p:pic>
      <p:sp>
        <p:nvSpPr>
          <p:cNvPr id="11" name="TextBox 18"/>
          <p:cNvSpPr>
            <a:spLocks noChangeArrowheads="1"/>
          </p:cNvSpPr>
          <p:nvPr/>
        </p:nvSpPr>
        <p:spPr bwMode="auto">
          <a:xfrm>
            <a:off x="525268" y="421090"/>
            <a:ext cx="1100737" cy="1200262"/>
          </a:xfrm>
          <a:prstGeom prst="rect">
            <a:avLst/>
          </a:prstGeom>
          <a:noFill/>
          <a:ln>
            <a:noFill/>
          </a:ln>
        </p:spPr>
        <p:txBody>
          <a:bodyPr wrap="square" lIns="91374" tIns="45687" rIns="91374" bIns="45687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方正大黑简体" pitchFamily="65" charset="-122"/>
              </a:rPr>
              <a:t>研究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方正大黑简体" pitchFamily="65" charset="-122"/>
              </a:rPr>
              <a:t>方法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7B3B18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方正大黑简体" pitchFamily="65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7698813" y="143606"/>
            <a:ext cx="4364233" cy="436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8841" tIns="108000" rIns="432000" bIns="108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第四届 城垣杯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•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规划决策支持模型设计</a:t>
            </a:r>
            <a:r>
              <a:rPr lang="zh-CN" altLang="en-US" sz="1200" b="1" kern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大赛</a:t>
            </a:r>
            <a:endParaRPr lang="zh-CN" altLang="en-US" sz="1200" b="1" kern="0" dirty="0" smtClean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Weibei SC Bold"/>
              <a:ea typeface="微软雅黑" panose="020B0503020204020204" charset="-122"/>
              <a:cs typeface="Weibei S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7"/>
          <p:cNvCxnSpPr/>
          <p:nvPr/>
        </p:nvCxnSpPr>
        <p:spPr>
          <a:xfrm>
            <a:off x="1392964" y="586296"/>
            <a:ext cx="9694108" cy="0"/>
          </a:xfrm>
          <a:prstGeom prst="line">
            <a:avLst/>
          </a:prstGeom>
          <a:ln w="47625">
            <a:gradFill flip="none" rotWithShape="1">
              <a:gsLst>
                <a:gs pos="0">
                  <a:srgbClr val="CD9B02"/>
                </a:gs>
                <a:gs pos="100000">
                  <a:srgbClr val="EFCC1D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2178" y="-1"/>
            <a:ext cx="1365649" cy="1633076"/>
          </a:xfrm>
          <a:prstGeom prst="rect">
            <a:avLst/>
          </a:prstGeom>
          <a:gradFill flip="none" rotWithShape="1">
            <a:gsLst>
              <a:gs pos="0">
                <a:srgbClr val="7D521D"/>
              </a:gs>
              <a:gs pos="100000">
                <a:srgbClr val="CD9B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3" name="图片 12" descr="WechatIMG2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81" y="117586"/>
            <a:ext cx="932466" cy="839990"/>
          </a:xfrm>
          <a:prstGeom prst="rect">
            <a:avLst/>
          </a:prstGeom>
        </p:spPr>
      </p:pic>
      <p:sp>
        <p:nvSpPr>
          <p:cNvPr id="11" name="TextBox 18"/>
          <p:cNvSpPr>
            <a:spLocks noChangeArrowheads="1"/>
          </p:cNvSpPr>
          <p:nvPr/>
        </p:nvSpPr>
        <p:spPr bwMode="auto">
          <a:xfrm>
            <a:off x="525268" y="421090"/>
            <a:ext cx="1100737" cy="1200262"/>
          </a:xfrm>
          <a:prstGeom prst="rect">
            <a:avLst/>
          </a:prstGeom>
          <a:noFill/>
          <a:ln>
            <a:noFill/>
          </a:ln>
        </p:spPr>
        <p:txBody>
          <a:bodyPr wrap="square" lIns="91374" tIns="45687" rIns="91374" bIns="45687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方正大黑简体" pitchFamily="65" charset="-122"/>
              </a:rPr>
              <a:t>数据说明</a:t>
            </a:r>
            <a:endParaRPr lang="zh-CN" alt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7B3B18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方正大黑简体" pitchFamily="65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7698813" y="143606"/>
            <a:ext cx="4364233" cy="436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8841" tIns="108000" rIns="432000" bIns="108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第四届 城垣杯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•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规划决策支持模型设计</a:t>
            </a:r>
            <a:r>
              <a:rPr lang="zh-CN" altLang="en-US" sz="1200" b="1" kern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大赛</a:t>
            </a:r>
            <a:endParaRPr lang="zh-CN" altLang="en-US" sz="1200" b="1" kern="0" dirty="0" smtClean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Weibei SC Bold"/>
              <a:ea typeface="微软雅黑" panose="020B0503020204020204" charset="-122"/>
              <a:cs typeface="Weibei S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7"/>
          <p:cNvCxnSpPr/>
          <p:nvPr/>
        </p:nvCxnSpPr>
        <p:spPr>
          <a:xfrm>
            <a:off x="1398044" y="602806"/>
            <a:ext cx="9694108" cy="0"/>
          </a:xfrm>
          <a:prstGeom prst="line">
            <a:avLst/>
          </a:prstGeom>
          <a:ln w="47625">
            <a:gradFill flip="none" rotWithShape="1">
              <a:gsLst>
                <a:gs pos="0">
                  <a:srgbClr val="CD9B02"/>
                </a:gs>
                <a:gs pos="100000">
                  <a:srgbClr val="EFCC1D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2813" y="-12066"/>
            <a:ext cx="1365649" cy="1633076"/>
          </a:xfrm>
          <a:prstGeom prst="rect">
            <a:avLst/>
          </a:prstGeom>
          <a:gradFill flip="none" rotWithShape="1">
            <a:gsLst>
              <a:gs pos="0">
                <a:srgbClr val="7D521D"/>
              </a:gs>
              <a:gs pos="100000">
                <a:srgbClr val="CD9B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3" name="图片 12" descr="WechatIMG2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81" y="117586"/>
            <a:ext cx="932466" cy="839990"/>
          </a:xfrm>
          <a:prstGeom prst="rect">
            <a:avLst/>
          </a:prstGeom>
        </p:spPr>
      </p:pic>
      <p:sp>
        <p:nvSpPr>
          <p:cNvPr id="11" name="TextBox 18"/>
          <p:cNvSpPr>
            <a:spLocks noChangeArrowheads="1"/>
          </p:cNvSpPr>
          <p:nvPr/>
        </p:nvSpPr>
        <p:spPr bwMode="auto">
          <a:xfrm>
            <a:off x="525268" y="421090"/>
            <a:ext cx="1100737" cy="1200262"/>
          </a:xfrm>
          <a:prstGeom prst="rect">
            <a:avLst/>
          </a:prstGeom>
          <a:noFill/>
          <a:ln>
            <a:noFill/>
          </a:ln>
        </p:spPr>
        <p:txBody>
          <a:bodyPr wrap="square" lIns="91374" tIns="45687" rIns="91374" bIns="45687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方正大黑简体" pitchFamily="65" charset="-122"/>
              </a:rPr>
              <a:t>模型算法</a:t>
            </a:r>
            <a:endParaRPr lang="zh-CN" alt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7B3B18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方正大黑简体" pitchFamily="65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7698813" y="143606"/>
            <a:ext cx="4364233" cy="436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8841" tIns="108000" rIns="432000" bIns="108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第四届 城垣杯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•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规划决策支持模型设计</a:t>
            </a:r>
            <a:r>
              <a:rPr lang="zh-CN" altLang="en-US" sz="1200" b="1" kern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大赛</a:t>
            </a:r>
            <a:endParaRPr lang="zh-CN" altLang="en-US" sz="1200" b="1" kern="0" dirty="0" smtClean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Weibei SC Bold"/>
              <a:ea typeface="微软雅黑" panose="020B0503020204020204" charset="-122"/>
              <a:cs typeface="Weibei S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7"/>
          <p:cNvCxnSpPr/>
          <p:nvPr/>
        </p:nvCxnSpPr>
        <p:spPr>
          <a:xfrm>
            <a:off x="1392964" y="586296"/>
            <a:ext cx="9694108" cy="0"/>
          </a:xfrm>
          <a:prstGeom prst="line">
            <a:avLst/>
          </a:prstGeom>
          <a:ln w="47625">
            <a:gradFill flip="none" rotWithShape="1">
              <a:gsLst>
                <a:gs pos="0">
                  <a:srgbClr val="CD9B02"/>
                </a:gs>
                <a:gs pos="100000">
                  <a:srgbClr val="EFCC1D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92813" y="-12066"/>
            <a:ext cx="1365649" cy="1633076"/>
          </a:xfrm>
          <a:prstGeom prst="rect">
            <a:avLst/>
          </a:prstGeom>
          <a:gradFill flip="none" rotWithShape="1">
            <a:gsLst>
              <a:gs pos="0">
                <a:srgbClr val="7D521D"/>
              </a:gs>
              <a:gs pos="100000">
                <a:srgbClr val="CD9B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3" name="图片 12" descr="WechatIMG2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81" y="117586"/>
            <a:ext cx="932466" cy="839990"/>
          </a:xfrm>
          <a:prstGeom prst="rect">
            <a:avLst/>
          </a:prstGeom>
        </p:spPr>
      </p:pic>
      <p:sp>
        <p:nvSpPr>
          <p:cNvPr id="11" name="TextBox 18"/>
          <p:cNvSpPr>
            <a:spLocks noChangeArrowheads="1"/>
          </p:cNvSpPr>
          <p:nvPr/>
        </p:nvSpPr>
        <p:spPr bwMode="auto">
          <a:xfrm>
            <a:off x="525268" y="421090"/>
            <a:ext cx="1100737" cy="1200262"/>
          </a:xfrm>
          <a:prstGeom prst="rect">
            <a:avLst/>
          </a:prstGeom>
          <a:noFill/>
          <a:ln>
            <a:noFill/>
          </a:ln>
        </p:spPr>
        <p:txBody>
          <a:bodyPr wrap="square" lIns="91374" tIns="45687" rIns="91374" bIns="45687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方正大黑简体" pitchFamily="65" charset="-122"/>
              </a:rPr>
              <a:t>实践案例</a:t>
            </a:r>
            <a:endParaRPr lang="zh-CN" alt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7B3B18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方正大黑简体" pitchFamily="65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7698813" y="143606"/>
            <a:ext cx="4364233" cy="436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8841" tIns="108000" rIns="432000" bIns="108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第四届 城垣杯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•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规划决策支持模型设计</a:t>
            </a:r>
            <a:r>
              <a:rPr lang="zh-CN" altLang="en-US" sz="1200" b="1" kern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大赛</a:t>
            </a:r>
            <a:endParaRPr lang="zh-CN" altLang="en-US" sz="1200" b="1" kern="0" dirty="0" smtClean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Weibei SC Bold"/>
              <a:ea typeface="微软雅黑" panose="020B0503020204020204" charset="-122"/>
              <a:cs typeface="Weibei S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7"/>
          <p:cNvCxnSpPr/>
          <p:nvPr/>
        </p:nvCxnSpPr>
        <p:spPr>
          <a:xfrm>
            <a:off x="1392964" y="586296"/>
            <a:ext cx="9694108" cy="0"/>
          </a:xfrm>
          <a:prstGeom prst="line">
            <a:avLst/>
          </a:prstGeom>
          <a:ln w="47625">
            <a:gradFill flip="none" rotWithShape="1">
              <a:gsLst>
                <a:gs pos="0">
                  <a:srgbClr val="CD9B02"/>
                </a:gs>
                <a:gs pos="100000">
                  <a:srgbClr val="EFCC1D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92813" y="-1"/>
            <a:ext cx="1365649" cy="1633076"/>
          </a:xfrm>
          <a:prstGeom prst="rect">
            <a:avLst/>
          </a:prstGeom>
          <a:gradFill flip="none" rotWithShape="1">
            <a:gsLst>
              <a:gs pos="0">
                <a:srgbClr val="7D521D"/>
              </a:gs>
              <a:gs pos="100000">
                <a:srgbClr val="CD9B0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3" name="图片 12" descr="WechatIMG2.jpe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81" y="117586"/>
            <a:ext cx="932466" cy="839990"/>
          </a:xfrm>
          <a:prstGeom prst="rect">
            <a:avLst/>
          </a:prstGeom>
        </p:spPr>
      </p:pic>
      <p:sp>
        <p:nvSpPr>
          <p:cNvPr id="11" name="TextBox 18"/>
          <p:cNvSpPr>
            <a:spLocks noChangeArrowheads="1"/>
          </p:cNvSpPr>
          <p:nvPr/>
        </p:nvSpPr>
        <p:spPr bwMode="auto">
          <a:xfrm>
            <a:off x="525268" y="421090"/>
            <a:ext cx="1100737" cy="1200262"/>
          </a:xfrm>
          <a:prstGeom prst="rect">
            <a:avLst/>
          </a:prstGeom>
          <a:noFill/>
          <a:ln>
            <a:noFill/>
          </a:ln>
        </p:spPr>
        <p:txBody>
          <a:bodyPr wrap="square" lIns="91374" tIns="45687" rIns="91374" bIns="45687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7B3B18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方正大黑简体" pitchFamily="65" charset="-122"/>
              </a:rPr>
              <a:t>研究总结</a:t>
            </a:r>
            <a:endParaRPr lang="zh-CN" alt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7B3B18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方正大黑简体" pitchFamily="65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7698813" y="143606"/>
            <a:ext cx="4364233" cy="436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8841" tIns="108000" rIns="432000" bIns="108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第四届 城垣杯 </a:t>
            </a:r>
            <a:r>
              <a:rPr lang="en-US" altLang="zh-CN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•</a:t>
            </a:r>
            <a:r>
              <a:rPr lang="zh-CN" altLang="en-US" sz="1200" b="1" kern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 规划决策支持模型设计</a:t>
            </a:r>
            <a:r>
              <a:rPr lang="zh-CN" altLang="en-US" sz="1200" b="1" kern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eibei SC Bold"/>
                <a:ea typeface="微软雅黑" panose="020B0503020204020204" charset="-122"/>
                <a:cs typeface="Weibei SC Bold"/>
              </a:rPr>
              <a:t>大赛</a:t>
            </a:r>
            <a:endParaRPr lang="zh-CN" altLang="en-US" sz="1200" b="1" kern="0" dirty="0" smtClean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Weibei SC Bold"/>
              <a:ea typeface="微软雅黑" panose="020B0503020204020204" charset="-122"/>
              <a:cs typeface="Weibei S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3" grpId="0" bldLvl="0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Arial</vt:lpstr>
      <vt:lpstr>微软雅黑</vt:lpstr>
      <vt:lpstr>Weibei SC Bold</vt:lpstr>
      <vt:lpstr>Segoe Print</vt:lpstr>
      <vt:lpstr>方正大黑简体</vt:lpstr>
      <vt:lpstr>黑体</vt:lpstr>
      <vt:lpstr>Arial Unicode MS</vt:lpstr>
      <vt:lpstr>Wingdings 3</vt:lpstr>
      <vt:lpstr>Symbol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000</dc:creator>
  <cp:lastModifiedBy>lilin</cp:lastModifiedBy>
  <cp:revision>101</cp:revision>
  <dcterms:created xsi:type="dcterms:W3CDTF">2017-01-10T04:24:00Z</dcterms:created>
  <dcterms:modified xsi:type="dcterms:W3CDTF">2020-01-17T06:12:32Z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  <property fmtid="{D5CDD505-2E9C-101B-9397-08002B2CF9AE}" pid="3" name="KSORubyTemplateID">
    <vt:lpwstr>2</vt:lpwstr>
  </property>
</Properties>
</file>