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62" r:id="rId6"/>
    <p:sldId id="259" r:id="rId7"/>
    <p:sldId id="264" r:id="rId8"/>
    <p:sldId id="266" r:id="rId9"/>
    <p:sldId id="285" r:id="rId10"/>
    <p:sldId id="267" r:id="rId11"/>
    <p:sldId id="286" r:id="rId12"/>
    <p:sldId id="268" r:id="rId13"/>
    <p:sldId id="269" r:id="rId14"/>
    <p:sldId id="287" r:id="rId15"/>
    <p:sldId id="270" r:id="rId16"/>
    <p:sldId id="288" r:id="rId17"/>
    <p:sldId id="289" r:id="rId18"/>
    <p:sldId id="271" r:id="rId19"/>
    <p:sldId id="272" r:id="rId20"/>
    <p:sldId id="291" r:id="rId21"/>
    <p:sldId id="290" r:id="rId22"/>
    <p:sldId id="293" r:id="rId23"/>
    <p:sldId id="292" r:id="rId24"/>
    <p:sldId id="273" r:id="rId25"/>
    <p:sldId id="294" r:id="rId26"/>
    <p:sldId id="295" r:id="rId27"/>
    <p:sldId id="274" r:id="rId28"/>
    <p:sldId id="298" r:id="rId29"/>
    <p:sldId id="299" r:id="rId30"/>
    <p:sldId id="284" r:id="rId31"/>
    <p:sldId id="300" r:id="rId32"/>
    <p:sldId id="301" r:id="rId33"/>
    <p:sldId id="275" r:id="rId34"/>
    <p:sldId id="302" r:id="rId35"/>
    <p:sldId id="303" r:id="rId36"/>
    <p:sldId id="276" r:id="rId37"/>
    <p:sldId id="304" r:id="rId38"/>
    <p:sldId id="277" r:id="rId39"/>
    <p:sldId id="305" r:id="rId40"/>
    <p:sldId id="278" r:id="rId41"/>
    <p:sldId id="306" r:id="rId42"/>
    <p:sldId id="279" r:id="rId43"/>
    <p:sldId id="280" r:id="rId44"/>
    <p:sldId id="307" r:id="rId45"/>
    <p:sldId id="281" r:id="rId46"/>
    <p:sldId id="282" r:id="rId47"/>
    <p:sldId id="283" r:id="rId48"/>
    <p:sldId id="260" r:id="rId49"/>
    <p:sldId id="265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39" autoAdjust="0"/>
    <p:restoredTop sz="94660"/>
  </p:normalViewPr>
  <p:slideViewPr>
    <p:cSldViewPr snapToGrid="0">
      <p:cViewPr>
        <p:scale>
          <a:sx n="63" d="100"/>
          <a:sy n="63" d="100"/>
        </p:scale>
        <p:origin x="-48" y="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ront-porch-ideas-and-more.com/three-season-porch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주택 가격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dirty="0"/>
              <a:t>판매 가격 </a:t>
            </a:r>
            <a:r>
              <a:rPr lang="ko-KR" altLang="en-US" b="1" dirty="0" smtClean="0"/>
              <a:t>예측과 특징추출 전략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손실함수 최소화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7251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altLang="ko-KR" sz="2000" dirty="0">
                <a:latin typeface="+mn-ea"/>
              </a:rPr>
              <a:t>Utilities: Type of utilities </a:t>
            </a:r>
            <a:r>
              <a:rPr lang="en-US" altLang="ko-KR" sz="2000" dirty="0" smtClean="0">
                <a:latin typeface="+mn-ea"/>
              </a:rPr>
              <a:t>available</a:t>
            </a:r>
            <a:endParaRPr lang="en-US" altLang="ko-KR" sz="2000" dirty="0">
              <a:latin typeface="+mn-ea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ko-KR" altLang="en-US" sz="2000" dirty="0" smtClean="0">
                <a:latin typeface="+mn-ea"/>
              </a:rPr>
              <a:t>유틸리티</a:t>
            </a:r>
            <a:r>
              <a:rPr lang="en-US" altLang="ko-KR" sz="2000" dirty="0" smtClean="0">
                <a:latin typeface="+mn-ea"/>
              </a:rPr>
              <a:t>: </a:t>
            </a:r>
            <a:r>
              <a:rPr lang="ko-KR" altLang="en-US" sz="2000" dirty="0">
                <a:latin typeface="+mn-ea"/>
              </a:rPr>
              <a:t>사용 가능한 유틸리티 유형</a:t>
            </a:r>
            <a:endParaRPr lang="en-US" altLang="ko-KR" sz="2000" dirty="0" smtClean="0">
              <a:latin typeface="+mn-ea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2000" dirty="0" err="1" smtClean="0">
                <a:latin typeface="+mn-ea"/>
              </a:rPr>
              <a:t>AllPub</a:t>
            </a:r>
            <a:r>
              <a:rPr lang="en-US" altLang="ko-KR" sz="2000" dirty="0">
                <a:latin typeface="+mn-ea"/>
              </a:rPr>
              <a:t>	All public Utilities (E,G,W,&amp; </a:t>
            </a:r>
            <a:r>
              <a:rPr lang="en-US" altLang="ko-KR" sz="2000" dirty="0">
                <a:latin typeface="+mn-ea"/>
              </a:rPr>
              <a:t>S) </a:t>
            </a:r>
            <a:endParaRPr lang="en-US" altLang="ko-KR" sz="2000" dirty="0" smtClean="0">
              <a:latin typeface="+mn-ea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2000" dirty="0" err="1" smtClean="0">
                <a:latin typeface="+mn-ea"/>
              </a:rPr>
              <a:t>AllPub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	</a:t>
            </a:r>
            <a:r>
              <a:rPr lang="ko-KR" altLang="en-US" sz="2000" dirty="0" smtClean="0">
                <a:latin typeface="+mn-ea"/>
              </a:rPr>
              <a:t>모든 </a:t>
            </a:r>
            <a:r>
              <a:rPr lang="ko-KR" altLang="en-US" sz="2000" dirty="0">
                <a:latin typeface="+mn-ea"/>
              </a:rPr>
              <a:t>공공재</a:t>
            </a:r>
            <a:r>
              <a:rPr lang="en-US" altLang="ko-KR" sz="2000" dirty="0" smtClean="0">
                <a:latin typeface="+mn-ea"/>
              </a:rPr>
              <a:t>       </a:t>
            </a:r>
            <a:endParaRPr lang="en-US" altLang="ko-KR" sz="2000" dirty="0" smtClean="0">
              <a:latin typeface="+mn-ea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2000" dirty="0" err="1" smtClean="0">
                <a:latin typeface="+mn-ea"/>
              </a:rPr>
              <a:t>NoSewr</a:t>
            </a: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spc="-300" dirty="0" smtClean="0">
                <a:latin typeface="+mn-ea"/>
              </a:rPr>
              <a:t>Electricity</a:t>
            </a:r>
            <a:r>
              <a:rPr lang="en-US" altLang="ko-KR" sz="2000" spc="-300" dirty="0">
                <a:latin typeface="+mn-ea"/>
              </a:rPr>
              <a:t>, Gas, and Water (Septic </a:t>
            </a:r>
            <a:r>
              <a:rPr lang="en-US" altLang="ko-KR" sz="2000" spc="-300" dirty="0" smtClean="0">
                <a:latin typeface="+mn-ea"/>
              </a:rPr>
              <a:t>Tank)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>
                <a:latin typeface="+mn-ea"/>
              </a:rPr>
              <a:t>NoSewr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전기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가스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물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정화조</a:t>
            </a:r>
            <a:r>
              <a:rPr lang="en-US" altLang="ko-KR" dirty="0">
                <a:latin typeface="+mn-ea"/>
              </a:rPr>
              <a:t>)</a:t>
            </a:r>
            <a:endParaRPr lang="en-US" altLang="ko-KR" dirty="0" smtClean="0">
              <a:latin typeface="+mn-ea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>
                <a:latin typeface="+mn-ea"/>
              </a:rPr>
              <a:t>NoSeWa</a:t>
            </a:r>
            <a:r>
              <a:rPr lang="en-US" altLang="ko-KR" dirty="0">
                <a:latin typeface="+mn-ea"/>
              </a:rPr>
              <a:t>	</a:t>
            </a:r>
            <a:r>
              <a:rPr lang="en-US" altLang="ko-KR" spc="-150" dirty="0">
                <a:latin typeface="+mn-ea"/>
              </a:rPr>
              <a:t>Electricity and Gas Only       </a:t>
            </a:r>
            <a:endParaRPr lang="en-US" altLang="ko-KR" spc="-150" dirty="0" smtClean="0">
              <a:latin typeface="+mn-ea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>
                <a:latin typeface="+mn-ea"/>
              </a:rPr>
              <a:t>NoSeWa</a:t>
            </a:r>
            <a:r>
              <a:rPr lang="en-US" altLang="ko-KR" dirty="0">
                <a:latin typeface="+mn-ea"/>
              </a:rPr>
              <a:t>	</a:t>
            </a:r>
            <a:r>
              <a:rPr lang="ko-KR" altLang="en-US" dirty="0" smtClean="0">
                <a:latin typeface="+mn-ea"/>
              </a:rPr>
              <a:t>전기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가스</a:t>
            </a:r>
            <a:endParaRPr lang="en-US" altLang="ko-KR" dirty="0" smtClean="0">
              <a:latin typeface="+mn-ea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>
                <a:latin typeface="+mn-ea"/>
              </a:rPr>
              <a:t>ELO</a:t>
            </a:r>
            <a:r>
              <a:rPr lang="en-US" altLang="ko-KR" dirty="0">
                <a:latin typeface="+mn-ea"/>
              </a:rPr>
              <a:t>	Electricity only		</a:t>
            </a:r>
            <a:endParaRPr lang="en-US" altLang="ko-KR" dirty="0" smtClean="0">
              <a:latin typeface="+mn-ea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>
                <a:latin typeface="+mn-ea"/>
              </a:rPr>
              <a:t>ELO	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전기만</a:t>
            </a:r>
            <a:endParaRPr lang="en-US" altLang="ko-KR" dirty="0" smtClean="0">
              <a:latin typeface="+mn-ea"/>
            </a:endParaRP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>
              <a:latin typeface="+mn-ea"/>
            </a:endParaRPr>
          </a:p>
          <a:p>
            <a:pPr marL="0" indent="0">
              <a:lnSpc>
                <a:spcPts val="1500"/>
              </a:lnSpc>
              <a:buNone/>
            </a:pPr>
            <a:endParaRPr lang="en-US" altLang="ko-KR" dirty="0">
              <a:latin typeface="+mn-ea"/>
            </a:endParaRP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>
              <a:latin typeface="+mn-ea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2000" dirty="0" err="1" smtClean="0">
                <a:latin typeface="+mn-ea"/>
              </a:rPr>
              <a:t>LotConfig</a:t>
            </a:r>
            <a:r>
              <a:rPr lang="en-US" altLang="ko-KR" sz="2000" dirty="0">
                <a:latin typeface="+mn-ea"/>
              </a:rPr>
              <a:t>: Lot </a:t>
            </a:r>
            <a:r>
              <a:rPr lang="en-US" altLang="ko-KR" sz="2000" dirty="0" smtClean="0">
                <a:latin typeface="+mn-ea"/>
              </a:rPr>
              <a:t>configuration</a:t>
            </a:r>
          </a:p>
          <a:p>
            <a:pPr marL="0" indent="0">
              <a:lnSpc>
                <a:spcPts val="1500"/>
              </a:lnSpc>
              <a:buNone/>
            </a:pPr>
            <a:r>
              <a:rPr lang="ko-KR" altLang="en-US" sz="2000" dirty="0">
                <a:latin typeface="+mn-ea"/>
              </a:rPr>
              <a:t>위치 </a:t>
            </a:r>
            <a:r>
              <a:rPr lang="ko-KR" altLang="en-US" sz="2000" dirty="0" smtClean="0">
                <a:latin typeface="+mn-ea"/>
              </a:rPr>
              <a:t>구성</a:t>
            </a: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:</a:t>
            </a:r>
            <a:r>
              <a:rPr lang="en-US" altLang="ko-KR" sz="2000" dirty="0">
                <a:latin typeface="+mn-ea"/>
              </a:rPr>
              <a:t>	</a:t>
            </a:r>
            <a:r>
              <a:rPr lang="ko-KR" altLang="en-US" sz="2000" dirty="0">
                <a:latin typeface="+mn-ea"/>
              </a:rPr>
              <a:t>위치 구성</a:t>
            </a:r>
            <a:endParaRPr lang="en-US" altLang="ko-KR" sz="2000" dirty="0" smtClean="0">
              <a:latin typeface="+mn-ea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2000" dirty="0" smtClean="0">
                <a:latin typeface="+mn-ea"/>
              </a:rPr>
              <a:t>Inside</a:t>
            </a:r>
            <a:r>
              <a:rPr lang="en-US" altLang="ko-KR" sz="2000" dirty="0">
                <a:latin typeface="+mn-ea"/>
              </a:rPr>
              <a:t>	Inside lot </a:t>
            </a:r>
            <a:endParaRPr lang="en-US" altLang="ko-KR" sz="2000" dirty="0" smtClean="0">
              <a:latin typeface="+mn-ea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2000" dirty="0" smtClean="0">
                <a:latin typeface="+mn-ea"/>
              </a:rPr>
              <a:t>Inside	</a:t>
            </a:r>
            <a:r>
              <a:rPr lang="ko-KR" altLang="en-US" sz="2000" dirty="0">
                <a:latin typeface="+mn-ea"/>
              </a:rPr>
              <a:t> 내부 위치</a:t>
            </a:r>
            <a:r>
              <a:rPr lang="en-US" altLang="ko-KR" sz="2000" dirty="0" smtClean="0">
                <a:latin typeface="+mn-ea"/>
              </a:rPr>
              <a:t>      </a:t>
            </a:r>
            <a:endParaRPr lang="en-US" altLang="ko-KR" sz="2000" dirty="0" smtClean="0">
              <a:latin typeface="+mn-ea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2000" dirty="0" smtClean="0">
                <a:latin typeface="+mn-ea"/>
              </a:rPr>
              <a:t>Corner</a:t>
            </a:r>
            <a:r>
              <a:rPr lang="en-US" altLang="ko-KR" sz="2000" dirty="0">
                <a:latin typeface="+mn-ea"/>
              </a:rPr>
              <a:t>	Corner </a:t>
            </a:r>
            <a:r>
              <a:rPr lang="en-US" altLang="ko-KR" sz="2000" dirty="0" smtClean="0">
                <a:latin typeface="+mn-ea"/>
              </a:rPr>
              <a:t>lot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2000" dirty="0">
                <a:latin typeface="+mn-ea"/>
              </a:rPr>
              <a:t>Corner </a:t>
            </a:r>
            <a:r>
              <a:rPr lang="en-US" altLang="ko-KR" sz="2000" dirty="0" smtClean="0">
                <a:latin typeface="+mn-ea"/>
              </a:rPr>
              <a:t>	</a:t>
            </a:r>
            <a:r>
              <a:rPr lang="ko-KR" altLang="en-US" sz="2000" dirty="0" smtClean="0">
                <a:latin typeface="+mn-ea"/>
              </a:rPr>
              <a:t>코너 위치</a:t>
            </a:r>
            <a:r>
              <a:rPr lang="en-US" altLang="ko-KR" sz="2000" dirty="0" smtClean="0">
                <a:latin typeface="+mn-ea"/>
              </a:rPr>
              <a:t>   </a:t>
            </a:r>
            <a:endParaRPr lang="en-US" altLang="ko-KR" sz="2000" dirty="0" smtClean="0">
              <a:latin typeface="+mn-ea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2000" dirty="0" err="1" smtClean="0">
                <a:latin typeface="+mn-ea"/>
              </a:rPr>
              <a:t>CulDSac</a:t>
            </a:r>
            <a:r>
              <a:rPr lang="en-US" altLang="ko-KR" sz="2000" dirty="0">
                <a:latin typeface="+mn-ea"/>
              </a:rPr>
              <a:t>	</a:t>
            </a:r>
            <a:r>
              <a:rPr lang="en-US" altLang="ko-KR" sz="2000" dirty="0" smtClean="0">
                <a:latin typeface="+mn-ea"/>
              </a:rPr>
              <a:t>Cul-de-sac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2000" dirty="0" err="1">
                <a:latin typeface="+mn-ea"/>
              </a:rPr>
              <a:t>CulDSac</a:t>
            </a: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	</a:t>
            </a:r>
            <a:r>
              <a:rPr lang="ko-KR" altLang="en-US" sz="2000" dirty="0" smtClean="0">
                <a:latin typeface="+mn-ea"/>
              </a:rPr>
              <a:t>막다른 </a:t>
            </a:r>
            <a:r>
              <a:rPr lang="ko-KR" altLang="en-US" sz="2000" dirty="0">
                <a:latin typeface="+mn-ea"/>
              </a:rPr>
              <a:t>골목</a:t>
            </a:r>
            <a:r>
              <a:rPr lang="en-US" altLang="ko-KR" sz="2000" dirty="0" smtClean="0">
                <a:latin typeface="+mn-ea"/>
              </a:rPr>
              <a:t>    </a:t>
            </a:r>
            <a:endParaRPr lang="en-US" altLang="ko-KR" sz="2000" dirty="0" smtClean="0">
              <a:latin typeface="+mn-ea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2000" dirty="0" smtClean="0">
                <a:latin typeface="+mn-ea"/>
              </a:rPr>
              <a:t>FR2</a:t>
            </a:r>
            <a:r>
              <a:rPr lang="en-US" altLang="ko-KR" sz="2000" dirty="0">
                <a:latin typeface="+mn-ea"/>
              </a:rPr>
              <a:t>	</a:t>
            </a:r>
            <a:r>
              <a:rPr lang="en-US" altLang="ko-KR" sz="2000" spc="-150" dirty="0">
                <a:latin typeface="+mn-ea"/>
              </a:rPr>
              <a:t>Frontage on 2 sides of </a:t>
            </a:r>
            <a:r>
              <a:rPr lang="en-US" altLang="ko-KR" sz="2000" spc="-150" dirty="0" smtClean="0">
                <a:latin typeface="+mn-ea"/>
              </a:rPr>
              <a:t>property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2000" dirty="0" smtClean="0">
                <a:latin typeface="+mn-ea"/>
              </a:rPr>
              <a:t>FR2	</a:t>
            </a:r>
            <a:r>
              <a:rPr lang="ko-KR" altLang="en-US" sz="2000" dirty="0" smtClean="0">
                <a:latin typeface="+mn-ea"/>
              </a:rPr>
              <a:t>부동산의 </a:t>
            </a:r>
            <a:r>
              <a:rPr lang="ko-KR" altLang="en-US" sz="2000" dirty="0" err="1">
                <a:latin typeface="+mn-ea"/>
              </a:rPr>
              <a:t>전면부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2</a:t>
            </a:r>
            <a:r>
              <a:rPr lang="ko-KR" altLang="en-US" sz="2000" dirty="0">
                <a:latin typeface="+mn-ea"/>
              </a:rPr>
              <a:t>면</a:t>
            </a:r>
            <a:endParaRPr lang="en-US" altLang="ko-KR" sz="2000" dirty="0" smtClean="0">
              <a:latin typeface="+mn-ea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2000" dirty="0" smtClean="0">
                <a:latin typeface="+mn-ea"/>
              </a:rPr>
              <a:t>FR3</a:t>
            </a:r>
            <a:r>
              <a:rPr lang="en-US" altLang="ko-KR" sz="2000" dirty="0">
                <a:latin typeface="+mn-ea"/>
              </a:rPr>
              <a:t>	</a:t>
            </a:r>
            <a:r>
              <a:rPr lang="en-US" altLang="ko-KR" sz="2000" spc="-150" dirty="0">
                <a:latin typeface="+mn-ea"/>
              </a:rPr>
              <a:t>Frontage on 3 sides of </a:t>
            </a:r>
            <a:r>
              <a:rPr lang="en-US" altLang="ko-KR" sz="2000" spc="-150" dirty="0" smtClean="0">
                <a:latin typeface="+mn-ea"/>
              </a:rPr>
              <a:t>property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2000" dirty="0">
                <a:latin typeface="+mn-ea"/>
              </a:rPr>
              <a:t>FR3 </a:t>
            </a:r>
            <a:r>
              <a:rPr lang="en-US" altLang="ko-KR" sz="2000" dirty="0" smtClean="0">
                <a:latin typeface="+mn-ea"/>
              </a:rPr>
              <a:t>	</a:t>
            </a:r>
            <a:r>
              <a:rPr lang="ko-KR" altLang="en-US" sz="2000" dirty="0" smtClean="0">
                <a:latin typeface="+mn-ea"/>
              </a:rPr>
              <a:t>부동산의 </a:t>
            </a:r>
            <a:r>
              <a:rPr lang="ko-KR" altLang="en-US" sz="2000" dirty="0" err="1">
                <a:latin typeface="+mn-ea"/>
              </a:rPr>
              <a:t>전명부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3</a:t>
            </a:r>
            <a:r>
              <a:rPr lang="ko-KR" altLang="en-US" sz="2000" dirty="0">
                <a:latin typeface="+mn-ea"/>
              </a:rPr>
              <a:t>면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	</a:t>
            </a:r>
            <a:endParaRPr lang="en-US" altLang="ko-KR" dirty="0" smtClean="0">
              <a:latin typeface="+mn-ea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>
                <a:latin typeface="+mn-ea"/>
              </a:rPr>
              <a:t>	</a:t>
            </a: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148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1" y="2568655"/>
            <a:ext cx="9601196" cy="3318936"/>
          </a:xfrm>
        </p:spPr>
        <p:txBody>
          <a:bodyPr numCol="2">
            <a:normAutofit fontScale="85000" lnSpcReduction="10000"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altLang="ko-KR" dirty="0" err="1">
                <a:latin typeface="+mn-ea"/>
              </a:rPr>
              <a:t>LandSlope</a:t>
            </a:r>
            <a:r>
              <a:rPr lang="en-US" altLang="ko-KR" dirty="0">
                <a:latin typeface="+mn-ea"/>
              </a:rPr>
              <a:t>: Slope of property	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 smtClean="0">
              <a:latin typeface="+mn-ea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ko-KR" altLang="en-US" dirty="0" smtClean="0">
                <a:latin typeface="+mn-ea"/>
              </a:rPr>
              <a:t>지면 경사</a:t>
            </a:r>
            <a:r>
              <a:rPr lang="en-US" altLang="ko-KR" dirty="0" smtClean="0">
                <a:latin typeface="+mn-ea"/>
              </a:rPr>
              <a:t>:	</a:t>
            </a:r>
            <a:r>
              <a:rPr lang="ko-KR" altLang="en-US" dirty="0" smtClean="0">
                <a:latin typeface="+mn-ea"/>
              </a:rPr>
              <a:t>부동산의 경사</a:t>
            </a:r>
            <a:endParaRPr lang="en-US" altLang="ko-KR" dirty="0">
              <a:latin typeface="+mn-ea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>
                <a:latin typeface="+mn-ea"/>
              </a:rPr>
              <a:t>Gtl</a:t>
            </a:r>
            <a:r>
              <a:rPr lang="en-US" altLang="ko-KR" dirty="0" smtClean="0">
                <a:latin typeface="+mn-ea"/>
              </a:rPr>
              <a:t>		Gentle slope       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>
                <a:latin typeface="+mn-ea"/>
              </a:rPr>
              <a:t>Gtl</a:t>
            </a:r>
            <a:r>
              <a:rPr lang="en-US" altLang="ko-KR" dirty="0">
                <a:latin typeface="+mn-ea"/>
              </a:rPr>
              <a:t>		</a:t>
            </a:r>
            <a:r>
              <a:rPr lang="ko-KR" altLang="en-US" dirty="0">
                <a:latin typeface="+mn-ea"/>
              </a:rPr>
              <a:t>완만한 경사</a:t>
            </a:r>
            <a:endParaRPr lang="en-US" altLang="ko-KR" dirty="0" smtClean="0">
              <a:latin typeface="+mn-ea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>
                <a:latin typeface="+mn-ea"/>
              </a:rPr>
              <a:t>Mod</a:t>
            </a:r>
            <a:r>
              <a:rPr lang="en-US" altLang="ko-KR" dirty="0">
                <a:latin typeface="+mn-ea"/>
              </a:rPr>
              <a:t>	Moderate Slope	       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>
                <a:latin typeface="+mn-ea"/>
              </a:rPr>
              <a:t>Mod	</a:t>
            </a:r>
            <a:r>
              <a:rPr lang="ko-KR" altLang="en-US" dirty="0" smtClean="0">
                <a:latin typeface="+mn-ea"/>
              </a:rPr>
              <a:t>중간 </a:t>
            </a:r>
            <a:r>
              <a:rPr lang="ko-KR" altLang="en-US" dirty="0">
                <a:latin typeface="+mn-ea"/>
              </a:rPr>
              <a:t>경사</a:t>
            </a:r>
            <a:endParaRPr lang="en-US" altLang="ko-KR" dirty="0" smtClean="0">
              <a:latin typeface="+mn-ea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>
                <a:latin typeface="+mn-ea"/>
              </a:rPr>
              <a:t>Sev</a:t>
            </a:r>
            <a:r>
              <a:rPr lang="en-US" altLang="ko-KR" dirty="0">
                <a:latin typeface="+mn-ea"/>
              </a:rPr>
              <a:t>	Severe </a:t>
            </a:r>
            <a:r>
              <a:rPr lang="en-US" altLang="ko-KR" dirty="0" smtClean="0">
                <a:latin typeface="+mn-ea"/>
              </a:rPr>
              <a:t>Slope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>
                <a:latin typeface="+mn-ea"/>
              </a:rPr>
              <a:t>Sev</a:t>
            </a:r>
            <a:r>
              <a:rPr lang="en-US" altLang="ko-KR" dirty="0" smtClean="0">
                <a:latin typeface="+mn-ea"/>
              </a:rPr>
              <a:t>	</a:t>
            </a:r>
            <a:r>
              <a:rPr lang="ko-KR" altLang="en-US" dirty="0" smtClean="0">
                <a:latin typeface="+mn-ea"/>
              </a:rPr>
              <a:t>심한 경사</a:t>
            </a:r>
            <a:endParaRPr lang="en-US" altLang="ko-KR" dirty="0" smtClean="0">
              <a:latin typeface="+mn-ea"/>
            </a:endParaRP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Neighborhood: Physical locations</a:t>
            </a:r>
          </a:p>
          <a:p>
            <a:pPr marL="0" indent="0">
              <a:lnSpc>
                <a:spcPts val="1500"/>
              </a:lnSpc>
              <a:buNone/>
            </a:pPr>
            <a:r>
              <a:rPr lang="ko-KR" altLang="en-US" dirty="0"/>
              <a:t>이웃</a:t>
            </a:r>
            <a:r>
              <a:rPr lang="en-US" altLang="ko-KR" dirty="0"/>
              <a:t>(</a:t>
            </a:r>
            <a:r>
              <a:rPr lang="ko-KR" altLang="en-US" dirty="0"/>
              <a:t>명목상</a:t>
            </a:r>
            <a:r>
              <a:rPr lang="en-US" altLang="ko-KR" dirty="0"/>
              <a:t>): Ames </a:t>
            </a:r>
            <a:r>
              <a:rPr lang="ko-KR" altLang="en-US" dirty="0"/>
              <a:t>도시 한계 내의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within Ames city limits (map available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r>
              <a:rPr lang="ko-KR" altLang="en-US" dirty="0" smtClean="0"/>
              <a:t>물리적 </a:t>
            </a:r>
            <a:r>
              <a:rPr lang="ko-KR" altLang="en-US" dirty="0"/>
              <a:t>위치</a:t>
            </a:r>
            <a:r>
              <a:rPr lang="en-US" altLang="ko-KR" dirty="0"/>
              <a:t>(</a:t>
            </a:r>
            <a:r>
              <a:rPr lang="ko-KR" altLang="en-US" dirty="0"/>
              <a:t>사용 가능한 맵</a:t>
            </a:r>
            <a:r>
              <a:rPr lang="en-US" altLang="ko-KR" dirty="0"/>
              <a:t>)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/>
              <a:t>Blmngtn</a:t>
            </a:r>
            <a:r>
              <a:rPr lang="en-US" altLang="ko-KR" dirty="0"/>
              <a:t>	Bloomington Heights	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Blueste</a:t>
            </a:r>
            <a:r>
              <a:rPr lang="en-US" altLang="ko-KR" dirty="0"/>
              <a:t>	</a:t>
            </a:r>
            <a:r>
              <a:rPr lang="en-US" altLang="ko-KR" dirty="0" smtClean="0"/>
              <a:t>	Bluestem</a:t>
            </a:r>
            <a:r>
              <a:rPr lang="en-US" altLang="ko-KR" dirty="0"/>
              <a:t>	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/>
              <a:t>BrDale</a:t>
            </a: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en-US" altLang="ko-KR" dirty="0" err="1" smtClean="0"/>
              <a:t>Briardale</a:t>
            </a: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BrkSide</a:t>
            </a:r>
            <a:r>
              <a:rPr lang="en-US" altLang="ko-KR" dirty="0"/>
              <a:t>	</a:t>
            </a:r>
            <a:r>
              <a:rPr lang="en-US" altLang="ko-KR" dirty="0" smtClean="0"/>
              <a:t>	Brookside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879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25000" lnSpcReduction="20000"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altLang="ko-KR" sz="9600" dirty="0" err="1" smtClean="0"/>
              <a:t>ClearCr</a:t>
            </a:r>
            <a:r>
              <a:rPr lang="en-US" altLang="ko-KR" sz="9600" dirty="0"/>
              <a:t>	</a:t>
            </a:r>
            <a:r>
              <a:rPr lang="en-US" altLang="ko-KR" sz="9600" dirty="0" smtClean="0"/>
              <a:t>	Clear </a:t>
            </a:r>
            <a:r>
              <a:rPr lang="en-US" altLang="ko-KR" sz="9600" dirty="0"/>
              <a:t>Creek       </a:t>
            </a:r>
            <a:endParaRPr lang="en-US" altLang="ko-KR" sz="960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9600" dirty="0" err="1" smtClean="0"/>
              <a:t>CollgCr</a:t>
            </a:r>
            <a:r>
              <a:rPr lang="en-US" altLang="ko-KR" sz="9600" dirty="0"/>
              <a:t>	College Creek       </a:t>
            </a:r>
            <a:endParaRPr lang="en-US" altLang="ko-KR" sz="960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9600" dirty="0" err="1" smtClean="0"/>
              <a:t>Crawfor</a:t>
            </a:r>
            <a:r>
              <a:rPr lang="en-US" altLang="ko-KR" sz="9600" dirty="0"/>
              <a:t>	Crawford       </a:t>
            </a:r>
            <a:endParaRPr lang="en-US" altLang="ko-KR" sz="960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9600" dirty="0" smtClean="0"/>
              <a:t>Edwards</a:t>
            </a:r>
            <a:r>
              <a:rPr lang="en-US" altLang="ko-KR" sz="9600" dirty="0"/>
              <a:t>	Edwards       </a:t>
            </a:r>
            <a:endParaRPr lang="en-US" altLang="ko-KR" sz="960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9600" dirty="0" smtClean="0"/>
              <a:t>Gilbert</a:t>
            </a:r>
            <a:r>
              <a:rPr lang="en-US" altLang="ko-KR" sz="9600" dirty="0"/>
              <a:t>	Gilbert       </a:t>
            </a:r>
            <a:endParaRPr lang="en-US" altLang="ko-KR" sz="960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9600" dirty="0" smtClean="0"/>
              <a:t>IDOTRR</a:t>
            </a:r>
            <a:r>
              <a:rPr lang="en-US" altLang="ko-KR" sz="9600" dirty="0"/>
              <a:t>	Iowa DOT and Rail Road       </a:t>
            </a:r>
            <a:endParaRPr lang="en-US" altLang="ko-KR" sz="960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9600" dirty="0" err="1" smtClean="0"/>
              <a:t>MeadowV</a:t>
            </a:r>
            <a:r>
              <a:rPr lang="en-US" altLang="ko-KR" sz="9600" dirty="0"/>
              <a:t>	Meadow Village       </a:t>
            </a:r>
            <a:endParaRPr lang="en-US" altLang="ko-KR" sz="960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9600" dirty="0" smtClean="0"/>
              <a:t>Mitchel</a:t>
            </a:r>
            <a:r>
              <a:rPr lang="en-US" altLang="ko-KR" sz="9600" dirty="0"/>
              <a:t>	</a:t>
            </a:r>
            <a:r>
              <a:rPr lang="en-US" altLang="ko-KR" sz="9600" dirty="0" smtClean="0"/>
              <a:t>Mitchell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9600" dirty="0" smtClean="0"/>
              <a:t>Names</a:t>
            </a:r>
            <a:r>
              <a:rPr lang="en-US" altLang="ko-KR" sz="9600" dirty="0"/>
              <a:t>	</a:t>
            </a:r>
            <a:r>
              <a:rPr lang="en-US" altLang="ko-KR" sz="9600" dirty="0" smtClean="0"/>
              <a:t>	North </a:t>
            </a:r>
            <a:r>
              <a:rPr lang="en-US" altLang="ko-KR" sz="9600" dirty="0"/>
              <a:t>Ames       </a:t>
            </a:r>
            <a:endParaRPr lang="en-US" altLang="ko-KR" sz="960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9600" dirty="0" err="1" smtClean="0"/>
              <a:t>NoRidge</a:t>
            </a:r>
            <a:r>
              <a:rPr lang="en-US" altLang="ko-KR" sz="9600" dirty="0"/>
              <a:t>	Northridge       </a:t>
            </a:r>
            <a:endParaRPr lang="en-US" altLang="ko-KR" sz="960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9600" dirty="0" err="1" smtClean="0"/>
              <a:t>NPkVill</a:t>
            </a:r>
            <a:r>
              <a:rPr lang="en-US" altLang="ko-KR" sz="9600" dirty="0"/>
              <a:t>	</a:t>
            </a:r>
            <a:r>
              <a:rPr lang="en-US" altLang="ko-KR" sz="9600" dirty="0" err="1"/>
              <a:t>Northpark</a:t>
            </a:r>
            <a:r>
              <a:rPr lang="en-US" altLang="ko-KR" sz="9600" dirty="0"/>
              <a:t> Villa       </a:t>
            </a:r>
            <a:endParaRPr lang="en-US" altLang="ko-KR" sz="960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9600" dirty="0" err="1" smtClean="0"/>
              <a:t>NridgHt</a:t>
            </a:r>
            <a:r>
              <a:rPr lang="en-US" altLang="ko-KR" sz="9600" dirty="0"/>
              <a:t>	Northridge Heights       </a:t>
            </a:r>
            <a:endParaRPr lang="en-US" altLang="ko-KR" sz="960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9600" dirty="0" err="1" smtClean="0"/>
              <a:t>NWAmes</a:t>
            </a:r>
            <a:r>
              <a:rPr lang="en-US" altLang="ko-KR" sz="9600" dirty="0"/>
              <a:t>	Northwest Ames       </a:t>
            </a:r>
            <a:endParaRPr lang="en-US" altLang="ko-KR" sz="960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9600" dirty="0" err="1" smtClean="0"/>
              <a:t>OldTown</a:t>
            </a:r>
            <a:r>
              <a:rPr lang="en-US" altLang="ko-KR" sz="9600" dirty="0"/>
              <a:t>	Old Town       </a:t>
            </a:r>
            <a:endParaRPr lang="en-US" altLang="ko-KR" sz="960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9600" dirty="0" smtClean="0"/>
              <a:t>SWISU</a:t>
            </a:r>
            <a:r>
              <a:rPr lang="en-US" altLang="ko-KR" sz="8000" dirty="0"/>
              <a:t>	</a:t>
            </a:r>
            <a:r>
              <a:rPr lang="en-US" altLang="ko-KR" sz="8000" dirty="0" smtClean="0"/>
              <a:t>	</a:t>
            </a:r>
            <a:r>
              <a:rPr lang="en-US" altLang="ko-KR" sz="8000" spc="-150" dirty="0" smtClean="0"/>
              <a:t>South </a:t>
            </a:r>
            <a:r>
              <a:rPr lang="en-US" altLang="ko-KR" sz="8000" spc="-150" dirty="0"/>
              <a:t>&amp; West of Iowa State University       </a:t>
            </a:r>
            <a:endParaRPr lang="en-US" altLang="ko-KR" sz="8000" spc="-15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9600" dirty="0" smtClean="0"/>
              <a:t>Sawyer	Sawyer       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9600" dirty="0" err="1" smtClean="0"/>
              <a:t>SawyerW</a:t>
            </a:r>
            <a:r>
              <a:rPr lang="en-US" altLang="ko-KR" sz="9600" dirty="0" smtClean="0"/>
              <a:t>	Sawyer West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9600" dirty="0" err="1" smtClean="0"/>
              <a:t>Somerst</a:t>
            </a:r>
            <a:r>
              <a:rPr lang="en-US" altLang="ko-KR" sz="9600" dirty="0" smtClean="0"/>
              <a:t>	Somerset       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9600" dirty="0" err="1" smtClean="0"/>
              <a:t>StoneBr</a:t>
            </a:r>
            <a:r>
              <a:rPr lang="en-US" altLang="ko-KR" sz="9600" dirty="0" smtClean="0"/>
              <a:t>	Stone Brook       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9600" dirty="0" smtClean="0"/>
              <a:t>Timber	Timberland       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9600" dirty="0" err="1" smtClean="0"/>
              <a:t>Veenker</a:t>
            </a:r>
            <a:r>
              <a:rPr lang="en-US" altLang="ko-KR" sz="9600" dirty="0" smtClean="0"/>
              <a:t>	</a:t>
            </a:r>
            <a:r>
              <a:rPr lang="en-US" altLang="ko-KR" sz="9600" dirty="0" err="1" smtClean="0"/>
              <a:t>Veenker</a:t>
            </a:r>
            <a:r>
              <a:rPr lang="en-US" altLang="ko-KR" sz="9600" dirty="0" smtClean="0"/>
              <a:t>			</a:t>
            </a:r>
            <a:endParaRPr lang="en-US" altLang="ko-KR" sz="9600" dirty="0" smtClean="0"/>
          </a:p>
        </p:txBody>
      </p:sp>
    </p:spTree>
    <p:extLst>
      <p:ext uri="{BB962C8B-B14F-4D97-AF65-F5344CB8AC3E}">
        <p14:creationId xmlns:p14="http://schemas.microsoft.com/office/powerpoint/2010/main" val="193204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25000" lnSpcReduction="20000"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altLang="ko-KR" sz="8000" dirty="0"/>
              <a:t>Condition1: Proximity to various </a:t>
            </a:r>
            <a:r>
              <a:rPr lang="en-US" altLang="ko-KR" sz="8000" dirty="0" smtClean="0"/>
              <a:t>conditions</a:t>
            </a:r>
          </a:p>
          <a:p>
            <a:pPr marL="0" indent="0">
              <a:lnSpc>
                <a:spcPts val="1500"/>
              </a:lnSpc>
              <a:buNone/>
            </a:pPr>
            <a:r>
              <a:rPr lang="ko-KR" altLang="en-US" sz="8000" dirty="0"/>
              <a:t>상태</a:t>
            </a:r>
            <a:r>
              <a:rPr lang="en-US" altLang="ko-KR" sz="8000" dirty="0" smtClean="0"/>
              <a:t>1: </a:t>
            </a:r>
            <a:r>
              <a:rPr lang="ko-KR" altLang="en-US" sz="8000" dirty="0"/>
              <a:t>다양한 조건에 대한 근접성 </a:t>
            </a:r>
            <a:endParaRPr lang="en-US" altLang="ko-KR" sz="800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9600" dirty="0" smtClean="0"/>
              <a:t>Artery</a:t>
            </a:r>
            <a:r>
              <a:rPr lang="en-US" altLang="ko-KR" sz="9600" dirty="0"/>
              <a:t>	Adjacent to arterial street </a:t>
            </a:r>
            <a:endParaRPr lang="en-US" altLang="ko-KR" sz="960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9600" dirty="0" smtClean="0"/>
              <a:t>Artery	</a:t>
            </a:r>
            <a:r>
              <a:rPr lang="ko-KR" altLang="en-US" sz="9600" dirty="0"/>
              <a:t> 가까운 간선 도로</a:t>
            </a:r>
            <a:endParaRPr lang="en-US" altLang="ko-KR" sz="960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9600" dirty="0" err="1" smtClean="0"/>
              <a:t>Feedr</a:t>
            </a:r>
            <a:r>
              <a:rPr lang="en-US" altLang="ko-KR" sz="9600" dirty="0"/>
              <a:t>	Adjacent to feeder street	       </a:t>
            </a:r>
            <a:endParaRPr lang="en-US" altLang="ko-KR" sz="960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9600" dirty="0" err="1" smtClean="0"/>
              <a:t>Feedr</a:t>
            </a:r>
            <a:r>
              <a:rPr lang="en-US" altLang="ko-KR" sz="9600" dirty="0" smtClean="0"/>
              <a:t>	</a:t>
            </a:r>
            <a:r>
              <a:rPr lang="ko-KR" altLang="en-US" sz="9600" dirty="0" smtClean="0"/>
              <a:t>가까운 </a:t>
            </a:r>
            <a:r>
              <a:rPr lang="ko-KR" altLang="en-US" sz="9600" dirty="0"/>
              <a:t>진입로</a:t>
            </a:r>
            <a:endParaRPr lang="en-US" altLang="ko-KR" sz="960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9600" dirty="0" smtClean="0"/>
              <a:t>Norm</a:t>
            </a:r>
            <a:r>
              <a:rPr lang="en-US" altLang="ko-KR" sz="9600" dirty="0"/>
              <a:t>	Normal	       </a:t>
            </a:r>
            <a:endParaRPr lang="en-US" altLang="ko-KR" sz="960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9600" dirty="0" smtClean="0"/>
              <a:t>Norm	</a:t>
            </a:r>
            <a:r>
              <a:rPr lang="ko-KR" altLang="en-US" sz="9600" dirty="0"/>
              <a:t> 보통</a:t>
            </a:r>
            <a:endParaRPr lang="en-US" altLang="ko-KR" sz="960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8000" dirty="0" err="1" smtClean="0"/>
              <a:t>RRNn</a:t>
            </a:r>
            <a:r>
              <a:rPr lang="en-US" altLang="ko-KR" sz="8000" dirty="0"/>
              <a:t>	Within 200' of North-South Railroad</a:t>
            </a:r>
            <a:r>
              <a:rPr lang="en-US" altLang="ko-KR" sz="9600" dirty="0"/>
              <a:t> </a:t>
            </a:r>
            <a:endParaRPr lang="en-US" altLang="ko-KR" sz="960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8000" dirty="0" err="1"/>
              <a:t>RRNn</a:t>
            </a:r>
            <a:r>
              <a:rPr lang="en-US" altLang="ko-KR" sz="9600" dirty="0"/>
              <a:t> </a:t>
            </a:r>
            <a:r>
              <a:rPr lang="en-US" altLang="ko-KR" sz="9600" dirty="0" smtClean="0"/>
              <a:t>	</a:t>
            </a:r>
            <a:r>
              <a:rPr lang="en-US" altLang="ko-KR" sz="8000" spc="-150" dirty="0" smtClean="0"/>
              <a:t>200m </a:t>
            </a:r>
            <a:r>
              <a:rPr lang="ko-KR" altLang="en-US" sz="8000" spc="-150" dirty="0"/>
              <a:t>이내 북에서 남으로 발달된 철도</a:t>
            </a:r>
            <a:r>
              <a:rPr lang="en-US" altLang="ko-KR" sz="8000" spc="-150" dirty="0" smtClean="0"/>
              <a:t> </a:t>
            </a:r>
            <a:endParaRPr lang="en-US" altLang="ko-KR" sz="8000" spc="-150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sz="8000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sz="800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8000" dirty="0" err="1" smtClean="0"/>
              <a:t>RRAn</a:t>
            </a:r>
            <a:r>
              <a:rPr lang="en-US" altLang="ko-KR" sz="8000" dirty="0"/>
              <a:t>	Adjacent to North-South Railroad</a:t>
            </a:r>
            <a:r>
              <a:rPr lang="en-US" altLang="ko-KR" sz="9600" dirty="0"/>
              <a:t>       </a:t>
            </a:r>
            <a:endParaRPr lang="en-US" altLang="ko-KR" sz="960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8000" dirty="0" err="1" smtClean="0"/>
              <a:t>RRAn</a:t>
            </a:r>
            <a:r>
              <a:rPr lang="en-US" altLang="ko-KR" sz="8000" dirty="0" smtClean="0"/>
              <a:t>	</a:t>
            </a:r>
            <a:r>
              <a:rPr lang="ko-KR" altLang="en-US" sz="8000" spc="-150" dirty="0" smtClean="0"/>
              <a:t>가까운 </a:t>
            </a:r>
            <a:r>
              <a:rPr lang="ko-KR" altLang="en-US" sz="8000" spc="-150" dirty="0"/>
              <a:t>북에서 남으로 발달된 철도</a:t>
            </a:r>
            <a:endParaRPr lang="en-US" altLang="ko-KR" sz="8000" spc="-15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8000" dirty="0" err="1" smtClean="0"/>
              <a:t>PosN</a:t>
            </a:r>
            <a:r>
              <a:rPr lang="en-US" altLang="ko-KR" sz="8000" dirty="0"/>
              <a:t>	</a:t>
            </a:r>
            <a:r>
              <a:rPr lang="en-US" altLang="ko-KR" sz="7600" spc="-150" dirty="0"/>
              <a:t>Near positive off-site feature--park, greenbelt, etc.       </a:t>
            </a:r>
            <a:endParaRPr lang="en-US" altLang="ko-KR" sz="7600" spc="-15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8000" dirty="0" err="1" smtClean="0"/>
              <a:t>PosN</a:t>
            </a:r>
            <a:r>
              <a:rPr lang="en-US" altLang="ko-KR" sz="8000" dirty="0"/>
              <a:t>	</a:t>
            </a:r>
            <a:r>
              <a:rPr lang="ko-KR" altLang="en-US" sz="8000" spc="-150" dirty="0" smtClean="0"/>
              <a:t>가까운 유익한 </a:t>
            </a:r>
            <a:r>
              <a:rPr lang="ko-KR" altLang="en-US" sz="8000" spc="-150" dirty="0"/>
              <a:t>특징</a:t>
            </a:r>
            <a:r>
              <a:rPr lang="en-US" altLang="ko-KR" sz="8000" spc="-150" dirty="0"/>
              <a:t>-</a:t>
            </a:r>
            <a:r>
              <a:rPr lang="ko-KR" altLang="en-US" sz="8000" spc="-150" dirty="0"/>
              <a:t>공원</a:t>
            </a:r>
            <a:r>
              <a:rPr lang="en-US" altLang="ko-KR" sz="8000" spc="-150" dirty="0"/>
              <a:t>,</a:t>
            </a:r>
            <a:r>
              <a:rPr lang="ko-KR" altLang="en-US" sz="8000" spc="-150" dirty="0"/>
              <a:t>그린벨트 등</a:t>
            </a:r>
            <a:endParaRPr lang="en-US" altLang="ko-KR" sz="8000" spc="-15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9600" dirty="0" err="1" smtClean="0"/>
              <a:t>PosA</a:t>
            </a:r>
            <a:r>
              <a:rPr lang="en-US" altLang="ko-KR" sz="9600" dirty="0"/>
              <a:t>	</a:t>
            </a:r>
            <a:r>
              <a:rPr lang="en-US" altLang="ko-KR" sz="9600" spc="-150" dirty="0"/>
              <a:t>Adjacent to </a:t>
            </a:r>
            <a:r>
              <a:rPr lang="en-US" altLang="ko-KR" sz="9600" spc="-150" dirty="0" err="1"/>
              <a:t>postive</a:t>
            </a:r>
            <a:r>
              <a:rPr lang="en-US" altLang="ko-KR" sz="9600" spc="-150" dirty="0"/>
              <a:t> off-site feature       </a:t>
            </a:r>
            <a:endParaRPr lang="en-US" altLang="ko-KR" sz="9600" spc="-15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9600" dirty="0" err="1" smtClean="0"/>
              <a:t>PosA</a:t>
            </a:r>
            <a:r>
              <a:rPr lang="en-US" altLang="ko-KR" sz="9600" dirty="0" smtClean="0"/>
              <a:t>	</a:t>
            </a:r>
            <a:r>
              <a:rPr lang="ko-KR" altLang="en-US" sz="8000" dirty="0" smtClean="0"/>
              <a:t>가까운 </a:t>
            </a:r>
            <a:r>
              <a:rPr lang="ko-KR" altLang="en-US" sz="8000" dirty="0"/>
              <a:t>긍정적인 특징</a:t>
            </a:r>
            <a:endParaRPr lang="en-US" altLang="ko-KR" sz="800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9600" dirty="0" err="1" smtClean="0"/>
              <a:t>RRNe</a:t>
            </a:r>
            <a:r>
              <a:rPr lang="en-US" altLang="ko-KR" sz="9600" dirty="0"/>
              <a:t>	</a:t>
            </a:r>
            <a:r>
              <a:rPr lang="en-US" altLang="ko-KR" sz="9600" spc="-150" dirty="0"/>
              <a:t>Within 200' of East-West Railroad       </a:t>
            </a:r>
            <a:endParaRPr lang="en-US" altLang="ko-KR" sz="9600" spc="-15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9600" dirty="0" err="1" smtClean="0"/>
              <a:t>RRNe</a:t>
            </a:r>
            <a:r>
              <a:rPr lang="en-US" altLang="ko-KR" sz="9600" dirty="0" smtClean="0"/>
              <a:t>	</a:t>
            </a:r>
            <a:r>
              <a:rPr lang="ko-KR" altLang="en-US" sz="9600" dirty="0"/>
              <a:t> </a:t>
            </a:r>
            <a:r>
              <a:rPr lang="en-US" altLang="ko-KR" sz="8000" dirty="0"/>
              <a:t>200m</a:t>
            </a:r>
            <a:r>
              <a:rPr lang="ko-KR" altLang="en-US" sz="8000" dirty="0"/>
              <a:t>이내 동</a:t>
            </a:r>
            <a:r>
              <a:rPr lang="en-US" altLang="ko-KR" sz="8000" dirty="0"/>
              <a:t>-</a:t>
            </a:r>
            <a:r>
              <a:rPr lang="ko-KR" altLang="en-US" sz="8000" dirty="0"/>
              <a:t>서 철도</a:t>
            </a:r>
            <a:endParaRPr lang="en-US" altLang="ko-KR" sz="800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9600" dirty="0" err="1" smtClean="0"/>
              <a:t>RRAe</a:t>
            </a:r>
            <a:r>
              <a:rPr lang="en-US" altLang="ko-KR" sz="9600" dirty="0"/>
              <a:t>	Adjacent to East-West </a:t>
            </a:r>
            <a:r>
              <a:rPr lang="en-US" altLang="ko-KR" sz="9600" dirty="0"/>
              <a:t>Railroad </a:t>
            </a:r>
            <a:endParaRPr lang="en-US" altLang="ko-KR" sz="960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9600" dirty="0" err="1" smtClean="0"/>
              <a:t>RRAe</a:t>
            </a:r>
            <a:r>
              <a:rPr lang="en-US" altLang="ko-KR" sz="9600" dirty="0" smtClean="0"/>
              <a:t> </a:t>
            </a:r>
            <a:r>
              <a:rPr lang="en-US" altLang="ko-KR" sz="9600" dirty="0"/>
              <a:t>	</a:t>
            </a:r>
            <a:r>
              <a:rPr lang="ko-KR" altLang="en-US" sz="9600" dirty="0"/>
              <a:t>가까운 동</a:t>
            </a:r>
            <a:r>
              <a:rPr lang="en-US" altLang="ko-KR" sz="9600" dirty="0"/>
              <a:t>-</a:t>
            </a:r>
            <a:r>
              <a:rPr lang="ko-KR" altLang="en-US" sz="9600" dirty="0"/>
              <a:t>서 </a:t>
            </a:r>
            <a:r>
              <a:rPr lang="ko-KR" altLang="en-US" sz="9600" dirty="0" smtClean="0"/>
              <a:t>철도</a:t>
            </a:r>
            <a:endParaRPr lang="en-US" altLang="ko-KR" sz="960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9600" dirty="0"/>
              <a:t>	</a:t>
            </a:r>
            <a:endParaRPr lang="en-US" altLang="ko-KR" sz="9600" dirty="0" smtClean="0"/>
          </a:p>
        </p:txBody>
      </p:sp>
    </p:spTree>
    <p:extLst>
      <p:ext uri="{BB962C8B-B14F-4D97-AF65-F5344CB8AC3E}">
        <p14:creationId xmlns:p14="http://schemas.microsoft.com/office/powerpoint/2010/main" val="299512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0" indent="0">
              <a:lnSpc>
                <a:spcPts val="1300"/>
              </a:lnSpc>
              <a:buNone/>
            </a:pPr>
            <a:r>
              <a:rPr lang="en-US" altLang="ko-KR" sz="2000" dirty="0"/>
              <a:t>Condition2: Proximity to various conditions </a:t>
            </a:r>
            <a:endParaRPr lang="en-US" altLang="ko-KR" sz="2000" dirty="0" smtClean="0"/>
          </a:p>
          <a:p>
            <a:pPr marL="0" indent="0">
              <a:lnSpc>
                <a:spcPts val="1300"/>
              </a:lnSpc>
              <a:buNone/>
            </a:pPr>
            <a:r>
              <a:rPr lang="ko-KR" altLang="en-US" dirty="0"/>
              <a:t>상태</a:t>
            </a:r>
            <a:r>
              <a:rPr lang="en-US" altLang="ko-KR" dirty="0"/>
              <a:t>1: </a:t>
            </a:r>
            <a:r>
              <a:rPr lang="ko-KR" altLang="en-US" dirty="0"/>
              <a:t>다양한 조건에 대한 근접성 </a:t>
            </a:r>
            <a:endParaRPr lang="en-US" altLang="ko-KR" dirty="0" smtClean="0"/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smtClean="0"/>
              <a:t>(</a:t>
            </a:r>
            <a:r>
              <a:rPr lang="en-US" altLang="ko-KR" dirty="0"/>
              <a:t>if more than one is present</a:t>
            </a:r>
            <a:r>
              <a:rPr lang="en-US" altLang="ko-KR" dirty="0" smtClean="0"/>
              <a:t>)</a:t>
            </a:r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만약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이상의 조건이 있다면</a:t>
            </a:r>
            <a:r>
              <a:rPr lang="en-US" altLang="ko-KR" dirty="0" smtClean="0"/>
              <a:t>)</a:t>
            </a:r>
            <a:r>
              <a:rPr lang="en-US" altLang="ko-KR" dirty="0"/>
              <a:t>	</a:t>
            </a:r>
            <a:endParaRPr lang="en-US" altLang="ko-KR" dirty="0" smtClean="0"/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smtClean="0"/>
              <a:t>Artery</a:t>
            </a:r>
            <a:r>
              <a:rPr lang="en-US" altLang="ko-KR" dirty="0"/>
              <a:t>	Adjacent to arterial street </a:t>
            </a:r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/>
              <a:t>Artery	</a:t>
            </a:r>
            <a:r>
              <a:rPr lang="ko-KR" altLang="en-US" dirty="0"/>
              <a:t> 가까운 간선 도로</a:t>
            </a:r>
            <a:endParaRPr lang="en-US" altLang="ko-KR" dirty="0"/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err="1"/>
              <a:t>Feedr</a:t>
            </a:r>
            <a:r>
              <a:rPr lang="en-US" altLang="ko-KR" dirty="0"/>
              <a:t>	Adjacent to feeder street	       </a:t>
            </a:r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err="1"/>
              <a:t>Feedr</a:t>
            </a:r>
            <a:r>
              <a:rPr lang="en-US" altLang="ko-KR" dirty="0"/>
              <a:t>	</a:t>
            </a:r>
            <a:r>
              <a:rPr lang="ko-KR" altLang="en-US" dirty="0"/>
              <a:t>가까운 진입로</a:t>
            </a:r>
            <a:endParaRPr lang="en-US" altLang="ko-KR" dirty="0"/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/>
              <a:t>Norm	Normal	       </a:t>
            </a:r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/>
              <a:t>Norm	</a:t>
            </a:r>
            <a:r>
              <a:rPr lang="ko-KR" altLang="en-US" dirty="0"/>
              <a:t> 보통</a:t>
            </a:r>
            <a:endParaRPr lang="en-US" altLang="ko-KR" dirty="0"/>
          </a:p>
          <a:p>
            <a:pPr marL="0" indent="0">
              <a:lnSpc>
                <a:spcPts val="1300"/>
              </a:lnSpc>
              <a:buNone/>
            </a:pPr>
            <a:r>
              <a:rPr lang="en-US" altLang="ko-KR" sz="2000" dirty="0" err="1"/>
              <a:t>RRNn</a:t>
            </a:r>
            <a:r>
              <a:rPr lang="en-US" altLang="ko-KR" sz="2000" dirty="0"/>
              <a:t>	Within 200' of North-South Railroad </a:t>
            </a:r>
          </a:p>
          <a:p>
            <a:pPr marL="0" indent="0">
              <a:lnSpc>
                <a:spcPts val="1300"/>
              </a:lnSpc>
              <a:buNone/>
            </a:pPr>
            <a:r>
              <a:rPr lang="en-US" altLang="ko-KR" sz="2000" dirty="0" err="1"/>
              <a:t>RRNn</a:t>
            </a:r>
            <a:r>
              <a:rPr lang="en-US" altLang="ko-KR" sz="2000" dirty="0"/>
              <a:t> 	</a:t>
            </a:r>
            <a:r>
              <a:rPr lang="en-US" altLang="ko-KR" sz="2000" spc="-150" dirty="0"/>
              <a:t>200m </a:t>
            </a:r>
            <a:r>
              <a:rPr lang="ko-KR" altLang="en-US" sz="2000" spc="-150" dirty="0"/>
              <a:t>이내 북에서 남으로 발달된 철도</a:t>
            </a:r>
            <a:r>
              <a:rPr lang="en-US" altLang="ko-KR" sz="2000" spc="-150" dirty="0"/>
              <a:t> </a:t>
            </a:r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err="1" smtClean="0"/>
              <a:t>RRAn</a:t>
            </a:r>
            <a:r>
              <a:rPr lang="en-US" altLang="ko-KR" dirty="0"/>
              <a:t>	</a:t>
            </a:r>
            <a:r>
              <a:rPr lang="en-US" altLang="ko-KR" spc="-150" dirty="0"/>
              <a:t>Adjacent to North-South Railroad       </a:t>
            </a:r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err="1"/>
              <a:t>RRAn</a:t>
            </a:r>
            <a:r>
              <a:rPr lang="en-US" altLang="ko-KR" dirty="0"/>
              <a:t>	</a:t>
            </a:r>
            <a:r>
              <a:rPr lang="ko-KR" altLang="en-US" sz="2000" spc="-150" dirty="0"/>
              <a:t>가까운 북에서 남으로 발달된 철도</a:t>
            </a:r>
            <a:endParaRPr lang="en-US" altLang="ko-KR" sz="2000" spc="-150" dirty="0"/>
          </a:p>
          <a:p>
            <a:pPr marL="0" indent="0">
              <a:lnSpc>
                <a:spcPts val="1300"/>
              </a:lnSpc>
              <a:buNone/>
            </a:pPr>
            <a:r>
              <a:rPr lang="en-US" altLang="ko-KR" sz="2000" dirty="0" err="1"/>
              <a:t>PosN</a:t>
            </a:r>
            <a:r>
              <a:rPr lang="en-US" altLang="ko-KR" sz="2000" dirty="0"/>
              <a:t>	</a:t>
            </a:r>
            <a:r>
              <a:rPr lang="en-US" altLang="ko-KR" sz="1900" spc="-150" dirty="0"/>
              <a:t>Near positive off-site feature--park, greenbelt, etc.       </a:t>
            </a:r>
          </a:p>
          <a:p>
            <a:pPr marL="0" indent="0">
              <a:lnSpc>
                <a:spcPts val="1300"/>
              </a:lnSpc>
              <a:buNone/>
            </a:pPr>
            <a:r>
              <a:rPr lang="en-US" altLang="ko-KR" sz="2000" dirty="0" err="1"/>
              <a:t>PosN</a:t>
            </a:r>
            <a:r>
              <a:rPr lang="en-US" altLang="ko-KR" sz="2000" dirty="0"/>
              <a:t>	</a:t>
            </a:r>
            <a:r>
              <a:rPr lang="ko-KR" altLang="en-US" sz="2000" spc="-150" dirty="0"/>
              <a:t>가까운 유익한 특징</a:t>
            </a:r>
            <a:r>
              <a:rPr lang="en-US" altLang="ko-KR" sz="2000" spc="-150" dirty="0"/>
              <a:t>-</a:t>
            </a:r>
            <a:r>
              <a:rPr lang="ko-KR" altLang="en-US" sz="2000" spc="-150" dirty="0"/>
              <a:t>공원</a:t>
            </a:r>
            <a:r>
              <a:rPr lang="en-US" altLang="ko-KR" sz="2000" spc="-150" dirty="0"/>
              <a:t>,</a:t>
            </a:r>
            <a:r>
              <a:rPr lang="ko-KR" altLang="en-US" sz="2000" spc="-150" dirty="0"/>
              <a:t>그린벨트 등</a:t>
            </a:r>
            <a:endParaRPr lang="en-US" altLang="ko-KR" sz="2000" spc="-150" dirty="0"/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err="1"/>
              <a:t>PosA</a:t>
            </a:r>
            <a:r>
              <a:rPr lang="en-US" altLang="ko-KR" dirty="0"/>
              <a:t>	</a:t>
            </a:r>
            <a:r>
              <a:rPr lang="en-US" altLang="ko-KR" spc="-150" dirty="0"/>
              <a:t>Adjacent to </a:t>
            </a:r>
            <a:r>
              <a:rPr lang="en-US" altLang="ko-KR" spc="-150" dirty="0" err="1"/>
              <a:t>postive</a:t>
            </a:r>
            <a:r>
              <a:rPr lang="en-US" altLang="ko-KR" spc="-150" dirty="0"/>
              <a:t> off-site feature       </a:t>
            </a:r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err="1" smtClean="0"/>
              <a:t>PosA</a:t>
            </a:r>
            <a:r>
              <a:rPr lang="en-US" altLang="ko-KR" dirty="0"/>
              <a:t>	</a:t>
            </a:r>
            <a:r>
              <a:rPr lang="ko-KR" altLang="en-US" dirty="0"/>
              <a:t>가까운 긍정적인 특징</a:t>
            </a:r>
            <a:endParaRPr lang="en-US" altLang="ko-KR" dirty="0"/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err="1"/>
              <a:t>RRNe</a:t>
            </a:r>
            <a:r>
              <a:rPr lang="en-US" altLang="ko-KR" dirty="0"/>
              <a:t>	</a:t>
            </a:r>
            <a:r>
              <a:rPr lang="en-US" altLang="ko-KR" spc="-150" dirty="0"/>
              <a:t>Within 200' of East-West Railroad       </a:t>
            </a:r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err="1"/>
              <a:t>RRNe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200m</a:t>
            </a:r>
            <a:r>
              <a:rPr lang="ko-KR" altLang="en-US" dirty="0"/>
              <a:t>이내 동</a:t>
            </a:r>
            <a:r>
              <a:rPr lang="en-US" altLang="ko-KR" dirty="0"/>
              <a:t>-</a:t>
            </a:r>
            <a:r>
              <a:rPr lang="ko-KR" altLang="en-US" dirty="0"/>
              <a:t>서 철도</a:t>
            </a:r>
            <a:endParaRPr lang="en-US" altLang="ko-KR" dirty="0"/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err="1"/>
              <a:t>RRAe</a:t>
            </a:r>
            <a:r>
              <a:rPr lang="en-US" altLang="ko-KR" dirty="0"/>
              <a:t>	Adjacent to East-West Railroad </a:t>
            </a:r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err="1"/>
              <a:t>RRAe</a:t>
            </a:r>
            <a:r>
              <a:rPr lang="en-US" altLang="ko-KR" dirty="0"/>
              <a:t> 	</a:t>
            </a:r>
            <a:r>
              <a:rPr lang="ko-KR" altLang="en-US" dirty="0"/>
              <a:t>가까운 동</a:t>
            </a:r>
            <a:r>
              <a:rPr lang="en-US" altLang="ko-KR" dirty="0"/>
              <a:t>-</a:t>
            </a:r>
            <a:r>
              <a:rPr lang="ko-KR" altLang="en-US" dirty="0"/>
              <a:t>서 철도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8674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2" y="2556932"/>
            <a:ext cx="9601196" cy="3318936"/>
          </a:xfrm>
        </p:spPr>
        <p:txBody>
          <a:bodyPr numCol="2">
            <a:no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altLang="ko-KR" dirty="0" err="1"/>
              <a:t>BldgType</a:t>
            </a:r>
            <a:r>
              <a:rPr lang="en-US" altLang="ko-KR" dirty="0"/>
              <a:t>: Type of dwelling	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/>
              <a:t>	      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1Fam</a:t>
            </a:r>
            <a:r>
              <a:rPr lang="en-US" altLang="ko-KR" dirty="0"/>
              <a:t>	Single-family Detached	      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2FmCon</a:t>
            </a:r>
            <a:r>
              <a:rPr lang="en-US" altLang="ko-KR" dirty="0"/>
              <a:t>	Two-family Conversion; originally built as one-family dwelling      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Duplx</a:t>
            </a:r>
            <a:r>
              <a:rPr lang="en-US" altLang="ko-KR" dirty="0"/>
              <a:t>	</a:t>
            </a:r>
            <a:r>
              <a:rPr lang="en-US" altLang="ko-KR" dirty="0" smtClean="0"/>
              <a:t>	Duplex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TwnhsE</a:t>
            </a:r>
            <a:r>
              <a:rPr lang="en-US" altLang="ko-KR" dirty="0"/>
              <a:t>	Townhouse End Unit      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TwnhsI</a:t>
            </a:r>
            <a:r>
              <a:rPr lang="en-US" altLang="ko-KR" dirty="0"/>
              <a:t>	</a:t>
            </a:r>
            <a:r>
              <a:rPr lang="en-US" altLang="ko-KR" dirty="0" smtClean="0"/>
              <a:t>	Townhouse </a:t>
            </a:r>
            <a:r>
              <a:rPr lang="en-US" altLang="ko-KR" dirty="0"/>
              <a:t>Inside Unit	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sz="9600" dirty="0" smtClean="0"/>
          </a:p>
        </p:txBody>
      </p:sp>
    </p:spTree>
    <p:extLst>
      <p:ext uri="{BB962C8B-B14F-4D97-AF65-F5344CB8AC3E}">
        <p14:creationId xmlns:p14="http://schemas.microsoft.com/office/powerpoint/2010/main" val="231880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altLang="ko-KR" dirty="0" err="1"/>
              <a:t>HouseStyle</a:t>
            </a:r>
            <a:r>
              <a:rPr lang="en-US" altLang="ko-KR" dirty="0"/>
              <a:t>: Style of dwelling	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/>
              <a:t>1Story	One story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/>
              <a:t>1.5Fin	One and one-half story: 2nd level finished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/>
              <a:t>1.5Unf	One and one-half story: 2nd level unfinished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/>
              <a:t>2Story	Two story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/>
              <a:t>2.5Fin	Two and one-half story: 2nd level finished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/>
              <a:t>2.5Unf	Two and one-half story: 2nd level unfinished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/>
              <a:t>SFoyer</a:t>
            </a:r>
            <a:r>
              <a:rPr lang="en-US" altLang="ko-KR" dirty="0"/>
              <a:t>	Split Foyer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/>
              <a:t>SLvl</a:t>
            </a:r>
            <a:r>
              <a:rPr lang="en-US" altLang="ko-KR" dirty="0"/>
              <a:t>	Split Level	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35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altLang="ko-KR" dirty="0" err="1"/>
              <a:t>OverallQual</a:t>
            </a:r>
            <a:r>
              <a:rPr lang="en-US" altLang="ko-KR" dirty="0"/>
              <a:t>: Rates the overall material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and </a:t>
            </a:r>
            <a:r>
              <a:rPr lang="en-US" altLang="ko-KR" dirty="0"/>
              <a:t>finish of the house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/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dirty="0"/>
              <a:t>10	Very Excellent       </a:t>
            </a:r>
            <a:r>
              <a:rPr lang="en-US" altLang="ko-KR" dirty="0" smtClean="0"/>
              <a:t>9</a:t>
            </a:r>
            <a:r>
              <a:rPr lang="en-US" altLang="ko-KR" dirty="0"/>
              <a:t>	Excellent       </a:t>
            </a:r>
          </a:p>
          <a:p>
            <a:pPr marL="0" indent="0" algn="just">
              <a:lnSpc>
                <a:spcPts val="1500"/>
              </a:lnSpc>
              <a:buNone/>
            </a:pPr>
            <a:endParaRPr lang="en-US" altLang="ko-KR" dirty="0"/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dirty="0"/>
              <a:t>8	Very Good       </a:t>
            </a:r>
            <a:r>
              <a:rPr lang="en-US" altLang="ko-KR" dirty="0" smtClean="0"/>
              <a:t>7</a:t>
            </a:r>
            <a:r>
              <a:rPr lang="en-US" altLang="ko-KR" dirty="0"/>
              <a:t>	Good       </a:t>
            </a:r>
          </a:p>
          <a:p>
            <a:pPr marL="0" indent="0" algn="just">
              <a:lnSpc>
                <a:spcPts val="1500"/>
              </a:lnSpc>
              <a:buNone/>
            </a:pPr>
            <a:endParaRPr lang="en-US" altLang="ko-KR" dirty="0"/>
          </a:p>
          <a:p>
            <a:pPr marL="457200" indent="-457200" algn="just">
              <a:lnSpc>
                <a:spcPts val="1500"/>
              </a:lnSpc>
              <a:buAutoNum type="arabicPlain" startAt="6"/>
            </a:pPr>
            <a:r>
              <a:rPr lang="en-US" altLang="ko-KR" dirty="0" smtClean="0"/>
              <a:t>Above </a:t>
            </a:r>
            <a:r>
              <a:rPr lang="en-US" altLang="ko-KR" dirty="0"/>
              <a:t>Average </a:t>
            </a:r>
            <a:endParaRPr lang="en-US" altLang="ko-KR" dirty="0" smtClean="0"/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dirty="0" smtClean="0"/>
              <a:t>5</a:t>
            </a:r>
            <a:r>
              <a:rPr lang="en-US" altLang="ko-KR" dirty="0"/>
              <a:t>	Average       </a:t>
            </a:r>
          </a:p>
          <a:p>
            <a:pPr marL="0" indent="0" algn="just">
              <a:lnSpc>
                <a:spcPts val="1500"/>
              </a:lnSpc>
              <a:buNone/>
            </a:pPr>
            <a:endParaRPr lang="en-US" altLang="ko-KR" dirty="0"/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dirty="0"/>
              <a:t>4	Below Average       </a:t>
            </a:r>
          </a:p>
          <a:p>
            <a:pPr marL="0" indent="0" algn="just">
              <a:lnSpc>
                <a:spcPts val="1500"/>
              </a:lnSpc>
              <a:buNone/>
            </a:pPr>
            <a:endParaRPr lang="en-US" altLang="ko-KR" dirty="0"/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dirty="0"/>
              <a:t>3	Fair       </a:t>
            </a:r>
          </a:p>
          <a:p>
            <a:pPr marL="0" indent="0" algn="just">
              <a:lnSpc>
                <a:spcPts val="1500"/>
              </a:lnSpc>
              <a:buNone/>
            </a:pPr>
            <a:endParaRPr lang="en-US" altLang="ko-KR" dirty="0"/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dirty="0"/>
              <a:t>2	Poor       </a:t>
            </a:r>
            <a:r>
              <a:rPr lang="en-US" altLang="ko-KR" dirty="0" smtClean="0"/>
              <a:t>1</a:t>
            </a:r>
            <a:r>
              <a:rPr lang="en-US" altLang="ko-KR" dirty="0"/>
              <a:t>	Very Poor	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88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0" indent="0" algn="just">
              <a:lnSpc>
                <a:spcPts val="1500"/>
              </a:lnSpc>
              <a:buNone/>
            </a:pPr>
            <a:r>
              <a:rPr lang="en-US" altLang="ko-KR" dirty="0" err="1"/>
              <a:t>OverallCond</a:t>
            </a:r>
            <a:r>
              <a:rPr lang="en-US" altLang="ko-KR" dirty="0"/>
              <a:t>: Rates the overall </a:t>
            </a:r>
            <a:endParaRPr lang="en-US" altLang="ko-KR" dirty="0" smtClean="0"/>
          </a:p>
          <a:p>
            <a:pPr marL="0" indent="0" algn="just">
              <a:lnSpc>
                <a:spcPts val="1500"/>
              </a:lnSpc>
              <a:buNone/>
            </a:pPr>
            <a:endParaRPr lang="en-US" altLang="ko-KR" dirty="0"/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dirty="0" smtClean="0"/>
              <a:t>condition </a:t>
            </a:r>
            <a:r>
              <a:rPr lang="en-US" altLang="ko-KR" dirty="0"/>
              <a:t>of the house       </a:t>
            </a:r>
            <a:endParaRPr lang="en-US" altLang="ko-KR" dirty="0" smtClean="0"/>
          </a:p>
          <a:p>
            <a:pPr marL="0" indent="0" algn="just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dirty="0" smtClean="0"/>
              <a:t>10</a:t>
            </a:r>
            <a:r>
              <a:rPr lang="en-US" altLang="ko-KR" dirty="0"/>
              <a:t>	Very Excellent       </a:t>
            </a:r>
            <a:r>
              <a:rPr lang="en-US" altLang="ko-KR" dirty="0" smtClean="0"/>
              <a:t>9</a:t>
            </a:r>
            <a:r>
              <a:rPr lang="en-US" altLang="ko-KR" dirty="0"/>
              <a:t>	Excellent       </a:t>
            </a:r>
            <a:endParaRPr lang="en-US" altLang="ko-KR" dirty="0" smtClean="0"/>
          </a:p>
          <a:p>
            <a:pPr marL="0" indent="0" algn="just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dirty="0" smtClean="0"/>
              <a:t>8</a:t>
            </a:r>
            <a:r>
              <a:rPr lang="en-US" altLang="ko-KR" dirty="0"/>
              <a:t>	Very Good       </a:t>
            </a:r>
            <a:r>
              <a:rPr lang="en-US" altLang="ko-KR" dirty="0" smtClean="0"/>
              <a:t>7</a:t>
            </a:r>
            <a:r>
              <a:rPr lang="en-US" altLang="ko-KR" dirty="0"/>
              <a:t>	Good       </a:t>
            </a:r>
            <a:endParaRPr lang="en-US" altLang="ko-KR" dirty="0" smtClean="0"/>
          </a:p>
          <a:p>
            <a:pPr marL="0" indent="0" algn="just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dirty="0" smtClean="0"/>
              <a:t>6</a:t>
            </a:r>
            <a:r>
              <a:rPr lang="en-US" altLang="ko-KR" dirty="0"/>
              <a:t>	Above Average	       </a:t>
            </a:r>
            <a:endParaRPr lang="en-US" altLang="ko-KR" dirty="0" smtClean="0"/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dirty="0" smtClean="0"/>
              <a:t>5</a:t>
            </a:r>
            <a:r>
              <a:rPr lang="en-US" altLang="ko-KR" dirty="0"/>
              <a:t>	Average       </a:t>
            </a:r>
            <a:endParaRPr lang="en-US" altLang="ko-KR" dirty="0" smtClean="0"/>
          </a:p>
          <a:p>
            <a:pPr marL="0" indent="0" algn="just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dirty="0" smtClean="0"/>
              <a:t>4</a:t>
            </a:r>
            <a:r>
              <a:rPr lang="en-US" altLang="ko-KR" dirty="0"/>
              <a:t>	Below Average	       </a:t>
            </a:r>
            <a:endParaRPr lang="en-US" altLang="ko-KR" dirty="0" smtClean="0"/>
          </a:p>
          <a:p>
            <a:pPr marL="0" indent="0" algn="just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dirty="0" smtClean="0"/>
              <a:t>3	Fair       </a:t>
            </a:r>
            <a:endParaRPr lang="en-US" altLang="ko-KR" dirty="0"/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dirty="0" smtClean="0"/>
              <a:t>2</a:t>
            </a:r>
            <a:r>
              <a:rPr lang="en-US" altLang="ko-KR" dirty="0"/>
              <a:t>	Poor       </a:t>
            </a:r>
            <a:r>
              <a:rPr lang="en-US" altLang="ko-KR" dirty="0" smtClean="0"/>
              <a:t>1</a:t>
            </a:r>
            <a:r>
              <a:rPr lang="en-US" altLang="ko-KR" dirty="0"/>
              <a:t>	Very </a:t>
            </a:r>
            <a:r>
              <a:rPr lang="en-US" altLang="ko-KR" dirty="0" smtClean="0"/>
              <a:t>Poor</a:t>
            </a:r>
            <a:r>
              <a:rPr lang="en-US" altLang="ko-KR" sz="9600" dirty="0"/>
              <a:t>	</a:t>
            </a:r>
            <a:endParaRPr lang="en-US" altLang="ko-KR" sz="9600" dirty="0" smtClean="0"/>
          </a:p>
        </p:txBody>
      </p:sp>
    </p:spTree>
    <p:extLst>
      <p:ext uri="{BB962C8B-B14F-4D97-AF65-F5344CB8AC3E}">
        <p14:creationId xmlns:p14="http://schemas.microsoft.com/office/powerpoint/2010/main" val="123148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51367"/>
          </a:xfrm>
        </p:spPr>
        <p:txBody>
          <a:bodyPr numCol="2">
            <a:noAutofit/>
          </a:bodyPr>
          <a:lstStyle/>
          <a:p>
            <a:pPr marL="0" indent="0">
              <a:lnSpc>
                <a:spcPts val="1300"/>
              </a:lnSpc>
              <a:buNone/>
            </a:pPr>
            <a:r>
              <a:rPr lang="en-US" altLang="ko-KR" dirty="0"/>
              <a:t>Exterior1st: Exterior covering on house       </a:t>
            </a:r>
            <a:endParaRPr lang="en-US" altLang="ko-KR" dirty="0" smtClean="0"/>
          </a:p>
          <a:p>
            <a:pPr marL="0" indent="0">
              <a:lnSpc>
                <a:spcPts val="13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err="1" smtClean="0"/>
              <a:t>AsbShng</a:t>
            </a:r>
            <a:r>
              <a:rPr lang="en-US" altLang="ko-KR" dirty="0"/>
              <a:t>	Asbestos Shingles       </a:t>
            </a:r>
            <a:endParaRPr lang="en-US" altLang="ko-KR" dirty="0" smtClean="0"/>
          </a:p>
          <a:p>
            <a:pPr marL="0" indent="0">
              <a:lnSpc>
                <a:spcPts val="13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err="1" smtClean="0"/>
              <a:t>AsphShn</a:t>
            </a:r>
            <a:r>
              <a:rPr lang="en-US" altLang="ko-KR" dirty="0"/>
              <a:t>	Asphalt Shingles       </a:t>
            </a:r>
            <a:endParaRPr lang="en-US" altLang="ko-KR" dirty="0" smtClean="0"/>
          </a:p>
          <a:p>
            <a:pPr marL="0" indent="0">
              <a:lnSpc>
                <a:spcPts val="13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err="1" smtClean="0"/>
              <a:t>BrkComm</a:t>
            </a:r>
            <a:r>
              <a:rPr lang="en-US" altLang="ko-KR" dirty="0"/>
              <a:t>	Brick Common       </a:t>
            </a:r>
            <a:endParaRPr lang="en-US" altLang="ko-KR" dirty="0" smtClean="0"/>
          </a:p>
          <a:p>
            <a:pPr marL="0" indent="0">
              <a:lnSpc>
                <a:spcPts val="13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err="1" smtClean="0"/>
              <a:t>BrkFace</a:t>
            </a:r>
            <a:r>
              <a:rPr lang="en-US" altLang="ko-KR" dirty="0"/>
              <a:t>	Brick Face       </a:t>
            </a:r>
            <a:endParaRPr lang="en-US" altLang="ko-KR" dirty="0" smtClean="0"/>
          </a:p>
          <a:p>
            <a:pPr marL="0" indent="0">
              <a:lnSpc>
                <a:spcPts val="13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3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300"/>
              </a:lnSpc>
              <a:buNone/>
            </a:pPr>
            <a:endParaRPr lang="en-US" altLang="ko-KR" dirty="0"/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err="1" smtClean="0"/>
              <a:t>CBlock</a:t>
            </a:r>
            <a:r>
              <a:rPr lang="en-US" altLang="ko-KR" dirty="0"/>
              <a:t>	Cinder Block       </a:t>
            </a:r>
            <a:endParaRPr lang="en-US" altLang="ko-KR" dirty="0" smtClean="0"/>
          </a:p>
          <a:p>
            <a:pPr marL="0" indent="0">
              <a:lnSpc>
                <a:spcPts val="13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err="1" smtClean="0"/>
              <a:t>CemntBd</a:t>
            </a:r>
            <a:r>
              <a:rPr lang="en-US" altLang="ko-KR" dirty="0"/>
              <a:t>	Cement Board       </a:t>
            </a:r>
            <a:endParaRPr lang="en-US" altLang="ko-KR" dirty="0" smtClean="0"/>
          </a:p>
          <a:p>
            <a:pPr marL="0" indent="0">
              <a:lnSpc>
                <a:spcPts val="13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err="1" smtClean="0"/>
              <a:t>HdBoard</a:t>
            </a:r>
            <a:r>
              <a:rPr lang="en-US" altLang="ko-KR" dirty="0"/>
              <a:t>	Hard Board       </a:t>
            </a:r>
            <a:endParaRPr lang="en-US" altLang="ko-KR" dirty="0" smtClean="0"/>
          </a:p>
          <a:p>
            <a:pPr marL="0" indent="0">
              <a:lnSpc>
                <a:spcPts val="13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err="1" smtClean="0"/>
              <a:t>ImStucc</a:t>
            </a:r>
            <a:r>
              <a:rPr lang="en-US" altLang="ko-KR" dirty="0"/>
              <a:t>	Imitation Stucco       </a:t>
            </a:r>
            <a:endParaRPr lang="en-US" altLang="ko-KR" dirty="0" smtClean="0"/>
          </a:p>
          <a:p>
            <a:pPr marL="0" indent="0">
              <a:lnSpc>
                <a:spcPts val="13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err="1" smtClean="0"/>
              <a:t>MetalSd</a:t>
            </a:r>
            <a:r>
              <a:rPr lang="en-US" altLang="ko-KR" dirty="0"/>
              <a:t>	Metal Siding       </a:t>
            </a:r>
            <a:endParaRPr lang="en-US" altLang="ko-KR" dirty="0" smtClean="0"/>
          </a:p>
          <a:p>
            <a:pPr marL="0" indent="0">
              <a:lnSpc>
                <a:spcPts val="13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smtClean="0"/>
              <a:t>Other</a:t>
            </a:r>
            <a:r>
              <a:rPr lang="en-US" altLang="ko-KR" dirty="0"/>
              <a:t>	Other      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1123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6675" y="2556932"/>
            <a:ext cx="5126181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600" dirty="0" smtClean="0"/>
              <a:t> 주택가격을 하기 위해 </a:t>
            </a:r>
            <a:r>
              <a:rPr lang="en-US" altLang="ko-KR" sz="3600" dirty="0" smtClean="0"/>
              <a:t>DATA</a:t>
            </a:r>
            <a:r>
              <a:rPr lang="ko-KR" altLang="en-US" sz="3600" dirty="0" smtClean="0"/>
              <a:t>들에서 특징적인 부분들을 추출하여 집값을 예측하고 오차를 최소화하는 방법을 찾는 것</a:t>
            </a:r>
            <a:r>
              <a:rPr lang="en-US" altLang="ko-KR" sz="3600" dirty="0" smtClean="0"/>
              <a:t>.</a:t>
            </a:r>
            <a:endParaRPr lang="ko-KR" altLang="en-US" sz="3600" dirty="0"/>
          </a:p>
        </p:txBody>
      </p:sp>
      <p:sp>
        <p:nvSpPr>
          <p:cNvPr id="4" name="실행 단추: 홈 3">
            <a:hlinkClick r:id="" action="ppaction://hlinkshowjump?jump=firstslide" highlightClick="1"/>
          </p:cNvPr>
          <p:cNvSpPr/>
          <p:nvPr/>
        </p:nvSpPr>
        <p:spPr>
          <a:xfrm>
            <a:off x="7298724" y="2556933"/>
            <a:ext cx="3311612" cy="288004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6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altLang="ko-KR" dirty="0"/>
              <a:t>Plywood	Plywood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      </a:t>
            </a: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/>
              <a:t>PreCast</a:t>
            </a:r>
            <a:r>
              <a:rPr lang="en-US" altLang="ko-KR" dirty="0"/>
              <a:t>	</a:t>
            </a:r>
            <a:r>
              <a:rPr lang="en-US" altLang="ko-KR" dirty="0" err="1"/>
              <a:t>PreCast</a:t>
            </a:r>
            <a:r>
              <a:rPr lang="en-US" altLang="ko-KR" dirty="0"/>
              <a:t>	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Stone</a:t>
            </a:r>
            <a:r>
              <a:rPr lang="en-US" altLang="ko-KR" dirty="0"/>
              <a:t>	Stone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Stucco</a:t>
            </a:r>
            <a:r>
              <a:rPr lang="en-US" altLang="ko-KR" dirty="0"/>
              <a:t>	Stucco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VinylSd</a:t>
            </a:r>
            <a:r>
              <a:rPr lang="en-US" altLang="ko-KR" dirty="0"/>
              <a:t>	Vinyl Siding       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Wd</a:t>
            </a:r>
            <a:r>
              <a:rPr lang="en-US" altLang="ko-KR" dirty="0" smtClean="0"/>
              <a:t> </a:t>
            </a:r>
            <a:r>
              <a:rPr lang="en-US" altLang="ko-KR" dirty="0" err="1"/>
              <a:t>Sdng</a:t>
            </a:r>
            <a:r>
              <a:rPr lang="en-US" altLang="ko-KR" dirty="0"/>
              <a:t>	Wood Siding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WdShing</a:t>
            </a:r>
            <a:r>
              <a:rPr lang="en-US" altLang="ko-KR" dirty="0"/>
              <a:t>	Wood Shingles	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7439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altLang="ko-KR" sz="2000" dirty="0"/>
              <a:t>Exterior2nd: Exterior covering on house </a:t>
            </a:r>
            <a:endParaRPr lang="en-US" altLang="ko-KR" sz="2000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sz="2000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2000" dirty="0" smtClean="0"/>
              <a:t>(</a:t>
            </a:r>
            <a:r>
              <a:rPr lang="en-US" altLang="ko-KR" sz="2000" dirty="0"/>
              <a:t>if more than one material)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sz="2000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/>
              <a:t>AsbShng</a:t>
            </a:r>
            <a:r>
              <a:rPr lang="en-US" altLang="ko-KR" dirty="0"/>
              <a:t>	Asbestos Shingles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/>
              <a:t>AsphShn</a:t>
            </a:r>
            <a:r>
              <a:rPr lang="en-US" altLang="ko-KR" dirty="0"/>
              <a:t>	Asphalt Shingles       </a:t>
            </a:r>
          </a:p>
          <a:p>
            <a:endParaRPr lang="ko-KR" altLang="en-US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BrkComm</a:t>
            </a:r>
            <a:r>
              <a:rPr lang="en-US" altLang="ko-KR" dirty="0"/>
              <a:t>	Brick Common    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  </a:t>
            </a: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/>
              <a:t>BrkFace</a:t>
            </a:r>
            <a:r>
              <a:rPr lang="en-US" altLang="ko-KR" dirty="0"/>
              <a:t>	Brick Face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CBlock</a:t>
            </a:r>
            <a:r>
              <a:rPr lang="en-US" altLang="ko-KR" dirty="0"/>
              <a:t>	Cinder Block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CemntBd</a:t>
            </a:r>
            <a:r>
              <a:rPr lang="en-US" altLang="ko-KR" dirty="0"/>
              <a:t>	Cement Board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HdBoard</a:t>
            </a:r>
            <a:r>
              <a:rPr lang="en-US" altLang="ko-KR" dirty="0"/>
              <a:t>	Hard Board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ImStucc</a:t>
            </a:r>
            <a:r>
              <a:rPr lang="en-US" altLang="ko-KR" dirty="0"/>
              <a:t>	Imitation Stucco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2513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altLang="ko-KR" dirty="0" err="1"/>
              <a:t>MetalSd</a:t>
            </a:r>
            <a:r>
              <a:rPr lang="en-US" altLang="ko-KR" dirty="0"/>
              <a:t>	Metal Siding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/>
              <a:t>Other	Other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/>
              <a:t>Plywood	Plywood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/>
              <a:t>PreCast</a:t>
            </a:r>
            <a:r>
              <a:rPr lang="en-US" altLang="ko-KR" dirty="0"/>
              <a:t>	</a:t>
            </a:r>
            <a:r>
              <a:rPr lang="en-US" altLang="ko-KR" dirty="0" err="1"/>
              <a:t>PreCast</a:t>
            </a:r>
            <a:r>
              <a:rPr lang="en-US" altLang="ko-KR" dirty="0"/>
              <a:t>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/>
              <a:t>Stone	Stone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Stucco</a:t>
            </a:r>
            <a:r>
              <a:rPr lang="en-US" altLang="ko-KR" dirty="0"/>
              <a:t>	Stucco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/>
              <a:t>VinylSd</a:t>
            </a:r>
            <a:r>
              <a:rPr lang="en-US" altLang="ko-KR" dirty="0"/>
              <a:t>	Vinyl Siding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/>
              <a:t>Wd</a:t>
            </a:r>
            <a:r>
              <a:rPr lang="en-US" altLang="ko-KR" dirty="0"/>
              <a:t> </a:t>
            </a:r>
            <a:r>
              <a:rPr lang="en-US" altLang="ko-KR" dirty="0" err="1"/>
              <a:t>Sdng</a:t>
            </a:r>
            <a:r>
              <a:rPr lang="en-US" altLang="ko-KR" dirty="0"/>
              <a:t>	Wood Siding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/>
              <a:t>WdShing</a:t>
            </a:r>
            <a:r>
              <a:rPr lang="en-US" altLang="ko-KR" dirty="0"/>
              <a:t>	Wood Shingles	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/>
              <a:t>MasVnrType</a:t>
            </a:r>
            <a:r>
              <a:rPr lang="en-US" altLang="ko-KR" dirty="0"/>
              <a:t>: Masonry veneer type       </a:t>
            </a:r>
          </a:p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665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BrkCmn</a:t>
            </a:r>
            <a:r>
              <a:rPr lang="en-US" altLang="ko-KR" dirty="0"/>
              <a:t>	Brick Common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/>
              <a:t>BrkFace</a:t>
            </a:r>
            <a:r>
              <a:rPr lang="en-US" altLang="ko-KR" dirty="0"/>
              <a:t>	Brick Face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Cblock</a:t>
            </a:r>
            <a:r>
              <a:rPr lang="en-US" altLang="ko-KR" dirty="0" smtClean="0"/>
              <a:t>	</a:t>
            </a:r>
            <a:r>
              <a:rPr lang="en-US" altLang="ko-KR" dirty="0"/>
              <a:t>	Cinder Block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/>
              <a:t>None	None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/>
              <a:t>Stone	Stone	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095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altLang="ko-KR" sz="2000" dirty="0" err="1"/>
              <a:t>MasVnrArea</a:t>
            </a:r>
            <a:r>
              <a:rPr lang="en-US" altLang="ko-KR" sz="2000" spc="-150" dirty="0"/>
              <a:t>: Masonry veneer area in square </a:t>
            </a:r>
            <a:r>
              <a:rPr lang="en-US" altLang="ko-KR" sz="2000" spc="-150" dirty="0" smtClean="0"/>
              <a:t>feet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ExterQual</a:t>
            </a:r>
            <a:r>
              <a:rPr lang="en-US" altLang="ko-KR" dirty="0"/>
              <a:t>: Evaluates the quality of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the </a:t>
            </a:r>
            <a:r>
              <a:rPr lang="en-US" altLang="ko-KR" dirty="0"/>
              <a:t>material on the exterior 		      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Ex</a:t>
            </a:r>
            <a:r>
              <a:rPr lang="en-US" altLang="ko-KR" dirty="0"/>
              <a:t>	Excellent      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Gd</a:t>
            </a:r>
            <a:r>
              <a:rPr lang="en-US" altLang="ko-KR" dirty="0"/>
              <a:t>	Good      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TA</a:t>
            </a:r>
            <a:r>
              <a:rPr lang="en-US" altLang="ko-KR" dirty="0"/>
              <a:t>	Average/Typical   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  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Fa</a:t>
            </a:r>
            <a:r>
              <a:rPr lang="en-US" altLang="ko-KR" dirty="0"/>
              <a:t>	Fair      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Po</a:t>
            </a:r>
            <a:r>
              <a:rPr lang="en-US" altLang="ko-KR" dirty="0"/>
              <a:t>	Poor		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521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0" indent="0">
              <a:lnSpc>
                <a:spcPts val="1300"/>
              </a:lnSpc>
              <a:buNone/>
            </a:pPr>
            <a:r>
              <a:rPr lang="en-US" altLang="ko-KR" sz="2000" dirty="0" err="1"/>
              <a:t>ExterCond</a:t>
            </a:r>
            <a:r>
              <a:rPr lang="en-US" altLang="ko-KR" sz="2000" dirty="0"/>
              <a:t>: Evaluates the present condition </a:t>
            </a:r>
            <a:endParaRPr lang="en-US" altLang="ko-KR" sz="2000" dirty="0" smtClean="0"/>
          </a:p>
          <a:p>
            <a:pPr marL="0" indent="0">
              <a:lnSpc>
                <a:spcPts val="1300"/>
              </a:lnSpc>
              <a:buNone/>
            </a:pPr>
            <a:endParaRPr lang="en-US" altLang="ko-KR" sz="2000" dirty="0"/>
          </a:p>
          <a:p>
            <a:pPr marL="0" indent="0">
              <a:lnSpc>
                <a:spcPts val="1300"/>
              </a:lnSpc>
              <a:buNone/>
            </a:pPr>
            <a:r>
              <a:rPr lang="en-US" altLang="ko-KR" sz="2000" dirty="0" smtClean="0"/>
              <a:t>of </a:t>
            </a:r>
            <a:r>
              <a:rPr lang="en-US" altLang="ko-KR" sz="2000" dirty="0"/>
              <a:t>the material on the exterior      </a:t>
            </a:r>
          </a:p>
          <a:p>
            <a:pPr marL="0" indent="0">
              <a:lnSpc>
                <a:spcPts val="13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300"/>
              </a:lnSpc>
              <a:buNone/>
            </a:pPr>
            <a:r>
              <a:rPr lang="en-US" altLang="ko-KR" sz="2000" dirty="0" smtClean="0"/>
              <a:t>Ex</a:t>
            </a:r>
            <a:r>
              <a:rPr lang="en-US" altLang="ko-KR" sz="2000" dirty="0"/>
              <a:t>	Excellent       </a:t>
            </a:r>
            <a:r>
              <a:rPr lang="en-US" altLang="ko-KR" sz="2000" dirty="0" err="1" smtClean="0"/>
              <a:t>Gd</a:t>
            </a:r>
            <a:r>
              <a:rPr lang="en-US" altLang="ko-KR" sz="2000" dirty="0"/>
              <a:t>	Good       </a:t>
            </a:r>
          </a:p>
          <a:p>
            <a:pPr marL="0" indent="0">
              <a:lnSpc>
                <a:spcPts val="13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ts val="1300"/>
              </a:lnSpc>
              <a:buNone/>
            </a:pPr>
            <a:r>
              <a:rPr lang="en-US" altLang="ko-KR" sz="2000" dirty="0" smtClean="0"/>
              <a:t>TA</a:t>
            </a:r>
            <a:r>
              <a:rPr lang="en-US" altLang="ko-KR" sz="2000" dirty="0"/>
              <a:t>	Average/Typical       </a:t>
            </a:r>
          </a:p>
          <a:p>
            <a:pPr marL="0" indent="0">
              <a:lnSpc>
                <a:spcPts val="13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ts val="1300"/>
              </a:lnSpc>
              <a:buNone/>
            </a:pPr>
            <a:r>
              <a:rPr lang="en-US" altLang="ko-KR" sz="2000" dirty="0" smtClean="0"/>
              <a:t>Fa</a:t>
            </a:r>
            <a:r>
              <a:rPr lang="en-US" altLang="ko-KR" sz="2000" dirty="0"/>
              <a:t>	Fair       </a:t>
            </a:r>
            <a:r>
              <a:rPr lang="en-US" altLang="ko-KR" sz="2000" dirty="0" smtClean="0"/>
              <a:t>Po</a:t>
            </a:r>
            <a:r>
              <a:rPr lang="en-US" altLang="ko-KR" sz="2000" dirty="0"/>
              <a:t>	Poor		</a:t>
            </a:r>
          </a:p>
          <a:p>
            <a:pPr marL="0" indent="0">
              <a:lnSpc>
                <a:spcPts val="13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smtClean="0"/>
              <a:t>Foundation</a:t>
            </a:r>
            <a:r>
              <a:rPr lang="en-US" altLang="ko-KR" dirty="0"/>
              <a:t>: Type of </a:t>
            </a:r>
            <a:r>
              <a:rPr lang="en-US" altLang="ko-KR" dirty="0" smtClean="0"/>
              <a:t>foundation</a:t>
            </a:r>
            <a:r>
              <a:rPr lang="en-US" altLang="ko-KR" dirty="0"/>
              <a:t>		       </a:t>
            </a:r>
            <a:endParaRPr lang="en-US" altLang="ko-KR" dirty="0" smtClean="0"/>
          </a:p>
          <a:p>
            <a:pPr marL="0" indent="0">
              <a:lnSpc>
                <a:spcPts val="13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ts val="13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ts val="1300"/>
              </a:lnSpc>
              <a:buNone/>
            </a:pPr>
            <a:r>
              <a:rPr lang="en-US" altLang="ko-KR" sz="2000" dirty="0" err="1" smtClean="0"/>
              <a:t>BrkTil</a:t>
            </a:r>
            <a:r>
              <a:rPr lang="en-US" altLang="ko-KR" sz="2000" dirty="0"/>
              <a:t>	Brick &amp; Tile       </a:t>
            </a:r>
          </a:p>
          <a:p>
            <a:pPr marL="0" indent="0">
              <a:lnSpc>
                <a:spcPts val="13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ts val="1300"/>
              </a:lnSpc>
              <a:buNone/>
            </a:pPr>
            <a:r>
              <a:rPr lang="en-US" altLang="ko-KR" sz="2000" dirty="0" err="1" smtClean="0"/>
              <a:t>CBlock</a:t>
            </a:r>
            <a:r>
              <a:rPr lang="en-US" altLang="ko-KR" sz="2000" dirty="0"/>
              <a:t>	Cinder Block       </a:t>
            </a:r>
          </a:p>
          <a:p>
            <a:pPr marL="0" indent="0">
              <a:lnSpc>
                <a:spcPts val="13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ts val="1300"/>
              </a:lnSpc>
              <a:buNone/>
            </a:pPr>
            <a:r>
              <a:rPr lang="en-US" altLang="ko-KR" sz="2000" dirty="0" err="1" smtClean="0"/>
              <a:t>PConc</a:t>
            </a:r>
            <a:r>
              <a:rPr lang="en-US" altLang="ko-KR" sz="2000" dirty="0"/>
              <a:t>	Poured </a:t>
            </a:r>
            <a:r>
              <a:rPr lang="en-US" altLang="ko-KR" sz="2000" dirty="0" err="1"/>
              <a:t>Contrete</a:t>
            </a:r>
            <a:r>
              <a:rPr lang="en-US" altLang="ko-KR" sz="2000" dirty="0"/>
              <a:t>	       </a:t>
            </a:r>
          </a:p>
          <a:p>
            <a:pPr marL="0" indent="0">
              <a:lnSpc>
                <a:spcPts val="13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ts val="1300"/>
              </a:lnSpc>
              <a:buNone/>
            </a:pPr>
            <a:r>
              <a:rPr lang="en-US" altLang="ko-KR" sz="2000" dirty="0" smtClean="0"/>
              <a:t>Slab</a:t>
            </a:r>
            <a:r>
              <a:rPr lang="en-US" altLang="ko-KR" sz="2000" dirty="0"/>
              <a:t>	Slab      </a:t>
            </a:r>
            <a:endParaRPr lang="en-US" altLang="ko-KR" sz="2000" dirty="0" smtClean="0"/>
          </a:p>
          <a:p>
            <a:pPr marL="0" indent="0">
              <a:lnSpc>
                <a:spcPts val="1300"/>
              </a:lnSpc>
              <a:buNone/>
            </a:pPr>
            <a:endParaRPr lang="en-US" altLang="ko-KR" sz="2000" dirty="0"/>
          </a:p>
          <a:p>
            <a:pPr marL="0" indent="0">
              <a:lnSpc>
                <a:spcPts val="1300"/>
              </a:lnSpc>
              <a:buNone/>
            </a:pPr>
            <a:r>
              <a:rPr lang="en-US" altLang="ko-KR" sz="2000" dirty="0" smtClean="0"/>
              <a:t>Stone</a:t>
            </a:r>
            <a:r>
              <a:rPr lang="en-US" altLang="ko-KR" sz="2000" dirty="0"/>
              <a:t>	Stone       </a:t>
            </a:r>
          </a:p>
          <a:p>
            <a:pPr marL="0" indent="0">
              <a:lnSpc>
                <a:spcPts val="13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ts val="1300"/>
              </a:lnSpc>
              <a:buNone/>
            </a:pPr>
            <a:r>
              <a:rPr lang="en-US" altLang="ko-KR" sz="2000" dirty="0" smtClean="0"/>
              <a:t>Wood</a:t>
            </a:r>
            <a:r>
              <a:rPr lang="en-US" altLang="ko-KR" sz="2000" dirty="0"/>
              <a:t>	Wood	</a:t>
            </a:r>
            <a:r>
              <a:rPr lang="en-US" altLang="ko-KR" dirty="0"/>
              <a:t>	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943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altLang="ko-KR" sz="2000" dirty="0" err="1"/>
              <a:t>ExterCond</a:t>
            </a:r>
            <a:r>
              <a:rPr lang="en-US" altLang="ko-KR" sz="2000" dirty="0"/>
              <a:t>: Evaluates the present </a:t>
            </a:r>
            <a:endParaRPr lang="en-US" altLang="ko-KR" sz="2000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2000" dirty="0" smtClean="0"/>
              <a:t>condition </a:t>
            </a:r>
            <a:r>
              <a:rPr lang="en-US" altLang="ko-KR" sz="2000" dirty="0"/>
              <a:t>of the material on the </a:t>
            </a:r>
            <a:r>
              <a:rPr lang="en-US" altLang="ko-KR" sz="2000" dirty="0" smtClean="0"/>
              <a:t>exterior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Ex	</a:t>
            </a:r>
            <a:r>
              <a:rPr lang="en-US" altLang="ko-KR" dirty="0"/>
              <a:t>	Excellent       </a:t>
            </a:r>
            <a:r>
              <a:rPr lang="en-US" altLang="ko-KR" dirty="0" err="1" smtClean="0"/>
              <a:t>Gd</a:t>
            </a:r>
            <a:r>
              <a:rPr lang="en-US" altLang="ko-KR" dirty="0"/>
              <a:t>	</a:t>
            </a:r>
            <a:r>
              <a:rPr lang="en-US" altLang="ko-KR" dirty="0" smtClean="0"/>
              <a:t>Good       </a:t>
            </a: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TA</a:t>
            </a:r>
            <a:r>
              <a:rPr lang="en-US" altLang="ko-KR" dirty="0"/>
              <a:t>	</a:t>
            </a:r>
            <a:r>
              <a:rPr lang="en-US" altLang="ko-KR" dirty="0" smtClean="0"/>
              <a:t>	Average/Typical       </a:t>
            </a: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Fa</a:t>
            </a:r>
            <a:r>
              <a:rPr lang="en-US" altLang="ko-KR" dirty="0"/>
              <a:t>	</a:t>
            </a:r>
            <a:r>
              <a:rPr lang="en-US" altLang="ko-KR" dirty="0" smtClean="0"/>
              <a:t>	Fair       	Po</a:t>
            </a:r>
            <a:r>
              <a:rPr lang="en-US" altLang="ko-KR" dirty="0"/>
              <a:t>	Poor	</a:t>
            </a:r>
            <a:r>
              <a:rPr lang="en-US" altLang="ko-KR" sz="2000" dirty="0"/>
              <a:t>	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2000" dirty="0"/>
              <a:t>	</a:t>
            </a:r>
            <a:endParaRPr lang="en-US" altLang="ko-KR" sz="2000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sz="2000" dirty="0"/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2000" dirty="0" smtClean="0"/>
              <a:t>Foundation</a:t>
            </a:r>
            <a:r>
              <a:rPr lang="en-US" altLang="ko-KR" sz="2000" dirty="0"/>
              <a:t>: Type of foundation		       </a:t>
            </a:r>
          </a:p>
          <a:p>
            <a:pPr marL="0" indent="0">
              <a:lnSpc>
                <a:spcPts val="1200"/>
              </a:lnSpc>
              <a:buNone/>
            </a:pPr>
            <a:endParaRPr lang="en-US" altLang="ko-KR" sz="2000" dirty="0"/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2000" dirty="0" err="1"/>
              <a:t>BrkTil</a:t>
            </a:r>
            <a:r>
              <a:rPr lang="en-US" altLang="ko-KR" sz="2000" dirty="0"/>
              <a:t>	Brick &amp; Tile       </a:t>
            </a:r>
          </a:p>
          <a:p>
            <a:pPr marL="0" indent="0">
              <a:lnSpc>
                <a:spcPts val="1200"/>
              </a:lnSpc>
              <a:buNone/>
            </a:pPr>
            <a:endParaRPr lang="en-US" altLang="ko-KR" sz="2000" dirty="0"/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2000" dirty="0" err="1"/>
              <a:t>CBlock</a:t>
            </a:r>
            <a:r>
              <a:rPr lang="en-US" altLang="ko-KR" sz="2000" dirty="0"/>
              <a:t>	Cinder Block       </a:t>
            </a:r>
          </a:p>
          <a:p>
            <a:pPr marL="0" indent="0">
              <a:lnSpc>
                <a:spcPts val="1200"/>
              </a:lnSpc>
              <a:buNone/>
            </a:pPr>
            <a:endParaRPr lang="en-US" altLang="ko-KR" sz="2000" dirty="0"/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2000" dirty="0" err="1"/>
              <a:t>PConc</a:t>
            </a:r>
            <a:r>
              <a:rPr lang="en-US" altLang="ko-KR" sz="2000" dirty="0"/>
              <a:t>	Poured </a:t>
            </a:r>
            <a:r>
              <a:rPr lang="en-US" altLang="ko-KR" sz="2000" dirty="0" err="1"/>
              <a:t>Contrete</a:t>
            </a:r>
            <a:r>
              <a:rPr lang="en-US" altLang="ko-KR" sz="2000" dirty="0"/>
              <a:t>	       </a:t>
            </a:r>
          </a:p>
          <a:p>
            <a:pPr marL="0" indent="0">
              <a:lnSpc>
                <a:spcPts val="1200"/>
              </a:lnSpc>
              <a:buNone/>
            </a:pPr>
            <a:endParaRPr lang="en-US" altLang="ko-KR" sz="2000" dirty="0"/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2000" dirty="0"/>
              <a:t>Slab	Slab       Stone	Stone       </a:t>
            </a:r>
          </a:p>
          <a:p>
            <a:pPr marL="0" indent="0">
              <a:lnSpc>
                <a:spcPts val="1200"/>
              </a:lnSpc>
              <a:buNone/>
            </a:pPr>
            <a:endParaRPr lang="en-US" altLang="ko-KR" sz="2000" dirty="0"/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2000" dirty="0"/>
              <a:t>Wood	</a:t>
            </a:r>
            <a:r>
              <a:rPr lang="en-US" altLang="ko-KR" sz="2000" dirty="0" smtClean="0"/>
              <a:t>Wood</a:t>
            </a:r>
          </a:p>
          <a:p>
            <a:pPr marL="0" indent="0">
              <a:lnSpc>
                <a:spcPts val="13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2000" dirty="0"/>
              <a:t>	</a:t>
            </a:r>
            <a:endParaRPr lang="ko-KR" altLang="en-US" sz="2000" dirty="0"/>
          </a:p>
          <a:p>
            <a:pPr marL="0" indent="0">
              <a:lnSpc>
                <a:spcPts val="1500"/>
              </a:lnSpc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2064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altLang="ko-KR" sz="2000" dirty="0" err="1"/>
              <a:t>BsmtQual</a:t>
            </a:r>
            <a:r>
              <a:rPr lang="en-US" altLang="ko-KR" sz="2000" dirty="0"/>
              <a:t>: </a:t>
            </a:r>
            <a:r>
              <a:rPr lang="en-US" altLang="ko-KR" sz="2000" spc="-150" dirty="0"/>
              <a:t>Evaluates the height of the basement </a:t>
            </a:r>
            <a:endParaRPr lang="en-US" altLang="ko-KR" sz="2000" spc="-150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sz="2000" spc="-15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Ex</a:t>
            </a:r>
            <a:r>
              <a:rPr lang="en-US" altLang="ko-KR" dirty="0"/>
              <a:t>	Excellent (100+ inches)	      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Gd</a:t>
            </a:r>
            <a:r>
              <a:rPr lang="en-US" altLang="ko-KR" dirty="0"/>
              <a:t>	Good (90-99 inches)      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TA</a:t>
            </a:r>
            <a:r>
              <a:rPr lang="en-US" altLang="ko-KR" dirty="0"/>
              <a:t>	Typical (80-89 inches)      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Fa</a:t>
            </a:r>
            <a:r>
              <a:rPr lang="en-US" altLang="ko-KR" dirty="0"/>
              <a:t>	Fair (70-79 inches)      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Po</a:t>
            </a:r>
            <a:r>
              <a:rPr lang="en-US" altLang="ko-KR" dirty="0"/>
              <a:t>	Poor (&lt;70 inches      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NA</a:t>
            </a:r>
            <a:r>
              <a:rPr lang="en-US" altLang="ko-KR" dirty="0"/>
              <a:t>	No Basement		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6398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2" y="2556932"/>
            <a:ext cx="9601196" cy="3318936"/>
          </a:xfrm>
        </p:spPr>
        <p:txBody>
          <a:bodyPr numCol="2">
            <a:no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altLang="ko-KR" dirty="0" err="1"/>
              <a:t>BsmtCond</a:t>
            </a:r>
            <a:r>
              <a:rPr lang="en-US" altLang="ko-KR" dirty="0"/>
              <a:t>: Evaluates the general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condition </a:t>
            </a:r>
            <a:r>
              <a:rPr lang="en-US" altLang="ko-KR" dirty="0"/>
              <a:t>of the </a:t>
            </a:r>
            <a:r>
              <a:rPr lang="en-US" altLang="ko-KR" dirty="0" smtClean="0"/>
              <a:t>basement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2000" dirty="0" smtClean="0"/>
              <a:t>       </a:t>
            </a:r>
            <a:endParaRPr lang="en-US" altLang="ko-KR" sz="2000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/>
              <a:t>Ex	Excellent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Gd</a:t>
            </a:r>
            <a:r>
              <a:rPr lang="en-US" altLang="ko-KR" dirty="0"/>
              <a:t>	Good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TA</a:t>
            </a:r>
            <a:r>
              <a:rPr lang="en-US" altLang="ko-KR" dirty="0"/>
              <a:t>	Typical - slight dampness allowed       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Fa</a:t>
            </a:r>
            <a:r>
              <a:rPr lang="en-US" altLang="ko-KR" dirty="0"/>
              <a:t>	Fair - dampness or some cracking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or </a:t>
            </a:r>
            <a:r>
              <a:rPr lang="en-US" altLang="ko-KR" dirty="0"/>
              <a:t>settling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Po</a:t>
            </a:r>
            <a:r>
              <a:rPr lang="en-US" altLang="ko-KR" dirty="0"/>
              <a:t>	Poor - Severe cracking, settling, or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wetness       </a:t>
            </a: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NA</a:t>
            </a:r>
            <a:r>
              <a:rPr lang="en-US" altLang="ko-KR" dirty="0"/>
              <a:t>	No Basement	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202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39068"/>
          </a:xfrm>
        </p:spPr>
        <p:txBody>
          <a:bodyPr numCol="2">
            <a:no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altLang="ko-KR" dirty="0" err="1"/>
              <a:t>BsmtExposure</a:t>
            </a:r>
            <a:r>
              <a:rPr lang="en-US" altLang="ko-KR" dirty="0"/>
              <a:t>: Refers to walkout or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garden </a:t>
            </a:r>
            <a:r>
              <a:rPr lang="en-US" altLang="ko-KR" dirty="0"/>
              <a:t>level walls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Gd</a:t>
            </a:r>
            <a:r>
              <a:rPr lang="en-US" altLang="ko-KR" dirty="0"/>
              <a:t>	Good Exposure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Av</a:t>
            </a:r>
            <a:r>
              <a:rPr lang="en-US" altLang="ko-KR" dirty="0"/>
              <a:t>	Average Exposure (split levels or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foyers </a:t>
            </a:r>
            <a:r>
              <a:rPr lang="en-US" altLang="ko-KR" dirty="0"/>
              <a:t>typically score average or above)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Mn</a:t>
            </a:r>
            <a:r>
              <a:rPr lang="en-US" altLang="ko-KR" dirty="0"/>
              <a:t>	</a:t>
            </a:r>
            <a:r>
              <a:rPr lang="en-US" altLang="ko-KR" dirty="0" err="1"/>
              <a:t>Mimimum</a:t>
            </a:r>
            <a:r>
              <a:rPr lang="en-US" altLang="ko-KR" dirty="0"/>
              <a:t> Exposure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No</a:t>
            </a:r>
            <a:r>
              <a:rPr lang="en-US" altLang="ko-KR" dirty="0"/>
              <a:t>	No Exposure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NA</a:t>
            </a:r>
            <a:r>
              <a:rPr lang="en-US" altLang="ko-KR" dirty="0"/>
              <a:t>	No Basement	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211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용어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1" y="464521"/>
            <a:ext cx="9601196" cy="3318936"/>
          </a:xfrm>
        </p:spPr>
        <p:txBody>
          <a:bodyPr numCol="4">
            <a:noAutofit/>
          </a:bodyPr>
          <a:lstStyle/>
          <a:p>
            <a:pPr>
              <a:lnSpc>
                <a:spcPct val="70000"/>
              </a:lnSpc>
            </a:pPr>
            <a:r>
              <a:rPr lang="en-US" altLang="ko-KR" sz="1000" b="1" dirty="0" err="1" smtClean="0"/>
              <a:t>SalePrice</a:t>
            </a:r>
            <a:r>
              <a:rPr lang="en-US" altLang="ko-KR" sz="1000" dirty="0" smtClean="0"/>
              <a:t>. – </a:t>
            </a:r>
            <a:r>
              <a:rPr lang="ko-KR" altLang="en-US" sz="1000" dirty="0" smtClean="0"/>
              <a:t>부동산 판매 가격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달러</a:t>
            </a:r>
            <a:r>
              <a:rPr lang="en-US" altLang="ko-KR" sz="1000" dirty="0" smtClean="0"/>
              <a:t>),</a:t>
            </a:r>
            <a:r>
              <a:rPr lang="ko-KR" altLang="en-US" sz="1000" dirty="0" smtClean="0"/>
              <a:t>우리가 예측하려는 변수</a:t>
            </a:r>
            <a:endParaRPr lang="en-US" altLang="ko-KR" sz="1000" dirty="0"/>
          </a:p>
          <a:p>
            <a:pPr>
              <a:lnSpc>
                <a:spcPct val="70000"/>
              </a:lnSpc>
            </a:pPr>
            <a:r>
              <a:rPr lang="en-US" altLang="ko-KR" sz="1000" b="1" dirty="0" err="1"/>
              <a:t>MSSubClass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빌딩의 클래스</a:t>
            </a:r>
            <a:endParaRPr lang="en-US" altLang="ko-KR" sz="1000" dirty="0"/>
          </a:p>
          <a:p>
            <a:pPr>
              <a:lnSpc>
                <a:spcPct val="70000"/>
              </a:lnSpc>
            </a:pPr>
            <a:r>
              <a:rPr lang="en-US" altLang="ko-KR" sz="1000" b="1" dirty="0" err="1" smtClean="0"/>
              <a:t>MSZoning</a:t>
            </a:r>
            <a:r>
              <a:rPr lang="en-US" altLang="ko-KR" sz="1000" b="1" dirty="0" smtClean="0"/>
              <a:t>: </a:t>
            </a:r>
            <a:r>
              <a:rPr lang="ko-KR" altLang="en-US" sz="1000" dirty="0" smtClean="0"/>
              <a:t>구역별 분류</a:t>
            </a:r>
            <a:endParaRPr lang="en-US" altLang="ko-KR" sz="1000" dirty="0" smtClean="0"/>
          </a:p>
          <a:p>
            <a:pPr>
              <a:lnSpc>
                <a:spcPct val="70000"/>
              </a:lnSpc>
            </a:pPr>
            <a:r>
              <a:rPr lang="en-US" altLang="ko-KR" sz="800" dirty="0"/>
              <a:t>RM</a:t>
            </a:r>
            <a:r>
              <a:rPr lang="en-US" altLang="ko-KR" sz="800" dirty="0" smtClean="0"/>
              <a:t>: Residential </a:t>
            </a:r>
            <a:r>
              <a:rPr lang="en-US" altLang="ko-KR" sz="800" dirty="0"/>
              <a:t>Medium </a:t>
            </a:r>
            <a:r>
              <a:rPr lang="en-US" altLang="ko-KR" sz="800" dirty="0" smtClean="0"/>
              <a:t>Zone RL:</a:t>
            </a:r>
            <a:r>
              <a:rPr lang="en-US" altLang="ko-KR" dirty="0"/>
              <a:t> </a:t>
            </a:r>
            <a:r>
              <a:rPr lang="en-US" altLang="ko-KR" sz="800" dirty="0"/>
              <a:t>Low Density </a:t>
            </a:r>
            <a:r>
              <a:rPr lang="en-US" altLang="ko-KR" sz="800" dirty="0" smtClean="0"/>
              <a:t>Residential FV: Floating </a:t>
            </a:r>
            <a:r>
              <a:rPr lang="en-US" altLang="ko-KR" sz="800" dirty="0"/>
              <a:t>Village </a:t>
            </a:r>
            <a:r>
              <a:rPr lang="en-US" altLang="ko-KR" sz="800" dirty="0" smtClean="0"/>
              <a:t>Residential C: Commercial </a:t>
            </a:r>
            <a:r>
              <a:rPr lang="en-US" altLang="ko-KR" sz="800" dirty="0" err="1" smtClean="0"/>
              <a:t>RH:High</a:t>
            </a:r>
            <a:r>
              <a:rPr lang="en-US" altLang="ko-KR" sz="800" dirty="0" smtClean="0"/>
              <a:t> </a:t>
            </a:r>
            <a:r>
              <a:rPr lang="en-US" altLang="ko-KR" sz="800" dirty="0"/>
              <a:t>Density Residential</a:t>
            </a:r>
            <a:endParaRPr lang="en-US" altLang="ko-KR" sz="800" dirty="0" smtClean="0"/>
          </a:p>
          <a:p>
            <a:pPr>
              <a:lnSpc>
                <a:spcPct val="70000"/>
              </a:lnSpc>
            </a:pPr>
            <a:r>
              <a:rPr lang="en-US" altLang="ko-KR" sz="1000" b="1" dirty="0" err="1" smtClean="0"/>
              <a:t>LotFrontage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부동산과 인접한 도로까지의 거리</a:t>
            </a:r>
            <a:endParaRPr lang="en-US" altLang="ko-KR" sz="1000" dirty="0"/>
          </a:p>
          <a:p>
            <a:pPr>
              <a:lnSpc>
                <a:spcPct val="70000"/>
              </a:lnSpc>
            </a:pPr>
            <a:r>
              <a:rPr lang="en-US" altLang="ko-KR" sz="1000" b="1" dirty="0" err="1"/>
              <a:t>LotArea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부동산의 크기</a:t>
            </a:r>
            <a:r>
              <a:rPr lang="en-US" altLang="ko-KR" sz="1000" dirty="0" smtClean="0"/>
              <a:t>(m^2)</a:t>
            </a:r>
            <a:endParaRPr lang="en-US" altLang="ko-KR" sz="1000" dirty="0"/>
          </a:p>
          <a:p>
            <a:pPr>
              <a:lnSpc>
                <a:spcPct val="70000"/>
              </a:lnSpc>
            </a:pPr>
            <a:r>
              <a:rPr lang="en-US" altLang="ko-KR" sz="1000" b="1" dirty="0"/>
              <a:t>Street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도로의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접근 유형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포장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비포장</a:t>
            </a:r>
            <a:r>
              <a:rPr lang="en-US" altLang="ko-KR" sz="1000" dirty="0" smtClean="0"/>
              <a:t>)</a:t>
            </a:r>
            <a:endParaRPr lang="en-US" altLang="ko-KR" sz="1000" dirty="0"/>
          </a:p>
          <a:p>
            <a:pPr>
              <a:lnSpc>
                <a:spcPct val="70000"/>
              </a:lnSpc>
            </a:pPr>
            <a:r>
              <a:rPr lang="en-US" altLang="ko-KR" sz="1000" b="1" dirty="0"/>
              <a:t>Alley</a:t>
            </a:r>
            <a:r>
              <a:rPr lang="en-US" altLang="ko-KR" sz="1000" dirty="0"/>
              <a:t>: </a:t>
            </a:r>
            <a:r>
              <a:rPr lang="ko-KR" altLang="en-US" sz="1000" spc="-150" dirty="0" smtClean="0"/>
              <a:t>골목의 접근 유형</a:t>
            </a:r>
            <a:r>
              <a:rPr lang="en-US" altLang="ko-KR" sz="1000" spc="-150" dirty="0"/>
              <a:t>(</a:t>
            </a:r>
            <a:r>
              <a:rPr lang="ko-KR" altLang="en-US" sz="1000" spc="-150" dirty="0"/>
              <a:t>포장</a:t>
            </a:r>
            <a:r>
              <a:rPr lang="en-US" altLang="ko-KR" sz="1000" spc="-150" dirty="0"/>
              <a:t>,</a:t>
            </a:r>
            <a:r>
              <a:rPr lang="ko-KR" altLang="en-US" sz="1000" spc="-150" dirty="0" smtClean="0"/>
              <a:t>비포장</a:t>
            </a:r>
            <a:r>
              <a:rPr lang="en-US" altLang="ko-KR" sz="1000" spc="-150" dirty="0" smtClean="0"/>
              <a:t>,X)</a:t>
            </a:r>
            <a:endParaRPr lang="en-US" altLang="ko-KR" sz="1000" dirty="0"/>
          </a:p>
          <a:p>
            <a:pPr>
              <a:lnSpc>
                <a:spcPct val="70000"/>
              </a:lnSpc>
            </a:pPr>
            <a:r>
              <a:rPr lang="en-US" altLang="ko-KR" sz="1000" b="1" dirty="0" err="1"/>
              <a:t>LotShape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부동산의 일반적 모양</a:t>
            </a:r>
            <a:endParaRPr lang="en-US" altLang="ko-KR" sz="1000" dirty="0" smtClean="0"/>
          </a:p>
          <a:p>
            <a:pPr>
              <a:lnSpc>
                <a:spcPct val="70000"/>
              </a:lnSpc>
            </a:pPr>
            <a:r>
              <a:rPr lang="en-US" altLang="ko-KR" sz="800" dirty="0" err="1" smtClean="0"/>
              <a:t>Reg</a:t>
            </a:r>
            <a:r>
              <a:rPr lang="en-US" altLang="ko-KR" sz="800" dirty="0" smtClean="0"/>
              <a:t> :</a:t>
            </a:r>
            <a:r>
              <a:rPr lang="en-US" altLang="ko-KR" sz="800" dirty="0" err="1" smtClean="0"/>
              <a:t>Reegular</a:t>
            </a:r>
            <a:r>
              <a:rPr lang="en-US" altLang="ko-KR" sz="800" dirty="0" smtClean="0"/>
              <a:t> IR1 </a:t>
            </a:r>
            <a:r>
              <a:rPr lang="en-US" altLang="ko-KR" sz="800" dirty="0" err="1" smtClean="0"/>
              <a:t>Sightly</a:t>
            </a:r>
            <a:r>
              <a:rPr lang="en-US" altLang="ko-KR" sz="800" dirty="0" smtClean="0"/>
              <a:t> irregular</a:t>
            </a:r>
          </a:p>
          <a:p>
            <a:pPr>
              <a:lnSpc>
                <a:spcPct val="70000"/>
              </a:lnSpc>
            </a:pPr>
            <a:r>
              <a:rPr lang="en-US" altLang="ko-KR" sz="800" dirty="0" smtClean="0"/>
              <a:t>IR2: Moderately Irregular IR3 Irregular</a:t>
            </a:r>
            <a:endParaRPr lang="en-US" altLang="ko-KR" sz="800" dirty="0"/>
          </a:p>
          <a:p>
            <a:pPr>
              <a:lnSpc>
                <a:spcPct val="70000"/>
              </a:lnSpc>
            </a:pPr>
            <a:r>
              <a:rPr lang="en-US" altLang="ko-KR" sz="1000" b="1" dirty="0" err="1"/>
              <a:t>LandContour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부동산의 평탄도</a:t>
            </a:r>
            <a:endParaRPr lang="en-US" altLang="ko-KR" sz="1000" dirty="0"/>
          </a:p>
          <a:p>
            <a:pPr>
              <a:lnSpc>
                <a:spcPct val="70000"/>
              </a:lnSpc>
            </a:pPr>
            <a:r>
              <a:rPr lang="en-US" altLang="ko-KR" sz="1000" b="1" dirty="0"/>
              <a:t>Utilities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사용 가능한 유틸리티 종류</a:t>
            </a:r>
            <a:endParaRPr lang="en-US" altLang="ko-KR" sz="1000" dirty="0" smtClean="0"/>
          </a:p>
          <a:p>
            <a:pPr>
              <a:lnSpc>
                <a:spcPct val="70000"/>
              </a:lnSpc>
            </a:pPr>
            <a:r>
              <a:rPr lang="en-US" altLang="ko-KR" sz="1000" b="1" dirty="0" err="1" smtClean="0"/>
              <a:t>LotConfig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장소의 구성</a:t>
            </a:r>
            <a:endParaRPr lang="en-US" altLang="ko-KR" sz="1000" dirty="0" smtClean="0"/>
          </a:p>
          <a:p>
            <a:pPr>
              <a:lnSpc>
                <a:spcPct val="70000"/>
              </a:lnSpc>
            </a:pPr>
            <a:r>
              <a:rPr lang="en-US" altLang="ko-KR" sz="1000" b="1" dirty="0" err="1" smtClean="0"/>
              <a:t>LandSlope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부동산의 경사</a:t>
            </a:r>
            <a:endParaRPr lang="en-US" altLang="ko-KR" sz="1000" dirty="0"/>
          </a:p>
          <a:p>
            <a:pPr>
              <a:lnSpc>
                <a:spcPct val="70000"/>
              </a:lnSpc>
            </a:pPr>
            <a:r>
              <a:rPr lang="en-US" altLang="ko-KR" sz="1000" b="1" dirty="0"/>
              <a:t>Neighborhood</a:t>
            </a:r>
            <a:r>
              <a:rPr lang="en-US" altLang="ko-KR" sz="1000" dirty="0"/>
              <a:t>: </a:t>
            </a:r>
            <a:r>
              <a:rPr lang="ko-KR" altLang="en-US" sz="1000" dirty="0" err="1" smtClean="0"/>
              <a:t>에임즈</a:t>
            </a:r>
            <a:r>
              <a:rPr lang="ko-KR" altLang="en-US" sz="1000" dirty="0" smtClean="0"/>
              <a:t> 시와의 </a:t>
            </a:r>
            <a:r>
              <a:rPr lang="ko-KR" altLang="en-US" sz="1000" dirty="0" err="1" smtClean="0"/>
              <a:t>물리적거리</a:t>
            </a:r>
            <a:endParaRPr lang="en-US" altLang="ko-KR" sz="1000" dirty="0" smtClean="0"/>
          </a:p>
          <a:p>
            <a:pPr>
              <a:lnSpc>
                <a:spcPct val="70000"/>
              </a:lnSpc>
            </a:pPr>
            <a:r>
              <a:rPr lang="en-US" altLang="ko-KR" sz="1000" b="1" dirty="0" smtClean="0"/>
              <a:t>Condition1</a:t>
            </a:r>
            <a:r>
              <a:rPr lang="en-US" altLang="ko-KR" sz="1000" dirty="0" smtClean="0"/>
              <a:t>: </a:t>
            </a:r>
            <a:r>
              <a:rPr lang="ko-KR" altLang="en-US" sz="900" spc="-150" dirty="0" smtClean="0"/>
              <a:t>간선도로 또는 철도에 대한 </a:t>
            </a:r>
            <a:r>
              <a:rPr lang="ko-KR" altLang="en-US" sz="900" spc="-150" dirty="0" err="1" smtClean="0"/>
              <a:t>접근성</a:t>
            </a:r>
            <a:endParaRPr lang="en-US" altLang="ko-KR" sz="900" spc="-150" dirty="0" smtClean="0"/>
          </a:p>
          <a:p>
            <a:pPr>
              <a:lnSpc>
                <a:spcPct val="70000"/>
              </a:lnSpc>
            </a:pPr>
            <a:r>
              <a:rPr lang="en-US" altLang="ko-KR" sz="1000" b="1" dirty="0" smtClean="0"/>
              <a:t>Condition2</a:t>
            </a:r>
            <a:r>
              <a:rPr lang="en-US" altLang="ko-KR" sz="1000" dirty="0" smtClean="0"/>
              <a:t>: </a:t>
            </a:r>
            <a:r>
              <a:rPr lang="ko-KR" altLang="en-US" sz="900" spc="-150" dirty="0"/>
              <a:t>간선도로 또는 철도에 대한 </a:t>
            </a:r>
            <a:r>
              <a:rPr lang="ko-KR" altLang="en-US" sz="900" spc="-150" dirty="0" err="1" smtClean="0"/>
              <a:t>접근성</a:t>
            </a:r>
            <a:r>
              <a:rPr lang="en-US" altLang="ko-KR" sz="900" spc="-150" dirty="0" smtClean="0"/>
              <a:t>		                      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두 번째가 있는 경우</a:t>
            </a:r>
            <a:r>
              <a:rPr lang="en-US" altLang="ko-KR" sz="1000" dirty="0" smtClean="0"/>
              <a:t>)</a:t>
            </a:r>
          </a:p>
          <a:p>
            <a:pPr>
              <a:lnSpc>
                <a:spcPct val="70000"/>
              </a:lnSpc>
            </a:pPr>
            <a:r>
              <a:rPr lang="en-US" altLang="ko-KR" sz="1000" b="1" dirty="0" err="1" smtClean="0"/>
              <a:t>BldgType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거주지의 종류</a:t>
            </a:r>
            <a:endParaRPr lang="en-US" altLang="ko-KR" sz="1000" dirty="0" smtClean="0"/>
          </a:p>
          <a:p>
            <a:pPr>
              <a:lnSpc>
                <a:spcPct val="70000"/>
              </a:lnSpc>
            </a:pPr>
            <a:r>
              <a:rPr lang="en-US" altLang="ko-KR" sz="1000" b="1" dirty="0" err="1" smtClean="0"/>
              <a:t>HouseStyle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거주지의 모양</a:t>
            </a:r>
            <a:endParaRPr lang="en-US" altLang="ko-KR" sz="1000" dirty="0"/>
          </a:p>
          <a:p>
            <a:pPr>
              <a:lnSpc>
                <a:spcPct val="70000"/>
              </a:lnSpc>
            </a:pPr>
            <a:r>
              <a:rPr lang="en-US" altLang="ko-KR" sz="1000" b="1" dirty="0" err="1"/>
              <a:t>OverallQual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전체 재료 및 마감 품질</a:t>
            </a:r>
            <a:endParaRPr lang="en-US" altLang="ko-KR" sz="1000" dirty="0"/>
          </a:p>
          <a:p>
            <a:pPr>
              <a:lnSpc>
                <a:spcPct val="70000"/>
              </a:lnSpc>
            </a:pPr>
            <a:r>
              <a:rPr lang="en-US" altLang="ko-KR" sz="1000" b="1" dirty="0" err="1"/>
              <a:t>OverallCond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전체 상태 등급</a:t>
            </a:r>
            <a:endParaRPr lang="en-US" altLang="ko-KR" sz="1000" dirty="0"/>
          </a:p>
          <a:p>
            <a:pPr>
              <a:lnSpc>
                <a:spcPct val="70000"/>
              </a:lnSpc>
            </a:pPr>
            <a:r>
              <a:rPr lang="en-US" altLang="ko-KR" sz="1000" b="1" dirty="0" err="1"/>
              <a:t>YearBuilt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최초 시공일</a:t>
            </a:r>
            <a:endParaRPr lang="en-US" altLang="ko-KR" sz="1000" dirty="0" smtClean="0"/>
          </a:p>
          <a:p>
            <a:pPr>
              <a:lnSpc>
                <a:spcPct val="70000"/>
              </a:lnSpc>
            </a:pPr>
            <a:r>
              <a:rPr lang="en-US" altLang="ko-KR" sz="1000" b="1" dirty="0" err="1" smtClean="0"/>
              <a:t>YearRemodAdd</a:t>
            </a:r>
            <a:r>
              <a:rPr lang="en-US" altLang="ko-KR" sz="1000" dirty="0"/>
              <a:t>: </a:t>
            </a:r>
            <a:r>
              <a:rPr lang="ko-KR" altLang="en-US" sz="1000" dirty="0" err="1" smtClean="0"/>
              <a:t>리모델링</a:t>
            </a:r>
            <a:r>
              <a:rPr lang="ko-KR" altLang="en-US" sz="1000" dirty="0" smtClean="0"/>
              <a:t> 날짜</a:t>
            </a:r>
            <a:endParaRPr lang="en-US" altLang="ko-KR" sz="1000" dirty="0"/>
          </a:p>
          <a:p>
            <a:r>
              <a:rPr lang="en-US" altLang="ko-KR" sz="1000" b="1" dirty="0" err="1"/>
              <a:t>RoofStyle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지붕의 종류</a:t>
            </a:r>
            <a:endParaRPr lang="en-US" altLang="ko-KR" sz="1000" dirty="0"/>
          </a:p>
          <a:p>
            <a:r>
              <a:rPr lang="en-US" altLang="ko-KR" sz="1000" b="1" dirty="0" err="1"/>
              <a:t>RoofMatl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지붕의 재질</a:t>
            </a:r>
            <a:endParaRPr lang="en-US" altLang="ko-KR" sz="1000" dirty="0"/>
          </a:p>
          <a:p>
            <a:r>
              <a:rPr lang="en-US" altLang="ko-KR" sz="1000" b="1" dirty="0"/>
              <a:t>Exterior1st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집의 </a:t>
            </a:r>
            <a:r>
              <a:rPr lang="ko-KR" altLang="en-US" sz="1000" dirty="0" err="1" smtClean="0"/>
              <a:t>외장재</a:t>
            </a:r>
            <a:endParaRPr lang="en-US" altLang="ko-KR" sz="1000" dirty="0"/>
          </a:p>
          <a:p>
            <a:r>
              <a:rPr lang="en-US" altLang="ko-KR" sz="1000" b="1" dirty="0"/>
              <a:t>Exterior2nd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집의 </a:t>
            </a:r>
            <a:r>
              <a:rPr lang="ko-KR" altLang="en-US" sz="1000" dirty="0" err="1" smtClean="0"/>
              <a:t>외장재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(</a:t>
            </a:r>
            <a:r>
              <a:rPr lang="ko-KR" altLang="en-US" sz="1000" dirty="0" smtClean="0"/>
              <a:t>있으면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하나 더</a:t>
            </a:r>
            <a:r>
              <a:rPr lang="en-US" altLang="ko-KR" sz="1000" dirty="0" smtClean="0"/>
              <a:t>)</a:t>
            </a:r>
            <a:endParaRPr lang="en-US" altLang="ko-KR" sz="1000" dirty="0"/>
          </a:p>
          <a:p>
            <a:r>
              <a:rPr lang="en-US" altLang="ko-KR" sz="1000" b="1" dirty="0" err="1"/>
              <a:t>MasVnrType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담장의 종류</a:t>
            </a:r>
            <a:endParaRPr lang="en-US" altLang="ko-KR" sz="1000" dirty="0"/>
          </a:p>
          <a:p>
            <a:r>
              <a:rPr lang="en-US" altLang="ko-KR" sz="1000" b="1" dirty="0" err="1"/>
              <a:t>MasVnrArea</a:t>
            </a:r>
            <a:r>
              <a:rPr lang="en-US" altLang="ko-KR" sz="1000" dirty="0"/>
              <a:t>: </a:t>
            </a:r>
            <a:r>
              <a:rPr lang="ko-KR" altLang="en-US" sz="1000" dirty="0"/>
              <a:t>담</a:t>
            </a:r>
            <a:r>
              <a:rPr lang="ko-KR" altLang="en-US" sz="1000" dirty="0" smtClean="0"/>
              <a:t>장의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규모</a:t>
            </a:r>
            <a:r>
              <a:rPr lang="en-US" altLang="ko-KR" sz="1000" dirty="0" smtClean="0"/>
              <a:t>(feet^2)</a:t>
            </a:r>
            <a:endParaRPr lang="en-US" altLang="ko-KR" sz="1000" dirty="0"/>
          </a:p>
          <a:p>
            <a:r>
              <a:rPr lang="en-US" altLang="ko-KR" sz="1000" b="1" dirty="0" err="1"/>
              <a:t>ExterQual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외장재의 재질</a:t>
            </a:r>
            <a:endParaRPr lang="en-US" altLang="ko-KR" sz="1000" dirty="0"/>
          </a:p>
          <a:p>
            <a:r>
              <a:rPr lang="en-US" altLang="ko-KR" sz="1000" b="1" dirty="0" err="1"/>
              <a:t>ExterCond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외장재의 현재 상태</a:t>
            </a:r>
            <a:endParaRPr lang="en-US" altLang="ko-KR" sz="1000" dirty="0" smtClean="0"/>
          </a:p>
          <a:p>
            <a:r>
              <a:rPr lang="en-US" altLang="ko-KR" sz="1000" b="1" dirty="0" smtClean="0"/>
              <a:t>Foundation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토대의 종류</a:t>
            </a:r>
            <a:endParaRPr lang="en-US" altLang="ko-KR" sz="1000" dirty="0"/>
          </a:p>
          <a:p>
            <a:r>
              <a:rPr lang="en-US" altLang="ko-KR" sz="1000" b="1" dirty="0" err="1" smtClean="0"/>
              <a:t>BsmtQual</a:t>
            </a:r>
            <a:r>
              <a:rPr lang="en-US" altLang="ko-KR" sz="1000" dirty="0"/>
              <a:t>: Height of the basement</a:t>
            </a:r>
          </a:p>
          <a:p>
            <a:r>
              <a:rPr lang="en-US" altLang="ko-KR" sz="1000" b="1" dirty="0" err="1"/>
              <a:t>BsmtCond</a:t>
            </a:r>
            <a:r>
              <a:rPr lang="en-US" altLang="ko-KR" sz="1000" dirty="0"/>
              <a:t>: General condition of the basement</a:t>
            </a:r>
          </a:p>
          <a:p>
            <a:r>
              <a:rPr lang="en-US" altLang="ko-KR" sz="1000" b="1" dirty="0" err="1"/>
              <a:t>BsmtExposure</a:t>
            </a:r>
            <a:r>
              <a:rPr lang="en-US" altLang="ko-KR" sz="1000" dirty="0"/>
              <a:t>: Walkout or garden level basement walls</a:t>
            </a:r>
          </a:p>
          <a:p>
            <a:r>
              <a:rPr lang="en-US" altLang="ko-KR" sz="1000" b="1" dirty="0"/>
              <a:t>BsmtFinType1</a:t>
            </a:r>
            <a:r>
              <a:rPr lang="en-US" altLang="ko-KR" sz="1000" dirty="0"/>
              <a:t>: Quality of basement finished area</a:t>
            </a:r>
          </a:p>
          <a:p>
            <a:r>
              <a:rPr lang="en-US" altLang="ko-KR" sz="1000" b="1" dirty="0"/>
              <a:t>BsmtFinSF1</a:t>
            </a:r>
            <a:r>
              <a:rPr lang="en-US" altLang="ko-KR" sz="1000" dirty="0"/>
              <a:t>: Type 1 finished square feet</a:t>
            </a:r>
          </a:p>
          <a:p>
            <a:r>
              <a:rPr lang="en-US" altLang="ko-KR" sz="1000" b="1" dirty="0"/>
              <a:t>BsmtFinType2</a:t>
            </a:r>
            <a:r>
              <a:rPr lang="en-US" altLang="ko-KR" sz="1000" dirty="0"/>
              <a:t>: Quality of second finished area (if present)</a:t>
            </a:r>
          </a:p>
          <a:p>
            <a:r>
              <a:rPr lang="en-US" altLang="ko-KR" sz="1000" b="1" dirty="0"/>
              <a:t>BsmtFinSF2</a:t>
            </a:r>
            <a:r>
              <a:rPr lang="en-US" altLang="ko-KR" sz="1000" dirty="0"/>
              <a:t>: Type 2 finished square feet</a:t>
            </a:r>
          </a:p>
          <a:p>
            <a:r>
              <a:rPr lang="en-US" altLang="ko-KR" sz="1000" b="1" dirty="0" err="1"/>
              <a:t>BsmtUnfSF</a:t>
            </a:r>
            <a:r>
              <a:rPr lang="en-US" altLang="ko-KR" sz="1000" dirty="0"/>
              <a:t>: Unfinished square feet of basement area</a:t>
            </a:r>
          </a:p>
          <a:p>
            <a:r>
              <a:rPr lang="en-US" altLang="ko-KR" sz="1000" b="1" dirty="0" err="1"/>
              <a:t>TotalBsmtSF</a:t>
            </a:r>
            <a:r>
              <a:rPr lang="en-US" altLang="ko-KR" sz="1000" dirty="0"/>
              <a:t>: Total square feet of basement area</a:t>
            </a:r>
          </a:p>
          <a:p>
            <a:r>
              <a:rPr lang="en-US" altLang="ko-KR" sz="1000" b="1" dirty="0"/>
              <a:t>Heating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난방 방식</a:t>
            </a:r>
            <a:endParaRPr lang="en-US" altLang="ko-KR" sz="1000" dirty="0"/>
          </a:p>
          <a:p>
            <a:r>
              <a:rPr lang="en-US" altLang="ko-KR" sz="1000" b="1" dirty="0" err="1"/>
              <a:t>HeatingQC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난방 품질과 상태</a:t>
            </a:r>
            <a:endParaRPr lang="en-US" altLang="ko-KR" sz="1000" dirty="0"/>
          </a:p>
          <a:p>
            <a:r>
              <a:rPr lang="en-US" altLang="ko-KR" sz="1000" b="1" dirty="0" err="1"/>
              <a:t>CentralAir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중앙 공기 관리</a:t>
            </a:r>
            <a:endParaRPr lang="en-US" altLang="ko-KR" sz="1000" dirty="0"/>
          </a:p>
          <a:p>
            <a:r>
              <a:rPr lang="en-US" altLang="ko-KR" sz="1000" b="1" dirty="0"/>
              <a:t>Electrical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전력 시스템</a:t>
            </a:r>
            <a:endParaRPr lang="en-US" altLang="ko-KR" sz="1000" dirty="0"/>
          </a:p>
          <a:p>
            <a:r>
              <a:rPr lang="en-US" altLang="ko-KR" sz="1000" b="1" dirty="0"/>
              <a:t>1stFlrSF</a:t>
            </a:r>
            <a:r>
              <a:rPr lang="en-US" altLang="ko-KR" sz="1000" dirty="0"/>
              <a:t>: First Floor square feet</a:t>
            </a:r>
          </a:p>
          <a:p>
            <a:r>
              <a:rPr lang="en-US" altLang="ko-KR" sz="1000" b="1" dirty="0"/>
              <a:t>2ndFlrSF</a:t>
            </a:r>
            <a:r>
              <a:rPr lang="en-US" altLang="ko-KR" sz="1000" dirty="0"/>
              <a:t>: Second floor square feet</a:t>
            </a:r>
          </a:p>
          <a:p>
            <a:r>
              <a:rPr lang="en-US" altLang="ko-KR" sz="1000" b="1" dirty="0" err="1"/>
              <a:t>LowQualFinSF</a:t>
            </a:r>
            <a:r>
              <a:rPr lang="en-US" altLang="ko-KR" sz="1000" dirty="0"/>
              <a:t>: Low quality finished square feet (all floors)</a:t>
            </a:r>
          </a:p>
          <a:p>
            <a:r>
              <a:rPr lang="en-US" altLang="ko-KR" sz="1000" b="1" dirty="0" err="1"/>
              <a:t>GrLivArea</a:t>
            </a:r>
            <a:r>
              <a:rPr lang="en-US" altLang="ko-KR" sz="1000" dirty="0"/>
              <a:t>: Above grade (ground) living area square feet</a:t>
            </a:r>
          </a:p>
          <a:p>
            <a:r>
              <a:rPr lang="en-US" altLang="ko-KR" sz="1000" b="1" dirty="0" err="1"/>
              <a:t>BsmtFullBath</a:t>
            </a:r>
            <a:r>
              <a:rPr lang="en-US" altLang="ko-KR" sz="1000" dirty="0"/>
              <a:t>: Basement full bathrooms</a:t>
            </a:r>
          </a:p>
          <a:p>
            <a:r>
              <a:rPr lang="en-US" altLang="ko-KR" sz="1000" b="1" dirty="0" err="1"/>
              <a:t>BsmtHalfBath</a:t>
            </a:r>
            <a:r>
              <a:rPr lang="en-US" altLang="ko-KR" sz="1000" dirty="0"/>
              <a:t>: Basement half bathrooms</a:t>
            </a:r>
          </a:p>
          <a:p>
            <a:r>
              <a:rPr lang="en-US" altLang="ko-KR" sz="1000" b="1" dirty="0" err="1"/>
              <a:t>FullBath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욕실의 상태</a:t>
            </a:r>
            <a:endParaRPr lang="en-US" altLang="ko-KR" sz="1000" dirty="0"/>
          </a:p>
          <a:p>
            <a:r>
              <a:rPr lang="en-US" altLang="ko-KR" sz="1000" b="1" dirty="0" err="1"/>
              <a:t>HalfBath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욕실의 상태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욕조</a:t>
            </a:r>
            <a:r>
              <a:rPr lang="en-US" altLang="ko-KR" sz="1000" dirty="0" smtClean="0"/>
              <a:t>X)</a:t>
            </a:r>
            <a:endParaRPr lang="en-US" altLang="ko-KR" sz="1000" dirty="0"/>
          </a:p>
          <a:p>
            <a:r>
              <a:rPr lang="en-US" altLang="ko-KR" sz="1000" b="1" dirty="0" smtClean="0"/>
              <a:t>Bedroom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침실의 수</a:t>
            </a:r>
            <a:endParaRPr lang="en-US" altLang="ko-KR" sz="1000" dirty="0" smtClean="0"/>
          </a:p>
          <a:p>
            <a:r>
              <a:rPr lang="en-US" altLang="ko-KR" sz="1000" b="1" dirty="0" smtClean="0"/>
              <a:t>Kitchen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부엌의 수</a:t>
            </a:r>
            <a:endParaRPr lang="en-US" altLang="ko-KR" sz="1000" dirty="0"/>
          </a:p>
          <a:p>
            <a:r>
              <a:rPr lang="en-US" altLang="ko-KR" sz="1000" b="1" dirty="0" err="1"/>
              <a:t>KitchenQual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부엌의 품질</a:t>
            </a:r>
            <a:endParaRPr lang="en-US" altLang="ko-KR" sz="1000" dirty="0"/>
          </a:p>
          <a:p>
            <a:r>
              <a:rPr lang="en-US" altLang="ko-KR" sz="1000" b="1" dirty="0" err="1"/>
              <a:t>TotRmsAbvGrd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전체적인 방의 상태</a:t>
            </a:r>
            <a:r>
              <a:rPr lang="en-US" altLang="ko-KR" sz="1000" dirty="0" smtClean="0"/>
              <a:t> (</a:t>
            </a:r>
            <a:r>
              <a:rPr lang="ko-KR" altLang="en-US" sz="1000" dirty="0" smtClean="0"/>
              <a:t>욕실 제외</a:t>
            </a:r>
            <a:r>
              <a:rPr lang="en-US" altLang="ko-KR" sz="1000" dirty="0" smtClean="0"/>
              <a:t>)</a:t>
            </a:r>
            <a:endParaRPr lang="en-US" altLang="ko-KR" sz="1000" dirty="0"/>
          </a:p>
          <a:p>
            <a:r>
              <a:rPr lang="en-US" altLang="ko-KR" sz="1000" b="1" dirty="0"/>
              <a:t>Functional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집의 기능적 순위</a:t>
            </a:r>
            <a:endParaRPr lang="en-US" altLang="ko-KR" sz="1000" dirty="0"/>
          </a:p>
          <a:p>
            <a:r>
              <a:rPr lang="en-US" altLang="ko-KR" sz="1000" b="1" dirty="0"/>
              <a:t>Fireplaces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벽난로의 수</a:t>
            </a:r>
            <a:endParaRPr lang="en-US" altLang="ko-KR" sz="1000" dirty="0" smtClean="0"/>
          </a:p>
          <a:p>
            <a:r>
              <a:rPr lang="en-US" altLang="ko-KR" sz="1000" b="1" dirty="0" err="1" smtClean="0"/>
              <a:t>FireplaceQu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벽난로의 품질</a:t>
            </a:r>
            <a:endParaRPr lang="en-US" altLang="ko-KR" sz="1000" dirty="0"/>
          </a:p>
          <a:p>
            <a:r>
              <a:rPr lang="en-US" altLang="ko-KR" sz="1000" b="1" dirty="0" err="1"/>
              <a:t>GarageType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창고의 위치</a:t>
            </a:r>
            <a:endParaRPr lang="en-US" altLang="ko-KR" sz="1000" dirty="0"/>
          </a:p>
          <a:p>
            <a:r>
              <a:rPr lang="en-US" altLang="ko-KR" sz="1000" b="1" dirty="0" err="1"/>
              <a:t>GarageYrBlt</a:t>
            </a:r>
            <a:r>
              <a:rPr lang="en-US" altLang="ko-KR" sz="1000" dirty="0"/>
              <a:t>: </a:t>
            </a:r>
            <a:r>
              <a:rPr lang="en-US" altLang="ko-KR" sz="1000" dirty="0" smtClean="0"/>
              <a:t> </a:t>
            </a:r>
            <a:r>
              <a:rPr lang="ko-KR" altLang="en-US" sz="1000" spc="-150" dirty="0" smtClean="0"/>
              <a:t>창고가 언제 세워졌는지</a:t>
            </a:r>
            <a:endParaRPr lang="en-US" altLang="ko-KR" sz="1000" spc="-150" dirty="0" smtClean="0"/>
          </a:p>
          <a:p>
            <a:r>
              <a:rPr lang="en-US" altLang="ko-KR" sz="1000" b="1" dirty="0" err="1" smtClean="0"/>
              <a:t>GarageFinish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창고 인테리어가 끝난 시기</a:t>
            </a:r>
            <a:endParaRPr lang="en-US" altLang="ko-KR" sz="1000" dirty="0"/>
          </a:p>
          <a:p>
            <a:r>
              <a:rPr lang="en-US" altLang="ko-KR" sz="1000" b="1" dirty="0" err="1"/>
              <a:t>GarageCars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창고에 차량 수용력</a:t>
            </a:r>
            <a:r>
              <a:rPr lang="en-US" altLang="ko-KR" sz="1000" b="1" dirty="0" err="1" smtClean="0"/>
              <a:t>GarageArea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창고의 크기</a:t>
            </a:r>
            <a:r>
              <a:rPr lang="en-US" altLang="ko-KR" sz="1000" dirty="0" smtClean="0"/>
              <a:t>(feet^2)</a:t>
            </a:r>
            <a:endParaRPr lang="en-US" altLang="ko-KR" sz="1000" dirty="0"/>
          </a:p>
          <a:p>
            <a:r>
              <a:rPr lang="en-US" altLang="ko-KR" sz="1000" b="1" dirty="0" err="1"/>
              <a:t>GarageQual</a:t>
            </a:r>
            <a:r>
              <a:rPr lang="en-US" altLang="ko-KR" sz="1000" dirty="0" smtClean="0"/>
              <a:t>:</a:t>
            </a:r>
            <a:r>
              <a:rPr lang="ko-KR" altLang="en-US" sz="1000" dirty="0" smtClean="0"/>
              <a:t>창고의 품질</a:t>
            </a:r>
            <a:endParaRPr lang="en-US" altLang="ko-KR" sz="1000" dirty="0"/>
          </a:p>
          <a:p>
            <a:r>
              <a:rPr lang="en-US" altLang="ko-KR" sz="1000" b="1" dirty="0" err="1"/>
              <a:t>GarageCond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창고의 상태</a:t>
            </a:r>
            <a:endParaRPr lang="en-US" altLang="ko-KR" sz="1000" dirty="0"/>
          </a:p>
          <a:p>
            <a:r>
              <a:rPr lang="en-US" altLang="ko-KR" sz="1000" b="1" dirty="0" err="1"/>
              <a:t>PavedDrive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포장된 진입로</a:t>
            </a:r>
            <a:endParaRPr lang="en-US" altLang="ko-KR" sz="1000" dirty="0"/>
          </a:p>
          <a:p>
            <a:r>
              <a:rPr lang="en-US" altLang="ko-KR" sz="1000" b="1" dirty="0" err="1"/>
              <a:t>WoodDeckSF</a:t>
            </a:r>
            <a:r>
              <a:rPr lang="en-US" altLang="ko-KR" sz="1000" dirty="0"/>
              <a:t>: </a:t>
            </a:r>
            <a:r>
              <a:rPr lang="ko-KR" altLang="en-US" sz="1000" spc="-150" dirty="0" smtClean="0"/>
              <a:t>목재를  쌓는  구역</a:t>
            </a:r>
            <a:r>
              <a:rPr lang="en-US" altLang="ko-KR" sz="1000" spc="-150" dirty="0" smtClean="0"/>
              <a:t>(feet^2)</a:t>
            </a:r>
          </a:p>
          <a:p>
            <a:r>
              <a:rPr lang="en-US" altLang="ko-KR" sz="1000" b="1" dirty="0" err="1" smtClean="0"/>
              <a:t>OpenPorchSF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옥외 현관 크기</a:t>
            </a:r>
            <a:r>
              <a:rPr lang="en-US" altLang="ko-KR" sz="1000" dirty="0" smtClean="0"/>
              <a:t>(feet^2)</a:t>
            </a:r>
          </a:p>
          <a:p>
            <a:r>
              <a:rPr lang="en-US" altLang="ko-KR" sz="1000" b="1" dirty="0" err="1" smtClean="0"/>
              <a:t>EnclosedPorch</a:t>
            </a:r>
            <a:r>
              <a:rPr lang="en-US" altLang="ko-KR" sz="1000" dirty="0"/>
              <a:t>: </a:t>
            </a:r>
            <a:r>
              <a:rPr lang="ko-KR" altLang="en-US" sz="900" dirty="0" smtClean="0"/>
              <a:t>실내 베란다 </a:t>
            </a:r>
            <a:r>
              <a:rPr lang="ko-KR" altLang="en-US" sz="900" dirty="0"/>
              <a:t>크기</a:t>
            </a:r>
            <a:r>
              <a:rPr lang="en-US" altLang="ko-KR" sz="900" dirty="0"/>
              <a:t>(feet^2</a:t>
            </a:r>
            <a:r>
              <a:rPr lang="en-US" altLang="ko-KR" sz="900" dirty="0" smtClean="0"/>
              <a:t>)</a:t>
            </a:r>
          </a:p>
          <a:p>
            <a:r>
              <a:rPr lang="en-US" altLang="ko-KR" sz="1000" b="1" dirty="0" smtClean="0"/>
              <a:t>3SsnPorch</a:t>
            </a:r>
            <a:r>
              <a:rPr lang="en-US" altLang="ko-KR" sz="1000" dirty="0"/>
              <a:t>: </a:t>
            </a:r>
            <a:r>
              <a:rPr lang="en-US" altLang="ko-KR" sz="1000" dirty="0" smtClean="0"/>
              <a:t>3</a:t>
            </a:r>
            <a:r>
              <a:rPr lang="ko-KR" altLang="en-US" sz="1000" dirty="0" smtClean="0"/>
              <a:t>계절 베란다 크기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(feet^2) </a:t>
            </a:r>
            <a:endParaRPr lang="en-US" altLang="ko-KR" sz="1000" dirty="0" smtClean="0"/>
          </a:p>
          <a:p>
            <a:r>
              <a:rPr lang="en-US" altLang="ko-KR" sz="1000" b="1" dirty="0" err="1" smtClean="0"/>
              <a:t>ScreenPorch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차폐 베란다 크기</a:t>
            </a:r>
            <a:r>
              <a:rPr lang="en-US" altLang="ko-KR" sz="1000" dirty="0"/>
              <a:t> (feet^2)</a:t>
            </a:r>
            <a:endParaRPr lang="en-US" altLang="ko-KR" sz="1000" dirty="0" smtClean="0"/>
          </a:p>
          <a:p>
            <a:r>
              <a:rPr lang="en-US" altLang="ko-KR" sz="1000" b="1" dirty="0" err="1" smtClean="0"/>
              <a:t>PoolArea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수영장 크기</a:t>
            </a:r>
            <a:r>
              <a:rPr lang="en-US" altLang="ko-KR" sz="1000" dirty="0"/>
              <a:t>(feet^2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b="1" dirty="0" err="1" smtClean="0"/>
              <a:t>PoolQC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수영장의 품질</a:t>
            </a:r>
            <a:endParaRPr lang="en-US" altLang="ko-KR" sz="1000" dirty="0"/>
          </a:p>
          <a:p>
            <a:r>
              <a:rPr lang="en-US" altLang="ko-KR" sz="1000" b="1" dirty="0"/>
              <a:t>Fence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울타리의 품질</a:t>
            </a:r>
            <a:endParaRPr lang="en-US" altLang="ko-KR" sz="1000" dirty="0"/>
          </a:p>
          <a:p>
            <a:r>
              <a:rPr lang="en-US" altLang="ko-KR" sz="1000" b="1" dirty="0" err="1"/>
              <a:t>MiscFeature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다른 항목에서 다루지 않은 기타 특징</a:t>
            </a:r>
            <a:endParaRPr lang="en-US" altLang="ko-KR" sz="1000" dirty="0" smtClean="0"/>
          </a:p>
          <a:p>
            <a:r>
              <a:rPr lang="en-US" altLang="ko-KR" sz="1000" b="1" dirty="0" err="1" smtClean="0"/>
              <a:t>MiscVal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기타기능의</a:t>
            </a:r>
            <a:r>
              <a:rPr lang="ko-KR" altLang="en-US" sz="1000" dirty="0" smtClean="0"/>
              <a:t> 가치</a:t>
            </a:r>
            <a:r>
              <a:rPr lang="en-US" altLang="ko-KR" sz="1000" dirty="0" smtClean="0"/>
              <a:t>($)</a:t>
            </a:r>
            <a:endParaRPr lang="en-US" altLang="ko-KR" sz="1000" dirty="0"/>
          </a:p>
          <a:p>
            <a:r>
              <a:rPr lang="en-US" altLang="ko-KR" sz="1000" b="1" dirty="0" err="1"/>
              <a:t>MoSold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판매 월</a:t>
            </a:r>
            <a:endParaRPr lang="en-US" altLang="ko-KR" sz="1000" dirty="0"/>
          </a:p>
          <a:p>
            <a:r>
              <a:rPr lang="en-US" altLang="ko-KR" sz="1000" b="1" dirty="0" err="1"/>
              <a:t>YrSold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판매 년도</a:t>
            </a:r>
            <a:endParaRPr lang="en-US" altLang="ko-KR" sz="1000" dirty="0"/>
          </a:p>
          <a:p>
            <a:r>
              <a:rPr lang="en-US" altLang="ko-KR" sz="1000" b="1" dirty="0" err="1"/>
              <a:t>SaleType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판매 종류</a:t>
            </a:r>
            <a:endParaRPr lang="en-US" altLang="ko-KR" sz="1000" dirty="0"/>
          </a:p>
          <a:p>
            <a:r>
              <a:rPr lang="en-US" altLang="ko-KR" sz="1000" b="1" dirty="0" err="1"/>
              <a:t>SaleCondition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판매 상태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/>
              <a:t>http://qcode.us/codes/southsanfrancisco/?view=desktop&amp;topic=20-i-20_020-20_020_001</a:t>
            </a:r>
          </a:p>
          <a:p>
            <a:r>
              <a:rPr lang="en-US" altLang="ko-KR" sz="1000" dirty="0">
                <a:hlinkClick r:id="rId2"/>
              </a:rPr>
              <a:t>https://www.front-porch-ideas-and-more.com/three-season-porch.html</a:t>
            </a:r>
            <a:endParaRPr lang="en-US" altLang="ko-KR" sz="1000" dirty="0"/>
          </a:p>
          <a:p>
            <a:endParaRPr lang="en-US" altLang="ko-KR" sz="1000" dirty="0"/>
          </a:p>
          <a:p>
            <a:endParaRPr lang="ko-KR" altLang="en-US" sz="10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Regular IR1 Slightly irregular IR2 Moderately Irregular IR3 Irregular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Regular IR1 Slightly irregular IR2 Moderately Irregular IR3 Irregular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4800" y="304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IR1 Slightly irregular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71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altLang="ko-KR" dirty="0"/>
              <a:t>BsmtFinType1: Rating of basement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finished </a:t>
            </a:r>
            <a:r>
              <a:rPr lang="en-US" altLang="ko-KR" dirty="0"/>
              <a:t>area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GLQ</a:t>
            </a:r>
            <a:r>
              <a:rPr lang="en-US" altLang="ko-KR" dirty="0"/>
              <a:t>	Good Living Quarters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ALQ</a:t>
            </a:r>
            <a:r>
              <a:rPr lang="en-US" altLang="ko-KR" dirty="0"/>
              <a:t>	Average Living Quarters      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BLQ</a:t>
            </a:r>
            <a:r>
              <a:rPr lang="en-US" altLang="ko-KR" dirty="0"/>
              <a:t>	Below Average Living </a:t>
            </a:r>
            <a:r>
              <a:rPr lang="en-US" altLang="ko-KR" dirty="0" smtClean="0"/>
              <a:t>Quarter</a:t>
            </a:r>
            <a:r>
              <a:rPr lang="en-US" altLang="ko-KR" dirty="0"/>
              <a:t>	      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Rec</a:t>
            </a:r>
            <a:r>
              <a:rPr lang="en-US" altLang="ko-KR" dirty="0"/>
              <a:t>	Average Rec Room      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LwQ</a:t>
            </a:r>
            <a:r>
              <a:rPr lang="en-US" altLang="ko-KR" dirty="0"/>
              <a:t>	Low Quality      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Unf</a:t>
            </a:r>
            <a:r>
              <a:rPr lang="en-US" altLang="ko-KR" dirty="0"/>
              <a:t>	</a:t>
            </a:r>
            <a:r>
              <a:rPr lang="en-US" altLang="ko-KR" dirty="0" err="1"/>
              <a:t>Unfinshed</a:t>
            </a:r>
            <a:r>
              <a:rPr lang="en-US" altLang="ko-KR" dirty="0"/>
              <a:t>      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NA</a:t>
            </a:r>
            <a:r>
              <a:rPr lang="en-US" altLang="ko-KR" dirty="0"/>
              <a:t>	No Basement		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/>
              <a:t>BsmtFinSF1: Type 1 finished square </a:t>
            </a:r>
            <a:r>
              <a:rPr lang="en-US" altLang="ko-KR" dirty="0" err="1"/>
              <a:t>feetBsmtFin</a:t>
            </a: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0188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2" y="2556932"/>
            <a:ext cx="9601196" cy="3318936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altLang="ko-KR" dirty="0" smtClean="0"/>
              <a:t>Type2</a:t>
            </a:r>
            <a:r>
              <a:rPr lang="en-US" altLang="ko-KR" dirty="0"/>
              <a:t>: Rating of basement finished area (if multiple types)       </a:t>
            </a:r>
          </a:p>
          <a:p>
            <a:pPr marL="0" indent="0">
              <a:buNone/>
            </a:pPr>
            <a:r>
              <a:rPr lang="en-US" altLang="ko-KR" dirty="0"/>
              <a:t>GLQ	Good Living Quarters       </a:t>
            </a:r>
          </a:p>
          <a:p>
            <a:pPr marL="0" indent="0">
              <a:buNone/>
            </a:pPr>
            <a:r>
              <a:rPr lang="en-US" altLang="ko-KR" dirty="0"/>
              <a:t>ALQ	Average Living Quarters       </a:t>
            </a:r>
          </a:p>
          <a:p>
            <a:pPr marL="0" indent="0">
              <a:buNone/>
            </a:pPr>
            <a:r>
              <a:rPr lang="en-US" altLang="ko-KR" dirty="0"/>
              <a:t>BLQ	Below Average Living </a:t>
            </a:r>
            <a:r>
              <a:rPr lang="en-US" altLang="ko-KR" dirty="0" smtClean="0"/>
              <a:t>Quarter</a:t>
            </a:r>
            <a:r>
              <a:rPr lang="en-US" altLang="ko-KR" dirty="0"/>
              <a:t>	       </a:t>
            </a:r>
          </a:p>
          <a:p>
            <a:pPr marL="0" indent="0">
              <a:buNone/>
            </a:pPr>
            <a:r>
              <a:rPr lang="en-US" altLang="ko-KR" dirty="0"/>
              <a:t>Rec	Average Rec Room       </a:t>
            </a:r>
          </a:p>
          <a:p>
            <a:pPr marL="0" indent="0">
              <a:buNone/>
            </a:pPr>
            <a:r>
              <a:rPr lang="en-US" altLang="ko-KR" dirty="0" err="1"/>
              <a:t>LwQ</a:t>
            </a:r>
            <a:r>
              <a:rPr lang="en-US" altLang="ko-KR" dirty="0"/>
              <a:t>	Low Quality       </a:t>
            </a:r>
          </a:p>
          <a:p>
            <a:pPr marL="0" indent="0">
              <a:buNone/>
            </a:pPr>
            <a:r>
              <a:rPr lang="en-US" altLang="ko-KR" dirty="0" err="1"/>
              <a:t>Unf</a:t>
            </a:r>
            <a:r>
              <a:rPr lang="en-US" altLang="ko-KR" dirty="0"/>
              <a:t>	</a:t>
            </a:r>
            <a:r>
              <a:rPr lang="en-US" altLang="ko-KR" dirty="0" err="1"/>
              <a:t>Unfinshed</a:t>
            </a:r>
            <a:r>
              <a:rPr lang="en-US" altLang="ko-KR" dirty="0"/>
              <a:t>       </a:t>
            </a:r>
          </a:p>
          <a:p>
            <a:pPr marL="0" indent="0">
              <a:buNone/>
            </a:pPr>
            <a:r>
              <a:rPr lang="en-US" altLang="ko-KR" dirty="0"/>
              <a:t>NA		</a:t>
            </a:r>
            <a:r>
              <a:rPr lang="en-US" altLang="ko-KR" dirty="0" smtClean="0"/>
              <a:t>No Basement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/>
              <a:t>BsmtFinSF2: Type 2 finished square </a:t>
            </a:r>
            <a:r>
              <a:rPr lang="en-US" altLang="ko-KR" dirty="0" err="1"/>
              <a:t>feetBsmt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1121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UnfSF</a:t>
            </a:r>
            <a:r>
              <a:rPr lang="en-US" altLang="ko-KR" dirty="0"/>
              <a:t>: Unfinished square feet of basement </a:t>
            </a:r>
            <a:r>
              <a:rPr lang="en-US" altLang="ko-KR" dirty="0" smtClean="0"/>
              <a:t>area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/>
              <a:t>TotalBsmtSF</a:t>
            </a:r>
            <a:r>
              <a:rPr lang="en-US" altLang="ko-KR" dirty="0"/>
              <a:t>: Total square feet of basement area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Heating</a:t>
            </a:r>
            <a:r>
              <a:rPr lang="en-US" altLang="ko-KR" dirty="0"/>
              <a:t>: Type of heating		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Floor</a:t>
            </a:r>
            <a:r>
              <a:rPr lang="en-US" altLang="ko-KR" dirty="0"/>
              <a:t>	Floor Furnace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GasA</a:t>
            </a:r>
            <a:r>
              <a:rPr lang="en-US" altLang="ko-KR" dirty="0"/>
              <a:t>	Gas forced warm air furnace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GasW</a:t>
            </a:r>
            <a:r>
              <a:rPr lang="en-US" altLang="ko-KR" dirty="0"/>
              <a:t>	Gas hot water or steam heat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Grav</a:t>
            </a:r>
            <a:r>
              <a:rPr lang="en-US" altLang="ko-KR" dirty="0"/>
              <a:t>	Gravity furnace	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OthW</a:t>
            </a:r>
            <a:r>
              <a:rPr lang="en-US" altLang="ko-KR" dirty="0"/>
              <a:t>	</a:t>
            </a:r>
            <a:r>
              <a:rPr lang="en-US" altLang="ko-KR" sz="2000" spc="-150" dirty="0"/>
              <a:t>Hot water or steam heat other than gas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Wall</a:t>
            </a:r>
            <a:r>
              <a:rPr lang="en-US" altLang="ko-KR" dirty="0"/>
              <a:t>	Wall furnace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117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433560"/>
          </a:xfrm>
        </p:spPr>
        <p:txBody>
          <a:bodyPr numCol="2">
            <a:no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altLang="ko-KR" dirty="0" err="1"/>
              <a:t>HeatingQC</a:t>
            </a:r>
            <a:r>
              <a:rPr lang="en-US" altLang="ko-KR" dirty="0"/>
              <a:t>: </a:t>
            </a:r>
            <a:r>
              <a:rPr lang="en-US" altLang="ko-KR" sz="2000" dirty="0"/>
              <a:t>Heating quality and condition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Ex</a:t>
            </a:r>
            <a:r>
              <a:rPr lang="en-US" altLang="ko-KR" dirty="0"/>
              <a:t>	Excellent      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Gd</a:t>
            </a:r>
            <a:r>
              <a:rPr lang="en-US" altLang="ko-KR" dirty="0"/>
              <a:t>	Good      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TA</a:t>
            </a:r>
            <a:r>
              <a:rPr lang="en-US" altLang="ko-KR" dirty="0"/>
              <a:t>	Average/Typical      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Fa</a:t>
            </a:r>
            <a:r>
              <a:rPr lang="en-US" altLang="ko-KR" dirty="0"/>
              <a:t>	Fair      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Po</a:t>
            </a:r>
            <a:r>
              <a:rPr lang="en-US" altLang="ko-KR" dirty="0"/>
              <a:t>	Poor		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CentralAir</a:t>
            </a:r>
            <a:r>
              <a:rPr lang="en-US" altLang="ko-KR" dirty="0"/>
              <a:t>: Central air conditioning     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N</a:t>
            </a:r>
            <a:r>
              <a:rPr lang="en-US" altLang="ko-KR" dirty="0"/>
              <a:t>	No       Y	Yes		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28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altLang="ko-KR" dirty="0"/>
              <a:t>Electrical: Electrical system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SBrkr</a:t>
            </a:r>
            <a:r>
              <a:rPr lang="en-US" altLang="ko-KR" dirty="0"/>
              <a:t>	Standard Circuit Breakers &amp; Romex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FuseA</a:t>
            </a:r>
            <a:r>
              <a:rPr lang="en-US" altLang="ko-KR" dirty="0"/>
              <a:t>	Fuse Box over 60 AMP and all Romex wiring (Average)	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FuseF</a:t>
            </a:r>
            <a:r>
              <a:rPr lang="en-US" altLang="ko-KR" dirty="0"/>
              <a:t>	60 AMP Fuse Box and mostly Romex wiring (Fair)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FuseP</a:t>
            </a:r>
            <a:r>
              <a:rPr lang="en-US" altLang="ko-KR" dirty="0"/>
              <a:t>	60 AMP Fuse Box and mostly knob &amp; tube wiring (poor)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Mix</a:t>
            </a:r>
            <a:r>
              <a:rPr lang="en-US" altLang="ko-KR" dirty="0"/>
              <a:t>	Mixed		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193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480453"/>
          </a:xfrm>
        </p:spPr>
        <p:txBody>
          <a:bodyPr numCol="2">
            <a:no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altLang="ko-KR" dirty="0"/>
              <a:t>1stFlrSF: First Floor square feet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/>
              <a:t>2ndFlrSF: Second floor square feet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LowQualFinSF</a:t>
            </a:r>
            <a:r>
              <a:rPr lang="en-US" altLang="ko-KR" dirty="0"/>
              <a:t>: Low quality finished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square </a:t>
            </a:r>
            <a:r>
              <a:rPr lang="en-US" altLang="ko-KR" dirty="0"/>
              <a:t>feet (all floors)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GrLivArea</a:t>
            </a:r>
            <a:r>
              <a:rPr lang="en-US" altLang="ko-KR" dirty="0"/>
              <a:t>: Above grade (ground)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living </a:t>
            </a:r>
            <a:r>
              <a:rPr lang="en-US" altLang="ko-KR" dirty="0"/>
              <a:t>area square feet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BsmtFullBath</a:t>
            </a:r>
            <a:r>
              <a:rPr lang="en-US" altLang="ko-KR" dirty="0"/>
              <a:t>: Basement full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bathrooms</a:t>
            </a: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BsmtHalfBath</a:t>
            </a:r>
            <a:r>
              <a:rPr lang="en-US" altLang="ko-KR" dirty="0"/>
              <a:t>: Basement half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bathrooms</a:t>
            </a: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FullBath</a:t>
            </a:r>
            <a:r>
              <a:rPr lang="en-US" altLang="ko-KR" dirty="0"/>
              <a:t>: Full bathrooms above grade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HalfBath</a:t>
            </a:r>
            <a:r>
              <a:rPr lang="en-US" altLang="ko-KR" dirty="0"/>
              <a:t>: Half baths above </a:t>
            </a:r>
            <a:r>
              <a:rPr lang="en-US" altLang="ko-KR" dirty="0" smtClean="0"/>
              <a:t>grade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5552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163931"/>
          </a:xfrm>
        </p:spPr>
        <p:txBody>
          <a:bodyPr numCol="2">
            <a:no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altLang="ko-KR" dirty="0"/>
              <a:t>Bedroom: Bedrooms above grade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2000" dirty="0" smtClean="0"/>
              <a:t>(</a:t>
            </a:r>
            <a:r>
              <a:rPr lang="en-US" altLang="ko-KR" sz="2000" dirty="0"/>
              <a:t>does NOT include basement bedrooms</a:t>
            </a:r>
            <a:r>
              <a:rPr lang="en-US" altLang="ko-KR" sz="2000" dirty="0" smtClean="0"/>
              <a:t>)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Kitchen</a:t>
            </a:r>
            <a:r>
              <a:rPr lang="en-US" altLang="ko-KR" dirty="0"/>
              <a:t>: Kitchens above </a:t>
            </a:r>
            <a:r>
              <a:rPr lang="en-US" altLang="ko-KR" dirty="0" smtClean="0"/>
              <a:t>grade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KitchenQual</a:t>
            </a:r>
            <a:r>
              <a:rPr lang="en-US" altLang="ko-KR" dirty="0"/>
              <a:t>: Kitchen quality      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Ex</a:t>
            </a:r>
            <a:r>
              <a:rPr lang="en-US" altLang="ko-KR" dirty="0"/>
              <a:t>	Excellent      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Gd</a:t>
            </a:r>
            <a:r>
              <a:rPr lang="en-US" altLang="ko-KR" dirty="0"/>
              <a:t>	Good      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TA</a:t>
            </a:r>
            <a:r>
              <a:rPr lang="en-US" altLang="ko-KR" dirty="0"/>
              <a:t>	Typical/Average      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Fa</a:t>
            </a:r>
            <a:r>
              <a:rPr lang="en-US" altLang="ko-KR" dirty="0"/>
              <a:t>	Fair      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Po</a:t>
            </a:r>
            <a:r>
              <a:rPr lang="en-US" altLang="ko-KR" dirty="0"/>
              <a:t>	Poor       	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9096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15622"/>
          </a:xfrm>
        </p:spPr>
        <p:txBody>
          <a:bodyPr numCol="2">
            <a:no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altLang="ko-KR" dirty="0" err="1"/>
              <a:t>TotRmsAbvGrd</a:t>
            </a:r>
            <a:r>
              <a:rPr lang="en-US" altLang="ko-KR" dirty="0"/>
              <a:t>: Total rooms above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grade </a:t>
            </a:r>
            <a:r>
              <a:rPr lang="en-US" altLang="ko-KR" dirty="0"/>
              <a:t>(does not include bathrooms</a:t>
            </a:r>
            <a:r>
              <a:rPr lang="en-US" altLang="ko-KR" dirty="0" smtClean="0"/>
              <a:t>)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/>
              <a:t>Functional: Home functionality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2000" spc="-150" dirty="0" smtClean="0"/>
              <a:t>(</a:t>
            </a:r>
            <a:r>
              <a:rPr lang="en-US" altLang="ko-KR" sz="2000" spc="-150" dirty="0"/>
              <a:t>Assume typical unless deductions are </a:t>
            </a:r>
            <a:r>
              <a:rPr lang="en-US" altLang="ko-KR" sz="2000" spc="-150" dirty="0" smtClean="0"/>
              <a:t>warranted</a:t>
            </a:r>
            <a:r>
              <a:rPr lang="en-US" altLang="ko-KR" sz="2000" spc="-150" dirty="0"/>
              <a:t>)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Typ</a:t>
            </a:r>
            <a:r>
              <a:rPr lang="en-US" altLang="ko-KR" dirty="0"/>
              <a:t>	Typical Functionality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Min1</a:t>
            </a:r>
            <a:r>
              <a:rPr lang="en-US" altLang="ko-KR" dirty="0"/>
              <a:t>	Minor Deductions 1     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 </a:t>
            </a: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/>
              <a:t>Min2	Minor Deductions 2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Mod</a:t>
            </a:r>
            <a:r>
              <a:rPr lang="en-US" altLang="ko-KR" dirty="0"/>
              <a:t>	Moderate Deductions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Maj1</a:t>
            </a:r>
            <a:r>
              <a:rPr lang="en-US" altLang="ko-KR" dirty="0"/>
              <a:t>	Major Deductions 1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Maj2</a:t>
            </a:r>
            <a:r>
              <a:rPr lang="en-US" altLang="ko-KR" dirty="0"/>
              <a:t>	Major Deductions 2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Sev</a:t>
            </a:r>
            <a:r>
              <a:rPr lang="en-US" altLang="ko-KR" dirty="0"/>
              <a:t>	Severely Damaged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Sal</a:t>
            </a:r>
            <a:r>
              <a:rPr lang="en-US" altLang="ko-KR" dirty="0"/>
              <a:t>	Salvage only		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088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86667"/>
          </a:xfrm>
        </p:spPr>
        <p:txBody>
          <a:bodyPr numCol="2">
            <a:no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altLang="ko-KR" dirty="0"/>
              <a:t>Fireplaces: Number of </a:t>
            </a:r>
            <a:r>
              <a:rPr lang="en-US" altLang="ko-KR" dirty="0" smtClean="0"/>
              <a:t>fireplaces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FireplaceQu</a:t>
            </a:r>
            <a:r>
              <a:rPr lang="en-US" altLang="ko-KR" dirty="0"/>
              <a:t>: Fireplace quality 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     </a:t>
            </a:r>
            <a:endParaRPr lang="en-US" altLang="ko-KR" sz="200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2000" dirty="0" smtClean="0"/>
              <a:t>Ex</a:t>
            </a:r>
            <a:r>
              <a:rPr lang="en-US" altLang="ko-KR" sz="2000" dirty="0"/>
              <a:t>	</a:t>
            </a:r>
            <a:r>
              <a:rPr lang="en-US" altLang="ko-KR" sz="2000" dirty="0" smtClean="0"/>
              <a:t>Excellent </a:t>
            </a:r>
            <a:r>
              <a:rPr lang="en-US" altLang="ko-KR" sz="2000" dirty="0"/>
              <a:t>- Exceptional </a:t>
            </a:r>
            <a:r>
              <a:rPr lang="en-US" altLang="ko-KR" sz="2000" dirty="0" smtClean="0"/>
              <a:t>Masonry Fireplace       </a:t>
            </a:r>
            <a:endParaRPr lang="en-US" altLang="ko-KR" sz="2000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Gd</a:t>
            </a:r>
            <a:r>
              <a:rPr lang="en-US" altLang="ko-KR" dirty="0"/>
              <a:t>	</a:t>
            </a:r>
            <a:r>
              <a:rPr lang="en-US" altLang="ko-KR" dirty="0" smtClean="0"/>
              <a:t>Good </a:t>
            </a:r>
            <a:r>
              <a:rPr lang="en-US" altLang="ko-KR" dirty="0"/>
              <a:t>- </a:t>
            </a:r>
            <a:r>
              <a:rPr lang="en-US" altLang="ko-KR" spc="-150" dirty="0"/>
              <a:t>Masonry Fireplace in main level       </a:t>
            </a:r>
            <a:endParaRPr lang="en-US" altLang="ko-KR" spc="-150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2000" dirty="0" smtClean="0"/>
              <a:t>TA</a:t>
            </a:r>
            <a:r>
              <a:rPr lang="en-US" altLang="ko-KR" sz="2000" dirty="0"/>
              <a:t>	Average - Prefabricated Fireplace in main </a:t>
            </a:r>
            <a:endParaRPr lang="en-US" altLang="ko-KR" sz="200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2000" dirty="0" smtClean="0"/>
              <a:t>living </a:t>
            </a:r>
            <a:r>
              <a:rPr lang="en-US" altLang="ko-KR" sz="2000" dirty="0"/>
              <a:t>area or Masonry Fireplace in basement       </a:t>
            </a:r>
            <a:endParaRPr lang="en-US" altLang="ko-KR" sz="2000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spc="-15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pc="-150" dirty="0" smtClean="0"/>
              <a:t>Fa</a:t>
            </a:r>
            <a:r>
              <a:rPr lang="en-US" altLang="ko-KR" spc="-150" dirty="0"/>
              <a:t>	Fair - Prefabricated Fireplace in basement       </a:t>
            </a:r>
            <a:endParaRPr lang="en-US" altLang="ko-KR" spc="-150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Po</a:t>
            </a:r>
            <a:r>
              <a:rPr lang="en-US" altLang="ko-KR" dirty="0"/>
              <a:t>	Poor - Ben Franklin Stove      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NA	</a:t>
            </a:r>
            <a:r>
              <a:rPr lang="en-US" altLang="ko-KR" dirty="0"/>
              <a:t>	No </a:t>
            </a:r>
            <a:r>
              <a:rPr lang="en-US" altLang="ko-KR" dirty="0" smtClean="0"/>
              <a:t>Fireplace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/>
              <a:t>		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9265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32853"/>
          </a:xfrm>
        </p:spPr>
        <p:txBody>
          <a:bodyPr numCol="2">
            <a:no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altLang="ko-KR" dirty="0" err="1"/>
              <a:t>GarageType</a:t>
            </a:r>
            <a:r>
              <a:rPr lang="en-US" altLang="ko-KR" dirty="0"/>
              <a:t>: Garage location	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/>
              <a:t>	       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/>
              <a:t>2Types	More than one type of </a:t>
            </a:r>
            <a:r>
              <a:rPr lang="en-US" altLang="ko-KR" dirty="0" smtClean="0"/>
              <a:t>garage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       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Attchd</a:t>
            </a:r>
            <a:r>
              <a:rPr lang="en-US" altLang="ko-KR" dirty="0"/>
              <a:t>	</a:t>
            </a:r>
            <a:r>
              <a:rPr lang="en-US" altLang="ko-KR" dirty="0" smtClean="0"/>
              <a:t>	Attached </a:t>
            </a:r>
            <a:r>
              <a:rPr lang="en-US" altLang="ko-KR" dirty="0"/>
              <a:t>to home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Basment</a:t>
            </a:r>
            <a:r>
              <a:rPr lang="en-US" altLang="ko-KR" dirty="0"/>
              <a:t>	Basement Garage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BuiltIn</a:t>
            </a:r>
            <a:r>
              <a:rPr lang="en-US" altLang="ko-KR" dirty="0"/>
              <a:t>	</a:t>
            </a:r>
            <a:r>
              <a:rPr lang="en-US" altLang="ko-KR" dirty="0" smtClean="0"/>
              <a:t>	Built-In </a:t>
            </a:r>
            <a:r>
              <a:rPr lang="en-US" altLang="ko-KR" dirty="0"/>
              <a:t>(Garage part of house - typically has room above garage)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CarPort</a:t>
            </a:r>
            <a:r>
              <a:rPr lang="en-US" altLang="ko-KR" dirty="0"/>
              <a:t>	Car Port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Detchd</a:t>
            </a:r>
            <a:r>
              <a:rPr lang="en-US" altLang="ko-KR" dirty="0" smtClean="0"/>
              <a:t>	</a:t>
            </a:r>
            <a:r>
              <a:rPr lang="en-US" altLang="ko-KR" dirty="0"/>
              <a:t>	Detached from home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NA</a:t>
            </a:r>
            <a:r>
              <a:rPr lang="en-US" altLang="ko-KR" dirty="0"/>
              <a:t>	</a:t>
            </a:r>
            <a:r>
              <a:rPr lang="en-US" altLang="ko-KR" dirty="0" smtClean="0"/>
              <a:t>		No </a:t>
            </a:r>
            <a:r>
              <a:rPr lang="en-US" altLang="ko-KR" dirty="0"/>
              <a:t>Garage		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180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87838" y="2632876"/>
            <a:ext cx="10616324" cy="30162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"Id" "MSSubClass" "MSZoning" 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			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[4] "LotFrontage" "LotArea" "Street"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[7] "Alley" "LotShape" "LandContour" 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		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[10] "Utilities" "LotConfig" "LandSlope"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[13] "Neighborhood" "Condition1" "Condition2" 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	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[16] "BldgType" "HouseStyle" "OverallQual"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[19] "OverallCond" "YearBuilt" "YearRemodAdd“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	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[22] "RoofStyle" "RoofMatl" "Exterior1st"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[25] "Exterior2nd" "MasVnrType" "MasVnrArea" 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	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[28] "ExterQual" "ExterCond" "Foundation"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[31] "BsmtQual" "BsmtCond" "BsmtExposure" 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		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[34] "BsmtFinType1" "BsmtFinSF1" "BsmtFinType2"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[37] "BsmtFinSF2" "BsmtUnfSF" "TotalBsmtSF" 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	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[40] "Heating" "HeatingQC" "CentralAir"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[43] "Electrical" "X1stFlrSF" "X2ndFlrSF" 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		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[46] "LowQualFinSF" "GrLivArea" "BsmtFullBath"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[49] "BsmtHalfBath" "FullBath" "HalfBath" 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		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[52] "BedroomAbvGr" "KitchenAbvGr" "KitchenQual"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[55] "TotRmsAbvGrd" "Functional" "Fireplaces" 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	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[58] "FireplaceQu" "GarageType" "GarageYrBlt"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[61] "GarageFinish" "GarageCars" "GarageArea" 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	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[64] "GarageQual" "GarageCond" "PavedDrive"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[67] "WoodDeckSF" "OpenPorchSF" "EnclosedPorch" 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	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[70] "X3SsnPorch" "ScreenPorch" "PoolArea"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[73] "PoolQC" "Fence" "MiscFeature" [76] "MiscVal" "MoSold" "YrSold"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[79] "SaleType" "SaleCondition" "SalePrice" </a:t>
            </a:r>
            <a:endParaRPr kumimoji="0" lang="ko-KR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86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altLang="ko-KR" dirty="0" err="1"/>
              <a:t>GarageYrBlt</a:t>
            </a:r>
            <a:r>
              <a:rPr lang="en-US" altLang="ko-KR" dirty="0"/>
              <a:t>: Year garage was built	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/>
              <a:t>	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GarageFinish</a:t>
            </a:r>
            <a:r>
              <a:rPr lang="en-US" altLang="ko-KR" dirty="0"/>
              <a:t>: </a:t>
            </a:r>
            <a:r>
              <a:rPr lang="en-US" altLang="ko-KR" spc="-150" dirty="0"/>
              <a:t>Interior finish of the garage       </a:t>
            </a:r>
            <a:endParaRPr lang="en-US" altLang="ko-KR" spc="-150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Fin	</a:t>
            </a:r>
            <a:r>
              <a:rPr lang="en-US" altLang="ko-KR" dirty="0"/>
              <a:t>	Finished      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RFn</a:t>
            </a:r>
            <a:r>
              <a:rPr lang="en-US" altLang="ko-KR" dirty="0"/>
              <a:t>	Rough Finished	      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Unf</a:t>
            </a:r>
            <a:r>
              <a:rPr lang="en-US" altLang="ko-KR" dirty="0"/>
              <a:t>	Unfinished      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NA</a:t>
            </a:r>
            <a:r>
              <a:rPr lang="en-US" altLang="ko-KR" dirty="0"/>
              <a:t>	</a:t>
            </a:r>
            <a:r>
              <a:rPr lang="en-US" altLang="ko-KR" dirty="0" smtClean="0"/>
              <a:t>	No </a:t>
            </a:r>
            <a:r>
              <a:rPr lang="en-US" altLang="ko-KR" dirty="0"/>
              <a:t>Garage		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GarageCars</a:t>
            </a:r>
            <a:r>
              <a:rPr lang="en-US" altLang="ko-KR" dirty="0"/>
              <a:t>: </a:t>
            </a:r>
            <a:r>
              <a:rPr lang="en-US" altLang="ko-KR" spc="-150" dirty="0"/>
              <a:t>Size of garage in car </a:t>
            </a:r>
            <a:r>
              <a:rPr lang="en-US" altLang="ko-KR" spc="-150" dirty="0" smtClean="0"/>
              <a:t>capacity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GarageArea</a:t>
            </a:r>
            <a:r>
              <a:rPr lang="en-US" altLang="ko-KR" dirty="0"/>
              <a:t>: </a:t>
            </a:r>
            <a:r>
              <a:rPr lang="en-US" altLang="ko-KR" spc="-150" dirty="0"/>
              <a:t>Size of garage in square </a:t>
            </a:r>
            <a:r>
              <a:rPr lang="en-US" altLang="ko-KR" spc="-150" dirty="0" smtClean="0"/>
              <a:t>feet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/>
              <a:t>	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3097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75782"/>
          </a:xfrm>
        </p:spPr>
        <p:txBody>
          <a:bodyPr numCol="2">
            <a:no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altLang="ko-KR" dirty="0" err="1"/>
              <a:t>GarageQual</a:t>
            </a:r>
            <a:r>
              <a:rPr lang="en-US" altLang="ko-KR" dirty="0"/>
              <a:t>: Garage quality 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     </a:t>
            </a: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/>
              <a:t>Ex	</a:t>
            </a:r>
            <a:r>
              <a:rPr lang="en-US" altLang="ko-KR" dirty="0" smtClean="0"/>
              <a:t>	Excellent       </a:t>
            </a:r>
            <a:r>
              <a:rPr lang="en-US" altLang="ko-KR" dirty="0" err="1" smtClean="0"/>
              <a:t>Gd</a:t>
            </a:r>
            <a:r>
              <a:rPr lang="en-US" altLang="ko-KR" dirty="0"/>
              <a:t>	</a:t>
            </a:r>
            <a:r>
              <a:rPr lang="en-US" altLang="ko-KR" dirty="0" smtClean="0"/>
              <a:t>Good       </a:t>
            </a: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TA</a:t>
            </a:r>
            <a:r>
              <a:rPr lang="en-US" altLang="ko-KR" dirty="0"/>
              <a:t>	Typical/Average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Fa</a:t>
            </a:r>
            <a:r>
              <a:rPr lang="en-US" altLang="ko-KR" dirty="0"/>
              <a:t>	</a:t>
            </a:r>
            <a:r>
              <a:rPr lang="en-US" altLang="ko-KR" dirty="0" smtClean="0"/>
              <a:t>	Fair		    Po</a:t>
            </a:r>
            <a:r>
              <a:rPr lang="en-US" altLang="ko-KR" dirty="0"/>
              <a:t>	</a:t>
            </a:r>
            <a:r>
              <a:rPr lang="en-US" altLang="ko-KR" dirty="0" smtClean="0"/>
              <a:t>Poor       </a:t>
            </a: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NA	</a:t>
            </a:r>
            <a:r>
              <a:rPr lang="en-US" altLang="ko-KR" dirty="0"/>
              <a:t>	No </a:t>
            </a:r>
            <a:r>
              <a:rPr lang="en-US" altLang="ko-KR" dirty="0" smtClean="0"/>
              <a:t>Garage</a:t>
            </a:r>
            <a:r>
              <a:rPr lang="en-US" altLang="ko-KR" dirty="0"/>
              <a:t>	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/>
              <a:t>GarageCond</a:t>
            </a:r>
            <a:r>
              <a:rPr lang="en-US" altLang="ko-KR" dirty="0"/>
              <a:t>: Garage condition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Ex</a:t>
            </a:r>
            <a:r>
              <a:rPr lang="en-US" altLang="ko-KR" dirty="0"/>
              <a:t>	</a:t>
            </a:r>
            <a:r>
              <a:rPr lang="en-US" altLang="ko-KR" dirty="0" smtClean="0"/>
              <a:t>	Excellent      </a:t>
            </a:r>
            <a:r>
              <a:rPr lang="en-US" altLang="ko-KR" dirty="0"/>
              <a:t>	</a:t>
            </a:r>
            <a:r>
              <a:rPr lang="en-US" altLang="ko-KR" dirty="0" err="1" smtClean="0"/>
              <a:t>Gd</a:t>
            </a:r>
            <a:r>
              <a:rPr lang="en-US" altLang="ko-KR" dirty="0" smtClean="0"/>
              <a:t>		Good       </a:t>
            </a: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TA</a:t>
            </a:r>
            <a:r>
              <a:rPr lang="en-US" altLang="ko-KR" dirty="0"/>
              <a:t>	Typical/Average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Fa</a:t>
            </a:r>
            <a:r>
              <a:rPr lang="en-US" altLang="ko-KR" dirty="0"/>
              <a:t>	</a:t>
            </a:r>
            <a:r>
              <a:rPr lang="en-US" altLang="ko-KR" dirty="0" smtClean="0"/>
              <a:t>	Fair       		Po	</a:t>
            </a:r>
            <a:r>
              <a:rPr lang="en-US" altLang="ko-KR" dirty="0"/>
              <a:t>	Poor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NA</a:t>
            </a:r>
            <a:r>
              <a:rPr lang="en-US" altLang="ko-KR" dirty="0"/>
              <a:t>	</a:t>
            </a:r>
            <a:r>
              <a:rPr lang="en-US" altLang="ko-KR" dirty="0" smtClean="0"/>
              <a:t>	No </a:t>
            </a:r>
            <a:r>
              <a:rPr lang="en-US" altLang="ko-KR" dirty="0"/>
              <a:t>Garage		</a:t>
            </a:r>
          </a:p>
          <a:p>
            <a:pPr marL="0" indent="0">
              <a:lnSpc>
                <a:spcPts val="1500"/>
              </a:lnSpc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499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519777"/>
          </a:xfrm>
        </p:spPr>
        <p:txBody>
          <a:bodyPr numCol="2">
            <a:no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PavedDrive</a:t>
            </a:r>
            <a:r>
              <a:rPr lang="en-US" altLang="ko-KR" dirty="0"/>
              <a:t>: Paved driveway     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Paved        P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Partial </a:t>
            </a:r>
            <a:r>
              <a:rPr lang="en-US" altLang="ko-KR" dirty="0"/>
              <a:t>Pavement      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N</a:t>
            </a:r>
            <a:r>
              <a:rPr lang="en-US" altLang="ko-KR" dirty="0"/>
              <a:t>	Dirt/Gravel		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WoodDeckSF</a:t>
            </a:r>
            <a:r>
              <a:rPr lang="en-US" altLang="ko-KR" dirty="0"/>
              <a:t>: Wood deck area in </a:t>
            </a:r>
            <a:r>
              <a:rPr lang="en-US" altLang="ko-KR" dirty="0" smtClean="0"/>
              <a:t>square feet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OpenPorchSF</a:t>
            </a:r>
            <a:r>
              <a:rPr lang="en-US" altLang="ko-KR" dirty="0"/>
              <a:t>: Open porch area in </a:t>
            </a:r>
            <a:r>
              <a:rPr lang="en-US" altLang="ko-KR" dirty="0" smtClean="0"/>
              <a:t>square </a:t>
            </a:r>
            <a:r>
              <a:rPr lang="en-US" altLang="ko-KR" dirty="0" smtClean="0"/>
              <a:t>feet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EnclosedPorch</a:t>
            </a:r>
            <a:r>
              <a:rPr lang="en-US" altLang="ko-KR" dirty="0"/>
              <a:t>: Enclosed porch area in </a:t>
            </a:r>
            <a:r>
              <a:rPr lang="en-US" altLang="ko-KR" dirty="0" smtClean="0"/>
              <a:t>square </a:t>
            </a:r>
            <a:r>
              <a:rPr lang="en-US" altLang="ko-KR" dirty="0" smtClean="0"/>
              <a:t>feet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3SsnPorch</a:t>
            </a:r>
            <a:r>
              <a:rPr lang="en-US" altLang="ko-KR" dirty="0"/>
              <a:t>: Three season porch area in </a:t>
            </a:r>
            <a:r>
              <a:rPr lang="en-US" altLang="ko-KR" dirty="0" smtClean="0"/>
              <a:t>square </a:t>
            </a:r>
            <a:r>
              <a:rPr lang="en-US" altLang="ko-KR" dirty="0" smtClean="0"/>
              <a:t>feet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ScreenPorch</a:t>
            </a:r>
            <a:r>
              <a:rPr lang="en-US" altLang="ko-KR" dirty="0"/>
              <a:t>: Screen porch area in </a:t>
            </a:r>
            <a:r>
              <a:rPr lang="en-US" altLang="ko-KR" dirty="0" smtClean="0"/>
              <a:t>square feet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0060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797570"/>
          </a:xfrm>
        </p:spPr>
        <p:txBody>
          <a:bodyPr numCol="2">
            <a:noAutofit/>
          </a:bodyPr>
          <a:lstStyle/>
          <a:p>
            <a:pPr marL="0" indent="0">
              <a:lnSpc>
                <a:spcPts val="1300"/>
              </a:lnSpc>
              <a:buNone/>
            </a:pPr>
            <a:r>
              <a:rPr lang="en-US" altLang="ko-KR" dirty="0" err="1"/>
              <a:t>PoolArea</a:t>
            </a:r>
            <a:r>
              <a:rPr lang="en-US" altLang="ko-KR" dirty="0"/>
              <a:t>: Pool area in square </a:t>
            </a:r>
            <a:r>
              <a:rPr lang="en-US" altLang="ko-KR" dirty="0" smtClean="0"/>
              <a:t>feet</a:t>
            </a:r>
          </a:p>
          <a:p>
            <a:pPr marL="0" indent="0">
              <a:lnSpc>
                <a:spcPts val="1300"/>
              </a:lnSpc>
              <a:buNone/>
            </a:pPr>
            <a:endParaRPr lang="en-US" altLang="ko-KR" dirty="0"/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err="1"/>
              <a:t>PoolQC</a:t>
            </a:r>
            <a:r>
              <a:rPr lang="en-US" altLang="ko-KR" dirty="0"/>
              <a:t>: Pool quality		       </a:t>
            </a:r>
            <a:endParaRPr lang="en-US" altLang="ko-KR" dirty="0" smtClean="0"/>
          </a:p>
          <a:p>
            <a:pPr marL="0" indent="0">
              <a:lnSpc>
                <a:spcPts val="13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smtClean="0"/>
              <a:t>Ex</a:t>
            </a:r>
            <a:r>
              <a:rPr lang="en-US" altLang="ko-KR" dirty="0"/>
              <a:t>	Excellent       </a:t>
            </a:r>
            <a:r>
              <a:rPr lang="en-US" altLang="ko-KR" dirty="0" err="1" smtClean="0"/>
              <a:t>Gd</a:t>
            </a:r>
            <a:r>
              <a:rPr lang="en-US" altLang="ko-KR" dirty="0"/>
              <a:t>	Good       </a:t>
            </a:r>
            <a:endParaRPr lang="en-US" altLang="ko-KR" dirty="0" smtClean="0"/>
          </a:p>
          <a:p>
            <a:pPr marL="0" indent="0">
              <a:lnSpc>
                <a:spcPts val="13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smtClean="0"/>
              <a:t>TA</a:t>
            </a:r>
            <a:r>
              <a:rPr lang="en-US" altLang="ko-KR" dirty="0"/>
              <a:t>	Average/Typical       </a:t>
            </a:r>
            <a:endParaRPr lang="en-US" altLang="ko-KR" dirty="0" smtClean="0"/>
          </a:p>
          <a:p>
            <a:pPr marL="0" indent="0">
              <a:lnSpc>
                <a:spcPts val="13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smtClean="0"/>
              <a:t>Fa</a:t>
            </a:r>
            <a:r>
              <a:rPr lang="en-US" altLang="ko-KR" dirty="0"/>
              <a:t>	Fair       </a:t>
            </a:r>
            <a:endParaRPr lang="en-US" altLang="ko-KR" dirty="0" smtClean="0"/>
          </a:p>
          <a:p>
            <a:pPr marL="0" indent="0">
              <a:lnSpc>
                <a:spcPts val="13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smtClean="0"/>
              <a:t>NA</a:t>
            </a:r>
            <a:r>
              <a:rPr lang="en-US" altLang="ko-KR" dirty="0"/>
              <a:t>	</a:t>
            </a:r>
            <a:r>
              <a:rPr lang="en-US" altLang="ko-KR" dirty="0" smtClean="0"/>
              <a:t>	No </a:t>
            </a:r>
            <a:r>
              <a:rPr lang="en-US" altLang="ko-KR" dirty="0"/>
              <a:t>Pool		</a:t>
            </a:r>
            <a:endParaRPr lang="en-US" altLang="ko-KR" dirty="0" smtClean="0"/>
          </a:p>
          <a:p>
            <a:pPr marL="0" indent="0">
              <a:lnSpc>
                <a:spcPts val="13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smtClean="0"/>
              <a:t>Fence</a:t>
            </a:r>
            <a:r>
              <a:rPr lang="en-US" altLang="ko-KR" dirty="0"/>
              <a:t>: Fence quality		       </a:t>
            </a:r>
            <a:endParaRPr lang="en-US" altLang="ko-KR" dirty="0" smtClean="0"/>
          </a:p>
          <a:p>
            <a:pPr marL="0" indent="0">
              <a:lnSpc>
                <a:spcPts val="13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err="1" smtClean="0"/>
              <a:t>GdPrv</a:t>
            </a:r>
            <a:r>
              <a:rPr lang="en-US" altLang="ko-KR" dirty="0"/>
              <a:t>	Good Privacy       </a:t>
            </a:r>
            <a:endParaRPr lang="en-US" altLang="ko-KR" dirty="0" smtClean="0"/>
          </a:p>
          <a:p>
            <a:pPr marL="0" indent="0">
              <a:lnSpc>
                <a:spcPts val="13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err="1" smtClean="0"/>
              <a:t>MnPrv</a:t>
            </a:r>
            <a:r>
              <a:rPr lang="en-US" altLang="ko-KR" dirty="0"/>
              <a:t>	Minimum Privacy       </a:t>
            </a:r>
            <a:endParaRPr lang="en-US" altLang="ko-KR" dirty="0" smtClean="0"/>
          </a:p>
          <a:p>
            <a:pPr marL="0" indent="0">
              <a:lnSpc>
                <a:spcPts val="13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err="1" smtClean="0"/>
              <a:t>GdWo</a:t>
            </a:r>
            <a:r>
              <a:rPr lang="en-US" altLang="ko-KR" dirty="0"/>
              <a:t>	Good Wood       </a:t>
            </a:r>
            <a:endParaRPr lang="en-US" altLang="ko-KR" dirty="0" smtClean="0"/>
          </a:p>
          <a:p>
            <a:pPr marL="0" indent="0">
              <a:lnSpc>
                <a:spcPts val="13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err="1" smtClean="0"/>
              <a:t>MnWw</a:t>
            </a:r>
            <a:r>
              <a:rPr lang="en-US" altLang="ko-KR" dirty="0"/>
              <a:t>	Minimum Wood/Wire       </a:t>
            </a:r>
            <a:endParaRPr lang="en-US" altLang="ko-KR" dirty="0" smtClean="0"/>
          </a:p>
          <a:p>
            <a:pPr marL="0" indent="0">
              <a:lnSpc>
                <a:spcPts val="13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smtClean="0"/>
              <a:t>NA</a:t>
            </a:r>
            <a:r>
              <a:rPr lang="en-US" altLang="ko-KR" dirty="0"/>
              <a:t>	</a:t>
            </a:r>
            <a:r>
              <a:rPr lang="en-US" altLang="ko-KR" dirty="0" smtClean="0"/>
              <a:t>	No </a:t>
            </a:r>
            <a:r>
              <a:rPr lang="en-US" altLang="ko-KR" dirty="0"/>
              <a:t>Fence	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8597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altLang="ko-KR" dirty="0" err="1"/>
              <a:t>MiscFeature</a:t>
            </a:r>
            <a:r>
              <a:rPr lang="en-US" altLang="ko-KR" dirty="0"/>
              <a:t>: Miscellaneous feature not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covered </a:t>
            </a:r>
            <a:r>
              <a:rPr lang="en-US" altLang="ko-KR" dirty="0"/>
              <a:t>in other categories	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/>
              <a:t>	       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/>
              <a:t>Elev</a:t>
            </a:r>
            <a:r>
              <a:rPr lang="en-US" altLang="ko-KR" dirty="0"/>
              <a:t>	Elevator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Gar2</a:t>
            </a:r>
            <a:r>
              <a:rPr lang="en-US" altLang="ko-KR" dirty="0"/>
              <a:t>	2nd Garage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(</a:t>
            </a:r>
            <a:r>
              <a:rPr lang="en-US" altLang="ko-KR" dirty="0"/>
              <a:t>if not described in </a:t>
            </a:r>
            <a:r>
              <a:rPr lang="en-US" altLang="ko-KR" dirty="0" smtClean="0"/>
              <a:t>garage </a:t>
            </a:r>
            <a:r>
              <a:rPr lang="en-US" altLang="ko-KR" dirty="0"/>
              <a:t>section)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Othr</a:t>
            </a:r>
            <a:r>
              <a:rPr lang="en-US" altLang="ko-KR" dirty="0"/>
              <a:t>	Other       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/>
              <a:t>Shed	Shed (over 100 SF)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TenC</a:t>
            </a:r>
            <a:r>
              <a:rPr lang="en-US" altLang="ko-KR" dirty="0"/>
              <a:t>	Tennis Court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NA</a:t>
            </a:r>
            <a:r>
              <a:rPr lang="en-US" altLang="ko-KR" dirty="0"/>
              <a:t>	None		</a:t>
            </a:r>
          </a:p>
        </p:txBody>
      </p:sp>
    </p:spTree>
    <p:extLst>
      <p:ext uri="{BB962C8B-B14F-4D97-AF65-F5344CB8AC3E}">
        <p14:creationId xmlns:p14="http://schemas.microsoft.com/office/powerpoint/2010/main" val="311207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795100"/>
          </a:xfrm>
        </p:spPr>
        <p:txBody>
          <a:bodyPr numCol="2">
            <a:noAutofit/>
          </a:bodyPr>
          <a:lstStyle/>
          <a:p>
            <a:pPr marL="0" indent="0">
              <a:lnSpc>
                <a:spcPts val="1300"/>
              </a:lnSpc>
              <a:buNone/>
            </a:pPr>
            <a:r>
              <a:rPr lang="en-US" altLang="ko-KR" dirty="0" err="1">
                <a:latin typeface="+mn-ea"/>
              </a:rPr>
              <a:t>MiscVal</a:t>
            </a:r>
            <a:r>
              <a:rPr lang="en-US" altLang="ko-KR" dirty="0">
                <a:latin typeface="+mn-ea"/>
              </a:rPr>
              <a:t>: $Value of miscellaneous </a:t>
            </a:r>
            <a:endParaRPr lang="en-US" altLang="ko-KR" dirty="0" smtClean="0">
              <a:latin typeface="+mn-ea"/>
            </a:endParaRPr>
          </a:p>
          <a:p>
            <a:pPr marL="0" indent="0">
              <a:lnSpc>
                <a:spcPts val="1300"/>
              </a:lnSpc>
              <a:buNone/>
            </a:pPr>
            <a:endParaRPr lang="en-US" altLang="ko-KR" dirty="0" smtClean="0">
              <a:latin typeface="+mn-ea"/>
            </a:endParaRPr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err="1" smtClean="0">
                <a:latin typeface="+mn-ea"/>
              </a:rPr>
              <a:t>featureMoSold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spc="-150" dirty="0">
                <a:latin typeface="+mn-ea"/>
              </a:rPr>
              <a:t>Month Sold (MM</a:t>
            </a:r>
            <a:r>
              <a:rPr lang="en-US" altLang="ko-KR" spc="-150" dirty="0" smtClean="0">
                <a:latin typeface="+mn-ea"/>
              </a:rPr>
              <a:t>)</a:t>
            </a:r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err="1" smtClean="0">
                <a:latin typeface="+mn-ea"/>
              </a:rPr>
              <a:t>YrSold</a:t>
            </a:r>
            <a:r>
              <a:rPr lang="en-US" altLang="ko-KR" dirty="0">
                <a:latin typeface="+mn-ea"/>
              </a:rPr>
              <a:t>: Year Sold (YYYY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marL="0" indent="0">
              <a:lnSpc>
                <a:spcPts val="1300"/>
              </a:lnSpc>
              <a:buNone/>
            </a:pPr>
            <a:endParaRPr lang="en-US" altLang="ko-KR" dirty="0" smtClean="0">
              <a:latin typeface="+mn-ea"/>
            </a:endParaRPr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err="1" smtClean="0">
                <a:latin typeface="+mn-ea"/>
              </a:rPr>
              <a:t>SaleType</a:t>
            </a:r>
            <a:r>
              <a:rPr lang="en-US" altLang="ko-KR" dirty="0">
                <a:latin typeface="+mn-ea"/>
              </a:rPr>
              <a:t>: Type of sale		       </a:t>
            </a:r>
            <a:endParaRPr lang="en-US" altLang="ko-KR" dirty="0" smtClean="0">
              <a:latin typeface="+mn-ea"/>
            </a:endParaRPr>
          </a:p>
          <a:p>
            <a:pPr marL="0" indent="0">
              <a:lnSpc>
                <a:spcPts val="1300"/>
              </a:lnSpc>
              <a:buNone/>
            </a:pPr>
            <a:endParaRPr lang="en-US" altLang="ko-KR" dirty="0" smtClean="0">
              <a:latin typeface="+mn-ea"/>
            </a:endParaRPr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smtClean="0">
                <a:latin typeface="+mn-ea"/>
              </a:rPr>
              <a:t>WD </a:t>
            </a:r>
            <a:r>
              <a:rPr lang="en-US" altLang="ko-KR" dirty="0">
                <a:latin typeface="+mn-ea"/>
              </a:rPr>
              <a:t>	</a:t>
            </a:r>
            <a:r>
              <a:rPr lang="en-US" altLang="ko-KR" sz="2000" dirty="0">
                <a:latin typeface="+mn-ea"/>
              </a:rPr>
              <a:t>Warranty Deed - Conventional       </a:t>
            </a:r>
            <a:endParaRPr lang="en-US" altLang="ko-KR" sz="2000" dirty="0" smtClean="0">
              <a:latin typeface="+mn-ea"/>
            </a:endParaRPr>
          </a:p>
          <a:p>
            <a:pPr marL="0" indent="0">
              <a:lnSpc>
                <a:spcPts val="1300"/>
              </a:lnSpc>
              <a:buNone/>
            </a:pPr>
            <a:endParaRPr lang="en-US" altLang="ko-KR" dirty="0" smtClean="0">
              <a:latin typeface="+mn-ea"/>
            </a:endParaRPr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smtClean="0">
                <a:latin typeface="+mn-ea"/>
              </a:rPr>
              <a:t>CWD</a:t>
            </a:r>
            <a:r>
              <a:rPr lang="en-US" altLang="ko-KR" dirty="0">
                <a:latin typeface="+mn-ea"/>
              </a:rPr>
              <a:t>	Warranty Deed - Cash       </a:t>
            </a:r>
            <a:endParaRPr lang="en-US" altLang="ko-KR" dirty="0" smtClean="0">
              <a:latin typeface="+mn-ea"/>
            </a:endParaRPr>
          </a:p>
          <a:p>
            <a:pPr marL="0" indent="0">
              <a:lnSpc>
                <a:spcPts val="1300"/>
              </a:lnSpc>
              <a:buNone/>
            </a:pPr>
            <a:endParaRPr lang="en-US" altLang="ko-KR" dirty="0" smtClean="0">
              <a:latin typeface="+mn-ea"/>
            </a:endParaRPr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smtClean="0">
                <a:latin typeface="+mn-ea"/>
              </a:rPr>
              <a:t>VWD</a:t>
            </a:r>
            <a:r>
              <a:rPr lang="en-US" altLang="ko-KR" dirty="0">
                <a:latin typeface="+mn-ea"/>
              </a:rPr>
              <a:t>	</a:t>
            </a:r>
            <a:r>
              <a:rPr lang="en-US" altLang="ko-KR" sz="2000" dirty="0">
                <a:latin typeface="+mn-ea"/>
              </a:rPr>
              <a:t>Warranty Deed - VA Loan       </a:t>
            </a:r>
            <a:endParaRPr lang="en-US" altLang="ko-KR" sz="2000" dirty="0" smtClean="0">
              <a:latin typeface="+mn-ea"/>
            </a:endParaRPr>
          </a:p>
          <a:p>
            <a:pPr marL="0" indent="0">
              <a:lnSpc>
                <a:spcPts val="1300"/>
              </a:lnSpc>
              <a:buNone/>
            </a:pPr>
            <a:endParaRPr lang="en-US" altLang="ko-KR" dirty="0" smtClean="0">
              <a:latin typeface="+mn-ea"/>
            </a:endParaRPr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smtClean="0">
                <a:latin typeface="+mn-ea"/>
              </a:rPr>
              <a:t>New</a:t>
            </a:r>
            <a:r>
              <a:rPr lang="en-US" altLang="ko-KR" dirty="0">
                <a:latin typeface="+mn-ea"/>
              </a:rPr>
              <a:t>	</a:t>
            </a:r>
            <a:r>
              <a:rPr lang="en-US" altLang="ko-KR" sz="2000" spc="-150" dirty="0">
                <a:latin typeface="+mn-ea"/>
              </a:rPr>
              <a:t>Home just constructed and sold       </a:t>
            </a:r>
            <a:endParaRPr lang="en-US" altLang="ko-KR" sz="2000" spc="-150" dirty="0" smtClean="0">
              <a:latin typeface="+mn-ea"/>
            </a:endParaRPr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smtClean="0">
                <a:latin typeface="+mn-ea"/>
              </a:rPr>
              <a:t>COD</a:t>
            </a:r>
            <a:r>
              <a:rPr lang="en-US" altLang="ko-KR" dirty="0">
                <a:latin typeface="+mn-ea"/>
              </a:rPr>
              <a:t>	</a:t>
            </a:r>
            <a:r>
              <a:rPr lang="en-US" altLang="ko-KR" sz="2000" dirty="0">
                <a:latin typeface="+mn-ea"/>
              </a:rPr>
              <a:t>Court </a:t>
            </a:r>
            <a:r>
              <a:rPr lang="en-US" altLang="ko-KR" sz="2000" dirty="0" smtClean="0">
                <a:latin typeface="+mn-ea"/>
              </a:rPr>
              <a:t>Officer </a:t>
            </a:r>
            <a:r>
              <a:rPr lang="en-US" altLang="ko-KR" sz="2000" dirty="0">
                <a:latin typeface="+mn-ea"/>
              </a:rPr>
              <a:t>Deed/Estate       </a:t>
            </a:r>
            <a:endParaRPr lang="en-US" altLang="ko-KR" sz="2000" dirty="0" smtClean="0">
              <a:latin typeface="+mn-ea"/>
            </a:endParaRPr>
          </a:p>
          <a:p>
            <a:pPr marL="0" indent="0">
              <a:lnSpc>
                <a:spcPts val="1300"/>
              </a:lnSpc>
              <a:buNone/>
            </a:pPr>
            <a:endParaRPr lang="en-US" altLang="ko-KR" dirty="0" smtClean="0">
              <a:latin typeface="+mn-ea"/>
            </a:endParaRPr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smtClean="0">
                <a:latin typeface="+mn-ea"/>
              </a:rPr>
              <a:t>Con</a:t>
            </a:r>
            <a:r>
              <a:rPr lang="en-US" altLang="ko-KR" dirty="0">
                <a:latin typeface="+mn-ea"/>
              </a:rPr>
              <a:t>	Contract 15% Down payment regular terms       </a:t>
            </a:r>
            <a:endParaRPr lang="en-US" altLang="ko-KR" dirty="0" smtClean="0">
              <a:latin typeface="+mn-ea"/>
            </a:endParaRPr>
          </a:p>
          <a:p>
            <a:pPr marL="0" indent="0">
              <a:lnSpc>
                <a:spcPts val="1300"/>
              </a:lnSpc>
              <a:buNone/>
            </a:pPr>
            <a:endParaRPr lang="en-US" altLang="ko-KR" dirty="0" smtClean="0">
              <a:latin typeface="+mn-ea"/>
            </a:endParaRPr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err="1" smtClean="0">
                <a:latin typeface="+mn-ea"/>
              </a:rPr>
              <a:t>ConLw</a:t>
            </a:r>
            <a:r>
              <a:rPr lang="en-US" altLang="ko-KR" dirty="0">
                <a:latin typeface="+mn-ea"/>
              </a:rPr>
              <a:t>	Contract Low Down payment and low interest       </a:t>
            </a:r>
            <a:endParaRPr lang="en-US" altLang="ko-KR" dirty="0" smtClean="0">
              <a:latin typeface="+mn-ea"/>
            </a:endParaRPr>
          </a:p>
          <a:p>
            <a:pPr marL="0" indent="0">
              <a:lnSpc>
                <a:spcPts val="1300"/>
              </a:lnSpc>
              <a:buNone/>
            </a:pPr>
            <a:endParaRPr lang="en-US" altLang="ko-KR" dirty="0">
              <a:latin typeface="+mn-ea"/>
            </a:endParaRPr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err="1" smtClean="0">
                <a:latin typeface="+mn-ea"/>
              </a:rPr>
              <a:t>ConLI</a:t>
            </a:r>
            <a:r>
              <a:rPr lang="en-US" altLang="ko-KR" dirty="0">
                <a:latin typeface="+mn-ea"/>
              </a:rPr>
              <a:t>	Contract Low Interest </a:t>
            </a:r>
            <a:endParaRPr lang="en-US" altLang="ko-KR" dirty="0" smtClean="0">
              <a:latin typeface="+mn-ea"/>
            </a:endParaRPr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smtClean="0">
                <a:latin typeface="+mn-ea"/>
              </a:rPr>
              <a:t>      </a:t>
            </a: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518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2" y="2556932"/>
            <a:ext cx="9601196" cy="3612220"/>
          </a:xfrm>
        </p:spPr>
        <p:txBody>
          <a:bodyPr numCol="2">
            <a:noAutofit/>
          </a:bodyPr>
          <a:lstStyle/>
          <a:p>
            <a:pPr marL="0" indent="0">
              <a:lnSpc>
                <a:spcPts val="1300"/>
              </a:lnSpc>
              <a:buNone/>
            </a:pPr>
            <a:r>
              <a:rPr lang="en-US" altLang="ko-KR" dirty="0" err="1">
                <a:latin typeface="+mn-ea"/>
              </a:rPr>
              <a:t>ConLD</a:t>
            </a:r>
            <a:r>
              <a:rPr lang="en-US" altLang="ko-KR" dirty="0">
                <a:latin typeface="+mn-ea"/>
              </a:rPr>
              <a:t>	Contract Low </a:t>
            </a:r>
            <a:r>
              <a:rPr lang="en-US" altLang="ko-KR" dirty="0" smtClean="0">
                <a:latin typeface="+mn-ea"/>
              </a:rPr>
              <a:t>Down</a:t>
            </a:r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smtClean="0">
                <a:latin typeface="+mn-ea"/>
              </a:rPr>
              <a:t>       </a:t>
            </a:r>
            <a:endParaRPr lang="en-US" altLang="ko-KR" dirty="0">
              <a:latin typeface="+mn-ea"/>
            </a:endParaRPr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err="1">
                <a:latin typeface="+mn-ea"/>
              </a:rPr>
              <a:t>Oth</a:t>
            </a:r>
            <a:r>
              <a:rPr lang="en-US" altLang="ko-KR" dirty="0">
                <a:latin typeface="+mn-ea"/>
              </a:rPr>
              <a:t>	Other		Sale</a:t>
            </a:r>
          </a:p>
          <a:p>
            <a:pPr marL="0" indent="0">
              <a:lnSpc>
                <a:spcPts val="1300"/>
              </a:lnSpc>
              <a:buNone/>
            </a:pPr>
            <a:endParaRPr lang="en-US" altLang="ko-KR" dirty="0" smtClean="0">
              <a:latin typeface="+mn-ea"/>
            </a:endParaRPr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smtClean="0">
                <a:latin typeface="+mn-ea"/>
              </a:rPr>
              <a:t>Condition</a:t>
            </a:r>
            <a:r>
              <a:rPr lang="en-US" altLang="ko-KR" dirty="0">
                <a:latin typeface="+mn-ea"/>
              </a:rPr>
              <a:t>: Condition of sale       </a:t>
            </a:r>
          </a:p>
          <a:p>
            <a:pPr marL="0" indent="0">
              <a:lnSpc>
                <a:spcPts val="1300"/>
              </a:lnSpc>
              <a:buNone/>
            </a:pPr>
            <a:endParaRPr lang="en-US" altLang="ko-KR" dirty="0" smtClean="0">
              <a:latin typeface="+mn-ea"/>
            </a:endParaRPr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smtClean="0">
                <a:latin typeface="+mn-ea"/>
              </a:rPr>
              <a:t>Normal</a:t>
            </a:r>
            <a:r>
              <a:rPr lang="en-US" altLang="ko-KR" dirty="0">
                <a:latin typeface="+mn-ea"/>
              </a:rPr>
              <a:t>	Normal Sale       </a:t>
            </a:r>
          </a:p>
          <a:p>
            <a:pPr marL="0" indent="0">
              <a:lnSpc>
                <a:spcPts val="1300"/>
              </a:lnSpc>
              <a:buNone/>
            </a:pPr>
            <a:endParaRPr lang="en-US" altLang="ko-KR" dirty="0" smtClean="0">
              <a:latin typeface="+mn-ea"/>
            </a:endParaRPr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err="1" smtClean="0">
                <a:latin typeface="+mn-ea"/>
              </a:rPr>
              <a:t>Abnorml</a:t>
            </a:r>
            <a:r>
              <a:rPr lang="en-US" altLang="ko-KR" dirty="0">
                <a:latin typeface="+mn-ea"/>
              </a:rPr>
              <a:t>	Abnormal Sale -  </a:t>
            </a:r>
            <a:endParaRPr lang="en-US" altLang="ko-KR" dirty="0" smtClean="0">
              <a:latin typeface="+mn-ea"/>
            </a:endParaRPr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smtClean="0">
                <a:latin typeface="+mn-ea"/>
              </a:rPr>
              <a:t>trade</a:t>
            </a:r>
            <a:r>
              <a:rPr lang="en-US" altLang="ko-KR" dirty="0">
                <a:latin typeface="+mn-ea"/>
              </a:rPr>
              <a:t>, foreclosure, short sale       </a:t>
            </a:r>
          </a:p>
          <a:p>
            <a:pPr marL="0" indent="0">
              <a:lnSpc>
                <a:spcPts val="1300"/>
              </a:lnSpc>
              <a:buNone/>
            </a:pPr>
            <a:endParaRPr lang="en-US" altLang="ko-KR" dirty="0" smtClean="0">
              <a:latin typeface="+mn-ea"/>
            </a:endParaRPr>
          </a:p>
          <a:p>
            <a:pPr marL="0" indent="0">
              <a:lnSpc>
                <a:spcPts val="1300"/>
              </a:lnSpc>
              <a:buNone/>
            </a:pPr>
            <a:endParaRPr lang="en-US" altLang="ko-KR" dirty="0" smtClean="0">
              <a:latin typeface="+mn-ea"/>
            </a:endParaRPr>
          </a:p>
          <a:p>
            <a:pPr marL="0" indent="0">
              <a:lnSpc>
                <a:spcPts val="1300"/>
              </a:lnSpc>
              <a:buNone/>
            </a:pPr>
            <a:endParaRPr lang="en-US" altLang="ko-KR" dirty="0" smtClean="0">
              <a:latin typeface="+mn-ea"/>
            </a:endParaRPr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err="1" smtClean="0">
                <a:latin typeface="+mn-ea"/>
              </a:rPr>
              <a:t>AdjLand</a:t>
            </a:r>
            <a:r>
              <a:rPr lang="en-US" altLang="ko-KR" dirty="0">
                <a:latin typeface="+mn-ea"/>
              </a:rPr>
              <a:t>	Adjoining Land </a:t>
            </a:r>
            <a:endParaRPr lang="en-US" altLang="ko-KR" dirty="0" smtClean="0">
              <a:latin typeface="+mn-ea"/>
            </a:endParaRPr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smtClean="0">
                <a:latin typeface="+mn-ea"/>
              </a:rPr>
              <a:t>Purchase       </a:t>
            </a:r>
            <a:endParaRPr lang="en-US" altLang="ko-KR" dirty="0">
              <a:latin typeface="+mn-ea"/>
            </a:endParaRPr>
          </a:p>
          <a:p>
            <a:pPr marL="0" indent="0">
              <a:lnSpc>
                <a:spcPts val="1300"/>
              </a:lnSpc>
              <a:buNone/>
            </a:pPr>
            <a:endParaRPr lang="en-US" altLang="ko-KR" dirty="0" smtClean="0">
              <a:latin typeface="+mn-ea"/>
            </a:endParaRPr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err="1" smtClean="0">
                <a:latin typeface="+mn-ea"/>
              </a:rPr>
              <a:t>Alloca</a:t>
            </a:r>
            <a:r>
              <a:rPr lang="en-US" altLang="ko-KR" dirty="0">
                <a:latin typeface="+mn-ea"/>
              </a:rPr>
              <a:t>	</a:t>
            </a:r>
            <a:r>
              <a:rPr lang="en-US" altLang="ko-KR" sz="2000" dirty="0">
                <a:latin typeface="+mn-ea"/>
              </a:rPr>
              <a:t>Allocation - two linked properties with separate deeds, typically condo with a garage unit</a:t>
            </a:r>
            <a:r>
              <a:rPr lang="en-US" altLang="ko-KR" dirty="0">
                <a:latin typeface="+mn-ea"/>
              </a:rPr>
              <a:t>	       </a:t>
            </a:r>
          </a:p>
          <a:p>
            <a:pPr marL="0" indent="0">
              <a:lnSpc>
                <a:spcPts val="1300"/>
              </a:lnSpc>
              <a:buNone/>
            </a:pPr>
            <a:endParaRPr lang="en-US" altLang="ko-KR" dirty="0" smtClean="0">
              <a:latin typeface="+mn-ea"/>
            </a:endParaRPr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smtClean="0">
                <a:latin typeface="+mn-ea"/>
              </a:rPr>
              <a:t>Family</a:t>
            </a:r>
            <a:r>
              <a:rPr lang="en-US" altLang="ko-KR" dirty="0">
                <a:latin typeface="+mn-ea"/>
              </a:rPr>
              <a:t>	</a:t>
            </a:r>
            <a:r>
              <a:rPr lang="en-US" altLang="ko-KR" sz="2000" spc="-150" dirty="0">
                <a:latin typeface="+mn-ea"/>
              </a:rPr>
              <a:t>Sale between family members</a:t>
            </a:r>
            <a:r>
              <a:rPr lang="en-US" altLang="ko-KR" dirty="0">
                <a:latin typeface="+mn-ea"/>
              </a:rPr>
              <a:t>       </a:t>
            </a:r>
          </a:p>
          <a:p>
            <a:pPr marL="0" indent="0">
              <a:lnSpc>
                <a:spcPts val="1300"/>
              </a:lnSpc>
              <a:buNone/>
            </a:pPr>
            <a:endParaRPr lang="en-US" altLang="ko-KR" dirty="0" smtClean="0">
              <a:latin typeface="+mn-ea"/>
            </a:endParaRPr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smtClean="0">
                <a:latin typeface="+mn-ea"/>
              </a:rPr>
              <a:t>Partial</a:t>
            </a:r>
            <a:r>
              <a:rPr lang="en-US" altLang="ko-KR" dirty="0">
                <a:latin typeface="+mn-ea"/>
              </a:rPr>
              <a:t>	Home was not </a:t>
            </a:r>
            <a:endParaRPr lang="en-US" altLang="ko-KR" dirty="0" smtClean="0">
              <a:latin typeface="+mn-ea"/>
            </a:endParaRPr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smtClean="0">
                <a:latin typeface="+mn-ea"/>
              </a:rPr>
              <a:t>completed </a:t>
            </a:r>
            <a:r>
              <a:rPr lang="en-US" altLang="ko-KR" dirty="0">
                <a:latin typeface="+mn-ea"/>
              </a:rPr>
              <a:t>when last assessed </a:t>
            </a:r>
            <a:endParaRPr lang="en-US" altLang="ko-KR" dirty="0" smtClean="0">
              <a:latin typeface="+mn-ea"/>
            </a:endParaRPr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>
                <a:latin typeface="+mn-ea"/>
              </a:rPr>
              <a:t>associated with New Homes)</a:t>
            </a:r>
            <a:endParaRPr lang="ko-KR" altLang="en-US" dirty="0">
              <a:latin typeface="+mn-ea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735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5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43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86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1" y="691978"/>
            <a:ext cx="9601196" cy="5355312"/>
          </a:xfrm>
          <a:prstGeom prst="rect">
            <a:avLst/>
          </a:prstGeom>
          <a:noFill/>
          <a:ln w="50800" cmpd="dbl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r>
              <a:rPr lang="ko-KR" altLang="ko-KR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"Id“</a:t>
            </a:r>
            <a:endParaRPr lang="en-US" altLang="ko-KR" dirty="0" smtClean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r>
              <a:rPr lang="ko-KR" altLang="ko-KR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"MSSubClass“</a:t>
            </a:r>
            <a:endParaRPr lang="en-US" altLang="ko-KR" dirty="0" smtClean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r>
              <a:rPr lang="ko-KR" altLang="ko-KR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"MSZoning“</a:t>
            </a:r>
            <a:endParaRPr lang="en-US" altLang="ko-KR" dirty="0" smtClean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r>
              <a:rPr lang="ko-KR" altLang="ko-KR" dirty="0">
                <a:solidFill>
                  <a:srgbClr val="000000"/>
                </a:solidFill>
                <a:latin typeface="Lucida Console" panose="020B0609040504020204" pitchFamily="49" charset="0"/>
              </a:rPr>
              <a:t>"</a:t>
            </a:r>
            <a:r>
              <a:rPr lang="ko-KR" altLang="ko-KR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Alley“</a:t>
            </a:r>
            <a:endParaRPr lang="en-US" altLang="ko-KR" dirty="0" smtClean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r>
              <a:rPr lang="ko-KR" altLang="ko-KR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"LotShape“</a:t>
            </a:r>
            <a:endParaRPr lang="en-US" altLang="ko-KR" dirty="0" smtClean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r>
              <a:rPr lang="ko-KR" altLang="ko-KR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"LandContour“</a:t>
            </a:r>
            <a:endParaRPr lang="en-US" altLang="ko-KR" dirty="0" smtClean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r>
              <a:rPr lang="ko-KR" altLang="ko-KR" dirty="0">
                <a:solidFill>
                  <a:srgbClr val="000000"/>
                </a:solidFill>
                <a:latin typeface="Lucida Console" panose="020B0609040504020204" pitchFamily="49" charset="0"/>
              </a:rPr>
              <a:t>"</a:t>
            </a:r>
            <a:r>
              <a:rPr lang="ko-KR" altLang="ko-KR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Neighborhood“</a:t>
            </a:r>
            <a:endParaRPr lang="en-US" altLang="ko-KR" dirty="0" smtClean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r>
              <a:rPr lang="ko-KR" altLang="ko-KR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"Condition1“</a:t>
            </a:r>
            <a:endParaRPr lang="en-US" altLang="ko-KR" dirty="0" smtClean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r>
              <a:rPr lang="ko-KR" altLang="ko-KR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"Condition2“</a:t>
            </a:r>
            <a:endParaRPr lang="en-US" altLang="ko-KR" dirty="0" smtClean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r>
              <a:rPr lang="ko-KR" altLang="ko-KR" dirty="0">
                <a:solidFill>
                  <a:srgbClr val="000000"/>
                </a:solidFill>
                <a:latin typeface="Lucida Console" panose="020B0609040504020204" pitchFamily="49" charset="0"/>
              </a:rPr>
              <a:t>"</a:t>
            </a:r>
            <a:r>
              <a:rPr lang="ko-KR" altLang="ko-KR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OverallCond“</a:t>
            </a:r>
            <a:endParaRPr lang="en-US" altLang="ko-KR" dirty="0" smtClean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r>
              <a:rPr lang="ko-KR" altLang="ko-KR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"YearBuilt“</a:t>
            </a:r>
            <a:endParaRPr lang="en-US" altLang="ko-KR" dirty="0" smtClean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r>
              <a:rPr lang="ko-KR" altLang="ko-KR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"</a:t>
            </a:r>
            <a:r>
              <a:rPr lang="ko-KR" altLang="ko-KR" dirty="0">
                <a:solidFill>
                  <a:srgbClr val="000000"/>
                </a:solidFill>
                <a:latin typeface="Lucida Console" panose="020B0609040504020204" pitchFamily="49" charset="0"/>
              </a:rPr>
              <a:t>YearRemodAdd</a:t>
            </a:r>
            <a:r>
              <a:rPr lang="ko-KR" altLang="ko-KR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“</a:t>
            </a:r>
            <a:endParaRPr lang="en-US" altLang="ko-KR" dirty="0" smtClean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r>
              <a:rPr lang="ko-KR" altLang="ko-KR" dirty="0">
                <a:solidFill>
                  <a:srgbClr val="000000"/>
                </a:solidFill>
                <a:latin typeface="Lucida Console" panose="020B0609040504020204" pitchFamily="49" charset="0"/>
              </a:rPr>
              <a:t>"</a:t>
            </a:r>
            <a:r>
              <a:rPr lang="ko-KR" altLang="ko-KR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Exterior2nd“</a:t>
            </a:r>
            <a:endParaRPr lang="en-US" altLang="ko-KR" dirty="0" smtClean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r>
              <a:rPr lang="ko-KR" altLang="ko-KR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"MasVnrType“</a:t>
            </a:r>
            <a:endParaRPr lang="en-US" altLang="ko-KR" dirty="0" smtClean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r>
              <a:rPr lang="ko-KR" altLang="ko-KR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"MasVnrArea“</a:t>
            </a:r>
            <a:endParaRPr lang="en-US" altLang="ko-KR" dirty="0" smtClean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r>
              <a:rPr lang="ko-KR" altLang="ko-KR" dirty="0">
                <a:solidFill>
                  <a:srgbClr val="000000"/>
                </a:solidFill>
                <a:latin typeface="Lucida Console" panose="020B0609040504020204" pitchFamily="49" charset="0"/>
              </a:rPr>
              <a:t>"</a:t>
            </a:r>
            <a:r>
              <a:rPr lang="ko-KR" altLang="ko-KR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BsmtQual“</a:t>
            </a:r>
            <a:endParaRPr lang="en-US" altLang="ko-KR" dirty="0" smtClean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r>
              <a:rPr lang="ko-KR" altLang="ko-KR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"BsmtCond“</a:t>
            </a:r>
            <a:endParaRPr lang="en-US" altLang="ko-KR" dirty="0" smtClean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r>
              <a:rPr lang="ko-KR" altLang="ko-KR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"</a:t>
            </a:r>
            <a:r>
              <a:rPr lang="ko-KR" altLang="ko-KR" dirty="0">
                <a:solidFill>
                  <a:srgbClr val="000000"/>
                </a:solidFill>
                <a:latin typeface="Lucida Console" panose="020B0609040504020204" pitchFamily="49" charset="0"/>
              </a:rPr>
              <a:t>BsmtExposure"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717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1" y="2456328"/>
            <a:ext cx="9601196" cy="3419539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altLang="ko-KR" sz="1000" dirty="0" err="1"/>
              <a:t>MSSubClass</a:t>
            </a:r>
            <a:r>
              <a:rPr lang="en-US" altLang="ko-KR" sz="1000" dirty="0"/>
              <a:t>: Identifies the type of dwelling involved in the sale</a:t>
            </a:r>
            <a:r>
              <a:rPr lang="en-US" altLang="ko-KR" sz="1000" dirty="0" smtClean="0"/>
              <a:t>.</a:t>
            </a:r>
          </a:p>
          <a:p>
            <a:pPr marL="0" indent="0">
              <a:buNone/>
            </a:pPr>
            <a:r>
              <a:rPr lang="en-US" altLang="ko-KR" sz="1000" dirty="0"/>
              <a:t>MS </a:t>
            </a:r>
            <a:r>
              <a:rPr lang="en-US" altLang="ko-KR" sz="1000" dirty="0" err="1"/>
              <a:t>SubClass</a:t>
            </a:r>
            <a:r>
              <a:rPr lang="en-US" altLang="ko-KR" sz="1000" dirty="0"/>
              <a:t> (Nominal): </a:t>
            </a:r>
            <a:r>
              <a:rPr lang="ko-KR" altLang="en-US" sz="1000" dirty="0"/>
              <a:t>판매와 관련된 주택 유형을 식별합니다</a:t>
            </a:r>
            <a:r>
              <a:rPr lang="en-US" altLang="ko-KR" sz="1000" dirty="0"/>
              <a:t>.</a:t>
            </a:r>
            <a:endParaRPr lang="en-US" altLang="ko-KR" sz="1000" dirty="0" smtClean="0"/>
          </a:p>
          <a:p>
            <a:pPr marL="0" indent="0" algn="just">
              <a:buNone/>
            </a:pPr>
            <a:r>
              <a:rPr lang="en-US" altLang="ko-KR" sz="1000" dirty="0" smtClean="0"/>
              <a:t>20</a:t>
            </a:r>
            <a:r>
              <a:rPr lang="en-US" altLang="ko-KR" sz="1000" dirty="0"/>
              <a:t>	1-STORY 1946 &amp; NEWER ALL </a:t>
            </a:r>
            <a:r>
              <a:rPr lang="en-US" altLang="ko-KR" sz="1000" dirty="0" smtClean="0"/>
              <a:t>STYLES30</a:t>
            </a:r>
            <a:r>
              <a:rPr lang="en-US" altLang="ko-KR" sz="1000" dirty="0"/>
              <a:t>	1-STORY 1945 &amp; OLDER </a:t>
            </a:r>
            <a:endParaRPr lang="en-US" altLang="ko-KR" sz="1000" dirty="0" smtClean="0"/>
          </a:p>
          <a:p>
            <a:pPr marL="0" indent="0" algn="just">
              <a:buNone/>
            </a:pPr>
            <a:r>
              <a:rPr lang="en-US" altLang="ko-KR" sz="1000" dirty="0" smtClean="0"/>
              <a:t>40 1-STORY </a:t>
            </a:r>
            <a:r>
              <a:rPr lang="en-US" altLang="ko-KR" sz="1000" dirty="0"/>
              <a:t>W/FINISHED ATTIC ALL AGES        </a:t>
            </a:r>
            <a:endParaRPr lang="en-US" altLang="ko-KR" sz="1000" dirty="0" smtClean="0"/>
          </a:p>
          <a:p>
            <a:pPr marL="0" indent="0" algn="just">
              <a:buNone/>
            </a:pPr>
            <a:r>
              <a:rPr lang="en-US" altLang="ko-KR" sz="1000" dirty="0" smtClean="0"/>
              <a:t>45</a:t>
            </a:r>
            <a:r>
              <a:rPr lang="en-US" altLang="ko-KR" sz="1000" dirty="0"/>
              <a:t>	1-1/2 STORY - UNFINISHED ALL AGES        </a:t>
            </a:r>
            <a:endParaRPr lang="en-US" altLang="ko-KR" sz="1000" dirty="0" smtClean="0"/>
          </a:p>
          <a:p>
            <a:pPr marL="0" indent="0" algn="just">
              <a:buNone/>
            </a:pPr>
            <a:r>
              <a:rPr lang="en-US" altLang="ko-KR" sz="1000" dirty="0" smtClean="0"/>
              <a:t>50</a:t>
            </a:r>
            <a:r>
              <a:rPr lang="en-US" altLang="ko-KR" sz="1000" dirty="0"/>
              <a:t>	1-1/2 STORY FINISHED ALL AGES        </a:t>
            </a:r>
            <a:endParaRPr lang="en-US" altLang="ko-KR" sz="1000" dirty="0" smtClean="0"/>
          </a:p>
          <a:p>
            <a:pPr marL="0" indent="0" algn="just">
              <a:buNone/>
            </a:pPr>
            <a:r>
              <a:rPr lang="en-US" altLang="ko-KR" sz="1000" dirty="0" smtClean="0"/>
              <a:t>60 2-STORY </a:t>
            </a:r>
            <a:r>
              <a:rPr lang="en-US" altLang="ko-KR" sz="1000" dirty="0"/>
              <a:t>1946 &amp; NEWER </a:t>
            </a:r>
          </a:p>
          <a:p>
            <a:pPr marL="0" indent="0" algn="just">
              <a:buNone/>
            </a:pPr>
            <a:r>
              <a:rPr lang="en-US" altLang="ko-KR" sz="1000" dirty="0" smtClean="0"/>
              <a:t>70 2-STORY </a:t>
            </a:r>
            <a:r>
              <a:rPr lang="en-US" altLang="ko-KR" sz="1000" dirty="0"/>
              <a:t>1945 &amp; OLDER        </a:t>
            </a:r>
            <a:endParaRPr lang="en-US" altLang="ko-KR" sz="1000" dirty="0" smtClean="0"/>
          </a:p>
          <a:p>
            <a:pPr marL="0" indent="0" algn="just">
              <a:buNone/>
            </a:pPr>
            <a:r>
              <a:rPr lang="en-US" altLang="ko-KR" sz="1000" dirty="0" smtClean="0"/>
              <a:t>75 2-1/2 </a:t>
            </a:r>
            <a:r>
              <a:rPr lang="en-US" altLang="ko-KR" sz="1000" dirty="0"/>
              <a:t>STORY ALL AGES        </a:t>
            </a:r>
          </a:p>
          <a:p>
            <a:pPr marL="0" indent="0" algn="just">
              <a:buNone/>
            </a:pPr>
            <a:r>
              <a:rPr lang="en-US" altLang="ko-KR" sz="1000" dirty="0" smtClean="0"/>
              <a:t>80 SPLIT </a:t>
            </a:r>
            <a:r>
              <a:rPr lang="en-US" altLang="ko-KR" sz="1000" dirty="0"/>
              <a:t>OR MULTI-LEVEL        </a:t>
            </a:r>
            <a:endParaRPr lang="en-US" altLang="ko-KR" sz="1000" dirty="0" smtClean="0"/>
          </a:p>
          <a:p>
            <a:pPr marL="0" indent="0" algn="just">
              <a:buNone/>
            </a:pPr>
            <a:r>
              <a:rPr lang="en-US" altLang="ko-KR" sz="1000" dirty="0" smtClean="0"/>
              <a:t>85 SPLIT </a:t>
            </a:r>
            <a:r>
              <a:rPr lang="en-US" altLang="ko-KR" sz="1000" dirty="0"/>
              <a:t>FOYER        </a:t>
            </a:r>
            <a:endParaRPr lang="en-US" altLang="ko-KR" sz="1000" dirty="0" smtClean="0"/>
          </a:p>
          <a:p>
            <a:pPr marL="0" indent="0" algn="just">
              <a:buNone/>
            </a:pPr>
            <a:r>
              <a:rPr lang="en-US" altLang="ko-KR" sz="1000" dirty="0" smtClean="0"/>
              <a:t>90 DUPLEX </a:t>
            </a:r>
            <a:r>
              <a:rPr lang="en-US" altLang="ko-KR" sz="1000" dirty="0"/>
              <a:t>- ALL STYLES AND AGES       </a:t>
            </a:r>
          </a:p>
          <a:p>
            <a:pPr marL="0" indent="0" algn="just">
              <a:buNone/>
            </a:pPr>
            <a:r>
              <a:rPr lang="en-US" altLang="ko-KR" sz="1000" dirty="0" smtClean="0"/>
              <a:t>120 1-STORY </a:t>
            </a:r>
            <a:r>
              <a:rPr lang="en-US" altLang="ko-KR" sz="1000" dirty="0"/>
              <a:t>PUD (Planned Unit Development) - 1946 &amp; NEWER       </a:t>
            </a:r>
            <a:endParaRPr lang="en-US" altLang="ko-KR" sz="1000" dirty="0" smtClean="0"/>
          </a:p>
          <a:p>
            <a:pPr marL="0" indent="0" algn="just">
              <a:buNone/>
            </a:pPr>
            <a:endParaRPr lang="en-US" altLang="ko-KR" sz="1000" dirty="0" smtClean="0"/>
          </a:p>
          <a:p>
            <a:pPr marL="0" indent="0" algn="just">
              <a:buNone/>
            </a:pPr>
            <a:endParaRPr lang="en-US" altLang="ko-KR" sz="1000" dirty="0"/>
          </a:p>
          <a:p>
            <a:pPr marL="0" indent="0" algn="just">
              <a:buNone/>
            </a:pPr>
            <a:r>
              <a:rPr lang="en-US" altLang="ko-KR" sz="1000" dirty="0" smtClean="0"/>
              <a:t>150 1-1/2 </a:t>
            </a:r>
            <a:r>
              <a:rPr lang="en-US" altLang="ko-KR" sz="1000" dirty="0"/>
              <a:t>STORY PUD - ALL AGES       </a:t>
            </a:r>
            <a:endParaRPr lang="en-US" altLang="ko-KR" sz="1000" dirty="0" smtClean="0"/>
          </a:p>
          <a:p>
            <a:pPr marL="0" indent="0" algn="just">
              <a:buNone/>
            </a:pPr>
            <a:r>
              <a:rPr lang="en-US" altLang="ko-KR" sz="1000" dirty="0" smtClean="0"/>
              <a:t>160 2-STORY </a:t>
            </a:r>
            <a:r>
              <a:rPr lang="en-US" altLang="ko-KR" sz="1000" dirty="0"/>
              <a:t>PUD - 1946 &amp; NEWER       </a:t>
            </a:r>
            <a:endParaRPr lang="en-US" altLang="ko-KR" sz="1000" dirty="0" smtClean="0"/>
          </a:p>
          <a:p>
            <a:pPr marL="0" indent="0" algn="just">
              <a:buNone/>
            </a:pPr>
            <a:r>
              <a:rPr lang="en-US" altLang="ko-KR" sz="1000" dirty="0" smtClean="0"/>
              <a:t>180 PUD </a:t>
            </a:r>
            <a:r>
              <a:rPr lang="en-US" altLang="ko-KR" sz="1000" dirty="0"/>
              <a:t>- MULTILEVEL - INCL SPLIT LEV/FOYER       190	2 FAMILY CONVERSION - ALL STYLES AND </a:t>
            </a:r>
            <a:endParaRPr lang="en-US" altLang="ko-KR" sz="1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295401" y="322646"/>
            <a:ext cx="960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016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altLang="ko-KR" dirty="0" err="1"/>
              <a:t>AGESMSZoning</a:t>
            </a:r>
            <a:r>
              <a:rPr lang="en-US" altLang="ko-KR" dirty="0"/>
              <a:t>: Identifies the general zoning classification of the sale.	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/>
              <a:t>AGESMSZoning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일반적인 지역의 판매 분류</a:t>
            </a: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/>
              <a:t>A	Agriculture       </a:t>
            </a:r>
            <a:r>
              <a:rPr lang="ko-KR" altLang="en-US" dirty="0" smtClean="0"/>
              <a:t>농업</a:t>
            </a: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/>
              <a:t>C	Commercial       </a:t>
            </a:r>
            <a:r>
              <a:rPr lang="ko-KR" altLang="en-US" dirty="0" smtClean="0"/>
              <a:t>상업</a:t>
            </a: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/>
              <a:t>FV	Floating Village Residential    </a:t>
            </a:r>
            <a:r>
              <a:rPr lang="ko-KR" altLang="en-US" dirty="0" smtClean="0"/>
              <a:t>부유층 주거지</a:t>
            </a:r>
            <a:r>
              <a:rPr lang="en-US" altLang="ko-KR" dirty="0" smtClean="0"/>
              <a:t>  </a:t>
            </a: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/>
              <a:t> I	Industrial       </a:t>
            </a:r>
            <a:r>
              <a:rPr lang="ko-KR" altLang="en-US" dirty="0" err="1" smtClean="0"/>
              <a:t>산업구역</a:t>
            </a: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/>
              <a:t>RH	Residential High Density       </a:t>
            </a:r>
            <a:r>
              <a:rPr lang="ko-KR" altLang="en-US" dirty="0" smtClean="0"/>
              <a:t>고밀도의 주거지</a:t>
            </a: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/>
              <a:t>RL	Residential Low Density       </a:t>
            </a:r>
            <a:r>
              <a:rPr lang="ko-KR" altLang="en-US" dirty="0" smtClean="0"/>
              <a:t>저밀도의 주거지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RP</a:t>
            </a:r>
            <a:r>
              <a:rPr lang="en-US" altLang="ko-KR" dirty="0"/>
              <a:t>	Residential Low Density Park       </a:t>
            </a:r>
            <a:r>
              <a:rPr lang="ko-KR" altLang="en-US" dirty="0" smtClean="0"/>
              <a:t>저밀도 공원의 주거지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RM</a:t>
            </a:r>
            <a:r>
              <a:rPr lang="en-US" altLang="ko-KR" dirty="0"/>
              <a:t>	Residential Medium Density	</a:t>
            </a:r>
            <a:r>
              <a:rPr lang="ko-KR" altLang="en-US" dirty="0" smtClean="0"/>
              <a:t>중간 밀도의 주거지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2841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25000" lnSpcReduction="20000"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altLang="ko-KR" sz="9600" dirty="0" err="1"/>
              <a:t>LotFrontage</a:t>
            </a:r>
            <a:r>
              <a:rPr lang="en-US" altLang="ko-KR" sz="9600" dirty="0"/>
              <a:t>: Linear feet of street </a:t>
            </a:r>
            <a:endParaRPr lang="en-US" altLang="ko-KR" sz="960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9600" dirty="0" err="1" smtClean="0"/>
              <a:t>LotFrontage</a:t>
            </a:r>
            <a:r>
              <a:rPr lang="en-US" altLang="ko-KR" sz="9600" dirty="0" smtClean="0"/>
              <a:t>: </a:t>
            </a:r>
            <a:r>
              <a:rPr lang="ko-KR" altLang="en-US" sz="9600" dirty="0" smtClean="0"/>
              <a:t>부동산과 연결된 </a:t>
            </a:r>
            <a:endParaRPr lang="en-US" altLang="ko-KR" sz="960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9600" dirty="0" smtClean="0"/>
              <a:t>connected </a:t>
            </a:r>
            <a:r>
              <a:rPr lang="en-US" altLang="ko-KR" sz="9600" dirty="0"/>
              <a:t>to </a:t>
            </a:r>
            <a:r>
              <a:rPr lang="en-US" altLang="ko-KR" sz="9600" dirty="0" smtClean="0"/>
              <a:t>property</a:t>
            </a:r>
          </a:p>
          <a:p>
            <a:pPr marL="0" indent="0">
              <a:lnSpc>
                <a:spcPts val="1500"/>
              </a:lnSpc>
              <a:buNone/>
            </a:pPr>
            <a:r>
              <a:rPr lang="ko-KR" altLang="en-US" sz="9600" dirty="0"/>
              <a:t>도로와의 </a:t>
            </a:r>
            <a:r>
              <a:rPr lang="ko-KR" altLang="en-US" sz="9600" dirty="0" smtClean="0"/>
              <a:t>거리</a:t>
            </a:r>
            <a:endParaRPr lang="en-US" altLang="ko-KR" sz="9600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9600" dirty="0" err="1"/>
              <a:t>LotArea</a:t>
            </a:r>
            <a:r>
              <a:rPr lang="en-US" altLang="ko-KR" sz="9600" dirty="0"/>
              <a:t>: Lot size in </a:t>
            </a:r>
            <a:r>
              <a:rPr lang="en-US" altLang="ko-KR" sz="9600" dirty="0"/>
              <a:t>square feet </a:t>
            </a:r>
            <a:endParaRPr lang="en-US" altLang="ko-KR" sz="960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ko-KR" altLang="en-US" sz="9600" dirty="0" smtClean="0"/>
              <a:t>장소 </a:t>
            </a:r>
            <a:r>
              <a:rPr lang="en-US" altLang="ko-KR" sz="9600" dirty="0" smtClean="0"/>
              <a:t>: </a:t>
            </a:r>
            <a:r>
              <a:rPr lang="ko-KR" altLang="en-US" sz="9600" dirty="0" smtClean="0"/>
              <a:t>장소의 크기</a:t>
            </a:r>
            <a:r>
              <a:rPr lang="en-US" altLang="ko-KR" sz="9600" dirty="0" smtClean="0"/>
              <a:t>(sf)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9600" dirty="0" smtClean="0"/>
              <a:t>Street: Type </a:t>
            </a:r>
            <a:r>
              <a:rPr lang="en-US" altLang="ko-KR" sz="9600" dirty="0"/>
              <a:t>of road access to </a:t>
            </a:r>
            <a:r>
              <a:rPr lang="en-US" altLang="ko-KR" sz="9600" dirty="0" smtClean="0"/>
              <a:t>property</a:t>
            </a:r>
          </a:p>
          <a:p>
            <a:pPr marL="0" indent="0">
              <a:lnSpc>
                <a:spcPts val="1500"/>
              </a:lnSpc>
              <a:buNone/>
            </a:pPr>
            <a:r>
              <a:rPr lang="ko-KR" altLang="en-US" sz="9600" dirty="0" smtClean="0"/>
              <a:t>거리</a:t>
            </a:r>
            <a:r>
              <a:rPr lang="en-US" altLang="ko-KR" sz="9600" dirty="0" smtClean="0"/>
              <a:t>: </a:t>
            </a:r>
            <a:r>
              <a:rPr lang="ko-KR" altLang="en-US" sz="9600" dirty="0" smtClean="0"/>
              <a:t>부동산과 연결된 도로의 종류</a:t>
            </a:r>
            <a:endParaRPr lang="en-US" altLang="ko-KR" sz="960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9600" dirty="0" err="1" smtClean="0"/>
              <a:t>Grvl</a:t>
            </a:r>
            <a:r>
              <a:rPr lang="en-US" altLang="ko-KR" sz="9600" dirty="0"/>
              <a:t>	Gravel	       Pave	</a:t>
            </a:r>
            <a:r>
              <a:rPr lang="en-US" altLang="ko-KR" sz="9600" dirty="0" smtClean="0"/>
              <a:t>Paved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9600" dirty="0" err="1" smtClean="0"/>
              <a:t>Grvl</a:t>
            </a:r>
            <a:r>
              <a:rPr lang="en-US" altLang="ko-KR" sz="9600" dirty="0" smtClean="0"/>
              <a:t>	</a:t>
            </a:r>
            <a:r>
              <a:rPr lang="ko-KR" altLang="en-US" sz="9600" dirty="0" smtClean="0"/>
              <a:t>비포장</a:t>
            </a:r>
            <a:r>
              <a:rPr lang="en-US" altLang="ko-KR" sz="9600" dirty="0" smtClean="0"/>
              <a:t>	Pave	</a:t>
            </a:r>
            <a:r>
              <a:rPr lang="ko-KR" altLang="en-US" sz="9600" dirty="0" smtClean="0"/>
              <a:t>포장</a:t>
            </a:r>
            <a:endParaRPr lang="en-US" altLang="ko-KR" sz="960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9600" dirty="0" smtClean="0"/>
              <a:t>Alley</a:t>
            </a:r>
            <a:r>
              <a:rPr lang="en-US" altLang="ko-KR" sz="9600" dirty="0"/>
              <a:t>: Type of alley access to property       </a:t>
            </a:r>
            <a:endParaRPr lang="en-US" altLang="ko-KR" sz="960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ko-KR" altLang="en-US" sz="9600" dirty="0" smtClean="0"/>
              <a:t>골목</a:t>
            </a:r>
            <a:r>
              <a:rPr lang="en-US" altLang="ko-KR" sz="9600" dirty="0" smtClean="0"/>
              <a:t>: </a:t>
            </a:r>
            <a:r>
              <a:rPr lang="ko-KR" altLang="en-US" sz="9600" dirty="0"/>
              <a:t>부동산과 </a:t>
            </a:r>
            <a:r>
              <a:rPr lang="ko-KR" altLang="en-US" sz="9600" dirty="0" smtClean="0"/>
              <a:t>인접한 </a:t>
            </a:r>
            <a:r>
              <a:rPr lang="ko-KR" altLang="en-US" sz="9600" dirty="0"/>
              <a:t>골목의 종류</a:t>
            </a:r>
            <a:endParaRPr lang="en-US" altLang="ko-KR" sz="960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9600" dirty="0" err="1" smtClean="0"/>
              <a:t>Grvl</a:t>
            </a:r>
            <a:r>
              <a:rPr lang="en-US" altLang="ko-KR" sz="9600" dirty="0"/>
              <a:t>	Gravel       Pave	Paved       </a:t>
            </a:r>
            <a:endParaRPr lang="en-US" altLang="ko-KR" sz="960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9600" dirty="0" err="1"/>
              <a:t>Grvl</a:t>
            </a:r>
            <a:r>
              <a:rPr lang="en-US" altLang="ko-KR" sz="9600" dirty="0"/>
              <a:t>	</a:t>
            </a:r>
            <a:r>
              <a:rPr lang="ko-KR" altLang="en-US" sz="9600" dirty="0"/>
              <a:t>비포장</a:t>
            </a:r>
            <a:r>
              <a:rPr lang="en-US" altLang="ko-KR" sz="9600" dirty="0"/>
              <a:t>	Pave	</a:t>
            </a:r>
            <a:r>
              <a:rPr lang="ko-KR" altLang="en-US" sz="9600" dirty="0" smtClean="0"/>
              <a:t>포장</a:t>
            </a:r>
            <a:endParaRPr lang="en-US" altLang="ko-KR" sz="960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9600" dirty="0" smtClean="0"/>
              <a:t>NA </a:t>
            </a:r>
            <a:r>
              <a:rPr lang="en-US" altLang="ko-KR" sz="9600" dirty="0"/>
              <a:t>	No alley access	</a:t>
            </a:r>
            <a:endParaRPr lang="en-US" altLang="ko-KR" sz="960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9600" dirty="0" smtClean="0"/>
              <a:t>NA		</a:t>
            </a:r>
            <a:r>
              <a:rPr lang="ko-KR" altLang="en-US" sz="9600" dirty="0" smtClean="0"/>
              <a:t>골목길 없음</a:t>
            </a:r>
            <a:r>
              <a:rPr lang="en-US" altLang="ko-KR" sz="9600" dirty="0" smtClean="0"/>
              <a:t>.</a:t>
            </a:r>
            <a:r>
              <a:rPr lang="en-US" altLang="ko-KR" sz="9600" dirty="0"/>
              <a:t>	</a:t>
            </a:r>
            <a:endParaRPr lang="en-US" altLang="ko-KR" sz="9600" dirty="0" smtClean="0"/>
          </a:p>
        </p:txBody>
      </p:sp>
    </p:spTree>
    <p:extLst>
      <p:ext uri="{BB962C8B-B14F-4D97-AF65-F5344CB8AC3E}">
        <p14:creationId xmlns:p14="http://schemas.microsoft.com/office/powerpoint/2010/main" val="428306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2" y="2486593"/>
            <a:ext cx="9601196" cy="3318936"/>
          </a:xfrm>
        </p:spPr>
        <p:txBody>
          <a:bodyPr numCol="2">
            <a:noAutofit/>
          </a:bodyPr>
          <a:lstStyle/>
          <a:p>
            <a:pPr marL="0" indent="0">
              <a:lnSpc>
                <a:spcPts val="1300"/>
              </a:lnSpc>
              <a:buNone/>
            </a:pPr>
            <a:r>
              <a:rPr lang="en-US" altLang="ko-KR" sz="2000" dirty="0" err="1">
                <a:latin typeface="+mn-ea"/>
              </a:rPr>
              <a:t>LotShape</a:t>
            </a:r>
            <a:r>
              <a:rPr lang="en-US" altLang="ko-KR" sz="2000" dirty="0">
                <a:latin typeface="+mn-ea"/>
              </a:rPr>
              <a:t>: General shape of property </a:t>
            </a:r>
          </a:p>
          <a:p>
            <a:pPr marL="0" indent="0">
              <a:lnSpc>
                <a:spcPts val="1300"/>
              </a:lnSpc>
              <a:buNone/>
            </a:pPr>
            <a:r>
              <a:rPr lang="ko-KR" altLang="en-US" sz="2000" dirty="0">
                <a:latin typeface="+mn-ea"/>
              </a:rPr>
              <a:t>장소의 모양</a:t>
            </a:r>
            <a:r>
              <a:rPr lang="en-US" altLang="ko-KR" sz="2000" dirty="0">
                <a:latin typeface="+mn-ea"/>
              </a:rPr>
              <a:t>	: </a:t>
            </a:r>
            <a:r>
              <a:rPr lang="ko-KR" altLang="en-US" sz="2000" dirty="0">
                <a:latin typeface="+mn-ea"/>
              </a:rPr>
              <a:t>일반적인 부동산의  모양</a:t>
            </a:r>
            <a:endParaRPr lang="en-US" altLang="ko-KR" sz="2000" dirty="0">
              <a:latin typeface="+mn-ea"/>
            </a:endParaRPr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err="1">
                <a:latin typeface="+mn-ea"/>
              </a:rPr>
              <a:t>Reg</a:t>
            </a:r>
            <a:r>
              <a:rPr lang="en-US" altLang="ko-KR" dirty="0">
                <a:latin typeface="+mn-ea"/>
              </a:rPr>
              <a:t>		Regular	</a:t>
            </a:r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err="1">
                <a:latin typeface="+mn-ea"/>
              </a:rPr>
              <a:t>Reg</a:t>
            </a:r>
            <a:r>
              <a:rPr lang="en-US" altLang="ko-KR" dirty="0">
                <a:latin typeface="+mn-ea"/>
              </a:rPr>
              <a:t>		</a:t>
            </a:r>
            <a:r>
              <a:rPr lang="ko-KR" altLang="en-US" dirty="0" err="1">
                <a:latin typeface="+mn-ea"/>
              </a:rPr>
              <a:t>규칙적임</a:t>
            </a:r>
            <a:r>
              <a:rPr lang="en-US" altLang="ko-KR" dirty="0">
                <a:latin typeface="+mn-ea"/>
              </a:rPr>
              <a:t>       </a:t>
            </a:r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>
                <a:latin typeface="+mn-ea"/>
              </a:rPr>
              <a:t>IR1	Slightly irregular</a:t>
            </a:r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>
                <a:latin typeface="+mn-ea"/>
              </a:rPr>
              <a:t>IR1 </a:t>
            </a:r>
            <a:r>
              <a:rPr lang="en-US" altLang="ko-KR" dirty="0" smtClean="0">
                <a:latin typeface="+mn-ea"/>
              </a:rPr>
              <a:t>	</a:t>
            </a:r>
            <a:r>
              <a:rPr lang="ko-KR" altLang="en-US" dirty="0" smtClean="0">
                <a:latin typeface="+mn-ea"/>
              </a:rPr>
              <a:t>약간 </a:t>
            </a:r>
            <a:r>
              <a:rPr lang="ko-KR" altLang="en-US" dirty="0">
                <a:latin typeface="+mn-ea"/>
              </a:rPr>
              <a:t>불규칙함</a:t>
            </a:r>
            <a:r>
              <a:rPr lang="en-US" altLang="ko-KR" dirty="0">
                <a:latin typeface="+mn-ea"/>
              </a:rPr>
              <a:t>     </a:t>
            </a:r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>
                <a:latin typeface="+mn-ea"/>
              </a:rPr>
              <a:t>IR2	Moderately Irregular       </a:t>
            </a:r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smtClean="0">
                <a:latin typeface="+mn-ea"/>
              </a:rPr>
              <a:t>IR2	</a:t>
            </a:r>
            <a:r>
              <a:rPr lang="ko-KR" altLang="en-US" dirty="0" smtClean="0">
                <a:latin typeface="+mn-ea"/>
              </a:rPr>
              <a:t>적당히 </a:t>
            </a:r>
            <a:r>
              <a:rPr lang="ko-KR" altLang="en-US" dirty="0">
                <a:latin typeface="+mn-ea"/>
              </a:rPr>
              <a:t>불규칙함</a:t>
            </a:r>
            <a:endParaRPr lang="en-US" altLang="ko-KR" dirty="0" smtClean="0">
              <a:latin typeface="+mn-ea"/>
            </a:endParaRPr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smtClean="0">
                <a:latin typeface="+mn-ea"/>
              </a:rPr>
              <a:t>IR3</a:t>
            </a:r>
            <a:r>
              <a:rPr lang="en-US" altLang="ko-KR" dirty="0">
                <a:latin typeface="+mn-ea"/>
              </a:rPr>
              <a:t>	Irregular       </a:t>
            </a:r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smtClean="0">
                <a:latin typeface="+mn-ea"/>
              </a:rPr>
              <a:t>IR3	</a:t>
            </a:r>
            <a:r>
              <a:rPr lang="ko-KR" altLang="en-US" dirty="0" smtClean="0">
                <a:latin typeface="+mn-ea"/>
              </a:rPr>
              <a:t>불규칙함</a:t>
            </a:r>
            <a:endParaRPr lang="en-US" altLang="ko-KR" dirty="0" smtClean="0">
              <a:latin typeface="+mn-ea"/>
            </a:endParaRPr>
          </a:p>
          <a:p>
            <a:pPr marL="0" indent="0">
              <a:lnSpc>
                <a:spcPts val="1300"/>
              </a:lnSpc>
              <a:buNone/>
            </a:pPr>
            <a:endParaRPr lang="en-US" altLang="ko-KR" sz="2000" dirty="0" smtClean="0">
              <a:latin typeface="+mn-ea"/>
            </a:endParaRPr>
          </a:p>
          <a:p>
            <a:pPr marL="0" indent="0">
              <a:lnSpc>
                <a:spcPts val="1300"/>
              </a:lnSpc>
              <a:buNone/>
            </a:pPr>
            <a:r>
              <a:rPr lang="en-US" altLang="ko-KR" sz="2000" dirty="0" err="1" smtClean="0">
                <a:latin typeface="+mn-ea"/>
              </a:rPr>
              <a:t>LandContour</a:t>
            </a:r>
            <a:r>
              <a:rPr lang="en-US" altLang="ko-KR" sz="2000" dirty="0">
                <a:latin typeface="+mn-ea"/>
              </a:rPr>
              <a:t>: Flatness of the </a:t>
            </a:r>
            <a:r>
              <a:rPr lang="en-US" altLang="ko-KR" sz="2000" dirty="0" smtClean="0">
                <a:latin typeface="+mn-ea"/>
              </a:rPr>
              <a:t>property</a:t>
            </a:r>
          </a:p>
          <a:p>
            <a:pPr marL="0" indent="0">
              <a:lnSpc>
                <a:spcPts val="1300"/>
              </a:lnSpc>
              <a:buNone/>
            </a:pPr>
            <a:r>
              <a:rPr lang="ko-KR" altLang="en-US" sz="2000" dirty="0">
                <a:latin typeface="+mn-ea"/>
              </a:rPr>
              <a:t>대지 등고선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명목</a:t>
            </a:r>
            <a:r>
              <a:rPr lang="en-US" altLang="ko-KR" sz="2000" dirty="0">
                <a:latin typeface="+mn-ea"/>
              </a:rPr>
              <a:t>): </a:t>
            </a:r>
            <a:r>
              <a:rPr lang="ko-KR" altLang="en-US" sz="2000" dirty="0">
                <a:latin typeface="+mn-ea"/>
              </a:rPr>
              <a:t>부동산의 평탄도</a:t>
            </a:r>
            <a:r>
              <a:rPr lang="en-US" altLang="ko-KR" sz="2000" dirty="0" smtClean="0">
                <a:latin typeface="+mn-ea"/>
              </a:rPr>
              <a:t>       </a:t>
            </a:r>
            <a:endParaRPr lang="en-US" altLang="ko-KR" sz="2000" dirty="0">
              <a:latin typeface="+mn-ea"/>
            </a:endParaRPr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err="1">
                <a:latin typeface="+mn-ea"/>
              </a:rPr>
              <a:t>Lvl</a:t>
            </a:r>
            <a:r>
              <a:rPr lang="en-US" altLang="ko-KR" dirty="0">
                <a:latin typeface="+mn-ea"/>
              </a:rPr>
              <a:t>	Near </a:t>
            </a:r>
            <a:r>
              <a:rPr lang="en-US" altLang="ko-KR" dirty="0" smtClean="0">
                <a:latin typeface="+mn-ea"/>
              </a:rPr>
              <a:t>Flat/Level</a:t>
            </a:r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err="1">
                <a:latin typeface="+mn-ea"/>
              </a:rPr>
              <a:t>Lvl</a:t>
            </a:r>
            <a:r>
              <a:rPr lang="en-US" altLang="ko-KR" dirty="0">
                <a:latin typeface="+mn-ea"/>
              </a:rPr>
              <a:t>	</a:t>
            </a:r>
            <a:r>
              <a:rPr lang="ko-KR" altLang="en-US" dirty="0">
                <a:latin typeface="+mn-ea"/>
              </a:rPr>
              <a:t>평탄에 가까움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평평함</a:t>
            </a:r>
            <a:r>
              <a:rPr lang="en-US" altLang="ko-KR" dirty="0">
                <a:latin typeface="+mn-ea"/>
              </a:rPr>
              <a:t>	       </a:t>
            </a:r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err="1">
                <a:latin typeface="+mn-ea"/>
              </a:rPr>
              <a:t>Bnk</a:t>
            </a:r>
            <a:r>
              <a:rPr lang="en-US" altLang="ko-KR" dirty="0">
                <a:latin typeface="+mn-ea"/>
              </a:rPr>
              <a:t>	</a:t>
            </a:r>
            <a:r>
              <a:rPr lang="en-US" altLang="ko-KR" sz="2000" dirty="0">
                <a:latin typeface="+mn-ea"/>
              </a:rPr>
              <a:t>Banked - Quick and </a:t>
            </a:r>
            <a:r>
              <a:rPr lang="en-US" altLang="ko-KR" sz="2000" dirty="0" smtClean="0">
                <a:latin typeface="+mn-ea"/>
              </a:rPr>
              <a:t>significant</a:t>
            </a:r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err="1" smtClean="0">
                <a:latin typeface="+mn-ea"/>
              </a:rPr>
              <a:t>Bnk</a:t>
            </a:r>
            <a:r>
              <a:rPr lang="en-US" altLang="ko-KR" dirty="0" smtClean="0">
                <a:latin typeface="+mn-ea"/>
              </a:rPr>
              <a:t>	</a:t>
            </a:r>
            <a:r>
              <a:rPr lang="ko-KR" altLang="en-US" sz="2000" dirty="0">
                <a:latin typeface="+mn-ea"/>
              </a:rPr>
              <a:t> 도로에서 빌딩까지 급한 경사</a:t>
            </a:r>
            <a:endParaRPr lang="en-US" altLang="ko-KR" sz="2000" dirty="0">
              <a:latin typeface="+mn-ea"/>
            </a:endParaRPr>
          </a:p>
          <a:p>
            <a:pPr marL="0" indent="0">
              <a:lnSpc>
                <a:spcPts val="1300"/>
              </a:lnSpc>
              <a:buNone/>
            </a:pPr>
            <a:r>
              <a:rPr lang="en-US" altLang="ko-KR" sz="2000" dirty="0">
                <a:latin typeface="+mn-ea"/>
              </a:rPr>
              <a:t>rise from street grade to </a:t>
            </a:r>
            <a:r>
              <a:rPr lang="en-US" altLang="ko-KR" sz="2000" dirty="0" smtClean="0">
                <a:latin typeface="+mn-ea"/>
              </a:rPr>
              <a:t>building</a:t>
            </a:r>
          </a:p>
          <a:p>
            <a:pPr marL="0" indent="0">
              <a:lnSpc>
                <a:spcPts val="1300"/>
              </a:lnSpc>
              <a:buNone/>
            </a:pPr>
            <a:r>
              <a:rPr lang="en-US" altLang="ko-KR" sz="2000" dirty="0" smtClean="0">
                <a:latin typeface="+mn-ea"/>
              </a:rPr>
              <a:t>HLS</a:t>
            </a:r>
            <a:r>
              <a:rPr lang="en-US" altLang="ko-KR" sz="2000" dirty="0">
                <a:latin typeface="+mn-ea"/>
              </a:rPr>
              <a:t>	</a:t>
            </a:r>
            <a:r>
              <a:rPr lang="en-US" altLang="ko-KR" sz="2000" spc="-150" dirty="0">
                <a:latin typeface="+mn-ea"/>
              </a:rPr>
              <a:t>Hillside - Significant slope </a:t>
            </a:r>
            <a:r>
              <a:rPr lang="en-US" altLang="ko-KR" sz="2000" spc="-150" dirty="0" smtClean="0">
                <a:latin typeface="+mn-ea"/>
              </a:rPr>
              <a:t>from side </a:t>
            </a:r>
          </a:p>
          <a:p>
            <a:pPr marL="0" indent="0">
              <a:lnSpc>
                <a:spcPts val="1300"/>
              </a:lnSpc>
              <a:buNone/>
            </a:pPr>
            <a:r>
              <a:rPr lang="en-US" altLang="ko-KR" sz="2000" spc="-150" dirty="0" smtClean="0">
                <a:latin typeface="+mn-ea"/>
              </a:rPr>
              <a:t>to side	</a:t>
            </a:r>
            <a:r>
              <a:rPr lang="ko-KR" altLang="en-US" sz="2000" spc="-150" dirty="0">
                <a:latin typeface="+mn-ea"/>
              </a:rPr>
              <a:t>상당한 경사</a:t>
            </a:r>
            <a:endParaRPr lang="en-US" altLang="ko-KR" sz="2000" spc="-150" dirty="0" smtClean="0">
              <a:latin typeface="+mn-ea"/>
            </a:endParaRPr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smtClean="0">
                <a:latin typeface="+mn-ea"/>
              </a:rPr>
              <a:t>Low</a:t>
            </a:r>
            <a:r>
              <a:rPr lang="en-US" altLang="ko-KR" dirty="0">
                <a:latin typeface="+mn-ea"/>
              </a:rPr>
              <a:t>	</a:t>
            </a:r>
            <a:r>
              <a:rPr lang="en-US" altLang="ko-KR" dirty="0" smtClean="0">
                <a:latin typeface="+mn-ea"/>
              </a:rPr>
              <a:t>Depression</a:t>
            </a:r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>
                <a:latin typeface="+mn-ea"/>
              </a:rPr>
              <a:t>Low </a:t>
            </a:r>
            <a:r>
              <a:rPr lang="en-US" altLang="ko-KR" dirty="0" smtClean="0">
                <a:latin typeface="+mn-ea"/>
              </a:rPr>
              <a:t>	</a:t>
            </a:r>
            <a:r>
              <a:rPr lang="ko-KR" altLang="en-US" dirty="0" smtClean="0">
                <a:latin typeface="+mn-ea"/>
              </a:rPr>
              <a:t>낮게 꺼짐</a:t>
            </a:r>
            <a:r>
              <a:rPr lang="en-US" altLang="ko-KR" dirty="0">
                <a:latin typeface="+mn-ea"/>
              </a:rPr>
              <a:t>	</a:t>
            </a:r>
          </a:p>
          <a:p>
            <a:pPr>
              <a:lnSpc>
                <a:spcPts val="1300"/>
              </a:lnSpc>
            </a:pP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727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3174</TotalTime>
  <Words>667</Words>
  <Application>Microsoft Office PowerPoint</Application>
  <PresentationFormat>와이드스크린</PresentationFormat>
  <Paragraphs>851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6" baseType="lpstr">
      <vt:lpstr>Arial Unicode MS</vt:lpstr>
      <vt:lpstr>돋움</vt:lpstr>
      <vt:lpstr>바탕</vt:lpstr>
      <vt:lpstr>Arial</vt:lpstr>
      <vt:lpstr>Garamond</vt:lpstr>
      <vt:lpstr>Lucida Console</vt:lpstr>
      <vt:lpstr>자연주의</vt:lpstr>
      <vt:lpstr>주택 가격</vt:lpstr>
      <vt:lpstr>개요</vt:lpstr>
      <vt:lpstr>용어 설명</vt:lpstr>
      <vt:lpstr>변수 설명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주택 가격</dc:title>
  <dc:creator>Windows 사용자</dc:creator>
  <cp:lastModifiedBy>BNCMA</cp:lastModifiedBy>
  <cp:revision>71</cp:revision>
  <dcterms:created xsi:type="dcterms:W3CDTF">2018-08-28T04:22:05Z</dcterms:created>
  <dcterms:modified xsi:type="dcterms:W3CDTF">2018-09-03T22:48:49Z</dcterms:modified>
</cp:coreProperties>
</file>