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9" r:id="rId5"/>
    <p:sldId id="258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EAEEE-20B4-43F1-9D36-6766390852A3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4790B-8139-4007-8131-064E49CE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1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F748D-E02D-4C64-8FFD-9AF8B4D1C7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38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4790B-8139-4007-8131-064E49CE6A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98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78B35-1802-4E35-A953-FC5414964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104ADA-D9DE-45D1-803A-F9700286B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5C2B0-CA9B-4A8B-9746-9D671048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0C898-413F-428F-9BA8-74362DD4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49BF8-8323-4F4F-B863-FD2FF49E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9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5D697-351F-4868-8738-3FC7A802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21D870-6F8C-4937-9712-A8D6CD502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4579D-9065-4DB9-BC89-2D083C6F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B7804-3A4E-4055-9DB1-487B09C8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150D6-F84A-4A14-B5BC-140F754B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90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D205BB-2508-4475-8A91-4396085A4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D4973B-9437-4442-B84E-B64603FE8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31C1A-6F45-4284-A6AA-7FD822E2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0EC09-E961-4DE6-AF38-9CDE156B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9BC6D-F47D-4A5E-AF90-35A0C1E9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3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1ECB3-5095-4248-9387-EBA169DE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F6EA7-2CB4-4E52-A2D7-2B4A8DF9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2382B-027A-480A-BA95-692B91A7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20756-EEC1-4E5A-B48C-2C44B231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6A495-A021-4AD6-8DBC-A7C36ACB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01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5C828-2869-4E40-B23D-8F1EA5A3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255BE9-373E-43B3-8FDD-A6CFF8E5D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2256E-1BAD-4088-8847-51100588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68472-DD80-4AAC-9F57-0632DCFD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30847-91D6-4EBC-87B1-6C3ACE8B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46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05B04-3F40-4C77-8034-823ACB7A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28B5A-F0B8-4B08-9D4F-D91D4F8EF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7CE3A4-D548-44DB-B775-9B9649235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8C110-0BCD-41A8-AE22-11CB859D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3F70E9-EF28-4BA4-AD07-8C47DAB2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75FA34-83E4-4230-92C1-32E786F0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51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ADF9E-0528-4CDF-8CD7-F1D641B0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F2B51-7C22-4FD3-8105-384726C0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B4D81D-ACF6-43FF-BF7F-15380F391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E787D2-05D9-4B80-BB2A-0FD423664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08FEC6-6272-4473-8233-D6A0FD64D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B7EC9D-B5C4-49AB-8393-7F2A49EA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A2A933-E46F-4466-9D64-ED5668BD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D870E9-BC8E-41E2-A02C-29D32D60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3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204FC-77A3-4979-B901-319692FB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C13620-C405-42EE-B387-8C419A1A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EE244D-135C-4760-8DDC-2161B934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9DA95B-5EB2-407C-AA8B-566B3405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1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5E6F9B-0936-4ED6-810E-183913B7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E4586C-D6A8-4FEA-8AA6-C96E61E0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9BB2B9-AD57-4ED7-99D6-C5C4FF99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0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45E43-053F-412C-80C8-EB6F3D03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2CB7E-9466-464A-84E6-3A5CC4DEE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07962E-34FF-449C-A6B5-4AB413137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22BCB8-B264-48C6-9540-9CD3A59D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17DFA-F72D-4F03-BA5F-77CD2E03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9EBBA3-983A-48BF-9535-BA8D9587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68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051EB-1678-4DA6-913C-B2C9A830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3AA2F6-3F7F-4BE5-AE60-41ADFF001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AB542C-EC42-4CA7-8AA0-9933799EB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54F115-29A1-49BB-807D-291F1E08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8854D6-86D3-4C51-94B2-2B1D1CDF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F2D5A6-4899-4290-974A-A2B97FAE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4AAB0A-40F3-456E-A4F7-D5726E88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FAA825-545B-4BD7-B8A8-00EDBCF0F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A21C6-B463-4F38-BB54-28AD5F5B5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3DF40-9B4E-4429-B34D-EF3667607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62145-87B0-4716-807F-ED0DCD9A9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01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F0D3F20-8A16-4B2B-A877-698A221D3EBF}"/>
              </a:ext>
            </a:extLst>
          </p:cNvPr>
          <p:cNvSpPr txBox="1">
            <a:spLocks noChangeArrowheads="1"/>
          </p:cNvSpPr>
          <p:nvPr/>
        </p:nvSpPr>
        <p:spPr>
          <a:xfrm>
            <a:off x="1426995" y="1414560"/>
            <a:ext cx="8738281" cy="588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zh-CN" altLang="en-US" sz="2800" kern="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2018</a:t>
            </a:r>
            <a:r>
              <a:rPr lang="zh-CN" altLang="en-US" kern="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中国高校计算机大赛</a:t>
            </a:r>
            <a:r>
              <a:rPr lang="en-US" altLang="zh-CN" kern="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kern="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大数据挑战赛</a:t>
            </a:r>
            <a:endParaRPr lang="en-US" altLang="zh-CN" kern="0" dirty="0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5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F0D3F20-8A16-4B2B-A877-698A221D3EBF}"/>
              </a:ext>
            </a:extLst>
          </p:cNvPr>
          <p:cNvSpPr txBox="1">
            <a:spLocks noChangeArrowheads="1"/>
          </p:cNvSpPr>
          <p:nvPr/>
        </p:nvSpPr>
        <p:spPr>
          <a:xfrm>
            <a:off x="1426995" y="1414560"/>
            <a:ext cx="8738281" cy="588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zh-CN" altLang="en-US" sz="2800" kern="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kern="0" dirty="0" smtClean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数据划分</a:t>
            </a:r>
            <a:endParaRPr lang="en-US" altLang="zh-CN" kern="0" dirty="0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EDD4D8F-6F7C-433D-A2FA-0378B376AA50}"/>
              </a:ext>
            </a:extLst>
          </p:cNvPr>
          <p:cNvSpPr txBox="1">
            <a:spLocks/>
          </p:cNvSpPr>
          <p:nvPr/>
        </p:nvSpPr>
        <p:spPr>
          <a:xfrm>
            <a:off x="478655" y="279647"/>
            <a:ext cx="9934852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kern="0" dirty="0" smtClean="0">
                <a:solidFill>
                  <a:srgbClr val="2453B2"/>
                </a:solidFill>
                <a:latin typeface="Verdana"/>
              </a:rPr>
              <a:t>目录</a:t>
            </a:r>
            <a:endParaRPr lang="zh-CN" altLang="en-US" kern="0" dirty="0">
              <a:solidFill>
                <a:srgbClr val="2453B2"/>
              </a:solidFill>
              <a:latin typeface="Verdan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EDD4D8F-6F7C-433D-A2FA-0378B376AA50}"/>
              </a:ext>
            </a:extLst>
          </p:cNvPr>
          <p:cNvSpPr txBox="1">
            <a:spLocks/>
          </p:cNvSpPr>
          <p:nvPr/>
        </p:nvSpPr>
        <p:spPr>
          <a:xfrm>
            <a:off x="4526933" y="3279684"/>
            <a:ext cx="2538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zh-CN" altLang="en-US" kern="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阈值选取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DEDD4D8F-6F7C-433D-A2FA-0378B376AA50}"/>
              </a:ext>
            </a:extLst>
          </p:cNvPr>
          <p:cNvSpPr txBox="1">
            <a:spLocks/>
          </p:cNvSpPr>
          <p:nvPr/>
        </p:nvSpPr>
        <p:spPr>
          <a:xfrm>
            <a:off x="4526933" y="2385658"/>
            <a:ext cx="2538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zh-CN" altLang="en-US" kern="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特征工程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EDD4D8F-6F7C-433D-A2FA-0378B376AA50}"/>
              </a:ext>
            </a:extLst>
          </p:cNvPr>
          <p:cNvSpPr txBox="1">
            <a:spLocks/>
          </p:cNvSpPr>
          <p:nvPr/>
        </p:nvSpPr>
        <p:spPr>
          <a:xfrm>
            <a:off x="4658147" y="4126979"/>
            <a:ext cx="2275975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zh-CN" altLang="en-US" kern="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模型构建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DEDD4D8F-6F7C-433D-A2FA-0378B376AA50}"/>
              </a:ext>
            </a:extLst>
          </p:cNvPr>
          <p:cNvSpPr txBox="1">
            <a:spLocks/>
          </p:cNvSpPr>
          <p:nvPr/>
        </p:nvSpPr>
        <p:spPr>
          <a:xfrm>
            <a:off x="4658146" y="5022955"/>
            <a:ext cx="2275975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zh-CN" altLang="en-US" kern="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总结思考</a:t>
            </a:r>
          </a:p>
        </p:txBody>
      </p:sp>
    </p:spTree>
    <p:extLst>
      <p:ext uri="{BB962C8B-B14F-4D97-AF65-F5344CB8AC3E}">
        <p14:creationId xmlns:p14="http://schemas.microsoft.com/office/powerpoint/2010/main" val="190522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EDD4D8F-6F7C-433D-A2FA-0378B376AA50}"/>
              </a:ext>
            </a:extLst>
          </p:cNvPr>
          <p:cNvSpPr txBox="1">
            <a:spLocks/>
          </p:cNvSpPr>
          <p:nvPr/>
        </p:nvSpPr>
        <p:spPr>
          <a:xfrm>
            <a:off x="478655" y="279647"/>
            <a:ext cx="9934852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kern="0" dirty="0">
                <a:solidFill>
                  <a:srgbClr val="2453B2"/>
                </a:solidFill>
                <a:latin typeface="Verdana"/>
              </a:rPr>
              <a:t>规则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421BAF34-ACCC-4DF0-869F-A8F591803DF8}"/>
              </a:ext>
            </a:extLst>
          </p:cNvPr>
          <p:cNvSpPr/>
          <p:nvPr/>
        </p:nvSpPr>
        <p:spPr>
          <a:xfrm>
            <a:off x="2070668" y="1958619"/>
            <a:ext cx="487790" cy="1248605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3B0F98BE-01D4-4320-981D-030BC75463CA}"/>
              </a:ext>
            </a:extLst>
          </p:cNvPr>
          <p:cNvSpPr/>
          <p:nvPr/>
        </p:nvSpPr>
        <p:spPr>
          <a:xfrm>
            <a:off x="2070668" y="3207225"/>
            <a:ext cx="487790" cy="502024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221B53-1DE0-4ADD-81B6-1CFEA47EC03B}"/>
              </a:ext>
            </a:extLst>
          </p:cNvPr>
          <p:cNvSpPr txBox="1"/>
          <p:nvPr/>
        </p:nvSpPr>
        <p:spPr>
          <a:xfrm>
            <a:off x="375735" y="239825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Day:01---25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2117B25-BC07-4CFF-8530-703BCDE6925C}"/>
              </a:ext>
            </a:extLst>
          </p:cNvPr>
          <p:cNvSpPr/>
          <p:nvPr/>
        </p:nvSpPr>
        <p:spPr>
          <a:xfrm>
            <a:off x="375735" y="3207224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Day:26---30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37BDCFA-1E2E-4B35-B12A-3AAF0C64D9FB}"/>
              </a:ext>
            </a:extLst>
          </p:cNvPr>
          <p:cNvSpPr/>
          <p:nvPr/>
        </p:nvSpPr>
        <p:spPr>
          <a:xfrm>
            <a:off x="707608" y="3991479"/>
            <a:ext cx="110002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用户数目                       </a:t>
            </a:r>
            <a:r>
              <a:rPr lang="en-US" altLang="zh-CN" b="1" dirty="0"/>
              <a:t>51709                  7606                     43708                  51709                       28131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36D4FD-014B-43D1-BEED-238C9B0F692C}"/>
              </a:ext>
            </a:extLst>
          </p:cNvPr>
          <p:cNvSpPr txBox="1"/>
          <p:nvPr/>
        </p:nvSpPr>
        <p:spPr>
          <a:xfrm>
            <a:off x="295835" y="977341"/>
            <a:ext cx="1182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分析：</a:t>
            </a:r>
            <a:r>
              <a:rPr lang="zh-CN" altLang="en-US" dirty="0"/>
              <a:t>将“在未来</a:t>
            </a:r>
            <a:r>
              <a:rPr lang="en-US" altLang="zh-CN" dirty="0"/>
              <a:t>7</a:t>
            </a:r>
            <a:r>
              <a:rPr lang="zh-CN" altLang="en-US" dirty="0"/>
              <a:t>天（即第</a:t>
            </a:r>
            <a:r>
              <a:rPr lang="en-US" altLang="zh-CN" dirty="0"/>
              <a:t>31</a:t>
            </a:r>
            <a:r>
              <a:rPr lang="zh-CN" altLang="en-US" dirty="0"/>
              <a:t>天至第</a:t>
            </a:r>
            <a:r>
              <a:rPr lang="en-US" altLang="zh-CN" dirty="0"/>
              <a:t>37</a:t>
            </a:r>
            <a:r>
              <a:rPr lang="zh-CN" altLang="en-US" dirty="0"/>
              <a:t>天）内使用过</a:t>
            </a:r>
            <a:r>
              <a:rPr lang="en-US" altLang="zh-CN" dirty="0"/>
              <a:t>APP</a:t>
            </a:r>
            <a:r>
              <a:rPr lang="zh-CN" altLang="en-US" dirty="0"/>
              <a:t>（在上述</a:t>
            </a:r>
            <a:r>
              <a:rPr lang="zh-CN" altLang="en-US" b="1" dirty="0">
                <a:solidFill>
                  <a:srgbClr val="FF0000"/>
                </a:solidFill>
              </a:rPr>
              <a:t>任一类型日志</a:t>
            </a:r>
            <a:r>
              <a:rPr lang="zh-CN" altLang="en-US" dirty="0"/>
              <a:t>中出现过）的用户定义为“</a:t>
            </a:r>
            <a:r>
              <a:rPr lang="zh-CN" altLang="en-US" b="1" dirty="0">
                <a:solidFill>
                  <a:srgbClr val="FF0000"/>
                </a:solidFill>
              </a:rPr>
              <a:t>活跃用户</a:t>
            </a:r>
            <a:r>
              <a:rPr lang="zh-CN" altLang="en-US" dirty="0"/>
              <a:t>”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1B68256-ACA6-409C-8FC4-64615E3C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248" y="1958619"/>
            <a:ext cx="10607371" cy="2431180"/>
          </a:xfrm>
          <a:prstGeom prst="rect">
            <a:avLst/>
          </a:prstGeom>
        </p:spPr>
      </p:pic>
      <p:sp>
        <p:nvSpPr>
          <p:cNvPr id="21" name="右箭头 13">
            <a:extLst>
              <a:ext uri="{FF2B5EF4-FFF2-40B4-BE49-F238E27FC236}">
                <a16:creationId xmlns:a16="http://schemas.microsoft.com/office/drawing/2014/main" id="{EB7305FA-0915-47BE-BF37-54BAF8F2D8BE}"/>
              </a:ext>
            </a:extLst>
          </p:cNvPr>
          <p:cNvSpPr/>
          <p:nvPr/>
        </p:nvSpPr>
        <p:spPr>
          <a:xfrm>
            <a:off x="9574305" y="2670418"/>
            <a:ext cx="681317" cy="5368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B972FB7-8C78-43F3-A21F-693480CC1884}"/>
              </a:ext>
            </a:extLst>
          </p:cNvPr>
          <p:cNvSpPr txBox="1"/>
          <p:nvPr/>
        </p:nvSpPr>
        <p:spPr>
          <a:xfrm>
            <a:off x="1878069" y="5217119"/>
            <a:ext cx="892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做法：</a:t>
            </a:r>
            <a:r>
              <a:rPr lang="zh-CN" altLang="en-US" dirty="0"/>
              <a:t>将出现每个表</a:t>
            </a:r>
            <a:r>
              <a:rPr lang="en-US" altLang="zh-CN" dirty="0"/>
              <a:t>26---30</a:t>
            </a:r>
            <a:r>
              <a:rPr lang="zh-CN" altLang="en-US" b="1" dirty="0">
                <a:solidFill>
                  <a:srgbClr val="FF0000"/>
                </a:solidFill>
              </a:rPr>
              <a:t>最后五天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全部用户</a:t>
            </a:r>
            <a:r>
              <a:rPr lang="zh-CN" altLang="en-US" dirty="0"/>
              <a:t>相连，提交结果，</a:t>
            </a:r>
            <a:r>
              <a:rPr lang="en-US" altLang="zh-CN" dirty="0"/>
              <a:t>F1 Score=0.795249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972FB7-8C78-43F3-A21F-693480CC1884}"/>
              </a:ext>
            </a:extLst>
          </p:cNvPr>
          <p:cNvSpPr txBox="1"/>
          <p:nvPr/>
        </p:nvSpPr>
        <p:spPr>
          <a:xfrm>
            <a:off x="1878069" y="5769369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目的：</a:t>
            </a:r>
            <a:r>
              <a:rPr lang="zh-CN" altLang="en-US" dirty="0"/>
              <a:t>寻找</a:t>
            </a:r>
            <a:r>
              <a:rPr lang="zh-CN" altLang="en-US" dirty="0" smtClean="0"/>
              <a:t>“</a:t>
            </a:r>
            <a:r>
              <a:rPr lang="zh-CN" altLang="en-US" b="1" dirty="0" smtClean="0">
                <a:solidFill>
                  <a:srgbClr val="FF0000"/>
                </a:solidFill>
              </a:rPr>
              <a:t>不活跃</a:t>
            </a:r>
            <a:r>
              <a:rPr lang="zh-CN" altLang="en-US" dirty="0" smtClean="0"/>
              <a:t>”的用户，优化模型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8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1"/>
          <p:cNvSpPr/>
          <p:nvPr/>
        </p:nvSpPr>
        <p:spPr bwMode="auto">
          <a:xfrm>
            <a:off x="5906788" y="3871134"/>
            <a:ext cx="2435757" cy="2768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15----23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: 圆角 22"/>
          <p:cNvSpPr/>
          <p:nvPr/>
        </p:nvSpPr>
        <p:spPr bwMode="auto">
          <a:xfrm>
            <a:off x="8360908" y="3878232"/>
            <a:ext cx="2169559" cy="2698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24---30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: 圆角 21"/>
          <p:cNvSpPr/>
          <p:nvPr/>
        </p:nvSpPr>
        <p:spPr bwMode="auto">
          <a:xfrm>
            <a:off x="3724987" y="3191349"/>
            <a:ext cx="2440079" cy="2768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8----16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: 圆角 22"/>
          <p:cNvSpPr/>
          <p:nvPr/>
        </p:nvSpPr>
        <p:spPr bwMode="auto">
          <a:xfrm>
            <a:off x="6172986" y="3181434"/>
            <a:ext cx="2169559" cy="2698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17---23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: 圆角 21"/>
          <p:cNvSpPr/>
          <p:nvPr/>
        </p:nvSpPr>
        <p:spPr bwMode="auto">
          <a:xfrm>
            <a:off x="1873404" y="2490503"/>
            <a:ext cx="2123562" cy="2768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1----9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矩形: 圆角 22"/>
          <p:cNvSpPr/>
          <p:nvPr/>
        </p:nvSpPr>
        <p:spPr bwMode="auto">
          <a:xfrm>
            <a:off x="4003427" y="2490503"/>
            <a:ext cx="2169559" cy="2698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10---16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矩形: 圆角 21"/>
          <p:cNvSpPr/>
          <p:nvPr/>
        </p:nvSpPr>
        <p:spPr bwMode="auto">
          <a:xfrm>
            <a:off x="8119177" y="4645493"/>
            <a:ext cx="2411290" cy="2768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22----30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949887" y="2490504"/>
            <a:ext cx="267629" cy="165753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61666" y="2937383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训练集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949887" y="4148033"/>
            <a:ext cx="267629" cy="101399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7822" y="4253078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测试集</a:t>
            </a:r>
            <a:endParaRPr lang="zh-CN" altLang="en-US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DEDD4D8F-6F7C-433D-A2FA-0378B376AA50}"/>
              </a:ext>
            </a:extLst>
          </p:cNvPr>
          <p:cNvSpPr txBox="1">
            <a:spLocks/>
          </p:cNvSpPr>
          <p:nvPr/>
        </p:nvSpPr>
        <p:spPr>
          <a:xfrm>
            <a:off x="478655" y="279647"/>
            <a:ext cx="9934852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kern="0" dirty="0" smtClean="0">
                <a:solidFill>
                  <a:srgbClr val="2453B2"/>
                </a:solidFill>
                <a:latin typeface="Verdana"/>
              </a:rPr>
              <a:t>数据划分</a:t>
            </a:r>
            <a:endParaRPr lang="zh-CN" altLang="en-US" kern="0" dirty="0">
              <a:solidFill>
                <a:srgbClr val="2453B2"/>
              </a:solidFill>
              <a:latin typeface="Verdan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2812" y="1357380"/>
            <a:ext cx="10421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不重叠滑窗</a:t>
            </a:r>
            <a:r>
              <a:rPr lang="zh-CN" altLang="en-US" sz="1600" dirty="0" smtClean="0"/>
              <a:t>：蓝色部分提取特征，绿色部分提取标签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4007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21"/>
          <p:cNvSpPr/>
          <p:nvPr/>
        </p:nvSpPr>
        <p:spPr bwMode="auto">
          <a:xfrm>
            <a:off x="6440148" y="5387161"/>
            <a:ext cx="2163438" cy="2768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17----23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: 圆角 22"/>
          <p:cNvSpPr/>
          <p:nvPr/>
        </p:nvSpPr>
        <p:spPr bwMode="auto">
          <a:xfrm>
            <a:off x="8603586" y="5381083"/>
            <a:ext cx="2169559" cy="2698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24---30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矩形: 圆角 21"/>
          <p:cNvSpPr/>
          <p:nvPr/>
        </p:nvSpPr>
        <p:spPr bwMode="auto">
          <a:xfrm>
            <a:off x="5823735" y="4897615"/>
            <a:ext cx="2163438" cy="2768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16----22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矩形: 圆角 22"/>
          <p:cNvSpPr/>
          <p:nvPr/>
        </p:nvSpPr>
        <p:spPr bwMode="auto">
          <a:xfrm>
            <a:off x="7987173" y="4880233"/>
            <a:ext cx="2169559" cy="2698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23---29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矩形: 圆角 21"/>
          <p:cNvSpPr/>
          <p:nvPr/>
        </p:nvSpPr>
        <p:spPr bwMode="auto">
          <a:xfrm>
            <a:off x="5196922" y="4391538"/>
            <a:ext cx="2163438" cy="2768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15----21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矩形: 圆角 22"/>
          <p:cNvSpPr/>
          <p:nvPr/>
        </p:nvSpPr>
        <p:spPr bwMode="auto">
          <a:xfrm>
            <a:off x="7360360" y="4407332"/>
            <a:ext cx="2169559" cy="2698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22---28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矩形: 圆角 21"/>
          <p:cNvSpPr/>
          <p:nvPr/>
        </p:nvSpPr>
        <p:spPr bwMode="auto">
          <a:xfrm>
            <a:off x="2885130" y="3313706"/>
            <a:ext cx="2163438" cy="2768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3----9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矩形: 圆角 22"/>
          <p:cNvSpPr/>
          <p:nvPr/>
        </p:nvSpPr>
        <p:spPr bwMode="auto">
          <a:xfrm>
            <a:off x="5048568" y="3321803"/>
            <a:ext cx="2169559" cy="2698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10---16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矩形: 圆角 21"/>
          <p:cNvSpPr/>
          <p:nvPr/>
        </p:nvSpPr>
        <p:spPr bwMode="auto">
          <a:xfrm>
            <a:off x="2142929" y="2693014"/>
            <a:ext cx="2163438" cy="2768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2----8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矩形: 圆角 22"/>
          <p:cNvSpPr/>
          <p:nvPr/>
        </p:nvSpPr>
        <p:spPr bwMode="auto">
          <a:xfrm>
            <a:off x="4320701" y="2692515"/>
            <a:ext cx="2169559" cy="2698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9---15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矩形: 圆角 21"/>
          <p:cNvSpPr/>
          <p:nvPr/>
        </p:nvSpPr>
        <p:spPr bwMode="auto">
          <a:xfrm>
            <a:off x="1633155" y="2069193"/>
            <a:ext cx="2163438" cy="2768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1----7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矩形: 圆角 22"/>
          <p:cNvSpPr/>
          <p:nvPr/>
        </p:nvSpPr>
        <p:spPr bwMode="auto">
          <a:xfrm>
            <a:off x="3796593" y="2073659"/>
            <a:ext cx="2169559" cy="2698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8---14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矩形: 圆角 21"/>
          <p:cNvSpPr/>
          <p:nvPr/>
        </p:nvSpPr>
        <p:spPr bwMode="auto">
          <a:xfrm>
            <a:off x="8609707" y="6158666"/>
            <a:ext cx="2163438" cy="2768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24----30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4487" y="3708983"/>
            <a:ext cx="461665" cy="53155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 smtClean="0"/>
              <a:t>… …</a:t>
            </a:r>
            <a:endParaRPr lang="zh-CN" altLang="en-US" b="1" dirty="0"/>
          </a:p>
        </p:txBody>
      </p:sp>
      <p:sp>
        <p:nvSpPr>
          <p:cNvPr id="3" name="左大括号 2"/>
          <p:cNvSpPr/>
          <p:nvPr/>
        </p:nvSpPr>
        <p:spPr>
          <a:xfrm>
            <a:off x="1152913" y="2069193"/>
            <a:ext cx="267629" cy="359486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2453" y="3474211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训练集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124226" y="5664060"/>
            <a:ext cx="296316" cy="78987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72454" y="5650735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测试集</a:t>
            </a:r>
            <a:endParaRPr lang="zh-CN" altLang="en-US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DEDD4D8F-6F7C-433D-A2FA-0378B376AA50}"/>
              </a:ext>
            </a:extLst>
          </p:cNvPr>
          <p:cNvSpPr txBox="1">
            <a:spLocks/>
          </p:cNvSpPr>
          <p:nvPr/>
        </p:nvSpPr>
        <p:spPr>
          <a:xfrm>
            <a:off x="372453" y="432255"/>
            <a:ext cx="9934852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kern="0" dirty="0" smtClean="0">
                <a:solidFill>
                  <a:srgbClr val="2453B2"/>
                </a:solidFill>
                <a:latin typeface="Verdana"/>
              </a:rPr>
              <a:t>数据划分</a:t>
            </a:r>
            <a:endParaRPr lang="zh-CN" altLang="en-US" kern="0" dirty="0">
              <a:solidFill>
                <a:srgbClr val="2453B2"/>
              </a:solidFill>
              <a:latin typeface="Verdan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01184" y="1415109"/>
            <a:ext cx="10421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重叠滑窗：</a:t>
            </a:r>
            <a:r>
              <a:rPr lang="zh-CN" altLang="en-US" sz="1600" dirty="0"/>
              <a:t>蓝色部分提取特征，绿色部分提取</a:t>
            </a:r>
            <a:r>
              <a:rPr lang="zh-CN" altLang="en-US" sz="1600" dirty="0" smtClean="0"/>
              <a:t>标签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402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DEDD4D8F-6F7C-433D-A2FA-0378B376AA50}"/>
              </a:ext>
            </a:extLst>
          </p:cNvPr>
          <p:cNvSpPr txBox="1">
            <a:spLocks/>
          </p:cNvSpPr>
          <p:nvPr/>
        </p:nvSpPr>
        <p:spPr>
          <a:xfrm>
            <a:off x="478655" y="279647"/>
            <a:ext cx="2275975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kern="0" dirty="0" smtClean="0">
                <a:solidFill>
                  <a:srgbClr val="2453B2"/>
                </a:solidFill>
                <a:latin typeface="Verdana"/>
              </a:rPr>
              <a:t>特征工程</a:t>
            </a:r>
            <a:endParaRPr lang="zh-CN" altLang="en-US" kern="0" dirty="0">
              <a:solidFill>
                <a:srgbClr val="2453B2"/>
              </a:solidFill>
              <a:latin typeface="Verdan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2812" y="1357380"/>
            <a:ext cx="10421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单表提取特征：</a:t>
            </a:r>
            <a:r>
              <a:rPr lang="zh-CN" altLang="en-US" sz="1600" dirty="0" smtClean="0"/>
              <a:t>根据</a:t>
            </a:r>
            <a:r>
              <a:rPr lang="en-US" altLang="zh-CN" sz="1600" dirty="0" err="1" smtClean="0"/>
              <a:t>user_id</a:t>
            </a:r>
            <a:r>
              <a:rPr lang="zh-CN" altLang="en-US" sz="1600" dirty="0" smtClean="0"/>
              <a:t>连回训练集和测试集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792812" y="1960760"/>
            <a:ext cx="4101917" cy="4165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启动日志、拍摄</a:t>
            </a:r>
            <a:r>
              <a:rPr lang="zh-CN" altLang="en-US" sz="1600" b="1" dirty="0"/>
              <a:t>日志、行为日志</a:t>
            </a:r>
            <a:r>
              <a:rPr lang="zh-CN" altLang="en-US" sz="1600" b="1" dirty="0" smtClean="0"/>
              <a:t>：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pPr>
              <a:lnSpc>
                <a:spcPts val="2000"/>
              </a:lnSpc>
            </a:pPr>
            <a:r>
              <a:rPr lang="zh-CN" altLang="en-US" sz="1600" dirty="0" smtClean="0"/>
              <a:t>用户使用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启动次数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dirty="0" smtClean="0"/>
              <a:t>用户最近启动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时间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dirty="0" smtClean="0"/>
              <a:t>用户最远启动</a:t>
            </a:r>
            <a:r>
              <a:rPr lang="en-US" altLang="zh-CN" sz="1600" dirty="0" smtClean="0"/>
              <a:t>AAP</a:t>
            </a:r>
            <a:r>
              <a:rPr lang="zh-CN" altLang="en-US" sz="1600" dirty="0" smtClean="0"/>
              <a:t>时间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dirty="0" smtClean="0"/>
              <a:t>用户启动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时间的中位数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dirty="0" smtClean="0"/>
              <a:t>用户启动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时间的众数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dirty="0" smtClean="0"/>
              <a:t>用户启动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平均次数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dirty="0" smtClean="0"/>
              <a:t>用户每天启动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次数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dirty="0" smtClean="0"/>
              <a:t>用户最近启动时间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用户最远启动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时间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endParaRPr lang="en-US" altLang="zh-CN" sz="1600" b="1" smtClean="0"/>
          </a:p>
          <a:p>
            <a:pPr>
              <a:lnSpc>
                <a:spcPts val="2000"/>
              </a:lnSpc>
            </a:pPr>
            <a:r>
              <a:rPr lang="en-US" altLang="zh-CN" sz="1600" b="1" smtClean="0"/>
              <a:t>… </a:t>
            </a:r>
            <a:r>
              <a:rPr lang="en-US" altLang="zh-CN" sz="1600" b="1" dirty="0" smtClean="0"/>
              <a:t>…</a:t>
            </a:r>
          </a:p>
          <a:p>
            <a:pPr>
              <a:lnSpc>
                <a:spcPts val="2000"/>
              </a:lnSpc>
            </a:pPr>
            <a:endParaRPr lang="en-US" altLang="zh-CN" sz="1600" dirty="0"/>
          </a:p>
          <a:p>
            <a:pPr>
              <a:lnSpc>
                <a:spcPts val="2000"/>
              </a:lnSpc>
            </a:pPr>
            <a:endParaRPr lang="zh-CN" altLang="en-US" sz="1600" b="1" dirty="0"/>
          </a:p>
          <a:p>
            <a:pPr>
              <a:lnSpc>
                <a:spcPts val="2000"/>
              </a:lnSpc>
            </a:pPr>
            <a:endParaRPr lang="en-US" altLang="zh-CN" sz="1600" dirty="0" smtClean="0"/>
          </a:p>
          <a:p>
            <a:endParaRPr lang="zh-CN" altLang="en-US" sz="1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688128" y="2004888"/>
            <a:ext cx="4101917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此外行为日志表：</a:t>
            </a:r>
            <a:endParaRPr lang="en-US" altLang="zh-CN" sz="1600" b="1" dirty="0" smtClean="0"/>
          </a:p>
          <a:p>
            <a:r>
              <a:rPr lang="zh-CN" altLang="en-US" sz="1600" dirty="0"/>
              <a:t>在关注页、个人主页、发现页、同城页、其他页的活动次数</a:t>
            </a:r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zh-CN" altLang="en-US" sz="1600" dirty="0" smtClean="0"/>
              <a:t>播放</a:t>
            </a:r>
            <a:r>
              <a:rPr lang="zh-CN" altLang="en-US" sz="1600" dirty="0"/>
              <a:t>、关注、点赞、转发、举报、减少此类作品次数</a:t>
            </a:r>
            <a:endParaRPr lang="en-US" altLang="zh-CN" sz="1600" dirty="0"/>
          </a:p>
          <a:p>
            <a:pPr>
              <a:lnSpc>
                <a:spcPts val="2000"/>
              </a:lnSpc>
            </a:pPr>
            <a:r>
              <a:rPr lang="zh-CN" altLang="en-US" sz="1600" dirty="0" smtClean="0"/>
              <a:t>用户浏览不同视频次数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dirty="0" smtClean="0"/>
              <a:t>用户浏览不同作者次数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dirty="0" smtClean="0"/>
              <a:t>用户是否等于作者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en-US" altLang="zh-CN" sz="1600" b="1" dirty="0" smtClean="0"/>
              <a:t>… …</a:t>
            </a:r>
            <a:endParaRPr lang="en-US" altLang="zh-CN" sz="1600" b="1" dirty="0"/>
          </a:p>
          <a:p>
            <a:pPr>
              <a:lnSpc>
                <a:spcPts val="2000"/>
              </a:lnSpc>
            </a:pPr>
            <a:endParaRPr lang="en-US" altLang="zh-CN" sz="1600" b="1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注册日志表</a:t>
            </a:r>
            <a:endParaRPr lang="en-US" altLang="zh-CN" sz="1600" b="1" dirty="0" smtClean="0"/>
          </a:p>
          <a:p>
            <a:pPr>
              <a:lnSpc>
                <a:spcPts val="2000"/>
              </a:lnSpc>
            </a:pPr>
            <a:r>
              <a:rPr lang="zh-CN" altLang="en-US" sz="1600" dirty="0"/>
              <a:t>离散</a:t>
            </a:r>
            <a:r>
              <a:rPr lang="en-US" altLang="zh-CN" sz="1600" dirty="0" err="1"/>
              <a:t>register_type,device_type</a:t>
            </a:r>
            <a:r>
              <a:rPr lang="zh-CN" altLang="en-US" sz="1600" dirty="0"/>
              <a:t>直接加入</a:t>
            </a:r>
            <a:endParaRPr lang="en-US" altLang="zh-CN" sz="1600" dirty="0"/>
          </a:p>
          <a:p>
            <a:pPr>
              <a:lnSpc>
                <a:spcPts val="2000"/>
              </a:lnSpc>
            </a:pPr>
            <a:endParaRPr lang="zh-CN" altLang="en-US" sz="1600" b="1" dirty="0"/>
          </a:p>
          <a:p>
            <a:pPr>
              <a:lnSpc>
                <a:spcPts val="2000"/>
              </a:lnSpc>
            </a:pPr>
            <a:endParaRPr lang="zh-CN" altLang="en-US" sz="1600" b="1" dirty="0"/>
          </a:p>
          <a:p>
            <a:pPr>
              <a:lnSpc>
                <a:spcPts val="2000"/>
              </a:lnSpc>
            </a:pPr>
            <a:endParaRPr lang="en-US" altLang="zh-CN" sz="1600" dirty="0" smtClean="0"/>
          </a:p>
          <a:p>
            <a:endParaRPr lang="zh-CN" altLang="en-US" sz="1600" b="1" dirty="0"/>
          </a:p>
        </p:txBody>
      </p:sp>
      <p:sp>
        <p:nvSpPr>
          <p:cNvPr id="2" name="矩形 1"/>
          <p:cNvSpPr/>
          <p:nvPr/>
        </p:nvSpPr>
        <p:spPr>
          <a:xfrm>
            <a:off x="792812" y="5510450"/>
            <a:ext cx="4323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device_type</a:t>
            </a:r>
            <a:r>
              <a:rPr lang="zh-CN" altLang="en-US" b="1" dirty="0"/>
              <a:t>：</a:t>
            </a:r>
            <a:r>
              <a:rPr lang="en-US" altLang="zh-CN" dirty="0" err="1"/>
              <a:t>xgb</a:t>
            </a:r>
            <a:r>
              <a:rPr lang="zh-CN" altLang="en-US" dirty="0"/>
              <a:t>特征重要性排序排第一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78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DEDD4D8F-6F7C-433D-A2FA-0378B376AA50}"/>
              </a:ext>
            </a:extLst>
          </p:cNvPr>
          <p:cNvSpPr txBox="1">
            <a:spLocks/>
          </p:cNvSpPr>
          <p:nvPr/>
        </p:nvSpPr>
        <p:spPr>
          <a:xfrm>
            <a:off x="478655" y="279647"/>
            <a:ext cx="9934852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kern="0" dirty="0" smtClean="0">
                <a:solidFill>
                  <a:srgbClr val="2453B2"/>
                </a:solidFill>
                <a:latin typeface="Verdana"/>
              </a:rPr>
              <a:t>阈值选取</a:t>
            </a:r>
            <a:endParaRPr lang="zh-CN" altLang="en-US" kern="0" dirty="0">
              <a:solidFill>
                <a:srgbClr val="2453B2"/>
              </a:solidFill>
              <a:latin typeface="Verdan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2812" y="1357380"/>
            <a:ext cx="10421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通过交整个</a:t>
            </a:r>
            <a:r>
              <a:rPr lang="en-US" altLang="zh-CN" sz="1600" dirty="0" err="1" smtClean="0"/>
              <a:t>user_register_log</a:t>
            </a:r>
            <a:r>
              <a:rPr lang="zh-CN" altLang="en-US" sz="1600" dirty="0" smtClean="0"/>
              <a:t>的用户集合（全集）来计算出赛题中真实活跃用户的数量：</a:t>
            </a:r>
            <a:r>
              <a:rPr lang="en-US" altLang="zh-CN" sz="1600" b="1" dirty="0"/>
              <a:t>F1: </a:t>
            </a:r>
            <a:r>
              <a:rPr lang="en-US" altLang="zh-CN" sz="1600" b="1" dirty="0" smtClean="0"/>
              <a:t>0.629063</a:t>
            </a:r>
            <a:endParaRPr lang="zh-CN" altLang="en-US" sz="1600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10" y="2079174"/>
            <a:ext cx="3914893" cy="59639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92812" y="2223484"/>
            <a:ext cx="2857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计算线上真实活跃用户的个数：</a:t>
            </a:r>
            <a:endParaRPr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92812" y="3699774"/>
            <a:ext cx="4415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通过验证集选取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阈值</a:t>
            </a:r>
            <a:r>
              <a:rPr lang="zh-CN" altLang="en-US" sz="1600" b="1" dirty="0" smtClean="0"/>
              <a:t>（</a:t>
            </a:r>
            <a:r>
              <a:rPr lang="zh-CN" altLang="en-US" sz="1600" dirty="0" smtClean="0"/>
              <a:t>用户预测概率</a:t>
            </a:r>
            <a:r>
              <a:rPr lang="zh-CN" altLang="en-US" sz="1600" b="1" dirty="0" smtClean="0"/>
              <a:t>）</a:t>
            </a:r>
            <a:endParaRPr lang="zh-CN" altLang="en-US" sz="16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004112"/>
              </p:ext>
            </p:extLst>
          </p:nvPr>
        </p:nvGraphicFramePr>
        <p:xfrm>
          <a:off x="6864560" y="3330324"/>
          <a:ext cx="3200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57408872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999961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pred_score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93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0.998153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54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…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5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522295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0.42162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15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561236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0.41325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856972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0.40326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66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… 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…</a:t>
                      </a:r>
                      <a:r>
                        <a:rPr lang="en-US" altLang="zh-CN" b="1" baseline="0" dirty="0" smtClean="0"/>
                        <a:t>  …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71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236987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0.10256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3798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92813" y="4245405"/>
                <a:ext cx="474737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分别计算验证集大于阈值的验证集预测的</a:t>
                </a:r>
                <a:r>
                  <a:rPr lang="en-US" altLang="zh-CN" sz="1600" dirty="0" smtClean="0"/>
                  <a:t>F1</a:t>
                </a:r>
                <a:r>
                  <a:rPr lang="zh-CN" altLang="en-US" sz="1600" dirty="0" smtClean="0"/>
                  <a:t>，得到最优额线下</a:t>
                </a:r>
                <a:r>
                  <a:rPr lang="en-US" altLang="zh-CN" sz="1600" dirty="0" smtClean="0"/>
                  <a:t>F1,</a:t>
                </a:r>
                <a:r>
                  <a:rPr lang="zh-CN" altLang="en-US" sz="1600" dirty="0" smtClean="0"/>
                  <a:t>对应的</a:t>
                </a:r>
                <a:r>
                  <a:rPr lang="zh-CN" altLang="en-US" sz="1600" b="1" dirty="0" smtClean="0">
                    <a:solidFill>
                      <a:srgbClr val="FF0000"/>
                    </a:solidFill>
                  </a:rPr>
                  <a:t>阈值</a:t>
                </a:r>
                <a14:m>
                  <m:oMath xmlns:m="http://schemas.openxmlformats.org/officeDocument/2006/math">
                    <m:r>
                      <a:rPr lang="zh-CN" alt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r>
                  <a:rPr lang="zh-CN" altLang="en-US" sz="1600" dirty="0" smtClean="0"/>
                  <a:t>在测试集中，将阈值设置为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1600" dirty="0" smtClean="0"/>
                  <a:t>，提交概率大于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1600" dirty="0" smtClean="0"/>
                  <a:t>对应的</a:t>
                </a:r>
                <a:r>
                  <a:rPr lang="en-US" altLang="zh-CN" sz="1600" dirty="0" err="1" smtClean="0"/>
                  <a:t>user_id</a:t>
                </a:r>
                <a:r>
                  <a:rPr lang="zh-CN" altLang="en-US" sz="1600" dirty="0" smtClean="0"/>
                  <a:t>。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13" y="4245405"/>
                <a:ext cx="4747375" cy="1323439"/>
              </a:xfrm>
              <a:prstGeom prst="rect">
                <a:avLst/>
              </a:prstGeom>
              <a:blipFill>
                <a:blip r:embed="rId3"/>
                <a:stretch>
                  <a:fillRect l="-642" t="-1376" b="-4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792812" y="2952656"/>
            <a:ext cx="10421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交多少的问题？</a:t>
            </a:r>
            <a:r>
              <a:rPr lang="zh-CN" altLang="en-US" sz="1600" dirty="0" smtClean="0"/>
              <a:t>交</a:t>
            </a:r>
            <a:r>
              <a:rPr lang="en-US" altLang="zh-CN" sz="1600" dirty="0" smtClean="0"/>
              <a:t>23272</a:t>
            </a:r>
            <a:r>
              <a:rPr lang="zh-CN" altLang="en-US" sz="1600" dirty="0" smtClean="0"/>
              <a:t>？还是</a:t>
            </a:r>
            <a:r>
              <a:rPr lang="en-US" altLang="zh-CN" sz="1600" dirty="0" smtClean="0"/>
              <a:t>24000</a:t>
            </a:r>
            <a:r>
              <a:rPr lang="zh-CN" altLang="en-US" sz="1600" dirty="0" smtClean="0"/>
              <a:t>？还是</a:t>
            </a:r>
            <a:r>
              <a:rPr lang="en-US" altLang="zh-CN" sz="1600" dirty="0" smtClean="0"/>
              <a:t>25000</a:t>
            </a:r>
            <a:r>
              <a:rPr lang="zh-CN" altLang="en-US" sz="1600" dirty="0" smtClean="0"/>
              <a:t>？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986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DEDD4D8F-6F7C-433D-A2FA-0378B376AA50}"/>
              </a:ext>
            </a:extLst>
          </p:cNvPr>
          <p:cNvSpPr txBox="1">
            <a:spLocks/>
          </p:cNvSpPr>
          <p:nvPr/>
        </p:nvSpPr>
        <p:spPr>
          <a:xfrm>
            <a:off x="478655" y="279647"/>
            <a:ext cx="9934852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kern="0" dirty="0" smtClean="0">
                <a:solidFill>
                  <a:srgbClr val="2453B2"/>
                </a:solidFill>
                <a:latin typeface="Verdana"/>
              </a:rPr>
              <a:t>模型构建</a:t>
            </a:r>
            <a:endParaRPr lang="zh-CN" altLang="en-US" kern="0" dirty="0">
              <a:solidFill>
                <a:srgbClr val="2453B2"/>
              </a:solidFill>
              <a:latin typeface="Verdan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72138" y="188854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latin typeface="??"/>
              </a:rPr>
              <a:t>params</a:t>
            </a:r>
            <a:r>
              <a:rPr lang="en-US" altLang="zh-CN" dirty="0">
                <a:solidFill>
                  <a:srgbClr val="A9B7C6"/>
                </a:solidFill>
                <a:latin typeface="??"/>
              </a:rPr>
              <a:t> </a:t>
            </a:r>
            <a:r>
              <a:rPr lang="en-US" altLang="zh-CN" dirty="0">
                <a:latin typeface="??"/>
              </a:rPr>
              <a:t>= {</a:t>
            </a:r>
            <a:r>
              <a:rPr lang="en-US" altLang="zh-CN" dirty="0">
                <a:solidFill>
                  <a:srgbClr val="A9B7C6"/>
                </a:solidFill>
                <a:latin typeface="??"/>
              </a:rPr>
              <a:t/>
            </a:r>
            <a:br>
              <a:rPr lang="en-US" altLang="zh-CN" dirty="0">
                <a:solidFill>
                  <a:srgbClr val="A9B7C6"/>
                </a:solidFill>
                <a:latin typeface="??"/>
              </a:rPr>
            </a:b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  <a:t>    'booster': '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??"/>
              </a:rPr>
              <a:t>gbtree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  <a:t>',</a:t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</a:b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  <a:t>    'objective': '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??"/>
              </a:rPr>
              <a:t>binary:logistic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  <a:t>',</a:t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</a:b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  <a:t>    '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??"/>
              </a:rPr>
              <a:t>eval_metric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  <a:t>': '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??"/>
              </a:rPr>
              <a:t>auc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  <a:t>',</a:t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</a:b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  <a:t>    'eta': 0.03,</a:t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</a:b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  <a:t>    '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??"/>
              </a:rPr>
              <a:t>max_depth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  <a:t>': 6,</a:t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</a:b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  <a:t>    '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??"/>
              </a:rPr>
              <a:t>colsample_bytree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  <a:t>': 0.8,</a:t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</a:b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  <a:t>    'subsample': 0.8,</a:t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</a:b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  <a:t>    '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??"/>
              </a:rPr>
              <a:t>scale_pos_weight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  <a:t>': 1,</a:t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</a:b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  <a:t>    '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??"/>
              </a:rPr>
              <a:t>min_child_weight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  <a:t>': 18,</a:t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??"/>
              </a:rPr>
            </a:br>
            <a:r>
              <a:rPr lang="en-US" altLang="zh-CN" dirty="0">
                <a:latin typeface="??"/>
              </a:rPr>
              <a:t>}</a:t>
            </a:r>
            <a:r>
              <a:rPr lang="en-US" altLang="zh-CN" dirty="0">
                <a:solidFill>
                  <a:srgbClr val="A9B7C6"/>
                </a:solidFill>
                <a:latin typeface="??"/>
              </a:rPr>
              <a:t/>
            </a:r>
            <a:br>
              <a:rPr lang="en-US" altLang="zh-CN" dirty="0">
                <a:solidFill>
                  <a:srgbClr val="A9B7C6"/>
                </a:solidFill>
                <a:latin typeface="??"/>
              </a:rPr>
            </a:br>
            <a:r>
              <a:rPr lang="en-US" altLang="zh-CN" dirty="0" err="1">
                <a:latin typeface="??"/>
              </a:rPr>
              <a:t>num_rounds</a:t>
            </a:r>
            <a:r>
              <a:rPr lang="en-US" altLang="zh-CN" dirty="0">
                <a:solidFill>
                  <a:srgbClr val="A9B7C6"/>
                </a:solidFill>
                <a:latin typeface="??"/>
              </a:rPr>
              <a:t> </a:t>
            </a:r>
            <a:r>
              <a:rPr lang="en-US" altLang="zh-CN" dirty="0">
                <a:latin typeface="??"/>
              </a:rPr>
              <a:t>=</a:t>
            </a:r>
            <a:r>
              <a:rPr lang="en-US" altLang="zh-CN" dirty="0">
                <a:solidFill>
                  <a:srgbClr val="A9B7C6"/>
                </a:solidFill>
                <a:latin typeface="??"/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??"/>
              </a:rPr>
              <a:t>500</a:t>
            </a:r>
            <a:endParaRPr lang="zh-CN" altLang="en-US" dirty="0">
              <a:solidFill>
                <a:srgbClr val="808080"/>
              </a:solidFill>
              <a:latin typeface="??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6224" y="1384274"/>
            <a:ext cx="10421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模型训练主要使用</a:t>
            </a:r>
            <a:r>
              <a:rPr lang="en-US" altLang="zh-CN" sz="1600" b="1" dirty="0" smtClean="0"/>
              <a:t>XGBOOST</a:t>
            </a:r>
            <a:endParaRPr lang="zh-CN" altLang="en-US" sz="1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196224" y="5527027"/>
            <a:ext cx="10421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参数尝试：   </a:t>
            </a:r>
            <a:r>
              <a:rPr lang="en-US" altLang="zh-CN" sz="1600" dirty="0" err="1" smtClean="0"/>
              <a:t>num_rounds</a:t>
            </a:r>
            <a:r>
              <a:rPr lang="en-US" altLang="zh-CN" sz="1600" dirty="0" smtClean="0"/>
              <a:t>=350~500  </a:t>
            </a:r>
            <a:r>
              <a:rPr lang="en-US" altLang="zh-CN" sz="1600" dirty="0" err="1" smtClean="0">
                <a:latin typeface="??"/>
              </a:rPr>
              <a:t>min_child_weight</a:t>
            </a:r>
            <a:r>
              <a:rPr lang="en-US" altLang="zh-CN" sz="1600" dirty="0" smtClean="0">
                <a:latin typeface="??"/>
              </a:rPr>
              <a:t>=18</a:t>
            </a:r>
            <a:r>
              <a:rPr lang="zh-CN" altLang="en-US" sz="1600" dirty="0" smtClean="0">
                <a:latin typeface="??"/>
              </a:rPr>
              <a:t>附近上下调动</a:t>
            </a:r>
            <a:endParaRPr lang="en-US" altLang="zh-CN" sz="1600" dirty="0" smtClean="0"/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            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345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DEDD4D8F-6F7C-433D-A2FA-0378B376AA50}"/>
              </a:ext>
            </a:extLst>
          </p:cNvPr>
          <p:cNvSpPr txBox="1">
            <a:spLocks/>
          </p:cNvSpPr>
          <p:nvPr/>
        </p:nvSpPr>
        <p:spPr>
          <a:xfrm>
            <a:off x="478655" y="279647"/>
            <a:ext cx="9934852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kern="0" dirty="0" smtClean="0">
                <a:solidFill>
                  <a:srgbClr val="2453B2"/>
                </a:solidFill>
                <a:latin typeface="Verdana"/>
              </a:rPr>
              <a:t>总结思考</a:t>
            </a:r>
            <a:endParaRPr lang="zh-CN" altLang="en-US" kern="0" dirty="0">
              <a:solidFill>
                <a:srgbClr val="2453B2"/>
              </a:solidFill>
              <a:latin typeface="Verdan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3118" y="1779780"/>
            <a:ext cx="10421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、特征选择：</a:t>
            </a:r>
            <a:r>
              <a:rPr lang="en-US" altLang="zh-CN" sz="1600" dirty="0" smtClean="0"/>
              <a:t>XGB</a:t>
            </a:r>
            <a:r>
              <a:rPr lang="zh-CN" altLang="en-US" sz="1600" dirty="0" smtClean="0"/>
              <a:t>特征选择。</a:t>
            </a:r>
            <a:endParaRPr lang="en-US" altLang="zh-CN" sz="1600" dirty="0" smtClean="0"/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、优化模型：</a:t>
            </a:r>
            <a:r>
              <a:rPr lang="zh-CN" altLang="en-US" sz="1600" dirty="0"/>
              <a:t>采用规则相结合，反向尝试，通过规则把“不活跃”用户筛选出来。</a:t>
            </a:r>
            <a:endParaRPr lang="en-US" altLang="zh-CN" sz="1600" dirty="0" smtClean="0"/>
          </a:p>
          <a:p>
            <a:endParaRPr lang="en-US" altLang="zh-CN" sz="1600" b="1" dirty="0" smtClean="0"/>
          </a:p>
          <a:p>
            <a:r>
              <a:rPr lang="en-US" altLang="zh-CN" sz="1600" b="1" dirty="0"/>
              <a:t>3</a:t>
            </a:r>
            <a:r>
              <a:rPr lang="zh-CN" altLang="en-US" sz="1600" b="1" dirty="0" smtClean="0"/>
              <a:t>、模型融合：</a:t>
            </a:r>
            <a:r>
              <a:rPr lang="zh-CN" altLang="en-US" sz="1600" dirty="0" smtClean="0"/>
              <a:t>取两个模型预测相同的用户，提交结果。</a:t>
            </a:r>
            <a:endParaRPr lang="en-US" altLang="zh-CN" sz="1600" dirty="0" smtClean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dirty="0" smtClean="0"/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            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6709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535</Words>
  <Application>Microsoft Office PowerPoint</Application>
  <PresentationFormat>宽屏</PresentationFormat>
  <Paragraphs>113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??</vt:lpstr>
      <vt:lpstr>等线</vt:lpstr>
      <vt:lpstr>等线 Light</vt:lpstr>
      <vt:lpstr>宋体</vt:lpstr>
      <vt:lpstr>Arial</vt:lpstr>
      <vt:lpstr>Cambria Math</vt:lpstr>
      <vt:lpstr>Times New Roman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 Gao</dc:creator>
  <cp:lastModifiedBy>Windows 用户</cp:lastModifiedBy>
  <cp:revision>37</cp:revision>
  <dcterms:created xsi:type="dcterms:W3CDTF">2018-05-31T16:32:36Z</dcterms:created>
  <dcterms:modified xsi:type="dcterms:W3CDTF">2019-01-29T06:50:43Z</dcterms:modified>
</cp:coreProperties>
</file>