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9" r:id="rId5"/>
    <p:sldId id="271" r:id="rId6"/>
    <p:sldId id="267" r:id="rId7"/>
    <p:sldId id="268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0" autoAdjust="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AEEE-20B4-43F1-9D36-6766390852A3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790B-8139-4007-8131-064E49CE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1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4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2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4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2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5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3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4790B-8139-4007-8131-064E49CE6A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7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8B35-1802-4E35-A953-FC541496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104ADA-D9DE-45D1-803A-F9700286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5C2B0-CA9B-4A8B-9746-9D671048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0C898-413F-428F-9BA8-74362DD4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9BF8-8323-4F4F-B863-FD2FF49E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9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D697-351F-4868-8738-3FC7A802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1D870-6F8C-4937-9712-A8D6CD50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4579D-9065-4DB9-BC89-2D083C6F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B7804-3A4E-4055-9DB1-487B09C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150D6-F84A-4A14-B5BC-140F754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0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D205BB-2508-4475-8A91-4396085A4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4973B-9437-4442-B84E-B64603FE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31C1A-6F45-4284-A6AA-7FD822E2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0EC09-E961-4DE6-AF38-9CDE156B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9BC6D-F47D-4A5E-AF90-35A0C1E9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ECB3-5095-4248-9387-EBA169DE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F6EA7-2CB4-4E52-A2D7-2B4A8DF9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382B-027A-480A-BA95-692B91A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20756-EEC1-4E5A-B48C-2C44B23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6A495-A021-4AD6-8DBC-A7C36ACB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C828-2869-4E40-B23D-8F1EA5A3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55BE9-373E-43B3-8FDD-A6CFF8E5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256E-1BAD-4088-8847-51100588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68472-DD80-4AAC-9F57-0632DCFD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30847-91D6-4EBC-87B1-6C3ACE8B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5B04-3F40-4C77-8034-823ACB7A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28B5A-F0B8-4B08-9D4F-D91D4F8E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CE3A4-D548-44DB-B775-9B964923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110-0BCD-41A8-AE22-11CB859D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F70E9-EF28-4BA4-AD07-8C47DAB2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5FA34-83E4-4230-92C1-32E786F0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DF9E-0528-4CDF-8CD7-F1D641B0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F2B51-7C22-4FD3-8105-384726C0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4D81D-ACF6-43FF-BF7F-15380F39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E787D2-05D9-4B80-BB2A-0FD423664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8FEC6-6272-4473-8233-D6A0FD64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B7EC9D-B5C4-49AB-8393-7F2A49EA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A2A933-E46F-4466-9D64-ED5668BD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D870E9-BC8E-41E2-A02C-29D32D6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04FC-77A3-4979-B901-319692FB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13620-C405-42EE-B387-8C419A1A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E244D-135C-4760-8DDC-2161B934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DA95B-5EB2-407C-AA8B-566B3405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1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E6F9B-0936-4ED6-810E-183913B7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E4586C-D6A8-4FEA-8AA6-C96E61E0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BB2B9-AD57-4ED7-99D6-C5C4FF9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45E43-053F-412C-80C8-EB6F3D03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2CB7E-9466-464A-84E6-3A5CC4DE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7962E-34FF-449C-A6B5-4AB413137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BCB8-B264-48C6-9540-9CD3A59D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17DFA-F72D-4F03-BA5F-77CD2E03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EBBA3-983A-48BF-9535-BA8D958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51EB-1678-4DA6-913C-B2C9A830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AA2F6-3F7F-4BE5-AE60-41ADFF001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B542C-EC42-4CA7-8AA0-9933799EB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4F115-29A1-49BB-807D-291F1E08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854D6-86D3-4C51-94B2-2B1D1CD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2D5A6-4899-4290-974A-A2B97FAE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4AAB0A-40F3-456E-A4F7-D5726E88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AA825-545B-4BD7-B8A8-00EDBCF0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A21C6-B463-4F38-BB54-28AD5F5B5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B003-3AC8-4D92-A03E-ACDA5F877B9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3DF40-9B4E-4429-B34D-EF3667607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62145-87B0-4716-807F-ED0DCD9A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B285-E4CF-42A2-BC4F-19569354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1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0D3F20-8A16-4B2B-A877-698A221D3EBF}"/>
              </a:ext>
            </a:extLst>
          </p:cNvPr>
          <p:cNvSpPr txBox="1">
            <a:spLocks noChangeArrowheads="1"/>
          </p:cNvSpPr>
          <p:nvPr/>
        </p:nvSpPr>
        <p:spPr>
          <a:xfrm>
            <a:off x="1426993" y="1964975"/>
            <a:ext cx="8738281" cy="588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2800" kern="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汽车行业用户观点主题及情感识别</a:t>
            </a:r>
            <a:endParaRPr lang="en-US" altLang="zh-CN" sz="2800" kern="0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3535784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做法一：</a:t>
            </a:r>
            <a:r>
              <a:rPr lang="en-US" altLang="zh-CN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TFIDF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812" y="14273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一、添加新词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78737" y="2029523"/>
            <a:ext cx="44037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、将主题放入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、将一些数字放入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比如：</a:t>
            </a:r>
            <a:r>
              <a:rPr lang="en-US" altLang="zh-CN" sz="1600" dirty="0" smtClean="0"/>
              <a:t>2.0T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2.5T</a:t>
            </a:r>
            <a:r>
              <a:rPr lang="zh-CN" altLang="en-US" sz="1600" dirty="0" smtClean="0"/>
              <a:t>提到这些可能和油耗等相关，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、汽车类专有名词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在汽车之家，找到一些专有名词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542" y="1116702"/>
            <a:ext cx="1895238" cy="48476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2837" y="5054467"/>
            <a:ext cx="813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训练集sentiment</a:t>
            </a:r>
            <a:r>
              <a:rPr lang="zh-CN" altLang="en-US" b="1" dirty="0"/>
              <a:t>_</a:t>
            </a:r>
            <a:r>
              <a:rPr lang="zh-CN" altLang="en-US" b="1" dirty="0" smtClean="0"/>
              <a:t>word</a:t>
            </a:r>
            <a:r>
              <a:rPr lang="zh-CN" altLang="en-US" dirty="0" smtClean="0"/>
              <a:t>：长短不一，有的复杂，有的简单</a:t>
            </a:r>
            <a:r>
              <a:rPr lang="en-US" altLang="zh-CN" dirty="0" smtClean="0">
                <a:sym typeface="Wingdings" panose="05000000000000000000" pitchFamily="2" charset="2"/>
              </a:rPr>
              <a:t>-----&gt;</a:t>
            </a:r>
            <a:r>
              <a:rPr lang="zh-CN" altLang="en-US" dirty="0" smtClean="0">
                <a:sym typeface="Wingdings" panose="05000000000000000000" pitchFamily="2" charset="2"/>
              </a:rPr>
              <a:t>未做添加新词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4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3535784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做法一：</a:t>
            </a:r>
            <a:r>
              <a:rPr lang="en-US" altLang="zh-CN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TFIDF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812" y="14273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二、去除停用词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826751" y="1427356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github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3279" y="422640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四、</a:t>
            </a:r>
            <a:r>
              <a:rPr lang="en-US" altLang="zh-CN" b="1" dirty="0" smtClean="0"/>
              <a:t>TFIDF</a:t>
            </a:r>
            <a:r>
              <a:rPr lang="zh-CN" altLang="en-US" b="1" dirty="0" smtClean="0"/>
              <a:t>构造特征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7348113" y="2761258"/>
            <a:ext cx="1911047" cy="903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68107" y="2756467"/>
            <a:ext cx="1382134" cy="8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Test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2113" y="2949390"/>
            <a:ext cx="6096000" cy="7934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 smtClean="0"/>
              <a:t>、只保留测试集出现的词，减少噪声影响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、在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的基础，删除词频</a:t>
            </a:r>
            <a:r>
              <a:rPr lang="en-US" altLang="zh-CN" sz="1600" dirty="0" smtClean="0"/>
              <a:t>&lt;n</a:t>
            </a:r>
            <a:r>
              <a:rPr lang="zh-CN" altLang="en-US" sz="1600" dirty="0" smtClean="0"/>
              <a:t>的词，控制词数在</a:t>
            </a:r>
            <a:r>
              <a:rPr lang="en-US" altLang="zh-CN" sz="1600" dirty="0" smtClean="0"/>
              <a:t>2500</a:t>
            </a:r>
            <a:r>
              <a:rPr lang="zh-CN" altLang="en-US" sz="1600" dirty="0" smtClean="0"/>
              <a:t>左右</a:t>
            </a:r>
            <a:endParaRPr lang="en-US" altLang="zh-CN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33279" y="24859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三、过滤词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3279" y="51514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五、主题多分类，情感多分类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488547" y="3022967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3535784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做法一：</a:t>
            </a:r>
            <a:r>
              <a:rPr lang="en-US" altLang="zh-CN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TFIDF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918" y="12150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六、情感处理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056334" y="1744228"/>
            <a:ext cx="7039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 smtClean="0"/>
              <a:t>、第一层多分类预测主题，</a:t>
            </a:r>
            <a:r>
              <a:rPr lang="en-US" altLang="zh-CN" sz="1600" dirty="0" smtClean="0"/>
              <a:t>2600</a:t>
            </a:r>
            <a:r>
              <a:rPr lang="zh-CN" altLang="en-US" sz="1600" dirty="0" smtClean="0"/>
              <a:t>条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、第</a:t>
            </a:r>
            <a:r>
              <a:rPr lang="zh-CN" altLang="en-US" sz="1600" dirty="0"/>
              <a:t>二</a:t>
            </a:r>
            <a:r>
              <a:rPr lang="zh-CN" altLang="en-US" sz="1600" dirty="0" smtClean="0"/>
              <a:t>层情感：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27" y="3643344"/>
            <a:ext cx="7666667" cy="196190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9116202" y="3879170"/>
            <a:ext cx="624469" cy="84749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944141" y="4118251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TFIDF Feature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939327" y="2781195"/>
            <a:ext cx="743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Train:          </a:t>
            </a:r>
            <a:r>
              <a:rPr lang="en-US" altLang="zh-CN" dirty="0"/>
              <a:t>9947</a:t>
            </a:r>
            <a:r>
              <a:rPr lang="zh-CN" altLang="en-US" dirty="0" smtClean="0"/>
              <a:t>条          </a:t>
            </a:r>
            <a:r>
              <a:rPr lang="en-US" altLang="zh-CN" b="1" dirty="0"/>
              <a:t>Test:          </a:t>
            </a:r>
            <a:r>
              <a:rPr lang="zh-CN" altLang="en-US" dirty="0"/>
              <a:t>笛卡尔积   </a:t>
            </a:r>
            <a:r>
              <a:rPr lang="en-US" altLang="zh-CN" dirty="0"/>
              <a:t>2364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zh-CN" altLang="en-US" b="1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90" y="3427526"/>
            <a:ext cx="6279632" cy="25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3535784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做法一：</a:t>
            </a:r>
            <a:r>
              <a:rPr lang="en-US" altLang="zh-CN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TFIDF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07772"/>
              </p:ext>
            </p:extLst>
          </p:nvPr>
        </p:nvGraphicFramePr>
        <p:xfrm>
          <a:off x="1773045" y="2776251"/>
          <a:ext cx="33453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1513">
                  <a:extLst>
                    <a:ext uri="{9D8B030D-6E8A-4147-A177-3AD203B41FA5}">
                      <a16:colId xmlns:a16="http://schemas.microsoft.com/office/drawing/2014/main" val="1997997551"/>
                    </a:ext>
                  </a:extLst>
                </a:gridCol>
                <a:gridCol w="1293853">
                  <a:extLst>
                    <a:ext uri="{9D8B030D-6E8A-4147-A177-3AD203B41FA5}">
                      <a16:colId xmlns:a16="http://schemas.microsoft.com/office/drawing/2014/main" val="1322284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Conten_id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0aUzxbsfLNnljZMS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6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0aUzxbsfLNnljZMS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外观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144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899" y="2000428"/>
            <a:ext cx="3980952" cy="28571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32099" y="1307474"/>
            <a:ext cx="49487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第一层多分类预测主题，</a:t>
            </a:r>
            <a:r>
              <a:rPr lang="en-US" altLang="zh-CN" dirty="0"/>
              <a:t>2600</a:t>
            </a:r>
            <a:r>
              <a:rPr lang="zh-CN" altLang="en-US" dirty="0" smtClean="0"/>
              <a:t>条，连接情感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118410" y="3769112"/>
            <a:ext cx="1964489" cy="93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118411" y="2107580"/>
            <a:ext cx="1964488" cy="1224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3535784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做法二：</a:t>
            </a:r>
            <a:r>
              <a:rPr lang="en-US" altLang="zh-CN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50" y="1195574"/>
            <a:ext cx="8104762" cy="35809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17206" y="5128890"/>
            <a:ext cx="7999306" cy="881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TextCNN</a:t>
            </a:r>
            <a:r>
              <a:rPr lang="en-US" altLang="zh-CN" dirty="0"/>
              <a:t> </a:t>
            </a:r>
            <a:r>
              <a:rPr lang="zh-CN" altLang="en-US" dirty="0"/>
              <a:t>是利用卷积神经网络对文本进行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,</a:t>
            </a:r>
            <a:r>
              <a:rPr lang="zh-CN" altLang="en-US" dirty="0"/>
              <a:t>卷积具有局部特征提取的功能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可用 </a:t>
            </a:r>
            <a:r>
              <a:rPr lang="en-US" altLang="zh-CN" dirty="0"/>
              <a:t>CNN </a:t>
            </a:r>
            <a:r>
              <a:rPr lang="zh-CN" altLang="en-US" dirty="0"/>
              <a:t>来提取句子中类似 关键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25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2275975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网络实现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267" y="6076745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Embedding Layer</a:t>
            </a:r>
          </a:p>
        </p:txBody>
      </p:sp>
      <p:sp>
        <p:nvSpPr>
          <p:cNvPr id="5" name="矩形 4"/>
          <p:cNvSpPr/>
          <p:nvPr/>
        </p:nvSpPr>
        <p:spPr>
          <a:xfrm>
            <a:off x="6326582" y="6076075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Max-Pooling Layer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3710151" y="6076075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Convolution Layer</a:t>
            </a:r>
          </a:p>
        </p:txBody>
      </p:sp>
      <p:sp>
        <p:nvSpPr>
          <p:cNvPr id="7" name="矩形 6"/>
          <p:cNvSpPr/>
          <p:nvPr/>
        </p:nvSpPr>
        <p:spPr>
          <a:xfrm>
            <a:off x="8910091" y="6076075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 </a:t>
            </a:r>
            <a:r>
              <a:rPr lang="zh-CN" altLang="en-US" b="1" dirty="0"/>
              <a:t>分类 </a:t>
            </a:r>
            <a:r>
              <a:rPr lang="en-US" altLang="zh-CN" b="1" dirty="0"/>
              <a:t>Layer</a:t>
            </a: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 flipV="1">
            <a:off x="3138150" y="6260741"/>
            <a:ext cx="572001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>
            <a:off x="5799184" y="6260741"/>
            <a:ext cx="52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>
            <a:off x="8503781" y="6260741"/>
            <a:ext cx="40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72969" y="193303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21575" y="2358723"/>
          <a:ext cx="214283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67">
                  <a:extLst>
                    <a:ext uri="{9D8B030D-6E8A-4147-A177-3AD203B41FA5}">
                      <a16:colId xmlns:a16="http://schemas.microsoft.com/office/drawing/2014/main" val="12344516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2464750345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1196569351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1013827964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3032376044"/>
                    </a:ext>
                  </a:extLst>
                </a:gridCol>
              </a:tblGrid>
              <a:tr h="3269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016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96687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940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68500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51312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35152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638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705300" y="2358723"/>
          <a:ext cx="1714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67">
                  <a:extLst>
                    <a:ext uri="{9D8B030D-6E8A-4147-A177-3AD203B41FA5}">
                      <a16:colId xmlns:a16="http://schemas.microsoft.com/office/drawing/2014/main" val="12344516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2464750345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1196569351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1013827964"/>
                    </a:ext>
                  </a:extLst>
                </a:gridCol>
              </a:tblGrid>
              <a:tr h="3269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016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96687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940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68500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5131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062883" y="2358723"/>
          <a:ext cx="214283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67">
                  <a:extLst>
                    <a:ext uri="{9D8B030D-6E8A-4147-A177-3AD203B41FA5}">
                      <a16:colId xmlns:a16="http://schemas.microsoft.com/office/drawing/2014/main" val="4064745110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2339912264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452097434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2521648025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3459268068"/>
                    </a:ext>
                  </a:extLst>
                </a:gridCol>
              </a:tblGrid>
              <a:tr h="3269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1522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30549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259551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04468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82317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326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29290" y="1682319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 like this movie very much !</a:t>
            </a:r>
          </a:p>
        </p:txBody>
      </p:sp>
      <p:sp>
        <p:nvSpPr>
          <p:cNvPr id="11" name="矩形 10"/>
          <p:cNvSpPr/>
          <p:nvPr/>
        </p:nvSpPr>
        <p:spPr>
          <a:xfrm>
            <a:off x="3705300" y="168231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 am a Chinese .</a:t>
            </a:r>
          </a:p>
        </p:txBody>
      </p:sp>
      <p:sp>
        <p:nvSpPr>
          <p:cNvPr id="17" name="矩形 16"/>
          <p:cNvSpPr/>
          <p:nvPr/>
        </p:nvSpPr>
        <p:spPr>
          <a:xfrm>
            <a:off x="5657173" y="1682319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weather is nice today .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9512812" y="2338029"/>
          <a:ext cx="214283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67">
                  <a:extLst>
                    <a:ext uri="{9D8B030D-6E8A-4147-A177-3AD203B41FA5}">
                      <a16:colId xmlns:a16="http://schemas.microsoft.com/office/drawing/2014/main" val="12344516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2464750345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1196569351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1013827964"/>
                    </a:ext>
                  </a:extLst>
                </a:gridCol>
                <a:gridCol w="428567">
                  <a:extLst>
                    <a:ext uri="{9D8B030D-6E8A-4147-A177-3AD203B41FA5}">
                      <a16:colId xmlns:a16="http://schemas.microsoft.com/office/drawing/2014/main" val="3032376044"/>
                    </a:ext>
                  </a:extLst>
                </a:gridCol>
              </a:tblGrid>
              <a:tr h="3269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016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96687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940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68500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51312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35152"/>
                  </a:ext>
                </a:extLst>
              </a:tr>
              <a:tr h="32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63805"/>
                  </a:ext>
                </a:extLst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8473970" y="2997327"/>
            <a:ext cx="729424" cy="641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64145" y="51816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200485" y="51816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868399" y="522234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387349" y="52223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N*K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2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DEDD4D8F-6F7C-433D-A2FA-0378B376AA50}"/>
              </a:ext>
            </a:extLst>
          </p:cNvPr>
          <p:cNvSpPr txBox="1">
            <a:spLocks/>
          </p:cNvSpPr>
          <p:nvPr/>
        </p:nvSpPr>
        <p:spPr>
          <a:xfrm>
            <a:off x="478655" y="279647"/>
            <a:ext cx="2275975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2453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网络实现</a:t>
            </a:r>
            <a:endParaRPr lang="zh-CN" altLang="en-US" sz="2800" kern="0" dirty="0">
              <a:solidFill>
                <a:srgbClr val="2453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267" y="6076745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Embedding Layer</a:t>
            </a:r>
          </a:p>
        </p:txBody>
      </p:sp>
      <p:sp>
        <p:nvSpPr>
          <p:cNvPr id="5" name="矩形 4"/>
          <p:cNvSpPr/>
          <p:nvPr/>
        </p:nvSpPr>
        <p:spPr>
          <a:xfrm>
            <a:off x="6326582" y="6076075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Max-Pooling Layer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0151" y="6076075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Convolution Layer</a:t>
            </a:r>
          </a:p>
        </p:txBody>
      </p:sp>
      <p:sp>
        <p:nvSpPr>
          <p:cNvPr id="7" name="矩形 6"/>
          <p:cNvSpPr/>
          <p:nvPr/>
        </p:nvSpPr>
        <p:spPr>
          <a:xfrm>
            <a:off x="8910091" y="6076075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SoftMax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分类 </a:t>
            </a:r>
            <a:r>
              <a:rPr lang="en-US" altLang="zh-CN" b="1" dirty="0">
                <a:solidFill>
                  <a:srgbClr val="FF0000"/>
                </a:solidFill>
              </a:rPr>
              <a:t>Layer</a:t>
            </a: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 flipV="1">
            <a:off x="3138150" y="6260741"/>
            <a:ext cx="572001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>
            <a:off x="5799184" y="6260741"/>
            <a:ext cx="52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>
            <a:off x="8503781" y="6260741"/>
            <a:ext cx="40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50" y="418192"/>
            <a:ext cx="5636737" cy="54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298</Words>
  <Application>Microsoft Office PowerPoint</Application>
  <PresentationFormat>宽屏</PresentationFormat>
  <Paragraphs>66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Gao</dc:creator>
  <cp:lastModifiedBy>Windows 用户</cp:lastModifiedBy>
  <cp:revision>97</cp:revision>
  <dcterms:created xsi:type="dcterms:W3CDTF">2018-05-31T16:32:36Z</dcterms:created>
  <dcterms:modified xsi:type="dcterms:W3CDTF">2019-01-29T06:11:15Z</dcterms:modified>
</cp:coreProperties>
</file>