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1AAB7-921B-4EE9-81CA-C23BD1A5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23F8E-3827-4331-9D14-4F93D7FC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3595B-1682-4E6C-A6FC-B39645B0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A6E77-3219-461C-8754-BF197939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3369C-7D6F-4446-8C9C-445082F9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C650-A4EA-46E9-A405-8576908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13CB3-2153-49FD-99E5-FEBF670F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AB4F3-2AD9-4EDE-BEA4-8EF3B011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7F9AC-50F1-4F95-9EB2-6061644D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CA250-6119-4F3F-B9B8-512F478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A6F1C-6C5C-4394-B4EA-30C020D6E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9ED9C-0A34-489A-806E-9096D3B8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86B26-A2DA-4B64-9F81-A95ACCE8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8522C-45E8-4D2C-B14F-6C09E5B2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3A43B-5D89-442C-A18B-C9DE66F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7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CAF3-64C9-49BA-AC6B-80AA3A65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92B10-8A5E-4717-9E30-3F6589A4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AC8FC-4799-4AE2-B40D-8E8E3DE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F107F-8FCA-494E-95F4-61FC480A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EA221-F0E2-4707-ACED-C6B6C14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532A8-4B4A-4F0C-A648-5792ED2F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D7E98-F826-4285-A3F5-AD919348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24D8F-73B3-44A4-BAFB-141DD4FE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0909-AC80-45DC-AED9-AF240349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67157-FF3C-4AD9-866C-18F93948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6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BBCAE-369E-4A1E-B681-0E197C0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4552D-6D95-49DF-82B3-6368C7BCB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99404-D85D-45CD-A0C9-9BB8CBE0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B844-8AF8-4DE1-A7F2-96D5C361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5D97C-649B-4001-B8ED-4AC7F8EB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73E18-FDCF-41C0-B4DF-B6CDB029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1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A8EE4-3BEF-4602-8A32-AD82C567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53617-CB2A-47D4-8C8C-2A54DF7A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D8570-D250-4C96-92BD-DDC4D08F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E8E619-D11A-4901-AA9D-57905D7B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B8CC13-6692-4D52-B8B2-7BC973F6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CFFC06-5AE6-4C71-A403-101CAE31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01C53-E99D-4B99-B4D2-94CEBBBB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83F4D2-201A-4B88-AAE0-4994DC4F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FD29F-CFE2-41DF-AD50-C178238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1F5E3E-DE1A-4780-BAF6-CE5BF584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EA2B2-519C-49B6-860E-AA242D11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1D6B08-0F3E-412F-ABF6-F2538143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9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3B079-FAA9-4A90-8599-702C5E2A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49B24-0C6B-447B-8211-05543744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F73E92-7408-4463-B955-AEFD5E48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7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CFE07-E765-4879-8262-4CEC8BCB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A52A4-E1E7-432A-BDAD-25D30EC4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ED1C2-D8A8-4136-B3DB-71BCE93E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6DA73-407C-4F7F-8FCF-C6E6DB6A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AA854-ABBD-4611-9805-AF71A6B9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39D7A-F4C1-4AA9-92B2-C740B9C5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C7BD-B7B4-43CE-B8A5-5C931676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42C52-99AD-46BD-92E3-C54C70454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25BDF-4AB6-41E7-B08C-A48823A5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7D8E9-4A33-4065-A6BA-B4F31A7E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38056-B691-4A82-8659-5E1B5922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35C0F-F014-4832-87BF-D09085EC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FB076-4090-4963-8A1C-1FC2A494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77948-4790-4EB7-AFEE-48A9576F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59A73-D882-4AAA-A191-9D5DF61D3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0A5A-FC14-40BD-B63E-6C669ECCB9EE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93FAF-B27D-4E63-86FB-C46FA268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D8DEE-ACE2-4940-B030-E76B14473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9199-1E46-41A6-A0F5-8806FB2ED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E31C6-DDA6-4617-85A8-118EF65FF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0C2550-93A5-4A17-A664-806AF89D3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Lianrui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BB7E-603A-4113-8BB5-0A9E2248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952B9-590C-4C70-9106-FC53D732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5G communication system, the number of base-stations in a cell increase significantly which leads to high energy consumption.</a:t>
            </a:r>
          </a:p>
          <a:p>
            <a:endParaRPr lang="en-US" altLang="zh-CN" dirty="0"/>
          </a:p>
          <a:p>
            <a:r>
              <a:rPr lang="en-US" altLang="zh-CN" dirty="0"/>
              <a:t>Meanwhile, as a kind of nature resources, electromagnetic spectrum is valuable and can be bought, rent, leased.  </a:t>
            </a:r>
          </a:p>
          <a:p>
            <a:endParaRPr lang="en-US" altLang="zh-CN" dirty="0"/>
          </a:p>
          <a:p>
            <a:r>
              <a:rPr lang="en-US" altLang="zh-CN" dirty="0"/>
              <a:t>To lease a spectrum, network operators such as China Mobile, China Unicom have to turning on a base-station and pay for electricity fee.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44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0E38-B286-4506-AD43-A089E51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36" y="5792500"/>
            <a:ext cx="10144028" cy="5046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 need an algorithm to maximize revenue!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59B5B-01EA-4F20-A873-674653E15C43}"/>
              </a:ext>
            </a:extLst>
          </p:cNvPr>
          <p:cNvSpPr/>
          <p:nvPr/>
        </p:nvSpPr>
        <p:spPr>
          <a:xfrm>
            <a:off x="4540577" y="4081807"/>
            <a:ext cx="3110845" cy="1545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 Operator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EE7FF9-9DDC-43D0-AF73-C943708B0938}"/>
              </a:ext>
            </a:extLst>
          </p:cNvPr>
          <p:cNvSpPr/>
          <p:nvPr/>
        </p:nvSpPr>
        <p:spPr>
          <a:xfrm>
            <a:off x="2253006" y="1545996"/>
            <a:ext cx="1932495" cy="1442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Consuming Energy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0120A99-ACCB-491D-884E-FD9C8AFD233F}"/>
              </a:ext>
            </a:extLst>
          </p:cNvPr>
          <p:cNvSpPr/>
          <p:nvPr/>
        </p:nvSpPr>
        <p:spPr>
          <a:xfrm>
            <a:off x="7720553" y="1414020"/>
            <a:ext cx="2026762" cy="157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Leasing Spectrum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258009B-949B-40A9-8CEB-E9D63FC798A8}"/>
              </a:ext>
            </a:extLst>
          </p:cNvPr>
          <p:cNvCxnSpPr>
            <a:stCxn id="4" idx="1"/>
          </p:cNvCxnSpPr>
          <p:nvPr/>
        </p:nvCxnSpPr>
        <p:spPr>
          <a:xfrm rot="10800000">
            <a:off x="3219253" y="2988297"/>
            <a:ext cx="1321324" cy="1866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0409E9-0406-43E6-AC8C-CA8120F60D41}"/>
              </a:ext>
            </a:extLst>
          </p:cNvPr>
          <p:cNvSpPr/>
          <p:nvPr/>
        </p:nvSpPr>
        <p:spPr>
          <a:xfrm>
            <a:off x="1331536" y="3784862"/>
            <a:ext cx="1842939" cy="593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money if turning on BSs</a:t>
            </a:r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76D5D0-6A81-49C8-8DD3-14EE2D7E0271}"/>
              </a:ext>
            </a:extLst>
          </p:cNvPr>
          <p:cNvCxnSpPr>
            <a:stCxn id="4" idx="3"/>
          </p:cNvCxnSpPr>
          <p:nvPr/>
        </p:nvCxnSpPr>
        <p:spPr>
          <a:xfrm flipV="1">
            <a:off x="7651422" y="2988076"/>
            <a:ext cx="1228627" cy="1866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A9EC34B-D67B-4F24-AA75-15FC2F4F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515" y="3717286"/>
            <a:ext cx="1920712" cy="661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dirty="0"/>
              <a:t>Earn money if turning on BSs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A70EE2-9349-4E76-949A-DDCC77178758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8CA718-B765-4B39-BD23-431418C6429F}"/>
              </a:ext>
            </a:extLst>
          </p:cNvPr>
          <p:cNvSpPr/>
          <p:nvPr/>
        </p:nvSpPr>
        <p:spPr>
          <a:xfrm>
            <a:off x="3318235" y="3251155"/>
            <a:ext cx="792636" cy="466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-$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7A13B7-1B02-403B-836F-CE75ABA5216B}"/>
              </a:ext>
            </a:extLst>
          </p:cNvPr>
          <p:cNvSpPr/>
          <p:nvPr/>
        </p:nvSpPr>
        <p:spPr>
          <a:xfrm>
            <a:off x="7781828" y="3251155"/>
            <a:ext cx="792636" cy="466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1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E85E6-2F2E-49C0-AE62-74C1669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E005E-DB74-4A06-AFC8-AE46AFDB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76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Reinforcement learning is a technology that Pro. Sajjad and </a:t>
            </a:r>
            <a:r>
              <a:rPr lang="en-US" altLang="zh-CN" dirty="0" err="1"/>
              <a:t>Attai</a:t>
            </a:r>
            <a:r>
              <a:rPr lang="en-US" altLang="zh-CN" dirty="0"/>
              <a:t>. suggested me to use.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强化学习简介(Introduction of Reinforcement Learning) - Leo Van | 范叶亮">
            <a:extLst>
              <a:ext uri="{FF2B5EF4-FFF2-40B4-BE49-F238E27FC236}">
                <a16:creationId xmlns:a16="http://schemas.microsoft.com/office/drawing/2014/main" id="{7E0E7E8A-8BD0-4DAF-A2B2-2C2366D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19" y="2172608"/>
            <a:ext cx="4140527" cy="40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AAC557-B2B8-488E-9B60-013D692F0455}"/>
              </a:ext>
            </a:extLst>
          </p:cNvPr>
          <p:cNvSpPr txBox="1"/>
          <p:nvPr/>
        </p:nvSpPr>
        <p:spPr>
          <a:xfrm>
            <a:off x="3886986" y="6169709"/>
            <a:ext cx="407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Figure: Principles of Reinforcement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5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0B88-D4E5-4220-9AF1-7A1FB182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0" y="1151780"/>
            <a:ext cx="4871301" cy="502911"/>
          </a:xfrm>
        </p:spPr>
        <p:txBody>
          <a:bodyPr>
            <a:normAutofit fontScale="90000"/>
          </a:bodyPr>
          <a:lstStyle/>
          <a:p>
            <a:r>
              <a:rPr lang="en-US" altLang="zh-CN" sz="2000" dirty="0"/>
              <a:t>In this project, we have 12 base-stations (BSs) and 1008 time slots.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Each BS has 2 states (on / off)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Each time slot, 12 demand data are generated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Picture 2" descr="强化学习简介(Introduction of Reinforcement Learning) - Leo Van | 范叶亮">
            <a:extLst>
              <a:ext uri="{FF2B5EF4-FFF2-40B4-BE49-F238E27FC236}">
                <a16:creationId xmlns:a16="http://schemas.microsoft.com/office/drawing/2014/main" id="{0AA5AC59-15CD-458E-9B09-80ADA6B03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95" y="1497318"/>
            <a:ext cx="5335572" cy="51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9BFAB9-4670-4566-8EB6-E6C5CD4C0361}"/>
              </a:ext>
            </a:extLst>
          </p:cNvPr>
          <p:cNvSpPr txBox="1"/>
          <p:nvPr/>
        </p:nvSpPr>
        <p:spPr>
          <a:xfrm>
            <a:off x="6711885" y="1649691"/>
            <a:ext cx="25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Demand data from BSs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AA0636-056D-45A9-B547-9A936B56F22F}"/>
              </a:ext>
            </a:extLst>
          </p:cNvPr>
          <p:cNvSpPr txBox="1"/>
          <p:nvPr/>
        </p:nvSpPr>
        <p:spPr>
          <a:xfrm>
            <a:off x="1560135" y="3405730"/>
            <a:ext cx="24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Rewards by </a:t>
            </a:r>
            <a:r>
              <a:rPr lang="en-US" altLang="zh-CN" dirty="0" err="1"/>
              <a:t>P_save</a:t>
            </a:r>
            <a:r>
              <a:rPr lang="en-US" altLang="zh-CN" dirty="0"/>
              <a:t> and Revenue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BAE26-A321-44EA-B21E-B2B39907C790}"/>
              </a:ext>
            </a:extLst>
          </p:cNvPr>
          <p:cNvSpPr txBox="1"/>
          <p:nvPr/>
        </p:nvSpPr>
        <p:spPr>
          <a:xfrm>
            <a:off x="8408718" y="3434307"/>
            <a:ext cx="183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Decide which BS need to be turned 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16AF6-BD87-46AF-BBB3-1496D390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A99D1-027E-457F-83A4-4CA49A9C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Epsilon Greedy (E-greedy)</a:t>
            </a:r>
          </a:p>
          <a:p>
            <a:r>
              <a:rPr lang="en-US" altLang="zh-CN" dirty="0"/>
              <a:t>2. Upper Confidence Bound (UCB)</a:t>
            </a:r>
          </a:p>
        </p:txBody>
      </p:sp>
    </p:spTree>
    <p:extLst>
      <p:ext uri="{BB962C8B-B14F-4D97-AF65-F5344CB8AC3E}">
        <p14:creationId xmlns:p14="http://schemas.microsoft.com/office/powerpoint/2010/main" val="19904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1E35-DD00-495A-B5B3-E4D44522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Epsilon Greedy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4831DB-E18A-4B12-8F26-74D74BA1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443"/>
            <a:ext cx="10515600" cy="3935702"/>
          </a:xfr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8CA7F32-16E1-4950-A2EE-083847C4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83468"/>
              </p:ext>
            </p:extLst>
          </p:nvPr>
        </p:nvGraphicFramePr>
        <p:xfrm>
          <a:off x="4534292" y="147175"/>
          <a:ext cx="7247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53">
                  <a:extLst>
                    <a:ext uri="{9D8B030D-6E8A-4147-A177-3AD203B41FA5}">
                      <a16:colId xmlns:a16="http://schemas.microsoft.com/office/drawing/2014/main" val="3734258786"/>
                    </a:ext>
                  </a:extLst>
                </a:gridCol>
                <a:gridCol w="1207853">
                  <a:extLst>
                    <a:ext uri="{9D8B030D-6E8A-4147-A177-3AD203B41FA5}">
                      <a16:colId xmlns:a16="http://schemas.microsoft.com/office/drawing/2014/main" val="2215945620"/>
                    </a:ext>
                  </a:extLst>
                </a:gridCol>
                <a:gridCol w="1207853">
                  <a:extLst>
                    <a:ext uri="{9D8B030D-6E8A-4147-A177-3AD203B41FA5}">
                      <a16:colId xmlns:a16="http://schemas.microsoft.com/office/drawing/2014/main" val="1563589348"/>
                    </a:ext>
                  </a:extLst>
                </a:gridCol>
                <a:gridCol w="1207853">
                  <a:extLst>
                    <a:ext uri="{9D8B030D-6E8A-4147-A177-3AD203B41FA5}">
                      <a16:colId xmlns:a16="http://schemas.microsoft.com/office/drawing/2014/main" val="2662811315"/>
                    </a:ext>
                  </a:extLst>
                </a:gridCol>
                <a:gridCol w="1207853">
                  <a:extLst>
                    <a:ext uri="{9D8B030D-6E8A-4147-A177-3AD203B41FA5}">
                      <a16:colId xmlns:a16="http://schemas.microsoft.com/office/drawing/2014/main" val="2016572273"/>
                    </a:ext>
                  </a:extLst>
                </a:gridCol>
                <a:gridCol w="1207853">
                  <a:extLst>
                    <a:ext uri="{9D8B030D-6E8A-4147-A177-3AD203B41FA5}">
                      <a16:colId xmlns:a16="http://schemas.microsoft.com/office/drawing/2014/main" val="423953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5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N(1)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N(1) =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N(2)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N(3)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N(1) 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60527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9C6DAF-3F2A-40AD-A1F6-96ACBC1FA3A6}"/>
              </a:ext>
            </a:extLst>
          </p:cNvPr>
          <p:cNvCxnSpPr/>
          <p:nvPr/>
        </p:nvCxnSpPr>
        <p:spPr>
          <a:xfrm>
            <a:off x="6096000" y="1074656"/>
            <a:ext cx="418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C0A52B6-1CBE-4AA4-902B-AE3A1A88266E}"/>
              </a:ext>
            </a:extLst>
          </p:cNvPr>
          <p:cNvSpPr txBox="1"/>
          <p:nvPr/>
        </p:nvSpPr>
        <p:spPr>
          <a:xfrm>
            <a:off x="7843100" y="1074656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7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07B7-4B40-4106-AB07-DFE6731B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268A45-E9D5-4EDE-B6E4-5E4C559CC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71" y="1825625"/>
            <a:ext cx="6103457" cy="4351338"/>
          </a:xfrm>
        </p:spPr>
      </p:pic>
    </p:spTree>
    <p:extLst>
      <p:ext uri="{BB962C8B-B14F-4D97-AF65-F5344CB8AC3E}">
        <p14:creationId xmlns:p14="http://schemas.microsoft.com/office/powerpoint/2010/main" val="300127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68520-4843-4998-9992-5B8D4F7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50489-8A43-41C2-8BAC-D2B43F6E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the number of micro base-stations in a cell increases, the Q table increases exponentially. The whole algorithm may need a large amount time to be execute.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281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What is the problem?</vt:lpstr>
      <vt:lpstr>We need an algorithm to maximize revenue!</vt:lpstr>
      <vt:lpstr>Reinforcement Learning</vt:lpstr>
      <vt:lpstr>In this project, we have 12 base-stations (BSs) and 1008 time slots.  Each BS has 2 states (on / off)  Each time slot, 12 demand data are generated  </vt:lpstr>
      <vt:lpstr>Algorithms</vt:lpstr>
      <vt:lpstr>Epsilon Greedy</vt:lpstr>
      <vt:lpstr>UCB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连瑞</dc:creator>
  <cp:lastModifiedBy>杨 连瑞</cp:lastModifiedBy>
  <cp:revision>13</cp:revision>
  <dcterms:created xsi:type="dcterms:W3CDTF">2021-03-11T04:50:15Z</dcterms:created>
  <dcterms:modified xsi:type="dcterms:W3CDTF">2021-03-12T03:59:45Z</dcterms:modified>
</cp:coreProperties>
</file>