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71" r:id="rId3"/>
    <p:sldId id="272" r:id="rId4"/>
    <p:sldId id="288" r:id="rId5"/>
    <p:sldId id="289" r:id="rId6"/>
    <p:sldId id="290" r:id="rId7"/>
    <p:sldId id="265" r:id="rId8"/>
    <p:sldId id="268" r:id="rId9"/>
    <p:sldId id="269" r:id="rId10"/>
    <p:sldId id="270" r:id="rId11"/>
    <p:sldId id="273" r:id="rId12"/>
    <p:sldId id="274" r:id="rId13"/>
    <p:sldId id="275" r:id="rId14"/>
    <p:sldId id="276" r:id="rId15"/>
    <p:sldId id="266" r:id="rId16"/>
    <p:sldId id="277" r:id="rId17"/>
    <p:sldId id="278" r:id="rId18"/>
    <p:sldId id="279" r:id="rId19"/>
    <p:sldId id="280" r:id="rId20"/>
    <p:sldId id="281" r:id="rId21"/>
    <p:sldId id="282" r:id="rId22"/>
    <p:sldId id="283" r:id="rId23"/>
    <p:sldId id="284" r:id="rId24"/>
    <p:sldId id="286" r:id="rId25"/>
    <p:sldId id="285" r:id="rId26"/>
    <p:sldId id="287" r:id="rId27"/>
    <p:sldId id="257"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79" autoAdjust="0"/>
  </p:normalViewPr>
  <p:slideViewPr>
    <p:cSldViewPr snapToGrid="0">
      <p:cViewPr varScale="1">
        <p:scale>
          <a:sx n="62" d="100"/>
          <a:sy n="62" d="100"/>
        </p:scale>
        <p:origin x="84" y="8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t>电量均值在各区间的企业数目统计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495159272"/>
        <c:axId val="495156320"/>
      </c:barChart>
      <c:catAx>
        <c:axId val="4951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6320"/>
        <c:crosses val="autoZero"/>
        <c:auto val="1"/>
        <c:lblAlgn val="ctr"/>
        <c:lblOffset val="100"/>
        <c:noMultiLvlLbl val="0"/>
      </c:catAx>
      <c:valAx>
        <c:axId val="49515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9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a:t>各区间企业占总电量消耗的比重</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2016</a:t>
            </a:r>
            <a:r>
              <a:rPr lang="zh-CN" altLang="en-US" sz="1800" b="1" dirty="0"/>
              <a:t>年元旦前后</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674652104"/>
        <c:axId val="674651448"/>
      </c:lineChart>
      <c:dateAx>
        <c:axId val="6746521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1448"/>
        <c:crosses val="autoZero"/>
        <c:auto val="1"/>
        <c:lblOffset val="100"/>
        <c:baseTimeUnit val="days"/>
      </c:dateAx>
      <c:valAx>
        <c:axId val="674651448"/>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a:solidFill>
                  <a:prstClr val="black">
                    <a:lumMod val="65000"/>
                    <a:lumOff val="35000"/>
                  </a:prstClr>
                </a:solidFill>
                <a:latin typeface="+mn-lt"/>
                <a:ea typeface="+mn-ea"/>
                <a:cs typeface="+mn-cs"/>
              </a:rPr>
              <a:t>2016春节前后</a:t>
            </a:r>
          </a:p>
        </c:rich>
      </c:tx>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668953896"/>
        <c:axId val="668959800"/>
      </c:lineChart>
      <c:dateAx>
        <c:axId val="6689538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9800"/>
        <c:crosses val="autoZero"/>
        <c:auto val="1"/>
        <c:lblOffset val="100"/>
        <c:baseTimeUnit val="days"/>
      </c:dateAx>
      <c:valAx>
        <c:axId val="66895980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2016</a:t>
            </a:r>
            <a:r>
              <a:rPr lang="zh-CN" altLang="en-US"/>
              <a:t>年</a:t>
            </a:r>
            <a:r>
              <a:rPr lang="en-US" altLang="zh-CN"/>
              <a:t>11</a:t>
            </a:r>
            <a:r>
              <a:rPr lang="zh-CN" altLang="en-US"/>
              <a:t>月实际电量</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sum_df1!$A$2:$A$26</c:f>
              <c:numCache>
                <c:formatCode>m/d/yyyy</c:formatCode>
                <c:ptCount val="25"/>
                <c:pt idx="0">
                  <c:v>42675</c:v>
                </c:pt>
                <c:pt idx="1">
                  <c:v>42676</c:v>
                </c:pt>
                <c:pt idx="2">
                  <c:v>42677</c:v>
                </c:pt>
                <c:pt idx="3">
                  <c:v>42678</c:v>
                </c:pt>
                <c:pt idx="4">
                  <c:v>42679</c:v>
                </c:pt>
                <c:pt idx="5">
                  <c:v>42680</c:v>
                </c:pt>
                <c:pt idx="6">
                  <c:v>42681</c:v>
                </c:pt>
                <c:pt idx="7">
                  <c:v>42682</c:v>
                </c:pt>
                <c:pt idx="8">
                  <c:v>42683</c:v>
                </c:pt>
                <c:pt idx="9">
                  <c:v>42684</c:v>
                </c:pt>
                <c:pt idx="10">
                  <c:v>42685</c:v>
                </c:pt>
                <c:pt idx="11">
                  <c:v>42686</c:v>
                </c:pt>
                <c:pt idx="12">
                  <c:v>42687</c:v>
                </c:pt>
                <c:pt idx="13">
                  <c:v>42688</c:v>
                </c:pt>
                <c:pt idx="14">
                  <c:v>42689</c:v>
                </c:pt>
                <c:pt idx="15">
                  <c:v>42690</c:v>
                </c:pt>
                <c:pt idx="16">
                  <c:v>42691</c:v>
                </c:pt>
                <c:pt idx="17">
                  <c:v>42692</c:v>
                </c:pt>
                <c:pt idx="18">
                  <c:v>42693</c:v>
                </c:pt>
                <c:pt idx="19">
                  <c:v>42694</c:v>
                </c:pt>
                <c:pt idx="20">
                  <c:v>42695</c:v>
                </c:pt>
                <c:pt idx="21">
                  <c:v>42696</c:v>
                </c:pt>
                <c:pt idx="22">
                  <c:v>42697</c:v>
                </c:pt>
                <c:pt idx="23">
                  <c:v>42698</c:v>
                </c:pt>
                <c:pt idx="24">
                  <c:v>42699</c:v>
                </c:pt>
              </c:numCache>
            </c:numRef>
          </c:cat>
          <c:val>
            <c:numRef>
              <c:f>sum_df1!$B$2:$B$26</c:f>
              <c:numCache>
                <c:formatCode>General</c:formatCode>
                <c:ptCount val="25"/>
                <c:pt idx="0">
                  <c:v>4107577</c:v>
                </c:pt>
                <c:pt idx="1">
                  <c:v>4011472</c:v>
                </c:pt>
                <c:pt idx="2">
                  <c:v>3991336</c:v>
                </c:pt>
                <c:pt idx="3">
                  <c:v>4003556</c:v>
                </c:pt>
                <c:pt idx="4">
                  <c:v>3949390</c:v>
                </c:pt>
                <c:pt idx="5">
                  <c:v>3796913</c:v>
                </c:pt>
                <c:pt idx="6">
                  <c:v>4177553</c:v>
                </c:pt>
                <c:pt idx="7">
                  <c:v>4196070</c:v>
                </c:pt>
                <c:pt idx="8">
                  <c:v>4260454</c:v>
                </c:pt>
                <c:pt idx="9">
                  <c:v>4261632</c:v>
                </c:pt>
                <c:pt idx="10">
                  <c:v>4107938</c:v>
                </c:pt>
                <c:pt idx="11">
                  <c:v>4130134</c:v>
                </c:pt>
                <c:pt idx="12">
                  <c:v>3911119</c:v>
                </c:pt>
                <c:pt idx="13">
                  <c:v>4121915</c:v>
                </c:pt>
                <c:pt idx="14">
                  <c:v>4172297</c:v>
                </c:pt>
                <c:pt idx="15">
                  <c:v>4131341</c:v>
                </c:pt>
                <c:pt idx="16">
                  <c:v>4189063</c:v>
                </c:pt>
                <c:pt idx="17">
                  <c:v>3996514</c:v>
                </c:pt>
                <c:pt idx="18">
                  <c:v>4062975</c:v>
                </c:pt>
                <c:pt idx="19">
                  <c:v>3921020</c:v>
                </c:pt>
                <c:pt idx="20">
                  <c:v>4202285</c:v>
                </c:pt>
                <c:pt idx="21">
                  <c:v>4262885</c:v>
                </c:pt>
                <c:pt idx="22">
                  <c:v>4558524</c:v>
                </c:pt>
                <c:pt idx="23">
                  <c:v>4494098</c:v>
                </c:pt>
                <c:pt idx="24">
                  <c:v>4467463</c:v>
                </c:pt>
              </c:numCache>
            </c:numRef>
          </c:val>
          <c:smooth val="0"/>
          <c:extLst>
            <c:ext xmlns:c16="http://schemas.microsoft.com/office/drawing/2014/chart" uri="{C3380CC4-5D6E-409C-BE32-E72D297353CC}">
              <c16:uniqueId val="{00000000-42B7-44AB-8E0A-EBEBBB093CDE}"/>
            </c:ext>
          </c:extLst>
        </c:ser>
        <c:dLbls>
          <c:showLegendKey val="0"/>
          <c:showVal val="0"/>
          <c:showCatName val="0"/>
          <c:showSerName val="0"/>
          <c:showPercent val="0"/>
          <c:showBubbleSize val="0"/>
        </c:dLbls>
        <c:smooth val="0"/>
        <c:axId val="757570864"/>
        <c:axId val="757567912"/>
      </c:lineChart>
      <c:dateAx>
        <c:axId val="7575708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7567912"/>
        <c:crosses val="autoZero"/>
        <c:auto val="1"/>
        <c:lblOffset val="100"/>
        <c:baseTimeUnit val="days"/>
      </c:dateAx>
      <c:valAx>
        <c:axId val="757567912"/>
        <c:scaling>
          <c:orientation val="minMax"/>
          <c:min val="3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7570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2016</a:t>
            </a:r>
            <a:r>
              <a:rPr lang="zh-CN" altLang="en-US" dirty="0"/>
              <a:t>年</a:t>
            </a:r>
            <a:r>
              <a:rPr lang="en-US" altLang="zh-CN" dirty="0"/>
              <a:t>11</a:t>
            </a:r>
            <a:r>
              <a:rPr lang="zh-CN" altLang="en-US" dirty="0"/>
              <a:t>月气温</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扬中!$B$672:$B$696</c:f>
              <c:numCache>
                <c:formatCode>m/d/yyyy</c:formatCode>
                <c:ptCount val="25"/>
                <c:pt idx="0">
                  <c:v>42675</c:v>
                </c:pt>
                <c:pt idx="1">
                  <c:v>42676</c:v>
                </c:pt>
                <c:pt idx="2">
                  <c:v>42677</c:v>
                </c:pt>
                <c:pt idx="3">
                  <c:v>42678</c:v>
                </c:pt>
                <c:pt idx="4">
                  <c:v>42679</c:v>
                </c:pt>
                <c:pt idx="5">
                  <c:v>42680</c:v>
                </c:pt>
                <c:pt idx="6">
                  <c:v>42681</c:v>
                </c:pt>
                <c:pt idx="7">
                  <c:v>42682</c:v>
                </c:pt>
                <c:pt idx="8">
                  <c:v>42683</c:v>
                </c:pt>
                <c:pt idx="9">
                  <c:v>42684</c:v>
                </c:pt>
                <c:pt idx="10">
                  <c:v>42685</c:v>
                </c:pt>
                <c:pt idx="11">
                  <c:v>42686</c:v>
                </c:pt>
                <c:pt idx="12">
                  <c:v>42687</c:v>
                </c:pt>
                <c:pt idx="13">
                  <c:v>42688</c:v>
                </c:pt>
                <c:pt idx="14">
                  <c:v>42689</c:v>
                </c:pt>
                <c:pt idx="15">
                  <c:v>42690</c:v>
                </c:pt>
                <c:pt idx="16">
                  <c:v>42691</c:v>
                </c:pt>
                <c:pt idx="17">
                  <c:v>42692</c:v>
                </c:pt>
                <c:pt idx="18">
                  <c:v>42693</c:v>
                </c:pt>
                <c:pt idx="19">
                  <c:v>42694</c:v>
                </c:pt>
                <c:pt idx="20">
                  <c:v>42695</c:v>
                </c:pt>
                <c:pt idx="21">
                  <c:v>42696</c:v>
                </c:pt>
                <c:pt idx="22">
                  <c:v>42697</c:v>
                </c:pt>
                <c:pt idx="23">
                  <c:v>42698</c:v>
                </c:pt>
                <c:pt idx="24">
                  <c:v>42699</c:v>
                </c:pt>
              </c:numCache>
            </c:numRef>
          </c:cat>
          <c:val>
            <c:numRef>
              <c:f>扬中!$C$672:$C$696</c:f>
              <c:numCache>
                <c:formatCode>General</c:formatCode>
                <c:ptCount val="25"/>
                <c:pt idx="0">
                  <c:v>15</c:v>
                </c:pt>
                <c:pt idx="1">
                  <c:v>16</c:v>
                </c:pt>
                <c:pt idx="2">
                  <c:v>18</c:v>
                </c:pt>
                <c:pt idx="3">
                  <c:v>21</c:v>
                </c:pt>
                <c:pt idx="4">
                  <c:v>23</c:v>
                </c:pt>
                <c:pt idx="5">
                  <c:v>23</c:v>
                </c:pt>
                <c:pt idx="6">
                  <c:v>18</c:v>
                </c:pt>
                <c:pt idx="7">
                  <c:v>12</c:v>
                </c:pt>
                <c:pt idx="8">
                  <c:v>12</c:v>
                </c:pt>
                <c:pt idx="9">
                  <c:v>13</c:v>
                </c:pt>
                <c:pt idx="10">
                  <c:v>18</c:v>
                </c:pt>
                <c:pt idx="11">
                  <c:v>18</c:v>
                </c:pt>
                <c:pt idx="12">
                  <c:v>20</c:v>
                </c:pt>
                <c:pt idx="13">
                  <c:v>20</c:v>
                </c:pt>
                <c:pt idx="14">
                  <c:v>17</c:v>
                </c:pt>
                <c:pt idx="15">
                  <c:v>17</c:v>
                </c:pt>
                <c:pt idx="16">
                  <c:v>16</c:v>
                </c:pt>
                <c:pt idx="17">
                  <c:v>19</c:v>
                </c:pt>
                <c:pt idx="18">
                  <c:v>19</c:v>
                </c:pt>
                <c:pt idx="19">
                  <c:v>17</c:v>
                </c:pt>
                <c:pt idx="20">
                  <c:v>17</c:v>
                </c:pt>
                <c:pt idx="21">
                  <c:v>9</c:v>
                </c:pt>
                <c:pt idx="22">
                  <c:v>3</c:v>
                </c:pt>
                <c:pt idx="23">
                  <c:v>5</c:v>
                </c:pt>
                <c:pt idx="24">
                  <c:v>8</c:v>
                </c:pt>
              </c:numCache>
            </c:numRef>
          </c:val>
          <c:smooth val="0"/>
          <c:extLst>
            <c:ext xmlns:c16="http://schemas.microsoft.com/office/drawing/2014/chart" uri="{C3380CC4-5D6E-409C-BE32-E72D297353CC}">
              <c16:uniqueId val="{00000000-25CA-41B7-A2DE-2FE2AE7A1AFD}"/>
            </c:ext>
          </c:extLst>
        </c:ser>
        <c:ser>
          <c:idx val="1"/>
          <c:order val="1"/>
          <c:spPr>
            <a:ln w="28575" cap="rnd">
              <a:solidFill>
                <a:schemeClr val="accent2"/>
              </a:solidFill>
              <a:round/>
            </a:ln>
            <a:effectLst/>
          </c:spPr>
          <c:marker>
            <c:symbol val="none"/>
          </c:marker>
          <c:cat>
            <c:numRef>
              <c:f>扬中!$B$672:$B$696</c:f>
              <c:numCache>
                <c:formatCode>m/d/yyyy</c:formatCode>
                <c:ptCount val="25"/>
                <c:pt idx="0">
                  <c:v>42675</c:v>
                </c:pt>
                <c:pt idx="1">
                  <c:v>42676</c:v>
                </c:pt>
                <c:pt idx="2">
                  <c:v>42677</c:v>
                </c:pt>
                <c:pt idx="3">
                  <c:v>42678</c:v>
                </c:pt>
                <c:pt idx="4">
                  <c:v>42679</c:v>
                </c:pt>
                <c:pt idx="5">
                  <c:v>42680</c:v>
                </c:pt>
                <c:pt idx="6">
                  <c:v>42681</c:v>
                </c:pt>
                <c:pt idx="7">
                  <c:v>42682</c:v>
                </c:pt>
                <c:pt idx="8">
                  <c:v>42683</c:v>
                </c:pt>
                <c:pt idx="9">
                  <c:v>42684</c:v>
                </c:pt>
                <c:pt idx="10">
                  <c:v>42685</c:v>
                </c:pt>
                <c:pt idx="11">
                  <c:v>42686</c:v>
                </c:pt>
                <c:pt idx="12">
                  <c:v>42687</c:v>
                </c:pt>
                <c:pt idx="13">
                  <c:v>42688</c:v>
                </c:pt>
                <c:pt idx="14">
                  <c:v>42689</c:v>
                </c:pt>
                <c:pt idx="15">
                  <c:v>42690</c:v>
                </c:pt>
                <c:pt idx="16">
                  <c:v>42691</c:v>
                </c:pt>
                <c:pt idx="17">
                  <c:v>42692</c:v>
                </c:pt>
                <c:pt idx="18">
                  <c:v>42693</c:v>
                </c:pt>
                <c:pt idx="19">
                  <c:v>42694</c:v>
                </c:pt>
                <c:pt idx="20">
                  <c:v>42695</c:v>
                </c:pt>
                <c:pt idx="21">
                  <c:v>42696</c:v>
                </c:pt>
                <c:pt idx="22">
                  <c:v>42697</c:v>
                </c:pt>
                <c:pt idx="23">
                  <c:v>42698</c:v>
                </c:pt>
                <c:pt idx="24">
                  <c:v>42699</c:v>
                </c:pt>
              </c:numCache>
            </c:numRef>
          </c:cat>
          <c:val>
            <c:numRef>
              <c:f>扬中!$D$672:$D$696</c:f>
              <c:numCache>
                <c:formatCode>General</c:formatCode>
                <c:ptCount val="25"/>
                <c:pt idx="0">
                  <c:v>5</c:v>
                </c:pt>
                <c:pt idx="1">
                  <c:v>8</c:v>
                </c:pt>
                <c:pt idx="2">
                  <c:v>8</c:v>
                </c:pt>
                <c:pt idx="3">
                  <c:v>11</c:v>
                </c:pt>
                <c:pt idx="4">
                  <c:v>11</c:v>
                </c:pt>
                <c:pt idx="5">
                  <c:v>12</c:v>
                </c:pt>
                <c:pt idx="6">
                  <c:v>11</c:v>
                </c:pt>
                <c:pt idx="7">
                  <c:v>8</c:v>
                </c:pt>
                <c:pt idx="8">
                  <c:v>8</c:v>
                </c:pt>
                <c:pt idx="9">
                  <c:v>6</c:v>
                </c:pt>
                <c:pt idx="10">
                  <c:v>8</c:v>
                </c:pt>
                <c:pt idx="11">
                  <c:v>10</c:v>
                </c:pt>
                <c:pt idx="12">
                  <c:v>13</c:v>
                </c:pt>
                <c:pt idx="13">
                  <c:v>12</c:v>
                </c:pt>
                <c:pt idx="14">
                  <c:v>7</c:v>
                </c:pt>
                <c:pt idx="15">
                  <c:v>11</c:v>
                </c:pt>
                <c:pt idx="16">
                  <c:v>14</c:v>
                </c:pt>
                <c:pt idx="17">
                  <c:v>15</c:v>
                </c:pt>
                <c:pt idx="18">
                  <c:v>15</c:v>
                </c:pt>
                <c:pt idx="19">
                  <c:v>14</c:v>
                </c:pt>
                <c:pt idx="20">
                  <c:v>10</c:v>
                </c:pt>
                <c:pt idx="21">
                  <c:v>2</c:v>
                </c:pt>
                <c:pt idx="22">
                  <c:v>-2</c:v>
                </c:pt>
                <c:pt idx="23">
                  <c:v>0</c:v>
                </c:pt>
                <c:pt idx="24">
                  <c:v>3</c:v>
                </c:pt>
              </c:numCache>
            </c:numRef>
          </c:val>
          <c:smooth val="0"/>
          <c:extLst>
            <c:ext xmlns:c16="http://schemas.microsoft.com/office/drawing/2014/chart" uri="{C3380CC4-5D6E-409C-BE32-E72D297353CC}">
              <c16:uniqueId val="{00000001-25CA-41B7-A2DE-2FE2AE7A1AFD}"/>
            </c:ext>
          </c:extLst>
        </c:ser>
        <c:dLbls>
          <c:showLegendKey val="0"/>
          <c:showVal val="0"/>
          <c:showCatName val="0"/>
          <c:showSerName val="0"/>
          <c:showPercent val="0"/>
          <c:showBubbleSize val="0"/>
        </c:dLbls>
        <c:smooth val="0"/>
        <c:axId val="757501264"/>
        <c:axId val="757500280"/>
      </c:lineChart>
      <c:dateAx>
        <c:axId val="7575012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7500280"/>
        <c:crosses val="autoZero"/>
        <c:auto val="1"/>
        <c:lblOffset val="100"/>
        <c:baseTimeUnit val="days"/>
      </c:dateAx>
      <c:valAx>
        <c:axId val="757500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57501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A357BA0D-A520-437A-B75E-A73BD79D299E}" type="presOf" srcId="{1E479C64-B541-4D00-8E52-4813085A4710}" destId="{C40393F6-3CC3-4B3E-8987-36F5088487B8}" srcOrd="0" destOrd="1" presId="urn:microsoft.com/office/officeart/2005/8/layout/hList1"/>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pt>
    <dgm:pt modelId="{C40393F6-3CC3-4B3E-8987-36F5088487B8}" type="pres">
      <dgm:prSet presAssocID="{3A24F4D0-C90C-40D7-B2BE-116725F6C929}" presName="desTx" presStyleLbl="alignAccFollowNode1" presStyleIdx="0" presStyleCnt="3">
        <dgm:presLayoutVars>
          <dgm:bulletEnabled val="1"/>
        </dgm:presLayoutVars>
      </dgm:prSet>
      <dgm:spPr/>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pt>
    <dgm:pt modelId="{F98F2791-80F1-46FA-AE54-4D663A754F05}" type="pres">
      <dgm:prSet presAssocID="{5BCB6FB9-F5E1-47ED-931E-7213FC8A1F9E}" presName="desTx" presStyleLbl="alignAccFollowNode1" presStyleIdx="1" presStyleCnt="3">
        <dgm:presLayoutVars>
          <dgm:bulletEnabled val="1"/>
        </dgm:presLayoutVars>
      </dgm:prSet>
      <dgm:spPr/>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pt>
    <dgm:pt modelId="{0567FCEA-70B7-4B95-BE00-6283F8D413F1}" type="pres">
      <dgm:prSet presAssocID="{6F51FE29-0E65-406A-98D0-FBEDAD1AE89B}" presName="desTx" presStyleLbl="alignAccFollowNode1" presStyleIdx="2" presStyleCnt="3">
        <dgm:presLayoutVars>
          <dgm:bulletEnabled val="1"/>
        </dgm:presLayoutVars>
      </dgm:prSet>
      <dgm:spPr/>
    </dgm:pt>
  </dgm:ptLst>
  <dgm:cxnLst>
    <dgm:cxn modelId="{3CFFBD0B-B109-4C14-A03C-53972812B79C}" srcId="{4B136C25-3FDA-4BAF-BD75-FEA552023AA4}" destId="{5BCB6FB9-F5E1-47ED-931E-7213FC8A1F9E}" srcOrd="1" destOrd="0" parTransId="{D91CE702-9E13-46A7-AF55-09B2F64B11E4}" sibTransId="{D815A892-D225-460A-9A79-F2445039B7DA}"/>
    <dgm:cxn modelId="{0A5B2A0F-A5E9-4009-8FA8-F4496382B35B}" type="presOf" srcId="{DE4D7A17-67AA-4195-8838-98B675991208}" destId="{0567FCEA-70B7-4B95-BE00-6283F8D413F1}" srcOrd="0" destOrd="0" presId="urn:microsoft.com/office/officeart/2005/8/layout/hList1"/>
    <dgm:cxn modelId="{75209510-EE3A-478F-B8D3-6F7281D32DC9}" type="presOf" srcId="{4B136C25-3FDA-4BAF-BD75-FEA552023AA4}" destId="{FE6B0337-321F-4BD2-A720-2259508F15E8}" srcOrd="0" destOrd="0" presId="urn:microsoft.com/office/officeart/2005/8/layout/hList1"/>
    <dgm:cxn modelId="{7E8E163A-7F53-4435-B69B-6C5FBE21BB53}" type="presOf" srcId="{3A24F4D0-C90C-40D7-B2BE-116725F6C929}" destId="{9031E70F-5A69-4932-9E4D-1CE32CADF1C0}" srcOrd="0" destOrd="0" presId="urn:microsoft.com/office/officeart/2005/8/layout/hList1"/>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18BE5B72-96BB-4D43-B928-03C86359BFBD}" srcId="{5BCB6FB9-F5E1-47ED-931E-7213FC8A1F9E}" destId="{14B14819-193B-4172-9C7B-48F8E42D8E0C}" srcOrd="0" destOrd="0" parTransId="{45FDCB0D-2173-4E7F-8453-6941A47EFB68}" sibTransId="{C745D886-2E73-43CA-B400-3D43FE69E655}"/>
    <dgm:cxn modelId="{B146748A-F43D-46CF-92F1-6976EAA161F2}" type="presOf" srcId="{A5D7CECA-6E80-4C24-A46F-673A8A49A5BD}" destId="{C40393F6-3CC3-4B3E-8987-36F5088487B8}" srcOrd="0" destOrd="2" presId="urn:microsoft.com/office/officeart/2005/8/layout/hList1"/>
    <dgm:cxn modelId="{7D16188D-51D3-49CE-A0E0-ED89A0F8AD82}" type="presOf" srcId="{8F2743A0-153D-4A76-89CB-55B9EC51A3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332BBC98-7605-4B69-886B-EBC3D3952C83}" type="presOf" srcId="{9A95E106-BFAF-44EF-B9CD-093A9562FCE1}" destId="{C40393F6-3CC3-4B3E-8987-36F5088487B8}" srcOrd="0" destOrd="0" presId="urn:microsoft.com/office/officeart/2005/8/layout/hList1"/>
    <dgm:cxn modelId="{E73C3FB4-A2C0-4292-8141-EB5686D6BA04}" srcId="{3A24F4D0-C90C-40D7-B2BE-116725F6C929}" destId="{A5D7CECA-6E80-4C24-A46F-673A8A49A5BD}" srcOrd="2" destOrd="0" parTransId="{EFC654F1-9BA6-4054-8BCD-707702D1D1CD}" sibTransId="{8AA8DA39-44C0-46A2-A832-24300E05F7C8}"/>
    <dgm:cxn modelId="{279126C6-B690-406A-843C-64A1A11F7202}" srcId="{4B136C25-3FDA-4BAF-BD75-FEA552023AA4}" destId="{6F51FE29-0E65-406A-98D0-FBEDAD1AE89B}" srcOrd="2" destOrd="0" parTransId="{4D5297AD-E5D5-40FA-90C1-8E3E17B98EEC}" sibTransId="{0DEDA54F-8B58-4153-B1F7-2AAB5BEDEF98}"/>
    <dgm:cxn modelId="{0A225EC7-1BAD-481F-88F1-4703ED8A78C9}" srcId="{3A24F4D0-C90C-40D7-B2BE-116725F6C929}" destId="{9A95E106-BFAF-44EF-B9CD-093A9562FCE1}" srcOrd="0" destOrd="0" parTransId="{4BA22DD3-9E24-4FAC-B3DF-87A782A39A7A}" sibTransId="{5E52C7A3-7717-4259-807C-4ED737245634}"/>
    <dgm:cxn modelId="{4B2D98D8-D83C-4D4E-96AD-F2D7F79C32E4}" srcId="{3A24F4D0-C90C-40D7-B2BE-116725F6C929}" destId="{8F2743A0-153D-4A76-89CB-55B9EC51A310}" srcOrd="1" destOrd="0" parTransId="{7C9D4D60-1855-4693-B246-DD6276859BE9}" sibTransId="{DD74EF97-FF0C-41C2-9F0D-F0CB8F19162B}"/>
    <dgm:cxn modelId="{091F1AF6-E2A7-4E7C-B62C-8820F3B3B411}" srcId="{4B136C25-3FDA-4BAF-BD75-FEA552023AA4}" destId="{3A24F4D0-C90C-40D7-B2BE-116725F6C929}" srcOrd="0" destOrd="0" parTransId="{1B048B34-BE34-4BB0-B7A2-B325F0AB11D7}" sibTransId="{B02572E0-2686-4EAA-A534-7589BFE4DCEB}"/>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5</a:t>
            </a:fld>
            <a:endParaRPr lang="zh-CN" altLang="en-US"/>
          </a:p>
        </p:txBody>
      </p:sp>
    </p:spTree>
    <p:extLst>
      <p:ext uri="{BB962C8B-B14F-4D97-AF65-F5344CB8AC3E}">
        <p14:creationId xmlns:p14="http://schemas.microsoft.com/office/powerpoint/2010/main" val="176797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4292E"/>
              </a:solidFill>
              <a:latin typeface="-apple-system"/>
            </a:endParaRPr>
          </a:p>
          <a:p>
            <a:endParaRPr lang="en-US" altLang="zh-CN" dirty="0">
              <a:solidFill>
                <a:srgbClr val="24292E"/>
              </a:solidFill>
              <a:latin typeface="-apple-system"/>
            </a:endParaRPr>
          </a:p>
          <a:p>
            <a:r>
              <a:rPr lang="zh-CN" altLang="en-US" dirty="0">
                <a:solidFill>
                  <a:srgbClr val="24292E"/>
                </a:solidFill>
                <a:latin typeface="-apple-system"/>
              </a:rPr>
              <a:t>考虑到商家可能适合不同的模型，我们对每个店单独求取权重。 </a:t>
            </a:r>
            <a:endParaRPr lang="en-US" altLang="zh-CN" dirty="0">
              <a:solidFill>
                <a:srgbClr val="24292E"/>
              </a:solidFill>
              <a:latin typeface="-apple-system"/>
            </a:endParaRPr>
          </a:p>
          <a:p>
            <a:r>
              <a:rPr lang="zh-CN" altLang="en-US" dirty="0">
                <a:solidFill>
                  <a:srgbClr val="24292E"/>
                </a:solidFill>
                <a:latin typeface="-apple-system"/>
              </a:rPr>
              <a:t>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r>
              <a:rPr lang="en-US" altLang="zh-CN" dirty="0">
                <a:solidFill>
                  <a:srgbClr val="24292E"/>
                </a:solidFill>
                <a:latin typeface="-apple-system"/>
              </a:rPr>
              <a:t>,</a:t>
            </a:r>
            <a:r>
              <a:rPr lang="zh-CN" altLang="en-US" dirty="0">
                <a:solidFill>
                  <a:srgbClr val="24292E"/>
                </a:solidFill>
                <a:latin typeface="-apple-system"/>
              </a:rPr>
              <a:t>另外使用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1162077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solidFill>
                  <a:srgbClr val="24292E"/>
                </a:solidFill>
                <a:latin typeface="-apple-system"/>
              </a:rPr>
              <a:t>通过观察特征重要性，提取出了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版本的特征，删去了冗余特征，添加了单周统计特征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，这儿不赘言了，有兴趣可见</a:t>
            </a:r>
            <a:r>
              <a:rPr lang="en-US" altLang="zh-CN" dirty="0">
                <a:solidFill>
                  <a:srgbClr val="24292E"/>
                </a:solidFill>
                <a:latin typeface="-apple-system"/>
              </a:rPr>
              <a:t>github</a:t>
            </a:r>
            <a:r>
              <a:rPr lang="zh-CN" altLang="en-US" dirty="0">
                <a:solidFill>
                  <a:srgbClr val="24292E"/>
                </a:solidFill>
                <a:latin typeface="-apple-system"/>
              </a:rPr>
              <a:t>托管。</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变换可以使不同耗电量的店家维持在同一数量级，从而增加耗电较少的商户的预测精度。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58059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7607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val="1478939164"/>
                    </a:ext>
                  </a:extLst>
                </a:gridCol>
                <a:gridCol w="3005674">
                  <a:extLst>
                    <a:ext uri="{9D8B030D-6E8A-4147-A177-3AD203B41FA5}">
                      <a16:colId xmlns:a16="http://schemas.microsoft.com/office/drawing/2014/main"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sp>
        <p:nvSpPr>
          <p:cNvPr id="6" name="矩形 5">
            <a:extLst>
              <a:ext uri="{FF2B5EF4-FFF2-40B4-BE49-F238E27FC236}">
                <a16:creationId xmlns:a16="http://schemas.microsoft.com/office/drawing/2014/main" id="{292EBC37-5228-4113-B543-87E9C71DC5F7}"/>
              </a:ext>
            </a:extLst>
          </p:cNvPr>
          <p:cNvSpPr/>
          <p:nvPr/>
        </p:nvSpPr>
        <p:spPr>
          <a:xfrm>
            <a:off x="560428" y="1506022"/>
            <a:ext cx="4959446" cy="369332"/>
          </a:xfrm>
          <a:prstGeom prst="rect">
            <a:avLst/>
          </a:prstGeom>
        </p:spPr>
        <p:txBody>
          <a:bodyPr wrap="square">
            <a:spAutoFit/>
          </a:bodyPr>
          <a:lstStyle/>
          <a:p>
            <a:r>
              <a:rPr lang="zh-CN" altLang="en-US" b="0" i="0" dirty="0">
                <a:solidFill>
                  <a:srgbClr val="24292E"/>
                </a:solidFill>
                <a:effectLst/>
                <a:latin typeface="-apple-system"/>
              </a:rPr>
              <a:t>右表为线下特征提取中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5139267" y="5139267"/>
            <a:ext cx="1032587" cy="415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560428" y="4631435"/>
            <a:ext cx="4837375" cy="646331"/>
          </a:xfrm>
          <a:prstGeom prst="rect">
            <a:avLst/>
          </a:prstGeom>
        </p:spPr>
        <p:txBody>
          <a:bodyPr wrap="square">
            <a:spAutoFit/>
          </a:bodyPr>
          <a:lstStyle/>
          <a:p>
            <a:r>
              <a:rPr lang="zh-CN" altLang="en-US" dirty="0">
                <a:solidFill>
                  <a:srgbClr val="24292E"/>
                </a:solidFill>
                <a:latin typeface="-apple-system"/>
              </a:rPr>
              <a:t>我们对部分模型使用的电量特征以及预测值进行了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p>
        </p:txBody>
      </p:sp>
    </p:spTree>
    <p:extLst>
      <p:ext uri="{BB962C8B-B14F-4D97-AF65-F5344CB8AC3E}">
        <p14:creationId xmlns:p14="http://schemas.microsoft.com/office/powerpoint/2010/main" val="377572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595200" y="1441077"/>
            <a:ext cx="5537827" cy="646331"/>
          </a:xfrm>
          <a:prstGeom prst="rect">
            <a:avLst/>
          </a:prstGeom>
          <a:noFill/>
        </p:spPr>
        <p:txBody>
          <a:bodyPr wrap="square" rtlCol="0">
            <a:spAutoFit/>
          </a:bodyPr>
          <a:lstStyle/>
          <a:p>
            <a:r>
              <a:rPr lang="zh-CN" altLang="en-US" dirty="0"/>
              <a:t>在线下的特征提取中，我们使用了</a:t>
            </a:r>
            <a:r>
              <a:rPr lang="en-US" altLang="zh-CN" dirty="0"/>
              <a:t>Prophet</a:t>
            </a:r>
            <a:r>
              <a:rPr lang="zh-CN" altLang="en-US" dirty="0"/>
              <a:t>智能化预测工具预测的</a:t>
            </a:r>
            <a:r>
              <a:rPr lang="en-US" altLang="zh-CN" dirty="0"/>
              <a:t>yearly</a:t>
            </a:r>
            <a:r>
              <a:rPr lang="zh-CN" altLang="en-US" dirty="0"/>
              <a:t>和</a:t>
            </a:r>
            <a:r>
              <a:rPr lang="en-US" altLang="zh-CN" dirty="0"/>
              <a:t>trend</a:t>
            </a:r>
            <a:r>
              <a:rPr lang="zh-CN" altLang="en-US" dirty="0"/>
              <a:t>作为数据集的一部分特征。</a:t>
            </a:r>
          </a:p>
        </p:txBody>
      </p:sp>
      <p:sp>
        <p:nvSpPr>
          <p:cNvPr id="11" name="文本框 10">
            <a:extLst>
              <a:ext uri="{FF2B5EF4-FFF2-40B4-BE49-F238E27FC236}">
                <a16:creationId xmlns:a16="http://schemas.microsoft.com/office/drawing/2014/main"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503922" y="1333967"/>
            <a:ext cx="4656667" cy="1477328"/>
          </a:xfrm>
          <a:prstGeom prst="rect">
            <a:avLst/>
          </a:prstGeom>
        </p:spPr>
        <p:txBody>
          <a:bodyPr wrap="square">
            <a:spAutoFit/>
          </a:bodyPr>
          <a:lstStyle/>
          <a:p>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26677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211012" y="1522802"/>
            <a:ext cx="3469228" cy="92333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endParaRPr lang="zh-CN" altLang="en-US" dirty="0"/>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90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3693190794"/>
              </p:ext>
            </p:extLst>
          </p:nvPr>
        </p:nvGraphicFramePr>
        <p:xfrm>
          <a:off x="2708598" y="1690688"/>
          <a:ext cx="6976910" cy="4311590"/>
        </p:xfrm>
        <a:graphic>
          <a:graphicData uri="http://schemas.openxmlformats.org/drawingml/2006/table">
            <a:tbl>
              <a:tblPr/>
              <a:tblGrid>
                <a:gridCol w="3488455">
                  <a:extLst>
                    <a:ext uri="{9D8B030D-6E8A-4147-A177-3AD203B41FA5}">
                      <a16:colId xmlns:a16="http://schemas.microsoft.com/office/drawing/2014/main" val="1327527819"/>
                    </a:ext>
                  </a:extLst>
                </a:gridCol>
                <a:gridCol w="3488455">
                  <a:extLst>
                    <a:ext uri="{9D8B030D-6E8A-4147-A177-3AD203B41FA5}">
                      <a16:colId xmlns:a16="http://schemas.microsoft.com/office/drawing/2014/main"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pic>
        <p:nvPicPr>
          <p:cNvPr id="6" name="图片 5">
            <a:extLst>
              <a:ext uri="{FF2B5EF4-FFF2-40B4-BE49-F238E27FC236}">
                <a16:creationId xmlns:a16="http://schemas.microsoft.com/office/drawing/2014/main" id="{5B6D43E8-F3B6-4E34-8566-5DD109C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934" y="0"/>
            <a:ext cx="6384898" cy="6556075"/>
          </a:xfrm>
          <a:prstGeom prst="rect">
            <a:avLst/>
          </a:prstGeom>
        </p:spPr>
      </p:pic>
      <p:sp>
        <p:nvSpPr>
          <p:cNvPr id="9" name="矩形 8">
            <a:extLst>
              <a:ext uri="{FF2B5EF4-FFF2-40B4-BE49-F238E27FC236}">
                <a16:creationId xmlns:a16="http://schemas.microsoft.com/office/drawing/2014/main" id="{EEB5A8E5-E54C-48E5-A3A8-20ADF6A275B3}"/>
              </a:ext>
            </a:extLst>
          </p:cNvPr>
          <p:cNvSpPr/>
          <p:nvPr/>
        </p:nvSpPr>
        <p:spPr>
          <a:xfrm>
            <a:off x="565211" y="2253976"/>
            <a:ext cx="3966411" cy="1200329"/>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Tree>
    <p:extLst>
      <p:ext uri="{BB962C8B-B14F-4D97-AF65-F5344CB8AC3E}">
        <p14:creationId xmlns:p14="http://schemas.microsoft.com/office/powerpoint/2010/main" val="134870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val="1949206159"/>
                    </a:ext>
                  </a:extLst>
                </a:gridCol>
                <a:gridCol w="2128921">
                  <a:extLst>
                    <a:ext uri="{9D8B030D-6E8A-4147-A177-3AD203B41FA5}">
                      <a16:colId xmlns:a16="http://schemas.microsoft.com/office/drawing/2014/main" val="2550136547"/>
                    </a:ext>
                  </a:extLst>
                </a:gridCol>
                <a:gridCol w="2128921">
                  <a:extLst>
                    <a:ext uri="{9D8B030D-6E8A-4147-A177-3AD203B41FA5}">
                      <a16:colId xmlns:a16="http://schemas.microsoft.com/office/drawing/2014/main"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Tree>
    <p:extLst>
      <p:ext uri="{BB962C8B-B14F-4D97-AF65-F5344CB8AC3E}">
        <p14:creationId xmlns:p14="http://schemas.microsoft.com/office/powerpoint/2010/main" val="15742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1114480" y="2584364"/>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Tree>
    <p:extLst>
      <p:ext uri="{BB962C8B-B14F-4D97-AF65-F5344CB8AC3E}">
        <p14:creationId xmlns:p14="http://schemas.microsoft.com/office/powerpoint/2010/main" val="429442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其他脑洞</a:t>
            </a:r>
          </a:p>
        </p:txBody>
      </p:sp>
      <p:sp>
        <p:nvSpPr>
          <p:cNvPr id="5" name="文本框 4"/>
          <p:cNvSpPr txBox="1"/>
          <p:nvPr/>
        </p:nvSpPr>
        <p:spPr>
          <a:xfrm>
            <a:off x="352058" y="1073011"/>
            <a:ext cx="11094875" cy="1477328"/>
          </a:xfrm>
          <a:prstGeom prst="rect">
            <a:avLst/>
          </a:prstGeom>
          <a:noFill/>
        </p:spPr>
        <p:txBody>
          <a:bodyPr wrap="square" rtlCol="0">
            <a:spAutoFit/>
          </a:bodyPr>
          <a:lstStyle/>
          <a:p>
            <a:r>
              <a:rPr lang="zh-CN" altLang="en-US" dirty="0"/>
              <a:t>一、分类训练预测</a:t>
            </a:r>
            <a:endParaRPr lang="en-US" altLang="zh-CN" dirty="0"/>
          </a:p>
          <a:p>
            <a:r>
              <a:rPr lang="zh-CN" altLang="en-US" dirty="0"/>
              <a:t>由于之前线下做过聚类之后的预测效果并不突出，所以转移到线上就直接对所有企业统一训练了。后面想到，其实可以利用温度和节假日等特征进行聚类， 或者使用相关性分析的方法筛选出不同的企业， 在保证每种企业训练样本充足的情况下， 使用不同的模型进行训练， 或者将分类好的分类信息作为</a:t>
            </a:r>
            <a:r>
              <a:rPr lang="en-US" altLang="zh-CN" dirty="0" err="1"/>
              <a:t>onehot</a:t>
            </a:r>
            <a:r>
              <a:rPr lang="zh-CN" altLang="en-US" dirty="0"/>
              <a:t>变量加入之前的模型。 如果分好类的话说不定还能有很大的提升。</a:t>
            </a:r>
          </a:p>
        </p:txBody>
      </p:sp>
      <p:sp>
        <p:nvSpPr>
          <p:cNvPr id="6" name="文本框 5"/>
          <p:cNvSpPr txBox="1"/>
          <p:nvPr/>
        </p:nvSpPr>
        <p:spPr>
          <a:xfrm>
            <a:off x="371090" y="2689597"/>
            <a:ext cx="6472075" cy="1754326"/>
          </a:xfrm>
          <a:prstGeom prst="rect">
            <a:avLst/>
          </a:prstGeom>
          <a:noFill/>
        </p:spPr>
        <p:txBody>
          <a:bodyPr wrap="square" rtlCol="0">
            <a:spAutoFit/>
          </a:bodyPr>
          <a:lstStyle/>
          <a:p>
            <a:r>
              <a:rPr lang="zh-CN" altLang="en-US" dirty="0"/>
              <a:t>二、处理</a:t>
            </a:r>
            <a:r>
              <a:rPr lang="en-US" altLang="zh-CN" b="1" dirty="0" err="1"/>
              <a:t>onehot</a:t>
            </a:r>
            <a:endParaRPr lang="en-US" altLang="zh-CN" b="1" dirty="0"/>
          </a:p>
          <a:p>
            <a:r>
              <a:rPr lang="zh-CN" altLang="en-US" dirty="0"/>
              <a:t>还有一个问题是到底应不应该做</a:t>
            </a:r>
            <a:r>
              <a:rPr lang="en-US" altLang="zh-CN" dirty="0" err="1"/>
              <a:t>onehot</a:t>
            </a:r>
            <a:r>
              <a:rPr lang="zh-CN" altLang="en-US" dirty="0"/>
              <a:t>？ </a:t>
            </a:r>
            <a:r>
              <a:rPr lang="en-US" altLang="zh-CN" dirty="0" err="1"/>
              <a:t>onehot</a:t>
            </a:r>
            <a:r>
              <a:rPr lang="zh-CN" altLang="en-US" dirty="0"/>
              <a:t>编码特征</a:t>
            </a:r>
            <a:r>
              <a:rPr lang="en-US" altLang="zh-CN" dirty="0"/>
              <a:t>(</a:t>
            </a:r>
            <a:r>
              <a:rPr lang="zh-CN" altLang="en-US" dirty="0"/>
              <a:t>如假期等</a:t>
            </a:r>
            <a:r>
              <a:rPr lang="en-US" altLang="zh-CN" dirty="0"/>
              <a:t>)</a:t>
            </a:r>
            <a:r>
              <a:rPr lang="zh-CN" altLang="en-US" dirty="0"/>
              <a:t>太过稀疏了，直接拿来用</a:t>
            </a:r>
            <a:r>
              <a:rPr lang="en-US" altLang="zh-CN" dirty="0"/>
              <a:t>tree based model</a:t>
            </a:r>
            <a:r>
              <a:rPr lang="zh-CN" altLang="en-US" dirty="0"/>
              <a:t>训练，在节点分裂的时候不一定会被看上。 所以准备在下次比赛时试试对</a:t>
            </a:r>
            <a:r>
              <a:rPr lang="en-US" altLang="zh-CN" dirty="0" err="1"/>
              <a:t>onehot</a:t>
            </a:r>
            <a:r>
              <a:rPr lang="zh-CN" altLang="en-US" dirty="0"/>
              <a:t>编码后结果先过个线性回归试试会不会好一点。大致思路如左图</a:t>
            </a:r>
          </a:p>
        </p:txBody>
      </p:sp>
      <p:pic>
        <p:nvPicPr>
          <p:cNvPr id="1026" name="Picture 2" descr="onehot_l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255" y="2763699"/>
            <a:ext cx="3614436" cy="300858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52057" y="4583182"/>
            <a:ext cx="6472075" cy="1477328"/>
          </a:xfrm>
          <a:prstGeom prst="rect">
            <a:avLst/>
          </a:prstGeom>
          <a:noFill/>
        </p:spPr>
        <p:txBody>
          <a:bodyPr wrap="square" rtlCol="0">
            <a:spAutoFit/>
          </a:bodyPr>
          <a:lstStyle/>
          <a:p>
            <a:r>
              <a:rPr lang="zh-CN" altLang="en-US" dirty="0"/>
              <a:t>三、拉伸温度特征</a:t>
            </a:r>
            <a:endParaRPr lang="en-US" altLang="zh-CN" dirty="0"/>
          </a:p>
          <a:p>
            <a:r>
              <a:rPr lang="zh-CN" altLang="en-US" dirty="0"/>
              <a:t>在实验的时候发现，模型对于温度特征的变化不是特别敏感，尤其是对高温和低温的情况下，电量变化的不明显。目前想到的一个解决方案就是对温度数据进行拉伸，高的温度越高，低的温度越低（也可以归一化后拉伸）</a:t>
            </a:r>
          </a:p>
        </p:txBody>
      </p:sp>
    </p:spTree>
    <p:extLst>
      <p:ext uri="{BB962C8B-B14F-4D97-AF65-F5344CB8AC3E}">
        <p14:creationId xmlns:p14="http://schemas.microsoft.com/office/powerpoint/2010/main" val="391029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464784" y="288984"/>
            <a:ext cx="3262432"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其他数据分析</a:t>
            </a:r>
          </a:p>
        </p:txBody>
      </p:sp>
    </p:spTree>
    <p:extLst>
      <p:ext uri="{BB962C8B-B14F-4D97-AF65-F5344CB8AC3E}">
        <p14:creationId xmlns:p14="http://schemas.microsoft.com/office/powerpoint/2010/main" val="345865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490706" y="365125"/>
            <a:ext cx="1210588"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a:t>
            </a:r>
          </a:p>
        </p:txBody>
      </p:sp>
      <p:sp>
        <p:nvSpPr>
          <p:cNvPr id="5" name="文本框 4"/>
          <p:cNvSpPr txBox="1"/>
          <p:nvPr/>
        </p:nvSpPr>
        <p:spPr>
          <a:xfrm>
            <a:off x="1890529" y="1827603"/>
            <a:ext cx="8261005" cy="2308324"/>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Tree>
    <p:extLst>
      <p:ext uri="{BB962C8B-B14F-4D97-AF65-F5344CB8AC3E}">
        <p14:creationId xmlns:p14="http://schemas.microsoft.com/office/powerpoint/2010/main" val="1679958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a:solidFill>
                  <a:srgbClr val="24292E"/>
                </a:solidFill>
                <a:latin typeface="-apple-system"/>
              </a:rPr>
              <a:t>评估指标</a:t>
            </a:r>
            <a:endParaRPr lang="en-US" altLang="zh-CN" b="1" dirty="0">
              <a:solidFill>
                <a:srgbClr val="24292E"/>
              </a:solidFill>
              <a:latin typeface="-apple-system"/>
            </a:endParaRPr>
          </a:p>
          <a:p>
            <a:r>
              <a:rPr lang="zh-CN" altLang="en-US" dirty="0"/>
              <a:t>主办方的具体评分公式不完全公开，总得分为相对误差的函数。</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p>
        </p:txBody>
      </p:sp>
      <p:graphicFrame>
        <p:nvGraphicFramePr>
          <p:cNvPr id="6" name="图表 5">
            <a:extLst>
              <a:ext uri="{FF2B5EF4-FFF2-40B4-BE49-F238E27FC236}">
                <a16:creationId xmlns:a16="http://schemas.microsoft.com/office/drawing/2014/main" id="{261DE693-1E4D-4DB5-B9C0-9B32544574EF}"/>
              </a:ext>
            </a:extLst>
          </p:cNvPr>
          <p:cNvGraphicFramePr>
            <a:graphicFrameLocks/>
          </p:cNvGraphicFramePr>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736EF311-AFA7-448C-82E4-940564075FD5}"/>
              </a:ext>
            </a:extLst>
          </p:cNvPr>
          <p:cNvGraphicFramePr>
            <a:graphicFrameLocks/>
          </p:cNvGraphicFramePr>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8" name="文本框 7">
            <a:extLst>
              <a:ext uri="{FF2B5EF4-FFF2-40B4-BE49-F238E27FC236}">
                <a16:creationId xmlns:a16="http://schemas.microsoft.com/office/drawing/2014/main"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Tree>
    <p:extLst>
      <p:ext uri="{BB962C8B-B14F-4D97-AF65-F5344CB8AC3E}">
        <p14:creationId xmlns:p14="http://schemas.microsoft.com/office/powerpoint/2010/main" val="40204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208303" y="292292"/>
            <a:ext cx="3775393" cy="707886"/>
          </a:xfrm>
          <a:prstGeom prst="rect">
            <a:avLst/>
          </a:prstGeom>
          <a:noFill/>
        </p:spPr>
        <p:txBody>
          <a:bodyPr wrap="none" rtlCol="0">
            <a:spAutoFit/>
          </a:bodyPr>
          <a:lstStyle/>
          <a:p>
            <a:pPr algn="ctr"/>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节假日电量消耗</a:t>
            </a:r>
          </a:p>
        </p:txBody>
      </p:sp>
      <p:graphicFrame>
        <p:nvGraphicFramePr>
          <p:cNvPr id="9" name="图表 8">
            <a:extLst>
              <a:ext uri="{FF2B5EF4-FFF2-40B4-BE49-F238E27FC236}">
                <a16:creationId xmlns:a16="http://schemas.microsoft.com/office/drawing/2014/main" id="{1DCBA5FC-8823-40DD-B9DE-7B74F20A0545}"/>
              </a:ext>
            </a:extLst>
          </p:cNvPr>
          <p:cNvGraphicFramePr>
            <a:graphicFrameLocks/>
          </p:cNvGraphicFramePr>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EDDC8C36-974E-4D35-8809-56E0A762473A}"/>
              </a:ext>
            </a:extLst>
          </p:cNvPr>
          <p:cNvGraphicFramePr>
            <a:graphicFrameLocks/>
          </p:cNvGraphicFramePr>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6532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951823" y="292292"/>
            <a:ext cx="4288353" cy="707886"/>
          </a:xfrm>
          <a:prstGeom prst="rect">
            <a:avLst/>
          </a:prstGeom>
          <a:noFill/>
        </p:spPr>
        <p:txBody>
          <a:bodyPr wrap="none" rtlCol="0">
            <a:spAutoFit/>
          </a:bodyPr>
          <a:lstStyle/>
          <a:p>
            <a:pPr algn="ctr"/>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气候对电量的影响</a:t>
            </a:r>
          </a:p>
        </p:txBody>
      </p:sp>
      <p:graphicFrame>
        <p:nvGraphicFramePr>
          <p:cNvPr id="11" name="图表 10">
            <a:extLst>
              <a:ext uri="{FF2B5EF4-FFF2-40B4-BE49-F238E27FC236}">
                <a16:creationId xmlns:a16="http://schemas.microsoft.com/office/drawing/2014/main" id="{E748AF15-6D14-48BF-A754-75727CE5D3BB}"/>
              </a:ext>
            </a:extLst>
          </p:cNvPr>
          <p:cNvGraphicFramePr>
            <a:graphicFrameLocks/>
          </p:cNvGraphicFramePr>
          <p:nvPr/>
        </p:nvGraphicFramePr>
        <p:xfrm>
          <a:off x="5943601" y="1292470"/>
          <a:ext cx="5571686" cy="32007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图表 11">
            <a:extLst>
              <a:ext uri="{FF2B5EF4-FFF2-40B4-BE49-F238E27FC236}">
                <a16:creationId xmlns:a16="http://schemas.microsoft.com/office/drawing/2014/main" id="{28C613CC-93D9-41E3-8B1E-5E4C477F5354}"/>
              </a:ext>
            </a:extLst>
          </p:cNvPr>
          <p:cNvGraphicFramePr>
            <a:graphicFrameLocks/>
          </p:cNvGraphicFramePr>
          <p:nvPr/>
        </p:nvGraphicFramePr>
        <p:xfrm>
          <a:off x="838199" y="1365303"/>
          <a:ext cx="4810433" cy="312788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340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48837" y="3577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6FD9DE66-0658-4873-92A1-3AC36A4E5C38}"/>
              </a:ext>
            </a:extLst>
          </p:cNvPr>
          <p:cNvSpPr/>
          <p:nvPr/>
        </p:nvSpPr>
        <p:spPr>
          <a:xfrm>
            <a:off x="2186533" y="1903790"/>
            <a:ext cx="1800493" cy="369332"/>
          </a:xfrm>
          <a:prstGeom prst="rect">
            <a:avLst/>
          </a:prstGeom>
        </p:spPr>
        <p:txBody>
          <a:bodyPr wrap="none">
            <a:spAutoFit/>
          </a:bodyPr>
          <a:lstStyle/>
          <a:p>
            <a:r>
              <a:rPr lang="zh-CN" altLang="en-US" dirty="0"/>
              <a:t>删除低耗电商家</a:t>
            </a:r>
          </a:p>
        </p:txBody>
      </p:sp>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val="2825225818"/>
                    </a:ext>
                  </a:extLst>
                </a:gridCol>
                <a:gridCol w="1511532">
                  <a:extLst>
                    <a:ext uri="{9D8B030D-6E8A-4147-A177-3AD203B41FA5}">
                      <a16:colId xmlns:a16="http://schemas.microsoft.com/office/drawing/2014/main" val="1949206159"/>
                    </a:ext>
                  </a:extLst>
                </a:gridCol>
                <a:gridCol w="1511532">
                  <a:extLst>
                    <a:ext uri="{9D8B030D-6E8A-4147-A177-3AD203B41FA5}">
                      <a16:colId xmlns:a16="http://schemas.microsoft.com/office/drawing/2014/main" val="2550136547"/>
                    </a:ext>
                  </a:extLst>
                </a:gridCol>
                <a:gridCol w="1511532">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graphicFrame>
        <p:nvGraphicFramePr>
          <p:cNvPr id="12" name="图表 11">
            <a:extLst>
              <a:ext uri="{FF2B5EF4-FFF2-40B4-BE49-F238E27FC236}">
                <a16:creationId xmlns:a16="http://schemas.microsoft.com/office/drawing/2014/main"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2631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10012" y="31639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
        <p:nvSpPr>
          <p:cNvPr id="8" name="矩形 7">
            <a:extLst>
              <a:ext uri="{FF2B5EF4-FFF2-40B4-BE49-F238E27FC236}">
                <a16:creationId xmlns:a16="http://schemas.microsoft.com/office/drawing/2014/main" id="{504457AE-BF9B-4DA6-AD67-FA649D50448C}"/>
              </a:ext>
            </a:extLst>
          </p:cNvPr>
          <p:cNvSpPr/>
          <p:nvPr/>
        </p:nvSpPr>
        <p:spPr>
          <a:xfrm>
            <a:off x="4045128" y="1140611"/>
            <a:ext cx="4101744" cy="369332"/>
          </a:xfrm>
          <a:prstGeom prst="rect">
            <a:avLst/>
          </a:prstGeom>
        </p:spPr>
        <p:txBody>
          <a:bodyPr wrap="square">
            <a:spAutoFit/>
          </a:bodyPr>
          <a:lstStyle/>
          <a:p>
            <a:r>
              <a:rPr lang="zh-CN" altLang="en-US" dirty="0"/>
              <a:t>去除春节导致的</a:t>
            </a:r>
            <a:r>
              <a:rPr lang="en-US" altLang="zh-CN" dirty="0"/>
              <a:t>1-3</a:t>
            </a:r>
            <a:r>
              <a:rPr lang="zh-CN" altLang="en-US" dirty="0"/>
              <a:t>月异常数据</a:t>
            </a:r>
          </a:p>
        </p:txBody>
      </p:sp>
    </p:spTree>
    <p:extLst>
      <p:ext uri="{BB962C8B-B14F-4D97-AF65-F5344CB8AC3E}">
        <p14:creationId xmlns:p14="http://schemas.microsoft.com/office/powerpoint/2010/main" val="4001692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2124</Words>
  <Application>Microsoft Office PowerPoint</Application>
  <PresentationFormat>宽屏</PresentationFormat>
  <Paragraphs>201</Paragraphs>
  <Slides>27</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lvniqi</cp:lastModifiedBy>
  <cp:revision>125</cp:revision>
  <dcterms:created xsi:type="dcterms:W3CDTF">2017-07-24T07:12:26Z</dcterms:created>
  <dcterms:modified xsi:type="dcterms:W3CDTF">2017-07-26T02:40:46Z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